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0.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96" r:id="rId3"/>
    <p:sldId id="337" r:id="rId4"/>
    <p:sldId id="343" r:id="rId5"/>
    <p:sldId id="344" r:id="rId6"/>
    <p:sldId id="345" r:id="rId7"/>
    <p:sldId id="334" r:id="rId8"/>
    <p:sldId id="325" r:id="rId9"/>
    <p:sldId id="326" r:id="rId10"/>
    <p:sldId id="327" r:id="rId11"/>
    <p:sldId id="292" r:id="rId12"/>
    <p:sldId id="341" r:id="rId13"/>
    <p:sldId id="328" r:id="rId14"/>
    <p:sldId id="291" r:id="rId15"/>
    <p:sldId id="335" r:id="rId16"/>
    <p:sldId id="336" r:id="rId17"/>
    <p:sldId id="320" r:id="rId18"/>
    <p:sldId id="365" r:id="rId19"/>
    <p:sldId id="346" r:id="rId20"/>
    <p:sldId id="347" r:id="rId21"/>
    <p:sldId id="321" r:id="rId22"/>
    <p:sldId id="318" r:id="rId23"/>
    <p:sldId id="323" r:id="rId24"/>
    <p:sldId id="297" r:id="rId25"/>
    <p:sldId id="359" r:id="rId26"/>
    <p:sldId id="319" r:id="rId27"/>
    <p:sldId id="348" r:id="rId28"/>
    <p:sldId id="364" r:id="rId29"/>
    <p:sldId id="329" r:id="rId30"/>
    <p:sldId id="330" r:id="rId31"/>
    <p:sldId id="349" r:id="rId32"/>
    <p:sldId id="350" r:id="rId33"/>
    <p:sldId id="357" r:id="rId34"/>
    <p:sldId id="333" r:id="rId35"/>
    <p:sldId id="351" r:id="rId36"/>
    <p:sldId id="361" r:id="rId37"/>
    <p:sldId id="277" r:id="rId38"/>
    <p:sldId id="362" r:id="rId39"/>
    <p:sldId id="339" r:id="rId40"/>
    <p:sldId id="358" r:id="rId41"/>
    <p:sldId id="363" r:id="rId42"/>
    <p:sldId id="303" r:id="rId43"/>
    <p:sldId id="298" r:id="rId44"/>
    <p:sldId id="282" r:id="rId45"/>
    <p:sldId id="299" r:id="rId46"/>
    <p:sldId id="309" r:id="rId47"/>
    <p:sldId id="353" r:id="rId48"/>
    <p:sldId id="354" r:id="rId49"/>
    <p:sldId id="283" r:id="rId50"/>
    <p:sldId id="270" r:id="rId51"/>
    <p:sldId id="360" r:id="rId52"/>
    <p:sldId id="301" r:id="rId53"/>
    <p:sldId id="355" r:id="rId54"/>
    <p:sldId id="356" r:id="rId55"/>
    <p:sldId id="289" r:id="rId56"/>
    <p:sldId id="290" r:id="rId57"/>
    <p:sldId id="33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06399E7-088F-4E35-8399-EC049CAFC674}">
          <p14:sldIdLst>
            <p14:sldId id="256"/>
            <p14:sldId id="296"/>
            <p14:sldId id="337"/>
          </p14:sldIdLst>
        </p14:section>
        <p14:section name="Context" id="{E4E514A7-6849-43CD-8A02-530AEB61883A}">
          <p14:sldIdLst>
            <p14:sldId id="343"/>
            <p14:sldId id="344"/>
            <p14:sldId id="345"/>
            <p14:sldId id="334"/>
            <p14:sldId id="325"/>
            <p14:sldId id="326"/>
            <p14:sldId id="327"/>
            <p14:sldId id="292"/>
            <p14:sldId id="341"/>
            <p14:sldId id="328"/>
            <p14:sldId id="291"/>
            <p14:sldId id="335"/>
            <p14:sldId id="336"/>
            <p14:sldId id="320"/>
            <p14:sldId id="365"/>
          </p14:sldIdLst>
        </p14:section>
        <p14:section name="Income" id="{5F8E2591-8A10-45CD-A489-6076D17F19B7}">
          <p14:sldIdLst>
            <p14:sldId id="346"/>
            <p14:sldId id="347"/>
            <p14:sldId id="321"/>
            <p14:sldId id="318"/>
            <p14:sldId id="323"/>
            <p14:sldId id="297"/>
            <p14:sldId id="359"/>
          </p14:sldIdLst>
        </p14:section>
        <p14:section name="Housing costs" id="{C872B3B2-800B-462F-965B-3356C478CAB8}">
          <p14:sldIdLst>
            <p14:sldId id="319"/>
            <p14:sldId id="348"/>
            <p14:sldId id="364"/>
            <p14:sldId id="329"/>
            <p14:sldId id="330"/>
            <p14:sldId id="349"/>
            <p14:sldId id="350"/>
            <p14:sldId id="357"/>
          </p14:sldIdLst>
        </p14:section>
        <p14:section name="Diamond-o-gram" id="{796252C4-EF93-4434-99AA-DAF6FA065D12}">
          <p14:sldIdLst>
            <p14:sldId id="333"/>
            <p14:sldId id="351"/>
            <p14:sldId id="361"/>
            <p14:sldId id="277"/>
            <p14:sldId id="362"/>
            <p14:sldId id="339"/>
            <p14:sldId id="358"/>
            <p14:sldId id="363"/>
            <p14:sldId id="303"/>
            <p14:sldId id="298"/>
            <p14:sldId id="282"/>
            <p14:sldId id="299"/>
            <p14:sldId id="309"/>
          </p14:sldIdLst>
        </p14:section>
        <p14:section name="Diagrams" id="{CC31BD3C-A0FF-40E2-B588-AF30FD050C34}">
          <p14:sldIdLst>
            <p14:sldId id="353"/>
            <p14:sldId id="354"/>
            <p14:sldId id="283"/>
            <p14:sldId id="270"/>
            <p14:sldId id="360"/>
            <p14:sldId id="301"/>
          </p14:sldIdLst>
        </p14:section>
        <p14:section name="Dwelling change" id="{9675CE5A-24D6-4B58-B26F-5F255FE529B2}">
          <p14:sldIdLst>
            <p14:sldId id="355"/>
            <p14:sldId id="356"/>
            <p14:sldId id="289"/>
            <p14:sldId id="290"/>
          </p14:sldIdLst>
        </p14:section>
        <p14:section name="Useful links" id="{6D67B365-0D0E-4041-92E8-3CCBF057EE6C}">
          <p14:sldIdLst>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28" autoAdjust="0"/>
    <p:restoredTop sz="95503" autoAdjust="0"/>
  </p:normalViewPr>
  <p:slideViewPr>
    <p:cSldViewPr snapToGrid="0">
      <p:cViewPr varScale="1">
        <p:scale>
          <a:sx n="85" d="100"/>
          <a:sy n="85" d="100"/>
        </p:scale>
        <p:origin x="830" y="48"/>
      </p:cViewPr>
      <p:guideLst>
        <p:guide orient="horz" pos="2160"/>
        <p:guide pos="3840"/>
      </p:guideLst>
    </p:cSldViewPr>
  </p:slideViewPr>
  <p:outlineViewPr>
    <p:cViewPr>
      <p:scale>
        <a:sx n="33" d="100"/>
        <a:sy n="33" d="100"/>
      </p:scale>
      <p:origin x="0" y="-288"/>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beecr1s\AppData\Roaming\Microsoft\Excel\compendium-13-MAR-23%20(version%201).xlsb"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23-jan-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6.xml"/><Relationship Id="rId1" Type="http://schemas.microsoft.com/office/2011/relationships/chartStyle" Target="style26.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7.xml"/><Relationship Id="rId1" Type="http://schemas.microsoft.com/office/2011/relationships/chartStyle" Target="style27.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8.xml"/><Relationship Id="rId1" Type="http://schemas.microsoft.com/office/2011/relationships/chartStyle" Target="style28.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9.xml"/><Relationship Id="rId1" Type="http://schemas.microsoft.com/office/2011/relationships/chartStyle" Target="style29.xml"/></Relationships>
</file>

<file path=ppt/charts/_rels/chart2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microsoft.com/office/2011/relationships/chartColorStyle" Target="colors30.xml"/><Relationship Id="rId1" Type="http://schemas.microsoft.com/office/2011/relationships/chartStyle" Target="style3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BD-4C24-990F-1300AF1554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BD-4C24-990F-1300AF1554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BD-4C24-990F-1300AF1554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BD-4C24-990F-1300AF1554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BD-4C24-990F-1300AF1554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0BD-4C24-990F-1300AF155453}"/>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10BD-4C24-990F-1300AF1554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10BD-4C24-990F-1300AF155453}"/>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0BD-4C24-990F-1300AF1554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0BD-4C24-990F-1300AF1554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0BD-4C24-990F-1300AF1554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0BD-4C24-990F-1300AF1554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0BD-4C24-990F-1300AF1554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0BD-4C24-990F-1300AF1554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10BD-4C24-990F-1300AF155453}"/>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10BD-4C24-990F-1300AF15545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10BD-4C24-990F-1300AF15545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10BD-4C24-990F-1300AF15545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10BD-4C24-990F-1300AF15545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10BD-4C24-990F-1300AF15545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10BD-4C24-990F-1300AF15545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10BD-4C24-990F-1300AF155453}"/>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10BD-4C24-990F-1300AF15545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10BD-4C24-990F-1300AF15545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10BD-4C24-990F-1300AF15545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10BD-4C24-990F-1300AF15545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10BD-4C24-990F-1300AF15545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10BD-4C24-990F-1300AF15545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10BD-4C24-990F-1300AF155453}"/>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10BD-4C24-990F-1300AF15545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10BD-4C24-990F-1300AF15545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10BD-4C24-990F-1300AF15545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10BD-4C24-990F-1300AF15545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10BD-4C24-990F-1300AF15545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10BD-4C24-990F-1300AF15545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10BD-4C24-990F-1300AF155453}"/>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10BD-4C24-990F-1300AF15545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10BD-4C24-990F-1300AF15545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10BD-4C24-990F-1300AF15545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10BD-4C24-990F-1300AF15545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10BD-4C24-990F-1300AF15545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10BD-4C24-990F-1300AF15545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10BD-4C24-990F-1300AF155453}"/>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10BD-4C24-990F-1300AF15545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10BD-4C24-990F-1300AF15545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10BD-4C24-990F-1300AF15545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10BD-4C24-990F-1300AF15545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10BD-4C24-990F-1300AF15545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10BD-4C24-990F-1300AF15545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10BD-4C24-990F-1300AF155453}"/>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10BD-4C24-990F-1300AF15545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10BD-4C24-990F-1300AF15545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10BD-4C24-990F-1300AF15545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10BD-4C24-990F-1300AF15545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10BD-4C24-990F-1300AF15545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10BD-4C24-990F-1300AF15545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10BD-4C24-990F-1300AF155453}"/>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10BD-4C24-990F-1300AF15545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10BD-4C24-990F-1300AF15545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10BD-4C24-990F-1300AF15545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10BD-4C24-990F-1300AF15545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10BD-4C24-990F-1300AF15545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10BD-4C24-990F-1300AF15545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10BD-4C24-990F-1300AF155453}"/>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2">
            <a:tint val="94000"/>
            <a:satMod val="80000"/>
            <a:lumMod val="106000"/>
          </a:schemeClr>
        </a:gs>
        <a:gs pos="100000">
          <a:schemeClr val="bg1">
            <a:lumMod val="85000"/>
          </a:schemeClr>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8"/>
          <c:order val="8"/>
          <c:tx>
            <c:strRef>
              <c:f>'47 Data Census moves'!$B$362:$C$362</c:f>
              <c:strCache>
                <c:ptCount val="2"/>
                <c:pt idx="0">
                  <c:v>All</c:v>
                </c:pt>
                <c:pt idx="1">
                  <c:v>Non-mover</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 Data Census moves'!$D$353:$J$353</c:f>
              <c:strCache>
                <c:ptCount val="7"/>
                <c:pt idx="0">
                  <c:v>Greater Cambridge</c:v>
                </c:pt>
                <c:pt idx="1">
                  <c:v>East Cambridgeshire</c:v>
                </c:pt>
                <c:pt idx="2">
                  <c:v>Fenland</c:v>
                </c:pt>
                <c:pt idx="3">
                  <c:v>Huntingdonshire</c:v>
                </c:pt>
                <c:pt idx="4">
                  <c:v>Peterborough</c:v>
                </c:pt>
                <c:pt idx="5">
                  <c:v>West Suffolk</c:v>
                </c:pt>
                <c:pt idx="6">
                  <c:v>All</c:v>
                </c:pt>
              </c:strCache>
            </c:strRef>
          </c:cat>
          <c:val>
            <c:numRef>
              <c:f>'47 Data Census moves'!$D$362:$J$362</c:f>
              <c:numCache>
                <c:formatCode>0</c:formatCode>
                <c:ptCount val="7"/>
                <c:pt idx="0">
                  <c:v>87551</c:v>
                </c:pt>
                <c:pt idx="1">
                  <c:v>29980</c:v>
                </c:pt>
                <c:pt idx="2">
                  <c:v>35627</c:v>
                </c:pt>
                <c:pt idx="3">
                  <c:v>59894</c:v>
                </c:pt>
                <c:pt idx="4">
                  <c:v>62442</c:v>
                </c:pt>
                <c:pt idx="5">
                  <c:v>60480</c:v>
                </c:pt>
                <c:pt idx="6">
                  <c:v>335974</c:v>
                </c:pt>
              </c:numCache>
            </c:numRef>
          </c:val>
          <c:extLst>
            <c:ext xmlns:c16="http://schemas.microsoft.com/office/drawing/2014/chart" uri="{C3380CC4-5D6E-409C-BE32-E72D297353CC}">
              <c16:uniqueId val="{00000007-5F60-4C61-A38C-23D669E2EA61}"/>
            </c:ext>
          </c:extLst>
        </c:ser>
        <c:ser>
          <c:idx val="9"/>
          <c:order val="9"/>
          <c:tx>
            <c:strRef>
              <c:f>'47 Data Census moves'!$B$363:$C$363</c:f>
              <c:strCache>
                <c:ptCount val="2"/>
                <c:pt idx="0">
                  <c:v>All</c:v>
                </c:pt>
                <c:pt idx="1">
                  <c:v>Mover (any)</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 Data Census moves'!$D$353:$J$353</c:f>
              <c:strCache>
                <c:ptCount val="7"/>
                <c:pt idx="0">
                  <c:v>Greater Cambridge</c:v>
                </c:pt>
                <c:pt idx="1">
                  <c:v>East Cambridgeshire</c:v>
                </c:pt>
                <c:pt idx="2">
                  <c:v>Fenland</c:v>
                </c:pt>
                <c:pt idx="3">
                  <c:v>Huntingdonshire</c:v>
                </c:pt>
                <c:pt idx="4">
                  <c:v>Peterborough</c:v>
                </c:pt>
                <c:pt idx="5">
                  <c:v>West Suffolk</c:v>
                </c:pt>
                <c:pt idx="6">
                  <c:v>All</c:v>
                </c:pt>
              </c:strCache>
            </c:strRef>
          </c:cat>
          <c:val>
            <c:numRef>
              <c:f>'47 Data Census moves'!$D$363:$J$363</c:f>
              <c:numCache>
                <c:formatCode>0</c:formatCode>
                <c:ptCount val="7"/>
                <c:pt idx="0">
                  <c:v>24125</c:v>
                </c:pt>
                <c:pt idx="1">
                  <c:v>5624</c:v>
                </c:pt>
                <c:pt idx="2">
                  <c:v>5887</c:v>
                </c:pt>
                <c:pt idx="3">
                  <c:v>11110</c:v>
                </c:pt>
                <c:pt idx="4">
                  <c:v>13318</c:v>
                </c:pt>
                <c:pt idx="5">
                  <c:v>12505</c:v>
                </c:pt>
                <c:pt idx="6">
                  <c:v>72569</c:v>
                </c:pt>
              </c:numCache>
            </c:numRef>
          </c:val>
          <c:extLst>
            <c:ext xmlns:c16="http://schemas.microsoft.com/office/drawing/2014/chart" uri="{C3380CC4-5D6E-409C-BE32-E72D297353CC}">
              <c16:uniqueId val="{0000000F-5F60-4C61-A38C-23D669E2EA61}"/>
            </c:ext>
          </c:extLst>
        </c:ser>
        <c:dLbls>
          <c:showLegendKey val="0"/>
          <c:showVal val="0"/>
          <c:showCatName val="0"/>
          <c:showSerName val="0"/>
          <c:showPercent val="0"/>
          <c:showBubbleSize val="0"/>
        </c:dLbls>
        <c:gapWidth val="150"/>
        <c:overlap val="100"/>
        <c:axId val="1175611384"/>
        <c:axId val="1175610400"/>
        <c:extLst>
          <c:ext xmlns:c15="http://schemas.microsoft.com/office/drawing/2012/chart" uri="{02D57815-91ED-43cb-92C2-25804820EDAC}">
            <c15:filteredBarSeries>
              <c15:ser>
                <c:idx val="0"/>
                <c:order val="0"/>
                <c:tx>
                  <c:strRef>
                    <c:extLst>
                      <c:ext uri="{02D57815-91ED-43cb-92C2-25804820EDAC}">
                        <c15:formulaRef>
                          <c15:sqref>'47 Data Census moves'!$B$354:$C$354</c15:sqref>
                        </c15:formulaRef>
                      </c:ext>
                    </c:extLst>
                    <c:strCache>
                      <c:ptCount val="2"/>
                      <c:pt idx="0">
                        <c:v>Owned: Owned outright</c:v>
                      </c:pt>
                      <c:pt idx="1">
                        <c:v>Non-mover</c:v>
                      </c:pt>
                    </c:strCache>
                  </c:strRef>
                </c:tx>
                <c:spPr>
                  <a:solidFill>
                    <a:schemeClr val="accent1"/>
                  </a:solidFill>
                  <a:ln>
                    <a:noFill/>
                  </a:ln>
                  <a:effectLst/>
                </c:spPr>
                <c:invertIfNegative val="0"/>
                <c:cat>
                  <c:strRef>
                    <c:extLst>
                      <c:ex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c:ext uri="{02D57815-91ED-43cb-92C2-25804820EDAC}">
                        <c15:formulaRef>
                          <c15:sqref>'47 Data Census moves'!$D$354:$J$354</c15:sqref>
                        </c15:formulaRef>
                      </c:ext>
                    </c:extLst>
                    <c:numCache>
                      <c:formatCode>0</c:formatCode>
                      <c:ptCount val="7"/>
                      <c:pt idx="0">
                        <c:v>30169</c:v>
                      </c:pt>
                      <c:pt idx="1">
                        <c:v>10487</c:v>
                      </c:pt>
                      <c:pt idx="2">
                        <c:v>13776</c:v>
                      </c:pt>
                      <c:pt idx="3">
                        <c:v>20927</c:v>
                      </c:pt>
                      <c:pt idx="4">
                        <c:v>18240</c:v>
                      </c:pt>
                      <c:pt idx="5">
                        <c:v>20996</c:v>
                      </c:pt>
                      <c:pt idx="6">
                        <c:v>114595</c:v>
                      </c:pt>
                    </c:numCache>
                  </c:numRef>
                </c:val>
                <c:extLst>
                  <c:ext xmlns:c16="http://schemas.microsoft.com/office/drawing/2014/chart" uri="{C3380CC4-5D6E-409C-BE32-E72D297353CC}">
                    <c16:uniqueId val="{00000010-5F60-4C61-A38C-23D669E2EA6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moves'!$B$355:$C$355</c15:sqref>
                        </c15:formulaRef>
                      </c:ext>
                    </c:extLst>
                    <c:strCache>
                      <c:ptCount val="2"/>
                      <c:pt idx="0">
                        <c:v>Owned: Owned outright</c:v>
                      </c:pt>
                      <c:pt idx="1">
                        <c:v>Mover (any)</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xmlns:c15="http://schemas.microsoft.com/office/drawing/2012/chart">
                      <c:ext xmlns:c15="http://schemas.microsoft.com/office/drawing/2012/chart" uri="{02D57815-91ED-43cb-92C2-25804820EDAC}">
                        <c15:formulaRef>
                          <c15:sqref>'47 Data Census moves'!$D$355:$J$355</c15:sqref>
                        </c15:formulaRef>
                      </c:ext>
                    </c:extLst>
                    <c:numCache>
                      <c:formatCode>0</c:formatCode>
                      <c:ptCount val="7"/>
                      <c:pt idx="0">
                        <c:v>2916</c:v>
                      </c:pt>
                      <c:pt idx="1">
                        <c:v>819</c:v>
                      </c:pt>
                      <c:pt idx="2">
                        <c:v>861</c:v>
                      </c:pt>
                      <c:pt idx="3">
                        <c:v>1506</c:v>
                      </c:pt>
                      <c:pt idx="4">
                        <c:v>1099</c:v>
                      </c:pt>
                      <c:pt idx="5">
                        <c:v>1584</c:v>
                      </c:pt>
                      <c:pt idx="6">
                        <c:v>8785</c:v>
                      </c:pt>
                    </c:numCache>
                  </c:numRef>
                </c:val>
                <c:extLst xmlns:c15="http://schemas.microsoft.com/office/drawing/2012/chart">
                  <c:ext xmlns:c16="http://schemas.microsoft.com/office/drawing/2014/chart" uri="{C3380CC4-5D6E-409C-BE32-E72D297353CC}">
                    <c16:uniqueId val="{00000011-5F60-4C61-A38C-23D669E2EA6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'47 Data Census moves'!$B$356:$C$356</c15:sqref>
                        </c15:formulaRef>
                      </c:ext>
                    </c:extLst>
                    <c:strCache>
                      <c:ptCount val="2"/>
                      <c:pt idx="0">
                        <c:v>Owned with MG/loan or SO</c:v>
                      </c:pt>
                      <c:pt idx="1">
                        <c:v>Non-mover</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xmlns:c15="http://schemas.microsoft.com/office/drawing/2012/chart">
                      <c:ext xmlns:c15="http://schemas.microsoft.com/office/drawing/2012/chart" uri="{02D57815-91ED-43cb-92C2-25804820EDAC}">
                        <c15:formulaRef>
                          <c15:sqref>'47 Data Census moves'!$D$356:$J$356</c15:sqref>
                        </c15:formulaRef>
                      </c:ext>
                    </c:extLst>
                    <c:numCache>
                      <c:formatCode>0</c:formatCode>
                      <c:ptCount val="7"/>
                      <c:pt idx="0">
                        <c:v>29234</c:v>
                      </c:pt>
                      <c:pt idx="1">
                        <c:v>11542</c:v>
                      </c:pt>
                      <c:pt idx="2">
                        <c:v>12866</c:v>
                      </c:pt>
                      <c:pt idx="3">
                        <c:v>24859</c:v>
                      </c:pt>
                      <c:pt idx="4">
                        <c:v>22693</c:v>
                      </c:pt>
                      <c:pt idx="5">
                        <c:v>20620</c:v>
                      </c:pt>
                      <c:pt idx="6">
                        <c:v>121814</c:v>
                      </c:pt>
                    </c:numCache>
                  </c:numRef>
                </c:val>
                <c:extLst xmlns:c15="http://schemas.microsoft.com/office/drawing/2012/chart">
                  <c:ext xmlns:c16="http://schemas.microsoft.com/office/drawing/2014/chart" uri="{C3380CC4-5D6E-409C-BE32-E72D297353CC}">
                    <c16:uniqueId val="{00000012-5F60-4C61-A38C-23D669E2EA6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'47 Data Census moves'!$B$357:$C$357</c15:sqref>
                        </c15:formulaRef>
                      </c:ext>
                    </c:extLst>
                    <c:strCache>
                      <c:ptCount val="2"/>
                      <c:pt idx="0">
                        <c:v>Owned with MG/loan or SO</c:v>
                      </c:pt>
                      <c:pt idx="1">
                        <c:v>Mover (any)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xmlns:c15="http://schemas.microsoft.com/office/drawing/2012/chart">
                      <c:ext xmlns:c15="http://schemas.microsoft.com/office/drawing/2012/chart" uri="{02D57815-91ED-43cb-92C2-25804820EDAC}">
                        <c15:formulaRef>
                          <c15:sqref>'47 Data Census moves'!$D$357:$J$357</c15:sqref>
                        </c15:formulaRef>
                      </c:ext>
                    </c:extLst>
                    <c:numCache>
                      <c:formatCode>0</c:formatCode>
                      <c:ptCount val="7"/>
                      <c:pt idx="0">
                        <c:v>5690</c:v>
                      </c:pt>
                      <c:pt idx="1">
                        <c:v>1783</c:v>
                      </c:pt>
                      <c:pt idx="2">
                        <c:v>1445</c:v>
                      </c:pt>
                      <c:pt idx="3">
                        <c:v>3260</c:v>
                      </c:pt>
                      <c:pt idx="4">
                        <c:v>3081</c:v>
                      </c:pt>
                      <c:pt idx="5">
                        <c:v>3011</c:v>
                      </c:pt>
                      <c:pt idx="6">
                        <c:v>18270</c:v>
                      </c:pt>
                    </c:numCache>
                  </c:numRef>
                </c:val>
                <c:extLst xmlns:c15="http://schemas.microsoft.com/office/drawing/2012/chart">
                  <c:ext xmlns:c16="http://schemas.microsoft.com/office/drawing/2014/chart" uri="{C3380CC4-5D6E-409C-BE32-E72D297353CC}">
                    <c16:uniqueId val="{00000013-5F60-4C61-A38C-23D669E2EA6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'47 Data Census moves'!$B$358:$C$358</c15:sqref>
                        </c15:formulaRef>
                      </c:ext>
                    </c:extLst>
                    <c:strCache>
                      <c:ptCount val="2"/>
                      <c:pt idx="0">
                        <c:v>All social rented</c:v>
                      </c:pt>
                      <c:pt idx="1">
                        <c:v>Non-mover</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xmlns:c15="http://schemas.microsoft.com/office/drawing/2012/chart">
                      <c:ext xmlns:c15="http://schemas.microsoft.com/office/drawing/2012/chart" uri="{02D57815-91ED-43cb-92C2-25804820EDAC}">
                        <c15:formulaRef>
                          <c15:sqref>'47 Data Census moves'!$D$358:$J$358</c15:sqref>
                        </c15:formulaRef>
                      </c:ext>
                    </c:extLst>
                    <c:numCache>
                      <c:formatCode>0</c:formatCode>
                      <c:ptCount val="7"/>
                      <c:pt idx="0">
                        <c:v>16877</c:v>
                      </c:pt>
                      <c:pt idx="1">
                        <c:v>4296</c:v>
                      </c:pt>
                      <c:pt idx="2">
                        <c:v>4381</c:v>
                      </c:pt>
                      <c:pt idx="3">
                        <c:v>7627</c:v>
                      </c:pt>
                      <c:pt idx="4">
                        <c:v>12279</c:v>
                      </c:pt>
                      <c:pt idx="5">
                        <c:v>9478</c:v>
                      </c:pt>
                      <c:pt idx="6">
                        <c:v>54938</c:v>
                      </c:pt>
                    </c:numCache>
                  </c:numRef>
                </c:val>
                <c:extLst xmlns:c15="http://schemas.microsoft.com/office/drawing/2012/chart">
                  <c:ext xmlns:c16="http://schemas.microsoft.com/office/drawing/2014/chart" uri="{C3380CC4-5D6E-409C-BE32-E72D297353CC}">
                    <c16:uniqueId val="{00000014-5F60-4C61-A38C-23D669E2EA6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'47 Data Census moves'!$B$359:$C$359</c15:sqref>
                        </c15:formulaRef>
                      </c:ext>
                    </c:extLst>
                    <c:strCache>
                      <c:ptCount val="2"/>
                      <c:pt idx="0">
                        <c:v>All social rented</c:v>
                      </c:pt>
                      <c:pt idx="1">
                        <c:v>Mover (any)</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xmlns:c15="http://schemas.microsoft.com/office/drawing/2012/chart">
                      <c:ext xmlns:c15="http://schemas.microsoft.com/office/drawing/2012/chart" uri="{02D57815-91ED-43cb-92C2-25804820EDAC}">
                        <c15:formulaRef>
                          <c15:sqref>'47 Data Census moves'!$D$359:$J$359</c15:sqref>
                        </c15:formulaRef>
                      </c:ext>
                    </c:extLst>
                    <c:numCache>
                      <c:formatCode>0</c:formatCode>
                      <c:ptCount val="7"/>
                      <c:pt idx="0">
                        <c:v>3166</c:v>
                      </c:pt>
                      <c:pt idx="1">
                        <c:v>752</c:v>
                      </c:pt>
                      <c:pt idx="2">
                        <c:v>809</c:v>
                      </c:pt>
                      <c:pt idx="3">
                        <c:v>1459</c:v>
                      </c:pt>
                      <c:pt idx="4">
                        <c:v>2332</c:v>
                      </c:pt>
                      <c:pt idx="5">
                        <c:v>1786</c:v>
                      </c:pt>
                      <c:pt idx="6">
                        <c:v>10304</c:v>
                      </c:pt>
                    </c:numCache>
                  </c:numRef>
                </c:val>
                <c:extLst xmlns:c15="http://schemas.microsoft.com/office/drawing/2012/chart">
                  <c:ext xmlns:c16="http://schemas.microsoft.com/office/drawing/2014/chart" uri="{C3380CC4-5D6E-409C-BE32-E72D297353CC}">
                    <c16:uniqueId val="{00000015-5F60-4C61-A38C-23D669E2EA6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'47 Data Census moves'!$B$360:$C$360</c15:sqref>
                        </c15:formulaRef>
                      </c:ext>
                    </c:extLst>
                    <c:strCache>
                      <c:ptCount val="2"/>
                      <c:pt idx="0">
                        <c:v>All private rented</c:v>
                      </c:pt>
                      <c:pt idx="1">
                        <c:v>Non-mover</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xmlns:c15="http://schemas.microsoft.com/office/drawing/2012/chart">
                      <c:ext xmlns:c15="http://schemas.microsoft.com/office/drawing/2012/chart" uri="{02D57815-91ED-43cb-92C2-25804820EDAC}">
                        <c15:formulaRef>
                          <c15:sqref>'47 Data Census moves'!$D$360:$J$360</c15:sqref>
                        </c15:formulaRef>
                      </c:ext>
                    </c:extLst>
                    <c:numCache>
                      <c:formatCode>0</c:formatCode>
                      <c:ptCount val="7"/>
                      <c:pt idx="0">
                        <c:v>11271</c:v>
                      </c:pt>
                      <c:pt idx="1">
                        <c:v>3655</c:v>
                      </c:pt>
                      <c:pt idx="2">
                        <c:v>4604</c:v>
                      </c:pt>
                      <c:pt idx="3">
                        <c:v>6481</c:v>
                      </c:pt>
                      <c:pt idx="4">
                        <c:v>9230</c:v>
                      </c:pt>
                      <c:pt idx="5">
                        <c:v>9386</c:v>
                      </c:pt>
                      <c:pt idx="6">
                        <c:v>44627</c:v>
                      </c:pt>
                    </c:numCache>
                  </c:numRef>
                </c:val>
                <c:extLst xmlns:c15="http://schemas.microsoft.com/office/drawing/2012/chart">
                  <c:ext xmlns:c16="http://schemas.microsoft.com/office/drawing/2014/chart" uri="{C3380CC4-5D6E-409C-BE32-E72D297353CC}">
                    <c16:uniqueId val="{00000016-5F60-4C61-A38C-23D669E2EA6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'47 Data Census moves'!$B$361:$C$361</c15:sqref>
                        </c15:formulaRef>
                      </c:ext>
                    </c:extLst>
                    <c:strCache>
                      <c:ptCount val="2"/>
                      <c:pt idx="0">
                        <c:v>All private rented</c:v>
                      </c:pt>
                      <c:pt idx="1">
                        <c:v>Mover (any)</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'47 Data Census moves'!$D$353:$J$353</c15:sqref>
                        </c15:formulaRef>
                      </c:ext>
                    </c:extLst>
                    <c:strCache>
                      <c:ptCount val="7"/>
                      <c:pt idx="0">
                        <c:v>Greater Cambridge</c:v>
                      </c:pt>
                      <c:pt idx="1">
                        <c:v>East Cambridgeshire</c:v>
                      </c:pt>
                      <c:pt idx="2">
                        <c:v>Fenland</c:v>
                      </c:pt>
                      <c:pt idx="3">
                        <c:v>Huntingdonshire</c:v>
                      </c:pt>
                      <c:pt idx="4">
                        <c:v>Peterborough</c:v>
                      </c:pt>
                      <c:pt idx="5">
                        <c:v>West Suffolk</c:v>
                      </c:pt>
                      <c:pt idx="6">
                        <c:v>All</c:v>
                      </c:pt>
                    </c:strCache>
                  </c:strRef>
                </c:cat>
                <c:val>
                  <c:numRef>
                    <c:extLst xmlns:c15="http://schemas.microsoft.com/office/drawing/2012/chart">
                      <c:ext xmlns:c15="http://schemas.microsoft.com/office/drawing/2012/chart" uri="{02D57815-91ED-43cb-92C2-25804820EDAC}">
                        <c15:formulaRef>
                          <c15:sqref>'47 Data Census moves'!$D$361:$J$361</c15:sqref>
                        </c15:formulaRef>
                      </c:ext>
                    </c:extLst>
                    <c:numCache>
                      <c:formatCode>0</c:formatCode>
                      <c:ptCount val="7"/>
                      <c:pt idx="0">
                        <c:v>12353</c:v>
                      </c:pt>
                      <c:pt idx="1">
                        <c:v>2270</c:v>
                      </c:pt>
                      <c:pt idx="2">
                        <c:v>2772</c:v>
                      </c:pt>
                      <c:pt idx="3">
                        <c:v>4885</c:v>
                      </c:pt>
                      <c:pt idx="4">
                        <c:v>6806</c:v>
                      </c:pt>
                      <c:pt idx="5">
                        <c:v>6124</c:v>
                      </c:pt>
                      <c:pt idx="6">
                        <c:v>35210</c:v>
                      </c:pt>
                    </c:numCache>
                  </c:numRef>
                </c:val>
                <c:extLst xmlns:c15="http://schemas.microsoft.com/office/drawing/2012/chart">
                  <c:ext xmlns:c16="http://schemas.microsoft.com/office/drawing/2014/chart" uri="{C3380CC4-5D6E-409C-BE32-E72D297353CC}">
                    <c16:uniqueId val="{00000017-5F60-4C61-A38C-23D669E2EA61}"/>
                  </c:ext>
                </c:extLst>
              </c15:ser>
            </c15:filteredBarSeries>
          </c:ext>
        </c:extLst>
      </c:barChart>
      <c:catAx>
        <c:axId val="117561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610400"/>
        <c:crosses val="autoZero"/>
        <c:auto val="1"/>
        <c:lblAlgn val="ctr"/>
        <c:lblOffset val="100"/>
        <c:noMultiLvlLbl val="0"/>
      </c:catAx>
      <c:valAx>
        <c:axId val="1175610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61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'47 Data Census moves'!$C$390</c:f>
              <c:strCache>
                <c:ptCount val="1"/>
                <c:pt idx="0">
                  <c:v>Non-movers</c:v>
                </c:pt>
              </c:strCache>
            </c:strRef>
          </c:tx>
          <c:spPr>
            <a:solidFill>
              <a:schemeClr val="accent1"/>
            </a:solidFill>
            <a:ln>
              <a:noFill/>
            </a:ln>
            <a:effectLst/>
          </c:spPr>
          <c:invertIfNegative val="0"/>
          <c:dLbls>
            <c:dLbl>
              <c:idx val="0"/>
              <c:tx>
                <c:rich>
                  <a:bodyPr/>
                  <a:lstStyle/>
                  <a:p>
                    <a:fld id="{F69C6D87-1408-4DF7-98F8-DE5AF746B58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96-48BA-9226-3CDD54B96BB2}"/>
                </c:ext>
              </c:extLst>
            </c:dLbl>
            <c:dLbl>
              <c:idx val="1"/>
              <c:tx>
                <c:rich>
                  <a:bodyPr/>
                  <a:lstStyle/>
                  <a:p>
                    <a:fld id="{EA63FCC6-7083-4B22-8102-A4BD6ED95A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996-48BA-9226-3CDD54B96BB2}"/>
                </c:ext>
              </c:extLst>
            </c:dLbl>
            <c:dLbl>
              <c:idx val="2"/>
              <c:tx>
                <c:rich>
                  <a:bodyPr/>
                  <a:lstStyle/>
                  <a:p>
                    <a:fld id="{6368AAD1-594C-439C-A516-E8B298F8DB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996-48BA-9226-3CDD54B96BB2}"/>
                </c:ext>
              </c:extLst>
            </c:dLbl>
            <c:dLbl>
              <c:idx val="3"/>
              <c:tx>
                <c:rich>
                  <a:bodyPr/>
                  <a:lstStyle/>
                  <a:p>
                    <a:fld id="{2BBF0A6D-E0FE-49B7-82C6-FB036F035A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996-48BA-9226-3CDD54B96BB2}"/>
                </c:ext>
              </c:extLst>
            </c:dLbl>
            <c:dLbl>
              <c:idx val="4"/>
              <c:tx>
                <c:rich>
                  <a:bodyPr/>
                  <a:lstStyle/>
                  <a:p>
                    <a:fld id="{78F80644-F980-471A-AAD0-1DBC7614117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996-48BA-9226-3CDD54B96B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'47 Data Census moves'!$B$391:$B$395</c:f>
              <c:strCache>
                <c:ptCount val="5"/>
                <c:pt idx="0">
                  <c:v>Owned outright</c:v>
                </c:pt>
                <c:pt idx="1">
                  <c:v>Owned with MG / loan or SO</c:v>
                </c:pt>
                <c:pt idx="2">
                  <c:v>Social rented</c:v>
                </c:pt>
                <c:pt idx="3">
                  <c:v>Private rented</c:v>
                </c:pt>
                <c:pt idx="4">
                  <c:v>All tenures</c:v>
                </c:pt>
              </c:strCache>
            </c:strRef>
          </c:cat>
          <c:val>
            <c:numRef>
              <c:f>'47 Data Census moves'!$C$391:$C$395</c:f>
              <c:numCache>
                <c:formatCode>General</c:formatCode>
                <c:ptCount val="5"/>
                <c:pt idx="0">
                  <c:v>114595</c:v>
                </c:pt>
                <c:pt idx="1">
                  <c:v>121814</c:v>
                </c:pt>
                <c:pt idx="2">
                  <c:v>54938</c:v>
                </c:pt>
                <c:pt idx="3">
                  <c:v>44627</c:v>
                </c:pt>
                <c:pt idx="4">
                  <c:v>335974</c:v>
                </c:pt>
              </c:numCache>
            </c:numRef>
          </c:val>
          <c:extLst>
            <c:ext xmlns:c15="http://schemas.microsoft.com/office/drawing/2012/chart" uri="{02D57815-91ED-43cb-92C2-25804820EDAC}">
              <c15:datalabelsRange>
                <c15:f>'47 Data Census moves'!$F$391:$F$395</c15:f>
                <c15:dlblRangeCache>
                  <c:ptCount val="5"/>
                  <c:pt idx="0">
                    <c:v>93%</c:v>
                  </c:pt>
                  <c:pt idx="1">
                    <c:v>87%</c:v>
                  </c:pt>
                  <c:pt idx="2">
                    <c:v>84%</c:v>
                  </c:pt>
                  <c:pt idx="3">
                    <c:v>56%</c:v>
                  </c:pt>
                  <c:pt idx="4">
                    <c:v>82%</c:v>
                  </c:pt>
                </c15:dlblRangeCache>
              </c15:datalabelsRange>
            </c:ext>
            <c:ext xmlns:c16="http://schemas.microsoft.com/office/drawing/2014/chart" uri="{C3380CC4-5D6E-409C-BE32-E72D297353CC}">
              <c16:uniqueId val="{00000005-D996-48BA-9226-3CDD54B96BB2}"/>
            </c:ext>
          </c:extLst>
        </c:ser>
        <c:ser>
          <c:idx val="1"/>
          <c:order val="1"/>
          <c:tx>
            <c:strRef>
              <c:f>'47 Data Census moves'!$D$390</c:f>
              <c:strCache>
                <c:ptCount val="1"/>
                <c:pt idx="0">
                  <c:v>Movers</c:v>
                </c:pt>
              </c:strCache>
            </c:strRef>
          </c:tx>
          <c:spPr>
            <a:solidFill>
              <a:schemeClr val="accent2"/>
            </a:solidFill>
            <a:ln>
              <a:noFill/>
            </a:ln>
            <a:effectLst/>
          </c:spPr>
          <c:invertIfNegative val="0"/>
          <c:dLbls>
            <c:dLbl>
              <c:idx val="0"/>
              <c:tx>
                <c:rich>
                  <a:bodyPr/>
                  <a:lstStyle/>
                  <a:p>
                    <a:fld id="{4515228A-B8B6-4FA0-AC24-C1608CAE8FD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996-48BA-9226-3CDD54B96BB2}"/>
                </c:ext>
              </c:extLst>
            </c:dLbl>
            <c:dLbl>
              <c:idx val="1"/>
              <c:tx>
                <c:rich>
                  <a:bodyPr/>
                  <a:lstStyle/>
                  <a:p>
                    <a:fld id="{C543F9BD-3102-4187-9B64-C0EF30B253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996-48BA-9226-3CDD54B96BB2}"/>
                </c:ext>
              </c:extLst>
            </c:dLbl>
            <c:dLbl>
              <c:idx val="2"/>
              <c:tx>
                <c:rich>
                  <a:bodyPr/>
                  <a:lstStyle/>
                  <a:p>
                    <a:fld id="{61E96BB3-3669-420F-88FF-BDCEFCBE9A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996-48BA-9226-3CDD54B96BB2}"/>
                </c:ext>
              </c:extLst>
            </c:dLbl>
            <c:dLbl>
              <c:idx val="3"/>
              <c:tx>
                <c:rich>
                  <a:bodyPr/>
                  <a:lstStyle/>
                  <a:p>
                    <a:fld id="{5DD71628-0CDC-475B-AC8E-1A832397302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996-48BA-9226-3CDD54B96BB2}"/>
                </c:ext>
              </c:extLst>
            </c:dLbl>
            <c:dLbl>
              <c:idx val="4"/>
              <c:tx>
                <c:rich>
                  <a:bodyPr/>
                  <a:lstStyle/>
                  <a:p>
                    <a:fld id="{2CA5F210-7BC0-463F-A5DF-F37E4C5FED4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996-48BA-9226-3CDD54B96B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'47 Data Census moves'!$B$391:$B$395</c:f>
              <c:strCache>
                <c:ptCount val="5"/>
                <c:pt idx="0">
                  <c:v>Owned outright</c:v>
                </c:pt>
                <c:pt idx="1">
                  <c:v>Owned with MG / loan or SO</c:v>
                </c:pt>
                <c:pt idx="2">
                  <c:v>Social rented</c:v>
                </c:pt>
                <c:pt idx="3">
                  <c:v>Private rented</c:v>
                </c:pt>
                <c:pt idx="4">
                  <c:v>All tenures</c:v>
                </c:pt>
              </c:strCache>
            </c:strRef>
          </c:cat>
          <c:val>
            <c:numRef>
              <c:f>'47 Data Census moves'!$D$391:$D$395</c:f>
              <c:numCache>
                <c:formatCode>General</c:formatCode>
                <c:ptCount val="5"/>
                <c:pt idx="0">
                  <c:v>8785</c:v>
                </c:pt>
                <c:pt idx="1">
                  <c:v>18270</c:v>
                </c:pt>
                <c:pt idx="2">
                  <c:v>10304</c:v>
                </c:pt>
                <c:pt idx="3">
                  <c:v>35210</c:v>
                </c:pt>
                <c:pt idx="4">
                  <c:v>72569</c:v>
                </c:pt>
              </c:numCache>
            </c:numRef>
          </c:val>
          <c:extLst>
            <c:ext xmlns:c15="http://schemas.microsoft.com/office/drawing/2012/chart" uri="{02D57815-91ED-43cb-92C2-25804820EDAC}">
              <c15:datalabelsRange>
                <c15:f>'47 Data Census moves'!$G$391:$G$395</c15:f>
                <c15:dlblRangeCache>
                  <c:ptCount val="5"/>
                  <c:pt idx="0">
                    <c:v>7%</c:v>
                  </c:pt>
                  <c:pt idx="1">
                    <c:v>13%</c:v>
                  </c:pt>
                  <c:pt idx="2">
                    <c:v>16%</c:v>
                  </c:pt>
                  <c:pt idx="3">
                    <c:v>44%</c:v>
                  </c:pt>
                  <c:pt idx="4">
                    <c:v>18%</c:v>
                  </c:pt>
                </c15:dlblRangeCache>
              </c15:datalabelsRange>
            </c:ext>
            <c:ext xmlns:c16="http://schemas.microsoft.com/office/drawing/2014/chart" uri="{C3380CC4-5D6E-409C-BE32-E72D297353CC}">
              <c16:uniqueId val="{0000000B-D996-48BA-9226-3CDD54B96BB2}"/>
            </c:ext>
          </c:extLst>
        </c:ser>
        <c:dLbls>
          <c:showLegendKey val="0"/>
          <c:showVal val="0"/>
          <c:showCatName val="0"/>
          <c:showSerName val="0"/>
          <c:showPercent val="0"/>
          <c:showBubbleSize val="0"/>
        </c:dLbls>
        <c:gapWidth val="150"/>
        <c:overlap val="100"/>
        <c:axId val="976352712"/>
        <c:axId val="976357304"/>
      </c:barChart>
      <c:catAx>
        <c:axId val="97635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76357304"/>
        <c:crosses val="autoZero"/>
        <c:auto val="1"/>
        <c:lblAlgn val="ctr"/>
        <c:lblOffset val="100"/>
        <c:noMultiLvlLbl val="0"/>
      </c:catAx>
      <c:valAx>
        <c:axId val="976357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7635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8"/>
          <c:order val="8"/>
          <c:tx>
            <c:strRef>
              <c:f>'47 Data Census moves'!$L$273</c:f>
              <c:strCache>
                <c:ptCount val="1"/>
                <c:pt idx="0">
                  <c:v>All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moves'!$L$274:$L$293</c:f>
              <c:numCache>
                <c:formatCode>0</c:formatCode>
                <c:ptCount val="20"/>
                <c:pt idx="0">
                  <c:v>114595</c:v>
                </c:pt>
                <c:pt idx="1">
                  <c:v>1476</c:v>
                </c:pt>
                <c:pt idx="2">
                  <c:v>1870</c:v>
                </c:pt>
                <c:pt idx="3">
                  <c:v>1698</c:v>
                </c:pt>
                <c:pt idx="4">
                  <c:v>3741</c:v>
                </c:pt>
                <c:pt idx="5">
                  <c:v>121814</c:v>
                </c:pt>
                <c:pt idx="6">
                  <c:v>4064</c:v>
                </c:pt>
                <c:pt idx="7">
                  <c:v>3100</c:v>
                </c:pt>
                <c:pt idx="8">
                  <c:v>2814</c:v>
                </c:pt>
                <c:pt idx="9">
                  <c:v>8292</c:v>
                </c:pt>
                <c:pt idx="10">
                  <c:v>54938</c:v>
                </c:pt>
                <c:pt idx="11">
                  <c:v>4398</c:v>
                </c:pt>
                <c:pt idx="12">
                  <c:v>1555</c:v>
                </c:pt>
                <c:pt idx="13">
                  <c:v>1242</c:v>
                </c:pt>
                <c:pt idx="14">
                  <c:v>3109</c:v>
                </c:pt>
                <c:pt idx="15">
                  <c:v>44627</c:v>
                </c:pt>
                <c:pt idx="16">
                  <c:v>7631</c:v>
                </c:pt>
                <c:pt idx="17">
                  <c:v>8988</c:v>
                </c:pt>
                <c:pt idx="18">
                  <c:v>6347</c:v>
                </c:pt>
                <c:pt idx="19">
                  <c:v>12244</c:v>
                </c:pt>
              </c:numCache>
            </c:numRef>
          </c:val>
          <c:extLst>
            <c:ext xmlns:c16="http://schemas.microsoft.com/office/drawing/2014/chart" uri="{C3380CC4-5D6E-409C-BE32-E72D297353CC}">
              <c16:uniqueId val="{00000000-CD47-428E-A76D-BF7E4C59C51B}"/>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2-CD47-428E-A76D-BF7E4C59C51B}"/>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4-CD47-428E-A76D-BF7E4C59C51B}"/>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6-CD47-428E-A76D-BF7E4C59C51B}"/>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8-CD47-428E-A76D-BF7E4C59C51B}"/>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D47-428E-A76D-BF7E4C59C51B}"/>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D47-428E-A76D-BF7E4C59C51B}"/>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CD47-428E-A76D-BF7E4C59C51B}"/>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CD47-428E-A76D-BF7E4C59C5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9-CD47-428E-A76D-BF7E4C59C51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moves'!$E$273</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moves'!$E$274:$E$293</c15:sqref>
                        </c15:formulaRef>
                      </c:ext>
                    </c:extLst>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xmlns:c15="http://schemas.microsoft.com/office/drawing/2012/chart">
                  <c:ext xmlns:c16="http://schemas.microsoft.com/office/drawing/2014/chart" uri="{C3380CC4-5D6E-409C-BE32-E72D297353CC}">
                    <c16:uniqueId val="{0000000A-CD47-428E-A76D-BF7E4C59C51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'47 Data Census moves'!$F$273</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moves'!$F$274:$F$293</c15:sqref>
                        </c15:formulaRef>
                      </c:ext>
                    </c:extLst>
                    <c:numCache>
                      <c:formatCode>0</c:formatCode>
                      <c:ptCount val="20"/>
                      <c:pt idx="0">
                        <c:v>13776</c:v>
                      </c:pt>
                      <c:pt idx="1">
                        <c:v>191</c:v>
                      </c:pt>
                      <c:pt idx="2">
                        <c:v>212</c:v>
                      </c:pt>
                      <c:pt idx="3">
                        <c:v>147</c:v>
                      </c:pt>
                      <c:pt idx="4">
                        <c:v>311</c:v>
                      </c:pt>
                      <c:pt idx="5">
                        <c:v>12866</c:v>
                      </c:pt>
                      <c:pt idx="6">
                        <c:v>298</c:v>
                      </c:pt>
                      <c:pt idx="7">
                        <c:v>233</c:v>
                      </c:pt>
                      <c:pt idx="8">
                        <c:v>160</c:v>
                      </c:pt>
                      <c:pt idx="9">
                        <c:v>754</c:v>
                      </c:pt>
                      <c:pt idx="10">
                        <c:v>4381</c:v>
                      </c:pt>
                      <c:pt idx="11">
                        <c:v>371</c:v>
                      </c:pt>
                      <c:pt idx="12">
                        <c:v>74</c:v>
                      </c:pt>
                      <c:pt idx="13">
                        <c:v>136</c:v>
                      </c:pt>
                      <c:pt idx="14">
                        <c:v>228</c:v>
                      </c:pt>
                      <c:pt idx="15">
                        <c:v>4604</c:v>
                      </c:pt>
                      <c:pt idx="16">
                        <c:v>916</c:v>
                      </c:pt>
                      <c:pt idx="17">
                        <c:v>568</c:v>
                      </c:pt>
                      <c:pt idx="18">
                        <c:v>451</c:v>
                      </c:pt>
                      <c:pt idx="19">
                        <c:v>837</c:v>
                      </c:pt>
                    </c:numCache>
                  </c:numRef>
                </c:val>
                <c:extLst xmlns:c15="http://schemas.microsoft.com/office/drawing/2012/chart">
                  <c:ext xmlns:c16="http://schemas.microsoft.com/office/drawing/2014/chart" uri="{C3380CC4-5D6E-409C-BE32-E72D297353CC}">
                    <c16:uniqueId val="{0000000B-CD47-428E-A76D-BF7E4C59C51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'47 Data Census moves'!$G$273</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moves'!$G$274:$G$293</c15:sqref>
                        </c15:formulaRef>
                      </c:ext>
                    </c:extLst>
                    <c:numCache>
                      <c:formatCode>0</c:formatCode>
                      <c:ptCount val="20"/>
                      <c:pt idx="0">
                        <c:v>20927</c:v>
                      </c:pt>
                      <c:pt idx="1">
                        <c:v>257</c:v>
                      </c:pt>
                      <c:pt idx="2">
                        <c:v>323</c:v>
                      </c:pt>
                      <c:pt idx="3">
                        <c:v>262</c:v>
                      </c:pt>
                      <c:pt idx="4">
                        <c:v>664</c:v>
                      </c:pt>
                      <c:pt idx="5">
                        <c:v>24859</c:v>
                      </c:pt>
                      <c:pt idx="6">
                        <c:v>769</c:v>
                      </c:pt>
                      <c:pt idx="7">
                        <c:v>577</c:v>
                      </c:pt>
                      <c:pt idx="8">
                        <c:v>384</c:v>
                      </c:pt>
                      <c:pt idx="9">
                        <c:v>1530</c:v>
                      </c:pt>
                      <c:pt idx="10">
                        <c:v>7627</c:v>
                      </c:pt>
                      <c:pt idx="11">
                        <c:v>660</c:v>
                      </c:pt>
                      <c:pt idx="12">
                        <c:v>197</c:v>
                      </c:pt>
                      <c:pt idx="13">
                        <c:v>147</c:v>
                      </c:pt>
                      <c:pt idx="14">
                        <c:v>455</c:v>
                      </c:pt>
                      <c:pt idx="15">
                        <c:v>6481</c:v>
                      </c:pt>
                      <c:pt idx="16">
                        <c:v>1292</c:v>
                      </c:pt>
                      <c:pt idx="17">
                        <c:v>1297</c:v>
                      </c:pt>
                      <c:pt idx="18">
                        <c:v>878</c:v>
                      </c:pt>
                      <c:pt idx="19">
                        <c:v>1418</c:v>
                      </c:pt>
                    </c:numCache>
                  </c:numRef>
                </c:val>
                <c:extLst xmlns:c15="http://schemas.microsoft.com/office/drawing/2012/chart">
                  <c:ext xmlns:c16="http://schemas.microsoft.com/office/drawing/2014/chart" uri="{C3380CC4-5D6E-409C-BE32-E72D297353CC}">
                    <c16:uniqueId val="{0000000C-CD47-428E-A76D-BF7E4C59C51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'47 Data Census moves'!$H$273</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moves'!$H$274:$H$293</c15:sqref>
                        </c15:formulaRef>
                      </c:ext>
                    </c:extLst>
                    <c:numCache>
                      <c:formatCode>0</c:formatCode>
                      <c:ptCount val="20"/>
                      <c:pt idx="0">
                        <c:v>18240</c:v>
                      </c:pt>
                      <c:pt idx="1">
                        <c:v>227</c:v>
                      </c:pt>
                      <c:pt idx="2">
                        <c:v>162</c:v>
                      </c:pt>
                      <c:pt idx="3">
                        <c:v>205</c:v>
                      </c:pt>
                      <c:pt idx="4">
                        <c:v>505</c:v>
                      </c:pt>
                      <c:pt idx="5">
                        <c:v>22693</c:v>
                      </c:pt>
                      <c:pt idx="6">
                        <c:v>787</c:v>
                      </c:pt>
                      <c:pt idx="7">
                        <c:v>310</c:v>
                      </c:pt>
                      <c:pt idx="8">
                        <c:v>342</c:v>
                      </c:pt>
                      <c:pt idx="9">
                        <c:v>1642</c:v>
                      </c:pt>
                      <c:pt idx="10">
                        <c:v>12279</c:v>
                      </c:pt>
                      <c:pt idx="11">
                        <c:v>1280</c:v>
                      </c:pt>
                      <c:pt idx="12">
                        <c:v>201</c:v>
                      </c:pt>
                      <c:pt idx="13">
                        <c:v>177</c:v>
                      </c:pt>
                      <c:pt idx="14">
                        <c:v>674</c:v>
                      </c:pt>
                      <c:pt idx="15">
                        <c:v>9230</c:v>
                      </c:pt>
                      <c:pt idx="16">
                        <c:v>2070</c:v>
                      </c:pt>
                      <c:pt idx="17">
                        <c:v>1280</c:v>
                      </c:pt>
                      <c:pt idx="18">
                        <c:v>1013</c:v>
                      </c:pt>
                      <c:pt idx="19">
                        <c:v>2443</c:v>
                      </c:pt>
                    </c:numCache>
                  </c:numRef>
                </c:val>
                <c:extLst xmlns:c15="http://schemas.microsoft.com/office/drawing/2012/chart">
                  <c:ext xmlns:c16="http://schemas.microsoft.com/office/drawing/2014/chart" uri="{C3380CC4-5D6E-409C-BE32-E72D297353CC}">
                    <c16:uniqueId val="{0000000D-CD47-428E-A76D-BF7E4C59C51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'47 Data Census moves'!$I$273</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moves'!$I$274:$I$293</c15:sqref>
                        </c15:formulaRef>
                      </c:ext>
                    </c:extLst>
                    <c:numCache>
                      <c:formatCode>0</c:formatCode>
                      <c:ptCount val="20"/>
                      <c:pt idx="0">
                        <c:v>19566</c:v>
                      </c:pt>
                      <c:pt idx="1">
                        <c:v>218</c:v>
                      </c:pt>
                      <c:pt idx="2">
                        <c:v>318</c:v>
                      </c:pt>
                      <c:pt idx="3">
                        <c:v>356</c:v>
                      </c:pt>
                      <c:pt idx="4">
                        <c:v>657</c:v>
                      </c:pt>
                      <c:pt idx="5">
                        <c:v>19961</c:v>
                      </c:pt>
                      <c:pt idx="6">
                        <c:v>660</c:v>
                      </c:pt>
                      <c:pt idx="7">
                        <c:v>742</c:v>
                      </c:pt>
                      <c:pt idx="8">
                        <c:v>602</c:v>
                      </c:pt>
                      <c:pt idx="9">
                        <c:v>1265</c:v>
                      </c:pt>
                      <c:pt idx="10">
                        <c:v>7590</c:v>
                      </c:pt>
                      <c:pt idx="11">
                        <c:v>352</c:v>
                      </c:pt>
                      <c:pt idx="12">
                        <c:v>231</c:v>
                      </c:pt>
                      <c:pt idx="13">
                        <c:v>231</c:v>
                      </c:pt>
                      <c:pt idx="14">
                        <c:v>373</c:v>
                      </c:pt>
                      <c:pt idx="15">
                        <c:v>4999</c:v>
                      </c:pt>
                      <c:pt idx="16">
                        <c:v>547</c:v>
                      </c:pt>
                      <c:pt idx="17">
                        <c:v>1346</c:v>
                      </c:pt>
                      <c:pt idx="18">
                        <c:v>1026</c:v>
                      </c:pt>
                      <c:pt idx="19">
                        <c:v>1135</c:v>
                      </c:pt>
                    </c:numCache>
                  </c:numRef>
                </c:val>
                <c:extLst xmlns:c15="http://schemas.microsoft.com/office/drawing/2012/chart">
                  <c:ext xmlns:c16="http://schemas.microsoft.com/office/drawing/2014/chart" uri="{C3380CC4-5D6E-409C-BE32-E72D297353CC}">
                    <c16:uniqueId val="{0000000E-CD47-428E-A76D-BF7E4C59C51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'47 Data Census moves'!$J$273</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moves'!$J$274:$J$293</c15:sqref>
                        </c15:formulaRef>
                      </c:ext>
                    </c:extLst>
                    <c:numCache>
                      <c:formatCode>0</c:formatCode>
                      <c:ptCount val="20"/>
                      <c:pt idx="0">
                        <c:v>20996</c:v>
                      </c:pt>
                      <c:pt idx="1">
                        <c:v>266</c:v>
                      </c:pt>
                      <c:pt idx="2">
                        <c:v>440</c:v>
                      </c:pt>
                      <c:pt idx="3">
                        <c:v>236</c:v>
                      </c:pt>
                      <c:pt idx="4">
                        <c:v>642</c:v>
                      </c:pt>
                      <c:pt idx="5">
                        <c:v>20620</c:v>
                      </c:pt>
                      <c:pt idx="6">
                        <c:v>637</c:v>
                      </c:pt>
                      <c:pt idx="7">
                        <c:v>576</c:v>
                      </c:pt>
                      <c:pt idx="8">
                        <c:v>445</c:v>
                      </c:pt>
                      <c:pt idx="9">
                        <c:v>1353</c:v>
                      </c:pt>
                      <c:pt idx="10">
                        <c:v>9478</c:v>
                      </c:pt>
                      <c:pt idx="11">
                        <c:v>743</c:v>
                      </c:pt>
                      <c:pt idx="12">
                        <c:v>300</c:v>
                      </c:pt>
                      <c:pt idx="13">
                        <c:v>204</c:v>
                      </c:pt>
                      <c:pt idx="14">
                        <c:v>539</c:v>
                      </c:pt>
                      <c:pt idx="15">
                        <c:v>9386</c:v>
                      </c:pt>
                      <c:pt idx="16">
                        <c:v>1256</c:v>
                      </c:pt>
                      <c:pt idx="17">
                        <c:v>1981</c:v>
                      </c:pt>
                      <c:pt idx="18">
                        <c:v>922</c:v>
                      </c:pt>
                      <c:pt idx="19">
                        <c:v>1965</c:v>
                      </c:pt>
                    </c:numCache>
                  </c:numRef>
                </c:val>
                <c:extLst xmlns:c15="http://schemas.microsoft.com/office/drawing/2012/chart">
                  <c:ext xmlns:c16="http://schemas.microsoft.com/office/drawing/2014/chart" uri="{C3380CC4-5D6E-409C-BE32-E72D297353CC}">
                    <c16:uniqueId val="{0000000F-CD47-428E-A76D-BF7E4C59C51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'47 Data Census moves'!$K$273</c15:sqref>
                        </c15:formulaRef>
                      </c:ext>
                    </c:extLst>
                    <c:strCache>
                      <c:ptCount val="1"/>
                      <c:pt idx="0">
                        <c:v>Greater Cambridge</c:v>
                      </c:pt>
                    </c:strCache>
                  </c:strRef>
                </c:tx>
                <c:spPr>
                  <a:solidFill>
                    <a:schemeClr val="accent2">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moves'!$K$274:$K$293</c15:sqref>
                        </c15:formulaRef>
                      </c:ext>
                    </c:extLst>
                    <c:numCache>
                      <c:formatCode>0</c:formatCode>
                      <c:ptCount val="20"/>
                      <c:pt idx="0">
                        <c:v>30169</c:v>
                      </c:pt>
                      <c:pt idx="1">
                        <c:v>399</c:v>
                      </c:pt>
                      <c:pt idx="2">
                        <c:v>527</c:v>
                      </c:pt>
                      <c:pt idx="3">
                        <c:v>687</c:v>
                      </c:pt>
                      <c:pt idx="4">
                        <c:v>1303</c:v>
                      </c:pt>
                      <c:pt idx="5">
                        <c:v>29234</c:v>
                      </c:pt>
                      <c:pt idx="6">
                        <c:v>1137</c:v>
                      </c:pt>
                      <c:pt idx="7">
                        <c:v>1008</c:v>
                      </c:pt>
                      <c:pt idx="8">
                        <c:v>1238</c:v>
                      </c:pt>
                      <c:pt idx="9">
                        <c:v>2307</c:v>
                      </c:pt>
                      <c:pt idx="10">
                        <c:v>16877</c:v>
                      </c:pt>
                      <c:pt idx="11">
                        <c:v>1047</c:v>
                      </c:pt>
                      <c:pt idx="12">
                        <c:v>654</c:v>
                      </c:pt>
                      <c:pt idx="13">
                        <c:v>474</c:v>
                      </c:pt>
                      <c:pt idx="14">
                        <c:v>991</c:v>
                      </c:pt>
                      <c:pt idx="15">
                        <c:v>11271</c:v>
                      </c:pt>
                      <c:pt idx="16">
                        <c:v>1651</c:v>
                      </c:pt>
                      <c:pt idx="17">
                        <c:v>3139</c:v>
                      </c:pt>
                      <c:pt idx="18">
                        <c:v>2603</c:v>
                      </c:pt>
                      <c:pt idx="19">
                        <c:v>4960</c:v>
                      </c:pt>
                    </c:numCache>
                  </c:numRef>
                </c:val>
                <c:extLst xmlns:c15="http://schemas.microsoft.com/office/drawing/2012/chart">
                  <c:ext xmlns:c16="http://schemas.microsoft.com/office/drawing/2014/chart" uri="{C3380CC4-5D6E-409C-BE32-E72D297353CC}">
                    <c16:uniqueId val="{00000010-CD47-428E-A76D-BF7E4C59C51B}"/>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5582697641017E-2"/>
          <c:y val="6.1399561196796688E-2"/>
          <c:w val="0.88835445119654455"/>
          <c:h val="0.80692900872213857"/>
        </c:manualLayout>
      </c:layout>
      <c:barChart>
        <c:barDir val="col"/>
        <c:grouping val="clustered"/>
        <c:varyColors val="0"/>
        <c:ser>
          <c:idx val="8"/>
          <c:order val="8"/>
          <c:tx>
            <c:strRef>
              <c:f>'30 Data CACI'!$A$12</c:f>
              <c:strCache>
                <c:ptCount val="1"/>
                <c:pt idx="0">
                  <c:v>Total</c:v>
                </c:pt>
              </c:strCache>
              <c:extLst xmlns:c15="http://schemas.microsoft.com/office/drawing/2012/chart"/>
            </c:strRef>
          </c:tx>
          <c:spPr>
            <a:solidFill>
              <a:schemeClr val="bg2">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extLst xmlns:c15="http://schemas.microsoft.com/office/drawing/2012/chart">
            <c:ext xmlns:c16="http://schemas.microsoft.com/office/drawing/2014/chart" uri="{C3380CC4-5D6E-409C-BE32-E72D297353CC}">
              <c16:uniqueId val="{00000000-6280-46E6-833A-351F0CBBD8B9}"/>
            </c:ext>
          </c:extLst>
        </c:ser>
        <c:dLbls>
          <c:showLegendKey val="0"/>
          <c:showVal val="0"/>
          <c:showCatName val="0"/>
          <c:showSerName val="0"/>
          <c:showPercent val="0"/>
          <c:showBubbleSize val="0"/>
        </c:dLbls>
        <c:gapWidth val="267"/>
        <c:overlap val="-43"/>
        <c:axId val="603894944"/>
        <c:axId val="603887072"/>
        <c:extLst>
          <c:ext xmlns:c15="http://schemas.microsoft.com/office/drawing/2012/chart" uri="{02D57815-91ED-43cb-92C2-25804820EDAC}">
            <c15:filteredBarSeries>
              <c15:ser>
                <c:idx val="1"/>
                <c:order val="0"/>
                <c:tx>
                  <c:strRef>
                    <c:extLst>
                      <c:ext uri="{02D57815-91ED-43cb-92C2-25804820EDAC}">
                        <c15:formulaRef>
                          <c15:sqref>'30 Data CACI'!$A$4</c15:sqref>
                        </c15:formulaRef>
                      </c:ext>
                    </c:extLst>
                    <c:strCache>
                      <c:ptCount val="1"/>
                      <c:pt idx="0">
                        <c:v>Cambridge</c:v>
                      </c:pt>
                    </c:strCache>
                  </c:strRef>
                </c:tx>
                <c:spPr>
                  <a:solidFill>
                    <a:schemeClr val="accent2"/>
                  </a:solidFill>
                  <a:ln>
                    <a:noFill/>
                  </a:ln>
                  <a:effectLst/>
                </c:spPr>
                <c:invertIfNegative val="0"/>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extLst>
                  <c:ext xmlns:c16="http://schemas.microsoft.com/office/drawing/2014/chart" uri="{C3380CC4-5D6E-409C-BE32-E72D297353CC}">
                    <c16:uniqueId val="{00000001-6280-46E6-833A-351F0CBBD8B9}"/>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extLst xmlns:c15="http://schemas.microsoft.com/office/drawing/2012/chart">
                  <c:ext xmlns:c16="http://schemas.microsoft.com/office/drawing/2014/chart" uri="{C3380CC4-5D6E-409C-BE32-E72D297353CC}">
                    <c16:uniqueId val="{00000002-6280-46E6-833A-351F0CBBD8B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extLst xmlns:c15="http://schemas.microsoft.com/office/drawing/2012/chart">
                  <c:ext xmlns:c16="http://schemas.microsoft.com/office/drawing/2014/chart" uri="{C3380CC4-5D6E-409C-BE32-E72D297353CC}">
                    <c16:uniqueId val="{00000003-6280-46E6-833A-351F0CBBD8B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extLst xmlns:c15="http://schemas.microsoft.com/office/drawing/2012/chart">
                  <c:ext xmlns:c16="http://schemas.microsoft.com/office/drawing/2014/chart" uri="{C3380CC4-5D6E-409C-BE32-E72D297353CC}">
                    <c16:uniqueId val="{00000004-6280-46E6-833A-351F0CBBD8B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extLst xmlns:c15="http://schemas.microsoft.com/office/drawing/2012/chart">
                  <c:ext xmlns:c16="http://schemas.microsoft.com/office/drawing/2014/chart" uri="{C3380CC4-5D6E-409C-BE32-E72D297353CC}">
                    <c16:uniqueId val="{00000005-6280-46E6-833A-351F0CBBD8B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extLst xmlns:c15="http://schemas.microsoft.com/office/drawing/2012/chart">
                  <c:ext xmlns:c16="http://schemas.microsoft.com/office/drawing/2014/chart" uri="{C3380CC4-5D6E-409C-BE32-E72D297353CC}">
                    <c16:uniqueId val="{00000006-6280-46E6-833A-351F0CBBD8B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extLst xmlns:c15="http://schemas.microsoft.com/office/drawing/2012/chart">
                  <c:ext xmlns:c16="http://schemas.microsoft.com/office/drawing/2014/chart" uri="{C3380CC4-5D6E-409C-BE32-E72D297353CC}">
                    <c16:uniqueId val="{00000007-6280-46E6-833A-351F0CBBD8B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extLst xmlns:c15="http://schemas.microsoft.com/office/drawing/2012/chart">
                  <c:ext xmlns:c16="http://schemas.microsoft.com/office/drawing/2014/chart" uri="{C3380CC4-5D6E-409C-BE32-E72D297353CC}">
                    <c16:uniqueId val="{00000008-6280-46E6-833A-351F0CBBD8B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solidFill>
                    <a:schemeClr val="tx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extLst xmlns:c15="http://schemas.microsoft.com/office/drawing/2012/chart">
                  <c:ext xmlns:c16="http://schemas.microsoft.com/office/drawing/2014/chart" uri="{C3380CC4-5D6E-409C-BE32-E72D297353CC}">
                    <c16:uniqueId val="{00000009-6280-46E6-833A-351F0CBBD8B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extLst xmlns:c15="http://schemas.microsoft.com/office/drawing/2012/chart">
                  <c:ext xmlns:c16="http://schemas.microsoft.com/office/drawing/2014/chart" uri="{C3380CC4-5D6E-409C-BE32-E72D297353CC}">
                    <c16:uniqueId val="{0000000A-6280-46E6-833A-351F0CBBD8B9}"/>
                  </c:ext>
                </c:extLst>
              </c15:ser>
            </c15:filteredBarSeries>
          </c:ext>
        </c:extLst>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1834732278215E-2"/>
          <c:y val="3.9901928233694997E-2"/>
          <c:w val="0.89604072567473669"/>
          <c:h val="0.80078682787553812"/>
        </c:manualLayout>
      </c:layout>
      <c:barChart>
        <c:barDir val="col"/>
        <c:grouping val="clustered"/>
        <c:varyColors val="0"/>
        <c:ser>
          <c:idx val="1"/>
          <c:order val="0"/>
          <c:tx>
            <c:strRef>
              <c:f>'30 Data CACI'!$A$4</c:f>
              <c:strCache>
                <c:ptCount val="1"/>
                <c:pt idx="0">
                  <c:v>Cambridge</c:v>
                </c:pt>
              </c:strCache>
            </c:strRef>
          </c:tx>
          <c:spPr>
            <a:solidFill>
              <a:srgbClr val="C0000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CACI'!$B$4:$V$4</c:f>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extLst>
            <c:ext xmlns:c16="http://schemas.microsoft.com/office/drawing/2014/chart" uri="{C3380CC4-5D6E-409C-BE32-E72D297353CC}">
              <c16:uniqueId val="{00000000-F976-494F-972C-2DA42D7B3A84}"/>
            </c:ext>
          </c:extLst>
        </c:ser>
        <c:ser>
          <c:idx val="0"/>
          <c:order val="1"/>
          <c:tx>
            <c:strRef>
              <c:f>'30 Data CACI'!$A$5</c:f>
              <c:strCache>
                <c:ptCount val="1"/>
                <c:pt idx="0">
                  <c:v>East Cambs</c:v>
                </c:pt>
              </c:strCache>
            </c:strRef>
          </c:tx>
          <c:spPr>
            <a:solidFill>
              <a:srgbClr val="FFC00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CACI'!$B$5:$V$5</c:f>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extLst>
            <c:ext xmlns:c16="http://schemas.microsoft.com/office/drawing/2014/chart" uri="{C3380CC4-5D6E-409C-BE32-E72D297353CC}">
              <c16:uniqueId val="{00000001-F976-494F-972C-2DA42D7B3A84}"/>
            </c:ext>
          </c:extLst>
        </c:ser>
        <c:ser>
          <c:idx val="2"/>
          <c:order val="2"/>
          <c:tx>
            <c:strRef>
              <c:f>'30 Data CACI'!$A$6</c:f>
              <c:strCache>
                <c:ptCount val="1"/>
                <c:pt idx="0">
                  <c:v>Fenland</c:v>
                </c:pt>
              </c:strCache>
            </c:strRef>
          </c:tx>
          <c:spPr>
            <a:solidFill>
              <a:srgbClr val="92D05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CACI'!$B$6:$V$6</c:f>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extLst>
            <c:ext xmlns:c16="http://schemas.microsoft.com/office/drawing/2014/chart" uri="{C3380CC4-5D6E-409C-BE32-E72D297353CC}">
              <c16:uniqueId val="{00000002-F976-494F-972C-2DA42D7B3A84}"/>
            </c:ext>
          </c:extLst>
        </c:ser>
        <c:ser>
          <c:idx val="3"/>
          <c:order val="3"/>
          <c:tx>
            <c:strRef>
              <c:f>'30 Data CACI'!$A$7</c:f>
              <c:strCache>
                <c:ptCount val="1"/>
                <c:pt idx="0">
                  <c:v>Huntingdonshire</c:v>
                </c:pt>
              </c:strCache>
            </c:strRef>
          </c:tx>
          <c:spPr>
            <a:solidFill>
              <a:srgbClr val="00B05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CACI'!$B$7:$V$7</c:f>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extLst>
            <c:ext xmlns:c16="http://schemas.microsoft.com/office/drawing/2014/chart" uri="{C3380CC4-5D6E-409C-BE32-E72D297353CC}">
              <c16:uniqueId val="{00000003-F976-494F-972C-2DA42D7B3A84}"/>
            </c:ext>
          </c:extLst>
        </c:ser>
        <c:ser>
          <c:idx val="4"/>
          <c:order val="4"/>
          <c:tx>
            <c:strRef>
              <c:f>'30 Data CACI'!$A$8</c:f>
              <c:strCache>
                <c:ptCount val="1"/>
                <c:pt idx="0">
                  <c:v>South Cambs</c:v>
                </c:pt>
              </c:strCache>
            </c:strRef>
          </c:tx>
          <c:spPr>
            <a:solidFill>
              <a:schemeClr val="accent5"/>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CACI'!$B$8:$V$8</c:f>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extLst>
            <c:ext xmlns:c16="http://schemas.microsoft.com/office/drawing/2014/chart" uri="{C3380CC4-5D6E-409C-BE32-E72D297353CC}">
              <c16:uniqueId val="{00000004-F976-494F-972C-2DA42D7B3A84}"/>
            </c:ext>
          </c:extLst>
        </c:ser>
        <c:ser>
          <c:idx val="7"/>
          <c:order val="7"/>
          <c:tx>
            <c:strRef>
              <c:f>'30 Data CACI'!$A$11</c:f>
              <c:strCache>
                <c:ptCount val="1"/>
                <c:pt idx="0">
                  <c:v>Peterborough</c:v>
                </c:pt>
              </c:strCache>
            </c:strRef>
          </c:tx>
          <c:spPr>
            <a:solidFill>
              <a:srgbClr val="7030A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CACI'!$B$11:$V$11</c:f>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extLst>
            <c:ext xmlns:c16="http://schemas.microsoft.com/office/drawing/2014/chart" uri="{C3380CC4-5D6E-409C-BE32-E72D297353CC}">
              <c16:uniqueId val="{00000005-F976-494F-972C-2DA42D7B3A84}"/>
            </c:ext>
          </c:extLst>
        </c:ser>
        <c:ser>
          <c:idx val="9"/>
          <c:order val="9"/>
          <c:tx>
            <c:strRef>
              <c:f>'30 Data CACI'!$A$13</c:f>
              <c:strCache>
                <c:ptCount val="1"/>
                <c:pt idx="0">
                  <c:v>West Suffolk</c:v>
                </c:pt>
              </c:strCache>
            </c:strRef>
          </c:tx>
          <c:spPr>
            <a:solidFill>
              <a:srgbClr val="FF00FF"/>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CACI'!$B$13:$V$13</c:f>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extLst>
            <c:ext xmlns:c16="http://schemas.microsoft.com/office/drawing/2014/chart" uri="{C3380CC4-5D6E-409C-BE32-E72D297353CC}">
              <c16:uniqueId val="{00000006-F976-494F-972C-2DA42D7B3A84}"/>
            </c:ext>
          </c:extLst>
        </c:ser>
        <c:dLbls>
          <c:showLegendKey val="0"/>
          <c:showVal val="0"/>
          <c:showCatName val="0"/>
          <c:showSerName val="0"/>
          <c:showPercent val="0"/>
          <c:showBubbleSize val="0"/>
        </c:dLbls>
        <c:gapWidth val="267"/>
        <c:overlap val="-43"/>
        <c:axId val="603894944"/>
        <c:axId val="603887072"/>
        <c:extLst>
          <c:ext xmlns:c15="http://schemas.microsoft.com/office/drawing/2012/chart" uri="{02D57815-91ED-43cb-92C2-25804820EDAC}">
            <c15:filteredBarSeries>
              <c15:ser>
                <c:idx val="5"/>
                <c:order val="5"/>
                <c:tx>
                  <c:strRef>
                    <c:extLst>
                      <c:ext uri="{02D57815-91ED-43cb-92C2-25804820EDAC}">
                        <c15:formulaRef>
                          <c15:sqref>'30 Data CACI'!$A$9</c15:sqref>
                        </c15:formulaRef>
                      </c:ext>
                    </c:extLst>
                    <c:strCache>
                      <c:ptCount val="1"/>
                      <c:pt idx="0">
                        <c:v>Forest Heath </c:v>
                      </c:pt>
                    </c:strCache>
                  </c:strRef>
                </c:tx>
                <c:spPr>
                  <a:solidFill>
                    <a:schemeClr val="accent6"/>
                  </a:solidFill>
                  <a:ln>
                    <a:noFill/>
                  </a:ln>
                  <a:effectLst/>
                </c:spPr>
                <c:invertIfNegative val="0"/>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extLst>
                  <c:ext xmlns:c16="http://schemas.microsoft.com/office/drawing/2014/chart" uri="{C3380CC4-5D6E-409C-BE32-E72D297353CC}">
                    <c16:uniqueId val="{00000007-F976-494F-972C-2DA42D7B3A8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extLst xmlns:c15="http://schemas.microsoft.com/office/drawing/2012/chart">
                  <c:ext xmlns:c16="http://schemas.microsoft.com/office/drawing/2014/chart" uri="{C3380CC4-5D6E-409C-BE32-E72D297353CC}">
                    <c16:uniqueId val="{00000008-F976-494F-972C-2DA42D7B3A8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'30 Data CACI'!$A$12</c15:sqref>
                        </c15:formulaRef>
                      </c:ext>
                    </c:extLst>
                    <c:strCache>
                      <c:ptCount val="1"/>
                      <c:pt idx="0">
                        <c:v>Total</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CACI'!$B$12:$V$12</c15:sqref>
                        </c15:formulaRef>
                      </c:ext>
                    </c:extLst>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numRef>
                </c:val>
                <c:extLst xmlns:c15="http://schemas.microsoft.com/office/drawing/2012/chart">
                  <c:ext xmlns:c16="http://schemas.microsoft.com/office/drawing/2014/chart" uri="{C3380CC4-5D6E-409C-BE32-E72D297353CC}">
                    <c16:uniqueId val="{00000009-F976-494F-972C-2DA42D7B3A8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extLst xmlns:c15="http://schemas.microsoft.com/office/drawing/2012/chart">
                  <c:ext xmlns:c16="http://schemas.microsoft.com/office/drawing/2014/chart" uri="{C3380CC4-5D6E-409C-BE32-E72D297353CC}">
                    <c16:uniqueId val="{0000000A-F976-494F-972C-2DA42D7B3A84}"/>
                  </c:ext>
                </c:extLst>
              </c15:ser>
            </c15:filteredBarSeries>
          </c:ext>
        </c:extLst>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legend>
      <c:legendPos val="b"/>
      <c:layout>
        <c:manualLayout>
          <c:xMode val="edge"/>
          <c:yMode val="edge"/>
          <c:x val="5.8714117475094023E-2"/>
          <c:y val="0.94368950163456988"/>
          <c:w val="0.88257161389150851"/>
          <c:h val="5.01683175188297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'28 Use the diamond All'!$J$657</c:f>
              <c:strCache>
                <c:ptCount val="1"/>
                <c:pt idx="0">
                  <c:v>0-20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Use the diamond All'!$I$658:$I$666</c:f>
              <c:strCache>
                <c:ptCount val="9"/>
                <c:pt idx="0">
                  <c:v>Cambridge</c:v>
                </c:pt>
                <c:pt idx="1">
                  <c:v>ECDC</c:v>
                </c:pt>
                <c:pt idx="2">
                  <c:v>Fenland</c:v>
                </c:pt>
                <c:pt idx="3">
                  <c:v>HDC</c:v>
                </c:pt>
                <c:pt idx="4">
                  <c:v>Peterborough</c:v>
                </c:pt>
                <c:pt idx="5">
                  <c:v>SCDC</c:v>
                </c:pt>
                <c:pt idx="6">
                  <c:v>West Suffolk</c:v>
                </c:pt>
                <c:pt idx="7">
                  <c:v>Gt Cam</c:v>
                </c:pt>
                <c:pt idx="8">
                  <c:v>ALL</c:v>
                </c:pt>
              </c:strCache>
            </c:strRef>
          </c:cat>
          <c:val>
            <c:numRef>
              <c:f>'28 Use the diamond All'!$J$658:$J$666</c:f>
              <c:numCache>
                <c:formatCode>0%</c:formatCode>
                <c:ptCount val="9"/>
                <c:pt idx="0">
                  <c:v>0.18612256852073317</c:v>
                </c:pt>
                <c:pt idx="1">
                  <c:v>0.21921100613293554</c:v>
                </c:pt>
                <c:pt idx="2">
                  <c:v>0.32990141883176705</c:v>
                </c:pt>
                <c:pt idx="3">
                  <c:v>0.22304277417913781</c:v>
                </c:pt>
                <c:pt idx="4">
                  <c:v>0.33272075476581808</c:v>
                </c:pt>
                <c:pt idx="5">
                  <c:v>0.17089123741366397</c:v>
                </c:pt>
                <c:pt idx="6">
                  <c:v>0.25800260566241262</c:v>
                </c:pt>
                <c:pt idx="7">
                  <c:v>0.17706663500168218</c:v>
                </c:pt>
                <c:pt idx="8">
                  <c:v>0.25003990462793924</c:v>
                </c:pt>
              </c:numCache>
            </c:numRef>
          </c:val>
          <c:extLst>
            <c:ext xmlns:c16="http://schemas.microsoft.com/office/drawing/2014/chart" uri="{C3380CC4-5D6E-409C-BE32-E72D297353CC}">
              <c16:uniqueId val="{00000000-7C14-43A2-B8F8-30C6A3AE8FB1}"/>
            </c:ext>
          </c:extLst>
        </c:ser>
        <c:ser>
          <c:idx val="1"/>
          <c:order val="1"/>
          <c:tx>
            <c:strRef>
              <c:f>'28 Use the diamond All'!$K$657</c:f>
              <c:strCache>
                <c:ptCount val="1"/>
                <c:pt idx="0">
                  <c:v>20-30</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Use the diamond All'!$I$658:$I$666</c:f>
              <c:strCache>
                <c:ptCount val="9"/>
                <c:pt idx="0">
                  <c:v>Cambridge</c:v>
                </c:pt>
                <c:pt idx="1">
                  <c:v>ECDC</c:v>
                </c:pt>
                <c:pt idx="2">
                  <c:v>Fenland</c:v>
                </c:pt>
                <c:pt idx="3">
                  <c:v>HDC</c:v>
                </c:pt>
                <c:pt idx="4">
                  <c:v>Peterborough</c:v>
                </c:pt>
                <c:pt idx="5">
                  <c:v>SCDC</c:v>
                </c:pt>
                <c:pt idx="6">
                  <c:v>West Suffolk</c:v>
                </c:pt>
                <c:pt idx="7">
                  <c:v>Gt Cam</c:v>
                </c:pt>
                <c:pt idx="8">
                  <c:v>ALL</c:v>
                </c:pt>
              </c:strCache>
            </c:strRef>
          </c:cat>
          <c:val>
            <c:numRef>
              <c:f>'28 Use the diamond All'!$K$658:$K$666</c:f>
              <c:numCache>
                <c:formatCode>0%</c:formatCode>
                <c:ptCount val="9"/>
                <c:pt idx="0">
                  <c:v>0.15446757620872281</c:v>
                </c:pt>
                <c:pt idx="1">
                  <c:v>0.16592076910326536</c:v>
                </c:pt>
                <c:pt idx="2">
                  <c:v>0.19221024507094153</c:v>
                </c:pt>
                <c:pt idx="3">
                  <c:v>0.16535905740451196</c:v>
                </c:pt>
                <c:pt idx="4">
                  <c:v>0.18998563460119844</c:v>
                </c:pt>
                <c:pt idx="5">
                  <c:v>0.14559374219855203</c:v>
                </c:pt>
                <c:pt idx="6">
                  <c:v>0.17796954456943531</c:v>
                </c:pt>
                <c:pt idx="7">
                  <c:v>0.14919155336539414</c:v>
                </c:pt>
                <c:pt idx="8">
                  <c:v>0.17123325252646171</c:v>
                </c:pt>
              </c:numCache>
            </c:numRef>
          </c:val>
          <c:extLst>
            <c:ext xmlns:c16="http://schemas.microsoft.com/office/drawing/2014/chart" uri="{C3380CC4-5D6E-409C-BE32-E72D297353CC}">
              <c16:uniqueId val="{00000001-7C14-43A2-B8F8-30C6A3AE8FB1}"/>
            </c:ext>
          </c:extLst>
        </c:ser>
        <c:ser>
          <c:idx val="2"/>
          <c:order val="2"/>
          <c:tx>
            <c:strRef>
              <c:f>'28 Use the diamond All'!$L$657</c:f>
              <c:strCache>
                <c:ptCount val="1"/>
                <c:pt idx="0">
                  <c:v>30-50</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Use the diamond All'!$I$658:$I$666</c:f>
              <c:strCache>
                <c:ptCount val="9"/>
                <c:pt idx="0">
                  <c:v>Cambridge</c:v>
                </c:pt>
                <c:pt idx="1">
                  <c:v>ECDC</c:v>
                </c:pt>
                <c:pt idx="2">
                  <c:v>Fenland</c:v>
                </c:pt>
                <c:pt idx="3">
                  <c:v>HDC</c:v>
                </c:pt>
                <c:pt idx="4">
                  <c:v>Peterborough</c:v>
                </c:pt>
                <c:pt idx="5">
                  <c:v>SCDC</c:v>
                </c:pt>
                <c:pt idx="6">
                  <c:v>West Suffolk</c:v>
                </c:pt>
                <c:pt idx="7">
                  <c:v>Gt Cam</c:v>
                </c:pt>
                <c:pt idx="8">
                  <c:v>ALL</c:v>
                </c:pt>
              </c:strCache>
            </c:strRef>
          </c:cat>
          <c:val>
            <c:numRef>
              <c:f>'28 Use the diamond All'!$L$658:$L$666</c:f>
              <c:numCache>
                <c:formatCode>0%</c:formatCode>
                <c:ptCount val="9"/>
                <c:pt idx="0">
                  <c:v>0.28323530129597541</c:v>
                </c:pt>
                <c:pt idx="1">
                  <c:v>0.28305431239294987</c:v>
                </c:pt>
                <c:pt idx="2">
                  <c:v>0.26345126220748111</c:v>
                </c:pt>
                <c:pt idx="3">
                  <c:v>0.2815641054277418</c:v>
                </c:pt>
                <c:pt idx="4">
                  <c:v>0.26163144339903455</c:v>
                </c:pt>
                <c:pt idx="5">
                  <c:v>0.27888824165765169</c:v>
                </c:pt>
                <c:pt idx="6">
                  <c:v>0.2795203339730748</c:v>
                </c:pt>
                <c:pt idx="7">
                  <c:v>0.28065071543074271</c:v>
                </c:pt>
                <c:pt idx="8">
                  <c:v>0.27530202815271498</c:v>
                </c:pt>
              </c:numCache>
            </c:numRef>
          </c:val>
          <c:extLst>
            <c:ext xmlns:c16="http://schemas.microsoft.com/office/drawing/2014/chart" uri="{C3380CC4-5D6E-409C-BE32-E72D297353CC}">
              <c16:uniqueId val="{00000002-7C14-43A2-B8F8-30C6A3AE8FB1}"/>
            </c:ext>
          </c:extLst>
        </c:ser>
        <c:ser>
          <c:idx val="3"/>
          <c:order val="3"/>
          <c:tx>
            <c:strRef>
              <c:f>'28 Use the diamond All'!$M$657</c:f>
              <c:strCache>
                <c:ptCount val="1"/>
                <c:pt idx="0">
                  <c:v>50-65</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Use the diamond All'!$I$658:$I$666</c:f>
              <c:strCache>
                <c:ptCount val="9"/>
                <c:pt idx="0">
                  <c:v>Cambridge</c:v>
                </c:pt>
                <c:pt idx="1">
                  <c:v>ECDC</c:v>
                </c:pt>
                <c:pt idx="2">
                  <c:v>Fenland</c:v>
                </c:pt>
                <c:pt idx="3">
                  <c:v>HDC</c:v>
                </c:pt>
                <c:pt idx="4">
                  <c:v>Peterborough</c:v>
                </c:pt>
                <c:pt idx="5">
                  <c:v>SCDC</c:v>
                </c:pt>
                <c:pt idx="6">
                  <c:v>West Suffolk</c:v>
                </c:pt>
                <c:pt idx="7">
                  <c:v>Gt Cam</c:v>
                </c:pt>
                <c:pt idx="8">
                  <c:v>ALL</c:v>
                </c:pt>
              </c:strCache>
            </c:strRef>
          </c:cat>
          <c:val>
            <c:numRef>
              <c:f>'28 Use the diamond All'!$M$658:$M$666</c:f>
              <c:numCache>
                <c:formatCode>0%</c:formatCode>
                <c:ptCount val="9"/>
                <c:pt idx="0">
                  <c:v>0.14468064335049916</c:v>
                </c:pt>
                <c:pt idx="1">
                  <c:v>0.13475882645450032</c:v>
                </c:pt>
                <c:pt idx="2">
                  <c:v>0.10046987285793256</c:v>
                </c:pt>
                <c:pt idx="3">
                  <c:v>0.13411603752512849</c:v>
                </c:pt>
                <c:pt idx="4">
                  <c:v>0.10042837360390329</c:v>
                </c:pt>
                <c:pt idx="5">
                  <c:v>0.14982108679370881</c:v>
                </c:pt>
                <c:pt idx="6">
                  <c:v>0.12219996357676199</c:v>
                </c:pt>
                <c:pt idx="7">
                  <c:v>0.14773694314156227</c:v>
                </c:pt>
                <c:pt idx="8">
                  <c:v>0.12535041251409135</c:v>
                </c:pt>
              </c:numCache>
            </c:numRef>
          </c:val>
          <c:extLst>
            <c:ext xmlns:c16="http://schemas.microsoft.com/office/drawing/2014/chart" uri="{C3380CC4-5D6E-409C-BE32-E72D297353CC}">
              <c16:uniqueId val="{00000003-7C14-43A2-B8F8-30C6A3AE8FB1}"/>
            </c:ext>
          </c:extLst>
        </c:ser>
        <c:ser>
          <c:idx val="4"/>
          <c:order val="4"/>
          <c:tx>
            <c:strRef>
              <c:f>'28 Use the diamond All'!$N$657</c:f>
              <c:strCache>
                <c:ptCount val="1"/>
                <c:pt idx="0">
                  <c:v>65-90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Use the diamond All'!$I$658:$I$666</c:f>
              <c:strCache>
                <c:ptCount val="9"/>
                <c:pt idx="0">
                  <c:v>Cambridge</c:v>
                </c:pt>
                <c:pt idx="1">
                  <c:v>ECDC</c:v>
                </c:pt>
                <c:pt idx="2">
                  <c:v>Fenland</c:v>
                </c:pt>
                <c:pt idx="3">
                  <c:v>HDC</c:v>
                </c:pt>
                <c:pt idx="4">
                  <c:v>Peterborough</c:v>
                </c:pt>
                <c:pt idx="5">
                  <c:v>SCDC</c:v>
                </c:pt>
                <c:pt idx="6">
                  <c:v>West Suffolk</c:v>
                </c:pt>
                <c:pt idx="7">
                  <c:v>Gt Cam</c:v>
                </c:pt>
                <c:pt idx="8">
                  <c:v>ALL</c:v>
                </c:pt>
              </c:strCache>
            </c:strRef>
          </c:cat>
          <c:val>
            <c:numRef>
              <c:f>'28 Use the diamond All'!$N$658:$N$666</c:f>
              <c:numCache>
                <c:formatCode>0%</c:formatCode>
                <c:ptCount val="9"/>
                <c:pt idx="0">
                  <c:v>0.15144119298074343</c:v>
                </c:pt>
                <c:pt idx="1">
                  <c:v>0.13249350792861483</c:v>
                </c:pt>
                <c:pt idx="2">
                  <c:v>8.1836189423254102E-2</c:v>
                </c:pt>
                <c:pt idx="3">
                  <c:v>0.13171487603305784</c:v>
                </c:pt>
                <c:pt idx="4">
                  <c:v>8.2219259987834692E-2</c:v>
                </c:pt>
                <c:pt idx="5">
                  <c:v>0.16413414329699597</c:v>
                </c:pt>
                <c:pt idx="6">
                  <c:v>0.11174929605088045</c:v>
                </c:pt>
                <c:pt idx="7">
                  <c:v>0.15898790793405765</c:v>
                </c:pt>
                <c:pt idx="8">
                  <c:v>0.12016530492123823</c:v>
                </c:pt>
              </c:numCache>
            </c:numRef>
          </c:val>
          <c:extLst>
            <c:ext xmlns:c16="http://schemas.microsoft.com/office/drawing/2014/chart" uri="{C3380CC4-5D6E-409C-BE32-E72D297353CC}">
              <c16:uniqueId val="{00000004-7C14-43A2-B8F8-30C6A3AE8FB1}"/>
            </c:ext>
          </c:extLst>
        </c:ser>
        <c:ser>
          <c:idx val="5"/>
          <c:order val="5"/>
          <c:tx>
            <c:strRef>
              <c:f>'28 Use the diamond All'!$O$657</c:f>
              <c:strCache>
                <c:ptCount val="1"/>
                <c:pt idx="0">
                  <c:v>90+</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Use the diamond All'!$I$658:$I$666</c:f>
              <c:strCache>
                <c:ptCount val="9"/>
                <c:pt idx="0">
                  <c:v>Cambridge</c:v>
                </c:pt>
                <c:pt idx="1">
                  <c:v>ECDC</c:v>
                </c:pt>
                <c:pt idx="2">
                  <c:v>Fenland</c:v>
                </c:pt>
                <c:pt idx="3">
                  <c:v>HDC</c:v>
                </c:pt>
                <c:pt idx="4">
                  <c:v>Peterborough</c:v>
                </c:pt>
                <c:pt idx="5">
                  <c:v>SCDC</c:v>
                </c:pt>
                <c:pt idx="6">
                  <c:v>West Suffolk</c:v>
                </c:pt>
                <c:pt idx="7">
                  <c:v>Gt Cam</c:v>
                </c:pt>
                <c:pt idx="8">
                  <c:v>ALL</c:v>
                </c:pt>
              </c:strCache>
            </c:strRef>
          </c:cat>
          <c:val>
            <c:numRef>
              <c:f>'28 Use the diamond All'!$O$658:$O$666</c:f>
              <c:numCache>
                <c:formatCode>0%</c:formatCode>
                <c:ptCount val="9"/>
                <c:pt idx="0">
                  <c:v>8.0052717643326082E-2</c:v>
                </c:pt>
                <c:pt idx="1">
                  <c:v>6.4561577987734126E-2</c:v>
                </c:pt>
                <c:pt idx="2">
                  <c:v>3.2131011608623548E-2</c:v>
                </c:pt>
                <c:pt idx="3">
                  <c:v>6.4203149430422157E-2</c:v>
                </c:pt>
                <c:pt idx="4">
                  <c:v>3.3014533642210978E-2</c:v>
                </c:pt>
                <c:pt idx="5">
                  <c:v>9.0671548639427474E-2</c:v>
                </c:pt>
                <c:pt idx="6">
                  <c:v>5.0558256167434826E-2</c:v>
                </c:pt>
                <c:pt idx="7">
                  <c:v>8.6366245126560992E-2</c:v>
                </c:pt>
                <c:pt idx="8">
                  <c:v>5.7909097257554443E-2</c:v>
                </c:pt>
              </c:numCache>
            </c:numRef>
          </c:val>
          <c:extLst>
            <c:ext xmlns:c16="http://schemas.microsoft.com/office/drawing/2014/chart" uri="{C3380CC4-5D6E-409C-BE32-E72D297353CC}">
              <c16:uniqueId val="{00000005-7C14-43A2-B8F8-30C6A3AE8FB1}"/>
            </c:ext>
          </c:extLst>
        </c:ser>
        <c:dLbls>
          <c:showLegendKey val="0"/>
          <c:showVal val="0"/>
          <c:showCatName val="0"/>
          <c:showSerName val="0"/>
          <c:showPercent val="0"/>
          <c:showBubbleSize val="0"/>
        </c:dLbls>
        <c:gapWidth val="150"/>
        <c:overlap val="100"/>
        <c:axId val="966677944"/>
        <c:axId val="966674336"/>
      </c:barChart>
      <c:catAx>
        <c:axId val="966677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6674336"/>
        <c:crosses val="autoZero"/>
        <c:auto val="1"/>
        <c:lblAlgn val="ctr"/>
        <c:lblOffset val="100"/>
        <c:noMultiLvlLbl val="0"/>
      </c:catAx>
      <c:valAx>
        <c:axId val="966674336"/>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6667794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02430435919756E-2"/>
          <c:y val="3.8528141541988956E-2"/>
          <c:w val="0.8946140009082385"/>
          <c:h val="0.83039583579903986"/>
        </c:manualLayout>
      </c:layout>
      <c:lineChart>
        <c:grouping val="standard"/>
        <c:varyColors val="0"/>
        <c:ser>
          <c:idx val="0"/>
          <c:order val="0"/>
          <c:tx>
            <c:strRef>
              <c:f>'30 Data CACI'!$A$140</c:f>
              <c:strCache>
                <c:ptCount val="1"/>
                <c:pt idx="0">
                  <c:v>Total 2016-17</c:v>
                </c:pt>
              </c:strCache>
            </c:strRef>
          </c:tx>
          <c:spPr>
            <a:ln w="28575" cap="rnd">
              <a:solidFill>
                <a:schemeClr val="bg1">
                  <a:lumMod val="50000"/>
                </a:schemeClr>
              </a:solidFill>
              <a:prstDash val="sysDash"/>
              <a:round/>
            </a:ln>
            <a:effectLst/>
          </c:spPr>
          <c:marker>
            <c:symbol val="none"/>
          </c:marker>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CACI'!$B$140:$V$140</c:f>
              <c:numCache>
                <c:formatCode>_-* #,##0_-;\-* #,##0_-;_-* "-"??_-;_-@_-</c:formatCode>
                <c:ptCount val="21"/>
                <c:pt idx="0">
                  <c:v>8264</c:v>
                </c:pt>
                <c:pt idx="1">
                  <c:v>28727</c:v>
                </c:pt>
                <c:pt idx="2">
                  <c:v>37414</c:v>
                </c:pt>
                <c:pt idx="3">
                  <c:v>39454</c:v>
                </c:pt>
                <c:pt idx="4">
                  <c:v>36890</c:v>
                </c:pt>
                <c:pt idx="5">
                  <c:v>35524</c:v>
                </c:pt>
                <c:pt idx="6">
                  <c:v>33357</c:v>
                </c:pt>
                <c:pt idx="7">
                  <c:v>28742</c:v>
                </c:pt>
                <c:pt idx="8">
                  <c:v>26741</c:v>
                </c:pt>
                <c:pt idx="9">
                  <c:v>22041</c:v>
                </c:pt>
                <c:pt idx="10">
                  <c:v>19752</c:v>
                </c:pt>
                <c:pt idx="11">
                  <c:v>17001</c:v>
                </c:pt>
                <c:pt idx="12">
                  <c:v>15211</c:v>
                </c:pt>
                <c:pt idx="13">
                  <c:v>12229</c:v>
                </c:pt>
                <c:pt idx="14">
                  <c:v>9796</c:v>
                </c:pt>
                <c:pt idx="15">
                  <c:v>8000</c:v>
                </c:pt>
                <c:pt idx="16">
                  <c:v>7955</c:v>
                </c:pt>
                <c:pt idx="17">
                  <c:v>6927</c:v>
                </c:pt>
                <c:pt idx="18">
                  <c:v>2804</c:v>
                </c:pt>
                <c:pt idx="19">
                  <c:v>4101</c:v>
                </c:pt>
                <c:pt idx="20">
                  <c:v>24984</c:v>
                </c:pt>
              </c:numCache>
            </c:numRef>
          </c:val>
          <c:smooth val="0"/>
          <c:extLst xmlns:c15="http://schemas.microsoft.com/office/drawing/2012/chart">
            <c:ext xmlns:c16="http://schemas.microsoft.com/office/drawing/2014/chart" uri="{C3380CC4-5D6E-409C-BE32-E72D297353CC}">
              <c16:uniqueId val="{00000000-83B7-42FF-9A39-8DE5D8252CE7}"/>
            </c:ext>
          </c:extLst>
        </c:ser>
        <c:ser>
          <c:idx val="1"/>
          <c:order val="1"/>
          <c:tx>
            <c:strRef>
              <c:f>'30 Data CACI'!$A$141</c:f>
              <c:strCache>
                <c:ptCount val="1"/>
                <c:pt idx="0">
                  <c:v> Total  2020-21 </c:v>
                </c:pt>
              </c:strCache>
            </c:strRef>
          </c:tx>
          <c:spPr>
            <a:ln w="28575" cap="rnd">
              <a:solidFill>
                <a:schemeClr val="tx2"/>
              </a:solidFill>
              <a:round/>
            </a:ln>
            <a:effectLst/>
          </c:spPr>
          <c:marker>
            <c:symbol val="none"/>
          </c:marker>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CACI'!$B$141:$V$141</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numRef>
          </c:val>
          <c:smooth val="0"/>
          <c:extLst xmlns:c15="http://schemas.microsoft.com/office/drawing/2012/chart">
            <c:ext xmlns:c16="http://schemas.microsoft.com/office/drawing/2014/chart" uri="{C3380CC4-5D6E-409C-BE32-E72D297353CC}">
              <c16:uniqueId val="{00000001-83B7-42FF-9A39-8DE5D8252CE7}"/>
            </c:ext>
          </c:extLst>
        </c:ser>
        <c:dLbls>
          <c:showLegendKey val="0"/>
          <c:showVal val="0"/>
          <c:showCatName val="0"/>
          <c:showSerName val="0"/>
          <c:showPercent val="0"/>
          <c:showBubbleSize val="0"/>
        </c:dLbls>
        <c:smooth val="0"/>
        <c:axId val="335419264"/>
        <c:axId val="335420800"/>
      </c:line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layout>
        <c:manualLayout>
          <c:xMode val="edge"/>
          <c:yMode val="edge"/>
          <c:x val="0.24668635573156886"/>
          <c:y val="2.0630710285882699E-2"/>
          <c:w val="0.54112767361005776"/>
          <c:h val="6.5053340480980992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CACI'!$A$140</c:f>
              <c:strCache>
                <c:ptCount val="1"/>
                <c:pt idx="0">
                  <c:v>Total 2016-17</c:v>
                </c:pt>
              </c:strCache>
            </c:strRef>
          </c:tx>
          <c:spPr>
            <a:solidFill>
              <a:schemeClr val="accent1"/>
            </a:solidFill>
            <a:ln>
              <a:noFill/>
            </a:ln>
            <a:effectLst/>
          </c:spPr>
          <c:invertIfNegative val="0"/>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CACI'!$B$140:$V$140</c:f>
              <c:numCache>
                <c:formatCode>_-* #,##0_-;\-* #,##0_-;_-* "-"??_-;_-@_-</c:formatCode>
                <c:ptCount val="21"/>
                <c:pt idx="0">
                  <c:v>8264</c:v>
                </c:pt>
                <c:pt idx="1">
                  <c:v>28727</c:v>
                </c:pt>
                <c:pt idx="2">
                  <c:v>37414</c:v>
                </c:pt>
                <c:pt idx="3">
                  <c:v>39454</c:v>
                </c:pt>
                <c:pt idx="4">
                  <c:v>36890</c:v>
                </c:pt>
                <c:pt idx="5">
                  <c:v>35524</c:v>
                </c:pt>
                <c:pt idx="6">
                  <c:v>33357</c:v>
                </c:pt>
                <c:pt idx="7">
                  <c:v>28742</c:v>
                </c:pt>
                <c:pt idx="8">
                  <c:v>26741</c:v>
                </c:pt>
                <c:pt idx="9">
                  <c:v>22041</c:v>
                </c:pt>
                <c:pt idx="10">
                  <c:v>19752</c:v>
                </c:pt>
                <c:pt idx="11">
                  <c:v>17001</c:v>
                </c:pt>
                <c:pt idx="12">
                  <c:v>15211</c:v>
                </c:pt>
                <c:pt idx="13">
                  <c:v>12229</c:v>
                </c:pt>
                <c:pt idx="14">
                  <c:v>9796</c:v>
                </c:pt>
                <c:pt idx="15">
                  <c:v>8000</c:v>
                </c:pt>
                <c:pt idx="16">
                  <c:v>7955</c:v>
                </c:pt>
                <c:pt idx="17">
                  <c:v>6927</c:v>
                </c:pt>
                <c:pt idx="18">
                  <c:v>2804</c:v>
                </c:pt>
                <c:pt idx="19">
                  <c:v>4101</c:v>
                </c:pt>
                <c:pt idx="20">
                  <c:v>24984</c:v>
                </c:pt>
              </c:numCache>
            </c:numRef>
          </c:val>
          <c:extLst xmlns:c15="http://schemas.microsoft.com/office/drawing/2012/chart">
            <c:ext xmlns:c16="http://schemas.microsoft.com/office/drawing/2014/chart" uri="{C3380CC4-5D6E-409C-BE32-E72D297353CC}">
              <c16:uniqueId val="{00000000-B82C-43C5-81C5-7A9E91BC914B}"/>
            </c:ext>
          </c:extLst>
        </c:ser>
        <c:ser>
          <c:idx val="1"/>
          <c:order val="1"/>
          <c:tx>
            <c:strRef>
              <c:f>'30 Data CACI'!$A$141</c:f>
              <c:strCache>
                <c:ptCount val="1"/>
                <c:pt idx="0">
                  <c:v> Total  2020-21 </c:v>
                </c:pt>
              </c:strCache>
            </c:strRef>
          </c:tx>
          <c:spPr>
            <a:solidFill>
              <a:schemeClr val="bg2">
                <a:lumMod val="75000"/>
              </a:schemeClr>
            </a:solidFill>
            <a:ln>
              <a:noFill/>
            </a:ln>
            <a:effectLst/>
          </c:spPr>
          <c:invertIfNegative val="0"/>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CACI'!$B$141:$V$141</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numRef>
          </c:val>
          <c:extLst xmlns:c15="http://schemas.microsoft.com/office/drawing/2012/chart">
            <c:ext xmlns:c16="http://schemas.microsoft.com/office/drawing/2014/chart" uri="{C3380CC4-5D6E-409C-BE32-E72D297353CC}">
              <c16:uniqueId val="{00000001-B82C-43C5-81C5-7A9E91BC914B}"/>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FD43-457D-8A0C-F7853B96A864}"/>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FD43-457D-8A0C-F7853B96A864}"/>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FD43-457D-8A0C-F7853B96A86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FD43-457D-8A0C-F7853B96A864}"/>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FD43-457D-8A0C-F7853B96A86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FD43-457D-8A0C-F7853B96A86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FD43-457D-8A0C-F7853B96A86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FD43-457D-8A0C-F7853B96A86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FD43-457D-8A0C-F7853B96A86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FD43-457D-8A0C-F7853B96A86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FD43-457D-8A0C-F7853B96A86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FD43-457D-8A0C-F7853B96A86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FD43-457D-8A0C-F7853B96A86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FD43-457D-8A0C-F7853B96A86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FD43-457D-8A0C-F7853B96A86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FD43-457D-8A0C-F7853B96A86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FD43-457D-8A0C-F7853B96A864}"/>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FD43-457D-8A0C-F7853B96A86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FD43-457D-8A0C-F7853B96A864}"/>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FD43-457D-8A0C-F7853B96A864}"/>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FD43-457D-8A0C-F7853B96A864}"/>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FD43-457D-8A0C-F7853B96A864}"/>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FD43-457D-8A0C-F7853B96A864}"/>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FD43-457D-8A0C-F7853B96A864}"/>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FD43-457D-8A0C-F7853B96A864}"/>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FD43-457D-8A0C-F7853B96A864}"/>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FD43-457D-8A0C-F7853B96A864}"/>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dirty="0"/>
              <a:t>Range of housing costs</a:t>
            </a:r>
          </a:p>
          <a:p>
            <a:pPr>
              <a:defRPr/>
            </a:pPr>
            <a:r>
              <a:rPr lang="en-GB" dirty="0"/>
              <a:t>max and</a:t>
            </a:r>
            <a:r>
              <a:rPr lang="en-GB" baseline="0" dirty="0"/>
              <a:t> min </a:t>
            </a:r>
            <a:r>
              <a:rPr lang="en-GB" sz="1400" b="0" i="0" u="none" strike="noStrike" baseline="0" dirty="0">
                <a:effectLst/>
              </a:rPr>
              <a:t>across area</a:t>
            </a:r>
            <a:endParaRPr lang="en-GB" dirty="0"/>
          </a:p>
        </c:rich>
      </c:tx>
      <c:layout>
        <c:manualLayout>
          <c:xMode val="edge"/>
          <c:yMode val="edge"/>
          <c:x val="0.35187450456799307"/>
          <c:y val="4.0977967543513738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56560423889421E-2"/>
          <c:y val="8.0287546408470134E-2"/>
          <c:w val="0.90727516550239129"/>
          <c:h val="0.72731329039020565"/>
        </c:manualLayout>
      </c:layout>
      <c:lineChart>
        <c:grouping val="standard"/>
        <c:varyColors val="0"/>
        <c:ser>
          <c:idx val="0"/>
          <c:order val="0"/>
          <c:tx>
            <c:strRef>
              <c:f>'38 Data annual-price'!$I$105</c:f>
              <c:strCache>
                <c:ptCount val="1"/>
                <c:pt idx="0">
                  <c:v> 1bed min </c:v>
                </c:pt>
              </c:strCache>
            </c:strRef>
          </c:tx>
          <c:spPr>
            <a:ln w="19050" cap="rnd">
              <a:solidFill>
                <a:srgbClr val="00B050"/>
              </a:solidFill>
              <a:prstDash val="sysDash"/>
              <a:round/>
            </a:ln>
            <a:effectLst/>
          </c:spPr>
          <c:marker>
            <c:symbol val="none"/>
          </c:marker>
          <c:cat>
            <c:strRef>
              <c:f>'38 Data annual-price'!$H$106:$H$116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annual-price'!$I$106:$I$116</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786D-4C16-8D57-6F5B99A4B1DD}"/>
            </c:ext>
          </c:extLst>
        </c:ser>
        <c:ser>
          <c:idx val="4"/>
          <c:order val="1"/>
          <c:tx>
            <c:strRef>
              <c:f>'38 Data annual-price'!$J$105</c:f>
              <c:strCache>
                <c:ptCount val="1"/>
                <c:pt idx="0">
                  <c:v> 2bed min </c:v>
                </c:pt>
              </c:strCache>
            </c:strRef>
          </c:tx>
          <c:spPr>
            <a:ln w="19050" cap="rnd">
              <a:solidFill>
                <a:srgbClr val="FFC000"/>
              </a:solidFill>
              <a:prstDash val="sysDash"/>
              <a:round/>
            </a:ln>
            <a:effectLst/>
          </c:spPr>
          <c:marker>
            <c:symbol val="none"/>
          </c:marker>
          <c:cat>
            <c:strRef>
              <c:f>'38 Data annual-price'!$H$106:$H$116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annual-price'!$J$106:$J$116</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786D-4C16-8D57-6F5B99A4B1DD}"/>
            </c:ext>
          </c:extLst>
        </c:ser>
        <c:ser>
          <c:idx val="2"/>
          <c:order val="2"/>
          <c:tx>
            <c:strRef>
              <c:f>'38 Data annual-price'!$K$105</c:f>
              <c:strCache>
                <c:ptCount val="1"/>
                <c:pt idx="0">
                  <c:v> 3bed min </c:v>
                </c:pt>
              </c:strCache>
            </c:strRef>
          </c:tx>
          <c:spPr>
            <a:ln w="19050" cap="rnd">
              <a:solidFill>
                <a:srgbClr val="FF0000"/>
              </a:solidFill>
              <a:prstDash val="sysDash"/>
              <a:round/>
            </a:ln>
            <a:effectLst/>
          </c:spPr>
          <c:marker>
            <c:symbol val="none"/>
          </c:marker>
          <c:cat>
            <c:strRef>
              <c:f>'38 Data annual-price'!$H$106:$H$116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annual-price'!$K$106:$K$116</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786D-4C16-8D57-6F5B99A4B1DD}"/>
            </c:ext>
          </c:extLst>
        </c:ser>
        <c:ser>
          <c:idx val="3"/>
          <c:order val="3"/>
          <c:tx>
            <c:strRef>
              <c:f>'38 Data annual-price'!$L$105</c:f>
              <c:strCache>
                <c:ptCount val="1"/>
                <c:pt idx="0">
                  <c:v> 1bed max </c:v>
                </c:pt>
              </c:strCache>
            </c:strRef>
          </c:tx>
          <c:spPr>
            <a:ln w="19050" cap="rnd">
              <a:solidFill>
                <a:srgbClr val="00B050"/>
              </a:solidFill>
              <a:round/>
            </a:ln>
            <a:effectLst/>
          </c:spPr>
          <c:marker>
            <c:symbol val="none"/>
          </c:marker>
          <c:cat>
            <c:strRef>
              <c:f>'38 Data annual-price'!$H$106:$H$116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annual-price'!$L$106:$L$116</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786D-4C16-8D57-6F5B99A4B1DD}"/>
            </c:ext>
          </c:extLst>
        </c:ser>
        <c:ser>
          <c:idx val="1"/>
          <c:order val="4"/>
          <c:tx>
            <c:strRef>
              <c:f>'38 Data annual-price'!$M$105</c:f>
              <c:strCache>
                <c:ptCount val="1"/>
                <c:pt idx="0">
                  <c:v> 2bed max </c:v>
                </c:pt>
              </c:strCache>
            </c:strRef>
          </c:tx>
          <c:spPr>
            <a:ln w="19050" cap="rnd">
              <a:solidFill>
                <a:srgbClr val="FFC000"/>
              </a:solidFill>
              <a:round/>
            </a:ln>
            <a:effectLst/>
          </c:spPr>
          <c:marker>
            <c:symbol val="none"/>
          </c:marker>
          <c:cat>
            <c:strRef>
              <c:f>'38 Data annual-price'!$H$106:$H$116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annual-price'!$M$106:$M$116</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786D-4C16-8D57-6F5B99A4B1DD}"/>
            </c:ext>
          </c:extLst>
        </c:ser>
        <c:ser>
          <c:idx val="5"/>
          <c:order val="5"/>
          <c:tx>
            <c:strRef>
              <c:f>'38 Data annual-price'!$N$105</c:f>
              <c:strCache>
                <c:ptCount val="1"/>
                <c:pt idx="0">
                  <c:v> 3bed max </c:v>
                </c:pt>
              </c:strCache>
            </c:strRef>
          </c:tx>
          <c:spPr>
            <a:ln w="19050" cap="rnd">
              <a:solidFill>
                <a:srgbClr val="FF0000"/>
              </a:solidFill>
              <a:round/>
            </a:ln>
            <a:effectLst/>
          </c:spPr>
          <c:marker>
            <c:symbol val="none"/>
          </c:marker>
          <c:cat>
            <c:strRef>
              <c:f>'38 Data annual-price'!$H$106:$H$116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annual-price'!$N$106:$N$116</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786D-4C16-8D57-6F5B99A4B1DD}"/>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88878160499791E-2"/>
          <c:y val="3.3837234424941409E-2"/>
          <c:w val="0.62627050292901143"/>
          <c:h val="0.76560921070351418"/>
        </c:manualLayout>
      </c:layout>
      <c:barChart>
        <c:barDir val="col"/>
        <c:grouping val="percentStacked"/>
        <c:varyColors val="0"/>
        <c:ser>
          <c:idx val="8"/>
          <c:order val="0"/>
          <c:tx>
            <c:strRef>
              <c:f>'46 Data Census size tenure'!$A$224</c:f>
              <c:strCache>
                <c:ptCount val="1"/>
                <c:pt idx="0">
                  <c:v>Owned outright</c:v>
                </c:pt>
              </c:strCache>
            </c:strRef>
          </c:tx>
          <c:spPr>
            <a:solidFill>
              <a:schemeClr val="accent2">
                <a:lumMod val="75000"/>
              </a:schemeClr>
            </a:solidFill>
            <a:ln>
              <a:noFill/>
            </a:ln>
            <a:effectLst>
              <a:outerShdw blurRad="317500" algn="ctr" rotWithShape="0">
                <a:prstClr val="black">
                  <a:alpha val="25000"/>
                </a:prstClr>
              </a:outerShdw>
            </a:effectLst>
          </c:spPr>
          <c:invertIfNegative val="0"/>
          <c:cat>
            <c:strRef>
              <c:f>'46 Data Census size tenure'!$B$223:$H$223</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tenure'!$B$224:$H$224</c:f>
              <c:numCache>
                <c:formatCode>#,##0</c:formatCode>
                <c:ptCount val="7"/>
                <c:pt idx="0">
                  <c:v>32398</c:v>
                </c:pt>
                <c:pt idx="1">
                  <c:v>11145</c:v>
                </c:pt>
                <c:pt idx="2">
                  <c:v>14490</c:v>
                </c:pt>
                <c:pt idx="3">
                  <c:v>22171</c:v>
                </c:pt>
                <c:pt idx="4">
                  <c:v>19134</c:v>
                </c:pt>
                <c:pt idx="5">
                  <c:v>22344</c:v>
                </c:pt>
                <c:pt idx="6">
                  <c:v>89284</c:v>
                </c:pt>
              </c:numCache>
            </c:numRef>
          </c:val>
          <c:extLst>
            <c:ext xmlns:c16="http://schemas.microsoft.com/office/drawing/2014/chart" uri="{C3380CC4-5D6E-409C-BE32-E72D297353CC}">
              <c16:uniqueId val="{00000000-2BFE-4DD4-BF32-C524904FA187}"/>
            </c:ext>
          </c:extLst>
        </c:ser>
        <c:ser>
          <c:idx val="0"/>
          <c:order val="1"/>
          <c:tx>
            <c:strRef>
              <c:f>'46 Data Census size tenure'!$A$225</c:f>
              <c:strCache>
                <c:ptCount val="1"/>
                <c:pt idx="0">
                  <c:v>Owned with mortgage / loan / shared ownership</c:v>
                </c:pt>
              </c:strCache>
            </c:strRef>
          </c:tx>
          <c:spPr>
            <a:solidFill>
              <a:schemeClr val="accent2"/>
            </a:solidFill>
            <a:ln>
              <a:noFill/>
            </a:ln>
            <a:effectLst>
              <a:outerShdw blurRad="317500" algn="ctr" rotWithShape="0">
                <a:prstClr val="black">
                  <a:alpha val="25000"/>
                </a:prstClr>
              </a:outerShdw>
            </a:effectLst>
          </c:spPr>
          <c:invertIfNegative val="0"/>
          <c:cat>
            <c:strRef>
              <c:f>'46 Data Census size tenure'!$B$223:$H$223</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tenure'!$B$225:$H$225</c:f>
              <c:numCache>
                <c:formatCode>#,##0</c:formatCode>
                <c:ptCount val="7"/>
                <c:pt idx="0">
                  <c:v>33686</c:v>
                </c:pt>
                <c:pt idx="1">
                  <c:v>13080</c:v>
                </c:pt>
                <c:pt idx="2">
                  <c:v>14151</c:v>
                </c:pt>
                <c:pt idx="3">
                  <c:v>27735</c:v>
                </c:pt>
                <c:pt idx="4">
                  <c:v>25432</c:v>
                </c:pt>
                <c:pt idx="5">
                  <c:v>23186</c:v>
                </c:pt>
                <c:pt idx="6">
                  <c:v>103584</c:v>
                </c:pt>
              </c:numCache>
            </c:numRef>
          </c:val>
          <c:extLst>
            <c:ext xmlns:c16="http://schemas.microsoft.com/office/drawing/2014/chart" uri="{C3380CC4-5D6E-409C-BE32-E72D297353CC}">
              <c16:uniqueId val="{00000001-2BFE-4DD4-BF32-C524904FA187}"/>
            </c:ext>
          </c:extLst>
        </c:ser>
        <c:ser>
          <c:idx val="1"/>
          <c:order val="2"/>
          <c:tx>
            <c:strRef>
              <c:f>'46 Data Census size tenure'!$A$226</c:f>
              <c:strCache>
                <c:ptCount val="1"/>
                <c:pt idx="0">
                  <c:v>Rented from council</c:v>
                </c:pt>
              </c:strCache>
            </c:strRef>
          </c:tx>
          <c:spPr>
            <a:solidFill>
              <a:schemeClr val="accent5"/>
            </a:solidFill>
            <a:ln>
              <a:noFill/>
            </a:ln>
            <a:effectLst>
              <a:outerShdw blurRad="317500" algn="ctr" rotWithShape="0">
                <a:prstClr val="black">
                  <a:alpha val="25000"/>
                </a:prstClr>
              </a:outerShdw>
            </a:effectLst>
          </c:spPr>
          <c:invertIfNegative val="0"/>
          <c:cat>
            <c:strRef>
              <c:f>'46 Data Census size tenure'!$B$223:$H$223</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tenure'!$B$226:$H$226</c:f>
              <c:numCache>
                <c:formatCode>#,##0</c:formatCode>
                <c:ptCount val="7"/>
                <c:pt idx="0">
                  <c:v>12573</c:v>
                </c:pt>
                <c:pt idx="1">
                  <c:v>457</c:v>
                </c:pt>
                <c:pt idx="2">
                  <c:v>895</c:v>
                </c:pt>
                <c:pt idx="3">
                  <c:v>1811</c:v>
                </c:pt>
                <c:pt idx="4">
                  <c:v>4751</c:v>
                </c:pt>
                <c:pt idx="5">
                  <c:v>4165</c:v>
                </c:pt>
                <c:pt idx="6">
                  <c:v>12079</c:v>
                </c:pt>
              </c:numCache>
            </c:numRef>
          </c:val>
          <c:extLst>
            <c:ext xmlns:c16="http://schemas.microsoft.com/office/drawing/2014/chart" uri="{C3380CC4-5D6E-409C-BE32-E72D297353CC}">
              <c16:uniqueId val="{00000002-2BFE-4DD4-BF32-C524904FA187}"/>
            </c:ext>
          </c:extLst>
        </c:ser>
        <c:ser>
          <c:idx val="2"/>
          <c:order val="3"/>
          <c:tx>
            <c:strRef>
              <c:f>'46 Data Census size tenure'!$A$227</c:f>
              <c:strCache>
                <c:ptCount val="1"/>
                <c:pt idx="0">
                  <c:v>Rented from housing assn / other social </c:v>
                </c:pt>
              </c:strCache>
            </c:strRef>
          </c:tx>
          <c:spPr>
            <a:solidFill>
              <a:schemeClr val="accent6"/>
            </a:solidFill>
            <a:ln>
              <a:noFill/>
            </a:ln>
            <a:effectLst>
              <a:outerShdw blurRad="317500" algn="ctr" rotWithShape="0">
                <a:prstClr val="black">
                  <a:alpha val="25000"/>
                </a:prstClr>
              </a:outerShdw>
            </a:effectLst>
          </c:spPr>
          <c:invertIfNegative val="0"/>
          <c:cat>
            <c:strRef>
              <c:f>'46 Data Census size tenure'!$B$223:$H$223</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tenure'!$B$227:$H$227</c:f>
              <c:numCache>
                <c:formatCode>#,##0</c:formatCode>
                <c:ptCount val="7"/>
                <c:pt idx="0">
                  <c:v>6996</c:v>
                </c:pt>
                <c:pt idx="1">
                  <c:v>4487</c:v>
                </c:pt>
                <c:pt idx="2">
                  <c:v>4159</c:v>
                </c:pt>
                <c:pt idx="3">
                  <c:v>7128</c:v>
                </c:pt>
                <c:pt idx="4">
                  <c:v>9683</c:v>
                </c:pt>
                <c:pt idx="5">
                  <c:v>6895</c:v>
                </c:pt>
                <c:pt idx="6">
                  <c:v>32352</c:v>
                </c:pt>
              </c:numCache>
            </c:numRef>
          </c:val>
          <c:extLst>
            <c:ext xmlns:c16="http://schemas.microsoft.com/office/drawing/2014/chart" uri="{C3380CC4-5D6E-409C-BE32-E72D297353CC}">
              <c16:uniqueId val="{00000003-2BFE-4DD4-BF32-C524904FA187}"/>
            </c:ext>
          </c:extLst>
        </c:ser>
        <c:ser>
          <c:idx val="3"/>
          <c:order val="4"/>
          <c:tx>
            <c:strRef>
              <c:f>'46 Data Census size tenure'!$A$228</c:f>
              <c:strCache>
                <c:ptCount val="1"/>
                <c:pt idx="0">
                  <c:v>Private landlord / letting agency</c:v>
                </c:pt>
              </c:strCache>
            </c:strRef>
          </c:tx>
          <c:spPr>
            <a:solidFill>
              <a:schemeClr val="accent4">
                <a:lumMod val="75000"/>
              </a:schemeClr>
            </a:solidFill>
            <a:ln>
              <a:noFill/>
            </a:ln>
            <a:effectLst>
              <a:outerShdw blurRad="317500" algn="ctr" rotWithShape="0">
                <a:prstClr val="black">
                  <a:alpha val="25000"/>
                </a:prstClr>
              </a:outerShdw>
            </a:effectLst>
          </c:spPr>
          <c:invertIfNegative val="0"/>
          <c:cat>
            <c:strRef>
              <c:f>'46 Data Census size tenure'!$B$223:$H$223</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tenure'!$B$228:$H$228</c:f>
              <c:numCache>
                <c:formatCode>#,##0</c:formatCode>
                <c:ptCount val="7"/>
                <c:pt idx="0">
                  <c:v>17383</c:v>
                </c:pt>
                <c:pt idx="1">
                  <c:v>4144</c:v>
                </c:pt>
                <c:pt idx="2">
                  <c:v>5802</c:v>
                </c:pt>
                <c:pt idx="3">
                  <c:v>8636</c:v>
                </c:pt>
                <c:pt idx="4">
                  <c:v>12855</c:v>
                </c:pt>
                <c:pt idx="5">
                  <c:v>11424</c:v>
                </c:pt>
                <c:pt idx="6">
                  <c:v>42861</c:v>
                </c:pt>
              </c:numCache>
            </c:numRef>
          </c:val>
          <c:extLst>
            <c:ext xmlns:c16="http://schemas.microsoft.com/office/drawing/2014/chart" uri="{C3380CC4-5D6E-409C-BE32-E72D297353CC}">
              <c16:uniqueId val="{00000004-2BFE-4DD4-BF32-C524904FA187}"/>
            </c:ext>
          </c:extLst>
        </c:ser>
        <c:ser>
          <c:idx val="4"/>
          <c:order val="5"/>
          <c:tx>
            <c:strRef>
              <c:f>'46 Data Census size tenure'!$A$229</c:f>
              <c:strCache>
                <c:ptCount val="1"/>
                <c:pt idx="0">
                  <c:v>Other private rented or rent free</c:v>
                </c:pt>
              </c:strCache>
            </c:strRef>
          </c:tx>
          <c:spPr>
            <a:solidFill>
              <a:schemeClr val="accent4"/>
            </a:solidFill>
            <a:ln>
              <a:noFill/>
            </a:ln>
            <a:effectLst>
              <a:outerShdw blurRad="317500" algn="ctr" rotWithShape="0">
                <a:prstClr val="black">
                  <a:alpha val="25000"/>
                </a:prstClr>
              </a:outerShdw>
            </a:effectLst>
          </c:spPr>
          <c:invertIfNegative val="0"/>
          <c:cat>
            <c:strRef>
              <c:f>'46 Data Census size tenure'!$B$223:$H$223</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tenure'!$B$229:$H$229</c:f>
              <c:numCache>
                <c:formatCode>#,##0</c:formatCode>
                <c:ptCount val="7"/>
                <c:pt idx="0">
                  <c:v>3638</c:v>
                </c:pt>
                <c:pt idx="1">
                  <c:v>1301</c:v>
                </c:pt>
                <c:pt idx="2">
                  <c:v>1123</c:v>
                </c:pt>
                <c:pt idx="3">
                  <c:v>1852</c:v>
                </c:pt>
                <c:pt idx="4">
                  <c:v>2168</c:v>
                </c:pt>
                <c:pt idx="5">
                  <c:v>3164</c:v>
                </c:pt>
                <c:pt idx="6">
                  <c:v>9608</c:v>
                </c:pt>
              </c:numCache>
            </c:numRef>
          </c:val>
          <c:extLst>
            <c:ext xmlns:c16="http://schemas.microsoft.com/office/drawing/2014/chart" uri="{C3380CC4-5D6E-409C-BE32-E72D297353CC}">
              <c16:uniqueId val="{00000005-2BFE-4DD4-BF32-C524904FA187}"/>
            </c:ext>
          </c:extLst>
        </c:ser>
        <c:dLbls>
          <c:showLegendKey val="0"/>
          <c:showVal val="0"/>
          <c:showCatName val="0"/>
          <c:showSerName val="0"/>
          <c:showPercent val="0"/>
          <c:showBubbleSize val="0"/>
        </c:dLbls>
        <c:gapWidth val="100"/>
        <c:overlap val="100"/>
        <c:axId val="1015102312"/>
        <c:axId val="1015102968"/>
      </c:barChart>
      <c:catAx>
        <c:axId val="101510231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crossAx val="1015102968"/>
        <c:crosses val="autoZero"/>
        <c:auto val="1"/>
        <c:lblAlgn val="ctr"/>
        <c:lblOffset val="100"/>
        <c:noMultiLvlLbl val="0"/>
      </c:catAx>
      <c:valAx>
        <c:axId val="101510296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crossAx val="1015102312"/>
        <c:crosses val="autoZero"/>
        <c:crossBetween val="between"/>
      </c:valAx>
      <c:spPr>
        <a:noFill/>
        <a:ln>
          <a:noFill/>
        </a:ln>
        <a:effectLst/>
      </c:spPr>
    </c:plotArea>
    <c:legend>
      <c:legendPos val="r"/>
      <c:layout>
        <c:manualLayout>
          <c:xMode val="edge"/>
          <c:yMode val="edge"/>
          <c:x val="0.70125587933986888"/>
          <c:y val="3.2631084466714387E-2"/>
          <c:w val="0.29162161353762406"/>
          <c:h val="0.87791964924838939"/>
        </c:manualLayout>
      </c:layout>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annual-price'!$D$342:$D$343</c:f>
              <c:strCache>
                <c:ptCount val="2"/>
                <c:pt idx="0">
                  <c:v>Whole area</c:v>
                </c:pt>
                <c:pt idx="1">
                  <c:v> 1bed min </c:v>
                </c:pt>
              </c:strCache>
            </c:strRef>
          </c:tx>
          <c:spPr>
            <a:ln w="19050" cap="rnd">
              <a:solidFill>
                <a:srgbClr val="00B05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642B-436D-AA0B-EF80E42797D6}"/>
            </c:ext>
          </c:extLst>
        </c:ser>
        <c:ser>
          <c:idx val="3"/>
          <c:order val="3"/>
          <c:tx>
            <c:strRef>
              <c:f>'38 Data annual-price'!$G$342:$G$343</c:f>
              <c:strCache>
                <c:ptCount val="2"/>
                <c:pt idx="0">
                  <c:v>Whole area</c:v>
                </c:pt>
                <c:pt idx="1">
                  <c:v> 1bed max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642B-436D-AA0B-EF80E42797D6}"/>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642B-436D-AA0B-EF80E42797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642B-436D-AA0B-EF80E42797D6}"/>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642B-436D-AA0B-EF80E42797D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642B-436D-AA0B-EF80E42797D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642B-436D-AA0B-EF80E42797D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642B-436D-AA0B-EF80E42797D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642B-436D-AA0B-EF80E42797D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642B-436D-AA0B-EF80E42797D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642B-436D-AA0B-EF80E42797D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642B-436D-AA0B-EF80E42797D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642B-436D-AA0B-EF80E42797D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642B-436D-AA0B-EF80E42797D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642B-436D-AA0B-EF80E42797D6}"/>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642B-436D-AA0B-EF80E42797D6}"/>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642B-436D-AA0B-EF80E42797D6}"/>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642B-436D-AA0B-EF80E42797D6}"/>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642B-436D-AA0B-EF80E42797D6}"/>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642B-436D-AA0B-EF80E42797D6}"/>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642B-436D-AA0B-EF80E42797D6}"/>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642B-436D-AA0B-EF80E42797D6}"/>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642B-436D-AA0B-EF80E42797D6}"/>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642B-436D-AA0B-EF80E42797D6}"/>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642B-436D-AA0B-EF80E42797D6}"/>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642B-436D-AA0B-EF80E42797D6}"/>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642B-436D-AA0B-EF80E42797D6}"/>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044810132873351E-2"/>
          <c:y val="0.86645989745467866"/>
          <c:w val="0.98883034722352703"/>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1"/>
          <c:tx>
            <c:strRef>
              <c:f>'38 Data annual-price'!$E$342:$E$343</c:f>
              <c:strCache>
                <c:ptCount val="2"/>
                <c:pt idx="0">
                  <c:v>Whole area</c:v>
                </c:pt>
                <c:pt idx="1">
                  <c:v> 2bed min </c:v>
                </c:pt>
              </c:strCache>
              <c:extLst xmlns:c15="http://schemas.microsoft.com/office/drawing/2012/chart"/>
            </c:strRef>
          </c:tx>
          <c:spPr>
            <a:ln w="19050" cap="rnd">
              <a:solidFill>
                <a:srgbClr val="FFC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annual-price'!$E$344:$E$354</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43CF-4EBC-928C-510EEB9EB85B}"/>
            </c:ext>
          </c:extLst>
        </c:ser>
        <c:ser>
          <c:idx val="1"/>
          <c:order val="4"/>
          <c:tx>
            <c:strRef>
              <c:f>'38 Data annual-price'!$H$342:$H$343</c:f>
              <c:strCache>
                <c:ptCount val="2"/>
                <c:pt idx="0">
                  <c:v>Whole area</c:v>
                </c:pt>
                <c:pt idx="1">
                  <c:v> 2bed max </c:v>
                </c:pt>
              </c:strCache>
              <c:extLst xmlns:c15="http://schemas.microsoft.com/office/drawing/2012/chart"/>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annual-price'!$H$344:$H$354</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43CF-4EBC-928C-510EEB9EB85B}"/>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rgbClr val="00B050"/>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9-43CF-4EBC-928C-510EEB9EB85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43CF-4EBC-928C-510EEB9EB85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rgbClr val="FF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B-43CF-4EBC-928C-510EEB9EB85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43CF-4EBC-928C-510EEB9EB85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43CF-4EBC-928C-510EEB9EB85B}"/>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43CF-4EBC-928C-510EEB9EB85B}"/>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43CF-4EBC-928C-510EEB9EB85B}"/>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43CF-4EBC-928C-510EEB9EB85B}"/>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43CF-4EBC-928C-510EEB9EB85B}"/>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43CF-4EBC-928C-510EEB9EB85B}"/>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43CF-4EBC-928C-510EEB9EB85B}"/>
                  </c:ext>
                </c:extLst>
              </c15:ser>
            </c15:filteredLineSeries>
          </c:ext>
        </c:extLst>
      </c:lineChart>
      <c:scatterChart>
        <c:scatterStyle val="lineMarker"/>
        <c:varyColors val="0"/>
        <c:ser>
          <c:idx val="7"/>
          <c:order val="7"/>
          <c:tx>
            <c:strRef>
              <c:f>'38 Data annual-price'!$K$342:$K$343</c:f>
              <c:strCache>
                <c:ptCount val="2"/>
                <c:pt idx="0">
                  <c:v>Cambridge</c:v>
                </c:pt>
                <c:pt idx="1">
                  <c:v> 2bed </c:v>
                </c:pt>
              </c:strCache>
              <c:extLst xmlns:c15="http://schemas.microsoft.com/office/drawing/2012/chart"/>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annual-price'!$K$344:$K$354</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43CF-4EBC-928C-510EEB9EB85B}"/>
            </c:ext>
          </c:extLst>
        </c:ser>
        <c:ser>
          <c:idx val="10"/>
          <c:order val="10"/>
          <c:tx>
            <c:strRef>
              <c:f>'38 Data annual-price'!$N$342:$N$343</c:f>
              <c:strCache>
                <c:ptCount val="2"/>
                <c:pt idx="0">
                  <c:v>East Cambridgeshire</c:v>
                </c:pt>
                <c:pt idx="1">
                  <c:v> 2bed </c:v>
                </c:pt>
              </c:strCache>
              <c:extLst xmlns:c15="http://schemas.microsoft.com/office/drawing/2012/chart"/>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annual-price'!$N$344:$N$354</c:f>
              <c:numCache>
                <c:formatCode>_-"£"* #,##0_-;\-"£"* #,##0_-;_-"£"* "-"??_-;_-@_-</c:formatCode>
                <c:ptCount val="11"/>
                <c:pt idx="1">
                  <c:v>5236.4000000000005</c:v>
                </c:pt>
                <c:pt idx="2">
                  <c:v>6609.72</c:v>
                </c:pt>
                <c:pt idx="4">
                  <c:v>7228</c:v>
                </c:pt>
                <c:pt idx="5">
                  <c:v>9061</c:v>
                </c:pt>
                <c:pt idx="6">
                  <c:v>10153</c:v>
                </c:pt>
                <c:pt idx="7">
                  <c:v>7475</c:v>
                </c:pt>
                <c:pt idx="8">
                  <c:v>8814</c:v>
                </c:pt>
              </c:numCache>
              <c:extLst xmlns:c15="http://schemas.microsoft.com/office/drawing/2012/chart"/>
            </c:numRef>
          </c:yVal>
          <c:smooth val="0"/>
          <c:extLst>
            <c:ext xmlns:c16="http://schemas.microsoft.com/office/drawing/2014/chart" uri="{C3380CC4-5D6E-409C-BE32-E72D297353CC}">
              <c16:uniqueId val="{00000003-43CF-4EBC-928C-510EEB9EB85B}"/>
            </c:ext>
          </c:extLst>
        </c:ser>
        <c:ser>
          <c:idx val="13"/>
          <c:order val="13"/>
          <c:tx>
            <c:strRef>
              <c:f>'38 Data annual-price'!$Q$342:$Q$343</c:f>
              <c:strCache>
                <c:ptCount val="2"/>
                <c:pt idx="0">
                  <c:v>Fenland </c:v>
                </c:pt>
                <c:pt idx="1">
                  <c:v> 2bed </c:v>
                </c:pt>
              </c:strCache>
              <c:extLst xmlns:c15="http://schemas.microsoft.com/office/drawing/2012/chart"/>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annual-price'!$Q$344:$Q$354</c:f>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extLst xmlns:c15="http://schemas.microsoft.com/office/drawing/2012/chart"/>
            </c:numRef>
          </c:yVal>
          <c:smooth val="0"/>
          <c:extLst>
            <c:ext xmlns:c16="http://schemas.microsoft.com/office/drawing/2014/chart" uri="{C3380CC4-5D6E-409C-BE32-E72D297353CC}">
              <c16:uniqueId val="{00000004-43CF-4EBC-928C-510EEB9EB85B}"/>
            </c:ext>
          </c:extLst>
        </c:ser>
        <c:ser>
          <c:idx val="16"/>
          <c:order val="16"/>
          <c:tx>
            <c:strRef>
              <c:f>'38 Data annual-price'!$T$342:$T$343</c:f>
              <c:strCache>
                <c:ptCount val="2"/>
                <c:pt idx="0">
                  <c:v>Huntingdonshire</c:v>
                </c:pt>
                <c:pt idx="1">
                  <c:v> 2bed </c:v>
                </c:pt>
              </c:strCache>
              <c:extLst xmlns:c15="http://schemas.microsoft.com/office/drawing/2012/chart"/>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annual-price'!$T$344:$T$354</c:f>
              <c:numCache>
                <c:formatCode>_-"£"* #,##0_-;\-"£"* #,##0_-;_-"£"* "-"??_-;_-@_-</c:formatCode>
                <c:ptCount val="11"/>
                <c:pt idx="1">
                  <c:v>4902.04</c:v>
                </c:pt>
                <c:pt idx="2">
                  <c:v>6905.6</c:v>
                </c:pt>
                <c:pt idx="4">
                  <c:v>7280</c:v>
                </c:pt>
                <c:pt idx="5">
                  <c:v>9126</c:v>
                </c:pt>
                <c:pt idx="6">
                  <c:v>9568</c:v>
                </c:pt>
                <c:pt idx="7">
                  <c:v>7878</c:v>
                </c:pt>
                <c:pt idx="8">
                  <c:v>9360</c:v>
                </c:pt>
                <c:pt idx="9">
                  <c:v>11986</c:v>
                </c:pt>
                <c:pt idx="10">
                  <c:v>12506</c:v>
                </c:pt>
              </c:numCache>
              <c:extLst xmlns:c15="http://schemas.microsoft.com/office/drawing/2012/chart"/>
            </c:numRef>
          </c:yVal>
          <c:smooth val="0"/>
          <c:extLst>
            <c:ext xmlns:c16="http://schemas.microsoft.com/office/drawing/2014/chart" uri="{C3380CC4-5D6E-409C-BE32-E72D297353CC}">
              <c16:uniqueId val="{00000005-43CF-4EBC-928C-510EEB9EB85B}"/>
            </c:ext>
          </c:extLst>
        </c:ser>
        <c:ser>
          <c:idx val="19"/>
          <c:order val="19"/>
          <c:tx>
            <c:strRef>
              <c:f>'38 Data annual-price'!$W$342:$W$343</c:f>
              <c:strCache>
                <c:ptCount val="2"/>
                <c:pt idx="0">
                  <c:v>Peterborough </c:v>
                </c:pt>
                <c:pt idx="1">
                  <c:v> 2bed </c:v>
                </c:pt>
              </c:strCache>
              <c:extLst xmlns:c15="http://schemas.microsoft.com/office/drawing/2012/chart"/>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annual-price'!$W$344:$W$354</c:f>
              <c:numCache>
                <c:formatCode>_-"£"* #,##0_-;\-"£"* #,##0_-;_-"£"* "-"??_-;_-@_-</c:formatCode>
                <c:ptCount val="11"/>
                <c:pt idx="1">
                  <c:v>4581.72</c:v>
                </c:pt>
                <c:pt idx="2">
                  <c:v>5805.28</c:v>
                </c:pt>
                <c:pt idx="4">
                  <c:v>6695</c:v>
                </c:pt>
                <c:pt idx="5">
                  <c:v>8359</c:v>
                </c:pt>
                <c:pt idx="6">
                  <c:v>7098</c:v>
                </c:pt>
                <c:pt idx="7">
                  <c:v>5616</c:v>
                </c:pt>
                <c:pt idx="8">
                  <c:v>6643</c:v>
                </c:pt>
                <c:pt idx="9">
                  <c:v>7046</c:v>
                </c:pt>
                <c:pt idx="10">
                  <c:v>7709</c:v>
                </c:pt>
              </c:numCache>
              <c:extLst xmlns:c15="http://schemas.microsoft.com/office/drawing/2012/chart"/>
            </c:numRef>
          </c:yVal>
          <c:smooth val="0"/>
          <c:extLst>
            <c:ext xmlns:c16="http://schemas.microsoft.com/office/drawing/2014/chart" uri="{C3380CC4-5D6E-409C-BE32-E72D297353CC}">
              <c16:uniqueId val="{00000006-43CF-4EBC-928C-510EEB9EB85B}"/>
            </c:ext>
          </c:extLst>
        </c:ser>
        <c:ser>
          <c:idx val="22"/>
          <c:order val="22"/>
          <c:tx>
            <c:strRef>
              <c:f>'38 Data annual-price'!$Z$342:$Z$343</c:f>
              <c:strCache>
                <c:ptCount val="2"/>
                <c:pt idx="0">
                  <c:v>South Cambridgeshire </c:v>
                </c:pt>
                <c:pt idx="1">
                  <c:v> 2bed </c:v>
                </c:pt>
              </c:strCache>
              <c:extLst xmlns:c15="http://schemas.microsoft.com/office/drawing/2012/chart"/>
            </c:strRef>
          </c:tx>
          <c:spPr>
            <a:ln w="25400" cap="rnd">
              <a:noFill/>
              <a:round/>
            </a:ln>
            <a:effectLst/>
          </c:spPr>
          <c:marker>
            <c:symbol val="circle"/>
            <c:size val="5"/>
            <c:spPr>
              <a:solidFill>
                <a:srgbClr val="0070C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annual-price'!$Z$344:$Z$354</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extLst xmlns:c15="http://schemas.microsoft.com/office/drawing/2012/chart"/>
            </c:numRef>
          </c:yVal>
          <c:smooth val="0"/>
          <c:extLst>
            <c:ext xmlns:c16="http://schemas.microsoft.com/office/drawing/2014/chart" uri="{C3380CC4-5D6E-409C-BE32-E72D297353CC}">
              <c16:uniqueId val="{00000007-43CF-4EBC-928C-510EEB9EB85B}"/>
            </c:ext>
          </c:extLst>
        </c:ser>
        <c:ser>
          <c:idx val="25"/>
          <c:order val="25"/>
          <c:tx>
            <c:strRef>
              <c:f>'38 Data annual-price'!$AC$342:$AC$343</c:f>
              <c:strCache>
                <c:ptCount val="2"/>
                <c:pt idx="0">
                  <c:v>West Suffolk</c:v>
                </c:pt>
                <c:pt idx="1">
                  <c:v> 2bed </c:v>
                </c:pt>
              </c:strCache>
              <c:extLst xmlns:c15="http://schemas.microsoft.com/office/drawing/2012/chart"/>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annual-price'!$AC$344:$AC$354</c:f>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extLst xmlns:c15="http://schemas.microsoft.com/office/drawing/2012/chart"/>
            </c:numRef>
          </c:yVal>
          <c:smooth val="0"/>
          <c:extLst>
            <c:ext xmlns:c16="http://schemas.microsoft.com/office/drawing/2014/chart" uri="{C3380CC4-5D6E-409C-BE32-E72D297353CC}">
              <c16:uniqueId val="{00000008-43CF-4EBC-928C-510EEB9EB85B}"/>
            </c:ext>
          </c:extLst>
        </c:ser>
        <c:dLbls>
          <c:showLegendKey val="0"/>
          <c:showVal val="0"/>
          <c:showCatName val="0"/>
          <c:showSerName val="0"/>
          <c:showPercent val="0"/>
          <c:showBubbleSize val="0"/>
        </c:dLbls>
        <c:axId val="1307753952"/>
        <c:axId val="1307752968"/>
        <c:extLst>
          <c:ext xmlns:c15="http://schemas.microsoft.com/office/drawing/2012/chart" uri="{02D57815-91ED-43cb-92C2-25804820EDAC}">
            <c15:filteredScatterSeries>
              <c15:ser>
                <c:idx val="6"/>
                <c:order val="6"/>
                <c:tx>
                  <c:strRef>
                    <c:extLst>
                      <c:ext uri="{02D57815-91ED-43cb-92C2-25804820EDAC}">
                        <c15:formulaRef>
                          <c15:sqref>'38 Data annual-price'!$J$342:$J$343</c15:sqref>
                        </c15:formulaRef>
                      </c:ext>
                    </c:extLst>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c:ex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D-43CF-4EBC-928C-510EEB9EB85B}"/>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xmlns:c15="http://schemas.microsoft.com/office/drawing/2012/chart">
                  <c:ext xmlns:c16="http://schemas.microsoft.com/office/drawing/2014/chart" uri="{C3380CC4-5D6E-409C-BE32-E72D297353CC}">
                    <c16:uniqueId val="{0000000F-43CF-4EBC-928C-510EEB9EB85B}"/>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xmlns:c15="http://schemas.microsoft.com/office/drawing/2012/chart">
                  <c:ext xmlns:c16="http://schemas.microsoft.com/office/drawing/2014/chart" uri="{C3380CC4-5D6E-409C-BE32-E72D297353CC}">
                    <c16:uniqueId val="{00000011-43CF-4EBC-928C-510EEB9EB85B}"/>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xmlns:c15="http://schemas.microsoft.com/office/drawing/2012/chart">
                  <c:ext xmlns:c16="http://schemas.microsoft.com/office/drawing/2014/chart" uri="{C3380CC4-5D6E-409C-BE32-E72D297353CC}">
                    <c16:uniqueId val="{00000013-43CF-4EBC-928C-510EEB9EB85B}"/>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xmlns:c15="http://schemas.microsoft.com/office/drawing/2012/chart">
                  <c:ext xmlns:c16="http://schemas.microsoft.com/office/drawing/2014/chart" uri="{C3380CC4-5D6E-409C-BE32-E72D297353CC}">
                    <c16:uniqueId val="{00000015-43CF-4EBC-928C-510EEB9EB85B}"/>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xmlns:c15="http://schemas.microsoft.com/office/drawing/2012/chart">
                  <c:ext xmlns:c16="http://schemas.microsoft.com/office/drawing/2014/chart" uri="{C3380CC4-5D6E-409C-BE32-E72D297353CC}">
                    <c16:uniqueId val="{00000017-43CF-4EBC-928C-510EEB9EB85B}"/>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xmlns:c15="http://schemas.microsoft.com/office/drawing/2012/chart">
                  <c:ext xmlns:c16="http://schemas.microsoft.com/office/drawing/2014/chart" uri="{C3380CC4-5D6E-409C-BE32-E72D297353CC}">
                    <c16:uniqueId val="{00000019-43CF-4EBC-928C-510EEB9EB85B}"/>
                  </c:ext>
                </c:extLst>
              </c15:ser>
            </c15:filteredScatterSeries>
          </c:ext>
        </c:extLst>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2506683084468895E-2"/>
          <c:y val="0.86645989745467866"/>
          <c:w val="0.96752833423751161"/>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'38 Data annual-price'!$F$342:$F$343</c:f>
              <c:strCache>
                <c:ptCount val="2"/>
                <c:pt idx="0">
                  <c:v>Whole area</c:v>
                </c:pt>
                <c:pt idx="1">
                  <c:v> 3bed min </c:v>
                </c:pt>
              </c:strCache>
              <c:extLst xmlns:c15="http://schemas.microsoft.com/office/drawing/2012/chart"/>
            </c:strRef>
          </c:tx>
          <c:spPr>
            <a:ln w="19050" cap="rnd">
              <a:solidFill>
                <a:srgbClr val="C0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annual-price'!$F$344:$F$354</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FFEB-4F0F-8DEC-CC5E71AB5E1F}"/>
            </c:ext>
          </c:extLst>
        </c:ser>
        <c:ser>
          <c:idx val="5"/>
          <c:order val="5"/>
          <c:tx>
            <c:strRef>
              <c:f>'38 Data annual-price'!$I$342:$I$343</c:f>
              <c:strCache>
                <c:ptCount val="2"/>
                <c:pt idx="0">
                  <c:v>Whole area</c:v>
                </c:pt>
                <c:pt idx="1">
                  <c:v> 3bed max </c:v>
                </c:pt>
              </c:strCache>
              <c:extLst xmlns:c15="http://schemas.microsoft.com/office/drawing/2012/chart"/>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annual-price'!$I$344:$I$354</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FEB-4F0F-8DEC-CC5E71AB5E1F}"/>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rgbClr val="00B050"/>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9-FFEB-4F0F-8DEC-CC5E71AB5E1F}"/>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A-FFEB-4F0F-8DEC-CC5E71AB5E1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rgbClr val="FF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B-FFEB-4F0F-8DEC-CC5E71AB5E1F}"/>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C-FFEB-4F0F-8DEC-CC5E71AB5E1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E-FFEB-4F0F-8DEC-CC5E71AB5E1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10-FFEB-4F0F-8DEC-CC5E71AB5E1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2-FFEB-4F0F-8DEC-CC5E71AB5E1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4-FFEB-4F0F-8DEC-CC5E71AB5E1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6-FFEB-4F0F-8DEC-CC5E71AB5E1F}"/>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8-FFEB-4F0F-8DEC-CC5E71AB5E1F}"/>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A-FFEB-4F0F-8DEC-CC5E71AB5E1F}"/>
                  </c:ext>
                </c:extLst>
              </c15:ser>
            </c15:filteredLineSeries>
          </c:ext>
        </c:extLst>
      </c:lineChart>
      <c:scatterChart>
        <c:scatterStyle val="lineMarker"/>
        <c:varyColors val="0"/>
        <c:ser>
          <c:idx val="8"/>
          <c:order val="8"/>
          <c:tx>
            <c:strRef>
              <c:f>'38 Data annual-price'!$L$342:$L$343</c:f>
              <c:strCache>
                <c:ptCount val="2"/>
                <c:pt idx="0">
                  <c:v>Cambridge</c:v>
                </c:pt>
                <c:pt idx="1">
                  <c:v> 3bed </c:v>
                </c:pt>
              </c:strCache>
              <c:extLst xmlns:c15="http://schemas.microsoft.com/office/drawing/2012/chart"/>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annual-price'!$L$344:$L$354</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FFEB-4F0F-8DEC-CC5E71AB5E1F}"/>
            </c:ext>
          </c:extLst>
        </c:ser>
        <c:ser>
          <c:idx val="11"/>
          <c:order val="11"/>
          <c:tx>
            <c:strRef>
              <c:f>'38 Data annual-price'!$O$342:$O$343</c:f>
              <c:strCache>
                <c:ptCount val="2"/>
                <c:pt idx="0">
                  <c:v>East Cambridgeshire</c:v>
                </c:pt>
                <c:pt idx="1">
                  <c:v> 3bed </c:v>
                </c:pt>
              </c:strCache>
              <c:extLst xmlns:c15="http://schemas.microsoft.com/office/drawing/2012/chart"/>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annual-price'!$O$344:$O$354</c:f>
              <c:numCache>
                <c:formatCode>_-"£"* #,##0_-;\-"£"* #,##0_-;_-"£"* "-"??_-;_-@_-</c:formatCode>
                <c:ptCount val="11"/>
                <c:pt idx="1">
                  <c:v>5818.8</c:v>
                </c:pt>
                <c:pt idx="2">
                  <c:v>7428.2</c:v>
                </c:pt>
                <c:pt idx="4">
                  <c:v>9087</c:v>
                </c:pt>
                <c:pt idx="5">
                  <c:v>11375</c:v>
                </c:pt>
                <c:pt idx="6">
                  <c:v>13715</c:v>
                </c:pt>
                <c:pt idx="7">
                  <c:v>13481</c:v>
                </c:pt>
                <c:pt idx="8">
                  <c:v>15808</c:v>
                </c:pt>
                <c:pt idx="9">
                  <c:v>15236</c:v>
                </c:pt>
                <c:pt idx="10">
                  <c:v>18616</c:v>
                </c:pt>
              </c:numCache>
              <c:extLst xmlns:c15="http://schemas.microsoft.com/office/drawing/2012/chart"/>
            </c:numRef>
          </c:yVal>
          <c:smooth val="0"/>
          <c:extLst>
            <c:ext xmlns:c16="http://schemas.microsoft.com/office/drawing/2014/chart" uri="{C3380CC4-5D6E-409C-BE32-E72D297353CC}">
              <c16:uniqueId val="{00000003-FFEB-4F0F-8DEC-CC5E71AB5E1F}"/>
            </c:ext>
          </c:extLst>
        </c:ser>
        <c:ser>
          <c:idx val="14"/>
          <c:order val="14"/>
          <c:tx>
            <c:strRef>
              <c:f>'38 Data annual-price'!$R$342:$R$343</c:f>
              <c:strCache>
                <c:ptCount val="2"/>
                <c:pt idx="0">
                  <c:v>Fenland </c:v>
                </c:pt>
                <c:pt idx="1">
                  <c:v> 3bed </c:v>
                </c:pt>
              </c:strCache>
              <c:extLst xmlns:c15="http://schemas.microsoft.com/office/drawing/2012/chart"/>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annual-price'!$R$344:$R$354</c:f>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extLst xmlns:c15="http://schemas.microsoft.com/office/drawing/2012/chart"/>
            </c:numRef>
          </c:yVal>
          <c:smooth val="0"/>
          <c:extLst>
            <c:ext xmlns:c16="http://schemas.microsoft.com/office/drawing/2014/chart" uri="{C3380CC4-5D6E-409C-BE32-E72D297353CC}">
              <c16:uniqueId val="{00000004-FFEB-4F0F-8DEC-CC5E71AB5E1F}"/>
            </c:ext>
          </c:extLst>
        </c:ser>
        <c:ser>
          <c:idx val="17"/>
          <c:order val="17"/>
          <c:tx>
            <c:strRef>
              <c:f>'38 Data annual-price'!$U$342:$U$343</c:f>
              <c:strCache>
                <c:ptCount val="2"/>
                <c:pt idx="0">
                  <c:v>Huntingdonshire</c:v>
                </c:pt>
                <c:pt idx="1">
                  <c:v> 3bed </c:v>
                </c:pt>
              </c:strCache>
              <c:extLst xmlns:c15="http://schemas.microsoft.com/office/drawing/2012/chart"/>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annual-price'!$U$344:$U$354</c:f>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extLst xmlns:c15="http://schemas.microsoft.com/office/drawing/2012/chart"/>
            </c:numRef>
          </c:yVal>
          <c:smooth val="0"/>
          <c:extLst>
            <c:ext xmlns:c16="http://schemas.microsoft.com/office/drawing/2014/chart" uri="{C3380CC4-5D6E-409C-BE32-E72D297353CC}">
              <c16:uniqueId val="{00000005-FFEB-4F0F-8DEC-CC5E71AB5E1F}"/>
            </c:ext>
          </c:extLst>
        </c:ser>
        <c:ser>
          <c:idx val="20"/>
          <c:order val="20"/>
          <c:tx>
            <c:strRef>
              <c:f>'38 Data annual-price'!$X$342:$X$343</c:f>
              <c:strCache>
                <c:ptCount val="2"/>
                <c:pt idx="0">
                  <c:v>Peterborough </c:v>
                </c:pt>
                <c:pt idx="1">
                  <c:v> 3bed </c:v>
                </c:pt>
              </c:strCache>
              <c:extLst xmlns:c15="http://schemas.microsoft.com/office/drawing/2012/chart"/>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annual-price'!$X$344:$X$354</c:f>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extLst xmlns:c15="http://schemas.microsoft.com/office/drawing/2012/chart"/>
            </c:numRef>
          </c:yVal>
          <c:smooth val="0"/>
          <c:extLst>
            <c:ext xmlns:c16="http://schemas.microsoft.com/office/drawing/2014/chart" uri="{C3380CC4-5D6E-409C-BE32-E72D297353CC}">
              <c16:uniqueId val="{00000006-FFEB-4F0F-8DEC-CC5E71AB5E1F}"/>
            </c:ext>
          </c:extLst>
        </c:ser>
        <c:ser>
          <c:idx val="23"/>
          <c:order val="23"/>
          <c:tx>
            <c:strRef>
              <c:f>'38 Data annual-price'!$AA$342:$AA$343</c:f>
              <c:strCache>
                <c:ptCount val="2"/>
                <c:pt idx="0">
                  <c:v>South Cambridgeshire </c:v>
                </c:pt>
                <c:pt idx="1">
                  <c:v> 3bed </c:v>
                </c:pt>
              </c:strCache>
              <c:extLst xmlns:c15="http://schemas.microsoft.com/office/drawing/2012/chart"/>
            </c:strRef>
          </c:tx>
          <c:spPr>
            <a:ln w="25400" cap="rnd">
              <a:noFill/>
              <a:round/>
            </a:ln>
            <a:effectLst/>
          </c:spPr>
          <c:marker>
            <c:symbol val="circle"/>
            <c:size val="5"/>
            <c:spPr>
              <a:solidFill>
                <a:srgbClr val="0070C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annual-price'!$AA$344:$AA$354</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extLst xmlns:c15="http://schemas.microsoft.com/office/drawing/2012/chart"/>
            </c:numRef>
          </c:yVal>
          <c:smooth val="0"/>
          <c:extLst>
            <c:ext xmlns:c16="http://schemas.microsoft.com/office/drawing/2014/chart" uri="{C3380CC4-5D6E-409C-BE32-E72D297353CC}">
              <c16:uniqueId val="{00000007-FFEB-4F0F-8DEC-CC5E71AB5E1F}"/>
            </c:ext>
          </c:extLst>
        </c:ser>
        <c:ser>
          <c:idx val="26"/>
          <c:order val="26"/>
          <c:tx>
            <c:strRef>
              <c:f>'38 Data annual-price'!$AD$342:$AD$343</c:f>
              <c:strCache>
                <c:ptCount val="2"/>
                <c:pt idx="0">
                  <c:v>West Suffolk</c:v>
                </c:pt>
                <c:pt idx="1">
                  <c:v> 3bed </c:v>
                </c:pt>
              </c:strCache>
              <c:extLst xmlns:c15="http://schemas.microsoft.com/office/drawing/2012/chart"/>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annual-price'!$AD$344:$AD$354</c:f>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extLst xmlns:c15="http://schemas.microsoft.com/office/drawing/2012/chart"/>
            </c:numRef>
          </c:yVal>
          <c:smooth val="0"/>
          <c:extLst>
            <c:ext xmlns:c16="http://schemas.microsoft.com/office/drawing/2014/chart" uri="{C3380CC4-5D6E-409C-BE32-E72D297353CC}">
              <c16:uniqueId val="{00000008-FFEB-4F0F-8DEC-CC5E71AB5E1F}"/>
            </c:ext>
          </c:extLst>
        </c:ser>
        <c:dLbls>
          <c:showLegendKey val="0"/>
          <c:showVal val="0"/>
          <c:showCatName val="0"/>
          <c:showSerName val="0"/>
          <c:showPercent val="0"/>
          <c:showBubbleSize val="0"/>
        </c:dLbls>
        <c:axId val="1307753952"/>
        <c:axId val="1307752968"/>
        <c:extLst>
          <c:ext xmlns:c15="http://schemas.microsoft.com/office/drawing/2012/chart" uri="{02D57815-91ED-43cb-92C2-25804820EDAC}">
            <c15:filteredScatterSeries>
              <c15:ser>
                <c:idx val="6"/>
                <c:order val="6"/>
                <c:tx>
                  <c:strRef>
                    <c:extLst>
                      <c:ext uri="{02D57815-91ED-43cb-92C2-25804820EDAC}">
                        <c15:formulaRef>
                          <c15:sqref>'38 Data annual-price'!$J$342:$J$343</c15:sqref>
                        </c15:formulaRef>
                      </c:ext>
                    </c:extLst>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c:ex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D-FFEB-4F0F-8DEC-CC5E71AB5E1F}"/>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xmlns:c15="http://schemas.microsoft.com/office/drawing/2012/chart">
                  <c:ext xmlns:c16="http://schemas.microsoft.com/office/drawing/2014/chart" uri="{C3380CC4-5D6E-409C-BE32-E72D297353CC}">
                    <c16:uniqueId val="{0000000F-FFEB-4F0F-8DEC-CC5E71AB5E1F}"/>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xmlns:c15="http://schemas.microsoft.com/office/drawing/2012/chart">
                  <c:ext xmlns:c16="http://schemas.microsoft.com/office/drawing/2014/chart" uri="{C3380CC4-5D6E-409C-BE32-E72D297353CC}">
                    <c16:uniqueId val="{00000011-FFEB-4F0F-8DEC-CC5E71AB5E1F}"/>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xmlns:c15="http://schemas.microsoft.com/office/drawing/2012/chart">
                  <c:ext xmlns:c16="http://schemas.microsoft.com/office/drawing/2014/chart" uri="{C3380CC4-5D6E-409C-BE32-E72D297353CC}">
                    <c16:uniqueId val="{00000013-FFEB-4F0F-8DEC-CC5E71AB5E1F}"/>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xmlns:c15="http://schemas.microsoft.com/office/drawing/2012/chart">
                  <c:ext xmlns:c16="http://schemas.microsoft.com/office/drawing/2014/chart" uri="{C3380CC4-5D6E-409C-BE32-E72D297353CC}">
                    <c16:uniqueId val="{00000015-FFEB-4F0F-8DEC-CC5E71AB5E1F}"/>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xmlns:c15="http://schemas.microsoft.com/office/drawing/2012/chart">
                  <c:ext xmlns:c16="http://schemas.microsoft.com/office/drawing/2014/chart" uri="{C3380CC4-5D6E-409C-BE32-E72D297353CC}">
                    <c16:uniqueId val="{00000017-FFEB-4F0F-8DEC-CC5E71AB5E1F}"/>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xmlns:c15="http://schemas.microsoft.com/office/drawing/2012/chart">
                  <c:ext xmlns:c16="http://schemas.microsoft.com/office/drawing/2014/chart" uri="{C3380CC4-5D6E-409C-BE32-E72D297353CC}">
                    <c16:uniqueId val="{00000019-FFEB-4F0F-8DEC-CC5E71AB5E1F}"/>
                  </c:ext>
                </c:extLst>
              </c15:ser>
            </c15:filteredScatterSeries>
          </c:ext>
        </c:extLst>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8268004698994124E-2"/>
          <c:y val="0.86645989745467866"/>
          <c:w val="0.96176701405284615"/>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6"/>
          <c:tx>
            <c:strRef>
              <c:f>'38 Data annual-price'!$J$342:$J$343</c:f>
              <c:strCache>
                <c:ptCount val="2"/>
                <c:pt idx="0">
                  <c:v>Cambridge</c:v>
                </c:pt>
                <c:pt idx="1">
                  <c:v> 1bed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c:ext xmlns:c16="http://schemas.microsoft.com/office/drawing/2014/chart" uri="{C3380CC4-5D6E-409C-BE32-E72D297353CC}">
              <c16:uniqueId val="{00000000-5B69-4402-ADE2-70C30E08FA5F}"/>
            </c:ext>
          </c:extLst>
        </c:ser>
        <c:ser>
          <c:idx val="9"/>
          <c:order val="7"/>
          <c:tx>
            <c:strRef>
              <c:f>'38 Data annual-price'!$M$342:$M$343</c:f>
              <c:strCache>
                <c:ptCount val="2"/>
                <c:pt idx="0">
                  <c:v>East Cambridgeshire</c:v>
                </c:pt>
                <c:pt idx="1">
                  <c:v> 1bed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c:ext xmlns:c16="http://schemas.microsoft.com/office/drawing/2014/chart" uri="{C3380CC4-5D6E-409C-BE32-E72D297353CC}">
              <c16:uniqueId val="{00000001-5B69-4402-ADE2-70C30E08FA5F}"/>
            </c:ext>
          </c:extLst>
        </c:ser>
        <c:ser>
          <c:idx val="12"/>
          <c:order val="8"/>
          <c:tx>
            <c:strRef>
              <c:f>'38 Data annual-price'!$P$342:$P$343</c:f>
              <c:strCache>
                <c:ptCount val="2"/>
                <c:pt idx="0">
                  <c:v>Fenland </c:v>
                </c:pt>
                <c:pt idx="1">
                  <c:v> 1bed  </c:v>
                </c:pt>
              </c:strCache>
            </c:strRef>
          </c:tx>
          <c:spPr>
            <a:ln w="19050" cap="rnd">
              <a:solidFill>
                <a:srgbClr val="92D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c:ext xmlns:c16="http://schemas.microsoft.com/office/drawing/2014/chart" uri="{C3380CC4-5D6E-409C-BE32-E72D297353CC}">
              <c16:uniqueId val="{00000002-5B69-4402-ADE2-70C30E08FA5F}"/>
            </c:ext>
          </c:extLst>
        </c:ser>
        <c:ser>
          <c:idx val="15"/>
          <c:order val="9"/>
          <c:tx>
            <c:strRef>
              <c:f>'38 Data annual-price'!$S$342:$S$343</c:f>
              <c:strCache>
                <c:ptCount val="2"/>
                <c:pt idx="0">
                  <c:v>Huntingdonshire</c:v>
                </c:pt>
                <c:pt idx="1">
                  <c:v> 1bed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c:ext xmlns:c16="http://schemas.microsoft.com/office/drawing/2014/chart" uri="{C3380CC4-5D6E-409C-BE32-E72D297353CC}">
              <c16:uniqueId val="{00000003-5B69-4402-ADE2-70C30E08FA5F}"/>
            </c:ext>
          </c:extLst>
        </c:ser>
        <c:ser>
          <c:idx val="18"/>
          <c:order val="10"/>
          <c:tx>
            <c:strRef>
              <c:f>'38 Data annual-price'!$V$342:$V$343</c:f>
              <c:strCache>
                <c:ptCount val="2"/>
                <c:pt idx="0">
                  <c:v>Peterborough </c:v>
                </c:pt>
                <c:pt idx="1">
                  <c:v> 1bed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c:ext xmlns:c16="http://schemas.microsoft.com/office/drawing/2014/chart" uri="{C3380CC4-5D6E-409C-BE32-E72D297353CC}">
              <c16:uniqueId val="{00000004-5B69-4402-ADE2-70C30E08FA5F}"/>
            </c:ext>
          </c:extLst>
        </c:ser>
        <c:ser>
          <c:idx val="21"/>
          <c:order val="11"/>
          <c:tx>
            <c:strRef>
              <c:f>'38 Data annual-price'!$Y$342:$Y$343</c:f>
              <c:strCache>
                <c:ptCount val="2"/>
                <c:pt idx="0">
                  <c:v>South Cambridgeshire </c:v>
                </c:pt>
                <c:pt idx="1">
                  <c:v> 1bed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c:ext xmlns:c16="http://schemas.microsoft.com/office/drawing/2014/chart" uri="{C3380CC4-5D6E-409C-BE32-E72D297353CC}">
              <c16:uniqueId val="{00000005-5B69-4402-ADE2-70C30E08FA5F}"/>
            </c:ext>
          </c:extLst>
        </c:ser>
        <c:ser>
          <c:idx val="24"/>
          <c:order val="12"/>
          <c:tx>
            <c:strRef>
              <c:f>'38 Data annual-price'!$AB$342:$AB$343</c:f>
              <c:strCache>
                <c:ptCount val="2"/>
                <c:pt idx="0">
                  <c:v>West Suffolk</c:v>
                </c:pt>
                <c:pt idx="1">
                  <c:v> 1bed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c:ext xmlns:c16="http://schemas.microsoft.com/office/drawing/2014/chart" uri="{C3380CC4-5D6E-409C-BE32-E72D297353CC}">
              <c16:uniqueId val="{00000006-5B69-4402-ADE2-70C30E08FA5F}"/>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5B69-4402-ADE2-70C30E08FA5F}"/>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5B69-4402-ADE2-70C30E08FA5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5B69-4402-ADE2-70C30E08FA5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5B69-4402-ADE2-70C30E08FA5F}"/>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5B69-4402-ADE2-70C30E08FA5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5B69-4402-ADE2-70C30E08FA5F}"/>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7"/>
          <c:order val="7"/>
          <c:tx>
            <c:strRef>
              <c:f>'38 Data annual-price'!$K$342:$K$343</c:f>
              <c:strCache>
                <c:ptCount val="2"/>
                <c:pt idx="0">
                  <c:v>Cambridge</c:v>
                </c:pt>
                <c:pt idx="1">
                  <c:v> 2bed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annual-price'!$K$344:$K$354</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0-1B48-4F89-9B19-A8AE84A49328}"/>
            </c:ext>
          </c:extLst>
        </c:ser>
        <c:ser>
          <c:idx val="10"/>
          <c:order val="10"/>
          <c:tx>
            <c:strRef>
              <c:f>'38 Data annual-price'!$N$342:$N$343</c:f>
              <c:strCache>
                <c:ptCount val="2"/>
                <c:pt idx="0">
                  <c:v>East Cambridgeshire</c:v>
                </c:pt>
                <c:pt idx="1">
                  <c:v> 2bed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annual-price'!$N$344:$N$354</c:f>
              <c:numCache>
                <c:formatCode>_-"£"* #,##0_-;\-"£"* #,##0_-;_-"£"* "-"??_-;_-@_-</c:formatCode>
                <c:ptCount val="11"/>
                <c:pt idx="1">
                  <c:v>5236.4000000000005</c:v>
                </c:pt>
                <c:pt idx="2">
                  <c:v>6609.72</c:v>
                </c:pt>
                <c:pt idx="4">
                  <c:v>7228</c:v>
                </c:pt>
                <c:pt idx="5">
                  <c:v>9061</c:v>
                </c:pt>
                <c:pt idx="6">
                  <c:v>10153</c:v>
                </c:pt>
                <c:pt idx="7">
                  <c:v>7475</c:v>
                </c:pt>
                <c:pt idx="8">
                  <c:v>8814</c:v>
                </c:pt>
              </c:numCache>
            </c:numRef>
          </c:val>
          <c:smooth val="0"/>
          <c:extLst>
            <c:ext xmlns:c16="http://schemas.microsoft.com/office/drawing/2014/chart" uri="{C3380CC4-5D6E-409C-BE32-E72D297353CC}">
              <c16:uniqueId val="{00000001-1B48-4F89-9B19-A8AE84A49328}"/>
            </c:ext>
          </c:extLst>
        </c:ser>
        <c:ser>
          <c:idx val="13"/>
          <c:order val="13"/>
          <c:tx>
            <c:strRef>
              <c:f>'38 Data annual-price'!$Q$342:$Q$343</c:f>
              <c:strCache>
                <c:ptCount val="2"/>
                <c:pt idx="0">
                  <c:v>Fenland </c:v>
                </c:pt>
                <c:pt idx="1">
                  <c:v> 2bed </c:v>
                </c:pt>
              </c:strCache>
            </c:strRef>
          </c:tx>
          <c:spPr>
            <a:ln w="19050" cap="rnd">
              <a:solidFill>
                <a:srgbClr val="92D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annual-price'!$Q$344:$Q$354</c:f>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c:ext xmlns:c16="http://schemas.microsoft.com/office/drawing/2014/chart" uri="{C3380CC4-5D6E-409C-BE32-E72D297353CC}">
              <c16:uniqueId val="{00000002-1B48-4F89-9B19-A8AE84A49328}"/>
            </c:ext>
          </c:extLst>
        </c:ser>
        <c:ser>
          <c:idx val="16"/>
          <c:order val="16"/>
          <c:tx>
            <c:strRef>
              <c:f>'38 Data annual-price'!$T$342:$T$343</c:f>
              <c:strCache>
                <c:ptCount val="2"/>
                <c:pt idx="0">
                  <c:v>Huntingdonshire</c:v>
                </c:pt>
                <c:pt idx="1">
                  <c:v> 2bed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annual-price'!$T$344:$T$354</c:f>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c:ext xmlns:c16="http://schemas.microsoft.com/office/drawing/2014/chart" uri="{C3380CC4-5D6E-409C-BE32-E72D297353CC}">
              <c16:uniqueId val="{00000003-1B48-4F89-9B19-A8AE84A49328}"/>
            </c:ext>
          </c:extLst>
        </c:ser>
        <c:ser>
          <c:idx val="19"/>
          <c:order val="19"/>
          <c:tx>
            <c:strRef>
              <c:f>'38 Data annual-price'!$W$342:$W$343</c:f>
              <c:strCache>
                <c:ptCount val="2"/>
                <c:pt idx="0">
                  <c:v>Peterborough </c:v>
                </c:pt>
                <c:pt idx="1">
                  <c:v> 2bed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annual-price'!$W$344:$W$354</c:f>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c:ext xmlns:c16="http://schemas.microsoft.com/office/drawing/2014/chart" uri="{C3380CC4-5D6E-409C-BE32-E72D297353CC}">
              <c16:uniqueId val="{00000004-1B48-4F89-9B19-A8AE84A49328}"/>
            </c:ext>
          </c:extLst>
        </c:ser>
        <c:ser>
          <c:idx val="22"/>
          <c:order val="22"/>
          <c:tx>
            <c:strRef>
              <c:f>'38 Data annual-price'!$Z$342:$Z$343</c:f>
              <c:strCache>
                <c:ptCount val="2"/>
                <c:pt idx="0">
                  <c:v>South Cambridgeshire </c:v>
                </c:pt>
                <c:pt idx="1">
                  <c:v> 2bed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annual-price'!$Z$344:$Z$354</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c:ext xmlns:c16="http://schemas.microsoft.com/office/drawing/2014/chart" uri="{C3380CC4-5D6E-409C-BE32-E72D297353CC}">
              <c16:uniqueId val="{00000005-1B48-4F89-9B19-A8AE84A49328}"/>
            </c:ext>
          </c:extLst>
        </c:ser>
        <c:ser>
          <c:idx val="25"/>
          <c:order val="25"/>
          <c:tx>
            <c:strRef>
              <c:f>'38 Data annual-price'!$AC$342:$AC$343</c:f>
              <c:strCache>
                <c:ptCount val="2"/>
                <c:pt idx="0">
                  <c:v>West Suffolk</c:v>
                </c:pt>
                <c:pt idx="1">
                  <c:v> 2bed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annual-price'!$AC$344:$AC$354</c:f>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c:ext xmlns:c16="http://schemas.microsoft.com/office/drawing/2014/chart" uri="{C3380CC4-5D6E-409C-BE32-E72D297353CC}">
              <c16:uniqueId val="{00000006-1B48-4F89-9B19-A8AE84A49328}"/>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1B48-4F89-9B19-A8AE84A49328}"/>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1B48-4F89-9B19-A8AE84A4932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1B48-4F89-9B19-A8AE84A4932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1B48-4F89-9B19-A8AE84A49328}"/>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1B48-4F89-9B19-A8AE84A4932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1B48-4F89-9B19-A8AE84A4932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'38 Data annual-price'!$J$342:$J$343</c15:sqref>
                        </c15:formulaRef>
                      </c:ext>
                    </c:extLst>
                    <c:strCache>
                      <c:ptCount val="2"/>
                      <c:pt idx="0">
                        <c:v>Cambridge</c:v>
                      </c:pt>
                      <c:pt idx="1">
                        <c:v> 1bed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xmlns:c15="http://schemas.microsoft.com/office/drawing/2012/chart">
                  <c:ext xmlns:c16="http://schemas.microsoft.com/office/drawing/2014/chart" uri="{C3380CC4-5D6E-409C-BE32-E72D297353CC}">
                    <c16:uniqueId val="{0000000D-1B48-4F89-9B19-A8AE84A4932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1B48-4F89-9B19-A8AE84A4932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xmlns:c15="http://schemas.microsoft.com/office/drawing/2012/chart">
                  <c:ext xmlns:c16="http://schemas.microsoft.com/office/drawing/2014/chart" uri="{C3380CC4-5D6E-409C-BE32-E72D297353CC}">
                    <c16:uniqueId val="{0000000F-1B48-4F89-9B19-A8AE84A49328}"/>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1B48-4F89-9B19-A8AE84A4932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19050"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xmlns:c15="http://schemas.microsoft.com/office/drawing/2012/chart">
                  <c:ext xmlns:c16="http://schemas.microsoft.com/office/drawing/2014/chart" uri="{C3380CC4-5D6E-409C-BE32-E72D297353CC}">
                    <c16:uniqueId val="{00000011-1B48-4F89-9B19-A8AE84A49328}"/>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1B48-4F89-9B19-A8AE84A4932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xmlns:c15="http://schemas.microsoft.com/office/drawing/2012/chart">
                  <c:ext xmlns:c16="http://schemas.microsoft.com/office/drawing/2014/chart" uri="{C3380CC4-5D6E-409C-BE32-E72D297353CC}">
                    <c16:uniqueId val="{00000013-1B48-4F89-9B19-A8AE84A49328}"/>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1B48-4F89-9B19-A8AE84A49328}"/>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xmlns:c15="http://schemas.microsoft.com/office/drawing/2012/chart">
                  <c:ext xmlns:c16="http://schemas.microsoft.com/office/drawing/2014/chart" uri="{C3380CC4-5D6E-409C-BE32-E72D297353CC}">
                    <c16:uniqueId val="{00000015-1B48-4F89-9B19-A8AE84A49328}"/>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1B48-4F89-9B19-A8AE84A49328}"/>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xmlns:c15="http://schemas.microsoft.com/office/drawing/2012/chart">
                  <c:ext xmlns:c16="http://schemas.microsoft.com/office/drawing/2014/chart" uri="{C3380CC4-5D6E-409C-BE32-E72D297353CC}">
                    <c16:uniqueId val="{00000017-1B48-4F89-9B19-A8AE84A49328}"/>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1B48-4F89-9B19-A8AE84A49328}"/>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xmlns:c15="http://schemas.microsoft.com/office/drawing/2012/chart">
                  <c:ext xmlns:c16="http://schemas.microsoft.com/office/drawing/2014/chart" uri="{C3380CC4-5D6E-409C-BE32-E72D297353CC}">
                    <c16:uniqueId val="{00000019-1B48-4F89-9B19-A8AE84A49328}"/>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1B48-4F89-9B19-A8AE84A49328}"/>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8"/>
          <c:tx>
            <c:strRef>
              <c:f>'38 Data annual-price'!$L$342:$L$343</c:f>
              <c:strCache>
                <c:ptCount val="2"/>
                <c:pt idx="0">
                  <c:v>Cambridge</c:v>
                </c:pt>
                <c:pt idx="1">
                  <c:v> 3bed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annual-price'!$L$344:$L$354</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0-BB81-4834-AC4B-25154D7F5031}"/>
            </c:ext>
          </c:extLst>
        </c:ser>
        <c:ser>
          <c:idx val="11"/>
          <c:order val="11"/>
          <c:tx>
            <c:strRef>
              <c:f>'38 Data annual-price'!$O$342:$O$343</c:f>
              <c:strCache>
                <c:ptCount val="2"/>
                <c:pt idx="0">
                  <c:v>East Cambridgeshire</c:v>
                </c:pt>
                <c:pt idx="1">
                  <c:v> 3bed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annual-price'!$O$344:$O$354</c:f>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c:ext xmlns:c16="http://schemas.microsoft.com/office/drawing/2014/chart" uri="{C3380CC4-5D6E-409C-BE32-E72D297353CC}">
              <c16:uniqueId val="{00000001-BB81-4834-AC4B-25154D7F5031}"/>
            </c:ext>
          </c:extLst>
        </c:ser>
        <c:ser>
          <c:idx val="14"/>
          <c:order val="14"/>
          <c:tx>
            <c:strRef>
              <c:f>'38 Data annual-price'!$R$342:$R$343</c:f>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annual-price'!$R$344:$R$354</c:f>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c:ext xmlns:c16="http://schemas.microsoft.com/office/drawing/2014/chart" uri="{C3380CC4-5D6E-409C-BE32-E72D297353CC}">
              <c16:uniqueId val="{00000002-BB81-4834-AC4B-25154D7F5031}"/>
            </c:ext>
          </c:extLst>
        </c:ser>
        <c:ser>
          <c:idx val="17"/>
          <c:order val="17"/>
          <c:tx>
            <c:strRef>
              <c:f>'38 Data annual-price'!$U$342:$U$343</c:f>
              <c:strCache>
                <c:ptCount val="2"/>
                <c:pt idx="0">
                  <c:v>Huntingdonshire</c:v>
                </c:pt>
                <c:pt idx="1">
                  <c:v> 3bed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annual-price'!$U$344:$U$354</c:f>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c:ext xmlns:c16="http://schemas.microsoft.com/office/drawing/2014/chart" uri="{C3380CC4-5D6E-409C-BE32-E72D297353CC}">
              <c16:uniqueId val="{00000003-BB81-4834-AC4B-25154D7F5031}"/>
            </c:ext>
          </c:extLst>
        </c:ser>
        <c:ser>
          <c:idx val="20"/>
          <c:order val="20"/>
          <c:tx>
            <c:strRef>
              <c:f>'38 Data annual-price'!$X$342:$X$343</c:f>
              <c:strCache>
                <c:ptCount val="2"/>
                <c:pt idx="0">
                  <c:v>Peterborough </c:v>
                </c:pt>
                <c:pt idx="1">
                  <c:v> 3bed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annual-price'!$X$344:$X$354</c:f>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c:ext xmlns:c16="http://schemas.microsoft.com/office/drawing/2014/chart" uri="{C3380CC4-5D6E-409C-BE32-E72D297353CC}">
              <c16:uniqueId val="{00000004-BB81-4834-AC4B-25154D7F5031}"/>
            </c:ext>
          </c:extLst>
        </c:ser>
        <c:ser>
          <c:idx val="23"/>
          <c:order val="23"/>
          <c:tx>
            <c:strRef>
              <c:f>'38 Data annual-price'!$AA$342:$AA$343</c:f>
              <c:strCache>
                <c:ptCount val="2"/>
                <c:pt idx="0">
                  <c:v>South Cambridgeshire </c:v>
                </c:pt>
                <c:pt idx="1">
                  <c:v> 3bed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annual-price'!$AA$344:$AA$354</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c:ext xmlns:c16="http://schemas.microsoft.com/office/drawing/2014/chart" uri="{C3380CC4-5D6E-409C-BE32-E72D297353CC}">
              <c16:uniqueId val="{00000005-BB81-4834-AC4B-25154D7F5031}"/>
            </c:ext>
          </c:extLst>
        </c:ser>
        <c:ser>
          <c:idx val="26"/>
          <c:order val="26"/>
          <c:tx>
            <c:strRef>
              <c:f>'38 Data annual-price'!$AD$342:$AD$343</c:f>
              <c:strCache>
                <c:ptCount val="2"/>
                <c:pt idx="0">
                  <c:v>West Suffolk</c:v>
                </c:pt>
                <c:pt idx="1">
                  <c:v> 3bed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annual-price'!$AD$344:$AD$354</c:f>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c:ext xmlns:c16="http://schemas.microsoft.com/office/drawing/2014/chart" uri="{C3380CC4-5D6E-409C-BE32-E72D297353CC}">
              <c16:uniqueId val="{00000006-BB81-4834-AC4B-25154D7F5031}"/>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BB81-4834-AC4B-25154D7F5031}"/>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BB81-4834-AC4B-25154D7F503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BB81-4834-AC4B-25154D7F503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BB81-4834-AC4B-25154D7F5031}"/>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BB81-4834-AC4B-25154D7F503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BB81-4834-AC4B-25154D7F503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'38 Data annual-price'!$J$342:$J$343</c15:sqref>
                        </c15:formulaRef>
                      </c:ext>
                    </c:extLst>
                    <c:strCache>
                      <c:ptCount val="2"/>
                      <c:pt idx="0">
                        <c:v>Cambridge</c:v>
                      </c:pt>
                      <c:pt idx="1">
                        <c:v> 1bed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xmlns:c15="http://schemas.microsoft.com/office/drawing/2012/chart">
                  <c:ext xmlns:c16="http://schemas.microsoft.com/office/drawing/2014/chart" uri="{C3380CC4-5D6E-409C-BE32-E72D297353CC}">
                    <c16:uniqueId val="{0000000D-BB81-4834-AC4B-25154D7F503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E-BB81-4834-AC4B-25154D7F5031}"/>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xmlns:c15="http://schemas.microsoft.com/office/drawing/2012/chart">
                  <c:ext xmlns:c16="http://schemas.microsoft.com/office/drawing/2014/chart" uri="{C3380CC4-5D6E-409C-BE32-E72D297353CC}">
                    <c16:uniqueId val="{0000000F-BB81-4834-AC4B-25154D7F503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10-BB81-4834-AC4B-25154D7F503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19050"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xmlns:c15="http://schemas.microsoft.com/office/drawing/2012/chart">
                  <c:ext xmlns:c16="http://schemas.microsoft.com/office/drawing/2014/chart" uri="{C3380CC4-5D6E-409C-BE32-E72D297353CC}">
                    <c16:uniqueId val="{00000011-BB81-4834-AC4B-25154D7F503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2-BB81-4834-AC4B-25154D7F503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xmlns:c15="http://schemas.microsoft.com/office/drawing/2012/chart">
                  <c:ext xmlns:c16="http://schemas.microsoft.com/office/drawing/2014/chart" uri="{C3380CC4-5D6E-409C-BE32-E72D297353CC}">
                    <c16:uniqueId val="{00000013-BB81-4834-AC4B-25154D7F503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4-BB81-4834-AC4B-25154D7F503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xmlns:c15="http://schemas.microsoft.com/office/drawing/2012/chart">
                  <c:ext xmlns:c16="http://schemas.microsoft.com/office/drawing/2014/chart" uri="{C3380CC4-5D6E-409C-BE32-E72D297353CC}">
                    <c16:uniqueId val="{00000015-BB81-4834-AC4B-25154D7F503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6-BB81-4834-AC4B-25154D7F5031}"/>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xmlns:c15="http://schemas.microsoft.com/office/drawing/2012/chart">
                  <c:ext xmlns:c16="http://schemas.microsoft.com/office/drawing/2014/chart" uri="{C3380CC4-5D6E-409C-BE32-E72D297353CC}">
                    <c16:uniqueId val="{00000017-BB81-4834-AC4B-25154D7F5031}"/>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8-BB81-4834-AC4B-25154D7F5031}"/>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xmlns:c15="http://schemas.microsoft.com/office/drawing/2012/chart">
                  <c:ext xmlns:c16="http://schemas.microsoft.com/office/drawing/2014/chart" uri="{C3380CC4-5D6E-409C-BE32-E72D297353CC}">
                    <c16:uniqueId val="{00000019-BB81-4834-AC4B-25154D7F5031}"/>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A-BB81-4834-AC4B-25154D7F5031}"/>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6"/>
          <c:tx>
            <c:strRef>
              <c:f>'38 Data annual-price'!$J$342:$J$343</c:f>
              <c:strCache>
                <c:ptCount val="2"/>
                <c:pt idx="0">
                  <c:v>Cambridge</c:v>
                </c:pt>
                <c:pt idx="1">
                  <c:v> 1bed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c:ext xmlns:c16="http://schemas.microsoft.com/office/drawing/2014/chart" uri="{C3380CC4-5D6E-409C-BE32-E72D297353CC}">
              <c16:uniqueId val="{00000000-AF54-4B75-BBC3-EB52754C0879}"/>
            </c:ext>
          </c:extLst>
        </c:ser>
        <c:ser>
          <c:idx val="9"/>
          <c:order val="7"/>
          <c:tx>
            <c:strRef>
              <c:f>'38 Data annual-price'!$M$342:$M$343</c:f>
              <c:strCache>
                <c:ptCount val="2"/>
                <c:pt idx="0">
                  <c:v>East Cambridgeshire</c:v>
                </c:pt>
                <c:pt idx="1">
                  <c:v> 1bed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c:ext xmlns:c16="http://schemas.microsoft.com/office/drawing/2014/chart" uri="{C3380CC4-5D6E-409C-BE32-E72D297353CC}">
              <c16:uniqueId val="{00000001-AF54-4B75-BBC3-EB52754C0879}"/>
            </c:ext>
          </c:extLst>
        </c:ser>
        <c:ser>
          <c:idx val="12"/>
          <c:order val="8"/>
          <c:tx>
            <c:strRef>
              <c:f>'38 Data annual-price'!$P$342:$P$343</c:f>
              <c:strCache>
                <c:ptCount val="2"/>
                <c:pt idx="0">
                  <c:v>Fenland </c:v>
                </c:pt>
                <c:pt idx="1">
                  <c:v> 1bed  </c:v>
                </c:pt>
              </c:strCache>
            </c:strRef>
          </c:tx>
          <c:spPr>
            <a:ln w="19050" cap="rnd">
              <a:solidFill>
                <a:srgbClr val="92D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c:ext xmlns:c16="http://schemas.microsoft.com/office/drawing/2014/chart" uri="{C3380CC4-5D6E-409C-BE32-E72D297353CC}">
              <c16:uniqueId val="{00000002-AF54-4B75-BBC3-EB52754C0879}"/>
            </c:ext>
          </c:extLst>
        </c:ser>
        <c:ser>
          <c:idx val="15"/>
          <c:order val="9"/>
          <c:tx>
            <c:strRef>
              <c:f>'38 Data annual-price'!$S$342:$S$343</c:f>
              <c:strCache>
                <c:ptCount val="2"/>
                <c:pt idx="0">
                  <c:v>Huntingdonshire</c:v>
                </c:pt>
                <c:pt idx="1">
                  <c:v> 1bed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c:ext xmlns:c16="http://schemas.microsoft.com/office/drawing/2014/chart" uri="{C3380CC4-5D6E-409C-BE32-E72D297353CC}">
              <c16:uniqueId val="{00000003-AF54-4B75-BBC3-EB52754C0879}"/>
            </c:ext>
          </c:extLst>
        </c:ser>
        <c:ser>
          <c:idx val="18"/>
          <c:order val="10"/>
          <c:tx>
            <c:strRef>
              <c:f>'38 Data annual-price'!$V$342:$V$343</c:f>
              <c:strCache>
                <c:ptCount val="2"/>
                <c:pt idx="0">
                  <c:v>Peterborough </c:v>
                </c:pt>
                <c:pt idx="1">
                  <c:v> 1bed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c:ext xmlns:c16="http://schemas.microsoft.com/office/drawing/2014/chart" uri="{C3380CC4-5D6E-409C-BE32-E72D297353CC}">
              <c16:uniqueId val="{00000004-AF54-4B75-BBC3-EB52754C0879}"/>
            </c:ext>
          </c:extLst>
        </c:ser>
        <c:ser>
          <c:idx val="21"/>
          <c:order val="11"/>
          <c:tx>
            <c:strRef>
              <c:f>'38 Data annual-price'!$Y$342:$Y$343</c:f>
              <c:strCache>
                <c:ptCount val="2"/>
                <c:pt idx="0">
                  <c:v>South Cambridgeshire </c:v>
                </c:pt>
                <c:pt idx="1">
                  <c:v> 1bed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c:ext xmlns:c16="http://schemas.microsoft.com/office/drawing/2014/chart" uri="{C3380CC4-5D6E-409C-BE32-E72D297353CC}">
              <c16:uniqueId val="{00000005-AF54-4B75-BBC3-EB52754C0879}"/>
            </c:ext>
          </c:extLst>
        </c:ser>
        <c:ser>
          <c:idx val="24"/>
          <c:order val="12"/>
          <c:tx>
            <c:strRef>
              <c:f>'38 Data annual-price'!$AB$342:$AB$343</c:f>
              <c:strCache>
                <c:ptCount val="2"/>
                <c:pt idx="0">
                  <c:v>West Suffolk</c:v>
                </c:pt>
                <c:pt idx="1">
                  <c:v> 1bed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c:ext xmlns:c16="http://schemas.microsoft.com/office/drawing/2014/chart" uri="{C3380CC4-5D6E-409C-BE32-E72D297353CC}">
              <c16:uniqueId val="{00000006-AF54-4B75-BBC3-EB52754C0879}"/>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AF54-4B75-BBC3-EB52754C0879}"/>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AF54-4B75-BBC3-EB52754C087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AF54-4B75-BBC3-EB52754C087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AF54-4B75-BBC3-EB52754C0879}"/>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AF54-4B75-BBC3-EB52754C087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AF54-4B75-BBC3-EB52754C0879}"/>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7"/>
          <c:order val="7"/>
          <c:tx>
            <c:strRef>
              <c:f>'38 Data annual-price'!$K$342:$K$343</c:f>
              <c:strCache>
                <c:ptCount val="2"/>
                <c:pt idx="0">
                  <c:v>Cambridge</c:v>
                </c:pt>
                <c:pt idx="1">
                  <c:v> 2bed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annual-price'!$K$344:$K$354</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0-30CC-49B0-B55A-70C9E1F21CE8}"/>
            </c:ext>
          </c:extLst>
        </c:ser>
        <c:ser>
          <c:idx val="10"/>
          <c:order val="10"/>
          <c:tx>
            <c:strRef>
              <c:f>'38 Data annual-price'!$N$342:$N$343</c:f>
              <c:strCache>
                <c:ptCount val="2"/>
                <c:pt idx="0">
                  <c:v>East Cambridgeshire</c:v>
                </c:pt>
                <c:pt idx="1">
                  <c:v> 2bed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annual-price'!$N$344:$N$354</c:f>
              <c:numCache>
                <c:formatCode>_-"£"* #,##0_-;\-"£"* #,##0_-;_-"£"* "-"??_-;_-@_-</c:formatCode>
                <c:ptCount val="11"/>
                <c:pt idx="1">
                  <c:v>5236.4000000000005</c:v>
                </c:pt>
                <c:pt idx="2">
                  <c:v>6609.72</c:v>
                </c:pt>
                <c:pt idx="4">
                  <c:v>7228</c:v>
                </c:pt>
                <c:pt idx="5">
                  <c:v>9061</c:v>
                </c:pt>
                <c:pt idx="6">
                  <c:v>10153</c:v>
                </c:pt>
                <c:pt idx="7">
                  <c:v>7475</c:v>
                </c:pt>
                <c:pt idx="8">
                  <c:v>8814</c:v>
                </c:pt>
              </c:numCache>
            </c:numRef>
          </c:val>
          <c:smooth val="0"/>
          <c:extLst>
            <c:ext xmlns:c16="http://schemas.microsoft.com/office/drawing/2014/chart" uri="{C3380CC4-5D6E-409C-BE32-E72D297353CC}">
              <c16:uniqueId val="{00000001-30CC-49B0-B55A-70C9E1F21CE8}"/>
            </c:ext>
          </c:extLst>
        </c:ser>
        <c:ser>
          <c:idx val="13"/>
          <c:order val="13"/>
          <c:tx>
            <c:strRef>
              <c:f>'38 Data annual-price'!$Q$342:$Q$343</c:f>
              <c:strCache>
                <c:ptCount val="2"/>
                <c:pt idx="0">
                  <c:v>Fenland </c:v>
                </c:pt>
                <c:pt idx="1">
                  <c:v> 2bed </c:v>
                </c:pt>
              </c:strCache>
            </c:strRef>
          </c:tx>
          <c:spPr>
            <a:ln w="19050" cap="rnd">
              <a:solidFill>
                <a:srgbClr val="92D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annual-price'!$Q$344:$Q$354</c:f>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c:ext xmlns:c16="http://schemas.microsoft.com/office/drawing/2014/chart" uri="{C3380CC4-5D6E-409C-BE32-E72D297353CC}">
              <c16:uniqueId val="{00000002-30CC-49B0-B55A-70C9E1F21CE8}"/>
            </c:ext>
          </c:extLst>
        </c:ser>
        <c:ser>
          <c:idx val="16"/>
          <c:order val="16"/>
          <c:tx>
            <c:strRef>
              <c:f>'38 Data annual-price'!$T$342:$T$343</c:f>
              <c:strCache>
                <c:ptCount val="2"/>
                <c:pt idx="0">
                  <c:v>Huntingdonshire</c:v>
                </c:pt>
                <c:pt idx="1">
                  <c:v> 2bed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annual-price'!$T$344:$T$354</c:f>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c:ext xmlns:c16="http://schemas.microsoft.com/office/drawing/2014/chart" uri="{C3380CC4-5D6E-409C-BE32-E72D297353CC}">
              <c16:uniqueId val="{00000003-30CC-49B0-B55A-70C9E1F21CE8}"/>
            </c:ext>
          </c:extLst>
        </c:ser>
        <c:ser>
          <c:idx val="19"/>
          <c:order val="19"/>
          <c:tx>
            <c:strRef>
              <c:f>'38 Data annual-price'!$W$342:$W$343</c:f>
              <c:strCache>
                <c:ptCount val="2"/>
                <c:pt idx="0">
                  <c:v>Peterborough </c:v>
                </c:pt>
                <c:pt idx="1">
                  <c:v> 2bed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annual-price'!$W$344:$W$354</c:f>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c:ext xmlns:c16="http://schemas.microsoft.com/office/drawing/2014/chart" uri="{C3380CC4-5D6E-409C-BE32-E72D297353CC}">
              <c16:uniqueId val="{00000004-30CC-49B0-B55A-70C9E1F21CE8}"/>
            </c:ext>
          </c:extLst>
        </c:ser>
        <c:ser>
          <c:idx val="22"/>
          <c:order val="22"/>
          <c:tx>
            <c:strRef>
              <c:f>'38 Data annual-price'!$Z$342:$Z$343</c:f>
              <c:strCache>
                <c:ptCount val="2"/>
                <c:pt idx="0">
                  <c:v>South Cambridgeshire </c:v>
                </c:pt>
                <c:pt idx="1">
                  <c:v> 2bed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annual-price'!$Z$344:$Z$354</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c:ext xmlns:c16="http://schemas.microsoft.com/office/drawing/2014/chart" uri="{C3380CC4-5D6E-409C-BE32-E72D297353CC}">
              <c16:uniqueId val="{00000005-30CC-49B0-B55A-70C9E1F21CE8}"/>
            </c:ext>
          </c:extLst>
        </c:ser>
        <c:ser>
          <c:idx val="25"/>
          <c:order val="25"/>
          <c:tx>
            <c:strRef>
              <c:f>'38 Data annual-price'!$AC$342:$AC$343</c:f>
              <c:strCache>
                <c:ptCount val="2"/>
                <c:pt idx="0">
                  <c:v>West Suffolk</c:v>
                </c:pt>
                <c:pt idx="1">
                  <c:v> 2bed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annual-price'!$AC$344:$AC$354</c:f>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c:ext xmlns:c16="http://schemas.microsoft.com/office/drawing/2014/chart" uri="{C3380CC4-5D6E-409C-BE32-E72D297353CC}">
              <c16:uniqueId val="{00000006-30CC-49B0-B55A-70C9E1F21CE8}"/>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30CC-49B0-B55A-70C9E1F21CE8}"/>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30CC-49B0-B55A-70C9E1F21CE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30CC-49B0-B55A-70C9E1F21CE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30CC-49B0-B55A-70C9E1F21CE8}"/>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30CC-49B0-B55A-70C9E1F21CE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30CC-49B0-B55A-70C9E1F21CE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'38 Data annual-price'!$J$342:$J$343</c15:sqref>
                        </c15:formulaRef>
                      </c:ext>
                    </c:extLst>
                    <c:strCache>
                      <c:ptCount val="2"/>
                      <c:pt idx="0">
                        <c:v>Cambridge</c:v>
                      </c:pt>
                      <c:pt idx="1">
                        <c:v> 1bed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xmlns:c15="http://schemas.microsoft.com/office/drawing/2012/chart">
                  <c:ext xmlns:c16="http://schemas.microsoft.com/office/drawing/2014/chart" uri="{C3380CC4-5D6E-409C-BE32-E72D297353CC}">
                    <c16:uniqueId val="{0000000D-30CC-49B0-B55A-70C9E1F21CE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30CC-49B0-B55A-70C9E1F21CE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xmlns:c15="http://schemas.microsoft.com/office/drawing/2012/chart">
                  <c:ext xmlns:c16="http://schemas.microsoft.com/office/drawing/2014/chart" uri="{C3380CC4-5D6E-409C-BE32-E72D297353CC}">
                    <c16:uniqueId val="{0000000F-30CC-49B0-B55A-70C9E1F21CE8}"/>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30CC-49B0-B55A-70C9E1F21CE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19050"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xmlns:c15="http://schemas.microsoft.com/office/drawing/2012/chart">
                  <c:ext xmlns:c16="http://schemas.microsoft.com/office/drawing/2014/chart" uri="{C3380CC4-5D6E-409C-BE32-E72D297353CC}">
                    <c16:uniqueId val="{00000011-30CC-49B0-B55A-70C9E1F21CE8}"/>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30CC-49B0-B55A-70C9E1F21CE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xmlns:c15="http://schemas.microsoft.com/office/drawing/2012/chart">
                  <c:ext xmlns:c16="http://schemas.microsoft.com/office/drawing/2014/chart" uri="{C3380CC4-5D6E-409C-BE32-E72D297353CC}">
                    <c16:uniqueId val="{00000013-30CC-49B0-B55A-70C9E1F21CE8}"/>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30CC-49B0-B55A-70C9E1F21CE8}"/>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xmlns:c15="http://schemas.microsoft.com/office/drawing/2012/chart">
                  <c:ext xmlns:c16="http://schemas.microsoft.com/office/drawing/2014/chart" uri="{C3380CC4-5D6E-409C-BE32-E72D297353CC}">
                    <c16:uniqueId val="{00000015-30CC-49B0-B55A-70C9E1F21CE8}"/>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30CC-49B0-B55A-70C9E1F21CE8}"/>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xmlns:c15="http://schemas.microsoft.com/office/drawing/2012/chart">
                  <c:ext xmlns:c16="http://schemas.microsoft.com/office/drawing/2014/chart" uri="{C3380CC4-5D6E-409C-BE32-E72D297353CC}">
                    <c16:uniqueId val="{00000017-30CC-49B0-B55A-70C9E1F21CE8}"/>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30CC-49B0-B55A-70C9E1F21CE8}"/>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xmlns:c15="http://schemas.microsoft.com/office/drawing/2012/chart">
                  <c:ext xmlns:c16="http://schemas.microsoft.com/office/drawing/2014/chart" uri="{C3380CC4-5D6E-409C-BE32-E72D297353CC}">
                    <c16:uniqueId val="{00000019-30CC-49B0-B55A-70C9E1F21CE8}"/>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30CC-49B0-B55A-70C9E1F21CE8}"/>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8"/>
          <c:tx>
            <c:strRef>
              <c:f>'38 Data annual-price'!$L$342:$L$343</c:f>
              <c:strCache>
                <c:ptCount val="2"/>
                <c:pt idx="0">
                  <c:v>Cambridge</c:v>
                </c:pt>
                <c:pt idx="1">
                  <c:v> 3bed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annual-price'!$L$344:$L$354</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0-C6AC-471A-8143-DEFEB83BD014}"/>
            </c:ext>
          </c:extLst>
        </c:ser>
        <c:ser>
          <c:idx val="11"/>
          <c:order val="11"/>
          <c:tx>
            <c:strRef>
              <c:f>'38 Data annual-price'!$O$342:$O$343</c:f>
              <c:strCache>
                <c:ptCount val="2"/>
                <c:pt idx="0">
                  <c:v>East Cambridgeshire</c:v>
                </c:pt>
                <c:pt idx="1">
                  <c:v> 3bed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annual-price'!$O$344:$O$354</c:f>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c:ext xmlns:c16="http://schemas.microsoft.com/office/drawing/2014/chart" uri="{C3380CC4-5D6E-409C-BE32-E72D297353CC}">
              <c16:uniqueId val="{00000001-C6AC-471A-8143-DEFEB83BD014}"/>
            </c:ext>
          </c:extLst>
        </c:ser>
        <c:ser>
          <c:idx val="14"/>
          <c:order val="14"/>
          <c:tx>
            <c:strRef>
              <c:f>'38 Data annual-price'!$R$342:$R$343</c:f>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annual-price'!$R$344:$R$354</c:f>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c:ext xmlns:c16="http://schemas.microsoft.com/office/drawing/2014/chart" uri="{C3380CC4-5D6E-409C-BE32-E72D297353CC}">
              <c16:uniqueId val="{00000002-C6AC-471A-8143-DEFEB83BD014}"/>
            </c:ext>
          </c:extLst>
        </c:ser>
        <c:ser>
          <c:idx val="17"/>
          <c:order val="17"/>
          <c:tx>
            <c:strRef>
              <c:f>'38 Data annual-price'!$U$342:$U$343</c:f>
              <c:strCache>
                <c:ptCount val="2"/>
                <c:pt idx="0">
                  <c:v>Huntingdonshire</c:v>
                </c:pt>
                <c:pt idx="1">
                  <c:v> 3bed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annual-price'!$U$344:$U$354</c:f>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c:ext xmlns:c16="http://schemas.microsoft.com/office/drawing/2014/chart" uri="{C3380CC4-5D6E-409C-BE32-E72D297353CC}">
              <c16:uniqueId val="{00000003-C6AC-471A-8143-DEFEB83BD014}"/>
            </c:ext>
          </c:extLst>
        </c:ser>
        <c:ser>
          <c:idx val="20"/>
          <c:order val="20"/>
          <c:tx>
            <c:strRef>
              <c:f>'38 Data annual-price'!$X$342:$X$343</c:f>
              <c:strCache>
                <c:ptCount val="2"/>
                <c:pt idx="0">
                  <c:v>Peterborough </c:v>
                </c:pt>
                <c:pt idx="1">
                  <c:v> 3bed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annual-price'!$X$344:$X$354</c:f>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c:ext xmlns:c16="http://schemas.microsoft.com/office/drawing/2014/chart" uri="{C3380CC4-5D6E-409C-BE32-E72D297353CC}">
              <c16:uniqueId val="{00000004-C6AC-471A-8143-DEFEB83BD014}"/>
            </c:ext>
          </c:extLst>
        </c:ser>
        <c:ser>
          <c:idx val="23"/>
          <c:order val="23"/>
          <c:tx>
            <c:strRef>
              <c:f>'38 Data annual-price'!$AA$342:$AA$343</c:f>
              <c:strCache>
                <c:ptCount val="2"/>
                <c:pt idx="0">
                  <c:v>South Cambridgeshire </c:v>
                </c:pt>
                <c:pt idx="1">
                  <c:v> 3bed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annual-price'!$AA$344:$AA$354</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c:ext xmlns:c16="http://schemas.microsoft.com/office/drawing/2014/chart" uri="{C3380CC4-5D6E-409C-BE32-E72D297353CC}">
              <c16:uniqueId val="{00000005-C6AC-471A-8143-DEFEB83BD014}"/>
            </c:ext>
          </c:extLst>
        </c:ser>
        <c:ser>
          <c:idx val="26"/>
          <c:order val="26"/>
          <c:tx>
            <c:strRef>
              <c:f>'38 Data annual-price'!$AD$342:$AD$343</c:f>
              <c:strCache>
                <c:ptCount val="2"/>
                <c:pt idx="0">
                  <c:v>West Suffolk</c:v>
                </c:pt>
                <c:pt idx="1">
                  <c:v> 3bed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annual-price'!$AD$344:$AD$354</c:f>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c:ext xmlns:c16="http://schemas.microsoft.com/office/drawing/2014/chart" uri="{C3380CC4-5D6E-409C-BE32-E72D297353CC}">
              <c16:uniqueId val="{00000006-C6AC-471A-8143-DEFEB83BD014}"/>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C6AC-471A-8143-DEFEB83BD014}"/>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C6AC-471A-8143-DEFEB83BD01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C6AC-471A-8143-DEFEB83BD01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C6AC-471A-8143-DEFEB83BD014}"/>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C6AC-471A-8143-DEFEB83BD01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C6AC-471A-8143-DEFEB83BD01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'38 Data annual-price'!$J$342:$J$343</c15:sqref>
                        </c15:formulaRef>
                      </c:ext>
                    </c:extLst>
                    <c:strCache>
                      <c:ptCount val="2"/>
                      <c:pt idx="0">
                        <c:v>Cambridge</c:v>
                      </c:pt>
                      <c:pt idx="1">
                        <c:v> 1bed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xmlns:c15="http://schemas.microsoft.com/office/drawing/2012/chart">
                  <c:ext xmlns:c16="http://schemas.microsoft.com/office/drawing/2014/chart" uri="{C3380CC4-5D6E-409C-BE32-E72D297353CC}">
                    <c16:uniqueId val="{0000000D-C6AC-471A-8143-DEFEB83BD01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E-C6AC-471A-8143-DEFEB83BD01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xmlns:c15="http://schemas.microsoft.com/office/drawing/2012/chart">
                  <c:ext xmlns:c16="http://schemas.microsoft.com/office/drawing/2014/chart" uri="{C3380CC4-5D6E-409C-BE32-E72D297353CC}">
                    <c16:uniqueId val="{0000000F-C6AC-471A-8143-DEFEB83BD01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10-C6AC-471A-8143-DEFEB83BD01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19050"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xmlns:c15="http://schemas.microsoft.com/office/drawing/2012/chart">
                  <c:ext xmlns:c16="http://schemas.microsoft.com/office/drawing/2014/chart" uri="{C3380CC4-5D6E-409C-BE32-E72D297353CC}">
                    <c16:uniqueId val="{00000011-C6AC-471A-8143-DEFEB83BD01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2-C6AC-471A-8143-DEFEB83BD01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xmlns:c15="http://schemas.microsoft.com/office/drawing/2012/chart">
                  <c:ext xmlns:c16="http://schemas.microsoft.com/office/drawing/2014/chart" uri="{C3380CC4-5D6E-409C-BE32-E72D297353CC}">
                    <c16:uniqueId val="{00000013-C6AC-471A-8143-DEFEB83BD01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4-C6AC-471A-8143-DEFEB83BD014}"/>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xmlns:c15="http://schemas.microsoft.com/office/drawing/2012/chart">
                  <c:ext xmlns:c16="http://schemas.microsoft.com/office/drawing/2014/chart" uri="{C3380CC4-5D6E-409C-BE32-E72D297353CC}">
                    <c16:uniqueId val="{00000015-C6AC-471A-8143-DEFEB83BD01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6-C6AC-471A-8143-DEFEB83BD014}"/>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xmlns:c15="http://schemas.microsoft.com/office/drawing/2012/chart">
                  <c:ext xmlns:c16="http://schemas.microsoft.com/office/drawing/2014/chart" uri="{C3380CC4-5D6E-409C-BE32-E72D297353CC}">
                    <c16:uniqueId val="{00000017-C6AC-471A-8143-DEFEB83BD01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8-C6AC-471A-8143-DEFEB83BD014}"/>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xmlns:c15="http://schemas.microsoft.com/office/drawing/2012/chart">
                  <c:ext xmlns:c16="http://schemas.microsoft.com/office/drawing/2014/chart" uri="{C3380CC4-5D6E-409C-BE32-E72D297353CC}">
                    <c16:uniqueId val="{00000019-C6AC-471A-8143-DEFEB83BD01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A-C6AC-471A-8143-DEFEB83BD014}"/>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4228891376927"/>
          <c:y val="5.8844911455783726E-3"/>
          <c:w val="0.82848875665697352"/>
          <c:h val="0.76343835914439495"/>
        </c:manualLayout>
      </c:layout>
      <c:barChart>
        <c:barDir val="bar"/>
        <c:grouping val="stacked"/>
        <c:varyColors val="0"/>
        <c:ser>
          <c:idx val="1"/>
          <c:order val="1"/>
          <c:tx>
            <c:strRef>
              <c:f>'53 Data dwells for charts'!$C$87</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7CAA-497D-989C-9021EE7D1678}"/>
            </c:ext>
          </c:extLst>
        </c:ser>
        <c:ser>
          <c:idx val="2"/>
          <c:order val="2"/>
          <c:tx>
            <c:strRef>
              <c:f>'53 Data dwells for charts'!$D$87</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7CAA-497D-989C-9021EE7D1678}"/>
            </c:ext>
          </c:extLst>
        </c:ser>
        <c:ser>
          <c:idx val="3"/>
          <c:order val="3"/>
          <c:tx>
            <c:strRef>
              <c:f>'53 Data dwells for charts'!$E$87</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7CAA-497D-989C-9021EE7D1678}"/>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7CAA-497D-989C-9021EE7D1678}"/>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max val="300000"/>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types'!$J$21</c:f>
              <c:strCache>
                <c:ptCount val="1"/>
                <c:pt idx="0">
                  <c:v>All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types'!$J$22:$J$33</c:f>
              <c:numCache>
                <c:formatCode>_-* #,##0_-;\-* #,##0_-;_-* "-"??_-;_-@_-</c:formatCode>
                <c:ptCount val="12"/>
                <c:pt idx="0">
                  <c:v>34795</c:v>
                </c:pt>
                <c:pt idx="1">
                  <c:v>1023</c:v>
                </c:pt>
                <c:pt idx="2">
                  <c:v>46251</c:v>
                </c:pt>
                <c:pt idx="3">
                  <c:v>22632</c:v>
                </c:pt>
                <c:pt idx="4">
                  <c:v>11184</c:v>
                </c:pt>
                <c:pt idx="5">
                  <c:v>84706</c:v>
                </c:pt>
                <c:pt idx="6">
                  <c:v>22374</c:v>
                </c:pt>
                <c:pt idx="7">
                  <c:v>9834</c:v>
                </c:pt>
                <c:pt idx="8">
                  <c:v>81070</c:v>
                </c:pt>
                <c:pt idx="9">
                  <c:v>63108</c:v>
                </c:pt>
                <c:pt idx="10">
                  <c:v>1213</c:v>
                </c:pt>
                <c:pt idx="11">
                  <c:v>18252</c:v>
                </c:pt>
              </c:numCache>
            </c:numRef>
          </c:val>
          <c:extLst>
            <c:ext xmlns:c16="http://schemas.microsoft.com/office/drawing/2014/chart" uri="{C3380CC4-5D6E-409C-BE32-E72D297353CC}">
              <c16:uniqueId val="{00000000-50AE-4AC4-B1A7-357CDFB72EAC}"/>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992C-48D0-86DC-F21DDF2460D1}"/>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992C-48D0-86DC-F21DDF2460D1}"/>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992C-48D0-86DC-F21DDF2460D1}"/>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992C-48D0-86DC-F21DDF2460D1}"/>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425148860166543E-3"/>
          <c:y val="2.6240186930809116E-2"/>
          <c:w val="0.72880363482295762"/>
          <c:h val="0.92004669513579818"/>
        </c:manualLayout>
      </c:layout>
      <c:barChart>
        <c:barDir val="col"/>
        <c:grouping val="percentStacked"/>
        <c:varyColors val="0"/>
        <c:ser>
          <c:idx val="0"/>
          <c:order val="0"/>
          <c:tx>
            <c:strRef>
              <c:f>'45 Data Census hhold types'!$A$22:$B$22</c:f>
              <c:strCache>
                <c:ptCount val="2"/>
                <c:pt idx="0">
                  <c:v>All aged 65 and over</c:v>
                </c:pt>
                <c:pt idx="1">
                  <c:v>Family</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E5C3-4D82-B13D-F5E55C3A3BB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3-E5C3-4D82-B13D-F5E55C3A3BB9}"/>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5-E5C3-4D82-B13D-F5E55C3A3BB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7-E5C3-4D82-B13D-F5E55C3A3BB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9-E5C3-4D82-B13D-F5E55C3A3BB9}"/>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B-E5C3-4D82-B13D-F5E55C3A3BB9}"/>
              </c:ext>
            </c:extLst>
          </c:dPt>
          <c:dLbls>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E5C3-4D82-B13D-F5E55C3A3B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types'!$C$22:$I$22</c:f>
              <c:numCache>
                <c:formatCode>_-* #,##0_-;\-* #,##0_-;_-* "-"??_-;_-@_-</c:formatCode>
                <c:ptCount val="7"/>
                <c:pt idx="0">
                  <c:v>2671</c:v>
                </c:pt>
                <c:pt idx="1">
                  <c:v>3296</c:v>
                </c:pt>
                <c:pt idx="2">
                  <c:v>4365</c:v>
                </c:pt>
                <c:pt idx="3">
                  <c:v>6396</c:v>
                </c:pt>
                <c:pt idx="4">
                  <c:v>5192</c:v>
                </c:pt>
                <c:pt idx="5">
                  <c:v>5818</c:v>
                </c:pt>
                <c:pt idx="6">
                  <c:v>7057</c:v>
                </c:pt>
              </c:numCache>
            </c:numRef>
          </c:val>
          <c:extLst>
            <c:ext xmlns:c16="http://schemas.microsoft.com/office/drawing/2014/chart" uri="{C3380CC4-5D6E-409C-BE32-E72D297353CC}">
              <c16:uniqueId val="{0000000D-E5C3-4D82-B13D-F5E55C3A3BB9}"/>
            </c:ext>
          </c:extLst>
        </c:ser>
        <c:ser>
          <c:idx val="1"/>
          <c:order val="1"/>
          <c:tx>
            <c:strRef>
              <c:f>'45 Data Census hhold types'!$A$23:$B$23</c:f>
              <c:strCache>
                <c:ptCount val="2"/>
                <c:pt idx="0">
                  <c:v>All aged 65 and over</c:v>
                </c:pt>
                <c:pt idx="1">
                  <c:v>Other household types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types'!$C$23:$I$23</c:f>
              <c:numCache>
                <c:formatCode>_-* #,##0_-;\-* #,##0_-;_-* "-"??_-;_-@_-</c:formatCode>
                <c:ptCount val="7"/>
                <c:pt idx="0">
                  <c:v>107</c:v>
                </c:pt>
                <c:pt idx="1">
                  <c:v>96</c:v>
                </c:pt>
                <c:pt idx="2">
                  <c:v>137</c:v>
                </c:pt>
                <c:pt idx="3">
                  <c:v>168</c:v>
                </c:pt>
                <c:pt idx="4">
                  <c:v>123</c:v>
                </c:pt>
                <c:pt idx="5">
                  <c:v>153</c:v>
                </c:pt>
                <c:pt idx="6">
                  <c:v>239</c:v>
                </c:pt>
              </c:numCache>
            </c:numRef>
          </c:val>
          <c:extLst>
            <c:ext xmlns:c16="http://schemas.microsoft.com/office/drawing/2014/chart" uri="{C3380CC4-5D6E-409C-BE32-E72D297353CC}">
              <c16:uniqueId val="{0000000E-E5C3-4D82-B13D-F5E55C3A3BB9}"/>
            </c:ext>
          </c:extLst>
        </c:ser>
        <c:ser>
          <c:idx val="2"/>
          <c:order val="2"/>
          <c:tx>
            <c:strRef>
              <c:f>'45 Data Census hhold types'!$A$24:$B$24</c:f>
              <c:strCache>
                <c:ptCount val="2"/>
                <c:pt idx="0">
                  <c:v>All aged 65 and over</c:v>
                </c:pt>
                <c:pt idx="1">
                  <c:v>One person household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types'!$C$24:$I$24</c:f>
              <c:numCache>
                <c:formatCode>_-* #,##0_-;\-* #,##0_-;_-* "-"??_-;_-@_-</c:formatCode>
                <c:ptCount val="7"/>
                <c:pt idx="0">
                  <c:v>5194</c:v>
                </c:pt>
                <c:pt idx="1">
                  <c:v>4117</c:v>
                </c:pt>
                <c:pt idx="2">
                  <c:v>5809</c:v>
                </c:pt>
                <c:pt idx="3">
                  <c:v>7389</c:v>
                </c:pt>
                <c:pt idx="4">
                  <c:v>8093</c:v>
                </c:pt>
                <c:pt idx="5">
                  <c:v>6899</c:v>
                </c:pt>
                <c:pt idx="6">
                  <c:v>8750</c:v>
                </c:pt>
              </c:numCache>
            </c:numRef>
          </c:val>
          <c:extLst>
            <c:ext xmlns:c16="http://schemas.microsoft.com/office/drawing/2014/chart" uri="{C3380CC4-5D6E-409C-BE32-E72D297353CC}">
              <c16:uniqueId val="{0000000F-E5C3-4D82-B13D-F5E55C3A3BB9}"/>
            </c:ext>
          </c:extLst>
        </c:ser>
        <c:ser>
          <c:idx val="3"/>
          <c:order val="3"/>
          <c:tx>
            <c:strRef>
              <c:f>'45 Data Census hhold types'!$A$25:$B$25</c:f>
              <c:strCache>
                <c:ptCount val="2"/>
                <c:pt idx="0">
                  <c:v>Children non-dependent</c:v>
                </c:pt>
                <c:pt idx="1">
                  <c:v>Couple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types'!$C$25:$I$25</c:f>
              <c:numCache>
                <c:formatCode>_-* #,##0_-;\-* #,##0_-;_-* "-"??_-;_-@_-</c:formatCode>
                <c:ptCount val="7"/>
                <c:pt idx="0">
                  <c:v>1835</c:v>
                </c:pt>
                <c:pt idx="1">
                  <c:v>2192</c:v>
                </c:pt>
                <c:pt idx="2">
                  <c:v>2466</c:v>
                </c:pt>
                <c:pt idx="3">
                  <c:v>4432</c:v>
                </c:pt>
                <c:pt idx="4">
                  <c:v>3932</c:v>
                </c:pt>
                <c:pt idx="5">
                  <c:v>3723</c:v>
                </c:pt>
                <c:pt idx="6">
                  <c:v>4052</c:v>
                </c:pt>
              </c:numCache>
            </c:numRef>
          </c:val>
          <c:extLst>
            <c:ext xmlns:c16="http://schemas.microsoft.com/office/drawing/2014/chart" uri="{C3380CC4-5D6E-409C-BE32-E72D297353CC}">
              <c16:uniqueId val="{00000010-E5C3-4D82-B13D-F5E55C3A3BB9}"/>
            </c:ext>
          </c:extLst>
        </c:ser>
        <c:ser>
          <c:idx val="4"/>
          <c:order val="4"/>
          <c:tx>
            <c:strRef>
              <c:f>'45 Data Census hhold types'!$A$26:$B$26</c:f>
              <c:strCache>
                <c:ptCount val="2"/>
                <c:pt idx="0">
                  <c:v>Children non-dependent</c:v>
                </c:pt>
                <c:pt idx="1">
                  <c:v>Lone parent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types'!$C$26:$I$26</c:f>
              <c:numCache>
                <c:formatCode>_-* #,##0_-;\-* #,##0_-;_-* "-"??_-;_-@_-</c:formatCode>
                <c:ptCount val="7"/>
                <c:pt idx="0">
                  <c:v>1235</c:v>
                </c:pt>
                <c:pt idx="1">
                  <c:v>826</c:v>
                </c:pt>
                <c:pt idx="2">
                  <c:v>1136</c:v>
                </c:pt>
                <c:pt idx="3">
                  <c:v>1931</c:v>
                </c:pt>
                <c:pt idx="4">
                  <c:v>2416</c:v>
                </c:pt>
                <c:pt idx="5">
                  <c:v>1547</c:v>
                </c:pt>
                <c:pt idx="6">
                  <c:v>2093</c:v>
                </c:pt>
              </c:numCache>
            </c:numRef>
          </c:val>
          <c:extLst>
            <c:ext xmlns:c16="http://schemas.microsoft.com/office/drawing/2014/chart" uri="{C3380CC4-5D6E-409C-BE32-E72D297353CC}">
              <c16:uniqueId val="{00000011-E5C3-4D82-B13D-F5E55C3A3BB9}"/>
            </c:ext>
          </c:extLst>
        </c:ser>
        <c:ser>
          <c:idx val="5"/>
          <c:order val="5"/>
          <c:tx>
            <c:strRef>
              <c:f>'45 Data Census hhold types'!$A$27:$B$27</c:f>
              <c:strCache>
                <c:ptCount val="2"/>
                <c:pt idx="0">
                  <c:v>Dependent children </c:v>
                </c:pt>
                <c:pt idx="1">
                  <c:v>Couple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types'!$C$27:$I$27</c:f>
              <c:numCache>
                <c:formatCode>_-* #,##0_-;\-* #,##0_-;_-* "-"??_-;_-@_-</c:formatCode>
                <c:ptCount val="7"/>
                <c:pt idx="0">
                  <c:v>8116</c:v>
                </c:pt>
                <c:pt idx="1">
                  <c:v>8254</c:v>
                </c:pt>
                <c:pt idx="2">
                  <c:v>7460</c:v>
                </c:pt>
                <c:pt idx="3">
                  <c:v>15846</c:v>
                </c:pt>
                <c:pt idx="4">
                  <c:v>15296</c:v>
                </c:pt>
                <c:pt idx="5">
                  <c:v>15037</c:v>
                </c:pt>
                <c:pt idx="6">
                  <c:v>14697</c:v>
                </c:pt>
              </c:numCache>
            </c:numRef>
          </c:val>
          <c:extLst>
            <c:ext xmlns:c16="http://schemas.microsoft.com/office/drawing/2014/chart" uri="{C3380CC4-5D6E-409C-BE32-E72D297353CC}">
              <c16:uniqueId val="{00000012-E5C3-4D82-B13D-F5E55C3A3BB9}"/>
            </c:ext>
          </c:extLst>
        </c:ser>
        <c:ser>
          <c:idx val="6"/>
          <c:order val="6"/>
          <c:tx>
            <c:strRef>
              <c:f>'45 Data Census hhold types'!$A$28:$B$28</c:f>
              <c:strCache>
                <c:ptCount val="2"/>
                <c:pt idx="0">
                  <c:v>Dependent children </c:v>
                </c:pt>
                <c:pt idx="1">
                  <c:v>Lone parent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types'!$C$28:$I$28</c:f>
              <c:numCache>
                <c:formatCode>_-* #,##0_-;\-* #,##0_-;_-* "-"??_-;_-@_-</c:formatCode>
                <c:ptCount val="7"/>
                <c:pt idx="0">
                  <c:v>1977</c:v>
                </c:pt>
                <c:pt idx="1">
                  <c:v>1464</c:v>
                </c:pt>
                <c:pt idx="2">
                  <c:v>2591</c:v>
                </c:pt>
                <c:pt idx="3">
                  <c:v>3681</c:v>
                </c:pt>
                <c:pt idx="4">
                  <c:v>5882</c:v>
                </c:pt>
                <c:pt idx="5">
                  <c:v>2545</c:v>
                </c:pt>
                <c:pt idx="6">
                  <c:v>4234</c:v>
                </c:pt>
              </c:numCache>
            </c:numRef>
          </c:val>
          <c:extLst>
            <c:ext xmlns:c16="http://schemas.microsoft.com/office/drawing/2014/chart" uri="{C3380CC4-5D6E-409C-BE32-E72D297353CC}">
              <c16:uniqueId val="{00000013-E5C3-4D82-B13D-F5E55C3A3BB9}"/>
            </c:ext>
          </c:extLst>
        </c:ser>
        <c:ser>
          <c:idx val="7"/>
          <c:order val="7"/>
          <c:tx>
            <c:strRef>
              <c:f>'45 Data Census hhold types'!$A$29:$B$29</c:f>
              <c:strCache>
                <c:ptCount val="2"/>
                <c:pt idx="0">
                  <c:v>Dependent children </c:v>
                </c:pt>
                <c:pt idx="1">
                  <c:v>Other household types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types'!$C$29:$I$29</c:f>
              <c:numCache>
                <c:formatCode>_-* #,##0_-;\-* #,##0_-;_-* "-"??_-;_-@_-</c:formatCode>
                <c:ptCount val="7"/>
                <c:pt idx="0">
                  <c:v>1149</c:v>
                </c:pt>
                <c:pt idx="1">
                  <c:v>694</c:v>
                </c:pt>
                <c:pt idx="2">
                  <c:v>1011</c:v>
                </c:pt>
                <c:pt idx="3">
                  <c:v>1398</c:v>
                </c:pt>
                <c:pt idx="4">
                  <c:v>3074</c:v>
                </c:pt>
                <c:pt idx="5">
                  <c:v>1103</c:v>
                </c:pt>
                <c:pt idx="6">
                  <c:v>1405</c:v>
                </c:pt>
              </c:numCache>
            </c:numRef>
          </c:val>
          <c:extLst>
            <c:ext xmlns:c16="http://schemas.microsoft.com/office/drawing/2014/chart" uri="{C3380CC4-5D6E-409C-BE32-E72D297353CC}">
              <c16:uniqueId val="{00000014-E5C3-4D82-B13D-F5E55C3A3BB9}"/>
            </c:ext>
          </c:extLst>
        </c:ser>
        <c:ser>
          <c:idx val="8"/>
          <c:order val="8"/>
          <c:tx>
            <c:strRef>
              <c:f>'45 Data Census hhold types'!$A$30:$B$30</c:f>
              <c:strCache>
                <c:ptCount val="2"/>
                <c:pt idx="0">
                  <c:v>No children</c:v>
                </c:pt>
                <c:pt idx="1">
                  <c:v>Couple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types'!$C$30:$I$30</c:f>
              <c:numCache>
                <c:formatCode>_-* #,##0_-;\-* #,##0_-;_-* "-"??_-;_-@_-</c:formatCode>
                <c:ptCount val="7"/>
                <c:pt idx="0">
                  <c:v>8191</c:v>
                </c:pt>
                <c:pt idx="1">
                  <c:v>7839</c:v>
                </c:pt>
                <c:pt idx="2">
                  <c:v>8442</c:v>
                </c:pt>
                <c:pt idx="3">
                  <c:v>15353</c:v>
                </c:pt>
                <c:pt idx="4">
                  <c:v>12995</c:v>
                </c:pt>
                <c:pt idx="5">
                  <c:v>13196</c:v>
                </c:pt>
                <c:pt idx="6">
                  <c:v>15054</c:v>
                </c:pt>
              </c:numCache>
            </c:numRef>
          </c:val>
          <c:extLst>
            <c:ext xmlns:c16="http://schemas.microsoft.com/office/drawing/2014/chart" uri="{C3380CC4-5D6E-409C-BE32-E72D297353CC}">
              <c16:uniqueId val="{00000015-E5C3-4D82-B13D-F5E55C3A3BB9}"/>
            </c:ext>
          </c:extLst>
        </c:ser>
        <c:ser>
          <c:idx val="9"/>
          <c:order val="9"/>
          <c:tx>
            <c:strRef>
              <c:f>'45 Data Census hhold types'!$A$31:$B$31</c:f>
              <c:strCache>
                <c:ptCount val="2"/>
                <c:pt idx="0">
                  <c:v>No children</c:v>
                </c:pt>
                <c:pt idx="1">
                  <c:v>One person household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types'!$C$31:$I$31</c:f>
              <c:numCache>
                <c:formatCode>_-* #,##0_-;\-* #,##0_-;_-* "-"??_-;_-@_-</c:formatCode>
                <c:ptCount val="7"/>
                <c:pt idx="0">
                  <c:v>10654</c:v>
                </c:pt>
                <c:pt idx="1">
                  <c:v>4776</c:v>
                </c:pt>
                <c:pt idx="2">
                  <c:v>5767</c:v>
                </c:pt>
                <c:pt idx="3">
                  <c:v>10302</c:v>
                </c:pt>
                <c:pt idx="4">
                  <c:v>13159</c:v>
                </c:pt>
                <c:pt idx="5">
                  <c:v>7873</c:v>
                </c:pt>
                <c:pt idx="6">
                  <c:v>10577</c:v>
                </c:pt>
              </c:numCache>
            </c:numRef>
          </c:val>
          <c:extLst>
            <c:ext xmlns:c16="http://schemas.microsoft.com/office/drawing/2014/chart" uri="{C3380CC4-5D6E-409C-BE32-E72D297353CC}">
              <c16:uniqueId val="{00000016-E5C3-4D82-B13D-F5E55C3A3BB9}"/>
            </c:ext>
          </c:extLst>
        </c:ser>
        <c:ser>
          <c:idx val="10"/>
          <c:order val="10"/>
          <c:tx>
            <c:strRef>
              <c:f>'45 Data Census hhold types'!$A$32:$B$32</c:f>
              <c:strCache>
                <c:ptCount val="2"/>
                <c:pt idx="0">
                  <c:v>Students</c:v>
                </c:pt>
                <c:pt idx="1">
                  <c:v>All full-time students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types'!$C$32:$I$32</c:f>
              <c:numCache>
                <c:formatCode>_-* #,##0_-;\-* #,##0_-;_-* "-"??_-;_-@_-</c:formatCode>
                <c:ptCount val="7"/>
                <c:pt idx="0">
                  <c:v>1097</c:v>
                </c:pt>
                <c:pt idx="1">
                  <c:v>2</c:v>
                </c:pt>
                <c:pt idx="2">
                  <c:v>1</c:v>
                </c:pt>
                <c:pt idx="3">
                  <c:v>13</c:v>
                </c:pt>
                <c:pt idx="4">
                  <c:v>47</c:v>
                </c:pt>
                <c:pt idx="5">
                  <c:v>34</c:v>
                </c:pt>
                <c:pt idx="6">
                  <c:v>19</c:v>
                </c:pt>
              </c:numCache>
            </c:numRef>
          </c:val>
          <c:extLst>
            <c:ext xmlns:c16="http://schemas.microsoft.com/office/drawing/2014/chart" uri="{C3380CC4-5D6E-409C-BE32-E72D297353CC}">
              <c16:uniqueId val="{00000017-E5C3-4D82-B13D-F5E55C3A3BB9}"/>
            </c:ext>
          </c:extLst>
        </c:ser>
        <c:ser>
          <c:idx val="11"/>
          <c:order val="11"/>
          <c:tx>
            <c:strRef>
              <c:f>'45 Data Census hhold types'!$A$33:$B$33</c:f>
              <c:strCache>
                <c:ptCount val="2"/>
                <c:pt idx="0">
                  <c:v>Other</c:v>
                </c:pt>
                <c:pt idx="1">
                  <c:v>Other household types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Data Census hhold types'!$C$21:$I$21</c:f>
              <c:strCache>
                <c:ptCount val="7"/>
                <c:pt idx="0">
                  <c:v>Cambridge</c:v>
                </c:pt>
                <c:pt idx="1">
                  <c:v>East Cambridgeshire</c:v>
                </c:pt>
                <c:pt idx="2">
                  <c:v>Fenland</c:v>
                </c:pt>
                <c:pt idx="3">
                  <c:v>Huntingdonshire</c:v>
                </c:pt>
                <c:pt idx="4">
                  <c:v>Peterborough</c:v>
                </c:pt>
                <c:pt idx="5">
                  <c:v>South Cambridgeshire</c:v>
                </c:pt>
                <c:pt idx="6">
                  <c:v>West Suffolk</c:v>
                </c:pt>
              </c:strCache>
            </c:strRef>
          </c:cat>
          <c:val>
            <c:numRef>
              <c:f>'45 Data Census hhold types'!$C$33:$I$33</c:f>
              <c:numCache>
                <c:formatCode>_-* #,##0_-;\-* #,##0_-;_-* "-"??_-;_-@_-</c:formatCode>
                <c:ptCount val="7"/>
                <c:pt idx="0">
                  <c:v>4488</c:v>
                </c:pt>
                <c:pt idx="1">
                  <c:v>1058</c:v>
                </c:pt>
                <c:pt idx="2">
                  <c:v>1435</c:v>
                </c:pt>
                <c:pt idx="3">
                  <c:v>2424</c:v>
                </c:pt>
                <c:pt idx="4">
                  <c:v>3814</c:v>
                </c:pt>
                <c:pt idx="5">
                  <c:v>2032</c:v>
                </c:pt>
                <c:pt idx="6">
                  <c:v>3001</c:v>
                </c:pt>
              </c:numCache>
            </c:numRef>
          </c:val>
          <c:extLst>
            <c:ext xmlns:c16="http://schemas.microsoft.com/office/drawing/2014/chart" uri="{C3380CC4-5D6E-409C-BE32-E72D297353CC}">
              <c16:uniqueId val="{00000018-E5C3-4D82-B13D-F5E55C3A3BB9}"/>
            </c:ext>
          </c:extLst>
        </c:ser>
        <c:dLbls>
          <c:dLblPos val="ctr"/>
          <c:showLegendKey val="0"/>
          <c:showVal val="1"/>
          <c:showCatName val="0"/>
          <c:showSerName val="0"/>
          <c:showPercent val="0"/>
          <c:showBubbleSize val="0"/>
        </c:dLbls>
        <c:gapWidth val="69"/>
        <c:overlap val="100"/>
        <c:axId val="724414448"/>
        <c:axId val="724410512"/>
      </c:barChart>
      <c:catAx>
        <c:axId val="7244144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legend>
      <c:legendPos val="r"/>
      <c:layout>
        <c:manualLayout>
          <c:xMode val="edge"/>
          <c:yMode val="edge"/>
          <c:x val="0.77084368697576378"/>
          <c:y val="2.7643107161204345E-2"/>
          <c:w val="0.22250532732370354"/>
          <c:h val="0.920858882453541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7"/>
          <c:order val="0"/>
          <c:tx>
            <c:strRef>
              <c:f>'29 Context All'!$AF$34</c:f>
              <c:strCache>
                <c:ptCount val="1"/>
                <c:pt idx="0">
                  <c:v>Greater Cambridge</c:v>
                </c:pt>
              </c:strCache>
            </c:strRef>
          </c:tx>
          <c:spPr>
            <a:solidFill>
              <a:schemeClr val="bg2">
                <a:lumMod val="7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All'!$AF$35:$AF$46</c:f>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c:ext xmlns:c16="http://schemas.microsoft.com/office/drawing/2014/chart" uri="{C3380CC4-5D6E-409C-BE32-E72D297353CC}">
              <c16:uniqueId val="{00000000-D26B-4EC5-942C-313C7DB53459}"/>
            </c:ext>
          </c:extLst>
        </c:ser>
        <c:ser>
          <c:idx val="3"/>
          <c:order val="4"/>
          <c:tx>
            <c:strRef>
              <c:f>'29 Context All'!$R$34</c:f>
              <c:strCache>
                <c:ptCount val="1"/>
                <c:pt idx="0">
                  <c:v>East Cambridgeshire</c:v>
                </c:pt>
              </c:strCache>
            </c:strRef>
          </c:tx>
          <c:spPr>
            <a:solidFill>
              <a:srgbClr val="FFC00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All'!$R$35:$R$46</c:f>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c:ext xmlns:c16="http://schemas.microsoft.com/office/drawing/2014/chart" uri="{C3380CC4-5D6E-409C-BE32-E72D297353CC}">
              <c16:uniqueId val="{00000001-D26B-4EC5-942C-313C7DB53459}"/>
            </c:ext>
          </c:extLst>
        </c:ser>
        <c:ser>
          <c:idx val="5"/>
          <c:order val="6"/>
          <c:tx>
            <c:strRef>
              <c:f>'29 Context All'!$T$34</c:f>
              <c:strCache>
                <c:ptCount val="1"/>
                <c:pt idx="0">
                  <c:v>Fenland</c:v>
                </c:pt>
              </c:strCache>
            </c:strRef>
          </c:tx>
          <c:spPr>
            <a:solidFill>
              <a:srgbClr val="92D05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All'!$T$35:$T$46</c:f>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c:ext xmlns:c16="http://schemas.microsoft.com/office/drawing/2014/chart" uri="{C3380CC4-5D6E-409C-BE32-E72D297353CC}">
              <c16:uniqueId val="{00000002-D26B-4EC5-942C-313C7DB53459}"/>
            </c:ext>
          </c:extLst>
        </c:ser>
        <c:ser>
          <c:idx val="7"/>
          <c:order val="8"/>
          <c:tx>
            <c:strRef>
              <c:f>'29 Context All'!$V$34</c:f>
              <c:strCache>
                <c:ptCount val="1"/>
                <c:pt idx="0">
                  <c:v>Huntingdonshire</c:v>
                </c:pt>
              </c:strCache>
            </c:strRef>
          </c:tx>
          <c:spPr>
            <a:solidFill>
              <a:srgbClr val="00B05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All'!$V$35:$V$46</c:f>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c:ext xmlns:c16="http://schemas.microsoft.com/office/drawing/2014/chart" uri="{C3380CC4-5D6E-409C-BE32-E72D297353CC}">
              <c16:uniqueId val="{00000003-D26B-4EC5-942C-313C7DB53459}"/>
            </c:ext>
          </c:extLst>
        </c:ser>
        <c:ser>
          <c:idx val="9"/>
          <c:order val="10"/>
          <c:tx>
            <c:strRef>
              <c:f>'29 Context All'!$X$34</c:f>
              <c:strCache>
                <c:ptCount val="1"/>
                <c:pt idx="0">
                  <c:v>Peterborough</c:v>
                </c:pt>
              </c:strCache>
            </c:strRef>
          </c:tx>
          <c:spPr>
            <a:solidFill>
              <a:srgbClr val="7030A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All'!$X$35:$X$46</c:f>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c:ext xmlns:c16="http://schemas.microsoft.com/office/drawing/2014/chart" uri="{C3380CC4-5D6E-409C-BE32-E72D297353CC}">
              <c16:uniqueId val="{00000004-D26B-4EC5-942C-313C7DB53459}"/>
            </c:ext>
          </c:extLst>
        </c:ser>
        <c:ser>
          <c:idx val="13"/>
          <c:order val="14"/>
          <c:tx>
            <c:strRef>
              <c:f>'29 Context All'!$AB$34</c:f>
              <c:strCache>
                <c:ptCount val="1"/>
                <c:pt idx="0">
                  <c:v>West Suffolk</c:v>
                </c:pt>
              </c:strCache>
            </c:strRef>
          </c:tx>
          <c:spPr>
            <a:solidFill>
              <a:srgbClr val="FF00FF"/>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All'!$AB$35:$AB$46</c:f>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c:ext xmlns:c16="http://schemas.microsoft.com/office/drawing/2014/chart" uri="{C3380CC4-5D6E-409C-BE32-E72D297353CC}">
              <c16:uniqueId val="{00000005-D26B-4EC5-942C-313C7DB53459}"/>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1"/>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6-D26B-4EC5-942C-313C7DB53459}"/>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7-D26B-4EC5-942C-313C7DB53459}"/>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8-D26B-4EC5-942C-313C7DB53459}"/>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9-D26B-4EC5-942C-313C7DB53459}"/>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A-D26B-4EC5-942C-313C7DB53459}"/>
                  </c:ext>
                </c:extLst>
              </c15:ser>
            </c15:filteredBarSeries>
            <c15:filteredBarSeries>
              <c15:ser>
                <c:idx val="8"/>
                <c:order val="9"/>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B-D26B-4EC5-942C-313C7DB53459}"/>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C-D26B-4EC5-942C-313C7DB53459}"/>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D-D26B-4EC5-942C-313C7DB53459}"/>
                  </c:ext>
                </c:extLst>
              </c15:ser>
            </c15:filteredBarSeries>
            <c15:filteredBarSeries>
              <c15:ser>
                <c:idx val="12"/>
                <c:order val="13"/>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E-D26B-4EC5-942C-313C7DB53459}"/>
                  </c:ext>
                </c:extLst>
              </c15:ser>
            </c15:filteredBarSeries>
            <c15:filteredBarSeries>
              <c15:ser>
                <c:idx val="14"/>
                <c:order val="15"/>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D26B-4EC5-942C-313C7DB53459}"/>
                  </c:ext>
                </c:extLst>
              </c15:ser>
            </c15:filteredBarSeries>
            <c15:filteredBarSeries>
              <c15:ser>
                <c:idx val="15"/>
                <c:order val="16"/>
                <c:tx>
                  <c:strRef>
                    <c:extLst xmlns:c15="http://schemas.microsoft.com/office/drawing/2012/chart">
                      <c:ext xmlns:c15="http://schemas.microsoft.com/office/drawing/2012/chart" uri="{02D57815-91ED-43cb-92C2-25804820EDAC}">
                        <c15:formulaRef>
                          <c15:sqref>'29 Context All'!$AD$34</c15:sqref>
                        </c15:formulaRef>
                      </c:ext>
                    </c:extLst>
                    <c:strCache>
                      <c:ptCount val="1"/>
                      <c:pt idx="0">
                        <c:v>ALL</c:v>
                      </c:pt>
                    </c:strCache>
                  </c:strRef>
                </c:tx>
                <c:spPr>
                  <a:solidFill>
                    <a:schemeClr val="accent4">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All'!$AD$35:$AD$46</c15:sqref>
                        </c15:formulaRef>
                      </c:ext>
                    </c:extLst>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xmlns:c15="http://schemas.microsoft.com/office/drawing/2012/chart">
                  <c:ext xmlns:c16="http://schemas.microsoft.com/office/drawing/2014/chart" uri="{C3380CC4-5D6E-409C-BE32-E72D297353CC}">
                    <c16:uniqueId val="{00000010-D26B-4EC5-942C-313C7DB53459}"/>
                  </c:ext>
                </c:extLst>
              </c15:ser>
            </c15:filteredBarSeries>
            <c15:filteredBarSeries>
              <c15:ser>
                <c:idx val="16"/>
                <c:order val="17"/>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1-D26B-4EC5-942C-313C7DB53459}"/>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layout>
        <c:manualLayout>
          <c:xMode val="edge"/>
          <c:yMode val="edge"/>
          <c:x val="0.13816682978087097"/>
          <c:y val="0"/>
          <c:w val="0.79643506465704872"/>
          <c:h val="0.1400853350549329"/>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7"/>
          <c:tx>
            <c:strRef>
              <c:f>'46 Data Census size tenure'!$J$171</c:f>
              <c:strCache>
                <c:ptCount val="1"/>
                <c:pt idx="0">
                  <c:v>All</c:v>
                </c:pt>
              </c:strCache>
            </c:strRef>
          </c:tx>
          <c:spPr>
            <a:solidFill>
              <a:schemeClr val="accent2">
                <a:lumMod val="6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D51-4167-8273-AD9DE6EFF34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D51-4167-8273-AD9DE6EFF34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BD51-4167-8273-AD9DE6EFF342}"/>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BD51-4167-8273-AD9DE6EFF342}"/>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BD51-4167-8273-AD9DE6EFF34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BD51-4167-8273-AD9DE6EFF342}"/>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BD51-4167-8273-AD9DE6EFF342}"/>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BD51-4167-8273-AD9DE6EFF342}"/>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BD51-4167-8273-AD9DE6EFF342}"/>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3-BD51-4167-8273-AD9DE6EFF342}"/>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5-BD51-4167-8273-AD9DE6EFF342}"/>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7-BD51-4167-8273-AD9DE6EFF342}"/>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9-BD51-4167-8273-AD9DE6EFF342}"/>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B-BD51-4167-8273-AD9DE6EFF342}"/>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D-BD51-4167-8273-AD9DE6EFF34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tenure'!$J$172:$J$186</c:f>
              <c:numCache>
                <c:formatCode>#,##0</c:formatCode>
                <c:ptCount val="15"/>
                <c:pt idx="0">
                  <c:v>19046</c:v>
                </c:pt>
                <c:pt idx="1">
                  <c:v>22245</c:v>
                </c:pt>
                <c:pt idx="2">
                  <c:v>19921</c:v>
                </c:pt>
                <c:pt idx="3">
                  <c:v>2214</c:v>
                </c:pt>
                <c:pt idx="4">
                  <c:v>574</c:v>
                </c:pt>
                <c:pt idx="5">
                  <c:v>12586</c:v>
                </c:pt>
                <c:pt idx="6">
                  <c:v>26371</c:v>
                </c:pt>
                <c:pt idx="7">
                  <c:v>24180</c:v>
                </c:pt>
                <c:pt idx="8">
                  <c:v>7608</c:v>
                </c:pt>
                <c:pt idx="9">
                  <c:v>2745</c:v>
                </c:pt>
                <c:pt idx="10">
                  <c:v>7786</c:v>
                </c:pt>
                <c:pt idx="11">
                  <c:v>52074</c:v>
                </c:pt>
                <c:pt idx="12">
                  <c:v>116518</c:v>
                </c:pt>
                <c:pt idx="13">
                  <c:v>64053</c:v>
                </c:pt>
                <c:pt idx="14">
                  <c:v>18521</c:v>
                </c:pt>
              </c:numCache>
            </c:numRef>
          </c:val>
          <c:extLst>
            <c:ext xmlns:c16="http://schemas.microsoft.com/office/drawing/2014/chart" uri="{C3380CC4-5D6E-409C-BE32-E72D297353CC}">
              <c16:uniqueId val="{0000001E-BD51-4167-8273-AD9DE6EFF342}"/>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'46 Data Census size tenure'!$C$171</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tenure'!$A$172:$B$186</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tenure'!$C$172:$C$186</c15:sqref>
                        </c15:formulaRef>
                      </c:ext>
                    </c:extLst>
                    <c:numCache>
                      <c:formatCode>#,##0</c:formatCode>
                      <c:ptCount val="15"/>
                      <c:pt idx="0">
                        <c:v>4022</c:v>
                      </c:pt>
                      <c:pt idx="1">
                        <c:v>3361</c:v>
                      </c:pt>
                      <c:pt idx="2">
                        <c:v>3148</c:v>
                      </c:pt>
                      <c:pt idx="3">
                        <c:v>325</c:v>
                      </c:pt>
                      <c:pt idx="4">
                        <c:v>167</c:v>
                      </c:pt>
                      <c:pt idx="5">
                        <c:v>3662</c:v>
                      </c:pt>
                      <c:pt idx="6">
                        <c:v>4228</c:v>
                      </c:pt>
                      <c:pt idx="7">
                        <c:v>2931</c:v>
                      </c:pt>
                      <c:pt idx="8">
                        <c:v>1295</c:v>
                      </c:pt>
                      <c:pt idx="9">
                        <c:v>878</c:v>
                      </c:pt>
                      <c:pt idx="10">
                        <c:v>1370</c:v>
                      </c:pt>
                      <c:pt idx="11">
                        <c:v>4790</c:v>
                      </c:pt>
                      <c:pt idx="12">
                        <c:v>10062</c:v>
                      </c:pt>
                      <c:pt idx="13">
                        <c:v>4409</c:v>
                      </c:pt>
                      <c:pt idx="14">
                        <c:v>2066</c:v>
                      </c:pt>
                    </c:numCache>
                  </c:numRef>
                </c:val>
                <c:extLst>
                  <c:ext xmlns:c16="http://schemas.microsoft.com/office/drawing/2014/chart" uri="{C3380CC4-5D6E-409C-BE32-E72D297353CC}">
                    <c16:uniqueId val="{0000001F-BD51-4167-8273-AD9DE6EFF34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'46 Data Census size tenure'!$D$171</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tenure'!$A$172:$B$186</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tenure'!$D$172:$D$186</c15:sqref>
                        </c15:formulaRef>
                      </c:ext>
                    </c:extLst>
                    <c:numCache>
                      <c:formatCode>#,##0</c:formatCode>
                      <c:ptCount val="15"/>
                      <c:pt idx="0">
                        <c:v>1350</c:v>
                      </c:pt>
                      <c:pt idx="1">
                        <c:v>1920</c:v>
                      </c:pt>
                      <c:pt idx="2">
                        <c:v>1491</c:v>
                      </c:pt>
                      <c:pt idx="3">
                        <c:v>149</c:v>
                      </c:pt>
                      <c:pt idx="4">
                        <c:v>34</c:v>
                      </c:pt>
                      <c:pt idx="5">
                        <c:v>710</c:v>
                      </c:pt>
                      <c:pt idx="6">
                        <c:v>2030</c:v>
                      </c:pt>
                      <c:pt idx="7">
                        <c:v>1922</c:v>
                      </c:pt>
                      <c:pt idx="8">
                        <c:v>585</c:v>
                      </c:pt>
                      <c:pt idx="9">
                        <c:v>198</c:v>
                      </c:pt>
                      <c:pt idx="10">
                        <c:v>502</c:v>
                      </c:pt>
                      <c:pt idx="11">
                        <c:v>5153</c:v>
                      </c:pt>
                      <c:pt idx="12">
                        <c:v>10474</c:v>
                      </c:pt>
                      <c:pt idx="13">
                        <c:v>6184</c:v>
                      </c:pt>
                      <c:pt idx="14">
                        <c:v>1912</c:v>
                      </c:pt>
                    </c:numCache>
                  </c:numRef>
                </c:val>
                <c:extLst xmlns:c15="http://schemas.microsoft.com/office/drawing/2012/chart">
                  <c:ext xmlns:c16="http://schemas.microsoft.com/office/drawing/2014/chart" uri="{C3380CC4-5D6E-409C-BE32-E72D297353CC}">
                    <c16:uniqueId val="{00000020-BD51-4167-8273-AD9DE6EFF34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'46 Data Census size tenure'!$E$171</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tenure'!$A$172:$B$186</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tenure'!$E$172:$E$186</c15:sqref>
                        </c15:formulaRef>
                      </c:ext>
                    </c:extLst>
                    <c:numCache>
                      <c:formatCode>#,##0</c:formatCode>
                      <c:ptCount val="15"/>
                      <c:pt idx="0">
                        <c:v>1583</c:v>
                      </c:pt>
                      <c:pt idx="1">
                        <c:v>1856</c:v>
                      </c:pt>
                      <c:pt idx="2">
                        <c:v>1449</c:v>
                      </c:pt>
                      <c:pt idx="3">
                        <c:v>133</c:v>
                      </c:pt>
                      <c:pt idx="4">
                        <c:v>33</c:v>
                      </c:pt>
                      <c:pt idx="5">
                        <c:v>1263</c:v>
                      </c:pt>
                      <c:pt idx="6">
                        <c:v>2853</c:v>
                      </c:pt>
                      <c:pt idx="7">
                        <c:v>2277</c:v>
                      </c:pt>
                      <c:pt idx="8">
                        <c:v>436</c:v>
                      </c:pt>
                      <c:pt idx="9">
                        <c:v>96</c:v>
                      </c:pt>
                      <c:pt idx="10">
                        <c:v>725</c:v>
                      </c:pt>
                      <c:pt idx="11">
                        <c:v>7946</c:v>
                      </c:pt>
                      <c:pt idx="12">
                        <c:v>13612</c:v>
                      </c:pt>
                      <c:pt idx="13">
                        <c:v>5041</c:v>
                      </c:pt>
                      <c:pt idx="14">
                        <c:v>1317</c:v>
                      </c:pt>
                    </c:numCache>
                  </c:numRef>
                </c:val>
                <c:extLst xmlns:c15="http://schemas.microsoft.com/office/drawing/2012/chart">
                  <c:ext xmlns:c16="http://schemas.microsoft.com/office/drawing/2014/chart" uri="{C3380CC4-5D6E-409C-BE32-E72D297353CC}">
                    <c16:uniqueId val="{00000021-BD51-4167-8273-AD9DE6EFF34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'46 Data Census size tenure'!$F$171</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tenure'!$A$172:$B$186</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tenure'!$F$172:$F$186</c15:sqref>
                        </c15:formulaRef>
                      </c:ext>
                    </c:extLst>
                    <c:numCache>
                      <c:formatCode>#,##0</c:formatCode>
                      <c:ptCount val="15"/>
                      <c:pt idx="0">
                        <c:v>2249</c:v>
                      </c:pt>
                      <c:pt idx="1">
                        <c:v>3258</c:v>
                      </c:pt>
                      <c:pt idx="2">
                        <c:v>3023</c:v>
                      </c:pt>
                      <c:pt idx="3">
                        <c:v>324</c:v>
                      </c:pt>
                      <c:pt idx="4">
                        <c:v>85</c:v>
                      </c:pt>
                      <c:pt idx="5">
                        <c:v>1663</c:v>
                      </c:pt>
                      <c:pt idx="6">
                        <c:v>3713</c:v>
                      </c:pt>
                      <c:pt idx="7">
                        <c:v>3588</c:v>
                      </c:pt>
                      <c:pt idx="8">
                        <c:v>1195</c:v>
                      </c:pt>
                      <c:pt idx="9">
                        <c:v>329</c:v>
                      </c:pt>
                      <c:pt idx="10">
                        <c:v>1390</c:v>
                      </c:pt>
                      <c:pt idx="11">
                        <c:v>7871</c:v>
                      </c:pt>
                      <c:pt idx="12">
                        <c:v>21991</c:v>
                      </c:pt>
                      <c:pt idx="13">
                        <c:v>15312</c:v>
                      </c:pt>
                      <c:pt idx="14">
                        <c:v>3342</c:v>
                      </c:pt>
                    </c:numCache>
                  </c:numRef>
                </c:val>
                <c:extLst xmlns:c15="http://schemas.microsoft.com/office/drawing/2012/chart">
                  <c:ext xmlns:c16="http://schemas.microsoft.com/office/drawing/2014/chart" uri="{C3380CC4-5D6E-409C-BE32-E72D297353CC}">
                    <c16:uniqueId val="{00000022-BD51-4167-8273-AD9DE6EFF34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'46 Data Census size tenure'!$G$171</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tenure'!$A$172:$B$186</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tenure'!$G$172:$G$186</c15:sqref>
                        </c15:formulaRef>
                      </c:ext>
                    </c:extLst>
                    <c:numCache>
                      <c:formatCode>#,##0</c:formatCode>
                      <c:ptCount val="15"/>
                      <c:pt idx="0">
                        <c:v>5025</c:v>
                      </c:pt>
                      <c:pt idx="1">
                        <c:v>4294</c:v>
                      </c:pt>
                      <c:pt idx="2">
                        <c:v>4312</c:v>
                      </c:pt>
                      <c:pt idx="3">
                        <c:v>666</c:v>
                      </c:pt>
                      <c:pt idx="4">
                        <c:v>137</c:v>
                      </c:pt>
                      <c:pt idx="5">
                        <c:v>2354</c:v>
                      </c:pt>
                      <c:pt idx="6">
                        <c:v>5279</c:v>
                      </c:pt>
                      <c:pt idx="7">
                        <c:v>5521</c:v>
                      </c:pt>
                      <c:pt idx="8">
                        <c:v>1440</c:v>
                      </c:pt>
                      <c:pt idx="9">
                        <c:v>429</c:v>
                      </c:pt>
                      <c:pt idx="10">
                        <c:v>1343</c:v>
                      </c:pt>
                      <c:pt idx="11">
                        <c:v>8406</c:v>
                      </c:pt>
                      <c:pt idx="12">
                        <c:v>22600</c:v>
                      </c:pt>
                      <c:pt idx="13">
                        <c:v>9769</c:v>
                      </c:pt>
                      <c:pt idx="14">
                        <c:v>2448</c:v>
                      </c:pt>
                    </c:numCache>
                  </c:numRef>
                </c:val>
                <c:extLst xmlns:c15="http://schemas.microsoft.com/office/drawing/2012/chart">
                  <c:ext xmlns:c16="http://schemas.microsoft.com/office/drawing/2014/chart" uri="{C3380CC4-5D6E-409C-BE32-E72D297353CC}">
                    <c16:uniqueId val="{00000023-BD51-4167-8273-AD9DE6EFF34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'46 Data Census size tenure'!$H$171</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tenure'!$A$172:$B$186</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tenure'!$H$172:$H$186</c15:sqref>
                        </c15:formulaRef>
                      </c:ext>
                    </c:extLst>
                    <c:numCache>
                      <c:formatCode>#,##0</c:formatCode>
                      <c:ptCount val="15"/>
                      <c:pt idx="0">
                        <c:v>1728</c:v>
                      </c:pt>
                      <c:pt idx="1">
                        <c:v>3569</c:v>
                      </c:pt>
                      <c:pt idx="2">
                        <c:v>2934</c:v>
                      </c:pt>
                      <c:pt idx="3">
                        <c:v>251</c:v>
                      </c:pt>
                      <c:pt idx="4">
                        <c:v>64</c:v>
                      </c:pt>
                      <c:pt idx="5">
                        <c:v>1218</c:v>
                      </c:pt>
                      <c:pt idx="6">
                        <c:v>2890</c:v>
                      </c:pt>
                      <c:pt idx="7">
                        <c:v>2679</c:v>
                      </c:pt>
                      <c:pt idx="8">
                        <c:v>890</c:v>
                      </c:pt>
                      <c:pt idx="9">
                        <c:v>350</c:v>
                      </c:pt>
                      <c:pt idx="10">
                        <c:v>1079</c:v>
                      </c:pt>
                      <c:pt idx="11">
                        <c:v>7158</c:v>
                      </c:pt>
                      <c:pt idx="12">
                        <c:v>16677</c:v>
                      </c:pt>
                      <c:pt idx="13">
                        <c:v>13674</c:v>
                      </c:pt>
                      <c:pt idx="14">
                        <c:v>4799</c:v>
                      </c:pt>
                    </c:numCache>
                  </c:numRef>
                </c:val>
                <c:extLst xmlns:c15="http://schemas.microsoft.com/office/drawing/2012/chart">
                  <c:ext xmlns:c16="http://schemas.microsoft.com/office/drawing/2014/chart" uri="{C3380CC4-5D6E-409C-BE32-E72D297353CC}">
                    <c16:uniqueId val="{00000024-BD51-4167-8273-AD9DE6EFF34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'46 Data Census size tenure'!$I$171</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tenure'!$A$172:$B$186</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tenure'!$I$172:$I$186</c15:sqref>
                        </c15:formulaRef>
                      </c:ext>
                    </c:extLst>
                    <c:numCache>
                      <c:formatCode>#,##0</c:formatCode>
                      <c:ptCount val="15"/>
                      <c:pt idx="0">
                        <c:v>3089</c:v>
                      </c:pt>
                      <c:pt idx="1">
                        <c:v>3987</c:v>
                      </c:pt>
                      <c:pt idx="2">
                        <c:v>3564</c:v>
                      </c:pt>
                      <c:pt idx="3">
                        <c:v>366</c:v>
                      </c:pt>
                      <c:pt idx="4">
                        <c:v>54</c:v>
                      </c:pt>
                      <c:pt idx="5">
                        <c:v>1716</c:v>
                      </c:pt>
                      <c:pt idx="6">
                        <c:v>5378</c:v>
                      </c:pt>
                      <c:pt idx="7">
                        <c:v>5262</c:v>
                      </c:pt>
                      <c:pt idx="8">
                        <c:v>1767</c:v>
                      </c:pt>
                      <c:pt idx="9">
                        <c:v>465</c:v>
                      </c:pt>
                      <c:pt idx="10">
                        <c:v>1377</c:v>
                      </c:pt>
                      <c:pt idx="11">
                        <c:v>10750</c:v>
                      </c:pt>
                      <c:pt idx="12">
                        <c:v>21102</c:v>
                      </c:pt>
                      <c:pt idx="13">
                        <c:v>9664</c:v>
                      </c:pt>
                      <c:pt idx="14">
                        <c:v>2637</c:v>
                      </c:pt>
                    </c:numCache>
                  </c:numRef>
                </c:val>
                <c:extLst xmlns:c15="http://schemas.microsoft.com/office/drawing/2012/chart">
                  <c:ext xmlns:c16="http://schemas.microsoft.com/office/drawing/2014/chart" uri="{C3380CC4-5D6E-409C-BE32-E72D297353CC}">
                    <c16:uniqueId val="{00000025-BD51-4167-8273-AD9DE6EFF342}"/>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'46 Data Census size tenure'!$J$131</c:f>
              <c:strCache>
                <c:ptCount val="1"/>
                <c:pt idx="0">
                  <c:v>All</c:v>
                </c:pt>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1EF-4497-B21D-B1A605DE2A8B}"/>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1EF-4497-B21D-B1A605DE2A8B}"/>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1EF-4497-B21D-B1A605DE2A8B}"/>
              </c:ext>
            </c:extLst>
          </c:dPt>
          <c:dPt>
            <c:idx val="3"/>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1EF-4497-B21D-B1A605DE2A8B}"/>
              </c:ext>
            </c:extLst>
          </c:dPt>
          <c:dPt>
            <c:idx val="4"/>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1EF-4497-B21D-B1A605DE2A8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tenure'!$J$132:$J$136</c:f>
              <c:numCache>
                <c:formatCode>#,##0</c:formatCode>
                <c:ptCount val="5"/>
                <c:pt idx="0">
                  <c:v>39418</c:v>
                </c:pt>
                <c:pt idx="1">
                  <c:v>100690</c:v>
                </c:pt>
                <c:pt idx="2">
                  <c:v>160619</c:v>
                </c:pt>
                <c:pt idx="3">
                  <c:v>73875</c:v>
                </c:pt>
                <c:pt idx="4">
                  <c:v>21840</c:v>
                </c:pt>
              </c:numCache>
            </c:numRef>
          </c:val>
          <c:extLst>
            <c:ext xmlns:c16="http://schemas.microsoft.com/office/drawing/2014/chart" uri="{C3380CC4-5D6E-409C-BE32-E72D297353CC}">
              <c16:uniqueId val="{0000000A-51EF-4497-B21D-B1A605DE2A8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8"/>
          <c:order val="0"/>
          <c:tx>
            <c:strRef>
              <c:f>'46 Data Census size tenure'!$C$213</c:f>
              <c:strCache>
                <c:ptCount val="1"/>
                <c:pt idx="0">
                  <c:v>1 bed</c:v>
                </c:pt>
              </c:strCache>
            </c:strRef>
          </c:tx>
          <c:spPr>
            <a:solidFill>
              <a:schemeClr val="accent3">
                <a:lumMod val="60000"/>
              </a:schemeClr>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tenure'!$C$214:$C$220</c:f>
              <c:numCache>
                <c:formatCode>#,##0</c:formatCode>
                <c:ptCount val="7"/>
                <c:pt idx="0">
                  <c:v>13079</c:v>
                </c:pt>
                <c:pt idx="1">
                  <c:v>2562</c:v>
                </c:pt>
                <c:pt idx="2">
                  <c:v>3571</c:v>
                </c:pt>
                <c:pt idx="3">
                  <c:v>5302</c:v>
                </c:pt>
                <c:pt idx="4">
                  <c:v>8722</c:v>
                </c:pt>
                <c:pt idx="5">
                  <c:v>6182</c:v>
                </c:pt>
                <c:pt idx="6">
                  <c:v>39418</c:v>
                </c:pt>
              </c:numCache>
            </c:numRef>
          </c:val>
          <c:extLst>
            <c:ext xmlns:c16="http://schemas.microsoft.com/office/drawing/2014/chart" uri="{C3380CC4-5D6E-409C-BE32-E72D297353CC}">
              <c16:uniqueId val="{00000000-B7AD-42B2-AC0A-B2D708282462}"/>
            </c:ext>
          </c:extLst>
        </c:ser>
        <c:ser>
          <c:idx val="0"/>
          <c:order val="1"/>
          <c:tx>
            <c:strRef>
              <c:f>'46 Data Census size tenure'!$D$213</c:f>
              <c:strCache>
                <c:ptCount val="1"/>
                <c:pt idx="0">
                  <c:v>2 bed</c:v>
                </c:pt>
              </c:strCache>
            </c:strRef>
          </c:tx>
          <c:spPr>
            <a:solidFill>
              <a:schemeClr val="accent1"/>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tenure'!$D$214:$D$220</c:f>
              <c:numCache>
                <c:formatCode>#,##0</c:formatCode>
                <c:ptCount val="7"/>
                <c:pt idx="0">
                  <c:v>25996</c:v>
                </c:pt>
                <c:pt idx="1">
                  <c:v>9103</c:v>
                </c:pt>
                <c:pt idx="2">
                  <c:v>12655</c:v>
                </c:pt>
                <c:pt idx="3">
                  <c:v>14842</c:v>
                </c:pt>
                <c:pt idx="4">
                  <c:v>17979</c:v>
                </c:pt>
                <c:pt idx="5">
                  <c:v>20115</c:v>
                </c:pt>
                <c:pt idx="6">
                  <c:v>100690</c:v>
                </c:pt>
              </c:numCache>
            </c:numRef>
          </c:val>
          <c:extLst>
            <c:ext xmlns:c16="http://schemas.microsoft.com/office/drawing/2014/chart" uri="{C3380CC4-5D6E-409C-BE32-E72D297353CC}">
              <c16:uniqueId val="{00000001-B7AD-42B2-AC0A-B2D708282462}"/>
            </c:ext>
          </c:extLst>
        </c:ser>
        <c:ser>
          <c:idx val="1"/>
          <c:order val="2"/>
          <c:tx>
            <c:strRef>
              <c:f>'46 Data Census size tenure'!$E$213</c:f>
              <c:strCache>
                <c:ptCount val="1"/>
                <c:pt idx="0">
                  <c:v>3 bed</c:v>
                </c:pt>
              </c:strCache>
            </c:strRef>
          </c:tx>
          <c:spPr>
            <a:solidFill>
              <a:schemeClr val="accent2"/>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tenure'!$E$214:$E$220</c:f>
              <c:numCache>
                <c:formatCode>#,##0</c:formatCode>
                <c:ptCount val="7"/>
                <c:pt idx="0">
                  <c:v>38431</c:v>
                </c:pt>
                <c:pt idx="1">
                  <c:v>13887</c:v>
                </c:pt>
                <c:pt idx="2">
                  <c:v>17338</c:v>
                </c:pt>
                <c:pt idx="3">
                  <c:v>28602</c:v>
                </c:pt>
                <c:pt idx="4">
                  <c:v>32433</c:v>
                </c:pt>
                <c:pt idx="5">
                  <c:v>29928</c:v>
                </c:pt>
                <c:pt idx="6">
                  <c:v>160619</c:v>
                </c:pt>
              </c:numCache>
            </c:numRef>
          </c:val>
          <c:extLst>
            <c:ext xmlns:c16="http://schemas.microsoft.com/office/drawing/2014/chart" uri="{C3380CC4-5D6E-409C-BE32-E72D297353CC}">
              <c16:uniqueId val="{00000002-B7AD-42B2-AC0A-B2D708282462}"/>
            </c:ext>
          </c:extLst>
        </c:ser>
        <c:ser>
          <c:idx val="2"/>
          <c:order val="3"/>
          <c:tx>
            <c:strRef>
              <c:f>'46 Data Census size tenure'!$F$213</c:f>
              <c:strCache>
                <c:ptCount val="1"/>
                <c:pt idx="0">
                  <c:v>4 bed</c:v>
                </c:pt>
              </c:strCache>
            </c:strRef>
          </c:tx>
          <c:spPr>
            <a:solidFill>
              <a:schemeClr val="accent3"/>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tenure'!$F$214:$F$220</c:f>
              <c:numCache>
                <c:formatCode>#,##0</c:formatCode>
                <c:ptCount val="7"/>
                <c:pt idx="0">
                  <c:v>20844</c:v>
                </c:pt>
                <c:pt idx="1">
                  <c:v>6918</c:v>
                </c:pt>
                <c:pt idx="2">
                  <c:v>5610</c:v>
                </c:pt>
                <c:pt idx="3">
                  <c:v>16831</c:v>
                </c:pt>
                <c:pt idx="4">
                  <c:v>11875</c:v>
                </c:pt>
                <c:pt idx="5">
                  <c:v>11797</c:v>
                </c:pt>
                <c:pt idx="6">
                  <c:v>73875</c:v>
                </c:pt>
              </c:numCache>
            </c:numRef>
          </c:val>
          <c:extLst>
            <c:ext xmlns:c16="http://schemas.microsoft.com/office/drawing/2014/chart" uri="{C3380CC4-5D6E-409C-BE32-E72D297353CC}">
              <c16:uniqueId val="{00000003-B7AD-42B2-AC0A-B2D708282462}"/>
            </c:ext>
          </c:extLst>
        </c:ser>
        <c:ser>
          <c:idx val="3"/>
          <c:order val="4"/>
          <c:tx>
            <c:strRef>
              <c:f>'46 Data Census size tenure'!$G$213</c:f>
              <c:strCache>
                <c:ptCount val="1"/>
                <c:pt idx="0">
                  <c:v>5+ bed</c:v>
                </c:pt>
              </c:strCache>
            </c:strRef>
          </c:tx>
          <c:spPr>
            <a:solidFill>
              <a:schemeClr val="accent4"/>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tenure'!$G$214:$G$220</c:f>
              <c:numCache>
                <c:formatCode>#,##0</c:formatCode>
                <c:ptCount val="7"/>
                <c:pt idx="0">
                  <c:v>8324</c:v>
                </c:pt>
                <c:pt idx="1">
                  <c:v>2144</c:v>
                </c:pt>
                <c:pt idx="2">
                  <c:v>1446</c:v>
                </c:pt>
                <c:pt idx="3">
                  <c:v>3756</c:v>
                </c:pt>
                <c:pt idx="4">
                  <c:v>3014</c:v>
                </c:pt>
                <c:pt idx="5">
                  <c:v>3156</c:v>
                </c:pt>
                <c:pt idx="6">
                  <c:v>21840</c:v>
                </c:pt>
              </c:numCache>
            </c:numRef>
          </c:val>
          <c:extLst>
            <c:ext xmlns:c16="http://schemas.microsoft.com/office/drawing/2014/chart" uri="{C3380CC4-5D6E-409C-BE32-E72D297353CC}">
              <c16:uniqueId val="{00000004-B7AD-42B2-AC0A-B2D708282462}"/>
            </c:ext>
          </c:extLst>
        </c:ser>
        <c:dLbls>
          <c:showLegendKey val="0"/>
          <c:showVal val="0"/>
          <c:showCatName val="0"/>
          <c:showSerName val="0"/>
          <c:showPercent val="0"/>
          <c:showBubbleSize val="0"/>
        </c:dLbls>
        <c:gapWidth val="100"/>
        <c:overlap val="100"/>
        <c:axId val="1015102312"/>
        <c:axId val="1015102968"/>
      </c:barChart>
      <c:catAx>
        <c:axId val="101510231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015102968"/>
        <c:crosses val="autoZero"/>
        <c:auto val="1"/>
        <c:lblAlgn val="ctr"/>
        <c:lblOffset val="100"/>
        <c:noMultiLvlLbl val="0"/>
      </c:catAx>
      <c:valAx>
        <c:axId val="101510296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0151023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9EE-4924-8D37-8FD769820A0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9EE-4924-8D37-8FD769820A0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9EE-4924-8D37-8FD769820A0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9EE-4924-8D37-8FD769820A0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9EE-4924-8D37-8FD769820A0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19EE-4924-8D37-8FD769820A0C}"/>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tenure'!$J$172:$J$186</cx:f>
        <cx:lvl ptCount="15" formatCode="#,##0">
          <cx:pt idx="0">19046</cx:pt>
          <cx:pt idx="1">22245</cx:pt>
          <cx:pt idx="2">19921</cx:pt>
          <cx:pt idx="3">2214</cx:pt>
          <cx:pt idx="4">574</cx:pt>
          <cx:pt idx="5">12586</cx:pt>
          <cx:pt idx="6">26371</cx:pt>
          <cx:pt idx="7">24180</cx:pt>
          <cx:pt idx="8">7608</cx:pt>
          <cx:pt idx="9">2745</cx:pt>
          <cx:pt idx="10">7786</cx:pt>
          <cx:pt idx="11">52074</cx:pt>
          <cx:pt idx="12">116518</cx:pt>
          <cx:pt idx="13">64053</cx:pt>
          <cx:pt idx="14">18521</cx:pt>
        </cx:lvl>
      </cx:numDim>
    </cx:data>
  </cx:chartData>
  <cx:chart>
    <cx:plotArea>
      <cx:plotAreaRegion>
        <cx:series layoutId="sunburst" uniqueId="{5F479E72-8CAE-4606-BEA5-7E80F16E6821}" formatIdx="7">
          <cx:tx>
            <cx:txData>
              <cx:f>'46 Data Census size tenure'!$J$171</cx:f>
              <cx:v>All</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Wednesday, July 19,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Sample Footer Text</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Wednesday, July 19,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Wednesday, July 19,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Wednesday, July 19, 2023</a:t>
            </a:fld>
            <a:endParaRPr lang="en-US" dirty="0"/>
          </a:p>
        </p:txBody>
      </p:sp>
      <p:sp>
        <p:nvSpPr>
          <p:cNvPr id="5" name="Footer Placeholder 4"/>
          <p:cNvSpPr>
            <a:spLocks noGrp="1"/>
          </p:cNvSpPr>
          <p:nvPr>
            <p:ph type="ftr" sz="quarter" idx="11"/>
          </p:nvPr>
        </p:nvSpPr>
        <p:spPr/>
        <p:txBody>
          <a:bodyPr/>
          <a:lstStyle/>
          <a:p>
            <a:r>
              <a:rPr lang="en-US" spc="200"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Wednesday, July 19,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Wednesday, July 19,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Wednesday, July 19, 2023</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Wednesday, July 19, 2023</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Wednesday, July 19, 2023</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Wednesday, July 19,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1D3F6BF-A585-41F8-88DF-7E5D069F892A}" type="datetime2">
              <a:rPr lang="en-US" smtClean="0"/>
              <a:t>Wednesday, July 19,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6C2ED-54A4-480D-B5C8-65C0D62359B9}" type="datetime2">
              <a:rPr lang="en-US" smtClean="0"/>
              <a:pPr/>
              <a:t>Wednesday, July 19,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Sample Footer Text</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5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a:ln>
            <a:solidFill>
              <a:schemeClr val="accent1"/>
            </a:solidFill>
          </a:ln>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looking at the whole study area</a:t>
            </a: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1F92782C-A045-470B-B015-A59DC852884F}"/>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2" name="Slide Number Placeholder 4">
            <a:extLst>
              <a:ext uri="{FF2B5EF4-FFF2-40B4-BE49-F238E27FC236}">
                <a16:creationId xmlns:a16="http://schemas.microsoft.com/office/drawing/2014/main" id="{FBDB169F-CEAF-4C2E-A137-4BA037B02C4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313629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1B60B58-5E7D-4888-B616-3883BA591043}"/>
              </a:ext>
            </a:extLst>
          </p:cNvPr>
          <p:cNvSpPr>
            <a:spLocks noGrp="1"/>
          </p:cNvSpPr>
          <p:nvPr>
            <p:ph type="title"/>
          </p:nvPr>
        </p:nvSpPr>
        <p:spPr>
          <a:xfrm>
            <a:off x="659301" y="1474969"/>
            <a:ext cx="3166529" cy="1868760"/>
          </a:xfrm>
        </p:spPr>
        <p:txBody>
          <a:bodyPr vert="horz" lIns="91440" tIns="45720" rIns="91440" bIns="0" rtlCol="0" anchor="b">
            <a:normAutofit/>
          </a:bodyPr>
          <a:lstStyle/>
          <a:p>
            <a:r>
              <a:rPr lang="en-GB" sz="3600" dirty="0"/>
              <a:t>Comparing Household</a:t>
            </a:r>
            <a:r>
              <a:rPr lang="en-GB" sz="2000" dirty="0">
                <a:solidFill>
                  <a:srgbClr val="000001"/>
                </a:solidFill>
              </a:rPr>
              <a:t> </a:t>
            </a:r>
            <a:r>
              <a:rPr lang="en-GB" sz="3600" dirty="0"/>
              <a:t>&amp; family type </a:t>
            </a:r>
            <a:r>
              <a:rPr lang="en-US" sz="1800" kern="1200" dirty="0">
                <a:solidFill>
                  <a:schemeClr val="tx1"/>
                </a:solidFill>
                <a:latin typeface="+mj-lt"/>
                <a:ea typeface="+mj-ea"/>
                <a:cs typeface="+mj-cs"/>
              </a:rPr>
              <a:t>(census 2011)</a:t>
            </a:r>
            <a:endParaRPr lang="en-GB" sz="18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2F90F427-65E1-4AC3-A23B-8B7AD0CC6A4E}"/>
              </a:ext>
            </a:extLst>
          </p:cNvPr>
          <p:cNvGraphicFramePr>
            <a:graphicFrameLocks/>
          </p:cNvGraphicFramePr>
          <p:nvPr>
            <p:extLst>
              <p:ext uri="{D42A27DB-BD31-4B8C-83A1-F6EECF244321}">
                <p14:modId xmlns:p14="http://schemas.microsoft.com/office/powerpoint/2010/main" val="2864916773"/>
              </p:ext>
            </p:extLst>
          </p:nvPr>
        </p:nvGraphicFramePr>
        <p:xfrm>
          <a:off x="4455184" y="976902"/>
          <a:ext cx="6615885"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3">
            <a:extLst>
              <a:ext uri="{FF2B5EF4-FFF2-40B4-BE49-F238E27FC236}">
                <a16:creationId xmlns:a16="http://schemas.microsoft.com/office/drawing/2014/main" id="{3DF69AE1-DBEA-483C-BD43-1E444B53E530}"/>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9" name="Slide Number Placeholder 4">
            <a:extLst>
              <a:ext uri="{FF2B5EF4-FFF2-40B4-BE49-F238E27FC236}">
                <a16:creationId xmlns:a16="http://schemas.microsoft.com/office/drawing/2014/main" id="{9186B7F2-C664-4F7C-A4C0-A56619F8701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10</a:t>
            </a:fld>
            <a:endParaRPr lang="en-US" dirty="0">
              <a:solidFill>
                <a:schemeClr val="bg1"/>
              </a:solidFill>
            </a:endParaRPr>
          </a:p>
        </p:txBody>
      </p:sp>
      <p:sp>
        <p:nvSpPr>
          <p:cNvPr id="4" name="Rectangle: Rounded Corners 3">
            <a:extLst>
              <a:ext uri="{FF2B5EF4-FFF2-40B4-BE49-F238E27FC236}">
                <a16:creationId xmlns:a16="http://schemas.microsoft.com/office/drawing/2014/main" id="{4BF25695-2EDF-7C5F-1E19-E60A07E7E617}"/>
              </a:ext>
            </a:extLst>
          </p:cNvPr>
          <p:cNvSpPr/>
          <p:nvPr/>
        </p:nvSpPr>
        <p:spPr>
          <a:xfrm>
            <a:off x="164674" y="3514272"/>
            <a:ext cx="4343173" cy="2962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This chart helps us see the “stand out” districts for household and family type.</a:t>
            </a:r>
          </a:p>
          <a:p>
            <a:pPr marL="285750" indent="-285750" algn="ctr">
              <a:buFont typeface="Arial" panose="020B0604020202020204" pitchFamily="34" charset="0"/>
              <a:buChar char="•"/>
            </a:pPr>
            <a:r>
              <a:rPr lang="en-GB" sz="1400" dirty="0"/>
              <a:t>Greater Cambridge has the most students and the most “other” households</a:t>
            </a:r>
          </a:p>
          <a:p>
            <a:pPr marL="285750" indent="-285750" algn="ctr">
              <a:buFont typeface="Arial" panose="020B0604020202020204" pitchFamily="34" charset="0"/>
              <a:buChar char="•"/>
            </a:pPr>
            <a:r>
              <a:rPr lang="en-GB" sz="1400" dirty="0"/>
              <a:t>East Cambs has the most couples, or without with dependent children</a:t>
            </a:r>
          </a:p>
          <a:p>
            <a:pPr marL="285750" indent="-285750" algn="ctr">
              <a:buFont typeface="Arial" panose="020B0604020202020204" pitchFamily="34" charset="0"/>
              <a:buChar char="•"/>
            </a:pPr>
            <a:r>
              <a:rPr lang="en-GB" sz="1400" dirty="0"/>
              <a:t>FDC has  the most households where all are 65+, followed by West Suffolk</a:t>
            </a:r>
          </a:p>
          <a:p>
            <a:pPr marL="285750" indent="-285750" algn="ctr">
              <a:buFont typeface="Arial" panose="020B0604020202020204" pitchFamily="34" charset="0"/>
              <a:buChar char="•"/>
            </a:pPr>
            <a:r>
              <a:rPr lang="en-GB" sz="1400" dirty="0"/>
              <a:t>HDC has the most couples with non-dependent children</a:t>
            </a:r>
          </a:p>
          <a:p>
            <a:pPr marL="285750" indent="-285750" algn="ctr">
              <a:buFont typeface="Arial" panose="020B0604020202020204" pitchFamily="34" charset="0"/>
              <a:buChar char="•"/>
            </a:pPr>
            <a:r>
              <a:rPr lang="en-GB" sz="1400" dirty="0"/>
              <a:t>Peterborough has the most lone parents and one person households with no children</a:t>
            </a:r>
          </a:p>
        </p:txBody>
      </p:sp>
    </p:spTree>
    <p:extLst>
      <p:ext uri="{BB962C8B-B14F-4D97-AF65-F5344CB8AC3E}">
        <p14:creationId xmlns:p14="http://schemas.microsoft.com/office/powerpoint/2010/main" val="146538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320F521-6024-4784-8DC1-4D0DBD0D1195}"/>
              </a:ext>
            </a:extLst>
          </p:cNvPr>
          <p:cNvGraphicFramePr>
            <a:graphicFrameLocks/>
          </p:cNvGraphicFramePr>
          <p:nvPr>
            <p:extLst>
              <p:ext uri="{D42A27DB-BD31-4B8C-83A1-F6EECF244321}">
                <p14:modId xmlns:p14="http://schemas.microsoft.com/office/powerpoint/2010/main" val="3358929791"/>
              </p:ext>
            </p:extLst>
          </p:nvPr>
        </p:nvGraphicFramePr>
        <p:xfrm>
          <a:off x="298026" y="1295399"/>
          <a:ext cx="7877786"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41180" y="48244"/>
            <a:ext cx="10909640" cy="1249394"/>
          </a:xfrm>
        </p:spPr>
        <p:txBody>
          <a:bodyPr vert="horz" lIns="91440" tIns="45720" rIns="91440" bIns="45720" rtlCol="0" anchor="ctr">
            <a:normAutofit/>
          </a:bodyPr>
          <a:lstStyle/>
          <a:p>
            <a:pPr algn="ctr"/>
            <a:r>
              <a:rPr lang="en-US" sz="3600" kern="1200" dirty="0">
                <a:solidFill>
                  <a:schemeClr val="tx1"/>
                </a:solidFill>
                <a:latin typeface="+mj-lt"/>
                <a:ea typeface="+mj-ea"/>
                <a:cs typeface="+mj-cs"/>
              </a:rPr>
              <a:t>household tenure &amp; beds </a:t>
            </a:r>
            <a:br>
              <a:rPr lang="en-US" sz="3600" kern="1200" dirty="0">
                <a:solidFill>
                  <a:schemeClr val="tx1"/>
                </a:solidFill>
                <a:latin typeface="+mj-lt"/>
                <a:ea typeface="+mj-ea"/>
                <a:cs typeface="+mj-cs"/>
              </a:rPr>
            </a:br>
            <a:r>
              <a:rPr lang="en-US" sz="2400" kern="1200" dirty="0">
                <a:solidFill>
                  <a:schemeClr val="tx1"/>
                </a:solidFill>
                <a:latin typeface="+mj-lt"/>
                <a:ea typeface="+mj-ea"/>
                <a:cs typeface="+mj-cs"/>
              </a:rPr>
              <a:t>(census 2011)</a:t>
            </a:r>
          </a:p>
        </p:txBody>
      </p:sp>
      <p:graphicFrame>
        <p:nvGraphicFramePr>
          <p:cNvPr id="4" name="Chart 3">
            <a:extLst>
              <a:ext uri="{FF2B5EF4-FFF2-40B4-BE49-F238E27FC236}">
                <a16:creationId xmlns:a16="http://schemas.microsoft.com/office/drawing/2014/main" id="{66C90EC5-FFE2-4C32-AC8A-603A2603C7E0}"/>
              </a:ext>
            </a:extLst>
          </p:cNvPr>
          <p:cNvGraphicFramePr>
            <a:graphicFrameLocks/>
          </p:cNvGraphicFramePr>
          <p:nvPr>
            <p:extLst>
              <p:ext uri="{D42A27DB-BD31-4B8C-83A1-F6EECF244321}">
                <p14:modId xmlns:p14="http://schemas.microsoft.com/office/powerpoint/2010/main" val="2166136983"/>
              </p:ext>
            </p:extLst>
          </p:nvPr>
        </p:nvGraphicFramePr>
        <p:xfrm>
          <a:off x="7270376" y="1295399"/>
          <a:ext cx="4623598" cy="4470401"/>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a:extLst>
              <a:ext uri="{FF2B5EF4-FFF2-40B4-BE49-F238E27FC236}">
                <a16:creationId xmlns:a16="http://schemas.microsoft.com/office/drawing/2014/main" id="{15EDE8D2-8F81-4C66-9031-AC895BAE53C3}"/>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7" name="Slide Number Placeholder 4">
            <a:extLst>
              <a:ext uri="{FF2B5EF4-FFF2-40B4-BE49-F238E27FC236}">
                <a16:creationId xmlns:a16="http://schemas.microsoft.com/office/drawing/2014/main" id="{27BE7095-4776-41AA-9BED-C8A239FBBFF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11</a:t>
            </a:fld>
            <a:endParaRPr lang="en-US" dirty="0">
              <a:solidFill>
                <a:schemeClr val="bg1"/>
              </a:solidFill>
            </a:endParaRPr>
          </a:p>
        </p:txBody>
      </p:sp>
      <p:sp>
        <p:nvSpPr>
          <p:cNvPr id="3" name="Rectangle: Rounded Corners 2">
            <a:extLst>
              <a:ext uri="{FF2B5EF4-FFF2-40B4-BE49-F238E27FC236}">
                <a16:creationId xmlns:a16="http://schemas.microsoft.com/office/drawing/2014/main" id="{F2157C7B-E13D-D93A-AC62-D65F1332B904}"/>
              </a:ext>
            </a:extLst>
          </p:cNvPr>
          <p:cNvSpPr/>
          <p:nvPr/>
        </p:nvSpPr>
        <p:spPr>
          <a:xfrm>
            <a:off x="9370423" y="79745"/>
            <a:ext cx="2751908"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3 bed homes are most common, followed by 2 beds then 4 beds.</a:t>
            </a:r>
          </a:p>
          <a:p>
            <a:pPr algn="ctr"/>
            <a:r>
              <a:rPr lang="en-GB" sz="1400" dirty="0"/>
              <a:t>1 beds come next, with 5+ beds the smallest share.</a:t>
            </a:r>
          </a:p>
        </p:txBody>
      </p:sp>
      <p:sp>
        <p:nvSpPr>
          <p:cNvPr id="5" name="Rectangle: Rounded Corners 4">
            <a:extLst>
              <a:ext uri="{FF2B5EF4-FFF2-40B4-BE49-F238E27FC236}">
                <a16:creationId xmlns:a16="http://schemas.microsoft.com/office/drawing/2014/main" id="{558E0E16-A25F-52DD-3DDC-058022E272CE}"/>
              </a:ext>
            </a:extLst>
          </p:cNvPr>
          <p:cNvSpPr/>
          <p:nvPr/>
        </p:nvSpPr>
        <p:spPr>
          <a:xfrm>
            <a:off x="9113519" y="5736160"/>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14872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BA2EB576-52C1-4119-AACD-4FE8902A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DBEFBDFF-D469-4056-8ADF-E94D03F706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B4309A0C-CA9B-462E-A7EC-43D3F354A003}"/>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5" name="Rectangle 4">
            <a:extLst>
              <a:ext uri="{FF2B5EF4-FFF2-40B4-BE49-F238E27FC236}">
                <a16:creationId xmlns:a16="http://schemas.microsoft.com/office/drawing/2014/main" id="{A82236CF-2816-41FC-83BA-3CE8F8C3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extBox 5">
            <a:extLst>
              <a:ext uri="{FF2B5EF4-FFF2-40B4-BE49-F238E27FC236}">
                <a16:creationId xmlns:a16="http://schemas.microsoft.com/office/drawing/2014/main" id="{AF080ABE-E2D7-48D8-9AD6-484D60CC92A9}"/>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49900FFF-2F8E-44A0-95CA-18C190EB69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8" name="Slide Number Placeholder 4">
            <a:extLst>
              <a:ext uri="{FF2B5EF4-FFF2-40B4-BE49-F238E27FC236}">
                <a16:creationId xmlns:a16="http://schemas.microsoft.com/office/drawing/2014/main" id="{BE2F316B-B896-444D-B87F-A5C66480F891}"/>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solidFill>
                  <a:schemeClr val="bg1"/>
                </a:solidFill>
              </a:rPr>
              <a:pPr>
                <a:lnSpc>
                  <a:spcPct val="90000"/>
                </a:lnSpc>
                <a:spcAft>
                  <a:spcPts val="600"/>
                </a:spcAft>
              </a:pPr>
              <a:t>12</a:t>
            </a:fld>
            <a:endParaRPr lang="en-US" dirty="0">
              <a:solidFill>
                <a:schemeClr val="bg1"/>
              </a:solidFill>
            </a:endParaRPr>
          </a:p>
        </p:txBody>
      </p:sp>
      <p:cxnSp>
        <p:nvCxnSpPr>
          <p:cNvPr id="9" name="Straight Connector 8">
            <a:extLst>
              <a:ext uri="{FF2B5EF4-FFF2-40B4-BE49-F238E27FC236}">
                <a16:creationId xmlns:a16="http://schemas.microsoft.com/office/drawing/2014/main" id="{7D03C20D-0AFC-4BE5-971D-43D6E4FB27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BCCEF5BF-7F6D-45E3-A4D1-0AA541C4642E}"/>
                  </a:ext>
                </a:extLst>
              </p:cNvPr>
              <p:cNvGraphicFramePr>
                <a:graphicFrameLocks/>
              </p:cNvGraphicFramePr>
              <p:nvPr>
                <p:extLst>
                  <p:ext uri="{D42A27DB-BD31-4B8C-83A1-F6EECF244321}">
                    <p14:modId xmlns:p14="http://schemas.microsoft.com/office/powerpoint/2010/main" val="834668443"/>
                  </p:ext>
                </p:extLst>
              </p:nvPr>
            </p:nvGraphicFramePr>
            <p:xfrm>
              <a:off x="6445624" y="170328"/>
              <a:ext cx="5450542" cy="564776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Chart 12">
                <a:extLst>
                  <a:ext uri="{FF2B5EF4-FFF2-40B4-BE49-F238E27FC236}">
                    <a16:creationId xmlns:a16="http://schemas.microsoft.com/office/drawing/2014/main" id="{BCCEF5BF-7F6D-45E3-A4D1-0AA541C4642E}"/>
                  </a:ext>
                </a:extLst>
              </p:cNvPr>
              <p:cNvPicPr>
                <a:picLocks noGrp="1" noRot="1" noChangeAspect="1" noMove="1" noResize="1" noEditPoints="1" noAdjustHandles="1" noChangeArrowheads="1" noChangeShapeType="1"/>
              </p:cNvPicPr>
              <p:nvPr/>
            </p:nvPicPr>
            <p:blipFill>
              <a:blip r:embed="rId4"/>
              <a:stretch>
                <a:fillRect/>
              </a:stretch>
            </p:blipFill>
            <p:spPr>
              <a:xfrm>
                <a:off x="6445624" y="170328"/>
                <a:ext cx="5450542" cy="5647761"/>
              </a:xfrm>
              <a:prstGeom prst="rect">
                <a:avLst/>
              </a:prstGeom>
            </p:spPr>
          </p:pic>
        </mc:Fallback>
      </mc:AlternateContent>
      <p:sp>
        <p:nvSpPr>
          <p:cNvPr id="10" name="TextBox 9">
            <a:extLst>
              <a:ext uri="{FF2B5EF4-FFF2-40B4-BE49-F238E27FC236}">
                <a16:creationId xmlns:a16="http://schemas.microsoft.com/office/drawing/2014/main" id="{B3BE26FC-D44B-3B5F-54E8-4EB21A72B578}"/>
              </a:ext>
            </a:extLst>
          </p:cNvPr>
          <p:cNvSpPr txBox="1"/>
          <p:nvPr/>
        </p:nvSpPr>
        <p:spPr>
          <a:xfrm>
            <a:off x="404680" y="3310094"/>
            <a:ext cx="5745413" cy="2485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400" dirty="0"/>
              <a:t>This pie highlights the broad tenure and size breakdown across the study area.</a:t>
            </a:r>
          </a:p>
          <a:p>
            <a:pPr algn="ctr"/>
            <a:r>
              <a:rPr lang="en-GB" sz="1400" dirty="0"/>
              <a:t>Owned housing is about 65% of the supply, with private rented 19% and social rented 16%.</a:t>
            </a:r>
          </a:p>
          <a:p>
            <a:pPr algn="ctr"/>
            <a:r>
              <a:rPr lang="en-GB" sz="1400" dirty="0"/>
              <a:t>Within these broad groups, we can see that 3 bed owned homes are most common, followed by 4 beds and 2 beds.</a:t>
            </a:r>
          </a:p>
          <a:p>
            <a:pPr algn="ctr"/>
            <a:r>
              <a:rPr lang="en-GB" sz="1400" dirty="0"/>
              <a:t>For private renting,  2 beds are most frequent, then 3 beds and a lower proportion of 1, 4 and 5+ beds</a:t>
            </a:r>
          </a:p>
          <a:p>
            <a:pPr algn="ctr"/>
            <a:r>
              <a:rPr lang="en-GB" sz="1400" dirty="0"/>
              <a:t>For social renting, there is a fairly equal split between 1 2 an 3 beds, and few 4+ beds.</a:t>
            </a:r>
          </a:p>
        </p:txBody>
      </p:sp>
      <p:sp>
        <p:nvSpPr>
          <p:cNvPr id="11" name="Footer Placeholder 3">
            <a:extLst>
              <a:ext uri="{FF2B5EF4-FFF2-40B4-BE49-F238E27FC236}">
                <a16:creationId xmlns:a16="http://schemas.microsoft.com/office/drawing/2014/main" id="{84A6B379-F69D-E38F-6616-0213B559667C}"/>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53076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D1E859BF-B9C6-4270-860C-9F7B24FD5253}"/>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dirty="0"/>
              <a:t>Size of dwellings</a:t>
            </a:r>
          </a:p>
        </p:txBody>
      </p:sp>
      <p:cxnSp>
        <p:nvCxnSpPr>
          <p:cNvPr id="35"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6"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1D5F97F-589D-4C6F-B18D-496884FAC340}"/>
              </a:ext>
            </a:extLst>
          </p:cNvPr>
          <p:cNvGraphicFramePr>
            <a:graphicFrameLocks/>
          </p:cNvGraphicFramePr>
          <p:nvPr>
            <p:extLst>
              <p:ext uri="{D42A27DB-BD31-4B8C-83A1-F6EECF244321}">
                <p14:modId xmlns:p14="http://schemas.microsoft.com/office/powerpoint/2010/main" val="3377388668"/>
              </p:ext>
            </p:extLst>
          </p:nvPr>
        </p:nvGraphicFramePr>
        <p:xfrm>
          <a:off x="4455184" y="966535"/>
          <a:ext cx="6599668" cy="4135338"/>
        </p:xfrm>
        <a:graphic>
          <a:graphicData uri="http://schemas.openxmlformats.org/drawingml/2006/chart">
            <c:chart xmlns:c="http://schemas.openxmlformats.org/drawingml/2006/chart" xmlns:r="http://schemas.openxmlformats.org/officeDocument/2006/relationships" r:id="rId3"/>
          </a:graphicData>
        </a:graphic>
      </p:graphicFrame>
      <p:sp>
        <p:nvSpPr>
          <p:cNvPr id="38" name="Content Placeholder 10">
            <a:extLst>
              <a:ext uri="{FF2B5EF4-FFF2-40B4-BE49-F238E27FC236}">
                <a16:creationId xmlns:a16="http://schemas.microsoft.com/office/drawing/2014/main" id="{F7C6D9E1-305B-4068-AC27-0CA0293DD82E}"/>
              </a:ext>
            </a:extLst>
          </p:cNvPr>
          <p:cNvSpPr txBox="1">
            <a:spLocks/>
          </p:cNvSpPr>
          <p:nvPr/>
        </p:nvSpPr>
        <p:spPr>
          <a:xfrm>
            <a:off x="652496" y="3592201"/>
            <a:ext cx="3245373" cy="203907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This chart sets out the percentage of homes in each district by size (1 to 5 beds) based on Census 2011 updated by CLG/ONS</a:t>
            </a:r>
          </a:p>
        </p:txBody>
      </p:sp>
      <p:sp>
        <p:nvSpPr>
          <p:cNvPr id="39" name="Footer Placeholder 3">
            <a:extLst>
              <a:ext uri="{FF2B5EF4-FFF2-40B4-BE49-F238E27FC236}">
                <a16:creationId xmlns:a16="http://schemas.microsoft.com/office/drawing/2014/main" id="{F8C3D9C1-3093-46DE-9E97-E188F776DBFD}"/>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9" name="Slide Number Placeholder 4">
            <a:extLst>
              <a:ext uri="{FF2B5EF4-FFF2-40B4-BE49-F238E27FC236}">
                <a16:creationId xmlns:a16="http://schemas.microsoft.com/office/drawing/2014/main" id="{AECD88E8-8FD1-424C-A70A-3BBBEB440CB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0938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3600" dirty="0"/>
              <a:t>Likely</a:t>
            </a:r>
            <a:r>
              <a:rPr lang="en-US" dirty="0"/>
              <a:t> </a:t>
            </a:r>
            <a:r>
              <a:rPr lang="en-US" sz="3600" dirty="0"/>
              <a:t>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4191573" cy="3871262"/>
          </a:xfrm>
        </p:spPr>
        <p:txBody>
          <a:bodyPr vert="horz" lIns="91440" tIns="45720" rIns="91440" bIns="45720" rtlCol="0" anchor="t">
            <a:normAutofit fontScale="85000" lnSpcReduction="1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the whole study area</a:t>
            </a:r>
          </a:p>
        </p:txBody>
      </p:sp>
      <p:sp>
        <p:nvSpPr>
          <p:cNvPr id="17" name="Footer Placeholder 3">
            <a:extLst>
              <a:ext uri="{FF2B5EF4-FFF2-40B4-BE49-F238E27FC236}">
                <a16:creationId xmlns:a16="http://schemas.microsoft.com/office/drawing/2014/main" id="{AFE5E50E-7147-47DC-B8DC-B38A0380D1B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18" name="Chart 17">
            <a:extLst>
              <a:ext uri="{FF2B5EF4-FFF2-40B4-BE49-F238E27FC236}">
                <a16:creationId xmlns:a16="http://schemas.microsoft.com/office/drawing/2014/main" id="{B14BE6AA-B8FC-4B7A-BEBA-6F0A55B88D53}"/>
              </a:ext>
            </a:extLst>
          </p:cNvPr>
          <p:cNvGraphicFramePr>
            <a:graphicFrameLocks/>
          </p:cNvGraphicFramePr>
          <p:nvPr>
            <p:extLst>
              <p:ext uri="{D42A27DB-BD31-4B8C-83A1-F6EECF244321}">
                <p14:modId xmlns:p14="http://schemas.microsoft.com/office/powerpoint/2010/main" val="3158334170"/>
              </p:ext>
            </p:extLst>
          </p:nvPr>
        </p:nvGraphicFramePr>
        <p:xfrm>
          <a:off x="5942076" y="965180"/>
          <a:ext cx="5900299" cy="485291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5A8FFD00-AC88-493C-9ADD-10CA6EA91CD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14</a:t>
            </a:fld>
            <a:endParaRPr lang="en-US" dirty="0">
              <a:solidFill>
                <a:schemeClr val="bg1"/>
              </a:solidFill>
            </a:endParaRPr>
          </a:p>
        </p:txBody>
      </p:sp>
      <p:sp>
        <p:nvSpPr>
          <p:cNvPr id="3" name="TextBox 2">
            <a:extLst>
              <a:ext uri="{FF2B5EF4-FFF2-40B4-BE49-F238E27FC236}">
                <a16:creationId xmlns:a16="http://schemas.microsoft.com/office/drawing/2014/main" id="{91DC2EED-1872-B441-04F2-D3309E257B39}"/>
              </a:ext>
            </a:extLst>
          </p:cNvPr>
          <p:cNvSpPr txBox="1"/>
          <p:nvPr/>
        </p:nvSpPr>
        <p:spPr>
          <a:xfrm>
            <a:off x="9858103" y="5108800"/>
            <a:ext cx="1928084"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82% non-movers</a:t>
            </a:r>
          </a:p>
          <a:p>
            <a:pPr algn="ctr"/>
            <a:r>
              <a:rPr lang="en-GB" dirty="0"/>
              <a:t>18% movers</a:t>
            </a:r>
          </a:p>
        </p:txBody>
      </p:sp>
    </p:spTree>
    <p:extLst>
      <p:ext uri="{BB962C8B-B14F-4D97-AF65-F5344CB8AC3E}">
        <p14:creationId xmlns:p14="http://schemas.microsoft.com/office/powerpoint/2010/main" val="117841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29">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59301" y="1474969"/>
            <a:ext cx="3001311" cy="1868760"/>
          </a:xfrm>
        </p:spPr>
        <p:txBody>
          <a:bodyPr vert="horz" lIns="91440" tIns="45720" rIns="91440" bIns="0" rtlCol="0" anchor="b">
            <a:normAutofit fontScale="90000"/>
          </a:bodyPr>
          <a:lstStyle/>
          <a:p>
            <a:r>
              <a:rPr lang="en-US" sz="3600" dirty="0"/>
              <a:t>Comparing movers &amp; non-movers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659302" y="3531204"/>
            <a:ext cx="2823919" cy="1610643"/>
          </a:xfrm>
        </p:spPr>
        <p:txBody>
          <a:bodyPr vert="horz" lIns="91440" tIns="91440" rIns="91440" bIns="91440" rtlCol="0">
            <a:normAutofit/>
          </a:bodyPr>
          <a:lstStyle/>
          <a:p>
            <a:pPr marL="0" indent="0">
              <a:buNone/>
            </a:pPr>
            <a:r>
              <a:rPr lang="en-US" sz="1600" cap="all" dirty="0"/>
              <a:t>Comparing movers and  non-movers by district in the year prior to 2011 Census</a:t>
            </a:r>
          </a:p>
        </p:txBody>
      </p:sp>
      <p:cxnSp>
        <p:nvCxnSpPr>
          <p:cNvPr id="34" name="Straight Connector 33">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6" name="Group 35">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7" name="Rectangle 36">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80E1A196-019C-464F-839D-110213EBFAD0}"/>
              </a:ext>
            </a:extLst>
          </p:cNvPr>
          <p:cNvGraphicFramePr>
            <a:graphicFrameLocks/>
          </p:cNvGraphicFramePr>
          <p:nvPr>
            <p:extLst>
              <p:ext uri="{D42A27DB-BD31-4B8C-83A1-F6EECF244321}">
                <p14:modId xmlns:p14="http://schemas.microsoft.com/office/powerpoint/2010/main" val="3290019817"/>
              </p:ext>
            </p:extLst>
          </p:nvPr>
        </p:nvGraphicFramePr>
        <p:xfrm>
          <a:off x="4455184" y="976902"/>
          <a:ext cx="6599668"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3">
            <a:extLst>
              <a:ext uri="{FF2B5EF4-FFF2-40B4-BE49-F238E27FC236}">
                <a16:creationId xmlns:a16="http://schemas.microsoft.com/office/drawing/2014/main" id="{3A92F8DB-06E0-4C08-A619-E00849730921}"/>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9" name="Slide Number Placeholder 4">
            <a:extLst>
              <a:ext uri="{FF2B5EF4-FFF2-40B4-BE49-F238E27FC236}">
                <a16:creationId xmlns:a16="http://schemas.microsoft.com/office/drawing/2014/main" id="{0D0853EF-6333-487F-A973-4C33C10D59E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15</a:t>
            </a:fld>
            <a:endParaRPr lang="en-US" dirty="0">
              <a:solidFill>
                <a:schemeClr val="bg1"/>
              </a:solidFill>
            </a:endParaRPr>
          </a:p>
        </p:txBody>
      </p:sp>
      <p:sp>
        <p:nvSpPr>
          <p:cNvPr id="3" name="Rectangle: Rounded Corners 2">
            <a:extLst>
              <a:ext uri="{FF2B5EF4-FFF2-40B4-BE49-F238E27FC236}">
                <a16:creationId xmlns:a16="http://schemas.microsoft.com/office/drawing/2014/main" id="{E836F8B5-DFA9-5C96-9532-0931DE9A5B34}"/>
              </a:ext>
            </a:extLst>
          </p:cNvPr>
          <p:cNvSpPr/>
          <p:nvPr/>
        </p:nvSpPr>
        <p:spPr>
          <a:xfrm>
            <a:off x="742980" y="5011520"/>
            <a:ext cx="2103260" cy="34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There is quite a variety….</a:t>
            </a:r>
          </a:p>
        </p:txBody>
      </p:sp>
    </p:spTree>
    <p:extLst>
      <p:ext uri="{BB962C8B-B14F-4D97-AF65-F5344CB8AC3E}">
        <p14:creationId xmlns:p14="http://schemas.microsoft.com/office/powerpoint/2010/main" val="19303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1" name="Picture 5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7" name="Rectangle 5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r>
              <a:rPr lang="en-US" sz="3600" dirty="0"/>
              <a:t>Comparing movers &amp; non-movers by tenure</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659302" y="3531204"/>
            <a:ext cx="2823919" cy="1610643"/>
          </a:xfrm>
        </p:spPr>
        <p:txBody>
          <a:bodyPr vert="horz" lIns="91440" tIns="91440" rIns="91440" bIns="91440" rtlCol="0">
            <a:normAutofit fontScale="92500"/>
          </a:bodyPr>
          <a:lstStyle/>
          <a:p>
            <a:pPr marL="0" indent="0">
              <a:lnSpc>
                <a:spcPct val="110000"/>
              </a:lnSpc>
              <a:buNone/>
            </a:pPr>
            <a:r>
              <a:rPr lang="en-US" sz="1600" cap="all" dirty="0"/>
              <a:t>Comparing the proportion of movers and non-movers by tenure group in the year prior to 2011 Census</a:t>
            </a:r>
          </a:p>
        </p:txBody>
      </p:sp>
      <p:cxnSp>
        <p:nvCxnSpPr>
          <p:cNvPr id="61" name="Straight Connector 6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3" name="Group 6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64" name="Rectangle 6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7" name="Rectangle 6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D801C7B8-2FA7-4E3B-B136-5F2EEC1AA270}"/>
              </a:ext>
            </a:extLst>
          </p:cNvPr>
          <p:cNvGraphicFramePr>
            <a:graphicFrameLocks/>
          </p:cNvGraphicFramePr>
          <p:nvPr>
            <p:extLst>
              <p:ext uri="{D42A27DB-BD31-4B8C-83A1-F6EECF244321}">
                <p14:modId xmlns:p14="http://schemas.microsoft.com/office/powerpoint/2010/main" val="1679176433"/>
              </p:ext>
            </p:extLst>
          </p:nvPr>
        </p:nvGraphicFramePr>
        <p:xfrm>
          <a:off x="4455487" y="989466"/>
          <a:ext cx="6615734" cy="4123837"/>
        </p:xfrm>
        <a:graphic>
          <a:graphicData uri="http://schemas.openxmlformats.org/drawingml/2006/chart">
            <c:chart xmlns:c="http://schemas.openxmlformats.org/drawingml/2006/chart" xmlns:r="http://schemas.openxmlformats.org/officeDocument/2006/relationships" r:id="rId3"/>
          </a:graphicData>
        </a:graphic>
      </p:graphicFrame>
      <p:sp>
        <p:nvSpPr>
          <p:cNvPr id="48" name="Footer Placeholder 3">
            <a:extLst>
              <a:ext uri="{FF2B5EF4-FFF2-40B4-BE49-F238E27FC236}">
                <a16:creationId xmlns:a16="http://schemas.microsoft.com/office/drawing/2014/main" id="{39C24370-4DBA-47BC-8B9F-DD68758ADA9E}"/>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9" name="Slide Number Placeholder 4">
            <a:extLst>
              <a:ext uri="{FF2B5EF4-FFF2-40B4-BE49-F238E27FC236}">
                <a16:creationId xmlns:a16="http://schemas.microsoft.com/office/drawing/2014/main" id="{E17D288F-FFBD-48B3-A23F-D1DA8BD1E9C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407040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FE11FF-38E1-4FB9-81F8-3388F96E3049}"/>
              </a:ext>
            </a:extLst>
          </p:cNvPr>
          <p:cNvSpPr txBox="1">
            <a:spLocks/>
          </p:cNvSpPr>
          <p:nvPr/>
        </p:nvSpPr>
        <p:spPr>
          <a:xfrm>
            <a:off x="529292" y="403412"/>
            <a:ext cx="5556516" cy="11923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Likely</a:t>
            </a:r>
            <a:r>
              <a:rPr lang="en-US" dirty="0"/>
              <a:t> </a:t>
            </a:r>
            <a:r>
              <a:rPr lang="en-US" sz="3600" dirty="0"/>
              <a:t>movers</a:t>
            </a:r>
            <a:r>
              <a:rPr lang="en-US" dirty="0"/>
              <a:t>: </a:t>
            </a:r>
            <a:r>
              <a:rPr lang="en-US" sz="3600" dirty="0"/>
              <a:t>detail</a:t>
            </a:r>
          </a:p>
        </p:txBody>
      </p:sp>
      <p:sp>
        <p:nvSpPr>
          <p:cNvPr id="7" name="Content Placeholder 10">
            <a:extLst>
              <a:ext uri="{FF2B5EF4-FFF2-40B4-BE49-F238E27FC236}">
                <a16:creationId xmlns:a16="http://schemas.microsoft.com/office/drawing/2014/main" id="{90CECF41-0757-43C2-BA72-FD4A94DDAF9B}"/>
              </a:ext>
            </a:extLst>
          </p:cNvPr>
          <p:cNvSpPr txBox="1">
            <a:spLocks/>
          </p:cNvSpPr>
          <p:nvPr/>
        </p:nvSpPr>
        <p:spPr>
          <a:xfrm>
            <a:off x="508906" y="1165412"/>
            <a:ext cx="5457043" cy="478715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a:t>
            </a:r>
            <a:r>
              <a:rPr lang="en-US" dirty="0"/>
              <a:t>the whole study area</a:t>
            </a:r>
          </a:p>
          <a:p>
            <a:pPr lvl="1">
              <a:lnSpc>
                <a:spcPct val="110000"/>
              </a:lnSpc>
            </a:pPr>
            <a:r>
              <a:rPr lang="en-US" dirty="0"/>
              <a:t>50% of renters moved</a:t>
            </a:r>
          </a:p>
          <a:p>
            <a:pPr lvl="1">
              <a:lnSpc>
                <a:spcPct val="110000"/>
              </a:lnSpc>
            </a:pPr>
            <a:r>
              <a:rPr lang="en-US" dirty="0"/>
              <a:t>18% of social renters moved</a:t>
            </a:r>
          </a:p>
          <a:p>
            <a:pPr lvl="1">
              <a:lnSpc>
                <a:spcPct val="110000"/>
              </a:lnSpc>
            </a:pPr>
            <a:r>
              <a:rPr lang="en-US" dirty="0"/>
              <a:t>15% of owners with a mortgage or shared owners moved</a:t>
            </a:r>
          </a:p>
          <a:p>
            <a:pPr lvl="1">
              <a:lnSpc>
                <a:spcPct val="110000"/>
              </a:lnSpc>
            </a:pPr>
            <a:r>
              <a:rPr lang="en-US" dirty="0"/>
              <a:t>Only 9% of outright owners moved </a:t>
            </a:r>
          </a:p>
          <a:p>
            <a:pPr>
              <a:lnSpc>
                <a:spcPct val="110000"/>
              </a:lnSpc>
            </a:pPr>
            <a:r>
              <a:rPr lang="en-US" dirty="0"/>
              <a:t>Will compare 2021 Census results which will have several different influences, yet to be released…</a:t>
            </a:r>
          </a:p>
        </p:txBody>
      </p:sp>
      <p:graphicFrame>
        <p:nvGraphicFramePr>
          <p:cNvPr id="13" name="Chart 12">
            <a:extLst>
              <a:ext uri="{FF2B5EF4-FFF2-40B4-BE49-F238E27FC236}">
                <a16:creationId xmlns:a16="http://schemas.microsoft.com/office/drawing/2014/main" id="{1C41C21C-09B3-4C24-9649-6913430B9E81}"/>
              </a:ext>
            </a:extLst>
          </p:cNvPr>
          <p:cNvGraphicFramePr>
            <a:graphicFrameLocks/>
          </p:cNvGraphicFramePr>
          <p:nvPr>
            <p:extLst>
              <p:ext uri="{D42A27DB-BD31-4B8C-83A1-F6EECF244321}">
                <p14:modId xmlns:p14="http://schemas.microsoft.com/office/powerpoint/2010/main" val="1614077423"/>
              </p:ext>
            </p:extLst>
          </p:nvPr>
        </p:nvGraphicFramePr>
        <p:xfrm>
          <a:off x="6106194" y="403412"/>
          <a:ext cx="5592747" cy="554018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3">
            <a:extLst>
              <a:ext uri="{FF2B5EF4-FFF2-40B4-BE49-F238E27FC236}">
                <a16:creationId xmlns:a16="http://schemas.microsoft.com/office/drawing/2014/main" id="{2F9A6A11-EC83-4B4A-B9A6-53AFC5EA4CC0}"/>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8" name="Slide Number Placeholder 4">
            <a:extLst>
              <a:ext uri="{FF2B5EF4-FFF2-40B4-BE49-F238E27FC236}">
                <a16:creationId xmlns:a16="http://schemas.microsoft.com/office/drawing/2014/main" id="{00261777-7CB3-49D5-8D09-A787D9B83BA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325783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itle 5">
            <a:extLst>
              <a:ext uri="{FF2B5EF4-FFF2-40B4-BE49-F238E27FC236}">
                <a16:creationId xmlns:a16="http://schemas.microsoft.com/office/drawing/2014/main" id="{E54724D5-1C67-CFC7-D738-2C044EA41D37}"/>
              </a:ext>
            </a:extLst>
          </p:cNvPr>
          <p:cNvSpPr>
            <a:spLocks noGrp="1"/>
          </p:cNvSpPr>
          <p:nvPr>
            <p:ph type="title"/>
          </p:nvPr>
        </p:nvSpPr>
        <p:spPr>
          <a:xfrm>
            <a:off x="659301" y="976902"/>
            <a:ext cx="2823919" cy="2366827"/>
          </a:xfrm>
        </p:spPr>
        <p:txBody>
          <a:bodyPr vert="horz" lIns="91440" tIns="45720" rIns="91440" bIns="0" rtlCol="0" anchor="b">
            <a:normAutofit/>
          </a:bodyPr>
          <a:lstStyle/>
          <a:p>
            <a:r>
              <a:rPr lang="en-US" sz="3300" dirty="0"/>
              <a:t>Comparing the % of movers by tenure &amp; district</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040AEE15-059E-4915-E0E2-AF160A0C5C45}"/>
              </a:ext>
            </a:extLst>
          </p:cNvPr>
          <p:cNvGraphicFramePr>
            <a:graphicFrameLocks noGrp="1"/>
          </p:cNvGraphicFramePr>
          <p:nvPr>
            <p:extLst>
              <p:ext uri="{D42A27DB-BD31-4B8C-83A1-F6EECF244321}">
                <p14:modId xmlns:p14="http://schemas.microsoft.com/office/powerpoint/2010/main" val="1782390986"/>
              </p:ext>
            </p:extLst>
          </p:nvPr>
        </p:nvGraphicFramePr>
        <p:xfrm>
          <a:off x="4455184" y="976902"/>
          <a:ext cx="6615590" cy="4135335"/>
        </p:xfrm>
        <a:graphic>
          <a:graphicData uri="http://schemas.openxmlformats.org/drawingml/2006/table">
            <a:tbl>
              <a:tblPr firstRow="1" bandRow="1">
                <a:tableStyleId>{5C22544A-7EE6-4342-B048-85BDC9FD1C3A}</a:tableStyleId>
              </a:tblPr>
              <a:tblGrid>
                <a:gridCol w="661559">
                  <a:extLst>
                    <a:ext uri="{9D8B030D-6E8A-4147-A177-3AD203B41FA5}">
                      <a16:colId xmlns:a16="http://schemas.microsoft.com/office/drawing/2014/main" val="1699835028"/>
                    </a:ext>
                  </a:extLst>
                </a:gridCol>
                <a:gridCol w="661559">
                  <a:extLst>
                    <a:ext uri="{9D8B030D-6E8A-4147-A177-3AD203B41FA5}">
                      <a16:colId xmlns:a16="http://schemas.microsoft.com/office/drawing/2014/main" val="3408015513"/>
                    </a:ext>
                  </a:extLst>
                </a:gridCol>
                <a:gridCol w="661559">
                  <a:extLst>
                    <a:ext uri="{9D8B030D-6E8A-4147-A177-3AD203B41FA5}">
                      <a16:colId xmlns:a16="http://schemas.microsoft.com/office/drawing/2014/main" val="3228530990"/>
                    </a:ext>
                  </a:extLst>
                </a:gridCol>
                <a:gridCol w="661559">
                  <a:extLst>
                    <a:ext uri="{9D8B030D-6E8A-4147-A177-3AD203B41FA5}">
                      <a16:colId xmlns:a16="http://schemas.microsoft.com/office/drawing/2014/main" val="1876188804"/>
                    </a:ext>
                  </a:extLst>
                </a:gridCol>
                <a:gridCol w="661559">
                  <a:extLst>
                    <a:ext uri="{9D8B030D-6E8A-4147-A177-3AD203B41FA5}">
                      <a16:colId xmlns:a16="http://schemas.microsoft.com/office/drawing/2014/main" val="554240722"/>
                    </a:ext>
                  </a:extLst>
                </a:gridCol>
                <a:gridCol w="661559">
                  <a:extLst>
                    <a:ext uri="{9D8B030D-6E8A-4147-A177-3AD203B41FA5}">
                      <a16:colId xmlns:a16="http://schemas.microsoft.com/office/drawing/2014/main" val="2919167788"/>
                    </a:ext>
                  </a:extLst>
                </a:gridCol>
                <a:gridCol w="661559">
                  <a:extLst>
                    <a:ext uri="{9D8B030D-6E8A-4147-A177-3AD203B41FA5}">
                      <a16:colId xmlns:a16="http://schemas.microsoft.com/office/drawing/2014/main" val="2436632078"/>
                    </a:ext>
                  </a:extLst>
                </a:gridCol>
                <a:gridCol w="661559">
                  <a:extLst>
                    <a:ext uri="{9D8B030D-6E8A-4147-A177-3AD203B41FA5}">
                      <a16:colId xmlns:a16="http://schemas.microsoft.com/office/drawing/2014/main" val="3394044241"/>
                    </a:ext>
                  </a:extLst>
                </a:gridCol>
                <a:gridCol w="661559">
                  <a:extLst>
                    <a:ext uri="{9D8B030D-6E8A-4147-A177-3AD203B41FA5}">
                      <a16:colId xmlns:a16="http://schemas.microsoft.com/office/drawing/2014/main" val="2879215900"/>
                    </a:ext>
                  </a:extLst>
                </a:gridCol>
                <a:gridCol w="661559">
                  <a:extLst>
                    <a:ext uri="{9D8B030D-6E8A-4147-A177-3AD203B41FA5}">
                      <a16:colId xmlns:a16="http://schemas.microsoft.com/office/drawing/2014/main" val="2016354510"/>
                    </a:ext>
                  </a:extLst>
                </a:gridCol>
              </a:tblGrid>
              <a:tr h="1016111">
                <a:tc>
                  <a:txBody>
                    <a:bodyPr/>
                    <a:lstStyle/>
                    <a:p>
                      <a:pPr algn="ctr" fontAlgn="b"/>
                      <a:r>
                        <a:rPr lang="en-GB" sz="1200" u="none" strike="noStrike" dirty="0">
                          <a:effectLst/>
                        </a:rPr>
                        <a:t>Movers</a:t>
                      </a:r>
                      <a:endParaRPr lang="en-GB" sz="1200" b="1"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Cambridge</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East Cams</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Fenland</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HDC</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Peterbo</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South Cambs</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West Suffolk</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Greater Cam</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All</a:t>
                      </a:r>
                      <a:endParaRPr lang="en-GB" sz="1200" b="0" i="0" u="none" strike="noStrike" dirty="0">
                        <a:solidFill>
                          <a:srgbClr val="000000"/>
                        </a:solidFill>
                        <a:effectLst/>
                        <a:latin typeface="Calibri Light" panose="020F0302020204030204" pitchFamily="34" charset="0"/>
                      </a:endParaRPr>
                    </a:p>
                  </a:txBody>
                  <a:tcPr marL="0" marR="0" marT="0" marB="0" anchor="ctr"/>
                </a:tc>
                <a:extLst>
                  <a:ext uri="{0D108BD9-81ED-4DB2-BD59-A6C34878D82A}">
                    <a16:rowId xmlns:a16="http://schemas.microsoft.com/office/drawing/2014/main" val="32261930"/>
                  </a:ext>
                </a:extLst>
              </a:tr>
              <a:tr h="1016111">
                <a:tc>
                  <a:txBody>
                    <a:bodyPr/>
                    <a:lstStyle/>
                    <a:p>
                      <a:pPr algn="ctr" fontAlgn="b"/>
                      <a:r>
                        <a:rPr lang="en-GB" sz="1200" u="none" strike="noStrike" dirty="0">
                          <a:effectLst/>
                        </a:rPr>
                        <a:t>Owned outright</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13%</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9%</a:t>
                      </a:r>
                      <a:endParaRPr lang="en-GB" sz="1200" b="1" i="0" u="none" strike="noStrike" dirty="0">
                        <a:solidFill>
                          <a:srgbClr val="9C0006"/>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7%</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8%</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6%</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9%</a:t>
                      </a:r>
                      <a:endParaRPr lang="en-GB" sz="1200" b="1" i="0" u="none" strike="noStrike" dirty="0">
                        <a:solidFill>
                          <a:srgbClr val="9C0006"/>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9%</a:t>
                      </a:r>
                      <a:endParaRPr lang="en-GB" sz="1200" b="1" i="0" u="none" strike="noStrike" dirty="0">
                        <a:solidFill>
                          <a:srgbClr val="9C0006"/>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10%</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9%</a:t>
                      </a:r>
                      <a:endParaRPr lang="en-GB" sz="1200" b="1" i="0" u="none" strike="noStrike" dirty="0">
                        <a:solidFill>
                          <a:srgbClr val="000000"/>
                        </a:solidFill>
                        <a:effectLst/>
                        <a:latin typeface="Calibri Light" panose="020F0302020204030204" pitchFamily="34" charset="0"/>
                      </a:endParaRPr>
                    </a:p>
                  </a:txBody>
                  <a:tcPr marL="0" marR="0" marT="0" marB="0" anchor="ctr"/>
                </a:tc>
                <a:extLst>
                  <a:ext uri="{0D108BD9-81ED-4DB2-BD59-A6C34878D82A}">
                    <a16:rowId xmlns:a16="http://schemas.microsoft.com/office/drawing/2014/main" val="3800989283"/>
                  </a:ext>
                </a:extLst>
              </a:tr>
              <a:tr h="1016111">
                <a:tc>
                  <a:txBody>
                    <a:bodyPr/>
                    <a:lstStyle/>
                    <a:p>
                      <a:pPr algn="ctr" fontAlgn="b"/>
                      <a:r>
                        <a:rPr lang="en-GB" sz="1200" u="none" strike="noStrike" dirty="0">
                          <a:effectLst/>
                        </a:rPr>
                        <a:t>Owned with mortgage</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22%</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16%</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12%</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13%</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13%</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17%</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15%</a:t>
                      </a:r>
                      <a:endParaRPr lang="en-GB" sz="1200" b="1" i="0" u="none" strike="noStrike" dirty="0">
                        <a:solidFill>
                          <a:srgbClr val="0061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19%</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15%</a:t>
                      </a:r>
                      <a:endParaRPr lang="en-GB" sz="1200" b="1" i="0" u="none" strike="noStrike" dirty="0">
                        <a:solidFill>
                          <a:srgbClr val="000000"/>
                        </a:solidFill>
                        <a:effectLst/>
                        <a:latin typeface="Calibri Light" panose="020F0302020204030204" pitchFamily="34" charset="0"/>
                      </a:endParaRPr>
                    </a:p>
                  </a:txBody>
                  <a:tcPr marL="0" marR="0" marT="0" marB="0" anchor="ctr"/>
                </a:tc>
                <a:extLst>
                  <a:ext uri="{0D108BD9-81ED-4DB2-BD59-A6C34878D82A}">
                    <a16:rowId xmlns:a16="http://schemas.microsoft.com/office/drawing/2014/main" val="3516824812"/>
                  </a:ext>
                </a:extLst>
              </a:tr>
              <a:tr h="543501">
                <a:tc>
                  <a:txBody>
                    <a:bodyPr/>
                    <a:lstStyle/>
                    <a:p>
                      <a:pPr algn="ctr" fontAlgn="b"/>
                      <a:r>
                        <a:rPr lang="en-GB" sz="1200" u="none" strike="noStrike" dirty="0">
                          <a:effectLst/>
                        </a:rPr>
                        <a:t>Social rent</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21%</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17%</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17%</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18%</a:t>
                      </a:r>
                      <a:endParaRPr lang="en-GB" sz="1200" b="1" i="0" u="none" strike="noStrike" dirty="0">
                        <a:solidFill>
                          <a:srgbClr val="9C0006"/>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17%</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16%</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18%</a:t>
                      </a:r>
                      <a:endParaRPr lang="en-GB" sz="1200" b="1" i="0" u="none" strike="noStrike" dirty="0">
                        <a:solidFill>
                          <a:srgbClr val="9C0006"/>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18%</a:t>
                      </a:r>
                      <a:endParaRPr lang="en-GB" sz="1200" b="1" i="0" u="none" strike="noStrike" dirty="0">
                        <a:solidFill>
                          <a:srgbClr val="9C0006"/>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18%</a:t>
                      </a:r>
                      <a:endParaRPr lang="en-GB" sz="1200" b="1" i="0" u="none" strike="noStrike" dirty="0">
                        <a:solidFill>
                          <a:srgbClr val="000000"/>
                        </a:solidFill>
                        <a:effectLst/>
                        <a:latin typeface="Calibri Light" panose="020F0302020204030204" pitchFamily="34" charset="0"/>
                      </a:endParaRPr>
                    </a:p>
                  </a:txBody>
                  <a:tcPr marL="0" marR="0" marT="0" marB="0" anchor="ctr"/>
                </a:tc>
                <a:extLst>
                  <a:ext uri="{0D108BD9-81ED-4DB2-BD59-A6C34878D82A}">
                    <a16:rowId xmlns:a16="http://schemas.microsoft.com/office/drawing/2014/main" val="2987640654"/>
                  </a:ext>
                </a:extLst>
              </a:tr>
              <a:tr h="543501">
                <a:tc>
                  <a:txBody>
                    <a:bodyPr/>
                    <a:lstStyle/>
                    <a:p>
                      <a:pPr algn="ctr" fontAlgn="b"/>
                      <a:r>
                        <a:rPr lang="en-GB" sz="1200" u="none" strike="noStrike" dirty="0">
                          <a:effectLst/>
                        </a:rPr>
                        <a:t>Private rent</a:t>
                      </a:r>
                      <a:endParaRPr lang="en-GB" sz="1200" b="0" i="0" u="none" strike="noStrike" dirty="0">
                        <a:solidFill>
                          <a:srgbClr val="00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62%</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45%</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42%</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49%</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47%</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52%</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00B050"/>
                          </a:solidFill>
                          <a:effectLst/>
                        </a:rPr>
                        <a:t>46%</a:t>
                      </a:r>
                      <a:endParaRPr lang="en-GB" sz="1200" b="1" i="0" u="none" strike="noStrike" dirty="0">
                        <a:solidFill>
                          <a:srgbClr val="00B050"/>
                        </a:solidFill>
                        <a:effectLst/>
                        <a:latin typeface="Calibri Light" panose="020F0302020204030204" pitchFamily="34" charset="0"/>
                      </a:endParaRPr>
                    </a:p>
                  </a:txBody>
                  <a:tcPr marL="0" marR="0" marT="0" marB="0" anchor="ctr"/>
                </a:tc>
                <a:tc>
                  <a:txBody>
                    <a:bodyPr/>
                    <a:lstStyle/>
                    <a:p>
                      <a:pPr algn="ctr" fontAlgn="b"/>
                      <a:r>
                        <a:rPr lang="en-GB" sz="1200" u="none" strike="noStrike" dirty="0">
                          <a:solidFill>
                            <a:srgbClr val="FF0000"/>
                          </a:solidFill>
                          <a:effectLst/>
                        </a:rPr>
                        <a:t>58%</a:t>
                      </a:r>
                      <a:endParaRPr lang="en-GB" sz="1200" b="1" i="0" u="none" strike="noStrike" dirty="0">
                        <a:solidFill>
                          <a:srgbClr val="FF0000"/>
                        </a:solidFill>
                        <a:effectLst/>
                        <a:latin typeface="Calibri Light" panose="020F0302020204030204" pitchFamily="34" charset="0"/>
                      </a:endParaRPr>
                    </a:p>
                  </a:txBody>
                  <a:tcPr marL="0" marR="0" marT="0" marB="0" anchor="ctr"/>
                </a:tc>
                <a:tc>
                  <a:txBody>
                    <a:bodyPr/>
                    <a:lstStyle/>
                    <a:p>
                      <a:pPr algn="ctr" fontAlgn="b"/>
                      <a:r>
                        <a:rPr lang="en-GB" sz="1200" u="none" strike="noStrike" dirty="0">
                          <a:effectLst/>
                        </a:rPr>
                        <a:t>50%</a:t>
                      </a:r>
                      <a:endParaRPr lang="en-GB" sz="1200" b="1" i="0" u="none" strike="noStrike" dirty="0">
                        <a:solidFill>
                          <a:srgbClr val="000000"/>
                        </a:solidFill>
                        <a:effectLst/>
                        <a:latin typeface="Calibri Light" panose="020F0302020204030204" pitchFamily="34" charset="0"/>
                      </a:endParaRPr>
                    </a:p>
                  </a:txBody>
                  <a:tcPr marL="0" marR="0" marT="0" marB="0" anchor="ctr"/>
                </a:tc>
                <a:extLst>
                  <a:ext uri="{0D108BD9-81ED-4DB2-BD59-A6C34878D82A}">
                    <a16:rowId xmlns:a16="http://schemas.microsoft.com/office/drawing/2014/main" val="3626331269"/>
                  </a:ext>
                </a:extLst>
              </a:tr>
            </a:tbl>
          </a:graphicData>
        </a:graphic>
      </p:graphicFrame>
      <p:sp>
        <p:nvSpPr>
          <p:cNvPr id="8" name="Content Placeholder 10">
            <a:extLst>
              <a:ext uri="{FF2B5EF4-FFF2-40B4-BE49-F238E27FC236}">
                <a16:creationId xmlns:a16="http://schemas.microsoft.com/office/drawing/2014/main" id="{64AC65B3-0CEB-CFDD-BF07-BBBF652A7F29}"/>
              </a:ext>
            </a:extLst>
          </p:cNvPr>
          <p:cNvSpPr>
            <a:spLocks noGrp="1"/>
          </p:cNvSpPr>
          <p:nvPr>
            <p:ph sz="half" idx="1"/>
          </p:nvPr>
        </p:nvSpPr>
        <p:spPr>
          <a:xfrm>
            <a:off x="659302" y="3531204"/>
            <a:ext cx="2823919" cy="2100067"/>
          </a:xfrm>
        </p:spPr>
        <p:txBody>
          <a:bodyPr vert="horz" lIns="91440" tIns="91440" rIns="91440" bIns="91440" rtlCol="0">
            <a:normAutofit/>
          </a:bodyPr>
          <a:lstStyle/>
          <a:p>
            <a:pPr marL="0" indent="0">
              <a:lnSpc>
                <a:spcPct val="110000"/>
              </a:lnSpc>
              <a:buNone/>
            </a:pPr>
            <a:r>
              <a:rPr lang="en-US" sz="1600" cap="all" dirty="0">
                <a:solidFill>
                  <a:srgbClr val="FF0000"/>
                </a:solidFill>
              </a:rPr>
              <a:t>Red </a:t>
            </a:r>
            <a:r>
              <a:rPr lang="en-US" sz="1600" cap="all" dirty="0"/>
              <a:t>= more than the study area total</a:t>
            </a:r>
          </a:p>
          <a:p>
            <a:pPr marL="0" indent="0">
              <a:lnSpc>
                <a:spcPct val="110000"/>
              </a:lnSpc>
              <a:buNone/>
            </a:pPr>
            <a:r>
              <a:rPr lang="en-US" sz="1600" cap="all" dirty="0">
                <a:solidFill>
                  <a:srgbClr val="00B050"/>
                </a:solidFill>
              </a:rPr>
              <a:t>Green </a:t>
            </a:r>
            <a:r>
              <a:rPr lang="en-US" sz="1600" cap="all" dirty="0"/>
              <a:t>= less than the study area total</a:t>
            </a:r>
          </a:p>
          <a:p>
            <a:pPr marL="0" indent="0">
              <a:lnSpc>
                <a:spcPct val="110000"/>
              </a:lnSpc>
              <a:buNone/>
            </a:pPr>
            <a:r>
              <a:rPr lang="en-US" sz="1600" cap="all" dirty="0"/>
              <a:t>Black = same as study area total</a:t>
            </a:r>
          </a:p>
        </p:txBody>
      </p:sp>
      <p:sp>
        <p:nvSpPr>
          <p:cNvPr id="9" name="Rectangle: Rounded Corners 8">
            <a:extLst>
              <a:ext uri="{FF2B5EF4-FFF2-40B4-BE49-F238E27FC236}">
                <a16:creationId xmlns:a16="http://schemas.microsoft.com/office/drawing/2014/main" id="{2F692BD9-5A7A-9B67-C5EC-BD787553615A}"/>
              </a:ext>
            </a:extLst>
          </p:cNvPr>
          <p:cNvSpPr/>
          <p:nvPr/>
        </p:nvSpPr>
        <p:spPr>
          <a:xfrm>
            <a:off x="1366983" y="5276632"/>
            <a:ext cx="10165715"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Arial" panose="020B0604020202020204" pitchFamily="34" charset="0"/>
              <a:buChar char="•"/>
            </a:pPr>
            <a:r>
              <a:rPr lang="en-GB" sz="1400" dirty="0"/>
              <a:t>Cambridge is the only area to see a higher  proportion of movers in all tenures, than the study area total. </a:t>
            </a:r>
          </a:p>
          <a:p>
            <a:pPr marL="285750" indent="-285750">
              <a:buFont typeface="Arial" panose="020B0604020202020204" pitchFamily="34" charset="0"/>
              <a:buChar char="•"/>
            </a:pPr>
            <a:r>
              <a:rPr lang="en-GB" sz="1400" dirty="0"/>
              <a:t>East Cambs sees slightly more moves by owners with a mortgage, and fewer moves by both social and private renters.</a:t>
            </a:r>
          </a:p>
          <a:p>
            <a:pPr marL="285750" indent="-285750">
              <a:buFont typeface="Arial" panose="020B0604020202020204" pitchFamily="34" charset="0"/>
              <a:buChar char="•"/>
            </a:pPr>
            <a:r>
              <a:rPr lang="en-GB" sz="1400" dirty="0"/>
              <a:t>Huntingdonshire shows only small differences to the whole study area totals with slightly fewer owners and private renters moving.</a:t>
            </a:r>
          </a:p>
          <a:p>
            <a:pPr marL="285750" indent="-285750">
              <a:buFont typeface="Arial" panose="020B0604020202020204" pitchFamily="34" charset="0"/>
              <a:buChar char="•"/>
            </a:pPr>
            <a:r>
              <a:rPr lang="en-GB" sz="1400" dirty="0"/>
              <a:t>Fenland and Peterborough both see a lower proportion of movers across all tenures than across the study area.</a:t>
            </a:r>
          </a:p>
          <a:p>
            <a:pPr marL="285750" indent="-285750">
              <a:buFont typeface="Arial" panose="020B0604020202020204" pitchFamily="34" charset="0"/>
              <a:buChar char="•"/>
            </a:pPr>
            <a:r>
              <a:rPr lang="en-GB" sz="1400" dirty="0"/>
              <a:t>South Cambs sees more owners with a mortgage and private renters moving and slightly fewer social renters moving.</a:t>
            </a:r>
          </a:p>
          <a:p>
            <a:pPr marL="285750" indent="-285750">
              <a:buFont typeface="Arial" panose="020B0604020202020204" pitchFamily="34" charset="0"/>
              <a:buChar char="•"/>
            </a:pPr>
            <a:r>
              <a:rPr lang="en-GB" sz="1400" dirty="0"/>
              <a:t>West Suffolk reflects the whole study area moves except for a lower % of moves by private renters.</a:t>
            </a:r>
          </a:p>
        </p:txBody>
      </p:sp>
    </p:spTree>
    <p:extLst>
      <p:ext uri="{BB962C8B-B14F-4D97-AF65-F5344CB8AC3E}">
        <p14:creationId xmlns:p14="http://schemas.microsoft.com/office/powerpoint/2010/main" val="34894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D8A9E-A646-DEFC-F01A-9D5043B52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A1BA3334-D41D-399B-C5FA-8AF7032A886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 name="Straight Connector 5">
            <a:extLst>
              <a:ext uri="{FF2B5EF4-FFF2-40B4-BE49-F238E27FC236}">
                <a16:creationId xmlns:a16="http://schemas.microsoft.com/office/drawing/2014/main" id="{AD91BAA8-EA81-3B37-205A-C40AE510DE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3E92ED-109A-BDED-12F4-E463D3B856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3BB9A494-5C64-2A9F-E142-96A53C9F9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1BB466B-1BF5-6C04-53CE-264D334B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a:extLst>
              <a:ext uri="{FF2B5EF4-FFF2-40B4-BE49-F238E27FC236}">
                <a16:creationId xmlns:a16="http://schemas.microsoft.com/office/drawing/2014/main" id="{2F092F1B-49B4-8C4E-E91F-86F243759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7392E22-C072-983B-71C1-54FBB32C3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5D39E35-059E-CB4C-0E07-26F6D4F9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6DB5FD16-3676-5FDA-71F1-0122ADA61811}"/>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4" name="Text Placeholder 2">
            <a:extLst>
              <a:ext uri="{FF2B5EF4-FFF2-40B4-BE49-F238E27FC236}">
                <a16:creationId xmlns:a16="http://schemas.microsoft.com/office/drawing/2014/main" id="{18A92EEB-0A8D-6E2E-EBF1-F71763E7AB55}"/>
              </a:ext>
            </a:extLst>
          </p:cNvPr>
          <p:cNvSpPr txBox="1">
            <a:spLocks/>
          </p:cNvSpPr>
          <p:nvPr/>
        </p:nvSpPr>
        <p:spPr>
          <a:xfrm>
            <a:off x="1535372" y="3892734"/>
            <a:ext cx="9120954" cy="984874"/>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5" name="Picture 14">
            <a:extLst>
              <a:ext uri="{FF2B5EF4-FFF2-40B4-BE49-F238E27FC236}">
                <a16:creationId xmlns:a16="http://schemas.microsoft.com/office/drawing/2014/main" id="{CDA6736E-AC6B-3545-F383-ABAD46DD193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962DE391-29FF-2582-482D-7B15E10BBA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5990F519-A509-C5C5-FD7A-086D542BA33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19</a:t>
            </a:fld>
            <a:endParaRPr lang="en-US" dirty="0">
              <a:solidFill>
                <a:schemeClr val="bg1"/>
              </a:solidFill>
            </a:endParaRPr>
          </a:p>
        </p:txBody>
      </p:sp>
      <p:sp>
        <p:nvSpPr>
          <p:cNvPr id="2" name="Footer Placeholder 3">
            <a:extLst>
              <a:ext uri="{FF2B5EF4-FFF2-40B4-BE49-F238E27FC236}">
                <a16:creationId xmlns:a16="http://schemas.microsoft.com/office/drawing/2014/main" id="{5542E64D-68D5-893A-0600-0C5A73F344FD}"/>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86427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60C9656-0E32-44AC-8F0F-E0940851D37A}"/>
              </a:ext>
            </a:extLst>
          </p:cNvPr>
          <p:cNvSpPr>
            <a:spLocks noGrp="1"/>
          </p:cNvSpPr>
          <p:nvPr>
            <p:ph type="title"/>
          </p:nvPr>
        </p:nvSpPr>
        <p:spPr>
          <a:xfrm>
            <a:off x="1451580" y="804520"/>
            <a:ext cx="3530157" cy="1049235"/>
          </a:xfrm>
        </p:spPr>
        <p:txBody>
          <a:bodyPr>
            <a:normAutofit/>
          </a:bodyPr>
          <a:lstStyle/>
          <a:p>
            <a:r>
              <a:rPr lang="en-GB" sz="3000" dirty="0"/>
              <a:t>About the 2022 diamond update</a:t>
            </a:r>
          </a:p>
        </p:txBody>
      </p:sp>
      <p:sp>
        <p:nvSpPr>
          <p:cNvPr id="64" name="Rectangle 6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6" name="Group 6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67" name="Rectangle 6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5" descr="A group of people sitting around a table with a board game&#10;&#10;Description automatically generated with low confidence">
            <a:extLst>
              <a:ext uri="{FF2B5EF4-FFF2-40B4-BE49-F238E27FC236}">
                <a16:creationId xmlns:a16="http://schemas.microsoft.com/office/drawing/2014/main" id="{A30627E5-4C3C-9A45-C746-4B630BC1910E}"/>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70" name="Picture 6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7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E00FD7CC-089F-4686-AFA1-ABA282F555CD}"/>
              </a:ext>
            </a:extLst>
          </p:cNvPr>
          <p:cNvSpPr>
            <a:spLocks noGrp="1"/>
          </p:cNvSpPr>
          <p:nvPr>
            <p:ph type="ftr" sz="quarter" idx="11"/>
          </p:nvPr>
        </p:nvSpPr>
        <p:spPr>
          <a:xfrm>
            <a:off x="0" y="6542779"/>
            <a:ext cx="3526523" cy="309201"/>
          </a:xfrm>
        </p:spPr>
        <p:txBody>
          <a:bodyPr>
            <a:normAutofit/>
          </a:bodyPr>
          <a:lstStyle/>
          <a:p>
            <a:pPr>
              <a:spcAft>
                <a:spcPts val="600"/>
              </a:spcAft>
            </a:pPr>
            <a:r>
              <a:rPr lang="en-US" sz="900" spc="200" dirty="0">
                <a:solidFill>
                  <a:schemeClr val="bg1"/>
                </a:solidFill>
              </a:rPr>
              <a:t>Cambridgeshire, Peterborough &amp; West Suffolk </a:t>
            </a:r>
          </a:p>
        </p:txBody>
      </p:sp>
      <p:sp>
        <p:nvSpPr>
          <p:cNvPr id="23" name="Content Placeholder 3">
            <a:extLst>
              <a:ext uri="{FF2B5EF4-FFF2-40B4-BE49-F238E27FC236}">
                <a16:creationId xmlns:a16="http://schemas.microsoft.com/office/drawing/2014/main" id="{7D8E6BA8-9E30-42D9-81BE-AEAAB588A824}"/>
              </a:ext>
            </a:extLst>
          </p:cNvPr>
          <p:cNvSpPr txBox="1">
            <a:spLocks/>
          </p:cNvSpPr>
          <p:nvPr/>
        </p:nvSpPr>
        <p:spPr>
          <a:xfrm>
            <a:off x="1451580" y="2141258"/>
            <a:ext cx="3526523" cy="3450613"/>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“area wide” data and highlights</a:t>
            </a:r>
          </a:p>
          <a:p>
            <a:pPr>
              <a:lnSpc>
                <a:spcPct val="110000"/>
              </a:lnSpc>
            </a:pPr>
            <a:endParaRPr lang="en-GB" sz="1400" dirty="0"/>
          </a:p>
        </p:txBody>
      </p:sp>
      <p:sp>
        <p:nvSpPr>
          <p:cNvPr id="15" name="Slide Number Placeholder 4">
            <a:extLst>
              <a:ext uri="{FF2B5EF4-FFF2-40B4-BE49-F238E27FC236}">
                <a16:creationId xmlns:a16="http://schemas.microsoft.com/office/drawing/2014/main" id="{D66C633F-F461-4BCF-A5BC-8E12D81FDA1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193655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5BB1-9D65-1C44-3536-22A4090D933C}"/>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3" name="Content Placeholder 6">
            <a:extLst>
              <a:ext uri="{FF2B5EF4-FFF2-40B4-BE49-F238E27FC236}">
                <a16:creationId xmlns:a16="http://schemas.microsoft.com/office/drawing/2014/main" id="{3FAD7032-B09C-2FFF-D571-748F0433219F}"/>
              </a:ext>
            </a:extLst>
          </p:cNvPr>
          <p:cNvSpPr txBox="1">
            <a:spLocks/>
          </p:cNvSpPr>
          <p:nvPr/>
        </p:nvSpPr>
        <p:spPr>
          <a:xfrm>
            <a:off x="1451579" y="2484379"/>
            <a:ext cx="9603275" cy="3611613"/>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solidFill>
                  <a:schemeClr val="tx1"/>
                </a:solidFill>
              </a:rPr>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a:t>
            </a:r>
            <a:r>
              <a:rPr lang="en-GB" b="1" cap="none" dirty="0">
                <a:solidFill>
                  <a:schemeClr val="tx1"/>
                </a:solidFill>
              </a:rPr>
              <a:t>gross </a:t>
            </a:r>
            <a:r>
              <a:rPr lang="en-GB" cap="none" dirty="0">
                <a:solidFill>
                  <a:schemeClr val="tx1"/>
                </a:solidFill>
              </a:rPr>
              <a:t>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4" name="Slide Number Placeholder 4">
            <a:extLst>
              <a:ext uri="{FF2B5EF4-FFF2-40B4-BE49-F238E27FC236}">
                <a16:creationId xmlns:a16="http://schemas.microsoft.com/office/drawing/2014/main" id="{E45624D4-8744-E8F9-B412-A3C33899A9ED}"/>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solidFill>
                  <a:schemeClr val="bg1"/>
                </a:solidFill>
              </a:rPr>
              <a:pPr/>
              <a:t>20</a:t>
            </a:fld>
            <a:endParaRPr lang="en-US" dirty="0">
              <a:solidFill>
                <a:schemeClr val="bg1"/>
              </a:solidFill>
            </a:endParaRPr>
          </a:p>
        </p:txBody>
      </p:sp>
      <p:graphicFrame>
        <p:nvGraphicFramePr>
          <p:cNvPr id="5" name="Table 4">
            <a:extLst>
              <a:ext uri="{FF2B5EF4-FFF2-40B4-BE49-F238E27FC236}">
                <a16:creationId xmlns:a16="http://schemas.microsoft.com/office/drawing/2014/main" id="{BA49F683-E4B8-140C-FCED-1228A5EB0FC9}"/>
              </a:ext>
            </a:extLst>
          </p:cNvPr>
          <p:cNvGraphicFramePr>
            <a:graphicFrameLocks noGrp="1"/>
          </p:cNvGraphicFramePr>
          <p:nvPr>
            <p:extLst>
              <p:ext uri="{D42A27DB-BD31-4B8C-83A1-F6EECF244321}">
                <p14:modId xmlns:p14="http://schemas.microsoft.com/office/powerpoint/2010/main" val="4279169345"/>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6" name="Footer Placeholder 3">
            <a:extLst>
              <a:ext uri="{FF2B5EF4-FFF2-40B4-BE49-F238E27FC236}">
                <a16:creationId xmlns:a16="http://schemas.microsoft.com/office/drawing/2014/main" id="{E529E2FE-43B8-F5BD-D0B5-529A3FCE6496}"/>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61978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6A93AB-498A-48EB-8628-CEEBD6EBA73E}"/>
              </a:ext>
            </a:extLst>
          </p:cNvPr>
          <p:cNvSpPr txBox="1">
            <a:spLocks/>
          </p:cNvSpPr>
          <p:nvPr/>
        </p:nvSpPr>
        <p:spPr>
          <a:xfrm>
            <a:off x="659301" y="1599091"/>
            <a:ext cx="2823919" cy="1744638"/>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285750" indent="-285750">
              <a:buFont typeface="Arial" panose="020B0604020202020204" pitchFamily="34" charset="0"/>
              <a:buChar char="•"/>
            </a:pPr>
            <a:endParaRPr lang="en-US" sz="1400" dirty="0"/>
          </a:p>
        </p:txBody>
      </p:sp>
      <p:graphicFrame>
        <p:nvGraphicFramePr>
          <p:cNvPr id="19" name="Chart 18">
            <a:extLst>
              <a:ext uri="{FF2B5EF4-FFF2-40B4-BE49-F238E27FC236}">
                <a16:creationId xmlns:a16="http://schemas.microsoft.com/office/drawing/2014/main" id="{5991042A-2332-4D09-BF20-CDBC99E76261}"/>
              </a:ext>
            </a:extLst>
          </p:cNvPr>
          <p:cNvGraphicFramePr>
            <a:graphicFrameLocks/>
          </p:cNvGraphicFramePr>
          <p:nvPr>
            <p:extLst>
              <p:ext uri="{D42A27DB-BD31-4B8C-83A1-F6EECF244321}">
                <p14:modId xmlns:p14="http://schemas.microsoft.com/office/powerpoint/2010/main" val="4194982221"/>
              </p:ext>
            </p:extLst>
          </p:nvPr>
        </p:nvGraphicFramePr>
        <p:xfrm>
          <a:off x="4455183" y="708213"/>
          <a:ext cx="7077515" cy="4760258"/>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7">
            <a:extLst>
              <a:ext uri="{FF2B5EF4-FFF2-40B4-BE49-F238E27FC236}">
                <a16:creationId xmlns:a16="http://schemas.microsoft.com/office/drawing/2014/main" id="{2364E62C-00D8-4161-939E-F004AB7BFE2B}"/>
              </a:ext>
            </a:extLst>
          </p:cNvPr>
          <p:cNvSpPr>
            <a:spLocks noGrp="1"/>
          </p:cNvSpPr>
          <p:nvPr>
            <p:ph type="title"/>
          </p:nvPr>
        </p:nvSpPr>
        <p:spPr>
          <a:xfrm>
            <a:off x="1297251" y="874147"/>
            <a:ext cx="3795883" cy="981547"/>
          </a:xfrm>
        </p:spPr>
        <p:txBody>
          <a:bodyPr/>
          <a:lstStyle/>
          <a:p>
            <a:r>
              <a:rPr lang="en-GB" sz="3200" cap="all" dirty="0">
                <a:latin typeface="+mj-lt"/>
                <a:ea typeface="+mj-ea"/>
                <a:cs typeface="+mj-cs"/>
              </a:rPr>
              <a:t>INCOME</a:t>
            </a:r>
            <a:r>
              <a:rPr lang="en-GB" sz="2400" dirty="0"/>
              <a:t> </a:t>
            </a:r>
            <a:r>
              <a:rPr lang="en-GB" sz="3200" cap="all" dirty="0">
                <a:latin typeface="+mj-lt"/>
                <a:ea typeface="+mj-ea"/>
                <a:cs typeface="+mj-cs"/>
              </a:rPr>
              <a:t>DISTRIBUTION</a:t>
            </a:r>
            <a:endParaRPr lang="en-GB" dirty="0"/>
          </a:p>
        </p:txBody>
      </p:sp>
      <p:sp>
        <p:nvSpPr>
          <p:cNvPr id="20" name="Footer Placeholder 3">
            <a:extLst>
              <a:ext uri="{FF2B5EF4-FFF2-40B4-BE49-F238E27FC236}">
                <a16:creationId xmlns:a16="http://schemas.microsoft.com/office/drawing/2014/main" id="{71351F03-162B-455D-B3F7-84357DF60602}"/>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17" name="TextBox 16">
            <a:extLst>
              <a:ext uri="{FF2B5EF4-FFF2-40B4-BE49-F238E27FC236}">
                <a16:creationId xmlns:a16="http://schemas.microsoft.com/office/drawing/2014/main" id="{DDE9B756-5D01-4D1E-B50E-B3F31B4222D9}"/>
              </a:ext>
            </a:extLst>
          </p:cNvPr>
          <p:cNvSpPr txBox="1"/>
          <p:nvPr/>
        </p:nvSpPr>
        <p:spPr>
          <a:xfrm>
            <a:off x="1297250" y="2034988"/>
            <a:ext cx="2823919"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t>Count of households in £5,000 income bands</a:t>
            </a:r>
            <a:br>
              <a:rPr lang="en-US" sz="1800" dirty="0"/>
            </a:br>
            <a:r>
              <a:rPr lang="en-US" sz="1800" dirty="0"/>
              <a:t>(income includes benefits)</a:t>
            </a:r>
          </a:p>
          <a:p>
            <a:pPr marL="285750" indent="-285750">
              <a:buFont typeface="Arial" panose="020B0604020202020204" pitchFamily="34" charset="0"/>
              <a:buChar char="•"/>
            </a:pPr>
            <a:r>
              <a:rPr lang="en-US" sz="1800" dirty="0"/>
              <a:t>This graphs shows the total number of households in each band, across the study area</a:t>
            </a:r>
          </a:p>
          <a:p>
            <a:pPr marL="285750" indent="-285750">
              <a:buFont typeface="Arial" panose="020B0604020202020204" pitchFamily="34" charset="0"/>
              <a:buChar char="•"/>
            </a:pPr>
            <a:endParaRPr lang="en-US" dirty="0"/>
          </a:p>
          <a:p>
            <a:endParaRPr lang="en-US" sz="1800" dirty="0"/>
          </a:p>
        </p:txBody>
      </p:sp>
      <p:sp>
        <p:nvSpPr>
          <p:cNvPr id="7" name="Slide Number Placeholder 4">
            <a:extLst>
              <a:ext uri="{FF2B5EF4-FFF2-40B4-BE49-F238E27FC236}">
                <a16:creationId xmlns:a16="http://schemas.microsoft.com/office/drawing/2014/main" id="{F8ECB65C-0D0E-400C-B3EE-E1BE43A615F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74670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D4C5B6-AD7D-43E8-92C9-BB772E717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A85A016-CFD8-4AED-AC0D-1A38E9399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D4BB3A8-CB26-4AB7-A99B-0B24E70B56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14D9ACE-77C4-4743-B2D0-0E84A9FBCF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3945A6DB-577F-49D1-B902-A05A8BBA1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856A85-E653-4E96-9C72-003EC595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A96A93AB-498A-48EB-8628-CEEBD6EBA73E}"/>
              </a:ext>
            </a:extLst>
          </p:cNvPr>
          <p:cNvSpPr txBox="1">
            <a:spLocks/>
          </p:cNvSpPr>
          <p:nvPr/>
        </p:nvSpPr>
        <p:spPr>
          <a:xfrm>
            <a:off x="659301" y="1599091"/>
            <a:ext cx="2823919" cy="1744638"/>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285750" indent="-285750">
              <a:buFont typeface="Arial" panose="020B0604020202020204" pitchFamily="34" charset="0"/>
              <a:buChar char="•"/>
            </a:pPr>
            <a:endParaRPr lang="en-US" sz="1400" dirty="0"/>
          </a:p>
        </p:txBody>
      </p:sp>
      <p:cxnSp>
        <p:nvCxnSpPr>
          <p:cNvPr id="9" name="Straight Connector 8">
            <a:extLst>
              <a:ext uri="{FF2B5EF4-FFF2-40B4-BE49-F238E27FC236}">
                <a16:creationId xmlns:a16="http://schemas.microsoft.com/office/drawing/2014/main" id="{12C3A157-7B82-42AD-82CC-EDCA1C19C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9D950B2E-3525-4D8D-9E4C-B02510927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22">
              <a:extLst>
                <a:ext uri="{FF2B5EF4-FFF2-40B4-BE49-F238E27FC236}">
                  <a16:creationId xmlns:a16="http://schemas.microsoft.com/office/drawing/2014/main" id="{16103409-6486-4228-9C9F-D6FE75278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AEFD27-4EC9-4B3E-9D7A-CA0DD0400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25">
            <a:extLst>
              <a:ext uri="{FF2B5EF4-FFF2-40B4-BE49-F238E27FC236}">
                <a16:creationId xmlns:a16="http://schemas.microsoft.com/office/drawing/2014/main" id="{949175AB-287F-42AB-9491-748BE5776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7">
            <a:extLst>
              <a:ext uri="{FF2B5EF4-FFF2-40B4-BE49-F238E27FC236}">
                <a16:creationId xmlns:a16="http://schemas.microsoft.com/office/drawing/2014/main" id="{2D1BEF74-1840-46DC-AD5D-8DBF504C4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29">
            <a:extLst>
              <a:ext uri="{FF2B5EF4-FFF2-40B4-BE49-F238E27FC236}">
                <a16:creationId xmlns:a16="http://schemas.microsoft.com/office/drawing/2014/main" id="{6A63703C-7F0D-440F-873A-E5F75F741A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4F051F2-5B82-48EB-BE9D-8B0F6E98CB8A}"/>
              </a:ext>
            </a:extLst>
          </p:cNvPr>
          <p:cNvSpPr txBox="1"/>
          <p:nvPr/>
        </p:nvSpPr>
        <p:spPr>
          <a:xfrm>
            <a:off x="652496" y="1688904"/>
            <a:ext cx="3321175" cy="1754326"/>
          </a:xfrm>
          <a:prstGeom prst="rect">
            <a:avLst/>
          </a:prstGeom>
          <a:noFill/>
        </p:spPr>
        <p:txBody>
          <a:bodyPr wrap="square" rtlCol="0">
            <a:spAutoFit/>
          </a:bodyPr>
          <a:lstStyle/>
          <a:p>
            <a:r>
              <a:rPr lang="en-US" sz="3600" dirty="0"/>
              <a:t>COMPARING INCOME DISTRIBUTION</a:t>
            </a:r>
          </a:p>
        </p:txBody>
      </p:sp>
      <p:sp>
        <p:nvSpPr>
          <p:cNvPr id="20" name="Footer Placeholder 3">
            <a:extLst>
              <a:ext uri="{FF2B5EF4-FFF2-40B4-BE49-F238E27FC236}">
                <a16:creationId xmlns:a16="http://schemas.microsoft.com/office/drawing/2014/main" id="{71351F03-162B-455D-B3F7-84357DF6060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21" name="Chart 20">
            <a:extLst>
              <a:ext uri="{FF2B5EF4-FFF2-40B4-BE49-F238E27FC236}">
                <a16:creationId xmlns:a16="http://schemas.microsoft.com/office/drawing/2014/main" id="{AFB28630-B5B6-4B7D-9D44-6AF51934CF1A}"/>
              </a:ext>
            </a:extLst>
          </p:cNvPr>
          <p:cNvGraphicFramePr>
            <a:graphicFrameLocks/>
          </p:cNvGraphicFramePr>
          <p:nvPr>
            <p:extLst>
              <p:ext uri="{D42A27DB-BD31-4B8C-83A1-F6EECF244321}">
                <p14:modId xmlns:p14="http://schemas.microsoft.com/office/powerpoint/2010/main" val="4293425499"/>
              </p:ext>
            </p:extLst>
          </p:nvPr>
        </p:nvGraphicFramePr>
        <p:xfrm>
          <a:off x="4455487" y="976903"/>
          <a:ext cx="6615581"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473A6E76-DAC2-4137-8004-CAC6329DC844}"/>
              </a:ext>
            </a:extLst>
          </p:cNvPr>
          <p:cNvSpPr txBox="1"/>
          <p:nvPr/>
        </p:nvSpPr>
        <p:spPr>
          <a:xfrm>
            <a:off x="659301" y="3616047"/>
            <a:ext cx="3177234"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Graphs shows the total number of households in each £5K income band, for each individual district</a:t>
            </a:r>
          </a:p>
          <a:p>
            <a:endParaRPr lang="en-GB" dirty="0"/>
          </a:p>
        </p:txBody>
      </p:sp>
      <p:sp>
        <p:nvSpPr>
          <p:cNvPr id="22" name="Slide Number Placeholder 4">
            <a:extLst>
              <a:ext uri="{FF2B5EF4-FFF2-40B4-BE49-F238E27FC236}">
                <a16:creationId xmlns:a16="http://schemas.microsoft.com/office/drawing/2014/main" id="{C5B6B587-7867-4734-A3F2-F23F750DB96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17607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D4C5B6-AD7D-43E8-92C9-BB772E717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A85A016-CFD8-4AED-AC0D-1A38E9399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D4BB3A8-CB26-4AB7-A99B-0B24E70B56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14D9ACE-77C4-4743-B2D0-0E84A9FBCF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3945A6DB-577F-49D1-B902-A05A8BBA1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856A85-E653-4E96-9C72-003EC595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A96A93AB-498A-48EB-8628-CEEBD6EBA73E}"/>
              </a:ext>
            </a:extLst>
          </p:cNvPr>
          <p:cNvSpPr txBox="1">
            <a:spLocks/>
          </p:cNvSpPr>
          <p:nvPr/>
        </p:nvSpPr>
        <p:spPr>
          <a:xfrm>
            <a:off x="643084" y="3534322"/>
            <a:ext cx="2823919" cy="2096947"/>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600" cap="none" dirty="0"/>
              <a:t>Comparing the percentage of households in six income “blocks”</a:t>
            </a:r>
          </a:p>
          <a:p>
            <a:pPr marL="285750" indent="-285750">
              <a:buFont typeface="Arial" panose="020B0604020202020204" pitchFamily="34" charset="0"/>
              <a:buChar char="•"/>
            </a:pPr>
            <a:r>
              <a:rPr lang="en-US" sz="1600" cap="none" dirty="0"/>
              <a:t>Less than £20K 	</a:t>
            </a:r>
            <a:r>
              <a:rPr lang="en-US" sz="1600" cap="none" dirty="0">
                <a:solidFill>
                  <a:srgbClr val="FF0000"/>
                </a:solidFill>
                <a:sym typeface="Wingdings" panose="05000000000000000000" pitchFamily="2" charset="2"/>
              </a:rPr>
              <a:t></a:t>
            </a:r>
            <a:endParaRPr lang="en-US" sz="1600" cap="none" dirty="0">
              <a:solidFill>
                <a:srgbClr val="FF0000"/>
              </a:solidFill>
            </a:endParaRPr>
          </a:p>
          <a:p>
            <a:pPr marL="285750" indent="-285750">
              <a:buFont typeface="Arial" panose="020B0604020202020204" pitchFamily="34" charset="0"/>
              <a:buChar char="•"/>
            </a:pPr>
            <a:r>
              <a:rPr lang="en-US" sz="1600" cap="none" dirty="0"/>
              <a:t>£20 to 30K 	</a:t>
            </a:r>
            <a:r>
              <a:rPr lang="en-US" sz="1600" cap="none" dirty="0">
                <a:solidFill>
                  <a:srgbClr val="FFC000"/>
                </a:solidFill>
                <a:sym typeface="Wingdings" panose="05000000000000000000" pitchFamily="2" charset="2"/>
              </a:rPr>
              <a:t></a:t>
            </a:r>
            <a:endParaRPr lang="en-US" sz="1600" cap="none" dirty="0">
              <a:solidFill>
                <a:srgbClr val="FFC000"/>
              </a:solidFill>
            </a:endParaRPr>
          </a:p>
          <a:p>
            <a:pPr marL="285750" indent="-285750">
              <a:buFont typeface="Arial" panose="020B0604020202020204" pitchFamily="34" charset="0"/>
              <a:buChar char="•"/>
            </a:pPr>
            <a:r>
              <a:rPr lang="en-US" sz="1600" cap="none" dirty="0"/>
              <a:t>£30 to 50K 	</a:t>
            </a:r>
            <a:r>
              <a:rPr lang="en-US" sz="1600" cap="none" dirty="0">
                <a:solidFill>
                  <a:srgbClr val="FFFF00"/>
                </a:solidFill>
                <a:sym typeface="Wingdings" panose="05000000000000000000" pitchFamily="2" charset="2"/>
              </a:rPr>
              <a:t></a:t>
            </a:r>
            <a:endParaRPr lang="en-US" sz="1600" cap="none" dirty="0">
              <a:solidFill>
                <a:srgbClr val="FFFF00"/>
              </a:solidFill>
            </a:endParaRPr>
          </a:p>
          <a:p>
            <a:pPr marL="285750" indent="-285750">
              <a:buFont typeface="Arial" panose="020B0604020202020204" pitchFamily="34" charset="0"/>
              <a:buChar char="•"/>
            </a:pPr>
            <a:r>
              <a:rPr lang="en-US" sz="1600" cap="none" dirty="0"/>
              <a:t>£50 to 65K 	</a:t>
            </a:r>
            <a:r>
              <a:rPr lang="en-US" sz="1600" cap="none" dirty="0">
                <a:solidFill>
                  <a:srgbClr val="00B050"/>
                </a:solidFill>
                <a:sym typeface="Wingdings" panose="05000000000000000000" pitchFamily="2" charset="2"/>
              </a:rPr>
              <a:t></a:t>
            </a:r>
            <a:endParaRPr lang="en-US" sz="1600" cap="none" dirty="0">
              <a:solidFill>
                <a:srgbClr val="00B050"/>
              </a:solidFill>
            </a:endParaRPr>
          </a:p>
          <a:p>
            <a:pPr marL="285750" indent="-285750">
              <a:buFont typeface="Arial" panose="020B0604020202020204" pitchFamily="34" charset="0"/>
              <a:buChar char="•"/>
            </a:pPr>
            <a:r>
              <a:rPr lang="en-US" sz="1600" cap="none" dirty="0"/>
              <a:t>£65 to 90K 	</a:t>
            </a:r>
            <a:r>
              <a:rPr lang="en-US" sz="1600" cap="none" dirty="0">
                <a:solidFill>
                  <a:srgbClr val="C00000"/>
                </a:solidFill>
                <a:sym typeface="Wingdings" panose="05000000000000000000" pitchFamily="2" charset="2"/>
              </a:rPr>
              <a:t></a:t>
            </a:r>
            <a:endParaRPr lang="en-US" sz="1600" cap="none" dirty="0">
              <a:solidFill>
                <a:srgbClr val="C00000"/>
              </a:solidFill>
            </a:endParaRPr>
          </a:p>
          <a:p>
            <a:pPr marL="285750" indent="-285750">
              <a:buFont typeface="Arial" panose="020B0604020202020204" pitchFamily="34" charset="0"/>
              <a:buChar char="•"/>
            </a:pPr>
            <a:r>
              <a:rPr lang="en-US" sz="1600" cap="none" dirty="0"/>
              <a:t>More than £90K 	</a:t>
            </a:r>
            <a:r>
              <a:rPr lang="en-US" sz="1600" cap="none" dirty="0">
                <a:solidFill>
                  <a:srgbClr val="7030A0"/>
                </a:solidFill>
                <a:sym typeface="Wingdings" panose="05000000000000000000" pitchFamily="2" charset="2"/>
              </a:rPr>
              <a:t></a:t>
            </a:r>
            <a:endParaRPr lang="en-US" sz="1600" cap="none" dirty="0">
              <a:solidFill>
                <a:srgbClr val="7030A0"/>
              </a:solidFill>
            </a:endParaRPr>
          </a:p>
        </p:txBody>
      </p:sp>
      <p:cxnSp>
        <p:nvCxnSpPr>
          <p:cNvPr id="9" name="Straight Connector 8">
            <a:extLst>
              <a:ext uri="{FF2B5EF4-FFF2-40B4-BE49-F238E27FC236}">
                <a16:creationId xmlns:a16="http://schemas.microsoft.com/office/drawing/2014/main" id="{12C3A157-7B82-42AD-82CC-EDCA1C19C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9D950B2E-3525-4D8D-9E4C-B02510927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22">
              <a:extLst>
                <a:ext uri="{FF2B5EF4-FFF2-40B4-BE49-F238E27FC236}">
                  <a16:creationId xmlns:a16="http://schemas.microsoft.com/office/drawing/2014/main" id="{16103409-6486-4228-9C9F-D6FE75278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AEFD27-4EC9-4B3E-9D7A-CA0DD0400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25">
            <a:extLst>
              <a:ext uri="{FF2B5EF4-FFF2-40B4-BE49-F238E27FC236}">
                <a16:creationId xmlns:a16="http://schemas.microsoft.com/office/drawing/2014/main" id="{949175AB-287F-42AB-9491-748BE5776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7">
            <a:extLst>
              <a:ext uri="{FF2B5EF4-FFF2-40B4-BE49-F238E27FC236}">
                <a16:creationId xmlns:a16="http://schemas.microsoft.com/office/drawing/2014/main" id="{2D1BEF74-1840-46DC-AD5D-8DBF504C4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29">
            <a:extLst>
              <a:ext uri="{FF2B5EF4-FFF2-40B4-BE49-F238E27FC236}">
                <a16:creationId xmlns:a16="http://schemas.microsoft.com/office/drawing/2014/main" id="{6A63703C-7F0D-440F-873A-E5F75F741A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4F051F2-5B82-48EB-BE9D-8B0F6E98CB8A}"/>
              </a:ext>
            </a:extLst>
          </p:cNvPr>
          <p:cNvSpPr txBox="1"/>
          <p:nvPr/>
        </p:nvSpPr>
        <p:spPr>
          <a:xfrm>
            <a:off x="643084" y="1599091"/>
            <a:ext cx="3314370" cy="1754326"/>
          </a:xfrm>
          <a:prstGeom prst="rect">
            <a:avLst/>
          </a:prstGeom>
          <a:noFill/>
        </p:spPr>
        <p:txBody>
          <a:bodyPr wrap="square" rtlCol="0">
            <a:spAutoFit/>
          </a:bodyPr>
          <a:lstStyle/>
          <a:p>
            <a:r>
              <a:rPr lang="en-GB" sz="3600" cap="all" dirty="0">
                <a:latin typeface="+mj-lt"/>
                <a:ea typeface="+mj-ea"/>
                <a:cs typeface="+mj-cs"/>
              </a:rPr>
              <a:t>Comparing INCOME</a:t>
            </a:r>
            <a:r>
              <a:rPr lang="en-GB" sz="2800" dirty="0"/>
              <a:t> </a:t>
            </a:r>
            <a:r>
              <a:rPr lang="en-GB" sz="3600" cap="all" dirty="0">
                <a:latin typeface="+mj-lt"/>
                <a:ea typeface="+mj-ea"/>
                <a:cs typeface="+mj-cs"/>
              </a:rPr>
              <a:t>DISTRIBUTION</a:t>
            </a:r>
          </a:p>
        </p:txBody>
      </p:sp>
      <p:sp>
        <p:nvSpPr>
          <p:cNvPr id="20" name="Footer Placeholder 3">
            <a:extLst>
              <a:ext uri="{FF2B5EF4-FFF2-40B4-BE49-F238E27FC236}">
                <a16:creationId xmlns:a16="http://schemas.microsoft.com/office/drawing/2014/main" id="{71351F03-162B-455D-B3F7-84357DF6060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21" name="Chart 20">
            <a:extLst>
              <a:ext uri="{FF2B5EF4-FFF2-40B4-BE49-F238E27FC236}">
                <a16:creationId xmlns:a16="http://schemas.microsoft.com/office/drawing/2014/main" id="{DB078712-7E83-4F69-8C32-209316023A87}"/>
              </a:ext>
            </a:extLst>
          </p:cNvPr>
          <p:cNvGraphicFramePr>
            <a:graphicFrameLocks/>
          </p:cNvGraphicFramePr>
          <p:nvPr>
            <p:extLst>
              <p:ext uri="{D42A27DB-BD31-4B8C-83A1-F6EECF244321}">
                <p14:modId xmlns:p14="http://schemas.microsoft.com/office/powerpoint/2010/main" val="2644737445"/>
              </p:ext>
            </p:extLst>
          </p:nvPr>
        </p:nvGraphicFramePr>
        <p:xfrm>
          <a:off x="4455487" y="977965"/>
          <a:ext cx="6615582" cy="4135340"/>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4">
            <a:extLst>
              <a:ext uri="{FF2B5EF4-FFF2-40B4-BE49-F238E27FC236}">
                <a16:creationId xmlns:a16="http://schemas.microsoft.com/office/drawing/2014/main" id="{5EA41EDD-BC02-4ED3-88C6-16950D8FD52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02567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387205" y="114708"/>
            <a:ext cx="9657313" cy="926870"/>
          </a:xfrm>
        </p:spPr>
        <p:txBody>
          <a:bodyPr vert="horz" lIns="91440" tIns="45720" rIns="91440" bIns="45720" rtlCol="0" anchor="ctr">
            <a:normAutofit/>
          </a:bodyPr>
          <a:lstStyle/>
          <a:p>
            <a:r>
              <a:rPr lang="en-US" sz="3600" dirty="0"/>
              <a:t>Three ‘groups’ for Income</a:t>
            </a:r>
            <a:r>
              <a:rPr lang="en-US" sz="4800" kern="1200" dirty="0">
                <a:solidFill>
                  <a:schemeClr val="tx1"/>
                </a:solidFill>
                <a:latin typeface="+mj-lt"/>
                <a:ea typeface="+mj-ea"/>
                <a:cs typeface="+mj-cs"/>
              </a:rPr>
              <a:t> </a:t>
            </a:r>
            <a:r>
              <a:rPr lang="en-US" sz="3600" dirty="0"/>
              <a:t>distribution</a:t>
            </a:r>
            <a:r>
              <a:rPr lang="en-US" sz="4800" kern="1200" dirty="0">
                <a:solidFill>
                  <a:schemeClr val="tx1"/>
                </a:solidFill>
                <a:latin typeface="+mj-lt"/>
                <a:ea typeface="+mj-ea"/>
                <a:cs typeface="+mj-cs"/>
              </a:rPr>
              <a:t> </a:t>
            </a:r>
            <a:endParaRPr lang="en-US" sz="3600" dirty="0"/>
          </a:p>
        </p:txBody>
      </p:sp>
      <p:pic>
        <p:nvPicPr>
          <p:cNvPr id="9" name="Picture 8">
            <a:extLst>
              <a:ext uri="{FF2B5EF4-FFF2-40B4-BE49-F238E27FC236}">
                <a16:creationId xmlns:a16="http://schemas.microsoft.com/office/drawing/2014/main" id="{703CB123-BDF0-45EA-BB33-8386D235730C}"/>
              </a:ext>
            </a:extLst>
          </p:cNvPr>
          <p:cNvPicPr/>
          <p:nvPr/>
        </p:nvPicPr>
        <p:blipFill rotWithShape="1">
          <a:blip r:embed="rId2"/>
          <a:srcRect l="15242" t="39345" r="32152" b="9666"/>
          <a:stretch/>
        </p:blipFill>
        <p:spPr bwMode="auto">
          <a:xfrm>
            <a:off x="1418416" y="887505"/>
            <a:ext cx="9626102" cy="4930589"/>
          </a:xfrm>
          <a:prstGeom prst="rect">
            <a:avLst/>
          </a:prstGeom>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2ED8CCCA-8ADF-41ED-BCD0-EAE46B78A1B1}"/>
              </a:ext>
            </a:extLst>
          </p:cNvPr>
          <p:cNvSpPr/>
          <p:nvPr/>
        </p:nvSpPr>
        <p:spPr>
          <a:xfrm>
            <a:off x="1147483" y="3975867"/>
            <a:ext cx="10080978" cy="141909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2FDB967E-D54B-4238-9CE4-5F5DFFF68340}"/>
              </a:ext>
            </a:extLst>
          </p:cNvPr>
          <p:cNvSpPr/>
          <p:nvPr/>
        </p:nvSpPr>
        <p:spPr>
          <a:xfrm>
            <a:off x="1147483" y="2847638"/>
            <a:ext cx="10080978" cy="1094131"/>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542D8B91-70D0-441D-9F1C-D18ADE44BC07}"/>
              </a:ext>
            </a:extLst>
          </p:cNvPr>
          <p:cNvSpPr/>
          <p:nvPr/>
        </p:nvSpPr>
        <p:spPr>
          <a:xfrm>
            <a:off x="1147483" y="1428545"/>
            <a:ext cx="10080978" cy="1384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ooter Placeholder 3">
            <a:extLst>
              <a:ext uri="{FF2B5EF4-FFF2-40B4-BE49-F238E27FC236}">
                <a16:creationId xmlns:a16="http://schemas.microsoft.com/office/drawing/2014/main" id="{D606DA08-B572-4427-AC6E-3C72EB21027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5" name="TextBox 4">
            <a:extLst>
              <a:ext uri="{FF2B5EF4-FFF2-40B4-BE49-F238E27FC236}">
                <a16:creationId xmlns:a16="http://schemas.microsoft.com/office/drawing/2014/main" id="{F8113716-6529-4A6E-885C-2BAC26AE671B}"/>
              </a:ext>
            </a:extLst>
          </p:cNvPr>
          <p:cNvSpPr txBox="1"/>
          <p:nvPr/>
        </p:nvSpPr>
        <p:spPr>
          <a:xfrm>
            <a:off x="97236" y="1075676"/>
            <a:ext cx="1426360" cy="1384995"/>
          </a:xfrm>
          <a:prstGeom prst="rect">
            <a:avLst/>
          </a:prstGeom>
          <a:noFill/>
          <a:ln>
            <a:solidFill>
              <a:srgbClr val="FF0000"/>
            </a:solidFill>
          </a:ln>
        </p:spPr>
        <p:txBody>
          <a:bodyPr wrap="square" rtlCol="0">
            <a:spAutoFit/>
          </a:bodyPr>
          <a:lstStyle/>
          <a:p>
            <a:r>
              <a:rPr lang="en-GB" sz="1400" b="1" dirty="0"/>
              <a:t>ECDC, HDC and WS</a:t>
            </a:r>
            <a:r>
              <a:rPr lang="en-GB" sz="1400" dirty="0"/>
              <a:t>: mid range on lower and mid range on higher incomes</a:t>
            </a:r>
          </a:p>
        </p:txBody>
      </p:sp>
      <p:sp>
        <p:nvSpPr>
          <p:cNvPr id="12" name="TextBox 11">
            <a:extLst>
              <a:ext uri="{FF2B5EF4-FFF2-40B4-BE49-F238E27FC236}">
                <a16:creationId xmlns:a16="http://schemas.microsoft.com/office/drawing/2014/main" id="{25AAF2A3-F910-4E56-8626-976D27B341D2}"/>
              </a:ext>
            </a:extLst>
          </p:cNvPr>
          <p:cNvSpPr txBox="1"/>
          <p:nvPr/>
        </p:nvSpPr>
        <p:spPr>
          <a:xfrm>
            <a:off x="97236" y="2687376"/>
            <a:ext cx="1426359" cy="1600438"/>
          </a:xfrm>
          <a:prstGeom prst="rect">
            <a:avLst/>
          </a:prstGeom>
          <a:noFill/>
          <a:ln>
            <a:solidFill>
              <a:schemeClr val="bg2">
                <a:lumMod val="50000"/>
              </a:schemeClr>
            </a:solidFill>
          </a:ln>
        </p:spPr>
        <p:txBody>
          <a:bodyPr wrap="square" rtlCol="0">
            <a:spAutoFit/>
          </a:bodyPr>
          <a:lstStyle/>
          <a:p>
            <a:r>
              <a:rPr lang="en-GB" sz="1400" b="1" dirty="0"/>
              <a:t>Fenland &amp; Peterborough</a:t>
            </a:r>
            <a:r>
              <a:rPr lang="en-GB" sz="1400" dirty="0"/>
              <a:t>: More households on lower and less on higher incomes</a:t>
            </a:r>
          </a:p>
        </p:txBody>
      </p:sp>
      <p:sp>
        <p:nvSpPr>
          <p:cNvPr id="13" name="TextBox 12">
            <a:extLst>
              <a:ext uri="{FF2B5EF4-FFF2-40B4-BE49-F238E27FC236}">
                <a16:creationId xmlns:a16="http://schemas.microsoft.com/office/drawing/2014/main" id="{0A91D273-EA39-41F3-BEA4-7BF3004AD801}"/>
              </a:ext>
            </a:extLst>
          </p:cNvPr>
          <p:cNvSpPr txBox="1"/>
          <p:nvPr/>
        </p:nvSpPr>
        <p:spPr>
          <a:xfrm>
            <a:off x="97236" y="4514520"/>
            <a:ext cx="1426359" cy="1384995"/>
          </a:xfrm>
          <a:prstGeom prst="rect">
            <a:avLst/>
          </a:prstGeom>
          <a:noFill/>
          <a:ln>
            <a:solidFill>
              <a:schemeClr val="tx2"/>
            </a:solidFill>
          </a:ln>
        </p:spPr>
        <p:txBody>
          <a:bodyPr wrap="square" rtlCol="0">
            <a:spAutoFit/>
          </a:bodyPr>
          <a:lstStyle/>
          <a:p>
            <a:r>
              <a:rPr lang="en-GB" sz="1400" b="1" dirty="0"/>
              <a:t>Greater Cambridge</a:t>
            </a:r>
            <a:r>
              <a:rPr lang="en-GB" sz="1400" dirty="0"/>
              <a:t>:</a:t>
            </a:r>
          </a:p>
          <a:p>
            <a:r>
              <a:rPr lang="en-GB" sz="1400" dirty="0"/>
              <a:t>Less households on lower and more on higher incomes</a:t>
            </a:r>
          </a:p>
        </p:txBody>
      </p:sp>
      <p:sp>
        <p:nvSpPr>
          <p:cNvPr id="14" name="Slide Number Placeholder 4">
            <a:extLst>
              <a:ext uri="{FF2B5EF4-FFF2-40B4-BE49-F238E27FC236}">
                <a16:creationId xmlns:a16="http://schemas.microsoft.com/office/drawing/2014/main" id="{38B5F183-C45A-4B83-9F9A-540E5F6FE4A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6146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5"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D4C5B6-AD7D-43E8-92C9-BB772E717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A85A016-CFD8-4AED-AC0D-1A38E9399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D4BB3A8-CB26-4AB7-A99B-0B24E70B56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14D9ACE-77C4-4743-B2D0-0E84A9FBCF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3945A6DB-577F-49D1-B902-A05A8BBA1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856A85-E653-4E96-9C72-003EC595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A96A93AB-498A-48EB-8628-CEEBD6EBA73E}"/>
              </a:ext>
            </a:extLst>
          </p:cNvPr>
          <p:cNvSpPr txBox="1">
            <a:spLocks/>
          </p:cNvSpPr>
          <p:nvPr/>
        </p:nvSpPr>
        <p:spPr>
          <a:xfrm>
            <a:off x="659301" y="1599091"/>
            <a:ext cx="2823919" cy="1744638"/>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285750" indent="-285750">
              <a:buFont typeface="Arial" panose="020B0604020202020204" pitchFamily="34" charset="0"/>
              <a:buChar char="•"/>
            </a:pPr>
            <a:endParaRPr lang="en-US" sz="1400" dirty="0"/>
          </a:p>
        </p:txBody>
      </p:sp>
      <p:cxnSp>
        <p:nvCxnSpPr>
          <p:cNvPr id="9" name="Straight Connector 8">
            <a:extLst>
              <a:ext uri="{FF2B5EF4-FFF2-40B4-BE49-F238E27FC236}">
                <a16:creationId xmlns:a16="http://schemas.microsoft.com/office/drawing/2014/main" id="{12C3A157-7B82-42AD-82CC-EDCA1C19C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9D950B2E-3525-4D8D-9E4C-B02510927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22">
              <a:extLst>
                <a:ext uri="{FF2B5EF4-FFF2-40B4-BE49-F238E27FC236}">
                  <a16:creationId xmlns:a16="http://schemas.microsoft.com/office/drawing/2014/main" id="{16103409-6486-4228-9C9F-D6FE75278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AEFD27-4EC9-4B3E-9D7A-CA0DD0400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25">
            <a:extLst>
              <a:ext uri="{FF2B5EF4-FFF2-40B4-BE49-F238E27FC236}">
                <a16:creationId xmlns:a16="http://schemas.microsoft.com/office/drawing/2014/main" id="{949175AB-287F-42AB-9491-748BE5776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7">
            <a:extLst>
              <a:ext uri="{FF2B5EF4-FFF2-40B4-BE49-F238E27FC236}">
                <a16:creationId xmlns:a16="http://schemas.microsoft.com/office/drawing/2014/main" id="{2D1BEF74-1840-46DC-AD5D-8DBF504C4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29">
            <a:extLst>
              <a:ext uri="{FF2B5EF4-FFF2-40B4-BE49-F238E27FC236}">
                <a16:creationId xmlns:a16="http://schemas.microsoft.com/office/drawing/2014/main" id="{6A63703C-7F0D-440F-873A-E5F75F741A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4F051F2-5B82-48EB-BE9D-8B0F6E98CB8A}"/>
              </a:ext>
            </a:extLst>
          </p:cNvPr>
          <p:cNvSpPr txBox="1"/>
          <p:nvPr/>
        </p:nvSpPr>
        <p:spPr>
          <a:xfrm>
            <a:off x="570014" y="2090221"/>
            <a:ext cx="3321175" cy="1200329"/>
          </a:xfrm>
          <a:prstGeom prst="rect">
            <a:avLst/>
          </a:prstGeom>
          <a:noFill/>
        </p:spPr>
        <p:txBody>
          <a:bodyPr wrap="square" rtlCol="0">
            <a:spAutoFit/>
          </a:bodyPr>
          <a:lstStyle/>
          <a:p>
            <a:r>
              <a:rPr lang="en-US" sz="3600" dirty="0"/>
              <a:t>CHANGE IN INCOME</a:t>
            </a:r>
          </a:p>
        </p:txBody>
      </p:sp>
      <p:sp>
        <p:nvSpPr>
          <p:cNvPr id="20" name="Footer Placeholder 3">
            <a:extLst>
              <a:ext uri="{FF2B5EF4-FFF2-40B4-BE49-F238E27FC236}">
                <a16:creationId xmlns:a16="http://schemas.microsoft.com/office/drawing/2014/main" id="{71351F03-162B-455D-B3F7-84357DF6060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7" name="TextBox 16">
            <a:extLst>
              <a:ext uri="{FF2B5EF4-FFF2-40B4-BE49-F238E27FC236}">
                <a16:creationId xmlns:a16="http://schemas.microsoft.com/office/drawing/2014/main" id="{473A6E76-DAC2-4137-8004-CAC6329DC844}"/>
              </a:ext>
            </a:extLst>
          </p:cNvPr>
          <p:cNvSpPr txBox="1"/>
          <p:nvPr/>
        </p:nvSpPr>
        <p:spPr>
          <a:xfrm>
            <a:off x="659301" y="3616047"/>
            <a:ext cx="3177234"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Graphs shows the total number of households in each £5K income band for </a:t>
            </a:r>
            <a:r>
              <a:rPr lang="en-US" dirty="0"/>
              <a:t>the whole study area</a:t>
            </a:r>
          </a:p>
          <a:p>
            <a:pPr marL="285750" indent="-285750">
              <a:buFont typeface="Arial" panose="020B0604020202020204" pitchFamily="34" charset="0"/>
              <a:buChar char="•"/>
            </a:pPr>
            <a:r>
              <a:rPr lang="en-US" sz="1800" dirty="0"/>
              <a:t>Compares 2016-2017 and 2020-2021</a:t>
            </a:r>
          </a:p>
          <a:p>
            <a:endParaRPr lang="en-GB" dirty="0"/>
          </a:p>
        </p:txBody>
      </p:sp>
      <p:sp>
        <p:nvSpPr>
          <p:cNvPr id="22" name="Slide Number Placeholder 4">
            <a:extLst>
              <a:ext uri="{FF2B5EF4-FFF2-40B4-BE49-F238E27FC236}">
                <a16:creationId xmlns:a16="http://schemas.microsoft.com/office/drawing/2014/main" id="{C5B6B587-7867-4734-A3F2-F23F750DB96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25</a:t>
            </a:fld>
            <a:endParaRPr lang="en-US" dirty="0">
              <a:solidFill>
                <a:schemeClr val="bg1"/>
              </a:solidFill>
            </a:endParaRPr>
          </a:p>
        </p:txBody>
      </p:sp>
      <p:graphicFrame>
        <p:nvGraphicFramePr>
          <p:cNvPr id="18" name="Chart 17">
            <a:extLst>
              <a:ext uri="{FF2B5EF4-FFF2-40B4-BE49-F238E27FC236}">
                <a16:creationId xmlns:a16="http://schemas.microsoft.com/office/drawing/2014/main" id="{058D2312-1012-46F2-A3AA-AF0ADD332AB6}"/>
              </a:ext>
            </a:extLst>
          </p:cNvPr>
          <p:cNvGraphicFramePr>
            <a:graphicFrameLocks/>
          </p:cNvGraphicFramePr>
          <p:nvPr>
            <p:extLst>
              <p:ext uri="{D42A27DB-BD31-4B8C-83A1-F6EECF244321}">
                <p14:modId xmlns:p14="http://schemas.microsoft.com/office/powerpoint/2010/main" val="2904568166"/>
              </p:ext>
            </p:extLst>
          </p:nvPr>
        </p:nvGraphicFramePr>
        <p:xfrm>
          <a:off x="4455183" y="977965"/>
          <a:ext cx="6626013" cy="430911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Rounded Corners 22">
            <a:extLst>
              <a:ext uri="{FF2B5EF4-FFF2-40B4-BE49-F238E27FC236}">
                <a16:creationId xmlns:a16="http://schemas.microsoft.com/office/drawing/2014/main" id="{E90C73F3-D242-BF7B-E77F-C5ABD7D4EE6B}"/>
              </a:ext>
            </a:extLst>
          </p:cNvPr>
          <p:cNvSpPr/>
          <p:nvPr/>
        </p:nvSpPr>
        <p:spPr>
          <a:xfrm>
            <a:off x="91351" y="470383"/>
            <a:ext cx="3796690"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The number of households on incomes of less than £45K has fallen since 2016-17.  The number on incomes above £45K has held fairly steady; some bands slightly more, some slightly less. The number on more than £100K has decreased a good </a:t>
            </a:r>
            <a:r>
              <a:rPr lang="en-GB" sz="1400" dirty="0">
                <a:solidFill>
                  <a:schemeClr val="bg1"/>
                </a:solidFill>
              </a:rPr>
              <a:t>deal (as it has in other areas)</a:t>
            </a:r>
            <a:endParaRPr lang="en-GB" sz="1400" dirty="0">
              <a:solidFill>
                <a:srgbClr val="0070C0"/>
              </a:solidFill>
            </a:endParaRPr>
          </a:p>
        </p:txBody>
      </p:sp>
    </p:spTree>
    <p:extLst>
      <p:ext uri="{BB962C8B-B14F-4D97-AF65-F5344CB8AC3E}">
        <p14:creationId xmlns:p14="http://schemas.microsoft.com/office/powerpoint/2010/main" val="253416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888EE9B-5FA6-418F-B4A8-67A4DFE32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9">
            <a:extLst>
              <a:ext uri="{FF2B5EF4-FFF2-40B4-BE49-F238E27FC236}">
                <a16:creationId xmlns:a16="http://schemas.microsoft.com/office/drawing/2014/main" id="{749F19B9-49E0-4AB1-8747-34108BAFBE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11">
            <a:extLst>
              <a:ext uri="{FF2B5EF4-FFF2-40B4-BE49-F238E27FC236}">
                <a16:creationId xmlns:a16="http://schemas.microsoft.com/office/drawing/2014/main" id="{BF9BF8BC-B98D-434D-A026-68E2BAAF1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13">
            <a:extLst>
              <a:ext uri="{FF2B5EF4-FFF2-40B4-BE49-F238E27FC236}">
                <a16:creationId xmlns:a16="http://schemas.microsoft.com/office/drawing/2014/main" id="{B69F0801-67CF-480E-8F8E-DC4EA8AC45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15">
            <a:extLst>
              <a:ext uri="{FF2B5EF4-FFF2-40B4-BE49-F238E27FC236}">
                <a16:creationId xmlns:a16="http://schemas.microsoft.com/office/drawing/2014/main" id="{6C54053E-ABE8-44AA-8FA8-862739D10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7">
            <a:extLst>
              <a:ext uri="{FF2B5EF4-FFF2-40B4-BE49-F238E27FC236}">
                <a16:creationId xmlns:a16="http://schemas.microsoft.com/office/drawing/2014/main" id="{62F57CA8-EB16-4AD6-8236-F47CCE470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486B9267-4487-4B60-8E6D-82E898862ACF}"/>
              </a:ext>
            </a:extLst>
          </p:cNvPr>
          <p:cNvSpPr txBox="1">
            <a:spLocks/>
          </p:cNvSpPr>
          <p:nvPr/>
        </p:nvSpPr>
        <p:spPr>
          <a:xfrm>
            <a:off x="652496" y="3516704"/>
            <a:ext cx="3000654" cy="139595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342900" indent="-342900">
              <a:buFont typeface="Arial" panose="020B0604020202020204" pitchFamily="34" charset="0"/>
              <a:buChar char="•"/>
            </a:pPr>
            <a:r>
              <a:rPr lang="en-US" sz="2000" dirty="0"/>
              <a:t>CACI data</a:t>
            </a:r>
            <a:br>
              <a:rPr lang="en-US" sz="2000" dirty="0"/>
            </a:br>
            <a:r>
              <a:rPr lang="en-US" sz="2000" dirty="0"/>
              <a:t>2016-17 &amp; 2020-21</a:t>
            </a:r>
          </a:p>
          <a:p>
            <a:pPr marL="342900" indent="-342900">
              <a:buFont typeface="Arial" panose="020B0604020202020204" pitchFamily="34" charset="0"/>
              <a:buChar char="•"/>
            </a:pPr>
            <a:r>
              <a:rPr lang="en-US" sz="2000" dirty="0"/>
              <a:t>Total for study area</a:t>
            </a:r>
          </a:p>
        </p:txBody>
      </p:sp>
      <p:cxnSp>
        <p:nvCxnSpPr>
          <p:cNvPr id="9" name="Straight Connector 19">
            <a:extLst>
              <a:ext uri="{FF2B5EF4-FFF2-40B4-BE49-F238E27FC236}">
                <a16:creationId xmlns:a16="http://schemas.microsoft.com/office/drawing/2014/main" id="{1BCFBE72-6F69-4630-AAF3-FD56694DFD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21">
            <a:extLst>
              <a:ext uri="{FF2B5EF4-FFF2-40B4-BE49-F238E27FC236}">
                <a16:creationId xmlns:a16="http://schemas.microsoft.com/office/drawing/2014/main" id="{D7D56230-CCD8-4C1F-82C1-6F321B3FE3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2ECE1C97-BF9F-4F31-96C3-AC9560845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3">
              <a:extLst>
                <a:ext uri="{FF2B5EF4-FFF2-40B4-BE49-F238E27FC236}">
                  <a16:creationId xmlns:a16="http://schemas.microsoft.com/office/drawing/2014/main" id="{7B739FF1-C821-4AE3-BE5C-CCD3CB5A8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25">
            <a:extLst>
              <a:ext uri="{FF2B5EF4-FFF2-40B4-BE49-F238E27FC236}">
                <a16:creationId xmlns:a16="http://schemas.microsoft.com/office/drawing/2014/main" id="{065B3EE1-F574-47CD-A13F-553750A09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F7DC11A-BCFF-4B51-AEE7-02FD4A9BC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DE11AD40-6B2B-471D-8D57-615719BC8A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DEB057-A394-4591-9CB7-8DC699BC4ADF}"/>
              </a:ext>
            </a:extLst>
          </p:cNvPr>
          <p:cNvSpPr txBox="1"/>
          <p:nvPr/>
        </p:nvSpPr>
        <p:spPr>
          <a:xfrm>
            <a:off x="577736" y="2092843"/>
            <a:ext cx="2823919" cy="1200329"/>
          </a:xfrm>
          <a:prstGeom prst="rect">
            <a:avLst/>
          </a:prstGeom>
          <a:noFill/>
        </p:spPr>
        <p:txBody>
          <a:bodyPr wrap="square" rtlCol="0">
            <a:spAutoFit/>
          </a:bodyPr>
          <a:lstStyle/>
          <a:p>
            <a:r>
              <a:rPr lang="en-GB" sz="3600" cap="all" dirty="0">
                <a:latin typeface="+mj-lt"/>
                <a:ea typeface="+mj-ea"/>
                <a:cs typeface="+mj-cs"/>
              </a:rPr>
              <a:t>CHANGE</a:t>
            </a:r>
            <a:r>
              <a:rPr lang="en-GB" sz="2800" dirty="0"/>
              <a:t> </a:t>
            </a:r>
            <a:r>
              <a:rPr lang="en-GB" sz="3600" cap="all" dirty="0">
                <a:latin typeface="+mj-lt"/>
                <a:ea typeface="+mj-ea"/>
                <a:cs typeface="+mj-cs"/>
              </a:rPr>
              <a:t>IN</a:t>
            </a:r>
            <a:r>
              <a:rPr lang="en-GB" sz="2800" dirty="0"/>
              <a:t> </a:t>
            </a:r>
            <a:r>
              <a:rPr lang="en-GB" sz="3600" cap="all" dirty="0">
                <a:latin typeface="+mj-lt"/>
                <a:ea typeface="+mj-ea"/>
                <a:cs typeface="+mj-cs"/>
              </a:rPr>
              <a:t>INCOMES</a:t>
            </a:r>
          </a:p>
        </p:txBody>
      </p:sp>
      <p:sp>
        <p:nvSpPr>
          <p:cNvPr id="19" name="Footer Placeholder 3">
            <a:extLst>
              <a:ext uri="{FF2B5EF4-FFF2-40B4-BE49-F238E27FC236}">
                <a16:creationId xmlns:a16="http://schemas.microsoft.com/office/drawing/2014/main" id="{A74D546F-19FE-4A11-8856-E87E47E2FBF6}"/>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20" name="Chart 19">
            <a:extLst>
              <a:ext uri="{FF2B5EF4-FFF2-40B4-BE49-F238E27FC236}">
                <a16:creationId xmlns:a16="http://schemas.microsoft.com/office/drawing/2014/main" id="{FFBFABD0-9200-4442-829B-13E4B3996530}"/>
              </a:ext>
            </a:extLst>
          </p:cNvPr>
          <p:cNvGraphicFramePr>
            <a:graphicFrameLocks/>
          </p:cNvGraphicFramePr>
          <p:nvPr/>
        </p:nvGraphicFramePr>
        <p:xfrm>
          <a:off x="4439270" y="976905"/>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1" name="Slide Number Placeholder 4">
            <a:extLst>
              <a:ext uri="{FF2B5EF4-FFF2-40B4-BE49-F238E27FC236}">
                <a16:creationId xmlns:a16="http://schemas.microsoft.com/office/drawing/2014/main" id="{3A7CADE1-F372-4A93-8799-78BBC99AEB6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
        <p:nvSpPr>
          <p:cNvPr id="16" name="Rectangle 15">
            <a:extLst>
              <a:ext uri="{FF2B5EF4-FFF2-40B4-BE49-F238E27FC236}">
                <a16:creationId xmlns:a16="http://schemas.microsoft.com/office/drawing/2014/main" id="{16780E50-BE24-439F-B46A-535ADDD07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276AAE38-D3F6-ABB6-FCC0-717AF87C3CF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2AC3B601-AF57-48C3-4C07-895CCADC18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B329BB-FFC8-8585-5FAB-6CE692799C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23">
            <a:extLst>
              <a:ext uri="{FF2B5EF4-FFF2-40B4-BE49-F238E27FC236}">
                <a16:creationId xmlns:a16="http://schemas.microsoft.com/office/drawing/2014/main" id="{2270077B-357C-1628-E34C-F1EBA89DE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2276144-8B27-81B3-DD7A-1BDF98C95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6" name="Rectangle 25">
            <a:extLst>
              <a:ext uri="{FF2B5EF4-FFF2-40B4-BE49-F238E27FC236}">
                <a16:creationId xmlns:a16="http://schemas.microsoft.com/office/drawing/2014/main" id="{88C9EBF2-50D7-3C5C-D46F-A713B8907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C88BF62-5F0A-4BF2-8C6F-10F883953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F036668-DA4C-505D-D05F-D4CD280D8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7D3A5C37-F1ED-82D4-E054-3EE5C66B615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D5571E6A-E459-52F8-CF00-F26CC72A7E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1" name="Slide Number Placeholder 4">
            <a:extLst>
              <a:ext uri="{FF2B5EF4-FFF2-40B4-BE49-F238E27FC236}">
                <a16:creationId xmlns:a16="http://schemas.microsoft.com/office/drawing/2014/main" id="{EA481992-E240-E613-6EC6-30A872112781}"/>
              </a:ext>
            </a:extLst>
          </p:cNvPr>
          <p:cNvSpPr txBox="1">
            <a:spLocks/>
          </p:cNvSpPr>
          <p:nvPr/>
        </p:nvSpPr>
        <p:spPr>
          <a:xfrm>
            <a:off x="11380678" y="6324256"/>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309695-DEC3-40DA-9DF5-330280C9D0E8}" type="slidenum">
              <a:rPr lang="en-US" smtClean="0">
                <a:solidFill>
                  <a:schemeClr val="bg1"/>
                </a:solidFill>
              </a:rPr>
              <a:pPr/>
              <a:t>26</a:t>
            </a:fld>
            <a:endParaRPr lang="en-US" dirty="0">
              <a:solidFill>
                <a:schemeClr val="bg1"/>
              </a:solidFill>
            </a:endParaRPr>
          </a:p>
        </p:txBody>
      </p:sp>
      <p:sp>
        <p:nvSpPr>
          <p:cNvPr id="32" name="Title 1">
            <a:extLst>
              <a:ext uri="{FF2B5EF4-FFF2-40B4-BE49-F238E27FC236}">
                <a16:creationId xmlns:a16="http://schemas.microsoft.com/office/drawing/2014/main" id="{D841EC66-B8A1-FE88-7DCA-0BC2DC3B7737}"/>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33" name="Text Placeholder 2">
            <a:extLst>
              <a:ext uri="{FF2B5EF4-FFF2-40B4-BE49-F238E27FC236}">
                <a16:creationId xmlns:a16="http://schemas.microsoft.com/office/drawing/2014/main" id="{B9043DE7-F5F3-BB48-18C8-267CC2EE6248}"/>
              </a:ext>
            </a:extLst>
          </p:cNvPr>
          <p:cNvSpPr txBox="1">
            <a:spLocks/>
          </p:cNvSpPr>
          <p:nvPr/>
        </p:nvSpPr>
        <p:spPr>
          <a:xfrm>
            <a:off x="1535372" y="4315755"/>
            <a:ext cx="9120954" cy="721854"/>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annual housing costs and the range of costs across the study area</a:t>
            </a:r>
          </a:p>
        </p:txBody>
      </p:sp>
      <p:sp>
        <p:nvSpPr>
          <p:cNvPr id="34" name="Footer Placeholder 3">
            <a:extLst>
              <a:ext uri="{FF2B5EF4-FFF2-40B4-BE49-F238E27FC236}">
                <a16:creationId xmlns:a16="http://schemas.microsoft.com/office/drawing/2014/main" id="{B454205A-5093-DF33-565C-1D7E529AABDE}"/>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81378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184B-E918-5E3F-7F34-E322FBEDFFA4}"/>
              </a:ext>
            </a:extLst>
          </p:cNvPr>
          <p:cNvSpPr txBox="1">
            <a:spLocks/>
          </p:cNvSpPr>
          <p:nvPr/>
        </p:nvSpPr>
        <p:spPr>
          <a:xfrm>
            <a:off x="177553" y="0"/>
            <a:ext cx="10877299" cy="57485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4" name="Slide Number Placeholder 4">
            <a:extLst>
              <a:ext uri="{FF2B5EF4-FFF2-40B4-BE49-F238E27FC236}">
                <a16:creationId xmlns:a16="http://schemas.microsoft.com/office/drawing/2014/main" id="{D7696152-DB99-B779-ED54-B7F15F8B36F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27</a:t>
            </a:fld>
            <a:endParaRPr lang="en-US" dirty="0">
              <a:solidFill>
                <a:schemeClr val="bg1"/>
              </a:solidFill>
            </a:endParaRPr>
          </a:p>
        </p:txBody>
      </p:sp>
      <p:sp>
        <p:nvSpPr>
          <p:cNvPr id="5" name="Footer Placeholder 3">
            <a:extLst>
              <a:ext uri="{FF2B5EF4-FFF2-40B4-BE49-F238E27FC236}">
                <a16:creationId xmlns:a16="http://schemas.microsoft.com/office/drawing/2014/main" id="{D7F1CAC5-CEAC-418D-357D-551EE169328C}"/>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graphicFrame>
        <p:nvGraphicFramePr>
          <p:cNvPr id="7" name="Table 7">
            <a:extLst>
              <a:ext uri="{FF2B5EF4-FFF2-40B4-BE49-F238E27FC236}">
                <a16:creationId xmlns:a16="http://schemas.microsoft.com/office/drawing/2014/main" id="{6AB546B2-7FEE-DC8B-4A2C-2DABAF3ED281}"/>
              </a:ext>
            </a:extLst>
          </p:cNvPr>
          <p:cNvGraphicFramePr>
            <a:graphicFrameLocks noGrp="1"/>
          </p:cNvGraphicFramePr>
          <p:nvPr>
            <p:extLst>
              <p:ext uri="{D42A27DB-BD31-4B8C-83A1-F6EECF244321}">
                <p14:modId xmlns:p14="http://schemas.microsoft.com/office/powerpoint/2010/main" val="905694655"/>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Tree>
    <p:extLst>
      <p:ext uri="{BB962C8B-B14F-4D97-AF65-F5344CB8AC3E}">
        <p14:creationId xmlns:p14="http://schemas.microsoft.com/office/powerpoint/2010/main" val="103812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2C027-8030-6B71-AB78-F6469CF11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2C6C529-8D31-9013-C336-F28506EC32D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32430E16-00F2-5562-58CB-1DBCFD05EE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169D71D-691D-9260-11FA-108D9578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D018E1DA-EAB9-FC8C-FA7E-DB0BAA59F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CFABAF-392B-BAC6-6CB1-5403EFC13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C72556F0-D0C1-7D35-326F-D4516AEBDC64}"/>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9" name="Straight Connector 8">
            <a:extLst>
              <a:ext uri="{FF2B5EF4-FFF2-40B4-BE49-F238E27FC236}">
                <a16:creationId xmlns:a16="http://schemas.microsoft.com/office/drawing/2014/main" id="{02FC3837-60F8-1108-B8A4-E35FB31344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2EAE16F7-98AE-DCF3-AAB4-3B663D4144A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58F91D23-1B1C-37E3-CDB9-70FA7AD1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ABFC576-2B52-99A4-DD28-84B048FC9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29D472-70A1-24BD-5DA8-9C8602CF9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245058D-9F49-0EB7-AC24-7128AA3C2F5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7A6E6B1-1967-39E9-C518-CE91378320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BB73405A-C2A4-198A-DC4B-4F453E94E74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17" name="TextBox 16">
            <a:extLst>
              <a:ext uri="{FF2B5EF4-FFF2-40B4-BE49-F238E27FC236}">
                <a16:creationId xmlns:a16="http://schemas.microsoft.com/office/drawing/2014/main" id="{FBE188AA-B75C-8518-5478-B60433135937}"/>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8" name="Chart 17">
            <a:extLst>
              <a:ext uri="{FF2B5EF4-FFF2-40B4-BE49-F238E27FC236}">
                <a16:creationId xmlns:a16="http://schemas.microsoft.com/office/drawing/2014/main" id="{6E04747F-0D75-AF78-BDE8-0D5ADA1E1212}"/>
              </a:ext>
            </a:extLst>
          </p:cNvPr>
          <p:cNvGraphicFramePr>
            <a:graphicFrameLocks/>
          </p:cNvGraphicFramePr>
          <p:nvPr>
            <p:extLst>
              <p:ext uri="{D42A27DB-BD31-4B8C-83A1-F6EECF244321}">
                <p14:modId xmlns:p14="http://schemas.microsoft.com/office/powerpoint/2010/main" val="3188737787"/>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9B55ECF3-8927-2657-6DE4-937537D5276E}"/>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0" name="TextBox 19">
            <a:extLst>
              <a:ext uri="{FF2B5EF4-FFF2-40B4-BE49-F238E27FC236}">
                <a16:creationId xmlns:a16="http://schemas.microsoft.com/office/drawing/2014/main" id="{E128D63A-B80D-9DB1-75CD-BE7D61E306C8}"/>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1" name="TextBox 20">
            <a:extLst>
              <a:ext uri="{FF2B5EF4-FFF2-40B4-BE49-F238E27FC236}">
                <a16:creationId xmlns:a16="http://schemas.microsoft.com/office/drawing/2014/main" id="{152D7331-66AB-D5DA-11B3-E3085CBF8012}"/>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3" name="TextBox 22">
            <a:extLst>
              <a:ext uri="{FF2B5EF4-FFF2-40B4-BE49-F238E27FC236}">
                <a16:creationId xmlns:a16="http://schemas.microsoft.com/office/drawing/2014/main" id="{A4A7B1CB-2517-96DF-5785-5956EB0F0FA2}"/>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4" name="Footer Placeholder 3">
            <a:extLst>
              <a:ext uri="{FF2B5EF4-FFF2-40B4-BE49-F238E27FC236}">
                <a16:creationId xmlns:a16="http://schemas.microsoft.com/office/drawing/2014/main" id="{05081806-F5F2-A172-AF47-F9C4C6A1F146}"/>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22" name="TextBox 21">
            <a:extLst>
              <a:ext uri="{FF2B5EF4-FFF2-40B4-BE49-F238E27FC236}">
                <a16:creationId xmlns:a16="http://schemas.microsoft.com/office/drawing/2014/main" id="{0632CD80-D310-67BD-DDDD-A133FE4C7721}"/>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Tree>
    <p:extLst>
      <p:ext uri="{BB962C8B-B14F-4D97-AF65-F5344CB8AC3E}">
        <p14:creationId xmlns:p14="http://schemas.microsoft.com/office/powerpoint/2010/main" val="32789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 name="Chart 1">
            <a:extLst>
              <a:ext uri="{FF2B5EF4-FFF2-40B4-BE49-F238E27FC236}">
                <a16:creationId xmlns:a16="http://schemas.microsoft.com/office/drawing/2014/main" id="{5808F4C3-850A-4AF1-B2D7-7A2D6FAA6F83}"/>
              </a:ext>
            </a:extLst>
          </p:cNvPr>
          <p:cNvGraphicFramePr>
            <a:graphicFrameLocks/>
          </p:cNvGraphicFramePr>
          <p:nvPr>
            <p:extLst>
              <p:ext uri="{D42A27DB-BD31-4B8C-83A1-F6EECF244321}">
                <p14:modId xmlns:p14="http://schemas.microsoft.com/office/powerpoint/2010/main" val="2750910862"/>
              </p:ext>
            </p:extLst>
          </p:nvPr>
        </p:nvGraphicFramePr>
        <p:xfrm>
          <a:off x="2003612" y="902604"/>
          <a:ext cx="8184776" cy="4338917"/>
        </p:xfrm>
        <a:graphic>
          <a:graphicData uri="http://schemas.openxmlformats.org/drawingml/2006/chart">
            <c:chart xmlns:c="http://schemas.openxmlformats.org/drawingml/2006/chart" xmlns:r="http://schemas.openxmlformats.org/officeDocument/2006/relationships" r:id="rId2"/>
          </a:graphicData>
        </a:graphic>
      </p:graphicFrame>
      <p:sp>
        <p:nvSpPr>
          <p:cNvPr id="29" name="Footer Placeholder 3">
            <a:extLst>
              <a:ext uri="{FF2B5EF4-FFF2-40B4-BE49-F238E27FC236}">
                <a16:creationId xmlns:a16="http://schemas.microsoft.com/office/drawing/2014/main" id="{14E647F7-6193-473A-BA71-CF9BFE300906}"/>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8" name="Slide Number Placeholder 4">
            <a:extLst>
              <a:ext uri="{FF2B5EF4-FFF2-40B4-BE49-F238E27FC236}">
                <a16:creationId xmlns:a16="http://schemas.microsoft.com/office/drawing/2014/main" id="{4853488C-6309-4EB6-9201-4F668F0085C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29</a:t>
            </a:fld>
            <a:endParaRPr lang="en-US" dirty="0">
              <a:solidFill>
                <a:schemeClr val="bg1"/>
              </a:solidFill>
            </a:endParaRPr>
          </a:p>
        </p:txBody>
      </p:sp>
      <p:sp>
        <p:nvSpPr>
          <p:cNvPr id="3" name="TextBox 2">
            <a:extLst>
              <a:ext uri="{FF2B5EF4-FFF2-40B4-BE49-F238E27FC236}">
                <a16:creationId xmlns:a16="http://schemas.microsoft.com/office/drawing/2014/main" id="{F4082EE8-DDA1-5746-9A8E-51BE541316C4}"/>
              </a:ext>
            </a:extLst>
          </p:cNvPr>
          <p:cNvSpPr txBox="1"/>
          <p:nvPr/>
        </p:nvSpPr>
        <p:spPr>
          <a:xfrm>
            <a:off x="153733" y="1572640"/>
            <a:ext cx="1734671"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800" cap="none" dirty="0">
                <a:solidFill>
                  <a:schemeClr val="bg1"/>
                </a:solidFill>
              </a:rPr>
              <a:t>To summarize across the study area, this chart provides the highest (max) and lowest (min) value for each tenure group and for 1 2 &amp; 3+ beds</a:t>
            </a:r>
            <a:endParaRPr lang="en-GB" sz="1800" dirty="0">
              <a:solidFill>
                <a:schemeClr val="bg1"/>
              </a:solidFill>
            </a:endParaRPr>
          </a:p>
        </p:txBody>
      </p:sp>
      <p:sp>
        <p:nvSpPr>
          <p:cNvPr id="4" name="Title 1">
            <a:extLst>
              <a:ext uri="{FF2B5EF4-FFF2-40B4-BE49-F238E27FC236}">
                <a16:creationId xmlns:a16="http://schemas.microsoft.com/office/drawing/2014/main" id="{5D7C633C-ECC5-232D-4F8E-47EC27278EE6}"/>
              </a:ext>
            </a:extLst>
          </p:cNvPr>
          <p:cNvSpPr txBox="1">
            <a:spLocks/>
          </p:cNvSpPr>
          <p:nvPr/>
        </p:nvSpPr>
        <p:spPr>
          <a:xfrm>
            <a:off x="641180" y="20724"/>
            <a:ext cx="10909640" cy="8153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10000"/>
              </a:lnSpc>
              <a:spcBef>
                <a:spcPts val="0"/>
              </a:spcBef>
            </a:pPr>
            <a:r>
              <a:rPr lang="en-GB" sz="3600" dirty="0"/>
              <a:t>Identify annual housing costs</a:t>
            </a:r>
            <a:br>
              <a:rPr lang="en-GB" sz="3600" dirty="0"/>
            </a:br>
            <a:r>
              <a:rPr lang="en-GB" sz="1800" dirty="0">
                <a:solidFill>
                  <a:schemeClr val="bg1"/>
                </a:solidFill>
              </a:rPr>
              <a:t>For each tenure and for 1,2, 3+ beds</a:t>
            </a:r>
            <a:endParaRPr lang="en-US" sz="1800" dirty="0">
              <a:solidFill>
                <a:schemeClr val="bg1"/>
              </a:solidFill>
            </a:endParaRPr>
          </a:p>
        </p:txBody>
      </p:sp>
    </p:spTree>
    <p:extLst>
      <p:ext uri="{BB962C8B-B14F-4D97-AF65-F5344CB8AC3E}">
        <p14:creationId xmlns:p14="http://schemas.microsoft.com/office/powerpoint/2010/main" val="285434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E38E-EFD0-4172-A422-EF68711DE79C}"/>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GB" sz="3600" dirty="0"/>
          </a:p>
        </p:txBody>
      </p:sp>
      <p:sp>
        <p:nvSpPr>
          <p:cNvPr id="6" name="Title 5">
            <a:extLst>
              <a:ext uri="{FF2B5EF4-FFF2-40B4-BE49-F238E27FC236}">
                <a16:creationId xmlns:a16="http://schemas.microsoft.com/office/drawing/2014/main" id="{D5DF0EFB-97AE-2F06-D1A3-B25AE4FB3E03}"/>
              </a:ext>
            </a:extLst>
          </p:cNvPr>
          <p:cNvSpPr>
            <a:spLocks noGrp="1"/>
          </p:cNvSpPr>
          <p:nvPr>
            <p:ph type="title"/>
          </p:nvPr>
        </p:nvSpPr>
        <p:spPr/>
        <p:txBody>
          <a:bodyPr/>
          <a:lstStyle/>
          <a:p>
            <a:r>
              <a:rPr lang="en-GB" dirty="0"/>
              <a:t>contents</a:t>
            </a:r>
          </a:p>
        </p:txBody>
      </p:sp>
      <p:sp>
        <p:nvSpPr>
          <p:cNvPr id="7" name="Footer Placeholder 3">
            <a:extLst>
              <a:ext uri="{FF2B5EF4-FFF2-40B4-BE49-F238E27FC236}">
                <a16:creationId xmlns:a16="http://schemas.microsoft.com/office/drawing/2014/main" id="{F63343BD-042F-46DA-BC47-4C49FC58CC98}"/>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8" name="Slide Number Placeholder 4">
            <a:extLst>
              <a:ext uri="{FF2B5EF4-FFF2-40B4-BE49-F238E27FC236}">
                <a16:creationId xmlns:a16="http://schemas.microsoft.com/office/drawing/2014/main" id="{A6D2B936-6006-48F2-A988-628C2F90D5A0}"/>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solidFill>
                  <a:schemeClr val="bg1"/>
                </a:solidFill>
              </a:rPr>
              <a:pPr/>
              <a:t>3</a:t>
            </a:fld>
            <a:endParaRPr lang="en-US" dirty="0">
              <a:solidFill>
                <a:schemeClr val="bg1"/>
              </a:solidFill>
            </a:endParaRPr>
          </a:p>
        </p:txBody>
      </p:sp>
      <p:sp>
        <p:nvSpPr>
          <p:cNvPr id="5" name="Content Placeholder 2">
            <a:extLst>
              <a:ext uri="{FF2B5EF4-FFF2-40B4-BE49-F238E27FC236}">
                <a16:creationId xmlns:a16="http://schemas.microsoft.com/office/drawing/2014/main" id="{B4FDD7F1-996A-EE9B-9906-2B206E1016B7}"/>
              </a:ext>
            </a:extLst>
          </p:cNvPr>
          <p:cNvSpPr>
            <a:spLocks noGrp="1"/>
          </p:cNvSpPr>
          <p:nvPr>
            <p:ph sz="half" idx="1"/>
          </p:nvPr>
        </p:nvSpPr>
        <p:spPr>
          <a:xfrm>
            <a:off x="1449217" y="1933168"/>
            <a:ext cx="4645152" cy="3912351"/>
          </a:xfrm>
        </p:spPr>
        <p:txBody>
          <a:bodyPr>
            <a:normAutofit fontScale="70000" lnSpcReduction="20000"/>
          </a:bodyPr>
          <a:lstStyle/>
          <a:p>
            <a:pPr marL="0" inden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None/>
            </a:pPr>
            <a:r>
              <a:rPr lang="en-GB" b="1" dirty="0"/>
              <a:t>Income </a:t>
            </a:r>
          </a:p>
          <a:p>
            <a:r>
              <a:rPr lang="en-GB" dirty="0"/>
              <a:t>Income distribution</a:t>
            </a:r>
          </a:p>
          <a:p>
            <a:r>
              <a:rPr lang="en-GB" dirty="0"/>
              <a:t>Change in income</a:t>
            </a:r>
          </a:p>
          <a:p>
            <a:pPr marL="0" indent="0">
              <a:buNone/>
            </a:pPr>
            <a:r>
              <a:rPr lang="en-GB" b="1" dirty="0"/>
              <a:t>Housing costs</a:t>
            </a:r>
          </a:p>
          <a:p>
            <a:r>
              <a:rPr lang="en-GB" dirty="0"/>
              <a:t>Identify housing costs</a:t>
            </a:r>
          </a:p>
          <a:p>
            <a:r>
              <a:rPr lang="en-GB" dirty="0"/>
              <a:t>Range of max and min housing costs</a:t>
            </a:r>
          </a:p>
          <a:p>
            <a:endParaRPr lang="en-GB" dirty="0"/>
          </a:p>
        </p:txBody>
      </p:sp>
      <p:sp>
        <p:nvSpPr>
          <p:cNvPr id="9" name="Content Placeholder 3">
            <a:extLst>
              <a:ext uri="{FF2B5EF4-FFF2-40B4-BE49-F238E27FC236}">
                <a16:creationId xmlns:a16="http://schemas.microsoft.com/office/drawing/2014/main" id="{8154CEB1-F5AD-13B8-2769-E7B9721A7908}"/>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090422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1">
            <a:extLst>
              <a:ext uri="{FF2B5EF4-FFF2-40B4-BE49-F238E27FC236}">
                <a16:creationId xmlns:a16="http://schemas.microsoft.com/office/drawing/2014/main" id="{330B16F5-C793-475E-927A-23F841B296A0}"/>
              </a:ext>
            </a:extLst>
          </p:cNvPr>
          <p:cNvSpPr txBox="1">
            <a:spLocks/>
          </p:cNvSpPr>
          <p:nvPr/>
        </p:nvSpPr>
        <p:spPr>
          <a:xfrm>
            <a:off x="659301" y="1474969"/>
            <a:ext cx="3303871"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2500" dirty="0"/>
              <a:t>housing costs max &amp; min across STUDY AREA: </a:t>
            </a:r>
            <a:r>
              <a:rPr lang="en-US" sz="2500" b="1" dirty="0"/>
              <a:t>1 beds</a:t>
            </a:r>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01916123-A532-490B-8B3D-4C0A63D2DAE5}"/>
              </a:ext>
            </a:extLst>
          </p:cNvPr>
          <p:cNvGraphicFramePr>
            <a:graphicFrameLocks/>
          </p:cNvGraphicFramePr>
          <p:nvPr>
            <p:extLst>
              <p:ext uri="{D42A27DB-BD31-4B8C-83A1-F6EECF244321}">
                <p14:modId xmlns:p14="http://schemas.microsoft.com/office/powerpoint/2010/main" val="721527277"/>
              </p:ext>
            </p:extLst>
          </p:nvPr>
        </p:nvGraphicFramePr>
        <p:xfrm>
          <a:off x="4455184" y="966534"/>
          <a:ext cx="6599668" cy="4146769"/>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4">
            <a:extLst>
              <a:ext uri="{FF2B5EF4-FFF2-40B4-BE49-F238E27FC236}">
                <a16:creationId xmlns:a16="http://schemas.microsoft.com/office/drawing/2014/main" id="{206A65FC-EDBC-4DF9-B327-484072B84F8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gn="l">
              <a:lnSpc>
                <a:spcPct val="90000"/>
              </a:lnSpc>
              <a:spcAft>
                <a:spcPts val="600"/>
              </a:spcAft>
            </a:pPr>
            <a:fld id="{0D309695-DEC3-40DA-9DF5-330280C9D0E8}" type="slidenum">
              <a:rPr lang="en-US" smtClean="0">
                <a:solidFill>
                  <a:schemeClr val="bg1"/>
                </a:solidFill>
              </a:rPr>
              <a:pPr algn="l">
                <a:lnSpc>
                  <a:spcPct val="90000"/>
                </a:lnSpc>
                <a:spcAft>
                  <a:spcPts val="600"/>
                </a:spcAft>
              </a:pPr>
              <a:t>30</a:t>
            </a:fld>
            <a:endParaRPr lang="en-US" dirty="0">
              <a:solidFill>
                <a:schemeClr val="bg1"/>
              </a:solidFill>
            </a:endParaRPr>
          </a:p>
        </p:txBody>
      </p:sp>
      <p:sp>
        <p:nvSpPr>
          <p:cNvPr id="3" name="Content Placeholder 3">
            <a:extLst>
              <a:ext uri="{FF2B5EF4-FFF2-40B4-BE49-F238E27FC236}">
                <a16:creationId xmlns:a16="http://schemas.microsoft.com/office/drawing/2014/main" id="{24F72831-A721-7981-BF04-23ADAF3BEED3}"/>
              </a:ext>
            </a:extLst>
          </p:cNvPr>
          <p:cNvSpPr txBox="1">
            <a:spLocks/>
          </p:cNvSpPr>
          <p:nvPr/>
        </p:nvSpPr>
        <p:spPr>
          <a:xfrm>
            <a:off x="535582" y="3528541"/>
            <a:ext cx="3534346" cy="252311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spcBef>
                <a:spcPts val="600"/>
              </a:spcBef>
            </a:pPr>
            <a:r>
              <a:rPr lang="en-US" sz="1500" dirty="0"/>
              <a:t>Sets out the average costs of different tenures of housing for each district, 1 beds only.</a:t>
            </a:r>
          </a:p>
          <a:p>
            <a:pPr>
              <a:lnSpc>
                <a:spcPct val="110000"/>
              </a:lnSpc>
              <a:spcBef>
                <a:spcPts val="600"/>
              </a:spcBef>
            </a:pPr>
            <a:r>
              <a:rPr lang="en-US" sz="1500" dirty="0"/>
              <a:t>The solid green line highlights the highest costs across the study area (max) and the dotted green line highlights the lowest (min)</a:t>
            </a:r>
          </a:p>
          <a:p>
            <a:pPr>
              <a:lnSpc>
                <a:spcPct val="110000"/>
              </a:lnSpc>
              <a:spcBef>
                <a:spcPts val="600"/>
              </a:spcBef>
            </a:pPr>
            <a:r>
              <a:rPr lang="en-US" sz="1500" dirty="0"/>
              <a:t>This helps us see a spectrum of housing costs locally</a:t>
            </a:r>
          </a:p>
        </p:txBody>
      </p:sp>
      <p:sp>
        <p:nvSpPr>
          <p:cNvPr id="4" name="Footer Placeholder 3">
            <a:extLst>
              <a:ext uri="{FF2B5EF4-FFF2-40B4-BE49-F238E27FC236}">
                <a16:creationId xmlns:a16="http://schemas.microsoft.com/office/drawing/2014/main" id="{E53866BE-43DF-A020-3342-DA6C94352FAA}"/>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26417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1">
            <a:extLst>
              <a:ext uri="{FF2B5EF4-FFF2-40B4-BE49-F238E27FC236}">
                <a16:creationId xmlns:a16="http://schemas.microsoft.com/office/drawing/2014/main" id="{330B16F5-C793-475E-927A-23F841B296A0}"/>
              </a:ext>
            </a:extLst>
          </p:cNvPr>
          <p:cNvSpPr txBox="1">
            <a:spLocks/>
          </p:cNvSpPr>
          <p:nvPr/>
        </p:nvSpPr>
        <p:spPr>
          <a:xfrm>
            <a:off x="659301" y="1474969"/>
            <a:ext cx="3303870"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2500" dirty="0"/>
              <a:t>housing costs max &amp; min across STUDY AREA: </a:t>
            </a:r>
            <a:r>
              <a:rPr lang="en-US" sz="2500" b="1" dirty="0"/>
              <a:t>2 beds</a:t>
            </a:r>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206A65FC-EDBC-4DF9-B327-484072B84F8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gn="l">
              <a:lnSpc>
                <a:spcPct val="90000"/>
              </a:lnSpc>
              <a:spcAft>
                <a:spcPts val="600"/>
              </a:spcAft>
            </a:pPr>
            <a:fld id="{0D309695-DEC3-40DA-9DF5-330280C9D0E8}" type="slidenum">
              <a:rPr lang="en-US" smtClean="0">
                <a:solidFill>
                  <a:schemeClr val="bg1"/>
                </a:solidFill>
              </a:rPr>
              <a:pPr algn="l">
                <a:lnSpc>
                  <a:spcPct val="90000"/>
                </a:lnSpc>
                <a:spcAft>
                  <a:spcPts val="600"/>
                </a:spcAft>
              </a:pPr>
              <a:t>31</a:t>
            </a:fld>
            <a:endParaRPr lang="en-US" dirty="0">
              <a:solidFill>
                <a:schemeClr val="bg1"/>
              </a:solidFill>
            </a:endParaRPr>
          </a:p>
        </p:txBody>
      </p:sp>
      <p:graphicFrame>
        <p:nvGraphicFramePr>
          <p:cNvPr id="3" name="Chart 2">
            <a:extLst>
              <a:ext uri="{FF2B5EF4-FFF2-40B4-BE49-F238E27FC236}">
                <a16:creationId xmlns:a16="http://schemas.microsoft.com/office/drawing/2014/main" id="{FDA66256-AB7F-4D6A-9C73-E91E32752286}"/>
              </a:ext>
            </a:extLst>
          </p:cNvPr>
          <p:cNvGraphicFramePr>
            <a:graphicFrameLocks/>
          </p:cNvGraphicFramePr>
          <p:nvPr>
            <p:extLst>
              <p:ext uri="{D42A27DB-BD31-4B8C-83A1-F6EECF244321}">
                <p14:modId xmlns:p14="http://schemas.microsoft.com/office/powerpoint/2010/main" val="2523181754"/>
              </p:ext>
            </p:extLst>
          </p:nvPr>
        </p:nvGraphicFramePr>
        <p:xfrm>
          <a:off x="4439268" y="976902"/>
          <a:ext cx="6615583" cy="413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3">
            <a:extLst>
              <a:ext uri="{FF2B5EF4-FFF2-40B4-BE49-F238E27FC236}">
                <a16:creationId xmlns:a16="http://schemas.microsoft.com/office/drawing/2014/main" id="{201D6A8E-2A37-A719-A193-E2BC1A6DE9A1}"/>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416456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1">
            <a:extLst>
              <a:ext uri="{FF2B5EF4-FFF2-40B4-BE49-F238E27FC236}">
                <a16:creationId xmlns:a16="http://schemas.microsoft.com/office/drawing/2014/main" id="{330B16F5-C793-475E-927A-23F841B296A0}"/>
              </a:ext>
            </a:extLst>
          </p:cNvPr>
          <p:cNvSpPr txBox="1">
            <a:spLocks/>
          </p:cNvSpPr>
          <p:nvPr/>
        </p:nvSpPr>
        <p:spPr>
          <a:xfrm>
            <a:off x="659301" y="1474969"/>
            <a:ext cx="3314370"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2500" dirty="0"/>
              <a:t>housing costs max &amp; min across STUDY AREA: </a:t>
            </a:r>
            <a:r>
              <a:rPr lang="en-US" sz="2500" b="1" dirty="0"/>
              <a:t>3 beds</a:t>
            </a:r>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206A65FC-EDBC-4DF9-B327-484072B84F8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gn="l">
              <a:lnSpc>
                <a:spcPct val="90000"/>
              </a:lnSpc>
              <a:spcAft>
                <a:spcPts val="600"/>
              </a:spcAft>
            </a:pPr>
            <a:fld id="{0D309695-DEC3-40DA-9DF5-330280C9D0E8}" type="slidenum">
              <a:rPr lang="en-US" smtClean="0">
                <a:solidFill>
                  <a:schemeClr val="bg1"/>
                </a:solidFill>
              </a:rPr>
              <a:pPr algn="l">
                <a:lnSpc>
                  <a:spcPct val="90000"/>
                </a:lnSpc>
                <a:spcAft>
                  <a:spcPts val="600"/>
                </a:spcAft>
              </a:pPr>
              <a:t>32</a:t>
            </a:fld>
            <a:endParaRPr lang="en-US" dirty="0">
              <a:solidFill>
                <a:schemeClr val="bg1"/>
              </a:solidFill>
            </a:endParaRPr>
          </a:p>
        </p:txBody>
      </p:sp>
      <p:graphicFrame>
        <p:nvGraphicFramePr>
          <p:cNvPr id="3" name="Chart 2">
            <a:extLst>
              <a:ext uri="{FF2B5EF4-FFF2-40B4-BE49-F238E27FC236}">
                <a16:creationId xmlns:a16="http://schemas.microsoft.com/office/drawing/2014/main" id="{D71A7759-DF03-44C7-AEDA-8F87B9676DB7}"/>
              </a:ext>
            </a:extLst>
          </p:cNvPr>
          <p:cNvGraphicFramePr>
            <a:graphicFrameLocks/>
          </p:cNvGraphicFramePr>
          <p:nvPr>
            <p:extLst>
              <p:ext uri="{D42A27DB-BD31-4B8C-83A1-F6EECF244321}">
                <p14:modId xmlns:p14="http://schemas.microsoft.com/office/powerpoint/2010/main" val="686097184"/>
              </p:ext>
            </p:extLst>
          </p:nvPr>
        </p:nvGraphicFramePr>
        <p:xfrm>
          <a:off x="4455184" y="966535"/>
          <a:ext cx="6615884" cy="413534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3">
            <a:extLst>
              <a:ext uri="{FF2B5EF4-FFF2-40B4-BE49-F238E27FC236}">
                <a16:creationId xmlns:a16="http://schemas.microsoft.com/office/drawing/2014/main" id="{94EA6266-E54B-A05C-0BB2-88293E46BF2C}"/>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641598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2EB9-B846-5DDA-B49C-118AA60A6E35}"/>
              </a:ext>
            </a:extLst>
          </p:cNvPr>
          <p:cNvSpPr txBox="1">
            <a:spLocks/>
          </p:cNvSpPr>
          <p:nvPr/>
        </p:nvSpPr>
        <p:spPr>
          <a:xfrm>
            <a:off x="421342" y="569392"/>
            <a:ext cx="5454820" cy="905566"/>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nSpc>
                <a:spcPct val="100000"/>
              </a:lnSpc>
            </a:pPr>
            <a:r>
              <a:rPr lang="en-GB" sz="4000" dirty="0"/>
              <a:t>District housing</a:t>
            </a:r>
            <a:r>
              <a:rPr lang="en-GB" dirty="0"/>
              <a:t> </a:t>
            </a:r>
            <a:r>
              <a:rPr lang="en-GB" sz="4000" dirty="0"/>
              <a:t>costs compared</a:t>
            </a:r>
            <a:endParaRPr lang="en-US" sz="4000" dirty="0"/>
          </a:p>
        </p:txBody>
      </p:sp>
      <p:sp>
        <p:nvSpPr>
          <p:cNvPr id="6" name="Footer Placeholder 3">
            <a:extLst>
              <a:ext uri="{FF2B5EF4-FFF2-40B4-BE49-F238E27FC236}">
                <a16:creationId xmlns:a16="http://schemas.microsoft.com/office/drawing/2014/main" id="{B6ECC8AD-C644-303C-7BEA-35DBE3640A9F}"/>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7" name="Chart 6">
            <a:extLst>
              <a:ext uri="{FF2B5EF4-FFF2-40B4-BE49-F238E27FC236}">
                <a16:creationId xmlns:a16="http://schemas.microsoft.com/office/drawing/2014/main" id="{408C214D-8DEC-8CFB-4F1E-31A6D92696B1}"/>
              </a:ext>
            </a:extLst>
          </p:cNvPr>
          <p:cNvGraphicFramePr>
            <a:graphicFrameLocks/>
          </p:cNvGraphicFramePr>
          <p:nvPr>
            <p:extLst>
              <p:ext uri="{D42A27DB-BD31-4B8C-83A1-F6EECF244321}">
                <p14:modId xmlns:p14="http://schemas.microsoft.com/office/powerpoint/2010/main" val="201199598"/>
              </p:ext>
            </p:extLst>
          </p:nvPr>
        </p:nvGraphicFramePr>
        <p:xfrm>
          <a:off x="421342" y="1885912"/>
          <a:ext cx="3664539" cy="4164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18F3422-A7B0-EA34-986C-63EA842EB05D}"/>
              </a:ext>
            </a:extLst>
          </p:cNvPr>
          <p:cNvGraphicFramePr>
            <a:graphicFrameLocks/>
          </p:cNvGraphicFramePr>
          <p:nvPr>
            <p:extLst>
              <p:ext uri="{D42A27DB-BD31-4B8C-83A1-F6EECF244321}">
                <p14:modId xmlns:p14="http://schemas.microsoft.com/office/powerpoint/2010/main" val="4106331705"/>
              </p:ext>
            </p:extLst>
          </p:nvPr>
        </p:nvGraphicFramePr>
        <p:xfrm>
          <a:off x="4143741" y="1885911"/>
          <a:ext cx="3960000" cy="4164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AD9A226-37AB-F5E9-5A49-713F89534FB4}"/>
              </a:ext>
            </a:extLst>
          </p:cNvPr>
          <p:cNvGraphicFramePr>
            <a:graphicFrameLocks/>
          </p:cNvGraphicFramePr>
          <p:nvPr>
            <p:extLst>
              <p:ext uri="{D42A27DB-BD31-4B8C-83A1-F6EECF244321}">
                <p14:modId xmlns:p14="http://schemas.microsoft.com/office/powerpoint/2010/main" val="3400435685"/>
              </p:ext>
            </p:extLst>
          </p:nvPr>
        </p:nvGraphicFramePr>
        <p:xfrm>
          <a:off x="8161599" y="1885910"/>
          <a:ext cx="3904519" cy="41643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2">
            <a:extLst>
              <a:ext uri="{FF2B5EF4-FFF2-40B4-BE49-F238E27FC236}">
                <a16:creationId xmlns:a16="http://schemas.microsoft.com/office/drawing/2014/main" id="{06AC7C05-306A-3EB6-9CEF-E7152C6B0E35}"/>
              </a:ext>
            </a:extLst>
          </p:cNvPr>
          <p:cNvGraphicFramePr>
            <a:graphicFrameLocks noGrp="1"/>
          </p:cNvGraphicFramePr>
          <p:nvPr>
            <p:extLst>
              <p:ext uri="{D42A27DB-BD31-4B8C-83A1-F6EECF244321}">
                <p14:modId xmlns:p14="http://schemas.microsoft.com/office/powerpoint/2010/main" val="267517283"/>
              </p:ext>
            </p:extLst>
          </p:nvPr>
        </p:nvGraphicFramePr>
        <p:xfrm>
          <a:off x="421343" y="6195084"/>
          <a:ext cx="11644781" cy="370840"/>
        </p:xfrm>
        <a:graphic>
          <a:graphicData uri="http://schemas.openxmlformats.org/drawingml/2006/table">
            <a:tbl>
              <a:tblPr firstRow="1" bandRow="1">
                <a:tableStyleId>{5C22544A-7EE6-4342-B048-85BDC9FD1C3A}</a:tableStyleId>
              </a:tblPr>
              <a:tblGrid>
                <a:gridCol w="726139">
                  <a:extLst>
                    <a:ext uri="{9D8B030D-6E8A-4147-A177-3AD203B41FA5}">
                      <a16:colId xmlns:a16="http://schemas.microsoft.com/office/drawing/2014/main" val="3539854514"/>
                    </a:ext>
                  </a:extLst>
                </a:gridCol>
                <a:gridCol w="1559806">
                  <a:extLst>
                    <a:ext uri="{9D8B030D-6E8A-4147-A177-3AD203B41FA5}">
                      <a16:colId xmlns:a16="http://schemas.microsoft.com/office/drawing/2014/main" val="3804441714"/>
                    </a:ext>
                  </a:extLst>
                </a:gridCol>
                <a:gridCol w="1559806">
                  <a:extLst>
                    <a:ext uri="{9D8B030D-6E8A-4147-A177-3AD203B41FA5}">
                      <a16:colId xmlns:a16="http://schemas.microsoft.com/office/drawing/2014/main" val="4176658313"/>
                    </a:ext>
                  </a:extLst>
                </a:gridCol>
                <a:gridCol w="1559806">
                  <a:extLst>
                    <a:ext uri="{9D8B030D-6E8A-4147-A177-3AD203B41FA5}">
                      <a16:colId xmlns:a16="http://schemas.microsoft.com/office/drawing/2014/main" val="3140293367"/>
                    </a:ext>
                  </a:extLst>
                </a:gridCol>
                <a:gridCol w="1559806">
                  <a:extLst>
                    <a:ext uri="{9D8B030D-6E8A-4147-A177-3AD203B41FA5}">
                      <a16:colId xmlns:a16="http://schemas.microsoft.com/office/drawing/2014/main" val="827518428"/>
                    </a:ext>
                  </a:extLst>
                </a:gridCol>
                <a:gridCol w="1559806">
                  <a:extLst>
                    <a:ext uri="{9D8B030D-6E8A-4147-A177-3AD203B41FA5}">
                      <a16:colId xmlns:a16="http://schemas.microsoft.com/office/drawing/2014/main" val="1319745041"/>
                    </a:ext>
                  </a:extLst>
                </a:gridCol>
                <a:gridCol w="1559806">
                  <a:extLst>
                    <a:ext uri="{9D8B030D-6E8A-4147-A177-3AD203B41FA5}">
                      <a16:colId xmlns:a16="http://schemas.microsoft.com/office/drawing/2014/main" val="2674361804"/>
                    </a:ext>
                  </a:extLst>
                </a:gridCol>
                <a:gridCol w="1559806">
                  <a:extLst>
                    <a:ext uri="{9D8B030D-6E8A-4147-A177-3AD203B41FA5}">
                      <a16:colId xmlns:a16="http://schemas.microsoft.com/office/drawing/2014/main" val="923071860"/>
                    </a:ext>
                  </a:extLst>
                </a:gridCol>
              </a:tblGrid>
              <a:tr h="370840">
                <a:tc>
                  <a:txBody>
                    <a:bodyPr/>
                    <a:lstStyle/>
                    <a:p>
                      <a:pPr algn="ctr"/>
                      <a:r>
                        <a:rPr lang="en-GB" sz="1400" b="1" dirty="0">
                          <a:solidFill>
                            <a:schemeClr val="tx1"/>
                          </a:solidFill>
                          <a:latin typeface="Abadi Extra Light" panose="020B0204020104020204" pitchFamily="34" charset="0"/>
                        </a:rPr>
                        <a:t>Key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dirty="0">
                          <a:latin typeface="Abadi Extra Light" panose="020B0204020104020204" pitchFamily="34" charset="0"/>
                        </a:rPr>
                        <a:t>Cambridge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algn="ctr"/>
                      <a:r>
                        <a:rPr lang="en-GB" sz="1400" b="0" dirty="0">
                          <a:latin typeface="Abadi Extra Light" panose="020B0204020104020204" pitchFamily="34" charset="0"/>
                        </a:rPr>
                        <a:t>ECDC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a:txBody>
                    <a:bodyPr/>
                    <a:lstStyle/>
                    <a:p>
                      <a:pPr algn="ctr"/>
                      <a:r>
                        <a:rPr lang="en-GB" sz="1400" b="0" dirty="0">
                          <a:latin typeface="Abadi Extra Light" panose="020B0204020104020204" pitchFamily="34" charset="0"/>
                        </a:rPr>
                        <a:t>FDC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en-GB" sz="1400" b="0" dirty="0">
                          <a:latin typeface="Abadi Extra Light" panose="020B0204020104020204" pitchFamily="34" charset="0"/>
                        </a:rPr>
                        <a:t>HDC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pPr algn="ctr"/>
                      <a:r>
                        <a:rPr lang="en-GB" sz="1400" b="0" dirty="0">
                          <a:latin typeface="Abadi Extra Light" panose="020B0204020104020204" pitchFamily="34" charset="0"/>
                        </a:rPr>
                        <a:t>Peterborough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pPr algn="ctr"/>
                      <a:r>
                        <a:rPr lang="en-GB" sz="1400" b="0" dirty="0">
                          <a:latin typeface="Abadi Extra Light" panose="020B0204020104020204" pitchFamily="34" charset="0"/>
                        </a:rPr>
                        <a:t>SCDC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algn="ctr"/>
                      <a:r>
                        <a:rPr lang="en-GB" sz="1400" b="0" dirty="0">
                          <a:latin typeface="Abadi Extra Light" panose="020B0204020104020204" pitchFamily="34" charset="0"/>
                        </a:rPr>
                        <a:t>West Suffolk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FF"/>
                    </a:solidFill>
                  </a:tcPr>
                </a:tc>
                <a:extLst>
                  <a:ext uri="{0D108BD9-81ED-4DB2-BD59-A6C34878D82A}">
                    <a16:rowId xmlns:a16="http://schemas.microsoft.com/office/drawing/2014/main" val="2536983641"/>
                  </a:ext>
                </a:extLst>
              </a:tr>
            </a:tbl>
          </a:graphicData>
        </a:graphic>
      </p:graphicFrame>
      <p:sp>
        <p:nvSpPr>
          <p:cNvPr id="11" name="Rectangle: Rounded Corners 10">
            <a:extLst>
              <a:ext uri="{FF2B5EF4-FFF2-40B4-BE49-F238E27FC236}">
                <a16:creationId xmlns:a16="http://schemas.microsoft.com/office/drawing/2014/main" id="{76E04474-1863-FFCE-032D-6D1892319097}"/>
              </a:ext>
            </a:extLst>
          </p:cNvPr>
          <p:cNvSpPr/>
          <p:nvPr/>
        </p:nvSpPr>
        <p:spPr>
          <a:xfrm>
            <a:off x="6366134" y="172895"/>
            <a:ext cx="5699984" cy="153233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Arial" panose="020B0604020202020204" pitchFamily="34" charset="0"/>
              <a:buChar char="•"/>
            </a:pPr>
            <a:r>
              <a:rPr lang="en-GB" sz="1400" dirty="0">
                <a:solidFill>
                  <a:schemeClr val="tx1"/>
                </a:solidFill>
              </a:rPr>
              <a:t>Fenland and Peterborough housing costs are the lowest in the study area.</a:t>
            </a:r>
          </a:p>
          <a:p>
            <a:pPr marL="285750" indent="-285750">
              <a:buFont typeface="Arial" panose="020B0604020202020204" pitchFamily="34" charset="0"/>
              <a:buChar char="•"/>
            </a:pPr>
            <a:r>
              <a:rPr lang="en-GB" sz="1400" dirty="0">
                <a:solidFill>
                  <a:schemeClr val="tx1"/>
                </a:solidFill>
              </a:rPr>
              <a:t>East Cambs, Huntingdonshire and West Suffolk housing costs sit towards the middle of costs across the study area.</a:t>
            </a:r>
          </a:p>
          <a:p>
            <a:pPr marL="285750" indent="-285750">
              <a:buFont typeface="Arial" panose="020B0604020202020204" pitchFamily="34" charset="0"/>
              <a:buChar char="•"/>
            </a:pPr>
            <a:r>
              <a:rPr lang="en-GB" sz="1400" dirty="0">
                <a:solidFill>
                  <a:schemeClr val="tx1"/>
                </a:solidFill>
              </a:rPr>
              <a:t>Cambridge and South Cambs see the highest housing costs across the study area</a:t>
            </a:r>
          </a:p>
        </p:txBody>
      </p:sp>
      <p:sp>
        <p:nvSpPr>
          <p:cNvPr id="14" name="Slide Number Placeholder 4">
            <a:extLst>
              <a:ext uri="{FF2B5EF4-FFF2-40B4-BE49-F238E27FC236}">
                <a16:creationId xmlns:a16="http://schemas.microsoft.com/office/drawing/2014/main" id="{DF0A9C74-2AAE-C214-4B39-932B413E386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33</a:t>
            </a:fld>
            <a:endParaRPr lang="en-US" dirty="0">
              <a:solidFill>
                <a:schemeClr val="bg1"/>
              </a:solidFill>
            </a:endParaRPr>
          </a:p>
        </p:txBody>
      </p:sp>
      <p:sp>
        <p:nvSpPr>
          <p:cNvPr id="5" name="TextBox 4">
            <a:extLst>
              <a:ext uri="{FF2B5EF4-FFF2-40B4-BE49-F238E27FC236}">
                <a16:creationId xmlns:a16="http://schemas.microsoft.com/office/drawing/2014/main" id="{599B20BF-40DA-BEC7-A2B0-99CE1564A588}"/>
              </a:ext>
            </a:extLst>
          </p:cNvPr>
          <p:cNvSpPr txBox="1"/>
          <p:nvPr/>
        </p:nvSpPr>
        <p:spPr>
          <a:xfrm>
            <a:off x="8717281" y="2039100"/>
            <a:ext cx="1160930" cy="369332"/>
          </a:xfrm>
          <a:prstGeom prst="rect">
            <a:avLst/>
          </a:prstGeom>
          <a:noFill/>
        </p:spPr>
        <p:txBody>
          <a:bodyPr wrap="square" rtlCol="0">
            <a:spAutoFit/>
          </a:bodyPr>
          <a:lstStyle/>
          <a:p>
            <a:r>
              <a:rPr lang="en-GB" dirty="0"/>
              <a:t>3 BED</a:t>
            </a:r>
          </a:p>
        </p:txBody>
      </p:sp>
      <p:sp>
        <p:nvSpPr>
          <p:cNvPr id="4" name="TextBox 3">
            <a:extLst>
              <a:ext uri="{FF2B5EF4-FFF2-40B4-BE49-F238E27FC236}">
                <a16:creationId xmlns:a16="http://schemas.microsoft.com/office/drawing/2014/main" id="{E4AA82D8-DEAF-D76E-9AA4-A2D2D6F60F76}"/>
              </a:ext>
            </a:extLst>
          </p:cNvPr>
          <p:cNvSpPr txBox="1"/>
          <p:nvPr/>
        </p:nvSpPr>
        <p:spPr>
          <a:xfrm>
            <a:off x="4691117" y="2035557"/>
            <a:ext cx="1436734" cy="369332"/>
          </a:xfrm>
          <a:prstGeom prst="rect">
            <a:avLst/>
          </a:prstGeom>
          <a:noFill/>
        </p:spPr>
        <p:txBody>
          <a:bodyPr wrap="square" rtlCol="0">
            <a:spAutoFit/>
          </a:bodyPr>
          <a:lstStyle/>
          <a:p>
            <a:r>
              <a:rPr lang="en-GB" dirty="0"/>
              <a:t>2 BED</a:t>
            </a:r>
          </a:p>
        </p:txBody>
      </p:sp>
      <p:sp>
        <p:nvSpPr>
          <p:cNvPr id="3" name="TextBox 2">
            <a:extLst>
              <a:ext uri="{FF2B5EF4-FFF2-40B4-BE49-F238E27FC236}">
                <a16:creationId xmlns:a16="http://schemas.microsoft.com/office/drawing/2014/main" id="{F2984D43-6064-1301-2E7B-A735C3775064}"/>
              </a:ext>
            </a:extLst>
          </p:cNvPr>
          <p:cNvSpPr txBox="1"/>
          <p:nvPr/>
        </p:nvSpPr>
        <p:spPr>
          <a:xfrm>
            <a:off x="1026578" y="2039100"/>
            <a:ext cx="1019936" cy="369332"/>
          </a:xfrm>
          <a:prstGeom prst="rect">
            <a:avLst/>
          </a:prstGeom>
          <a:noFill/>
        </p:spPr>
        <p:txBody>
          <a:bodyPr wrap="square" rtlCol="0">
            <a:spAutoFit/>
          </a:bodyPr>
          <a:lstStyle/>
          <a:p>
            <a:r>
              <a:rPr lang="en-GB" dirty="0"/>
              <a:t>1 BED</a:t>
            </a:r>
          </a:p>
        </p:txBody>
      </p:sp>
    </p:spTree>
    <p:extLst>
      <p:ext uri="{BB962C8B-B14F-4D97-AF65-F5344CB8AC3E}">
        <p14:creationId xmlns:p14="http://schemas.microsoft.com/office/powerpoint/2010/main" val="2611741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nSpc>
                <a:spcPct val="100000"/>
              </a:lnSpc>
            </a:pPr>
            <a:r>
              <a:rPr lang="en-GB" sz="4000" dirty="0"/>
              <a:t>District housing</a:t>
            </a:r>
            <a:r>
              <a:rPr lang="en-GB" dirty="0"/>
              <a:t> </a:t>
            </a:r>
            <a:r>
              <a:rPr lang="en-GB" sz="4000" dirty="0"/>
              <a:t>costs compared</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421341" y="1020193"/>
            <a:ext cx="3664540" cy="369332"/>
          </a:xfrm>
          <a:prstGeom prst="rect">
            <a:avLst/>
          </a:prstGeom>
          <a:noFill/>
        </p:spPr>
        <p:txBody>
          <a:bodyPr wrap="square" rtlCol="0">
            <a:spAutoFit/>
          </a:bodyPr>
          <a:lstStyle/>
          <a:p>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r>
              <a:rPr lang="en-GB" dirty="0"/>
              <a:t>3 BED</a:t>
            </a:r>
          </a:p>
        </p:txBody>
      </p:sp>
      <p:sp>
        <p:nvSpPr>
          <p:cNvPr id="10" name="Footer Placeholder 3">
            <a:extLst>
              <a:ext uri="{FF2B5EF4-FFF2-40B4-BE49-F238E27FC236}">
                <a16:creationId xmlns:a16="http://schemas.microsoft.com/office/drawing/2014/main" id="{2B763D77-0486-4406-BF96-102DD2737FEC}"/>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14" name="Chart 13">
            <a:extLst>
              <a:ext uri="{FF2B5EF4-FFF2-40B4-BE49-F238E27FC236}">
                <a16:creationId xmlns:a16="http://schemas.microsoft.com/office/drawing/2014/main" id="{E3D1D8E5-A0C2-46EB-9C35-5EC7D6D0F1B1}"/>
              </a:ext>
            </a:extLst>
          </p:cNvPr>
          <p:cNvGraphicFramePr>
            <a:graphicFrameLocks/>
          </p:cNvGraphicFramePr>
          <p:nvPr>
            <p:extLst>
              <p:ext uri="{D42A27DB-BD31-4B8C-83A1-F6EECF244321}">
                <p14:modId xmlns:p14="http://schemas.microsoft.com/office/powerpoint/2010/main" val="940157513"/>
              </p:ext>
            </p:extLst>
          </p:nvPr>
        </p:nvGraphicFramePr>
        <p:xfrm>
          <a:off x="421342" y="1406650"/>
          <a:ext cx="3664539" cy="46436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886AD6DB-01AA-4D00-A96E-4B975870FA3F}"/>
              </a:ext>
            </a:extLst>
          </p:cNvPr>
          <p:cNvGraphicFramePr>
            <a:graphicFrameLocks/>
          </p:cNvGraphicFramePr>
          <p:nvPr>
            <p:extLst>
              <p:ext uri="{D42A27DB-BD31-4B8C-83A1-F6EECF244321}">
                <p14:modId xmlns:p14="http://schemas.microsoft.com/office/powerpoint/2010/main" val="411751256"/>
              </p:ext>
            </p:extLst>
          </p:nvPr>
        </p:nvGraphicFramePr>
        <p:xfrm>
          <a:off x="4143741" y="1406648"/>
          <a:ext cx="3960000" cy="4643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94338364-7F5C-41CD-8D1E-CAEDC1A76570}"/>
              </a:ext>
            </a:extLst>
          </p:cNvPr>
          <p:cNvGraphicFramePr>
            <a:graphicFrameLocks/>
          </p:cNvGraphicFramePr>
          <p:nvPr>
            <p:extLst>
              <p:ext uri="{D42A27DB-BD31-4B8C-83A1-F6EECF244321}">
                <p14:modId xmlns:p14="http://schemas.microsoft.com/office/powerpoint/2010/main" val="3710072393"/>
              </p:ext>
            </p:extLst>
          </p:nvPr>
        </p:nvGraphicFramePr>
        <p:xfrm>
          <a:off x="8161599" y="1406648"/>
          <a:ext cx="3904519" cy="4643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2">
            <a:extLst>
              <a:ext uri="{FF2B5EF4-FFF2-40B4-BE49-F238E27FC236}">
                <a16:creationId xmlns:a16="http://schemas.microsoft.com/office/drawing/2014/main" id="{8BEDB7C4-9E6B-4F38-8A20-2DC6456489D4}"/>
              </a:ext>
            </a:extLst>
          </p:cNvPr>
          <p:cNvGraphicFramePr>
            <a:graphicFrameLocks noGrp="1"/>
          </p:cNvGraphicFramePr>
          <p:nvPr>
            <p:extLst>
              <p:ext uri="{D42A27DB-BD31-4B8C-83A1-F6EECF244321}">
                <p14:modId xmlns:p14="http://schemas.microsoft.com/office/powerpoint/2010/main" val="1533536346"/>
              </p:ext>
            </p:extLst>
          </p:nvPr>
        </p:nvGraphicFramePr>
        <p:xfrm>
          <a:off x="421343" y="6195084"/>
          <a:ext cx="11644781" cy="370840"/>
        </p:xfrm>
        <a:graphic>
          <a:graphicData uri="http://schemas.openxmlformats.org/drawingml/2006/table">
            <a:tbl>
              <a:tblPr firstRow="1" bandRow="1">
                <a:tableStyleId>{5C22544A-7EE6-4342-B048-85BDC9FD1C3A}</a:tableStyleId>
              </a:tblPr>
              <a:tblGrid>
                <a:gridCol w="726139">
                  <a:extLst>
                    <a:ext uri="{9D8B030D-6E8A-4147-A177-3AD203B41FA5}">
                      <a16:colId xmlns:a16="http://schemas.microsoft.com/office/drawing/2014/main" val="3539854514"/>
                    </a:ext>
                  </a:extLst>
                </a:gridCol>
                <a:gridCol w="1559806">
                  <a:extLst>
                    <a:ext uri="{9D8B030D-6E8A-4147-A177-3AD203B41FA5}">
                      <a16:colId xmlns:a16="http://schemas.microsoft.com/office/drawing/2014/main" val="3804441714"/>
                    </a:ext>
                  </a:extLst>
                </a:gridCol>
                <a:gridCol w="1559806">
                  <a:extLst>
                    <a:ext uri="{9D8B030D-6E8A-4147-A177-3AD203B41FA5}">
                      <a16:colId xmlns:a16="http://schemas.microsoft.com/office/drawing/2014/main" val="4176658313"/>
                    </a:ext>
                  </a:extLst>
                </a:gridCol>
                <a:gridCol w="1559806">
                  <a:extLst>
                    <a:ext uri="{9D8B030D-6E8A-4147-A177-3AD203B41FA5}">
                      <a16:colId xmlns:a16="http://schemas.microsoft.com/office/drawing/2014/main" val="3140293367"/>
                    </a:ext>
                  </a:extLst>
                </a:gridCol>
                <a:gridCol w="1559806">
                  <a:extLst>
                    <a:ext uri="{9D8B030D-6E8A-4147-A177-3AD203B41FA5}">
                      <a16:colId xmlns:a16="http://schemas.microsoft.com/office/drawing/2014/main" val="827518428"/>
                    </a:ext>
                  </a:extLst>
                </a:gridCol>
                <a:gridCol w="1559806">
                  <a:extLst>
                    <a:ext uri="{9D8B030D-6E8A-4147-A177-3AD203B41FA5}">
                      <a16:colId xmlns:a16="http://schemas.microsoft.com/office/drawing/2014/main" val="1319745041"/>
                    </a:ext>
                  </a:extLst>
                </a:gridCol>
                <a:gridCol w="1559806">
                  <a:extLst>
                    <a:ext uri="{9D8B030D-6E8A-4147-A177-3AD203B41FA5}">
                      <a16:colId xmlns:a16="http://schemas.microsoft.com/office/drawing/2014/main" val="2674361804"/>
                    </a:ext>
                  </a:extLst>
                </a:gridCol>
                <a:gridCol w="1559806">
                  <a:extLst>
                    <a:ext uri="{9D8B030D-6E8A-4147-A177-3AD203B41FA5}">
                      <a16:colId xmlns:a16="http://schemas.microsoft.com/office/drawing/2014/main" val="923071860"/>
                    </a:ext>
                  </a:extLst>
                </a:gridCol>
              </a:tblGrid>
              <a:tr h="370840">
                <a:tc>
                  <a:txBody>
                    <a:bodyPr/>
                    <a:lstStyle/>
                    <a:p>
                      <a:pPr algn="ctr"/>
                      <a:r>
                        <a:rPr lang="en-GB" sz="1400" b="1" dirty="0">
                          <a:solidFill>
                            <a:schemeClr val="tx1"/>
                          </a:solidFill>
                          <a:latin typeface="Abadi Extra Light" panose="020B0204020104020204" pitchFamily="34" charset="0"/>
                        </a:rPr>
                        <a:t>Key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dirty="0">
                          <a:latin typeface="Abadi Extra Light" panose="020B0204020104020204" pitchFamily="34" charset="0"/>
                        </a:rPr>
                        <a:t>Cambridge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algn="ctr"/>
                      <a:r>
                        <a:rPr lang="en-GB" sz="1400" b="0" dirty="0">
                          <a:latin typeface="Abadi Extra Light" panose="020B0204020104020204" pitchFamily="34" charset="0"/>
                        </a:rPr>
                        <a:t>ECDC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a:txBody>
                    <a:bodyPr/>
                    <a:lstStyle/>
                    <a:p>
                      <a:pPr algn="ctr"/>
                      <a:r>
                        <a:rPr lang="en-GB" sz="1400" b="0" dirty="0">
                          <a:latin typeface="Abadi Extra Light" panose="020B0204020104020204" pitchFamily="34" charset="0"/>
                        </a:rPr>
                        <a:t>FDC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en-GB" sz="1400" b="0" dirty="0">
                          <a:latin typeface="Abadi Extra Light" panose="020B0204020104020204" pitchFamily="34" charset="0"/>
                        </a:rPr>
                        <a:t>HDC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pPr algn="ctr"/>
                      <a:r>
                        <a:rPr lang="en-GB" sz="1400" b="0" dirty="0">
                          <a:latin typeface="Abadi Extra Light" panose="020B0204020104020204" pitchFamily="34" charset="0"/>
                        </a:rPr>
                        <a:t>Peterborough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pPr algn="ctr"/>
                      <a:r>
                        <a:rPr lang="en-GB" sz="1400" b="0" dirty="0">
                          <a:latin typeface="Abadi Extra Light" panose="020B0204020104020204" pitchFamily="34" charset="0"/>
                        </a:rPr>
                        <a:t>SCDC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algn="ctr"/>
                      <a:r>
                        <a:rPr lang="en-GB" sz="1400" b="0" dirty="0">
                          <a:latin typeface="Abadi Extra Light" panose="020B0204020104020204" pitchFamily="34" charset="0"/>
                        </a:rPr>
                        <a:t>West Suffolk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FF"/>
                    </a:solidFill>
                  </a:tcPr>
                </a:tc>
                <a:extLst>
                  <a:ext uri="{0D108BD9-81ED-4DB2-BD59-A6C34878D82A}">
                    <a16:rowId xmlns:a16="http://schemas.microsoft.com/office/drawing/2014/main" val="2536983641"/>
                  </a:ext>
                </a:extLst>
              </a:tr>
            </a:tbl>
          </a:graphicData>
        </a:graphic>
      </p:graphicFrame>
      <p:sp>
        <p:nvSpPr>
          <p:cNvPr id="3" name="Rectangle: Rounded Corners 2">
            <a:extLst>
              <a:ext uri="{FF2B5EF4-FFF2-40B4-BE49-F238E27FC236}">
                <a16:creationId xmlns:a16="http://schemas.microsoft.com/office/drawing/2014/main" id="{04D67EF1-C694-4E1F-9075-4FE782E10772}"/>
              </a:ext>
            </a:extLst>
          </p:cNvPr>
          <p:cNvSpPr/>
          <p:nvPr/>
        </p:nvSpPr>
        <p:spPr>
          <a:xfrm>
            <a:off x="9039497" y="77552"/>
            <a:ext cx="3061457" cy="47672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dirty="0">
                <a:solidFill>
                  <a:schemeClr val="bg1"/>
                </a:solidFill>
              </a:rPr>
              <a:t>Fenland and Peterborough housing costs are the lowest in the study area.</a:t>
            </a:r>
            <a:endParaRPr lang="en-GB" dirty="0">
              <a:solidFill>
                <a:schemeClr val="bg1"/>
              </a:solidFill>
            </a:endParaRPr>
          </a:p>
        </p:txBody>
      </p:sp>
      <p:sp>
        <p:nvSpPr>
          <p:cNvPr id="17" name="Rectangle: Rounded Corners 16">
            <a:extLst>
              <a:ext uri="{FF2B5EF4-FFF2-40B4-BE49-F238E27FC236}">
                <a16:creationId xmlns:a16="http://schemas.microsoft.com/office/drawing/2014/main" id="{D1586AAA-F991-48CF-9A2E-05D2F770F401}"/>
              </a:ext>
            </a:extLst>
          </p:cNvPr>
          <p:cNvSpPr/>
          <p:nvPr/>
        </p:nvSpPr>
        <p:spPr>
          <a:xfrm>
            <a:off x="9048207" y="597270"/>
            <a:ext cx="3052747" cy="66401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dirty="0">
                <a:solidFill>
                  <a:schemeClr val="bg1"/>
                </a:solidFill>
              </a:rPr>
              <a:t>East Cambs, Huntingdonshire and West Suffolk housing costs sit towards the middle of the study area values.</a:t>
            </a:r>
          </a:p>
        </p:txBody>
      </p:sp>
      <p:sp>
        <p:nvSpPr>
          <p:cNvPr id="18" name="Rectangle: Rounded Corners 17">
            <a:extLst>
              <a:ext uri="{FF2B5EF4-FFF2-40B4-BE49-F238E27FC236}">
                <a16:creationId xmlns:a16="http://schemas.microsoft.com/office/drawing/2014/main" id="{A80EAEE2-4F24-40A8-9576-D05D735AD4A0}"/>
              </a:ext>
            </a:extLst>
          </p:cNvPr>
          <p:cNvSpPr/>
          <p:nvPr/>
        </p:nvSpPr>
        <p:spPr>
          <a:xfrm>
            <a:off x="9048207" y="1317659"/>
            <a:ext cx="3052747" cy="47672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dirty="0">
                <a:solidFill>
                  <a:schemeClr val="bg1"/>
                </a:solidFill>
              </a:rPr>
              <a:t>Cambridge and South Cambs see the highest housing costs across the study area</a:t>
            </a:r>
          </a:p>
        </p:txBody>
      </p:sp>
      <p:sp>
        <p:nvSpPr>
          <p:cNvPr id="19" name="Slide Number Placeholder 4">
            <a:extLst>
              <a:ext uri="{FF2B5EF4-FFF2-40B4-BE49-F238E27FC236}">
                <a16:creationId xmlns:a16="http://schemas.microsoft.com/office/drawing/2014/main" id="{87986A14-5413-450E-80E5-20983A5BD44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
        <p:nvSpPr>
          <p:cNvPr id="4" name="Rectangle 3">
            <a:extLst>
              <a:ext uri="{FF2B5EF4-FFF2-40B4-BE49-F238E27FC236}">
                <a16:creationId xmlns:a16="http://schemas.microsoft.com/office/drawing/2014/main" id="{F88F3C5C-2E3F-EE6D-1B4D-696BB7BA4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F0B3BF94-7945-B087-EE62-C3D47E3485F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 name="Straight Connector 6">
            <a:extLst>
              <a:ext uri="{FF2B5EF4-FFF2-40B4-BE49-F238E27FC236}">
                <a16:creationId xmlns:a16="http://schemas.microsoft.com/office/drawing/2014/main" id="{F533F51B-7957-2346-DF1B-D1A498A267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FE3A36-D2A1-7C2F-197C-0F9EAA18F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 name="Rectangle 8">
            <a:extLst>
              <a:ext uri="{FF2B5EF4-FFF2-40B4-BE49-F238E27FC236}">
                <a16:creationId xmlns:a16="http://schemas.microsoft.com/office/drawing/2014/main" id="{9523ABF0-60F5-A9DB-34DC-D9F1625D3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3D2F9A-A93C-6D27-0741-6C7238800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a:extLst>
              <a:ext uri="{FF2B5EF4-FFF2-40B4-BE49-F238E27FC236}">
                <a16:creationId xmlns:a16="http://schemas.microsoft.com/office/drawing/2014/main" id="{A83E6F30-1E86-357C-CEF7-90F79ADF8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B8C582F-D014-7808-24D8-0FF09A8F3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99E3A96-3D45-CAAD-B752-D054E74D6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2F96FE4A-9071-6E94-C7AB-24B5B42A6C2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9515A805-9936-5CE5-6F07-EB7881067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Slide Number Placeholder 4">
            <a:extLst>
              <a:ext uri="{FF2B5EF4-FFF2-40B4-BE49-F238E27FC236}">
                <a16:creationId xmlns:a16="http://schemas.microsoft.com/office/drawing/2014/main" id="{0EE410B6-579B-E7B8-5007-53242AE528D2}"/>
              </a:ext>
            </a:extLst>
          </p:cNvPr>
          <p:cNvSpPr txBox="1">
            <a:spLocks/>
          </p:cNvSpPr>
          <p:nvPr/>
        </p:nvSpPr>
        <p:spPr>
          <a:xfrm>
            <a:off x="11380678" y="6324256"/>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309695-DEC3-40DA-9DF5-330280C9D0E8}" type="slidenum">
              <a:rPr lang="en-US" smtClean="0">
                <a:solidFill>
                  <a:schemeClr val="bg1"/>
                </a:solidFill>
              </a:rPr>
              <a:pPr/>
              <a:t>34</a:t>
            </a:fld>
            <a:endParaRPr lang="en-US" dirty="0">
              <a:solidFill>
                <a:schemeClr val="bg1"/>
              </a:solidFill>
            </a:endParaRPr>
          </a:p>
        </p:txBody>
      </p:sp>
      <p:sp>
        <p:nvSpPr>
          <p:cNvPr id="24" name="Title 1">
            <a:extLst>
              <a:ext uri="{FF2B5EF4-FFF2-40B4-BE49-F238E27FC236}">
                <a16:creationId xmlns:a16="http://schemas.microsoft.com/office/drawing/2014/main" id="{6BD2139A-D8B9-C40A-BDF0-AA448F64A992}"/>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25" name="Text Placeholder 2">
            <a:extLst>
              <a:ext uri="{FF2B5EF4-FFF2-40B4-BE49-F238E27FC236}">
                <a16:creationId xmlns:a16="http://schemas.microsoft.com/office/drawing/2014/main" id="{FA81E72E-C0A7-39BB-E742-536C93059713}"/>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26" name="Footer Placeholder 3">
            <a:extLst>
              <a:ext uri="{FF2B5EF4-FFF2-40B4-BE49-F238E27FC236}">
                <a16:creationId xmlns:a16="http://schemas.microsoft.com/office/drawing/2014/main" id="{2911FB96-23D1-5057-D804-0C6FA928A3AA}"/>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4938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E410-0F71-B6BD-4F68-59A48FFECFCF}"/>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3" name="Slide Number Placeholder 4">
            <a:extLst>
              <a:ext uri="{FF2B5EF4-FFF2-40B4-BE49-F238E27FC236}">
                <a16:creationId xmlns:a16="http://schemas.microsoft.com/office/drawing/2014/main" id="{00EF02E8-6246-0451-D26D-909940CCAB10}"/>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solidFill>
                  <a:schemeClr val="bg1"/>
                </a:solidFill>
              </a:rPr>
              <a:pPr/>
              <a:t>35</a:t>
            </a:fld>
            <a:endParaRPr lang="en-US" dirty="0">
              <a:solidFill>
                <a:schemeClr val="bg1"/>
              </a:solidFill>
            </a:endParaRPr>
          </a:p>
        </p:txBody>
      </p:sp>
      <p:graphicFrame>
        <p:nvGraphicFramePr>
          <p:cNvPr id="4" name="Table 7">
            <a:extLst>
              <a:ext uri="{FF2B5EF4-FFF2-40B4-BE49-F238E27FC236}">
                <a16:creationId xmlns:a16="http://schemas.microsoft.com/office/drawing/2014/main" id="{69F8AF8E-0E04-F586-F2FF-C68D4DB7DDF4}"/>
              </a:ext>
            </a:extLst>
          </p:cNvPr>
          <p:cNvGraphicFramePr>
            <a:graphicFrameLocks noGrp="1"/>
          </p:cNvGraphicFramePr>
          <p:nvPr>
            <p:extLst>
              <p:ext uri="{D42A27DB-BD31-4B8C-83A1-F6EECF244321}">
                <p14:modId xmlns:p14="http://schemas.microsoft.com/office/powerpoint/2010/main" val="3519296927"/>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2161164047"/>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74065919"/>
                  </a:ext>
                </a:extLst>
              </a:tr>
            </a:tbl>
          </a:graphicData>
        </a:graphic>
      </p:graphicFrame>
      <p:sp>
        <p:nvSpPr>
          <p:cNvPr id="5" name="Footer Placeholder 3">
            <a:extLst>
              <a:ext uri="{FF2B5EF4-FFF2-40B4-BE49-F238E27FC236}">
                <a16:creationId xmlns:a16="http://schemas.microsoft.com/office/drawing/2014/main" id="{C0E40C00-C2FD-88A1-507E-B69FBCAEB112}"/>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442151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CC3A9-F0A5-7441-BE8B-0CE32EC0E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A9F7F4BB-3FFC-446C-8935-3F4065928F9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5E18F778-E9CD-DC18-1D8F-F01C7C91D4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CD80257-ACFD-C60B-9403-F7F1D3FAB9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B2DF4608-01A8-90C8-7B1D-E240E8558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B733FE9-EA8D-7089-802F-A9B3382934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DACB8BFE-F37B-0A61-20D9-5DFDD46B64D7}"/>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9" name="Group 8">
            <a:extLst>
              <a:ext uri="{FF2B5EF4-FFF2-40B4-BE49-F238E27FC236}">
                <a16:creationId xmlns:a16="http://schemas.microsoft.com/office/drawing/2014/main" id="{4B5F0BB9-E4DF-65A4-60D6-0F6DF72C62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E45943F2-8DAA-17DA-E8AC-324F4C4C95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D514D3-A799-B502-EB70-613F6EA18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2" name="Picture 11" descr="Graphical user interface, application, PowerPoint&#10;&#10;Description automatically generated">
            <a:extLst>
              <a:ext uri="{FF2B5EF4-FFF2-40B4-BE49-F238E27FC236}">
                <a16:creationId xmlns:a16="http://schemas.microsoft.com/office/drawing/2014/main" id="{8CF9F003-F707-E208-13D8-1F4C8EB40B80}"/>
              </a:ext>
            </a:extLst>
          </p:cNvPr>
          <p:cNvPicPr>
            <a:picLocks noChangeAspect="1"/>
          </p:cNvPicPr>
          <p:nvPr/>
        </p:nvPicPr>
        <p:blipFill rotWithShape="1">
          <a:blip r:embed="rId3"/>
          <a:srcRect l="42307" t="41064" r="30616" b="28582"/>
          <a:stretch/>
        </p:blipFill>
        <p:spPr>
          <a:xfrm>
            <a:off x="755170" y="562708"/>
            <a:ext cx="3479420" cy="1716958"/>
          </a:xfrm>
          <a:prstGeom prst="rect">
            <a:avLst/>
          </a:prstGeom>
        </p:spPr>
      </p:pic>
      <p:cxnSp>
        <p:nvCxnSpPr>
          <p:cNvPr id="13" name="Straight Connector 12">
            <a:extLst>
              <a:ext uri="{FF2B5EF4-FFF2-40B4-BE49-F238E27FC236}">
                <a16:creationId xmlns:a16="http://schemas.microsoft.com/office/drawing/2014/main" id="{4054139D-8534-4BB0-52D6-661A9E26E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4AC7F904-BC5D-4581-1E36-334BE0773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FBB472A-0490-220E-BA39-852FFAFE95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2D633643-821A-0114-34C6-F31C7FE3E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84A0AE8-4D3F-9B02-C5B2-D7E7309F7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05E60221-F596-57F0-2ACC-49333A449A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7F40A709-EA1D-182F-5D06-DC96EAACD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91C5AF9-2FC3-E2EE-8828-4A379EBE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EBA0E450-513F-83E4-6755-CA2E2BB54B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E5B2D1C6-EC64-914A-9889-D832577FD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6AACB51-5754-DADF-1074-036018026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C2182F07-78CC-5DD4-0541-3C7CF430240D}"/>
              </a:ext>
            </a:extLst>
          </p:cNvPr>
          <p:cNvPicPr>
            <a:picLocks noChangeAspect="1"/>
          </p:cNvPicPr>
          <p:nvPr/>
        </p:nvPicPr>
        <p:blipFill rotWithShape="1">
          <a:blip r:embed="rId4"/>
          <a:srcRect l="8280" t="29902" r="17017" b="39898"/>
          <a:stretch/>
        </p:blipFill>
        <p:spPr>
          <a:xfrm>
            <a:off x="729151" y="3061849"/>
            <a:ext cx="3523061" cy="1888367"/>
          </a:xfrm>
          <a:prstGeom prst="rect">
            <a:avLst/>
          </a:prstGeom>
        </p:spPr>
      </p:pic>
      <p:pic>
        <p:nvPicPr>
          <p:cNvPr id="25" name="Picture 24">
            <a:extLst>
              <a:ext uri="{FF2B5EF4-FFF2-40B4-BE49-F238E27FC236}">
                <a16:creationId xmlns:a16="http://schemas.microsoft.com/office/drawing/2014/main" id="{27436584-D086-D1A7-2A76-3DADC723BAB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E2DF9E6-6C8E-E581-663C-5D7E621E6E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7" name="Picture 26" descr="Graphical user interface, application, table, Excel&#10;&#10;Description automatically generated">
            <a:extLst>
              <a:ext uri="{FF2B5EF4-FFF2-40B4-BE49-F238E27FC236}">
                <a16:creationId xmlns:a16="http://schemas.microsoft.com/office/drawing/2014/main" id="{B17A5738-6C17-9A1C-BF67-CA68DC2EA0DD}"/>
              </a:ext>
            </a:extLst>
          </p:cNvPr>
          <p:cNvPicPr>
            <a:picLocks noChangeAspect="1"/>
          </p:cNvPicPr>
          <p:nvPr/>
        </p:nvPicPr>
        <p:blipFill rotWithShape="1">
          <a:blip r:embed="rId5"/>
          <a:srcRect l="6657" t="43826" r="12583" b="18964"/>
          <a:stretch/>
        </p:blipFill>
        <p:spPr>
          <a:xfrm>
            <a:off x="4551877" y="562708"/>
            <a:ext cx="3607385" cy="2914021"/>
          </a:xfrm>
          <a:prstGeom prst="rect">
            <a:avLst/>
          </a:prstGeom>
        </p:spPr>
      </p:pic>
      <p:pic>
        <p:nvPicPr>
          <p:cNvPr id="28" name="Picture 27" descr="Graphical user interface, chart, application, table, Excel&#10;&#10;Description automatically generated">
            <a:extLst>
              <a:ext uri="{FF2B5EF4-FFF2-40B4-BE49-F238E27FC236}">
                <a16:creationId xmlns:a16="http://schemas.microsoft.com/office/drawing/2014/main" id="{7E95DC10-8036-237F-2D70-F103D65D9F88}"/>
              </a:ext>
            </a:extLst>
          </p:cNvPr>
          <p:cNvPicPr>
            <a:picLocks noChangeAspect="1"/>
          </p:cNvPicPr>
          <p:nvPr/>
        </p:nvPicPr>
        <p:blipFill rotWithShape="1">
          <a:blip r:embed="rId4"/>
          <a:srcRect l="8211" t="63365" r="17507" b="6668"/>
          <a:stretch/>
        </p:blipFill>
        <p:spPr>
          <a:xfrm>
            <a:off x="4551903" y="3818375"/>
            <a:ext cx="3547068" cy="1677830"/>
          </a:xfrm>
          <a:prstGeom prst="rect">
            <a:avLst/>
          </a:prstGeom>
        </p:spPr>
      </p:pic>
      <p:sp>
        <p:nvSpPr>
          <p:cNvPr id="29" name="Slide Number Placeholder 4">
            <a:extLst>
              <a:ext uri="{FF2B5EF4-FFF2-40B4-BE49-F238E27FC236}">
                <a16:creationId xmlns:a16="http://schemas.microsoft.com/office/drawing/2014/main" id="{1824B238-6923-CB6C-8CEF-86AF1C1ADE49}"/>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36</a:t>
            </a:fld>
            <a:endParaRPr lang="en-US" dirty="0"/>
          </a:p>
        </p:txBody>
      </p:sp>
      <p:sp>
        <p:nvSpPr>
          <p:cNvPr id="30" name="TextBox 29">
            <a:extLst>
              <a:ext uri="{FF2B5EF4-FFF2-40B4-BE49-F238E27FC236}">
                <a16:creationId xmlns:a16="http://schemas.microsoft.com/office/drawing/2014/main" id="{27A48837-640F-6BC4-4365-7F30A69C95BA}"/>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1" name="TextBox 30">
            <a:extLst>
              <a:ext uri="{FF2B5EF4-FFF2-40B4-BE49-F238E27FC236}">
                <a16:creationId xmlns:a16="http://schemas.microsoft.com/office/drawing/2014/main" id="{96921A2B-F08D-551E-3CDB-3FCE1993D04E}"/>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2" name="TextBox 31">
            <a:extLst>
              <a:ext uri="{FF2B5EF4-FFF2-40B4-BE49-F238E27FC236}">
                <a16:creationId xmlns:a16="http://schemas.microsoft.com/office/drawing/2014/main" id="{CD2B8C01-7B66-DA51-1554-72D2D10BAECB}"/>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33" name="TextBox 32">
            <a:extLst>
              <a:ext uri="{FF2B5EF4-FFF2-40B4-BE49-F238E27FC236}">
                <a16:creationId xmlns:a16="http://schemas.microsoft.com/office/drawing/2014/main" id="{15DF83C9-113A-3EB6-3C55-1FF23106BA6B}"/>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E9E94D02-8127-B888-D661-62D3D23E0149}"/>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5" name="Arrow: Right 34">
            <a:extLst>
              <a:ext uri="{FF2B5EF4-FFF2-40B4-BE49-F238E27FC236}">
                <a16:creationId xmlns:a16="http://schemas.microsoft.com/office/drawing/2014/main" id="{18BE27C1-60FA-0EAC-EA18-CD929F411E85}"/>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36F574C4-D118-91AE-B847-CD8783849CFA}"/>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09AB2F38-C04E-74F9-D671-5C312E4E2F2E}"/>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F5B0FE36-9BBF-031D-9448-C677F9AC8DB1}"/>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39" name="TextBox 38">
            <a:extLst>
              <a:ext uri="{FF2B5EF4-FFF2-40B4-BE49-F238E27FC236}">
                <a16:creationId xmlns:a16="http://schemas.microsoft.com/office/drawing/2014/main" id="{914E06A6-02B1-374D-A07D-512149EDE208}"/>
              </a:ext>
            </a:extLst>
          </p:cNvPr>
          <p:cNvSpPr txBox="1"/>
          <p:nvPr/>
        </p:nvSpPr>
        <p:spPr>
          <a:xfrm>
            <a:off x="396592" y="6128645"/>
            <a:ext cx="11533991" cy="307777"/>
          </a:xfrm>
          <a:prstGeom prst="rect">
            <a:avLst/>
          </a:prstGeom>
          <a:noFill/>
        </p:spPr>
        <p:txBody>
          <a:bodyPr wrap="square" rtlCol="0">
            <a:spAutoFit/>
          </a:bodyPr>
          <a:lstStyle/>
          <a:p>
            <a:pPr algn="ctr"/>
            <a:r>
              <a:rPr lang="en-GB" sz="1400" dirty="0">
                <a:solidFill>
                  <a:schemeClr val="bg1"/>
                </a:solidFill>
              </a:rPr>
              <a:t>In these “how we created” slides we have used Cambridge only as an example area, for the charts. District specific charts are found in the district slide sets.</a:t>
            </a:r>
          </a:p>
        </p:txBody>
      </p:sp>
    </p:spTree>
    <p:extLst>
      <p:ext uri="{BB962C8B-B14F-4D97-AF65-F5344CB8AC3E}">
        <p14:creationId xmlns:p14="http://schemas.microsoft.com/office/powerpoint/2010/main" val="4087775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41179" y="151744"/>
            <a:ext cx="10909640" cy="1249394"/>
          </a:xfrm>
        </p:spPr>
        <p:txBody>
          <a:bodyPr vert="horz" lIns="91440" tIns="45720" rIns="91440" bIns="45720" rtlCol="0" anchor="ctr">
            <a:normAutofit/>
          </a:bodyPr>
          <a:lstStyle/>
          <a:p>
            <a:pPr algn="ctr"/>
            <a:r>
              <a:rPr lang="en-US" sz="4000" dirty="0"/>
              <a:t>the diamond-o-gram</a:t>
            </a:r>
            <a:br>
              <a:rPr lang="en-US" sz="4000" dirty="0"/>
            </a:br>
            <a:r>
              <a:rPr lang="en-US" sz="1800" dirty="0"/>
              <a:t>use the caci income data to show how many households fall into each £5,000 income band</a:t>
            </a: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CDAAE315-D621-460E-AC6F-008FDF01E4F0}"/>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6" name="Table 8">
            <a:extLst>
              <a:ext uri="{FF2B5EF4-FFF2-40B4-BE49-F238E27FC236}">
                <a16:creationId xmlns:a16="http://schemas.microsoft.com/office/drawing/2014/main" id="{C577A2CC-FB8E-4CFB-A878-868B849C7C1D}"/>
              </a:ext>
            </a:extLst>
          </p:cNvPr>
          <p:cNvGraphicFramePr>
            <a:graphicFrameLocks noGrp="1"/>
          </p:cNvGraphicFramePr>
          <p:nvPr>
            <p:extLst>
              <p:ext uri="{D42A27DB-BD31-4B8C-83A1-F6EECF244321}">
                <p14:modId xmlns:p14="http://schemas.microsoft.com/office/powerpoint/2010/main" val="1494267575"/>
              </p:ext>
            </p:extLst>
          </p:nvPr>
        </p:nvGraphicFramePr>
        <p:xfrm>
          <a:off x="152437" y="5173444"/>
          <a:ext cx="11887126" cy="518160"/>
        </p:xfrm>
        <a:graphic>
          <a:graphicData uri="http://schemas.openxmlformats.org/drawingml/2006/table">
            <a:tbl>
              <a:tblPr firstRow="1" bandRow="1">
                <a:tableStyleId>{2D5ABB26-0587-4C30-8999-92F81FD0307C}</a:tableStyleId>
              </a:tblPr>
              <a:tblGrid>
                <a:gridCol w="3883760">
                  <a:extLst>
                    <a:ext uri="{9D8B030D-6E8A-4147-A177-3AD203B41FA5}">
                      <a16:colId xmlns:a16="http://schemas.microsoft.com/office/drawing/2014/main" val="545593795"/>
                    </a:ext>
                  </a:extLst>
                </a:gridCol>
                <a:gridCol w="3716818">
                  <a:extLst>
                    <a:ext uri="{9D8B030D-6E8A-4147-A177-3AD203B41FA5}">
                      <a16:colId xmlns:a16="http://schemas.microsoft.com/office/drawing/2014/main" val="906472247"/>
                    </a:ext>
                  </a:extLst>
                </a:gridCol>
                <a:gridCol w="4286548">
                  <a:extLst>
                    <a:ext uri="{9D8B030D-6E8A-4147-A177-3AD203B41FA5}">
                      <a16:colId xmlns:a16="http://schemas.microsoft.com/office/drawing/2014/main" val="1254432382"/>
                    </a:ext>
                  </a:extLst>
                </a:gridCol>
              </a:tblGrid>
              <a:tr h="189990">
                <a:tc>
                  <a:txBody>
                    <a:bodyPr/>
                    <a:lstStyle/>
                    <a:p>
                      <a:r>
                        <a:rPr lang="en-US" sz="1100" b="0" dirty="0">
                          <a:solidFill>
                            <a:schemeClr val="tx1"/>
                          </a:solidFill>
                        </a:rPr>
                        <a:t>25% of households in the lower ‘yellow’ zone</a:t>
                      </a:r>
                      <a:endParaRPr lang="en-GB" sz="11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25% of households in the upper ‘pink’ zone</a:t>
                      </a:r>
                      <a:endParaRPr lang="en-GB" sz="1100" dirty="0">
                        <a:solidFill>
                          <a:schemeClr val="tx1"/>
                        </a:solidFill>
                      </a:endParaRPr>
                    </a:p>
                  </a:txBody>
                  <a:tcPr>
                    <a:solidFill>
                      <a:srgbClr val="FFCCFF"/>
                    </a:solidFill>
                  </a:tcPr>
                </a:tc>
                <a:extLst>
                  <a:ext uri="{0D108BD9-81ED-4DB2-BD59-A6C34878D82A}">
                    <a16:rowId xmlns:a16="http://schemas.microsoft.com/office/drawing/2014/main" val="1025458491"/>
                  </a:ext>
                </a:extLst>
              </a:tr>
              <a:tr h="189990">
                <a:tc>
                  <a:txBody>
                    <a:bodyPr/>
                    <a:lstStyle/>
                    <a:p>
                      <a:r>
                        <a:rPr lang="en-GB" sz="1100" b="0" i="1" dirty="0">
                          <a:solidFill>
                            <a:schemeClr val="tx1"/>
                          </a:solidFill>
                        </a:rPr>
                        <a:t>Across the whole study area, incomes up to £20K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rPr>
                        <a:t>Across the whole study area, incomes from £20K to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rPr>
                        <a:t>Across the whole study area, incomes over £55K</a:t>
                      </a:r>
                    </a:p>
                  </a:txBody>
                  <a:tcPr>
                    <a:solidFill>
                      <a:srgbClr val="FFCCFF"/>
                    </a:solidFill>
                  </a:tcPr>
                </a:tc>
                <a:extLst>
                  <a:ext uri="{0D108BD9-81ED-4DB2-BD59-A6C34878D82A}">
                    <a16:rowId xmlns:a16="http://schemas.microsoft.com/office/drawing/2014/main" val="2278373991"/>
                  </a:ext>
                </a:extLst>
              </a:tr>
            </a:tbl>
          </a:graphicData>
        </a:graphic>
      </p:graphicFrame>
      <p:sp>
        <p:nvSpPr>
          <p:cNvPr id="7" name="Slide Number Placeholder 4">
            <a:extLst>
              <a:ext uri="{FF2B5EF4-FFF2-40B4-BE49-F238E27FC236}">
                <a16:creationId xmlns:a16="http://schemas.microsoft.com/office/drawing/2014/main" id="{0B66A97D-294C-407B-93CB-82893D870E1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37</a:t>
            </a:fld>
            <a:endParaRPr lang="en-US" dirty="0">
              <a:solidFill>
                <a:schemeClr val="bg1"/>
              </a:solidFill>
            </a:endParaRPr>
          </a:p>
        </p:txBody>
      </p:sp>
      <p:pic>
        <p:nvPicPr>
          <p:cNvPr id="8" name="Picture 7">
            <a:extLst>
              <a:ext uri="{FF2B5EF4-FFF2-40B4-BE49-F238E27FC236}">
                <a16:creationId xmlns:a16="http://schemas.microsoft.com/office/drawing/2014/main" id="{FD54CBB9-0C60-78B2-4B46-DCCCC189AA21}"/>
              </a:ext>
            </a:extLst>
          </p:cNvPr>
          <p:cNvPicPr>
            <a:picLocks noChangeAspect="1"/>
          </p:cNvPicPr>
          <p:nvPr/>
        </p:nvPicPr>
        <p:blipFill rotWithShape="1">
          <a:blip r:embed="rId2"/>
          <a:srcRect l="9000" t="32930" r="10572" b="32698"/>
          <a:stretch/>
        </p:blipFill>
        <p:spPr>
          <a:xfrm>
            <a:off x="152437" y="1805353"/>
            <a:ext cx="11887125" cy="3317966"/>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634696-AA91-CC73-10C0-C15CC578B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EF43E9B0-2F17-4E45-DEFB-A6F4FF6DFD5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9C049CB0-3DCC-07E0-31CA-0111D0582E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733079-006F-AF04-DF52-2D57F63735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BB83E046-8492-9FF4-CBE3-F5FA621D0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F562C8-7A90-7E67-B088-E050C3E81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E415E96B-1777-5A06-7D23-6F79C8D77928}"/>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9" name="Group 8">
            <a:extLst>
              <a:ext uri="{FF2B5EF4-FFF2-40B4-BE49-F238E27FC236}">
                <a16:creationId xmlns:a16="http://schemas.microsoft.com/office/drawing/2014/main" id="{CBCB52CF-E651-5159-4D18-A8B33930D4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9187C241-0F63-E26B-2D18-241AA867F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0B67FF3-CBC8-27EC-DFB7-14098ED8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AF3CBAF4-3B10-72A3-4D84-6D7B18D8CA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31156AAA-1663-8DAD-C95B-EC367F186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7A2DA7B6-C545-0583-C4AD-90A7D49B0C1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90BABECF-E081-5BF9-4D42-F6E136879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E7D825-ACE9-BFE7-55E4-AE41A9EA0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5DB35977-EE77-A242-8BF5-877B21A329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BFF1211B-6826-09F7-3265-739F94232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324D418-CC2A-91E2-45C1-382D446CD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98427EDB-54D5-C90A-1993-7BA3F199860A}"/>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1" name="Group 20">
            <a:extLst>
              <a:ext uri="{FF2B5EF4-FFF2-40B4-BE49-F238E27FC236}">
                <a16:creationId xmlns:a16="http://schemas.microsoft.com/office/drawing/2014/main" id="{E537E466-042E-946F-126E-2BB9F92700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C9954986-969B-0D9C-8682-2ABFBD650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7B93DF0-B50B-5478-2387-5FACB43F0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616CD503-2005-F52E-10DE-38B2611E3F6E}"/>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5" name="Picture 24">
            <a:extLst>
              <a:ext uri="{FF2B5EF4-FFF2-40B4-BE49-F238E27FC236}">
                <a16:creationId xmlns:a16="http://schemas.microsoft.com/office/drawing/2014/main" id="{DD7B368C-6F39-EAEC-40A3-B84154A5EB9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AFF3D5D-28EF-989C-F457-54742B11A5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7" name="Slide Number Placeholder 4">
            <a:extLst>
              <a:ext uri="{FF2B5EF4-FFF2-40B4-BE49-F238E27FC236}">
                <a16:creationId xmlns:a16="http://schemas.microsoft.com/office/drawing/2014/main" id="{B90A3D82-3A9D-48F7-A425-B6669B1A7A86}"/>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38</a:t>
            </a:fld>
            <a:endParaRPr lang="en-US" dirty="0"/>
          </a:p>
        </p:txBody>
      </p:sp>
      <p:sp>
        <p:nvSpPr>
          <p:cNvPr id="28" name="TextBox 27">
            <a:extLst>
              <a:ext uri="{FF2B5EF4-FFF2-40B4-BE49-F238E27FC236}">
                <a16:creationId xmlns:a16="http://schemas.microsoft.com/office/drawing/2014/main" id="{7868A4C3-299F-8EF1-40E4-8D81357BFAEC}"/>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1D18205F-00AE-65C0-D211-BE4F108D4C75}"/>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30" name="Picture 29">
            <a:extLst>
              <a:ext uri="{FF2B5EF4-FFF2-40B4-BE49-F238E27FC236}">
                <a16:creationId xmlns:a16="http://schemas.microsoft.com/office/drawing/2014/main" id="{FE977381-50F6-4C15-DC96-13E8251A22FD}"/>
              </a:ext>
            </a:extLst>
          </p:cNvPr>
          <p:cNvPicPr>
            <a:picLocks noChangeAspect="1"/>
          </p:cNvPicPr>
          <p:nvPr/>
        </p:nvPicPr>
        <p:blipFill rotWithShape="1">
          <a:blip r:embed="rId5"/>
          <a:srcRect l="9327" t="32846" r="10577" b="33297"/>
          <a:stretch/>
        </p:blipFill>
        <p:spPr>
          <a:xfrm>
            <a:off x="4612194" y="3808023"/>
            <a:ext cx="3476729" cy="1708414"/>
          </a:xfrm>
          <a:prstGeom prst="rect">
            <a:avLst/>
          </a:prstGeom>
        </p:spPr>
      </p:pic>
      <p:sp>
        <p:nvSpPr>
          <p:cNvPr id="31" name="TextBox 30">
            <a:extLst>
              <a:ext uri="{FF2B5EF4-FFF2-40B4-BE49-F238E27FC236}">
                <a16:creationId xmlns:a16="http://schemas.microsoft.com/office/drawing/2014/main" id="{E72D99B1-8313-CE86-33CD-92307100F07F}"/>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2" name="TextBox 31">
            <a:extLst>
              <a:ext uri="{FF2B5EF4-FFF2-40B4-BE49-F238E27FC236}">
                <a16:creationId xmlns:a16="http://schemas.microsoft.com/office/drawing/2014/main" id="{A623100F-A0ED-9019-47B1-DF43763F3E72}"/>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33" name="Arrow: Right 32">
            <a:extLst>
              <a:ext uri="{FF2B5EF4-FFF2-40B4-BE49-F238E27FC236}">
                <a16:creationId xmlns:a16="http://schemas.microsoft.com/office/drawing/2014/main" id="{CD0801AA-3827-CDF7-F13E-3944EF1657A8}"/>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E2F34435-B9C1-52DA-48C7-9D1FC67A3305}"/>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5" name="Arrow: Right 34">
            <a:extLst>
              <a:ext uri="{FF2B5EF4-FFF2-40B4-BE49-F238E27FC236}">
                <a16:creationId xmlns:a16="http://schemas.microsoft.com/office/drawing/2014/main" id="{0392496F-2501-0667-D874-F0CAD43BEEFE}"/>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92B74AD7-0C19-C15F-1A2A-6C9616103CB1}"/>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93594603-D692-1C2E-5DC0-DDA4C517F9B2}"/>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8" name="TextBox 37">
            <a:extLst>
              <a:ext uri="{FF2B5EF4-FFF2-40B4-BE49-F238E27FC236}">
                <a16:creationId xmlns:a16="http://schemas.microsoft.com/office/drawing/2014/main" id="{AA16D87E-94CD-6F44-6A05-8CFF474146BF}"/>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39" name="TextBox 38">
            <a:extLst>
              <a:ext uri="{FF2B5EF4-FFF2-40B4-BE49-F238E27FC236}">
                <a16:creationId xmlns:a16="http://schemas.microsoft.com/office/drawing/2014/main" id="{F01054AB-CB1B-0B28-DCE7-F1652F90137C}"/>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0" name="TextBox 39">
            <a:extLst>
              <a:ext uri="{FF2B5EF4-FFF2-40B4-BE49-F238E27FC236}">
                <a16:creationId xmlns:a16="http://schemas.microsoft.com/office/drawing/2014/main" id="{35CD8FD4-D9FD-BE8A-1A8F-C94CF2B3AD8F}"/>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41" name="Footer Placeholder 3">
            <a:extLst>
              <a:ext uri="{FF2B5EF4-FFF2-40B4-BE49-F238E27FC236}">
                <a16:creationId xmlns:a16="http://schemas.microsoft.com/office/drawing/2014/main" id="{54D5A9C8-49CD-5EE7-52C1-5D1A86CDBB43}"/>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42" name="TextBox 41">
            <a:extLst>
              <a:ext uri="{FF2B5EF4-FFF2-40B4-BE49-F238E27FC236}">
                <a16:creationId xmlns:a16="http://schemas.microsoft.com/office/drawing/2014/main" id="{491BB1FB-FF01-7BE8-38A8-27F29E827F26}"/>
              </a:ext>
            </a:extLst>
          </p:cNvPr>
          <p:cNvSpPr txBox="1"/>
          <p:nvPr/>
        </p:nvSpPr>
        <p:spPr>
          <a:xfrm>
            <a:off x="396592" y="6128645"/>
            <a:ext cx="11533991" cy="307777"/>
          </a:xfrm>
          <a:prstGeom prst="rect">
            <a:avLst/>
          </a:prstGeom>
          <a:noFill/>
        </p:spPr>
        <p:txBody>
          <a:bodyPr wrap="square" rtlCol="0">
            <a:spAutoFit/>
          </a:bodyPr>
          <a:lstStyle/>
          <a:p>
            <a:pPr algn="ctr"/>
            <a:r>
              <a:rPr lang="en-GB" sz="1400" dirty="0">
                <a:solidFill>
                  <a:schemeClr val="bg1"/>
                </a:solidFill>
              </a:rPr>
              <a:t>In these “how we created” slides we have used Cambridge only as an example area, for the charts. District specific charts are found in the district slide sets.</a:t>
            </a:r>
          </a:p>
        </p:txBody>
      </p:sp>
    </p:spTree>
    <p:extLst>
      <p:ext uri="{BB962C8B-B14F-4D97-AF65-F5344CB8AC3E}">
        <p14:creationId xmlns:p14="http://schemas.microsoft.com/office/powerpoint/2010/main" val="1755609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1" y="417576"/>
            <a:ext cx="10909640" cy="954024"/>
          </a:xfrm>
        </p:spPr>
        <p:txBody>
          <a:bodyPr vert="horz" lIns="91440" tIns="45720" rIns="91440" bIns="45720" rtlCol="0" anchor="ctr">
            <a:normAutofit fontScale="90000"/>
          </a:bodyPr>
          <a:lstStyle/>
          <a:p>
            <a:pPr algn="ctr"/>
            <a:r>
              <a:rPr lang="en-US" sz="4000" dirty="0"/>
              <a:t>Six income groups help “read” THE diamond</a:t>
            </a: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CDAAE315-D621-460E-AC6F-008FDF01E4F0}"/>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8" name="Slide Number Placeholder 4">
            <a:extLst>
              <a:ext uri="{FF2B5EF4-FFF2-40B4-BE49-F238E27FC236}">
                <a16:creationId xmlns:a16="http://schemas.microsoft.com/office/drawing/2014/main" id="{13A2F7BA-C981-4329-AFFF-7017DD4C0A8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39</a:t>
            </a:fld>
            <a:endParaRPr lang="en-US" dirty="0">
              <a:solidFill>
                <a:schemeClr val="bg1"/>
              </a:solidFill>
            </a:endParaRPr>
          </a:p>
        </p:txBody>
      </p:sp>
      <p:pic>
        <p:nvPicPr>
          <p:cNvPr id="5" name="Picture 4">
            <a:extLst>
              <a:ext uri="{FF2B5EF4-FFF2-40B4-BE49-F238E27FC236}">
                <a16:creationId xmlns:a16="http://schemas.microsoft.com/office/drawing/2014/main" id="{1DAE5633-0413-807B-3F36-221862820D45}"/>
              </a:ext>
            </a:extLst>
          </p:cNvPr>
          <p:cNvPicPr>
            <a:picLocks noChangeAspect="1"/>
          </p:cNvPicPr>
          <p:nvPr/>
        </p:nvPicPr>
        <p:blipFill rotWithShape="1">
          <a:blip r:embed="rId2"/>
          <a:srcRect l="9071" t="34667" r="10572" b="22158"/>
          <a:stretch/>
        </p:blipFill>
        <p:spPr>
          <a:xfrm>
            <a:off x="134472" y="1497874"/>
            <a:ext cx="11967844" cy="3840480"/>
          </a:xfrm>
          <a:prstGeom prst="rect">
            <a:avLst/>
          </a:prstGeom>
        </p:spPr>
      </p:pic>
    </p:spTree>
    <p:extLst>
      <p:ext uri="{BB962C8B-B14F-4D97-AF65-F5344CB8AC3E}">
        <p14:creationId xmlns:p14="http://schemas.microsoft.com/office/powerpoint/2010/main" val="360007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188EB-B0C7-BD28-732B-C62B84F9D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D887EE1-F803-788D-5E99-B4B2C23FA97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 name="Straight Connector 5">
            <a:extLst>
              <a:ext uri="{FF2B5EF4-FFF2-40B4-BE49-F238E27FC236}">
                <a16:creationId xmlns:a16="http://schemas.microsoft.com/office/drawing/2014/main" id="{0AFF3D2A-D932-7ABA-3EE2-EC4E7F40BF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AC9779-8E89-8A68-7796-50977E2A4F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EC3A2793-CF3E-8A03-2F0A-3A84B1C5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99DAEF-EB83-0F49-5A96-57FA2FE2D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a:extLst>
              <a:ext uri="{FF2B5EF4-FFF2-40B4-BE49-F238E27FC236}">
                <a16:creationId xmlns:a16="http://schemas.microsoft.com/office/drawing/2014/main" id="{601B9DDF-DD2F-1790-E37D-AD657B0BA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4C20B8-B9DE-FBFB-EFA4-EAF889C41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0A252D-FC3D-3B3C-FC46-ACCBF4C0B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52E77EE-EF94-8D84-8CB9-9CF96E559B72}"/>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4" name="Text Placeholder 2">
            <a:extLst>
              <a:ext uri="{FF2B5EF4-FFF2-40B4-BE49-F238E27FC236}">
                <a16:creationId xmlns:a16="http://schemas.microsoft.com/office/drawing/2014/main" id="{3D0FF922-3F51-1AC7-4CEE-09DEBD461E86}"/>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5" name="Picture 14">
            <a:extLst>
              <a:ext uri="{FF2B5EF4-FFF2-40B4-BE49-F238E27FC236}">
                <a16:creationId xmlns:a16="http://schemas.microsoft.com/office/drawing/2014/main" id="{8F3D0688-8CFF-70AD-140D-B8EB92C6D7B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037FAC93-48ED-B5BD-6249-85D8097579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68232BAF-BE58-93E3-AAA7-3B472FBC26D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a:t>
            </a:fld>
            <a:endParaRPr lang="en-US" dirty="0">
              <a:solidFill>
                <a:schemeClr val="bg1"/>
              </a:solidFill>
            </a:endParaRPr>
          </a:p>
        </p:txBody>
      </p:sp>
      <p:sp>
        <p:nvSpPr>
          <p:cNvPr id="2" name="Footer Placeholder 3">
            <a:extLst>
              <a:ext uri="{FF2B5EF4-FFF2-40B4-BE49-F238E27FC236}">
                <a16:creationId xmlns:a16="http://schemas.microsoft.com/office/drawing/2014/main" id="{9B6B0079-EC8D-17D6-57D4-60714DFA091A}"/>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347615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63573" y="2207"/>
            <a:ext cx="10909640" cy="954024"/>
          </a:xfrm>
        </p:spPr>
        <p:txBody>
          <a:bodyPr vert="horz" lIns="91440" tIns="45720" rIns="91440" bIns="45720" rtlCol="0" anchor="ctr">
            <a:normAutofit/>
          </a:bodyPr>
          <a:lstStyle/>
          <a:p>
            <a:pPr algn="ctr"/>
            <a:r>
              <a:rPr lang="en-US" sz="4000" dirty="0"/>
              <a:t>Change since FIRST diamonds report</a:t>
            </a: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CDAAE315-D621-460E-AC6F-008FDF01E4F0}"/>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6" name="Table 8">
            <a:extLst>
              <a:ext uri="{FF2B5EF4-FFF2-40B4-BE49-F238E27FC236}">
                <a16:creationId xmlns:a16="http://schemas.microsoft.com/office/drawing/2014/main" id="{C577A2CC-FB8E-4CFB-A878-868B849C7C1D}"/>
              </a:ext>
            </a:extLst>
          </p:cNvPr>
          <p:cNvGraphicFramePr>
            <a:graphicFrameLocks noGrp="1"/>
          </p:cNvGraphicFramePr>
          <p:nvPr>
            <p:extLst>
              <p:ext uri="{D42A27DB-BD31-4B8C-83A1-F6EECF244321}">
                <p14:modId xmlns:p14="http://schemas.microsoft.com/office/powerpoint/2010/main" val="2407365017"/>
              </p:ext>
            </p:extLst>
          </p:nvPr>
        </p:nvGraphicFramePr>
        <p:xfrm>
          <a:off x="134471" y="3337023"/>
          <a:ext cx="11967844" cy="518160"/>
        </p:xfrm>
        <a:graphic>
          <a:graphicData uri="http://schemas.openxmlformats.org/drawingml/2006/table">
            <a:tbl>
              <a:tblPr firstRow="1" bandRow="1">
                <a:tableStyleId>{2D5ABB26-0587-4C30-8999-92F81FD0307C}</a:tableStyleId>
              </a:tblPr>
              <a:tblGrid>
                <a:gridCol w="3910132">
                  <a:extLst>
                    <a:ext uri="{9D8B030D-6E8A-4147-A177-3AD203B41FA5}">
                      <a16:colId xmlns:a16="http://schemas.microsoft.com/office/drawing/2014/main" val="545593795"/>
                    </a:ext>
                  </a:extLst>
                </a:gridCol>
                <a:gridCol w="3742057">
                  <a:extLst>
                    <a:ext uri="{9D8B030D-6E8A-4147-A177-3AD203B41FA5}">
                      <a16:colId xmlns:a16="http://schemas.microsoft.com/office/drawing/2014/main" val="906472247"/>
                    </a:ext>
                  </a:extLst>
                </a:gridCol>
                <a:gridCol w="4315655">
                  <a:extLst>
                    <a:ext uri="{9D8B030D-6E8A-4147-A177-3AD203B41FA5}">
                      <a16:colId xmlns:a16="http://schemas.microsoft.com/office/drawing/2014/main" val="1254432382"/>
                    </a:ext>
                  </a:extLst>
                </a:gridCol>
              </a:tblGrid>
              <a:tr h="211244">
                <a:tc>
                  <a:txBody>
                    <a:bodyPr/>
                    <a:lstStyle/>
                    <a:p>
                      <a:r>
                        <a:rPr lang="en-US" sz="1100" b="1" dirty="0">
                          <a:solidFill>
                            <a:schemeClr val="tx1"/>
                          </a:solidFill>
                        </a:rPr>
                        <a:t>2022:</a:t>
                      </a:r>
                      <a:r>
                        <a:rPr lang="en-US" sz="1100" b="0" dirty="0">
                          <a:solidFill>
                            <a:schemeClr val="tx1"/>
                          </a:solidFill>
                        </a:rPr>
                        <a:t> 25% of households with </a:t>
                      </a:r>
                      <a:r>
                        <a:rPr lang="en-GB" sz="1100" b="0" i="1" dirty="0">
                          <a:solidFill>
                            <a:schemeClr val="tx1"/>
                          </a:solidFill>
                        </a:rPr>
                        <a:t>incomes up to £20K</a:t>
                      </a:r>
                      <a:endParaRPr lang="en-GB" sz="11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50% of households with </a:t>
                      </a:r>
                      <a:r>
                        <a:rPr lang="en-GB" sz="1100" b="0" i="1" dirty="0">
                          <a:solidFill>
                            <a:schemeClr val="tx1"/>
                          </a:solidFill>
                        </a:rPr>
                        <a:t>incomes from £20K to £55K</a:t>
                      </a:r>
                      <a:endParaRPr lang="en-US" sz="1100" dirty="0">
                        <a:solidFill>
                          <a:schemeClr val="tx1"/>
                        </a:solidFill>
                      </a:endParaRP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25% of households </a:t>
                      </a:r>
                      <a:r>
                        <a:rPr lang="en-GB" sz="1100" b="0" i="1" dirty="0">
                          <a:solidFill>
                            <a:schemeClr val="tx1"/>
                          </a:solidFill>
                        </a:rPr>
                        <a:t>incomes over £55K</a:t>
                      </a:r>
                      <a:endParaRPr lang="en-GB" sz="1100" dirty="0">
                        <a:solidFill>
                          <a:schemeClr val="tx1"/>
                        </a:solidFill>
                      </a:endParaRPr>
                    </a:p>
                  </a:txBody>
                  <a:tcPr>
                    <a:solidFill>
                      <a:srgbClr val="FFCCFF"/>
                    </a:solidFill>
                  </a:tcPr>
                </a:tc>
                <a:extLst>
                  <a:ext uri="{0D108BD9-81ED-4DB2-BD59-A6C34878D82A}">
                    <a16:rowId xmlns:a16="http://schemas.microsoft.com/office/drawing/2014/main" val="1025458491"/>
                  </a:ext>
                </a:extLst>
              </a:tr>
              <a:tr h="211244">
                <a:tc>
                  <a:txBody>
                    <a:bodyPr/>
                    <a:lstStyle/>
                    <a:p>
                      <a:r>
                        <a:rPr lang="en-US" sz="1100" b="1" dirty="0">
                          <a:solidFill>
                            <a:schemeClr val="tx1"/>
                          </a:solidFill>
                        </a:rPr>
                        <a:t>2018: </a:t>
                      </a:r>
                      <a:r>
                        <a:rPr lang="en-US" sz="1100" b="0" dirty="0">
                          <a:solidFill>
                            <a:schemeClr val="tx1"/>
                          </a:solidFill>
                        </a:rPr>
                        <a:t>25% of households with </a:t>
                      </a:r>
                      <a:r>
                        <a:rPr lang="en-GB" sz="1100" b="0" i="1" dirty="0">
                          <a:solidFill>
                            <a:schemeClr val="tx1"/>
                          </a:solidFill>
                        </a:rPr>
                        <a:t>incomes up to £20K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50% of households with </a:t>
                      </a:r>
                      <a:r>
                        <a:rPr lang="en-GB" sz="1100" b="0" i="1" dirty="0">
                          <a:solidFill>
                            <a:schemeClr val="tx1"/>
                          </a:solidFill>
                        </a:rPr>
                        <a:t>incomes from £20 to £50K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25% of households </a:t>
                      </a:r>
                      <a:r>
                        <a:rPr lang="en-GB" sz="1100" b="0" i="1" dirty="0">
                          <a:solidFill>
                            <a:schemeClr val="tx1"/>
                          </a:solidFill>
                        </a:rPr>
                        <a:t>incomes over £55K</a:t>
                      </a:r>
                    </a:p>
                  </a:txBody>
                  <a:tcPr>
                    <a:solidFill>
                      <a:srgbClr val="FFCCFF"/>
                    </a:solidFill>
                  </a:tcPr>
                </a:tc>
                <a:extLst>
                  <a:ext uri="{0D108BD9-81ED-4DB2-BD59-A6C34878D82A}">
                    <a16:rowId xmlns:a16="http://schemas.microsoft.com/office/drawing/2014/main" val="3363045972"/>
                  </a:ext>
                </a:extLst>
              </a:tr>
            </a:tbl>
          </a:graphicData>
        </a:graphic>
      </p:graphicFrame>
      <p:sp>
        <p:nvSpPr>
          <p:cNvPr id="8" name="Slide Number Placeholder 4">
            <a:extLst>
              <a:ext uri="{FF2B5EF4-FFF2-40B4-BE49-F238E27FC236}">
                <a16:creationId xmlns:a16="http://schemas.microsoft.com/office/drawing/2014/main" id="{13A2F7BA-C981-4329-AFFF-7017DD4C0A8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40</a:t>
            </a:fld>
            <a:endParaRPr lang="en-US" dirty="0">
              <a:solidFill>
                <a:schemeClr val="bg1"/>
              </a:solidFill>
            </a:endParaRPr>
          </a:p>
        </p:txBody>
      </p:sp>
      <p:pic>
        <p:nvPicPr>
          <p:cNvPr id="11" name="Picture 10">
            <a:extLst>
              <a:ext uri="{FF2B5EF4-FFF2-40B4-BE49-F238E27FC236}">
                <a16:creationId xmlns:a16="http://schemas.microsoft.com/office/drawing/2014/main" id="{334A9EB3-C366-DB38-D70C-ED8AEE6AA4AC}"/>
              </a:ext>
            </a:extLst>
          </p:cNvPr>
          <p:cNvPicPr>
            <a:picLocks noChangeAspect="1"/>
          </p:cNvPicPr>
          <p:nvPr/>
        </p:nvPicPr>
        <p:blipFill rotWithShape="1">
          <a:blip r:embed="rId2"/>
          <a:srcRect l="3643" t="38858" r="31500" b="31555"/>
          <a:stretch/>
        </p:blipFill>
        <p:spPr>
          <a:xfrm>
            <a:off x="134470" y="3855182"/>
            <a:ext cx="11967844" cy="2519999"/>
          </a:xfrm>
          <a:prstGeom prst="rect">
            <a:avLst/>
          </a:prstGeom>
        </p:spPr>
      </p:pic>
      <p:pic>
        <p:nvPicPr>
          <p:cNvPr id="5" name="Picture 4">
            <a:extLst>
              <a:ext uri="{FF2B5EF4-FFF2-40B4-BE49-F238E27FC236}">
                <a16:creationId xmlns:a16="http://schemas.microsoft.com/office/drawing/2014/main" id="{FD35DE36-3CF6-BA61-83E5-7B31ACD40734}"/>
              </a:ext>
            </a:extLst>
          </p:cNvPr>
          <p:cNvPicPr>
            <a:picLocks noChangeAspect="1"/>
          </p:cNvPicPr>
          <p:nvPr/>
        </p:nvPicPr>
        <p:blipFill rotWithShape="1">
          <a:blip r:embed="rId3"/>
          <a:srcRect l="9000" t="32930" r="10572" b="32698"/>
          <a:stretch/>
        </p:blipFill>
        <p:spPr>
          <a:xfrm>
            <a:off x="134469" y="757647"/>
            <a:ext cx="11967844" cy="2579376"/>
          </a:xfrm>
          <a:prstGeom prst="rect">
            <a:avLst/>
          </a:prstGeom>
        </p:spPr>
      </p:pic>
      <p:sp>
        <p:nvSpPr>
          <p:cNvPr id="4" name="TextBox 3">
            <a:extLst>
              <a:ext uri="{FF2B5EF4-FFF2-40B4-BE49-F238E27FC236}">
                <a16:creationId xmlns:a16="http://schemas.microsoft.com/office/drawing/2014/main" id="{A44975FA-E55D-7370-F457-9B056C8D5377}"/>
              </a:ext>
            </a:extLst>
          </p:cNvPr>
          <p:cNvSpPr txBox="1"/>
          <p:nvPr/>
        </p:nvSpPr>
        <p:spPr>
          <a:xfrm>
            <a:off x="269966" y="956231"/>
            <a:ext cx="896983" cy="369332"/>
          </a:xfrm>
          <a:prstGeom prst="rect">
            <a:avLst/>
          </a:prstGeom>
          <a:noFill/>
        </p:spPr>
        <p:txBody>
          <a:bodyPr wrap="square" rtlCol="0">
            <a:spAutoFit/>
          </a:bodyPr>
          <a:lstStyle/>
          <a:p>
            <a:r>
              <a:rPr lang="en-GB" dirty="0"/>
              <a:t>2022</a:t>
            </a:r>
          </a:p>
        </p:txBody>
      </p:sp>
      <p:sp>
        <p:nvSpPr>
          <p:cNvPr id="7" name="TextBox 6">
            <a:extLst>
              <a:ext uri="{FF2B5EF4-FFF2-40B4-BE49-F238E27FC236}">
                <a16:creationId xmlns:a16="http://schemas.microsoft.com/office/drawing/2014/main" id="{BD6B64D0-2F27-0ADA-C359-85661B3A1629}"/>
              </a:ext>
            </a:extLst>
          </p:cNvPr>
          <p:cNvSpPr txBox="1"/>
          <p:nvPr/>
        </p:nvSpPr>
        <p:spPr>
          <a:xfrm>
            <a:off x="269965" y="4004010"/>
            <a:ext cx="896983" cy="369332"/>
          </a:xfrm>
          <a:prstGeom prst="rect">
            <a:avLst/>
          </a:prstGeom>
          <a:noFill/>
        </p:spPr>
        <p:txBody>
          <a:bodyPr wrap="square" rtlCol="0">
            <a:spAutoFit/>
          </a:bodyPr>
          <a:lstStyle/>
          <a:p>
            <a:r>
              <a:rPr lang="en-GB" dirty="0"/>
              <a:t>2018</a:t>
            </a:r>
          </a:p>
        </p:txBody>
      </p:sp>
    </p:spTree>
    <p:extLst>
      <p:ext uri="{BB962C8B-B14F-4D97-AF65-F5344CB8AC3E}">
        <p14:creationId xmlns:p14="http://schemas.microsoft.com/office/powerpoint/2010/main" val="418667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296E07-1094-5AED-F061-DA038946F5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6E3A382-BEBC-FFDF-007B-A803C520E7E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29272B99-6C77-3FB1-5676-ED97E4FA17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7536DC4-4336-141B-BFE4-8906988EE7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47858DEB-A362-8FA1-A872-A54BE6BF6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DB46B12-F23F-8218-81ED-E960D1BC4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A51A8D67-B808-22CA-C0B8-E0BB8BD9213F}"/>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9" name="Group 8">
            <a:extLst>
              <a:ext uri="{FF2B5EF4-FFF2-40B4-BE49-F238E27FC236}">
                <a16:creationId xmlns:a16="http://schemas.microsoft.com/office/drawing/2014/main" id="{2ED0B646-1031-B593-009D-3AB06754DA7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C2FA6568-8A03-52B6-9C50-43F0EF398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99390F-E6D6-1430-0A38-4ACFC2D6C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635150C1-E177-A567-EE1B-9812AD79B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58A69C47-B7BD-F13F-6242-8694FF163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EB26CDA-AC73-E9A0-6CCE-E0BA95891FF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6A2682E9-47BE-578A-8F98-43C77F001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4488B3F-3602-345C-C0F6-DE6E7C269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9FE9904-80C8-D15C-3763-7B4ECBDF78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6D0F534B-51F8-3F7B-8D6C-7405B10BD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78CA419-4CB0-C9C3-A868-0F4EB4939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30EC8E9F-2C20-CB70-105E-59E8F99B0B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1" name="Rectangle 20">
              <a:extLst>
                <a:ext uri="{FF2B5EF4-FFF2-40B4-BE49-F238E27FC236}">
                  <a16:creationId xmlns:a16="http://schemas.microsoft.com/office/drawing/2014/main" id="{CFF3C9E9-72DF-86CE-61FF-5D2FB7A48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F17098B-5739-E5DA-0DCB-79DC9C8E2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3" name="Picture 22">
            <a:extLst>
              <a:ext uri="{FF2B5EF4-FFF2-40B4-BE49-F238E27FC236}">
                <a16:creationId xmlns:a16="http://schemas.microsoft.com/office/drawing/2014/main" id="{FEFE4D10-E6EB-1EAD-2051-824B7FBAEDA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E2B659F3-1A59-657D-0EDD-5A0A488A55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61A8A9D3-80C1-CC5C-F0DD-7B5C9C7A4D74}"/>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41</a:t>
            </a:fld>
            <a:endParaRPr lang="en-US" dirty="0"/>
          </a:p>
        </p:txBody>
      </p:sp>
      <p:pic>
        <p:nvPicPr>
          <p:cNvPr id="26" name="Picture 25">
            <a:extLst>
              <a:ext uri="{FF2B5EF4-FFF2-40B4-BE49-F238E27FC236}">
                <a16:creationId xmlns:a16="http://schemas.microsoft.com/office/drawing/2014/main" id="{80A6AD57-8F67-9F8E-6DCB-ADFB361BD5BD}"/>
              </a:ext>
            </a:extLst>
          </p:cNvPr>
          <p:cNvPicPr>
            <a:picLocks noChangeAspect="1"/>
          </p:cNvPicPr>
          <p:nvPr/>
        </p:nvPicPr>
        <p:blipFill rotWithShape="1">
          <a:blip r:embed="rId3"/>
          <a:srcRect l="9327" t="32846" r="10577" b="33297"/>
          <a:stretch/>
        </p:blipFill>
        <p:spPr>
          <a:xfrm>
            <a:off x="751998" y="569670"/>
            <a:ext cx="3476729" cy="1708414"/>
          </a:xfrm>
          <a:prstGeom prst="rect">
            <a:avLst/>
          </a:prstGeom>
        </p:spPr>
      </p:pic>
      <p:sp>
        <p:nvSpPr>
          <p:cNvPr id="27" name="TextBox 26">
            <a:extLst>
              <a:ext uri="{FF2B5EF4-FFF2-40B4-BE49-F238E27FC236}">
                <a16:creationId xmlns:a16="http://schemas.microsoft.com/office/drawing/2014/main" id="{D47C654C-60C2-431D-21E1-1DB835A62539}"/>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graphicFrame>
        <p:nvGraphicFramePr>
          <p:cNvPr id="28" name="Table 27">
            <a:extLst>
              <a:ext uri="{FF2B5EF4-FFF2-40B4-BE49-F238E27FC236}">
                <a16:creationId xmlns:a16="http://schemas.microsoft.com/office/drawing/2014/main" id="{D16D0131-B48E-47CE-32F0-D3D6C540991B}"/>
              </a:ext>
            </a:extLst>
          </p:cNvPr>
          <p:cNvGraphicFramePr>
            <a:graphicFrameLocks noGrp="1"/>
          </p:cNvGraphicFramePr>
          <p:nvPr>
            <p:extLst>
              <p:ext uri="{D42A27DB-BD31-4B8C-83A1-F6EECF244321}">
                <p14:modId xmlns:p14="http://schemas.microsoft.com/office/powerpoint/2010/main" val="3836882828"/>
              </p:ext>
            </p:extLst>
          </p:nvPr>
        </p:nvGraphicFramePr>
        <p:xfrm>
          <a:off x="4651988" y="569670"/>
          <a:ext cx="3435214" cy="2859327"/>
        </p:xfrm>
        <a:graphic>
          <a:graphicData uri="http://schemas.openxmlformats.org/drawingml/2006/table">
            <a:tbl>
              <a:tblPr>
                <a:tableStyleId>{B301B821-A1FF-4177-AEE7-76D212191A09}</a:tableStyleId>
              </a:tblPr>
              <a:tblGrid>
                <a:gridCol w="1123668">
                  <a:extLst>
                    <a:ext uri="{9D8B030D-6E8A-4147-A177-3AD203B41FA5}">
                      <a16:colId xmlns:a16="http://schemas.microsoft.com/office/drawing/2014/main" val="971014645"/>
                    </a:ext>
                  </a:extLst>
                </a:gridCol>
                <a:gridCol w="786568">
                  <a:extLst>
                    <a:ext uri="{9D8B030D-6E8A-4147-A177-3AD203B41FA5}">
                      <a16:colId xmlns:a16="http://schemas.microsoft.com/office/drawing/2014/main" val="3984073459"/>
                    </a:ext>
                  </a:extLst>
                </a:gridCol>
                <a:gridCol w="762489">
                  <a:extLst>
                    <a:ext uri="{9D8B030D-6E8A-4147-A177-3AD203B41FA5}">
                      <a16:colId xmlns:a16="http://schemas.microsoft.com/office/drawing/2014/main" val="1308485106"/>
                    </a:ext>
                  </a:extLst>
                </a:gridCol>
                <a:gridCol w="762489">
                  <a:extLst>
                    <a:ext uri="{9D8B030D-6E8A-4147-A177-3AD203B41FA5}">
                      <a16:colId xmlns:a16="http://schemas.microsoft.com/office/drawing/2014/main" val="503519155"/>
                    </a:ext>
                  </a:extLst>
                </a:gridCol>
              </a:tblGrid>
              <a:tr h="271456">
                <a:tc>
                  <a:txBody>
                    <a:bodyPr/>
                    <a:lstStyle/>
                    <a:p>
                      <a:pPr algn="l" fontAlgn="b"/>
                      <a:r>
                        <a:rPr lang="en-GB" sz="1000" u="none" strike="noStrike" dirty="0">
                          <a:effectLst/>
                        </a:rPr>
                        <a:t> Per year</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extLst>
                  <a:ext uri="{0D108BD9-81ED-4DB2-BD59-A6C34878D82A}">
                    <a16:rowId xmlns:a16="http://schemas.microsoft.com/office/drawing/2014/main" val="537238578"/>
                  </a:ext>
                </a:extLst>
              </a:tr>
              <a:tr h="235261">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£4,476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£5,249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£5,951</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261">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£4,928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£5,820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£6,406</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261">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£6,773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£7,663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£8,747</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261">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£7,095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£8,174</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£9,592</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261">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£9,399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£12,376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£14,040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261">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£11,765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£15,483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£17,563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261">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£12,012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£17,433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£21,580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261">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£11,232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£15,145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£21,749</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261">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£13,429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£18,356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£24,843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261">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£13,819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£21,190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£24,245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261">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£16,705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£23,868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£26,975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29" name="TextBox 28">
            <a:extLst>
              <a:ext uri="{FF2B5EF4-FFF2-40B4-BE49-F238E27FC236}">
                <a16:creationId xmlns:a16="http://schemas.microsoft.com/office/drawing/2014/main" id="{586763B9-1F79-B9BD-BEFB-64110D78F130}"/>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graphicFrame>
        <p:nvGraphicFramePr>
          <p:cNvPr id="30" name="Table 29">
            <a:extLst>
              <a:ext uri="{FF2B5EF4-FFF2-40B4-BE49-F238E27FC236}">
                <a16:creationId xmlns:a16="http://schemas.microsoft.com/office/drawing/2014/main" id="{ED2CB499-38C2-A132-C9DE-2C4A31CE989F}"/>
              </a:ext>
            </a:extLst>
          </p:cNvPr>
          <p:cNvGraphicFramePr>
            <a:graphicFrameLocks noGrp="1"/>
          </p:cNvGraphicFramePr>
          <p:nvPr>
            <p:extLst>
              <p:ext uri="{D42A27DB-BD31-4B8C-83A1-F6EECF244321}">
                <p14:modId xmlns:p14="http://schemas.microsoft.com/office/powerpoint/2010/main" val="343846860"/>
              </p:ext>
            </p:extLst>
          </p:nvPr>
        </p:nvGraphicFramePr>
        <p:xfrm>
          <a:off x="745492" y="2658071"/>
          <a:ext cx="3474939" cy="2788478"/>
        </p:xfrm>
        <a:graphic>
          <a:graphicData uri="http://schemas.openxmlformats.org/drawingml/2006/table">
            <a:tbl>
              <a:tblPr>
                <a:tableStyleId>{1FECB4D8-DB02-4DC6-A0A2-4F2EBAE1DC90}</a:tableStyleId>
              </a:tblPr>
              <a:tblGrid>
                <a:gridCol w="1144686">
                  <a:extLst>
                    <a:ext uri="{9D8B030D-6E8A-4147-A177-3AD203B41FA5}">
                      <a16:colId xmlns:a16="http://schemas.microsoft.com/office/drawing/2014/main" val="971014645"/>
                    </a:ext>
                  </a:extLst>
                </a:gridCol>
                <a:gridCol w="776751">
                  <a:extLst>
                    <a:ext uri="{9D8B030D-6E8A-4147-A177-3AD203B41FA5}">
                      <a16:colId xmlns:a16="http://schemas.microsoft.com/office/drawing/2014/main" val="86044021"/>
                    </a:ext>
                  </a:extLst>
                </a:gridCol>
                <a:gridCol w="776751">
                  <a:extLst>
                    <a:ext uri="{9D8B030D-6E8A-4147-A177-3AD203B41FA5}">
                      <a16:colId xmlns:a16="http://schemas.microsoft.com/office/drawing/2014/main" val="111241238"/>
                    </a:ext>
                  </a:extLst>
                </a:gridCol>
                <a:gridCol w="776751">
                  <a:extLst>
                    <a:ext uri="{9D8B030D-6E8A-4147-A177-3AD203B41FA5}">
                      <a16:colId xmlns:a16="http://schemas.microsoft.com/office/drawing/2014/main" val="303326333"/>
                    </a:ext>
                  </a:extLst>
                </a:gridCol>
              </a:tblGrid>
              <a:tr h="203126">
                <a:tc>
                  <a:txBody>
                    <a:bodyPr/>
                    <a:lstStyle/>
                    <a:p>
                      <a:pPr algn="l" fontAlgn="b"/>
                      <a:r>
                        <a:rPr lang="en-GB" sz="1000" u="none" strike="noStrike" dirty="0">
                          <a:effectLst/>
                        </a:rPr>
                        <a:t>Per year x 3.5</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extLst>
                  <a:ext uri="{0D108BD9-81ED-4DB2-BD59-A6C34878D82A}">
                    <a16:rowId xmlns:a16="http://schemas.microsoft.com/office/drawing/2014/main" val="537238578"/>
                  </a:ext>
                </a:extLst>
              </a:tr>
              <a:tr h="235032">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£15,665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£ 18,371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£20,830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032">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£17,246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£20,369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£22,422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032">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£23,706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£26,821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£30,616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032">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£24,834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£28,610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£33,574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032">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£32,897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£43,316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£49,140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032">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£41,178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£54,191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£61,471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032">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£42,042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£61,016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£75,530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032">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£39,312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£53,008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£76,122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032">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£47,002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£64,246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£86,951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032">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£48,367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£74,165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£84,858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032">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£58,468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£83,538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£94,413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31" name="TextBox 30">
            <a:extLst>
              <a:ext uri="{FF2B5EF4-FFF2-40B4-BE49-F238E27FC236}">
                <a16:creationId xmlns:a16="http://schemas.microsoft.com/office/drawing/2014/main" id="{13D5D0CE-3B2B-4793-3523-023F55DBDB47}"/>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32" name="Picture 31">
            <a:extLst>
              <a:ext uri="{FF2B5EF4-FFF2-40B4-BE49-F238E27FC236}">
                <a16:creationId xmlns:a16="http://schemas.microsoft.com/office/drawing/2014/main" id="{B3BCC191-339F-8024-2580-58F7D551CBA3}"/>
              </a:ext>
            </a:extLst>
          </p:cNvPr>
          <p:cNvPicPr>
            <a:picLocks noChangeAspect="1"/>
          </p:cNvPicPr>
          <p:nvPr/>
        </p:nvPicPr>
        <p:blipFill rotWithShape="1">
          <a:blip r:embed="rId4"/>
          <a:srcRect l="8324" t="32846" r="17747" b="13641"/>
          <a:stretch/>
        </p:blipFill>
        <p:spPr>
          <a:xfrm>
            <a:off x="4544547" y="3768132"/>
            <a:ext cx="3610310" cy="1793629"/>
          </a:xfrm>
          <a:prstGeom prst="rect">
            <a:avLst/>
          </a:prstGeom>
        </p:spPr>
      </p:pic>
      <p:sp>
        <p:nvSpPr>
          <p:cNvPr id="33" name="TextBox 32">
            <a:extLst>
              <a:ext uri="{FF2B5EF4-FFF2-40B4-BE49-F238E27FC236}">
                <a16:creationId xmlns:a16="http://schemas.microsoft.com/office/drawing/2014/main" id="{C3EAD40C-171A-624D-1170-A23E40104580}"/>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80543656-4CE8-EA75-A21A-4BAF49F31ED0}"/>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sp>
        <p:nvSpPr>
          <p:cNvPr id="35" name="Arrow: Right 34">
            <a:extLst>
              <a:ext uri="{FF2B5EF4-FFF2-40B4-BE49-F238E27FC236}">
                <a16:creationId xmlns:a16="http://schemas.microsoft.com/office/drawing/2014/main" id="{D6822270-9E1A-2166-3024-FC6777B28B99}"/>
              </a:ext>
            </a:extLst>
          </p:cNvPr>
          <p:cNvSpPr/>
          <p:nvPr/>
        </p:nvSpPr>
        <p:spPr>
          <a:xfrm>
            <a:off x="4220432" y="735944"/>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D7A031C4-342D-C8C3-AAE9-A09E3930C887}"/>
              </a:ext>
            </a:extLst>
          </p:cNvPr>
          <p:cNvSpPr/>
          <p:nvPr/>
        </p:nvSpPr>
        <p:spPr>
          <a:xfrm rot="10800000">
            <a:off x="4062222"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9FF734FD-7F22-1E67-0BD9-99C15A7E1E13}"/>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BBC03312-B995-8D71-894A-991CF4A5256D}"/>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39" name="TextBox 38">
            <a:extLst>
              <a:ext uri="{FF2B5EF4-FFF2-40B4-BE49-F238E27FC236}">
                <a16:creationId xmlns:a16="http://schemas.microsoft.com/office/drawing/2014/main" id="{BCCCBD6A-3A0C-53B2-286F-CAC9256148D9}"/>
              </a:ext>
            </a:extLst>
          </p:cNvPr>
          <p:cNvSpPr txBox="1"/>
          <p:nvPr/>
        </p:nvSpPr>
        <p:spPr>
          <a:xfrm>
            <a:off x="396592" y="6128645"/>
            <a:ext cx="11533991" cy="307777"/>
          </a:xfrm>
          <a:prstGeom prst="rect">
            <a:avLst/>
          </a:prstGeom>
          <a:noFill/>
        </p:spPr>
        <p:txBody>
          <a:bodyPr wrap="square" rtlCol="0">
            <a:spAutoFit/>
          </a:bodyPr>
          <a:lstStyle/>
          <a:p>
            <a:pPr algn="ctr"/>
            <a:r>
              <a:rPr lang="en-GB" sz="1400" dirty="0">
                <a:solidFill>
                  <a:schemeClr val="bg1"/>
                </a:solidFill>
              </a:rPr>
              <a:t>In these “how we created” slides we have used Cambridge only as an example area, for the charts. District specific charts are found in the district slide sets.</a:t>
            </a:r>
          </a:p>
        </p:txBody>
      </p:sp>
    </p:spTree>
    <p:extLst>
      <p:ext uri="{BB962C8B-B14F-4D97-AF65-F5344CB8AC3E}">
        <p14:creationId xmlns:p14="http://schemas.microsoft.com/office/powerpoint/2010/main" val="191464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138591" y="89646"/>
            <a:ext cx="11914815" cy="905436"/>
          </a:xfrm>
        </p:spPr>
        <p:txBody>
          <a:bodyPr vert="horz" lIns="91440" tIns="45720" rIns="91440" bIns="45720" rtlCol="0" anchor="ctr">
            <a:noAutofit/>
          </a:bodyPr>
          <a:lstStyle/>
          <a:p>
            <a:pPr algn="ctr"/>
            <a:r>
              <a:rPr lang="en-GB" sz="3600" dirty="0"/>
              <a:t>MINIMUM Income needed IF housing TAKES UP 35%: SUMMARY by district</a:t>
            </a:r>
            <a:endParaRPr lang="en-US" sz="3600" dirty="0"/>
          </a:p>
        </p:txBody>
      </p:sp>
      <p:sp>
        <p:nvSpPr>
          <p:cNvPr id="10" name="TextBox 9">
            <a:extLst>
              <a:ext uri="{FF2B5EF4-FFF2-40B4-BE49-F238E27FC236}">
                <a16:creationId xmlns:a16="http://schemas.microsoft.com/office/drawing/2014/main" id="{E4191298-2BC8-4CA1-AD5F-A91610F19433}"/>
              </a:ext>
            </a:extLst>
          </p:cNvPr>
          <p:cNvSpPr txBox="1"/>
          <p:nvPr/>
        </p:nvSpPr>
        <p:spPr>
          <a:xfrm>
            <a:off x="94603" y="6101698"/>
            <a:ext cx="11958805" cy="523220"/>
          </a:xfrm>
          <a:prstGeom prst="rect">
            <a:avLst/>
          </a:prstGeom>
          <a:noFill/>
        </p:spPr>
        <p:txBody>
          <a:bodyPr wrap="square" rtlCol="0">
            <a:spAutoFit/>
          </a:bodyPr>
          <a:lstStyle/>
          <a:p>
            <a:pPr algn="ctr"/>
            <a:r>
              <a:rPr lang="en-GB" sz="1400" dirty="0">
                <a:solidFill>
                  <a:schemeClr val="bg1"/>
                </a:solidFill>
              </a:rPr>
              <a:t>Apply a % of income it is reasonable to spend on housing in this district: standard % is 35% and also apply the % identified in GLHearn’s report (which varies from district to district). “Place” each box, representing 1 2 and 3 beds, in line with the diamond-o-gram, to indicate the income needed for each</a:t>
            </a:r>
          </a:p>
        </p:txBody>
      </p:sp>
      <p:sp>
        <p:nvSpPr>
          <p:cNvPr id="5" name="Footer Placeholder 3">
            <a:extLst>
              <a:ext uri="{FF2B5EF4-FFF2-40B4-BE49-F238E27FC236}">
                <a16:creationId xmlns:a16="http://schemas.microsoft.com/office/drawing/2014/main" id="{FF54D2CA-2228-4661-BFCB-F3B04A52F919}"/>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7" name="Slide Number Placeholder 4">
            <a:extLst>
              <a:ext uri="{FF2B5EF4-FFF2-40B4-BE49-F238E27FC236}">
                <a16:creationId xmlns:a16="http://schemas.microsoft.com/office/drawing/2014/main" id="{AFF91A5E-C13F-47DB-B7B7-793A9EFC8F4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42</a:t>
            </a:fld>
            <a:endParaRPr lang="en-US" dirty="0">
              <a:solidFill>
                <a:schemeClr val="bg1"/>
              </a:solidFill>
            </a:endParaRPr>
          </a:p>
        </p:txBody>
      </p:sp>
      <p:pic>
        <p:nvPicPr>
          <p:cNvPr id="4" name="Picture 3">
            <a:extLst>
              <a:ext uri="{FF2B5EF4-FFF2-40B4-BE49-F238E27FC236}">
                <a16:creationId xmlns:a16="http://schemas.microsoft.com/office/drawing/2014/main" id="{F09CC92B-D0DC-107D-7485-6DF80B20F1DA}"/>
              </a:ext>
            </a:extLst>
          </p:cNvPr>
          <p:cNvPicPr>
            <a:picLocks noChangeAspect="1"/>
          </p:cNvPicPr>
          <p:nvPr/>
        </p:nvPicPr>
        <p:blipFill rotWithShape="1">
          <a:blip r:embed="rId2"/>
          <a:srcRect l="9176" t="33098" r="10529" b="12314"/>
          <a:stretch/>
        </p:blipFill>
        <p:spPr>
          <a:xfrm>
            <a:off x="138591" y="1226370"/>
            <a:ext cx="11914815" cy="4711850"/>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43758" y="295179"/>
            <a:ext cx="4016070" cy="1049235"/>
          </a:xfrm>
        </p:spPr>
        <p:txBody>
          <a:bodyPr vert="horz" lIns="91440" tIns="45720" rIns="91440" bIns="45720" rtlCol="0" anchor="t">
            <a:normAutofit fontScale="90000"/>
          </a:bodyPr>
          <a:lstStyle/>
          <a:p>
            <a:r>
              <a:rPr lang="en-US" sz="4000" dirty="0"/>
              <a:t>Income</a:t>
            </a:r>
            <a:r>
              <a:rPr lang="en-US" sz="3600" dirty="0"/>
              <a:t> </a:t>
            </a:r>
            <a:r>
              <a:rPr lang="en-US" sz="4000" dirty="0"/>
              <a:t>needed</a:t>
            </a:r>
            <a:r>
              <a:rPr lang="en-US" sz="3600" dirty="0"/>
              <a:t> </a:t>
            </a:r>
            <a:r>
              <a:rPr lang="en-US" sz="4000" dirty="0"/>
              <a:t>for</a:t>
            </a:r>
            <a:r>
              <a:rPr lang="en-US" sz="3600" dirty="0"/>
              <a:t> </a:t>
            </a:r>
            <a:r>
              <a:rPr lang="en-US" sz="4000" dirty="0"/>
              <a:t>different</a:t>
            </a:r>
            <a:r>
              <a:rPr lang="en-US" sz="3600" dirty="0"/>
              <a:t> </a:t>
            </a:r>
            <a:r>
              <a:rPr lang="en-US" sz="4000" dirty="0"/>
              <a:t>tenures</a:t>
            </a:r>
            <a:r>
              <a:rPr lang="en-US" dirty="0"/>
              <a:t> </a:t>
            </a:r>
          </a:p>
        </p:txBody>
      </p:sp>
      <p:sp>
        <p:nvSpPr>
          <p:cNvPr id="25" name="Rectangle 24">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Content Placeholder 3">
            <a:extLst>
              <a:ext uri="{FF2B5EF4-FFF2-40B4-BE49-F238E27FC236}">
                <a16:creationId xmlns:a16="http://schemas.microsoft.com/office/drawing/2014/main" id="{6A484E89-A3A1-42C8-869D-5471F7001501}"/>
              </a:ext>
            </a:extLst>
          </p:cNvPr>
          <p:cNvSpPr>
            <a:spLocks noGrp="1"/>
          </p:cNvSpPr>
          <p:nvPr>
            <p:ph type="body" sz="half" idx="2"/>
          </p:nvPr>
        </p:nvSpPr>
        <p:spPr>
          <a:xfrm>
            <a:off x="1443759" y="2015732"/>
            <a:ext cx="3852646" cy="3856150"/>
          </a:xfrm>
        </p:spPr>
        <p:txBody>
          <a:bodyPr vert="horz" lIns="91440" tIns="45720" rIns="91440" bIns="45720" rtlCol="0" anchor="t">
            <a:normAutofit/>
          </a:bodyPr>
          <a:lstStyle/>
          <a:p>
            <a:pPr marL="0" lvl="0" indent="-228600">
              <a:lnSpc>
                <a:spcPct val="110000"/>
              </a:lnSpc>
              <a:spcBef>
                <a:spcPts val="600"/>
              </a:spcBef>
              <a:buFont typeface="Arial" panose="020B0604020202020204" pitchFamily="34" charset="0"/>
              <a:buChar char="•"/>
            </a:pPr>
            <a:r>
              <a:rPr lang="en-US" sz="1500" dirty="0"/>
              <a:t>Sets out the income needed to afford weekly costs at 35% across the whole area</a:t>
            </a:r>
          </a:p>
          <a:p>
            <a:pPr marL="0" lvl="0" indent="-228600">
              <a:lnSpc>
                <a:spcPct val="110000"/>
              </a:lnSpc>
              <a:spcBef>
                <a:spcPts val="600"/>
              </a:spcBef>
              <a:buFont typeface="Arial" panose="020B0604020202020204" pitchFamily="34" charset="0"/>
              <a:buChar char="•"/>
            </a:pPr>
            <a:r>
              <a:rPr lang="en-US" sz="1500" dirty="0"/>
              <a:t>Due to huge differences from one district to another, there is simply a wide range of costs for all tenures.</a:t>
            </a:r>
          </a:p>
          <a:p>
            <a:pPr marL="0" lvl="0" indent="-228600">
              <a:lnSpc>
                <a:spcPct val="110000"/>
              </a:lnSpc>
              <a:spcBef>
                <a:spcPts val="600"/>
              </a:spcBef>
              <a:buFont typeface="Arial" panose="020B0604020202020204" pitchFamily="34" charset="0"/>
              <a:buChar char="•"/>
            </a:pPr>
            <a:r>
              <a:rPr lang="en-US" sz="1500" dirty="0"/>
              <a:t>LA and HA rented tends to be at the lower end with narrower range of prices, private rent and Homebuy / shared ownership in the middle, and ownership showing a very broad range – unsurprisingly, new build at the upper end of the spectrum</a:t>
            </a:r>
          </a:p>
          <a:p>
            <a:pPr marL="0" lvl="0" indent="-228600">
              <a:lnSpc>
                <a:spcPct val="110000"/>
              </a:lnSpc>
              <a:spcBef>
                <a:spcPts val="600"/>
              </a:spcBef>
              <a:buFont typeface="Arial" panose="020B0604020202020204" pitchFamily="34" charset="0"/>
              <a:buChar char="•"/>
            </a:pPr>
            <a:r>
              <a:rPr lang="en-US" sz="1500" dirty="0"/>
              <a:t>The diagram is presented in more detail on the next slide</a:t>
            </a:r>
          </a:p>
        </p:txBody>
      </p:sp>
      <p:grpSp>
        <p:nvGrpSpPr>
          <p:cNvPr id="27" name="Group 26">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8" name="Rectangle 27">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2" name="Footer Placeholder 3">
            <a:extLst>
              <a:ext uri="{FF2B5EF4-FFF2-40B4-BE49-F238E27FC236}">
                <a16:creationId xmlns:a16="http://schemas.microsoft.com/office/drawing/2014/main" id="{0D2C68E1-2A52-47C4-93A3-1A103C08E6CE}"/>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
        <p:nvSpPr>
          <p:cNvPr id="20" name="Slide Number Placeholder 4">
            <a:extLst>
              <a:ext uri="{FF2B5EF4-FFF2-40B4-BE49-F238E27FC236}">
                <a16:creationId xmlns:a16="http://schemas.microsoft.com/office/drawing/2014/main" id="{00CF93B5-382D-4B02-977B-E953988CDE5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43</a:t>
            </a:fld>
            <a:endParaRPr lang="en-US" dirty="0">
              <a:solidFill>
                <a:schemeClr val="bg1"/>
              </a:solidFill>
            </a:endParaRPr>
          </a:p>
        </p:txBody>
      </p:sp>
      <p:pic>
        <p:nvPicPr>
          <p:cNvPr id="5" name="Picture 4">
            <a:extLst>
              <a:ext uri="{FF2B5EF4-FFF2-40B4-BE49-F238E27FC236}">
                <a16:creationId xmlns:a16="http://schemas.microsoft.com/office/drawing/2014/main" id="{C88D06E6-0E10-934A-CC20-41CE830DF6B4}"/>
              </a:ext>
            </a:extLst>
          </p:cNvPr>
          <p:cNvPicPr>
            <a:picLocks noChangeAspect="1"/>
          </p:cNvPicPr>
          <p:nvPr/>
        </p:nvPicPr>
        <p:blipFill rotWithShape="1">
          <a:blip r:embed="rId3"/>
          <a:srcRect l="9144" t="32277" r="10530" b="7031"/>
          <a:stretch/>
        </p:blipFill>
        <p:spPr>
          <a:xfrm>
            <a:off x="5935178" y="986118"/>
            <a:ext cx="5141832" cy="4162293"/>
          </a:xfrm>
          <a:prstGeom prst="rect">
            <a:avLst/>
          </a:prstGeom>
        </p:spPr>
      </p:pic>
    </p:spTree>
    <p:extLst>
      <p:ext uri="{BB962C8B-B14F-4D97-AF65-F5344CB8AC3E}">
        <p14:creationId xmlns:p14="http://schemas.microsoft.com/office/powerpoint/2010/main" val="4118181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85068B-7FA4-64B9-DD34-8A8A9950FBE0}"/>
              </a:ext>
            </a:extLst>
          </p:cNvPr>
          <p:cNvPicPr>
            <a:picLocks noChangeAspect="1"/>
          </p:cNvPicPr>
          <p:nvPr/>
        </p:nvPicPr>
        <p:blipFill rotWithShape="1">
          <a:blip r:embed="rId2"/>
          <a:srcRect l="9000" t="32627" r="10518" b="6313"/>
          <a:stretch/>
        </p:blipFill>
        <p:spPr>
          <a:xfrm>
            <a:off x="139408" y="809232"/>
            <a:ext cx="11865798" cy="5184262"/>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1" y="0"/>
            <a:ext cx="10909640" cy="878541"/>
          </a:xfrm>
        </p:spPr>
        <p:txBody>
          <a:bodyPr vert="horz" lIns="91440" tIns="45720" rIns="91440" bIns="45720" rtlCol="0" anchor="ctr">
            <a:normAutofit/>
          </a:bodyPr>
          <a:lstStyle/>
          <a:p>
            <a:pPr algn="ctr"/>
            <a:r>
              <a:rPr lang="en-GB" sz="3600" dirty="0"/>
              <a:t>Income needed for different tenures</a:t>
            </a:r>
            <a:endParaRPr lang="en-US" sz="3600" dirty="0"/>
          </a:p>
        </p:txBody>
      </p:sp>
      <p:sp>
        <p:nvSpPr>
          <p:cNvPr id="4" name="Footer Placeholder 3">
            <a:extLst>
              <a:ext uri="{FF2B5EF4-FFF2-40B4-BE49-F238E27FC236}">
                <a16:creationId xmlns:a16="http://schemas.microsoft.com/office/drawing/2014/main" id="{EA652FE5-AC6D-4DD6-BF1D-0F670023D905}"/>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6" name="Slide Number Placeholder 4">
            <a:extLst>
              <a:ext uri="{FF2B5EF4-FFF2-40B4-BE49-F238E27FC236}">
                <a16:creationId xmlns:a16="http://schemas.microsoft.com/office/drawing/2014/main" id="{932AEE99-3BC5-43EB-8CBA-9174C85DD60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44</a:t>
            </a:fld>
            <a:endParaRPr lang="en-US" dirty="0">
              <a:solidFill>
                <a:schemeClr val="bg1"/>
              </a:solidFill>
            </a:endParaRPr>
          </a:p>
        </p:txBody>
      </p:sp>
      <p:sp>
        <p:nvSpPr>
          <p:cNvPr id="3" name="Callout: Line 2">
            <a:extLst>
              <a:ext uri="{FF2B5EF4-FFF2-40B4-BE49-F238E27FC236}">
                <a16:creationId xmlns:a16="http://schemas.microsoft.com/office/drawing/2014/main" id="{CB4CB307-79B5-9563-67DD-BDE7086A1ACB}"/>
              </a:ext>
            </a:extLst>
          </p:cNvPr>
          <p:cNvSpPr/>
          <p:nvPr/>
        </p:nvSpPr>
        <p:spPr>
          <a:xfrm>
            <a:off x="9227210" y="4412385"/>
            <a:ext cx="2733367" cy="738664"/>
          </a:xfrm>
          <a:prstGeom prst="borderCallout1">
            <a:avLst>
              <a:gd name="adj1" fmla="val 52855"/>
              <a:gd name="adj2" fmla="val -3264"/>
              <a:gd name="adj3" fmla="val 58267"/>
              <a:gd name="adj4" fmla="val -48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Smaller private rented homes can require higher incomes than as resales and Homebuy.</a:t>
            </a:r>
          </a:p>
        </p:txBody>
      </p:sp>
      <p:sp>
        <p:nvSpPr>
          <p:cNvPr id="7" name="Callout: Line 6">
            <a:extLst>
              <a:ext uri="{FF2B5EF4-FFF2-40B4-BE49-F238E27FC236}">
                <a16:creationId xmlns:a16="http://schemas.microsoft.com/office/drawing/2014/main" id="{BF8E0D5C-E6EA-EC8E-3F93-3C9F071D968A}"/>
              </a:ext>
            </a:extLst>
          </p:cNvPr>
          <p:cNvSpPr/>
          <p:nvPr/>
        </p:nvSpPr>
        <p:spPr>
          <a:xfrm>
            <a:off x="139408" y="4713996"/>
            <a:ext cx="2291820" cy="1600438"/>
          </a:xfrm>
          <a:prstGeom prst="borderCallout1">
            <a:avLst>
              <a:gd name="adj1" fmla="val 53360"/>
              <a:gd name="adj2" fmla="val 100295"/>
              <a:gd name="adj3" fmla="val 30517"/>
              <a:gd name="adj4" fmla="val 16299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 wide range of incomes are covered by home ownership &amp; Homebuy, reaching well into the highest 25% of households by income (the pink zone) particularly for larger homes</a:t>
            </a:r>
          </a:p>
        </p:txBody>
      </p:sp>
      <p:sp>
        <p:nvSpPr>
          <p:cNvPr id="8" name="Callout: Line 7">
            <a:extLst>
              <a:ext uri="{FF2B5EF4-FFF2-40B4-BE49-F238E27FC236}">
                <a16:creationId xmlns:a16="http://schemas.microsoft.com/office/drawing/2014/main" id="{F2A9055A-1B97-05DE-B9C5-3501197D673E}"/>
              </a:ext>
            </a:extLst>
          </p:cNvPr>
          <p:cNvSpPr/>
          <p:nvPr/>
        </p:nvSpPr>
        <p:spPr>
          <a:xfrm>
            <a:off x="9056914" y="3336145"/>
            <a:ext cx="2903663" cy="954107"/>
          </a:xfrm>
          <a:prstGeom prst="borderCallout1">
            <a:avLst>
              <a:gd name="adj1" fmla="val 52855"/>
              <a:gd name="adj2" fmla="val -3264"/>
              <a:gd name="adj3" fmla="val 66766"/>
              <a:gd name="adj4" fmla="val -141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Smaller affordable / social rented is an option for lower income households; but 3+ beds need higher incomes</a:t>
            </a:r>
          </a:p>
        </p:txBody>
      </p:sp>
      <p:sp>
        <p:nvSpPr>
          <p:cNvPr id="9" name="Callout: Line 8">
            <a:extLst>
              <a:ext uri="{FF2B5EF4-FFF2-40B4-BE49-F238E27FC236}">
                <a16:creationId xmlns:a16="http://schemas.microsoft.com/office/drawing/2014/main" id="{222106CD-4AB2-850E-B09B-6DB0A2E6A737}"/>
              </a:ext>
            </a:extLst>
          </p:cNvPr>
          <p:cNvSpPr/>
          <p:nvPr/>
        </p:nvSpPr>
        <p:spPr>
          <a:xfrm>
            <a:off x="6810338" y="6115627"/>
            <a:ext cx="4055306" cy="523220"/>
          </a:xfrm>
          <a:prstGeom prst="borderCallout1">
            <a:avLst>
              <a:gd name="adj1" fmla="val 61877"/>
              <a:gd name="adj2" fmla="val -1344"/>
              <a:gd name="adj3" fmla="val -64525"/>
              <a:gd name="adj4" fmla="val -886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can  start at round median income level, but requires the highest incomes for 3+ beds</a:t>
            </a:r>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710369" y="1594470"/>
            <a:ext cx="4733365" cy="1600200"/>
          </a:xfrm>
        </p:spPr>
        <p:txBody>
          <a:bodyPr vert="horz" lIns="91440" tIns="45720" rIns="91440" bIns="45720" rtlCol="0" anchor="ctr">
            <a:normAutofit/>
          </a:bodyPr>
          <a:lstStyle/>
          <a:p>
            <a:r>
              <a:rPr lang="en-US" sz="3600" dirty="0"/>
              <a:t>income</a:t>
            </a:r>
            <a:r>
              <a:rPr lang="en-US" sz="4800" kern="1200" dirty="0">
                <a:solidFill>
                  <a:schemeClr val="tx1"/>
                </a:solidFill>
                <a:latin typeface="+mj-lt"/>
                <a:ea typeface="+mj-ea"/>
                <a:cs typeface="+mj-cs"/>
              </a:rPr>
              <a:t> </a:t>
            </a:r>
            <a:r>
              <a:rPr lang="en-US" sz="3600" dirty="0"/>
              <a:t>needed</a:t>
            </a:r>
            <a:r>
              <a:rPr lang="en-US" sz="4800" kern="1200" dirty="0">
                <a:solidFill>
                  <a:schemeClr val="tx1"/>
                </a:solidFill>
                <a:latin typeface="+mj-lt"/>
                <a:ea typeface="+mj-ea"/>
                <a:cs typeface="+mj-cs"/>
              </a:rPr>
              <a:t> </a:t>
            </a:r>
            <a:r>
              <a:rPr lang="en-US" sz="3600" dirty="0"/>
              <a:t>for 1, 2 &amp; 3 beds</a:t>
            </a:r>
          </a:p>
        </p:txBody>
      </p:sp>
      <p:pic>
        <p:nvPicPr>
          <p:cNvPr id="10" name="Picture 9">
            <a:extLst>
              <a:ext uri="{FF2B5EF4-FFF2-40B4-BE49-F238E27FC236}">
                <a16:creationId xmlns:a16="http://schemas.microsoft.com/office/drawing/2014/main" id="{54CD0A87-B17B-4F2C-875C-684732DA24CF}"/>
              </a:ext>
            </a:extLst>
          </p:cNvPr>
          <p:cNvPicPr/>
          <p:nvPr/>
        </p:nvPicPr>
        <p:blipFill rotWithShape="1">
          <a:blip r:embed="rId2"/>
          <a:srcRect l="8026" t="30576" r="23065" b="12757"/>
          <a:stretch/>
        </p:blipFill>
        <p:spPr bwMode="auto">
          <a:xfrm>
            <a:off x="5755341" y="2394570"/>
            <a:ext cx="6302189" cy="2297288"/>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84B4620B-04B9-45F5-AFC0-F0B96D00DEAA}"/>
              </a:ext>
            </a:extLst>
          </p:cNvPr>
          <p:cNvPicPr/>
          <p:nvPr/>
        </p:nvPicPr>
        <p:blipFill rotWithShape="1">
          <a:blip r:embed="rId3"/>
          <a:srcRect l="8255" t="29149" r="22836" b="22337"/>
          <a:stretch/>
        </p:blipFill>
        <p:spPr bwMode="auto">
          <a:xfrm>
            <a:off x="5755341" y="4691858"/>
            <a:ext cx="6302188" cy="2094426"/>
          </a:xfrm>
          <a:prstGeom prst="rect">
            <a:avLst/>
          </a:prstGeom>
          <a:ln>
            <a:noFill/>
          </a:ln>
          <a:extLst>
            <a:ext uri="{53640926-AAD7-44D8-BBD7-CCE9431645EC}">
              <a14:shadowObscured xmlns:a14="http://schemas.microsoft.com/office/drawing/2010/main"/>
            </a:ext>
          </a:extLst>
        </p:spPr>
      </p:pic>
      <p:sp>
        <p:nvSpPr>
          <p:cNvPr id="7" name="Footer Placeholder 3">
            <a:extLst>
              <a:ext uri="{FF2B5EF4-FFF2-40B4-BE49-F238E27FC236}">
                <a16:creationId xmlns:a16="http://schemas.microsoft.com/office/drawing/2014/main" id="{08F79BDA-50AD-4569-B2E9-F9362FD8BF63}"/>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2" name="Frame 11">
            <a:extLst>
              <a:ext uri="{FF2B5EF4-FFF2-40B4-BE49-F238E27FC236}">
                <a16:creationId xmlns:a16="http://schemas.microsoft.com/office/drawing/2014/main" id="{907D92C0-49F6-4E2D-BC28-7B5366E99C94}"/>
              </a:ext>
            </a:extLst>
          </p:cNvPr>
          <p:cNvSpPr/>
          <p:nvPr/>
        </p:nvSpPr>
        <p:spPr>
          <a:xfrm>
            <a:off x="5638800" y="0"/>
            <a:ext cx="6436659" cy="6858000"/>
          </a:xfrm>
          <a:prstGeom prst="frame">
            <a:avLst>
              <a:gd name="adj1" fmla="val 1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ontent Placeholder 3">
            <a:extLst>
              <a:ext uri="{FF2B5EF4-FFF2-40B4-BE49-F238E27FC236}">
                <a16:creationId xmlns:a16="http://schemas.microsoft.com/office/drawing/2014/main" id="{500E1CE9-7D6D-45CC-9B3F-269AA8FF5692}"/>
              </a:ext>
            </a:extLst>
          </p:cNvPr>
          <p:cNvSpPr>
            <a:spLocks noGrp="1"/>
          </p:cNvSpPr>
          <p:nvPr>
            <p:ph type="body" sz="half" idx="2"/>
          </p:nvPr>
        </p:nvSpPr>
        <p:spPr>
          <a:xfrm>
            <a:off x="710369" y="3299012"/>
            <a:ext cx="4879125" cy="2823882"/>
          </a:xfrm>
        </p:spPr>
        <p:txBody>
          <a:bodyPr vert="horz" lIns="91440" tIns="45720" rIns="91440" bIns="45720" rtlCol="0" anchor="t">
            <a:normAutofit/>
          </a:bodyPr>
          <a:lstStyle/>
          <a:p>
            <a:pPr marL="285750" indent="-285750">
              <a:lnSpc>
                <a:spcPct val="100000"/>
              </a:lnSpc>
              <a:spcBef>
                <a:spcPts val="600"/>
              </a:spcBef>
              <a:buFont typeface="Arial" panose="020B0604020202020204" pitchFamily="34" charset="0"/>
              <a:buChar char="•"/>
            </a:pPr>
            <a:r>
              <a:rPr lang="en-GB" sz="1800" dirty="0"/>
              <a:t>Introduces cost by size as well as tenure, so although complex to read, sheds light on ranges of cost.</a:t>
            </a:r>
          </a:p>
          <a:p>
            <a:pPr marL="285750" indent="-285750">
              <a:lnSpc>
                <a:spcPct val="100000"/>
              </a:lnSpc>
              <a:spcBef>
                <a:spcPts val="600"/>
              </a:spcBef>
              <a:buFont typeface="Arial" panose="020B0604020202020204" pitchFamily="34" charset="0"/>
              <a:buChar char="•"/>
            </a:pPr>
            <a:r>
              <a:rPr lang="en-GB" sz="1800" dirty="0"/>
              <a:t>Range depends a great deal on location</a:t>
            </a:r>
          </a:p>
          <a:p>
            <a:pPr marL="285750" indent="-285750">
              <a:lnSpc>
                <a:spcPct val="100000"/>
              </a:lnSpc>
              <a:spcBef>
                <a:spcPts val="600"/>
              </a:spcBef>
              <a:buFont typeface="Arial" panose="020B0604020202020204" pitchFamily="34" charset="0"/>
              <a:buChar char="•"/>
            </a:pPr>
            <a:r>
              <a:rPr lang="en-GB" sz="1800" dirty="0"/>
              <a:t>The wider “bars” will include data on e.g. a 1 bed new build in Fenland at the left hand end, and a 1 bed new build in South Cambridgeshire at the right hand end.</a:t>
            </a:r>
          </a:p>
          <a:p>
            <a:pPr marL="285750" indent="-285750">
              <a:lnSpc>
                <a:spcPct val="100000"/>
              </a:lnSpc>
              <a:spcBef>
                <a:spcPts val="600"/>
              </a:spcBef>
              <a:buFont typeface="Arial" panose="020B0604020202020204" pitchFamily="34" charset="0"/>
              <a:buChar char="•"/>
            </a:pPr>
            <a:r>
              <a:rPr lang="en-GB" sz="1800" dirty="0"/>
              <a:t>More detail on the next slide</a:t>
            </a:r>
          </a:p>
        </p:txBody>
      </p:sp>
      <p:sp>
        <p:nvSpPr>
          <p:cNvPr id="14" name="Slide Number Placeholder 4">
            <a:extLst>
              <a:ext uri="{FF2B5EF4-FFF2-40B4-BE49-F238E27FC236}">
                <a16:creationId xmlns:a16="http://schemas.microsoft.com/office/drawing/2014/main" id="{4A391DC0-7650-4889-B7FF-D721ACC3001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45</a:t>
            </a:fld>
            <a:endParaRPr lang="en-US" dirty="0">
              <a:solidFill>
                <a:schemeClr val="bg1"/>
              </a:solidFill>
            </a:endParaRPr>
          </a:p>
        </p:txBody>
      </p:sp>
      <p:pic>
        <p:nvPicPr>
          <p:cNvPr id="5" name="Picture 4">
            <a:extLst>
              <a:ext uri="{FF2B5EF4-FFF2-40B4-BE49-F238E27FC236}">
                <a16:creationId xmlns:a16="http://schemas.microsoft.com/office/drawing/2014/main" id="{30E97B0D-1CA2-86D5-F49F-A4742F231A9A}"/>
              </a:ext>
            </a:extLst>
          </p:cNvPr>
          <p:cNvPicPr>
            <a:picLocks noChangeAspect="1"/>
          </p:cNvPicPr>
          <p:nvPr/>
        </p:nvPicPr>
        <p:blipFill rotWithShape="1">
          <a:blip r:embed="rId4"/>
          <a:srcRect l="9000" t="32930" r="10572" b="32698"/>
          <a:stretch/>
        </p:blipFill>
        <p:spPr>
          <a:xfrm>
            <a:off x="5755341" y="111034"/>
            <a:ext cx="6204782" cy="2283536"/>
          </a:xfrm>
          <a:prstGeom prst="rect">
            <a:avLst/>
          </a:prstGeom>
        </p:spPr>
      </p:pic>
    </p:spTree>
    <p:extLst>
      <p:ext uri="{BB962C8B-B14F-4D97-AF65-F5344CB8AC3E}">
        <p14:creationId xmlns:p14="http://schemas.microsoft.com/office/powerpoint/2010/main" val="3676399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81D5661-3E06-4F1D-9826-9D32B4B17541}"/>
              </a:ext>
            </a:extLst>
          </p:cNvPr>
          <p:cNvSpPr/>
          <p:nvPr/>
        </p:nvSpPr>
        <p:spPr>
          <a:xfrm>
            <a:off x="313775" y="2302826"/>
            <a:ext cx="11520000" cy="20797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F33EA41B-53A5-4016-AF8E-D47B3076659D}"/>
              </a:ext>
            </a:extLst>
          </p:cNvPr>
          <p:cNvSpPr/>
          <p:nvPr/>
        </p:nvSpPr>
        <p:spPr>
          <a:xfrm>
            <a:off x="336000" y="4454536"/>
            <a:ext cx="11520000" cy="2106464"/>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D44A6DBF-CC96-462E-AD80-4EB7B3BE5257}"/>
              </a:ext>
            </a:extLst>
          </p:cNvPr>
          <p:cNvSpPr/>
          <p:nvPr/>
        </p:nvSpPr>
        <p:spPr>
          <a:xfrm>
            <a:off x="336000" y="154652"/>
            <a:ext cx="11520000" cy="20797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AB0C461D-7B8E-4CE7-84FF-87879327E53B}"/>
              </a:ext>
            </a:extLst>
          </p:cNvPr>
          <p:cNvSpPr/>
          <p:nvPr/>
        </p:nvSpPr>
        <p:spPr>
          <a:xfrm>
            <a:off x="6846888" y="61112400"/>
            <a:ext cx="2320925" cy="1395413"/>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6996430"/>
                      <a:gd name="connsiteY0" fmla="*/ 74508 h 447040"/>
                      <a:gd name="connsiteX1" fmla="*/ 74508 w 6996430"/>
                      <a:gd name="connsiteY1" fmla="*/ 0 h 447040"/>
                      <a:gd name="connsiteX2" fmla="*/ 782074 w 6996430"/>
                      <a:gd name="connsiteY2" fmla="*/ 0 h 447040"/>
                      <a:gd name="connsiteX3" fmla="*/ 1489640 w 6996430"/>
                      <a:gd name="connsiteY3" fmla="*/ 0 h 447040"/>
                      <a:gd name="connsiteX4" fmla="*/ 2060258 w 6996430"/>
                      <a:gd name="connsiteY4" fmla="*/ 0 h 447040"/>
                      <a:gd name="connsiteX5" fmla="*/ 2562402 w 6996430"/>
                      <a:gd name="connsiteY5" fmla="*/ 0 h 447040"/>
                      <a:gd name="connsiteX6" fmla="*/ 3269968 w 6996430"/>
                      <a:gd name="connsiteY6" fmla="*/ 0 h 447040"/>
                      <a:gd name="connsiteX7" fmla="*/ 3635163 w 6996430"/>
                      <a:gd name="connsiteY7" fmla="*/ 0 h 447040"/>
                      <a:gd name="connsiteX8" fmla="*/ 4068833 w 6996430"/>
                      <a:gd name="connsiteY8" fmla="*/ 0 h 447040"/>
                      <a:gd name="connsiteX9" fmla="*/ 4776399 w 6996430"/>
                      <a:gd name="connsiteY9" fmla="*/ 0 h 447040"/>
                      <a:gd name="connsiteX10" fmla="*/ 5210068 w 6996430"/>
                      <a:gd name="connsiteY10" fmla="*/ 0 h 447040"/>
                      <a:gd name="connsiteX11" fmla="*/ 5780686 w 6996430"/>
                      <a:gd name="connsiteY11" fmla="*/ 0 h 447040"/>
                      <a:gd name="connsiteX12" fmla="*/ 6282830 w 6996430"/>
                      <a:gd name="connsiteY12" fmla="*/ 0 h 447040"/>
                      <a:gd name="connsiteX13" fmla="*/ 6921922 w 6996430"/>
                      <a:gd name="connsiteY13" fmla="*/ 0 h 447040"/>
                      <a:gd name="connsiteX14" fmla="*/ 6996430 w 6996430"/>
                      <a:gd name="connsiteY14" fmla="*/ 74508 h 447040"/>
                      <a:gd name="connsiteX15" fmla="*/ 6996430 w 6996430"/>
                      <a:gd name="connsiteY15" fmla="*/ 372532 h 447040"/>
                      <a:gd name="connsiteX16" fmla="*/ 6921922 w 6996430"/>
                      <a:gd name="connsiteY16" fmla="*/ 447040 h 447040"/>
                      <a:gd name="connsiteX17" fmla="*/ 6351304 w 6996430"/>
                      <a:gd name="connsiteY17" fmla="*/ 447040 h 447040"/>
                      <a:gd name="connsiteX18" fmla="*/ 5712212 w 6996430"/>
                      <a:gd name="connsiteY18" fmla="*/ 447040 h 447040"/>
                      <a:gd name="connsiteX19" fmla="*/ 5141594 w 6996430"/>
                      <a:gd name="connsiteY19" fmla="*/ 447040 h 447040"/>
                      <a:gd name="connsiteX20" fmla="*/ 4707925 w 6996430"/>
                      <a:gd name="connsiteY20" fmla="*/ 447040 h 447040"/>
                      <a:gd name="connsiteX21" fmla="*/ 4342729 w 6996430"/>
                      <a:gd name="connsiteY21" fmla="*/ 447040 h 447040"/>
                      <a:gd name="connsiteX22" fmla="*/ 3977534 w 6996430"/>
                      <a:gd name="connsiteY22" fmla="*/ 447040 h 447040"/>
                      <a:gd name="connsiteX23" fmla="*/ 3269968 w 6996430"/>
                      <a:gd name="connsiteY23" fmla="*/ 447040 h 447040"/>
                      <a:gd name="connsiteX24" fmla="*/ 2767824 w 6996430"/>
                      <a:gd name="connsiteY24" fmla="*/ 447040 h 447040"/>
                      <a:gd name="connsiteX25" fmla="*/ 2128732 w 6996430"/>
                      <a:gd name="connsiteY25" fmla="*/ 447040 h 447040"/>
                      <a:gd name="connsiteX26" fmla="*/ 1763537 w 6996430"/>
                      <a:gd name="connsiteY26" fmla="*/ 447040 h 447040"/>
                      <a:gd name="connsiteX27" fmla="*/ 1261393 w 6996430"/>
                      <a:gd name="connsiteY27" fmla="*/ 447040 h 447040"/>
                      <a:gd name="connsiteX28" fmla="*/ 622301 w 6996430"/>
                      <a:gd name="connsiteY28" fmla="*/ 447040 h 447040"/>
                      <a:gd name="connsiteX29" fmla="*/ 74508 w 6996430"/>
                      <a:gd name="connsiteY29" fmla="*/ 447040 h 447040"/>
                      <a:gd name="connsiteX30" fmla="*/ 0 w 6996430"/>
                      <a:gd name="connsiteY30" fmla="*/ 372532 h 447040"/>
                      <a:gd name="connsiteX31" fmla="*/ 0 w 6996430"/>
                      <a:gd name="connsiteY31" fmla="*/ 74508 h 4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6430" h="447040" extrusionOk="0">
                        <a:moveTo>
                          <a:pt x="0" y="74508"/>
                        </a:moveTo>
                        <a:cubicBezTo>
                          <a:pt x="2577" y="26847"/>
                          <a:pt x="28707" y="975"/>
                          <a:pt x="74508" y="0"/>
                        </a:cubicBezTo>
                        <a:cubicBezTo>
                          <a:pt x="254257" y="-55978"/>
                          <a:pt x="544298" y="13698"/>
                          <a:pt x="782074" y="0"/>
                        </a:cubicBezTo>
                        <a:cubicBezTo>
                          <a:pt x="1019850" y="-13698"/>
                          <a:pt x="1172759" y="65463"/>
                          <a:pt x="1489640" y="0"/>
                        </a:cubicBezTo>
                        <a:cubicBezTo>
                          <a:pt x="1806521" y="-65463"/>
                          <a:pt x="1808749" y="17893"/>
                          <a:pt x="2060258" y="0"/>
                        </a:cubicBezTo>
                        <a:cubicBezTo>
                          <a:pt x="2311767" y="-17893"/>
                          <a:pt x="2439989" y="25815"/>
                          <a:pt x="2562402" y="0"/>
                        </a:cubicBezTo>
                        <a:cubicBezTo>
                          <a:pt x="2684815" y="-25815"/>
                          <a:pt x="3002255" y="47760"/>
                          <a:pt x="3269968" y="0"/>
                        </a:cubicBezTo>
                        <a:cubicBezTo>
                          <a:pt x="3537681" y="-47760"/>
                          <a:pt x="3525424" y="6197"/>
                          <a:pt x="3635163" y="0"/>
                        </a:cubicBezTo>
                        <a:cubicBezTo>
                          <a:pt x="3744902" y="-6197"/>
                          <a:pt x="3864753" y="8664"/>
                          <a:pt x="4068833" y="0"/>
                        </a:cubicBezTo>
                        <a:cubicBezTo>
                          <a:pt x="4272913" y="-8664"/>
                          <a:pt x="4451659" y="39868"/>
                          <a:pt x="4776399" y="0"/>
                        </a:cubicBezTo>
                        <a:cubicBezTo>
                          <a:pt x="5101139" y="-39868"/>
                          <a:pt x="5099025" y="20782"/>
                          <a:pt x="5210068" y="0"/>
                        </a:cubicBezTo>
                        <a:cubicBezTo>
                          <a:pt x="5321111" y="-20782"/>
                          <a:pt x="5602100" y="26283"/>
                          <a:pt x="5780686" y="0"/>
                        </a:cubicBezTo>
                        <a:cubicBezTo>
                          <a:pt x="5959272" y="-26283"/>
                          <a:pt x="6151811" y="44022"/>
                          <a:pt x="6282830" y="0"/>
                        </a:cubicBezTo>
                        <a:cubicBezTo>
                          <a:pt x="6413849" y="-44022"/>
                          <a:pt x="6681118" y="59320"/>
                          <a:pt x="6921922" y="0"/>
                        </a:cubicBezTo>
                        <a:cubicBezTo>
                          <a:pt x="6964802" y="-3836"/>
                          <a:pt x="6997122" y="34850"/>
                          <a:pt x="6996430" y="74508"/>
                        </a:cubicBezTo>
                        <a:cubicBezTo>
                          <a:pt x="7001309" y="168099"/>
                          <a:pt x="6972091" y="302105"/>
                          <a:pt x="6996430" y="372532"/>
                        </a:cubicBezTo>
                        <a:cubicBezTo>
                          <a:pt x="6999130" y="412561"/>
                          <a:pt x="6963884" y="452511"/>
                          <a:pt x="6921922" y="447040"/>
                        </a:cubicBezTo>
                        <a:cubicBezTo>
                          <a:pt x="6778588" y="453969"/>
                          <a:pt x="6515482" y="444819"/>
                          <a:pt x="6351304" y="447040"/>
                        </a:cubicBezTo>
                        <a:cubicBezTo>
                          <a:pt x="6187126" y="449261"/>
                          <a:pt x="5925244" y="443684"/>
                          <a:pt x="5712212" y="447040"/>
                        </a:cubicBezTo>
                        <a:cubicBezTo>
                          <a:pt x="5499180" y="450396"/>
                          <a:pt x="5417416" y="413153"/>
                          <a:pt x="5141594" y="447040"/>
                        </a:cubicBezTo>
                        <a:cubicBezTo>
                          <a:pt x="4865772" y="480927"/>
                          <a:pt x="4900351" y="445775"/>
                          <a:pt x="4707925" y="447040"/>
                        </a:cubicBezTo>
                        <a:cubicBezTo>
                          <a:pt x="4515499" y="448305"/>
                          <a:pt x="4455142" y="421149"/>
                          <a:pt x="4342729" y="447040"/>
                        </a:cubicBezTo>
                        <a:cubicBezTo>
                          <a:pt x="4230316" y="472931"/>
                          <a:pt x="4146090" y="440529"/>
                          <a:pt x="3977534" y="447040"/>
                        </a:cubicBezTo>
                        <a:cubicBezTo>
                          <a:pt x="3808978" y="453551"/>
                          <a:pt x="3513733" y="422116"/>
                          <a:pt x="3269968" y="447040"/>
                        </a:cubicBezTo>
                        <a:cubicBezTo>
                          <a:pt x="3026203" y="471964"/>
                          <a:pt x="3013301" y="406396"/>
                          <a:pt x="2767824" y="447040"/>
                        </a:cubicBezTo>
                        <a:cubicBezTo>
                          <a:pt x="2522347" y="487684"/>
                          <a:pt x="2427594" y="406087"/>
                          <a:pt x="2128732" y="447040"/>
                        </a:cubicBezTo>
                        <a:cubicBezTo>
                          <a:pt x="1829870" y="487993"/>
                          <a:pt x="1851247" y="403264"/>
                          <a:pt x="1763537" y="447040"/>
                        </a:cubicBezTo>
                        <a:cubicBezTo>
                          <a:pt x="1675828" y="490816"/>
                          <a:pt x="1475975" y="394528"/>
                          <a:pt x="1261393" y="447040"/>
                        </a:cubicBezTo>
                        <a:cubicBezTo>
                          <a:pt x="1046811" y="499552"/>
                          <a:pt x="785432" y="439109"/>
                          <a:pt x="622301" y="447040"/>
                        </a:cubicBezTo>
                        <a:cubicBezTo>
                          <a:pt x="459170" y="454971"/>
                          <a:pt x="285723" y="423610"/>
                          <a:pt x="74508" y="447040"/>
                        </a:cubicBezTo>
                        <a:cubicBezTo>
                          <a:pt x="32196" y="438098"/>
                          <a:pt x="-4769" y="406703"/>
                          <a:pt x="0" y="372532"/>
                        </a:cubicBezTo>
                        <a:cubicBezTo>
                          <a:pt x="-33797" y="231598"/>
                          <a:pt x="23700" y="151730"/>
                          <a:pt x="0" y="74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LQ new build in 2020/21</a:t>
            </a:r>
          </a:p>
        </p:txBody>
      </p:sp>
      <p:sp>
        <p:nvSpPr>
          <p:cNvPr id="4" name="Rectangle: Rounded Corners 3">
            <a:extLst>
              <a:ext uri="{FF2B5EF4-FFF2-40B4-BE49-F238E27FC236}">
                <a16:creationId xmlns:a16="http://schemas.microsoft.com/office/drawing/2014/main" id="{374079CE-91BA-42D9-9A68-F1AE474B5956}"/>
              </a:ext>
            </a:extLst>
          </p:cNvPr>
          <p:cNvSpPr/>
          <p:nvPr/>
        </p:nvSpPr>
        <p:spPr>
          <a:xfrm>
            <a:off x="6073775" y="55532338"/>
            <a:ext cx="2320925" cy="1395412"/>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3106420"/>
                      <a:gd name="connsiteY0" fmla="*/ 33867 h 203200"/>
                      <a:gd name="connsiteX1" fmla="*/ 33867 w 3106420"/>
                      <a:gd name="connsiteY1" fmla="*/ 0 h 203200"/>
                      <a:gd name="connsiteX2" fmla="*/ 601088 w 3106420"/>
                      <a:gd name="connsiteY2" fmla="*/ 0 h 203200"/>
                      <a:gd name="connsiteX3" fmla="*/ 1168310 w 3106420"/>
                      <a:gd name="connsiteY3" fmla="*/ 0 h 203200"/>
                      <a:gd name="connsiteX4" fmla="*/ 1674757 w 3106420"/>
                      <a:gd name="connsiteY4" fmla="*/ 0 h 203200"/>
                      <a:gd name="connsiteX5" fmla="*/ 2150818 w 3106420"/>
                      <a:gd name="connsiteY5" fmla="*/ 0 h 203200"/>
                      <a:gd name="connsiteX6" fmla="*/ 3072553 w 3106420"/>
                      <a:gd name="connsiteY6" fmla="*/ 0 h 203200"/>
                      <a:gd name="connsiteX7" fmla="*/ 3106420 w 3106420"/>
                      <a:gd name="connsiteY7" fmla="*/ 33867 h 203200"/>
                      <a:gd name="connsiteX8" fmla="*/ 3106420 w 3106420"/>
                      <a:gd name="connsiteY8" fmla="*/ 169333 h 203200"/>
                      <a:gd name="connsiteX9" fmla="*/ 3072553 w 3106420"/>
                      <a:gd name="connsiteY9" fmla="*/ 203200 h 203200"/>
                      <a:gd name="connsiteX10" fmla="*/ 2566105 w 3106420"/>
                      <a:gd name="connsiteY10" fmla="*/ 203200 h 203200"/>
                      <a:gd name="connsiteX11" fmla="*/ 2059658 w 3106420"/>
                      <a:gd name="connsiteY11" fmla="*/ 203200 h 203200"/>
                      <a:gd name="connsiteX12" fmla="*/ 1644371 w 3106420"/>
                      <a:gd name="connsiteY12" fmla="*/ 203200 h 203200"/>
                      <a:gd name="connsiteX13" fmla="*/ 1107536 w 3106420"/>
                      <a:gd name="connsiteY13" fmla="*/ 203200 h 203200"/>
                      <a:gd name="connsiteX14" fmla="*/ 661862 w 3106420"/>
                      <a:gd name="connsiteY14" fmla="*/ 203200 h 203200"/>
                      <a:gd name="connsiteX15" fmla="*/ 33867 w 3106420"/>
                      <a:gd name="connsiteY15" fmla="*/ 203200 h 203200"/>
                      <a:gd name="connsiteX16" fmla="*/ 0 w 3106420"/>
                      <a:gd name="connsiteY16" fmla="*/ 169333 h 203200"/>
                      <a:gd name="connsiteX17" fmla="*/ 0 w 3106420"/>
                      <a:gd name="connsiteY17"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06420" h="203200" extrusionOk="0">
                        <a:moveTo>
                          <a:pt x="0" y="33867"/>
                        </a:moveTo>
                        <a:cubicBezTo>
                          <a:pt x="2015" y="10073"/>
                          <a:pt x="11959" y="671"/>
                          <a:pt x="33867" y="0"/>
                        </a:cubicBezTo>
                        <a:cubicBezTo>
                          <a:pt x="265150" y="-31537"/>
                          <a:pt x="348740" y="31857"/>
                          <a:pt x="601088" y="0"/>
                        </a:cubicBezTo>
                        <a:cubicBezTo>
                          <a:pt x="853436" y="-31857"/>
                          <a:pt x="957239" y="67634"/>
                          <a:pt x="1168310" y="0"/>
                        </a:cubicBezTo>
                        <a:cubicBezTo>
                          <a:pt x="1379381" y="-67634"/>
                          <a:pt x="1544180" y="21741"/>
                          <a:pt x="1674757" y="0"/>
                        </a:cubicBezTo>
                        <a:cubicBezTo>
                          <a:pt x="1805334" y="-21741"/>
                          <a:pt x="2014730" y="6235"/>
                          <a:pt x="2150818" y="0"/>
                        </a:cubicBezTo>
                        <a:cubicBezTo>
                          <a:pt x="2286906" y="-6235"/>
                          <a:pt x="2808734" y="56129"/>
                          <a:pt x="3072553" y="0"/>
                        </a:cubicBezTo>
                        <a:cubicBezTo>
                          <a:pt x="3096104" y="-2149"/>
                          <a:pt x="3108023" y="11409"/>
                          <a:pt x="3106420" y="33867"/>
                        </a:cubicBezTo>
                        <a:cubicBezTo>
                          <a:pt x="3122277" y="67225"/>
                          <a:pt x="3101590" y="110600"/>
                          <a:pt x="3106420" y="169333"/>
                        </a:cubicBezTo>
                        <a:cubicBezTo>
                          <a:pt x="3105704" y="188477"/>
                          <a:pt x="3090587" y="202963"/>
                          <a:pt x="3072553" y="203200"/>
                        </a:cubicBezTo>
                        <a:cubicBezTo>
                          <a:pt x="2853703" y="239902"/>
                          <a:pt x="2812860" y="162837"/>
                          <a:pt x="2566105" y="203200"/>
                        </a:cubicBezTo>
                        <a:cubicBezTo>
                          <a:pt x="2319350" y="243563"/>
                          <a:pt x="2255447" y="190453"/>
                          <a:pt x="2059658" y="203200"/>
                        </a:cubicBezTo>
                        <a:cubicBezTo>
                          <a:pt x="1863869" y="215947"/>
                          <a:pt x="1817827" y="203097"/>
                          <a:pt x="1644371" y="203200"/>
                        </a:cubicBezTo>
                        <a:cubicBezTo>
                          <a:pt x="1470915" y="203303"/>
                          <a:pt x="1222049" y="185287"/>
                          <a:pt x="1107536" y="203200"/>
                        </a:cubicBezTo>
                        <a:cubicBezTo>
                          <a:pt x="993024" y="221113"/>
                          <a:pt x="831706" y="163004"/>
                          <a:pt x="661862" y="203200"/>
                        </a:cubicBezTo>
                        <a:cubicBezTo>
                          <a:pt x="492018" y="243396"/>
                          <a:pt x="250941" y="129988"/>
                          <a:pt x="33867" y="203200"/>
                        </a:cubicBezTo>
                        <a:cubicBezTo>
                          <a:pt x="12400" y="203467"/>
                          <a:pt x="204" y="189094"/>
                          <a:pt x="0" y="169333"/>
                        </a:cubicBezTo>
                        <a:cubicBezTo>
                          <a:pt x="-9335" y="116537"/>
                          <a:pt x="14108" y="66948"/>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Private rent</a:t>
            </a:r>
            <a:r>
              <a:rPr lang="en-GB" sz="1000" baseline="0" dirty="0">
                <a:solidFill>
                  <a:sysClr val="windowText" lastClr="000000"/>
                </a:solidFill>
                <a:latin typeface="+mj-lt"/>
                <a:ea typeface="+mn-ea"/>
                <a:cs typeface="MV Boli" panose="02000500030200090000" pitchFamily="2" charset="0"/>
              </a:rPr>
              <a:t> </a:t>
            </a:r>
            <a:endParaRPr lang="en-GB" sz="1000" dirty="0">
              <a:solidFill>
                <a:sysClr val="windowText" lastClr="000000"/>
              </a:solidFill>
              <a:latin typeface="+mj-lt"/>
              <a:ea typeface="+mn-ea"/>
              <a:cs typeface="MV Boli" panose="02000500030200090000" pitchFamily="2" charset="0"/>
            </a:endParaRPr>
          </a:p>
        </p:txBody>
      </p:sp>
      <p:sp>
        <p:nvSpPr>
          <p:cNvPr id="5" name="Rectangle: Rounded Corners 4">
            <a:extLst>
              <a:ext uri="{FF2B5EF4-FFF2-40B4-BE49-F238E27FC236}">
                <a16:creationId xmlns:a16="http://schemas.microsoft.com/office/drawing/2014/main" id="{3E0ADF85-442E-43F1-BA9B-1EFEBB7EC037}"/>
              </a:ext>
            </a:extLst>
          </p:cNvPr>
          <p:cNvSpPr/>
          <p:nvPr/>
        </p:nvSpPr>
        <p:spPr>
          <a:xfrm>
            <a:off x="5300663" y="54136925"/>
            <a:ext cx="2320925" cy="1395413"/>
          </a:xfrm>
          <a:prstGeom prst="roundRect">
            <a:avLst/>
          </a:prstGeom>
          <a:noFill/>
          <a:ln w="31750">
            <a:solidFill>
              <a:srgbClr val="00B050"/>
            </a:solidFill>
            <a:prstDash val="sysDot"/>
            <a:extLst>
              <a:ext uri="{C807C97D-BFC1-408E-A445-0C87EB9F89A2}">
                <ask:lineSketchStyleProps xmlns:ask="http://schemas.microsoft.com/office/drawing/2018/sketchyshapes" sd="2893475129">
                  <a:custGeom>
                    <a:avLst/>
                    <a:gdLst>
                      <a:gd name="connsiteX0" fmla="*/ 0 w 2346960"/>
                      <a:gd name="connsiteY0" fmla="*/ 33867 h 203200"/>
                      <a:gd name="connsiteX1" fmla="*/ 33867 w 2346960"/>
                      <a:gd name="connsiteY1" fmla="*/ 0 h 203200"/>
                      <a:gd name="connsiteX2" fmla="*/ 649258 w 2346960"/>
                      <a:gd name="connsiteY2" fmla="*/ 0 h 203200"/>
                      <a:gd name="connsiteX3" fmla="*/ 1264649 w 2346960"/>
                      <a:gd name="connsiteY3" fmla="*/ 0 h 203200"/>
                      <a:gd name="connsiteX4" fmla="*/ 2313093 w 2346960"/>
                      <a:gd name="connsiteY4" fmla="*/ 0 h 203200"/>
                      <a:gd name="connsiteX5" fmla="*/ 2346960 w 2346960"/>
                      <a:gd name="connsiteY5" fmla="*/ 33867 h 203200"/>
                      <a:gd name="connsiteX6" fmla="*/ 2346960 w 2346960"/>
                      <a:gd name="connsiteY6" fmla="*/ 169333 h 203200"/>
                      <a:gd name="connsiteX7" fmla="*/ 2313093 w 2346960"/>
                      <a:gd name="connsiteY7" fmla="*/ 203200 h 203200"/>
                      <a:gd name="connsiteX8" fmla="*/ 1743287 w 2346960"/>
                      <a:gd name="connsiteY8" fmla="*/ 203200 h 203200"/>
                      <a:gd name="connsiteX9" fmla="*/ 1173480 w 2346960"/>
                      <a:gd name="connsiteY9" fmla="*/ 203200 h 203200"/>
                      <a:gd name="connsiteX10" fmla="*/ 626466 w 2346960"/>
                      <a:gd name="connsiteY10" fmla="*/ 203200 h 203200"/>
                      <a:gd name="connsiteX11" fmla="*/ 33867 w 2346960"/>
                      <a:gd name="connsiteY11" fmla="*/ 203200 h 203200"/>
                      <a:gd name="connsiteX12" fmla="*/ 0 w 2346960"/>
                      <a:gd name="connsiteY12" fmla="*/ 169333 h 203200"/>
                      <a:gd name="connsiteX13" fmla="*/ 0 w 2346960"/>
                      <a:gd name="connsiteY13"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6960" h="203200" extrusionOk="0">
                        <a:moveTo>
                          <a:pt x="0" y="33867"/>
                        </a:moveTo>
                        <a:cubicBezTo>
                          <a:pt x="2015" y="10073"/>
                          <a:pt x="11959" y="671"/>
                          <a:pt x="33867" y="0"/>
                        </a:cubicBezTo>
                        <a:cubicBezTo>
                          <a:pt x="264603" y="-34706"/>
                          <a:pt x="409996" y="21931"/>
                          <a:pt x="649258" y="0"/>
                        </a:cubicBezTo>
                        <a:cubicBezTo>
                          <a:pt x="888520" y="-21931"/>
                          <a:pt x="962961" y="23453"/>
                          <a:pt x="1264649" y="0"/>
                        </a:cubicBezTo>
                        <a:cubicBezTo>
                          <a:pt x="1566337" y="-23453"/>
                          <a:pt x="2019523" y="14333"/>
                          <a:pt x="2313093" y="0"/>
                        </a:cubicBezTo>
                        <a:cubicBezTo>
                          <a:pt x="2331424" y="-917"/>
                          <a:pt x="2347585" y="14273"/>
                          <a:pt x="2346960" y="33867"/>
                        </a:cubicBezTo>
                        <a:cubicBezTo>
                          <a:pt x="2360370" y="82057"/>
                          <a:pt x="2339283" y="123953"/>
                          <a:pt x="2346960" y="169333"/>
                        </a:cubicBezTo>
                        <a:cubicBezTo>
                          <a:pt x="2346593" y="187429"/>
                          <a:pt x="2335152" y="203599"/>
                          <a:pt x="2313093" y="203200"/>
                        </a:cubicBezTo>
                        <a:cubicBezTo>
                          <a:pt x="2115441" y="224856"/>
                          <a:pt x="1964456" y="191472"/>
                          <a:pt x="1743287" y="203200"/>
                        </a:cubicBezTo>
                        <a:cubicBezTo>
                          <a:pt x="1522118" y="214928"/>
                          <a:pt x="1440920" y="147182"/>
                          <a:pt x="1173480" y="203200"/>
                        </a:cubicBezTo>
                        <a:cubicBezTo>
                          <a:pt x="906040" y="259218"/>
                          <a:pt x="847301" y="171852"/>
                          <a:pt x="626466" y="203200"/>
                        </a:cubicBezTo>
                        <a:cubicBezTo>
                          <a:pt x="405631" y="234548"/>
                          <a:pt x="167399" y="191657"/>
                          <a:pt x="33867" y="203200"/>
                        </a:cubicBezTo>
                        <a:cubicBezTo>
                          <a:pt x="15958" y="201438"/>
                          <a:pt x="1627" y="191543"/>
                          <a:pt x="0" y="169333"/>
                        </a:cubicBezTo>
                        <a:cubicBezTo>
                          <a:pt x="-2149" y="140056"/>
                          <a:pt x="9758" y="87502"/>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mj-lt"/>
              <a:ea typeface="+mn-ea"/>
              <a:cs typeface="MV Boli" panose="02000500030200090000" pitchFamily="2" charset="0"/>
            </a:endParaRPr>
          </a:p>
        </p:txBody>
      </p:sp>
      <p:sp>
        <p:nvSpPr>
          <p:cNvPr id="6" name="Rectangle: Rounded Corners 5">
            <a:extLst>
              <a:ext uri="{FF2B5EF4-FFF2-40B4-BE49-F238E27FC236}">
                <a16:creationId xmlns:a16="http://schemas.microsoft.com/office/drawing/2014/main" id="{DD6FADC9-48B0-4C3D-B65D-90A72FBB807F}"/>
              </a:ext>
            </a:extLst>
          </p:cNvPr>
          <p:cNvSpPr/>
          <p:nvPr/>
        </p:nvSpPr>
        <p:spPr>
          <a:xfrm>
            <a:off x="3752850" y="49741138"/>
            <a:ext cx="773113" cy="609600"/>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7" name="Rectangle: Rounded Corners 6">
            <a:extLst>
              <a:ext uri="{FF2B5EF4-FFF2-40B4-BE49-F238E27FC236}">
                <a16:creationId xmlns:a16="http://schemas.microsoft.com/office/drawing/2014/main" id="{1731414C-7B35-4491-AC2B-D69E4A10E325}"/>
              </a:ext>
            </a:extLst>
          </p:cNvPr>
          <p:cNvSpPr/>
          <p:nvPr/>
        </p:nvSpPr>
        <p:spPr>
          <a:xfrm>
            <a:off x="5300663" y="56951563"/>
            <a:ext cx="3094037" cy="1395412"/>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3816350"/>
                      <a:gd name="connsiteY0" fmla="*/ 33867 h 203200"/>
                      <a:gd name="connsiteX1" fmla="*/ 33867 w 3816350"/>
                      <a:gd name="connsiteY1" fmla="*/ 0 h 203200"/>
                      <a:gd name="connsiteX2" fmla="*/ 644356 w 3816350"/>
                      <a:gd name="connsiteY2" fmla="*/ 0 h 203200"/>
                      <a:gd name="connsiteX3" fmla="*/ 1254845 w 3816350"/>
                      <a:gd name="connsiteY3" fmla="*/ 0 h 203200"/>
                      <a:gd name="connsiteX4" fmla="*/ 1790361 w 3816350"/>
                      <a:gd name="connsiteY4" fmla="*/ 0 h 203200"/>
                      <a:gd name="connsiteX5" fmla="*/ 2288392 w 3816350"/>
                      <a:gd name="connsiteY5" fmla="*/ 0 h 203200"/>
                      <a:gd name="connsiteX6" fmla="*/ 2898881 w 3816350"/>
                      <a:gd name="connsiteY6" fmla="*/ 0 h 203200"/>
                      <a:gd name="connsiteX7" fmla="*/ 3321939 w 3816350"/>
                      <a:gd name="connsiteY7" fmla="*/ 0 h 203200"/>
                      <a:gd name="connsiteX8" fmla="*/ 3782483 w 3816350"/>
                      <a:gd name="connsiteY8" fmla="*/ 0 h 203200"/>
                      <a:gd name="connsiteX9" fmla="*/ 3816350 w 3816350"/>
                      <a:gd name="connsiteY9" fmla="*/ 33867 h 203200"/>
                      <a:gd name="connsiteX10" fmla="*/ 3816350 w 3816350"/>
                      <a:gd name="connsiteY10" fmla="*/ 169333 h 203200"/>
                      <a:gd name="connsiteX11" fmla="*/ 3782483 w 3816350"/>
                      <a:gd name="connsiteY11" fmla="*/ 203200 h 203200"/>
                      <a:gd name="connsiteX12" fmla="*/ 3209480 w 3816350"/>
                      <a:gd name="connsiteY12" fmla="*/ 203200 h 203200"/>
                      <a:gd name="connsiteX13" fmla="*/ 2636478 w 3816350"/>
                      <a:gd name="connsiteY13" fmla="*/ 203200 h 203200"/>
                      <a:gd name="connsiteX14" fmla="*/ 2175933 w 3816350"/>
                      <a:gd name="connsiteY14" fmla="*/ 203200 h 203200"/>
                      <a:gd name="connsiteX15" fmla="*/ 1677903 w 3816350"/>
                      <a:gd name="connsiteY15" fmla="*/ 203200 h 203200"/>
                      <a:gd name="connsiteX16" fmla="*/ 1179872 w 3816350"/>
                      <a:gd name="connsiteY16" fmla="*/ 203200 h 203200"/>
                      <a:gd name="connsiteX17" fmla="*/ 719328 w 3816350"/>
                      <a:gd name="connsiteY17" fmla="*/ 203200 h 203200"/>
                      <a:gd name="connsiteX18" fmla="*/ 33867 w 3816350"/>
                      <a:gd name="connsiteY18" fmla="*/ 203200 h 203200"/>
                      <a:gd name="connsiteX19" fmla="*/ 0 w 3816350"/>
                      <a:gd name="connsiteY19" fmla="*/ 169333 h 203200"/>
                      <a:gd name="connsiteX20" fmla="*/ 0 w 3816350"/>
                      <a:gd name="connsiteY20"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6350" h="203200" extrusionOk="0">
                        <a:moveTo>
                          <a:pt x="0" y="33867"/>
                        </a:moveTo>
                        <a:cubicBezTo>
                          <a:pt x="2015" y="10073"/>
                          <a:pt x="11959" y="671"/>
                          <a:pt x="33867" y="0"/>
                        </a:cubicBezTo>
                        <a:cubicBezTo>
                          <a:pt x="319584" y="-58450"/>
                          <a:pt x="370376" y="47837"/>
                          <a:pt x="644356" y="0"/>
                        </a:cubicBezTo>
                        <a:cubicBezTo>
                          <a:pt x="918336" y="-47837"/>
                          <a:pt x="1079124" y="39310"/>
                          <a:pt x="1254845" y="0"/>
                        </a:cubicBezTo>
                        <a:cubicBezTo>
                          <a:pt x="1430566" y="-39310"/>
                          <a:pt x="1585750" y="60085"/>
                          <a:pt x="1790361" y="0"/>
                        </a:cubicBezTo>
                        <a:cubicBezTo>
                          <a:pt x="1994972" y="-60085"/>
                          <a:pt x="2185508" y="36985"/>
                          <a:pt x="2288392" y="0"/>
                        </a:cubicBezTo>
                        <a:cubicBezTo>
                          <a:pt x="2391276" y="-36985"/>
                          <a:pt x="2719358" y="14591"/>
                          <a:pt x="2898881" y="0"/>
                        </a:cubicBezTo>
                        <a:cubicBezTo>
                          <a:pt x="3078404" y="-14591"/>
                          <a:pt x="3172048" y="43393"/>
                          <a:pt x="3321939" y="0"/>
                        </a:cubicBezTo>
                        <a:cubicBezTo>
                          <a:pt x="3471830" y="-43393"/>
                          <a:pt x="3681646" y="11261"/>
                          <a:pt x="3782483" y="0"/>
                        </a:cubicBezTo>
                        <a:cubicBezTo>
                          <a:pt x="3801605" y="5385"/>
                          <a:pt x="3816820" y="13468"/>
                          <a:pt x="3816350" y="33867"/>
                        </a:cubicBezTo>
                        <a:cubicBezTo>
                          <a:pt x="3825356" y="72161"/>
                          <a:pt x="3801048" y="117089"/>
                          <a:pt x="3816350" y="169333"/>
                        </a:cubicBezTo>
                        <a:cubicBezTo>
                          <a:pt x="3811156" y="186311"/>
                          <a:pt x="3803646" y="200894"/>
                          <a:pt x="3782483" y="203200"/>
                        </a:cubicBezTo>
                        <a:cubicBezTo>
                          <a:pt x="3621912" y="264923"/>
                          <a:pt x="3477749" y="186101"/>
                          <a:pt x="3209480" y="203200"/>
                        </a:cubicBezTo>
                        <a:cubicBezTo>
                          <a:pt x="2941211" y="220299"/>
                          <a:pt x="2773663" y="168490"/>
                          <a:pt x="2636478" y="203200"/>
                        </a:cubicBezTo>
                        <a:cubicBezTo>
                          <a:pt x="2499293" y="237910"/>
                          <a:pt x="2292917" y="152655"/>
                          <a:pt x="2175933" y="203200"/>
                        </a:cubicBezTo>
                        <a:cubicBezTo>
                          <a:pt x="2058949" y="253745"/>
                          <a:pt x="1870229" y="174554"/>
                          <a:pt x="1677903" y="203200"/>
                        </a:cubicBezTo>
                        <a:cubicBezTo>
                          <a:pt x="1485577" y="231846"/>
                          <a:pt x="1312671" y="155807"/>
                          <a:pt x="1179872" y="203200"/>
                        </a:cubicBezTo>
                        <a:cubicBezTo>
                          <a:pt x="1047073" y="250593"/>
                          <a:pt x="940006" y="181179"/>
                          <a:pt x="719328" y="203200"/>
                        </a:cubicBezTo>
                        <a:cubicBezTo>
                          <a:pt x="498650" y="225221"/>
                          <a:pt x="288530" y="162488"/>
                          <a:pt x="33867" y="203200"/>
                        </a:cubicBezTo>
                        <a:cubicBezTo>
                          <a:pt x="16861" y="203445"/>
                          <a:pt x="2001" y="185104"/>
                          <a:pt x="0" y="169333"/>
                        </a:cubicBezTo>
                        <a:cubicBezTo>
                          <a:pt x="-3663" y="132813"/>
                          <a:pt x="1884" y="89922"/>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Homebuy / shared ownership </a:t>
            </a:r>
          </a:p>
        </p:txBody>
      </p:sp>
      <p:sp>
        <p:nvSpPr>
          <p:cNvPr id="8" name="Rectangle: Rounded Corners 7">
            <a:extLst>
              <a:ext uri="{FF2B5EF4-FFF2-40B4-BE49-F238E27FC236}">
                <a16:creationId xmlns:a16="http://schemas.microsoft.com/office/drawing/2014/main" id="{90756256-CD7F-4EA8-8B93-B7127759B4F3}"/>
              </a:ext>
            </a:extLst>
          </p:cNvPr>
          <p:cNvSpPr/>
          <p:nvPr/>
        </p:nvSpPr>
        <p:spPr>
          <a:xfrm>
            <a:off x="3752850" y="58346975"/>
            <a:ext cx="4641850" cy="1393825"/>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5476240"/>
                      <a:gd name="connsiteY0" fmla="*/ 67735 h 406400"/>
                      <a:gd name="connsiteX1" fmla="*/ 67735 w 5476240"/>
                      <a:gd name="connsiteY1" fmla="*/ 0 h 406400"/>
                      <a:gd name="connsiteX2" fmla="*/ 767969 w 5476240"/>
                      <a:gd name="connsiteY2" fmla="*/ 0 h 406400"/>
                      <a:gd name="connsiteX3" fmla="*/ 1468204 w 5476240"/>
                      <a:gd name="connsiteY3" fmla="*/ 0 h 406400"/>
                      <a:gd name="connsiteX4" fmla="*/ 2061622 w 5476240"/>
                      <a:gd name="connsiteY4" fmla="*/ 0 h 406400"/>
                      <a:gd name="connsiteX5" fmla="*/ 2601634 w 5476240"/>
                      <a:gd name="connsiteY5" fmla="*/ 0 h 406400"/>
                      <a:gd name="connsiteX6" fmla="*/ 3301868 w 5476240"/>
                      <a:gd name="connsiteY6" fmla="*/ 0 h 406400"/>
                      <a:gd name="connsiteX7" fmla="*/ 3735064 w 5476240"/>
                      <a:gd name="connsiteY7" fmla="*/ 0 h 406400"/>
                      <a:gd name="connsiteX8" fmla="*/ 4221667 w 5476240"/>
                      <a:gd name="connsiteY8" fmla="*/ 0 h 406400"/>
                      <a:gd name="connsiteX9" fmla="*/ 5408505 w 5476240"/>
                      <a:gd name="connsiteY9" fmla="*/ 0 h 406400"/>
                      <a:gd name="connsiteX10" fmla="*/ 5476240 w 5476240"/>
                      <a:gd name="connsiteY10" fmla="*/ 67735 h 406400"/>
                      <a:gd name="connsiteX11" fmla="*/ 5476240 w 5476240"/>
                      <a:gd name="connsiteY11" fmla="*/ 338665 h 406400"/>
                      <a:gd name="connsiteX12" fmla="*/ 5408505 w 5476240"/>
                      <a:gd name="connsiteY12" fmla="*/ 406400 h 406400"/>
                      <a:gd name="connsiteX13" fmla="*/ 4868494 w 5476240"/>
                      <a:gd name="connsiteY13" fmla="*/ 406400 h 406400"/>
                      <a:gd name="connsiteX14" fmla="*/ 4381890 w 5476240"/>
                      <a:gd name="connsiteY14" fmla="*/ 406400 h 406400"/>
                      <a:gd name="connsiteX15" fmla="*/ 3841879 w 5476240"/>
                      <a:gd name="connsiteY15" fmla="*/ 406400 h 406400"/>
                      <a:gd name="connsiteX16" fmla="*/ 3301868 w 5476240"/>
                      <a:gd name="connsiteY16" fmla="*/ 406400 h 406400"/>
                      <a:gd name="connsiteX17" fmla="*/ 2815264 w 5476240"/>
                      <a:gd name="connsiteY17" fmla="*/ 406400 h 406400"/>
                      <a:gd name="connsiteX18" fmla="*/ 2168438 w 5476240"/>
                      <a:gd name="connsiteY18" fmla="*/ 406400 h 406400"/>
                      <a:gd name="connsiteX19" fmla="*/ 1575019 w 5476240"/>
                      <a:gd name="connsiteY19" fmla="*/ 406400 h 406400"/>
                      <a:gd name="connsiteX20" fmla="*/ 1088415 w 5476240"/>
                      <a:gd name="connsiteY20" fmla="*/ 406400 h 406400"/>
                      <a:gd name="connsiteX21" fmla="*/ 655220 w 5476240"/>
                      <a:gd name="connsiteY21" fmla="*/ 406400 h 406400"/>
                      <a:gd name="connsiteX22" fmla="*/ 67735 w 5476240"/>
                      <a:gd name="connsiteY22" fmla="*/ 406400 h 406400"/>
                      <a:gd name="connsiteX23" fmla="*/ 0 w 5476240"/>
                      <a:gd name="connsiteY23" fmla="*/ 338665 h 406400"/>
                      <a:gd name="connsiteX24" fmla="*/ 0 w 5476240"/>
                      <a:gd name="connsiteY24" fmla="*/ 67735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76240" h="406400" extrusionOk="0">
                        <a:moveTo>
                          <a:pt x="0" y="67735"/>
                        </a:moveTo>
                        <a:cubicBezTo>
                          <a:pt x="2804" y="23243"/>
                          <a:pt x="23281" y="1476"/>
                          <a:pt x="67735" y="0"/>
                        </a:cubicBezTo>
                        <a:cubicBezTo>
                          <a:pt x="365642" y="-45703"/>
                          <a:pt x="492687" y="28943"/>
                          <a:pt x="767969" y="0"/>
                        </a:cubicBezTo>
                        <a:cubicBezTo>
                          <a:pt x="1043251" y="-28943"/>
                          <a:pt x="1299568" y="15083"/>
                          <a:pt x="1468204" y="0"/>
                        </a:cubicBezTo>
                        <a:cubicBezTo>
                          <a:pt x="1636841" y="-15083"/>
                          <a:pt x="1789167" y="9729"/>
                          <a:pt x="2061622" y="0"/>
                        </a:cubicBezTo>
                        <a:cubicBezTo>
                          <a:pt x="2334077" y="-9729"/>
                          <a:pt x="2459876" y="57134"/>
                          <a:pt x="2601634" y="0"/>
                        </a:cubicBezTo>
                        <a:cubicBezTo>
                          <a:pt x="2743392" y="-57134"/>
                          <a:pt x="3095048" y="51756"/>
                          <a:pt x="3301868" y="0"/>
                        </a:cubicBezTo>
                        <a:cubicBezTo>
                          <a:pt x="3508688" y="-51756"/>
                          <a:pt x="3644351" y="32568"/>
                          <a:pt x="3735064" y="0"/>
                        </a:cubicBezTo>
                        <a:cubicBezTo>
                          <a:pt x="3825777" y="-32568"/>
                          <a:pt x="3983099" y="7781"/>
                          <a:pt x="4221667" y="0"/>
                        </a:cubicBezTo>
                        <a:cubicBezTo>
                          <a:pt x="4460235" y="-7781"/>
                          <a:pt x="4822549" y="21713"/>
                          <a:pt x="5408505" y="0"/>
                        </a:cubicBezTo>
                        <a:cubicBezTo>
                          <a:pt x="5437100" y="5411"/>
                          <a:pt x="5469182" y="27827"/>
                          <a:pt x="5476240" y="67735"/>
                        </a:cubicBezTo>
                        <a:cubicBezTo>
                          <a:pt x="5497062" y="185334"/>
                          <a:pt x="5465491" y="259718"/>
                          <a:pt x="5476240" y="338665"/>
                        </a:cubicBezTo>
                        <a:cubicBezTo>
                          <a:pt x="5479952" y="378517"/>
                          <a:pt x="5448944" y="414928"/>
                          <a:pt x="5408505" y="406400"/>
                        </a:cubicBezTo>
                        <a:cubicBezTo>
                          <a:pt x="5299461" y="457891"/>
                          <a:pt x="5062818" y="354103"/>
                          <a:pt x="4868494" y="406400"/>
                        </a:cubicBezTo>
                        <a:cubicBezTo>
                          <a:pt x="4674170" y="458697"/>
                          <a:pt x="4550697" y="394805"/>
                          <a:pt x="4381890" y="406400"/>
                        </a:cubicBezTo>
                        <a:cubicBezTo>
                          <a:pt x="4213083" y="417995"/>
                          <a:pt x="3954218" y="401945"/>
                          <a:pt x="3841879" y="406400"/>
                        </a:cubicBezTo>
                        <a:cubicBezTo>
                          <a:pt x="3729540" y="410855"/>
                          <a:pt x="3420510" y="380308"/>
                          <a:pt x="3301868" y="406400"/>
                        </a:cubicBezTo>
                        <a:cubicBezTo>
                          <a:pt x="3183226" y="432492"/>
                          <a:pt x="2989009" y="351417"/>
                          <a:pt x="2815264" y="406400"/>
                        </a:cubicBezTo>
                        <a:cubicBezTo>
                          <a:pt x="2641519" y="461383"/>
                          <a:pt x="2372348" y="390529"/>
                          <a:pt x="2168438" y="406400"/>
                        </a:cubicBezTo>
                        <a:cubicBezTo>
                          <a:pt x="1964528" y="422271"/>
                          <a:pt x="1806656" y="355339"/>
                          <a:pt x="1575019" y="406400"/>
                        </a:cubicBezTo>
                        <a:cubicBezTo>
                          <a:pt x="1343382" y="457461"/>
                          <a:pt x="1192887" y="377946"/>
                          <a:pt x="1088415" y="406400"/>
                        </a:cubicBezTo>
                        <a:cubicBezTo>
                          <a:pt x="983943" y="434854"/>
                          <a:pt x="832805" y="369902"/>
                          <a:pt x="655220" y="406400"/>
                        </a:cubicBezTo>
                        <a:cubicBezTo>
                          <a:pt x="477636" y="442898"/>
                          <a:pt x="194318" y="355581"/>
                          <a:pt x="67735" y="406400"/>
                        </a:cubicBezTo>
                        <a:cubicBezTo>
                          <a:pt x="39875" y="404054"/>
                          <a:pt x="-824" y="376220"/>
                          <a:pt x="0" y="338665"/>
                        </a:cubicBezTo>
                        <a:cubicBezTo>
                          <a:pt x="-19800" y="233283"/>
                          <a:pt x="2580" y="179131"/>
                          <a:pt x="0" y="677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LQ Ownership (resale)</a:t>
            </a:r>
          </a:p>
        </p:txBody>
      </p:sp>
      <p:sp>
        <p:nvSpPr>
          <p:cNvPr id="9" name="Rectangle: Rounded Corners 8">
            <a:extLst>
              <a:ext uri="{FF2B5EF4-FFF2-40B4-BE49-F238E27FC236}">
                <a16:creationId xmlns:a16="http://schemas.microsoft.com/office/drawing/2014/main" id="{2BBEF123-2C9B-4C60-B67F-09B8863F04A9}"/>
              </a:ext>
            </a:extLst>
          </p:cNvPr>
          <p:cNvSpPr/>
          <p:nvPr/>
        </p:nvSpPr>
        <p:spPr>
          <a:xfrm>
            <a:off x="3740150" y="52179538"/>
            <a:ext cx="3106738" cy="1595437"/>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0" name="Rectangle: Rounded Corners 9">
            <a:extLst>
              <a:ext uri="{FF2B5EF4-FFF2-40B4-BE49-F238E27FC236}">
                <a16:creationId xmlns:a16="http://schemas.microsoft.com/office/drawing/2014/main" id="{7D0A937F-2514-4C33-80FE-A90668567450}"/>
              </a:ext>
            </a:extLst>
          </p:cNvPr>
          <p:cNvSpPr/>
          <p:nvPr/>
        </p:nvSpPr>
        <p:spPr>
          <a:xfrm>
            <a:off x="3752850" y="59740800"/>
            <a:ext cx="5414963" cy="1395413"/>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5476240"/>
                      <a:gd name="connsiteY0" fmla="*/ 67735 h 406400"/>
                      <a:gd name="connsiteX1" fmla="*/ 67735 w 5476240"/>
                      <a:gd name="connsiteY1" fmla="*/ 0 h 406400"/>
                      <a:gd name="connsiteX2" fmla="*/ 767969 w 5476240"/>
                      <a:gd name="connsiteY2" fmla="*/ 0 h 406400"/>
                      <a:gd name="connsiteX3" fmla="*/ 1468204 w 5476240"/>
                      <a:gd name="connsiteY3" fmla="*/ 0 h 406400"/>
                      <a:gd name="connsiteX4" fmla="*/ 2061622 w 5476240"/>
                      <a:gd name="connsiteY4" fmla="*/ 0 h 406400"/>
                      <a:gd name="connsiteX5" fmla="*/ 2601634 w 5476240"/>
                      <a:gd name="connsiteY5" fmla="*/ 0 h 406400"/>
                      <a:gd name="connsiteX6" fmla="*/ 3301868 w 5476240"/>
                      <a:gd name="connsiteY6" fmla="*/ 0 h 406400"/>
                      <a:gd name="connsiteX7" fmla="*/ 3735064 w 5476240"/>
                      <a:gd name="connsiteY7" fmla="*/ 0 h 406400"/>
                      <a:gd name="connsiteX8" fmla="*/ 4221667 w 5476240"/>
                      <a:gd name="connsiteY8" fmla="*/ 0 h 406400"/>
                      <a:gd name="connsiteX9" fmla="*/ 5408505 w 5476240"/>
                      <a:gd name="connsiteY9" fmla="*/ 0 h 406400"/>
                      <a:gd name="connsiteX10" fmla="*/ 5476240 w 5476240"/>
                      <a:gd name="connsiteY10" fmla="*/ 67735 h 406400"/>
                      <a:gd name="connsiteX11" fmla="*/ 5476240 w 5476240"/>
                      <a:gd name="connsiteY11" fmla="*/ 338665 h 406400"/>
                      <a:gd name="connsiteX12" fmla="*/ 5408505 w 5476240"/>
                      <a:gd name="connsiteY12" fmla="*/ 406400 h 406400"/>
                      <a:gd name="connsiteX13" fmla="*/ 4868494 w 5476240"/>
                      <a:gd name="connsiteY13" fmla="*/ 406400 h 406400"/>
                      <a:gd name="connsiteX14" fmla="*/ 4381890 w 5476240"/>
                      <a:gd name="connsiteY14" fmla="*/ 406400 h 406400"/>
                      <a:gd name="connsiteX15" fmla="*/ 3841879 w 5476240"/>
                      <a:gd name="connsiteY15" fmla="*/ 406400 h 406400"/>
                      <a:gd name="connsiteX16" fmla="*/ 3301868 w 5476240"/>
                      <a:gd name="connsiteY16" fmla="*/ 406400 h 406400"/>
                      <a:gd name="connsiteX17" fmla="*/ 2815264 w 5476240"/>
                      <a:gd name="connsiteY17" fmla="*/ 406400 h 406400"/>
                      <a:gd name="connsiteX18" fmla="*/ 2168438 w 5476240"/>
                      <a:gd name="connsiteY18" fmla="*/ 406400 h 406400"/>
                      <a:gd name="connsiteX19" fmla="*/ 1575019 w 5476240"/>
                      <a:gd name="connsiteY19" fmla="*/ 406400 h 406400"/>
                      <a:gd name="connsiteX20" fmla="*/ 1088415 w 5476240"/>
                      <a:gd name="connsiteY20" fmla="*/ 406400 h 406400"/>
                      <a:gd name="connsiteX21" fmla="*/ 655220 w 5476240"/>
                      <a:gd name="connsiteY21" fmla="*/ 406400 h 406400"/>
                      <a:gd name="connsiteX22" fmla="*/ 67735 w 5476240"/>
                      <a:gd name="connsiteY22" fmla="*/ 406400 h 406400"/>
                      <a:gd name="connsiteX23" fmla="*/ 0 w 5476240"/>
                      <a:gd name="connsiteY23" fmla="*/ 338665 h 406400"/>
                      <a:gd name="connsiteX24" fmla="*/ 0 w 5476240"/>
                      <a:gd name="connsiteY24" fmla="*/ 67735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76240" h="406400" extrusionOk="0">
                        <a:moveTo>
                          <a:pt x="0" y="67735"/>
                        </a:moveTo>
                        <a:cubicBezTo>
                          <a:pt x="2804" y="23243"/>
                          <a:pt x="23281" y="1476"/>
                          <a:pt x="67735" y="0"/>
                        </a:cubicBezTo>
                        <a:cubicBezTo>
                          <a:pt x="365642" y="-45703"/>
                          <a:pt x="492687" y="28943"/>
                          <a:pt x="767969" y="0"/>
                        </a:cubicBezTo>
                        <a:cubicBezTo>
                          <a:pt x="1043251" y="-28943"/>
                          <a:pt x="1299568" y="15083"/>
                          <a:pt x="1468204" y="0"/>
                        </a:cubicBezTo>
                        <a:cubicBezTo>
                          <a:pt x="1636841" y="-15083"/>
                          <a:pt x="1789167" y="9729"/>
                          <a:pt x="2061622" y="0"/>
                        </a:cubicBezTo>
                        <a:cubicBezTo>
                          <a:pt x="2334077" y="-9729"/>
                          <a:pt x="2459876" y="57134"/>
                          <a:pt x="2601634" y="0"/>
                        </a:cubicBezTo>
                        <a:cubicBezTo>
                          <a:pt x="2743392" y="-57134"/>
                          <a:pt x="3095048" y="51756"/>
                          <a:pt x="3301868" y="0"/>
                        </a:cubicBezTo>
                        <a:cubicBezTo>
                          <a:pt x="3508688" y="-51756"/>
                          <a:pt x="3644351" y="32568"/>
                          <a:pt x="3735064" y="0"/>
                        </a:cubicBezTo>
                        <a:cubicBezTo>
                          <a:pt x="3825777" y="-32568"/>
                          <a:pt x="3983099" y="7781"/>
                          <a:pt x="4221667" y="0"/>
                        </a:cubicBezTo>
                        <a:cubicBezTo>
                          <a:pt x="4460235" y="-7781"/>
                          <a:pt x="4822549" y="21713"/>
                          <a:pt x="5408505" y="0"/>
                        </a:cubicBezTo>
                        <a:cubicBezTo>
                          <a:pt x="5437100" y="5411"/>
                          <a:pt x="5469182" y="27827"/>
                          <a:pt x="5476240" y="67735"/>
                        </a:cubicBezTo>
                        <a:cubicBezTo>
                          <a:pt x="5497062" y="185334"/>
                          <a:pt x="5465491" y="259718"/>
                          <a:pt x="5476240" y="338665"/>
                        </a:cubicBezTo>
                        <a:cubicBezTo>
                          <a:pt x="5479952" y="378517"/>
                          <a:pt x="5448944" y="414928"/>
                          <a:pt x="5408505" y="406400"/>
                        </a:cubicBezTo>
                        <a:cubicBezTo>
                          <a:pt x="5299461" y="457891"/>
                          <a:pt x="5062818" y="354103"/>
                          <a:pt x="4868494" y="406400"/>
                        </a:cubicBezTo>
                        <a:cubicBezTo>
                          <a:pt x="4674170" y="458697"/>
                          <a:pt x="4550697" y="394805"/>
                          <a:pt x="4381890" y="406400"/>
                        </a:cubicBezTo>
                        <a:cubicBezTo>
                          <a:pt x="4213083" y="417995"/>
                          <a:pt x="3954218" y="401945"/>
                          <a:pt x="3841879" y="406400"/>
                        </a:cubicBezTo>
                        <a:cubicBezTo>
                          <a:pt x="3729540" y="410855"/>
                          <a:pt x="3420510" y="380308"/>
                          <a:pt x="3301868" y="406400"/>
                        </a:cubicBezTo>
                        <a:cubicBezTo>
                          <a:pt x="3183226" y="432492"/>
                          <a:pt x="2989009" y="351417"/>
                          <a:pt x="2815264" y="406400"/>
                        </a:cubicBezTo>
                        <a:cubicBezTo>
                          <a:pt x="2641519" y="461383"/>
                          <a:pt x="2372348" y="390529"/>
                          <a:pt x="2168438" y="406400"/>
                        </a:cubicBezTo>
                        <a:cubicBezTo>
                          <a:pt x="1964528" y="422271"/>
                          <a:pt x="1806656" y="355339"/>
                          <a:pt x="1575019" y="406400"/>
                        </a:cubicBezTo>
                        <a:cubicBezTo>
                          <a:pt x="1343382" y="457461"/>
                          <a:pt x="1192887" y="377946"/>
                          <a:pt x="1088415" y="406400"/>
                        </a:cubicBezTo>
                        <a:cubicBezTo>
                          <a:pt x="983943" y="434854"/>
                          <a:pt x="832805" y="369902"/>
                          <a:pt x="655220" y="406400"/>
                        </a:cubicBezTo>
                        <a:cubicBezTo>
                          <a:pt x="477636" y="442898"/>
                          <a:pt x="194318" y="355581"/>
                          <a:pt x="67735" y="406400"/>
                        </a:cubicBezTo>
                        <a:cubicBezTo>
                          <a:pt x="39875" y="404054"/>
                          <a:pt x="-824" y="376220"/>
                          <a:pt x="0" y="338665"/>
                        </a:cubicBezTo>
                        <a:cubicBezTo>
                          <a:pt x="-19800" y="233283"/>
                          <a:pt x="2580" y="179131"/>
                          <a:pt x="0" y="677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Avg Ownership (resale)</a:t>
            </a:r>
          </a:p>
        </p:txBody>
      </p:sp>
      <p:sp>
        <p:nvSpPr>
          <p:cNvPr id="11" name="Rectangle: Rounded Corners 10">
            <a:extLst>
              <a:ext uri="{FF2B5EF4-FFF2-40B4-BE49-F238E27FC236}">
                <a16:creationId xmlns:a16="http://schemas.microsoft.com/office/drawing/2014/main" id="{F02659E2-7589-4410-8586-0EA1EA37029B}"/>
              </a:ext>
            </a:extLst>
          </p:cNvPr>
          <p:cNvSpPr/>
          <p:nvPr/>
        </p:nvSpPr>
        <p:spPr>
          <a:xfrm>
            <a:off x="2978150" y="50350738"/>
            <a:ext cx="2322513" cy="1395412"/>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2" name="Rectangle: Rounded Corners 11">
            <a:extLst>
              <a:ext uri="{FF2B5EF4-FFF2-40B4-BE49-F238E27FC236}">
                <a16:creationId xmlns:a16="http://schemas.microsoft.com/office/drawing/2014/main" id="{D1092483-2F65-4293-86E4-1D234F6DE4A0}"/>
              </a:ext>
            </a:extLst>
          </p:cNvPr>
          <p:cNvSpPr/>
          <p:nvPr/>
        </p:nvSpPr>
        <p:spPr>
          <a:xfrm>
            <a:off x="4538663" y="53738463"/>
            <a:ext cx="1535112" cy="398462"/>
          </a:xfrm>
          <a:prstGeom prst="roundRect">
            <a:avLst/>
          </a:prstGeom>
          <a:noFill/>
          <a:ln w="31750">
            <a:solidFill>
              <a:srgbClr val="00B05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dirty="0">
                <a:solidFill>
                  <a:sysClr val="windowText" lastClr="000000"/>
                </a:solidFill>
                <a:latin typeface="+mj-lt"/>
                <a:ea typeface="+mn-ea"/>
                <a:cs typeface="MV Boli" panose="02000500030200090000" pitchFamily="2" charset="0"/>
              </a:rPr>
              <a:t>LA affordable rent</a:t>
            </a:r>
          </a:p>
        </p:txBody>
      </p:sp>
      <p:sp>
        <p:nvSpPr>
          <p:cNvPr id="13" name="Rectangle: Rounded Corners 12">
            <a:extLst>
              <a:ext uri="{FF2B5EF4-FFF2-40B4-BE49-F238E27FC236}">
                <a16:creationId xmlns:a16="http://schemas.microsoft.com/office/drawing/2014/main" id="{AE536EDE-8369-4CE6-BC55-7D41FF89CB5B}"/>
              </a:ext>
            </a:extLst>
          </p:cNvPr>
          <p:cNvSpPr/>
          <p:nvPr/>
        </p:nvSpPr>
        <p:spPr>
          <a:xfrm>
            <a:off x="4525963" y="49753838"/>
            <a:ext cx="774700" cy="409575"/>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4" name="Rectangle: Rounded Corners 13">
            <a:extLst>
              <a:ext uri="{FF2B5EF4-FFF2-40B4-BE49-F238E27FC236}">
                <a16:creationId xmlns:a16="http://schemas.microsoft.com/office/drawing/2014/main" id="{610E6687-1B0B-4BF1-88FC-E765D405C117}"/>
              </a:ext>
            </a:extLst>
          </p:cNvPr>
          <p:cNvSpPr/>
          <p:nvPr/>
        </p:nvSpPr>
        <p:spPr>
          <a:xfrm>
            <a:off x="4525963" y="49753838"/>
            <a:ext cx="1547812" cy="609600"/>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5" name="Rectangle: Rounded Corners 14">
            <a:extLst>
              <a:ext uri="{FF2B5EF4-FFF2-40B4-BE49-F238E27FC236}">
                <a16:creationId xmlns:a16="http://schemas.microsoft.com/office/drawing/2014/main" id="{B635369C-49ED-4E1C-AA4D-BD1D5184C69B}"/>
              </a:ext>
            </a:extLst>
          </p:cNvPr>
          <p:cNvSpPr/>
          <p:nvPr/>
        </p:nvSpPr>
        <p:spPr>
          <a:xfrm>
            <a:off x="4525963" y="50350738"/>
            <a:ext cx="1547812" cy="1782762"/>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6" name="Rectangle: Rounded Corners 15">
            <a:extLst>
              <a:ext uri="{FF2B5EF4-FFF2-40B4-BE49-F238E27FC236}">
                <a16:creationId xmlns:a16="http://schemas.microsoft.com/office/drawing/2014/main" id="{99035645-94AF-4B41-B691-1E63AE0CFF1A}"/>
              </a:ext>
            </a:extLst>
          </p:cNvPr>
          <p:cNvSpPr/>
          <p:nvPr/>
        </p:nvSpPr>
        <p:spPr>
          <a:xfrm>
            <a:off x="5322888" y="50350738"/>
            <a:ext cx="1524000" cy="1395412"/>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7" name="Rectangle: Rounded Corners 16">
            <a:extLst>
              <a:ext uri="{FF2B5EF4-FFF2-40B4-BE49-F238E27FC236}">
                <a16:creationId xmlns:a16="http://schemas.microsoft.com/office/drawing/2014/main" id="{5E8694A9-50C6-4474-88AE-8C628506020E}"/>
              </a:ext>
            </a:extLst>
          </p:cNvPr>
          <p:cNvSpPr/>
          <p:nvPr/>
        </p:nvSpPr>
        <p:spPr>
          <a:xfrm>
            <a:off x="5287963" y="52179538"/>
            <a:ext cx="2333625" cy="1395412"/>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8" name="Rectangle: Rounded Corners 17">
            <a:extLst>
              <a:ext uri="{FF2B5EF4-FFF2-40B4-BE49-F238E27FC236}">
                <a16:creationId xmlns:a16="http://schemas.microsoft.com/office/drawing/2014/main" id="{2C471CF4-D1CF-474D-A167-AD27390F1245}"/>
              </a:ext>
            </a:extLst>
          </p:cNvPr>
          <p:cNvSpPr/>
          <p:nvPr/>
        </p:nvSpPr>
        <p:spPr>
          <a:xfrm>
            <a:off x="6073775" y="52144613"/>
            <a:ext cx="2320925" cy="1593850"/>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b="0" dirty="0">
              <a:solidFill>
                <a:sysClr val="windowText" lastClr="000000"/>
              </a:solidFill>
              <a:latin typeface="+mj-lt"/>
              <a:ea typeface="+mn-ea"/>
              <a:cs typeface="MV Boli" panose="02000500030200090000" pitchFamily="2" charset="0"/>
            </a:endParaRPr>
          </a:p>
        </p:txBody>
      </p:sp>
      <p:sp>
        <p:nvSpPr>
          <p:cNvPr id="19" name="Rectangle: Rounded Corners 18">
            <a:extLst>
              <a:ext uri="{FF2B5EF4-FFF2-40B4-BE49-F238E27FC236}">
                <a16:creationId xmlns:a16="http://schemas.microsoft.com/office/drawing/2014/main" id="{F1E70381-DF70-486C-91E0-1F90805AFFCB}"/>
              </a:ext>
            </a:extLst>
          </p:cNvPr>
          <p:cNvSpPr/>
          <p:nvPr/>
        </p:nvSpPr>
        <p:spPr>
          <a:xfrm>
            <a:off x="5311775" y="53751163"/>
            <a:ext cx="1535113" cy="398462"/>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dirty="0">
                <a:solidFill>
                  <a:sysClr val="windowText" lastClr="000000"/>
                </a:solidFill>
                <a:latin typeface="+mj-lt"/>
                <a:ea typeface="+mn-ea"/>
                <a:cs typeface="MV Boli" panose="02000500030200090000" pitchFamily="2" charset="0"/>
              </a:rPr>
              <a:t>LA affordable rent</a:t>
            </a:r>
          </a:p>
        </p:txBody>
      </p:sp>
      <p:sp>
        <p:nvSpPr>
          <p:cNvPr id="20" name="Rectangle: Rounded Corners 19">
            <a:extLst>
              <a:ext uri="{FF2B5EF4-FFF2-40B4-BE49-F238E27FC236}">
                <a16:creationId xmlns:a16="http://schemas.microsoft.com/office/drawing/2014/main" id="{1B3B1B5C-AFD2-4A03-91E2-43723619D8B6}"/>
              </a:ext>
            </a:extLst>
          </p:cNvPr>
          <p:cNvSpPr/>
          <p:nvPr/>
        </p:nvSpPr>
        <p:spPr>
          <a:xfrm>
            <a:off x="6084888" y="53774975"/>
            <a:ext cx="1536700" cy="398463"/>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dirty="0">
                <a:solidFill>
                  <a:sysClr val="windowText" lastClr="000000"/>
                </a:solidFill>
                <a:latin typeface="+mj-lt"/>
                <a:ea typeface="+mn-ea"/>
                <a:cs typeface="MV Boli" panose="02000500030200090000" pitchFamily="2" charset="0"/>
              </a:rPr>
              <a:t>LA affordable rent</a:t>
            </a:r>
          </a:p>
        </p:txBody>
      </p:sp>
      <p:sp>
        <p:nvSpPr>
          <p:cNvPr id="21" name="Rectangle: Rounded Corners 20">
            <a:extLst>
              <a:ext uri="{FF2B5EF4-FFF2-40B4-BE49-F238E27FC236}">
                <a16:creationId xmlns:a16="http://schemas.microsoft.com/office/drawing/2014/main" id="{413382FF-23F4-400A-9D2F-7E349FBD8D81}"/>
              </a:ext>
            </a:extLst>
          </p:cNvPr>
          <p:cNvSpPr/>
          <p:nvPr/>
        </p:nvSpPr>
        <p:spPr>
          <a:xfrm>
            <a:off x="6073775" y="54149625"/>
            <a:ext cx="2320925" cy="1395413"/>
          </a:xfrm>
          <a:prstGeom prst="roundRect">
            <a:avLst/>
          </a:prstGeom>
          <a:noFill/>
          <a:ln w="31750">
            <a:solidFill>
              <a:srgbClr val="FFC000"/>
            </a:solidFill>
            <a:prstDash val="sysDot"/>
            <a:extLst>
              <a:ext uri="{C807C97D-BFC1-408E-A445-0C87EB9F89A2}">
                <ask:lineSketchStyleProps xmlns:ask="http://schemas.microsoft.com/office/drawing/2018/sketchyshapes" sd="2893475129">
                  <a:custGeom>
                    <a:avLst/>
                    <a:gdLst>
                      <a:gd name="connsiteX0" fmla="*/ 0 w 2346960"/>
                      <a:gd name="connsiteY0" fmla="*/ 33867 h 203200"/>
                      <a:gd name="connsiteX1" fmla="*/ 33867 w 2346960"/>
                      <a:gd name="connsiteY1" fmla="*/ 0 h 203200"/>
                      <a:gd name="connsiteX2" fmla="*/ 649258 w 2346960"/>
                      <a:gd name="connsiteY2" fmla="*/ 0 h 203200"/>
                      <a:gd name="connsiteX3" fmla="*/ 1264649 w 2346960"/>
                      <a:gd name="connsiteY3" fmla="*/ 0 h 203200"/>
                      <a:gd name="connsiteX4" fmla="*/ 2313093 w 2346960"/>
                      <a:gd name="connsiteY4" fmla="*/ 0 h 203200"/>
                      <a:gd name="connsiteX5" fmla="*/ 2346960 w 2346960"/>
                      <a:gd name="connsiteY5" fmla="*/ 33867 h 203200"/>
                      <a:gd name="connsiteX6" fmla="*/ 2346960 w 2346960"/>
                      <a:gd name="connsiteY6" fmla="*/ 169333 h 203200"/>
                      <a:gd name="connsiteX7" fmla="*/ 2313093 w 2346960"/>
                      <a:gd name="connsiteY7" fmla="*/ 203200 h 203200"/>
                      <a:gd name="connsiteX8" fmla="*/ 1743287 w 2346960"/>
                      <a:gd name="connsiteY8" fmla="*/ 203200 h 203200"/>
                      <a:gd name="connsiteX9" fmla="*/ 1173480 w 2346960"/>
                      <a:gd name="connsiteY9" fmla="*/ 203200 h 203200"/>
                      <a:gd name="connsiteX10" fmla="*/ 626466 w 2346960"/>
                      <a:gd name="connsiteY10" fmla="*/ 203200 h 203200"/>
                      <a:gd name="connsiteX11" fmla="*/ 33867 w 2346960"/>
                      <a:gd name="connsiteY11" fmla="*/ 203200 h 203200"/>
                      <a:gd name="connsiteX12" fmla="*/ 0 w 2346960"/>
                      <a:gd name="connsiteY12" fmla="*/ 169333 h 203200"/>
                      <a:gd name="connsiteX13" fmla="*/ 0 w 2346960"/>
                      <a:gd name="connsiteY13"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6960" h="203200" extrusionOk="0">
                        <a:moveTo>
                          <a:pt x="0" y="33867"/>
                        </a:moveTo>
                        <a:cubicBezTo>
                          <a:pt x="2015" y="10073"/>
                          <a:pt x="11959" y="671"/>
                          <a:pt x="33867" y="0"/>
                        </a:cubicBezTo>
                        <a:cubicBezTo>
                          <a:pt x="264603" y="-34706"/>
                          <a:pt x="409996" y="21931"/>
                          <a:pt x="649258" y="0"/>
                        </a:cubicBezTo>
                        <a:cubicBezTo>
                          <a:pt x="888520" y="-21931"/>
                          <a:pt x="962961" y="23453"/>
                          <a:pt x="1264649" y="0"/>
                        </a:cubicBezTo>
                        <a:cubicBezTo>
                          <a:pt x="1566337" y="-23453"/>
                          <a:pt x="2019523" y="14333"/>
                          <a:pt x="2313093" y="0"/>
                        </a:cubicBezTo>
                        <a:cubicBezTo>
                          <a:pt x="2331424" y="-917"/>
                          <a:pt x="2347585" y="14273"/>
                          <a:pt x="2346960" y="33867"/>
                        </a:cubicBezTo>
                        <a:cubicBezTo>
                          <a:pt x="2360370" y="82057"/>
                          <a:pt x="2339283" y="123953"/>
                          <a:pt x="2346960" y="169333"/>
                        </a:cubicBezTo>
                        <a:cubicBezTo>
                          <a:pt x="2346593" y="187429"/>
                          <a:pt x="2335152" y="203599"/>
                          <a:pt x="2313093" y="203200"/>
                        </a:cubicBezTo>
                        <a:cubicBezTo>
                          <a:pt x="2115441" y="224856"/>
                          <a:pt x="1964456" y="191472"/>
                          <a:pt x="1743287" y="203200"/>
                        </a:cubicBezTo>
                        <a:cubicBezTo>
                          <a:pt x="1522118" y="214928"/>
                          <a:pt x="1440920" y="147182"/>
                          <a:pt x="1173480" y="203200"/>
                        </a:cubicBezTo>
                        <a:cubicBezTo>
                          <a:pt x="906040" y="259218"/>
                          <a:pt x="847301" y="171852"/>
                          <a:pt x="626466" y="203200"/>
                        </a:cubicBezTo>
                        <a:cubicBezTo>
                          <a:pt x="405631" y="234548"/>
                          <a:pt x="167399" y="191657"/>
                          <a:pt x="33867" y="203200"/>
                        </a:cubicBezTo>
                        <a:cubicBezTo>
                          <a:pt x="15958" y="201438"/>
                          <a:pt x="1627" y="191543"/>
                          <a:pt x="0" y="169333"/>
                        </a:cubicBezTo>
                        <a:cubicBezTo>
                          <a:pt x="-2149" y="140056"/>
                          <a:pt x="9758" y="87502"/>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mj-lt"/>
              <a:ea typeface="+mn-ea"/>
              <a:cs typeface="MV Boli" panose="02000500030200090000" pitchFamily="2" charset="0"/>
            </a:endParaRPr>
          </a:p>
        </p:txBody>
      </p:sp>
      <p:sp>
        <p:nvSpPr>
          <p:cNvPr id="22" name="Rectangle: Rounded Corners 21">
            <a:extLst>
              <a:ext uri="{FF2B5EF4-FFF2-40B4-BE49-F238E27FC236}">
                <a16:creationId xmlns:a16="http://schemas.microsoft.com/office/drawing/2014/main" id="{B81519CF-9649-4B88-996E-A02D42319658}"/>
              </a:ext>
            </a:extLst>
          </p:cNvPr>
          <p:cNvSpPr/>
          <p:nvPr/>
        </p:nvSpPr>
        <p:spPr>
          <a:xfrm>
            <a:off x="6870700" y="54136925"/>
            <a:ext cx="2320925" cy="1395413"/>
          </a:xfrm>
          <a:prstGeom prst="roundRect">
            <a:avLst/>
          </a:prstGeom>
          <a:noFill/>
          <a:ln w="31750">
            <a:solidFill>
              <a:srgbClr val="FF0000"/>
            </a:solidFill>
            <a:prstDash val="sysDot"/>
            <a:extLst>
              <a:ext uri="{C807C97D-BFC1-408E-A445-0C87EB9F89A2}">
                <ask:lineSketchStyleProps xmlns:ask="http://schemas.microsoft.com/office/drawing/2018/sketchyshapes" sd="2893475129">
                  <a:custGeom>
                    <a:avLst/>
                    <a:gdLst>
                      <a:gd name="connsiteX0" fmla="*/ 0 w 2346960"/>
                      <a:gd name="connsiteY0" fmla="*/ 33867 h 203200"/>
                      <a:gd name="connsiteX1" fmla="*/ 33867 w 2346960"/>
                      <a:gd name="connsiteY1" fmla="*/ 0 h 203200"/>
                      <a:gd name="connsiteX2" fmla="*/ 649258 w 2346960"/>
                      <a:gd name="connsiteY2" fmla="*/ 0 h 203200"/>
                      <a:gd name="connsiteX3" fmla="*/ 1264649 w 2346960"/>
                      <a:gd name="connsiteY3" fmla="*/ 0 h 203200"/>
                      <a:gd name="connsiteX4" fmla="*/ 2313093 w 2346960"/>
                      <a:gd name="connsiteY4" fmla="*/ 0 h 203200"/>
                      <a:gd name="connsiteX5" fmla="*/ 2346960 w 2346960"/>
                      <a:gd name="connsiteY5" fmla="*/ 33867 h 203200"/>
                      <a:gd name="connsiteX6" fmla="*/ 2346960 w 2346960"/>
                      <a:gd name="connsiteY6" fmla="*/ 169333 h 203200"/>
                      <a:gd name="connsiteX7" fmla="*/ 2313093 w 2346960"/>
                      <a:gd name="connsiteY7" fmla="*/ 203200 h 203200"/>
                      <a:gd name="connsiteX8" fmla="*/ 1743287 w 2346960"/>
                      <a:gd name="connsiteY8" fmla="*/ 203200 h 203200"/>
                      <a:gd name="connsiteX9" fmla="*/ 1173480 w 2346960"/>
                      <a:gd name="connsiteY9" fmla="*/ 203200 h 203200"/>
                      <a:gd name="connsiteX10" fmla="*/ 626466 w 2346960"/>
                      <a:gd name="connsiteY10" fmla="*/ 203200 h 203200"/>
                      <a:gd name="connsiteX11" fmla="*/ 33867 w 2346960"/>
                      <a:gd name="connsiteY11" fmla="*/ 203200 h 203200"/>
                      <a:gd name="connsiteX12" fmla="*/ 0 w 2346960"/>
                      <a:gd name="connsiteY12" fmla="*/ 169333 h 203200"/>
                      <a:gd name="connsiteX13" fmla="*/ 0 w 2346960"/>
                      <a:gd name="connsiteY13"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6960" h="203200" extrusionOk="0">
                        <a:moveTo>
                          <a:pt x="0" y="33867"/>
                        </a:moveTo>
                        <a:cubicBezTo>
                          <a:pt x="2015" y="10073"/>
                          <a:pt x="11959" y="671"/>
                          <a:pt x="33867" y="0"/>
                        </a:cubicBezTo>
                        <a:cubicBezTo>
                          <a:pt x="264603" y="-34706"/>
                          <a:pt x="409996" y="21931"/>
                          <a:pt x="649258" y="0"/>
                        </a:cubicBezTo>
                        <a:cubicBezTo>
                          <a:pt x="888520" y="-21931"/>
                          <a:pt x="962961" y="23453"/>
                          <a:pt x="1264649" y="0"/>
                        </a:cubicBezTo>
                        <a:cubicBezTo>
                          <a:pt x="1566337" y="-23453"/>
                          <a:pt x="2019523" y="14333"/>
                          <a:pt x="2313093" y="0"/>
                        </a:cubicBezTo>
                        <a:cubicBezTo>
                          <a:pt x="2331424" y="-917"/>
                          <a:pt x="2347585" y="14273"/>
                          <a:pt x="2346960" y="33867"/>
                        </a:cubicBezTo>
                        <a:cubicBezTo>
                          <a:pt x="2360370" y="82057"/>
                          <a:pt x="2339283" y="123953"/>
                          <a:pt x="2346960" y="169333"/>
                        </a:cubicBezTo>
                        <a:cubicBezTo>
                          <a:pt x="2346593" y="187429"/>
                          <a:pt x="2335152" y="203599"/>
                          <a:pt x="2313093" y="203200"/>
                        </a:cubicBezTo>
                        <a:cubicBezTo>
                          <a:pt x="2115441" y="224856"/>
                          <a:pt x="1964456" y="191472"/>
                          <a:pt x="1743287" y="203200"/>
                        </a:cubicBezTo>
                        <a:cubicBezTo>
                          <a:pt x="1522118" y="214928"/>
                          <a:pt x="1440920" y="147182"/>
                          <a:pt x="1173480" y="203200"/>
                        </a:cubicBezTo>
                        <a:cubicBezTo>
                          <a:pt x="906040" y="259218"/>
                          <a:pt x="847301" y="171852"/>
                          <a:pt x="626466" y="203200"/>
                        </a:cubicBezTo>
                        <a:cubicBezTo>
                          <a:pt x="405631" y="234548"/>
                          <a:pt x="167399" y="191657"/>
                          <a:pt x="33867" y="203200"/>
                        </a:cubicBezTo>
                        <a:cubicBezTo>
                          <a:pt x="15958" y="201438"/>
                          <a:pt x="1627" y="191543"/>
                          <a:pt x="0" y="169333"/>
                        </a:cubicBezTo>
                        <a:cubicBezTo>
                          <a:pt x="-2149" y="140056"/>
                          <a:pt x="9758" y="87502"/>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mj-lt"/>
              <a:ea typeface="+mn-ea"/>
              <a:cs typeface="MV Boli" panose="02000500030200090000" pitchFamily="2" charset="0"/>
            </a:endParaRPr>
          </a:p>
        </p:txBody>
      </p:sp>
      <p:sp>
        <p:nvSpPr>
          <p:cNvPr id="23" name="Rectangle: Rounded Corners 22">
            <a:extLst>
              <a:ext uri="{FF2B5EF4-FFF2-40B4-BE49-F238E27FC236}">
                <a16:creationId xmlns:a16="http://schemas.microsoft.com/office/drawing/2014/main" id="{5E524299-D5B6-40AE-9A2F-D8478E8F7A0B}"/>
              </a:ext>
            </a:extLst>
          </p:cNvPr>
          <p:cNvSpPr/>
          <p:nvPr/>
        </p:nvSpPr>
        <p:spPr>
          <a:xfrm>
            <a:off x="6846888" y="55532338"/>
            <a:ext cx="3095625" cy="1395412"/>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3106420"/>
                      <a:gd name="connsiteY0" fmla="*/ 33867 h 203200"/>
                      <a:gd name="connsiteX1" fmla="*/ 33867 w 3106420"/>
                      <a:gd name="connsiteY1" fmla="*/ 0 h 203200"/>
                      <a:gd name="connsiteX2" fmla="*/ 601088 w 3106420"/>
                      <a:gd name="connsiteY2" fmla="*/ 0 h 203200"/>
                      <a:gd name="connsiteX3" fmla="*/ 1168310 w 3106420"/>
                      <a:gd name="connsiteY3" fmla="*/ 0 h 203200"/>
                      <a:gd name="connsiteX4" fmla="*/ 1674757 w 3106420"/>
                      <a:gd name="connsiteY4" fmla="*/ 0 h 203200"/>
                      <a:gd name="connsiteX5" fmla="*/ 2150818 w 3106420"/>
                      <a:gd name="connsiteY5" fmla="*/ 0 h 203200"/>
                      <a:gd name="connsiteX6" fmla="*/ 3072553 w 3106420"/>
                      <a:gd name="connsiteY6" fmla="*/ 0 h 203200"/>
                      <a:gd name="connsiteX7" fmla="*/ 3106420 w 3106420"/>
                      <a:gd name="connsiteY7" fmla="*/ 33867 h 203200"/>
                      <a:gd name="connsiteX8" fmla="*/ 3106420 w 3106420"/>
                      <a:gd name="connsiteY8" fmla="*/ 169333 h 203200"/>
                      <a:gd name="connsiteX9" fmla="*/ 3072553 w 3106420"/>
                      <a:gd name="connsiteY9" fmla="*/ 203200 h 203200"/>
                      <a:gd name="connsiteX10" fmla="*/ 2566105 w 3106420"/>
                      <a:gd name="connsiteY10" fmla="*/ 203200 h 203200"/>
                      <a:gd name="connsiteX11" fmla="*/ 2059658 w 3106420"/>
                      <a:gd name="connsiteY11" fmla="*/ 203200 h 203200"/>
                      <a:gd name="connsiteX12" fmla="*/ 1644371 w 3106420"/>
                      <a:gd name="connsiteY12" fmla="*/ 203200 h 203200"/>
                      <a:gd name="connsiteX13" fmla="*/ 1107536 w 3106420"/>
                      <a:gd name="connsiteY13" fmla="*/ 203200 h 203200"/>
                      <a:gd name="connsiteX14" fmla="*/ 661862 w 3106420"/>
                      <a:gd name="connsiteY14" fmla="*/ 203200 h 203200"/>
                      <a:gd name="connsiteX15" fmla="*/ 33867 w 3106420"/>
                      <a:gd name="connsiteY15" fmla="*/ 203200 h 203200"/>
                      <a:gd name="connsiteX16" fmla="*/ 0 w 3106420"/>
                      <a:gd name="connsiteY16" fmla="*/ 169333 h 203200"/>
                      <a:gd name="connsiteX17" fmla="*/ 0 w 3106420"/>
                      <a:gd name="connsiteY17"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06420" h="203200" extrusionOk="0">
                        <a:moveTo>
                          <a:pt x="0" y="33867"/>
                        </a:moveTo>
                        <a:cubicBezTo>
                          <a:pt x="2015" y="10073"/>
                          <a:pt x="11959" y="671"/>
                          <a:pt x="33867" y="0"/>
                        </a:cubicBezTo>
                        <a:cubicBezTo>
                          <a:pt x="265150" y="-31537"/>
                          <a:pt x="348740" y="31857"/>
                          <a:pt x="601088" y="0"/>
                        </a:cubicBezTo>
                        <a:cubicBezTo>
                          <a:pt x="853436" y="-31857"/>
                          <a:pt x="957239" y="67634"/>
                          <a:pt x="1168310" y="0"/>
                        </a:cubicBezTo>
                        <a:cubicBezTo>
                          <a:pt x="1379381" y="-67634"/>
                          <a:pt x="1544180" y="21741"/>
                          <a:pt x="1674757" y="0"/>
                        </a:cubicBezTo>
                        <a:cubicBezTo>
                          <a:pt x="1805334" y="-21741"/>
                          <a:pt x="2014730" y="6235"/>
                          <a:pt x="2150818" y="0"/>
                        </a:cubicBezTo>
                        <a:cubicBezTo>
                          <a:pt x="2286906" y="-6235"/>
                          <a:pt x="2808734" y="56129"/>
                          <a:pt x="3072553" y="0"/>
                        </a:cubicBezTo>
                        <a:cubicBezTo>
                          <a:pt x="3096104" y="-2149"/>
                          <a:pt x="3108023" y="11409"/>
                          <a:pt x="3106420" y="33867"/>
                        </a:cubicBezTo>
                        <a:cubicBezTo>
                          <a:pt x="3122277" y="67225"/>
                          <a:pt x="3101590" y="110600"/>
                          <a:pt x="3106420" y="169333"/>
                        </a:cubicBezTo>
                        <a:cubicBezTo>
                          <a:pt x="3105704" y="188477"/>
                          <a:pt x="3090587" y="202963"/>
                          <a:pt x="3072553" y="203200"/>
                        </a:cubicBezTo>
                        <a:cubicBezTo>
                          <a:pt x="2853703" y="239902"/>
                          <a:pt x="2812860" y="162837"/>
                          <a:pt x="2566105" y="203200"/>
                        </a:cubicBezTo>
                        <a:cubicBezTo>
                          <a:pt x="2319350" y="243563"/>
                          <a:pt x="2255447" y="190453"/>
                          <a:pt x="2059658" y="203200"/>
                        </a:cubicBezTo>
                        <a:cubicBezTo>
                          <a:pt x="1863869" y="215947"/>
                          <a:pt x="1817827" y="203097"/>
                          <a:pt x="1644371" y="203200"/>
                        </a:cubicBezTo>
                        <a:cubicBezTo>
                          <a:pt x="1470915" y="203303"/>
                          <a:pt x="1222049" y="185287"/>
                          <a:pt x="1107536" y="203200"/>
                        </a:cubicBezTo>
                        <a:cubicBezTo>
                          <a:pt x="993024" y="221113"/>
                          <a:pt x="831706" y="163004"/>
                          <a:pt x="661862" y="203200"/>
                        </a:cubicBezTo>
                        <a:cubicBezTo>
                          <a:pt x="492018" y="243396"/>
                          <a:pt x="250941" y="129988"/>
                          <a:pt x="33867" y="203200"/>
                        </a:cubicBezTo>
                        <a:cubicBezTo>
                          <a:pt x="12400" y="203467"/>
                          <a:pt x="204" y="189094"/>
                          <a:pt x="0" y="169333"/>
                        </a:cubicBezTo>
                        <a:cubicBezTo>
                          <a:pt x="-9335" y="116537"/>
                          <a:pt x="14108" y="66948"/>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Private rent</a:t>
            </a:r>
            <a:r>
              <a:rPr lang="en-GB" sz="1000" baseline="0" dirty="0">
                <a:solidFill>
                  <a:sysClr val="windowText" lastClr="000000"/>
                </a:solidFill>
                <a:latin typeface="+mj-lt"/>
                <a:ea typeface="+mn-ea"/>
                <a:cs typeface="MV Boli" panose="02000500030200090000" pitchFamily="2" charset="0"/>
              </a:rPr>
              <a:t> </a:t>
            </a:r>
            <a:endParaRPr lang="en-GB" sz="1000" dirty="0">
              <a:solidFill>
                <a:sysClr val="windowText" lastClr="000000"/>
              </a:solidFill>
              <a:latin typeface="+mj-lt"/>
              <a:ea typeface="+mn-ea"/>
              <a:cs typeface="MV Boli" panose="02000500030200090000" pitchFamily="2" charset="0"/>
            </a:endParaRPr>
          </a:p>
        </p:txBody>
      </p:sp>
      <p:sp>
        <p:nvSpPr>
          <p:cNvPr id="24" name="Rectangle: Rounded Corners 23">
            <a:extLst>
              <a:ext uri="{FF2B5EF4-FFF2-40B4-BE49-F238E27FC236}">
                <a16:creationId xmlns:a16="http://schemas.microsoft.com/office/drawing/2014/main" id="{44D1FB04-0102-4303-85F1-62C0C5FDF942}"/>
              </a:ext>
            </a:extLst>
          </p:cNvPr>
          <p:cNvSpPr/>
          <p:nvPr/>
        </p:nvSpPr>
        <p:spPr>
          <a:xfrm>
            <a:off x="7621588" y="55532338"/>
            <a:ext cx="3094037" cy="1395412"/>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3106420"/>
                      <a:gd name="connsiteY0" fmla="*/ 33867 h 203200"/>
                      <a:gd name="connsiteX1" fmla="*/ 33867 w 3106420"/>
                      <a:gd name="connsiteY1" fmla="*/ 0 h 203200"/>
                      <a:gd name="connsiteX2" fmla="*/ 601088 w 3106420"/>
                      <a:gd name="connsiteY2" fmla="*/ 0 h 203200"/>
                      <a:gd name="connsiteX3" fmla="*/ 1168310 w 3106420"/>
                      <a:gd name="connsiteY3" fmla="*/ 0 h 203200"/>
                      <a:gd name="connsiteX4" fmla="*/ 1674757 w 3106420"/>
                      <a:gd name="connsiteY4" fmla="*/ 0 h 203200"/>
                      <a:gd name="connsiteX5" fmla="*/ 2150818 w 3106420"/>
                      <a:gd name="connsiteY5" fmla="*/ 0 h 203200"/>
                      <a:gd name="connsiteX6" fmla="*/ 3072553 w 3106420"/>
                      <a:gd name="connsiteY6" fmla="*/ 0 h 203200"/>
                      <a:gd name="connsiteX7" fmla="*/ 3106420 w 3106420"/>
                      <a:gd name="connsiteY7" fmla="*/ 33867 h 203200"/>
                      <a:gd name="connsiteX8" fmla="*/ 3106420 w 3106420"/>
                      <a:gd name="connsiteY8" fmla="*/ 169333 h 203200"/>
                      <a:gd name="connsiteX9" fmla="*/ 3072553 w 3106420"/>
                      <a:gd name="connsiteY9" fmla="*/ 203200 h 203200"/>
                      <a:gd name="connsiteX10" fmla="*/ 2566105 w 3106420"/>
                      <a:gd name="connsiteY10" fmla="*/ 203200 h 203200"/>
                      <a:gd name="connsiteX11" fmla="*/ 2059658 w 3106420"/>
                      <a:gd name="connsiteY11" fmla="*/ 203200 h 203200"/>
                      <a:gd name="connsiteX12" fmla="*/ 1644371 w 3106420"/>
                      <a:gd name="connsiteY12" fmla="*/ 203200 h 203200"/>
                      <a:gd name="connsiteX13" fmla="*/ 1107536 w 3106420"/>
                      <a:gd name="connsiteY13" fmla="*/ 203200 h 203200"/>
                      <a:gd name="connsiteX14" fmla="*/ 661862 w 3106420"/>
                      <a:gd name="connsiteY14" fmla="*/ 203200 h 203200"/>
                      <a:gd name="connsiteX15" fmla="*/ 33867 w 3106420"/>
                      <a:gd name="connsiteY15" fmla="*/ 203200 h 203200"/>
                      <a:gd name="connsiteX16" fmla="*/ 0 w 3106420"/>
                      <a:gd name="connsiteY16" fmla="*/ 169333 h 203200"/>
                      <a:gd name="connsiteX17" fmla="*/ 0 w 3106420"/>
                      <a:gd name="connsiteY17"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06420" h="203200" extrusionOk="0">
                        <a:moveTo>
                          <a:pt x="0" y="33867"/>
                        </a:moveTo>
                        <a:cubicBezTo>
                          <a:pt x="2015" y="10073"/>
                          <a:pt x="11959" y="671"/>
                          <a:pt x="33867" y="0"/>
                        </a:cubicBezTo>
                        <a:cubicBezTo>
                          <a:pt x="265150" y="-31537"/>
                          <a:pt x="348740" y="31857"/>
                          <a:pt x="601088" y="0"/>
                        </a:cubicBezTo>
                        <a:cubicBezTo>
                          <a:pt x="853436" y="-31857"/>
                          <a:pt x="957239" y="67634"/>
                          <a:pt x="1168310" y="0"/>
                        </a:cubicBezTo>
                        <a:cubicBezTo>
                          <a:pt x="1379381" y="-67634"/>
                          <a:pt x="1544180" y="21741"/>
                          <a:pt x="1674757" y="0"/>
                        </a:cubicBezTo>
                        <a:cubicBezTo>
                          <a:pt x="1805334" y="-21741"/>
                          <a:pt x="2014730" y="6235"/>
                          <a:pt x="2150818" y="0"/>
                        </a:cubicBezTo>
                        <a:cubicBezTo>
                          <a:pt x="2286906" y="-6235"/>
                          <a:pt x="2808734" y="56129"/>
                          <a:pt x="3072553" y="0"/>
                        </a:cubicBezTo>
                        <a:cubicBezTo>
                          <a:pt x="3096104" y="-2149"/>
                          <a:pt x="3108023" y="11409"/>
                          <a:pt x="3106420" y="33867"/>
                        </a:cubicBezTo>
                        <a:cubicBezTo>
                          <a:pt x="3122277" y="67225"/>
                          <a:pt x="3101590" y="110600"/>
                          <a:pt x="3106420" y="169333"/>
                        </a:cubicBezTo>
                        <a:cubicBezTo>
                          <a:pt x="3105704" y="188477"/>
                          <a:pt x="3090587" y="202963"/>
                          <a:pt x="3072553" y="203200"/>
                        </a:cubicBezTo>
                        <a:cubicBezTo>
                          <a:pt x="2853703" y="239902"/>
                          <a:pt x="2812860" y="162837"/>
                          <a:pt x="2566105" y="203200"/>
                        </a:cubicBezTo>
                        <a:cubicBezTo>
                          <a:pt x="2319350" y="243563"/>
                          <a:pt x="2255447" y="190453"/>
                          <a:pt x="2059658" y="203200"/>
                        </a:cubicBezTo>
                        <a:cubicBezTo>
                          <a:pt x="1863869" y="215947"/>
                          <a:pt x="1817827" y="203097"/>
                          <a:pt x="1644371" y="203200"/>
                        </a:cubicBezTo>
                        <a:cubicBezTo>
                          <a:pt x="1470915" y="203303"/>
                          <a:pt x="1222049" y="185287"/>
                          <a:pt x="1107536" y="203200"/>
                        </a:cubicBezTo>
                        <a:cubicBezTo>
                          <a:pt x="993024" y="221113"/>
                          <a:pt x="831706" y="163004"/>
                          <a:pt x="661862" y="203200"/>
                        </a:cubicBezTo>
                        <a:cubicBezTo>
                          <a:pt x="492018" y="243396"/>
                          <a:pt x="250941" y="129988"/>
                          <a:pt x="33867" y="203200"/>
                        </a:cubicBezTo>
                        <a:cubicBezTo>
                          <a:pt x="12400" y="203467"/>
                          <a:pt x="204" y="189094"/>
                          <a:pt x="0" y="169333"/>
                        </a:cubicBezTo>
                        <a:cubicBezTo>
                          <a:pt x="-9335" y="116537"/>
                          <a:pt x="14108" y="66948"/>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Private rent</a:t>
            </a:r>
            <a:r>
              <a:rPr lang="en-GB" sz="1000" baseline="0" dirty="0">
                <a:solidFill>
                  <a:sysClr val="windowText" lastClr="000000"/>
                </a:solidFill>
                <a:latin typeface="+mj-lt"/>
                <a:ea typeface="+mn-ea"/>
                <a:cs typeface="MV Boli" panose="02000500030200090000" pitchFamily="2" charset="0"/>
              </a:rPr>
              <a:t> </a:t>
            </a:r>
            <a:endParaRPr lang="en-GB" sz="1000" dirty="0">
              <a:solidFill>
                <a:sysClr val="windowText" lastClr="000000"/>
              </a:solidFill>
              <a:latin typeface="+mj-lt"/>
              <a:ea typeface="+mn-ea"/>
              <a:cs typeface="MV Boli" panose="02000500030200090000" pitchFamily="2" charset="0"/>
            </a:endParaRPr>
          </a:p>
        </p:txBody>
      </p:sp>
      <p:sp>
        <p:nvSpPr>
          <p:cNvPr id="25" name="Rectangle: Rounded Corners 24">
            <a:extLst>
              <a:ext uri="{FF2B5EF4-FFF2-40B4-BE49-F238E27FC236}">
                <a16:creationId xmlns:a16="http://schemas.microsoft.com/office/drawing/2014/main" id="{04BE70B6-1FBA-47DB-A725-E92C0B0A7722}"/>
              </a:ext>
            </a:extLst>
          </p:cNvPr>
          <p:cNvSpPr/>
          <p:nvPr/>
        </p:nvSpPr>
        <p:spPr>
          <a:xfrm>
            <a:off x="6846888" y="56927750"/>
            <a:ext cx="3868737" cy="1395413"/>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3816350"/>
                      <a:gd name="connsiteY0" fmla="*/ 33867 h 203200"/>
                      <a:gd name="connsiteX1" fmla="*/ 33867 w 3816350"/>
                      <a:gd name="connsiteY1" fmla="*/ 0 h 203200"/>
                      <a:gd name="connsiteX2" fmla="*/ 644356 w 3816350"/>
                      <a:gd name="connsiteY2" fmla="*/ 0 h 203200"/>
                      <a:gd name="connsiteX3" fmla="*/ 1254845 w 3816350"/>
                      <a:gd name="connsiteY3" fmla="*/ 0 h 203200"/>
                      <a:gd name="connsiteX4" fmla="*/ 1790361 w 3816350"/>
                      <a:gd name="connsiteY4" fmla="*/ 0 h 203200"/>
                      <a:gd name="connsiteX5" fmla="*/ 2288392 w 3816350"/>
                      <a:gd name="connsiteY5" fmla="*/ 0 h 203200"/>
                      <a:gd name="connsiteX6" fmla="*/ 2898881 w 3816350"/>
                      <a:gd name="connsiteY6" fmla="*/ 0 h 203200"/>
                      <a:gd name="connsiteX7" fmla="*/ 3321939 w 3816350"/>
                      <a:gd name="connsiteY7" fmla="*/ 0 h 203200"/>
                      <a:gd name="connsiteX8" fmla="*/ 3782483 w 3816350"/>
                      <a:gd name="connsiteY8" fmla="*/ 0 h 203200"/>
                      <a:gd name="connsiteX9" fmla="*/ 3816350 w 3816350"/>
                      <a:gd name="connsiteY9" fmla="*/ 33867 h 203200"/>
                      <a:gd name="connsiteX10" fmla="*/ 3816350 w 3816350"/>
                      <a:gd name="connsiteY10" fmla="*/ 169333 h 203200"/>
                      <a:gd name="connsiteX11" fmla="*/ 3782483 w 3816350"/>
                      <a:gd name="connsiteY11" fmla="*/ 203200 h 203200"/>
                      <a:gd name="connsiteX12" fmla="*/ 3209480 w 3816350"/>
                      <a:gd name="connsiteY12" fmla="*/ 203200 h 203200"/>
                      <a:gd name="connsiteX13" fmla="*/ 2636478 w 3816350"/>
                      <a:gd name="connsiteY13" fmla="*/ 203200 h 203200"/>
                      <a:gd name="connsiteX14" fmla="*/ 2175933 w 3816350"/>
                      <a:gd name="connsiteY14" fmla="*/ 203200 h 203200"/>
                      <a:gd name="connsiteX15" fmla="*/ 1677903 w 3816350"/>
                      <a:gd name="connsiteY15" fmla="*/ 203200 h 203200"/>
                      <a:gd name="connsiteX16" fmla="*/ 1179872 w 3816350"/>
                      <a:gd name="connsiteY16" fmla="*/ 203200 h 203200"/>
                      <a:gd name="connsiteX17" fmla="*/ 719328 w 3816350"/>
                      <a:gd name="connsiteY17" fmla="*/ 203200 h 203200"/>
                      <a:gd name="connsiteX18" fmla="*/ 33867 w 3816350"/>
                      <a:gd name="connsiteY18" fmla="*/ 203200 h 203200"/>
                      <a:gd name="connsiteX19" fmla="*/ 0 w 3816350"/>
                      <a:gd name="connsiteY19" fmla="*/ 169333 h 203200"/>
                      <a:gd name="connsiteX20" fmla="*/ 0 w 3816350"/>
                      <a:gd name="connsiteY20"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6350" h="203200" extrusionOk="0">
                        <a:moveTo>
                          <a:pt x="0" y="33867"/>
                        </a:moveTo>
                        <a:cubicBezTo>
                          <a:pt x="2015" y="10073"/>
                          <a:pt x="11959" y="671"/>
                          <a:pt x="33867" y="0"/>
                        </a:cubicBezTo>
                        <a:cubicBezTo>
                          <a:pt x="319584" y="-58450"/>
                          <a:pt x="370376" y="47837"/>
                          <a:pt x="644356" y="0"/>
                        </a:cubicBezTo>
                        <a:cubicBezTo>
                          <a:pt x="918336" y="-47837"/>
                          <a:pt x="1079124" y="39310"/>
                          <a:pt x="1254845" y="0"/>
                        </a:cubicBezTo>
                        <a:cubicBezTo>
                          <a:pt x="1430566" y="-39310"/>
                          <a:pt x="1585750" y="60085"/>
                          <a:pt x="1790361" y="0"/>
                        </a:cubicBezTo>
                        <a:cubicBezTo>
                          <a:pt x="1994972" y="-60085"/>
                          <a:pt x="2185508" y="36985"/>
                          <a:pt x="2288392" y="0"/>
                        </a:cubicBezTo>
                        <a:cubicBezTo>
                          <a:pt x="2391276" y="-36985"/>
                          <a:pt x="2719358" y="14591"/>
                          <a:pt x="2898881" y="0"/>
                        </a:cubicBezTo>
                        <a:cubicBezTo>
                          <a:pt x="3078404" y="-14591"/>
                          <a:pt x="3172048" y="43393"/>
                          <a:pt x="3321939" y="0"/>
                        </a:cubicBezTo>
                        <a:cubicBezTo>
                          <a:pt x="3471830" y="-43393"/>
                          <a:pt x="3681646" y="11261"/>
                          <a:pt x="3782483" y="0"/>
                        </a:cubicBezTo>
                        <a:cubicBezTo>
                          <a:pt x="3801605" y="5385"/>
                          <a:pt x="3816820" y="13468"/>
                          <a:pt x="3816350" y="33867"/>
                        </a:cubicBezTo>
                        <a:cubicBezTo>
                          <a:pt x="3825356" y="72161"/>
                          <a:pt x="3801048" y="117089"/>
                          <a:pt x="3816350" y="169333"/>
                        </a:cubicBezTo>
                        <a:cubicBezTo>
                          <a:pt x="3811156" y="186311"/>
                          <a:pt x="3803646" y="200894"/>
                          <a:pt x="3782483" y="203200"/>
                        </a:cubicBezTo>
                        <a:cubicBezTo>
                          <a:pt x="3621912" y="264923"/>
                          <a:pt x="3477749" y="186101"/>
                          <a:pt x="3209480" y="203200"/>
                        </a:cubicBezTo>
                        <a:cubicBezTo>
                          <a:pt x="2941211" y="220299"/>
                          <a:pt x="2773663" y="168490"/>
                          <a:pt x="2636478" y="203200"/>
                        </a:cubicBezTo>
                        <a:cubicBezTo>
                          <a:pt x="2499293" y="237910"/>
                          <a:pt x="2292917" y="152655"/>
                          <a:pt x="2175933" y="203200"/>
                        </a:cubicBezTo>
                        <a:cubicBezTo>
                          <a:pt x="2058949" y="253745"/>
                          <a:pt x="1870229" y="174554"/>
                          <a:pt x="1677903" y="203200"/>
                        </a:cubicBezTo>
                        <a:cubicBezTo>
                          <a:pt x="1485577" y="231846"/>
                          <a:pt x="1312671" y="155807"/>
                          <a:pt x="1179872" y="203200"/>
                        </a:cubicBezTo>
                        <a:cubicBezTo>
                          <a:pt x="1047073" y="250593"/>
                          <a:pt x="940006" y="181179"/>
                          <a:pt x="719328" y="203200"/>
                        </a:cubicBezTo>
                        <a:cubicBezTo>
                          <a:pt x="498650" y="225221"/>
                          <a:pt x="288530" y="162488"/>
                          <a:pt x="33867" y="203200"/>
                        </a:cubicBezTo>
                        <a:cubicBezTo>
                          <a:pt x="16861" y="203445"/>
                          <a:pt x="2001" y="185104"/>
                          <a:pt x="0" y="169333"/>
                        </a:cubicBezTo>
                        <a:cubicBezTo>
                          <a:pt x="-3663" y="132813"/>
                          <a:pt x="1884" y="89922"/>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Homebuy / shared ownership </a:t>
            </a:r>
          </a:p>
        </p:txBody>
      </p:sp>
      <p:sp>
        <p:nvSpPr>
          <p:cNvPr id="26" name="Rectangle: Rounded Corners 25">
            <a:extLst>
              <a:ext uri="{FF2B5EF4-FFF2-40B4-BE49-F238E27FC236}">
                <a16:creationId xmlns:a16="http://schemas.microsoft.com/office/drawing/2014/main" id="{00769707-12DC-4333-8761-3305402E5E77}"/>
              </a:ext>
            </a:extLst>
          </p:cNvPr>
          <p:cNvSpPr/>
          <p:nvPr/>
        </p:nvSpPr>
        <p:spPr>
          <a:xfrm>
            <a:off x="8394700" y="56927750"/>
            <a:ext cx="3868738" cy="1395413"/>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3816350"/>
                      <a:gd name="connsiteY0" fmla="*/ 33867 h 203200"/>
                      <a:gd name="connsiteX1" fmla="*/ 33867 w 3816350"/>
                      <a:gd name="connsiteY1" fmla="*/ 0 h 203200"/>
                      <a:gd name="connsiteX2" fmla="*/ 644356 w 3816350"/>
                      <a:gd name="connsiteY2" fmla="*/ 0 h 203200"/>
                      <a:gd name="connsiteX3" fmla="*/ 1254845 w 3816350"/>
                      <a:gd name="connsiteY3" fmla="*/ 0 h 203200"/>
                      <a:gd name="connsiteX4" fmla="*/ 1790361 w 3816350"/>
                      <a:gd name="connsiteY4" fmla="*/ 0 h 203200"/>
                      <a:gd name="connsiteX5" fmla="*/ 2288392 w 3816350"/>
                      <a:gd name="connsiteY5" fmla="*/ 0 h 203200"/>
                      <a:gd name="connsiteX6" fmla="*/ 2898881 w 3816350"/>
                      <a:gd name="connsiteY6" fmla="*/ 0 h 203200"/>
                      <a:gd name="connsiteX7" fmla="*/ 3321939 w 3816350"/>
                      <a:gd name="connsiteY7" fmla="*/ 0 h 203200"/>
                      <a:gd name="connsiteX8" fmla="*/ 3782483 w 3816350"/>
                      <a:gd name="connsiteY8" fmla="*/ 0 h 203200"/>
                      <a:gd name="connsiteX9" fmla="*/ 3816350 w 3816350"/>
                      <a:gd name="connsiteY9" fmla="*/ 33867 h 203200"/>
                      <a:gd name="connsiteX10" fmla="*/ 3816350 w 3816350"/>
                      <a:gd name="connsiteY10" fmla="*/ 169333 h 203200"/>
                      <a:gd name="connsiteX11" fmla="*/ 3782483 w 3816350"/>
                      <a:gd name="connsiteY11" fmla="*/ 203200 h 203200"/>
                      <a:gd name="connsiteX12" fmla="*/ 3209480 w 3816350"/>
                      <a:gd name="connsiteY12" fmla="*/ 203200 h 203200"/>
                      <a:gd name="connsiteX13" fmla="*/ 2636478 w 3816350"/>
                      <a:gd name="connsiteY13" fmla="*/ 203200 h 203200"/>
                      <a:gd name="connsiteX14" fmla="*/ 2175933 w 3816350"/>
                      <a:gd name="connsiteY14" fmla="*/ 203200 h 203200"/>
                      <a:gd name="connsiteX15" fmla="*/ 1677903 w 3816350"/>
                      <a:gd name="connsiteY15" fmla="*/ 203200 h 203200"/>
                      <a:gd name="connsiteX16" fmla="*/ 1179872 w 3816350"/>
                      <a:gd name="connsiteY16" fmla="*/ 203200 h 203200"/>
                      <a:gd name="connsiteX17" fmla="*/ 719328 w 3816350"/>
                      <a:gd name="connsiteY17" fmla="*/ 203200 h 203200"/>
                      <a:gd name="connsiteX18" fmla="*/ 33867 w 3816350"/>
                      <a:gd name="connsiteY18" fmla="*/ 203200 h 203200"/>
                      <a:gd name="connsiteX19" fmla="*/ 0 w 3816350"/>
                      <a:gd name="connsiteY19" fmla="*/ 169333 h 203200"/>
                      <a:gd name="connsiteX20" fmla="*/ 0 w 3816350"/>
                      <a:gd name="connsiteY20" fmla="*/ 33867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6350" h="203200" extrusionOk="0">
                        <a:moveTo>
                          <a:pt x="0" y="33867"/>
                        </a:moveTo>
                        <a:cubicBezTo>
                          <a:pt x="2015" y="10073"/>
                          <a:pt x="11959" y="671"/>
                          <a:pt x="33867" y="0"/>
                        </a:cubicBezTo>
                        <a:cubicBezTo>
                          <a:pt x="319584" y="-58450"/>
                          <a:pt x="370376" y="47837"/>
                          <a:pt x="644356" y="0"/>
                        </a:cubicBezTo>
                        <a:cubicBezTo>
                          <a:pt x="918336" y="-47837"/>
                          <a:pt x="1079124" y="39310"/>
                          <a:pt x="1254845" y="0"/>
                        </a:cubicBezTo>
                        <a:cubicBezTo>
                          <a:pt x="1430566" y="-39310"/>
                          <a:pt x="1585750" y="60085"/>
                          <a:pt x="1790361" y="0"/>
                        </a:cubicBezTo>
                        <a:cubicBezTo>
                          <a:pt x="1994972" y="-60085"/>
                          <a:pt x="2185508" y="36985"/>
                          <a:pt x="2288392" y="0"/>
                        </a:cubicBezTo>
                        <a:cubicBezTo>
                          <a:pt x="2391276" y="-36985"/>
                          <a:pt x="2719358" y="14591"/>
                          <a:pt x="2898881" y="0"/>
                        </a:cubicBezTo>
                        <a:cubicBezTo>
                          <a:pt x="3078404" y="-14591"/>
                          <a:pt x="3172048" y="43393"/>
                          <a:pt x="3321939" y="0"/>
                        </a:cubicBezTo>
                        <a:cubicBezTo>
                          <a:pt x="3471830" y="-43393"/>
                          <a:pt x="3681646" y="11261"/>
                          <a:pt x="3782483" y="0"/>
                        </a:cubicBezTo>
                        <a:cubicBezTo>
                          <a:pt x="3801605" y="5385"/>
                          <a:pt x="3816820" y="13468"/>
                          <a:pt x="3816350" y="33867"/>
                        </a:cubicBezTo>
                        <a:cubicBezTo>
                          <a:pt x="3825356" y="72161"/>
                          <a:pt x="3801048" y="117089"/>
                          <a:pt x="3816350" y="169333"/>
                        </a:cubicBezTo>
                        <a:cubicBezTo>
                          <a:pt x="3811156" y="186311"/>
                          <a:pt x="3803646" y="200894"/>
                          <a:pt x="3782483" y="203200"/>
                        </a:cubicBezTo>
                        <a:cubicBezTo>
                          <a:pt x="3621912" y="264923"/>
                          <a:pt x="3477749" y="186101"/>
                          <a:pt x="3209480" y="203200"/>
                        </a:cubicBezTo>
                        <a:cubicBezTo>
                          <a:pt x="2941211" y="220299"/>
                          <a:pt x="2773663" y="168490"/>
                          <a:pt x="2636478" y="203200"/>
                        </a:cubicBezTo>
                        <a:cubicBezTo>
                          <a:pt x="2499293" y="237910"/>
                          <a:pt x="2292917" y="152655"/>
                          <a:pt x="2175933" y="203200"/>
                        </a:cubicBezTo>
                        <a:cubicBezTo>
                          <a:pt x="2058949" y="253745"/>
                          <a:pt x="1870229" y="174554"/>
                          <a:pt x="1677903" y="203200"/>
                        </a:cubicBezTo>
                        <a:cubicBezTo>
                          <a:pt x="1485577" y="231846"/>
                          <a:pt x="1312671" y="155807"/>
                          <a:pt x="1179872" y="203200"/>
                        </a:cubicBezTo>
                        <a:cubicBezTo>
                          <a:pt x="1047073" y="250593"/>
                          <a:pt x="940006" y="181179"/>
                          <a:pt x="719328" y="203200"/>
                        </a:cubicBezTo>
                        <a:cubicBezTo>
                          <a:pt x="498650" y="225221"/>
                          <a:pt x="288530" y="162488"/>
                          <a:pt x="33867" y="203200"/>
                        </a:cubicBezTo>
                        <a:cubicBezTo>
                          <a:pt x="16861" y="203445"/>
                          <a:pt x="2001" y="185104"/>
                          <a:pt x="0" y="169333"/>
                        </a:cubicBezTo>
                        <a:cubicBezTo>
                          <a:pt x="-3663" y="132813"/>
                          <a:pt x="1884" y="89922"/>
                          <a:pt x="0" y="3386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Homebuy / shared ownership </a:t>
            </a:r>
          </a:p>
        </p:txBody>
      </p:sp>
      <p:sp>
        <p:nvSpPr>
          <p:cNvPr id="27" name="Rectangle: Rounded Corners 26">
            <a:extLst>
              <a:ext uri="{FF2B5EF4-FFF2-40B4-BE49-F238E27FC236}">
                <a16:creationId xmlns:a16="http://schemas.microsoft.com/office/drawing/2014/main" id="{5737A1F2-3B9D-4606-99D3-8B411F4D0039}"/>
              </a:ext>
            </a:extLst>
          </p:cNvPr>
          <p:cNvSpPr/>
          <p:nvPr/>
        </p:nvSpPr>
        <p:spPr>
          <a:xfrm>
            <a:off x="5300663" y="58323163"/>
            <a:ext cx="4641850" cy="1395412"/>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5476240"/>
                      <a:gd name="connsiteY0" fmla="*/ 67735 h 406400"/>
                      <a:gd name="connsiteX1" fmla="*/ 67735 w 5476240"/>
                      <a:gd name="connsiteY1" fmla="*/ 0 h 406400"/>
                      <a:gd name="connsiteX2" fmla="*/ 767969 w 5476240"/>
                      <a:gd name="connsiteY2" fmla="*/ 0 h 406400"/>
                      <a:gd name="connsiteX3" fmla="*/ 1468204 w 5476240"/>
                      <a:gd name="connsiteY3" fmla="*/ 0 h 406400"/>
                      <a:gd name="connsiteX4" fmla="*/ 2061622 w 5476240"/>
                      <a:gd name="connsiteY4" fmla="*/ 0 h 406400"/>
                      <a:gd name="connsiteX5" fmla="*/ 2601634 w 5476240"/>
                      <a:gd name="connsiteY5" fmla="*/ 0 h 406400"/>
                      <a:gd name="connsiteX6" fmla="*/ 3301868 w 5476240"/>
                      <a:gd name="connsiteY6" fmla="*/ 0 h 406400"/>
                      <a:gd name="connsiteX7" fmla="*/ 3735064 w 5476240"/>
                      <a:gd name="connsiteY7" fmla="*/ 0 h 406400"/>
                      <a:gd name="connsiteX8" fmla="*/ 4221667 w 5476240"/>
                      <a:gd name="connsiteY8" fmla="*/ 0 h 406400"/>
                      <a:gd name="connsiteX9" fmla="*/ 5408505 w 5476240"/>
                      <a:gd name="connsiteY9" fmla="*/ 0 h 406400"/>
                      <a:gd name="connsiteX10" fmla="*/ 5476240 w 5476240"/>
                      <a:gd name="connsiteY10" fmla="*/ 67735 h 406400"/>
                      <a:gd name="connsiteX11" fmla="*/ 5476240 w 5476240"/>
                      <a:gd name="connsiteY11" fmla="*/ 338665 h 406400"/>
                      <a:gd name="connsiteX12" fmla="*/ 5408505 w 5476240"/>
                      <a:gd name="connsiteY12" fmla="*/ 406400 h 406400"/>
                      <a:gd name="connsiteX13" fmla="*/ 4868494 w 5476240"/>
                      <a:gd name="connsiteY13" fmla="*/ 406400 h 406400"/>
                      <a:gd name="connsiteX14" fmla="*/ 4381890 w 5476240"/>
                      <a:gd name="connsiteY14" fmla="*/ 406400 h 406400"/>
                      <a:gd name="connsiteX15" fmla="*/ 3841879 w 5476240"/>
                      <a:gd name="connsiteY15" fmla="*/ 406400 h 406400"/>
                      <a:gd name="connsiteX16" fmla="*/ 3301868 w 5476240"/>
                      <a:gd name="connsiteY16" fmla="*/ 406400 h 406400"/>
                      <a:gd name="connsiteX17" fmla="*/ 2815264 w 5476240"/>
                      <a:gd name="connsiteY17" fmla="*/ 406400 h 406400"/>
                      <a:gd name="connsiteX18" fmla="*/ 2168438 w 5476240"/>
                      <a:gd name="connsiteY18" fmla="*/ 406400 h 406400"/>
                      <a:gd name="connsiteX19" fmla="*/ 1575019 w 5476240"/>
                      <a:gd name="connsiteY19" fmla="*/ 406400 h 406400"/>
                      <a:gd name="connsiteX20" fmla="*/ 1088415 w 5476240"/>
                      <a:gd name="connsiteY20" fmla="*/ 406400 h 406400"/>
                      <a:gd name="connsiteX21" fmla="*/ 655220 w 5476240"/>
                      <a:gd name="connsiteY21" fmla="*/ 406400 h 406400"/>
                      <a:gd name="connsiteX22" fmla="*/ 67735 w 5476240"/>
                      <a:gd name="connsiteY22" fmla="*/ 406400 h 406400"/>
                      <a:gd name="connsiteX23" fmla="*/ 0 w 5476240"/>
                      <a:gd name="connsiteY23" fmla="*/ 338665 h 406400"/>
                      <a:gd name="connsiteX24" fmla="*/ 0 w 5476240"/>
                      <a:gd name="connsiteY24" fmla="*/ 67735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76240" h="406400" extrusionOk="0">
                        <a:moveTo>
                          <a:pt x="0" y="67735"/>
                        </a:moveTo>
                        <a:cubicBezTo>
                          <a:pt x="2804" y="23243"/>
                          <a:pt x="23281" y="1476"/>
                          <a:pt x="67735" y="0"/>
                        </a:cubicBezTo>
                        <a:cubicBezTo>
                          <a:pt x="365642" y="-45703"/>
                          <a:pt x="492687" y="28943"/>
                          <a:pt x="767969" y="0"/>
                        </a:cubicBezTo>
                        <a:cubicBezTo>
                          <a:pt x="1043251" y="-28943"/>
                          <a:pt x="1299568" y="15083"/>
                          <a:pt x="1468204" y="0"/>
                        </a:cubicBezTo>
                        <a:cubicBezTo>
                          <a:pt x="1636841" y="-15083"/>
                          <a:pt x="1789167" y="9729"/>
                          <a:pt x="2061622" y="0"/>
                        </a:cubicBezTo>
                        <a:cubicBezTo>
                          <a:pt x="2334077" y="-9729"/>
                          <a:pt x="2459876" y="57134"/>
                          <a:pt x="2601634" y="0"/>
                        </a:cubicBezTo>
                        <a:cubicBezTo>
                          <a:pt x="2743392" y="-57134"/>
                          <a:pt x="3095048" y="51756"/>
                          <a:pt x="3301868" y="0"/>
                        </a:cubicBezTo>
                        <a:cubicBezTo>
                          <a:pt x="3508688" y="-51756"/>
                          <a:pt x="3644351" y="32568"/>
                          <a:pt x="3735064" y="0"/>
                        </a:cubicBezTo>
                        <a:cubicBezTo>
                          <a:pt x="3825777" y="-32568"/>
                          <a:pt x="3983099" y="7781"/>
                          <a:pt x="4221667" y="0"/>
                        </a:cubicBezTo>
                        <a:cubicBezTo>
                          <a:pt x="4460235" y="-7781"/>
                          <a:pt x="4822549" y="21713"/>
                          <a:pt x="5408505" y="0"/>
                        </a:cubicBezTo>
                        <a:cubicBezTo>
                          <a:pt x="5437100" y="5411"/>
                          <a:pt x="5469182" y="27827"/>
                          <a:pt x="5476240" y="67735"/>
                        </a:cubicBezTo>
                        <a:cubicBezTo>
                          <a:pt x="5497062" y="185334"/>
                          <a:pt x="5465491" y="259718"/>
                          <a:pt x="5476240" y="338665"/>
                        </a:cubicBezTo>
                        <a:cubicBezTo>
                          <a:pt x="5479952" y="378517"/>
                          <a:pt x="5448944" y="414928"/>
                          <a:pt x="5408505" y="406400"/>
                        </a:cubicBezTo>
                        <a:cubicBezTo>
                          <a:pt x="5299461" y="457891"/>
                          <a:pt x="5062818" y="354103"/>
                          <a:pt x="4868494" y="406400"/>
                        </a:cubicBezTo>
                        <a:cubicBezTo>
                          <a:pt x="4674170" y="458697"/>
                          <a:pt x="4550697" y="394805"/>
                          <a:pt x="4381890" y="406400"/>
                        </a:cubicBezTo>
                        <a:cubicBezTo>
                          <a:pt x="4213083" y="417995"/>
                          <a:pt x="3954218" y="401945"/>
                          <a:pt x="3841879" y="406400"/>
                        </a:cubicBezTo>
                        <a:cubicBezTo>
                          <a:pt x="3729540" y="410855"/>
                          <a:pt x="3420510" y="380308"/>
                          <a:pt x="3301868" y="406400"/>
                        </a:cubicBezTo>
                        <a:cubicBezTo>
                          <a:pt x="3183226" y="432492"/>
                          <a:pt x="2989009" y="351417"/>
                          <a:pt x="2815264" y="406400"/>
                        </a:cubicBezTo>
                        <a:cubicBezTo>
                          <a:pt x="2641519" y="461383"/>
                          <a:pt x="2372348" y="390529"/>
                          <a:pt x="2168438" y="406400"/>
                        </a:cubicBezTo>
                        <a:cubicBezTo>
                          <a:pt x="1964528" y="422271"/>
                          <a:pt x="1806656" y="355339"/>
                          <a:pt x="1575019" y="406400"/>
                        </a:cubicBezTo>
                        <a:cubicBezTo>
                          <a:pt x="1343382" y="457461"/>
                          <a:pt x="1192887" y="377946"/>
                          <a:pt x="1088415" y="406400"/>
                        </a:cubicBezTo>
                        <a:cubicBezTo>
                          <a:pt x="983943" y="434854"/>
                          <a:pt x="832805" y="369902"/>
                          <a:pt x="655220" y="406400"/>
                        </a:cubicBezTo>
                        <a:cubicBezTo>
                          <a:pt x="477636" y="442898"/>
                          <a:pt x="194318" y="355581"/>
                          <a:pt x="67735" y="406400"/>
                        </a:cubicBezTo>
                        <a:cubicBezTo>
                          <a:pt x="39875" y="404054"/>
                          <a:pt x="-824" y="376220"/>
                          <a:pt x="0" y="338665"/>
                        </a:cubicBezTo>
                        <a:cubicBezTo>
                          <a:pt x="-19800" y="233283"/>
                          <a:pt x="2580" y="179131"/>
                          <a:pt x="0" y="677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LQ Ownership (resale)</a:t>
            </a:r>
          </a:p>
        </p:txBody>
      </p:sp>
      <p:sp>
        <p:nvSpPr>
          <p:cNvPr id="28" name="Rectangle: Rounded Corners 27">
            <a:extLst>
              <a:ext uri="{FF2B5EF4-FFF2-40B4-BE49-F238E27FC236}">
                <a16:creationId xmlns:a16="http://schemas.microsoft.com/office/drawing/2014/main" id="{B8D175CD-2FA6-4D0E-B21E-B57789E2668B}"/>
              </a:ext>
            </a:extLst>
          </p:cNvPr>
          <p:cNvSpPr/>
          <p:nvPr/>
        </p:nvSpPr>
        <p:spPr>
          <a:xfrm>
            <a:off x="8418513" y="58323163"/>
            <a:ext cx="3844925" cy="1395412"/>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5476240"/>
                      <a:gd name="connsiteY0" fmla="*/ 67735 h 406400"/>
                      <a:gd name="connsiteX1" fmla="*/ 67735 w 5476240"/>
                      <a:gd name="connsiteY1" fmla="*/ 0 h 406400"/>
                      <a:gd name="connsiteX2" fmla="*/ 767969 w 5476240"/>
                      <a:gd name="connsiteY2" fmla="*/ 0 h 406400"/>
                      <a:gd name="connsiteX3" fmla="*/ 1468204 w 5476240"/>
                      <a:gd name="connsiteY3" fmla="*/ 0 h 406400"/>
                      <a:gd name="connsiteX4" fmla="*/ 2061622 w 5476240"/>
                      <a:gd name="connsiteY4" fmla="*/ 0 h 406400"/>
                      <a:gd name="connsiteX5" fmla="*/ 2601634 w 5476240"/>
                      <a:gd name="connsiteY5" fmla="*/ 0 h 406400"/>
                      <a:gd name="connsiteX6" fmla="*/ 3301868 w 5476240"/>
                      <a:gd name="connsiteY6" fmla="*/ 0 h 406400"/>
                      <a:gd name="connsiteX7" fmla="*/ 3735064 w 5476240"/>
                      <a:gd name="connsiteY7" fmla="*/ 0 h 406400"/>
                      <a:gd name="connsiteX8" fmla="*/ 4221667 w 5476240"/>
                      <a:gd name="connsiteY8" fmla="*/ 0 h 406400"/>
                      <a:gd name="connsiteX9" fmla="*/ 5408505 w 5476240"/>
                      <a:gd name="connsiteY9" fmla="*/ 0 h 406400"/>
                      <a:gd name="connsiteX10" fmla="*/ 5476240 w 5476240"/>
                      <a:gd name="connsiteY10" fmla="*/ 67735 h 406400"/>
                      <a:gd name="connsiteX11" fmla="*/ 5476240 w 5476240"/>
                      <a:gd name="connsiteY11" fmla="*/ 338665 h 406400"/>
                      <a:gd name="connsiteX12" fmla="*/ 5408505 w 5476240"/>
                      <a:gd name="connsiteY12" fmla="*/ 406400 h 406400"/>
                      <a:gd name="connsiteX13" fmla="*/ 4868494 w 5476240"/>
                      <a:gd name="connsiteY13" fmla="*/ 406400 h 406400"/>
                      <a:gd name="connsiteX14" fmla="*/ 4381890 w 5476240"/>
                      <a:gd name="connsiteY14" fmla="*/ 406400 h 406400"/>
                      <a:gd name="connsiteX15" fmla="*/ 3841879 w 5476240"/>
                      <a:gd name="connsiteY15" fmla="*/ 406400 h 406400"/>
                      <a:gd name="connsiteX16" fmla="*/ 3301868 w 5476240"/>
                      <a:gd name="connsiteY16" fmla="*/ 406400 h 406400"/>
                      <a:gd name="connsiteX17" fmla="*/ 2815264 w 5476240"/>
                      <a:gd name="connsiteY17" fmla="*/ 406400 h 406400"/>
                      <a:gd name="connsiteX18" fmla="*/ 2168438 w 5476240"/>
                      <a:gd name="connsiteY18" fmla="*/ 406400 h 406400"/>
                      <a:gd name="connsiteX19" fmla="*/ 1575019 w 5476240"/>
                      <a:gd name="connsiteY19" fmla="*/ 406400 h 406400"/>
                      <a:gd name="connsiteX20" fmla="*/ 1088415 w 5476240"/>
                      <a:gd name="connsiteY20" fmla="*/ 406400 h 406400"/>
                      <a:gd name="connsiteX21" fmla="*/ 655220 w 5476240"/>
                      <a:gd name="connsiteY21" fmla="*/ 406400 h 406400"/>
                      <a:gd name="connsiteX22" fmla="*/ 67735 w 5476240"/>
                      <a:gd name="connsiteY22" fmla="*/ 406400 h 406400"/>
                      <a:gd name="connsiteX23" fmla="*/ 0 w 5476240"/>
                      <a:gd name="connsiteY23" fmla="*/ 338665 h 406400"/>
                      <a:gd name="connsiteX24" fmla="*/ 0 w 5476240"/>
                      <a:gd name="connsiteY24" fmla="*/ 67735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76240" h="406400" extrusionOk="0">
                        <a:moveTo>
                          <a:pt x="0" y="67735"/>
                        </a:moveTo>
                        <a:cubicBezTo>
                          <a:pt x="2804" y="23243"/>
                          <a:pt x="23281" y="1476"/>
                          <a:pt x="67735" y="0"/>
                        </a:cubicBezTo>
                        <a:cubicBezTo>
                          <a:pt x="365642" y="-45703"/>
                          <a:pt x="492687" y="28943"/>
                          <a:pt x="767969" y="0"/>
                        </a:cubicBezTo>
                        <a:cubicBezTo>
                          <a:pt x="1043251" y="-28943"/>
                          <a:pt x="1299568" y="15083"/>
                          <a:pt x="1468204" y="0"/>
                        </a:cubicBezTo>
                        <a:cubicBezTo>
                          <a:pt x="1636841" y="-15083"/>
                          <a:pt x="1789167" y="9729"/>
                          <a:pt x="2061622" y="0"/>
                        </a:cubicBezTo>
                        <a:cubicBezTo>
                          <a:pt x="2334077" y="-9729"/>
                          <a:pt x="2459876" y="57134"/>
                          <a:pt x="2601634" y="0"/>
                        </a:cubicBezTo>
                        <a:cubicBezTo>
                          <a:pt x="2743392" y="-57134"/>
                          <a:pt x="3095048" y="51756"/>
                          <a:pt x="3301868" y="0"/>
                        </a:cubicBezTo>
                        <a:cubicBezTo>
                          <a:pt x="3508688" y="-51756"/>
                          <a:pt x="3644351" y="32568"/>
                          <a:pt x="3735064" y="0"/>
                        </a:cubicBezTo>
                        <a:cubicBezTo>
                          <a:pt x="3825777" y="-32568"/>
                          <a:pt x="3983099" y="7781"/>
                          <a:pt x="4221667" y="0"/>
                        </a:cubicBezTo>
                        <a:cubicBezTo>
                          <a:pt x="4460235" y="-7781"/>
                          <a:pt x="4822549" y="21713"/>
                          <a:pt x="5408505" y="0"/>
                        </a:cubicBezTo>
                        <a:cubicBezTo>
                          <a:pt x="5437100" y="5411"/>
                          <a:pt x="5469182" y="27827"/>
                          <a:pt x="5476240" y="67735"/>
                        </a:cubicBezTo>
                        <a:cubicBezTo>
                          <a:pt x="5497062" y="185334"/>
                          <a:pt x="5465491" y="259718"/>
                          <a:pt x="5476240" y="338665"/>
                        </a:cubicBezTo>
                        <a:cubicBezTo>
                          <a:pt x="5479952" y="378517"/>
                          <a:pt x="5448944" y="414928"/>
                          <a:pt x="5408505" y="406400"/>
                        </a:cubicBezTo>
                        <a:cubicBezTo>
                          <a:pt x="5299461" y="457891"/>
                          <a:pt x="5062818" y="354103"/>
                          <a:pt x="4868494" y="406400"/>
                        </a:cubicBezTo>
                        <a:cubicBezTo>
                          <a:pt x="4674170" y="458697"/>
                          <a:pt x="4550697" y="394805"/>
                          <a:pt x="4381890" y="406400"/>
                        </a:cubicBezTo>
                        <a:cubicBezTo>
                          <a:pt x="4213083" y="417995"/>
                          <a:pt x="3954218" y="401945"/>
                          <a:pt x="3841879" y="406400"/>
                        </a:cubicBezTo>
                        <a:cubicBezTo>
                          <a:pt x="3729540" y="410855"/>
                          <a:pt x="3420510" y="380308"/>
                          <a:pt x="3301868" y="406400"/>
                        </a:cubicBezTo>
                        <a:cubicBezTo>
                          <a:pt x="3183226" y="432492"/>
                          <a:pt x="2989009" y="351417"/>
                          <a:pt x="2815264" y="406400"/>
                        </a:cubicBezTo>
                        <a:cubicBezTo>
                          <a:pt x="2641519" y="461383"/>
                          <a:pt x="2372348" y="390529"/>
                          <a:pt x="2168438" y="406400"/>
                        </a:cubicBezTo>
                        <a:cubicBezTo>
                          <a:pt x="1964528" y="422271"/>
                          <a:pt x="1806656" y="355339"/>
                          <a:pt x="1575019" y="406400"/>
                        </a:cubicBezTo>
                        <a:cubicBezTo>
                          <a:pt x="1343382" y="457461"/>
                          <a:pt x="1192887" y="377946"/>
                          <a:pt x="1088415" y="406400"/>
                        </a:cubicBezTo>
                        <a:cubicBezTo>
                          <a:pt x="983943" y="434854"/>
                          <a:pt x="832805" y="369902"/>
                          <a:pt x="655220" y="406400"/>
                        </a:cubicBezTo>
                        <a:cubicBezTo>
                          <a:pt x="477636" y="442898"/>
                          <a:pt x="194318" y="355581"/>
                          <a:pt x="67735" y="406400"/>
                        </a:cubicBezTo>
                        <a:cubicBezTo>
                          <a:pt x="39875" y="404054"/>
                          <a:pt x="-824" y="376220"/>
                          <a:pt x="0" y="338665"/>
                        </a:cubicBezTo>
                        <a:cubicBezTo>
                          <a:pt x="-19800" y="233283"/>
                          <a:pt x="2580" y="179131"/>
                          <a:pt x="0" y="677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LQ Ownership (resale)</a:t>
            </a:r>
          </a:p>
        </p:txBody>
      </p:sp>
      <p:sp>
        <p:nvSpPr>
          <p:cNvPr id="29" name="Rectangle: Rounded Corners 28">
            <a:extLst>
              <a:ext uri="{FF2B5EF4-FFF2-40B4-BE49-F238E27FC236}">
                <a16:creationId xmlns:a16="http://schemas.microsoft.com/office/drawing/2014/main" id="{F29740C3-6252-4555-ADAD-F711F5D88462}"/>
              </a:ext>
            </a:extLst>
          </p:cNvPr>
          <p:cNvSpPr/>
          <p:nvPr/>
        </p:nvSpPr>
        <p:spPr>
          <a:xfrm>
            <a:off x="9167813" y="59718575"/>
            <a:ext cx="3868737" cy="1393825"/>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5476240"/>
                      <a:gd name="connsiteY0" fmla="*/ 67735 h 406400"/>
                      <a:gd name="connsiteX1" fmla="*/ 67735 w 5476240"/>
                      <a:gd name="connsiteY1" fmla="*/ 0 h 406400"/>
                      <a:gd name="connsiteX2" fmla="*/ 767969 w 5476240"/>
                      <a:gd name="connsiteY2" fmla="*/ 0 h 406400"/>
                      <a:gd name="connsiteX3" fmla="*/ 1468204 w 5476240"/>
                      <a:gd name="connsiteY3" fmla="*/ 0 h 406400"/>
                      <a:gd name="connsiteX4" fmla="*/ 2061622 w 5476240"/>
                      <a:gd name="connsiteY4" fmla="*/ 0 h 406400"/>
                      <a:gd name="connsiteX5" fmla="*/ 2601634 w 5476240"/>
                      <a:gd name="connsiteY5" fmla="*/ 0 h 406400"/>
                      <a:gd name="connsiteX6" fmla="*/ 3301868 w 5476240"/>
                      <a:gd name="connsiteY6" fmla="*/ 0 h 406400"/>
                      <a:gd name="connsiteX7" fmla="*/ 3735064 w 5476240"/>
                      <a:gd name="connsiteY7" fmla="*/ 0 h 406400"/>
                      <a:gd name="connsiteX8" fmla="*/ 4221667 w 5476240"/>
                      <a:gd name="connsiteY8" fmla="*/ 0 h 406400"/>
                      <a:gd name="connsiteX9" fmla="*/ 5408505 w 5476240"/>
                      <a:gd name="connsiteY9" fmla="*/ 0 h 406400"/>
                      <a:gd name="connsiteX10" fmla="*/ 5476240 w 5476240"/>
                      <a:gd name="connsiteY10" fmla="*/ 67735 h 406400"/>
                      <a:gd name="connsiteX11" fmla="*/ 5476240 w 5476240"/>
                      <a:gd name="connsiteY11" fmla="*/ 338665 h 406400"/>
                      <a:gd name="connsiteX12" fmla="*/ 5408505 w 5476240"/>
                      <a:gd name="connsiteY12" fmla="*/ 406400 h 406400"/>
                      <a:gd name="connsiteX13" fmla="*/ 4868494 w 5476240"/>
                      <a:gd name="connsiteY13" fmla="*/ 406400 h 406400"/>
                      <a:gd name="connsiteX14" fmla="*/ 4381890 w 5476240"/>
                      <a:gd name="connsiteY14" fmla="*/ 406400 h 406400"/>
                      <a:gd name="connsiteX15" fmla="*/ 3841879 w 5476240"/>
                      <a:gd name="connsiteY15" fmla="*/ 406400 h 406400"/>
                      <a:gd name="connsiteX16" fmla="*/ 3301868 w 5476240"/>
                      <a:gd name="connsiteY16" fmla="*/ 406400 h 406400"/>
                      <a:gd name="connsiteX17" fmla="*/ 2815264 w 5476240"/>
                      <a:gd name="connsiteY17" fmla="*/ 406400 h 406400"/>
                      <a:gd name="connsiteX18" fmla="*/ 2168438 w 5476240"/>
                      <a:gd name="connsiteY18" fmla="*/ 406400 h 406400"/>
                      <a:gd name="connsiteX19" fmla="*/ 1575019 w 5476240"/>
                      <a:gd name="connsiteY19" fmla="*/ 406400 h 406400"/>
                      <a:gd name="connsiteX20" fmla="*/ 1088415 w 5476240"/>
                      <a:gd name="connsiteY20" fmla="*/ 406400 h 406400"/>
                      <a:gd name="connsiteX21" fmla="*/ 655220 w 5476240"/>
                      <a:gd name="connsiteY21" fmla="*/ 406400 h 406400"/>
                      <a:gd name="connsiteX22" fmla="*/ 67735 w 5476240"/>
                      <a:gd name="connsiteY22" fmla="*/ 406400 h 406400"/>
                      <a:gd name="connsiteX23" fmla="*/ 0 w 5476240"/>
                      <a:gd name="connsiteY23" fmla="*/ 338665 h 406400"/>
                      <a:gd name="connsiteX24" fmla="*/ 0 w 5476240"/>
                      <a:gd name="connsiteY24" fmla="*/ 67735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76240" h="406400" extrusionOk="0">
                        <a:moveTo>
                          <a:pt x="0" y="67735"/>
                        </a:moveTo>
                        <a:cubicBezTo>
                          <a:pt x="2804" y="23243"/>
                          <a:pt x="23281" y="1476"/>
                          <a:pt x="67735" y="0"/>
                        </a:cubicBezTo>
                        <a:cubicBezTo>
                          <a:pt x="365642" y="-45703"/>
                          <a:pt x="492687" y="28943"/>
                          <a:pt x="767969" y="0"/>
                        </a:cubicBezTo>
                        <a:cubicBezTo>
                          <a:pt x="1043251" y="-28943"/>
                          <a:pt x="1299568" y="15083"/>
                          <a:pt x="1468204" y="0"/>
                        </a:cubicBezTo>
                        <a:cubicBezTo>
                          <a:pt x="1636841" y="-15083"/>
                          <a:pt x="1789167" y="9729"/>
                          <a:pt x="2061622" y="0"/>
                        </a:cubicBezTo>
                        <a:cubicBezTo>
                          <a:pt x="2334077" y="-9729"/>
                          <a:pt x="2459876" y="57134"/>
                          <a:pt x="2601634" y="0"/>
                        </a:cubicBezTo>
                        <a:cubicBezTo>
                          <a:pt x="2743392" y="-57134"/>
                          <a:pt x="3095048" y="51756"/>
                          <a:pt x="3301868" y="0"/>
                        </a:cubicBezTo>
                        <a:cubicBezTo>
                          <a:pt x="3508688" y="-51756"/>
                          <a:pt x="3644351" y="32568"/>
                          <a:pt x="3735064" y="0"/>
                        </a:cubicBezTo>
                        <a:cubicBezTo>
                          <a:pt x="3825777" y="-32568"/>
                          <a:pt x="3983099" y="7781"/>
                          <a:pt x="4221667" y="0"/>
                        </a:cubicBezTo>
                        <a:cubicBezTo>
                          <a:pt x="4460235" y="-7781"/>
                          <a:pt x="4822549" y="21713"/>
                          <a:pt x="5408505" y="0"/>
                        </a:cubicBezTo>
                        <a:cubicBezTo>
                          <a:pt x="5437100" y="5411"/>
                          <a:pt x="5469182" y="27827"/>
                          <a:pt x="5476240" y="67735"/>
                        </a:cubicBezTo>
                        <a:cubicBezTo>
                          <a:pt x="5497062" y="185334"/>
                          <a:pt x="5465491" y="259718"/>
                          <a:pt x="5476240" y="338665"/>
                        </a:cubicBezTo>
                        <a:cubicBezTo>
                          <a:pt x="5479952" y="378517"/>
                          <a:pt x="5448944" y="414928"/>
                          <a:pt x="5408505" y="406400"/>
                        </a:cubicBezTo>
                        <a:cubicBezTo>
                          <a:pt x="5299461" y="457891"/>
                          <a:pt x="5062818" y="354103"/>
                          <a:pt x="4868494" y="406400"/>
                        </a:cubicBezTo>
                        <a:cubicBezTo>
                          <a:pt x="4674170" y="458697"/>
                          <a:pt x="4550697" y="394805"/>
                          <a:pt x="4381890" y="406400"/>
                        </a:cubicBezTo>
                        <a:cubicBezTo>
                          <a:pt x="4213083" y="417995"/>
                          <a:pt x="3954218" y="401945"/>
                          <a:pt x="3841879" y="406400"/>
                        </a:cubicBezTo>
                        <a:cubicBezTo>
                          <a:pt x="3729540" y="410855"/>
                          <a:pt x="3420510" y="380308"/>
                          <a:pt x="3301868" y="406400"/>
                        </a:cubicBezTo>
                        <a:cubicBezTo>
                          <a:pt x="3183226" y="432492"/>
                          <a:pt x="2989009" y="351417"/>
                          <a:pt x="2815264" y="406400"/>
                        </a:cubicBezTo>
                        <a:cubicBezTo>
                          <a:pt x="2641519" y="461383"/>
                          <a:pt x="2372348" y="390529"/>
                          <a:pt x="2168438" y="406400"/>
                        </a:cubicBezTo>
                        <a:cubicBezTo>
                          <a:pt x="1964528" y="422271"/>
                          <a:pt x="1806656" y="355339"/>
                          <a:pt x="1575019" y="406400"/>
                        </a:cubicBezTo>
                        <a:cubicBezTo>
                          <a:pt x="1343382" y="457461"/>
                          <a:pt x="1192887" y="377946"/>
                          <a:pt x="1088415" y="406400"/>
                        </a:cubicBezTo>
                        <a:cubicBezTo>
                          <a:pt x="983943" y="434854"/>
                          <a:pt x="832805" y="369902"/>
                          <a:pt x="655220" y="406400"/>
                        </a:cubicBezTo>
                        <a:cubicBezTo>
                          <a:pt x="477636" y="442898"/>
                          <a:pt x="194318" y="355581"/>
                          <a:pt x="67735" y="406400"/>
                        </a:cubicBezTo>
                        <a:cubicBezTo>
                          <a:pt x="39875" y="404054"/>
                          <a:pt x="-824" y="376220"/>
                          <a:pt x="0" y="338665"/>
                        </a:cubicBezTo>
                        <a:cubicBezTo>
                          <a:pt x="-19800" y="233283"/>
                          <a:pt x="2580" y="179131"/>
                          <a:pt x="0" y="677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Avg Ownership (resale)</a:t>
            </a:r>
          </a:p>
        </p:txBody>
      </p:sp>
      <p:sp>
        <p:nvSpPr>
          <p:cNvPr id="30" name="Rectangle: Rounded Corners 29">
            <a:extLst>
              <a:ext uri="{FF2B5EF4-FFF2-40B4-BE49-F238E27FC236}">
                <a16:creationId xmlns:a16="http://schemas.microsoft.com/office/drawing/2014/main" id="{10DE81CD-D073-4A01-9C58-E364E44DDC9E}"/>
              </a:ext>
            </a:extLst>
          </p:cNvPr>
          <p:cNvSpPr/>
          <p:nvPr/>
        </p:nvSpPr>
        <p:spPr>
          <a:xfrm>
            <a:off x="5300663" y="59729688"/>
            <a:ext cx="5414962" cy="1395412"/>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5476240"/>
                      <a:gd name="connsiteY0" fmla="*/ 67735 h 406400"/>
                      <a:gd name="connsiteX1" fmla="*/ 67735 w 5476240"/>
                      <a:gd name="connsiteY1" fmla="*/ 0 h 406400"/>
                      <a:gd name="connsiteX2" fmla="*/ 767969 w 5476240"/>
                      <a:gd name="connsiteY2" fmla="*/ 0 h 406400"/>
                      <a:gd name="connsiteX3" fmla="*/ 1468204 w 5476240"/>
                      <a:gd name="connsiteY3" fmla="*/ 0 h 406400"/>
                      <a:gd name="connsiteX4" fmla="*/ 2061622 w 5476240"/>
                      <a:gd name="connsiteY4" fmla="*/ 0 h 406400"/>
                      <a:gd name="connsiteX5" fmla="*/ 2601634 w 5476240"/>
                      <a:gd name="connsiteY5" fmla="*/ 0 h 406400"/>
                      <a:gd name="connsiteX6" fmla="*/ 3301868 w 5476240"/>
                      <a:gd name="connsiteY6" fmla="*/ 0 h 406400"/>
                      <a:gd name="connsiteX7" fmla="*/ 3735064 w 5476240"/>
                      <a:gd name="connsiteY7" fmla="*/ 0 h 406400"/>
                      <a:gd name="connsiteX8" fmla="*/ 4221667 w 5476240"/>
                      <a:gd name="connsiteY8" fmla="*/ 0 h 406400"/>
                      <a:gd name="connsiteX9" fmla="*/ 5408505 w 5476240"/>
                      <a:gd name="connsiteY9" fmla="*/ 0 h 406400"/>
                      <a:gd name="connsiteX10" fmla="*/ 5476240 w 5476240"/>
                      <a:gd name="connsiteY10" fmla="*/ 67735 h 406400"/>
                      <a:gd name="connsiteX11" fmla="*/ 5476240 w 5476240"/>
                      <a:gd name="connsiteY11" fmla="*/ 338665 h 406400"/>
                      <a:gd name="connsiteX12" fmla="*/ 5408505 w 5476240"/>
                      <a:gd name="connsiteY12" fmla="*/ 406400 h 406400"/>
                      <a:gd name="connsiteX13" fmla="*/ 4868494 w 5476240"/>
                      <a:gd name="connsiteY13" fmla="*/ 406400 h 406400"/>
                      <a:gd name="connsiteX14" fmla="*/ 4381890 w 5476240"/>
                      <a:gd name="connsiteY14" fmla="*/ 406400 h 406400"/>
                      <a:gd name="connsiteX15" fmla="*/ 3841879 w 5476240"/>
                      <a:gd name="connsiteY15" fmla="*/ 406400 h 406400"/>
                      <a:gd name="connsiteX16" fmla="*/ 3301868 w 5476240"/>
                      <a:gd name="connsiteY16" fmla="*/ 406400 h 406400"/>
                      <a:gd name="connsiteX17" fmla="*/ 2815264 w 5476240"/>
                      <a:gd name="connsiteY17" fmla="*/ 406400 h 406400"/>
                      <a:gd name="connsiteX18" fmla="*/ 2168438 w 5476240"/>
                      <a:gd name="connsiteY18" fmla="*/ 406400 h 406400"/>
                      <a:gd name="connsiteX19" fmla="*/ 1575019 w 5476240"/>
                      <a:gd name="connsiteY19" fmla="*/ 406400 h 406400"/>
                      <a:gd name="connsiteX20" fmla="*/ 1088415 w 5476240"/>
                      <a:gd name="connsiteY20" fmla="*/ 406400 h 406400"/>
                      <a:gd name="connsiteX21" fmla="*/ 655220 w 5476240"/>
                      <a:gd name="connsiteY21" fmla="*/ 406400 h 406400"/>
                      <a:gd name="connsiteX22" fmla="*/ 67735 w 5476240"/>
                      <a:gd name="connsiteY22" fmla="*/ 406400 h 406400"/>
                      <a:gd name="connsiteX23" fmla="*/ 0 w 5476240"/>
                      <a:gd name="connsiteY23" fmla="*/ 338665 h 406400"/>
                      <a:gd name="connsiteX24" fmla="*/ 0 w 5476240"/>
                      <a:gd name="connsiteY24" fmla="*/ 67735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76240" h="406400" extrusionOk="0">
                        <a:moveTo>
                          <a:pt x="0" y="67735"/>
                        </a:moveTo>
                        <a:cubicBezTo>
                          <a:pt x="2804" y="23243"/>
                          <a:pt x="23281" y="1476"/>
                          <a:pt x="67735" y="0"/>
                        </a:cubicBezTo>
                        <a:cubicBezTo>
                          <a:pt x="365642" y="-45703"/>
                          <a:pt x="492687" y="28943"/>
                          <a:pt x="767969" y="0"/>
                        </a:cubicBezTo>
                        <a:cubicBezTo>
                          <a:pt x="1043251" y="-28943"/>
                          <a:pt x="1299568" y="15083"/>
                          <a:pt x="1468204" y="0"/>
                        </a:cubicBezTo>
                        <a:cubicBezTo>
                          <a:pt x="1636841" y="-15083"/>
                          <a:pt x="1789167" y="9729"/>
                          <a:pt x="2061622" y="0"/>
                        </a:cubicBezTo>
                        <a:cubicBezTo>
                          <a:pt x="2334077" y="-9729"/>
                          <a:pt x="2459876" y="57134"/>
                          <a:pt x="2601634" y="0"/>
                        </a:cubicBezTo>
                        <a:cubicBezTo>
                          <a:pt x="2743392" y="-57134"/>
                          <a:pt x="3095048" y="51756"/>
                          <a:pt x="3301868" y="0"/>
                        </a:cubicBezTo>
                        <a:cubicBezTo>
                          <a:pt x="3508688" y="-51756"/>
                          <a:pt x="3644351" y="32568"/>
                          <a:pt x="3735064" y="0"/>
                        </a:cubicBezTo>
                        <a:cubicBezTo>
                          <a:pt x="3825777" y="-32568"/>
                          <a:pt x="3983099" y="7781"/>
                          <a:pt x="4221667" y="0"/>
                        </a:cubicBezTo>
                        <a:cubicBezTo>
                          <a:pt x="4460235" y="-7781"/>
                          <a:pt x="4822549" y="21713"/>
                          <a:pt x="5408505" y="0"/>
                        </a:cubicBezTo>
                        <a:cubicBezTo>
                          <a:pt x="5437100" y="5411"/>
                          <a:pt x="5469182" y="27827"/>
                          <a:pt x="5476240" y="67735"/>
                        </a:cubicBezTo>
                        <a:cubicBezTo>
                          <a:pt x="5497062" y="185334"/>
                          <a:pt x="5465491" y="259718"/>
                          <a:pt x="5476240" y="338665"/>
                        </a:cubicBezTo>
                        <a:cubicBezTo>
                          <a:pt x="5479952" y="378517"/>
                          <a:pt x="5448944" y="414928"/>
                          <a:pt x="5408505" y="406400"/>
                        </a:cubicBezTo>
                        <a:cubicBezTo>
                          <a:pt x="5299461" y="457891"/>
                          <a:pt x="5062818" y="354103"/>
                          <a:pt x="4868494" y="406400"/>
                        </a:cubicBezTo>
                        <a:cubicBezTo>
                          <a:pt x="4674170" y="458697"/>
                          <a:pt x="4550697" y="394805"/>
                          <a:pt x="4381890" y="406400"/>
                        </a:cubicBezTo>
                        <a:cubicBezTo>
                          <a:pt x="4213083" y="417995"/>
                          <a:pt x="3954218" y="401945"/>
                          <a:pt x="3841879" y="406400"/>
                        </a:cubicBezTo>
                        <a:cubicBezTo>
                          <a:pt x="3729540" y="410855"/>
                          <a:pt x="3420510" y="380308"/>
                          <a:pt x="3301868" y="406400"/>
                        </a:cubicBezTo>
                        <a:cubicBezTo>
                          <a:pt x="3183226" y="432492"/>
                          <a:pt x="2989009" y="351417"/>
                          <a:pt x="2815264" y="406400"/>
                        </a:cubicBezTo>
                        <a:cubicBezTo>
                          <a:pt x="2641519" y="461383"/>
                          <a:pt x="2372348" y="390529"/>
                          <a:pt x="2168438" y="406400"/>
                        </a:cubicBezTo>
                        <a:cubicBezTo>
                          <a:pt x="1964528" y="422271"/>
                          <a:pt x="1806656" y="355339"/>
                          <a:pt x="1575019" y="406400"/>
                        </a:cubicBezTo>
                        <a:cubicBezTo>
                          <a:pt x="1343382" y="457461"/>
                          <a:pt x="1192887" y="377946"/>
                          <a:pt x="1088415" y="406400"/>
                        </a:cubicBezTo>
                        <a:cubicBezTo>
                          <a:pt x="983943" y="434854"/>
                          <a:pt x="832805" y="369902"/>
                          <a:pt x="655220" y="406400"/>
                        </a:cubicBezTo>
                        <a:cubicBezTo>
                          <a:pt x="477636" y="442898"/>
                          <a:pt x="194318" y="355581"/>
                          <a:pt x="67735" y="406400"/>
                        </a:cubicBezTo>
                        <a:cubicBezTo>
                          <a:pt x="39875" y="404054"/>
                          <a:pt x="-824" y="376220"/>
                          <a:pt x="0" y="338665"/>
                        </a:cubicBezTo>
                        <a:cubicBezTo>
                          <a:pt x="-19800" y="233283"/>
                          <a:pt x="2580" y="179131"/>
                          <a:pt x="0" y="677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Avg Ownership (resale)</a:t>
            </a:r>
          </a:p>
        </p:txBody>
      </p:sp>
      <p:sp>
        <p:nvSpPr>
          <p:cNvPr id="31" name="Rectangle: Rounded Corners 30">
            <a:extLst>
              <a:ext uri="{FF2B5EF4-FFF2-40B4-BE49-F238E27FC236}">
                <a16:creationId xmlns:a16="http://schemas.microsoft.com/office/drawing/2014/main" id="{6745A14B-ED53-4EBD-B303-4B2D060FE42E}"/>
              </a:ext>
            </a:extLst>
          </p:cNvPr>
          <p:cNvSpPr/>
          <p:nvPr/>
        </p:nvSpPr>
        <p:spPr>
          <a:xfrm>
            <a:off x="7621588" y="61112400"/>
            <a:ext cx="3868737" cy="1595438"/>
          </a:xfrm>
          <a:prstGeom prst="roundRect">
            <a:avLst/>
          </a:prstGeom>
          <a:noFill/>
          <a:ln w="31750">
            <a:solidFill>
              <a:srgbClr val="FFC000"/>
            </a:solidFill>
            <a:prstDash val="dash"/>
            <a:extLst>
              <a:ext uri="{C807C97D-BFC1-408E-A445-0C87EB9F89A2}">
                <ask:lineSketchStyleProps xmlns:ask="http://schemas.microsoft.com/office/drawing/2018/sketchyshapes" sd="2893475129">
                  <a:custGeom>
                    <a:avLst/>
                    <a:gdLst>
                      <a:gd name="connsiteX0" fmla="*/ 0 w 6996430"/>
                      <a:gd name="connsiteY0" fmla="*/ 74508 h 447040"/>
                      <a:gd name="connsiteX1" fmla="*/ 74508 w 6996430"/>
                      <a:gd name="connsiteY1" fmla="*/ 0 h 447040"/>
                      <a:gd name="connsiteX2" fmla="*/ 782074 w 6996430"/>
                      <a:gd name="connsiteY2" fmla="*/ 0 h 447040"/>
                      <a:gd name="connsiteX3" fmla="*/ 1489640 w 6996430"/>
                      <a:gd name="connsiteY3" fmla="*/ 0 h 447040"/>
                      <a:gd name="connsiteX4" fmla="*/ 2060258 w 6996430"/>
                      <a:gd name="connsiteY4" fmla="*/ 0 h 447040"/>
                      <a:gd name="connsiteX5" fmla="*/ 2562402 w 6996430"/>
                      <a:gd name="connsiteY5" fmla="*/ 0 h 447040"/>
                      <a:gd name="connsiteX6" fmla="*/ 3269968 w 6996430"/>
                      <a:gd name="connsiteY6" fmla="*/ 0 h 447040"/>
                      <a:gd name="connsiteX7" fmla="*/ 3635163 w 6996430"/>
                      <a:gd name="connsiteY7" fmla="*/ 0 h 447040"/>
                      <a:gd name="connsiteX8" fmla="*/ 4068833 w 6996430"/>
                      <a:gd name="connsiteY8" fmla="*/ 0 h 447040"/>
                      <a:gd name="connsiteX9" fmla="*/ 4776399 w 6996430"/>
                      <a:gd name="connsiteY9" fmla="*/ 0 h 447040"/>
                      <a:gd name="connsiteX10" fmla="*/ 5210068 w 6996430"/>
                      <a:gd name="connsiteY10" fmla="*/ 0 h 447040"/>
                      <a:gd name="connsiteX11" fmla="*/ 5780686 w 6996430"/>
                      <a:gd name="connsiteY11" fmla="*/ 0 h 447040"/>
                      <a:gd name="connsiteX12" fmla="*/ 6282830 w 6996430"/>
                      <a:gd name="connsiteY12" fmla="*/ 0 h 447040"/>
                      <a:gd name="connsiteX13" fmla="*/ 6921922 w 6996430"/>
                      <a:gd name="connsiteY13" fmla="*/ 0 h 447040"/>
                      <a:gd name="connsiteX14" fmla="*/ 6996430 w 6996430"/>
                      <a:gd name="connsiteY14" fmla="*/ 74508 h 447040"/>
                      <a:gd name="connsiteX15" fmla="*/ 6996430 w 6996430"/>
                      <a:gd name="connsiteY15" fmla="*/ 372532 h 447040"/>
                      <a:gd name="connsiteX16" fmla="*/ 6921922 w 6996430"/>
                      <a:gd name="connsiteY16" fmla="*/ 447040 h 447040"/>
                      <a:gd name="connsiteX17" fmla="*/ 6351304 w 6996430"/>
                      <a:gd name="connsiteY17" fmla="*/ 447040 h 447040"/>
                      <a:gd name="connsiteX18" fmla="*/ 5712212 w 6996430"/>
                      <a:gd name="connsiteY18" fmla="*/ 447040 h 447040"/>
                      <a:gd name="connsiteX19" fmla="*/ 5141594 w 6996430"/>
                      <a:gd name="connsiteY19" fmla="*/ 447040 h 447040"/>
                      <a:gd name="connsiteX20" fmla="*/ 4707925 w 6996430"/>
                      <a:gd name="connsiteY20" fmla="*/ 447040 h 447040"/>
                      <a:gd name="connsiteX21" fmla="*/ 4342729 w 6996430"/>
                      <a:gd name="connsiteY21" fmla="*/ 447040 h 447040"/>
                      <a:gd name="connsiteX22" fmla="*/ 3977534 w 6996430"/>
                      <a:gd name="connsiteY22" fmla="*/ 447040 h 447040"/>
                      <a:gd name="connsiteX23" fmla="*/ 3269968 w 6996430"/>
                      <a:gd name="connsiteY23" fmla="*/ 447040 h 447040"/>
                      <a:gd name="connsiteX24" fmla="*/ 2767824 w 6996430"/>
                      <a:gd name="connsiteY24" fmla="*/ 447040 h 447040"/>
                      <a:gd name="connsiteX25" fmla="*/ 2128732 w 6996430"/>
                      <a:gd name="connsiteY25" fmla="*/ 447040 h 447040"/>
                      <a:gd name="connsiteX26" fmla="*/ 1763537 w 6996430"/>
                      <a:gd name="connsiteY26" fmla="*/ 447040 h 447040"/>
                      <a:gd name="connsiteX27" fmla="*/ 1261393 w 6996430"/>
                      <a:gd name="connsiteY27" fmla="*/ 447040 h 447040"/>
                      <a:gd name="connsiteX28" fmla="*/ 622301 w 6996430"/>
                      <a:gd name="connsiteY28" fmla="*/ 447040 h 447040"/>
                      <a:gd name="connsiteX29" fmla="*/ 74508 w 6996430"/>
                      <a:gd name="connsiteY29" fmla="*/ 447040 h 447040"/>
                      <a:gd name="connsiteX30" fmla="*/ 0 w 6996430"/>
                      <a:gd name="connsiteY30" fmla="*/ 372532 h 447040"/>
                      <a:gd name="connsiteX31" fmla="*/ 0 w 6996430"/>
                      <a:gd name="connsiteY31" fmla="*/ 74508 h 4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6430" h="447040" extrusionOk="0">
                        <a:moveTo>
                          <a:pt x="0" y="74508"/>
                        </a:moveTo>
                        <a:cubicBezTo>
                          <a:pt x="2577" y="26847"/>
                          <a:pt x="28707" y="975"/>
                          <a:pt x="74508" y="0"/>
                        </a:cubicBezTo>
                        <a:cubicBezTo>
                          <a:pt x="254257" y="-55978"/>
                          <a:pt x="544298" y="13698"/>
                          <a:pt x="782074" y="0"/>
                        </a:cubicBezTo>
                        <a:cubicBezTo>
                          <a:pt x="1019850" y="-13698"/>
                          <a:pt x="1172759" y="65463"/>
                          <a:pt x="1489640" y="0"/>
                        </a:cubicBezTo>
                        <a:cubicBezTo>
                          <a:pt x="1806521" y="-65463"/>
                          <a:pt x="1808749" y="17893"/>
                          <a:pt x="2060258" y="0"/>
                        </a:cubicBezTo>
                        <a:cubicBezTo>
                          <a:pt x="2311767" y="-17893"/>
                          <a:pt x="2439989" y="25815"/>
                          <a:pt x="2562402" y="0"/>
                        </a:cubicBezTo>
                        <a:cubicBezTo>
                          <a:pt x="2684815" y="-25815"/>
                          <a:pt x="3002255" y="47760"/>
                          <a:pt x="3269968" y="0"/>
                        </a:cubicBezTo>
                        <a:cubicBezTo>
                          <a:pt x="3537681" y="-47760"/>
                          <a:pt x="3525424" y="6197"/>
                          <a:pt x="3635163" y="0"/>
                        </a:cubicBezTo>
                        <a:cubicBezTo>
                          <a:pt x="3744902" y="-6197"/>
                          <a:pt x="3864753" y="8664"/>
                          <a:pt x="4068833" y="0"/>
                        </a:cubicBezTo>
                        <a:cubicBezTo>
                          <a:pt x="4272913" y="-8664"/>
                          <a:pt x="4451659" y="39868"/>
                          <a:pt x="4776399" y="0"/>
                        </a:cubicBezTo>
                        <a:cubicBezTo>
                          <a:pt x="5101139" y="-39868"/>
                          <a:pt x="5099025" y="20782"/>
                          <a:pt x="5210068" y="0"/>
                        </a:cubicBezTo>
                        <a:cubicBezTo>
                          <a:pt x="5321111" y="-20782"/>
                          <a:pt x="5602100" y="26283"/>
                          <a:pt x="5780686" y="0"/>
                        </a:cubicBezTo>
                        <a:cubicBezTo>
                          <a:pt x="5959272" y="-26283"/>
                          <a:pt x="6151811" y="44022"/>
                          <a:pt x="6282830" y="0"/>
                        </a:cubicBezTo>
                        <a:cubicBezTo>
                          <a:pt x="6413849" y="-44022"/>
                          <a:pt x="6681118" y="59320"/>
                          <a:pt x="6921922" y="0"/>
                        </a:cubicBezTo>
                        <a:cubicBezTo>
                          <a:pt x="6964802" y="-3836"/>
                          <a:pt x="6997122" y="34850"/>
                          <a:pt x="6996430" y="74508"/>
                        </a:cubicBezTo>
                        <a:cubicBezTo>
                          <a:pt x="7001309" y="168099"/>
                          <a:pt x="6972091" y="302105"/>
                          <a:pt x="6996430" y="372532"/>
                        </a:cubicBezTo>
                        <a:cubicBezTo>
                          <a:pt x="6999130" y="412561"/>
                          <a:pt x="6963884" y="452511"/>
                          <a:pt x="6921922" y="447040"/>
                        </a:cubicBezTo>
                        <a:cubicBezTo>
                          <a:pt x="6778588" y="453969"/>
                          <a:pt x="6515482" y="444819"/>
                          <a:pt x="6351304" y="447040"/>
                        </a:cubicBezTo>
                        <a:cubicBezTo>
                          <a:pt x="6187126" y="449261"/>
                          <a:pt x="5925244" y="443684"/>
                          <a:pt x="5712212" y="447040"/>
                        </a:cubicBezTo>
                        <a:cubicBezTo>
                          <a:pt x="5499180" y="450396"/>
                          <a:pt x="5417416" y="413153"/>
                          <a:pt x="5141594" y="447040"/>
                        </a:cubicBezTo>
                        <a:cubicBezTo>
                          <a:pt x="4865772" y="480927"/>
                          <a:pt x="4900351" y="445775"/>
                          <a:pt x="4707925" y="447040"/>
                        </a:cubicBezTo>
                        <a:cubicBezTo>
                          <a:pt x="4515499" y="448305"/>
                          <a:pt x="4455142" y="421149"/>
                          <a:pt x="4342729" y="447040"/>
                        </a:cubicBezTo>
                        <a:cubicBezTo>
                          <a:pt x="4230316" y="472931"/>
                          <a:pt x="4146090" y="440529"/>
                          <a:pt x="3977534" y="447040"/>
                        </a:cubicBezTo>
                        <a:cubicBezTo>
                          <a:pt x="3808978" y="453551"/>
                          <a:pt x="3513733" y="422116"/>
                          <a:pt x="3269968" y="447040"/>
                        </a:cubicBezTo>
                        <a:cubicBezTo>
                          <a:pt x="3026203" y="471964"/>
                          <a:pt x="3013301" y="406396"/>
                          <a:pt x="2767824" y="447040"/>
                        </a:cubicBezTo>
                        <a:cubicBezTo>
                          <a:pt x="2522347" y="487684"/>
                          <a:pt x="2427594" y="406087"/>
                          <a:pt x="2128732" y="447040"/>
                        </a:cubicBezTo>
                        <a:cubicBezTo>
                          <a:pt x="1829870" y="487993"/>
                          <a:pt x="1851247" y="403264"/>
                          <a:pt x="1763537" y="447040"/>
                        </a:cubicBezTo>
                        <a:cubicBezTo>
                          <a:pt x="1675828" y="490816"/>
                          <a:pt x="1475975" y="394528"/>
                          <a:pt x="1261393" y="447040"/>
                        </a:cubicBezTo>
                        <a:cubicBezTo>
                          <a:pt x="1046811" y="499552"/>
                          <a:pt x="785432" y="439109"/>
                          <a:pt x="622301" y="447040"/>
                        </a:cubicBezTo>
                        <a:cubicBezTo>
                          <a:pt x="459170" y="454971"/>
                          <a:pt x="285723" y="423610"/>
                          <a:pt x="74508" y="447040"/>
                        </a:cubicBezTo>
                        <a:cubicBezTo>
                          <a:pt x="32196" y="438098"/>
                          <a:pt x="-4769" y="406703"/>
                          <a:pt x="0" y="372532"/>
                        </a:cubicBezTo>
                        <a:cubicBezTo>
                          <a:pt x="-33797" y="231598"/>
                          <a:pt x="23700" y="151730"/>
                          <a:pt x="0" y="74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LQ new build in 2020/21</a:t>
            </a:r>
          </a:p>
        </p:txBody>
      </p:sp>
      <p:sp>
        <p:nvSpPr>
          <p:cNvPr id="32" name="Rectangle: Rounded Corners 31">
            <a:extLst>
              <a:ext uri="{FF2B5EF4-FFF2-40B4-BE49-F238E27FC236}">
                <a16:creationId xmlns:a16="http://schemas.microsoft.com/office/drawing/2014/main" id="{391ECABA-A364-4836-953A-A8D918FF52A4}"/>
              </a:ext>
            </a:extLst>
          </p:cNvPr>
          <p:cNvSpPr/>
          <p:nvPr/>
        </p:nvSpPr>
        <p:spPr>
          <a:xfrm>
            <a:off x="9167813" y="61112400"/>
            <a:ext cx="3095625" cy="1595438"/>
          </a:xfrm>
          <a:prstGeom prst="roundRect">
            <a:avLst/>
          </a:prstGeom>
          <a:noFill/>
          <a:ln w="31750">
            <a:solidFill>
              <a:srgbClr val="FF0000"/>
            </a:solidFill>
            <a:prstDash val="dash"/>
            <a:extLst>
              <a:ext uri="{C807C97D-BFC1-408E-A445-0C87EB9F89A2}">
                <ask:lineSketchStyleProps xmlns:ask="http://schemas.microsoft.com/office/drawing/2018/sketchyshapes" sd="2893475129">
                  <a:custGeom>
                    <a:avLst/>
                    <a:gdLst>
                      <a:gd name="connsiteX0" fmla="*/ 0 w 6996430"/>
                      <a:gd name="connsiteY0" fmla="*/ 74508 h 447040"/>
                      <a:gd name="connsiteX1" fmla="*/ 74508 w 6996430"/>
                      <a:gd name="connsiteY1" fmla="*/ 0 h 447040"/>
                      <a:gd name="connsiteX2" fmla="*/ 782074 w 6996430"/>
                      <a:gd name="connsiteY2" fmla="*/ 0 h 447040"/>
                      <a:gd name="connsiteX3" fmla="*/ 1489640 w 6996430"/>
                      <a:gd name="connsiteY3" fmla="*/ 0 h 447040"/>
                      <a:gd name="connsiteX4" fmla="*/ 2060258 w 6996430"/>
                      <a:gd name="connsiteY4" fmla="*/ 0 h 447040"/>
                      <a:gd name="connsiteX5" fmla="*/ 2562402 w 6996430"/>
                      <a:gd name="connsiteY5" fmla="*/ 0 h 447040"/>
                      <a:gd name="connsiteX6" fmla="*/ 3269968 w 6996430"/>
                      <a:gd name="connsiteY6" fmla="*/ 0 h 447040"/>
                      <a:gd name="connsiteX7" fmla="*/ 3635163 w 6996430"/>
                      <a:gd name="connsiteY7" fmla="*/ 0 h 447040"/>
                      <a:gd name="connsiteX8" fmla="*/ 4068833 w 6996430"/>
                      <a:gd name="connsiteY8" fmla="*/ 0 h 447040"/>
                      <a:gd name="connsiteX9" fmla="*/ 4776399 w 6996430"/>
                      <a:gd name="connsiteY9" fmla="*/ 0 h 447040"/>
                      <a:gd name="connsiteX10" fmla="*/ 5210068 w 6996430"/>
                      <a:gd name="connsiteY10" fmla="*/ 0 h 447040"/>
                      <a:gd name="connsiteX11" fmla="*/ 5780686 w 6996430"/>
                      <a:gd name="connsiteY11" fmla="*/ 0 h 447040"/>
                      <a:gd name="connsiteX12" fmla="*/ 6282830 w 6996430"/>
                      <a:gd name="connsiteY12" fmla="*/ 0 h 447040"/>
                      <a:gd name="connsiteX13" fmla="*/ 6921922 w 6996430"/>
                      <a:gd name="connsiteY13" fmla="*/ 0 h 447040"/>
                      <a:gd name="connsiteX14" fmla="*/ 6996430 w 6996430"/>
                      <a:gd name="connsiteY14" fmla="*/ 74508 h 447040"/>
                      <a:gd name="connsiteX15" fmla="*/ 6996430 w 6996430"/>
                      <a:gd name="connsiteY15" fmla="*/ 372532 h 447040"/>
                      <a:gd name="connsiteX16" fmla="*/ 6921922 w 6996430"/>
                      <a:gd name="connsiteY16" fmla="*/ 447040 h 447040"/>
                      <a:gd name="connsiteX17" fmla="*/ 6351304 w 6996430"/>
                      <a:gd name="connsiteY17" fmla="*/ 447040 h 447040"/>
                      <a:gd name="connsiteX18" fmla="*/ 5712212 w 6996430"/>
                      <a:gd name="connsiteY18" fmla="*/ 447040 h 447040"/>
                      <a:gd name="connsiteX19" fmla="*/ 5141594 w 6996430"/>
                      <a:gd name="connsiteY19" fmla="*/ 447040 h 447040"/>
                      <a:gd name="connsiteX20" fmla="*/ 4707925 w 6996430"/>
                      <a:gd name="connsiteY20" fmla="*/ 447040 h 447040"/>
                      <a:gd name="connsiteX21" fmla="*/ 4342729 w 6996430"/>
                      <a:gd name="connsiteY21" fmla="*/ 447040 h 447040"/>
                      <a:gd name="connsiteX22" fmla="*/ 3977534 w 6996430"/>
                      <a:gd name="connsiteY22" fmla="*/ 447040 h 447040"/>
                      <a:gd name="connsiteX23" fmla="*/ 3269968 w 6996430"/>
                      <a:gd name="connsiteY23" fmla="*/ 447040 h 447040"/>
                      <a:gd name="connsiteX24" fmla="*/ 2767824 w 6996430"/>
                      <a:gd name="connsiteY24" fmla="*/ 447040 h 447040"/>
                      <a:gd name="connsiteX25" fmla="*/ 2128732 w 6996430"/>
                      <a:gd name="connsiteY25" fmla="*/ 447040 h 447040"/>
                      <a:gd name="connsiteX26" fmla="*/ 1763537 w 6996430"/>
                      <a:gd name="connsiteY26" fmla="*/ 447040 h 447040"/>
                      <a:gd name="connsiteX27" fmla="*/ 1261393 w 6996430"/>
                      <a:gd name="connsiteY27" fmla="*/ 447040 h 447040"/>
                      <a:gd name="connsiteX28" fmla="*/ 622301 w 6996430"/>
                      <a:gd name="connsiteY28" fmla="*/ 447040 h 447040"/>
                      <a:gd name="connsiteX29" fmla="*/ 74508 w 6996430"/>
                      <a:gd name="connsiteY29" fmla="*/ 447040 h 447040"/>
                      <a:gd name="connsiteX30" fmla="*/ 0 w 6996430"/>
                      <a:gd name="connsiteY30" fmla="*/ 372532 h 447040"/>
                      <a:gd name="connsiteX31" fmla="*/ 0 w 6996430"/>
                      <a:gd name="connsiteY31" fmla="*/ 74508 h 4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6430" h="447040" extrusionOk="0">
                        <a:moveTo>
                          <a:pt x="0" y="74508"/>
                        </a:moveTo>
                        <a:cubicBezTo>
                          <a:pt x="2577" y="26847"/>
                          <a:pt x="28707" y="975"/>
                          <a:pt x="74508" y="0"/>
                        </a:cubicBezTo>
                        <a:cubicBezTo>
                          <a:pt x="254257" y="-55978"/>
                          <a:pt x="544298" y="13698"/>
                          <a:pt x="782074" y="0"/>
                        </a:cubicBezTo>
                        <a:cubicBezTo>
                          <a:pt x="1019850" y="-13698"/>
                          <a:pt x="1172759" y="65463"/>
                          <a:pt x="1489640" y="0"/>
                        </a:cubicBezTo>
                        <a:cubicBezTo>
                          <a:pt x="1806521" y="-65463"/>
                          <a:pt x="1808749" y="17893"/>
                          <a:pt x="2060258" y="0"/>
                        </a:cubicBezTo>
                        <a:cubicBezTo>
                          <a:pt x="2311767" y="-17893"/>
                          <a:pt x="2439989" y="25815"/>
                          <a:pt x="2562402" y="0"/>
                        </a:cubicBezTo>
                        <a:cubicBezTo>
                          <a:pt x="2684815" y="-25815"/>
                          <a:pt x="3002255" y="47760"/>
                          <a:pt x="3269968" y="0"/>
                        </a:cubicBezTo>
                        <a:cubicBezTo>
                          <a:pt x="3537681" y="-47760"/>
                          <a:pt x="3525424" y="6197"/>
                          <a:pt x="3635163" y="0"/>
                        </a:cubicBezTo>
                        <a:cubicBezTo>
                          <a:pt x="3744902" y="-6197"/>
                          <a:pt x="3864753" y="8664"/>
                          <a:pt x="4068833" y="0"/>
                        </a:cubicBezTo>
                        <a:cubicBezTo>
                          <a:pt x="4272913" y="-8664"/>
                          <a:pt x="4451659" y="39868"/>
                          <a:pt x="4776399" y="0"/>
                        </a:cubicBezTo>
                        <a:cubicBezTo>
                          <a:pt x="5101139" y="-39868"/>
                          <a:pt x="5099025" y="20782"/>
                          <a:pt x="5210068" y="0"/>
                        </a:cubicBezTo>
                        <a:cubicBezTo>
                          <a:pt x="5321111" y="-20782"/>
                          <a:pt x="5602100" y="26283"/>
                          <a:pt x="5780686" y="0"/>
                        </a:cubicBezTo>
                        <a:cubicBezTo>
                          <a:pt x="5959272" y="-26283"/>
                          <a:pt x="6151811" y="44022"/>
                          <a:pt x="6282830" y="0"/>
                        </a:cubicBezTo>
                        <a:cubicBezTo>
                          <a:pt x="6413849" y="-44022"/>
                          <a:pt x="6681118" y="59320"/>
                          <a:pt x="6921922" y="0"/>
                        </a:cubicBezTo>
                        <a:cubicBezTo>
                          <a:pt x="6964802" y="-3836"/>
                          <a:pt x="6997122" y="34850"/>
                          <a:pt x="6996430" y="74508"/>
                        </a:cubicBezTo>
                        <a:cubicBezTo>
                          <a:pt x="7001309" y="168099"/>
                          <a:pt x="6972091" y="302105"/>
                          <a:pt x="6996430" y="372532"/>
                        </a:cubicBezTo>
                        <a:cubicBezTo>
                          <a:pt x="6999130" y="412561"/>
                          <a:pt x="6963884" y="452511"/>
                          <a:pt x="6921922" y="447040"/>
                        </a:cubicBezTo>
                        <a:cubicBezTo>
                          <a:pt x="6778588" y="453969"/>
                          <a:pt x="6515482" y="444819"/>
                          <a:pt x="6351304" y="447040"/>
                        </a:cubicBezTo>
                        <a:cubicBezTo>
                          <a:pt x="6187126" y="449261"/>
                          <a:pt x="5925244" y="443684"/>
                          <a:pt x="5712212" y="447040"/>
                        </a:cubicBezTo>
                        <a:cubicBezTo>
                          <a:pt x="5499180" y="450396"/>
                          <a:pt x="5417416" y="413153"/>
                          <a:pt x="5141594" y="447040"/>
                        </a:cubicBezTo>
                        <a:cubicBezTo>
                          <a:pt x="4865772" y="480927"/>
                          <a:pt x="4900351" y="445775"/>
                          <a:pt x="4707925" y="447040"/>
                        </a:cubicBezTo>
                        <a:cubicBezTo>
                          <a:pt x="4515499" y="448305"/>
                          <a:pt x="4455142" y="421149"/>
                          <a:pt x="4342729" y="447040"/>
                        </a:cubicBezTo>
                        <a:cubicBezTo>
                          <a:pt x="4230316" y="472931"/>
                          <a:pt x="4146090" y="440529"/>
                          <a:pt x="3977534" y="447040"/>
                        </a:cubicBezTo>
                        <a:cubicBezTo>
                          <a:pt x="3808978" y="453551"/>
                          <a:pt x="3513733" y="422116"/>
                          <a:pt x="3269968" y="447040"/>
                        </a:cubicBezTo>
                        <a:cubicBezTo>
                          <a:pt x="3026203" y="471964"/>
                          <a:pt x="3013301" y="406396"/>
                          <a:pt x="2767824" y="447040"/>
                        </a:cubicBezTo>
                        <a:cubicBezTo>
                          <a:pt x="2522347" y="487684"/>
                          <a:pt x="2427594" y="406087"/>
                          <a:pt x="2128732" y="447040"/>
                        </a:cubicBezTo>
                        <a:cubicBezTo>
                          <a:pt x="1829870" y="487993"/>
                          <a:pt x="1851247" y="403264"/>
                          <a:pt x="1763537" y="447040"/>
                        </a:cubicBezTo>
                        <a:cubicBezTo>
                          <a:pt x="1675828" y="490816"/>
                          <a:pt x="1475975" y="394528"/>
                          <a:pt x="1261393" y="447040"/>
                        </a:cubicBezTo>
                        <a:cubicBezTo>
                          <a:pt x="1046811" y="499552"/>
                          <a:pt x="785432" y="439109"/>
                          <a:pt x="622301" y="447040"/>
                        </a:cubicBezTo>
                        <a:cubicBezTo>
                          <a:pt x="459170" y="454971"/>
                          <a:pt x="285723" y="423610"/>
                          <a:pt x="74508" y="447040"/>
                        </a:cubicBezTo>
                        <a:cubicBezTo>
                          <a:pt x="32196" y="438098"/>
                          <a:pt x="-4769" y="406703"/>
                          <a:pt x="0" y="372532"/>
                        </a:cubicBezTo>
                        <a:cubicBezTo>
                          <a:pt x="-33797" y="231598"/>
                          <a:pt x="23700" y="151730"/>
                          <a:pt x="0" y="74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mj-lt"/>
                <a:ea typeface="+mn-ea"/>
                <a:cs typeface="MV Boli" panose="02000500030200090000" pitchFamily="2" charset="0"/>
              </a:rPr>
              <a:t>LQ new build in 2020/21</a:t>
            </a:r>
          </a:p>
        </p:txBody>
      </p:sp>
      <p:sp>
        <p:nvSpPr>
          <p:cNvPr id="39" name="Rectangle: Rounded Corners 38">
            <a:extLst>
              <a:ext uri="{FF2B5EF4-FFF2-40B4-BE49-F238E27FC236}">
                <a16:creationId xmlns:a16="http://schemas.microsoft.com/office/drawing/2014/main" id="{7F612F52-0774-45F6-8CD3-6B3AE26CEA73}"/>
              </a:ext>
            </a:extLst>
          </p:cNvPr>
          <p:cNvSpPr/>
          <p:nvPr/>
        </p:nvSpPr>
        <p:spPr>
          <a:xfrm>
            <a:off x="1482972" y="189000"/>
            <a:ext cx="773722"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LA Social</a:t>
            </a:r>
          </a:p>
        </p:txBody>
      </p:sp>
      <p:sp>
        <p:nvSpPr>
          <p:cNvPr id="40" name="Rectangle: Rounded Corners 39">
            <a:extLst>
              <a:ext uri="{FF2B5EF4-FFF2-40B4-BE49-F238E27FC236}">
                <a16:creationId xmlns:a16="http://schemas.microsoft.com/office/drawing/2014/main" id="{340550B2-4D98-4AC4-B220-08F51446FF9E}"/>
              </a:ext>
            </a:extLst>
          </p:cNvPr>
          <p:cNvSpPr/>
          <p:nvPr/>
        </p:nvSpPr>
        <p:spPr>
          <a:xfrm>
            <a:off x="2256694" y="4509000"/>
            <a:ext cx="1547445"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LA Social</a:t>
            </a:r>
          </a:p>
        </p:txBody>
      </p:sp>
      <p:sp>
        <p:nvSpPr>
          <p:cNvPr id="41" name="Rectangle: Rounded Corners 40">
            <a:extLst>
              <a:ext uri="{FF2B5EF4-FFF2-40B4-BE49-F238E27FC236}">
                <a16:creationId xmlns:a16="http://schemas.microsoft.com/office/drawing/2014/main" id="{DC84259E-CC15-4CAA-AFA6-035E0C4D6674}"/>
              </a:ext>
            </a:extLst>
          </p:cNvPr>
          <p:cNvSpPr/>
          <p:nvPr/>
        </p:nvSpPr>
        <p:spPr>
          <a:xfrm>
            <a:off x="2244970" y="2529000"/>
            <a:ext cx="1547445"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HA Social</a:t>
            </a:r>
          </a:p>
        </p:txBody>
      </p:sp>
      <p:sp>
        <p:nvSpPr>
          <p:cNvPr id="42" name="Rectangle: Rounded Corners 41">
            <a:extLst>
              <a:ext uri="{FF2B5EF4-FFF2-40B4-BE49-F238E27FC236}">
                <a16:creationId xmlns:a16="http://schemas.microsoft.com/office/drawing/2014/main" id="{1445EE45-AAB1-44C8-ACEF-CEB86519FD6A}"/>
              </a:ext>
            </a:extLst>
          </p:cNvPr>
          <p:cNvSpPr/>
          <p:nvPr/>
        </p:nvSpPr>
        <p:spPr>
          <a:xfrm>
            <a:off x="3001966" y="4689000"/>
            <a:ext cx="1523997"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HA </a:t>
            </a:r>
            <a:r>
              <a:rPr lang="en-GB" sz="900" b="0" dirty="0">
                <a:solidFill>
                  <a:schemeClr val="tx1"/>
                </a:solidFill>
                <a:latin typeface="+mj-lt"/>
                <a:ea typeface="+mn-ea"/>
                <a:cs typeface="MV Boli" panose="02000500030200090000" pitchFamily="2" charset="0"/>
              </a:rPr>
              <a:t>Social</a:t>
            </a:r>
          </a:p>
        </p:txBody>
      </p:sp>
      <p:sp>
        <p:nvSpPr>
          <p:cNvPr id="43" name="Rectangle: Rounded Corners 42">
            <a:extLst>
              <a:ext uri="{FF2B5EF4-FFF2-40B4-BE49-F238E27FC236}">
                <a16:creationId xmlns:a16="http://schemas.microsoft.com/office/drawing/2014/main" id="{16888770-2262-437D-99C4-40684D3FF2B5}"/>
              </a:ext>
            </a:extLst>
          </p:cNvPr>
          <p:cNvSpPr/>
          <p:nvPr/>
        </p:nvSpPr>
        <p:spPr>
          <a:xfrm>
            <a:off x="3018692" y="2709000"/>
            <a:ext cx="2332892"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HA Affordable Rent</a:t>
            </a:r>
            <a:endParaRPr lang="en-GB" sz="900" b="0" dirty="0">
              <a:solidFill>
                <a:schemeClr val="tx1"/>
              </a:solidFill>
              <a:latin typeface="+mj-lt"/>
              <a:ea typeface="+mn-ea"/>
              <a:cs typeface="MV Boli" panose="02000500030200090000" pitchFamily="2" charset="0"/>
            </a:endParaRPr>
          </a:p>
        </p:txBody>
      </p:sp>
      <p:sp>
        <p:nvSpPr>
          <p:cNvPr id="44" name="Rectangle: Rounded Corners 43">
            <a:extLst>
              <a:ext uri="{FF2B5EF4-FFF2-40B4-BE49-F238E27FC236}">
                <a16:creationId xmlns:a16="http://schemas.microsoft.com/office/drawing/2014/main" id="{B5603319-0CFE-49AA-AE14-9A2A6510C045}"/>
              </a:ext>
            </a:extLst>
          </p:cNvPr>
          <p:cNvSpPr/>
          <p:nvPr/>
        </p:nvSpPr>
        <p:spPr>
          <a:xfrm>
            <a:off x="3764128" y="4869000"/>
            <a:ext cx="2321170"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HA Affordable Rent</a:t>
            </a:r>
            <a:endParaRPr lang="en-GB" sz="900" b="0" dirty="0">
              <a:solidFill>
                <a:schemeClr val="tx1"/>
              </a:solidFill>
              <a:latin typeface="+mj-lt"/>
              <a:ea typeface="+mn-ea"/>
              <a:cs typeface="MV Boli" panose="02000500030200090000" pitchFamily="2" charset="0"/>
            </a:endParaRPr>
          </a:p>
        </p:txBody>
      </p:sp>
      <p:sp>
        <p:nvSpPr>
          <p:cNvPr id="45" name="Rectangle: Rounded Corners 44">
            <a:extLst>
              <a:ext uri="{FF2B5EF4-FFF2-40B4-BE49-F238E27FC236}">
                <a16:creationId xmlns:a16="http://schemas.microsoft.com/office/drawing/2014/main" id="{26BC6F0A-F4FD-44D3-9219-E36386DBA3C4}"/>
              </a:ext>
            </a:extLst>
          </p:cNvPr>
          <p:cNvSpPr/>
          <p:nvPr/>
        </p:nvSpPr>
        <p:spPr>
          <a:xfrm>
            <a:off x="2244969" y="2349000"/>
            <a:ext cx="773723"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LA </a:t>
            </a:r>
            <a:r>
              <a:rPr lang="en-GB" sz="900" b="0" dirty="0">
                <a:solidFill>
                  <a:schemeClr val="tx1"/>
                </a:solidFill>
                <a:latin typeface="+mj-lt"/>
                <a:ea typeface="+mn-ea"/>
                <a:cs typeface="MV Boli" panose="02000500030200090000" pitchFamily="2" charset="0"/>
              </a:rPr>
              <a:t>Social</a:t>
            </a:r>
          </a:p>
        </p:txBody>
      </p:sp>
      <p:sp>
        <p:nvSpPr>
          <p:cNvPr id="46" name="Rectangle: Rounded Corners 45">
            <a:extLst>
              <a:ext uri="{FF2B5EF4-FFF2-40B4-BE49-F238E27FC236}">
                <a16:creationId xmlns:a16="http://schemas.microsoft.com/office/drawing/2014/main" id="{F6B3063B-A575-4BC2-9D03-6BB5C017A26C}"/>
              </a:ext>
            </a:extLst>
          </p:cNvPr>
          <p:cNvSpPr/>
          <p:nvPr/>
        </p:nvSpPr>
        <p:spPr>
          <a:xfrm>
            <a:off x="3030415" y="2889000"/>
            <a:ext cx="1535723"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LA Affordable Rent</a:t>
            </a:r>
            <a:endParaRPr lang="en-GB" sz="900" b="0" dirty="0">
              <a:solidFill>
                <a:schemeClr val="tx1"/>
              </a:solidFill>
              <a:latin typeface="+mj-lt"/>
              <a:ea typeface="+mn-ea"/>
              <a:cs typeface="MV Boli" panose="02000500030200090000" pitchFamily="2" charset="0"/>
            </a:endParaRPr>
          </a:p>
        </p:txBody>
      </p:sp>
      <p:sp>
        <p:nvSpPr>
          <p:cNvPr id="47" name="Rectangle: Rounded Corners 46">
            <a:extLst>
              <a:ext uri="{FF2B5EF4-FFF2-40B4-BE49-F238E27FC236}">
                <a16:creationId xmlns:a16="http://schemas.microsoft.com/office/drawing/2014/main" id="{471B5185-27B2-493E-BC82-984AC5F8CD38}"/>
              </a:ext>
            </a:extLst>
          </p:cNvPr>
          <p:cNvSpPr/>
          <p:nvPr/>
        </p:nvSpPr>
        <p:spPr>
          <a:xfrm>
            <a:off x="3764129" y="5049000"/>
            <a:ext cx="1587456"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LA Affordable Rent</a:t>
            </a:r>
            <a:endParaRPr lang="en-GB" sz="900" b="0" dirty="0">
              <a:solidFill>
                <a:schemeClr val="tx1"/>
              </a:solidFill>
              <a:latin typeface="+mj-lt"/>
              <a:ea typeface="+mn-ea"/>
              <a:cs typeface="MV Boli" panose="02000500030200090000" pitchFamily="2" charset="0"/>
            </a:endParaRPr>
          </a:p>
        </p:txBody>
      </p:sp>
      <p:sp>
        <p:nvSpPr>
          <p:cNvPr id="48" name="Rectangle: Rounded Corners 47">
            <a:extLst>
              <a:ext uri="{FF2B5EF4-FFF2-40B4-BE49-F238E27FC236}">
                <a16:creationId xmlns:a16="http://schemas.microsoft.com/office/drawing/2014/main" id="{4EC89587-F523-4839-B48D-7D53BAF53A22}"/>
              </a:ext>
            </a:extLst>
          </p:cNvPr>
          <p:cNvSpPr/>
          <p:nvPr/>
        </p:nvSpPr>
        <p:spPr>
          <a:xfrm>
            <a:off x="3792415" y="3069000"/>
            <a:ext cx="2321170"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Intermediate</a:t>
            </a:r>
            <a:endParaRPr lang="en-GB" sz="900" b="0" dirty="0">
              <a:solidFill>
                <a:schemeClr val="tx1"/>
              </a:solidFill>
              <a:latin typeface="+mj-lt"/>
              <a:ea typeface="+mn-ea"/>
              <a:cs typeface="MV Boli" panose="02000500030200090000" pitchFamily="2" charset="0"/>
            </a:endParaRPr>
          </a:p>
        </p:txBody>
      </p:sp>
      <p:sp>
        <p:nvSpPr>
          <p:cNvPr id="49" name="Rectangle: Rounded Corners 48">
            <a:extLst>
              <a:ext uri="{FF2B5EF4-FFF2-40B4-BE49-F238E27FC236}">
                <a16:creationId xmlns:a16="http://schemas.microsoft.com/office/drawing/2014/main" id="{3BA51BC0-22EC-490E-9CA8-F50AD02BCA8D}"/>
              </a:ext>
            </a:extLst>
          </p:cNvPr>
          <p:cNvSpPr/>
          <p:nvPr/>
        </p:nvSpPr>
        <p:spPr>
          <a:xfrm>
            <a:off x="4566138" y="5229000"/>
            <a:ext cx="2321170"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Intermediate</a:t>
            </a:r>
            <a:endParaRPr lang="en-GB" sz="900" b="0" dirty="0">
              <a:solidFill>
                <a:schemeClr val="tx1"/>
              </a:solidFill>
              <a:latin typeface="+mj-lt"/>
              <a:ea typeface="+mn-ea"/>
              <a:cs typeface="MV Boli" panose="02000500030200090000" pitchFamily="2" charset="0"/>
            </a:endParaRPr>
          </a:p>
        </p:txBody>
      </p:sp>
      <p:sp>
        <p:nvSpPr>
          <p:cNvPr id="50" name="Rectangle: Rounded Corners 49">
            <a:extLst>
              <a:ext uri="{FF2B5EF4-FFF2-40B4-BE49-F238E27FC236}">
                <a16:creationId xmlns:a16="http://schemas.microsoft.com/office/drawing/2014/main" id="{55BED4DC-7450-48B5-B051-64ED68916F57}"/>
              </a:ext>
            </a:extLst>
          </p:cNvPr>
          <p:cNvSpPr/>
          <p:nvPr/>
        </p:nvSpPr>
        <p:spPr>
          <a:xfrm>
            <a:off x="4566138" y="3249000"/>
            <a:ext cx="3094893"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Median private rent</a:t>
            </a:r>
            <a:endParaRPr lang="en-GB" sz="900" b="0" dirty="0">
              <a:solidFill>
                <a:schemeClr val="tx1"/>
              </a:solidFill>
              <a:latin typeface="+mj-lt"/>
              <a:ea typeface="+mn-ea"/>
              <a:cs typeface="MV Boli" panose="02000500030200090000" pitchFamily="2" charset="0"/>
            </a:endParaRPr>
          </a:p>
        </p:txBody>
      </p:sp>
      <p:sp>
        <p:nvSpPr>
          <p:cNvPr id="51" name="Rectangle: Rounded Corners 50">
            <a:extLst>
              <a:ext uri="{FF2B5EF4-FFF2-40B4-BE49-F238E27FC236}">
                <a16:creationId xmlns:a16="http://schemas.microsoft.com/office/drawing/2014/main" id="{970872D5-C746-4688-88D2-F4C08844D9B9}"/>
              </a:ext>
            </a:extLst>
          </p:cNvPr>
          <p:cNvSpPr/>
          <p:nvPr/>
        </p:nvSpPr>
        <p:spPr>
          <a:xfrm>
            <a:off x="5339862" y="5409000"/>
            <a:ext cx="3094893"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Median private rent</a:t>
            </a:r>
            <a:endParaRPr lang="en-GB" sz="900" b="0" dirty="0">
              <a:solidFill>
                <a:schemeClr val="tx1"/>
              </a:solidFill>
              <a:latin typeface="+mj-lt"/>
              <a:ea typeface="+mn-ea"/>
              <a:cs typeface="MV Boli" panose="02000500030200090000" pitchFamily="2" charset="0"/>
            </a:endParaRPr>
          </a:p>
        </p:txBody>
      </p:sp>
      <p:sp>
        <p:nvSpPr>
          <p:cNvPr id="52" name="Rectangle: Rounded Corners 51">
            <a:extLst>
              <a:ext uri="{FF2B5EF4-FFF2-40B4-BE49-F238E27FC236}">
                <a16:creationId xmlns:a16="http://schemas.microsoft.com/office/drawing/2014/main" id="{691366FA-6A9D-466A-B360-BD8AF75C5BE4}"/>
              </a:ext>
            </a:extLst>
          </p:cNvPr>
          <p:cNvSpPr/>
          <p:nvPr/>
        </p:nvSpPr>
        <p:spPr>
          <a:xfrm>
            <a:off x="4566138" y="3429000"/>
            <a:ext cx="3868616"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HomeBuy / SO</a:t>
            </a:r>
            <a:endParaRPr lang="en-GB" sz="900" b="0" dirty="0">
              <a:solidFill>
                <a:schemeClr val="tx1"/>
              </a:solidFill>
              <a:latin typeface="+mj-lt"/>
              <a:ea typeface="+mn-ea"/>
              <a:cs typeface="MV Boli" panose="02000500030200090000" pitchFamily="2" charset="0"/>
            </a:endParaRPr>
          </a:p>
        </p:txBody>
      </p:sp>
      <p:sp>
        <p:nvSpPr>
          <p:cNvPr id="53" name="Rectangle: Rounded Corners 52">
            <a:extLst>
              <a:ext uri="{FF2B5EF4-FFF2-40B4-BE49-F238E27FC236}">
                <a16:creationId xmlns:a16="http://schemas.microsoft.com/office/drawing/2014/main" id="{848DF808-2F9B-4D8F-ACAE-FCBE338071A6}"/>
              </a:ext>
            </a:extLst>
          </p:cNvPr>
          <p:cNvSpPr/>
          <p:nvPr/>
        </p:nvSpPr>
        <p:spPr>
          <a:xfrm>
            <a:off x="6113585" y="5589000"/>
            <a:ext cx="3868615"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HomeBuy / SO</a:t>
            </a:r>
            <a:endParaRPr lang="en-GB" sz="900" b="0" dirty="0">
              <a:solidFill>
                <a:schemeClr val="tx1"/>
              </a:solidFill>
              <a:latin typeface="+mj-lt"/>
              <a:ea typeface="+mn-ea"/>
              <a:cs typeface="MV Boli" panose="02000500030200090000" pitchFamily="2" charset="0"/>
            </a:endParaRPr>
          </a:p>
        </p:txBody>
      </p:sp>
      <p:sp>
        <p:nvSpPr>
          <p:cNvPr id="54" name="Rectangle: Rounded Corners 53">
            <a:extLst>
              <a:ext uri="{FF2B5EF4-FFF2-40B4-BE49-F238E27FC236}">
                <a16:creationId xmlns:a16="http://schemas.microsoft.com/office/drawing/2014/main" id="{92FDCBF7-65C3-41DA-8162-DFAD2318527C}"/>
              </a:ext>
            </a:extLst>
          </p:cNvPr>
          <p:cNvSpPr/>
          <p:nvPr/>
        </p:nvSpPr>
        <p:spPr>
          <a:xfrm>
            <a:off x="3018692" y="3609000"/>
            <a:ext cx="4642339"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LQ second hand sale</a:t>
            </a:r>
            <a:endParaRPr lang="en-GB" sz="900" b="0" dirty="0">
              <a:solidFill>
                <a:schemeClr val="tx1"/>
              </a:solidFill>
              <a:latin typeface="+mj-lt"/>
              <a:ea typeface="+mn-ea"/>
              <a:cs typeface="MV Boli" panose="02000500030200090000" pitchFamily="2" charset="0"/>
            </a:endParaRPr>
          </a:p>
        </p:txBody>
      </p:sp>
      <p:sp>
        <p:nvSpPr>
          <p:cNvPr id="55" name="Rectangle: Rounded Corners 54">
            <a:extLst>
              <a:ext uri="{FF2B5EF4-FFF2-40B4-BE49-F238E27FC236}">
                <a16:creationId xmlns:a16="http://schemas.microsoft.com/office/drawing/2014/main" id="{A78060AB-37F3-474E-8343-E6461B4A68E8}"/>
              </a:ext>
            </a:extLst>
          </p:cNvPr>
          <p:cNvSpPr/>
          <p:nvPr/>
        </p:nvSpPr>
        <p:spPr>
          <a:xfrm>
            <a:off x="6113585" y="5769000"/>
            <a:ext cx="3845169"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LQ second hand sale</a:t>
            </a:r>
            <a:endParaRPr lang="en-GB" sz="900" b="0" dirty="0">
              <a:solidFill>
                <a:schemeClr val="tx1"/>
              </a:solidFill>
              <a:latin typeface="+mj-lt"/>
              <a:ea typeface="+mn-ea"/>
              <a:cs typeface="MV Boli" panose="02000500030200090000" pitchFamily="2" charset="0"/>
            </a:endParaRPr>
          </a:p>
        </p:txBody>
      </p:sp>
      <p:sp>
        <p:nvSpPr>
          <p:cNvPr id="56" name="Rectangle: Rounded Corners 55">
            <a:extLst>
              <a:ext uri="{FF2B5EF4-FFF2-40B4-BE49-F238E27FC236}">
                <a16:creationId xmlns:a16="http://schemas.microsoft.com/office/drawing/2014/main" id="{B6CC8A36-C306-4F1A-9481-D07EA8102591}"/>
              </a:ext>
            </a:extLst>
          </p:cNvPr>
          <p:cNvSpPr/>
          <p:nvPr/>
        </p:nvSpPr>
        <p:spPr>
          <a:xfrm>
            <a:off x="6887308" y="5949000"/>
            <a:ext cx="3868615"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Avg </a:t>
            </a:r>
            <a:r>
              <a:rPr lang="en-GB" sz="900" b="0" dirty="0">
                <a:solidFill>
                  <a:schemeClr val="tx1"/>
                </a:solidFill>
                <a:effectLst/>
                <a:latin typeface="+mn-lt"/>
                <a:ea typeface="+mn-ea"/>
                <a:cs typeface="+mn-cs"/>
              </a:rPr>
              <a:t>second hand sale</a:t>
            </a:r>
            <a:endParaRPr lang="en-GB" sz="900" b="0" dirty="0">
              <a:solidFill>
                <a:schemeClr val="tx1"/>
              </a:solidFill>
              <a:latin typeface="+mj-lt"/>
              <a:ea typeface="+mn-ea"/>
              <a:cs typeface="MV Boli" panose="02000500030200090000" pitchFamily="2" charset="0"/>
            </a:endParaRPr>
          </a:p>
        </p:txBody>
      </p:sp>
      <p:sp>
        <p:nvSpPr>
          <p:cNvPr id="57" name="Rectangle: Rounded Corners 56">
            <a:extLst>
              <a:ext uri="{FF2B5EF4-FFF2-40B4-BE49-F238E27FC236}">
                <a16:creationId xmlns:a16="http://schemas.microsoft.com/office/drawing/2014/main" id="{9958E448-E2E0-4A23-8451-59836A3A3ECA}"/>
              </a:ext>
            </a:extLst>
          </p:cNvPr>
          <p:cNvSpPr/>
          <p:nvPr/>
        </p:nvSpPr>
        <p:spPr>
          <a:xfrm>
            <a:off x="3018692" y="3789000"/>
            <a:ext cx="5416062"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A</a:t>
            </a:r>
            <a:r>
              <a:rPr lang="en-GB" sz="900" b="0" dirty="0">
                <a:solidFill>
                  <a:schemeClr val="tx1"/>
                </a:solidFill>
                <a:effectLst/>
                <a:latin typeface="+mn-lt"/>
                <a:ea typeface="+mn-ea"/>
                <a:cs typeface="+mn-cs"/>
              </a:rPr>
              <a:t>vg second hand sale</a:t>
            </a:r>
            <a:endParaRPr lang="en-GB" sz="900" b="0" dirty="0">
              <a:solidFill>
                <a:schemeClr val="tx1"/>
              </a:solidFill>
              <a:latin typeface="+mj-lt"/>
              <a:ea typeface="+mn-ea"/>
              <a:cs typeface="MV Boli" panose="02000500030200090000" pitchFamily="2" charset="0"/>
            </a:endParaRPr>
          </a:p>
        </p:txBody>
      </p:sp>
      <p:sp>
        <p:nvSpPr>
          <p:cNvPr id="58" name="Rectangle: Rounded Corners 57">
            <a:extLst>
              <a:ext uri="{FF2B5EF4-FFF2-40B4-BE49-F238E27FC236}">
                <a16:creationId xmlns:a16="http://schemas.microsoft.com/office/drawing/2014/main" id="{CBE60E66-D1F5-4346-8D1E-891632250831}"/>
              </a:ext>
            </a:extLst>
          </p:cNvPr>
          <p:cNvSpPr/>
          <p:nvPr/>
        </p:nvSpPr>
        <p:spPr>
          <a:xfrm>
            <a:off x="5339861" y="3969000"/>
            <a:ext cx="3868615"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LQ new build</a:t>
            </a:r>
            <a:endParaRPr lang="en-GB" sz="900" b="0" dirty="0">
              <a:solidFill>
                <a:schemeClr val="tx1"/>
              </a:solidFill>
              <a:latin typeface="+mj-lt"/>
              <a:ea typeface="+mn-ea"/>
              <a:cs typeface="MV Boli" panose="02000500030200090000" pitchFamily="2" charset="0"/>
            </a:endParaRPr>
          </a:p>
        </p:txBody>
      </p:sp>
      <p:sp>
        <p:nvSpPr>
          <p:cNvPr id="59" name="Rectangle: Rounded Corners 58">
            <a:extLst>
              <a:ext uri="{FF2B5EF4-FFF2-40B4-BE49-F238E27FC236}">
                <a16:creationId xmlns:a16="http://schemas.microsoft.com/office/drawing/2014/main" id="{7F1D79B1-E716-4D18-B0B3-EDD36D14FAFC}"/>
              </a:ext>
            </a:extLst>
          </p:cNvPr>
          <p:cNvSpPr/>
          <p:nvPr/>
        </p:nvSpPr>
        <p:spPr>
          <a:xfrm>
            <a:off x="6887308" y="6129000"/>
            <a:ext cx="3094893"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LQ new build</a:t>
            </a:r>
            <a:endParaRPr lang="en-GB" sz="900" b="0" dirty="0">
              <a:solidFill>
                <a:schemeClr val="tx1"/>
              </a:solidFill>
              <a:latin typeface="+mj-lt"/>
              <a:ea typeface="+mn-ea"/>
              <a:cs typeface="MV Boli" panose="02000500030200090000" pitchFamily="2" charset="0"/>
            </a:endParaRPr>
          </a:p>
        </p:txBody>
      </p:sp>
      <p:sp>
        <p:nvSpPr>
          <p:cNvPr id="60" name="Rectangle: Rounded Corners 59">
            <a:extLst>
              <a:ext uri="{FF2B5EF4-FFF2-40B4-BE49-F238E27FC236}">
                <a16:creationId xmlns:a16="http://schemas.microsoft.com/office/drawing/2014/main" id="{9F829CA8-AB2B-493F-A7FD-3E6AA10B77EA}"/>
              </a:ext>
            </a:extLst>
          </p:cNvPr>
          <p:cNvSpPr/>
          <p:nvPr/>
        </p:nvSpPr>
        <p:spPr>
          <a:xfrm>
            <a:off x="5339862" y="4149000"/>
            <a:ext cx="4642338" cy="180000"/>
          </a:xfrm>
          <a:prstGeom prst="roundRect">
            <a:avLst/>
          </a:prstGeom>
          <a:solidFill>
            <a:schemeClr val="bg1"/>
          </a:solidFill>
          <a:ln w="6350">
            <a:solidFill>
              <a:srgbClr val="FFC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A</a:t>
            </a:r>
            <a:r>
              <a:rPr lang="en-GB" sz="900" b="0" dirty="0">
                <a:solidFill>
                  <a:schemeClr val="tx1"/>
                </a:solidFill>
                <a:effectLst/>
                <a:latin typeface="+mn-lt"/>
                <a:ea typeface="+mn-ea"/>
                <a:cs typeface="+mn-cs"/>
              </a:rPr>
              <a:t>vg new build</a:t>
            </a:r>
            <a:endParaRPr lang="en-GB" sz="900" b="0" dirty="0">
              <a:solidFill>
                <a:schemeClr val="tx1"/>
              </a:solidFill>
              <a:latin typeface="+mj-lt"/>
              <a:ea typeface="+mn-ea"/>
              <a:cs typeface="MV Boli" panose="02000500030200090000" pitchFamily="2" charset="0"/>
            </a:endParaRPr>
          </a:p>
        </p:txBody>
      </p:sp>
      <p:sp>
        <p:nvSpPr>
          <p:cNvPr id="61" name="Rectangle: Rounded Corners 60">
            <a:extLst>
              <a:ext uri="{FF2B5EF4-FFF2-40B4-BE49-F238E27FC236}">
                <a16:creationId xmlns:a16="http://schemas.microsoft.com/office/drawing/2014/main" id="{6560FF0F-00B6-4726-B6E6-F20E72886DCA}"/>
              </a:ext>
            </a:extLst>
          </p:cNvPr>
          <p:cNvSpPr/>
          <p:nvPr/>
        </p:nvSpPr>
        <p:spPr>
          <a:xfrm>
            <a:off x="6887308" y="6309000"/>
            <a:ext cx="4607169" cy="180000"/>
          </a:xfrm>
          <a:prstGeom prst="roundRect">
            <a:avLst/>
          </a:prstGeom>
          <a:solidFill>
            <a:schemeClr val="bg1"/>
          </a:solidFill>
          <a:ln w="6350">
            <a:solidFill>
              <a:srgbClr val="FF000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A</a:t>
            </a:r>
            <a:r>
              <a:rPr lang="en-GB" sz="900" b="0" dirty="0">
                <a:solidFill>
                  <a:schemeClr val="tx1"/>
                </a:solidFill>
                <a:effectLst/>
                <a:latin typeface="+mn-lt"/>
                <a:ea typeface="+mn-ea"/>
                <a:cs typeface="+mn-cs"/>
              </a:rPr>
              <a:t>vg new build</a:t>
            </a:r>
            <a:endParaRPr lang="en-GB" sz="900" b="0" dirty="0">
              <a:solidFill>
                <a:schemeClr val="tx1"/>
              </a:solidFill>
              <a:latin typeface="+mj-lt"/>
              <a:ea typeface="+mn-ea"/>
              <a:cs typeface="MV Boli" panose="02000500030200090000" pitchFamily="2" charset="0"/>
            </a:endParaRPr>
          </a:p>
        </p:txBody>
      </p:sp>
      <p:sp>
        <p:nvSpPr>
          <p:cNvPr id="62" name="Rectangle: Rounded Corners 61">
            <a:extLst>
              <a:ext uri="{FF2B5EF4-FFF2-40B4-BE49-F238E27FC236}">
                <a16:creationId xmlns:a16="http://schemas.microsoft.com/office/drawing/2014/main" id="{7D4D28CC-63F4-4E73-9105-EAEB8A7F9FBA}"/>
              </a:ext>
            </a:extLst>
          </p:cNvPr>
          <p:cNvSpPr/>
          <p:nvPr/>
        </p:nvSpPr>
        <p:spPr>
          <a:xfrm>
            <a:off x="697523" y="369000"/>
            <a:ext cx="2321168"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HA </a:t>
            </a:r>
            <a:r>
              <a:rPr lang="en-GB" sz="900" b="0" dirty="0">
                <a:solidFill>
                  <a:schemeClr val="tx1"/>
                </a:solidFill>
                <a:latin typeface="+mj-lt"/>
                <a:ea typeface="+mn-ea"/>
                <a:cs typeface="MV Boli" panose="02000500030200090000" pitchFamily="2" charset="0"/>
              </a:rPr>
              <a:t>Social</a:t>
            </a:r>
          </a:p>
        </p:txBody>
      </p:sp>
      <p:sp>
        <p:nvSpPr>
          <p:cNvPr id="63" name="Rectangle: Rounded Corners 62">
            <a:extLst>
              <a:ext uri="{FF2B5EF4-FFF2-40B4-BE49-F238E27FC236}">
                <a16:creationId xmlns:a16="http://schemas.microsoft.com/office/drawing/2014/main" id="{A41A9CA9-DAAE-4164-87D5-0C96B44C24EF}"/>
              </a:ext>
            </a:extLst>
          </p:cNvPr>
          <p:cNvSpPr/>
          <p:nvPr/>
        </p:nvSpPr>
        <p:spPr>
          <a:xfrm>
            <a:off x="1471246" y="549000"/>
            <a:ext cx="3106615"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HA Affordable Rent</a:t>
            </a:r>
            <a:endParaRPr lang="en-GB" sz="900" b="0" dirty="0">
              <a:solidFill>
                <a:schemeClr val="tx1"/>
              </a:solidFill>
              <a:latin typeface="+mj-lt"/>
              <a:ea typeface="+mn-ea"/>
              <a:cs typeface="MV Boli" panose="02000500030200090000" pitchFamily="2" charset="0"/>
            </a:endParaRPr>
          </a:p>
        </p:txBody>
      </p:sp>
      <p:sp>
        <p:nvSpPr>
          <p:cNvPr id="64" name="Rectangle: Rounded Corners 63">
            <a:extLst>
              <a:ext uri="{FF2B5EF4-FFF2-40B4-BE49-F238E27FC236}">
                <a16:creationId xmlns:a16="http://schemas.microsoft.com/office/drawing/2014/main" id="{7BEAE2C6-F27B-41BD-B713-E52CB901122F}"/>
              </a:ext>
            </a:extLst>
          </p:cNvPr>
          <p:cNvSpPr/>
          <p:nvPr/>
        </p:nvSpPr>
        <p:spPr>
          <a:xfrm>
            <a:off x="2244969" y="729000"/>
            <a:ext cx="1535723"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LA Affordable Rent</a:t>
            </a:r>
            <a:endParaRPr lang="en-GB" sz="900" b="0" dirty="0">
              <a:solidFill>
                <a:schemeClr val="tx1"/>
              </a:solidFill>
              <a:latin typeface="+mj-lt"/>
              <a:ea typeface="+mn-ea"/>
              <a:cs typeface="MV Boli" panose="02000500030200090000" pitchFamily="2" charset="0"/>
            </a:endParaRPr>
          </a:p>
        </p:txBody>
      </p:sp>
      <p:sp>
        <p:nvSpPr>
          <p:cNvPr id="65" name="Rectangle: Rounded Corners 64">
            <a:extLst>
              <a:ext uri="{FF2B5EF4-FFF2-40B4-BE49-F238E27FC236}">
                <a16:creationId xmlns:a16="http://schemas.microsoft.com/office/drawing/2014/main" id="{4820621A-73A2-4C52-86AF-4B5001B82ED1}"/>
              </a:ext>
            </a:extLst>
          </p:cNvPr>
          <p:cNvSpPr/>
          <p:nvPr/>
        </p:nvSpPr>
        <p:spPr>
          <a:xfrm>
            <a:off x="3018692" y="909000"/>
            <a:ext cx="2321170"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Intermediate</a:t>
            </a:r>
            <a:endParaRPr lang="en-GB" sz="900" b="0" dirty="0">
              <a:solidFill>
                <a:schemeClr val="tx1"/>
              </a:solidFill>
              <a:latin typeface="+mj-lt"/>
              <a:ea typeface="+mn-ea"/>
              <a:cs typeface="MV Boli" panose="02000500030200090000" pitchFamily="2" charset="0"/>
            </a:endParaRPr>
          </a:p>
        </p:txBody>
      </p:sp>
      <p:sp>
        <p:nvSpPr>
          <p:cNvPr id="66" name="Rectangle: Rounded Corners 65">
            <a:extLst>
              <a:ext uri="{FF2B5EF4-FFF2-40B4-BE49-F238E27FC236}">
                <a16:creationId xmlns:a16="http://schemas.microsoft.com/office/drawing/2014/main" id="{D2F52E15-AB30-4A3C-B297-F3BA96DF70A1}"/>
              </a:ext>
            </a:extLst>
          </p:cNvPr>
          <p:cNvSpPr/>
          <p:nvPr/>
        </p:nvSpPr>
        <p:spPr>
          <a:xfrm>
            <a:off x="3792415" y="1089000"/>
            <a:ext cx="2321170"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Median private rent</a:t>
            </a:r>
          </a:p>
        </p:txBody>
      </p:sp>
      <p:sp>
        <p:nvSpPr>
          <p:cNvPr id="67" name="Rectangle: Rounded Corners 66">
            <a:extLst>
              <a:ext uri="{FF2B5EF4-FFF2-40B4-BE49-F238E27FC236}">
                <a16:creationId xmlns:a16="http://schemas.microsoft.com/office/drawing/2014/main" id="{305CD889-8C8C-481C-AB2C-306FE42437FB}"/>
              </a:ext>
            </a:extLst>
          </p:cNvPr>
          <p:cNvSpPr/>
          <p:nvPr/>
        </p:nvSpPr>
        <p:spPr>
          <a:xfrm>
            <a:off x="3018691" y="1269000"/>
            <a:ext cx="3094893"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HomeBuy / SO</a:t>
            </a:r>
          </a:p>
        </p:txBody>
      </p:sp>
      <p:sp>
        <p:nvSpPr>
          <p:cNvPr id="68" name="Rectangle: Rounded Corners 67">
            <a:extLst>
              <a:ext uri="{FF2B5EF4-FFF2-40B4-BE49-F238E27FC236}">
                <a16:creationId xmlns:a16="http://schemas.microsoft.com/office/drawing/2014/main" id="{8A753F57-8A30-42FC-A0C6-10091E6B7154}"/>
              </a:ext>
            </a:extLst>
          </p:cNvPr>
          <p:cNvSpPr/>
          <p:nvPr/>
        </p:nvSpPr>
        <p:spPr>
          <a:xfrm>
            <a:off x="1471246" y="1449000"/>
            <a:ext cx="4642339"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LQ second hand sale</a:t>
            </a:r>
          </a:p>
        </p:txBody>
      </p:sp>
      <p:sp>
        <p:nvSpPr>
          <p:cNvPr id="69" name="Rectangle: Rounded Corners 68">
            <a:extLst>
              <a:ext uri="{FF2B5EF4-FFF2-40B4-BE49-F238E27FC236}">
                <a16:creationId xmlns:a16="http://schemas.microsoft.com/office/drawing/2014/main" id="{AD33A28A-A684-424C-B0E7-1480F04DF6FF}"/>
              </a:ext>
            </a:extLst>
          </p:cNvPr>
          <p:cNvSpPr/>
          <p:nvPr/>
        </p:nvSpPr>
        <p:spPr>
          <a:xfrm>
            <a:off x="1471247" y="1629000"/>
            <a:ext cx="5416062"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mn-ea"/>
                <a:cs typeface="+mn-cs"/>
              </a:rPr>
              <a:t>Avg second hand sale</a:t>
            </a:r>
            <a:endParaRPr lang="en-GB" sz="900" b="0" dirty="0">
              <a:solidFill>
                <a:schemeClr val="tx1"/>
              </a:solidFill>
              <a:latin typeface="+mj-lt"/>
              <a:ea typeface="+mn-ea"/>
              <a:cs typeface="MV Boli" panose="02000500030200090000" pitchFamily="2" charset="0"/>
            </a:endParaRPr>
          </a:p>
        </p:txBody>
      </p:sp>
      <p:sp>
        <p:nvSpPr>
          <p:cNvPr id="70" name="Rectangle: Rounded Corners 69">
            <a:extLst>
              <a:ext uri="{FF2B5EF4-FFF2-40B4-BE49-F238E27FC236}">
                <a16:creationId xmlns:a16="http://schemas.microsoft.com/office/drawing/2014/main" id="{131ADC51-A251-4704-8009-090816637EF0}"/>
              </a:ext>
            </a:extLst>
          </p:cNvPr>
          <p:cNvSpPr/>
          <p:nvPr/>
        </p:nvSpPr>
        <p:spPr>
          <a:xfrm>
            <a:off x="4566138" y="1809000"/>
            <a:ext cx="2321170"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LQ new build</a:t>
            </a:r>
          </a:p>
        </p:txBody>
      </p:sp>
      <p:sp>
        <p:nvSpPr>
          <p:cNvPr id="71" name="Rectangle: Rounded Corners 70">
            <a:extLst>
              <a:ext uri="{FF2B5EF4-FFF2-40B4-BE49-F238E27FC236}">
                <a16:creationId xmlns:a16="http://schemas.microsoft.com/office/drawing/2014/main" id="{B6EAC43E-87EB-442E-B1FE-E0174A7B53E9}"/>
              </a:ext>
            </a:extLst>
          </p:cNvPr>
          <p:cNvSpPr/>
          <p:nvPr/>
        </p:nvSpPr>
        <p:spPr>
          <a:xfrm>
            <a:off x="4549897" y="1989000"/>
            <a:ext cx="3868616" cy="180000"/>
          </a:xfrm>
          <a:prstGeom prst="roundRect">
            <a:avLst/>
          </a:prstGeom>
          <a:solidFill>
            <a:schemeClr val="bg1"/>
          </a:solidFill>
          <a:ln w="6350">
            <a:solidFill>
              <a:srgbClr val="00B050"/>
            </a:solidFill>
            <a:prstDash val="solid"/>
            <a:extLst>
              <a:ext uri="{C807C97D-BFC1-408E-A445-0C87EB9F89A2}">
                <ask:lineSketchStyleProps xmlns:ask="http://schemas.microsoft.com/office/drawing/2018/sketchyshapes" sd="2893475129">
                  <a:custGeom>
                    <a:avLst/>
                    <a:gdLst>
                      <a:gd name="connsiteX0" fmla="*/ 0 w 3785870"/>
                      <a:gd name="connsiteY0" fmla="*/ 135469 h 812800"/>
                      <a:gd name="connsiteX1" fmla="*/ 135469 w 3785870"/>
                      <a:gd name="connsiteY1" fmla="*/ 0 h 812800"/>
                      <a:gd name="connsiteX2" fmla="*/ 791590 w 3785870"/>
                      <a:gd name="connsiteY2" fmla="*/ 0 h 812800"/>
                      <a:gd name="connsiteX3" fmla="*/ 1447710 w 3785870"/>
                      <a:gd name="connsiteY3" fmla="*/ 0 h 812800"/>
                      <a:gd name="connsiteX4" fmla="*/ 2033532 w 3785870"/>
                      <a:gd name="connsiteY4" fmla="*/ 0 h 812800"/>
                      <a:gd name="connsiteX5" fmla="*/ 2584205 w 3785870"/>
                      <a:gd name="connsiteY5" fmla="*/ 0 h 812800"/>
                      <a:gd name="connsiteX6" fmla="*/ 3650401 w 3785870"/>
                      <a:gd name="connsiteY6" fmla="*/ 0 h 812800"/>
                      <a:gd name="connsiteX7" fmla="*/ 3785870 w 3785870"/>
                      <a:gd name="connsiteY7" fmla="*/ 135469 h 812800"/>
                      <a:gd name="connsiteX8" fmla="*/ 3785870 w 3785870"/>
                      <a:gd name="connsiteY8" fmla="*/ 677331 h 812800"/>
                      <a:gd name="connsiteX9" fmla="*/ 3650401 w 3785870"/>
                      <a:gd name="connsiteY9" fmla="*/ 812800 h 812800"/>
                      <a:gd name="connsiteX10" fmla="*/ 3064579 w 3785870"/>
                      <a:gd name="connsiteY10" fmla="*/ 812800 h 812800"/>
                      <a:gd name="connsiteX11" fmla="*/ 2478757 w 3785870"/>
                      <a:gd name="connsiteY11" fmla="*/ 812800 h 812800"/>
                      <a:gd name="connsiteX12" fmla="*/ 1998383 w 3785870"/>
                      <a:gd name="connsiteY12" fmla="*/ 812800 h 812800"/>
                      <a:gd name="connsiteX13" fmla="*/ 1377412 w 3785870"/>
                      <a:gd name="connsiteY13" fmla="*/ 812800 h 812800"/>
                      <a:gd name="connsiteX14" fmla="*/ 861888 w 3785870"/>
                      <a:gd name="connsiteY14" fmla="*/ 812800 h 812800"/>
                      <a:gd name="connsiteX15" fmla="*/ 135469 w 3785870"/>
                      <a:gd name="connsiteY15" fmla="*/ 812800 h 812800"/>
                      <a:gd name="connsiteX16" fmla="*/ 0 w 3785870"/>
                      <a:gd name="connsiteY16" fmla="*/ 677331 h 812800"/>
                      <a:gd name="connsiteX17" fmla="*/ 0 w 3785870"/>
                      <a:gd name="connsiteY17"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5870" h="812800" extrusionOk="0">
                        <a:moveTo>
                          <a:pt x="0" y="135469"/>
                        </a:moveTo>
                        <a:cubicBezTo>
                          <a:pt x="1639" y="56511"/>
                          <a:pt x="53255" y="1550"/>
                          <a:pt x="135469" y="0"/>
                        </a:cubicBezTo>
                        <a:cubicBezTo>
                          <a:pt x="392851" y="-64787"/>
                          <a:pt x="467868" y="30181"/>
                          <a:pt x="791590" y="0"/>
                        </a:cubicBezTo>
                        <a:cubicBezTo>
                          <a:pt x="1115312" y="-30181"/>
                          <a:pt x="1272094" y="9340"/>
                          <a:pt x="1447710" y="0"/>
                        </a:cubicBezTo>
                        <a:cubicBezTo>
                          <a:pt x="1623326" y="-9340"/>
                          <a:pt x="1879544" y="12415"/>
                          <a:pt x="2033532" y="0"/>
                        </a:cubicBezTo>
                        <a:cubicBezTo>
                          <a:pt x="2187520" y="-12415"/>
                          <a:pt x="2371285" y="25212"/>
                          <a:pt x="2584205" y="0"/>
                        </a:cubicBezTo>
                        <a:cubicBezTo>
                          <a:pt x="2797125" y="-25212"/>
                          <a:pt x="3275383" y="90703"/>
                          <a:pt x="3650401" y="0"/>
                        </a:cubicBezTo>
                        <a:cubicBezTo>
                          <a:pt x="3735621" y="-4611"/>
                          <a:pt x="3787635" y="56521"/>
                          <a:pt x="3785870" y="135469"/>
                        </a:cubicBezTo>
                        <a:cubicBezTo>
                          <a:pt x="3809651" y="359292"/>
                          <a:pt x="3738713" y="540054"/>
                          <a:pt x="3785870" y="677331"/>
                        </a:cubicBezTo>
                        <a:cubicBezTo>
                          <a:pt x="3770108" y="761824"/>
                          <a:pt x="3717101" y="809926"/>
                          <a:pt x="3650401" y="812800"/>
                        </a:cubicBezTo>
                        <a:cubicBezTo>
                          <a:pt x="3533182" y="861134"/>
                          <a:pt x="3276656" y="772454"/>
                          <a:pt x="3064579" y="812800"/>
                        </a:cubicBezTo>
                        <a:cubicBezTo>
                          <a:pt x="2852502" y="853146"/>
                          <a:pt x="2708613" y="758756"/>
                          <a:pt x="2478757" y="812800"/>
                        </a:cubicBezTo>
                        <a:cubicBezTo>
                          <a:pt x="2248901" y="866844"/>
                          <a:pt x="2183000" y="806956"/>
                          <a:pt x="1998383" y="812800"/>
                        </a:cubicBezTo>
                        <a:cubicBezTo>
                          <a:pt x="1813766" y="818644"/>
                          <a:pt x="1630058" y="809041"/>
                          <a:pt x="1377412" y="812800"/>
                        </a:cubicBezTo>
                        <a:cubicBezTo>
                          <a:pt x="1124766" y="816559"/>
                          <a:pt x="1075610" y="785950"/>
                          <a:pt x="861888" y="812800"/>
                        </a:cubicBezTo>
                        <a:cubicBezTo>
                          <a:pt x="648166" y="839650"/>
                          <a:pt x="292804" y="766190"/>
                          <a:pt x="135469" y="812800"/>
                        </a:cubicBezTo>
                        <a:cubicBezTo>
                          <a:pt x="57761" y="813079"/>
                          <a:pt x="3558" y="770587"/>
                          <a:pt x="0" y="677331"/>
                        </a:cubicBezTo>
                        <a:cubicBezTo>
                          <a:pt x="-35474" y="446678"/>
                          <a:pt x="40421" y="271473"/>
                          <a:pt x="0" y="13546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j-lt"/>
                <a:ea typeface="+mn-ea"/>
                <a:cs typeface="MV Boli" panose="02000500030200090000" pitchFamily="2" charset="0"/>
              </a:rPr>
              <a:t>A</a:t>
            </a:r>
            <a:r>
              <a:rPr lang="en-GB" sz="900" b="0" dirty="0">
                <a:solidFill>
                  <a:schemeClr val="tx1"/>
                </a:solidFill>
                <a:effectLst/>
                <a:latin typeface="+mn-lt"/>
                <a:ea typeface="+mn-ea"/>
                <a:cs typeface="+mn-cs"/>
              </a:rPr>
              <a:t>vg new build</a:t>
            </a:r>
            <a:endParaRPr lang="en-GB" sz="900" b="0" dirty="0">
              <a:solidFill>
                <a:schemeClr val="tx1"/>
              </a:solidFill>
              <a:latin typeface="+mj-lt"/>
              <a:ea typeface="+mn-ea"/>
              <a:cs typeface="MV Boli" panose="02000500030200090000" pitchFamily="2" charset="0"/>
            </a:endParaRPr>
          </a:p>
        </p:txBody>
      </p:sp>
      <p:sp>
        <p:nvSpPr>
          <p:cNvPr id="75" name="TextBox 74">
            <a:extLst>
              <a:ext uri="{FF2B5EF4-FFF2-40B4-BE49-F238E27FC236}">
                <a16:creationId xmlns:a16="http://schemas.microsoft.com/office/drawing/2014/main" id="{1E53352B-43AB-4FBA-AED8-7CBC6EF7CDAF}"/>
              </a:ext>
            </a:extLst>
          </p:cNvPr>
          <p:cNvSpPr txBox="1"/>
          <p:nvPr/>
        </p:nvSpPr>
        <p:spPr>
          <a:xfrm rot="16200000">
            <a:off x="52252" y="1189602"/>
            <a:ext cx="1290539" cy="369332"/>
          </a:xfrm>
          <a:prstGeom prst="rect">
            <a:avLst/>
          </a:prstGeom>
          <a:noFill/>
        </p:spPr>
        <p:txBody>
          <a:bodyPr wrap="square" rtlCol="0">
            <a:spAutoFit/>
          </a:bodyPr>
          <a:lstStyle/>
          <a:p>
            <a:r>
              <a:rPr lang="en-GB" dirty="0"/>
              <a:t>1 beds</a:t>
            </a:r>
          </a:p>
        </p:txBody>
      </p:sp>
      <p:sp>
        <p:nvSpPr>
          <p:cNvPr id="76" name="TextBox 75">
            <a:extLst>
              <a:ext uri="{FF2B5EF4-FFF2-40B4-BE49-F238E27FC236}">
                <a16:creationId xmlns:a16="http://schemas.microsoft.com/office/drawing/2014/main" id="{D9C48581-632D-4D32-9609-1DE70BD71401}"/>
              </a:ext>
            </a:extLst>
          </p:cNvPr>
          <p:cNvSpPr txBox="1"/>
          <p:nvPr/>
        </p:nvSpPr>
        <p:spPr>
          <a:xfrm rot="16200000">
            <a:off x="52251" y="3365663"/>
            <a:ext cx="1290539" cy="369332"/>
          </a:xfrm>
          <a:prstGeom prst="rect">
            <a:avLst/>
          </a:prstGeom>
          <a:noFill/>
        </p:spPr>
        <p:txBody>
          <a:bodyPr wrap="square" rtlCol="0">
            <a:spAutoFit/>
          </a:bodyPr>
          <a:lstStyle/>
          <a:p>
            <a:r>
              <a:rPr lang="en-GB" dirty="0"/>
              <a:t>2 beds</a:t>
            </a:r>
          </a:p>
        </p:txBody>
      </p:sp>
      <p:sp>
        <p:nvSpPr>
          <p:cNvPr id="77" name="TextBox 76">
            <a:extLst>
              <a:ext uri="{FF2B5EF4-FFF2-40B4-BE49-F238E27FC236}">
                <a16:creationId xmlns:a16="http://schemas.microsoft.com/office/drawing/2014/main" id="{1B213AB6-B3F9-487F-AA32-3195B7BFA91F}"/>
              </a:ext>
            </a:extLst>
          </p:cNvPr>
          <p:cNvSpPr txBox="1"/>
          <p:nvPr/>
        </p:nvSpPr>
        <p:spPr>
          <a:xfrm rot="16200000">
            <a:off x="58182" y="5630300"/>
            <a:ext cx="1290539" cy="369332"/>
          </a:xfrm>
          <a:prstGeom prst="rect">
            <a:avLst/>
          </a:prstGeom>
          <a:noFill/>
        </p:spPr>
        <p:txBody>
          <a:bodyPr wrap="square" rtlCol="0">
            <a:spAutoFit/>
          </a:bodyPr>
          <a:lstStyle/>
          <a:p>
            <a:r>
              <a:rPr lang="en-GB" dirty="0"/>
              <a:t>3 beds</a:t>
            </a:r>
          </a:p>
        </p:txBody>
      </p:sp>
      <p:sp>
        <p:nvSpPr>
          <p:cNvPr id="78" name="Footer Placeholder 3">
            <a:extLst>
              <a:ext uri="{FF2B5EF4-FFF2-40B4-BE49-F238E27FC236}">
                <a16:creationId xmlns:a16="http://schemas.microsoft.com/office/drawing/2014/main" id="{74922EBD-890B-466F-AB5D-0D3FCF7B04C5}"/>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79" name="Slide Number Placeholder 4">
            <a:extLst>
              <a:ext uri="{FF2B5EF4-FFF2-40B4-BE49-F238E27FC236}">
                <a16:creationId xmlns:a16="http://schemas.microsoft.com/office/drawing/2014/main" id="{5CDB4BC8-1C0D-4634-8C54-F422F9FB60A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46</a:t>
            </a:fld>
            <a:endParaRPr lang="en-US" dirty="0">
              <a:solidFill>
                <a:schemeClr val="bg1"/>
              </a:solidFill>
            </a:endParaRPr>
          </a:p>
        </p:txBody>
      </p:sp>
      <p:sp>
        <p:nvSpPr>
          <p:cNvPr id="33" name="Title 1">
            <a:extLst>
              <a:ext uri="{FF2B5EF4-FFF2-40B4-BE49-F238E27FC236}">
                <a16:creationId xmlns:a16="http://schemas.microsoft.com/office/drawing/2014/main" id="{B1EA1594-ABD2-3C66-9281-FFD0EDA30CC7}"/>
              </a:ext>
            </a:extLst>
          </p:cNvPr>
          <p:cNvSpPr txBox="1">
            <a:spLocks/>
          </p:cNvSpPr>
          <p:nvPr/>
        </p:nvSpPr>
        <p:spPr>
          <a:xfrm>
            <a:off x="7139521" y="89342"/>
            <a:ext cx="4733365" cy="1600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Detail: income</a:t>
            </a:r>
            <a:r>
              <a:rPr lang="en-US" sz="4800" dirty="0"/>
              <a:t> </a:t>
            </a:r>
            <a:r>
              <a:rPr lang="en-US" sz="3600" dirty="0"/>
              <a:t>needed</a:t>
            </a:r>
            <a:r>
              <a:rPr lang="en-US" sz="4800" dirty="0"/>
              <a:t> </a:t>
            </a:r>
            <a:r>
              <a:rPr lang="en-US" sz="3600" dirty="0"/>
              <a:t>for 1, 2 &amp; 3 beds</a:t>
            </a:r>
          </a:p>
        </p:txBody>
      </p:sp>
    </p:spTree>
    <p:extLst>
      <p:ext uri="{BB962C8B-B14F-4D97-AF65-F5344CB8AC3E}">
        <p14:creationId xmlns:p14="http://schemas.microsoft.com/office/powerpoint/2010/main" val="2344406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A4130D-A992-291F-D8DD-82CC013919F8}"/>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5" name="Rectangle 4">
            <a:extLst>
              <a:ext uri="{FF2B5EF4-FFF2-40B4-BE49-F238E27FC236}">
                <a16:creationId xmlns:a16="http://schemas.microsoft.com/office/drawing/2014/main" id="{0A4CD585-7310-2F2B-E24E-6BBB4F59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25B878CB-E655-7519-85D1-6AA35084510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 name="Straight Connector 6">
            <a:extLst>
              <a:ext uri="{FF2B5EF4-FFF2-40B4-BE49-F238E27FC236}">
                <a16:creationId xmlns:a16="http://schemas.microsoft.com/office/drawing/2014/main" id="{FBA3612B-77D4-5D59-22FF-FB05A61514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EE8729-F260-A045-A302-96E0EF0E5D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 name="Rectangle 8">
            <a:extLst>
              <a:ext uri="{FF2B5EF4-FFF2-40B4-BE49-F238E27FC236}">
                <a16:creationId xmlns:a16="http://schemas.microsoft.com/office/drawing/2014/main" id="{4A526498-470E-4846-F5C9-06BB77203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A3E7DBA-E95C-35B2-2C38-E6C80DDDB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a:extLst>
              <a:ext uri="{FF2B5EF4-FFF2-40B4-BE49-F238E27FC236}">
                <a16:creationId xmlns:a16="http://schemas.microsoft.com/office/drawing/2014/main" id="{9989874D-4FFF-5341-C4DE-40892866A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B0FB6EF-565F-CCBD-026A-23D2010CE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6A06C66-33DE-1B75-E283-54E2BAD15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2B3B21A6-F9EB-9ED5-EDAC-E714D5877751}"/>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5" name="Text Placeholder 2">
            <a:extLst>
              <a:ext uri="{FF2B5EF4-FFF2-40B4-BE49-F238E27FC236}">
                <a16:creationId xmlns:a16="http://schemas.microsoft.com/office/drawing/2014/main" id="{BEAC6BEB-99ED-5CAE-E229-4771CB410FD6}"/>
              </a:ext>
            </a:extLst>
          </p:cNvPr>
          <p:cNvSpPr txBox="1">
            <a:spLocks/>
          </p:cNvSpPr>
          <p:nvPr/>
        </p:nvSpPr>
        <p:spPr>
          <a:xfrm>
            <a:off x="1535372" y="3329458"/>
            <a:ext cx="9120954" cy="1695388"/>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pic>
        <p:nvPicPr>
          <p:cNvPr id="16" name="Picture 15">
            <a:extLst>
              <a:ext uri="{FF2B5EF4-FFF2-40B4-BE49-F238E27FC236}">
                <a16:creationId xmlns:a16="http://schemas.microsoft.com/office/drawing/2014/main" id="{19DE6B09-BEF8-B6AA-BD82-B320BD63100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D15E099D-B3D0-69DD-6249-8E69DF5EAA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323CEA5E-8580-4EC4-25DA-F7029B82941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47</a:t>
            </a:fld>
            <a:endParaRPr lang="en-US" dirty="0">
              <a:solidFill>
                <a:schemeClr val="bg1"/>
              </a:solidFill>
            </a:endParaRPr>
          </a:p>
        </p:txBody>
      </p:sp>
      <p:sp>
        <p:nvSpPr>
          <p:cNvPr id="2" name="Footer Placeholder 3">
            <a:extLst>
              <a:ext uri="{FF2B5EF4-FFF2-40B4-BE49-F238E27FC236}">
                <a16:creationId xmlns:a16="http://schemas.microsoft.com/office/drawing/2014/main" id="{DDB0D97A-9399-F4AB-49CE-FFA2D3B70D77}"/>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75658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CEC913EB-83EE-1112-055F-FAC9040C12B8}"/>
              </a:ext>
            </a:extLst>
          </p:cNvPr>
          <p:cNvGraphicFramePr>
            <a:graphicFrameLocks noGrp="1"/>
          </p:cNvGraphicFramePr>
          <p:nvPr>
            <p:extLst>
              <p:ext uri="{D42A27DB-BD31-4B8C-83A1-F6EECF244321}">
                <p14:modId xmlns:p14="http://schemas.microsoft.com/office/powerpoint/2010/main" val="1607117316"/>
              </p:ext>
            </p:extLst>
          </p:nvPr>
        </p:nvGraphicFramePr>
        <p:xfrm>
          <a:off x="533401" y="1117508"/>
          <a:ext cx="10847277" cy="4972223"/>
        </p:xfrm>
        <a:graphic>
          <a:graphicData uri="http://schemas.openxmlformats.org/drawingml/2006/table">
            <a:tbl>
              <a:tblPr firstRow="1" bandRow="1">
                <a:tableStyleId>{69012ECD-51FC-41F1-AA8D-1B2483CD663E}</a:tableStyleId>
              </a:tblPr>
              <a:tblGrid>
                <a:gridCol w="3450902">
                  <a:extLst>
                    <a:ext uri="{9D8B030D-6E8A-4147-A177-3AD203B41FA5}">
                      <a16:colId xmlns:a16="http://schemas.microsoft.com/office/drawing/2014/main" val="3927090664"/>
                    </a:ext>
                  </a:extLst>
                </a:gridCol>
                <a:gridCol w="5671594">
                  <a:extLst>
                    <a:ext uri="{9D8B030D-6E8A-4147-A177-3AD203B41FA5}">
                      <a16:colId xmlns:a16="http://schemas.microsoft.com/office/drawing/2014/main" val="3051318368"/>
                    </a:ext>
                  </a:extLst>
                </a:gridCol>
                <a:gridCol w="1724781">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958156410"/>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5699747"/>
                  </a:ext>
                </a:extLst>
              </a:tr>
            </a:tbl>
          </a:graphicData>
        </a:graphic>
      </p:graphicFrame>
      <p:sp>
        <p:nvSpPr>
          <p:cNvPr id="3" name="Title 2">
            <a:extLst>
              <a:ext uri="{FF2B5EF4-FFF2-40B4-BE49-F238E27FC236}">
                <a16:creationId xmlns:a16="http://schemas.microsoft.com/office/drawing/2014/main" id="{340C211E-0480-70F4-C336-AE72DC0E1847}"/>
              </a:ext>
            </a:extLst>
          </p:cNvPr>
          <p:cNvSpPr txBox="1">
            <a:spLocks/>
          </p:cNvSpPr>
          <p:nvPr/>
        </p:nvSpPr>
        <p:spPr>
          <a:xfrm>
            <a:off x="533401" y="1"/>
            <a:ext cx="10521454" cy="1009649"/>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4" name="Slide Number Placeholder 4">
            <a:extLst>
              <a:ext uri="{FF2B5EF4-FFF2-40B4-BE49-F238E27FC236}">
                <a16:creationId xmlns:a16="http://schemas.microsoft.com/office/drawing/2014/main" id="{741FDCE6-6215-1D63-08C0-4F9B4361E2C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48</a:t>
            </a:fld>
            <a:endParaRPr lang="en-US" dirty="0">
              <a:solidFill>
                <a:schemeClr val="bg1"/>
              </a:solidFill>
            </a:endParaRPr>
          </a:p>
        </p:txBody>
      </p:sp>
      <p:sp>
        <p:nvSpPr>
          <p:cNvPr id="5" name="Footer Placeholder 3">
            <a:extLst>
              <a:ext uri="{FF2B5EF4-FFF2-40B4-BE49-F238E27FC236}">
                <a16:creationId xmlns:a16="http://schemas.microsoft.com/office/drawing/2014/main" id="{17B2D00E-4B08-DC74-D0E9-91A231512DEF}"/>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958592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4F1314-B097-DAD5-AB6A-94DDC7CE6704}"/>
              </a:ext>
            </a:extLst>
          </p:cNvPr>
          <p:cNvPicPr>
            <a:picLocks noChangeAspect="1"/>
          </p:cNvPicPr>
          <p:nvPr/>
        </p:nvPicPr>
        <p:blipFill rotWithShape="1">
          <a:blip r:embed="rId2"/>
          <a:srcRect l="9044" t="41830" r="10440" b="12941"/>
          <a:stretch/>
        </p:blipFill>
        <p:spPr>
          <a:xfrm>
            <a:off x="99564" y="1466751"/>
            <a:ext cx="11925331" cy="3768186"/>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212776" y="0"/>
            <a:ext cx="10786917" cy="1402909"/>
          </a:xfrm>
        </p:spPr>
        <p:txBody>
          <a:bodyPr vert="horz" lIns="91440" tIns="45720" rIns="91440" bIns="45720" rtlCol="0" anchor="ctr">
            <a:normAutofit/>
          </a:bodyPr>
          <a:lstStyle/>
          <a:p>
            <a:r>
              <a:rPr lang="en-GB" sz="3600" dirty="0"/>
              <a:t>Scale &amp; cost of housing</a:t>
            </a:r>
            <a:br>
              <a:rPr lang="en-GB" sz="3600" dirty="0"/>
            </a:br>
            <a:r>
              <a:rPr lang="en-GB" sz="1300" dirty="0"/>
              <a:t>this diagram sets out the range of incomes needed </a:t>
            </a:r>
            <a:br>
              <a:rPr lang="en-GB" sz="1300" dirty="0"/>
            </a:br>
            <a:r>
              <a:rPr lang="en-GB" sz="1300" dirty="0"/>
              <a:t>for broad tenures, across the whole study area</a:t>
            </a:r>
            <a:endParaRPr lang="en-US" sz="1300" dirty="0"/>
          </a:p>
        </p:txBody>
      </p:sp>
      <p:sp>
        <p:nvSpPr>
          <p:cNvPr id="10" name="TextBox 9">
            <a:extLst>
              <a:ext uri="{FF2B5EF4-FFF2-40B4-BE49-F238E27FC236}">
                <a16:creationId xmlns:a16="http://schemas.microsoft.com/office/drawing/2014/main" id="{F8B0C763-24AC-4371-9E7C-35FD6CC0D1D6}"/>
              </a:ext>
            </a:extLst>
          </p:cNvPr>
          <p:cNvSpPr txBox="1"/>
          <p:nvPr/>
        </p:nvSpPr>
        <p:spPr>
          <a:xfrm>
            <a:off x="3661090" y="6386720"/>
            <a:ext cx="8125097" cy="390046"/>
          </a:xfrm>
          <a:prstGeom prst="rect">
            <a:avLst/>
          </a:prstGeom>
        </p:spPr>
        <p:txBody>
          <a:bodyPr vert="horz" lIns="91440" tIns="45720" rIns="91440" bIns="45720" rtlCol="0" anchor="ctr">
            <a:noAutofit/>
          </a:bodyPr>
          <a:lstStyle/>
          <a:p>
            <a:pPr defTabSz="914400"/>
            <a:r>
              <a:rPr lang="en-US" sz="1400" dirty="0">
                <a:solidFill>
                  <a:schemeClr val="bg1"/>
                </a:solidFill>
              </a:rPr>
              <a:t>In this diagram the box height is adjusted to indicate the % of stock in this area, of each tenure. Where very small numbers or no consistent data source for stock, a standard height is used (e.g. intermediate rent).</a:t>
            </a:r>
          </a:p>
        </p:txBody>
      </p:sp>
      <p:sp>
        <p:nvSpPr>
          <p:cNvPr id="5" name="Footer Placeholder 3">
            <a:extLst>
              <a:ext uri="{FF2B5EF4-FFF2-40B4-BE49-F238E27FC236}">
                <a16:creationId xmlns:a16="http://schemas.microsoft.com/office/drawing/2014/main" id="{5C86038E-4D36-47EB-A822-A0897FB4D9F9}"/>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7" name="Slide Number Placeholder 4">
            <a:extLst>
              <a:ext uri="{FF2B5EF4-FFF2-40B4-BE49-F238E27FC236}">
                <a16:creationId xmlns:a16="http://schemas.microsoft.com/office/drawing/2014/main" id="{056E7409-FBAD-4D7A-810A-975BBB28329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49</a:t>
            </a:fld>
            <a:endParaRPr lang="en-US" dirty="0">
              <a:solidFill>
                <a:schemeClr val="bg1"/>
              </a:solidFill>
            </a:endParaRPr>
          </a:p>
        </p:txBody>
      </p:sp>
      <p:sp>
        <p:nvSpPr>
          <p:cNvPr id="3" name="Callout: Line 2">
            <a:extLst>
              <a:ext uri="{FF2B5EF4-FFF2-40B4-BE49-F238E27FC236}">
                <a16:creationId xmlns:a16="http://schemas.microsoft.com/office/drawing/2014/main" id="{7EEFA646-C91C-914E-A9C0-91922D89C914}"/>
              </a:ext>
            </a:extLst>
          </p:cNvPr>
          <p:cNvSpPr/>
          <p:nvPr/>
        </p:nvSpPr>
        <p:spPr>
          <a:xfrm>
            <a:off x="9757455" y="2432488"/>
            <a:ext cx="2221769" cy="2246769"/>
          </a:xfrm>
          <a:prstGeom prst="borderCallout1">
            <a:avLst>
              <a:gd name="adj1" fmla="val 51992"/>
              <a:gd name="adj2" fmla="val -1121"/>
              <a:gd name="adj3" fmla="val 38371"/>
              <a:gd name="adj4" fmla="val -36501"/>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Ownership is dominant across the area at 64%.  A wide range of incomes are covered by home ownership &amp; Homebuy, reaching well into the highest 25% of households by income (the pink zone) particularly for larger homes</a:t>
            </a:r>
          </a:p>
        </p:txBody>
      </p:sp>
      <p:sp>
        <p:nvSpPr>
          <p:cNvPr id="4" name="Callout: Line 3">
            <a:extLst>
              <a:ext uri="{FF2B5EF4-FFF2-40B4-BE49-F238E27FC236}">
                <a16:creationId xmlns:a16="http://schemas.microsoft.com/office/drawing/2014/main" id="{0C101D5C-5D17-A87F-1E98-3361FA6C6329}"/>
              </a:ext>
            </a:extLst>
          </p:cNvPr>
          <p:cNvSpPr/>
          <p:nvPr/>
        </p:nvSpPr>
        <p:spPr>
          <a:xfrm>
            <a:off x="8220890" y="86089"/>
            <a:ext cx="3758334" cy="1169551"/>
          </a:xfrm>
          <a:prstGeom prst="borderCallout1">
            <a:avLst>
              <a:gd name="adj1" fmla="val 52855"/>
              <a:gd name="adj2" fmla="val -3264"/>
              <a:gd name="adj3" fmla="val 138513"/>
              <a:gd name="adj4" fmla="val -95650"/>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Affordable / social rented dwellings make up around 15% of the area’s dwellings. Smaller affordable / social rented is an option for lower income households; but 3+ beds need higher incomes</a:t>
            </a:r>
          </a:p>
        </p:txBody>
      </p:sp>
      <p:sp>
        <p:nvSpPr>
          <p:cNvPr id="8" name="Callout: Line 7">
            <a:extLst>
              <a:ext uri="{FF2B5EF4-FFF2-40B4-BE49-F238E27FC236}">
                <a16:creationId xmlns:a16="http://schemas.microsoft.com/office/drawing/2014/main" id="{B2AC670B-9375-A58F-B75B-395FF9F9161C}"/>
              </a:ext>
            </a:extLst>
          </p:cNvPr>
          <p:cNvSpPr/>
          <p:nvPr/>
        </p:nvSpPr>
        <p:spPr>
          <a:xfrm>
            <a:off x="8220890" y="1367010"/>
            <a:ext cx="3758334" cy="954107"/>
          </a:xfrm>
          <a:prstGeom prst="borderCallout1">
            <a:avLst>
              <a:gd name="adj1" fmla="val 52855"/>
              <a:gd name="adj2" fmla="val -3264"/>
              <a:gd name="adj3" fmla="val 95767"/>
              <a:gd name="adj4" fmla="val -17480"/>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Private rented makes up 19% of dwellings across the area. Smaller private rented homes can require higher incomes than as resales and Homebuy.</a:t>
            </a:r>
          </a:p>
        </p:txBody>
      </p:sp>
      <p:sp>
        <p:nvSpPr>
          <p:cNvPr id="9" name="Callout: Line 8">
            <a:extLst>
              <a:ext uri="{FF2B5EF4-FFF2-40B4-BE49-F238E27FC236}">
                <a16:creationId xmlns:a16="http://schemas.microsoft.com/office/drawing/2014/main" id="{87B50FCF-5159-905A-E59F-556A3446B045}"/>
              </a:ext>
            </a:extLst>
          </p:cNvPr>
          <p:cNvSpPr/>
          <p:nvPr/>
        </p:nvSpPr>
        <p:spPr>
          <a:xfrm>
            <a:off x="99566" y="2256028"/>
            <a:ext cx="2334979" cy="1815882"/>
          </a:xfrm>
          <a:prstGeom prst="borderCallout1">
            <a:avLst>
              <a:gd name="adj1" fmla="val 31471"/>
              <a:gd name="adj2" fmla="val 101275"/>
              <a:gd name="adj3" fmla="val -1345"/>
              <a:gd name="adj4" fmla="val 15337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Intermediate rent could provide useful dwelling supply. Work to compare factors such as access (deposits), mobility (shorter term commitment than purchase) and availability could prove valuable</a:t>
            </a:r>
          </a:p>
        </p:txBody>
      </p:sp>
      <p:sp>
        <p:nvSpPr>
          <p:cNvPr id="11" name="Callout: Line 10">
            <a:extLst>
              <a:ext uri="{FF2B5EF4-FFF2-40B4-BE49-F238E27FC236}">
                <a16:creationId xmlns:a16="http://schemas.microsoft.com/office/drawing/2014/main" id="{DA493512-EBBD-1097-F607-B67FA41FCB10}"/>
              </a:ext>
            </a:extLst>
          </p:cNvPr>
          <p:cNvSpPr/>
          <p:nvPr/>
        </p:nvSpPr>
        <p:spPr>
          <a:xfrm>
            <a:off x="99565" y="4139951"/>
            <a:ext cx="2334979" cy="2246769"/>
          </a:xfrm>
          <a:prstGeom prst="borderCallout1">
            <a:avLst>
              <a:gd name="adj1" fmla="val 50717"/>
              <a:gd name="adj2" fmla="val 99844"/>
              <a:gd name="adj3" fmla="val -54332"/>
              <a:gd name="adj4" fmla="val 167604"/>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Income required for smaller Homebuy is level with intermediate rent levels. And less than a private rent. Lower deposits than traditional ownership may prove very useful, alongside flexibility to purchase a higher share in time. A small but growing supply.</a:t>
            </a:r>
          </a:p>
        </p:txBody>
      </p:sp>
      <p:sp>
        <p:nvSpPr>
          <p:cNvPr id="15" name="Callout: Line 14">
            <a:extLst>
              <a:ext uri="{FF2B5EF4-FFF2-40B4-BE49-F238E27FC236}">
                <a16:creationId xmlns:a16="http://schemas.microsoft.com/office/drawing/2014/main" id="{A1193354-58F4-E15C-7674-9EC2D9C1BB36}"/>
              </a:ext>
            </a:extLst>
          </p:cNvPr>
          <p:cNvSpPr/>
          <p:nvPr/>
        </p:nvSpPr>
        <p:spPr>
          <a:xfrm>
            <a:off x="5662255" y="5035638"/>
            <a:ext cx="4310508" cy="523220"/>
          </a:xfrm>
          <a:prstGeom prst="borderCallout1">
            <a:avLst>
              <a:gd name="adj1" fmla="val 61877"/>
              <a:gd name="adj2" fmla="val -1344"/>
              <a:gd name="adj3" fmla="val -37894"/>
              <a:gd name="adj4" fmla="val -7150"/>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New build can  start at below the median income level, but larger new build can need the highest incomes</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5FE7-DD51-BFA3-72DE-81F0593E9E35}"/>
              </a:ext>
            </a:extLst>
          </p:cNvPr>
          <p:cNvSpPr txBox="1">
            <a:spLocks/>
          </p:cNvSpPr>
          <p:nvPr/>
        </p:nvSpPr>
        <p:spPr>
          <a:xfrm>
            <a:off x="423969" y="0"/>
            <a:ext cx="10630886" cy="603958"/>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3" name="Table 2">
            <a:extLst>
              <a:ext uri="{FF2B5EF4-FFF2-40B4-BE49-F238E27FC236}">
                <a16:creationId xmlns:a16="http://schemas.microsoft.com/office/drawing/2014/main" id="{B7345381-EAE5-0C70-591A-F37269D74C26}"/>
              </a:ext>
            </a:extLst>
          </p:cNvPr>
          <p:cNvGraphicFramePr>
            <a:graphicFrameLocks noGrp="1"/>
          </p:cNvGraphicFramePr>
          <p:nvPr>
            <p:extLst>
              <p:ext uri="{D42A27DB-BD31-4B8C-83A1-F6EECF244321}">
                <p14:modId xmlns:p14="http://schemas.microsoft.com/office/powerpoint/2010/main" val="3590051818"/>
              </p:ext>
            </p:extLst>
          </p:nvPr>
        </p:nvGraphicFramePr>
        <p:xfrm>
          <a:off x="427457" y="603958"/>
          <a:ext cx="11358730" cy="5720298"/>
        </p:xfrm>
        <a:graphic>
          <a:graphicData uri="http://schemas.openxmlformats.org/drawingml/2006/table">
            <a:tbl>
              <a:tblPr firstRow="1" bandRow="1">
                <a:tableStyleId>{5C22544A-7EE6-4342-B048-85BDC9FD1C3A}</a:tableStyleId>
              </a:tblPr>
              <a:tblGrid>
                <a:gridCol w="4535465">
                  <a:extLst>
                    <a:ext uri="{9D8B030D-6E8A-4147-A177-3AD203B41FA5}">
                      <a16:colId xmlns:a16="http://schemas.microsoft.com/office/drawing/2014/main" val="3758205482"/>
                    </a:ext>
                  </a:extLst>
                </a:gridCol>
                <a:gridCol w="4830925">
                  <a:extLst>
                    <a:ext uri="{9D8B030D-6E8A-4147-A177-3AD203B41FA5}">
                      <a16:colId xmlns:a16="http://schemas.microsoft.com/office/drawing/2014/main" val="37175414"/>
                    </a:ext>
                  </a:extLst>
                </a:gridCol>
                <a:gridCol w="1992340">
                  <a:extLst>
                    <a:ext uri="{9D8B030D-6E8A-4147-A177-3AD203B41FA5}">
                      <a16:colId xmlns:a16="http://schemas.microsoft.com/office/drawing/2014/main" val="3086537145"/>
                    </a:ext>
                  </a:extLst>
                </a:gridCol>
              </a:tblGrid>
              <a:tr h="352286">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42379">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are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405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23875">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352286">
                <a:tc>
                  <a:txBody>
                    <a:bodyPr/>
                    <a:lstStyle/>
                    <a:p>
                      <a:r>
                        <a:rPr lang="en-GB" sz="1100" b="0" dirty="0">
                          <a:latin typeface="+mn-lt"/>
                        </a:rPr>
                        <a:t>Tenure by household size by number of bedrooms 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405370">
                <a:tc>
                  <a:txBody>
                    <a:bodyPr/>
                    <a:lstStyle/>
                    <a:p>
                      <a:r>
                        <a:rPr lang="en-GB" sz="1100" b="0" dirty="0">
                          <a:latin typeface="+mn-lt"/>
                        </a:rPr>
                        <a:t>Household migration by tenure 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352286">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42379">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21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endParaRPr lang="en-GB" sz="1100" i="1" dirty="0">
                        <a:solidFill>
                          <a:schemeClr val="tx1"/>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2030248093"/>
                  </a:ext>
                </a:extLst>
              </a:tr>
              <a:tr h="21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576605"/>
                  </a:ext>
                </a:extLst>
              </a:tr>
            </a:tbl>
          </a:graphicData>
        </a:graphic>
      </p:graphicFrame>
      <p:sp>
        <p:nvSpPr>
          <p:cNvPr id="4" name="Slide Number Placeholder 4">
            <a:extLst>
              <a:ext uri="{FF2B5EF4-FFF2-40B4-BE49-F238E27FC236}">
                <a16:creationId xmlns:a16="http://schemas.microsoft.com/office/drawing/2014/main" id="{685791DA-4DDC-B32F-2FDA-661506C628A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a:t>
            </a:fld>
            <a:endParaRPr lang="en-US" dirty="0">
              <a:solidFill>
                <a:schemeClr val="bg1"/>
              </a:solidFill>
            </a:endParaRPr>
          </a:p>
        </p:txBody>
      </p:sp>
      <p:sp>
        <p:nvSpPr>
          <p:cNvPr id="5" name="Footer Placeholder 3">
            <a:extLst>
              <a:ext uri="{FF2B5EF4-FFF2-40B4-BE49-F238E27FC236}">
                <a16:creationId xmlns:a16="http://schemas.microsoft.com/office/drawing/2014/main" id="{19366459-9AC6-1EEB-5B4D-768A20B5DAD7}"/>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522323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0" y="0"/>
            <a:ext cx="12192000" cy="913504"/>
          </a:xfrm>
        </p:spPr>
        <p:txBody>
          <a:bodyPr vert="horz" lIns="91440" tIns="45720" rIns="91440" bIns="45720" rtlCol="0" anchor="ctr">
            <a:normAutofit/>
          </a:bodyPr>
          <a:lstStyle/>
          <a:p>
            <a:pPr algn="ctr"/>
            <a:r>
              <a:rPr lang="en-US" sz="3600" dirty="0"/>
              <a:t>Introducing “The staircase”</a:t>
            </a:r>
          </a:p>
        </p:txBody>
      </p:sp>
      <p:sp>
        <p:nvSpPr>
          <p:cNvPr id="4" name="Footer Placeholder 3">
            <a:extLst>
              <a:ext uri="{FF2B5EF4-FFF2-40B4-BE49-F238E27FC236}">
                <a16:creationId xmlns:a16="http://schemas.microsoft.com/office/drawing/2014/main" id="{96A1C224-BF26-4589-BB9F-B32BBE98453E}"/>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6" name="Slide Number Placeholder 4">
            <a:extLst>
              <a:ext uri="{FF2B5EF4-FFF2-40B4-BE49-F238E27FC236}">
                <a16:creationId xmlns:a16="http://schemas.microsoft.com/office/drawing/2014/main" id="{241258FE-24C6-4580-8950-2EFB113C29C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50</a:t>
            </a:fld>
            <a:endParaRPr lang="en-US" dirty="0">
              <a:solidFill>
                <a:schemeClr val="bg1"/>
              </a:solidFill>
            </a:endParaRPr>
          </a:p>
        </p:txBody>
      </p:sp>
      <p:graphicFrame>
        <p:nvGraphicFramePr>
          <p:cNvPr id="3" name="Table 2">
            <a:extLst>
              <a:ext uri="{FF2B5EF4-FFF2-40B4-BE49-F238E27FC236}">
                <a16:creationId xmlns:a16="http://schemas.microsoft.com/office/drawing/2014/main" id="{341233FF-7833-6097-477F-520E5D2D62A1}"/>
              </a:ext>
            </a:extLst>
          </p:cNvPr>
          <p:cNvGraphicFramePr>
            <a:graphicFrameLocks noGrp="1"/>
          </p:cNvGraphicFramePr>
          <p:nvPr>
            <p:extLst>
              <p:ext uri="{D42A27DB-BD31-4B8C-83A1-F6EECF244321}">
                <p14:modId xmlns:p14="http://schemas.microsoft.com/office/powerpoint/2010/main" val="2038523566"/>
              </p:ext>
            </p:extLst>
          </p:nvPr>
        </p:nvGraphicFramePr>
        <p:xfrm>
          <a:off x="1213339" y="5263663"/>
          <a:ext cx="10803265" cy="518160"/>
        </p:xfrm>
        <a:graphic>
          <a:graphicData uri="http://schemas.openxmlformats.org/drawingml/2006/table">
            <a:tbl>
              <a:tblPr firstRow="1" bandRow="1">
                <a:tableStyleId>{2D5ABB26-0587-4C30-8999-92F81FD0307C}</a:tableStyleId>
              </a:tblPr>
              <a:tblGrid>
                <a:gridCol w="3529641">
                  <a:extLst>
                    <a:ext uri="{9D8B030D-6E8A-4147-A177-3AD203B41FA5}">
                      <a16:colId xmlns:a16="http://schemas.microsoft.com/office/drawing/2014/main" val="4132194236"/>
                    </a:ext>
                  </a:extLst>
                </a:gridCol>
                <a:gridCol w="3377920">
                  <a:extLst>
                    <a:ext uri="{9D8B030D-6E8A-4147-A177-3AD203B41FA5}">
                      <a16:colId xmlns:a16="http://schemas.microsoft.com/office/drawing/2014/main" val="3685273960"/>
                    </a:ext>
                  </a:extLst>
                </a:gridCol>
                <a:gridCol w="3895704">
                  <a:extLst>
                    <a:ext uri="{9D8B030D-6E8A-4147-A177-3AD203B41FA5}">
                      <a16:colId xmlns:a16="http://schemas.microsoft.com/office/drawing/2014/main" val="3617514218"/>
                    </a:ext>
                  </a:extLst>
                </a:gridCol>
              </a:tblGrid>
              <a:tr h="189990">
                <a:tc>
                  <a:txBody>
                    <a:bodyPr/>
                    <a:lstStyle/>
                    <a:p>
                      <a:r>
                        <a:rPr lang="en-US" sz="1100" b="0" dirty="0">
                          <a:solidFill>
                            <a:schemeClr val="tx1"/>
                          </a:solidFill>
                        </a:rPr>
                        <a:t>25% of households in the lower ‘yellow’ zone</a:t>
                      </a:r>
                      <a:endParaRPr lang="en-GB" sz="11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25% of households in the upper ‘pink’ zone</a:t>
                      </a:r>
                      <a:endParaRPr lang="en-GB" sz="1100" dirty="0">
                        <a:solidFill>
                          <a:schemeClr val="tx1"/>
                        </a:solidFill>
                      </a:endParaRPr>
                    </a:p>
                  </a:txBody>
                  <a:tcPr>
                    <a:solidFill>
                      <a:srgbClr val="FFCCFF"/>
                    </a:solidFill>
                  </a:tcPr>
                </a:tc>
                <a:extLst>
                  <a:ext uri="{0D108BD9-81ED-4DB2-BD59-A6C34878D82A}">
                    <a16:rowId xmlns:a16="http://schemas.microsoft.com/office/drawing/2014/main" val="243991190"/>
                  </a:ext>
                </a:extLst>
              </a:tr>
              <a:tr h="189990">
                <a:tc>
                  <a:txBody>
                    <a:bodyPr/>
                    <a:lstStyle/>
                    <a:p>
                      <a:r>
                        <a:rPr lang="en-GB" sz="1100" b="0" i="1" dirty="0">
                          <a:solidFill>
                            <a:schemeClr val="tx1"/>
                          </a:solidFill>
                        </a:rPr>
                        <a:t>Across the whole study area, incomes up to £20K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rPr>
                        <a:t>Across the whole study area, incomes from £20K to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rPr>
                        <a:t>Across the whole study area, incomes over £55K</a:t>
                      </a:r>
                    </a:p>
                  </a:txBody>
                  <a:tcPr>
                    <a:solidFill>
                      <a:srgbClr val="FFCCFF"/>
                    </a:solidFill>
                  </a:tcPr>
                </a:tc>
                <a:extLst>
                  <a:ext uri="{0D108BD9-81ED-4DB2-BD59-A6C34878D82A}">
                    <a16:rowId xmlns:a16="http://schemas.microsoft.com/office/drawing/2014/main" val="1592768889"/>
                  </a:ext>
                </a:extLst>
              </a:tr>
            </a:tbl>
          </a:graphicData>
        </a:graphic>
      </p:graphicFrame>
      <p:sp>
        <p:nvSpPr>
          <p:cNvPr id="7" name="TextBox 6">
            <a:extLst>
              <a:ext uri="{FF2B5EF4-FFF2-40B4-BE49-F238E27FC236}">
                <a16:creationId xmlns:a16="http://schemas.microsoft.com/office/drawing/2014/main" id="{AAA9ABFD-7CAF-B458-DA1D-AE30AF4B35BE}"/>
              </a:ext>
            </a:extLst>
          </p:cNvPr>
          <p:cNvSpPr txBox="1"/>
          <p:nvPr/>
        </p:nvSpPr>
        <p:spPr>
          <a:xfrm>
            <a:off x="175396" y="719095"/>
            <a:ext cx="11841206" cy="181588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the slide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600" dirty="0"/>
              <a:t>1, 2 and 3+ beds in each tenure group are presented on this staircase. The next slide separates 1, 2 and 3 beds.</a:t>
            </a:r>
          </a:p>
          <a:p>
            <a:pPr marL="285750" indent="-285750">
              <a:buFont typeface="Arial" panose="020B0604020202020204" pitchFamily="34" charset="0"/>
              <a:buChar char="•"/>
            </a:pPr>
            <a:r>
              <a:rPr lang="en-GB" sz="1600" dirty="0"/>
              <a:t>To show the range of incomes needed across the area, this slide adds 1 bed, 2 bed and 3 bed labels which shows the complexity!</a:t>
            </a:r>
          </a:p>
        </p:txBody>
      </p:sp>
      <p:pic>
        <p:nvPicPr>
          <p:cNvPr id="11" name="Picture 10">
            <a:extLst>
              <a:ext uri="{FF2B5EF4-FFF2-40B4-BE49-F238E27FC236}">
                <a16:creationId xmlns:a16="http://schemas.microsoft.com/office/drawing/2014/main" id="{57D7D521-D618-E197-C18B-7798E4126B68}"/>
              </a:ext>
            </a:extLst>
          </p:cNvPr>
          <p:cNvPicPr>
            <a:picLocks noChangeAspect="1"/>
          </p:cNvPicPr>
          <p:nvPr/>
        </p:nvPicPr>
        <p:blipFill rotWithShape="1">
          <a:blip r:embed="rId2"/>
          <a:srcRect l="2019" t="55000" r="10216" b="13462"/>
          <a:stretch/>
        </p:blipFill>
        <p:spPr>
          <a:xfrm>
            <a:off x="175396" y="2717267"/>
            <a:ext cx="11841206" cy="2546396"/>
          </a:xfrm>
          <a:prstGeom prst="rect">
            <a:avLst/>
          </a:prstGeom>
        </p:spPr>
      </p:pic>
    </p:spTree>
    <p:extLst>
      <p:ext uri="{BB962C8B-B14F-4D97-AF65-F5344CB8AC3E}">
        <p14:creationId xmlns:p14="http://schemas.microsoft.com/office/powerpoint/2010/main" val="3230061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0" y="0"/>
            <a:ext cx="12192000" cy="712624"/>
          </a:xfrm>
        </p:spPr>
        <p:txBody>
          <a:bodyPr vert="horz" lIns="91440" tIns="45720" rIns="91440" bIns="45720" rtlCol="0" anchor="ctr">
            <a:normAutofit/>
          </a:bodyPr>
          <a:lstStyle/>
          <a:p>
            <a:r>
              <a:rPr lang="en-US" sz="3600" dirty="0"/>
              <a:t>1,2 &amp; 3 beds staircase</a:t>
            </a:r>
          </a:p>
        </p:txBody>
      </p:sp>
      <p:sp>
        <p:nvSpPr>
          <p:cNvPr id="4" name="Footer Placeholder 3">
            <a:extLst>
              <a:ext uri="{FF2B5EF4-FFF2-40B4-BE49-F238E27FC236}">
                <a16:creationId xmlns:a16="http://schemas.microsoft.com/office/drawing/2014/main" id="{96A1C224-BF26-4589-BB9F-B32BBE98453E}"/>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6" name="Slide Number Placeholder 4">
            <a:extLst>
              <a:ext uri="{FF2B5EF4-FFF2-40B4-BE49-F238E27FC236}">
                <a16:creationId xmlns:a16="http://schemas.microsoft.com/office/drawing/2014/main" id="{241258FE-24C6-4580-8950-2EFB113C29C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51</a:t>
            </a:fld>
            <a:endParaRPr lang="en-US" dirty="0">
              <a:solidFill>
                <a:schemeClr val="bg1"/>
              </a:solidFill>
            </a:endParaRPr>
          </a:p>
        </p:txBody>
      </p:sp>
      <p:graphicFrame>
        <p:nvGraphicFramePr>
          <p:cNvPr id="3" name="Table 2">
            <a:extLst>
              <a:ext uri="{FF2B5EF4-FFF2-40B4-BE49-F238E27FC236}">
                <a16:creationId xmlns:a16="http://schemas.microsoft.com/office/drawing/2014/main" id="{341233FF-7833-6097-477F-520E5D2D62A1}"/>
              </a:ext>
            </a:extLst>
          </p:cNvPr>
          <p:cNvGraphicFramePr>
            <a:graphicFrameLocks noGrp="1"/>
          </p:cNvGraphicFramePr>
          <p:nvPr>
            <p:extLst>
              <p:ext uri="{D42A27DB-BD31-4B8C-83A1-F6EECF244321}">
                <p14:modId xmlns:p14="http://schemas.microsoft.com/office/powerpoint/2010/main" val="2758173191"/>
              </p:ext>
            </p:extLst>
          </p:nvPr>
        </p:nvGraphicFramePr>
        <p:xfrm>
          <a:off x="285486" y="5664883"/>
          <a:ext cx="9925086" cy="457200"/>
        </p:xfrm>
        <a:graphic>
          <a:graphicData uri="http://schemas.openxmlformats.org/drawingml/2006/table">
            <a:tbl>
              <a:tblPr firstRow="1" bandRow="1">
                <a:tableStyleId>{2D5ABB26-0587-4C30-8999-92F81FD0307C}</a:tableStyleId>
              </a:tblPr>
              <a:tblGrid>
                <a:gridCol w="3242723">
                  <a:extLst>
                    <a:ext uri="{9D8B030D-6E8A-4147-A177-3AD203B41FA5}">
                      <a16:colId xmlns:a16="http://schemas.microsoft.com/office/drawing/2014/main" val="4132194236"/>
                    </a:ext>
                  </a:extLst>
                </a:gridCol>
                <a:gridCol w="3103335">
                  <a:extLst>
                    <a:ext uri="{9D8B030D-6E8A-4147-A177-3AD203B41FA5}">
                      <a16:colId xmlns:a16="http://schemas.microsoft.com/office/drawing/2014/main" val="3685273960"/>
                    </a:ext>
                  </a:extLst>
                </a:gridCol>
                <a:gridCol w="3579028">
                  <a:extLst>
                    <a:ext uri="{9D8B030D-6E8A-4147-A177-3AD203B41FA5}">
                      <a16:colId xmlns:a16="http://schemas.microsoft.com/office/drawing/2014/main" val="3617514218"/>
                    </a:ext>
                  </a:extLst>
                </a:gridCol>
              </a:tblGrid>
              <a:tr h="186149">
                <a:tc>
                  <a:txBody>
                    <a:bodyPr/>
                    <a:lstStyle/>
                    <a:p>
                      <a:r>
                        <a:rPr lang="en-US" sz="900" b="0" dirty="0">
                          <a:solidFill>
                            <a:schemeClr val="tx1"/>
                          </a:solidFill>
                        </a:rPr>
                        <a:t>25% of households in the lower ‘yellow’ zone</a:t>
                      </a:r>
                      <a:endParaRPr lang="en-GB" sz="9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25% of households in the upper ‘pink’ zone</a:t>
                      </a:r>
                      <a:endParaRPr lang="en-GB" sz="900" dirty="0">
                        <a:solidFill>
                          <a:schemeClr val="tx1"/>
                        </a:solidFill>
                      </a:endParaRPr>
                    </a:p>
                  </a:txBody>
                  <a:tcPr>
                    <a:solidFill>
                      <a:srgbClr val="FFCCFF"/>
                    </a:solidFill>
                  </a:tcPr>
                </a:tc>
                <a:extLst>
                  <a:ext uri="{0D108BD9-81ED-4DB2-BD59-A6C34878D82A}">
                    <a16:rowId xmlns:a16="http://schemas.microsoft.com/office/drawing/2014/main" val="243991190"/>
                  </a:ext>
                </a:extLst>
              </a:tr>
              <a:tr h="186149">
                <a:tc>
                  <a:txBody>
                    <a:bodyPr/>
                    <a:lstStyle/>
                    <a:p>
                      <a:r>
                        <a:rPr lang="en-GB" sz="900" b="0" i="1" dirty="0">
                          <a:solidFill>
                            <a:schemeClr val="tx1"/>
                          </a:solidFill>
                        </a:rPr>
                        <a:t>Across the whole study area, incomes up to £20K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1" dirty="0">
                          <a:solidFill>
                            <a:schemeClr val="tx1"/>
                          </a:solidFill>
                        </a:rPr>
                        <a:t>Across the whole study area, incomes from £20K to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i="1" dirty="0">
                          <a:solidFill>
                            <a:schemeClr val="tx1"/>
                          </a:solidFill>
                        </a:rPr>
                        <a:t>Across the whole study area, incomes over £55K</a:t>
                      </a:r>
                    </a:p>
                  </a:txBody>
                  <a:tcPr>
                    <a:solidFill>
                      <a:srgbClr val="FFCCFF"/>
                    </a:solidFill>
                  </a:tcPr>
                </a:tc>
                <a:extLst>
                  <a:ext uri="{0D108BD9-81ED-4DB2-BD59-A6C34878D82A}">
                    <a16:rowId xmlns:a16="http://schemas.microsoft.com/office/drawing/2014/main" val="1592768889"/>
                  </a:ext>
                </a:extLst>
              </a:tr>
            </a:tbl>
          </a:graphicData>
        </a:graphic>
      </p:graphicFrame>
      <p:pic>
        <p:nvPicPr>
          <p:cNvPr id="14" name="Picture 13">
            <a:extLst>
              <a:ext uri="{FF2B5EF4-FFF2-40B4-BE49-F238E27FC236}">
                <a16:creationId xmlns:a16="http://schemas.microsoft.com/office/drawing/2014/main" id="{028458AA-4F63-6BB3-83EC-14006CB60B7A}"/>
              </a:ext>
            </a:extLst>
          </p:cNvPr>
          <p:cNvPicPr>
            <a:picLocks noChangeAspect="1"/>
          </p:cNvPicPr>
          <p:nvPr/>
        </p:nvPicPr>
        <p:blipFill rotWithShape="1">
          <a:blip r:embed="rId2"/>
          <a:srcRect l="9643" t="28952" r="10285" b="22783"/>
          <a:stretch/>
        </p:blipFill>
        <p:spPr>
          <a:xfrm>
            <a:off x="291736" y="712624"/>
            <a:ext cx="9932126" cy="3326264"/>
          </a:xfrm>
          <a:prstGeom prst="rect">
            <a:avLst/>
          </a:prstGeom>
        </p:spPr>
      </p:pic>
      <p:pic>
        <p:nvPicPr>
          <p:cNvPr id="16" name="Picture 15">
            <a:extLst>
              <a:ext uri="{FF2B5EF4-FFF2-40B4-BE49-F238E27FC236}">
                <a16:creationId xmlns:a16="http://schemas.microsoft.com/office/drawing/2014/main" id="{55658856-52ED-65ED-890A-EADDD70755B7}"/>
              </a:ext>
            </a:extLst>
          </p:cNvPr>
          <p:cNvPicPr>
            <a:picLocks noChangeAspect="1"/>
          </p:cNvPicPr>
          <p:nvPr/>
        </p:nvPicPr>
        <p:blipFill rotWithShape="1">
          <a:blip r:embed="rId3"/>
          <a:srcRect l="9966" t="64762" r="10071" b="10476"/>
          <a:stretch/>
        </p:blipFill>
        <p:spPr>
          <a:xfrm>
            <a:off x="291736" y="3956189"/>
            <a:ext cx="9918836" cy="1706505"/>
          </a:xfrm>
          <a:prstGeom prst="rect">
            <a:avLst/>
          </a:prstGeom>
        </p:spPr>
      </p:pic>
      <p:sp>
        <p:nvSpPr>
          <p:cNvPr id="10" name="TextBox 9">
            <a:extLst>
              <a:ext uri="{FF2B5EF4-FFF2-40B4-BE49-F238E27FC236}">
                <a16:creationId xmlns:a16="http://schemas.microsoft.com/office/drawing/2014/main" id="{79DD607C-331E-D8B9-8348-9F404BA432AE}"/>
              </a:ext>
            </a:extLst>
          </p:cNvPr>
          <p:cNvSpPr txBox="1"/>
          <p:nvPr/>
        </p:nvSpPr>
        <p:spPr>
          <a:xfrm>
            <a:off x="285486" y="850758"/>
            <a:ext cx="1445623" cy="369332"/>
          </a:xfrm>
          <a:prstGeom prst="rect">
            <a:avLst/>
          </a:prstGeom>
          <a:noFill/>
        </p:spPr>
        <p:txBody>
          <a:bodyPr wrap="square" rtlCol="0">
            <a:spAutoFit/>
          </a:bodyPr>
          <a:lstStyle/>
          <a:p>
            <a:r>
              <a:rPr lang="en-GB" dirty="0"/>
              <a:t>1 beds</a:t>
            </a:r>
          </a:p>
        </p:txBody>
      </p:sp>
      <p:sp>
        <p:nvSpPr>
          <p:cNvPr id="11" name="TextBox 10">
            <a:extLst>
              <a:ext uri="{FF2B5EF4-FFF2-40B4-BE49-F238E27FC236}">
                <a16:creationId xmlns:a16="http://schemas.microsoft.com/office/drawing/2014/main" id="{BD476B91-AA9D-D1A5-6BB1-9343E51553B2}"/>
              </a:ext>
            </a:extLst>
          </p:cNvPr>
          <p:cNvSpPr txBox="1"/>
          <p:nvPr/>
        </p:nvSpPr>
        <p:spPr>
          <a:xfrm>
            <a:off x="285486" y="2501456"/>
            <a:ext cx="1445623" cy="369332"/>
          </a:xfrm>
          <a:prstGeom prst="rect">
            <a:avLst/>
          </a:prstGeom>
          <a:noFill/>
        </p:spPr>
        <p:txBody>
          <a:bodyPr wrap="square" rtlCol="0">
            <a:spAutoFit/>
          </a:bodyPr>
          <a:lstStyle/>
          <a:p>
            <a:r>
              <a:rPr lang="en-GB" dirty="0"/>
              <a:t>2 beds</a:t>
            </a:r>
          </a:p>
        </p:txBody>
      </p:sp>
      <p:sp>
        <p:nvSpPr>
          <p:cNvPr id="12" name="TextBox 11">
            <a:extLst>
              <a:ext uri="{FF2B5EF4-FFF2-40B4-BE49-F238E27FC236}">
                <a16:creationId xmlns:a16="http://schemas.microsoft.com/office/drawing/2014/main" id="{8726996C-3582-9894-7116-C20FDDFD8D4D}"/>
              </a:ext>
            </a:extLst>
          </p:cNvPr>
          <p:cNvSpPr txBox="1"/>
          <p:nvPr/>
        </p:nvSpPr>
        <p:spPr>
          <a:xfrm>
            <a:off x="285486" y="4152154"/>
            <a:ext cx="1445623" cy="369332"/>
          </a:xfrm>
          <a:prstGeom prst="rect">
            <a:avLst/>
          </a:prstGeom>
          <a:noFill/>
        </p:spPr>
        <p:txBody>
          <a:bodyPr wrap="square" rtlCol="0">
            <a:spAutoFit/>
          </a:bodyPr>
          <a:lstStyle/>
          <a:p>
            <a:r>
              <a:rPr lang="en-GB" dirty="0"/>
              <a:t>3 beds</a:t>
            </a:r>
          </a:p>
        </p:txBody>
      </p:sp>
      <p:sp>
        <p:nvSpPr>
          <p:cNvPr id="9" name="Rectangle: Rounded Corners 8">
            <a:extLst>
              <a:ext uri="{FF2B5EF4-FFF2-40B4-BE49-F238E27FC236}">
                <a16:creationId xmlns:a16="http://schemas.microsoft.com/office/drawing/2014/main" id="{059CC01A-9949-B5B3-AA42-06A41D41FD85}"/>
              </a:ext>
            </a:extLst>
          </p:cNvPr>
          <p:cNvSpPr/>
          <p:nvPr/>
        </p:nvSpPr>
        <p:spPr>
          <a:xfrm>
            <a:off x="7950926" y="227939"/>
            <a:ext cx="4240771" cy="27582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GB" sz="1300" b="1" dirty="0">
                <a:solidFill>
                  <a:schemeClr val="tx1"/>
                </a:solidFill>
              </a:rPr>
              <a:t>1 bed</a:t>
            </a:r>
          </a:p>
          <a:p>
            <a:pPr marL="171450" lvl="1" indent="-171450">
              <a:buFont typeface="Arial" panose="020B0604020202020204" pitchFamily="34" charset="0"/>
              <a:buChar char="•"/>
            </a:pPr>
            <a:r>
              <a:rPr lang="en-GB" sz="1300" dirty="0">
                <a:solidFill>
                  <a:schemeClr val="tx1"/>
                </a:solidFill>
              </a:rPr>
              <a:t>The income needed for 1 bed homes varies across the study area, indicated by the spread of ‘steps’ across the page. The green shading denotes the range of incomes needed across each district in the study area, relative to the whole area diamond-o-gram.</a:t>
            </a:r>
          </a:p>
          <a:p>
            <a:pPr marL="171450" lvl="1" indent="-171450">
              <a:buFont typeface="Arial" panose="020B0604020202020204" pitchFamily="34" charset="0"/>
              <a:buChar char="•"/>
            </a:pPr>
            <a:r>
              <a:rPr lang="en-GB" sz="1300" dirty="0">
                <a:solidFill>
                  <a:schemeClr val="tx1"/>
                </a:solidFill>
              </a:rPr>
              <a:t>The income needed for a 1 bed starts with HA social rented, moving up to the highest income needed for a 1 bed new build.</a:t>
            </a:r>
          </a:p>
          <a:p>
            <a:pPr marL="171450" lvl="1" indent="-171450">
              <a:buFont typeface="Arial" panose="020B0604020202020204" pitchFamily="34" charset="0"/>
              <a:buChar char="•"/>
            </a:pPr>
            <a:r>
              <a:rPr lang="en-GB" sz="1300" dirty="0">
                <a:solidFill>
                  <a:schemeClr val="tx1"/>
                </a:solidFill>
              </a:rPr>
              <a:t>Remember, LA rents are only available in Cambridge and South Cambs so likely to show the narrowest range of incomes needed</a:t>
            </a:r>
          </a:p>
        </p:txBody>
      </p:sp>
      <p:sp>
        <p:nvSpPr>
          <p:cNvPr id="13" name="Rectangle: Rounded Corners 12">
            <a:extLst>
              <a:ext uri="{FF2B5EF4-FFF2-40B4-BE49-F238E27FC236}">
                <a16:creationId xmlns:a16="http://schemas.microsoft.com/office/drawing/2014/main" id="{386B3368-39DF-8890-BF0F-F8E719AC3FCC}"/>
              </a:ext>
            </a:extLst>
          </p:cNvPr>
          <p:cNvSpPr/>
          <p:nvPr/>
        </p:nvSpPr>
        <p:spPr>
          <a:xfrm>
            <a:off x="8734698" y="3118379"/>
            <a:ext cx="3457302" cy="20941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GB" sz="1300" b="1" dirty="0">
                <a:solidFill>
                  <a:schemeClr val="tx1"/>
                </a:solidFill>
              </a:rPr>
              <a:t>2 bed</a:t>
            </a:r>
          </a:p>
          <a:p>
            <a:pPr marL="171450" lvl="1" indent="-171450">
              <a:buFont typeface="Arial" panose="020B0604020202020204" pitchFamily="34" charset="0"/>
              <a:buChar char="•"/>
            </a:pPr>
            <a:r>
              <a:rPr lang="en-GB" sz="1300" dirty="0">
                <a:solidFill>
                  <a:schemeClr val="tx1"/>
                </a:solidFill>
              </a:rPr>
              <a:t>Income needed for 2 beds varies quite widely</a:t>
            </a:r>
          </a:p>
          <a:p>
            <a:pPr marL="171450" lvl="1" indent="-171450">
              <a:buFont typeface="Arial" panose="020B0604020202020204" pitchFamily="34" charset="0"/>
              <a:buChar char="•"/>
            </a:pPr>
            <a:r>
              <a:rPr lang="en-GB" sz="1300" dirty="0">
                <a:solidFill>
                  <a:schemeClr val="tx1"/>
                </a:solidFill>
              </a:rPr>
              <a:t>Income needed starts with LA and HA social rented, moving right across to new build and some resales in the pink zone.</a:t>
            </a:r>
          </a:p>
          <a:p>
            <a:pPr marL="171450" lvl="1" indent="-171450">
              <a:buFont typeface="Arial" panose="020B0604020202020204" pitchFamily="34" charset="0"/>
              <a:buChar char="•"/>
            </a:pPr>
            <a:r>
              <a:rPr lang="en-GB" sz="1300" dirty="0">
                <a:solidFill>
                  <a:schemeClr val="tx1"/>
                </a:solidFill>
              </a:rPr>
              <a:t>Again, the orange shading represents the range of incomes needed across the study area</a:t>
            </a:r>
          </a:p>
        </p:txBody>
      </p:sp>
      <p:sp>
        <p:nvSpPr>
          <p:cNvPr id="15" name="Rectangle: Rounded Corners 14">
            <a:extLst>
              <a:ext uri="{FF2B5EF4-FFF2-40B4-BE49-F238E27FC236}">
                <a16:creationId xmlns:a16="http://schemas.microsoft.com/office/drawing/2014/main" id="{6E455E7E-815B-E473-22E0-2CFA2DBD4CE7}"/>
              </a:ext>
            </a:extLst>
          </p:cNvPr>
          <p:cNvSpPr/>
          <p:nvPr/>
        </p:nvSpPr>
        <p:spPr>
          <a:xfrm>
            <a:off x="7463246" y="5344808"/>
            <a:ext cx="4728451" cy="14301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GB" sz="1300" b="1" dirty="0">
                <a:solidFill>
                  <a:schemeClr val="tx1"/>
                </a:solidFill>
              </a:rPr>
              <a:t>3 bed</a:t>
            </a:r>
          </a:p>
          <a:p>
            <a:pPr marL="171450" lvl="1" indent="-171450">
              <a:buFont typeface="Arial" panose="020B0604020202020204" pitchFamily="34" charset="0"/>
              <a:buChar char="•"/>
            </a:pPr>
            <a:r>
              <a:rPr lang="en-GB" sz="1300" dirty="0">
                <a:solidFill>
                  <a:schemeClr val="tx1"/>
                </a:solidFill>
              </a:rPr>
              <a:t>The income needed for 3 beds varies even more than for 1 and 2 beds</a:t>
            </a:r>
          </a:p>
          <a:p>
            <a:pPr marL="171450" lvl="1" indent="-171450">
              <a:buFont typeface="Arial" panose="020B0604020202020204" pitchFamily="34" charset="0"/>
              <a:buChar char="•"/>
            </a:pPr>
            <a:r>
              <a:rPr lang="en-GB" sz="1300" dirty="0">
                <a:solidFill>
                  <a:schemeClr val="tx1"/>
                </a:solidFill>
              </a:rPr>
              <a:t>Income needed for LA and HA rents are the lowest for 3 beds, followed by rented, then Homebuy and resales. The highest incomes are needed for new build.</a:t>
            </a:r>
          </a:p>
        </p:txBody>
      </p:sp>
    </p:spTree>
    <p:extLst>
      <p:ext uri="{BB962C8B-B14F-4D97-AF65-F5344CB8AC3E}">
        <p14:creationId xmlns:p14="http://schemas.microsoft.com/office/powerpoint/2010/main" val="72780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955E4B-94D6-430D-0AC8-7D1A798316BF}"/>
              </a:ext>
            </a:extLst>
          </p:cNvPr>
          <p:cNvPicPr>
            <a:picLocks noChangeAspect="1"/>
          </p:cNvPicPr>
          <p:nvPr/>
        </p:nvPicPr>
        <p:blipFill rotWithShape="1">
          <a:blip r:embed="rId2"/>
          <a:srcRect l="1903" t="43652" r="10143" b="26177"/>
          <a:stretch/>
        </p:blipFill>
        <p:spPr>
          <a:xfrm>
            <a:off x="3962179" y="-7700"/>
            <a:ext cx="8231837" cy="1588384"/>
          </a:xfrm>
          <a:prstGeom prst="rect">
            <a:avLst/>
          </a:prstGeom>
        </p:spPr>
      </p:pic>
      <p:sp>
        <p:nvSpPr>
          <p:cNvPr id="6" name="Footer Placeholder 3">
            <a:extLst>
              <a:ext uri="{FF2B5EF4-FFF2-40B4-BE49-F238E27FC236}">
                <a16:creationId xmlns:a16="http://schemas.microsoft.com/office/drawing/2014/main" id="{F76AF8F2-88B6-48F3-B100-F15780F6C804}"/>
              </a:ext>
            </a:extLst>
          </p:cNvPr>
          <p:cNvSpPr>
            <a:spLocks noGrp="1"/>
          </p:cNvSpPr>
          <p:nvPr>
            <p:ph type="ftr" sz="quarter" idx="11"/>
          </p:nvPr>
        </p:nvSpPr>
        <p:spPr/>
        <p:txBody>
          <a:bodyPr/>
          <a:lstStyle/>
          <a:p>
            <a:r>
              <a:rPr lang="en-US" spc="200" dirty="0">
                <a:solidFill>
                  <a:schemeClr val="bg1"/>
                </a:solidFill>
              </a:rPr>
              <a:t>Cambridgeshire, Peterborough &amp; West Suffolk </a:t>
            </a:r>
          </a:p>
        </p:txBody>
      </p:sp>
      <p:sp>
        <p:nvSpPr>
          <p:cNvPr id="2" name="Title 1">
            <a:extLst>
              <a:ext uri="{FF2B5EF4-FFF2-40B4-BE49-F238E27FC236}">
                <a16:creationId xmlns:a16="http://schemas.microsoft.com/office/drawing/2014/main" id="{2F9FE33A-296F-4F70-B193-0F96B177B1E7}"/>
              </a:ext>
            </a:extLst>
          </p:cNvPr>
          <p:cNvSpPr>
            <a:spLocks noGrp="1"/>
          </p:cNvSpPr>
          <p:nvPr>
            <p:ph type="title" idx="4294967295"/>
          </p:nvPr>
        </p:nvSpPr>
        <p:spPr>
          <a:xfrm>
            <a:off x="232027" y="442242"/>
            <a:ext cx="3419475" cy="1463675"/>
          </a:xfrm>
        </p:spPr>
        <p:txBody>
          <a:bodyPr vert="horz" lIns="91440" tIns="45720" rIns="91440" bIns="45720" rtlCol="0" anchor="ctr">
            <a:normAutofit fontScale="90000"/>
          </a:bodyPr>
          <a:lstStyle/>
          <a:p>
            <a:r>
              <a:rPr lang="en-US" sz="4000" dirty="0"/>
              <a:t>Broad tenures &amp; pay scales</a:t>
            </a:r>
          </a:p>
        </p:txBody>
      </p:sp>
      <p:pic>
        <p:nvPicPr>
          <p:cNvPr id="9" name="Picture 8">
            <a:extLst>
              <a:ext uri="{FF2B5EF4-FFF2-40B4-BE49-F238E27FC236}">
                <a16:creationId xmlns:a16="http://schemas.microsoft.com/office/drawing/2014/main" id="{8B77C8EE-5A73-407A-9C76-B5A36C8F0884}"/>
              </a:ext>
            </a:extLst>
          </p:cNvPr>
          <p:cNvPicPr/>
          <p:nvPr/>
        </p:nvPicPr>
        <p:blipFill rotWithShape="1">
          <a:blip r:embed="rId3"/>
          <a:srcRect l="1376" t="51798" r="23065" b="7160"/>
          <a:stretch/>
        </p:blipFill>
        <p:spPr bwMode="auto">
          <a:xfrm>
            <a:off x="3959249" y="1582267"/>
            <a:ext cx="8231837" cy="260001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1926E7AB-3CA3-4329-9B1B-23B261064E20}"/>
              </a:ext>
            </a:extLst>
          </p:cNvPr>
          <p:cNvPicPr/>
          <p:nvPr/>
        </p:nvPicPr>
        <p:blipFill rotWithShape="1">
          <a:blip r:embed="rId4"/>
          <a:srcRect l="1491" t="64005" r="23065" b="5622"/>
          <a:stretch/>
        </p:blipFill>
        <p:spPr bwMode="auto">
          <a:xfrm>
            <a:off x="3959249" y="4197527"/>
            <a:ext cx="8215470" cy="2281600"/>
          </a:xfrm>
          <a:prstGeom prst="rect">
            <a:avLst/>
          </a:prstGeom>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A6C24562-01DA-42B9-9D62-A5E790C15F96}"/>
              </a:ext>
            </a:extLst>
          </p:cNvPr>
          <p:cNvSpPr/>
          <p:nvPr/>
        </p:nvSpPr>
        <p:spPr>
          <a:xfrm>
            <a:off x="5867400" y="1602374"/>
            <a:ext cx="2612152" cy="487675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2B52F1E5-65C3-4881-93C1-AD3EEAB2042D}"/>
              </a:ext>
            </a:extLst>
          </p:cNvPr>
          <p:cNvSpPr/>
          <p:nvPr/>
        </p:nvSpPr>
        <p:spPr>
          <a:xfrm>
            <a:off x="6979920" y="1602373"/>
            <a:ext cx="1860042" cy="4876754"/>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564EC0E8-7E8A-4840-AAEC-4ED089B9A6B5}"/>
              </a:ext>
            </a:extLst>
          </p:cNvPr>
          <p:cNvSpPr/>
          <p:nvPr/>
        </p:nvSpPr>
        <p:spPr>
          <a:xfrm>
            <a:off x="7338059" y="747040"/>
            <a:ext cx="2233421" cy="96162"/>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A3442474-BFE5-4928-A359-C34008DA0542}"/>
              </a:ext>
            </a:extLst>
          </p:cNvPr>
          <p:cNvSpPr/>
          <p:nvPr/>
        </p:nvSpPr>
        <p:spPr>
          <a:xfrm>
            <a:off x="6979921" y="860251"/>
            <a:ext cx="3323080" cy="121124"/>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94380CAC-BB4B-4F10-88C6-71F838EBE5B7}"/>
              </a:ext>
            </a:extLst>
          </p:cNvPr>
          <p:cNvSpPr/>
          <p:nvPr/>
        </p:nvSpPr>
        <p:spPr>
          <a:xfrm>
            <a:off x="6188526" y="997411"/>
            <a:ext cx="4480559" cy="251542"/>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8B2D7E46-EDD2-45F1-9542-694A65E0A881}"/>
              </a:ext>
            </a:extLst>
          </p:cNvPr>
          <p:cNvSpPr/>
          <p:nvPr/>
        </p:nvSpPr>
        <p:spPr>
          <a:xfrm>
            <a:off x="7685313" y="1260846"/>
            <a:ext cx="3329939" cy="235691"/>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CE83846B-2E2C-4775-ADBD-FD78FB95F3EE}"/>
              </a:ext>
            </a:extLst>
          </p:cNvPr>
          <p:cNvSpPr/>
          <p:nvPr/>
        </p:nvSpPr>
        <p:spPr>
          <a:xfrm>
            <a:off x="8818868" y="-15249"/>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20" name="Rectangle: Rounded Corners 19">
            <a:extLst>
              <a:ext uri="{FF2B5EF4-FFF2-40B4-BE49-F238E27FC236}">
                <a16:creationId xmlns:a16="http://schemas.microsoft.com/office/drawing/2014/main" id="{AAA3C9E8-7111-414B-8964-2FAC3DFBC6E8}"/>
              </a:ext>
            </a:extLst>
          </p:cNvPr>
          <p:cNvSpPr/>
          <p:nvPr/>
        </p:nvSpPr>
        <p:spPr>
          <a:xfrm>
            <a:off x="9953547" y="-15249"/>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21" name="Rectangle: Rounded Corners 20">
            <a:extLst>
              <a:ext uri="{FF2B5EF4-FFF2-40B4-BE49-F238E27FC236}">
                <a16:creationId xmlns:a16="http://schemas.microsoft.com/office/drawing/2014/main" id="{F41C6664-BB62-4927-8F51-E004938F7BB6}"/>
              </a:ext>
            </a:extLst>
          </p:cNvPr>
          <p:cNvSpPr/>
          <p:nvPr/>
        </p:nvSpPr>
        <p:spPr>
          <a:xfrm>
            <a:off x="9944860" y="454500"/>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22" name="Rectangle: Rounded Corners 21">
            <a:extLst>
              <a:ext uri="{FF2B5EF4-FFF2-40B4-BE49-F238E27FC236}">
                <a16:creationId xmlns:a16="http://schemas.microsoft.com/office/drawing/2014/main" id="{6E00B7F2-EA7D-481E-B082-B8CDEBC48883}"/>
              </a:ext>
            </a:extLst>
          </p:cNvPr>
          <p:cNvSpPr/>
          <p:nvPr/>
        </p:nvSpPr>
        <p:spPr>
          <a:xfrm>
            <a:off x="11111086" y="-15249"/>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23" name="Rectangle: Rounded Corners 22">
            <a:extLst>
              <a:ext uri="{FF2B5EF4-FFF2-40B4-BE49-F238E27FC236}">
                <a16:creationId xmlns:a16="http://schemas.microsoft.com/office/drawing/2014/main" id="{D8F12A62-36AF-41AE-8B34-7AC25AEAA892}"/>
              </a:ext>
            </a:extLst>
          </p:cNvPr>
          <p:cNvSpPr/>
          <p:nvPr/>
        </p:nvSpPr>
        <p:spPr>
          <a:xfrm>
            <a:off x="11094719" y="454500"/>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24" name="Rectangle: Rounded Corners 23">
            <a:extLst>
              <a:ext uri="{FF2B5EF4-FFF2-40B4-BE49-F238E27FC236}">
                <a16:creationId xmlns:a16="http://schemas.microsoft.com/office/drawing/2014/main" id="{737A1498-2DA2-4421-8D8D-8F7E14B36AEC}"/>
              </a:ext>
            </a:extLst>
          </p:cNvPr>
          <p:cNvSpPr/>
          <p:nvPr/>
        </p:nvSpPr>
        <p:spPr>
          <a:xfrm>
            <a:off x="11094719" y="932332"/>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26" name="Slide Number Placeholder 4">
            <a:extLst>
              <a:ext uri="{FF2B5EF4-FFF2-40B4-BE49-F238E27FC236}">
                <a16:creationId xmlns:a16="http://schemas.microsoft.com/office/drawing/2014/main" id="{BC178D7D-3EFE-4FB5-A62C-434C5C811FB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52</a:t>
            </a:fld>
            <a:endParaRPr lang="en-US" dirty="0">
              <a:solidFill>
                <a:schemeClr val="bg1"/>
              </a:solidFill>
            </a:endParaRPr>
          </a:p>
        </p:txBody>
      </p:sp>
      <p:sp>
        <p:nvSpPr>
          <p:cNvPr id="4" name="TextBox 3">
            <a:extLst>
              <a:ext uri="{FF2B5EF4-FFF2-40B4-BE49-F238E27FC236}">
                <a16:creationId xmlns:a16="http://schemas.microsoft.com/office/drawing/2014/main" id="{0C2D114C-00AF-0305-ED55-DE5C81AF12D5}"/>
              </a:ext>
            </a:extLst>
          </p:cNvPr>
          <p:cNvSpPr txBox="1"/>
          <p:nvPr/>
        </p:nvSpPr>
        <p:spPr>
          <a:xfrm>
            <a:off x="232027" y="2159634"/>
            <a:ext cx="341747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Dwelling stock by tenure, size and income needed is compared to pay-scales for various jobs.</a:t>
            </a:r>
          </a:p>
          <a:p>
            <a:pPr marL="285750" indent="-285750">
              <a:buFont typeface="Arial" panose="020B0604020202020204" pitchFamily="34" charset="0"/>
              <a:buChar char="•"/>
            </a:pPr>
            <a:r>
              <a:rPr lang="en-US" sz="1600" dirty="0"/>
              <a:t>Please note the income needed for housing cost is based on CACI income data, so payscales (quoted salaries) and not strictly comparable.</a:t>
            </a:r>
            <a:endParaRPr lang="en-GB" sz="1600" dirty="0"/>
          </a:p>
          <a:p>
            <a:pPr marL="285750" indent="-285750">
              <a:buFont typeface="Arial" panose="020B0604020202020204" pitchFamily="34" charset="0"/>
              <a:buChar char="•"/>
            </a:pPr>
            <a:r>
              <a:rPr lang="en-US" sz="1600" dirty="0"/>
              <a:t>So this diagram can only give an indication of how national and local pay rates compare to housing costs; but we hope help to indicate pressures.</a:t>
            </a:r>
          </a:p>
        </p:txBody>
      </p:sp>
      <p:sp>
        <p:nvSpPr>
          <p:cNvPr id="5" name="Arrow: Left-Right 4">
            <a:extLst>
              <a:ext uri="{FF2B5EF4-FFF2-40B4-BE49-F238E27FC236}">
                <a16:creationId xmlns:a16="http://schemas.microsoft.com/office/drawing/2014/main" id="{6D438796-E9FC-BBCB-0D29-4E2C09D26135}"/>
              </a:ext>
            </a:extLst>
          </p:cNvPr>
          <p:cNvSpPr/>
          <p:nvPr/>
        </p:nvSpPr>
        <p:spPr>
          <a:xfrm>
            <a:off x="5878936" y="1649727"/>
            <a:ext cx="2612152" cy="427970"/>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7" name="Arrow: Left-Right 6">
            <a:extLst>
              <a:ext uri="{FF2B5EF4-FFF2-40B4-BE49-F238E27FC236}">
                <a16:creationId xmlns:a16="http://schemas.microsoft.com/office/drawing/2014/main" id="{D3E6BAD6-434D-8C2B-1FBA-9B4D943C51FE}"/>
              </a:ext>
            </a:extLst>
          </p:cNvPr>
          <p:cNvSpPr/>
          <p:nvPr/>
        </p:nvSpPr>
        <p:spPr>
          <a:xfrm>
            <a:off x="7001338" y="2728228"/>
            <a:ext cx="1836352" cy="504000"/>
          </a:xfrm>
          <a:prstGeom prst="leftRightArrow">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27" name="Arrow: Left-Right 26">
            <a:extLst>
              <a:ext uri="{FF2B5EF4-FFF2-40B4-BE49-F238E27FC236}">
                <a16:creationId xmlns:a16="http://schemas.microsoft.com/office/drawing/2014/main" id="{AD6B53AB-87AB-7220-9CE0-F95355A4B119}"/>
              </a:ext>
            </a:extLst>
          </p:cNvPr>
          <p:cNvSpPr/>
          <p:nvPr/>
        </p:nvSpPr>
        <p:spPr>
          <a:xfrm>
            <a:off x="7338058" y="3548478"/>
            <a:ext cx="2233421"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28" name="Arrow: Left-Right 27">
            <a:extLst>
              <a:ext uri="{FF2B5EF4-FFF2-40B4-BE49-F238E27FC236}">
                <a16:creationId xmlns:a16="http://schemas.microsoft.com/office/drawing/2014/main" id="{6D3D139D-144E-A79A-85A0-8E1C259F1C4E}"/>
              </a:ext>
            </a:extLst>
          </p:cNvPr>
          <p:cNvSpPr/>
          <p:nvPr/>
        </p:nvSpPr>
        <p:spPr>
          <a:xfrm>
            <a:off x="6979919" y="4003128"/>
            <a:ext cx="3298957" cy="427970"/>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29" name="Arrow: Left-Right 28">
            <a:extLst>
              <a:ext uri="{FF2B5EF4-FFF2-40B4-BE49-F238E27FC236}">
                <a16:creationId xmlns:a16="http://schemas.microsoft.com/office/drawing/2014/main" id="{D07AD673-D09B-990D-CDEB-515ABEB6E706}"/>
              </a:ext>
            </a:extLst>
          </p:cNvPr>
          <p:cNvSpPr/>
          <p:nvPr/>
        </p:nvSpPr>
        <p:spPr>
          <a:xfrm>
            <a:off x="6239667" y="4694916"/>
            <a:ext cx="4461657"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0" name="Arrow: Left-Right 29">
            <a:extLst>
              <a:ext uri="{FF2B5EF4-FFF2-40B4-BE49-F238E27FC236}">
                <a16:creationId xmlns:a16="http://schemas.microsoft.com/office/drawing/2014/main" id="{76E5C869-FE04-6CD4-CC1C-834CE495E901}"/>
              </a:ext>
            </a:extLst>
          </p:cNvPr>
          <p:cNvSpPr/>
          <p:nvPr/>
        </p:nvSpPr>
        <p:spPr>
          <a:xfrm>
            <a:off x="7685313" y="6102190"/>
            <a:ext cx="3322799" cy="427970"/>
          </a:xfrm>
          <a:prstGeom prst="leftRightArrow">
            <a:avLst/>
          </a:prstGeom>
          <a:noFill/>
          <a:ln>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
        <p:nvSpPr>
          <p:cNvPr id="25" name="Footer Placeholder 3">
            <a:extLst>
              <a:ext uri="{FF2B5EF4-FFF2-40B4-BE49-F238E27FC236}">
                <a16:creationId xmlns:a16="http://schemas.microsoft.com/office/drawing/2014/main" id="{51F50991-AB55-3B0B-0E5C-F9B38FA30830}"/>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
        <p:nvSpPr>
          <p:cNvPr id="11" name="Rectangle: Rounded Corners 10">
            <a:extLst>
              <a:ext uri="{FF2B5EF4-FFF2-40B4-BE49-F238E27FC236}">
                <a16:creationId xmlns:a16="http://schemas.microsoft.com/office/drawing/2014/main" id="{E64E078C-4CD2-D489-39B8-BC3463D8FEFC}"/>
              </a:ext>
            </a:extLst>
          </p:cNvPr>
          <p:cNvSpPr/>
          <p:nvPr/>
        </p:nvSpPr>
        <p:spPr>
          <a:xfrm>
            <a:off x="5822524" y="105139"/>
            <a:ext cx="2612152" cy="505369"/>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493B0464-EA07-4E51-2FAC-89E2138EAD01}"/>
              </a:ext>
            </a:extLst>
          </p:cNvPr>
          <p:cNvSpPr/>
          <p:nvPr/>
        </p:nvSpPr>
        <p:spPr>
          <a:xfrm>
            <a:off x="6954139" y="612292"/>
            <a:ext cx="1860042" cy="134980"/>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54639921-1750-315D-FD7A-4CF1A16F9BEA}"/>
              </a:ext>
            </a:extLst>
          </p:cNvPr>
          <p:cNvSpPr/>
          <p:nvPr/>
        </p:nvSpPr>
        <p:spPr>
          <a:xfrm>
            <a:off x="7338059" y="1614102"/>
            <a:ext cx="2233421" cy="4876753"/>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90C05E7F-1A13-18F8-1F22-C34A8347349E}"/>
              </a:ext>
            </a:extLst>
          </p:cNvPr>
          <p:cNvSpPr/>
          <p:nvPr/>
        </p:nvSpPr>
        <p:spPr>
          <a:xfrm>
            <a:off x="6979921" y="1602373"/>
            <a:ext cx="3323080" cy="4856648"/>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961E4CC1-9ADC-80FC-1897-7CCDF0F2539B}"/>
              </a:ext>
            </a:extLst>
          </p:cNvPr>
          <p:cNvSpPr/>
          <p:nvPr/>
        </p:nvSpPr>
        <p:spPr>
          <a:xfrm>
            <a:off x="6240780" y="1602373"/>
            <a:ext cx="4480559" cy="4888482"/>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CECD8950-5D16-7831-FCD4-F292AA32BD85}"/>
              </a:ext>
            </a:extLst>
          </p:cNvPr>
          <p:cNvSpPr/>
          <p:nvPr/>
        </p:nvSpPr>
        <p:spPr>
          <a:xfrm>
            <a:off x="7711440" y="1602373"/>
            <a:ext cx="3329939" cy="4856648"/>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058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42"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5" grpId="0" animBg="1"/>
      <p:bldP spid="7" grpId="0" animBg="1"/>
      <p:bldP spid="27" grpId="0" animBg="1"/>
      <p:bldP spid="28" grpId="0" animBg="1"/>
      <p:bldP spid="29" grpId="0" animBg="1"/>
      <p:bldP spid="30" grpId="0" animBg="1"/>
      <p:bldP spid="11" grpId="0" animBg="1"/>
      <p:bldP spid="31" grpId="0" animBg="1"/>
      <p:bldP spid="32" grpId="0" animBg="1"/>
      <p:bldP spid="33" grpId="0" animBg="1"/>
      <p:bldP spid="34" grpId="0" animBg="1"/>
      <p:bldP spid="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04BA58-1E96-DB21-C995-ECA455D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EDF73C3-E15E-4765-B76E-00B6FD1BADA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50B13779-8256-A92A-2FB9-AA1814DC5F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370C966-27F2-CF50-6CCC-F01273EB84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91F44FB2-594B-0877-2779-D67BEB001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070D5C7-9A94-0A38-7FA4-802998B44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320D7D1F-E90D-BD6A-5D1B-68BFA2A5B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0760351-812E-835B-6D81-9E5F314DC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F8326E7-CCFC-2851-85A2-1A235B566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4433AEB9-EDF8-64C3-10E4-E2967AEF5F5D}"/>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2" name="Text Placeholder 2">
            <a:extLst>
              <a:ext uri="{FF2B5EF4-FFF2-40B4-BE49-F238E27FC236}">
                <a16:creationId xmlns:a16="http://schemas.microsoft.com/office/drawing/2014/main" id="{0B8C3F0E-4F30-1332-903E-78E511C8D608}"/>
              </a:ext>
            </a:extLst>
          </p:cNvPr>
          <p:cNvSpPr txBox="1">
            <a:spLocks/>
          </p:cNvSpPr>
          <p:nvPr/>
        </p:nvSpPr>
        <p:spPr>
          <a:xfrm>
            <a:off x="1535372" y="4121803"/>
            <a:ext cx="9120954" cy="755804"/>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3" name="Picture 12">
            <a:extLst>
              <a:ext uri="{FF2B5EF4-FFF2-40B4-BE49-F238E27FC236}">
                <a16:creationId xmlns:a16="http://schemas.microsoft.com/office/drawing/2014/main" id="{9BCED253-1B86-F16A-6AEE-45659DD6BDD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85B437F1-2A61-8DF5-C498-CFDA659F4E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E9F4BDDF-F516-160B-2F70-CD35BEF4BE7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53</a:t>
            </a:fld>
            <a:endParaRPr lang="en-US" dirty="0">
              <a:solidFill>
                <a:schemeClr val="bg1"/>
              </a:solidFill>
            </a:endParaRPr>
          </a:p>
        </p:txBody>
      </p:sp>
      <p:sp>
        <p:nvSpPr>
          <p:cNvPr id="16" name="Footer Placeholder 3">
            <a:extLst>
              <a:ext uri="{FF2B5EF4-FFF2-40B4-BE49-F238E27FC236}">
                <a16:creationId xmlns:a16="http://schemas.microsoft.com/office/drawing/2014/main" id="{25F9A310-6B34-13DE-4E72-70DB877AAD6D}"/>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222083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F1A0-D121-D388-855A-B781238F8915}"/>
              </a:ext>
            </a:extLst>
          </p:cNvPr>
          <p:cNvSpPr txBox="1">
            <a:spLocks/>
          </p:cNvSpPr>
          <p:nvPr/>
        </p:nvSpPr>
        <p:spPr>
          <a:xfrm>
            <a:off x="351321" y="0"/>
            <a:ext cx="11840680" cy="6971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3" name="Table 7">
            <a:extLst>
              <a:ext uri="{FF2B5EF4-FFF2-40B4-BE49-F238E27FC236}">
                <a16:creationId xmlns:a16="http://schemas.microsoft.com/office/drawing/2014/main" id="{53D47017-C561-572D-7B8B-F18D07DF92EE}"/>
              </a:ext>
            </a:extLst>
          </p:cNvPr>
          <p:cNvGraphicFramePr>
            <a:graphicFrameLocks noGrp="1"/>
          </p:cNvGraphicFramePr>
          <p:nvPr>
            <p:extLst>
              <p:ext uri="{D42A27DB-BD31-4B8C-83A1-F6EECF244321}">
                <p14:modId xmlns:p14="http://schemas.microsoft.com/office/powerpoint/2010/main" val="369870217"/>
              </p:ext>
            </p:extLst>
          </p:nvPr>
        </p:nvGraphicFramePr>
        <p:xfrm>
          <a:off x="351321" y="596433"/>
          <a:ext cx="11611279" cy="5530561"/>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39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39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4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86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422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8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53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422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422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3338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3338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40520">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2363951080"/>
                  </a:ext>
                </a:extLst>
              </a:tr>
              <a:tr h="340520">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08367004"/>
                  </a:ext>
                </a:extLst>
              </a:tr>
            </a:tbl>
          </a:graphicData>
        </a:graphic>
      </p:graphicFrame>
      <p:sp>
        <p:nvSpPr>
          <p:cNvPr id="4" name="Slide Number Placeholder 4">
            <a:extLst>
              <a:ext uri="{FF2B5EF4-FFF2-40B4-BE49-F238E27FC236}">
                <a16:creationId xmlns:a16="http://schemas.microsoft.com/office/drawing/2014/main" id="{CFCE491A-F76A-2130-870C-79AD6BE0815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54</a:t>
            </a:fld>
            <a:endParaRPr lang="en-US" dirty="0">
              <a:solidFill>
                <a:schemeClr val="bg1"/>
              </a:solidFill>
            </a:endParaRPr>
          </a:p>
        </p:txBody>
      </p:sp>
      <p:sp>
        <p:nvSpPr>
          <p:cNvPr id="5" name="Footer Placeholder 3">
            <a:extLst>
              <a:ext uri="{FF2B5EF4-FFF2-40B4-BE49-F238E27FC236}">
                <a16:creationId xmlns:a16="http://schemas.microsoft.com/office/drawing/2014/main" id="{C46EB414-059B-75A4-ECE3-D58AF3074AC4}"/>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063385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685083"/>
          </a:xfrm>
        </p:spPr>
        <p:txBody>
          <a:bodyPr vert="horz" lIns="91440" tIns="45720" rIns="91440" bIns="45720" rtlCol="0" anchor="ctr">
            <a:normAutofit/>
          </a:bodyPr>
          <a:lstStyle/>
          <a:p>
            <a:pPr algn="ctr"/>
            <a:r>
              <a:rPr lang="en-US" sz="3600" dirty="0"/>
              <a:t>Dwelling stock, turnover, newbuild</a:t>
            </a:r>
          </a:p>
        </p:txBody>
      </p:sp>
      <p:sp>
        <p:nvSpPr>
          <p:cNvPr id="4" name="Footer Placeholder 3">
            <a:extLst>
              <a:ext uri="{FF2B5EF4-FFF2-40B4-BE49-F238E27FC236}">
                <a16:creationId xmlns:a16="http://schemas.microsoft.com/office/drawing/2014/main" id="{8BDF9229-97C7-4C79-A7EE-9C93072C863B}"/>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5" name="Chart 4">
            <a:extLst>
              <a:ext uri="{FF2B5EF4-FFF2-40B4-BE49-F238E27FC236}">
                <a16:creationId xmlns:a16="http://schemas.microsoft.com/office/drawing/2014/main" id="{8D772918-20FE-4F4E-BF46-9D64569BBEFF}"/>
              </a:ext>
            </a:extLst>
          </p:cNvPr>
          <p:cNvGraphicFramePr>
            <a:graphicFrameLocks/>
          </p:cNvGraphicFramePr>
          <p:nvPr>
            <p:extLst>
              <p:ext uri="{D42A27DB-BD31-4B8C-83A1-F6EECF244321}">
                <p14:modId xmlns:p14="http://schemas.microsoft.com/office/powerpoint/2010/main" val="223121785"/>
              </p:ext>
            </p:extLst>
          </p:nvPr>
        </p:nvGraphicFramePr>
        <p:xfrm>
          <a:off x="143434" y="1411862"/>
          <a:ext cx="11860307" cy="446442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FDA27EF0-2347-471F-A60A-E08F5E23C52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55</a:t>
            </a:fld>
            <a:endParaRPr lang="en-US" dirty="0">
              <a:solidFill>
                <a:schemeClr val="bg1"/>
              </a:solidFill>
            </a:endParaRPr>
          </a:p>
        </p:txBody>
      </p:sp>
      <p:sp>
        <p:nvSpPr>
          <p:cNvPr id="3" name="TextBox 2">
            <a:extLst>
              <a:ext uri="{FF2B5EF4-FFF2-40B4-BE49-F238E27FC236}">
                <a16:creationId xmlns:a16="http://schemas.microsoft.com/office/drawing/2014/main" id="{6932536E-5DC4-3D51-9BEF-2689AA912C13}"/>
              </a:ext>
            </a:extLst>
          </p:cNvPr>
          <p:cNvSpPr txBox="1"/>
          <p:nvPr/>
        </p:nvSpPr>
        <p:spPr>
          <a:xfrm>
            <a:off x="7210425" y="2079933"/>
            <a:ext cx="4575762" cy="2485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Tree>
    <p:extLst>
      <p:ext uri="{BB962C8B-B14F-4D97-AF65-F5344CB8AC3E}">
        <p14:creationId xmlns:p14="http://schemas.microsoft.com/office/powerpoint/2010/main" val="25431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0" y="198672"/>
            <a:ext cx="10909640" cy="1249394"/>
          </a:xfrm>
        </p:spPr>
        <p:txBody>
          <a:bodyPr vert="horz" lIns="91440" tIns="45720" rIns="91440" bIns="45720" rtlCol="0" anchor="ctr">
            <a:normAutofit/>
          </a:bodyPr>
          <a:lstStyle/>
          <a:p>
            <a:pPr algn="ctr"/>
            <a:r>
              <a:rPr lang="en-US" sz="4000" dirty="0"/>
              <a:t>Dwelling stock, turnover, newbuild</a:t>
            </a:r>
            <a:br>
              <a:rPr lang="en-US" sz="4800" kern="1200" dirty="0">
                <a:solidFill>
                  <a:schemeClr val="tx1"/>
                </a:solidFill>
                <a:latin typeface="+mj-lt"/>
                <a:ea typeface="+mj-ea"/>
                <a:cs typeface="+mj-cs"/>
              </a:rPr>
            </a:br>
            <a:r>
              <a:rPr lang="en-GB" sz="2000" dirty="0"/>
              <a:t>Shows turnover and new build as a % of each tenure group. </a:t>
            </a:r>
            <a:br>
              <a:rPr lang="en-GB" sz="2000" dirty="0">
                <a:solidFill>
                  <a:srgbClr val="FF0000"/>
                </a:solidFill>
              </a:rPr>
            </a:b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327C76D8-E307-470E-A120-74745ECE8CD5}"/>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4" name="Chart 3">
            <a:extLst>
              <a:ext uri="{FF2B5EF4-FFF2-40B4-BE49-F238E27FC236}">
                <a16:creationId xmlns:a16="http://schemas.microsoft.com/office/drawing/2014/main" id="{341411C6-803C-4993-BBA7-A7F26D8E4EA0}"/>
              </a:ext>
            </a:extLst>
          </p:cNvPr>
          <p:cNvGraphicFramePr>
            <a:graphicFrameLocks/>
          </p:cNvGraphicFramePr>
          <p:nvPr>
            <p:extLst>
              <p:ext uri="{D42A27DB-BD31-4B8C-83A1-F6EECF244321}">
                <p14:modId xmlns:p14="http://schemas.microsoft.com/office/powerpoint/2010/main" val="3333534825"/>
              </p:ext>
            </p:extLst>
          </p:nvPr>
        </p:nvGraphicFramePr>
        <p:xfrm>
          <a:off x="136653" y="1297577"/>
          <a:ext cx="11914095" cy="440653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FA669B2D-2284-42A6-AFDA-CF0A5646990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56</a:t>
            </a:fld>
            <a:endParaRPr lang="en-US" dirty="0">
              <a:solidFill>
                <a:schemeClr val="bg1"/>
              </a:solidFill>
            </a:endParaRPr>
          </a:p>
        </p:txBody>
      </p:sp>
      <p:sp>
        <p:nvSpPr>
          <p:cNvPr id="6" name="Rectangle: Rounded Corners 5">
            <a:extLst>
              <a:ext uri="{FF2B5EF4-FFF2-40B4-BE49-F238E27FC236}">
                <a16:creationId xmlns:a16="http://schemas.microsoft.com/office/drawing/2014/main" id="{1BD18633-82D6-1BE7-DBC6-C477639128AA}"/>
              </a:ext>
            </a:extLst>
          </p:cNvPr>
          <p:cNvSpPr/>
          <p:nvPr/>
        </p:nvSpPr>
        <p:spPr>
          <a:xfrm>
            <a:off x="5270010" y="2218063"/>
            <a:ext cx="382913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chemeClr val="bg1"/>
                </a:solidFill>
              </a:rPr>
              <a:t>Across the study area, some 7,592 new homes were delivered, representing 1.7% of the area’s stock (around 453,863 dwellings).  </a:t>
            </a:r>
          </a:p>
        </p:txBody>
      </p:sp>
      <p:sp>
        <p:nvSpPr>
          <p:cNvPr id="7" name="Rectangle: Rounded Corners 6">
            <a:extLst>
              <a:ext uri="{FF2B5EF4-FFF2-40B4-BE49-F238E27FC236}">
                <a16:creationId xmlns:a16="http://schemas.microsoft.com/office/drawing/2014/main" id="{072998C6-6DFB-E8BB-3F49-9C72900CDE62}"/>
              </a:ext>
            </a:extLst>
          </p:cNvPr>
          <p:cNvSpPr/>
          <p:nvPr/>
        </p:nvSpPr>
        <p:spPr>
          <a:xfrm>
            <a:off x="5270010" y="3158079"/>
            <a:ext cx="3829132" cy="2009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chemeClr val="bg1"/>
                </a:solidFill>
              </a:rPr>
              <a:t>% turnover rates: </a:t>
            </a:r>
          </a:p>
          <a:p>
            <a:pPr algn="ctr"/>
            <a:r>
              <a:rPr lang="en-GB" sz="1400" dirty="0">
                <a:solidFill>
                  <a:schemeClr val="bg1"/>
                </a:solidFill>
              </a:rPr>
              <a:t>LA social/affordable rent 3%</a:t>
            </a:r>
          </a:p>
          <a:p>
            <a:pPr algn="ctr"/>
            <a:r>
              <a:rPr lang="en-GB" sz="1400" dirty="0">
                <a:solidFill>
                  <a:schemeClr val="bg1"/>
                </a:solidFill>
              </a:rPr>
              <a:t>HA social/affordable rent 7%</a:t>
            </a:r>
          </a:p>
          <a:p>
            <a:pPr algn="ctr"/>
            <a:r>
              <a:rPr lang="en-GB" sz="1400" dirty="0">
                <a:solidFill>
                  <a:schemeClr val="bg1"/>
                </a:solidFill>
              </a:rPr>
              <a:t>Homebuy 2%</a:t>
            </a:r>
          </a:p>
          <a:p>
            <a:pPr algn="ctr"/>
            <a:r>
              <a:rPr lang="en-GB" sz="1400" dirty="0">
                <a:solidFill>
                  <a:schemeClr val="bg1"/>
                </a:solidFill>
              </a:rPr>
              <a:t>Ownership 4%</a:t>
            </a:r>
          </a:p>
          <a:p>
            <a:pPr algn="ctr"/>
            <a:r>
              <a:rPr lang="en-GB" sz="1400" dirty="0">
                <a:solidFill>
                  <a:schemeClr val="bg1"/>
                </a:solidFill>
              </a:rPr>
              <a:t>For all areas we have applied a turnover of 30% in the absence of more local data on private rented turnover.</a:t>
            </a:r>
          </a:p>
        </p:txBody>
      </p:sp>
      <p:sp>
        <p:nvSpPr>
          <p:cNvPr id="9" name="TextBox 8">
            <a:extLst>
              <a:ext uri="{FF2B5EF4-FFF2-40B4-BE49-F238E27FC236}">
                <a16:creationId xmlns:a16="http://schemas.microsoft.com/office/drawing/2014/main" id="{D8E8F634-EAD0-BC7A-C208-2CBC7C5E2086}"/>
              </a:ext>
            </a:extLst>
          </p:cNvPr>
          <p:cNvSpPr txBox="1"/>
          <p:nvPr/>
        </p:nvSpPr>
        <p:spPr>
          <a:xfrm>
            <a:off x="1437217" y="6098659"/>
            <a:ext cx="1075448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Tree>
    <p:extLst>
      <p:ext uri="{BB962C8B-B14F-4D97-AF65-F5344CB8AC3E}">
        <p14:creationId xmlns:p14="http://schemas.microsoft.com/office/powerpoint/2010/main" val="23510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F48D2B2B-82C0-4CCE-8C65-C622921AB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1F8B1B2E-838A-4194-940C-DC5E72B30E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0CAC6A5E-E02E-4909-B05E-43BC985C1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5" name="Group 4">
            <a:extLst>
              <a:ext uri="{FF2B5EF4-FFF2-40B4-BE49-F238E27FC236}">
                <a16:creationId xmlns:a16="http://schemas.microsoft.com/office/drawing/2014/main" id="{ABADCA2A-6397-4455-99A6-56540903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6" name="Rectangle 5">
              <a:extLst>
                <a:ext uri="{FF2B5EF4-FFF2-40B4-BE49-F238E27FC236}">
                  <a16:creationId xmlns:a16="http://schemas.microsoft.com/office/drawing/2014/main" id="{4CF87745-093B-436E-B685-1E0229A95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E126C0-166A-4B7B-83E4-C4EE5E9BB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5" descr="A group of people sitting around a table with a board game&#10;&#10;Description automatically generated with low confidence">
            <a:extLst>
              <a:ext uri="{FF2B5EF4-FFF2-40B4-BE49-F238E27FC236}">
                <a16:creationId xmlns:a16="http://schemas.microsoft.com/office/drawing/2014/main" id="{D5BBFEF0-BDB2-4749-ACCB-78907C3A2B28}"/>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9" name="Picture 8">
            <a:extLst>
              <a:ext uri="{FF2B5EF4-FFF2-40B4-BE49-F238E27FC236}">
                <a16:creationId xmlns:a16="http://schemas.microsoft.com/office/drawing/2014/main" id="{A37ED4AE-9887-41C4-84AB-0EE4625B9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9">
            <a:extLst>
              <a:ext uri="{FF2B5EF4-FFF2-40B4-BE49-F238E27FC236}">
                <a16:creationId xmlns:a16="http://schemas.microsoft.com/office/drawing/2014/main" id="{C2C30B13-D59B-4146-AD6C-3DD474970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E759CE-ED9D-4BE4-A4BB-5DAFD6FB5330}"/>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3" name="Content Placeholder 3">
            <a:extLst>
              <a:ext uri="{FF2B5EF4-FFF2-40B4-BE49-F238E27FC236}">
                <a16:creationId xmlns:a16="http://schemas.microsoft.com/office/drawing/2014/main" id="{06F1A631-EDA8-4F32-B59A-BAE300E2A528}"/>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4" name="Footer Placeholder 3">
            <a:extLst>
              <a:ext uri="{FF2B5EF4-FFF2-40B4-BE49-F238E27FC236}">
                <a16:creationId xmlns:a16="http://schemas.microsoft.com/office/drawing/2014/main" id="{B1F09F36-860E-4941-979B-C0D5B25EA2AF}"/>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5" name="Slide Number Placeholder 4">
            <a:extLst>
              <a:ext uri="{FF2B5EF4-FFF2-40B4-BE49-F238E27FC236}">
                <a16:creationId xmlns:a16="http://schemas.microsoft.com/office/drawing/2014/main" id="{8069A829-A860-4CC0-9E70-644EDBC2DCA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15563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237FA0D-2A82-E23B-2D62-AF493E7744E5}"/>
              </a:ext>
            </a:extLst>
          </p:cNvPr>
          <p:cNvGraphicFramePr>
            <a:graphicFrameLocks/>
          </p:cNvGraphicFramePr>
          <p:nvPr>
            <p:extLst>
              <p:ext uri="{D42A27DB-BD31-4B8C-83A1-F6EECF244321}">
                <p14:modId xmlns:p14="http://schemas.microsoft.com/office/powerpoint/2010/main" val="947841652"/>
              </p:ext>
            </p:extLst>
          </p:nvPr>
        </p:nvGraphicFramePr>
        <p:xfrm>
          <a:off x="4667795" y="1982442"/>
          <a:ext cx="4188822" cy="4037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6">
            <a:extLst>
              <a:ext uri="{FF2B5EF4-FFF2-40B4-BE49-F238E27FC236}">
                <a16:creationId xmlns:a16="http://schemas.microsoft.com/office/drawing/2014/main" id="{9978C2A9-A3ED-6BC1-635C-D5B5A8A35C19}"/>
              </a:ext>
            </a:extLst>
          </p:cNvPr>
          <p:cNvGraphicFramePr>
            <a:graphicFrameLocks noGrp="1"/>
          </p:cNvGraphicFramePr>
          <p:nvPr>
            <p:extLst>
              <p:ext uri="{D42A27DB-BD31-4B8C-83A1-F6EECF244321}">
                <p14:modId xmlns:p14="http://schemas.microsoft.com/office/powerpoint/2010/main" val="1893081079"/>
              </p:ext>
            </p:extLst>
          </p:nvPr>
        </p:nvGraphicFramePr>
        <p:xfrm>
          <a:off x="8978500" y="1982436"/>
          <a:ext cx="3110010" cy="4037748"/>
        </p:xfrm>
        <a:graphic>
          <a:graphicData uri="http://schemas.openxmlformats.org/drawingml/2006/table">
            <a:tbl>
              <a:tblPr firstRow="1" bandRow="1">
                <a:tableStyleId>{5C22544A-7EE6-4342-B048-85BDC9FD1C3A}</a:tableStyleId>
              </a:tblPr>
              <a:tblGrid>
                <a:gridCol w="1097422">
                  <a:extLst>
                    <a:ext uri="{9D8B030D-6E8A-4147-A177-3AD203B41FA5}">
                      <a16:colId xmlns:a16="http://schemas.microsoft.com/office/drawing/2014/main" val="1957423572"/>
                    </a:ext>
                  </a:extLst>
                </a:gridCol>
                <a:gridCol w="1006294">
                  <a:extLst>
                    <a:ext uri="{9D8B030D-6E8A-4147-A177-3AD203B41FA5}">
                      <a16:colId xmlns:a16="http://schemas.microsoft.com/office/drawing/2014/main" val="3074899737"/>
                    </a:ext>
                  </a:extLst>
                </a:gridCol>
                <a:gridCol w="1006294">
                  <a:extLst>
                    <a:ext uri="{9D8B030D-6E8A-4147-A177-3AD203B41FA5}">
                      <a16:colId xmlns:a16="http://schemas.microsoft.com/office/drawing/2014/main" val="401838115"/>
                    </a:ext>
                  </a:extLst>
                </a:gridCol>
              </a:tblGrid>
              <a:tr h="642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Number of homes</a:t>
                      </a:r>
                    </a:p>
                    <a:p>
                      <a:endParaRPr lang="en-GB" sz="1000" dirty="0"/>
                    </a:p>
                  </a:txBody>
                  <a:tcPr/>
                </a:tc>
                <a:tc>
                  <a:txBody>
                    <a:bodyPr/>
                    <a:lstStyle/>
                    <a:p>
                      <a:pPr algn="r"/>
                      <a:r>
                        <a:rPr lang="en-GB" sz="1000" b="0" dirty="0"/>
                        <a:t>All</a:t>
                      </a:r>
                    </a:p>
                  </a:txBody>
                  <a:tcPr/>
                </a:tc>
                <a:tc>
                  <a:txBody>
                    <a:bodyPr/>
                    <a:lstStyle/>
                    <a:p>
                      <a:pPr algn="r"/>
                      <a:r>
                        <a:rPr lang="en-GB" sz="1000" b="0" dirty="0"/>
                        <a:t>%</a:t>
                      </a:r>
                    </a:p>
                  </a:txBody>
                  <a:tcPr/>
                </a:tc>
                <a:extLst>
                  <a:ext uri="{0D108BD9-81ED-4DB2-BD59-A6C34878D82A}">
                    <a16:rowId xmlns:a16="http://schemas.microsoft.com/office/drawing/2014/main" val="118752968"/>
                  </a:ext>
                </a:extLst>
              </a:tr>
              <a:tr h="458835">
                <a:tc>
                  <a:txBody>
                    <a:bodyPr/>
                    <a:lstStyle/>
                    <a:p>
                      <a:r>
                        <a:rPr lang="en-GB" sz="1000" dirty="0"/>
                        <a:t>Local Authority</a:t>
                      </a:r>
                    </a:p>
                  </a:txBody>
                  <a:tcPr anchor="ctr"/>
                </a:tc>
                <a:tc>
                  <a:txBody>
                    <a:bodyPr/>
                    <a:lstStyle/>
                    <a:p>
                      <a:pPr algn="r"/>
                      <a:r>
                        <a:rPr lang="en-GB" sz="1000" dirty="0"/>
                        <a:t>13,142</a:t>
                      </a:r>
                    </a:p>
                  </a:txBody>
                  <a:tcPr anchor="ctr"/>
                </a:tc>
                <a:tc>
                  <a:txBody>
                    <a:bodyPr/>
                    <a:lstStyle/>
                    <a:p>
                      <a:pPr algn="r" fontAlgn="b"/>
                      <a:r>
                        <a:rPr lang="en-GB" sz="1100" b="0"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865105406"/>
                  </a:ext>
                </a:extLst>
              </a:tr>
              <a:tr h="458835">
                <a:tc>
                  <a:txBody>
                    <a:bodyPr/>
                    <a:lstStyle/>
                    <a:p>
                      <a:r>
                        <a:rPr lang="en-GB" sz="1000" dirty="0"/>
                        <a:t>Housing Assn / PRP</a:t>
                      </a:r>
                    </a:p>
                  </a:txBody>
                  <a:tcPr anchor="ctr"/>
                </a:tc>
                <a:tc>
                  <a:txBody>
                    <a:bodyPr/>
                    <a:lstStyle/>
                    <a:p>
                      <a:pPr algn="r"/>
                      <a:r>
                        <a:rPr lang="en-GB" sz="1000" dirty="0"/>
                        <a:t>59,104</a:t>
                      </a:r>
                    </a:p>
                  </a:txBody>
                  <a:tcPr anchor="ctr"/>
                </a:tc>
                <a:tc>
                  <a:txBody>
                    <a:bodyPr/>
                    <a:lstStyle/>
                    <a:p>
                      <a:pPr algn="r" fontAlgn="b"/>
                      <a:r>
                        <a:rPr lang="en-GB" sz="1100" b="0" i="0" u="none" strike="noStrike" dirty="0">
                          <a:solidFill>
                            <a:srgbClr val="000000"/>
                          </a:solidFill>
                          <a:effectLst/>
                          <a:latin typeface="Calibri" panose="020F0502020204030204" pitchFamily="34" charset="0"/>
                        </a:rPr>
                        <a:t>13%</a:t>
                      </a:r>
                    </a:p>
                  </a:txBody>
                  <a:tcPr marL="7620" marR="7620" marT="7620" marB="0" anchor="ctr"/>
                </a:tc>
                <a:extLst>
                  <a:ext uri="{0D108BD9-81ED-4DB2-BD59-A6C34878D82A}">
                    <a16:rowId xmlns:a16="http://schemas.microsoft.com/office/drawing/2014/main" val="2264419612"/>
                  </a:ext>
                </a:extLst>
              </a:tr>
              <a:tr h="458835">
                <a:tc>
                  <a:txBody>
                    <a:bodyPr/>
                    <a:lstStyle/>
                    <a:p>
                      <a:r>
                        <a:rPr lang="en-GB" sz="1000" dirty="0"/>
                        <a:t>Other public</a:t>
                      </a:r>
                    </a:p>
                  </a:txBody>
                  <a:tcPr anchor="ctr"/>
                </a:tc>
                <a:tc>
                  <a:txBody>
                    <a:bodyPr/>
                    <a:lstStyle/>
                    <a:p>
                      <a:pPr algn="r"/>
                      <a:r>
                        <a:rPr lang="en-GB" sz="1000" dirty="0"/>
                        <a:t>1,248</a:t>
                      </a:r>
                    </a:p>
                  </a:txBody>
                  <a:tcPr anchor="ctr"/>
                </a:tc>
                <a:tc>
                  <a:txBody>
                    <a:bodyPr/>
                    <a:lstStyle/>
                    <a:p>
                      <a:pPr algn="r" fontAlgn="b"/>
                      <a:r>
                        <a:rPr lang="en-GB" sz="1100" b="0" i="0" u="none" strike="noStrike" dirty="0">
                          <a:solidFill>
                            <a:srgbClr val="000000"/>
                          </a:solidFill>
                          <a:effectLst/>
                          <a:latin typeface="Calibri" panose="020F0502020204030204" pitchFamily="34" charset="0"/>
                        </a:rPr>
                        <a:t>0%</a:t>
                      </a:r>
                    </a:p>
                  </a:txBody>
                  <a:tcPr marL="7620" marR="7620" marT="7620" marB="0" anchor="ctr"/>
                </a:tc>
                <a:extLst>
                  <a:ext uri="{0D108BD9-81ED-4DB2-BD59-A6C34878D82A}">
                    <a16:rowId xmlns:a16="http://schemas.microsoft.com/office/drawing/2014/main" val="567823954"/>
                  </a:ext>
                </a:extLst>
              </a:tr>
              <a:tr h="458835">
                <a:tc>
                  <a:txBody>
                    <a:bodyPr/>
                    <a:lstStyle/>
                    <a:p>
                      <a:r>
                        <a:rPr lang="en-GB" sz="1000" dirty="0"/>
                        <a:t>Owned outright</a:t>
                      </a:r>
                    </a:p>
                  </a:txBody>
                  <a:tcPr anchor="ctr"/>
                </a:tc>
                <a:tc>
                  <a:txBody>
                    <a:bodyPr/>
                    <a:lstStyle/>
                    <a:p>
                      <a:pPr algn="r"/>
                      <a:r>
                        <a:rPr lang="en-GB" sz="1000" dirty="0"/>
                        <a:t>163,325</a:t>
                      </a:r>
                    </a:p>
                  </a:txBody>
                  <a:tcPr anchor="ctr"/>
                </a:tc>
                <a:tc>
                  <a:txBody>
                    <a:bodyPr/>
                    <a:lstStyle/>
                    <a:p>
                      <a:pPr algn="r" fontAlgn="b"/>
                      <a:r>
                        <a:rPr lang="en-GB" sz="1100" b="0" i="0" u="none" strike="noStrike" dirty="0">
                          <a:solidFill>
                            <a:srgbClr val="000000"/>
                          </a:solidFill>
                          <a:effectLst/>
                          <a:latin typeface="Calibri" panose="020F0502020204030204" pitchFamily="34" charset="0"/>
                        </a:rPr>
                        <a:t>36%</a:t>
                      </a:r>
                    </a:p>
                  </a:txBody>
                  <a:tcPr marL="7620" marR="7620" marT="7620" marB="0" anchor="ctr"/>
                </a:tc>
                <a:extLst>
                  <a:ext uri="{0D108BD9-81ED-4DB2-BD59-A6C34878D82A}">
                    <a16:rowId xmlns:a16="http://schemas.microsoft.com/office/drawing/2014/main" val="543246467"/>
                  </a:ext>
                </a:extLst>
              </a:tr>
              <a:tr h="642369">
                <a:tc>
                  <a:txBody>
                    <a:bodyPr/>
                    <a:lstStyle/>
                    <a:p>
                      <a:r>
                        <a:rPr lang="en-GB" sz="1000" dirty="0"/>
                        <a:t>Owned with MG or loan</a:t>
                      </a:r>
                    </a:p>
                  </a:txBody>
                  <a:tcPr anchor="ctr"/>
                </a:tc>
                <a:tc>
                  <a:txBody>
                    <a:bodyPr/>
                    <a:lstStyle/>
                    <a:p>
                      <a:pPr algn="r"/>
                      <a:r>
                        <a:rPr lang="en-GB" sz="1000" dirty="0"/>
                        <a:t>129,187</a:t>
                      </a:r>
                    </a:p>
                  </a:txBody>
                  <a:tcPr anchor="ctr"/>
                </a:tc>
                <a:tc>
                  <a:txBody>
                    <a:bodyPr/>
                    <a:lstStyle/>
                    <a:p>
                      <a:pPr algn="r" fontAlgn="b"/>
                      <a:r>
                        <a:rPr lang="en-GB" sz="1100" b="0" i="0" u="none" strike="noStrike" dirty="0">
                          <a:solidFill>
                            <a:srgbClr val="000000"/>
                          </a:solidFill>
                          <a:effectLst/>
                          <a:latin typeface="Calibri" panose="020F0502020204030204" pitchFamily="34" charset="0"/>
                        </a:rPr>
                        <a:t>29%</a:t>
                      </a:r>
                    </a:p>
                  </a:txBody>
                  <a:tcPr marL="7620" marR="7620" marT="7620" marB="0" anchor="ctr"/>
                </a:tc>
                <a:extLst>
                  <a:ext uri="{0D108BD9-81ED-4DB2-BD59-A6C34878D82A}">
                    <a16:rowId xmlns:a16="http://schemas.microsoft.com/office/drawing/2014/main" val="4153993022"/>
                  </a:ext>
                </a:extLst>
              </a:tr>
              <a:tr h="458835">
                <a:tc>
                  <a:txBody>
                    <a:bodyPr/>
                    <a:lstStyle/>
                    <a:p>
                      <a:r>
                        <a:rPr lang="en-GB" sz="1000" dirty="0"/>
                        <a:t>Private rent</a:t>
                      </a:r>
                    </a:p>
                  </a:txBody>
                  <a:tcPr anchor="ctr"/>
                </a:tc>
                <a:tc>
                  <a:txBody>
                    <a:bodyPr/>
                    <a:lstStyle/>
                    <a:p>
                      <a:pPr algn="r"/>
                      <a:r>
                        <a:rPr lang="en-GB" sz="1000" dirty="0"/>
                        <a:t>86,313</a:t>
                      </a:r>
                    </a:p>
                  </a:txBody>
                  <a:tcPr anchor="ctr"/>
                </a:tc>
                <a:tc>
                  <a:txBody>
                    <a:bodyPr/>
                    <a:lstStyle/>
                    <a:p>
                      <a:pPr algn="r" fontAlgn="b"/>
                      <a:r>
                        <a:rPr lang="en-GB" sz="1100" b="0" i="0" u="none" strike="noStrike" dirty="0">
                          <a:solidFill>
                            <a:srgbClr val="000000"/>
                          </a:solidFill>
                          <a:effectLst/>
                          <a:latin typeface="Calibri" panose="020F0502020204030204" pitchFamily="34" charset="0"/>
                        </a:rPr>
                        <a:t>19%</a:t>
                      </a:r>
                    </a:p>
                  </a:txBody>
                  <a:tcPr marL="7620" marR="7620" marT="7620" marB="0" anchor="ctr"/>
                </a:tc>
                <a:extLst>
                  <a:ext uri="{0D108BD9-81ED-4DB2-BD59-A6C34878D82A}">
                    <a16:rowId xmlns:a16="http://schemas.microsoft.com/office/drawing/2014/main" val="3628346556"/>
                  </a:ext>
                </a:extLst>
              </a:tr>
              <a:tr h="458835">
                <a:tc>
                  <a:txBody>
                    <a:bodyPr/>
                    <a:lstStyle/>
                    <a:p>
                      <a:r>
                        <a:rPr lang="en-GB" sz="1000" dirty="0"/>
                        <a:t>All</a:t>
                      </a:r>
                    </a:p>
                  </a:txBody>
                  <a:tcPr anchor="ctr"/>
                </a:tc>
                <a:tc>
                  <a:txBody>
                    <a:bodyPr/>
                    <a:lstStyle/>
                    <a:p>
                      <a:pPr algn="r"/>
                      <a:r>
                        <a:rPr lang="en-GB" sz="1000" dirty="0"/>
                        <a:t>452,229</a:t>
                      </a:r>
                    </a:p>
                  </a:txBody>
                  <a:tcPr anchor="ctr"/>
                </a:tc>
                <a:tc>
                  <a:txBody>
                    <a:bodyPr/>
                    <a:lstStyle/>
                    <a:p>
                      <a:pPr algn="r" fontAlgn="b"/>
                      <a:r>
                        <a:rPr lang="en-GB" sz="1100" b="0" i="0" u="none" strike="noStrike" dirty="0">
                          <a:solidFill>
                            <a:srgbClr val="000000"/>
                          </a:solidFill>
                          <a:effectLst/>
                          <a:latin typeface="Calibri" panose="020F0502020204030204" pitchFamily="34" charset="0"/>
                        </a:rPr>
                        <a:t>100%</a:t>
                      </a:r>
                    </a:p>
                  </a:txBody>
                  <a:tcPr marL="7620" marR="7620" marT="7620" marB="0" anchor="ctr"/>
                </a:tc>
                <a:extLst>
                  <a:ext uri="{0D108BD9-81ED-4DB2-BD59-A6C34878D82A}">
                    <a16:rowId xmlns:a16="http://schemas.microsoft.com/office/drawing/2014/main" val="3119983711"/>
                  </a:ext>
                </a:extLst>
              </a:tr>
            </a:tbl>
          </a:graphicData>
        </a:graphic>
      </p:graphicFrame>
      <p:sp>
        <p:nvSpPr>
          <p:cNvPr id="4" name="Title 3">
            <a:extLst>
              <a:ext uri="{FF2B5EF4-FFF2-40B4-BE49-F238E27FC236}">
                <a16:creationId xmlns:a16="http://schemas.microsoft.com/office/drawing/2014/main" id="{14D070F3-B264-C0B5-6102-371CD57FD853}"/>
              </a:ext>
            </a:extLst>
          </p:cNvPr>
          <p:cNvSpPr>
            <a:spLocks noGrp="1"/>
          </p:cNvSpPr>
          <p:nvPr>
            <p:ph type="title"/>
          </p:nvPr>
        </p:nvSpPr>
        <p:spPr/>
        <p:txBody>
          <a:bodyPr/>
          <a:lstStyle/>
          <a:p>
            <a:r>
              <a:rPr lang="en-US" sz="3200" dirty="0"/>
              <a:t>Tenure of dwellings</a:t>
            </a:r>
            <a:endParaRPr lang="en-GB" dirty="0"/>
          </a:p>
        </p:txBody>
      </p:sp>
      <p:sp>
        <p:nvSpPr>
          <p:cNvPr id="5" name="TextBox 4">
            <a:extLst>
              <a:ext uri="{FF2B5EF4-FFF2-40B4-BE49-F238E27FC236}">
                <a16:creationId xmlns:a16="http://schemas.microsoft.com/office/drawing/2014/main" id="{9AC53E02-068B-4037-A147-0B4F64C27250}"/>
              </a:ext>
            </a:extLst>
          </p:cNvPr>
          <p:cNvSpPr txBox="1"/>
          <p:nvPr/>
        </p:nvSpPr>
        <p:spPr>
          <a:xfrm>
            <a:off x="1451581" y="2015732"/>
            <a:ext cx="3094331" cy="4037749"/>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(PRP) is used, which can be taken to also mean Housing Associations</a:t>
            </a:r>
          </a:p>
        </p:txBody>
      </p:sp>
      <p:sp>
        <p:nvSpPr>
          <p:cNvPr id="6" name="Rectangle: Rounded Corners 5">
            <a:extLst>
              <a:ext uri="{FF2B5EF4-FFF2-40B4-BE49-F238E27FC236}">
                <a16:creationId xmlns:a16="http://schemas.microsoft.com/office/drawing/2014/main" id="{A564D40F-1A17-61CC-E0AB-51F366203C40}"/>
              </a:ext>
            </a:extLst>
          </p:cNvPr>
          <p:cNvSpPr/>
          <p:nvPr/>
        </p:nvSpPr>
        <p:spPr>
          <a:xfrm>
            <a:off x="4216989" y="5915632"/>
            <a:ext cx="4639628"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Only Cambridge and South Cambs have retained their council housing. Private Registered Providers (aka Housing Associations) own &amp; manage other social housing.</a:t>
            </a:r>
          </a:p>
        </p:txBody>
      </p:sp>
      <p:sp>
        <p:nvSpPr>
          <p:cNvPr id="7" name="Slide Number Placeholder 4">
            <a:extLst>
              <a:ext uri="{FF2B5EF4-FFF2-40B4-BE49-F238E27FC236}">
                <a16:creationId xmlns:a16="http://schemas.microsoft.com/office/drawing/2014/main" id="{B27ACE43-E9A7-1455-88C3-B16454237F4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6</a:t>
            </a:fld>
            <a:endParaRPr lang="en-US" dirty="0">
              <a:solidFill>
                <a:schemeClr val="bg1"/>
              </a:solidFill>
            </a:endParaRPr>
          </a:p>
        </p:txBody>
      </p:sp>
      <p:sp>
        <p:nvSpPr>
          <p:cNvPr id="8" name="Footer Placeholder 3">
            <a:extLst>
              <a:ext uri="{FF2B5EF4-FFF2-40B4-BE49-F238E27FC236}">
                <a16:creationId xmlns:a16="http://schemas.microsoft.com/office/drawing/2014/main" id="{D78FC2E6-FCF2-73DF-41AC-768327ADD5DF}"/>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2702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Footer Placeholder 3">
            <a:extLst>
              <a:ext uri="{FF2B5EF4-FFF2-40B4-BE49-F238E27FC236}">
                <a16:creationId xmlns:a16="http://schemas.microsoft.com/office/drawing/2014/main" id="{BED7098E-B19A-495C-8167-E886A7FB3E1E}"/>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21" name="Slide Number Placeholder 4">
            <a:extLst>
              <a:ext uri="{FF2B5EF4-FFF2-40B4-BE49-F238E27FC236}">
                <a16:creationId xmlns:a16="http://schemas.microsoft.com/office/drawing/2014/main" id="{26CFD3C0-3CEF-466C-BF75-35C7FF7127E5}"/>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solidFill>
                  <a:schemeClr val="bg1"/>
                </a:solidFill>
              </a:rPr>
              <a:pPr/>
              <a:t>7</a:t>
            </a:fld>
            <a:endParaRPr lang="en-US" dirty="0">
              <a:solidFill>
                <a:schemeClr val="bg1"/>
              </a:solidFill>
            </a:endParaRPr>
          </a:p>
        </p:txBody>
      </p:sp>
      <p:sp>
        <p:nvSpPr>
          <p:cNvPr id="2" name="Title 1">
            <a:extLst>
              <a:ext uri="{FF2B5EF4-FFF2-40B4-BE49-F238E27FC236}">
                <a16:creationId xmlns:a16="http://schemas.microsoft.com/office/drawing/2014/main" id="{D1E859BF-B9C6-4270-860C-9F7B24FD5253}"/>
              </a:ext>
            </a:extLst>
          </p:cNvPr>
          <p:cNvSpPr>
            <a:spLocks noGrp="1"/>
          </p:cNvSpPr>
          <p:nvPr>
            <p:ph type="title" idx="4294967295"/>
          </p:nvPr>
        </p:nvSpPr>
        <p:spPr>
          <a:xfrm>
            <a:off x="652496" y="0"/>
            <a:ext cx="2824163" cy="1637211"/>
          </a:xfrm>
        </p:spPr>
        <p:txBody>
          <a:bodyPr vert="horz" lIns="91440" tIns="45720" rIns="91440" bIns="0" rtlCol="0" anchor="b">
            <a:normAutofit/>
          </a:bodyPr>
          <a:lstStyle/>
          <a:p>
            <a:r>
              <a:rPr lang="en-US" sz="3300" dirty="0"/>
              <a:t>Tenure of dwellings</a:t>
            </a:r>
          </a:p>
        </p:txBody>
      </p:sp>
      <p:sp>
        <p:nvSpPr>
          <p:cNvPr id="38" name="Content Placeholder 10">
            <a:extLst>
              <a:ext uri="{FF2B5EF4-FFF2-40B4-BE49-F238E27FC236}">
                <a16:creationId xmlns:a16="http://schemas.microsoft.com/office/drawing/2014/main" id="{F7C6D9E1-305B-4068-AC27-0CA0293DD82E}"/>
              </a:ext>
            </a:extLst>
          </p:cNvPr>
          <p:cNvSpPr txBox="1">
            <a:spLocks/>
          </p:cNvSpPr>
          <p:nvPr/>
        </p:nvSpPr>
        <p:spPr>
          <a:xfrm>
            <a:off x="658569" y="1868487"/>
            <a:ext cx="4285265" cy="135924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This chart  and table set out the percentage of homes in each district by broad tenure.</a:t>
            </a:r>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19" name="Chart 18">
            <a:extLst>
              <a:ext uri="{FF2B5EF4-FFF2-40B4-BE49-F238E27FC236}">
                <a16:creationId xmlns:a16="http://schemas.microsoft.com/office/drawing/2014/main" id="{009A41B2-6AB8-428B-A1DD-29229ADDCB55}"/>
              </a:ext>
            </a:extLst>
          </p:cNvPr>
          <p:cNvGraphicFramePr>
            <a:graphicFrameLocks/>
          </p:cNvGraphicFramePr>
          <p:nvPr>
            <p:extLst>
              <p:ext uri="{D42A27DB-BD31-4B8C-83A1-F6EECF244321}">
                <p14:modId xmlns:p14="http://schemas.microsoft.com/office/powerpoint/2010/main" val="2545680367"/>
              </p:ext>
            </p:extLst>
          </p:nvPr>
        </p:nvGraphicFramePr>
        <p:xfrm>
          <a:off x="5082202" y="107638"/>
          <a:ext cx="6615884" cy="397668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A74BDAC8-F7F1-62AA-E8FA-ED61943C6EBE}"/>
              </a:ext>
            </a:extLst>
          </p:cNvPr>
          <p:cNvSpPr/>
          <p:nvPr/>
        </p:nvSpPr>
        <p:spPr>
          <a:xfrm>
            <a:off x="174170" y="3228742"/>
            <a:ext cx="4769663" cy="320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Arial" panose="020B0604020202020204" pitchFamily="34" charset="0"/>
              <a:buChar char="•"/>
            </a:pPr>
            <a:r>
              <a:rPr lang="en-US" sz="1400" b="1" dirty="0"/>
              <a:t>Council and housing association rented:  </a:t>
            </a:r>
            <a:r>
              <a:rPr lang="en-US" sz="1400" dirty="0"/>
              <a:t>Overall, Cambridge sees the highest proportion at 22% compared with 13% to 19% elsewhere</a:t>
            </a:r>
          </a:p>
          <a:p>
            <a:pPr marL="285750" indent="-285750">
              <a:buFont typeface="Arial" panose="020B0604020202020204" pitchFamily="34" charset="0"/>
              <a:buChar char="•"/>
            </a:pPr>
            <a:r>
              <a:rPr lang="en-US" sz="1400" b="1" dirty="0"/>
              <a:t>Private rented: </a:t>
            </a:r>
            <a:r>
              <a:rPr lang="en-US" sz="1400" dirty="0"/>
              <a:t>Cambridge sees the highest proportion at  26%, followed by Peterborough and West Suffolk at 21%. Other districts see 14% to 18%.</a:t>
            </a:r>
          </a:p>
          <a:p>
            <a:pPr marL="285750" indent="-285750">
              <a:buFont typeface="Arial" panose="020B0604020202020204" pitchFamily="34" charset="0"/>
              <a:buChar char="•"/>
            </a:pPr>
            <a:r>
              <a:rPr lang="en-US" sz="1400" b="1" dirty="0"/>
              <a:t>Ownership </a:t>
            </a:r>
            <a:r>
              <a:rPr lang="en-US" sz="1400" dirty="0"/>
              <a:t>(outright and with a mortgage or loan):</a:t>
            </a:r>
          </a:p>
          <a:p>
            <a:pPr marL="742950" lvl="1" indent="-285750">
              <a:buFont typeface="Arial" panose="020B0604020202020204" pitchFamily="34" charset="0"/>
              <a:buChar char="•"/>
            </a:pPr>
            <a:r>
              <a:rPr lang="en-US" sz="1400" dirty="0"/>
              <a:t>Dominates in Huntingdonshire and South Cambs at 71%</a:t>
            </a:r>
          </a:p>
          <a:p>
            <a:pPr marL="742950" lvl="1" indent="-285750">
              <a:buFont typeface="Arial" panose="020B0604020202020204" pitchFamily="34" charset="0"/>
              <a:buChar char="•"/>
            </a:pPr>
            <a:r>
              <a:rPr lang="en-US" sz="1400" dirty="0"/>
              <a:t>Fenland and East Cambridgeshire follow at 70% and 69% respectively. </a:t>
            </a:r>
          </a:p>
          <a:p>
            <a:pPr marL="742950" lvl="1" indent="-285750">
              <a:buFont typeface="Arial" panose="020B0604020202020204" pitchFamily="34" charset="0"/>
              <a:buChar char="•"/>
            </a:pPr>
            <a:r>
              <a:rPr lang="en-US" sz="1400" dirty="0"/>
              <a:t>West Suffolk has 64%, Peterborough 60% </a:t>
            </a:r>
          </a:p>
          <a:p>
            <a:pPr marL="742950" lvl="1" indent="-285750">
              <a:buFont typeface="Arial" panose="020B0604020202020204" pitchFamily="34" charset="0"/>
              <a:buChar char="•"/>
            </a:pPr>
            <a:r>
              <a:rPr lang="en-US" sz="1400" dirty="0"/>
              <a:t>Cambridge is lowest at 50%</a:t>
            </a:r>
          </a:p>
        </p:txBody>
      </p:sp>
      <p:graphicFrame>
        <p:nvGraphicFramePr>
          <p:cNvPr id="4" name="Table 3">
            <a:extLst>
              <a:ext uri="{FF2B5EF4-FFF2-40B4-BE49-F238E27FC236}">
                <a16:creationId xmlns:a16="http://schemas.microsoft.com/office/drawing/2014/main" id="{B68C366D-A5E8-6B69-5C37-D04C76131402}"/>
              </a:ext>
            </a:extLst>
          </p:cNvPr>
          <p:cNvGraphicFramePr>
            <a:graphicFrameLocks noGrp="1"/>
          </p:cNvGraphicFramePr>
          <p:nvPr>
            <p:extLst>
              <p:ext uri="{D42A27DB-BD31-4B8C-83A1-F6EECF244321}">
                <p14:modId xmlns:p14="http://schemas.microsoft.com/office/powerpoint/2010/main" val="2989605677"/>
              </p:ext>
            </p:extLst>
          </p:nvPr>
        </p:nvGraphicFramePr>
        <p:xfrm>
          <a:off x="5082202" y="4125272"/>
          <a:ext cx="6615883" cy="1813974"/>
        </p:xfrm>
        <a:graphic>
          <a:graphicData uri="http://schemas.openxmlformats.org/drawingml/2006/table">
            <a:tbl>
              <a:tblPr>
                <a:tableStyleId>{B301B821-A1FF-4177-AEE7-76D212191A09}</a:tableStyleId>
              </a:tblPr>
              <a:tblGrid>
                <a:gridCol w="1701775">
                  <a:extLst>
                    <a:ext uri="{9D8B030D-6E8A-4147-A177-3AD203B41FA5}">
                      <a16:colId xmlns:a16="http://schemas.microsoft.com/office/drawing/2014/main" val="1449208283"/>
                    </a:ext>
                  </a:extLst>
                </a:gridCol>
                <a:gridCol w="437853">
                  <a:extLst>
                    <a:ext uri="{9D8B030D-6E8A-4147-A177-3AD203B41FA5}">
                      <a16:colId xmlns:a16="http://schemas.microsoft.com/office/drawing/2014/main" val="2391280097"/>
                    </a:ext>
                  </a:extLst>
                </a:gridCol>
                <a:gridCol w="639465">
                  <a:extLst>
                    <a:ext uri="{9D8B030D-6E8A-4147-A177-3AD203B41FA5}">
                      <a16:colId xmlns:a16="http://schemas.microsoft.com/office/drawing/2014/main" val="2030834978"/>
                    </a:ext>
                  </a:extLst>
                </a:gridCol>
                <a:gridCol w="639465">
                  <a:extLst>
                    <a:ext uri="{9D8B030D-6E8A-4147-A177-3AD203B41FA5}">
                      <a16:colId xmlns:a16="http://schemas.microsoft.com/office/drawing/2014/main" val="2517501137"/>
                    </a:ext>
                  </a:extLst>
                </a:gridCol>
                <a:gridCol w="639465">
                  <a:extLst>
                    <a:ext uri="{9D8B030D-6E8A-4147-A177-3AD203B41FA5}">
                      <a16:colId xmlns:a16="http://schemas.microsoft.com/office/drawing/2014/main" val="2233474208"/>
                    </a:ext>
                  </a:extLst>
                </a:gridCol>
                <a:gridCol w="639465">
                  <a:extLst>
                    <a:ext uri="{9D8B030D-6E8A-4147-A177-3AD203B41FA5}">
                      <a16:colId xmlns:a16="http://schemas.microsoft.com/office/drawing/2014/main" val="3622241919"/>
                    </a:ext>
                  </a:extLst>
                </a:gridCol>
                <a:gridCol w="639465">
                  <a:extLst>
                    <a:ext uri="{9D8B030D-6E8A-4147-A177-3AD203B41FA5}">
                      <a16:colId xmlns:a16="http://schemas.microsoft.com/office/drawing/2014/main" val="1229149816"/>
                    </a:ext>
                  </a:extLst>
                </a:gridCol>
                <a:gridCol w="639465">
                  <a:extLst>
                    <a:ext uri="{9D8B030D-6E8A-4147-A177-3AD203B41FA5}">
                      <a16:colId xmlns:a16="http://schemas.microsoft.com/office/drawing/2014/main" val="874028998"/>
                    </a:ext>
                  </a:extLst>
                </a:gridCol>
                <a:gridCol w="639465">
                  <a:extLst>
                    <a:ext uri="{9D8B030D-6E8A-4147-A177-3AD203B41FA5}">
                      <a16:colId xmlns:a16="http://schemas.microsoft.com/office/drawing/2014/main" val="401328680"/>
                    </a:ext>
                  </a:extLst>
                </a:gridCol>
              </a:tblGrid>
              <a:tr h="472578">
                <a:tc>
                  <a:txBody>
                    <a:bodyPr/>
                    <a:lstStyle/>
                    <a:p>
                      <a:pPr algn="l" rtl="0" fontAlgn="t"/>
                      <a:r>
                        <a:rPr lang="en-GB" sz="1300" b="1" i="0" u="none" strike="noStrike" dirty="0">
                          <a:solidFill>
                            <a:srgbClr val="000000"/>
                          </a:solidFill>
                          <a:effectLst/>
                          <a:latin typeface="+mn-lt"/>
                        </a:rPr>
                        <a:t>In “broad” groups</a:t>
                      </a:r>
                    </a:p>
                  </a:txBody>
                  <a:tcPr marL="0" marR="0" marT="0" marB="0"/>
                </a:tc>
                <a:tc>
                  <a:txBody>
                    <a:bodyPr/>
                    <a:lstStyle/>
                    <a:p>
                      <a:pPr algn="r" rtl="0" fontAlgn="t"/>
                      <a:r>
                        <a:rPr lang="en-GB" sz="1300" b="0" u="none" strike="noStrike" dirty="0">
                          <a:effectLst/>
                          <a:latin typeface="+mn-lt"/>
                        </a:rPr>
                        <a:t>Cambridge</a:t>
                      </a:r>
                      <a:endParaRPr lang="en-GB" sz="1300" b="0" i="0" u="none" strike="noStrike" dirty="0">
                        <a:solidFill>
                          <a:srgbClr val="000000"/>
                        </a:solidFill>
                        <a:effectLst/>
                        <a:latin typeface="+mn-lt"/>
                      </a:endParaRPr>
                    </a:p>
                  </a:txBody>
                  <a:tcPr marL="0" marR="0" marT="0" marB="0"/>
                </a:tc>
                <a:tc>
                  <a:txBody>
                    <a:bodyPr/>
                    <a:lstStyle/>
                    <a:p>
                      <a:pPr algn="r" rtl="0" fontAlgn="t"/>
                      <a:r>
                        <a:rPr lang="en-GB" sz="1300" b="0" u="none" strike="noStrike" dirty="0">
                          <a:effectLst/>
                          <a:latin typeface="+mn-lt"/>
                        </a:rPr>
                        <a:t>East Cambs</a:t>
                      </a:r>
                      <a:endParaRPr lang="en-GB" sz="1300" b="0" i="0" u="none" strike="noStrike" dirty="0">
                        <a:solidFill>
                          <a:srgbClr val="000000"/>
                        </a:solidFill>
                        <a:effectLst/>
                        <a:latin typeface="+mn-lt"/>
                      </a:endParaRPr>
                    </a:p>
                  </a:txBody>
                  <a:tcPr marL="0" marR="0" marT="0" marB="0"/>
                </a:tc>
                <a:tc>
                  <a:txBody>
                    <a:bodyPr/>
                    <a:lstStyle/>
                    <a:p>
                      <a:pPr algn="r" rtl="0" fontAlgn="t"/>
                      <a:r>
                        <a:rPr lang="en-GB" sz="1300" b="0" u="none" strike="noStrike" dirty="0">
                          <a:effectLst/>
                          <a:latin typeface="+mn-lt"/>
                        </a:rPr>
                        <a:t>Fenland</a:t>
                      </a:r>
                      <a:endParaRPr lang="en-GB" sz="1300" b="0" i="0" u="none" strike="noStrike" dirty="0">
                        <a:solidFill>
                          <a:srgbClr val="000000"/>
                        </a:solidFill>
                        <a:effectLst/>
                        <a:latin typeface="+mn-lt"/>
                      </a:endParaRPr>
                    </a:p>
                  </a:txBody>
                  <a:tcPr marL="0" marR="0" marT="0" marB="0"/>
                </a:tc>
                <a:tc>
                  <a:txBody>
                    <a:bodyPr/>
                    <a:lstStyle/>
                    <a:p>
                      <a:pPr algn="r" rtl="0" fontAlgn="t"/>
                      <a:r>
                        <a:rPr lang="en-GB" sz="1300" b="0" u="none" strike="noStrike" dirty="0">
                          <a:effectLst/>
                          <a:latin typeface="+mn-lt"/>
                        </a:rPr>
                        <a:t>HDC</a:t>
                      </a:r>
                      <a:endParaRPr lang="en-GB" sz="1300" b="0" i="0" u="none" strike="noStrike" dirty="0">
                        <a:solidFill>
                          <a:srgbClr val="000000"/>
                        </a:solidFill>
                        <a:effectLst/>
                        <a:latin typeface="+mn-lt"/>
                      </a:endParaRPr>
                    </a:p>
                  </a:txBody>
                  <a:tcPr marL="0" marR="0" marT="0" marB="0"/>
                </a:tc>
                <a:tc>
                  <a:txBody>
                    <a:bodyPr/>
                    <a:lstStyle/>
                    <a:p>
                      <a:pPr algn="r" rtl="0" fontAlgn="t"/>
                      <a:r>
                        <a:rPr lang="en-GB" sz="1300" b="0" u="none" strike="noStrike" dirty="0">
                          <a:effectLst/>
                          <a:latin typeface="+mn-lt"/>
                        </a:rPr>
                        <a:t>Peter-borough</a:t>
                      </a:r>
                      <a:endParaRPr lang="en-GB" sz="1300" b="0" i="0" u="none" strike="noStrike" dirty="0">
                        <a:solidFill>
                          <a:srgbClr val="000000"/>
                        </a:solidFill>
                        <a:effectLst/>
                        <a:latin typeface="+mn-lt"/>
                      </a:endParaRPr>
                    </a:p>
                  </a:txBody>
                  <a:tcPr marL="0" marR="0" marT="0" marB="0"/>
                </a:tc>
                <a:tc>
                  <a:txBody>
                    <a:bodyPr/>
                    <a:lstStyle/>
                    <a:p>
                      <a:pPr algn="r" rtl="0" fontAlgn="t"/>
                      <a:r>
                        <a:rPr lang="en-GB" sz="1300" b="0" u="none" strike="noStrike" dirty="0">
                          <a:effectLst/>
                          <a:latin typeface="+mn-lt"/>
                        </a:rPr>
                        <a:t>South Cambs</a:t>
                      </a:r>
                      <a:endParaRPr lang="en-GB" sz="1300" b="0" i="0" u="none" strike="noStrike" dirty="0">
                        <a:solidFill>
                          <a:srgbClr val="000000"/>
                        </a:solidFill>
                        <a:effectLst/>
                        <a:latin typeface="+mn-lt"/>
                      </a:endParaRPr>
                    </a:p>
                  </a:txBody>
                  <a:tcPr marL="0" marR="0" marT="0" marB="0"/>
                </a:tc>
                <a:tc>
                  <a:txBody>
                    <a:bodyPr/>
                    <a:lstStyle/>
                    <a:p>
                      <a:pPr algn="r" rtl="0" fontAlgn="t"/>
                      <a:r>
                        <a:rPr lang="en-GB" sz="1300" b="0" u="none" strike="noStrike" dirty="0">
                          <a:effectLst/>
                          <a:latin typeface="+mn-lt"/>
                        </a:rPr>
                        <a:t>West Suffolk</a:t>
                      </a:r>
                      <a:endParaRPr lang="en-GB" sz="1300" b="0" i="0" u="none" strike="noStrike" dirty="0">
                        <a:solidFill>
                          <a:srgbClr val="000000"/>
                        </a:solidFill>
                        <a:effectLst/>
                        <a:latin typeface="+mn-lt"/>
                      </a:endParaRPr>
                    </a:p>
                  </a:txBody>
                  <a:tcPr marL="0" marR="0" marT="0" marB="0"/>
                </a:tc>
                <a:tc>
                  <a:txBody>
                    <a:bodyPr/>
                    <a:lstStyle/>
                    <a:p>
                      <a:pPr algn="r" rtl="0" fontAlgn="t"/>
                      <a:r>
                        <a:rPr lang="en-GB" sz="1300" b="0" u="none" strike="noStrike" dirty="0">
                          <a:effectLst/>
                          <a:latin typeface="+mn-lt"/>
                        </a:rPr>
                        <a:t>All</a:t>
                      </a:r>
                      <a:endParaRPr lang="en-GB" sz="1300" b="0" i="0" u="none" strike="noStrike" dirty="0">
                        <a:solidFill>
                          <a:srgbClr val="000000"/>
                        </a:solidFill>
                        <a:effectLst/>
                        <a:latin typeface="+mn-lt"/>
                      </a:endParaRPr>
                    </a:p>
                  </a:txBody>
                  <a:tcPr marL="0" marR="0" marT="0" marB="0"/>
                </a:tc>
                <a:extLst>
                  <a:ext uri="{0D108BD9-81ED-4DB2-BD59-A6C34878D82A}">
                    <a16:rowId xmlns:a16="http://schemas.microsoft.com/office/drawing/2014/main" val="3609112473"/>
                  </a:ext>
                </a:extLst>
              </a:tr>
              <a:tr h="236289">
                <a:tc>
                  <a:txBody>
                    <a:bodyPr/>
                    <a:lstStyle/>
                    <a:p>
                      <a:pPr algn="l" fontAlgn="b"/>
                      <a:r>
                        <a:rPr lang="en-GB" sz="1300" b="0" i="0" u="none" strike="noStrike" dirty="0">
                          <a:solidFill>
                            <a:schemeClr val="tx1"/>
                          </a:solidFill>
                          <a:effectLst/>
                          <a:latin typeface="+mn-lt"/>
                        </a:rPr>
                        <a:t>Local Authority + PRP/HA</a:t>
                      </a:r>
                    </a:p>
                  </a:txBody>
                  <a:tcPr marL="0" marR="0" marT="0" marB="0" anchor="b"/>
                </a:tc>
                <a:tc>
                  <a:txBody>
                    <a:bodyPr/>
                    <a:lstStyle/>
                    <a:p>
                      <a:pPr algn="r" fontAlgn="b"/>
                      <a:r>
                        <a:rPr lang="en-GB" sz="1300" b="0" u="none" strike="noStrike" dirty="0">
                          <a:effectLst/>
                          <a:latin typeface="+mn-lt"/>
                        </a:rPr>
                        <a:t>22%</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14%</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13%</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13%</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19%</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14%</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15%</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16%</a:t>
                      </a:r>
                      <a:endParaRPr lang="en-GB" sz="13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148114"/>
                  </a:ext>
                </a:extLst>
              </a:tr>
              <a:tr h="708867">
                <a:tc>
                  <a:txBody>
                    <a:bodyPr/>
                    <a:lstStyle/>
                    <a:p>
                      <a:pPr algn="l" fontAlgn="b"/>
                      <a:r>
                        <a:rPr lang="en-GB" sz="1300" b="0" i="0" u="none" strike="noStrike" dirty="0">
                          <a:solidFill>
                            <a:schemeClr val="tx1"/>
                          </a:solidFill>
                          <a:effectLst/>
                          <a:latin typeface="+mn-lt"/>
                        </a:rPr>
                        <a:t>Owned outright and owned with mortgage / loan </a:t>
                      </a:r>
                    </a:p>
                  </a:txBody>
                  <a:tcPr marL="0" marR="0" marT="0" marB="0" anchor="b"/>
                </a:tc>
                <a:tc>
                  <a:txBody>
                    <a:bodyPr/>
                    <a:lstStyle/>
                    <a:p>
                      <a:pPr algn="r" fontAlgn="b"/>
                      <a:r>
                        <a:rPr lang="en-GB" sz="1300" b="0" i="0" u="none" strike="noStrike" dirty="0">
                          <a:solidFill>
                            <a:srgbClr val="000000"/>
                          </a:solidFill>
                          <a:effectLst/>
                          <a:latin typeface="+mn-lt"/>
                        </a:rPr>
                        <a:t>50%</a:t>
                      </a:r>
                    </a:p>
                  </a:txBody>
                  <a:tcPr marL="0" marR="0" marT="0" marB="0" anchor="b"/>
                </a:tc>
                <a:tc>
                  <a:txBody>
                    <a:bodyPr/>
                    <a:lstStyle/>
                    <a:p>
                      <a:pPr algn="r" fontAlgn="b"/>
                      <a:r>
                        <a:rPr lang="en-GB" sz="1300" b="0" i="0" u="none" strike="noStrike" dirty="0">
                          <a:solidFill>
                            <a:srgbClr val="000000"/>
                          </a:solidFill>
                          <a:effectLst/>
                          <a:latin typeface="+mn-lt"/>
                        </a:rPr>
                        <a:t>69%</a:t>
                      </a:r>
                    </a:p>
                  </a:txBody>
                  <a:tcPr marL="0" marR="0" marT="0" marB="0" anchor="b"/>
                </a:tc>
                <a:tc>
                  <a:txBody>
                    <a:bodyPr/>
                    <a:lstStyle/>
                    <a:p>
                      <a:pPr algn="r" fontAlgn="b"/>
                      <a:r>
                        <a:rPr lang="en-GB" sz="1300" b="0" i="0" u="none" strike="noStrike" dirty="0">
                          <a:solidFill>
                            <a:srgbClr val="000000"/>
                          </a:solidFill>
                          <a:effectLst/>
                          <a:latin typeface="+mn-lt"/>
                        </a:rPr>
                        <a:t>70%</a:t>
                      </a:r>
                    </a:p>
                  </a:txBody>
                  <a:tcPr marL="0" marR="0" marT="0" marB="0" anchor="b"/>
                </a:tc>
                <a:tc>
                  <a:txBody>
                    <a:bodyPr/>
                    <a:lstStyle/>
                    <a:p>
                      <a:pPr algn="r" fontAlgn="b"/>
                      <a:r>
                        <a:rPr lang="en-GB" sz="1300" b="0" i="0" u="none" strike="noStrike" dirty="0">
                          <a:solidFill>
                            <a:srgbClr val="000000"/>
                          </a:solidFill>
                          <a:effectLst/>
                          <a:latin typeface="+mn-lt"/>
                        </a:rPr>
                        <a:t>71%</a:t>
                      </a:r>
                    </a:p>
                  </a:txBody>
                  <a:tcPr marL="0" marR="0" marT="0" marB="0" anchor="b"/>
                </a:tc>
                <a:tc>
                  <a:txBody>
                    <a:bodyPr/>
                    <a:lstStyle/>
                    <a:p>
                      <a:pPr algn="r" fontAlgn="b"/>
                      <a:r>
                        <a:rPr lang="en-GB" sz="1300" b="0" i="0" u="none" strike="noStrike" dirty="0">
                          <a:solidFill>
                            <a:srgbClr val="000000"/>
                          </a:solidFill>
                          <a:effectLst/>
                          <a:latin typeface="+mn-lt"/>
                        </a:rPr>
                        <a:t>60%</a:t>
                      </a:r>
                    </a:p>
                  </a:txBody>
                  <a:tcPr marL="0" marR="0" marT="0" marB="0" anchor="b"/>
                </a:tc>
                <a:tc>
                  <a:txBody>
                    <a:bodyPr/>
                    <a:lstStyle/>
                    <a:p>
                      <a:pPr algn="r" fontAlgn="b"/>
                      <a:r>
                        <a:rPr lang="en-GB" sz="1300" b="0" i="0" u="none" strike="noStrike" dirty="0">
                          <a:solidFill>
                            <a:srgbClr val="000000"/>
                          </a:solidFill>
                          <a:effectLst/>
                          <a:latin typeface="+mn-lt"/>
                        </a:rPr>
                        <a:t>71%</a:t>
                      </a:r>
                    </a:p>
                  </a:txBody>
                  <a:tcPr marL="0" marR="0" marT="0" marB="0" anchor="b"/>
                </a:tc>
                <a:tc>
                  <a:txBody>
                    <a:bodyPr/>
                    <a:lstStyle/>
                    <a:p>
                      <a:pPr algn="r" fontAlgn="b"/>
                      <a:r>
                        <a:rPr lang="en-GB" sz="1300" b="0" i="0" u="none" strike="noStrike" dirty="0">
                          <a:solidFill>
                            <a:srgbClr val="000000"/>
                          </a:solidFill>
                          <a:effectLst/>
                          <a:latin typeface="+mn-lt"/>
                        </a:rPr>
                        <a:t>64%</a:t>
                      </a:r>
                    </a:p>
                  </a:txBody>
                  <a:tcPr marL="0" marR="0" marT="0" marB="0" anchor="b"/>
                </a:tc>
                <a:tc>
                  <a:txBody>
                    <a:bodyPr/>
                    <a:lstStyle/>
                    <a:p>
                      <a:pPr algn="r" fontAlgn="b"/>
                      <a:r>
                        <a:rPr lang="en-GB" sz="1300" b="0" i="0" u="none" strike="noStrike" dirty="0">
                          <a:solidFill>
                            <a:srgbClr val="000000"/>
                          </a:solidFill>
                          <a:effectLst/>
                          <a:latin typeface="+mn-lt"/>
                        </a:rPr>
                        <a:t>65%</a:t>
                      </a:r>
                    </a:p>
                  </a:txBody>
                  <a:tcPr marL="0" marR="0" marT="0" marB="0" anchor="b"/>
                </a:tc>
                <a:extLst>
                  <a:ext uri="{0D108BD9-81ED-4DB2-BD59-A6C34878D82A}">
                    <a16:rowId xmlns:a16="http://schemas.microsoft.com/office/drawing/2014/main" val="2460507766"/>
                  </a:ext>
                </a:extLst>
              </a:tr>
              <a:tr h="236289">
                <a:tc>
                  <a:txBody>
                    <a:bodyPr/>
                    <a:lstStyle/>
                    <a:p>
                      <a:pPr algn="l" fontAlgn="b"/>
                      <a:r>
                        <a:rPr lang="en-GB" sz="1300" b="0" i="0" u="none" strike="noStrike" dirty="0">
                          <a:solidFill>
                            <a:schemeClr val="tx1"/>
                          </a:solidFill>
                          <a:effectLst/>
                          <a:latin typeface="+mn-lt"/>
                        </a:rPr>
                        <a:t>Private rent </a:t>
                      </a:r>
                    </a:p>
                  </a:txBody>
                  <a:tcPr marL="0" marR="0" marT="0" marB="0" anchor="b"/>
                </a:tc>
                <a:tc>
                  <a:txBody>
                    <a:bodyPr/>
                    <a:lstStyle/>
                    <a:p>
                      <a:pPr algn="r" fontAlgn="b"/>
                      <a:r>
                        <a:rPr lang="en-GB" sz="1300" b="0" u="none" strike="noStrike" dirty="0">
                          <a:effectLst/>
                          <a:latin typeface="+mn-lt"/>
                        </a:rPr>
                        <a:t>27%</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17%</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18%</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16%</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21%</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14%</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21%</a:t>
                      </a:r>
                      <a:endParaRPr lang="en-GB" sz="1300" b="0" i="0" u="none" strike="noStrike" dirty="0">
                        <a:solidFill>
                          <a:srgbClr val="000000"/>
                        </a:solidFill>
                        <a:effectLst/>
                        <a:latin typeface="+mn-lt"/>
                      </a:endParaRPr>
                    </a:p>
                  </a:txBody>
                  <a:tcPr marL="0" marR="0" marT="0" marB="0" anchor="b"/>
                </a:tc>
                <a:tc>
                  <a:txBody>
                    <a:bodyPr/>
                    <a:lstStyle/>
                    <a:p>
                      <a:pPr algn="r" fontAlgn="b"/>
                      <a:r>
                        <a:rPr lang="en-GB" sz="1300" b="0" u="none" strike="noStrike" dirty="0">
                          <a:effectLst/>
                          <a:latin typeface="+mn-lt"/>
                        </a:rPr>
                        <a:t>19%</a:t>
                      </a:r>
                      <a:endParaRPr lang="en-GB" sz="13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99755962"/>
                  </a:ext>
                </a:extLst>
              </a:tr>
            </a:tbl>
          </a:graphicData>
        </a:graphic>
      </p:graphicFrame>
    </p:spTree>
    <p:extLst>
      <p:ext uri="{BB962C8B-B14F-4D97-AF65-F5344CB8AC3E}">
        <p14:creationId xmlns:p14="http://schemas.microsoft.com/office/powerpoint/2010/main" val="37078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103D3-0CCC-4B94-9702-F9A26BFCC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0C80F147-C863-4B97-B7F9-AEC737BE646F}"/>
              </a:ext>
            </a:extLst>
          </p:cNvPr>
          <p:cNvSpPr txBox="1">
            <a:spLocks/>
          </p:cNvSpPr>
          <p:nvPr/>
        </p:nvSpPr>
        <p:spPr>
          <a:xfrm>
            <a:off x="7238165" y="967818"/>
            <a:ext cx="4711787" cy="995451"/>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t>Household</a:t>
            </a:r>
            <a:r>
              <a:rPr lang="en-GB" sz="3600" dirty="0">
                <a:solidFill>
                  <a:srgbClr val="000001"/>
                </a:solidFill>
              </a:rPr>
              <a:t> &amp; family type</a:t>
            </a:r>
          </a:p>
        </p:txBody>
      </p:sp>
      <p:grpSp>
        <p:nvGrpSpPr>
          <p:cNvPr id="4" name="Group 3">
            <a:extLst>
              <a:ext uri="{FF2B5EF4-FFF2-40B4-BE49-F238E27FC236}">
                <a16:creationId xmlns:a16="http://schemas.microsoft.com/office/drawing/2014/main" id="{7CAB72B7-C9E4-4305-A31A-AD35AC3C52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5" name="Rectangle 4">
              <a:extLst>
                <a:ext uri="{FF2B5EF4-FFF2-40B4-BE49-F238E27FC236}">
                  <a16:creationId xmlns:a16="http://schemas.microsoft.com/office/drawing/2014/main" id="{A1FC7871-E49A-488E-AD50-752B8E168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A3DBBF-6B2C-41BE-A497-8C77C4F49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63B91E66-1230-4E35-A222-F3ABD41903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A9C03392-F47C-41CA-A1F2-1569B9E05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B7F12CC-37F3-452B-A638-2BD681EA5F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9">
            <a:extLst>
              <a:ext uri="{FF2B5EF4-FFF2-40B4-BE49-F238E27FC236}">
                <a16:creationId xmlns:a16="http://schemas.microsoft.com/office/drawing/2014/main" id="{098ADBED-1872-4B58-BC03-CE8AE703C9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F7545BA0-011B-4062-8E95-E0A78AD77E26}"/>
              </a:ext>
            </a:extLst>
          </p:cNvPr>
          <p:cNvSpPr txBox="1">
            <a:spLocks/>
          </p:cNvSpPr>
          <p:nvPr/>
        </p:nvSpPr>
        <p:spPr>
          <a:xfrm>
            <a:off x="7238165" y="2058304"/>
            <a:ext cx="4711787" cy="4056746"/>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300"/>
              </a:spcBef>
            </a:pPr>
            <a:r>
              <a:rPr lang="en-GB" sz="1000" dirty="0"/>
              <a:t>Household composition classifies households according to the relationships between the household members. </a:t>
            </a:r>
          </a:p>
          <a:p>
            <a:pPr>
              <a:spcBef>
                <a:spcPts val="300"/>
              </a:spcBef>
            </a:pPr>
            <a:r>
              <a:rPr lang="en-US" sz="1000" dirty="0"/>
              <a:t>Census 2011 shows the breakdown of household and family type, in this chart: </a:t>
            </a:r>
          </a:p>
          <a:p>
            <a:pPr lvl="1">
              <a:spcBef>
                <a:spcPts val="300"/>
              </a:spcBef>
            </a:pPr>
            <a:r>
              <a:rPr lang="en-US" sz="1000" dirty="0"/>
              <a:t>Aged 65+</a:t>
            </a:r>
          </a:p>
          <a:p>
            <a:pPr lvl="1">
              <a:spcBef>
                <a:spcPts val="300"/>
              </a:spcBef>
            </a:pPr>
            <a:r>
              <a:rPr lang="en-US" sz="1000" dirty="0"/>
              <a:t>Children non-dependent</a:t>
            </a:r>
          </a:p>
          <a:p>
            <a:pPr lvl="1">
              <a:spcBef>
                <a:spcPts val="300"/>
              </a:spcBef>
            </a:pPr>
            <a:r>
              <a:rPr lang="en-US" sz="1000" dirty="0"/>
              <a:t>Dependent children</a:t>
            </a:r>
          </a:p>
          <a:p>
            <a:pPr lvl="1">
              <a:spcBef>
                <a:spcPts val="300"/>
              </a:spcBef>
            </a:pPr>
            <a:r>
              <a:rPr lang="en-US" sz="1000" dirty="0"/>
              <a:t>No children</a:t>
            </a:r>
          </a:p>
          <a:p>
            <a:pPr lvl="1">
              <a:spcBef>
                <a:spcPts val="300"/>
              </a:spcBef>
            </a:pPr>
            <a:r>
              <a:rPr lang="en-US" sz="1000" dirty="0"/>
              <a:t>Students </a:t>
            </a:r>
          </a:p>
          <a:p>
            <a:pPr lvl="1">
              <a:spcBef>
                <a:spcPts val="300"/>
              </a:spcBef>
            </a:pPr>
            <a:r>
              <a:rPr lang="en-US" sz="1000" dirty="0"/>
              <a:t>Others</a:t>
            </a:r>
          </a:p>
          <a:p>
            <a:pPr>
              <a:spcBef>
                <a:spcPts val="300"/>
              </a:spcBef>
            </a:pPr>
            <a:r>
              <a:rPr lang="en-US" sz="1000" dirty="0"/>
              <a:t>Then Family / one person / couple / lone partner / student / other.</a:t>
            </a:r>
          </a:p>
          <a:p>
            <a:pPr>
              <a:spcBef>
                <a:spcPts val="300"/>
              </a:spcBef>
            </a:pPr>
            <a:r>
              <a:rPr lang="en-GB" sz="1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pPr>
              <a:spcBef>
                <a:spcPts val="300"/>
              </a:spcBef>
            </a:pPr>
            <a:r>
              <a:rPr lang="en-GB" sz="1000" dirty="0">
                <a:solidFill>
                  <a:schemeClr val="tx1"/>
                </a:solidFill>
              </a:rPr>
              <a:t>Other households are classified by the number of people, the number of dependent children, or whether the household consists only of students or only of people aged 65 and over. </a:t>
            </a:r>
          </a:p>
          <a:p>
            <a:pPr>
              <a:spcBef>
                <a:spcPts val="300"/>
              </a:spcBef>
            </a:pPr>
            <a:r>
              <a:rPr lang="en-GB" sz="1000" dirty="0">
                <a:solidFill>
                  <a:schemeClr val="tx1"/>
                </a:solidFill>
              </a:rPr>
              <a:t>Households not falling into these categories is classed as “other”</a:t>
            </a:r>
            <a:endParaRPr lang="en-US" sz="1000" dirty="0"/>
          </a:p>
        </p:txBody>
      </p:sp>
      <p:graphicFrame>
        <p:nvGraphicFramePr>
          <p:cNvPr id="14" name="Chart 13">
            <a:extLst>
              <a:ext uri="{FF2B5EF4-FFF2-40B4-BE49-F238E27FC236}">
                <a16:creationId xmlns:a16="http://schemas.microsoft.com/office/drawing/2014/main" id="{8A43339F-65AC-4937-9985-2F4E662FF252}"/>
              </a:ext>
            </a:extLst>
          </p:cNvPr>
          <p:cNvGraphicFramePr>
            <a:graphicFrameLocks/>
          </p:cNvGraphicFramePr>
          <p:nvPr>
            <p:extLst>
              <p:ext uri="{D42A27DB-BD31-4B8C-83A1-F6EECF244321}">
                <p14:modId xmlns:p14="http://schemas.microsoft.com/office/powerpoint/2010/main" val="275257927"/>
              </p:ext>
            </p:extLst>
          </p:nvPr>
        </p:nvGraphicFramePr>
        <p:xfrm>
          <a:off x="1119805" y="977965"/>
          <a:ext cx="5440719"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5" name="Footer Placeholder 3">
            <a:extLst>
              <a:ext uri="{FF2B5EF4-FFF2-40B4-BE49-F238E27FC236}">
                <a16:creationId xmlns:a16="http://schemas.microsoft.com/office/drawing/2014/main" id="{925F2044-E1F2-42C8-8F1F-A98AFAB65399}"/>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6" name="Slide Number Placeholder 4">
            <a:extLst>
              <a:ext uri="{FF2B5EF4-FFF2-40B4-BE49-F238E27FC236}">
                <a16:creationId xmlns:a16="http://schemas.microsoft.com/office/drawing/2014/main" id="{C10C08EC-E706-45DF-B217-F9E7FF4889B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173119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2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itle 1">
            <a:extLst>
              <a:ext uri="{FF2B5EF4-FFF2-40B4-BE49-F238E27FC236}">
                <a16:creationId xmlns:a16="http://schemas.microsoft.com/office/drawing/2014/main" id="{0C80F147-C863-4B97-B7F9-AEC737BE646F}"/>
              </a:ext>
            </a:extLst>
          </p:cNvPr>
          <p:cNvSpPr txBox="1">
            <a:spLocks/>
          </p:cNvSpPr>
          <p:nvPr/>
        </p:nvSpPr>
        <p:spPr>
          <a:xfrm>
            <a:off x="358589" y="215154"/>
            <a:ext cx="11474822" cy="5893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3600" dirty="0"/>
              <a:t>Household &amp; family type across the study area</a:t>
            </a:r>
            <a:br>
              <a:rPr lang="en-US" sz="3600" dirty="0"/>
            </a:br>
            <a:endParaRPr lang="en-US" sz="3600" dirty="0"/>
          </a:p>
        </p:txBody>
      </p:sp>
      <p:sp>
        <p:nvSpPr>
          <p:cNvPr id="34" name="Rectangle 3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36" name="Picture 3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769B9D80-DA30-4B14-B6AA-385F595C82DE}"/>
              </a:ext>
            </a:extLst>
          </p:cNvPr>
          <p:cNvGraphicFramePr>
            <a:graphicFrameLocks/>
          </p:cNvGraphicFramePr>
          <p:nvPr>
            <p:extLst>
              <p:ext uri="{D42A27DB-BD31-4B8C-83A1-F6EECF244321}">
                <p14:modId xmlns:p14="http://schemas.microsoft.com/office/powerpoint/2010/main" val="321041128"/>
              </p:ext>
            </p:extLst>
          </p:nvPr>
        </p:nvGraphicFramePr>
        <p:xfrm>
          <a:off x="174171" y="729586"/>
          <a:ext cx="11843658" cy="5323895"/>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er Placeholder 3">
            <a:extLst>
              <a:ext uri="{FF2B5EF4-FFF2-40B4-BE49-F238E27FC236}">
                <a16:creationId xmlns:a16="http://schemas.microsoft.com/office/drawing/2014/main" id="{714ABA80-E000-4F3A-B01B-82DB2AD1244A}"/>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4" name="Slide Number Placeholder 4">
            <a:extLst>
              <a:ext uri="{FF2B5EF4-FFF2-40B4-BE49-F238E27FC236}">
                <a16:creationId xmlns:a16="http://schemas.microsoft.com/office/drawing/2014/main" id="{71F0F71B-B23D-4590-A975-9ECEFC9AEFA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276954150"/>
      </p:ext>
    </p:extLst>
  </p:cSld>
  <p:clrMapOvr>
    <a:masterClrMapping/>
  </p:clrMapOvr>
</p:sld>
</file>

<file path=ppt/theme/theme1.xml><?xml version="1.0" encoding="utf-8"?>
<a:theme xmlns:a="http://schemas.openxmlformats.org/drawingml/2006/main" name="Gallery">
  <a:themeElements>
    <a:clrScheme name="Custom 2">
      <a:dk1>
        <a:sysClr val="windowText" lastClr="000000"/>
      </a:dk1>
      <a:lt1>
        <a:sysClr val="window" lastClr="FFFFFF"/>
      </a:lt1>
      <a:dk2>
        <a:srgbClr val="212745"/>
      </a:dk2>
      <a:lt2>
        <a:srgbClr val="CCCCFF"/>
      </a:lt2>
      <a:accent1>
        <a:srgbClr val="7F7F7F"/>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38172</TotalTime>
  <Words>7525</Words>
  <Application>Microsoft Office PowerPoint</Application>
  <PresentationFormat>Widescreen</PresentationFormat>
  <Paragraphs>906</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Abadi Extra Light</vt:lpstr>
      <vt:lpstr>Arial</vt:lpstr>
      <vt:lpstr>Calibri</vt:lpstr>
      <vt:lpstr>Calibri Light</vt:lpstr>
      <vt:lpstr>Gill Sans MT</vt:lpstr>
      <vt:lpstr>Gallery</vt:lpstr>
      <vt:lpstr>Housing affordability 2022</vt:lpstr>
      <vt:lpstr>About the 2022 diamond update</vt:lpstr>
      <vt:lpstr>contents</vt:lpstr>
      <vt:lpstr>PowerPoint Presentation</vt:lpstr>
      <vt:lpstr>PowerPoint Presentation</vt:lpstr>
      <vt:lpstr>Tenure of dwellings</vt:lpstr>
      <vt:lpstr>Tenure of dwellings</vt:lpstr>
      <vt:lpstr>PowerPoint Presentation</vt:lpstr>
      <vt:lpstr>PowerPoint Presentation</vt:lpstr>
      <vt:lpstr>Comparing Household &amp; family type (census 2011)</vt:lpstr>
      <vt:lpstr>household tenure &amp; beds  (census 2011)</vt:lpstr>
      <vt:lpstr>PowerPoint Presentation</vt:lpstr>
      <vt:lpstr>Size of dwellings</vt:lpstr>
      <vt:lpstr>Likely movers</vt:lpstr>
      <vt:lpstr>Comparing movers &amp; non-movers</vt:lpstr>
      <vt:lpstr>Comparing movers &amp; non-movers by tenure</vt:lpstr>
      <vt:lpstr>PowerPoint Presentation</vt:lpstr>
      <vt:lpstr>Comparing the % of movers by tenure &amp; district</vt:lpstr>
      <vt:lpstr>PowerPoint Presentation</vt:lpstr>
      <vt:lpstr>PowerPoint Presentation</vt:lpstr>
      <vt:lpstr>INCOME DISTRIBUTION</vt:lpstr>
      <vt:lpstr>PowerPoint Presentation</vt:lpstr>
      <vt:lpstr>PowerPoint Presentation</vt:lpstr>
      <vt:lpstr>Three ‘groups’ for Income distribution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Six income groups help “read” THE diamond</vt:lpstr>
      <vt:lpstr>Change since FIRST diamonds report</vt:lpstr>
      <vt:lpstr>PowerPoint Presentation</vt:lpstr>
      <vt:lpstr>MINIMUM Income needed IF housing TAKES UP 35%: SUMMARY by district</vt:lpstr>
      <vt:lpstr>Income needed for different tenures </vt:lpstr>
      <vt:lpstr>Income needed for different tenures</vt:lpstr>
      <vt:lpstr>income needed for 1, 2 &amp; 3 beds</vt:lpstr>
      <vt:lpstr>PowerPoint Presentation</vt:lpstr>
      <vt:lpstr>PowerPoint Presentation</vt:lpstr>
      <vt:lpstr>PowerPoint Presentation</vt:lpstr>
      <vt:lpstr>Scale &amp; cost of housing this diagram sets out the range of incomes needed  for broad tenures, across the whole study area</vt:lpstr>
      <vt:lpstr>Introducing “The staircase”</vt:lpstr>
      <vt:lpstr>1,2 &amp; 3 beds staircase</vt:lpstr>
      <vt:lpstr>Broad tenures &amp; pay scales</vt:lpstr>
      <vt:lpstr>PowerPoint Presentation</vt:lpstr>
      <vt:lpstr>PowerPoint Presentation</vt:lpstr>
      <vt:lpstr>Dwelling stock, turnover, newbuild</vt:lpstr>
      <vt:lpstr>Dwelling stock, turnover, newbuild Shows turnover and new build as a % of each tenure group.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81</cp:revision>
  <dcterms:created xsi:type="dcterms:W3CDTF">2022-07-26T07:44:23Z</dcterms:created>
  <dcterms:modified xsi:type="dcterms:W3CDTF">2023-07-19T10:52:05Z</dcterms:modified>
</cp:coreProperties>
</file>