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Ex1.xml" ContentType="application/vnd.ms-office.chartex+xml"/>
  <Override PartName="/ppt/charts/style8.xml" ContentType="application/vnd.ms-office.chartstyle+xml"/>
  <Override PartName="/ppt/charts/colors8.xml" ContentType="application/vnd.ms-office.chartcolorstyl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7.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8.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9.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0.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1.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2.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3.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4.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5.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Lst>
  <p:notesMasterIdLst>
    <p:notesMasterId r:id="rId53"/>
  </p:notesMasterIdLst>
  <p:sldIdLst>
    <p:sldId id="256" r:id="rId2"/>
    <p:sldId id="329" r:id="rId3"/>
    <p:sldId id="314" r:id="rId4"/>
    <p:sldId id="336" r:id="rId5"/>
    <p:sldId id="337" r:id="rId6"/>
    <p:sldId id="333" r:id="rId7"/>
    <p:sldId id="315" r:id="rId8"/>
    <p:sldId id="305" r:id="rId9"/>
    <p:sldId id="350" r:id="rId10"/>
    <p:sldId id="292" r:id="rId11"/>
    <p:sldId id="332" r:id="rId12"/>
    <p:sldId id="320" r:id="rId13"/>
    <p:sldId id="291" r:id="rId14"/>
    <p:sldId id="308" r:id="rId15"/>
    <p:sldId id="293" r:id="rId16"/>
    <p:sldId id="338" r:id="rId17"/>
    <p:sldId id="339" r:id="rId18"/>
    <p:sldId id="295" r:id="rId19"/>
    <p:sldId id="321" r:id="rId20"/>
    <p:sldId id="318" r:id="rId21"/>
    <p:sldId id="340" r:id="rId22"/>
    <p:sldId id="341" r:id="rId23"/>
    <p:sldId id="280" r:id="rId24"/>
    <p:sldId id="354" r:id="rId25"/>
    <p:sldId id="334" r:id="rId26"/>
    <p:sldId id="327" r:id="rId27"/>
    <p:sldId id="355" r:id="rId28"/>
    <p:sldId id="342" r:id="rId29"/>
    <p:sldId id="343" r:id="rId30"/>
    <p:sldId id="351" r:id="rId31"/>
    <p:sldId id="277" r:id="rId32"/>
    <p:sldId id="352" r:id="rId33"/>
    <p:sldId id="330" r:id="rId34"/>
    <p:sldId id="310" r:id="rId35"/>
    <p:sldId id="353" r:id="rId36"/>
    <p:sldId id="303" r:id="rId37"/>
    <p:sldId id="282" r:id="rId38"/>
    <p:sldId id="344" r:id="rId39"/>
    <p:sldId id="345" r:id="rId40"/>
    <p:sldId id="283" r:id="rId41"/>
    <p:sldId id="270" r:id="rId42"/>
    <p:sldId id="331" r:id="rId43"/>
    <p:sldId id="323" r:id="rId44"/>
    <p:sldId id="346" r:id="rId45"/>
    <p:sldId id="347" r:id="rId46"/>
    <p:sldId id="289" r:id="rId47"/>
    <p:sldId id="312" r:id="rId48"/>
    <p:sldId id="348" r:id="rId49"/>
    <p:sldId id="349" r:id="rId50"/>
    <p:sldId id="322" r:id="rId51"/>
    <p:sldId id="324" r:id="rId5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8053066-CE5B-42E4-B299-C7EE695AAF6C}">
          <p14:sldIdLst>
            <p14:sldId id="256"/>
            <p14:sldId id="329"/>
            <p14:sldId id="314"/>
          </p14:sldIdLst>
        </p14:section>
        <p14:section name="Context" id="{7E55227C-1B2F-444C-AB12-08444DB8B358}">
          <p14:sldIdLst>
            <p14:sldId id="336"/>
            <p14:sldId id="337"/>
            <p14:sldId id="333"/>
            <p14:sldId id="315"/>
            <p14:sldId id="305"/>
            <p14:sldId id="350"/>
            <p14:sldId id="292"/>
            <p14:sldId id="332"/>
            <p14:sldId id="320"/>
            <p14:sldId id="291"/>
            <p14:sldId id="308"/>
            <p14:sldId id="293"/>
          </p14:sldIdLst>
        </p14:section>
        <p14:section name="Income" id="{F887575E-55E2-4C43-89D7-405FAEC16DEF}">
          <p14:sldIdLst>
            <p14:sldId id="338"/>
            <p14:sldId id="339"/>
            <p14:sldId id="295"/>
            <p14:sldId id="321"/>
            <p14:sldId id="318"/>
          </p14:sldIdLst>
        </p14:section>
        <p14:section name="Housing costs" id="{408A1F0C-E252-4138-96AF-C903EEEB897F}">
          <p14:sldIdLst>
            <p14:sldId id="340"/>
            <p14:sldId id="341"/>
            <p14:sldId id="280"/>
            <p14:sldId id="354"/>
            <p14:sldId id="334"/>
            <p14:sldId id="327"/>
            <p14:sldId id="355"/>
          </p14:sldIdLst>
        </p14:section>
        <p14:section name="Diamond-o-gram" id="{C008B2B4-5278-4C2F-987C-E355FEE4AA1D}">
          <p14:sldIdLst>
            <p14:sldId id="342"/>
            <p14:sldId id="343"/>
            <p14:sldId id="351"/>
            <p14:sldId id="277"/>
            <p14:sldId id="352"/>
            <p14:sldId id="330"/>
            <p14:sldId id="310"/>
            <p14:sldId id="353"/>
            <p14:sldId id="303"/>
            <p14:sldId id="282"/>
          </p14:sldIdLst>
        </p14:section>
        <p14:section name="Diagrams" id="{3117A032-191F-498C-ACBD-3FE404E878E7}">
          <p14:sldIdLst>
            <p14:sldId id="344"/>
            <p14:sldId id="345"/>
            <p14:sldId id="283"/>
            <p14:sldId id="270"/>
            <p14:sldId id="331"/>
            <p14:sldId id="323"/>
          </p14:sldIdLst>
        </p14:section>
        <p14:section name="Dwelling change" id="{FAEC8166-C719-4D7D-95D8-365B7A15BE0A}">
          <p14:sldIdLst>
            <p14:sldId id="346"/>
            <p14:sldId id="347"/>
            <p14:sldId id="289"/>
            <p14:sldId id="312"/>
          </p14:sldIdLst>
        </p14:section>
        <p14:section name="Plans" id="{274F33B7-E38C-43DA-8CBB-04CC1A698466}">
          <p14:sldIdLst>
            <p14:sldId id="348"/>
            <p14:sldId id="349"/>
            <p14:sldId id="322"/>
          </p14:sldIdLst>
        </p14:section>
        <p14:section name="Useful links" id="{895AD4D8-BB50-43C7-A950-390A5F03921E}">
          <p14:sldIdLst>
            <p14:sldId id="32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5" autoAdjust="0"/>
    <p:restoredTop sz="94660"/>
  </p:normalViewPr>
  <p:slideViewPr>
    <p:cSldViewPr snapToGrid="0">
      <p:cViewPr varScale="1">
        <p:scale>
          <a:sx n="85" d="100"/>
          <a:sy n="85" d="100"/>
        </p:scale>
        <p:origin x="48" y="110"/>
      </p:cViewPr>
      <p:guideLst>
        <p:guide orient="horz" pos="2160"/>
        <p:guide pos="3840"/>
      </p:guideLst>
    </p:cSldViewPr>
  </p:slideViewPr>
  <p:notesTextViewPr>
    <p:cViewPr>
      <p:scale>
        <a:sx n="1" d="1"/>
        <a:sy n="1" d="1"/>
      </p:scale>
      <p:origin x="0" y="0"/>
    </p:cViewPr>
  </p:notesTextViewPr>
  <p:gridSpacing cx="360000" cy="360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1.xml"/><Relationship Id="rId1" Type="http://schemas.microsoft.com/office/2011/relationships/chartStyle" Target="style11.xml"/></Relationships>
</file>

<file path=ppt/charts/_rels/chart1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2.xml"/><Relationship Id="rId1" Type="http://schemas.microsoft.com/office/2011/relationships/chartStyle" Target="style12.xml"/></Relationships>
</file>

<file path=ppt/charts/_rels/chart1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3.xml"/><Relationship Id="rId1" Type="http://schemas.microsoft.com/office/2011/relationships/chartStyle" Target="style13.xml"/></Relationships>
</file>

<file path=ppt/charts/_rels/chart1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4.xml"/><Relationship Id="rId1" Type="http://schemas.microsoft.com/office/2011/relationships/chartStyle" Target="style14.xml"/></Relationships>
</file>

<file path=ppt/charts/_rels/chart1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5.xml"/><Relationship Id="rId1" Type="http://schemas.microsoft.com/office/2011/relationships/chartStyle" Target="style15.xml"/></Relationships>
</file>

<file path=ppt/charts/_rels/chart1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6.xml"/><Relationship Id="rId1" Type="http://schemas.microsoft.com/office/2011/relationships/chartStyle" Target="style16.xml"/></Relationships>
</file>

<file path=ppt/charts/_rels/chart1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3-MAR-23.xlsb.xlsx" TargetMode="External"/><Relationship Id="rId2" Type="http://schemas.microsoft.com/office/2011/relationships/chartColorStyle" Target="colors17.xml"/><Relationship Id="rId1" Type="http://schemas.microsoft.com/office/2011/relationships/chartStyle" Target="style17.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8.xml"/><Relationship Id="rId1" Type="http://schemas.microsoft.com/office/2011/relationships/chartStyle" Target="style18.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19.xml"/><Relationship Id="rId1" Type="http://schemas.microsoft.com/office/2011/relationships/chartStyle" Target="style19.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beecr1s\AppData\Roaming\Microsoft\Excel\compendium-3-feb-2023.xlsb.xlsx" TargetMode="External"/><Relationship Id="rId2" Type="http://schemas.microsoft.com/office/2011/relationships/chartColorStyle" Target="colors21.xml"/><Relationship Id="rId1" Type="http://schemas.microsoft.com/office/2011/relationships/chartStyle" Target="style21.xml"/></Relationships>
</file>

<file path=ppt/charts/_rels/chart21.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2.xml"/><Relationship Id="rId1" Type="http://schemas.microsoft.com/office/2011/relationships/chartStyle" Target="style22.xml"/></Relationships>
</file>

<file path=ppt/charts/_rels/chart2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3.xml"/><Relationship Id="rId1" Type="http://schemas.microsoft.com/office/2011/relationships/chartStyle" Target="style23.xml"/></Relationships>
</file>

<file path=ppt/charts/_rels/chart2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microsoft.com/office/2011/relationships/chartColorStyle" Target="colors24.xml"/><Relationship Id="rId1" Type="http://schemas.microsoft.com/office/2011/relationships/chartStyle" Target="style2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 Id="rId9"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s>
</file>

<file path=ppt/charts/_rels/chart2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5.xml"/><Relationship Id="rId1" Type="http://schemas.microsoft.com/office/2011/relationships/chartStyle" Target="style25.xml"/></Relationships>
</file>

<file path=ppt/charts/_rels/chart2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9.xml"/><Relationship Id="rId1" Type="http://schemas.microsoft.com/office/2011/relationships/chartStyle" Target="style9.xml"/></Relationships>
</file>

<file path=ppt/charts/_rels/chart9.xml.rels><?xml version="1.0" encoding="UTF-8" standalone="yes"?>
<Relationships xmlns="http://schemas.openxmlformats.org/package/2006/relationships"><Relationship Id="rId3" Type="http://schemas.openxmlformats.org/officeDocument/2006/relationships/oleObject" Target="file:///\\MH_SHARED_SERVER.ccc.local\SHARED\MH\Data\Strategic%20Housing%20Team%20Plans%20and%20info\Sue%20Beecroft\Housing\7%20Affordability\New%20diamonds%20July%202021\compendium\compendium-15-nov-2002.xlsb.xlsx" TargetMode="External"/><Relationship Id="rId2" Type="http://schemas.microsoft.com/office/2011/relationships/chartColorStyle" Target="colors10.xml"/><Relationship Id="rId1" Type="http://schemas.microsoft.com/office/2011/relationships/chartStyle" Target="style10.xml"/></Relationships>
</file>

<file path=ppt/charts/_rels/chartEx1.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MH_SHARED_SERVER.ccc.local\SHARED\MH\Data\Strategic%20Housing%20Team%20Plans%20and%20info\Sue%20Beecroft\Housing\7%20Affordability\New%20diamonds%20July%202021\compendium\compendium-17-feb-2023.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6"/>
          <c:order val="6"/>
          <c:tx>
            <c:strRef>
              <c:f>'53 Data dwells for charts'!$A$14</c:f>
              <c:strCache>
                <c:ptCount val="1"/>
                <c:pt idx="0">
                  <c:v>West Suffolk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C0D-43BC-AAA1-EE6139489E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C0D-43BC-AAA1-EE6139489E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C0D-43BC-AAA1-EE6139489E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C0D-43BC-AAA1-EE6139489E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C0D-43BC-AAA1-EE6139489E5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C0D-43BC-AAA1-EE6139489E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charts'!$B$14:$G$14</c:f>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c:ext xmlns:c16="http://schemas.microsoft.com/office/drawing/2014/chart" uri="{C3380CC4-5D6E-409C-BE32-E72D297353CC}">
              <c16:uniqueId val="{0000000C-4C0D-43BC-AAA1-EE6139489E55}"/>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4C0D-43BC-AAA1-EE6139489E5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4C0D-43BC-AAA1-EE6139489E5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4C0D-43BC-AAA1-EE6139489E5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4C0D-43BC-AAA1-EE6139489E5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4C0D-43BC-AAA1-EE6139489E5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4C0D-43BC-AAA1-EE6139489E5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4C0D-43BC-AAA1-EE6139489E55}"/>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4C0D-43BC-AAA1-EE6139489E5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4C0D-43BC-AAA1-EE6139489E5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4C0D-43BC-AAA1-EE6139489E5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4C0D-43BC-AAA1-EE6139489E5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4C0D-43BC-AAA1-EE6139489E5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4C0D-43BC-AAA1-EE6139489E5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4C0D-43BC-AAA1-EE6139489E55}"/>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4C0D-43BC-AAA1-EE6139489E5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4C0D-43BC-AAA1-EE6139489E5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4C0D-43BC-AAA1-EE6139489E5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4C0D-43BC-AAA1-EE6139489E5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4C0D-43BC-AAA1-EE6139489E5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4C0D-43BC-AAA1-EE6139489E5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4C0D-43BC-AAA1-EE6139489E55}"/>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4C0D-43BC-AAA1-EE6139489E5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4C0D-43BC-AAA1-EE6139489E5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4C0D-43BC-AAA1-EE6139489E5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4C0D-43BC-AAA1-EE6139489E5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4C0D-43BC-AAA1-EE6139489E5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4C0D-43BC-AAA1-EE6139489E5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4C0D-43BC-AAA1-EE6139489E55}"/>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4C0D-43BC-AAA1-EE6139489E5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4C0D-43BC-AAA1-EE6139489E5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4C0D-43BC-AAA1-EE6139489E5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4C0D-43BC-AAA1-EE6139489E5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4C0D-43BC-AAA1-EE6139489E5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4C0D-43BC-AAA1-EE6139489E5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4C0D-43BC-AAA1-EE6139489E55}"/>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4C0D-43BC-AAA1-EE6139489E5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4C0D-43BC-AAA1-EE6139489E5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4C0D-43BC-AAA1-EE6139489E5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4C0D-43BC-AAA1-EE6139489E5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4C0D-43BC-AAA1-EE6139489E5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4C0D-43BC-AAA1-EE6139489E5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4C0D-43BC-AAA1-EE6139489E55}"/>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4C0D-43BC-AAA1-EE6139489E5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4C0D-43BC-AAA1-EE6139489E5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4C0D-43BC-AAA1-EE6139489E5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4C0D-43BC-AAA1-EE6139489E5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4C0D-43BC-AAA1-EE6139489E5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4C0D-43BC-AAA1-EE6139489E5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4C0D-43BC-AAA1-EE6139489E55}"/>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4C0D-43BC-AAA1-EE6139489E55}"/>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4C0D-43BC-AAA1-EE6139489E55}"/>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4C0D-43BC-AAA1-EE6139489E55}"/>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4C0D-43BC-AAA1-EE6139489E55}"/>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4C0D-43BC-AAA1-EE6139489E55}"/>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4C0D-43BC-AAA1-EE6139489E55}"/>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4C0D-43BC-AAA1-EE6139489E55}"/>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bg1"/>
        </a:gs>
        <a:gs pos="100000">
          <a:srgbClr val="FFCCFF"/>
        </a:gs>
      </a:gsLs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West Suffolk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121-40C8-81E4-39EE242A45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121-40C8-81E4-39EE242A45E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121-40C8-81E4-39EE242A45E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121-40C8-81E4-39EE242A45E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121-40C8-81E4-39EE242A45E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moves'!$D$23:$D$27</c:f>
              <c:numCache>
                <c:formatCode>0%</c:formatCode>
                <c:ptCount val="5"/>
                <c:pt idx="0">
                  <c:v>0.71584412436112399</c:v>
                </c:pt>
                <c:pt idx="1">
                  <c:v>4.9635360901799964E-2</c:v>
                </c:pt>
                <c:pt idx="2">
                  <c:v>5.4362538130542815E-2</c:v>
                </c:pt>
                <c:pt idx="3">
                  <c:v>5.6301892891052703E-2</c:v>
                </c:pt>
                <c:pt idx="4">
                  <c:v>0.1238560837154805</c:v>
                </c:pt>
              </c:numCache>
            </c:numRef>
          </c:val>
          <c:extLst>
            <c:ext xmlns:c16="http://schemas.microsoft.com/office/drawing/2014/chart" uri="{C3380CC4-5D6E-409C-BE32-E72D297353CC}">
              <c16:uniqueId val="{0000000A-0121-40C8-81E4-39EE242A45E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rgbClr val="FFCCFF"/>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All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81B-4C77-888A-FDD06D883A4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81B-4C77-888A-FDD06D883A4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81B-4C77-888A-FDD06D883A4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81B-4C77-888A-FDD06D883A4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81B-4C77-888A-FDD06D883A4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moves'!$M$23:$M$27</c:f>
              <c:numCache>
                <c:formatCode>0%</c:formatCode>
                <c:ptCount val="5"/>
                <c:pt idx="0">
                  <c:v>0.82237120694761634</c:v>
                </c:pt>
                <c:pt idx="1">
                  <c:v>4.3004041190278626E-2</c:v>
                </c:pt>
                <c:pt idx="2">
                  <c:v>3.7971523193397021E-2</c:v>
                </c:pt>
                <c:pt idx="3">
                  <c:v>2.961989313242425E-2</c:v>
                </c:pt>
                <c:pt idx="4">
                  <c:v>6.7033335536283822E-2</c:v>
                </c:pt>
              </c:numCache>
            </c:numRef>
          </c:val>
          <c:extLst>
            <c:ext xmlns:c16="http://schemas.microsoft.com/office/drawing/2014/chart" uri="{C3380CC4-5D6E-409C-BE32-E72D297353CC}">
              <c16:uniqueId val="{0000000A-C81B-4C77-888A-FDD06D883A4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accent2">
            <a:lumMod val="5000"/>
            <a:lumOff val="95000"/>
          </a:schemeClr>
        </a:gs>
        <a:gs pos="100000">
          <a:schemeClr val="bg1">
            <a:lumMod val="85000"/>
          </a:schemeClr>
        </a:gs>
      </a:gsLst>
      <a:lin ang="0" scaled="0"/>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6"/>
          <c:order val="6"/>
          <c:tx>
            <c:strRef>
              <c:f>'47 Data Census moves'!$J$273</c:f>
              <c:strCache>
                <c:ptCount val="1"/>
                <c:pt idx="0">
                  <c:v>West Suffolk</c:v>
                </c:pt>
              </c:strCache>
            </c:strRef>
          </c:tx>
          <c:spPr>
            <a:solidFill>
              <a:srgbClr val="FF00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'47 Data Census moves'!$B$274:$C$293</c:f>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f>'47 Data Census moves'!$J$274:$J$293</c:f>
              <c:numCache>
                <c:formatCode>0</c:formatCode>
                <c:ptCount val="20"/>
                <c:pt idx="0">
                  <c:v>20996</c:v>
                </c:pt>
                <c:pt idx="1">
                  <c:v>266</c:v>
                </c:pt>
                <c:pt idx="2">
                  <c:v>440</c:v>
                </c:pt>
                <c:pt idx="3">
                  <c:v>236</c:v>
                </c:pt>
                <c:pt idx="4">
                  <c:v>642</c:v>
                </c:pt>
                <c:pt idx="5">
                  <c:v>20620</c:v>
                </c:pt>
                <c:pt idx="6">
                  <c:v>637</c:v>
                </c:pt>
                <c:pt idx="7">
                  <c:v>576</c:v>
                </c:pt>
                <c:pt idx="8">
                  <c:v>445</c:v>
                </c:pt>
                <c:pt idx="9">
                  <c:v>1353</c:v>
                </c:pt>
                <c:pt idx="10">
                  <c:v>9478</c:v>
                </c:pt>
                <c:pt idx="11">
                  <c:v>743</c:v>
                </c:pt>
                <c:pt idx="12">
                  <c:v>300</c:v>
                </c:pt>
                <c:pt idx="13">
                  <c:v>204</c:v>
                </c:pt>
                <c:pt idx="14">
                  <c:v>539</c:v>
                </c:pt>
                <c:pt idx="15">
                  <c:v>9386</c:v>
                </c:pt>
                <c:pt idx="16">
                  <c:v>1256</c:v>
                </c:pt>
                <c:pt idx="17">
                  <c:v>1981</c:v>
                </c:pt>
                <c:pt idx="18">
                  <c:v>922</c:v>
                </c:pt>
                <c:pt idx="19">
                  <c:v>1965</c:v>
                </c:pt>
              </c:numCache>
            </c:numRef>
          </c:val>
          <c:extLst>
            <c:ext xmlns:c16="http://schemas.microsoft.com/office/drawing/2014/chart" uri="{C3380CC4-5D6E-409C-BE32-E72D297353CC}">
              <c16:uniqueId val="{00000000-23C8-4A92-B828-85589606FF58}"/>
            </c:ext>
          </c:extLst>
        </c:ser>
        <c:dLbls>
          <c:showLegendKey val="0"/>
          <c:showVal val="0"/>
          <c:showCatName val="0"/>
          <c:showSerName val="0"/>
          <c:showPercent val="0"/>
          <c:showBubbleSize val="0"/>
        </c:dLbls>
        <c:gapWidth val="182"/>
        <c:axId val="724414448"/>
        <c:axId val="724410512"/>
        <c:extLst>
          <c:ext xmlns:c15="http://schemas.microsoft.com/office/drawing/2012/chart" uri="{02D57815-91ED-43cb-92C2-25804820EDAC}">
            <c15:filteredBarSeries>
              <c15:ser>
                <c:idx val="0"/>
                <c:order val="0"/>
                <c:tx>
                  <c:strRef>
                    <c:extLst>
                      <c:ext uri="{02D57815-91ED-43cb-92C2-25804820EDAC}">
                        <c15:formulaRef>
                          <c15:sqref>'47 Data Census moves'!$D$273</c15:sqref>
                        </c15:formulaRef>
                      </c:ext>
                    </c:extLst>
                    <c:strCache>
                      <c:ptCount val="1"/>
                      <c:pt idx="0">
                        <c:v>Cambridge</c:v>
                      </c:pt>
                    </c:strCache>
                  </c:strRef>
                </c:tx>
                <c:spPr>
                  <a:solidFill>
                    <a:schemeClr val="accent1"/>
                  </a:solidFill>
                  <a:ln>
                    <a:noFill/>
                  </a:ln>
                  <a:effectLst/>
                </c:spPr>
                <c:invertIfNegative val="0"/>
                <c:dPt>
                  <c:idx val="3"/>
                  <c:invertIfNegative val="0"/>
                  <c:bubble3D val="0"/>
                  <c:spPr>
                    <a:solidFill>
                      <a:schemeClr val="accent1"/>
                    </a:solidFill>
                    <a:ln>
                      <a:noFill/>
                    </a:ln>
                    <a:effectLst/>
                  </c:spPr>
                  <c:extLst>
                    <c:ext xmlns:c16="http://schemas.microsoft.com/office/drawing/2014/chart" uri="{C3380CC4-5D6E-409C-BE32-E72D297353CC}">
                      <c16:uniqueId val="{00000002-23C8-4A92-B828-85589606FF58}"/>
                    </c:ext>
                  </c:extLst>
                </c:dPt>
                <c:dPt>
                  <c:idx val="8"/>
                  <c:invertIfNegative val="0"/>
                  <c:bubble3D val="0"/>
                  <c:spPr>
                    <a:solidFill>
                      <a:schemeClr val="accent1"/>
                    </a:solidFill>
                    <a:ln>
                      <a:noFill/>
                    </a:ln>
                    <a:effectLst/>
                  </c:spPr>
                  <c:extLst>
                    <c:ext xmlns:c16="http://schemas.microsoft.com/office/drawing/2014/chart" uri="{C3380CC4-5D6E-409C-BE32-E72D297353CC}">
                      <c16:uniqueId val="{00000004-23C8-4A92-B828-85589606FF58}"/>
                    </c:ext>
                  </c:extLst>
                </c:dPt>
                <c:dPt>
                  <c:idx val="13"/>
                  <c:invertIfNegative val="0"/>
                  <c:bubble3D val="0"/>
                  <c:spPr>
                    <a:solidFill>
                      <a:schemeClr val="accent1"/>
                    </a:solidFill>
                    <a:ln>
                      <a:noFill/>
                    </a:ln>
                    <a:effectLst/>
                  </c:spPr>
                  <c:extLst>
                    <c:ext xmlns:c16="http://schemas.microsoft.com/office/drawing/2014/chart" uri="{C3380CC4-5D6E-409C-BE32-E72D297353CC}">
                      <c16:uniqueId val="{00000006-23C8-4A92-B828-85589606FF58}"/>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8-23C8-4A92-B828-85589606FF58}"/>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23C8-4A92-B828-85589606FF58}"/>
                      </c:ext>
                    </c:extLst>
                  </c:dLbl>
                  <c:dLbl>
                    <c:idx val="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23C8-4A92-B828-85589606FF58}"/>
                      </c:ext>
                    </c:extLst>
                  </c:dLbl>
                  <c:dLbl>
                    <c:idx val="1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23C8-4A92-B828-85589606FF58}"/>
                      </c:ext>
                    </c:extLst>
                  </c:dLbl>
                  <c:dLbl>
                    <c:idx val="18"/>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23C8-4A92-B828-85589606FF5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c:ext uri="{02D57815-91ED-43cb-92C2-25804820EDAC}">
                        <c15:formulaRef>
                          <c15:sqref>'47 Data Census moves'!$D$274:$D$293</c15:sqref>
                        </c15:formulaRef>
                      </c:ext>
                    </c:extLst>
                    <c:numCache>
                      <c:formatCode>0</c:formatCode>
                      <c:ptCount val="20"/>
                      <c:pt idx="0">
                        <c:v>10603</c:v>
                      </c:pt>
                      <c:pt idx="1">
                        <c:v>181</c:v>
                      </c:pt>
                      <c:pt idx="2">
                        <c:v>209</c:v>
                      </c:pt>
                      <c:pt idx="3">
                        <c:v>331</c:v>
                      </c:pt>
                      <c:pt idx="4">
                        <c:v>646</c:v>
                      </c:pt>
                      <c:pt idx="5">
                        <c:v>9273</c:v>
                      </c:pt>
                      <c:pt idx="6">
                        <c:v>477</c:v>
                      </c:pt>
                      <c:pt idx="7">
                        <c:v>266</c:v>
                      </c:pt>
                      <c:pt idx="8">
                        <c:v>636</c:v>
                      </c:pt>
                      <c:pt idx="9">
                        <c:v>1042</c:v>
                      </c:pt>
                      <c:pt idx="10">
                        <c:v>9287</c:v>
                      </c:pt>
                      <c:pt idx="11">
                        <c:v>695</c:v>
                      </c:pt>
                      <c:pt idx="12">
                        <c:v>423</c:v>
                      </c:pt>
                      <c:pt idx="13">
                        <c:v>243</c:v>
                      </c:pt>
                      <c:pt idx="14">
                        <c:v>618</c:v>
                      </c:pt>
                      <c:pt idx="15">
                        <c:v>6272</c:v>
                      </c:pt>
                      <c:pt idx="16">
                        <c:v>1104</c:v>
                      </c:pt>
                      <c:pt idx="17">
                        <c:v>1793</c:v>
                      </c:pt>
                      <c:pt idx="18">
                        <c:v>1577</c:v>
                      </c:pt>
                      <c:pt idx="19">
                        <c:v>3825</c:v>
                      </c:pt>
                    </c:numCache>
                  </c:numRef>
                </c:val>
                <c:extLst>
                  <c:ext xmlns:c16="http://schemas.microsoft.com/office/drawing/2014/chart" uri="{C3380CC4-5D6E-409C-BE32-E72D297353CC}">
                    <c16:uniqueId val="{00000009-23C8-4A92-B828-85589606FF58}"/>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'47 Data Census moves'!$E$273</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moves'!$E$274:$E$293</c15:sqref>
                        </c15:formulaRef>
                      </c:ext>
                    </c:extLst>
                    <c:numCache>
                      <c:formatCode>0</c:formatCode>
                      <c:ptCount val="20"/>
                      <c:pt idx="0">
                        <c:v>10487</c:v>
                      </c:pt>
                      <c:pt idx="1">
                        <c:v>136</c:v>
                      </c:pt>
                      <c:pt idx="2">
                        <c:v>206</c:v>
                      </c:pt>
                      <c:pt idx="3">
                        <c:v>161</c:v>
                      </c:pt>
                      <c:pt idx="4">
                        <c:v>316</c:v>
                      </c:pt>
                      <c:pt idx="5">
                        <c:v>11542</c:v>
                      </c:pt>
                      <c:pt idx="6">
                        <c:v>436</c:v>
                      </c:pt>
                      <c:pt idx="7">
                        <c:v>396</c:v>
                      </c:pt>
                      <c:pt idx="8">
                        <c:v>245</c:v>
                      </c:pt>
                      <c:pt idx="9">
                        <c:v>706</c:v>
                      </c:pt>
                      <c:pt idx="10">
                        <c:v>4296</c:v>
                      </c:pt>
                      <c:pt idx="11">
                        <c:v>297</c:v>
                      </c:pt>
                      <c:pt idx="12">
                        <c:v>129</c:v>
                      </c:pt>
                      <c:pt idx="13">
                        <c:v>104</c:v>
                      </c:pt>
                      <c:pt idx="14">
                        <c:v>222</c:v>
                      </c:pt>
                      <c:pt idx="15">
                        <c:v>3655</c:v>
                      </c:pt>
                      <c:pt idx="16">
                        <c:v>446</c:v>
                      </c:pt>
                      <c:pt idx="17">
                        <c:v>723</c:v>
                      </c:pt>
                      <c:pt idx="18">
                        <c:v>480</c:v>
                      </c:pt>
                      <c:pt idx="19">
                        <c:v>621</c:v>
                      </c:pt>
                    </c:numCache>
                  </c:numRef>
                </c:val>
                <c:extLst xmlns:c15="http://schemas.microsoft.com/office/drawing/2012/chart">
                  <c:ext xmlns:c16="http://schemas.microsoft.com/office/drawing/2014/chart" uri="{C3380CC4-5D6E-409C-BE32-E72D297353CC}">
                    <c16:uniqueId val="{0000000A-23C8-4A92-B828-85589606FF58}"/>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'47 Data Census moves'!$F$273</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moves'!$F$274:$F$293</c15:sqref>
                        </c15:formulaRef>
                      </c:ext>
                    </c:extLst>
                    <c:numCache>
                      <c:formatCode>0</c:formatCode>
                      <c:ptCount val="20"/>
                      <c:pt idx="0">
                        <c:v>13776</c:v>
                      </c:pt>
                      <c:pt idx="1">
                        <c:v>191</c:v>
                      </c:pt>
                      <c:pt idx="2">
                        <c:v>212</c:v>
                      </c:pt>
                      <c:pt idx="3">
                        <c:v>147</c:v>
                      </c:pt>
                      <c:pt idx="4">
                        <c:v>311</c:v>
                      </c:pt>
                      <c:pt idx="5">
                        <c:v>12866</c:v>
                      </c:pt>
                      <c:pt idx="6">
                        <c:v>298</c:v>
                      </c:pt>
                      <c:pt idx="7">
                        <c:v>233</c:v>
                      </c:pt>
                      <c:pt idx="8">
                        <c:v>160</c:v>
                      </c:pt>
                      <c:pt idx="9">
                        <c:v>754</c:v>
                      </c:pt>
                      <c:pt idx="10">
                        <c:v>4381</c:v>
                      </c:pt>
                      <c:pt idx="11">
                        <c:v>371</c:v>
                      </c:pt>
                      <c:pt idx="12">
                        <c:v>74</c:v>
                      </c:pt>
                      <c:pt idx="13">
                        <c:v>136</c:v>
                      </c:pt>
                      <c:pt idx="14">
                        <c:v>228</c:v>
                      </c:pt>
                      <c:pt idx="15">
                        <c:v>4604</c:v>
                      </c:pt>
                      <c:pt idx="16">
                        <c:v>916</c:v>
                      </c:pt>
                      <c:pt idx="17">
                        <c:v>568</c:v>
                      </c:pt>
                      <c:pt idx="18">
                        <c:v>451</c:v>
                      </c:pt>
                      <c:pt idx="19">
                        <c:v>837</c:v>
                      </c:pt>
                    </c:numCache>
                  </c:numRef>
                </c:val>
                <c:extLst xmlns:c15="http://schemas.microsoft.com/office/drawing/2012/chart">
                  <c:ext xmlns:c16="http://schemas.microsoft.com/office/drawing/2014/chart" uri="{C3380CC4-5D6E-409C-BE32-E72D297353CC}">
                    <c16:uniqueId val="{0000000B-23C8-4A92-B828-85589606FF58}"/>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'47 Data Census moves'!$G$273</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moves'!$G$274:$G$293</c15:sqref>
                        </c15:formulaRef>
                      </c:ext>
                    </c:extLst>
                    <c:numCache>
                      <c:formatCode>0</c:formatCode>
                      <c:ptCount val="20"/>
                      <c:pt idx="0">
                        <c:v>20927</c:v>
                      </c:pt>
                      <c:pt idx="1">
                        <c:v>257</c:v>
                      </c:pt>
                      <c:pt idx="2">
                        <c:v>323</c:v>
                      </c:pt>
                      <c:pt idx="3">
                        <c:v>262</c:v>
                      </c:pt>
                      <c:pt idx="4">
                        <c:v>664</c:v>
                      </c:pt>
                      <c:pt idx="5">
                        <c:v>24859</c:v>
                      </c:pt>
                      <c:pt idx="6">
                        <c:v>769</c:v>
                      </c:pt>
                      <c:pt idx="7">
                        <c:v>577</c:v>
                      </c:pt>
                      <c:pt idx="8">
                        <c:v>384</c:v>
                      </c:pt>
                      <c:pt idx="9">
                        <c:v>1530</c:v>
                      </c:pt>
                      <c:pt idx="10">
                        <c:v>7627</c:v>
                      </c:pt>
                      <c:pt idx="11">
                        <c:v>660</c:v>
                      </c:pt>
                      <c:pt idx="12">
                        <c:v>197</c:v>
                      </c:pt>
                      <c:pt idx="13">
                        <c:v>147</c:v>
                      </c:pt>
                      <c:pt idx="14">
                        <c:v>455</c:v>
                      </c:pt>
                      <c:pt idx="15">
                        <c:v>6481</c:v>
                      </c:pt>
                      <c:pt idx="16">
                        <c:v>1292</c:v>
                      </c:pt>
                      <c:pt idx="17">
                        <c:v>1297</c:v>
                      </c:pt>
                      <c:pt idx="18">
                        <c:v>878</c:v>
                      </c:pt>
                      <c:pt idx="19">
                        <c:v>1418</c:v>
                      </c:pt>
                    </c:numCache>
                  </c:numRef>
                </c:val>
                <c:extLst xmlns:c15="http://schemas.microsoft.com/office/drawing/2012/chart">
                  <c:ext xmlns:c16="http://schemas.microsoft.com/office/drawing/2014/chart" uri="{C3380CC4-5D6E-409C-BE32-E72D297353CC}">
                    <c16:uniqueId val="{0000000C-23C8-4A92-B828-85589606FF5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'47 Data Census moves'!$H$273</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moves'!$H$274:$H$293</c15:sqref>
                        </c15:formulaRef>
                      </c:ext>
                    </c:extLst>
                    <c:numCache>
                      <c:formatCode>0</c:formatCode>
                      <c:ptCount val="20"/>
                      <c:pt idx="0">
                        <c:v>18240</c:v>
                      </c:pt>
                      <c:pt idx="1">
                        <c:v>227</c:v>
                      </c:pt>
                      <c:pt idx="2">
                        <c:v>162</c:v>
                      </c:pt>
                      <c:pt idx="3">
                        <c:v>205</c:v>
                      </c:pt>
                      <c:pt idx="4">
                        <c:v>505</c:v>
                      </c:pt>
                      <c:pt idx="5">
                        <c:v>22693</c:v>
                      </c:pt>
                      <c:pt idx="6">
                        <c:v>787</c:v>
                      </c:pt>
                      <c:pt idx="7">
                        <c:v>310</c:v>
                      </c:pt>
                      <c:pt idx="8">
                        <c:v>342</c:v>
                      </c:pt>
                      <c:pt idx="9">
                        <c:v>1642</c:v>
                      </c:pt>
                      <c:pt idx="10">
                        <c:v>12279</c:v>
                      </c:pt>
                      <c:pt idx="11">
                        <c:v>1280</c:v>
                      </c:pt>
                      <c:pt idx="12">
                        <c:v>201</c:v>
                      </c:pt>
                      <c:pt idx="13">
                        <c:v>177</c:v>
                      </c:pt>
                      <c:pt idx="14">
                        <c:v>674</c:v>
                      </c:pt>
                      <c:pt idx="15">
                        <c:v>9230</c:v>
                      </c:pt>
                      <c:pt idx="16">
                        <c:v>2070</c:v>
                      </c:pt>
                      <c:pt idx="17">
                        <c:v>1280</c:v>
                      </c:pt>
                      <c:pt idx="18">
                        <c:v>1013</c:v>
                      </c:pt>
                      <c:pt idx="19">
                        <c:v>2443</c:v>
                      </c:pt>
                    </c:numCache>
                  </c:numRef>
                </c:val>
                <c:extLst xmlns:c15="http://schemas.microsoft.com/office/drawing/2012/chart">
                  <c:ext xmlns:c16="http://schemas.microsoft.com/office/drawing/2014/chart" uri="{C3380CC4-5D6E-409C-BE32-E72D297353CC}">
                    <c16:uniqueId val="{0000000D-23C8-4A92-B828-85589606FF5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'47 Data Census moves'!$I$273</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'47 Data Census moves'!$B$274:$C$293</c15:sqref>
                        </c15:formulaRef>
                      </c:ext>
                    </c:extLst>
                    <c:multiLvlStrCache>
                      <c:ptCount val="20"/>
                      <c:lvl>
                        <c:pt idx="0">
                          <c:v>Non-mover</c:v>
                        </c:pt>
                        <c:pt idx="1">
                          <c:v>Mover within same area</c:v>
                        </c:pt>
                        <c:pt idx="2">
                          <c:v>Moves into area</c:v>
                        </c:pt>
                        <c:pt idx="3">
                          <c:v>Moves out of area</c:v>
                        </c:pt>
                        <c:pt idx="4">
                          <c:v>Partially moving household</c:v>
                        </c:pt>
                        <c:pt idx="5">
                          <c:v>Non-mover</c:v>
                        </c:pt>
                        <c:pt idx="6">
                          <c:v>Mover within same area</c:v>
                        </c:pt>
                        <c:pt idx="7">
                          <c:v>Moves into area</c:v>
                        </c:pt>
                        <c:pt idx="8">
                          <c:v>Moves out of area</c:v>
                        </c:pt>
                        <c:pt idx="9">
                          <c:v>Partially moving household</c:v>
                        </c:pt>
                        <c:pt idx="10">
                          <c:v>Non-mover</c:v>
                        </c:pt>
                        <c:pt idx="11">
                          <c:v>Mover within same area</c:v>
                        </c:pt>
                        <c:pt idx="12">
                          <c:v>Moves into area</c:v>
                        </c:pt>
                        <c:pt idx="13">
                          <c:v>Moves out of area</c:v>
                        </c:pt>
                        <c:pt idx="14">
                          <c:v>Partially moving household</c:v>
                        </c:pt>
                        <c:pt idx="15">
                          <c:v>Non-mover</c:v>
                        </c:pt>
                        <c:pt idx="16">
                          <c:v>Mover within same area</c:v>
                        </c:pt>
                        <c:pt idx="17">
                          <c:v>Moves into area</c:v>
                        </c:pt>
                        <c:pt idx="18">
                          <c:v>Moves out of area</c:v>
                        </c:pt>
                        <c:pt idx="19">
                          <c:v>Partially moving household</c:v>
                        </c:pt>
                      </c:lvl>
                      <c:lvl>
                        <c:pt idx="0">
                          <c:v>Owned: Owned outright</c:v>
                        </c:pt>
                        <c:pt idx="5">
                          <c:v>Owned with MG/loan or SO</c:v>
                        </c:pt>
                        <c:pt idx="10">
                          <c:v>All social rented</c:v>
                        </c:pt>
                        <c:pt idx="15">
                          <c:v>All private rented</c:v>
                        </c:pt>
                      </c:lvl>
                    </c:multiLvlStrCache>
                  </c:multiLvlStrRef>
                </c:cat>
                <c:val>
                  <c:numRef>
                    <c:extLst xmlns:c15="http://schemas.microsoft.com/office/drawing/2012/chart">
                      <c:ext xmlns:c15="http://schemas.microsoft.com/office/drawing/2012/chart" uri="{02D57815-91ED-43cb-92C2-25804820EDAC}">
                        <c15:formulaRef>
                          <c15:sqref>'47 Data Census moves'!$I$274:$I$293</c15:sqref>
                        </c15:formulaRef>
                      </c:ext>
                    </c:extLst>
                    <c:numCache>
                      <c:formatCode>0</c:formatCode>
                      <c:ptCount val="20"/>
                      <c:pt idx="0">
                        <c:v>19566</c:v>
                      </c:pt>
                      <c:pt idx="1">
                        <c:v>218</c:v>
                      </c:pt>
                      <c:pt idx="2">
                        <c:v>318</c:v>
                      </c:pt>
                      <c:pt idx="3">
                        <c:v>356</c:v>
                      </c:pt>
                      <c:pt idx="4">
                        <c:v>657</c:v>
                      </c:pt>
                      <c:pt idx="5">
                        <c:v>19961</c:v>
                      </c:pt>
                      <c:pt idx="6">
                        <c:v>660</c:v>
                      </c:pt>
                      <c:pt idx="7">
                        <c:v>742</c:v>
                      </c:pt>
                      <c:pt idx="8">
                        <c:v>602</c:v>
                      </c:pt>
                      <c:pt idx="9">
                        <c:v>1265</c:v>
                      </c:pt>
                      <c:pt idx="10">
                        <c:v>7590</c:v>
                      </c:pt>
                      <c:pt idx="11">
                        <c:v>352</c:v>
                      </c:pt>
                      <c:pt idx="12">
                        <c:v>231</c:v>
                      </c:pt>
                      <c:pt idx="13">
                        <c:v>231</c:v>
                      </c:pt>
                      <c:pt idx="14">
                        <c:v>373</c:v>
                      </c:pt>
                      <c:pt idx="15">
                        <c:v>4999</c:v>
                      </c:pt>
                      <c:pt idx="16">
                        <c:v>547</c:v>
                      </c:pt>
                      <c:pt idx="17">
                        <c:v>1346</c:v>
                      </c:pt>
                      <c:pt idx="18">
                        <c:v>1026</c:v>
                      </c:pt>
                      <c:pt idx="19">
                        <c:v>1135</c:v>
                      </c:pt>
                    </c:numCache>
                  </c:numRef>
                </c:val>
                <c:extLst xmlns:c15="http://schemas.microsoft.com/office/drawing/2012/chart">
                  <c:ext xmlns:c16="http://schemas.microsoft.com/office/drawing/2014/chart" uri="{C3380CC4-5D6E-409C-BE32-E72D297353CC}">
                    <c16:uniqueId val="{0000000E-23C8-4A92-B828-85589606FF58}"/>
                  </c:ext>
                </c:extLst>
              </c15:ser>
            </c15:filteredBarSeries>
          </c:ext>
        </c:extLst>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781834732278215E-2"/>
          <c:y val="6.1399561196796688E-2"/>
          <c:w val="0.88836188386174997"/>
          <c:h val="0.77928919491243642"/>
        </c:manualLayout>
      </c:layout>
      <c:barChart>
        <c:barDir val="col"/>
        <c:grouping val="clustered"/>
        <c:varyColors val="0"/>
        <c:ser>
          <c:idx val="1"/>
          <c:order val="0"/>
          <c:tx>
            <c:strRef>
              <c:f>'30 Data CACI'!$A$13</c:f>
              <c:strCache>
                <c:ptCount val="1"/>
                <c:pt idx="0">
                  <c:v>West Suffolk</c:v>
                </c:pt>
              </c:strCache>
            </c:strRef>
          </c:tx>
          <c:spPr>
            <a:solidFill>
              <a:schemeClr val="accent1">
                <a:shade val="76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CACI'!$B$13:$V$13</c:f>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extLst>
            <c:ext xmlns:c16="http://schemas.microsoft.com/office/drawing/2014/chart" uri="{C3380CC4-5D6E-409C-BE32-E72D297353CC}">
              <c16:uniqueId val="{00000000-0E67-4C23-BF1F-64A58B13113A}"/>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781821161010453E-2"/>
          <c:y val="0.10440503819746638"/>
          <c:w val="0.81925233486638049"/>
          <c:h val="0.76391644908616185"/>
        </c:manualLayout>
      </c:layout>
      <c:lineChart>
        <c:grouping val="standard"/>
        <c:varyColors val="0"/>
        <c:ser>
          <c:idx val="9"/>
          <c:order val="10"/>
          <c:tx>
            <c:strRef>
              <c:f>'30 Data CACI'!$A$13</c:f>
              <c:strCache>
                <c:ptCount val="1"/>
                <c:pt idx="0">
                  <c:v>West Suffolk</c:v>
                </c:pt>
              </c:strCache>
              <c:extLst xmlns:c15="http://schemas.microsoft.com/office/drawing/2012/chart"/>
            </c:strRef>
          </c:tx>
          <c:spPr>
            <a:ln w="22225" cap="rnd">
              <a:solidFill>
                <a:srgbClr val="FF00FF"/>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CACI'!$B$13:$V$13</c:f>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0-39C5-497D-96A4-D3A47E6CDDCC}"/>
            </c:ext>
          </c:extLst>
        </c:ser>
        <c:dLbls>
          <c:showLegendKey val="0"/>
          <c:showVal val="0"/>
          <c:showCatName val="0"/>
          <c:showSerName val="0"/>
          <c:showPercent val="0"/>
          <c:showBubbleSize val="0"/>
        </c:dLbls>
        <c:marker val="1"/>
        <c:smooth val="0"/>
        <c:axId val="603894944"/>
        <c:axId val="603887072"/>
        <c:extLst>
          <c:ext xmlns:c15="http://schemas.microsoft.com/office/drawing/2012/chart" uri="{02D57815-91ED-43cb-92C2-25804820EDAC}">
            <c15:filteredLineSeries>
              <c15:ser>
                <c:idx val="1"/>
                <c:order val="0"/>
                <c:tx>
                  <c:strRef>
                    <c:extLst>
                      <c:ext uri="{02D57815-91ED-43cb-92C2-25804820EDAC}">
                        <c15:formulaRef>
                          <c15:sqref>'30 Data CACI'!$A$4</c15:sqref>
                        </c15:formulaRef>
                      </c:ext>
                    </c:extLst>
                    <c:strCache>
                      <c:ptCount val="1"/>
                      <c:pt idx="0">
                        <c:v>Cambridge</c:v>
                      </c:pt>
                    </c:strCache>
                  </c:strRef>
                </c:tx>
                <c:spPr>
                  <a:ln w="22225" cap="rnd">
                    <a:solidFill>
                      <a:schemeClr val="accent2"/>
                    </a:solidFill>
                    <a:round/>
                  </a:ln>
                  <a:effectLst/>
                </c:spPr>
                <c:marker>
                  <c:symbol val="none"/>
                </c:marker>
                <c:cat>
                  <c:strRef>
                    <c:extLst>
                      <c:ex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c:ext uri="{02D57815-91ED-43cb-92C2-25804820EDAC}">
                        <c15:formulaRef>
                          <c15:sqref>'30 Data CACI'!$B$4:$V$4</c15:sqref>
                        </c15:formulaRef>
                      </c:ext>
                    </c:extLst>
                    <c:numCache>
                      <c:formatCode>_-* #,##0_-;\-* #,##0_-;_-* "-"??_-;_-@_-</c:formatCode>
                      <c:ptCount val="21"/>
                      <c:pt idx="0">
                        <c:v>275</c:v>
                      </c:pt>
                      <c:pt idx="1">
                        <c:v>1558</c:v>
                      </c:pt>
                      <c:pt idx="2">
                        <c:v>2561</c:v>
                      </c:pt>
                      <c:pt idx="3">
                        <c:v>3232</c:v>
                      </c:pt>
                      <c:pt idx="4">
                        <c:v>3134</c:v>
                      </c:pt>
                      <c:pt idx="5">
                        <c:v>3195</c:v>
                      </c:pt>
                      <c:pt idx="6">
                        <c:v>3016</c:v>
                      </c:pt>
                      <c:pt idx="7">
                        <c:v>3112</c:v>
                      </c:pt>
                      <c:pt idx="8">
                        <c:v>2782</c:v>
                      </c:pt>
                      <c:pt idx="9">
                        <c:v>2695</c:v>
                      </c:pt>
                      <c:pt idx="10">
                        <c:v>2158</c:v>
                      </c:pt>
                      <c:pt idx="11">
                        <c:v>2044</c:v>
                      </c:pt>
                      <c:pt idx="12">
                        <c:v>1726</c:v>
                      </c:pt>
                      <c:pt idx="13">
                        <c:v>1411</c:v>
                      </c:pt>
                      <c:pt idx="14">
                        <c:v>1259</c:v>
                      </c:pt>
                      <c:pt idx="15">
                        <c:v>1162</c:v>
                      </c:pt>
                      <c:pt idx="16">
                        <c:v>1276</c:v>
                      </c:pt>
                      <c:pt idx="17">
                        <c:v>1097</c:v>
                      </c:pt>
                      <c:pt idx="18">
                        <c:v>761</c:v>
                      </c:pt>
                      <c:pt idx="19">
                        <c:v>733</c:v>
                      </c:pt>
                      <c:pt idx="20">
                        <c:v>1786</c:v>
                      </c:pt>
                    </c:numCache>
                  </c:numRef>
                </c:val>
                <c:smooth val="0"/>
                <c:extLst>
                  <c:ext xmlns:c16="http://schemas.microsoft.com/office/drawing/2014/chart" uri="{C3380CC4-5D6E-409C-BE32-E72D297353CC}">
                    <c16:uniqueId val="{00000002-39C5-497D-96A4-D3A47E6CDDCC}"/>
                  </c:ext>
                </c:extLst>
              </c15:ser>
            </c15:filteredLineSeries>
            <c15:filteredLineSeries>
              <c15:ser>
                <c:idx val="0"/>
                <c:order val="1"/>
                <c:tx>
                  <c:strRef>
                    <c:extLst xmlns:c15="http://schemas.microsoft.com/office/drawing/2012/chart">
                      <c:ext xmlns:c15="http://schemas.microsoft.com/office/drawing/2012/chart" uri="{02D57815-91ED-43cb-92C2-25804820EDAC}">
                        <c15:formulaRef>
                          <c15:sqref>'30 Data CACI'!$A$5</c15:sqref>
                        </c15:formulaRef>
                      </c:ext>
                    </c:extLst>
                    <c:strCache>
                      <c:ptCount val="1"/>
                      <c:pt idx="0">
                        <c:v>East Cambs</c:v>
                      </c:pt>
                    </c:strCache>
                  </c:strRef>
                </c:tx>
                <c:spPr>
                  <a:ln w="22225" cap="rnd">
                    <a:solidFill>
                      <a:schemeClr val="accent1"/>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CACI'!$B$5:$V$5</c15:sqref>
                        </c15:formulaRef>
                      </c:ext>
                    </c:extLst>
                    <c:numCache>
                      <c:formatCode>_-* #,##0_-;\-* #,##0_-;_-* "-"??_-;_-@_-</c:formatCode>
                      <c:ptCount val="21"/>
                      <c:pt idx="0">
                        <c:v>335</c:v>
                      </c:pt>
                      <c:pt idx="1">
                        <c:v>1724</c:v>
                      </c:pt>
                      <c:pt idx="2">
                        <c:v>2660</c:v>
                      </c:pt>
                      <c:pt idx="3">
                        <c:v>3216</c:v>
                      </c:pt>
                      <c:pt idx="4">
                        <c:v>3016</c:v>
                      </c:pt>
                      <c:pt idx="5">
                        <c:v>2990</c:v>
                      </c:pt>
                      <c:pt idx="6">
                        <c:v>2752</c:v>
                      </c:pt>
                      <c:pt idx="7">
                        <c:v>2773</c:v>
                      </c:pt>
                      <c:pt idx="8">
                        <c:v>2423</c:v>
                      </c:pt>
                      <c:pt idx="9">
                        <c:v>2298</c:v>
                      </c:pt>
                      <c:pt idx="10">
                        <c:v>1805</c:v>
                      </c:pt>
                      <c:pt idx="11">
                        <c:v>1679</c:v>
                      </c:pt>
                      <c:pt idx="12">
                        <c:v>1394</c:v>
                      </c:pt>
                      <c:pt idx="13">
                        <c:v>1121</c:v>
                      </c:pt>
                      <c:pt idx="14">
                        <c:v>986</c:v>
                      </c:pt>
                      <c:pt idx="15">
                        <c:v>898</c:v>
                      </c:pt>
                      <c:pt idx="16">
                        <c:v>971</c:v>
                      </c:pt>
                      <c:pt idx="17">
                        <c:v>820</c:v>
                      </c:pt>
                      <c:pt idx="18">
                        <c:v>560</c:v>
                      </c:pt>
                      <c:pt idx="19">
                        <c:v>531</c:v>
                      </c:pt>
                      <c:pt idx="20">
                        <c:v>1246</c:v>
                      </c:pt>
                    </c:numCache>
                  </c:numRef>
                </c:val>
                <c:smooth val="0"/>
                <c:extLst xmlns:c15="http://schemas.microsoft.com/office/drawing/2012/chart">
                  <c:ext xmlns:c16="http://schemas.microsoft.com/office/drawing/2014/chart" uri="{C3380CC4-5D6E-409C-BE32-E72D297353CC}">
                    <c16:uniqueId val="{00000003-39C5-497D-96A4-D3A47E6CDDC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'30 Data CACI'!$A$6</c15:sqref>
                        </c15:formulaRef>
                      </c:ext>
                    </c:extLst>
                    <c:strCache>
                      <c:ptCount val="1"/>
                      <c:pt idx="0">
                        <c:v>Fenland</c:v>
                      </c:pt>
                    </c:strCache>
                  </c:strRef>
                </c:tx>
                <c:spPr>
                  <a:ln w="2222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CACI'!$B$6:$V$6</c15:sqref>
                        </c15:formulaRef>
                      </c:ext>
                    </c:extLst>
                    <c:numCache>
                      <c:formatCode>_-* #,##0_-;\-* #,##0_-;_-* "-"??_-;_-@_-</c:formatCode>
                      <c:ptCount val="21"/>
                      <c:pt idx="0">
                        <c:v>816</c:v>
                      </c:pt>
                      <c:pt idx="1">
                        <c:v>3580</c:v>
                      </c:pt>
                      <c:pt idx="2">
                        <c:v>4784</c:v>
                      </c:pt>
                      <c:pt idx="3">
                        <c:v>5143</c:v>
                      </c:pt>
                      <c:pt idx="4">
                        <c:v>4367</c:v>
                      </c:pt>
                      <c:pt idx="5">
                        <c:v>3978</c:v>
                      </c:pt>
                      <c:pt idx="6">
                        <c:v>3389</c:v>
                      </c:pt>
                      <c:pt idx="7">
                        <c:v>3173</c:v>
                      </c:pt>
                      <c:pt idx="8">
                        <c:v>2584</c:v>
                      </c:pt>
                      <c:pt idx="9">
                        <c:v>2292</c:v>
                      </c:pt>
                      <c:pt idx="10">
                        <c:v>1695</c:v>
                      </c:pt>
                      <c:pt idx="11">
                        <c:v>1493</c:v>
                      </c:pt>
                      <c:pt idx="12">
                        <c:v>1174</c:v>
                      </c:pt>
                      <c:pt idx="13">
                        <c:v>899</c:v>
                      </c:pt>
                      <c:pt idx="14">
                        <c:v>756</c:v>
                      </c:pt>
                      <c:pt idx="15">
                        <c:v>661</c:v>
                      </c:pt>
                      <c:pt idx="16">
                        <c:v>685</c:v>
                      </c:pt>
                      <c:pt idx="17">
                        <c:v>552</c:v>
                      </c:pt>
                      <c:pt idx="18">
                        <c:v>361</c:v>
                      </c:pt>
                      <c:pt idx="19">
                        <c:v>328</c:v>
                      </c:pt>
                      <c:pt idx="20">
                        <c:v>706</c:v>
                      </c:pt>
                    </c:numCache>
                  </c:numRef>
                </c:val>
                <c:smooth val="0"/>
                <c:extLst xmlns:c15="http://schemas.microsoft.com/office/drawing/2012/chart">
                  <c:ext xmlns:c16="http://schemas.microsoft.com/office/drawing/2014/chart" uri="{C3380CC4-5D6E-409C-BE32-E72D297353CC}">
                    <c16:uniqueId val="{00000004-39C5-497D-96A4-D3A47E6CDDCC}"/>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'30 Data CACI'!$A$7</c15:sqref>
                        </c15:formulaRef>
                      </c:ext>
                    </c:extLst>
                    <c:strCache>
                      <c:ptCount val="1"/>
                      <c:pt idx="0">
                        <c:v>Huntingdonshire</c:v>
                      </c:pt>
                    </c:strCache>
                  </c:strRef>
                </c:tx>
                <c:spPr>
                  <a:ln w="2222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CACI'!$B$7:$V$7</c15:sqref>
                        </c15:formulaRef>
                      </c:ext>
                    </c:extLst>
                    <c:numCache>
                      <c:formatCode>_-* #,##0_-;\-* #,##0_-;_-* "-"??_-;_-@_-</c:formatCode>
                      <c:ptCount val="21"/>
                      <c:pt idx="0">
                        <c:v>707</c:v>
                      </c:pt>
                      <c:pt idx="1">
                        <c:v>3535</c:v>
                      </c:pt>
                      <c:pt idx="2">
                        <c:v>5345</c:v>
                      </c:pt>
                      <c:pt idx="3">
                        <c:v>6390</c:v>
                      </c:pt>
                      <c:pt idx="4">
                        <c:v>5956</c:v>
                      </c:pt>
                      <c:pt idx="5">
                        <c:v>5889</c:v>
                      </c:pt>
                      <c:pt idx="6">
                        <c:v>5416</c:v>
                      </c:pt>
                      <c:pt idx="7">
                        <c:v>5457</c:v>
                      </c:pt>
                      <c:pt idx="8">
                        <c:v>4771</c:v>
                      </c:pt>
                      <c:pt idx="9">
                        <c:v>4525</c:v>
                      </c:pt>
                      <c:pt idx="10">
                        <c:v>3555</c:v>
                      </c:pt>
                      <c:pt idx="11">
                        <c:v>3308</c:v>
                      </c:pt>
                      <c:pt idx="12">
                        <c:v>2744</c:v>
                      </c:pt>
                      <c:pt idx="13">
                        <c:v>2207</c:v>
                      </c:pt>
                      <c:pt idx="14">
                        <c:v>1941</c:v>
                      </c:pt>
                      <c:pt idx="15">
                        <c:v>1765</c:v>
                      </c:pt>
                      <c:pt idx="16">
                        <c:v>1910</c:v>
                      </c:pt>
                      <c:pt idx="17">
                        <c:v>1612</c:v>
                      </c:pt>
                      <c:pt idx="18">
                        <c:v>1101</c:v>
                      </c:pt>
                      <c:pt idx="19">
                        <c:v>1044</c:v>
                      </c:pt>
                      <c:pt idx="20">
                        <c:v>2454</c:v>
                      </c:pt>
                    </c:numCache>
                  </c:numRef>
                </c:val>
                <c:smooth val="0"/>
                <c:extLst xmlns:c15="http://schemas.microsoft.com/office/drawing/2012/chart">
                  <c:ext xmlns:c16="http://schemas.microsoft.com/office/drawing/2014/chart" uri="{C3380CC4-5D6E-409C-BE32-E72D297353CC}">
                    <c16:uniqueId val="{00000005-39C5-497D-96A4-D3A47E6CDDC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'30 Data CACI'!$A$8</c15:sqref>
                        </c15:formulaRef>
                      </c:ext>
                    </c:extLst>
                    <c:strCache>
                      <c:ptCount val="1"/>
                      <c:pt idx="0">
                        <c:v>South Cambs</c:v>
                      </c:pt>
                    </c:strCache>
                  </c:strRef>
                </c:tx>
                <c:spPr>
                  <a:ln w="2222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CACI'!$B$8:$V$8</c15:sqref>
                        </c15:formulaRef>
                      </c:ext>
                    </c:extLst>
                    <c:numCache>
                      <c:formatCode>_-* #,##0_-;\-* #,##0_-;_-* "-"??_-;_-@_-</c:formatCode>
                      <c:ptCount val="21"/>
                      <c:pt idx="0">
                        <c:v>371</c:v>
                      </c:pt>
                      <c:pt idx="1">
                        <c:v>2084</c:v>
                      </c:pt>
                      <c:pt idx="2">
                        <c:v>3435</c:v>
                      </c:pt>
                      <c:pt idx="3">
                        <c:v>4378</c:v>
                      </c:pt>
                      <c:pt idx="4">
                        <c:v>4301</c:v>
                      </c:pt>
                      <c:pt idx="5">
                        <c:v>4447</c:v>
                      </c:pt>
                      <c:pt idx="6">
                        <c:v>4258</c:v>
                      </c:pt>
                      <c:pt idx="7">
                        <c:v>4462</c:v>
                      </c:pt>
                      <c:pt idx="8">
                        <c:v>4051</c:v>
                      </c:pt>
                      <c:pt idx="9">
                        <c:v>3986</c:v>
                      </c:pt>
                      <c:pt idx="10">
                        <c:v>3237</c:v>
                      </c:pt>
                      <c:pt idx="11">
                        <c:v>3107</c:v>
                      </c:pt>
                      <c:pt idx="12">
                        <c:v>2658</c:v>
                      </c:pt>
                      <c:pt idx="13">
                        <c:v>2199</c:v>
                      </c:pt>
                      <c:pt idx="14">
                        <c:v>1985</c:v>
                      </c:pt>
                      <c:pt idx="15">
                        <c:v>1849</c:v>
                      </c:pt>
                      <c:pt idx="16">
                        <c:v>2050</c:v>
                      </c:pt>
                      <c:pt idx="17">
                        <c:v>1779</c:v>
                      </c:pt>
                      <c:pt idx="18">
                        <c:v>1246</c:v>
                      </c:pt>
                      <c:pt idx="19">
                        <c:v>1210</c:v>
                      </c:pt>
                      <c:pt idx="20">
                        <c:v>2992</c:v>
                      </c:pt>
                    </c:numCache>
                  </c:numRef>
                </c:val>
                <c:smooth val="0"/>
                <c:extLst xmlns:c15="http://schemas.microsoft.com/office/drawing/2012/chart">
                  <c:ext xmlns:c16="http://schemas.microsoft.com/office/drawing/2014/chart" uri="{C3380CC4-5D6E-409C-BE32-E72D297353CC}">
                    <c16:uniqueId val="{00000006-39C5-497D-96A4-D3A47E6CDDC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'30 Data CACI'!$A$9</c15:sqref>
                        </c15:formulaRef>
                      </c:ext>
                    </c:extLst>
                    <c:strCache>
                      <c:ptCount val="1"/>
                      <c:pt idx="0">
                        <c:v>Forest Heath </c:v>
                      </c:pt>
                    </c:strCache>
                  </c:strRef>
                </c:tx>
                <c:spPr>
                  <a:ln w="22225"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CACI'!$B$9:$V$9</c15:sqref>
                        </c15:formulaRef>
                      </c:ext>
                    </c:extLst>
                    <c:numCache>
                      <c:formatCode>_-* #,##0_-;\-* #,##0_-;_-* "-"??_-;_-@_-</c:formatCode>
                      <c:ptCount val="21"/>
                      <c:pt idx="0">
                        <c:v>386</c:v>
                      </c:pt>
                      <c:pt idx="1">
                        <c:v>1816</c:v>
                      </c:pt>
                      <c:pt idx="2">
                        <c:v>2586</c:v>
                      </c:pt>
                      <c:pt idx="3">
                        <c:v>2921</c:v>
                      </c:pt>
                      <c:pt idx="4">
                        <c:v>2579</c:v>
                      </c:pt>
                      <c:pt idx="5">
                        <c:v>2421</c:v>
                      </c:pt>
                      <c:pt idx="6">
                        <c:v>2117</c:v>
                      </c:pt>
                      <c:pt idx="7">
                        <c:v>2028</c:v>
                      </c:pt>
                      <c:pt idx="8">
                        <c:v>1686</c:v>
                      </c:pt>
                      <c:pt idx="9">
                        <c:v>1523</c:v>
                      </c:pt>
                      <c:pt idx="10">
                        <c:v>1145</c:v>
                      </c:pt>
                      <c:pt idx="11">
                        <c:v>1022</c:v>
                      </c:pt>
                      <c:pt idx="12">
                        <c:v>814</c:v>
                      </c:pt>
                      <c:pt idx="13">
                        <c:v>630</c:v>
                      </c:pt>
                      <c:pt idx="14">
                        <c:v>536</c:v>
                      </c:pt>
                      <c:pt idx="15">
                        <c:v>473</c:v>
                      </c:pt>
                      <c:pt idx="16">
                        <c:v>495</c:v>
                      </c:pt>
                      <c:pt idx="17">
                        <c:v>403</c:v>
                      </c:pt>
                      <c:pt idx="18">
                        <c:v>266</c:v>
                      </c:pt>
                      <c:pt idx="19">
                        <c:v>245</c:v>
                      </c:pt>
                      <c:pt idx="20">
                        <c:v>539</c:v>
                      </c:pt>
                    </c:numCache>
                  </c:numRef>
                </c:val>
                <c:smooth val="0"/>
                <c:extLst xmlns:c15="http://schemas.microsoft.com/office/drawing/2012/chart">
                  <c:ext xmlns:c16="http://schemas.microsoft.com/office/drawing/2014/chart" uri="{C3380CC4-5D6E-409C-BE32-E72D297353CC}">
                    <c16:uniqueId val="{00000007-39C5-497D-96A4-D3A47E6CDDCC}"/>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'30 Data CACI'!$A$10</c15:sqref>
                        </c15:formulaRef>
                      </c:ext>
                    </c:extLst>
                    <c:strCache>
                      <c:ptCount val="1"/>
                      <c:pt idx="0">
                        <c:v>St Edmundsbury</c:v>
                      </c:pt>
                    </c:strCache>
                  </c:strRef>
                </c:tx>
                <c:spPr>
                  <a:ln w="22225" cap="rnd">
                    <a:solidFill>
                      <a:schemeClr val="accent1">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CACI'!$B$10:$V$10</c15:sqref>
                        </c15:formulaRef>
                      </c:ext>
                    </c:extLst>
                    <c:numCache>
                      <c:formatCode>_-* #,##0_-;\-* #,##0_-;_-* "-"??_-;_-@_-</c:formatCode>
                      <c:ptCount val="21"/>
                      <c:pt idx="0">
                        <c:v>479</c:v>
                      </c:pt>
                      <c:pt idx="1">
                        <c:v>2398</c:v>
                      </c:pt>
                      <c:pt idx="2">
                        <c:v>3591</c:v>
                      </c:pt>
                      <c:pt idx="3">
                        <c:v>4240</c:v>
                      </c:pt>
                      <c:pt idx="4">
                        <c:v>3900</c:v>
                      </c:pt>
                      <c:pt idx="5">
                        <c:v>3804</c:v>
                      </c:pt>
                      <c:pt idx="6">
                        <c:v>3450</c:v>
                      </c:pt>
                      <c:pt idx="7">
                        <c:v>3428</c:v>
                      </c:pt>
                      <c:pt idx="8">
                        <c:v>2956</c:v>
                      </c:pt>
                      <c:pt idx="9">
                        <c:v>2765</c:v>
                      </c:pt>
                      <c:pt idx="10">
                        <c:v>2146</c:v>
                      </c:pt>
                      <c:pt idx="11">
                        <c:v>1975</c:v>
                      </c:pt>
                      <c:pt idx="12">
                        <c:v>1621</c:v>
                      </c:pt>
                      <c:pt idx="13">
                        <c:v>1291</c:v>
                      </c:pt>
                      <c:pt idx="14">
                        <c:v>1126</c:v>
                      </c:pt>
                      <c:pt idx="15">
                        <c:v>1017</c:v>
                      </c:pt>
                      <c:pt idx="16">
                        <c:v>1092</c:v>
                      </c:pt>
                      <c:pt idx="17">
                        <c:v>914</c:v>
                      </c:pt>
                      <c:pt idx="18">
                        <c:v>620</c:v>
                      </c:pt>
                      <c:pt idx="19">
                        <c:v>584</c:v>
                      </c:pt>
                      <c:pt idx="20">
                        <c:v>1355</c:v>
                      </c:pt>
                    </c:numCache>
                  </c:numRef>
                </c:val>
                <c:smooth val="0"/>
                <c:extLst xmlns:c15="http://schemas.microsoft.com/office/drawing/2012/chart">
                  <c:ext xmlns:c16="http://schemas.microsoft.com/office/drawing/2014/chart" uri="{C3380CC4-5D6E-409C-BE32-E72D297353CC}">
                    <c16:uniqueId val="{00000008-39C5-497D-96A4-D3A47E6CDDC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'30 Data CACI'!$A$11</c15:sqref>
                        </c15:formulaRef>
                      </c:ext>
                    </c:extLst>
                    <c:strCache>
                      <c:ptCount val="1"/>
                      <c:pt idx="0">
                        <c:v>Peterborough</c:v>
                      </c:pt>
                    </c:strCache>
                  </c:strRef>
                </c:tx>
                <c:spPr>
                  <a:ln w="22225"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CACI'!$B$11:$V$11</c15:sqref>
                        </c15:formulaRef>
                      </c:ext>
                    </c:extLst>
                    <c:numCache>
                      <c:formatCode>_-* #,##0_-;\-* #,##0_-;_-* "-"??_-;_-@_-</c:formatCode>
                      <c:ptCount val="21"/>
                      <c:pt idx="0">
                        <c:v>1535</c:v>
                      </c:pt>
                      <c:pt idx="1">
                        <c:v>6527</c:v>
                      </c:pt>
                      <c:pt idx="2">
                        <c:v>8552</c:v>
                      </c:pt>
                      <c:pt idx="3">
                        <c:v>9095</c:v>
                      </c:pt>
                      <c:pt idx="4">
                        <c:v>7685</c:v>
                      </c:pt>
                      <c:pt idx="5">
                        <c:v>6995</c:v>
                      </c:pt>
                      <c:pt idx="6">
                        <c:v>5969</c:v>
                      </c:pt>
                      <c:pt idx="7">
                        <c:v>5603</c:v>
                      </c:pt>
                      <c:pt idx="8">
                        <c:v>4576</c:v>
                      </c:pt>
                      <c:pt idx="9">
                        <c:v>4068</c:v>
                      </c:pt>
                      <c:pt idx="10">
                        <c:v>3013</c:v>
                      </c:pt>
                      <c:pt idx="11">
                        <c:v>2657</c:v>
                      </c:pt>
                      <c:pt idx="12">
                        <c:v>2090</c:v>
                      </c:pt>
                      <c:pt idx="13">
                        <c:v>1603</c:v>
                      </c:pt>
                      <c:pt idx="14">
                        <c:v>1349</c:v>
                      </c:pt>
                      <c:pt idx="15">
                        <c:v>1181</c:v>
                      </c:pt>
                      <c:pt idx="16">
                        <c:v>1228</c:v>
                      </c:pt>
                      <c:pt idx="17">
                        <c:v>992</c:v>
                      </c:pt>
                      <c:pt idx="18">
                        <c:v>651</c:v>
                      </c:pt>
                      <c:pt idx="19">
                        <c:v>596</c:v>
                      </c:pt>
                      <c:pt idx="20">
                        <c:v>1304</c:v>
                      </c:pt>
                    </c:numCache>
                  </c:numRef>
                </c:val>
                <c:smooth val="0"/>
                <c:extLst xmlns:c15="http://schemas.microsoft.com/office/drawing/2012/chart">
                  <c:ext xmlns:c16="http://schemas.microsoft.com/office/drawing/2014/chart" uri="{C3380CC4-5D6E-409C-BE32-E72D297353CC}">
                    <c16:uniqueId val="{00000009-39C5-497D-96A4-D3A47E6CDDCC}"/>
                  </c:ext>
                </c:extLst>
              </c15:ser>
            </c15:filteredLineSeries>
            <c15:filteredLineSeries>
              <c15:ser>
                <c:idx val="10"/>
                <c:order val="8"/>
                <c:tx>
                  <c:strRef>
                    <c:extLst xmlns:c15="http://schemas.microsoft.com/office/drawing/2012/chart">
                      <c:ext xmlns:c15="http://schemas.microsoft.com/office/drawing/2012/chart" uri="{02D57815-91ED-43cb-92C2-25804820EDAC}">
                        <c15:formulaRef>
                          <c15:sqref>'30 Data CACI'!$A$14</c15:sqref>
                        </c15:formulaRef>
                      </c:ext>
                    </c:extLst>
                    <c:strCache>
                      <c:ptCount val="1"/>
                      <c:pt idx="0">
                        <c:v>Greater Cambridge</c:v>
                      </c:pt>
                    </c:strCache>
                  </c:strRef>
                </c:tx>
                <c:spPr>
                  <a:ln w="22225" cap="rnd">
                    <a:solidFill>
                      <a:schemeClr val="accent6">
                        <a:lumMod val="75000"/>
                      </a:schemeClr>
                    </a:solidFill>
                    <a:round/>
                  </a:ln>
                  <a:effectLst/>
                </c:spPr>
                <c:marker>
                  <c:symbol val="none"/>
                </c:marker>
                <c:cat>
                  <c:strRef>
                    <c:extLst xmlns:c15="http://schemas.microsoft.com/office/drawing/2012/chart">
                      <c:ext xmlns:c15="http://schemas.microsoft.com/office/drawing/2012/chart" uri="{02D57815-91ED-43cb-92C2-25804820EDAC}">
                        <c15:formulaRef>
                          <c15:sqref>'30 Data CACI'!$B$3:$V$3</c15:sqref>
                        </c15:formulaRef>
                      </c:ext>
                    </c:extLst>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extLst xmlns:c15="http://schemas.microsoft.com/office/drawing/2012/chart">
                      <c:ext xmlns:c15="http://schemas.microsoft.com/office/drawing/2012/chart" uri="{02D57815-91ED-43cb-92C2-25804820EDAC}">
                        <c15:formulaRef>
                          <c15:sqref>'30 Data CACI'!$B$14:$V$14</c15:sqref>
                        </c15:formulaRef>
                      </c:ext>
                    </c:extLst>
                    <c:numCache>
                      <c:formatCode>_-* #,##0_-;\-* #,##0_-;_-* "-"??_-;_-@_-</c:formatCode>
                      <c:ptCount val="21"/>
                      <c:pt idx="0">
                        <c:v>646</c:v>
                      </c:pt>
                      <c:pt idx="1">
                        <c:v>3642</c:v>
                      </c:pt>
                      <c:pt idx="2">
                        <c:v>5996</c:v>
                      </c:pt>
                      <c:pt idx="3">
                        <c:v>7610</c:v>
                      </c:pt>
                      <c:pt idx="4">
                        <c:v>7435</c:v>
                      </c:pt>
                      <c:pt idx="5">
                        <c:v>7642</c:v>
                      </c:pt>
                      <c:pt idx="6">
                        <c:v>7274</c:v>
                      </c:pt>
                      <c:pt idx="7">
                        <c:v>7574</c:v>
                      </c:pt>
                      <c:pt idx="8">
                        <c:v>6833</c:v>
                      </c:pt>
                      <c:pt idx="9">
                        <c:v>6681</c:v>
                      </c:pt>
                      <c:pt idx="10">
                        <c:v>5395</c:v>
                      </c:pt>
                      <c:pt idx="11">
                        <c:v>5151</c:v>
                      </c:pt>
                      <c:pt idx="12">
                        <c:v>4384</c:v>
                      </c:pt>
                      <c:pt idx="13">
                        <c:v>3610</c:v>
                      </c:pt>
                      <c:pt idx="14">
                        <c:v>3244</c:v>
                      </c:pt>
                      <c:pt idx="15">
                        <c:v>3011</c:v>
                      </c:pt>
                      <c:pt idx="16">
                        <c:v>3326</c:v>
                      </c:pt>
                      <c:pt idx="17">
                        <c:v>2876</c:v>
                      </c:pt>
                      <c:pt idx="18">
                        <c:v>2007</c:v>
                      </c:pt>
                      <c:pt idx="19">
                        <c:v>1943</c:v>
                      </c:pt>
                      <c:pt idx="20">
                        <c:v>4778</c:v>
                      </c:pt>
                    </c:numCache>
                  </c:numRef>
                </c:val>
                <c:smooth val="0"/>
                <c:extLst xmlns:c15="http://schemas.microsoft.com/office/drawing/2012/chart">
                  <c:ext xmlns:c16="http://schemas.microsoft.com/office/drawing/2014/chart" uri="{C3380CC4-5D6E-409C-BE32-E72D297353CC}">
                    <c16:uniqueId val="{0000000A-39C5-497D-96A4-D3A47E6CDDCC}"/>
                  </c:ext>
                </c:extLst>
              </c15:ser>
            </c15:filteredLineSeries>
          </c:ext>
        </c:extLst>
      </c:lineChart>
      <c:lineChart>
        <c:grouping val="standard"/>
        <c:varyColors val="0"/>
        <c:ser>
          <c:idx val="8"/>
          <c:order val="9"/>
          <c:tx>
            <c:strRef>
              <c:f>'30 Data CACI'!$A$12</c:f>
              <c:strCache>
                <c:ptCount val="1"/>
                <c:pt idx="0">
                  <c:v>Total</c:v>
                </c:pt>
              </c:strCache>
              <c:extLst xmlns:c15="http://schemas.microsoft.com/office/drawing/2012/chart"/>
            </c:strRef>
          </c:tx>
          <c:spPr>
            <a:ln w="22225" cap="rnd">
              <a:solidFill>
                <a:schemeClr val="bg1">
                  <a:lumMod val="50000"/>
                </a:schemeClr>
              </a:solidFill>
              <a:round/>
            </a:ln>
            <a:effectLst/>
          </c:spPr>
          <c:marker>
            <c:symbol val="none"/>
          </c:marker>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extLst xmlns:c15="http://schemas.microsoft.com/office/drawing/2012/chart"/>
            </c:strRef>
          </c:cat>
          <c:val>
            <c:numRef>
              <c:f>'30 Data CACI'!$B$12:$V$12</c:f>
              <c:numCache>
                <c:formatCode>_-* #,##0_-;\-* #,##0_-;_-* "-"??_-;_-@_-</c:formatCode>
                <c:ptCount val="21"/>
                <c:pt idx="0">
                  <c:v>4904</c:v>
                </c:pt>
                <c:pt idx="1">
                  <c:v>23222</c:v>
                </c:pt>
                <c:pt idx="2">
                  <c:v>33514</c:v>
                </c:pt>
                <c:pt idx="3">
                  <c:v>38615</c:v>
                </c:pt>
                <c:pt idx="4">
                  <c:v>34938</c:v>
                </c:pt>
                <c:pt idx="5">
                  <c:v>33719</c:v>
                </c:pt>
                <c:pt idx="6">
                  <c:v>30367</c:v>
                </c:pt>
                <c:pt idx="7">
                  <c:v>30036</c:v>
                </c:pt>
                <c:pt idx="8">
                  <c:v>25829</c:v>
                </c:pt>
                <c:pt idx="9">
                  <c:v>24152</c:v>
                </c:pt>
                <c:pt idx="10">
                  <c:v>18754</c:v>
                </c:pt>
                <c:pt idx="11">
                  <c:v>17285</c:v>
                </c:pt>
                <c:pt idx="12">
                  <c:v>14221</c:v>
                </c:pt>
                <c:pt idx="13">
                  <c:v>11361</c:v>
                </c:pt>
                <c:pt idx="14">
                  <c:v>9938</c:v>
                </c:pt>
                <c:pt idx="15">
                  <c:v>9006</c:v>
                </c:pt>
                <c:pt idx="16">
                  <c:v>9707</c:v>
                </c:pt>
                <c:pt idx="17">
                  <c:v>8169</c:v>
                </c:pt>
                <c:pt idx="18">
                  <c:v>5566</c:v>
                </c:pt>
                <c:pt idx="19">
                  <c:v>5271</c:v>
                </c:pt>
                <c:pt idx="20">
                  <c:v>12382</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1-39C5-497D-96A4-D3A47E6CDDCC}"/>
            </c:ext>
          </c:extLst>
        </c:ser>
        <c:dLbls>
          <c:showLegendKey val="0"/>
          <c:showVal val="0"/>
          <c:showCatName val="0"/>
          <c:showSerName val="0"/>
          <c:showPercent val="0"/>
          <c:showBubbleSize val="0"/>
        </c:dLbls>
        <c:marker val="1"/>
        <c:smooth val="0"/>
        <c:axId val="1258405984"/>
        <c:axId val="1258409592"/>
      </c:line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9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valAx>
        <c:axId val="1258409592"/>
        <c:scaling>
          <c:orientation val="minMax"/>
        </c:scaling>
        <c:delete val="0"/>
        <c:axPos val="r"/>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crossAx val="1258405984"/>
        <c:crosses val="max"/>
        <c:crossBetween val="between"/>
      </c:valAx>
      <c:catAx>
        <c:axId val="1258405984"/>
        <c:scaling>
          <c:orientation val="minMax"/>
        </c:scaling>
        <c:delete val="1"/>
        <c:axPos val="b"/>
        <c:numFmt formatCode="General" sourceLinked="1"/>
        <c:majorTickMark val="out"/>
        <c:minorTickMark val="none"/>
        <c:tickLblPos val="nextTo"/>
        <c:crossAx val="1258409592"/>
        <c:crosses val="autoZero"/>
        <c:auto val="1"/>
        <c:lblAlgn val="ctr"/>
        <c:lblOffset val="100"/>
        <c:noMultiLvlLbl val="0"/>
      </c:catAx>
      <c:spPr>
        <a:solidFill>
          <a:schemeClr val="bg1"/>
        </a:solidFill>
        <a:ln>
          <a:noFill/>
        </a:ln>
        <a:effectLst/>
      </c:spPr>
    </c:plotArea>
    <c:legend>
      <c:legendPos val="t"/>
      <c:overlay val="1"/>
      <c:spPr>
        <a:no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'30 Data CACI'!$A$134</c:f>
              <c:strCache>
                <c:ptCount val="1"/>
                <c:pt idx="0">
                  <c:v>West Suffolk 2016-17</c:v>
                </c:pt>
              </c:strCache>
            </c:strRef>
          </c:tx>
          <c:spPr>
            <a:solidFill>
              <a:schemeClr val="accent2"/>
            </a:solidFill>
            <a:ln>
              <a:noFill/>
            </a:ln>
            <a:effectLst/>
          </c:spPr>
          <c:invertIfNegative val="0"/>
          <c:cat>
            <c:strRef>
              <c:f>'30 Data CACI'!$B$133:$V$133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CACI'!$B$134:$V$134</c:f>
              <c:numCache>
                <c:formatCode>_-* #,##0_-;\-* #,##0_-;_-* "-"??_-;_-@_-</c:formatCode>
                <c:ptCount val="21"/>
                <c:pt idx="0">
                  <c:v>1439</c:v>
                </c:pt>
                <c:pt idx="1">
                  <c:v>5163</c:v>
                </c:pt>
                <c:pt idx="2">
                  <c:v>6891</c:v>
                </c:pt>
                <c:pt idx="3">
                  <c:v>7345</c:v>
                </c:pt>
                <c:pt idx="4">
                  <c:v>6887</c:v>
                </c:pt>
                <c:pt idx="5">
                  <c:v>6616</c:v>
                </c:pt>
                <c:pt idx="6">
                  <c:v>6171</c:v>
                </c:pt>
                <c:pt idx="7">
                  <c:v>5267</c:v>
                </c:pt>
                <c:pt idx="8">
                  <c:v>4840</c:v>
                </c:pt>
                <c:pt idx="9">
                  <c:v>3929</c:v>
                </c:pt>
                <c:pt idx="10">
                  <c:v>3461</c:v>
                </c:pt>
                <c:pt idx="11">
                  <c:v>2923</c:v>
                </c:pt>
                <c:pt idx="12">
                  <c:v>2568</c:v>
                </c:pt>
                <c:pt idx="13">
                  <c:v>2023</c:v>
                </c:pt>
                <c:pt idx="14">
                  <c:v>1583</c:v>
                </c:pt>
                <c:pt idx="15">
                  <c:v>1263</c:v>
                </c:pt>
                <c:pt idx="16">
                  <c:v>1228</c:v>
                </c:pt>
                <c:pt idx="17">
                  <c:v>1045</c:v>
                </c:pt>
                <c:pt idx="18">
                  <c:v>415</c:v>
                </c:pt>
                <c:pt idx="19">
                  <c:v>598</c:v>
                </c:pt>
                <c:pt idx="20">
                  <c:v>3232</c:v>
                </c:pt>
              </c:numCache>
            </c:numRef>
          </c:val>
          <c:extLst xmlns:c15="http://schemas.microsoft.com/office/drawing/2012/chart">
            <c:ext xmlns:c16="http://schemas.microsoft.com/office/drawing/2014/chart" uri="{C3380CC4-5D6E-409C-BE32-E72D297353CC}">
              <c16:uniqueId val="{00000000-1031-4C49-8EE6-36C84C9C4FE8}"/>
            </c:ext>
          </c:extLst>
        </c:ser>
        <c:ser>
          <c:idx val="1"/>
          <c:order val="1"/>
          <c:tx>
            <c:strRef>
              <c:f>'30 Data CACI'!$A$135</c:f>
              <c:strCache>
                <c:ptCount val="1"/>
                <c:pt idx="0">
                  <c:v>West Suffolk  2020-21</c:v>
                </c:pt>
              </c:strCache>
            </c:strRef>
          </c:tx>
          <c:spPr>
            <a:solidFill>
              <a:schemeClr val="accent4"/>
            </a:solidFill>
            <a:ln>
              <a:noFill/>
            </a:ln>
            <a:effectLst/>
          </c:spPr>
          <c:invertIfNegative val="0"/>
          <c:cat>
            <c:strRef>
              <c:f>'30 Data CACI'!$B$133:$V$133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CACI'!$B$135:$V$135</c:f>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extLst xmlns:c15="http://schemas.microsoft.com/office/drawing/2012/chart">
            <c:ext xmlns:c16="http://schemas.microsoft.com/office/drawing/2014/chart" uri="{C3380CC4-5D6E-409C-BE32-E72D297353CC}">
              <c16:uniqueId val="{00000001-1031-4C49-8EE6-36C84C9C4FE8}"/>
            </c:ext>
          </c:extLst>
        </c:ser>
        <c:dLbls>
          <c:showLegendKey val="0"/>
          <c:showVal val="0"/>
          <c:showCatName val="0"/>
          <c:showSerName val="0"/>
          <c:showPercent val="0"/>
          <c:showBubbleSize val="0"/>
        </c:dLbls>
        <c:gapWidth val="219"/>
        <c:overlap val="-27"/>
        <c:axId val="335419264"/>
        <c:axId val="335420800"/>
        <c:extLst/>
      </c:barChart>
      <c:catAx>
        <c:axId val="33541926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20800"/>
        <c:crosses val="autoZero"/>
        <c:auto val="1"/>
        <c:lblAlgn val="ctr"/>
        <c:lblOffset val="100"/>
        <c:noMultiLvlLbl val="0"/>
      </c:catAx>
      <c:valAx>
        <c:axId val="335420800"/>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5419264"/>
        <c:crosses val="autoZero"/>
        <c:crossBetween val="between"/>
      </c:valAx>
      <c:spPr>
        <a:noFill/>
        <a:ln>
          <a:noFill/>
        </a:ln>
        <a:effectLst/>
      </c:spPr>
    </c:plotArea>
    <c:legend>
      <c:legendPos val="t"/>
      <c:overlay val="1"/>
      <c:spPr>
        <a:solidFill>
          <a:schemeClr val="bg1"/>
        </a:solid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602044385512867E-2"/>
          <c:y val="3.3781994656302661E-2"/>
          <c:w val="0.88528114382075529"/>
          <c:h val="0.60800553473366992"/>
        </c:manualLayout>
      </c:layout>
      <c:lineChart>
        <c:grouping val="standard"/>
        <c:varyColors val="0"/>
        <c:ser>
          <c:idx val="0"/>
          <c:order val="0"/>
          <c:tx>
            <c:strRef>
              <c:f>'38 Data annual-price'!$D$342:$D$343</c:f>
              <c:strCache>
                <c:ptCount val="2"/>
                <c:pt idx="0">
                  <c:v>Whole area</c:v>
                </c:pt>
                <c:pt idx="1">
                  <c:v> 1bed min </c:v>
                </c:pt>
              </c:strCache>
            </c:strRef>
          </c:tx>
          <c:spPr>
            <a:ln w="19050" cap="rnd">
              <a:solidFill>
                <a:srgbClr val="FF0000"/>
              </a:solidFill>
              <a:prstDash val="sysDash"/>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annual-price'!$D$344:$D$354</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F42C-4FDD-B231-7F918A09280C}"/>
            </c:ext>
          </c:extLst>
        </c:ser>
        <c:ser>
          <c:idx val="3"/>
          <c:order val="3"/>
          <c:tx>
            <c:strRef>
              <c:f>'38 Data annual-price'!$G$342:$G$343</c:f>
              <c:strCache>
                <c:ptCount val="2"/>
                <c:pt idx="0">
                  <c:v>Whole area</c:v>
                </c:pt>
                <c:pt idx="1">
                  <c:v> 1bed max </c:v>
                </c:pt>
              </c:strCache>
            </c:strRef>
          </c:tx>
          <c:spPr>
            <a:ln w="19050" cap="rnd">
              <a:solidFill>
                <a:srgbClr val="FF0000"/>
              </a:solidFill>
              <a:round/>
            </a:ln>
            <a:effectLst/>
          </c:spPr>
          <c:marker>
            <c:symbol val="none"/>
          </c:marker>
          <c:cat>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annual-price'!$G$344:$G$354</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1-F42C-4FDD-B231-7F918A09280C}"/>
            </c:ext>
          </c:extLst>
        </c:ser>
        <c:dLbls>
          <c:showLegendKey val="0"/>
          <c:showVal val="0"/>
          <c:showCatName val="0"/>
          <c:showSerName val="0"/>
          <c:showPercent val="0"/>
          <c:showBubbleSize val="0"/>
        </c:dLbls>
        <c:marker val="1"/>
        <c:smooth val="0"/>
        <c:axId val="1307753952"/>
        <c:axId val="1307752968"/>
        <c:extLst>
          <c:ext xmlns:c15="http://schemas.microsoft.com/office/drawing/2012/chart" uri="{02D57815-91ED-43cb-92C2-25804820EDAC}">
            <c15:filteredLineSeries>
              <c15:ser>
                <c:idx val="4"/>
                <c:order val="1"/>
                <c:tx>
                  <c:strRef>
                    <c:extLst>
                      <c:ext uri="{02D57815-91ED-43cb-92C2-25804820EDAC}">
                        <c15:formulaRef>
                          <c15:sqref>'38 Data annual-price'!$E$342:$E$343</c15:sqref>
                        </c15:formulaRef>
                      </c:ext>
                    </c:extLst>
                    <c:strCache>
                      <c:ptCount val="2"/>
                      <c:pt idx="0">
                        <c:v>Whole area</c:v>
                      </c:pt>
                      <c:pt idx="1">
                        <c:v> 2bed min </c:v>
                      </c:pt>
                    </c:strCache>
                  </c:strRef>
                </c:tx>
                <c:spPr>
                  <a:ln w="19050" cap="rnd">
                    <a:solidFill>
                      <a:schemeClr val="accent5"/>
                    </a:solidFill>
                    <a:round/>
                  </a:ln>
                  <a:effectLst/>
                </c:spPr>
                <c:marker>
                  <c:symbol val="none"/>
                </c:marker>
                <c:cat>
                  <c:strRef>
                    <c:extLst>
                      <c:ex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c:ext uri="{02D57815-91ED-43cb-92C2-25804820EDAC}">
                        <c15:formulaRef>
                          <c15:sqref>'38 Data annual-price'!$E$344:$E$354</c15:sqref>
                        </c15:formulaRef>
                      </c:ext>
                    </c:extLst>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9-F42C-4FDD-B231-7F918A09280C}"/>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'38 Data annual-price'!$F$342:$F$343</c15:sqref>
                        </c15:formulaRef>
                      </c:ext>
                    </c:extLst>
                    <c:strCache>
                      <c:ptCount val="2"/>
                      <c:pt idx="0">
                        <c:v>Whole area</c:v>
                      </c:pt>
                      <c:pt idx="1">
                        <c:v> 3bed min </c:v>
                      </c:pt>
                    </c:strCache>
                  </c:strRef>
                </c:tx>
                <c:spPr>
                  <a:ln w="19050"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annual-price'!$F$344:$F$354</c15:sqref>
                        </c15:formulaRef>
                      </c:ext>
                    </c:extLst>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xmlns:c15="http://schemas.microsoft.com/office/drawing/2012/chart">
                  <c:ext xmlns:c16="http://schemas.microsoft.com/office/drawing/2014/chart" uri="{C3380CC4-5D6E-409C-BE32-E72D297353CC}">
                    <c16:uniqueId val="{0000000A-F42C-4FDD-B231-7F918A09280C}"/>
                  </c:ext>
                </c:extLst>
              </c15:ser>
            </c15:filteredLineSeries>
            <c15:filteredLineSeries>
              <c15:ser>
                <c:idx val="1"/>
                <c:order val="4"/>
                <c:tx>
                  <c:strRef>
                    <c:extLst xmlns:c15="http://schemas.microsoft.com/office/drawing/2012/chart">
                      <c:ext xmlns:c15="http://schemas.microsoft.com/office/drawing/2012/chart" uri="{02D57815-91ED-43cb-92C2-25804820EDAC}">
                        <c15:formulaRef>
                          <c15:sqref>'38 Data annual-price'!$H$342:$H$343</c15:sqref>
                        </c15:formulaRef>
                      </c:ext>
                    </c:extLst>
                    <c:strCache>
                      <c:ptCount val="2"/>
                      <c:pt idx="0">
                        <c:v>Whole area</c:v>
                      </c:pt>
                      <c:pt idx="1">
                        <c:v> 2bed max </c:v>
                      </c:pt>
                    </c:strCache>
                  </c:strRef>
                </c:tx>
                <c:spPr>
                  <a:ln w="19050"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annual-price'!$H$344:$H$354</c15:sqref>
                        </c15:formulaRef>
                      </c:ext>
                    </c:extLst>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B-F42C-4FDD-B231-7F918A09280C}"/>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'38 Data annual-price'!$I$342:$I$343</c15:sqref>
                        </c15:formulaRef>
                      </c:ext>
                    </c:extLst>
                    <c:strCache>
                      <c:ptCount val="2"/>
                      <c:pt idx="0">
                        <c:v>Whole area</c:v>
                      </c:pt>
                      <c:pt idx="1">
                        <c:v> 3bed max </c:v>
                      </c:pt>
                    </c:strCache>
                  </c:strRef>
                </c:tx>
                <c:spPr>
                  <a:ln w="19050" cap="rnd">
                    <a:solidFill>
                      <a:schemeClr val="accent6"/>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annual-price'!$I$344:$I$354</c15:sqref>
                        </c15:formulaRef>
                      </c:ext>
                    </c:extLst>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C-F42C-4FDD-B231-7F918A09280C}"/>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'38 Data annual-price'!$K$342:$K$343</c15:sqref>
                        </c15:formulaRef>
                      </c:ext>
                    </c:extLst>
                    <c:strCache>
                      <c:ptCount val="2"/>
                      <c:pt idx="0">
                        <c:v>Cambridge</c:v>
                      </c:pt>
                      <c:pt idx="1">
                        <c:v> 2bed </c:v>
                      </c:pt>
                    </c:strCache>
                  </c:strRef>
                </c:tx>
                <c:spPr>
                  <a:ln w="19050" cap="rnd">
                    <a:solidFill>
                      <a:schemeClr val="accent2">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annual-price'!$K$344:$K$354</c15:sqref>
                        </c15:formulaRef>
                      </c:ext>
                    </c:extLst>
                    <c:numCache>
                      <c:formatCode>_-"£"* #,##0_-;\-"£"* #,##0_-;_-"£"* "-"??_-;_-@_-</c:formatCode>
                      <c:ptCount val="11"/>
                      <c:pt idx="0">
                        <c:v>5248.88</c:v>
                      </c:pt>
                      <c:pt idx="1">
                        <c:v>5819.84</c:v>
                      </c:pt>
                      <c:pt idx="2">
                        <c:v>7663.24</c:v>
                      </c:pt>
                      <c:pt idx="3">
                        <c:v>8174.4</c:v>
                      </c:pt>
                      <c:pt idx="4">
                        <c:v>12376</c:v>
                      </c:pt>
                      <c:pt idx="5">
                        <c:v>15483</c:v>
                      </c:pt>
                      <c:pt idx="6">
                        <c:v>17433</c:v>
                      </c:pt>
                      <c:pt idx="7">
                        <c:v>15145</c:v>
                      </c:pt>
                      <c:pt idx="8">
                        <c:v>18356</c:v>
                      </c:pt>
                      <c:pt idx="9">
                        <c:v>21190</c:v>
                      </c:pt>
                      <c:pt idx="10">
                        <c:v>23868</c:v>
                      </c:pt>
                    </c:numCache>
                  </c:numRef>
                </c:val>
                <c:smooth val="0"/>
                <c:extLst xmlns:c15="http://schemas.microsoft.com/office/drawing/2012/chart">
                  <c:ext xmlns:c16="http://schemas.microsoft.com/office/drawing/2014/chart" uri="{C3380CC4-5D6E-409C-BE32-E72D297353CC}">
                    <c16:uniqueId val="{0000000D-F42C-4FDD-B231-7F918A09280C}"/>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'38 Data annual-price'!$L$342:$L$343</c15:sqref>
                        </c15:formulaRef>
                      </c:ext>
                    </c:extLst>
                    <c:strCache>
                      <c:ptCount val="2"/>
                      <c:pt idx="0">
                        <c:v>Cambridge</c:v>
                      </c:pt>
                      <c:pt idx="1">
                        <c:v> 3bed </c:v>
                      </c:pt>
                    </c:strCache>
                  </c:strRef>
                </c:tx>
                <c:spPr>
                  <a:ln w="19050" cap="rnd">
                    <a:solidFill>
                      <a:schemeClr val="accent3">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annual-price'!$L$344:$L$354</c15:sqref>
                        </c15:formulaRef>
                      </c:ext>
                    </c:extLst>
                    <c:numCache>
                      <c:formatCode>_-"£"* #,##0_-;\-"£"* #,##0_-;_-"£"* "-"??_-;_-@_-</c:formatCode>
                      <c:ptCount val="11"/>
                      <c:pt idx="0">
                        <c:v>5951.4000000000005</c:v>
                      </c:pt>
                      <c:pt idx="1">
                        <c:v>6406.4000000000005</c:v>
                      </c:pt>
                      <c:pt idx="2">
                        <c:v>8747.44</c:v>
                      </c:pt>
                      <c:pt idx="3">
                        <c:v>9592.44</c:v>
                      </c:pt>
                      <c:pt idx="4">
                        <c:v>14040</c:v>
                      </c:pt>
                      <c:pt idx="5">
                        <c:v>17563</c:v>
                      </c:pt>
                      <c:pt idx="6">
                        <c:v>21580</c:v>
                      </c:pt>
                      <c:pt idx="7">
                        <c:v>21749</c:v>
                      </c:pt>
                      <c:pt idx="8">
                        <c:v>24843</c:v>
                      </c:pt>
                      <c:pt idx="9">
                        <c:v>24245</c:v>
                      </c:pt>
                      <c:pt idx="10">
                        <c:v>26975</c:v>
                      </c:pt>
                    </c:numCache>
                  </c:numRef>
                </c:val>
                <c:smooth val="0"/>
                <c:extLst xmlns:c15="http://schemas.microsoft.com/office/drawing/2012/chart">
                  <c:ext xmlns:c16="http://schemas.microsoft.com/office/drawing/2014/chart" uri="{C3380CC4-5D6E-409C-BE32-E72D297353CC}">
                    <c16:uniqueId val="{0000000E-F42C-4FDD-B231-7F918A09280C}"/>
                  </c:ext>
                </c:extLst>
              </c15:ser>
            </c15:filteredLineSeries>
            <c15:filteredLineSeries>
              <c15:ser>
                <c:idx val="10"/>
                <c:order val="10"/>
                <c:tx>
                  <c:strRef>
                    <c:extLst xmlns:c15="http://schemas.microsoft.com/office/drawing/2012/chart">
                      <c:ext xmlns:c15="http://schemas.microsoft.com/office/drawing/2012/chart" uri="{02D57815-91ED-43cb-92C2-25804820EDAC}">
                        <c15:formulaRef>
                          <c15:sqref>'38 Data annual-price'!$N$342:$N$343</c15:sqref>
                        </c15:formulaRef>
                      </c:ext>
                    </c:extLst>
                    <c:strCache>
                      <c:ptCount val="2"/>
                      <c:pt idx="0">
                        <c:v>East Cambridgeshire</c:v>
                      </c:pt>
                      <c:pt idx="1">
                        <c:v> 2bed </c:v>
                      </c:pt>
                    </c:strCache>
                  </c:strRef>
                </c:tx>
                <c:spPr>
                  <a:ln w="19050" cap="rnd">
                    <a:solidFill>
                      <a:schemeClr val="accent5">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annual-price'!$N$344:$N$354</c15:sqref>
                        </c15:formulaRef>
                      </c:ext>
                    </c:extLst>
                    <c:numCache>
                      <c:formatCode>_-"£"* #,##0_-;\-"£"* #,##0_-;_-"£"* "-"??_-;_-@_-</c:formatCode>
                      <c:ptCount val="11"/>
                      <c:pt idx="1">
                        <c:v>5236.4000000000005</c:v>
                      </c:pt>
                      <c:pt idx="2">
                        <c:v>6609.72</c:v>
                      </c:pt>
                      <c:pt idx="4">
                        <c:v>7228</c:v>
                      </c:pt>
                      <c:pt idx="5">
                        <c:v>9061</c:v>
                      </c:pt>
                      <c:pt idx="6">
                        <c:v>10153</c:v>
                      </c:pt>
                      <c:pt idx="7">
                        <c:v>7475</c:v>
                      </c:pt>
                      <c:pt idx="8">
                        <c:v>8814</c:v>
                      </c:pt>
                    </c:numCache>
                  </c:numRef>
                </c:val>
                <c:smooth val="0"/>
                <c:extLst xmlns:c15="http://schemas.microsoft.com/office/drawing/2012/chart">
                  <c:ext xmlns:c16="http://schemas.microsoft.com/office/drawing/2014/chart" uri="{C3380CC4-5D6E-409C-BE32-E72D297353CC}">
                    <c16:uniqueId val="{0000000F-F42C-4FDD-B231-7F918A09280C}"/>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'38 Data annual-price'!$O$342:$O$343</c15:sqref>
                        </c15:formulaRef>
                      </c:ext>
                    </c:extLst>
                    <c:strCache>
                      <c:ptCount val="2"/>
                      <c:pt idx="0">
                        <c:v>East Cambridgeshire</c:v>
                      </c:pt>
                      <c:pt idx="1">
                        <c:v> 3bed </c:v>
                      </c:pt>
                    </c:strCache>
                  </c:strRef>
                </c:tx>
                <c:spPr>
                  <a:ln w="19050" cap="rnd">
                    <a:solidFill>
                      <a:schemeClr val="accent6">
                        <a:lumMod val="6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annual-price'!$O$344:$O$354</c15:sqref>
                        </c15:formulaRef>
                      </c:ext>
                    </c:extLst>
                    <c:numCache>
                      <c:formatCode>_-"£"* #,##0_-;\-"£"* #,##0_-;_-"£"* "-"??_-;_-@_-</c:formatCode>
                      <c:ptCount val="11"/>
                      <c:pt idx="1">
                        <c:v>5818.8</c:v>
                      </c:pt>
                      <c:pt idx="2">
                        <c:v>7428.2</c:v>
                      </c:pt>
                      <c:pt idx="4">
                        <c:v>9087</c:v>
                      </c:pt>
                      <c:pt idx="5">
                        <c:v>11375</c:v>
                      </c:pt>
                      <c:pt idx="6">
                        <c:v>13715</c:v>
                      </c:pt>
                      <c:pt idx="7">
                        <c:v>13481</c:v>
                      </c:pt>
                      <c:pt idx="8">
                        <c:v>15808</c:v>
                      </c:pt>
                      <c:pt idx="9">
                        <c:v>15236</c:v>
                      </c:pt>
                      <c:pt idx="10">
                        <c:v>18616</c:v>
                      </c:pt>
                    </c:numCache>
                  </c:numRef>
                </c:val>
                <c:smooth val="0"/>
                <c:extLst xmlns:c15="http://schemas.microsoft.com/office/drawing/2012/chart">
                  <c:ext xmlns:c16="http://schemas.microsoft.com/office/drawing/2014/chart" uri="{C3380CC4-5D6E-409C-BE32-E72D297353CC}">
                    <c16:uniqueId val="{00000010-F42C-4FDD-B231-7F918A09280C}"/>
                  </c:ext>
                </c:extLst>
              </c15:ser>
            </c15:filteredLineSeries>
            <c15:filteredLineSeries>
              <c15:ser>
                <c:idx val="13"/>
                <c:order val="13"/>
                <c:tx>
                  <c:strRef>
                    <c:extLst xmlns:c15="http://schemas.microsoft.com/office/drawing/2012/chart">
                      <c:ext xmlns:c15="http://schemas.microsoft.com/office/drawing/2012/chart" uri="{02D57815-91ED-43cb-92C2-25804820EDAC}">
                        <c15:formulaRef>
                          <c15:sqref>'38 Data annual-price'!$Q$342:$Q$343</c15:sqref>
                        </c15:formulaRef>
                      </c:ext>
                    </c:extLst>
                    <c:strCache>
                      <c:ptCount val="2"/>
                      <c:pt idx="0">
                        <c:v>Fenland </c:v>
                      </c:pt>
                      <c:pt idx="1">
                        <c:v> 2bed </c:v>
                      </c:pt>
                    </c:strCache>
                  </c:strRef>
                </c:tx>
                <c:spPr>
                  <a:ln w="19050" cap="rnd">
                    <a:solidFill>
                      <a:schemeClr val="accent2">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annual-price'!$Q$344:$Q$354</c15:sqref>
                        </c15:formulaRef>
                      </c:ext>
                    </c:extLst>
                    <c:numCache>
                      <c:formatCode>_-"£"* #,##0_-;\-"£"* #,##0_-;_-"£"* "-"??_-;_-@_-</c:formatCode>
                      <c:ptCount val="11"/>
                      <c:pt idx="1">
                        <c:v>4628.5200000000004</c:v>
                      </c:pt>
                      <c:pt idx="2">
                        <c:v>5610.28</c:v>
                      </c:pt>
                      <c:pt idx="4">
                        <c:v>6071</c:v>
                      </c:pt>
                      <c:pt idx="5">
                        <c:v>7592</c:v>
                      </c:pt>
                      <c:pt idx="6">
                        <c:v>7124</c:v>
                      </c:pt>
                      <c:pt idx="7">
                        <c:v>4667</c:v>
                      </c:pt>
                      <c:pt idx="8">
                        <c:v>5239</c:v>
                      </c:pt>
                      <c:pt idx="9">
                        <c:v>7735</c:v>
                      </c:pt>
                      <c:pt idx="10">
                        <c:v>7904</c:v>
                      </c:pt>
                    </c:numCache>
                  </c:numRef>
                </c:val>
                <c:smooth val="0"/>
                <c:extLst xmlns:c15="http://schemas.microsoft.com/office/drawing/2012/chart">
                  <c:ext xmlns:c16="http://schemas.microsoft.com/office/drawing/2014/chart" uri="{C3380CC4-5D6E-409C-BE32-E72D297353CC}">
                    <c16:uniqueId val="{00000011-F42C-4FDD-B231-7F918A09280C}"/>
                  </c:ext>
                </c:extLst>
              </c15:ser>
            </c15:filteredLineSeries>
            <c15:filteredLineSeries>
              <c15:ser>
                <c:idx val="14"/>
                <c:order val="14"/>
                <c:tx>
                  <c:strRef>
                    <c:extLst xmlns:c15="http://schemas.microsoft.com/office/drawing/2012/chart">
                      <c:ext xmlns:c15="http://schemas.microsoft.com/office/drawing/2012/chart" uri="{02D57815-91ED-43cb-92C2-25804820EDAC}">
                        <c15:formulaRef>
                          <c15:sqref>'38 Data annual-price'!$R$342:$R$343</c15:sqref>
                        </c15:formulaRef>
                      </c:ext>
                    </c:extLst>
                    <c:strCache>
                      <c:ptCount val="2"/>
                      <c:pt idx="0">
                        <c:v>Fenland </c:v>
                      </c:pt>
                      <c:pt idx="1">
                        <c:v> 3bed </c:v>
                      </c:pt>
                    </c:strCache>
                  </c:strRef>
                </c:tx>
                <c:spPr>
                  <a:ln w="19050" cap="rnd">
                    <a:solidFill>
                      <a:schemeClr val="accent3">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annual-price'!$R$344:$R$354</c15:sqref>
                        </c15:formulaRef>
                      </c:ext>
                    </c:extLst>
                    <c:numCache>
                      <c:formatCode>_-"£"* #,##0_-;\-"£"* #,##0_-;_-"£"* "-"??_-;_-@_-</c:formatCode>
                      <c:ptCount val="11"/>
                      <c:pt idx="1">
                        <c:v>5121.4799999999996</c:v>
                      </c:pt>
                      <c:pt idx="2">
                        <c:v>6379.88</c:v>
                      </c:pt>
                      <c:pt idx="4">
                        <c:v>7280</c:v>
                      </c:pt>
                      <c:pt idx="5">
                        <c:v>9113</c:v>
                      </c:pt>
                      <c:pt idx="6">
                        <c:v>9100</c:v>
                      </c:pt>
                      <c:pt idx="7">
                        <c:v>8983</c:v>
                      </c:pt>
                      <c:pt idx="8">
                        <c:v>10465</c:v>
                      </c:pt>
                      <c:pt idx="9">
                        <c:v>11739</c:v>
                      </c:pt>
                      <c:pt idx="10">
                        <c:v>13091</c:v>
                      </c:pt>
                    </c:numCache>
                  </c:numRef>
                </c:val>
                <c:smooth val="0"/>
                <c:extLst xmlns:c15="http://schemas.microsoft.com/office/drawing/2012/chart">
                  <c:ext xmlns:c16="http://schemas.microsoft.com/office/drawing/2014/chart" uri="{C3380CC4-5D6E-409C-BE32-E72D297353CC}">
                    <c16:uniqueId val="{00000012-F42C-4FDD-B231-7F918A09280C}"/>
                  </c:ext>
                </c:extLst>
              </c15:ser>
            </c15:filteredLineSeries>
            <c15:filteredLineSeries>
              <c15:ser>
                <c:idx val="16"/>
                <c:order val="16"/>
                <c:tx>
                  <c:strRef>
                    <c:extLst xmlns:c15="http://schemas.microsoft.com/office/drawing/2012/chart">
                      <c:ext xmlns:c15="http://schemas.microsoft.com/office/drawing/2012/chart" uri="{02D57815-91ED-43cb-92C2-25804820EDAC}">
                        <c15:formulaRef>
                          <c15:sqref>'38 Data annual-price'!$T$342:$T$343</c15:sqref>
                        </c15:formulaRef>
                      </c:ext>
                    </c:extLst>
                    <c:strCache>
                      <c:ptCount val="2"/>
                      <c:pt idx="0">
                        <c:v>Huntingdonshire</c:v>
                      </c:pt>
                      <c:pt idx="1">
                        <c:v> 2bed </c:v>
                      </c:pt>
                    </c:strCache>
                  </c:strRef>
                </c:tx>
                <c:spPr>
                  <a:ln w="19050" cap="rnd">
                    <a:solidFill>
                      <a:schemeClr val="accent5">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annual-price'!$T$344:$T$354</c15:sqref>
                        </c15:formulaRef>
                      </c:ext>
                    </c:extLst>
                    <c:numCache>
                      <c:formatCode>_-"£"* #,##0_-;\-"£"* #,##0_-;_-"£"* "-"??_-;_-@_-</c:formatCode>
                      <c:ptCount val="11"/>
                      <c:pt idx="1">
                        <c:v>4902.04</c:v>
                      </c:pt>
                      <c:pt idx="2">
                        <c:v>6905.6</c:v>
                      </c:pt>
                      <c:pt idx="4">
                        <c:v>7280</c:v>
                      </c:pt>
                      <c:pt idx="5">
                        <c:v>9126</c:v>
                      </c:pt>
                      <c:pt idx="6">
                        <c:v>9568</c:v>
                      </c:pt>
                      <c:pt idx="7">
                        <c:v>7878</c:v>
                      </c:pt>
                      <c:pt idx="8">
                        <c:v>9360</c:v>
                      </c:pt>
                      <c:pt idx="9">
                        <c:v>11986</c:v>
                      </c:pt>
                      <c:pt idx="10">
                        <c:v>12506</c:v>
                      </c:pt>
                    </c:numCache>
                  </c:numRef>
                </c:val>
                <c:smooth val="0"/>
                <c:extLst xmlns:c15="http://schemas.microsoft.com/office/drawing/2012/chart">
                  <c:ext xmlns:c16="http://schemas.microsoft.com/office/drawing/2014/chart" uri="{C3380CC4-5D6E-409C-BE32-E72D297353CC}">
                    <c16:uniqueId val="{00000013-F42C-4FDD-B231-7F918A09280C}"/>
                  </c:ext>
                </c:extLst>
              </c15:ser>
            </c15:filteredLineSeries>
            <c15:filteredLineSeries>
              <c15:ser>
                <c:idx val="17"/>
                <c:order val="17"/>
                <c:tx>
                  <c:strRef>
                    <c:extLst xmlns:c15="http://schemas.microsoft.com/office/drawing/2012/chart">
                      <c:ext xmlns:c15="http://schemas.microsoft.com/office/drawing/2012/chart" uri="{02D57815-91ED-43cb-92C2-25804820EDAC}">
                        <c15:formulaRef>
                          <c15:sqref>'38 Data annual-price'!$U$342:$U$343</c15:sqref>
                        </c15:formulaRef>
                      </c:ext>
                    </c:extLst>
                    <c:strCache>
                      <c:ptCount val="2"/>
                      <c:pt idx="0">
                        <c:v>Huntingdonshire</c:v>
                      </c:pt>
                      <c:pt idx="1">
                        <c:v> 3bed </c:v>
                      </c:pt>
                    </c:strCache>
                  </c:strRef>
                </c:tx>
                <c:spPr>
                  <a:ln w="19050" cap="rnd">
                    <a:solidFill>
                      <a:schemeClr val="accent6">
                        <a:lumMod val="80000"/>
                        <a:lumOff val="2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annual-price'!$U$344:$U$354</c15:sqref>
                        </c15:formulaRef>
                      </c:ext>
                    </c:extLst>
                    <c:numCache>
                      <c:formatCode>_-"£"* #,##0_-;\-"£"* #,##0_-;_-"£"* "-"??_-;_-@_-</c:formatCode>
                      <c:ptCount val="11"/>
                      <c:pt idx="1">
                        <c:v>5381.48</c:v>
                      </c:pt>
                      <c:pt idx="2">
                        <c:v>8162.9599999999991</c:v>
                      </c:pt>
                      <c:pt idx="4">
                        <c:v>8684</c:v>
                      </c:pt>
                      <c:pt idx="5">
                        <c:v>10842</c:v>
                      </c:pt>
                      <c:pt idx="6">
                        <c:v>12506</c:v>
                      </c:pt>
                      <c:pt idx="7">
                        <c:v>12259</c:v>
                      </c:pt>
                      <c:pt idx="8">
                        <c:v>14378</c:v>
                      </c:pt>
                      <c:pt idx="9">
                        <c:v>15860</c:v>
                      </c:pt>
                      <c:pt idx="10">
                        <c:v>17836</c:v>
                      </c:pt>
                    </c:numCache>
                  </c:numRef>
                </c:val>
                <c:smooth val="0"/>
                <c:extLst xmlns:c15="http://schemas.microsoft.com/office/drawing/2012/chart">
                  <c:ext xmlns:c16="http://schemas.microsoft.com/office/drawing/2014/chart" uri="{C3380CC4-5D6E-409C-BE32-E72D297353CC}">
                    <c16:uniqueId val="{00000014-F42C-4FDD-B231-7F918A09280C}"/>
                  </c:ext>
                </c:extLst>
              </c15:ser>
            </c15:filteredLineSeries>
            <c15:filteredLineSeries>
              <c15:ser>
                <c:idx val="19"/>
                <c:order val="19"/>
                <c:tx>
                  <c:strRef>
                    <c:extLst xmlns:c15="http://schemas.microsoft.com/office/drawing/2012/chart">
                      <c:ext xmlns:c15="http://schemas.microsoft.com/office/drawing/2012/chart" uri="{02D57815-91ED-43cb-92C2-25804820EDAC}">
                        <c15:formulaRef>
                          <c15:sqref>'38 Data annual-price'!$W$342:$W$343</c15:sqref>
                        </c15:formulaRef>
                      </c:ext>
                    </c:extLst>
                    <c:strCache>
                      <c:ptCount val="2"/>
                      <c:pt idx="0">
                        <c:v>Peterborough </c:v>
                      </c:pt>
                      <c:pt idx="1">
                        <c:v> 2bed </c:v>
                      </c:pt>
                    </c:strCache>
                  </c:strRef>
                </c:tx>
                <c:spPr>
                  <a:ln w="19050" cap="rnd">
                    <a:solidFill>
                      <a:schemeClr val="accent2">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annual-price'!$W$344:$W$354</c15:sqref>
                        </c15:formulaRef>
                      </c:ext>
                    </c:extLst>
                    <c:numCache>
                      <c:formatCode>_-"£"* #,##0_-;\-"£"* #,##0_-;_-"£"* "-"??_-;_-@_-</c:formatCode>
                      <c:ptCount val="11"/>
                      <c:pt idx="1">
                        <c:v>4581.72</c:v>
                      </c:pt>
                      <c:pt idx="2">
                        <c:v>5805.28</c:v>
                      </c:pt>
                      <c:pt idx="4">
                        <c:v>6695</c:v>
                      </c:pt>
                      <c:pt idx="5">
                        <c:v>8359</c:v>
                      </c:pt>
                      <c:pt idx="6">
                        <c:v>7098</c:v>
                      </c:pt>
                      <c:pt idx="7">
                        <c:v>5616</c:v>
                      </c:pt>
                      <c:pt idx="8">
                        <c:v>6643</c:v>
                      </c:pt>
                      <c:pt idx="9">
                        <c:v>7046</c:v>
                      </c:pt>
                      <c:pt idx="10">
                        <c:v>7709</c:v>
                      </c:pt>
                    </c:numCache>
                  </c:numRef>
                </c:val>
                <c:smooth val="0"/>
                <c:extLst xmlns:c15="http://schemas.microsoft.com/office/drawing/2012/chart">
                  <c:ext xmlns:c16="http://schemas.microsoft.com/office/drawing/2014/chart" uri="{C3380CC4-5D6E-409C-BE32-E72D297353CC}">
                    <c16:uniqueId val="{00000015-F42C-4FDD-B231-7F918A09280C}"/>
                  </c:ext>
                </c:extLst>
              </c15:ser>
            </c15:filteredLineSeries>
            <c15:filteredLineSeries>
              <c15:ser>
                <c:idx val="20"/>
                <c:order val="20"/>
                <c:tx>
                  <c:strRef>
                    <c:extLst xmlns:c15="http://schemas.microsoft.com/office/drawing/2012/chart">
                      <c:ext xmlns:c15="http://schemas.microsoft.com/office/drawing/2012/chart" uri="{02D57815-91ED-43cb-92C2-25804820EDAC}">
                        <c15:formulaRef>
                          <c15:sqref>'38 Data annual-price'!$X$342:$X$343</c15:sqref>
                        </c15:formulaRef>
                      </c:ext>
                    </c:extLst>
                    <c:strCache>
                      <c:ptCount val="2"/>
                      <c:pt idx="0">
                        <c:v>Peterborough </c:v>
                      </c:pt>
                      <c:pt idx="1">
                        <c:v> 3bed </c:v>
                      </c:pt>
                    </c:strCache>
                  </c:strRef>
                </c:tx>
                <c:spPr>
                  <a:ln w="19050" cap="rnd">
                    <a:solidFill>
                      <a:schemeClr val="accent3">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annual-price'!$X$344:$X$354</c15:sqref>
                        </c15:formulaRef>
                      </c:ext>
                    </c:extLst>
                    <c:numCache>
                      <c:formatCode>_-"£"* #,##0_-;\-"£"* #,##0_-;_-"£"* "-"??_-;_-@_-</c:formatCode>
                      <c:ptCount val="11"/>
                      <c:pt idx="1">
                        <c:v>4899.4399999999996</c:v>
                      </c:pt>
                      <c:pt idx="2">
                        <c:v>6334.6399999999994</c:v>
                      </c:pt>
                      <c:pt idx="4">
                        <c:v>7748</c:v>
                      </c:pt>
                      <c:pt idx="5">
                        <c:v>9698</c:v>
                      </c:pt>
                      <c:pt idx="6">
                        <c:v>9191</c:v>
                      </c:pt>
                      <c:pt idx="7">
                        <c:v>8827</c:v>
                      </c:pt>
                      <c:pt idx="8">
                        <c:v>10569</c:v>
                      </c:pt>
                      <c:pt idx="9">
                        <c:v>11219</c:v>
                      </c:pt>
                      <c:pt idx="10">
                        <c:v>11648</c:v>
                      </c:pt>
                    </c:numCache>
                  </c:numRef>
                </c:val>
                <c:smooth val="0"/>
                <c:extLst xmlns:c15="http://schemas.microsoft.com/office/drawing/2012/chart">
                  <c:ext xmlns:c16="http://schemas.microsoft.com/office/drawing/2014/chart" uri="{C3380CC4-5D6E-409C-BE32-E72D297353CC}">
                    <c16:uniqueId val="{00000016-F42C-4FDD-B231-7F918A09280C}"/>
                  </c:ext>
                </c:extLst>
              </c15:ser>
            </c15:filteredLineSeries>
            <c15:filteredLineSeries>
              <c15:ser>
                <c:idx val="22"/>
                <c:order val="22"/>
                <c:tx>
                  <c:strRef>
                    <c:extLst xmlns:c15="http://schemas.microsoft.com/office/drawing/2012/chart">
                      <c:ext xmlns:c15="http://schemas.microsoft.com/office/drawing/2012/chart" uri="{02D57815-91ED-43cb-92C2-25804820EDAC}">
                        <c15:formulaRef>
                          <c15:sqref>'38 Data annual-price'!$Z$342:$Z$343</c15:sqref>
                        </c15:formulaRef>
                      </c:ext>
                    </c:extLst>
                    <c:strCache>
                      <c:ptCount val="2"/>
                      <c:pt idx="0">
                        <c:v>South Cambridgeshire </c:v>
                      </c:pt>
                      <c:pt idx="1">
                        <c:v> 2bed </c:v>
                      </c:pt>
                    </c:strCache>
                  </c:strRef>
                </c:tx>
                <c:spPr>
                  <a:ln w="19050" cap="rnd">
                    <a:solidFill>
                      <a:schemeClr val="accent5">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annual-price'!$Z$344:$Z$354</c15:sqref>
                        </c15:formulaRef>
                      </c:ext>
                    </c:extLst>
                    <c:numCache>
                      <c:formatCode>_-"£"* #,##0_-;\-"£"* #,##0_-;_-"£"* "-"??_-;_-@_-</c:formatCode>
                      <c:ptCount val="11"/>
                      <c:pt idx="0">
                        <c:v>5397.5999999999995</c:v>
                      </c:pt>
                      <c:pt idx="1">
                        <c:v>5662.8</c:v>
                      </c:pt>
                      <c:pt idx="2">
                        <c:v>7924.2799999999988</c:v>
                      </c:pt>
                      <c:pt idx="3">
                        <c:v>7833.8</c:v>
                      </c:pt>
                      <c:pt idx="4">
                        <c:v>9165</c:v>
                      </c:pt>
                      <c:pt idx="5">
                        <c:v>11466</c:v>
                      </c:pt>
                      <c:pt idx="6">
                        <c:v>12779</c:v>
                      </c:pt>
                      <c:pt idx="7">
                        <c:v>10907</c:v>
                      </c:pt>
                      <c:pt idx="8">
                        <c:v>13000</c:v>
                      </c:pt>
                      <c:pt idx="9">
                        <c:v>18044</c:v>
                      </c:pt>
                      <c:pt idx="10">
                        <c:v>21814</c:v>
                      </c:pt>
                    </c:numCache>
                  </c:numRef>
                </c:val>
                <c:smooth val="0"/>
                <c:extLst xmlns:c15="http://schemas.microsoft.com/office/drawing/2012/chart">
                  <c:ext xmlns:c16="http://schemas.microsoft.com/office/drawing/2014/chart" uri="{C3380CC4-5D6E-409C-BE32-E72D297353CC}">
                    <c16:uniqueId val="{00000017-F42C-4FDD-B231-7F918A09280C}"/>
                  </c:ext>
                </c:extLst>
              </c15:ser>
            </c15:filteredLineSeries>
            <c15:filteredLineSeries>
              <c15:ser>
                <c:idx val="23"/>
                <c:order val="23"/>
                <c:tx>
                  <c:strRef>
                    <c:extLst xmlns:c15="http://schemas.microsoft.com/office/drawing/2012/chart">
                      <c:ext xmlns:c15="http://schemas.microsoft.com/office/drawing/2012/chart" uri="{02D57815-91ED-43cb-92C2-25804820EDAC}">
                        <c15:formulaRef>
                          <c15:sqref>'38 Data annual-price'!$AA$342:$AA$343</c15:sqref>
                        </c15:formulaRef>
                      </c:ext>
                    </c:extLst>
                    <c:strCache>
                      <c:ptCount val="2"/>
                      <c:pt idx="0">
                        <c:v>South Cambridgeshire </c:v>
                      </c:pt>
                      <c:pt idx="1">
                        <c:v> 3bed </c:v>
                      </c:pt>
                    </c:strCache>
                  </c:strRef>
                </c:tx>
                <c:spPr>
                  <a:ln w="19050" cap="rnd">
                    <a:solidFill>
                      <a:schemeClr val="accent6">
                        <a:lumMod val="8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annual-price'!$AA$344:$AA$354</c15:sqref>
                        </c15:formulaRef>
                      </c:ext>
                    </c:extLst>
                    <c:numCache>
                      <c:formatCode>_-"£"* #,##0_-;\-"£"* #,##0_-;_-"£"* "-"??_-;_-@_-</c:formatCode>
                      <c:ptCount val="11"/>
                      <c:pt idx="0">
                        <c:v>5712.72</c:v>
                      </c:pt>
                      <c:pt idx="1">
                        <c:v>6414.2</c:v>
                      </c:pt>
                      <c:pt idx="2">
                        <c:v>9071.4</c:v>
                      </c:pt>
                      <c:pt idx="3">
                        <c:v>9330.8799999999992</c:v>
                      </c:pt>
                      <c:pt idx="4">
                        <c:v>11219</c:v>
                      </c:pt>
                      <c:pt idx="5">
                        <c:v>14027</c:v>
                      </c:pt>
                      <c:pt idx="6">
                        <c:v>16549</c:v>
                      </c:pt>
                      <c:pt idx="7">
                        <c:v>16380</c:v>
                      </c:pt>
                      <c:pt idx="8">
                        <c:v>19032</c:v>
                      </c:pt>
                      <c:pt idx="9">
                        <c:v>17797</c:v>
                      </c:pt>
                      <c:pt idx="10">
                        <c:v>20670</c:v>
                      </c:pt>
                    </c:numCache>
                  </c:numRef>
                </c:val>
                <c:smooth val="0"/>
                <c:extLst xmlns:c15="http://schemas.microsoft.com/office/drawing/2012/chart">
                  <c:ext xmlns:c16="http://schemas.microsoft.com/office/drawing/2014/chart" uri="{C3380CC4-5D6E-409C-BE32-E72D297353CC}">
                    <c16:uniqueId val="{00000018-F42C-4FDD-B231-7F918A09280C}"/>
                  </c:ext>
                </c:extLst>
              </c15:ser>
            </c15:filteredLineSeries>
            <c15:filteredLineSeries>
              <c15:ser>
                <c:idx val="25"/>
                <c:order val="25"/>
                <c:tx>
                  <c:strRef>
                    <c:extLst xmlns:c15="http://schemas.microsoft.com/office/drawing/2012/chart">
                      <c:ext xmlns:c15="http://schemas.microsoft.com/office/drawing/2012/chart" uri="{02D57815-91ED-43cb-92C2-25804820EDAC}">
                        <c15:formulaRef>
                          <c15:sqref>'38 Data annual-price'!$AC$342:$AC$343</c15:sqref>
                        </c15:formulaRef>
                      </c:ext>
                    </c:extLst>
                    <c:strCache>
                      <c:ptCount val="2"/>
                      <c:pt idx="0">
                        <c:v>West Suffolk</c:v>
                      </c:pt>
                      <c:pt idx="1">
                        <c:v> 2bed </c:v>
                      </c:pt>
                    </c:strCache>
                  </c:strRef>
                </c:tx>
                <c:spPr>
                  <a:ln w="19050" cap="rnd">
                    <a:solidFill>
                      <a:schemeClr val="accent2">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annual-price'!$AC$344:$AC$354</c15:sqref>
                        </c15:formulaRef>
                      </c:ext>
                    </c:extLst>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xmlns:c15="http://schemas.microsoft.com/office/drawing/2012/chart">
                  <c:ext xmlns:c16="http://schemas.microsoft.com/office/drawing/2014/chart" uri="{C3380CC4-5D6E-409C-BE32-E72D297353CC}">
                    <c16:uniqueId val="{00000019-F42C-4FDD-B231-7F918A09280C}"/>
                  </c:ext>
                </c:extLst>
              </c15:ser>
            </c15:filteredLineSeries>
            <c15:filteredLineSeries>
              <c15:ser>
                <c:idx val="26"/>
                <c:order val="26"/>
                <c:tx>
                  <c:strRef>
                    <c:extLst xmlns:c15="http://schemas.microsoft.com/office/drawing/2012/chart">
                      <c:ext xmlns:c15="http://schemas.microsoft.com/office/drawing/2012/chart" uri="{02D57815-91ED-43cb-92C2-25804820EDAC}">
                        <c15:formulaRef>
                          <c15:sqref>'38 Data annual-price'!$AD$342:$AD$343</c15:sqref>
                        </c15:formulaRef>
                      </c:ext>
                    </c:extLst>
                    <c:strCache>
                      <c:ptCount val="2"/>
                      <c:pt idx="0">
                        <c:v>West Suffolk</c:v>
                      </c:pt>
                      <c:pt idx="1">
                        <c:v> 3bed </c:v>
                      </c:pt>
                    </c:strCache>
                  </c:strRef>
                </c:tx>
                <c:spPr>
                  <a:ln w="19050" cap="rnd">
                    <a:solidFill>
                      <a:schemeClr val="accent3">
                        <a:lumMod val="60000"/>
                        <a:lumOff val="40000"/>
                      </a:schemeClr>
                    </a:solidFill>
                    <a:round/>
                  </a:ln>
                  <a:effectLst/>
                </c:spPr>
                <c:marker>
                  <c:symbol val="none"/>
                </c:marker>
                <c:cat>
                  <c:strRef>
                    <c:extLst xmlns:c15="http://schemas.microsoft.com/office/drawing/2012/chart">
                      <c:ext xmlns:c15="http://schemas.microsoft.com/office/drawing/2012/chart" uri="{02D57815-91ED-43cb-92C2-25804820EDAC}">
                        <c15:formulaRef>
                          <c15:sqref>'38 Data annual-price'!$C$344:$C$354</c15:sqref>
                        </c15:formulaRef>
                      </c:ext>
                    </c:extLst>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extLst xmlns:c15="http://schemas.microsoft.com/office/drawing/2012/chart">
                      <c:ext xmlns:c15="http://schemas.microsoft.com/office/drawing/2012/chart" uri="{02D57815-91ED-43cb-92C2-25804820EDAC}">
                        <c15:formulaRef>
                          <c15:sqref>'38 Data annual-price'!$AD$344:$AD$354</c15:sqref>
                        </c15:formulaRef>
                      </c:ext>
                    </c:extLst>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xmlns:c15="http://schemas.microsoft.com/office/drawing/2012/chart">
                  <c:ext xmlns:c16="http://schemas.microsoft.com/office/drawing/2014/chart" uri="{C3380CC4-5D6E-409C-BE32-E72D297353CC}">
                    <c16:uniqueId val="{0000001A-F42C-4FDD-B231-7F918A09280C}"/>
                  </c:ext>
                </c:extLst>
              </c15:ser>
            </c15:filteredLineSeries>
          </c:ext>
        </c:extLst>
      </c:lineChart>
      <c:scatterChart>
        <c:scatterStyle val="lineMarker"/>
        <c:varyColors val="0"/>
        <c:ser>
          <c:idx val="6"/>
          <c:order val="6"/>
          <c:tx>
            <c:strRef>
              <c:f>'38 Data annual-price'!$J$342:$J$343</c:f>
              <c:strCache>
                <c:ptCount val="2"/>
                <c:pt idx="0">
                  <c:v>Cambridge</c:v>
                </c:pt>
                <c:pt idx="1">
                  <c:v> 1bed  </c:v>
                </c:pt>
              </c:strCache>
            </c:strRef>
          </c:tx>
          <c:spPr>
            <a:ln w="25400" cap="rnd">
              <a:noFill/>
              <a:round/>
            </a:ln>
            <a:effectLst/>
          </c:spPr>
          <c:marker>
            <c:symbol val="circle"/>
            <c:size val="5"/>
            <c:spPr>
              <a:solidFill>
                <a:srgbClr val="C00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annual-price'!$J$344:$J$354</c:f>
              <c:numCache>
                <c:formatCode>_-"£"* #,##0_-;\-"£"* #,##0_-;_-"£"* "-"??_-;_-@_-</c:formatCode>
                <c:ptCount val="11"/>
                <c:pt idx="0">
                  <c:v>4475.6399999999994</c:v>
                </c:pt>
                <c:pt idx="1">
                  <c:v>4927.5200000000004</c:v>
                </c:pt>
                <c:pt idx="2">
                  <c:v>6773</c:v>
                </c:pt>
                <c:pt idx="3">
                  <c:v>7095.4</c:v>
                </c:pt>
                <c:pt idx="4">
                  <c:v>9399</c:v>
                </c:pt>
                <c:pt idx="5">
                  <c:v>11765</c:v>
                </c:pt>
                <c:pt idx="6">
                  <c:v>12012</c:v>
                </c:pt>
                <c:pt idx="7">
                  <c:v>11232</c:v>
                </c:pt>
                <c:pt idx="8">
                  <c:v>13429</c:v>
                </c:pt>
                <c:pt idx="9">
                  <c:v>13819</c:v>
                </c:pt>
                <c:pt idx="10">
                  <c:v>16705</c:v>
                </c:pt>
              </c:numCache>
            </c:numRef>
          </c:yVal>
          <c:smooth val="0"/>
          <c:extLst>
            <c:ext xmlns:c16="http://schemas.microsoft.com/office/drawing/2014/chart" uri="{C3380CC4-5D6E-409C-BE32-E72D297353CC}">
              <c16:uniqueId val="{00000002-F42C-4FDD-B231-7F918A09280C}"/>
            </c:ext>
          </c:extLst>
        </c:ser>
        <c:ser>
          <c:idx val="9"/>
          <c:order val="9"/>
          <c:tx>
            <c:strRef>
              <c:f>'38 Data annual-price'!$M$342:$M$343</c:f>
              <c:strCache>
                <c:ptCount val="2"/>
                <c:pt idx="0">
                  <c:v>East Cambridgeshire</c:v>
                </c:pt>
                <c:pt idx="1">
                  <c:v> 1bed  </c:v>
                </c:pt>
              </c:strCache>
            </c:strRef>
          </c:tx>
          <c:spPr>
            <a:ln w="25400" cap="rnd">
              <a:noFill/>
              <a:round/>
            </a:ln>
            <a:effectLst/>
          </c:spPr>
          <c:marker>
            <c:symbol val="circle"/>
            <c:size val="5"/>
            <c:spPr>
              <a:solidFill>
                <a:srgbClr val="FFC00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annual-price'!$M$344:$M$354</c:f>
              <c:numCache>
                <c:formatCode>_-"£"* #,##0_-;\-"£"* #,##0_-;_-"£"* "-"??_-;_-@_-</c:formatCode>
                <c:ptCount val="11"/>
                <c:pt idx="1">
                  <c:v>4483.4399999999996</c:v>
                </c:pt>
                <c:pt idx="2">
                  <c:v>5847.4000000000005</c:v>
                </c:pt>
                <c:pt idx="4">
                  <c:v>6071</c:v>
                </c:pt>
                <c:pt idx="5">
                  <c:v>7592</c:v>
                </c:pt>
                <c:pt idx="6">
                  <c:v>6955</c:v>
                </c:pt>
                <c:pt idx="7">
                  <c:v>5876</c:v>
                </c:pt>
                <c:pt idx="8">
                  <c:v>7462</c:v>
                </c:pt>
              </c:numCache>
            </c:numRef>
          </c:yVal>
          <c:smooth val="0"/>
          <c:extLst>
            <c:ext xmlns:c16="http://schemas.microsoft.com/office/drawing/2014/chart" uri="{C3380CC4-5D6E-409C-BE32-E72D297353CC}">
              <c16:uniqueId val="{00000003-F42C-4FDD-B231-7F918A09280C}"/>
            </c:ext>
          </c:extLst>
        </c:ser>
        <c:ser>
          <c:idx val="12"/>
          <c:order val="12"/>
          <c:tx>
            <c:strRef>
              <c:f>'38 Data annual-price'!$P$342:$P$343</c:f>
              <c:strCache>
                <c:ptCount val="2"/>
                <c:pt idx="0">
                  <c:v>Fenland </c:v>
                </c:pt>
                <c:pt idx="1">
                  <c:v> 1bed  </c:v>
                </c:pt>
              </c:strCache>
            </c:strRef>
          </c:tx>
          <c:spPr>
            <a:ln w="25400" cap="rnd">
              <a:noFill/>
              <a:round/>
            </a:ln>
            <a:effectLst/>
          </c:spPr>
          <c:marker>
            <c:symbol val="circle"/>
            <c:size val="5"/>
            <c:spPr>
              <a:solidFill>
                <a:srgbClr val="92D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annual-price'!$P$344:$P$354</c:f>
              <c:numCache>
                <c:formatCode>_-"£"* #,##0_-;\-"£"* #,##0_-;_-"£"* "-"??_-;_-@_-</c:formatCode>
                <c:ptCount val="11"/>
                <c:pt idx="1">
                  <c:v>4147.5200000000004</c:v>
                </c:pt>
                <c:pt idx="2">
                  <c:v>4523.4799999999996</c:v>
                </c:pt>
                <c:pt idx="4">
                  <c:v>4732</c:v>
                </c:pt>
                <c:pt idx="5">
                  <c:v>5928</c:v>
                </c:pt>
                <c:pt idx="6">
                  <c:v>4732</c:v>
                </c:pt>
                <c:pt idx="7">
                  <c:v>3380</c:v>
                </c:pt>
                <c:pt idx="8">
                  <c:v>4082</c:v>
                </c:pt>
                <c:pt idx="9">
                  <c:v>6565</c:v>
                </c:pt>
                <c:pt idx="10">
                  <c:v>6903</c:v>
                </c:pt>
              </c:numCache>
            </c:numRef>
          </c:yVal>
          <c:smooth val="0"/>
          <c:extLst>
            <c:ext xmlns:c16="http://schemas.microsoft.com/office/drawing/2014/chart" uri="{C3380CC4-5D6E-409C-BE32-E72D297353CC}">
              <c16:uniqueId val="{00000004-F42C-4FDD-B231-7F918A09280C}"/>
            </c:ext>
          </c:extLst>
        </c:ser>
        <c:ser>
          <c:idx val="15"/>
          <c:order val="15"/>
          <c:tx>
            <c:strRef>
              <c:f>'38 Data annual-price'!$S$342:$S$343</c:f>
              <c:strCache>
                <c:ptCount val="2"/>
                <c:pt idx="0">
                  <c:v>Huntingdonshire</c:v>
                </c:pt>
                <c:pt idx="1">
                  <c:v> 1bed  </c:v>
                </c:pt>
              </c:strCache>
            </c:strRef>
          </c:tx>
          <c:spPr>
            <a:ln w="25400" cap="rnd">
              <a:noFill/>
              <a:round/>
            </a:ln>
            <a:effectLst/>
          </c:spPr>
          <c:marker>
            <c:symbol val="circle"/>
            <c:size val="5"/>
            <c:spPr>
              <a:solidFill>
                <a:srgbClr val="00B05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annual-price'!$S$344:$S$354</c:f>
              <c:numCache>
                <c:formatCode>_-"£"* #,##0_-;\-"£"* #,##0_-;_-"£"* "-"??_-;_-@_-</c:formatCode>
                <c:ptCount val="11"/>
                <c:pt idx="1">
                  <c:v>4217.72</c:v>
                </c:pt>
                <c:pt idx="2">
                  <c:v>5834.92</c:v>
                </c:pt>
                <c:pt idx="4">
                  <c:v>5772</c:v>
                </c:pt>
                <c:pt idx="5">
                  <c:v>7228</c:v>
                </c:pt>
                <c:pt idx="6">
                  <c:v>6461</c:v>
                </c:pt>
                <c:pt idx="7">
                  <c:v>5642</c:v>
                </c:pt>
                <c:pt idx="8">
                  <c:v>6903</c:v>
                </c:pt>
                <c:pt idx="9">
                  <c:v>10712</c:v>
                </c:pt>
                <c:pt idx="10">
                  <c:v>10855</c:v>
                </c:pt>
              </c:numCache>
            </c:numRef>
          </c:yVal>
          <c:smooth val="0"/>
          <c:extLst>
            <c:ext xmlns:c16="http://schemas.microsoft.com/office/drawing/2014/chart" uri="{C3380CC4-5D6E-409C-BE32-E72D297353CC}">
              <c16:uniqueId val="{00000005-F42C-4FDD-B231-7F918A09280C}"/>
            </c:ext>
          </c:extLst>
        </c:ser>
        <c:ser>
          <c:idx val="18"/>
          <c:order val="18"/>
          <c:tx>
            <c:strRef>
              <c:f>'38 Data annual-price'!$V$342:$V$343</c:f>
              <c:strCache>
                <c:ptCount val="2"/>
                <c:pt idx="0">
                  <c:v>Peterborough </c:v>
                </c:pt>
                <c:pt idx="1">
                  <c:v> 1bed  </c:v>
                </c:pt>
              </c:strCache>
            </c:strRef>
          </c:tx>
          <c:spPr>
            <a:ln w="25400" cap="rnd">
              <a:noFill/>
              <a:round/>
            </a:ln>
            <a:effectLst/>
          </c:spPr>
          <c:marker>
            <c:symbol val="circle"/>
            <c:size val="5"/>
            <c:spPr>
              <a:solidFill>
                <a:srgbClr val="7030A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annual-price'!$V$344:$V$354</c:f>
              <c:numCache>
                <c:formatCode>_-"£"* #,##0_-;\-"£"* #,##0_-;_-"£"* "-"??_-;_-@_-</c:formatCode>
                <c:ptCount val="11"/>
                <c:pt idx="1">
                  <c:v>3895.3199999999997</c:v>
                </c:pt>
                <c:pt idx="2">
                  <c:v>4659.2</c:v>
                </c:pt>
                <c:pt idx="4">
                  <c:v>5252</c:v>
                </c:pt>
                <c:pt idx="5">
                  <c:v>6552</c:v>
                </c:pt>
                <c:pt idx="6">
                  <c:v>4732</c:v>
                </c:pt>
                <c:pt idx="7">
                  <c:v>4407</c:v>
                </c:pt>
                <c:pt idx="8">
                  <c:v>4914</c:v>
                </c:pt>
                <c:pt idx="9">
                  <c:v>6474</c:v>
                </c:pt>
                <c:pt idx="10">
                  <c:v>6825</c:v>
                </c:pt>
              </c:numCache>
            </c:numRef>
          </c:yVal>
          <c:smooth val="0"/>
          <c:extLst>
            <c:ext xmlns:c16="http://schemas.microsoft.com/office/drawing/2014/chart" uri="{C3380CC4-5D6E-409C-BE32-E72D297353CC}">
              <c16:uniqueId val="{00000006-F42C-4FDD-B231-7F918A09280C}"/>
            </c:ext>
          </c:extLst>
        </c:ser>
        <c:ser>
          <c:idx val="21"/>
          <c:order val="21"/>
          <c:tx>
            <c:strRef>
              <c:f>'38 Data annual-price'!$Y$342:$Y$343</c:f>
              <c:strCache>
                <c:ptCount val="2"/>
                <c:pt idx="0">
                  <c:v>South Cambridgeshire </c:v>
                </c:pt>
                <c:pt idx="1">
                  <c:v> 1bed  </c:v>
                </c:pt>
              </c:strCache>
            </c:strRef>
          </c:tx>
          <c:spPr>
            <a:ln w="25400" cap="rnd">
              <a:noFill/>
              <a:round/>
            </a:ln>
            <a:effectLst/>
          </c:spPr>
          <c:marker>
            <c:symbol val="circle"/>
            <c:size val="5"/>
            <c:spPr>
              <a:solidFill>
                <a:srgbClr val="00B0F0"/>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annual-price'!$Y$344:$Y$354</c:f>
              <c:numCache>
                <c:formatCode>_-"£"* #,##0_-;\-"£"* #,##0_-;_-"£"* "-"??_-;_-@_-</c:formatCode>
                <c:ptCount val="11"/>
                <c:pt idx="0">
                  <c:v>4595.76</c:v>
                </c:pt>
                <c:pt idx="1">
                  <c:v>4734.08</c:v>
                </c:pt>
                <c:pt idx="2">
                  <c:v>6781.32</c:v>
                </c:pt>
                <c:pt idx="3">
                  <c:v>6721.5199999999995</c:v>
                </c:pt>
                <c:pt idx="4">
                  <c:v>7384</c:v>
                </c:pt>
                <c:pt idx="5">
                  <c:v>9256</c:v>
                </c:pt>
                <c:pt idx="6">
                  <c:v>8944</c:v>
                </c:pt>
                <c:pt idx="7">
                  <c:v>7462</c:v>
                </c:pt>
                <c:pt idx="8">
                  <c:v>9035</c:v>
                </c:pt>
                <c:pt idx="9">
                  <c:v>14976</c:v>
                </c:pt>
                <c:pt idx="10">
                  <c:v>14976</c:v>
                </c:pt>
              </c:numCache>
            </c:numRef>
          </c:yVal>
          <c:smooth val="0"/>
          <c:extLst>
            <c:ext xmlns:c16="http://schemas.microsoft.com/office/drawing/2014/chart" uri="{C3380CC4-5D6E-409C-BE32-E72D297353CC}">
              <c16:uniqueId val="{00000007-F42C-4FDD-B231-7F918A09280C}"/>
            </c:ext>
          </c:extLst>
        </c:ser>
        <c:ser>
          <c:idx val="24"/>
          <c:order val="24"/>
          <c:tx>
            <c:strRef>
              <c:f>'38 Data annual-price'!$AB$342:$AB$343</c:f>
              <c:strCache>
                <c:ptCount val="2"/>
                <c:pt idx="0">
                  <c:v>West Suffolk</c:v>
                </c:pt>
                <c:pt idx="1">
                  <c:v> 1bed  </c:v>
                </c:pt>
              </c:strCache>
            </c:strRef>
          </c:tx>
          <c:spPr>
            <a:ln w="25400" cap="rnd">
              <a:noFill/>
              <a:round/>
            </a:ln>
            <a:effectLst/>
          </c:spPr>
          <c:marker>
            <c:symbol val="circle"/>
            <c:size val="5"/>
            <c:spPr>
              <a:solidFill>
                <a:srgbClr val="FF00FF"/>
              </a:solidFill>
              <a:ln w="9525">
                <a:noFill/>
              </a:ln>
              <a:effectLst/>
            </c:spPr>
          </c:marker>
          <c:xVal>
            <c:strRef>
              <c:f>'38 Data annual-price'!$C$344:$C$354</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xVal>
          <c:yVal>
            <c:numRef>
              <c:f>'38 Data annual-price'!$AB$344:$AB$354</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yVal>
          <c:smooth val="0"/>
          <c:extLst>
            <c:ext xmlns:c16="http://schemas.microsoft.com/office/drawing/2014/chart" uri="{C3380CC4-5D6E-409C-BE32-E72D297353CC}">
              <c16:uniqueId val="{00000008-F42C-4FDD-B231-7F918A09280C}"/>
            </c:ext>
          </c:extLst>
        </c:ser>
        <c:dLbls>
          <c:showLegendKey val="0"/>
          <c:showVal val="0"/>
          <c:showCatName val="0"/>
          <c:showSerName val="0"/>
          <c:showPercent val="0"/>
          <c:showBubbleSize val="0"/>
        </c:dLbls>
        <c:axId val="1307753952"/>
        <c:axId val="1307752968"/>
      </c:scatter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1.4426395138024135E-2"/>
          <c:y val="0.86645989745467866"/>
          <c:w val="0.98096630047061617"/>
          <c:h val="0.1190052188243911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annual-price'!$D$314:$D$315</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annual-price'!$D$316:$D$326</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3EB4-4A34-954B-8708906F2BC0}"/>
            </c:ext>
          </c:extLst>
        </c:ser>
        <c:ser>
          <c:idx val="4"/>
          <c:order val="1"/>
          <c:tx>
            <c:strRef>
              <c:f>'38 Data annual-price'!$E$314:$E$315</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annual-price'!$E$316:$E$326</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3EB4-4A34-954B-8708906F2BC0}"/>
            </c:ext>
          </c:extLst>
        </c:ser>
        <c:ser>
          <c:idx val="2"/>
          <c:order val="2"/>
          <c:tx>
            <c:strRef>
              <c:f>'38 Data annual-price'!$F$314:$F$315</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annual-price'!$F$316:$F$326</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3EB4-4A34-954B-8708906F2BC0}"/>
            </c:ext>
          </c:extLst>
        </c:ser>
        <c:ser>
          <c:idx val="3"/>
          <c:order val="3"/>
          <c:tx>
            <c:strRef>
              <c:f>'38 Data annual-price'!$G$314:$G$315</c:f>
              <c:strCache>
                <c:ptCount val="2"/>
                <c:pt idx="0">
                  <c:v>Whole area</c:v>
                </c:pt>
                <c:pt idx="1">
                  <c:v> 1bed max </c:v>
                </c:pt>
              </c:strCache>
            </c:strRef>
          </c:tx>
          <c:spPr>
            <a:ln w="19050" cap="rnd">
              <a:solidFill>
                <a:srgbClr val="00B050"/>
              </a:solidFill>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annual-price'!$G$316:$G$326</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3EB4-4A34-954B-8708906F2BC0}"/>
            </c:ext>
          </c:extLst>
        </c:ser>
        <c:ser>
          <c:idx val="1"/>
          <c:order val="4"/>
          <c:tx>
            <c:strRef>
              <c:f>'38 Data annual-price'!$H$314:$H$315</c:f>
              <c:strCache>
                <c:ptCount val="2"/>
                <c:pt idx="0">
                  <c:v>Whole area</c:v>
                </c:pt>
                <c:pt idx="1">
                  <c:v> 2bed max </c:v>
                </c:pt>
              </c:strCache>
            </c:strRef>
          </c:tx>
          <c:spPr>
            <a:ln w="19050" cap="rnd">
              <a:solidFill>
                <a:srgbClr val="FFC000"/>
              </a:solidFill>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annual-price'!$H$316:$H$326</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3EB4-4A34-954B-8708906F2BC0}"/>
            </c:ext>
          </c:extLst>
        </c:ser>
        <c:ser>
          <c:idx val="5"/>
          <c:order val="5"/>
          <c:tx>
            <c:strRef>
              <c:f>'38 Data annual-price'!$I$314:$I$315</c:f>
              <c:strCache>
                <c:ptCount val="2"/>
                <c:pt idx="0">
                  <c:v>Whole area</c:v>
                </c:pt>
                <c:pt idx="1">
                  <c:v> 3bed max </c:v>
                </c:pt>
              </c:strCache>
            </c:strRef>
          </c:tx>
          <c:spPr>
            <a:ln w="19050" cap="rnd">
              <a:solidFill>
                <a:srgbClr val="FF0000"/>
              </a:solidFill>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annual-price'!$I$316:$I$326</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3EB4-4A34-954B-8708906F2BC0}"/>
            </c:ext>
          </c:extLst>
        </c:ser>
        <c:ser>
          <c:idx val="6"/>
          <c:order val="6"/>
          <c:tx>
            <c:strRef>
              <c:f>'38 Data annual-price'!$J$314:$J$315</c:f>
              <c:strCache>
                <c:ptCount val="2"/>
                <c:pt idx="0">
                  <c:v>West Suffolk</c:v>
                </c:pt>
                <c:pt idx="1">
                  <c:v> 1bed  </c:v>
                </c:pt>
              </c:strCache>
            </c:strRef>
          </c:tx>
          <c:spPr>
            <a:ln w="3175" cap="rnd">
              <a:solidFill>
                <a:srgbClr val="FF00FF">
                  <a:alpha val="80000"/>
                </a:srgbClr>
              </a:solidFill>
              <a:round/>
            </a:ln>
            <a:effectLst/>
          </c:spPr>
          <c:marker>
            <c:symbol val="circle"/>
            <c:size val="10"/>
            <c:spPr>
              <a:solidFill>
                <a:srgbClr val="00B050"/>
              </a:solidFill>
              <a:ln w="9525">
                <a:noFill/>
              </a:ln>
              <a:effectLst/>
            </c:spPr>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annual-price'!$J$316:$J$326</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c:ext xmlns:c16="http://schemas.microsoft.com/office/drawing/2014/chart" uri="{C3380CC4-5D6E-409C-BE32-E72D297353CC}">
              <c16:uniqueId val="{00000006-3EB4-4A34-954B-8708906F2BC0}"/>
            </c:ext>
          </c:extLst>
        </c:ser>
        <c:ser>
          <c:idx val="7"/>
          <c:order val="7"/>
          <c:tx>
            <c:strRef>
              <c:f>'38 Data annual-price'!$K$314:$K$315</c:f>
              <c:strCache>
                <c:ptCount val="2"/>
                <c:pt idx="0">
                  <c:v>West Suffolk</c:v>
                </c:pt>
                <c:pt idx="1">
                  <c:v> 2bed </c:v>
                </c:pt>
              </c:strCache>
            </c:strRef>
          </c:tx>
          <c:spPr>
            <a:ln w="3175" cap="rnd">
              <a:solidFill>
                <a:srgbClr val="FF00FF">
                  <a:alpha val="80000"/>
                </a:srgbClr>
              </a:solidFill>
              <a:round/>
            </a:ln>
            <a:effectLst/>
          </c:spPr>
          <c:marker>
            <c:symbol val="circle"/>
            <c:size val="10"/>
            <c:spPr>
              <a:solidFill>
                <a:srgbClr val="FFC000"/>
              </a:solidFill>
              <a:ln w="9525">
                <a:noFill/>
              </a:ln>
              <a:effectLst/>
            </c:spPr>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annual-price'!$K$316:$K$326</c:f>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c:ext xmlns:c16="http://schemas.microsoft.com/office/drawing/2014/chart" uri="{C3380CC4-5D6E-409C-BE32-E72D297353CC}">
              <c16:uniqueId val="{00000007-3EB4-4A34-954B-8708906F2BC0}"/>
            </c:ext>
          </c:extLst>
        </c:ser>
        <c:ser>
          <c:idx val="8"/>
          <c:order val="8"/>
          <c:tx>
            <c:strRef>
              <c:f>'38 Data annual-price'!$L$314:$L$315</c:f>
              <c:strCache>
                <c:ptCount val="2"/>
                <c:pt idx="0">
                  <c:v>West Suffolk</c:v>
                </c:pt>
                <c:pt idx="1">
                  <c:v> 3bed </c:v>
                </c:pt>
              </c:strCache>
            </c:strRef>
          </c:tx>
          <c:spPr>
            <a:ln w="3175" cap="rnd">
              <a:solidFill>
                <a:srgbClr val="FF00FF">
                  <a:alpha val="80000"/>
                </a:srgbClr>
              </a:solidFill>
              <a:round/>
            </a:ln>
            <a:effectLst/>
          </c:spPr>
          <c:marker>
            <c:symbol val="circle"/>
            <c:size val="10"/>
            <c:spPr>
              <a:solidFill>
                <a:srgbClr val="FF0000"/>
              </a:solidFill>
              <a:ln w="9525">
                <a:noFill/>
              </a:ln>
              <a:effectLst/>
            </c:spPr>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annual-price'!$L$316:$L$326</c:f>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c:ext xmlns:c16="http://schemas.microsoft.com/office/drawing/2014/chart" uri="{C3380CC4-5D6E-409C-BE32-E72D297353CC}">
              <c16:uniqueId val="{00000008-3EB4-4A34-954B-8708906F2BC0}"/>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layout>
        <c:manualLayout>
          <c:xMode val="edge"/>
          <c:yMode val="edge"/>
          <c:x val="4.0472193521279169E-2"/>
          <c:y val="0.83567510080191754"/>
          <c:w val="0.93829900811662159"/>
          <c:h val="0.1458983522024076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'38 Data annual-price'!$D$314:$D$315</c:f>
              <c:strCache>
                <c:ptCount val="2"/>
                <c:pt idx="0">
                  <c:v>Whole area</c:v>
                </c:pt>
                <c:pt idx="1">
                  <c:v> 1bed min </c:v>
                </c:pt>
              </c:strCache>
            </c:strRef>
          </c:tx>
          <c:spPr>
            <a:ln w="19050" cap="rnd">
              <a:solidFill>
                <a:srgbClr val="00B050"/>
              </a:solidFill>
              <a:prstDash val="dash"/>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annual-price'!$D$316:$D$326</c:f>
              <c:numCache>
                <c:formatCode>_-"£"* #,##0_-;\-"£"* #,##0_-;_-"£"* "-"??_-;_-@_-</c:formatCode>
                <c:ptCount val="11"/>
                <c:pt idx="0">
                  <c:v>4475.6399999999994</c:v>
                </c:pt>
                <c:pt idx="1">
                  <c:v>3895.3199999999997</c:v>
                </c:pt>
                <c:pt idx="2">
                  <c:v>4523.4799999999996</c:v>
                </c:pt>
                <c:pt idx="3">
                  <c:v>6721.5199999999995</c:v>
                </c:pt>
                <c:pt idx="4">
                  <c:v>4732</c:v>
                </c:pt>
                <c:pt idx="5">
                  <c:v>5928</c:v>
                </c:pt>
                <c:pt idx="6">
                  <c:v>4732</c:v>
                </c:pt>
                <c:pt idx="7">
                  <c:v>3380</c:v>
                </c:pt>
                <c:pt idx="8">
                  <c:v>4082</c:v>
                </c:pt>
                <c:pt idx="9">
                  <c:v>6474</c:v>
                </c:pt>
                <c:pt idx="10">
                  <c:v>6825</c:v>
                </c:pt>
              </c:numCache>
            </c:numRef>
          </c:val>
          <c:smooth val="0"/>
          <c:extLst>
            <c:ext xmlns:c16="http://schemas.microsoft.com/office/drawing/2014/chart" uri="{C3380CC4-5D6E-409C-BE32-E72D297353CC}">
              <c16:uniqueId val="{00000000-9CA0-4B9F-B515-74F35809C28B}"/>
            </c:ext>
          </c:extLst>
        </c:ser>
        <c:ser>
          <c:idx val="3"/>
          <c:order val="1"/>
          <c:tx>
            <c:strRef>
              <c:f>'38 Data annual-price'!$G$314:$G$315</c:f>
              <c:strCache>
                <c:ptCount val="2"/>
                <c:pt idx="0">
                  <c:v>Whole area</c:v>
                </c:pt>
                <c:pt idx="1">
                  <c:v> 1bed max </c:v>
                </c:pt>
              </c:strCache>
            </c:strRef>
          </c:tx>
          <c:spPr>
            <a:ln w="19050" cap="rnd">
              <a:solidFill>
                <a:srgbClr val="00B050"/>
              </a:solidFill>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annual-price'!$G$316:$G$326</c:f>
              <c:numCache>
                <c:formatCode>_-"£"* #,##0_-;\-"£"* #,##0_-;_-"£"* "-"??_-;_-@_-</c:formatCode>
                <c:ptCount val="11"/>
                <c:pt idx="0">
                  <c:v>4595.76</c:v>
                </c:pt>
                <c:pt idx="1">
                  <c:v>4927.5200000000004</c:v>
                </c:pt>
                <c:pt idx="2">
                  <c:v>6781.32</c:v>
                </c:pt>
                <c:pt idx="3">
                  <c:v>7095.4</c:v>
                </c:pt>
                <c:pt idx="4">
                  <c:v>9399</c:v>
                </c:pt>
                <c:pt idx="5">
                  <c:v>11765</c:v>
                </c:pt>
                <c:pt idx="6">
                  <c:v>12012</c:v>
                </c:pt>
                <c:pt idx="7">
                  <c:v>11232</c:v>
                </c:pt>
                <c:pt idx="8">
                  <c:v>13429</c:v>
                </c:pt>
                <c:pt idx="9">
                  <c:v>14976</c:v>
                </c:pt>
                <c:pt idx="10">
                  <c:v>16705</c:v>
                </c:pt>
              </c:numCache>
            </c:numRef>
          </c:val>
          <c:smooth val="0"/>
          <c:extLst>
            <c:ext xmlns:c16="http://schemas.microsoft.com/office/drawing/2014/chart" uri="{C3380CC4-5D6E-409C-BE32-E72D297353CC}">
              <c16:uniqueId val="{00000003-9CA0-4B9F-B515-74F35809C28B}"/>
            </c:ext>
          </c:extLst>
        </c:ser>
        <c:ser>
          <c:idx val="6"/>
          <c:order val="2"/>
          <c:tx>
            <c:strRef>
              <c:f>'38 Data annual-price'!$J$314:$J$315</c:f>
              <c:strCache>
                <c:ptCount val="2"/>
                <c:pt idx="0">
                  <c:v>West Suffolk</c:v>
                </c:pt>
                <c:pt idx="1">
                  <c:v> 1bed  </c:v>
                </c:pt>
              </c:strCache>
            </c:strRef>
          </c:tx>
          <c:spPr>
            <a:ln w="3175" cap="rnd">
              <a:noFill/>
              <a:round/>
            </a:ln>
            <a:effectLst/>
          </c:spPr>
          <c:marker>
            <c:symbol val="circle"/>
            <c:size val="10"/>
            <c:spPr>
              <a:solidFill>
                <a:srgbClr val="00B050"/>
              </a:solidFill>
              <a:ln w="9525">
                <a:noFill/>
              </a:ln>
              <a:effectLst/>
            </c:spPr>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annual-price'!$J$316:$J$326</c:f>
              <c:numCache>
                <c:formatCode>_-"£"* #,##0_-;\-"£"* #,##0_-;_-"£"* "-"??_-;_-@_-</c:formatCode>
                <c:ptCount val="11"/>
                <c:pt idx="1">
                  <c:v>4083.8199999999997</c:v>
                </c:pt>
                <c:pt idx="2">
                  <c:v>5717.92</c:v>
                </c:pt>
                <c:pt idx="4">
                  <c:v>6207.5</c:v>
                </c:pt>
                <c:pt idx="5">
                  <c:v>7761</c:v>
                </c:pt>
                <c:pt idx="6">
                  <c:v>6890</c:v>
                </c:pt>
                <c:pt idx="7">
                  <c:v>6643</c:v>
                </c:pt>
                <c:pt idx="8">
                  <c:v>7488</c:v>
                </c:pt>
                <c:pt idx="9">
                  <c:v>10777</c:v>
                </c:pt>
                <c:pt idx="10">
                  <c:v>10777</c:v>
                </c:pt>
              </c:numCache>
            </c:numRef>
          </c:val>
          <c:smooth val="0"/>
          <c:extLst>
            <c:ext xmlns:c16="http://schemas.microsoft.com/office/drawing/2014/chart" uri="{C3380CC4-5D6E-409C-BE32-E72D297353CC}">
              <c16:uniqueId val="{00000006-9CA0-4B9F-B515-74F35809C28B}"/>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max val="30000"/>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4"/>
          <c:order val="0"/>
          <c:tx>
            <c:strRef>
              <c:f>'38 Data annual-price'!$E$314:$E$315</c:f>
              <c:strCache>
                <c:ptCount val="2"/>
                <c:pt idx="0">
                  <c:v>Whole area</c:v>
                </c:pt>
                <c:pt idx="1">
                  <c:v> 2bed min </c:v>
                </c:pt>
              </c:strCache>
            </c:strRef>
          </c:tx>
          <c:spPr>
            <a:ln w="19050" cap="rnd">
              <a:solidFill>
                <a:srgbClr val="FFC000"/>
              </a:solidFill>
              <a:prstDash val="dash"/>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annual-price'!$E$316:$E$326</c:f>
              <c:numCache>
                <c:formatCode>_-"£"* #,##0_-;\-"£"* #,##0_-;_-"£"* "-"??_-;_-@_-</c:formatCode>
                <c:ptCount val="11"/>
                <c:pt idx="0">
                  <c:v>5248.88</c:v>
                </c:pt>
                <c:pt idx="1">
                  <c:v>4581.72</c:v>
                </c:pt>
                <c:pt idx="2">
                  <c:v>5610.28</c:v>
                </c:pt>
                <c:pt idx="3">
                  <c:v>7833.8</c:v>
                </c:pt>
                <c:pt idx="4">
                  <c:v>6071</c:v>
                </c:pt>
                <c:pt idx="5">
                  <c:v>7592</c:v>
                </c:pt>
                <c:pt idx="6">
                  <c:v>7098</c:v>
                </c:pt>
                <c:pt idx="7">
                  <c:v>4667</c:v>
                </c:pt>
                <c:pt idx="8">
                  <c:v>5239</c:v>
                </c:pt>
                <c:pt idx="9">
                  <c:v>7046</c:v>
                </c:pt>
                <c:pt idx="10">
                  <c:v>7709</c:v>
                </c:pt>
              </c:numCache>
            </c:numRef>
          </c:val>
          <c:smooth val="0"/>
          <c:extLst>
            <c:ext xmlns:c16="http://schemas.microsoft.com/office/drawing/2014/chart" uri="{C3380CC4-5D6E-409C-BE32-E72D297353CC}">
              <c16:uniqueId val="{00000001-789F-48C6-ADF7-BC2CEE736189}"/>
            </c:ext>
          </c:extLst>
        </c:ser>
        <c:ser>
          <c:idx val="1"/>
          <c:order val="1"/>
          <c:tx>
            <c:strRef>
              <c:f>'38 Data annual-price'!$H$314:$H$315</c:f>
              <c:strCache>
                <c:ptCount val="2"/>
                <c:pt idx="0">
                  <c:v>Whole area</c:v>
                </c:pt>
                <c:pt idx="1">
                  <c:v> 2bed max </c:v>
                </c:pt>
              </c:strCache>
            </c:strRef>
          </c:tx>
          <c:spPr>
            <a:ln w="19050" cap="rnd">
              <a:solidFill>
                <a:srgbClr val="FFC000"/>
              </a:solidFill>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annual-price'!$H$316:$H$326</c:f>
              <c:numCache>
                <c:formatCode>_-"£"* #,##0_-;\-"£"* #,##0_-;_-"£"* "-"??_-;_-@_-</c:formatCode>
                <c:ptCount val="11"/>
                <c:pt idx="0">
                  <c:v>5397.5999999999995</c:v>
                </c:pt>
                <c:pt idx="1">
                  <c:v>5819.84</c:v>
                </c:pt>
                <c:pt idx="2">
                  <c:v>7924.2799999999988</c:v>
                </c:pt>
                <c:pt idx="3">
                  <c:v>8174.4</c:v>
                </c:pt>
                <c:pt idx="4">
                  <c:v>12376</c:v>
                </c:pt>
                <c:pt idx="5">
                  <c:v>15483</c:v>
                </c:pt>
                <c:pt idx="6">
                  <c:v>17433</c:v>
                </c:pt>
                <c:pt idx="7">
                  <c:v>15145</c:v>
                </c:pt>
                <c:pt idx="8">
                  <c:v>18356</c:v>
                </c:pt>
                <c:pt idx="9">
                  <c:v>21190</c:v>
                </c:pt>
                <c:pt idx="10">
                  <c:v>23868</c:v>
                </c:pt>
              </c:numCache>
            </c:numRef>
          </c:val>
          <c:smooth val="0"/>
          <c:extLst>
            <c:ext xmlns:c16="http://schemas.microsoft.com/office/drawing/2014/chart" uri="{C3380CC4-5D6E-409C-BE32-E72D297353CC}">
              <c16:uniqueId val="{00000004-789F-48C6-ADF7-BC2CEE736189}"/>
            </c:ext>
          </c:extLst>
        </c:ser>
        <c:ser>
          <c:idx val="7"/>
          <c:order val="2"/>
          <c:tx>
            <c:strRef>
              <c:f>'38 Data annual-price'!$K$314:$K$315</c:f>
              <c:strCache>
                <c:ptCount val="2"/>
                <c:pt idx="0">
                  <c:v>West Suffolk</c:v>
                </c:pt>
                <c:pt idx="1">
                  <c:v> 2bed </c:v>
                </c:pt>
              </c:strCache>
            </c:strRef>
          </c:tx>
          <c:spPr>
            <a:ln w="3175" cap="rnd">
              <a:noFill/>
              <a:round/>
            </a:ln>
            <a:effectLst/>
          </c:spPr>
          <c:marker>
            <c:symbol val="circle"/>
            <c:size val="10"/>
            <c:spPr>
              <a:solidFill>
                <a:srgbClr val="FFC000"/>
              </a:solidFill>
              <a:ln w="9525">
                <a:noFill/>
              </a:ln>
              <a:effectLst/>
            </c:spPr>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annual-price'!$K$316:$K$326</c:f>
              <c:numCache>
                <c:formatCode>_-"£"* #,##0_-;\-"£"* #,##0_-;_-"£"* "-"??_-;_-@_-</c:formatCode>
                <c:ptCount val="11"/>
                <c:pt idx="1">
                  <c:v>4730.2449999999999</c:v>
                </c:pt>
                <c:pt idx="2">
                  <c:v>6714.24</c:v>
                </c:pt>
                <c:pt idx="4">
                  <c:v>7858.5</c:v>
                </c:pt>
                <c:pt idx="5">
                  <c:v>9828</c:v>
                </c:pt>
                <c:pt idx="6">
                  <c:v>9568</c:v>
                </c:pt>
                <c:pt idx="7">
                  <c:v>8053.5</c:v>
                </c:pt>
                <c:pt idx="8">
                  <c:v>9334</c:v>
                </c:pt>
                <c:pt idx="9">
                  <c:v>13214.5</c:v>
                </c:pt>
                <c:pt idx="10">
                  <c:v>13543.833333333332</c:v>
                </c:pt>
              </c:numCache>
            </c:numRef>
          </c:val>
          <c:smooth val="0"/>
          <c:extLst>
            <c:ext xmlns:c16="http://schemas.microsoft.com/office/drawing/2014/chart" uri="{C3380CC4-5D6E-409C-BE32-E72D297353CC}">
              <c16:uniqueId val="{00000007-789F-48C6-ADF7-BC2CEE736189}"/>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8"/>
          <c:order val="8"/>
          <c:tx>
            <c:strRef>
              <c:f>'53 Data dwells for charts'!$A$16</c:f>
              <c:strCache>
                <c:ptCount val="1"/>
                <c:pt idx="0">
                  <c:v>All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730-4153-A8F9-4F1120D9B0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730-4153-A8F9-4F1120D9B0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730-4153-A8F9-4F1120D9B0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730-4153-A8F9-4F1120D9B0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730-4153-A8F9-4F1120D9B0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730-4153-A8F9-4F1120D9B083}"/>
              </c:ext>
            </c:extLst>
          </c:dPt>
          <c:dLbls>
            <c:dLbl>
              <c:idx val="3"/>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7-8730-4153-A8F9-4F1120D9B08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charts'!$B$16:$G$16</c:f>
              <c:numCache>
                <c:formatCode>#,##0</c:formatCode>
                <c:ptCount val="6"/>
                <c:pt idx="0">
                  <c:v>13142</c:v>
                </c:pt>
                <c:pt idx="1">
                  <c:v>59014</c:v>
                </c:pt>
                <c:pt idx="2">
                  <c:v>1248</c:v>
                </c:pt>
                <c:pt idx="3">
                  <c:v>163325</c:v>
                </c:pt>
                <c:pt idx="4">
                  <c:v>129187</c:v>
                </c:pt>
                <c:pt idx="5">
                  <c:v>86313</c:v>
                </c:pt>
              </c:numCache>
            </c:numRef>
          </c:val>
          <c:extLst>
            <c:ext xmlns:c16="http://schemas.microsoft.com/office/drawing/2014/chart" uri="{C3380CC4-5D6E-409C-BE32-E72D297353CC}">
              <c16:uniqueId val="{0000000C-8730-4153-A8F9-4F1120D9B083}"/>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8730-4153-A8F9-4F1120D9B08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8730-4153-A8F9-4F1120D9B08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8730-4153-A8F9-4F1120D9B08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8730-4153-A8F9-4F1120D9B08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8730-4153-A8F9-4F1120D9B08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8730-4153-A8F9-4F1120D9B08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8730-4153-A8F9-4F1120D9B083}"/>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8730-4153-A8F9-4F1120D9B08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8730-4153-A8F9-4F1120D9B08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8730-4153-A8F9-4F1120D9B08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8730-4153-A8F9-4F1120D9B08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8730-4153-A8F9-4F1120D9B08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8730-4153-A8F9-4F1120D9B08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8730-4153-A8F9-4F1120D9B083}"/>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8730-4153-A8F9-4F1120D9B08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8730-4153-A8F9-4F1120D9B08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8730-4153-A8F9-4F1120D9B08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8730-4153-A8F9-4F1120D9B08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8730-4153-A8F9-4F1120D9B08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8730-4153-A8F9-4F1120D9B08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8730-4153-A8F9-4F1120D9B083}"/>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8730-4153-A8F9-4F1120D9B08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8730-4153-A8F9-4F1120D9B08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8730-4153-A8F9-4F1120D9B08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8730-4153-A8F9-4F1120D9B08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8730-4153-A8F9-4F1120D9B08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8730-4153-A8F9-4F1120D9B08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8730-4153-A8F9-4F1120D9B083}"/>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8730-4153-A8F9-4F1120D9B08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8730-4153-A8F9-4F1120D9B08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8730-4153-A8F9-4F1120D9B08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8730-4153-A8F9-4F1120D9B08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8730-4153-A8F9-4F1120D9B08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8730-4153-A8F9-4F1120D9B08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8730-4153-A8F9-4F1120D9B083}"/>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8730-4153-A8F9-4F1120D9B08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8730-4153-A8F9-4F1120D9B08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8730-4153-A8F9-4F1120D9B08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8730-4153-A8F9-4F1120D9B08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8730-4153-A8F9-4F1120D9B08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8730-4153-A8F9-4F1120D9B08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8730-4153-A8F9-4F1120D9B083}"/>
                  </c:ext>
                </c:extLst>
              </c15:ser>
            </c15:filteredPieSeries>
            <c15:filteredPieSeries>
              <c15:ser>
                <c:idx val="6"/>
                <c:order val="6"/>
                <c:tx>
                  <c:strRef>
                    <c:extLst xmlns:c15="http://schemas.microsoft.com/office/drawing/2012/chart">
                      <c:ext xmlns:c15="http://schemas.microsoft.com/office/drawing/2012/chart" uri="{02D57815-91ED-43cb-92C2-25804820EDAC}">
                        <c15:formulaRef>
                          <c15:sqref>'53 Data dwells for charts'!$A$14</c15:sqref>
                        </c15:formulaRef>
                      </c:ext>
                    </c:extLst>
                    <c:strCache>
                      <c:ptCount val="1"/>
                      <c:pt idx="0">
                        <c:v>West Suffolk</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8730-4153-A8F9-4F1120D9B08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8730-4153-A8F9-4F1120D9B08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8730-4153-A8F9-4F1120D9B08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8730-4153-A8F9-4F1120D9B08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8730-4153-A8F9-4F1120D9B08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8730-4153-A8F9-4F1120D9B08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charts'!$B$14:$G$14</c15:sqref>
                        </c15:formulaRef>
                      </c:ext>
                    </c:extLst>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xmlns:c15="http://schemas.microsoft.com/office/drawing/2012/chart">
                  <c:ext xmlns:c16="http://schemas.microsoft.com/office/drawing/2014/chart" uri="{C3380CC4-5D6E-409C-BE32-E72D297353CC}">
                    <c16:uniqueId val="{00000067-8730-4153-A8F9-4F1120D9B083}"/>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8730-4153-A8F9-4F1120D9B083}"/>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8730-4153-A8F9-4F1120D9B083}"/>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8730-4153-A8F9-4F1120D9B083}"/>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8730-4153-A8F9-4F1120D9B083}"/>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8730-4153-A8F9-4F1120D9B083}"/>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8730-4153-A8F9-4F1120D9B083}"/>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74-8730-4153-A8F9-4F1120D9B083}"/>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a:gsLst>
        <a:gs pos="0">
          <a:schemeClr val="accent2">
            <a:lumMod val="5000"/>
            <a:lumOff val="95000"/>
          </a:schemeClr>
        </a:gs>
        <a:gs pos="100000">
          <a:schemeClr val="bg1">
            <a:lumMod val="85000"/>
          </a:schemeClr>
        </a:gs>
      </a:gsLst>
      <a:lin ang="0" scaled="0"/>
    </a:grad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'38 Data annual-price'!$F$314:$F$315</c:f>
              <c:strCache>
                <c:ptCount val="2"/>
                <c:pt idx="0">
                  <c:v>Whole area</c:v>
                </c:pt>
                <c:pt idx="1">
                  <c:v> 3bed min </c:v>
                </c:pt>
              </c:strCache>
            </c:strRef>
          </c:tx>
          <c:spPr>
            <a:ln w="19050" cap="rnd">
              <a:solidFill>
                <a:srgbClr val="FF0000"/>
              </a:solidFill>
              <a:prstDash val="dash"/>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annual-price'!$F$316:$F$326</c:f>
              <c:numCache>
                <c:formatCode>_-"£"* #,##0_-;\-"£"* #,##0_-;_-"£"* "-"??_-;_-@_-</c:formatCode>
                <c:ptCount val="11"/>
                <c:pt idx="0">
                  <c:v>5712.72</c:v>
                </c:pt>
                <c:pt idx="1">
                  <c:v>4899.4399999999996</c:v>
                </c:pt>
                <c:pt idx="2">
                  <c:v>6334.6399999999994</c:v>
                </c:pt>
                <c:pt idx="3">
                  <c:v>9330.8799999999992</c:v>
                </c:pt>
                <c:pt idx="4">
                  <c:v>7280</c:v>
                </c:pt>
                <c:pt idx="5">
                  <c:v>9113</c:v>
                </c:pt>
                <c:pt idx="6">
                  <c:v>9100</c:v>
                </c:pt>
                <c:pt idx="7">
                  <c:v>8827</c:v>
                </c:pt>
                <c:pt idx="8">
                  <c:v>10465</c:v>
                </c:pt>
                <c:pt idx="9">
                  <c:v>11219</c:v>
                </c:pt>
                <c:pt idx="10">
                  <c:v>11648</c:v>
                </c:pt>
              </c:numCache>
            </c:numRef>
          </c:val>
          <c:smooth val="0"/>
          <c:extLst>
            <c:ext xmlns:c16="http://schemas.microsoft.com/office/drawing/2014/chart" uri="{C3380CC4-5D6E-409C-BE32-E72D297353CC}">
              <c16:uniqueId val="{00000002-63FD-485F-A5F6-2334D48E318A}"/>
            </c:ext>
          </c:extLst>
        </c:ser>
        <c:ser>
          <c:idx val="5"/>
          <c:order val="1"/>
          <c:tx>
            <c:strRef>
              <c:f>'38 Data annual-price'!$I$314:$I$315</c:f>
              <c:strCache>
                <c:ptCount val="2"/>
                <c:pt idx="0">
                  <c:v>Whole area</c:v>
                </c:pt>
                <c:pt idx="1">
                  <c:v> 3bed max </c:v>
                </c:pt>
              </c:strCache>
            </c:strRef>
          </c:tx>
          <c:spPr>
            <a:ln w="19050" cap="rnd">
              <a:solidFill>
                <a:srgbClr val="FF0000"/>
              </a:solidFill>
              <a:round/>
            </a:ln>
            <a:effectLst/>
          </c:spPr>
          <c:marker>
            <c:symbol val="none"/>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annual-price'!$I$316:$I$326</c:f>
              <c:numCache>
                <c:formatCode>_-"£"* #,##0_-;\-"£"* #,##0_-;_-"£"* "-"??_-;_-@_-</c:formatCode>
                <c:ptCount val="11"/>
                <c:pt idx="0">
                  <c:v>5951.4000000000005</c:v>
                </c:pt>
                <c:pt idx="1">
                  <c:v>6414.2</c:v>
                </c:pt>
                <c:pt idx="2">
                  <c:v>9071.4</c:v>
                </c:pt>
                <c:pt idx="3">
                  <c:v>9592.44</c:v>
                </c:pt>
                <c:pt idx="4">
                  <c:v>14040</c:v>
                </c:pt>
                <c:pt idx="5">
                  <c:v>17563</c:v>
                </c:pt>
                <c:pt idx="6">
                  <c:v>21580</c:v>
                </c:pt>
                <c:pt idx="7">
                  <c:v>21749</c:v>
                </c:pt>
                <c:pt idx="8">
                  <c:v>24843</c:v>
                </c:pt>
                <c:pt idx="9">
                  <c:v>24245</c:v>
                </c:pt>
                <c:pt idx="10">
                  <c:v>26975</c:v>
                </c:pt>
              </c:numCache>
            </c:numRef>
          </c:val>
          <c:smooth val="0"/>
          <c:extLst>
            <c:ext xmlns:c16="http://schemas.microsoft.com/office/drawing/2014/chart" uri="{C3380CC4-5D6E-409C-BE32-E72D297353CC}">
              <c16:uniqueId val="{00000005-63FD-485F-A5F6-2334D48E318A}"/>
            </c:ext>
          </c:extLst>
        </c:ser>
        <c:ser>
          <c:idx val="8"/>
          <c:order val="2"/>
          <c:tx>
            <c:strRef>
              <c:f>'38 Data annual-price'!$L$314:$L$315</c:f>
              <c:strCache>
                <c:ptCount val="2"/>
                <c:pt idx="0">
                  <c:v>West Suffolk</c:v>
                </c:pt>
                <c:pt idx="1">
                  <c:v> 3bed </c:v>
                </c:pt>
              </c:strCache>
            </c:strRef>
          </c:tx>
          <c:spPr>
            <a:ln w="3175" cap="rnd">
              <a:noFill/>
              <a:round/>
            </a:ln>
            <a:effectLst/>
          </c:spPr>
          <c:marker>
            <c:symbol val="circle"/>
            <c:size val="10"/>
            <c:spPr>
              <a:solidFill>
                <a:srgbClr val="FF0000"/>
              </a:solidFill>
              <a:ln w="9525">
                <a:noFill/>
              </a:ln>
              <a:effectLst/>
            </c:spPr>
          </c:marker>
          <c:cat>
            <c:strRef>
              <c:f>'38 Data annual-price'!$C$316:$C$326</c:f>
              <c:strCache>
                <c:ptCount val="11"/>
                <c:pt idx="0">
                  <c:v>1 LA social rent</c:v>
                </c:pt>
                <c:pt idx="1">
                  <c:v>2 HA social rent</c:v>
                </c:pt>
                <c:pt idx="2">
                  <c:v>3 HA affordable rent</c:v>
                </c:pt>
                <c:pt idx="3">
                  <c:v>4 LA affordable rent</c:v>
                </c:pt>
                <c:pt idx="4">
                  <c:v>5 Intermediate rent</c:v>
                </c:pt>
                <c:pt idx="5">
                  <c:v>6 Median private rent</c:v>
                </c:pt>
                <c:pt idx="6">
                  <c:v>7 Homebuy</c:v>
                </c:pt>
                <c:pt idx="7">
                  <c:v>8 LQ resale</c:v>
                </c:pt>
                <c:pt idx="8">
                  <c:v>9 Avg resale</c:v>
                </c:pt>
                <c:pt idx="9">
                  <c:v>10 LQ new build</c:v>
                </c:pt>
                <c:pt idx="10">
                  <c:v>11 Avg new build</c:v>
                </c:pt>
              </c:strCache>
            </c:strRef>
          </c:cat>
          <c:val>
            <c:numRef>
              <c:f>'38 Data annual-price'!$L$316:$L$326</c:f>
              <c:numCache>
                <c:formatCode>_-"£"* #,##0_-;\-"£"* #,##0_-;_-"£"* "-"??_-;_-@_-</c:formatCode>
                <c:ptCount val="11"/>
                <c:pt idx="1">
                  <c:v>5232.0450000000001</c:v>
                </c:pt>
                <c:pt idx="2">
                  <c:v>7734.4800000000005</c:v>
                </c:pt>
                <c:pt idx="4">
                  <c:v>9925.5</c:v>
                </c:pt>
                <c:pt idx="5">
                  <c:v>12415</c:v>
                </c:pt>
                <c:pt idx="6">
                  <c:v>11992.5</c:v>
                </c:pt>
                <c:pt idx="7">
                  <c:v>11791</c:v>
                </c:pt>
                <c:pt idx="8">
                  <c:v>13806</c:v>
                </c:pt>
                <c:pt idx="9">
                  <c:v>15106</c:v>
                </c:pt>
                <c:pt idx="10">
                  <c:v>16191.5</c:v>
                </c:pt>
              </c:numCache>
            </c:numRef>
          </c:val>
          <c:smooth val="0"/>
          <c:extLst>
            <c:ext xmlns:c16="http://schemas.microsoft.com/office/drawing/2014/chart" uri="{C3380CC4-5D6E-409C-BE32-E72D297353CC}">
              <c16:uniqueId val="{00000008-63FD-485F-A5F6-2334D48E318A}"/>
            </c:ext>
          </c:extLst>
        </c:ser>
        <c:dLbls>
          <c:showLegendKey val="0"/>
          <c:showVal val="0"/>
          <c:showCatName val="0"/>
          <c:showSerName val="0"/>
          <c:showPercent val="0"/>
          <c:showBubbleSize val="0"/>
        </c:dLbls>
        <c:smooth val="0"/>
        <c:axId val="1307753952"/>
        <c:axId val="1307752968"/>
      </c:lineChart>
      <c:catAx>
        <c:axId val="1307753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2968"/>
        <c:crosses val="autoZero"/>
        <c:auto val="1"/>
        <c:lblAlgn val="ctr"/>
        <c:lblOffset val="100"/>
        <c:noMultiLvlLbl val="0"/>
      </c:catAx>
      <c:valAx>
        <c:axId val="13077529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quot;£&quot;* #,##0_-;_-&quot;£&quot;*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77539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8.9781834732278215E-2"/>
          <c:y val="6.1399561196796688E-2"/>
          <c:w val="0.88836188386174997"/>
          <c:h val="0.77928919491243642"/>
        </c:manualLayout>
      </c:layout>
      <c:barChart>
        <c:barDir val="col"/>
        <c:grouping val="clustered"/>
        <c:varyColors val="0"/>
        <c:ser>
          <c:idx val="1"/>
          <c:order val="0"/>
          <c:tx>
            <c:strRef>
              <c:f>'30 Data CACI'!$A$13</c:f>
              <c:strCache>
                <c:ptCount val="1"/>
                <c:pt idx="0">
                  <c:v>West Suffolk</c:v>
                </c:pt>
              </c:strCache>
            </c:strRef>
          </c:tx>
          <c:spPr>
            <a:solidFill>
              <a:schemeClr val="accent1">
                <a:shade val="76000"/>
              </a:schemeClr>
            </a:solidFill>
            <a:ln>
              <a:noFill/>
            </a:ln>
            <a:effectLst/>
          </c:spPr>
          <c:invertIfNegative val="0"/>
          <c:cat>
            <c:strRef>
              <c:f>'30 Data CACI'!$B$3:$V$3</c:f>
              <c:strCache>
                <c:ptCount val="21"/>
                <c:pt idx="0">
                  <c:v>0-5k</c:v>
                </c:pt>
                <c:pt idx="1">
                  <c:v>5-10k</c:v>
                </c:pt>
                <c:pt idx="2">
                  <c:v>10-15k</c:v>
                </c:pt>
                <c:pt idx="3">
                  <c:v>15-20k</c:v>
                </c:pt>
                <c:pt idx="4">
                  <c:v>20-25k</c:v>
                </c:pt>
                <c:pt idx="5">
                  <c:v>25-30k</c:v>
                </c:pt>
                <c:pt idx="6">
                  <c:v>30-35k</c:v>
                </c:pt>
                <c:pt idx="7">
                  <c:v>35-40k</c:v>
                </c:pt>
                <c:pt idx="8">
                  <c:v>40-45k</c:v>
                </c:pt>
                <c:pt idx="9">
                  <c:v>45-50k</c:v>
                </c:pt>
                <c:pt idx="10">
                  <c:v>50-55k</c:v>
                </c:pt>
                <c:pt idx="11">
                  <c:v>55-60k</c:v>
                </c:pt>
                <c:pt idx="12">
                  <c:v>60-65k</c:v>
                </c:pt>
                <c:pt idx="13">
                  <c:v>65-70k</c:v>
                </c:pt>
                <c:pt idx="14">
                  <c:v>70-75k</c:v>
                </c:pt>
                <c:pt idx="15">
                  <c:v>75-80k</c:v>
                </c:pt>
                <c:pt idx="16">
                  <c:v>80-85k</c:v>
                </c:pt>
                <c:pt idx="17">
                  <c:v>85-90k</c:v>
                </c:pt>
                <c:pt idx="18">
                  <c:v>90-95k</c:v>
                </c:pt>
                <c:pt idx="19">
                  <c:v>95-100k</c:v>
                </c:pt>
                <c:pt idx="20">
                  <c:v>100k+</c:v>
                </c:pt>
              </c:strCache>
            </c:strRef>
          </c:cat>
          <c:val>
            <c:numRef>
              <c:f>'30 Data CACI'!$B$13:$V$13</c:f>
              <c:numCache>
                <c:formatCode>_-* #,##0_-;\-* #,##0_-;_-* "-"??_-;_-@_-</c:formatCode>
                <c:ptCount val="21"/>
                <c:pt idx="0">
                  <c:v>865</c:v>
                </c:pt>
                <c:pt idx="1">
                  <c:v>4214</c:v>
                </c:pt>
                <c:pt idx="2">
                  <c:v>6177</c:v>
                </c:pt>
                <c:pt idx="3">
                  <c:v>7161</c:v>
                </c:pt>
                <c:pt idx="4">
                  <c:v>6479</c:v>
                </c:pt>
                <c:pt idx="5">
                  <c:v>6225</c:v>
                </c:pt>
                <c:pt idx="6">
                  <c:v>5567</c:v>
                </c:pt>
                <c:pt idx="7">
                  <c:v>5456</c:v>
                </c:pt>
                <c:pt idx="8">
                  <c:v>4642</c:v>
                </c:pt>
                <c:pt idx="9">
                  <c:v>4288</c:v>
                </c:pt>
                <c:pt idx="10">
                  <c:v>3291</c:v>
                </c:pt>
                <c:pt idx="11">
                  <c:v>2997</c:v>
                </c:pt>
                <c:pt idx="12">
                  <c:v>2435</c:v>
                </c:pt>
                <c:pt idx="13">
                  <c:v>1921</c:v>
                </c:pt>
                <c:pt idx="14">
                  <c:v>1662</c:v>
                </c:pt>
                <c:pt idx="15">
                  <c:v>1490</c:v>
                </c:pt>
                <c:pt idx="16">
                  <c:v>1587</c:v>
                </c:pt>
                <c:pt idx="17">
                  <c:v>1317</c:v>
                </c:pt>
                <c:pt idx="18">
                  <c:v>886</c:v>
                </c:pt>
                <c:pt idx="19">
                  <c:v>829</c:v>
                </c:pt>
                <c:pt idx="20">
                  <c:v>1894</c:v>
                </c:pt>
              </c:numCache>
            </c:numRef>
          </c:val>
          <c:extLst>
            <c:ext xmlns:c16="http://schemas.microsoft.com/office/drawing/2014/chart" uri="{C3380CC4-5D6E-409C-BE32-E72D297353CC}">
              <c16:uniqueId val="{00000000-6E66-4584-8B93-10EEEC3B8780}"/>
            </c:ext>
          </c:extLst>
        </c:ser>
        <c:dLbls>
          <c:showLegendKey val="0"/>
          <c:showVal val="0"/>
          <c:showCatName val="0"/>
          <c:showSerName val="0"/>
          <c:showPercent val="0"/>
          <c:showBubbleSize val="0"/>
        </c:dLbls>
        <c:gapWidth val="267"/>
        <c:overlap val="-43"/>
        <c:axId val="603894944"/>
        <c:axId val="603887072"/>
      </c:barChart>
      <c:catAx>
        <c:axId val="60389494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5400000" spcFirstLastPara="1" vertOverflow="ellipsis" wrap="square" anchor="ctr" anchorCtr="1"/>
          <a:lstStyle/>
          <a:p>
            <a:pPr algn="ctr">
              <a:defRPr lang="en-US" sz="600" b="0" i="0" u="none" strike="noStrike" kern="1200" cap="none" spc="0" normalizeH="0" baseline="0">
                <a:solidFill>
                  <a:schemeClr val="dk1">
                    <a:lumMod val="50000"/>
                    <a:lumOff val="50000"/>
                  </a:schemeClr>
                </a:solidFill>
                <a:latin typeface="+mn-lt"/>
                <a:ea typeface="+mn-ea"/>
                <a:cs typeface="+mn-cs"/>
              </a:defRPr>
            </a:pPr>
            <a:endParaRPr lang="en-US"/>
          </a:p>
        </c:txPr>
        <c:crossAx val="603887072"/>
        <c:crosses val="autoZero"/>
        <c:auto val="1"/>
        <c:lblAlgn val="ctr"/>
        <c:lblOffset val="100"/>
        <c:noMultiLvlLbl val="0"/>
      </c:catAx>
      <c:valAx>
        <c:axId val="603887072"/>
        <c:scaling>
          <c:orientation val="minMax"/>
        </c:scaling>
        <c:delete val="0"/>
        <c:axPos val="l"/>
        <c:majorGridlines>
          <c:spPr>
            <a:ln w="9525" cap="flat" cmpd="sng" algn="ctr">
              <a:solidFill>
                <a:schemeClr val="dk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dk1">
                    <a:lumMod val="65000"/>
                    <a:lumOff val="35000"/>
                  </a:schemeClr>
                </a:solidFill>
                <a:latin typeface="+mn-lt"/>
                <a:ea typeface="+mn-ea"/>
                <a:cs typeface="+mn-cs"/>
              </a:defRPr>
            </a:pPr>
            <a:endParaRPr lang="en-US"/>
          </a:p>
        </c:txPr>
        <c:crossAx val="603894944"/>
        <c:crosses val="autoZero"/>
        <c:crossBetween val="between"/>
      </c:valAx>
      <c:spPr>
        <a:solidFill>
          <a:schemeClr val="bg1"/>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2793031504514E-3"/>
          <c:y val="9.3018473512419417E-2"/>
          <c:w val="0.8228843368508173"/>
          <c:h val="0.99226546906187629"/>
        </c:manualLayout>
      </c:layout>
      <c:pieChart>
        <c:varyColors val="1"/>
        <c:ser>
          <c:idx val="0"/>
          <c:order val="0"/>
          <c:dPt>
            <c:idx val="0"/>
            <c:bubble3D val="0"/>
            <c:spPr>
              <a:solidFill>
                <a:srgbClr val="FFFF00"/>
              </a:solidFill>
              <a:ln w="19050">
                <a:solidFill>
                  <a:schemeClr val="lt1"/>
                </a:solidFill>
              </a:ln>
              <a:effectLst/>
            </c:spPr>
            <c:extLst>
              <c:ext xmlns:c16="http://schemas.microsoft.com/office/drawing/2014/chart" uri="{C3380CC4-5D6E-409C-BE32-E72D297353CC}">
                <c16:uniqueId val="{00000001-511C-4DB4-90D7-CE678F9EEEF2}"/>
              </c:ext>
            </c:extLst>
          </c:dPt>
          <c:dPt>
            <c:idx val="1"/>
            <c:bubble3D val="0"/>
            <c:spPr>
              <a:solidFill>
                <a:schemeClr val="bg1"/>
              </a:solidFill>
              <a:ln w="9525">
                <a:solidFill>
                  <a:schemeClr val="bg1">
                    <a:lumMod val="65000"/>
                  </a:schemeClr>
                </a:solidFill>
              </a:ln>
              <a:effectLst/>
            </c:spPr>
            <c:extLst>
              <c:ext xmlns:c16="http://schemas.microsoft.com/office/drawing/2014/chart" uri="{C3380CC4-5D6E-409C-BE32-E72D297353CC}">
                <c16:uniqueId val="{00000003-511C-4DB4-90D7-CE678F9EEEF2}"/>
              </c:ext>
            </c:extLst>
          </c:dPt>
          <c:dPt>
            <c:idx val="2"/>
            <c:bubble3D val="0"/>
            <c:spPr>
              <a:solidFill>
                <a:srgbClr val="FF99FF"/>
              </a:solidFill>
              <a:ln w="19050">
                <a:solidFill>
                  <a:schemeClr val="lt1"/>
                </a:solidFill>
              </a:ln>
              <a:effectLst/>
            </c:spPr>
            <c:extLst>
              <c:ext xmlns:c16="http://schemas.microsoft.com/office/drawing/2014/chart" uri="{C3380CC4-5D6E-409C-BE32-E72D297353CC}">
                <c16:uniqueId val="{00000005-511C-4DB4-90D7-CE678F9EEEF2}"/>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badi Extra Light" panose="020B0204020104020204" pitchFamily="34" charset="0"/>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Sheet1!$A$1:$A$3</c:f>
              <c:strCache>
                <c:ptCount val="3"/>
                <c:pt idx="0">
                  <c:v>Lower 25%</c:v>
                </c:pt>
                <c:pt idx="1">
                  <c:v>Middle 50%</c:v>
                </c:pt>
                <c:pt idx="2">
                  <c:v>Upper 25%</c:v>
                </c:pt>
              </c:strCache>
            </c:strRef>
          </c:cat>
          <c:val>
            <c:numRef>
              <c:f>Sheet1!$B$1:$B$3</c:f>
              <c:numCache>
                <c:formatCode>General</c:formatCode>
                <c:ptCount val="3"/>
                <c:pt idx="0">
                  <c:v>25</c:v>
                </c:pt>
                <c:pt idx="1">
                  <c:v>50</c:v>
                </c:pt>
                <c:pt idx="2">
                  <c:v>25</c:v>
                </c:pt>
              </c:numCache>
            </c:numRef>
          </c:val>
          <c:extLst>
            <c:ext xmlns:c16="http://schemas.microsoft.com/office/drawing/2014/chart" uri="{C3380CC4-5D6E-409C-BE32-E72D297353CC}">
              <c16:uniqueId val="{00000006-511C-4DB4-90D7-CE678F9EEEF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68499042430172"/>
          <c:y val="3.125527458394492E-2"/>
          <c:w val="0.8322924505132947"/>
          <c:h val="0.74630684271070191"/>
        </c:manualLayout>
      </c:layout>
      <c:barChart>
        <c:barDir val="bar"/>
        <c:grouping val="stacked"/>
        <c:varyColors val="0"/>
        <c:ser>
          <c:idx val="1"/>
          <c:order val="1"/>
          <c:tx>
            <c:strRef>
              <c:f>'53 Data dwells for charts'!$C$75</c:f>
              <c:strCache>
                <c:ptCount val="1"/>
                <c:pt idx="0">
                  <c:v>Dwells minus turnover</c:v>
                </c:pt>
              </c:strCache>
            </c:strRef>
          </c:tx>
          <c:spPr>
            <a:blipFill>
              <a:blip xmlns:r="http://schemas.openxmlformats.org/officeDocument/2006/relationships" r:embed="rId3">
                <a:extLst>
                  <a:ext uri="{96DAC541-7B7A-43D3-8B79-37D633B846F1}">
                    <asvg:svgBlip xmlns:asvg="http://schemas.microsoft.com/office/drawing/2016/SVG/main" r:embed="rId4"/>
                  </a:ext>
                </a:extLst>
              </a:blip>
              <a:stretch>
                <a:fillRect/>
              </a:stretch>
            </a:blipFill>
            <a:ln>
              <a:noFill/>
            </a:ln>
            <a:effectLst/>
          </c:spPr>
          <c:invertIfNegative val="0"/>
          <c:pictureOptions>
            <c:pictureFormat val="stack"/>
          </c:pictureOptions>
          <c:cat>
            <c:strRef>
              <c:f>'53 Data dwells for charts'!$A$77:$A$80</c:f>
              <c:strCache>
                <c:ptCount val="4"/>
                <c:pt idx="0">
                  <c:v>HA social rent &amp; affordable rent</c:v>
                </c:pt>
                <c:pt idx="1">
                  <c:v>Private rent</c:v>
                </c:pt>
                <c:pt idx="2">
                  <c:v>Homebuy / LCHO</c:v>
                </c:pt>
                <c:pt idx="3">
                  <c:v>Ownership</c:v>
                </c:pt>
              </c:strCache>
              <c:extLst/>
            </c:strRef>
          </c:cat>
          <c:val>
            <c:numRef>
              <c:f>'53 Data dwells for charts'!$C$77:$C$80</c:f>
              <c:numCache>
                <c:formatCode>_-* #,##0_-;\-* #,##0_-;_-* "-"??_-;_-@_-</c:formatCode>
                <c:ptCount val="4"/>
                <c:pt idx="0">
                  <c:v>11302</c:v>
                </c:pt>
                <c:pt idx="1">
                  <c:v>11703.3</c:v>
                </c:pt>
                <c:pt idx="2">
                  <c:v>836</c:v>
                </c:pt>
                <c:pt idx="3">
                  <c:v>49268</c:v>
                </c:pt>
              </c:numCache>
              <c:extLst/>
            </c:numRef>
          </c:val>
          <c:extLst>
            <c:ext xmlns:c16="http://schemas.microsoft.com/office/drawing/2014/chart" uri="{C3380CC4-5D6E-409C-BE32-E72D297353CC}">
              <c16:uniqueId val="{00000000-C5A0-4237-B406-DAC6B09870DE}"/>
            </c:ext>
          </c:extLst>
        </c:ser>
        <c:ser>
          <c:idx val="2"/>
          <c:order val="2"/>
          <c:tx>
            <c:strRef>
              <c:f>'53 Data dwells for charts'!$D$75</c:f>
              <c:strCache>
                <c:ptCount val="1"/>
                <c:pt idx="0">
                  <c:v>Approx turnover in a year</c:v>
                </c:pt>
              </c:strCache>
            </c:strRef>
          </c:tx>
          <c:spPr>
            <a:blipFill>
              <a:blip xmlns:r="http://schemas.openxmlformats.org/officeDocument/2006/relationships" r:embed="rId5">
                <a:extLst>
                  <a:ext uri="{96DAC541-7B7A-43D3-8B79-37D633B846F1}">
                    <asvg:svgBlip xmlns:asvg="http://schemas.microsoft.com/office/drawing/2016/SVG/main" r:embed="rId6"/>
                  </a:ext>
                </a:extLst>
              </a:blip>
              <a:stretch>
                <a:fillRect/>
              </a:stretch>
            </a:blipFill>
            <a:ln>
              <a:noFill/>
            </a:ln>
            <a:effectLst/>
          </c:spPr>
          <c:invertIfNegative val="0"/>
          <c:pictureOptions>
            <c:pictureFormat val="stack"/>
          </c:pictureOptions>
          <c:cat>
            <c:strRef>
              <c:f>'53 Data dwells for charts'!$A$77:$A$80</c:f>
              <c:strCache>
                <c:ptCount val="4"/>
                <c:pt idx="0">
                  <c:v>HA social rent &amp; affordable rent</c:v>
                </c:pt>
                <c:pt idx="1">
                  <c:v>Private rent</c:v>
                </c:pt>
                <c:pt idx="2">
                  <c:v>Homebuy / LCHO</c:v>
                </c:pt>
                <c:pt idx="3">
                  <c:v>Ownership</c:v>
                </c:pt>
              </c:strCache>
              <c:extLst/>
            </c:strRef>
          </c:cat>
          <c:val>
            <c:numRef>
              <c:f>'53 Data dwells for charts'!$D$77:$D$80</c:f>
              <c:numCache>
                <c:formatCode>_-* #,##0_-;\-* #,##0_-;_-* "-"??_-;_-@_-</c:formatCode>
                <c:ptCount val="4"/>
                <c:pt idx="0">
                  <c:v>1006</c:v>
                </c:pt>
                <c:pt idx="1">
                  <c:v>5015.7</c:v>
                </c:pt>
                <c:pt idx="2">
                  <c:v>8</c:v>
                </c:pt>
                <c:pt idx="3">
                  <c:v>2054</c:v>
                </c:pt>
              </c:numCache>
              <c:extLst/>
            </c:numRef>
          </c:val>
          <c:extLst>
            <c:ext xmlns:c16="http://schemas.microsoft.com/office/drawing/2014/chart" uri="{C3380CC4-5D6E-409C-BE32-E72D297353CC}">
              <c16:uniqueId val="{00000001-C5A0-4237-B406-DAC6B09870DE}"/>
            </c:ext>
          </c:extLst>
        </c:ser>
        <c:ser>
          <c:idx val="3"/>
          <c:order val="3"/>
          <c:tx>
            <c:strRef>
              <c:f>'53 Data dwells for charts'!$E$75</c:f>
              <c:strCache>
                <c:ptCount val="1"/>
                <c:pt idx="0">
                  <c:v>New build</c:v>
                </c:pt>
              </c:strCache>
            </c:strRef>
          </c:tx>
          <c:spPr>
            <a:blipFill>
              <a:blip xmlns:r="http://schemas.openxmlformats.org/officeDocument/2006/relationships" r:embed="rId7">
                <a:extLst>
                  <a:ext uri="{96DAC541-7B7A-43D3-8B79-37D633B846F1}">
                    <asvg:svgBlip xmlns:asvg="http://schemas.microsoft.com/office/drawing/2016/SVG/main" r:embed="rId8"/>
                  </a:ext>
                </a:extLst>
              </a:blip>
              <a:stretch>
                <a:fillRect/>
              </a:stretch>
            </a:blipFill>
            <a:ln>
              <a:noFill/>
            </a:ln>
            <a:effectLst/>
          </c:spPr>
          <c:invertIfNegative val="0"/>
          <c:pictureOptions>
            <c:pictureFormat val="stack"/>
          </c:pictureOptions>
          <c:cat>
            <c:strRef>
              <c:f>'53 Data dwells for charts'!$A$77:$A$80</c:f>
              <c:strCache>
                <c:ptCount val="4"/>
                <c:pt idx="0">
                  <c:v>HA social rent &amp; affordable rent</c:v>
                </c:pt>
                <c:pt idx="1">
                  <c:v>Private rent</c:v>
                </c:pt>
                <c:pt idx="2">
                  <c:v>Homebuy / LCHO</c:v>
                </c:pt>
                <c:pt idx="3">
                  <c:v>Ownership</c:v>
                </c:pt>
              </c:strCache>
              <c:extLst/>
            </c:strRef>
          </c:cat>
          <c:val>
            <c:numRef>
              <c:f>'53 Data dwells for charts'!$E$77:$E$80</c:f>
              <c:numCache>
                <c:formatCode>_-* #,##0_-;\-* #,##0_-;_-* "-"??_-;_-@_-</c:formatCode>
                <c:ptCount val="4"/>
                <c:pt idx="0" formatCode="#,##0">
                  <c:v>192</c:v>
                </c:pt>
                <c:pt idx="1">
                  <c:v>31</c:v>
                </c:pt>
                <c:pt idx="2">
                  <c:v>176</c:v>
                </c:pt>
                <c:pt idx="3" formatCode="General">
                  <c:v>842</c:v>
                </c:pt>
              </c:numCache>
              <c:extLst/>
            </c:numRef>
          </c:val>
          <c:extLst>
            <c:ext xmlns:c16="http://schemas.microsoft.com/office/drawing/2014/chart" uri="{C3380CC4-5D6E-409C-BE32-E72D297353CC}">
              <c16:uniqueId val="{00000002-C5A0-4237-B406-DAC6B09870DE}"/>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charts'!$B$75</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charts'!$A$77:$A$80</c15:sqref>
                        </c15:formulaRef>
                      </c:ext>
                    </c:extLst>
                    <c:strCache>
                      <c:ptCount val="4"/>
                      <c:pt idx="0">
                        <c:v>HA social rent &amp; affordable rent</c:v>
                      </c:pt>
                      <c:pt idx="1">
                        <c:v>Private rent</c:v>
                      </c:pt>
                      <c:pt idx="2">
                        <c:v>Homebuy / LCHO</c:v>
                      </c:pt>
                      <c:pt idx="3">
                        <c:v>Ownership</c:v>
                      </c:pt>
                    </c:strCache>
                  </c:strRef>
                </c:cat>
                <c:val>
                  <c:numRef>
                    <c:extLst>
                      <c:ext uri="{02D57815-91ED-43cb-92C2-25804820EDAC}">
                        <c15:formulaRef>
                          <c15:sqref>'53 Data dwells for charts'!$B$77:$B$80</c15:sqref>
                        </c15:formulaRef>
                      </c:ext>
                    </c:extLst>
                    <c:numCache>
                      <c:formatCode>_-* #,##0_-;\-* #,##0_-;_-* "-"??_-;_-@_-</c:formatCode>
                      <c:ptCount val="4"/>
                      <c:pt idx="0">
                        <c:v>12308</c:v>
                      </c:pt>
                      <c:pt idx="1">
                        <c:v>16719</c:v>
                      </c:pt>
                      <c:pt idx="2">
                        <c:v>844</c:v>
                      </c:pt>
                      <c:pt idx="3">
                        <c:v>51322</c:v>
                      </c:pt>
                    </c:numCache>
                  </c:numRef>
                </c:val>
                <c:extLst>
                  <c:ext xmlns:c16="http://schemas.microsoft.com/office/drawing/2014/chart" uri="{C3380CC4-5D6E-409C-BE32-E72D297353CC}">
                    <c16:uniqueId val="{00000003-C5A0-4237-B406-DAC6B09870DE}"/>
                  </c:ext>
                </c:extLst>
              </c15:ser>
            </c15:filteredBarSeries>
          </c:ext>
        </c:extLst>
      </c:barChart>
      <c:catAx>
        <c:axId val="1014933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pPr>
      <a:endParaRPr lang="en-US"/>
    </a:p>
  </c:txPr>
  <c:externalData r:id="rId9">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West Suffolk</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0"/>
          <c:tx>
            <c:strRef>
              <c:f>'53 Data dwells for charts'!$C$75</c:f>
              <c:strCache>
                <c:ptCount val="1"/>
                <c:pt idx="0">
                  <c:v>Dwells minus turnover</c:v>
                </c:pt>
              </c:strCache>
            </c:strRef>
          </c:tx>
          <c:spPr>
            <a:solidFill>
              <a:schemeClr val="bg1">
                <a:lumMod val="65000"/>
              </a:schemeClr>
            </a:solidFill>
            <a:ln>
              <a:noFill/>
            </a:ln>
            <a:effectLst/>
          </c:spPr>
          <c:invertIfNegative val="0"/>
          <c:cat>
            <c:strRef>
              <c:f>'53 Data dwells for charts'!$A$77:$A$80</c:f>
              <c:strCache>
                <c:ptCount val="4"/>
                <c:pt idx="0">
                  <c:v>HA social rent &amp; affordable rent</c:v>
                </c:pt>
                <c:pt idx="1">
                  <c:v>Private rent</c:v>
                </c:pt>
                <c:pt idx="2">
                  <c:v>Homebuy / LCHO</c:v>
                </c:pt>
                <c:pt idx="3">
                  <c:v>Ownership</c:v>
                </c:pt>
              </c:strCache>
              <c:extLst/>
            </c:strRef>
          </c:cat>
          <c:val>
            <c:numRef>
              <c:f>'53 Data dwells for charts'!$C$77:$C$80</c:f>
              <c:numCache>
                <c:formatCode>_-* #,##0_-;\-* #,##0_-;_-* "-"??_-;_-@_-</c:formatCode>
                <c:ptCount val="4"/>
                <c:pt idx="0">
                  <c:v>11302</c:v>
                </c:pt>
                <c:pt idx="1">
                  <c:v>11703.3</c:v>
                </c:pt>
                <c:pt idx="2">
                  <c:v>836</c:v>
                </c:pt>
                <c:pt idx="3">
                  <c:v>49268</c:v>
                </c:pt>
              </c:numCache>
              <c:extLst/>
            </c:numRef>
          </c:val>
          <c:extLst>
            <c:ext xmlns:c16="http://schemas.microsoft.com/office/drawing/2014/chart" uri="{C3380CC4-5D6E-409C-BE32-E72D297353CC}">
              <c16:uniqueId val="{00000000-2C53-4004-9917-29E283AAA6A2}"/>
            </c:ext>
          </c:extLst>
        </c:ser>
        <c:ser>
          <c:idx val="2"/>
          <c:order val="1"/>
          <c:tx>
            <c:strRef>
              <c:f>'53 Data dwells for charts'!$D$75</c:f>
              <c:strCache>
                <c:ptCount val="1"/>
                <c:pt idx="0">
                  <c:v>Approx turnover in a year</c:v>
                </c:pt>
              </c:strCache>
            </c:strRef>
          </c:tx>
          <c:spPr>
            <a:solidFill>
              <a:srgbClr val="0070C0"/>
            </a:solidFill>
            <a:ln>
              <a:noFill/>
            </a:ln>
            <a:effectLst/>
          </c:spPr>
          <c:invertIfNegative val="0"/>
          <c:cat>
            <c:strRef>
              <c:f>'53 Data dwells for charts'!$A$77:$A$80</c:f>
              <c:strCache>
                <c:ptCount val="4"/>
                <c:pt idx="0">
                  <c:v>HA social rent &amp; affordable rent</c:v>
                </c:pt>
                <c:pt idx="1">
                  <c:v>Private rent</c:v>
                </c:pt>
                <c:pt idx="2">
                  <c:v>Homebuy / LCHO</c:v>
                </c:pt>
                <c:pt idx="3">
                  <c:v>Ownership</c:v>
                </c:pt>
              </c:strCache>
              <c:extLst/>
            </c:strRef>
          </c:cat>
          <c:val>
            <c:numRef>
              <c:f>'53 Data dwells for charts'!$D$77:$D$80</c:f>
              <c:numCache>
                <c:formatCode>_-* #,##0_-;\-* #,##0_-;_-* "-"??_-;_-@_-</c:formatCode>
                <c:ptCount val="4"/>
                <c:pt idx="0">
                  <c:v>1006</c:v>
                </c:pt>
                <c:pt idx="1">
                  <c:v>5015.7</c:v>
                </c:pt>
                <c:pt idx="2">
                  <c:v>8</c:v>
                </c:pt>
                <c:pt idx="3">
                  <c:v>2054</c:v>
                </c:pt>
              </c:numCache>
              <c:extLst/>
            </c:numRef>
          </c:val>
          <c:extLst>
            <c:ext xmlns:c16="http://schemas.microsoft.com/office/drawing/2014/chart" uri="{C3380CC4-5D6E-409C-BE32-E72D297353CC}">
              <c16:uniqueId val="{00000001-2C53-4004-9917-29E283AAA6A2}"/>
            </c:ext>
          </c:extLst>
        </c:ser>
        <c:ser>
          <c:idx val="3"/>
          <c:order val="2"/>
          <c:tx>
            <c:strRef>
              <c:f>'53 Data dwells for charts'!$E$75</c:f>
              <c:strCache>
                <c:ptCount val="1"/>
                <c:pt idx="0">
                  <c:v>New build</c:v>
                </c:pt>
              </c:strCache>
            </c:strRef>
          </c:tx>
          <c:spPr>
            <a:solidFill>
              <a:srgbClr val="FF0000"/>
            </a:solidFill>
            <a:ln>
              <a:noFill/>
            </a:ln>
            <a:effectLst/>
          </c:spPr>
          <c:invertIfNegative val="0"/>
          <c:cat>
            <c:strRef>
              <c:f>'53 Data dwells for charts'!$A$77:$A$80</c:f>
              <c:strCache>
                <c:ptCount val="4"/>
                <c:pt idx="0">
                  <c:v>HA social rent &amp; affordable rent</c:v>
                </c:pt>
                <c:pt idx="1">
                  <c:v>Private rent</c:v>
                </c:pt>
                <c:pt idx="2">
                  <c:v>Homebuy / LCHO</c:v>
                </c:pt>
                <c:pt idx="3">
                  <c:v>Ownership</c:v>
                </c:pt>
              </c:strCache>
              <c:extLst/>
            </c:strRef>
          </c:cat>
          <c:val>
            <c:numRef>
              <c:f>'53 Data dwells for charts'!$E$77:$E$80</c:f>
              <c:numCache>
                <c:formatCode>_-* #,##0_-;\-* #,##0_-;_-* "-"??_-;_-@_-</c:formatCode>
                <c:ptCount val="4"/>
                <c:pt idx="0" formatCode="#,##0">
                  <c:v>192</c:v>
                </c:pt>
                <c:pt idx="1">
                  <c:v>31</c:v>
                </c:pt>
                <c:pt idx="2">
                  <c:v>176</c:v>
                </c:pt>
                <c:pt idx="3" formatCode="General">
                  <c:v>842</c:v>
                </c:pt>
              </c:numCache>
              <c:extLst/>
            </c:numRef>
          </c:val>
          <c:extLst>
            <c:ext xmlns:c16="http://schemas.microsoft.com/office/drawing/2014/chart" uri="{C3380CC4-5D6E-409C-BE32-E72D297353CC}">
              <c16:uniqueId val="{00000002-2C53-4004-9917-29E283AAA6A2}"/>
            </c:ext>
          </c:extLst>
        </c:ser>
        <c:dLbls>
          <c:showLegendKey val="0"/>
          <c:showVal val="0"/>
          <c:showCatName val="0"/>
          <c:showSerName val="0"/>
          <c:showPercent val="0"/>
          <c:showBubbleSize val="0"/>
        </c:dLbls>
        <c:gapWidth val="182"/>
        <c:overlap val="100"/>
        <c:axId val="1014933312"/>
        <c:axId val="1014932328"/>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bg2">
            <a:tint val="94000"/>
            <a:satMod val="80000"/>
            <a:lumMod val="106000"/>
          </a:schemeClr>
        </a:gs>
        <a:gs pos="100000">
          <a:srgbClr val="FFCCFF"/>
        </a:gs>
      </a:gsLs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All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1"/>
          <c:order val="1"/>
          <c:tx>
            <c:strRef>
              <c:f>'53 Data dwells for charts'!$C$87</c:f>
              <c:strCache>
                <c:ptCount val="1"/>
                <c:pt idx="0">
                  <c:v>Dwells minus turnover</c:v>
                </c:pt>
              </c:strCache>
            </c:strRef>
          </c:tx>
          <c:spPr>
            <a:solidFill>
              <a:schemeClr val="bg1">
                <a:lumMod val="65000"/>
              </a:schemeClr>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charts'!$C$88:$C$92</c:f>
              <c:numCache>
                <c:formatCode>_-* #,##0_-;\-* #,##0_-;_-* "-"??_-;_-@_-</c:formatCode>
                <c:ptCount val="5"/>
                <c:pt idx="0">
                  <c:v>12309</c:v>
                </c:pt>
                <c:pt idx="1">
                  <c:v>52987</c:v>
                </c:pt>
                <c:pt idx="2">
                  <c:v>60419.100000000006</c:v>
                </c:pt>
                <c:pt idx="3">
                  <c:v>5446</c:v>
                </c:pt>
                <c:pt idx="4">
                  <c:v>281581</c:v>
                </c:pt>
              </c:numCache>
            </c:numRef>
          </c:val>
          <c:extLst>
            <c:ext xmlns:c16="http://schemas.microsoft.com/office/drawing/2014/chart" uri="{C3380CC4-5D6E-409C-BE32-E72D297353CC}">
              <c16:uniqueId val="{00000000-7FF4-480F-ADA4-17598143A42F}"/>
            </c:ext>
          </c:extLst>
        </c:ser>
        <c:ser>
          <c:idx val="2"/>
          <c:order val="2"/>
          <c:tx>
            <c:strRef>
              <c:f>'53 Data dwells for charts'!$D$87</c:f>
              <c:strCache>
                <c:ptCount val="1"/>
                <c:pt idx="0">
                  <c:v>Approx turnover in a year</c:v>
                </c:pt>
              </c:strCache>
            </c:strRef>
          </c:tx>
          <c:spPr>
            <a:solidFill>
              <a:srgbClr val="0070C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charts'!$D$88:$D$92</c:f>
              <c:numCache>
                <c:formatCode>_-* #,##0_-;\-* #,##0_-;_-* "-"??_-;_-@_-</c:formatCode>
                <c:ptCount val="5"/>
                <c:pt idx="0">
                  <c:v>349</c:v>
                </c:pt>
                <c:pt idx="1">
                  <c:v>3809</c:v>
                </c:pt>
                <c:pt idx="2">
                  <c:v>25893.899999999998</c:v>
                </c:pt>
                <c:pt idx="3">
                  <c:v>138</c:v>
                </c:pt>
                <c:pt idx="4">
                  <c:v>10931</c:v>
                </c:pt>
              </c:numCache>
            </c:numRef>
          </c:val>
          <c:extLst>
            <c:ext xmlns:c16="http://schemas.microsoft.com/office/drawing/2014/chart" uri="{C3380CC4-5D6E-409C-BE32-E72D297353CC}">
              <c16:uniqueId val="{00000001-7FF4-480F-ADA4-17598143A42F}"/>
            </c:ext>
          </c:extLst>
        </c:ser>
        <c:ser>
          <c:idx val="3"/>
          <c:order val="3"/>
          <c:tx>
            <c:strRef>
              <c:f>'53 Data dwells for charts'!$E$87</c:f>
              <c:strCache>
                <c:ptCount val="1"/>
                <c:pt idx="0">
                  <c:v>New build</c:v>
                </c:pt>
              </c:strCache>
            </c:strRef>
          </c:tx>
          <c:spPr>
            <a:solidFill>
              <a:srgbClr val="FF0000"/>
            </a:solidFill>
            <a:ln>
              <a:noFill/>
            </a:ln>
            <a:effectLst/>
          </c:spPr>
          <c:invertIfNegative val="0"/>
          <c:cat>
            <c:strRef>
              <c:f>'53 Data dwells for charts'!$A$88:$A$92</c:f>
              <c:strCache>
                <c:ptCount val="5"/>
                <c:pt idx="0">
                  <c:v>LA social rent &amp; affordable rent</c:v>
                </c:pt>
                <c:pt idx="1">
                  <c:v>HA social rent &amp; affordable rent</c:v>
                </c:pt>
                <c:pt idx="2">
                  <c:v>Private rent</c:v>
                </c:pt>
                <c:pt idx="3">
                  <c:v>Homebuy / LCHO</c:v>
                </c:pt>
                <c:pt idx="4">
                  <c:v>Ownership</c:v>
                </c:pt>
              </c:strCache>
            </c:strRef>
          </c:cat>
          <c:val>
            <c:numRef>
              <c:f>'53 Data dwells for charts'!$E$88:$E$92</c:f>
              <c:numCache>
                <c:formatCode>_-* #,##0_-;\-* #,##0_-;_-* "-"??_-;_-@_-</c:formatCode>
                <c:ptCount val="5"/>
                <c:pt idx="0">
                  <c:v>185</c:v>
                </c:pt>
                <c:pt idx="1">
                  <c:v>1015</c:v>
                </c:pt>
                <c:pt idx="2">
                  <c:v>52</c:v>
                </c:pt>
                <c:pt idx="3">
                  <c:v>698</c:v>
                </c:pt>
                <c:pt idx="4">
                  <c:v>5642</c:v>
                </c:pt>
              </c:numCache>
            </c:numRef>
          </c:val>
          <c:extLst>
            <c:ext xmlns:c16="http://schemas.microsoft.com/office/drawing/2014/chart" uri="{C3380CC4-5D6E-409C-BE32-E72D297353CC}">
              <c16:uniqueId val="{00000002-7FF4-480F-ADA4-17598143A42F}"/>
            </c:ext>
          </c:extLst>
        </c:ser>
        <c:dLbls>
          <c:showLegendKey val="0"/>
          <c:showVal val="0"/>
          <c:showCatName val="0"/>
          <c:showSerName val="0"/>
          <c:showPercent val="0"/>
          <c:showBubbleSize val="0"/>
        </c:dLbls>
        <c:gapWidth val="182"/>
        <c:overlap val="100"/>
        <c:axId val="1014933312"/>
        <c:axId val="1014932328"/>
        <c:extLst>
          <c:ext xmlns:c15="http://schemas.microsoft.com/office/drawing/2012/chart" uri="{02D57815-91ED-43cb-92C2-25804820EDAC}">
            <c15:filteredBarSeries>
              <c15:ser>
                <c:idx val="0"/>
                <c:order val="0"/>
                <c:tx>
                  <c:strRef>
                    <c:extLst>
                      <c:ext uri="{02D57815-91ED-43cb-92C2-25804820EDAC}">
                        <c15:formulaRef>
                          <c15:sqref>'53 Data dwells for charts'!$B$87</c15:sqref>
                        </c15:formulaRef>
                      </c:ext>
                    </c:extLst>
                    <c:strCache>
                      <c:ptCount val="1"/>
                      <c:pt idx="0">
                        <c:v>Number of dwellings (not on chart)</c:v>
                      </c:pt>
                    </c:strCache>
                  </c:strRef>
                </c:tx>
                <c:spPr>
                  <a:solidFill>
                    <a:schemeClr val="accent1"/>
                  </a:solidFill>
                  <a:ln>
                    <a:noFill/>
                  </a:ln>
                  <a:effectLst/>
                </c:spPr>
                <c:invertIfNegative val="0"/>
                <c:cat>
                  <c:strRef>
                    <c:extLst>
                      <c:ext uri="{02D57815-91ED-43cb-92C2-25804820EDAC}">
                        <c15:formulaRef>
                          <c15:sqref>'53 Data dwells for charts'!$A$88:$A$92</c15:sqref>
                        </c15:formulaRef>
                      </c:ext>
                    </c:extLst>
                    <c:strCache>
                      <c:ptCount val="5"/>
                      <c:pt idx="0">
                        <c:v>LA social rent &amp; affordable rent</c:v>
                      </c:pt>
                      <c:pt idx="1">
                        <c:v>HA social rent &amp; affordable rent</c:v>
                      </c:pt>
                      <c:pt idx="2">
                        <c:v>Private rent</c:v>
                      </c:pt>
                      <c:pt idx="3">
                        <c:v>Homebuy / LCHO</c:v>
                      </c:pt>
                      <c:pt idx="4">
                        <c:v>Ownership</c:v>
                      </c:pt>
                    </c:strCache>
                  </c:strRef>
                </c:cat>
                <c:val>
                  <c:numRef>
                    <c:extLst>
                      <c:ext uri="{02D57815-91ED-43cb-92C2-25804820EDAC}">
                        <c15:formulaRef>
                          <c15:sqref>'53 Data dwells for charts'!$B$88:$B$92</c15:sqref>
                        </c15:formulaRef>
                      </c:ext>
                    </c:extLst>
                    <c:numCache>
                      <c:formatCode>_-* #,##0_-;\-* #,##0_-;_-* "-"??_-;_-@_-</c:formatCode>
                      <c:ptCount val="5"/>
                      <c:pt idx="0">
                        <c:v>12658</c:v>
                      </c:pt>
                      <c:pt idx="1">
                        <c:v>56796</c:v>
                      </c:pt>
                      <c:pt idx="2">
                        <c:v>86313</c:v>
                      </c:pt>
                      <c:pt idx="3">
                        <c:v>5584</c:v>
                      </c:pt>
                      <c:pt idx="4">
                        <c:v>292512</c:v>
                      </c:pt>
                    </c:numCache>
                  </c:numRef>
                </c:val>
                <c:extLst>
                  <c:ext xmlns:c16="http://schemas.microsoft.com/office/drawing/2014/chart" uri="{C3380CC4-5D6E-409C-BE32-E72D297353CC}">
                    <c16:uniqueId val="{00000003-7FF4-480F-ADA4-17598143A42F}"/>
                  </c:ext>
                </c:extLst>
              </c15:ser>
            </c15:filteredBarSeries>
          </c:ext>
        </c:extLst>
      </c:barChart>
      <c:catAx>
        <c:axId val="1014933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2328"/>
        <c:crosses val="autoZero"/>
        <c:auto val="1"/>
        <c:lblAlgn val="ctr"/>
        <c:lblOffset val="100"/>
        <c:noMultiLvlLbl val="0"/>
      </c:catAx>
      <c:valAx>
        <c:axId val="1014932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1493331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gradFill>
      <a:gsLst>
        <a:gs pos="0">
          <a:schemeClr val="accent2">
            <a:lumMod val="5000"/>
            <a:lumOff val="95000"/>
          </a:schemeClr>
        </a:gs>
        <a:gs pos="100000">
          <a:schemeClr val="bg1">
            <a:lumMod val="85000"/>
          </a:schemeClr>
        </a:gs>
      </a:gsLst>
      <a:lin ang="0" scaled="0"/>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944741700034479"/>
          <c:y val="0.14225822400136867"/>
          <c:w val="0.61018557289602227"/>
          <c:h val="0.82314623781569018"/>
        </c:manualLayout>
      </c:layout>
      <c:pieChart>
        <c:varyColors val="1"/>
        <c:ser>
          <c:idx val="6"/>
          <c:order val="6"/>
          <c:tx>
            <c:strRef>
              <c:f>'53 Data dwells for charts'!$A$14</c:f>
              <c:strCache>
                <c:ptCount val="1"/>
                <c:pt idx="0">
                  <c:v>West Suffolk</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900-492E-BA56-C0C51D2E20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900-492E-BA56-C0C51D2E20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900-492E-BA56-C0C51D2E20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900-492E-BA56-C0C51D2E20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900-492E-BA56-C0C51D2E20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9900-492E-BA56-C0C51D2E200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'53 Data dwells for charts'!$B$7:$G$7</c:f>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f>'53 Data dwells for charts'!$B$14:$G$14</c:f>
              <c:numCache>
                <c:formatCode>#,##0</c:formatCode>
                <c:ptCount val="6"/>
                <c:pt idx="0">
                  <c:v>54</c:v>
                </c:pt>
                <c:pt idx="1">
                  <c:v>12354</c:v>
                </c:pt>
                <c:pt idx="2">
                  <c:v>0</c:v>
                </c:pt>
                <c:pt idx="3" formatCode="_-* #,##0_-;\-* #,##0_-;_-* &quot;-&quot;??_-;_-@_-">
                  <c:v>29593</c:v>
                </c:pt>
                <c:pt idx="4" formatCode="_-* #,##0_-;\-* #,##0_-;_-* &quot;-&quot;??_-;_-@_-">
                  <c:v>21729</c:v>
                </c:pt>
                <c:pt idx="5" formatCode="_-* #,##0_-;\-* #,##0_-;_-* &quot;-&quot;??_-;_-@_-">
                  <c:v>16719</c:v>
                </c:pt>
              </c:numCache>
            </c:numRef>
          </c:val>
          <c:extLst>
            <c:ext xmlns:c16="http://schemas.microsoft.com/office/drawing/2014/chart" uri="{C3380CC4-5D6E-409C-BE32-E72D297353CC}">
              <c16:uniqueId val="{0000000C-9900-492E-BA56-C0C51D2E200C}"/>
            </c:ext>
          </c:extLst>
        </c:ser>
        <c:dLbls>
          <c:showLegendKey val="0"/>
          <c:showVal val="0"/>
          <c:showCatName val="0"/>
          <c:showSerName val="0"/>
          <c:showPercent val="0"/>
          <c:showBubbleSize val="0"/>
          <c:showLeaderLines val="1"/>
        </c:dLbls>
        <c:firstSliceAng val="0"/>
        <c:extLst>
          <c:ext xmlns:c15="http://schemas.microsoft.com/office/drawing/2012/chart" uri="{02D57815-91ED-43cb-92C2-25804820EDAC}">
            <c15:filteredPieSeries>
              <c15:ser>
                <c:idx val="0"/>
                <c:order val="0"/>
                <c:tx>
                  <c:strRef>
                    <c:extLst>
                      <c:ext uri="{02D57815-91ED-43cb-92C2-25804820EDAC}">
                        <c15:formulaRef>
                          <c15:sqref>'53 Data dwells for charts'!$A$8</c15:sqref>
                        </c15:formulaRef>
                      </c:ext>
                    </c:extLst>
                    <c:strCache>
                      <c:ptCount val="1"/>
                      <c:pt idx="0">
                        <c:v>Cambridge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E-9900-492E-BA56-C0C51D2E20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0-9900-492E-BA56-C0C51D2E20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2-9900-492E-BA56-C0C51D2E20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4-9900-492E-BA56-C0C51D2E20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6-9900-492E-BA56-C0C51D2E20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8-9900-492E-BA56-C0C51D2E200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uri="{CE6537A1-D6FC-4f65-9D91-7224C49458BB}"/>
                  </c:extLst>
                </c:dLbls>
                <c:cat>
                  <c:strRef>
                    <c:extLst>
                      <c:ex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c:ext uri="{02D57815-91ED-43cb-92C2-25804820EDAC}">
                        <c15:formulaRef>
                          <c15:sqref>'53 Data dwells for charts'!$B$8:$G$8</c15:sqref>
                        </c15:formulaRef>
                      </c:ext>
                    </c:extLst>
                    <c:numCache>
                      <c:formatCode>#,##0</c:formatCode>
                      <c:ptCount val="6"/>
                      <c:pt idx="0">
                        <c:v>7105</c:v>
                      </c:pt>
                      <c:pt idx="1">
                        <c:v>5310</c:v>
                      </c:pt>
                      <c:pt idx="2">
                        <c:v>104</c:v>
                      </c:pt>
                      <c:pt idx="3" formatCode="_-* #,##0_-;\-* #,##0_-;_-* &quot;-&quot;??_-;_-@_-">
                        <c:v>16656</c:v>
                      </c:pt>
                      <c:pt idx="4" formatCode="_-* #,##0_-;\-* #,##0_-;_-* &quot;-&quot;??_-;_-@_-">
                        <c:v>11304</c:v>
                      </c:pt>
                      <c:pt idx="5" formatCode="_-* #,##0_-;\-* #,##0_-;_-* &quot;-&quot;??_-;_-@_-">
                        <c:v>15192</c:v>
                      </c:pt>
                    </c:numCache>
                  </c:numRef>
                </c:val>
                <c:extLst>
                  <c:ext xmlns:c16="http://schemas.microsoft.com/office/drawing/2014/chart" uri="{C3380CC4-5D6E-409C-BE32-E72D297353CC}">
                    <c16:uniqueId val="{00000019-9900-492E-BA56-C0C51D2E200C}"/>
                  </c:ext>
                </c:extLst>
              </c15:ser>
            </c15:filteredPieSeries>
            <c15:filteredPieSeries>
              <c15:ser>
                <c:idx val="1"/>
                <c:order val="1"/>
                <c:tx>
                  <c:strRef>
                    <c:extLst xmlns:c15="http://schemas.microsoft.com/office/drawing/2012/chart">
                      <c:ext xmlns:c15="http://schemas.microsoft.com/office/drawing/2012/chart" uri="{02D57815-91ED-43cb-92C2-25804820EDAC}">
                        <c15:formulaRef>
                          <c15:sqref>'53 Data dwells for charts'!$A$9</c15:sqref>
                        </c15:formulaRef>
                      </c:ext>
                    </c:extLst>
                    <c:strCache>
                      <c:ptCount val="1"/>
                      <c:pt idx="0">
                        <c:v>East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1B-9900-492E-BA56-C0C51D2E200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1D-9900-492E-BA56-C0C51D2E200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1F-9900-492E-BA56-C0C51D2E200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1-9900-492E-BA56-C0C51D2E200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23-9900-492E-BA56-C0C51D2E200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25-9900-492E-BA56-C0C51D2E200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charts'!$B$9:$G$9</c15:sqref>
                        </c15:formulaRef>
                      </c:ext>
                    </c:extLst>
                    <c:numCache>
                      <c:formatCode>#,##0</c:formatCode>
                      <c:ptCount val="6"/>
                      <c:pt idx="0">
                        <c:v>9</c:v>
                      </c:pt>
                      <c:pt idx="1">
                        <c:v>5316</c:v>
                      </c:pt>
                      <c:pt idx="2">
                        <c:v>126</c:v>
                      </c:pt>
                      <c:pt idx="3" formatCode="_-* #,##0_-;\-* #,##0_-;_-* &quot;-&quot;??_-;_-@_-">
                        <c:v>14565</c:v>
                      </c:pt>
                      <c:pt idx="4" formatCode="_-* #,##0_-;\-* #,##0_-;_-* &quot;-&quot;??_-;_-@_-">
                        <c:v>11937</c:v>
                      </c:pt>
                      <c:pt idx="5" formatCode="_-* #,##0_-;\-* #,##0_-;_-* &quot;-&quot;??_-;_-@_-">
                        <c:v>6352</c:v>
                      </c:pt>
                    </c:numCache>
                  </c:numRef>
                </c:val>
                <c:extLst xmlns:c15="http://schemas.microsoft.com/office/drawing/2012/chart">
                  <c:ext xmlns:c16="http://schemas.microsoft.com/office/drawing/2014/chart" uri="{C3380CC4-5D6E-409C-BE32-E72D297353CC}">
                    <c16:uniqueId val="{00000026-9900-492E-BA56-C0C51D2E200C}"/>
                  </c:ext>
                </c:extLst>
              </c15:ser>
            </c15:filteredPieSeries>
            <c15:filteredPieSeries>
              <c15:ser>
                <c:idx val="2"/>
                <c:order val="2"/>
                <c:tx>
                  <c:strRef>
                    <c:extLst xmlns:c15="http://schemas.microsoft.com/office/drawing/2012/chart">
                      <c:ext xmlns:c15="http://schemas.microsoft.com/office/drawing/2012/chart" uri="{02D57815-91ED-43cb-92C2-25804820EDAC}">
                        <c15:formulaRef>
                          <c15:sqref>'53 Data dwells for charts'!$A$10</c15:sqref>
                        </c15:formulaRef>
                      </c:ext>
                    </c:extLst>
                    <c:strCache>
                      <c:ptCount val="1"/>
                      <c:pt idx="0">
                        <c:v>Fenland</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28-9900-492E-BA56-C0C51D2E200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2A-9900-492E-BA56-C0C51D2E200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2C-9900-492E-BA56-C0C51D2E200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2E-9900-492E-BA56-C0C51D2E200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0-9900-492E-BA56-C0C51D2E200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2-9900-492E-BA56-C0C51D2E200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charts'!$B$10:$G$10</c15:sqref>
                        </c15:formulaRef>
                      </c:ext>
                    </c:extLst>
                    <c:numCache>
                      <c:formatCode>#,##0</c:formatCode>
                      <c:ptCount val="6"/>
                      <c:pt idx="0">
                        <c:v>34</c:v>
                      </c:pt>
                      <c:pt idx="1">
                        <c:v>5785</c:v>
                      </c:pt>
                      <c:pt idx="2">
                        <c:v>0</c:v>
                      </c:pt>
                      <c:pt idx="3" formatCode="_-* #,##0_-;\-* #,##0_-;_-* &quot;-&quot;??_-;_-@_-">
                        <c:v>18757</c:v>
                      </c:pt>
                      <c:pt idx="4" formatCode="_-* #,##0_-;\-* #,##0_-;_-* &quot;-&quot;??_-;_-@_-">
                        <c:v>13046</c:v>
                      </c:pt>
                      <c:pt idx="5" formatCode="_-* #,##0_-;\-* #,##0_-;_-* &quot;-&quot;??_-;_-@_-">
                        <c:v>8021</c:v>
                      </c:pt>
                    </c:numCache>
                  </c:numRef>
                </c:val>
                <c:extLst xmlns:c15="http://schemas.microsoft.com/office/drawing/2012/chart">
                  <c:ext xmlns:c16="http://schemas.microsoft.com/office/drawing/2014/chart" uri="{C3380CC4-5D6E-409C-BE32-E72D297353CC}">
                    <c16:uniqueId val="{00000033-9900-492E-BA56-C0C51D2E200C}"/>
                  </c:ext>
                </c:extLst>
              </c15:ser>
            </c15:filteredPieSeries>
            <c15:filteredPieSeries>
              <c15:ser>
                <c:idx val="3"/>
                <c:order val="3"/>
                <c:tx>
                  <c:strRef>
                    <c:extLst xmlns:c15="http://schemas.microsoft.com/office/drawing/2012/chart">
                      <c:ext xmlns:c15="http://schemas.microsoft.com/office/drawing/2012/chart" uri="{02D57815-91ED-43cb-92C2-25804820EDAC}">
                        <c15:formulaRef>
                          <c15:sqref>'53 Data dwells for charts'!$A$11</c15:sqref>
                        </c15:formulaRef>
                      </c:ext>
                    </c:extLst>
                    <c:strCache>
                      <c:ptCount val="1"/>
                      <c:pt idx="0">
                        <c:v>Huntingdonshire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35-9900-492E-BA56-C0C51D2E200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37-9900-492E-BA56-C0C51D2E200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39-9900-492E-BA56-C0C51D2E200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3B-9900-492E-BA56-C0C51D2E200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3D-9900-492E-BA56-C0C51D2E200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3F-9900-492E-BA56-C0C51D2E200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charts'!$B$11:$G$11</c15:sqref>
                        </c15:formulaRef>
                      </c:ext>
                    </c:extLst>
                    <c:numCache>
                      <c:formatCode>#,##0</c:formatCode>
                      <c:ptCount val="6"/>
                      <c:pt idx="0">
                        <c:v>65</c:v>
                      </c:pt>
                      <c:pt idx="1">
                        <c:v>10153</c:v>
                      </c:pt>
                      <c:pt idx="2">
                        <c:v>570</c:v>
                      </c:pt>
                      <c:pt idx="3" formatCode="_-* #,##0_-;\-* #,##0_-;_-* &quot;-&quot;??_-;_-@_-">
                        <c:v>29290</c:v>
                      </c:pt>
                      <c:pt idx="4" formatCode="_-* #,##0_-;\-* #,##0_-;_-* &quot;-&quot;??_-;_-@_-">
                        <c:v>25412</c:v>
                      </c:pt>
                      <c:pt idx="5" formatCode="_-* #,##0_-;\-* #,##0_-;_-* &quot;-&quot;??_-;_-@_-">
                        <c:v>12411</c:v>
                      </c:pt>
                    </c:numCache>
                  </c:numRef>
                </c:val>
                <c:extLst xmlns:c15="http://schemas.microsoft.com/office/drawing/2012/chart">
                  <c:ext xmlns:c16="http://schemas.microsoft.com/office/drawing/2014/chart" uri="{C3380CC4-5D6E-409C-BE32-E72D297353CC}">
                    <c16:uniqueId val="{00000040-9900-492E-BA56-C0C51D2E200C}"/>
                  </c:ext>
                </c:extLst>
              </c15:ser>
            </c15:filteredPieSeries>
            <c15:filteredPieSeries>
              <c15:ser>
                <c:idx val="4"/>
                <c:order val="4"/>
                <c:tx>
                  <c:strRef>
                    <c:extLst xmlns:c15="http://schemas.microsoft.com/office/drawing/2012/chart">
                      <c:ext xmlns:c15="http://schemas.microsoft.com/office/drawing/2012/chart" uri="{02D57815-91ED-43cb-92C2-25804820EDAC}">
                        <c15:formulaRef>
                          <c15:sqref>'53 Data dwells for charts'!$A$12</c15:sqref>
                        </c15:formulaRef>
                      </c:ext>
                    </c:extLst>
                    <c:strCache>
                      <c:ptCount val="1"/>
                      <c:pt idx="0">
                        <c:v>Peterborough</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2-9900-492E-BA56-C0C51D2E200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44-9900-492E-BA56-C0C51D2E200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46-9900-492E-BA56-C0C51D2E200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48-9900-492E-BA56-C0C51D2E200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4A-9900-492E-BA56-C0C51D2E200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4C-9900-492E-BA56-C0C51D2E200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charts'!$B$12:$G$12</c15:sqref>
                        </c15:formulaRef>
                      </c:ext>
                    </c:extLst>
                    <c:numCache>
                      <c:formatCode>#,##0</c:formatCode>
                      <c:ptCount val="6"/>
                      <c:pt idx="0">
                        <c:v>88</c:v>
                      </c:pt>
                      <c:pt idx="1">
                        <c:v>16011</c:v>
                      </c:pt>
                      <c:pt idx="2">
                        <c:v>448</c:v>
                      </c:pt>
                      <c:pt idx="3" formatCode="_-* #,##0_-;\-* #,##0_-;_-* &quot;-&quot;??_-;_-@_-">
                        <c:v>26722</c:v>
                      </c:pt>
                      <c:pt idx="4" formatCode="_-* #,##0_-;\-* #,##0_-;_-* &quot;-&quot;??_-;_-@_-">
                        <c:v>24474</c:v>
                      </c:pt>
                      <c:pt idx="5" formatCode="_-* #,##0_-;\-* #,##0_-;_-* &quot;-&quot;??_-;_-@_-">
                        <c:v>17799</c:v>
                      </c:pt>
                    </c:numCache>
                  </c:numRef>
                </c:val>
                <c:extLst xmlns:c15="http://schemas.microsoft.com/office/drawing/2012/chart">
                  <c:ext xmlns:c16="http://schemas.microsoft.com/office/drawing/2014/chart" uri="{C3380CC4-5D6E-409C-BE32-E72D297353CC}">
                    <c16:uniqueId val="{0000004D-9900-492E-BA56-C0C51D2E200C}"/>
                  </c:ext>
                </c:extLst>
              </c15:ser>
            </c15:filteredPieSeries>
            <c15:filteredPieSeries>
              <c15:ser>
                <c:idx val="5"/>
                <c:order val="5"/>
                <c:tx>
                  <c:strRef>
                    <c:extLst xmlns:c15="http://schemas.microsoft.com/office/drawing/2012/chart">
                      <c:ext xmlns:c15="http://schemas.microsoft.com/office/drawing/2012/chart" uri="{02D57815-91ED-43cb-92C2-25804820EDAC}">
                        <c15:formulaRef>
                          <c15:sqref>'53 Data dwells for charts'!$A$13</c15:sqref>
                        </c15:formulaRef>
                      </c:ext>
                    </c:extLst>
                    <c:strCache>
                      <c:ptCount val="1"/>
                      <c:pt idx="0">
                        <c:v>South Cambridgeshire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4F-9900-492E-BA56-C0C51D2E200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1-9900-492E-BA56-C0C51D2E200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53-9900-492E-BA56-C0C51D2E200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55-9900-492E-BA56-C0C51D2E200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57-9900-492E-BA56-C0C51D2E200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59-9900-492E-BA56-C0C51D2E200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charts'!$B$13:$G$13</c15:sqref>
                        </c15:formulaRef>
                      </c:ext>
                    </c:extLst>
                    <c:numCache>
                      <c:formatCode>#,##0</c:formatCode>
                      <c:ptCount val="6"/>
                      <c:pt idx="0">
                        <c:v>5787</c:v>
                      </c:pt>
                      <c:pt idx="1">
                        <c:v>4085</c:v>
                      </c:pt>
                      <c:pt idx="2">
                        <c:v>0</c:v>
                      </c:pt>
                      <c:pt idx="3" formatCode="_-* #,##0_-;\-* #,##0_-;_-* &quot;-&quot;??_-;_-@_-">
                        <c:v>27742</c:v>
                      </c:pt>
                      <c:pt idx="4" formatCode="_-* #,##0_-;\-* #,##0_-;_-* &quot;-&quot;??_-;_-@_-">
                        <c:v>21285</c:v>
                      </c:pt>
                      <c:pt idx="5" formatCode="_-* #,##0_-;\-* #,##0_-;_-* &quot;-&quot;??_-;_-@_-">
                        <c:v>9819</c:v>
                      </c:pt>
                    </c:numCache>
                  </c:numRef>
                </c:val>
                <c:extLst xmlns:c15="http://schemas.microsoft.com/office/drawing/2012/chart">
                  <c:ext xmlns:c16="http://schemas.microsoft.com/office/drawing/2014/chart" uri="{C3380CC4-5D6E-409C-BE32-E72D297353CC}">
                    <c16:uniqueId val="{0000005A-9900-492E-BA56-C0C51D2E200C}"/>
                  </c:ext>
                </c:extLst>
              </c15:ser>
            </c15:filteredPieSeries>
            <c15:filteredPieSeries>
              <c15:ser>
                <c:idx val="7"/>
                <c:order val="7"/>
                <c:tx>
                  <c:strRef>
                    <c:extLst xmlns:c15="http://schemas.microsoft.com/office/drawing/2012/chart">
                      <c:ext xmlns:c15="http://schemas.microsoft.com/office/drawing/2012/chart" uri="{02D57815-91ED-43cb-92C2-25804820EDAC}">
                        <c15:formulaRef>
                          <c15:sqref>'53 Data dwells for charts'!$A$15</c15:sqref>
                        </c15:formulaRef>
                      </c:ext>
                    </c:extLst>
                    <c:strCache>
                      <c:ptCount val="1"/>
                      <c:pt idx="0">
                        <c:v>Greater Cambridge</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5C-9900-492E-BA56-C0C51D2E200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5E-9900-492E-BA56-C0C51D2E200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0-9900-492E-BA56-C0C51D2E200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2-9900-492E-BA56-C0C51D2E200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64-9900-492E-BA56-C0C51D2E200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66-9900-492E-BA56-C0C51D2E200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charts'!$B$15:$G$15</c15:sqref>
                        </c15:formulaRef>
                      </c:ext>
                    </c:extLst>
                    <c:numCache>
                      <c:formatCode>#,##0</c:formatCode>
                      <c:ptCount val="6"/>
                      <c:pt idx="0">
                        <c:v>12892</c:v>
                      </c:pt>
                      <c:pt idx="1">
                        <c:v>9395</c:v>
                      </c:pt>
                      <c:pt idx="2">
                        <c:v>104</c:v>
                      </c:pt>
                      <c:pt idx="3" formatCode="_-* #,##0_-;\-* #,##0_-;_-* &quot;-&quot;??_-;_-@_-">
                        <c:v>44398</c:v>
                      </c:pt>
                      <c:pt idx="4" formatCode="_-* #,##0_-;\-* #,##0_-;_-* &quot;-&quot;??_-;_-@_-">
                        <c:v>32589</c:v>
                      </c:pt>
                      <c:pt idx="5" formatCode="_-* #,##0_-;\-* #,##0_-;_-* &quot;-&quot;??_-;_-@_-">
                        <c:v>25011</c:v>
                      </c:pt>
                    </c:numCache>
                  </c:numRef>
                </c:val>
                <c:extLst xmlns:c15="http://schemas.microsoft.com/office/drawing/2012/chart">
                  <c:ext xmlns:c16="http://schemas.microsoft.com/office/drawing/2014/chart" uri="{C3380CC4-5D6E-409C-BE32-E72D297353CC}">
                    <c16:uniqueId val="{00000067-9900-492E-BA56-C0C51D2E200C}"/>
                  </c:ext>
                </c:extLst>
              </c15:ser>
            </c15:filteredPieSeries>
            <c15:filteredPieSeries>
              <c15:ser>
                <c:idx val="8"/>
                <c:order val="8"/>
                <c:tx>
                  <c:strRef>
                    <c:extLst xmlns:c15="http://schemas.microsoft.com/office/drawing/2012/chart">
                      <c:ext xmlns:c15="http://schemas.microsoft.com/office/drawing/2012/chart" uri="{02D57815-91ED-43cb-92C2-25804820EDAC}">
                        <c15:formulaRef>
                          <c15:sqref>'53 Data dwells for charts'!$A$16</c15:sqref>
                        </c15:formulaRef>
                      </c:ext>
                    </c:extLst>
                    <c:strCache>
                      <c:ptCount val="1"/>
                      <c:pt idx="0">
                        <c:v>All</c:v>
                      </c:pt>
                    </c:strCache>
                  </c:strRef>
                </c:tx>
                <c:dPt>
                  <c:idx val="0"/>
                  <c:bubble3D val="0"/>
                  <c:spPr>
                    <a:solidFill>
                      <a:schemeClr val="accent1"/>
                    </a:solidFill>
                    <a:ln w="19050">
                      <a:solidFill>
                        <a:schemeClr val="lt1"/>
                      </a:solidFill>
                    </a:ln>
                    <a:effectLst/>
                  </c:spPr>
                  <c:extLst xmlns:c15="http://schemas.microsoft.com/office/drawing/2012/chart">
                    <c:ext xmlns:c16="http://schemas.microsoft.com/office/drawing/2014/chart" uri="{C3380CC4-5D6E-409C-BE32-E72D297353CC}">
                      <c16:uniqueId val="{00000069-9900-492E-BA56-C0C51D2E200C}"/>
                    </c:ext>
                  </c:extLst>
                </c:dPt>
                <c:dPt>
                  <c:idx val="1"/>
                  <c:bubble3D val="0"/>
                  <c:spPr>
                    <a:solidFill>
                      <a:schemeClr val="accent2"/>
                    </a:solidFill>
                    <a:ln w="19050">
                      <a:solidFill>
                        <a:schemeClr val="lt1"/>
                      </a:solidFill>
                    </a:ln>
                    <a:effectLst/>
                  </c:spPr>
                  <c:extLst xmlns:c15="http://schemas.microsoft.com/office/drawing/2012/chart">
                    <c:ext xmlns:c16="http://schemas.microsoft.com/office/drawing/2014/chart" uri="{C3380CC4-5D6E-409C-BE32-E72D297353CC}">
                      <c16:uniqueId val="{0000006B-9900-492E-BA56-C0C51D2E200C}"/>
                    </c:ext>
                  </c:extLst>
                </c:dPt>
                <c:dPt>
                  <c:idx val="2"/>
                  <c:bubble3D val="0"/>
                  <c:spPr>
                    <a:solidFill>
                      <a:schemeClr val="accent3"/>
                    </a:solidFill>
                    <a:ln w="19050">
                      <a:solidFill>
                        <a:schemeClr val="lt1"/>
                      </a:solidFill>
                    </a:ln>
                    <a:effectLst/>
                  </c:spPr>
                  <c:extLst xmlns:c15="http://schemas.microsoft.com/office/drawing/2012/chart">
                    <c:ext xmlns:c16="http://schemas.microsoft.com/office/drawing/2014/chart" uri="{C3380CC4-5D6E-409C-BE32-E72D297353CC}">
                      <c16:uniqueId val="{0000006D-9900-492E-BA56-C0C51D2E200C}"/>
                    </c:ext>
                  </c:extLst>
                </c:dPt>
                <c:dPt>
                  <c:idx val="3"/>
                  <c:bubble3D val="0"/>
                  <c:spPr>
                    <a:solidFill>
                      <a:schemeClr val="accent4"/>
                    </a:solidFill>
                    <a:ln w="19050">
                      <a:solidFill>
                        <a:schemeClr val="lt1"/>
                      </a:solidFill>
                    </a:ln>
                    <a:effectLst/>
                  </c:spPr>
                  <c:extLst xmlns:c15="http://schemas.microsoft.com/office/drawing/2012/chart">
                    <c:ext xmlns:c16="http://schemas.microsoft.com/office/drawing/2014/chart" uri="{C3380CC4-5D6E-409C-BE32-E72D297353CC}">
                      <c16:uniqueId val="{0000006F-9900-492E-BA56-C0C51D2E200C}"/>
                    </c:ext>
                  </c:extLst>
                </c:dPt>
                <c:dPt>
                  <c:idx val="4"/>
                  <c:bubble3D val="0"/>
                  <c:spPr>
                    <a:solidFill>
                      <a:schemeClr val="accent5"/>
                    </a:solidFill>
                    <a:ln w="19050">
                      <a:solidFill>
                        <a:schemeClr val="lt1"/>
                      </a:solidFill>
                    </a:ln>
                    <a:effectLst/>
                  </c:spPr>
                  <c:extLst xmlns:c15="http://schemas.microsoft.com/office/drawing/2012/chart">
                    <c:ext xmlns:c16="http://schemas.microsoft.com/office/drawing/2014/chart" uri="{C3380CC4-5D6E-409C-BE32-E72D297353CC}">
                      <c16:uniqueId val="{00000071-9900-492E-BA56-C0C51D2E200C}"/>
                    </c:ext>
                  </c:extLst>
                </c:dPt>
                <c:dPt>
                  <c:idx val="5"/>
                  <c:bubble3D val="0"/>
                  <c:spPr>
                    <a:solidFill>
                      <a:schemeClr val="accent6"/>
                    </a:solidFill>
                    <a:ln w="19050">
                      <a:solidFill>
                        <a:schemeClr val="lt1"/>
                      </a:solidFill>
                    </a:ln>
                    <a:effectLst/>
                  </c:spPr>
                  <c:extLst xmlns:c15="http://schemas.microsoft.com/office/drawing/2012/chart">
                    <c:ext xmlns:c16="http://schemas.microsoft.com/office/drawing/2014/chart" uri="{C3380CC4-5D6E-409C-BE32-E72D297353CC}">
                      <c16:uniqueId val="{00000073-9900-492E-BA56-C0C51D2E200C}"/>
                    </c:ext>
                  </c:extLst>
                </c:dPt>
                <c:cat>
                  <c:strRef>
                    <c:extLst xmlns:c15="http://schemas.microsoft.com/office/drawing/2012/chart">
                      <c:ext xmlns:c15="http://schemas.microsoft.com/office/drawing/2012/chart" uri="{02D57815-91ED-43cb-92C2-25804820EDAC}">
                        <c15:formulaRef>
                          <c15:sqref>'53 Data dwells for charts'!$B$7:$G$7</c15:sqref>
                        </c15:formulaRef>
                      </c:ext>
                    </c:extLst>
                    <c:strCache>
                      <c:ptCount val="6"/>
                      <c:pt idx="0">
                        <c:v>Local Authority</c:v>
                      </c:pt>
                      <c:pt idx="1">
                        <c:v>Private Registered Provider</c:v>
                      </c:pt>
                      <c:pt idx="2">
                        <c:v>Other public sector</c:v>
                      </c:pt>
                      <c:pt idx="3">
                        <c:v>Owned outright </c:v>
                      </c:pt>
                      <c:pt idx="4">
                        <c:v>Owned with mortgage / loan </c:v>
                      </c:pt>
                      <c:pt idx="5">
                        <c:v>Private rent </c:v>
                      </c:pt>
                    </c:strCache>
                  </c:strRef>
                </c:cat>
                <c:val>
                  <c:numRef>
                    <c:extLst xmlns:c15="http://schemas.microsoft.com/office/drawing/2012/chart">
                      <c:ext xmlns:c15="http://schemas.microsoft.com/office/drawing/2012/chart" uri="{02D57815-91ED-43cb-92C2-25804820EDAC}">
                        <c15:formulaRef>
                          <c15:sqref>'53 Data dwells for charts'!$B$16:$G$16</c15:sqref>
                        </c15:formulaRef>
                      </c:ext>
                    </c:extLst>
                    <c:numCache>
                      <c:formatCode>#,##0</c:formatCode>
                      <c:ptCount val="6"/>
                      <c:pt idx="0">
                        <c:v>13142</c:v>
                      </c:pt>
                      <c:pt idx="1">
                        <c:v>59014</c:v>
                      </c:pt>
                      <c:pt idx="2">
                        <c:v>1248</c:v>
                      </c:pt>
                      <c:pt idx="3">
                        <c:v>163325</c:v>
                      </c:pt>
                      <c:pt idx="4">
                        <c:v>129187</c:v>
                      </c:pt>
                      <c:pt idx="5">
                        <c:v>86313</c:v>
                      </c:pt>
                    </c:numCache>
                  </c:numRef>
                </c:val>
                <c:extLst xmlns:c15="http://schemas.microsoft.com/office/drawing/2012/chart">
                  <c:ext xmlns:c16="http://schemas.microsoft.com/office/drawing/2014/chart" uri="{C3380CC4-5D6E-409C-BE32-E72D297353CC}">
                    <c16:uniqueId val="{00000074-9900-492E-BA56-C0C51D2E200C}"/>
                  </c:ext>
                </c:extLst>
              </c15:ser>
            </c15:filteredPieSeries>
          </c:ext>
        </c:extLst>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clustered"/>
        <c:varyColors val="0"/>
        <c:ser>
          <c:idx val="0"/>
          <c:order val="0"/>
          <c:tx>
            <c:strRef>
              <c:f>'45 Data Census hhold types'!$I$21</c:f>
              <c:strCache>
                <c:ptCount val="1"/>
                <c:pt idx="0">
                  <c:v>West Suffolk v2</c:v>
                </c:pt>
              </c:strCache>
            </c:strRef>
          </c:tx>
          <c:spPr>
            <a:solidFill>
              <a:schemeClr val="accent1"/>
            </a:solidFill>
            <a:ln>
              <a:noFill/>
            </a:ln>
            <a:effectLst/>
          </c:spPr>
          <c:invertIfNegative val="0"/>
          <c:dPt>
            <c:idx val="0"/>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1-89D8-470C-A1F5-C97047B6B97D}"/>
              </c:ext>
            </c:extLst>
          </c:dPt>
          <c:dPt>
            <c:idx val="1"/>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89D8-470C-A1F5-C97047B6B97D}"/>
              </c:ext>
            </c:extLst>
          </c:dPt>
          <c:dPt>
            <c:idx val="2"/>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89D8-470C-A1F5-C97047B6B97D}"/>
              </c:ext>
            </c:extLst>
          </c:dPt>
          <c:dPt>
            <c:idx val="5"/>
            <c:invertIfNegative val="0"/>
            <c:bubble3D val="0"/>
            <c:spPr>
              <a:solidFill>
                <a:schemeClr val="accent4"/>
              </a:solidFill>
              <a:ln>
                <a:noFill/>
              </a:ln>
              <a:effectLst/>
            </c:spPr>
            <c:extLst>
              <c:ext xmlns:c16="http://schemas.microsoft.com/office/drawing/2014/chart" uri="{C3380CC4-5D6E-409C-BE32-E72D297353CC}">
                <c16:uniqueId val="{00000007-89D8-470C-A1F5-C97047B6B97D}"/>
              </c:ext>
            </c:extLst>
          </c:dPt>
          <c:dPt>
            <c:idx val="6"/>
            <c:invertIfNegative val="0"/>
            <c:bubble3D val="0"/>
            <c:spPr>
              <a:solidFill>
                <a:schemeClr val="accent4"/>
              </a:solidFill>
              <a:ln>
                <a:noFill/>
              </a:ln>
              <a:effectLst/>
            </c:spPr>
            <c:extLst>
              <c:ext xmlns:c16="http://schemas.microsoft.com/office/drawing/2014/chart" uri="{C3380CC4-5D6E-409C-BE32-E72D297353CC}">
                <c16:uniqueId val="{00000009-89D8-470C-A1F5-C97047B6B97D}"/>
              </c:ext>
            </c:extLst>
          </c:dPt>
          <c:dPt>
            <c:idx val="7"/>
            <c:invertIfNegative val="0"/>
            <c:bubble3D val="0"/>
            <c:spPr>
              <a:solidFill>
                <a:schemeClr val="accent4"/>
              </a:solidFill>
              <a:ln>
                <a:noFill/>
              </a:ln>
              <a:effectLst/>
            </c:spPr>
            <c:extLst>
              <c:ext xmlns:c16="http://schemas.microsoft.com/office/drawing/2014/chart" uri="{C3380CC4-5D6E-409C-BE32-E72D297353CC}">
                <c16:uniqueId val="{0000000B-89D8-470C-A1F5-C97047B6B97D}"/>
              </c:ext>
            </c:extLst>
          </c:dPt>
          <c:dPt>
            <c:idx val="8"/>
            <c:invertIfNegative val="0"/>
            <c:bubble3D val="0"/>
            <c:spPr>
              <a:solidFill>
                <a:schemeClr val="accent5"/>
              </a:solidFill>
              <a:ln>
                <a:noFill/>
              </a:ln>
              <a:effectLst/>
            </c:spPr>
            <c:extLst>
              <c:ext xmlns:c16="http://schemas.microsoft.com/office/drawing/2014/chart" uri="{C3380CC4-5D6E-409C-BE32-E72D297353CC}">
                <c16:uniqueId val="{0000000D-89D8-470C-A1F5-C97047B6B97D}"/>
              </c:ext>
            </c:extLst>
          </c:dPt>
          <c:dPt>
            <c:idx val="9"/>
            <c:invertIfNegative val="0"/>
            <c:bubble3D val="0"/>
            <c:spPr>
              <a:solidFill>
                <a:schemeClr val="accent5"/>
              </a:solidFill>
              <a:ln>
                <a:noFill/>
              </a:ln>
              <a:effectLst/>
            </c:spPr>
            <c:extLst>
              <c:ext xmlns:c16="http://schemas.microsoft.com/office/drawing/2014/chart" uri="{C3380CC4-5D6E-409C-BE32-E72D297353CC}">
                <c16:uniqueId val="{0000000F-89D8-470C-A1F5-C97047B6B97D}"/>
              </c:ext>
            </c:extLst>
          </c:dPt>
          <c:dPt>
            <c:idx val="1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11-89D8-470C-A1F5-C97047B6B97D}"/>
              </c:ext>
            </c:extLst>
          </c:dPt>
          <c:dLbls>
            <c:dLbl>
              <c:idx val="1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12-89D8-470C-A1F5-C97047B6B97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'45 Data Census hhold types'!$A$22:$B$33</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'45 Data Census hhold types'!$I$22:$I$33</c:f>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c:ext xmlns:c16="http://schemas.microsoft.com/office/drawing/2014/chart" uri="{C3380CC4-5D6E-409C-BE32-E72D297353CC}">
              <c16:uniqueId val="{00000013-89D8-470C-A1F5-C97047B6B97D}"/>
            </c:ext>
          </c:extLst>
        </c:ser>
        <c:dLbls>
          <c:showLegendKey val="0"/>
          <c:showVal val="0"/>
          <c:showCatName val="0"/>
          <c:showSerName val="0"/>
          <c:showPercent val="0"/>
          <c:showBubbleSize val="0"/>
        </c:dLbls>
        <c:gapWidth val="182"/>
        <c:axId val="724414448"/>
        <c:axId val="724410512"/>
      </c:barChart>
      <c:catAx>
        <c:axId val="7244144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1"/>
        <c:axPos val="t"/>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724414448"/>
        <c:crosses val="autoZero"/>
        <c:crossBetween val="between"/>
      </c:valAx>
      <c:spPr>
        <a:noFill/>
        <a:ln>
          <a:noFill/>
        </a:ln>
        <a:effectLst/>
      </c:spPr>
    </c:plotArea>
    <c:plotVisOnly val="1"/>
    <c:dispBlanksAs val="gap"/>
    <c:showDLblsOverMax val="0"/>
  </c:chart>
  <c:spPr>
    <a:gradFill>
      <a:gsLst>
        <a:gs pos="0">
          <a:schemeClr val="bg1"/>
        </a:gs>
        <a:gs pos="100000">
          <a:srgbClr val="FFCCFF"/>
        </a:gs>
      </a:gsLst>
      <a:path path="circle">
        <a:fillToRect l="43000" r="43000" b="100000"/>
      </a:path>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3"/>
          <c:order val="13"/>
          <c:tx>
            <c:strRef>
              <c:f>'29 Context All'!$AB$34</c:f>
              <c:strCache>
                <c:ptCount val="1"/>
                <c:pt idx="0">
                  <c:v>West Suffolk</c:v>
                </c:pt>
              </c:strCache>
            </c:strRef>
          </c:tx>
          <c:spPr>
            <a:solidFill>
              <a:schemeClr val="accent2">
                <a:lumMod val="80000"/>
                <a:lumOff val="20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All'!$AB$35:$AB$46</c:f>
              <c:numCache>
                <c:formatCode>0%</c:formatCode>
                <c:ptCount val="12"/>
                <c:pt idx="0">
                  <c:v>9.914580347860294E-2</c:v>
                </c:pt>
                <c:pt idx="1">
                  <c:v>3.3577790890443678E-3</c:v>
                </c:pt>
                <c:pt idx="2">
                  <c:v>0.12293124279974149</c:v>
                </c:pt>
                <c:pt idx="3">
                  <c:v>5.6927702379948861E-2</c:v>
                </c:pt>
                <c:pt idx="4">
                  <c:v>2.9405153277698166E-2</c:v>
                </c:pt>
                <c:pt idx="5">
                  <c:v>0.20648234004889152</c:v>
                </c:pt>
                <c:pt idx="6">
                  <c:v>5.9484672230183486E-2</c:v>
                </c:pt>
                <c:pt idx="7">
                  <c:v>1.9739245272415634E-2</c:v>
                </c:pt>
                <c:pt idx="8">
                  <c:v>0.21149793475512096</c:v>
                </c:pt>
                <c:pt idx="9">
                  <c:v>0.14859928629632752</c:v>
                </c:pt>
                <c:pt idx="10">
                  <c:v>2.6693641293658153E-4</c:v>
                </c:pt>
                <c:pt idx="11">
                  <c:v>4.2161903959088483E-2</c:v>
                </c:pt>
              </c:numCache>
            </c:numRef>
          </c:val>
          <c:extLst>
            <c:ext xmlns:c16="http://schemas.microsoft.com/office/drawing/2014/chart" uri="{C3380CC4-5D6E-409C-BE32-E72D297353CC}">
              <c16:uniqueId val="{00000000-EAF7-41A0-84DC-62527E8A35CD}"/>
            </c:ext>
          </c:extLst>
        </c:ser>
        <c:ser>
          <c:idx val="15"/>
          <c:order val="15"/>
          <c:tx>
            <c:strRef>
              <c:f>'29 Context All'!$AD$34</c:f>
              <c:strCache>
                <c:ptCount val="1"/>
                <c:pt idx="0">
                  <c:v>ALL</c:v>
                </c:pt>
              </c:strCache>
            </c:strRef>
          </c:tx>
          <c:spPr>
            <a:solidFill>
              <a:schemeClr val="bg1">
                <a:lumMod val="50000"/>
              </a:schemeClr>
            </a:solidFill>
            <a:ln>
              <a:noFill/>
            </a:ln>
            <a:effectLst/>
          </c:spPr>
          <c:invertIfNegative val="0"/>
          <c:cat>
            <c:multiLvlStrRef>
              <c:f>'29 Context All'!$M$35:$N$46</c:f>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f>'29 Context All'!$AD$35:$AD$46</c:f>
              <c:numCache>
                <c:formatCode>0%</c:formatCode>
                <c:ptCount val="12"/>
                <c:pt idx="0">
                  <c:v>8.776817963729297E-2</c:v>
                </c:pt>
                <c:pt idx="1">
                  <c:v>2.5804520974664173E-3</c:v>
                </c:pt>
                <c:pt idx="2">
                  <c:v>0.11666524764776022</c:v>
                </c:pt>
                <c:pt idx="3">
                  <c:v>5.7087795753736903E-2</c:v>
                </c:pt>
                <c:pt idx="4">
                  <c:v>2.8210924401938335E-2</c:v>
                </c:pt>
                <c:pt idx="5">
                  <c:v>0.21366555467898565</c:v>
                </c:pt>
                <c:pt idx="6">
                  <c:v>5.6436968785441417E-2</c:v>
                </c:pt>
                <c:pt idx="7">
                  <c:v>2.4805648211562607E-2</c:v>
                </c:pt>
                <c:pt idx="8">
                  <c:v>0.20449397326624635</c:v>
                </c:pt>
                <c:pt idx="9">
                  <c:v>0.15918598575967075</c:v>
                </c:pt>
                <c:pt idx="10">
                  <c:v>3.0597328154157622E-3</c:v>
                </c:pt>
                <c:pt idx="11">
                  <c:v>4.6039536944482769E-2</c:v>
                </c:pt>
              </c:numCache>
            </c:numRef>
          </c:val>
          <c:extLst>
            <c:ext xmlns:c16="http://schemas.microsoft.com/office/drawing/2014/chart" uri="{C3380CC4-5D6E-409C-BE32-E72D297353CC}">
              <c16:uniqueId val="{00000001-EAF7-41A0-84DC-62527E8A35CD}"/>
            </c:ext>
          </c:extLst>
        </c:ser>
        <c:dLbls>
          <c:showLegendKey val="0"/>
          <c:showVal val="0"/>
          <c:showCatName val="0"/>
          <c:showSerName val="0"/>
          <c:showPercent val="0"/>
          <c:showBubbleSize val="0"/>
        </c:dLbls>
        <c:gapWidth val="219"/>
        <c:overlap val="-27"/>
        <c:axId val="1283671216"/>
        <c:axId val="1283672856"/>
        <c:extLst>
          <c:ext xmlns:c15="http://schemas.microsoft.com/office/drawing/2012/chart" uri="{02D57815-91ED-43cb-92C2-25804820EDAC}">
            <c15:filteredBarSeries>
              <c15:ser>
                <c:idx val="0"/>
                <c:order val="0"/>
                <c:tx>
                  <c:strRef>
                    <c:extLst>
                      <c:ext uri="{02D57815-91ED-43cb-92C2-25804820EDAC}">
                        <c15:formulaRef>
                          <c15:sqref>'29 Context All'!$O$34</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c:ext uri="{02D57815-91ED-43cb-92C2-25804820EDAC}">
                        <c15:formulaRef>
                          <c15:sqref>'29 Context All'!$O$35:$O$46</c15:sqref>
                        </c15:formulaRef>
                      </c:ext>
                    </c:extLst>
                    <c:numCache>
                      <c:formatCode>_-* #,##0_-;\-* #,##0_-;_-* "-"??_-;_-@_-</c:formatCode>
                      <c:ptCount val="12"/>
                      <c:pt idx="0">
                        <c:v>2671</c:v>
                      </c:pt>
                      <c:pt idx="1">
                        <c:v>107</c:v>
                      </c:pt>
                      <c:pt idx="2">
                        <c:v>5194</c:v>
                      </c:pt>
                      <c:pt idx="3">
                        <c:v>1835</c:v>
                      </c:pt>
                      <c:pt idx="4">
                        <c:v>1235</c:v>
                      </c:pt>
                      <c:pt idx="5">
                        <c:v>8116</c:v>
                      </c:pt>
                      <c:pt idx="6">
                        <c:v>1977</c:v>
                      </c:pt>
                      <c:pt idx="7">
                        <c:v>1149</c:v>
                      </c:pt>
                      <c:pt idx="8">
                        <c:v>8191</c:v>
                      </c:pt>
                      <c:pt idx="9">
                        <c:v>10654</c:v>
                      </c:pt>
                      <c:pt idx="10">
                        <c:v>1097</c:v>
                      </c:pt>
                      <c:pt idx="11">
                        <c:v>4488</c:v>
                      </c:pt>
                    </c:numCache>
                  </c:numRef>
                </c:val>
                <c:extLst>
                  <c:ext xmlns:c16="http://schemas.microsoft.com/office/drawing/2014/chart" uri="{C3380CC4-5D6E-409C-BE32-E72D297353CC}">
                    <c16:uniqueId val="{00000002-EAF7-41A0-84DC-62527E8A35CD}"/>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'29 Context All'!$P$34</c15:sqref>
                        </c15:formulaRef>
                      </c:ext>
                    </c:extLst>
                    <c:strCache>
                      <c:ptCount val="1"/>
                      <c:pt idx="0">
                        <c:v>Cambridge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All'!$P$35:$P$46</c15:sqref>
                        </c15:formulaRef>
                      </c:ext>
                    </c:extLst>
                    <c:numCache>
                      <c:formatCode>0%</c:formatCode>
                      <c:ptCount val="12"/>
                      <c:pt idx="0">
                        <c:v>5.7177719741405147E-2</c:v>
                      </c:pt>
                      <c:pt idx="1">
                        <c:v>2.2905338870574132E-3</c:v>
                      </c:pt>
                      <c:pt idx="2">
                        <c:v>0.1111872243866935</c:v>
                      </c:pt>
                      <c:pt idx="3">
                        <c:v>3.9281585820096762E-2</c:v>
                      </c:pt>
                      <c:pt idx="4">
                        <c:v>2.6437470565569207E-2</c:v>
                      </c:pt>
                      <c:pt idx="5">
                        <c:v>0.17373806567624267</c:v>
                      </c:pt>
                      <c:pt idx="6">
                        <c:v>4.2321359763668277E-2</c:v>
                      </c:pt>
                      <c:pt idx="7">
                        <c:v>2.4596480712420259E-2</c:v>
                      </c:pt>
                      <c:pt idx="8">
                        <c:v>0.17534358008305861</c:v>
                      </c:pt>
                      <c:pt idx="9">
                        <c:v>0.2280686732028942</c:v>
                      </c:pt>
                      <c:pt idx="10">
                        <c:v>2.3483324057027872E-2</c:v>
                      </c:pt>
                      <c:pt idx="11">
                        <c:v>9.6073982103866085E-2</c:v>
                      </c:pt>
                    </c:numCache>
                  </c:numRef>
                </c:val>
                <c:extLst xmlns:c15="http://schemas.microsoft.com/office/drawing/2012/chart">
                  <c:ext xmlns:c16="http://schemas.microsoft.com/office/drawing/2014/chart" uri="{C3380CC4-5D6E-409C-BE32-E72D297353CC}">
                    <c16:uniqueId val="{00000003-EAF7-41A0-84DC-62527E8A35C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'29 Context All'!$Q$34</c15:sqref>
                        </c15:formulaRef>
                      </c:ext>
                    </c:extLst>
                    <c:strCache>
                      <c:ptCount val="1"/>
                      <c:pt idx="0">
                        <c:v>East Cambridgeshire</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All'!$Q$35:$Q$46</c15:sqref>
                        </c15:formulaRef>
                      </c:ext>
                    </c:extLst>
                    <c:numCache>
                      <c:formatCode>_-* #,##0_-;\-* #,##0_-;_-* "-"??_-;_-@_-</c:formatCode>
                      <c:ptCount val="12"/>
                      <c:pt idx="0">
                        <c:v>3296</c:v>
                      </c:pt>
                      <c:pt idx="1">
                        <c:v>96</c:v>
                      </c:pt>
                      <c:pt idx="2">
                        <c:v>4117</c:v>
                      </c:pt>
                      <c:pt idx="3">
                        <c:v>2192</c:v>
                      </c:pt>
                      <c:pt idx="4">
                        <c:v>826</c:v>
                      </c:pt>
                      <c:pt idx="5">
                        <c:v>8254</c:v>
                      </c:pt>
                      <c:pt idx="6">
                        <c:v>1464</c:v>
                      </c:pt>
                      <c:pt idx="7">
                        <c:v>694</c:v>
                      </c:pt>
                      <c:pt idx="8">
                        <c:v>7839</c:v>
                      </c:pt>
                      <c:pt idx="9">
                        <c:v>4776</c:v>
                      </c:pt>
                      <c:pt idx="10">
                        <c:v>2</c:v>
                      </c:pt>
                      <c:pt idx="11">
                        <c:v>1058</c:v>
                      </c:pt>
                    </c:numCache>
                  </c:numRef>
                </c:val>
                <c:extLst xmlns:c15="http://schemas.microsoft.com/office/drawing/2012/chart">
                  <c:ext xmlns:c16="http://schemas.microsoft.com/office/drawing/2014/chart" uri="{C3380CC4-5D6E-409C-BE32-E72D297353CC}">
                    <c16:uniqueId val="{00000004-EAF7-41A0-84DC-62527E8A35CD}"/>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'29 Context All'!$R$34</c15:sqref>
                        </c15:formulaRef>
                      </c:ext>
                    </c:extLst>
                    <c:strCache>
                      <c:ptCount val="1"/>
                      <c:pt idx="0">
                        <c:v>East Cambridgeshire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All'!$R$35:$R$46</c15:sqref>
                        </c15:formulaRef>
                      </c:ext>
                    </c:extLst>
                    <c:numCache>
                      <c:formatCode>0%</c:formatCode>
                      <c:ptCount val="12"/>
                      <c:pt idx="0">
                        <c:v>9.522158664124343E-2</c:v>
                      </c:pt>
                      <c:pt idx="1">
                        <c:v>2.7734442711041776E-3</c:v>
                      </c:pt>
                      <c:pt idx="2">
                        <c:v>0.11894031316808228</c:v>
                      </c:pt>
                      <c:pt idx="3">
                        <c:v>6.332697752354538E-2</c:v>
                      </c:pt>
                      <c:pt idx="4">
                        <c:v>2.3863176749292194E-2</c:v>
                      </c:pt>
                      <c:pt idx="5">
                        <c:v>0.23845842722597793</c:v>
                      </c:pt>
                      <c:pt idx="6">
                        <c:v>4.2295025134338707E-2</c:v>
                      </c:pt>
                      <c:pt idx="7">
                        <c:v>2.0049690876523949E-2</c:v>
                      </c:pt>
                      <c:pt idx="8">
                        <c:v>0.22646905876235049</c:v>
                      </c:pt>
                      <c:pt idx="9">
                        <c:v>0.13797885248743283</c:v>
                      </c:pt>
                      <c:pt idx="10">
                        <c:v>5.7780088981337034E-5</c:v>
                      </c:pt>
                      <c:pt idx="11">
                        <c:v>3.0565667071127289E-2</c:v>
                      </c:pt>
                    </c:numCache>
                  </c:numRef>
                </c:val>
                <c:extLst xmlns:c15="http://schemas.microsoft.com/office/drawing/2012/chart">
                  <c:ext xmlns:c16="http://schemas.microsoft.com/office/drawing/2014/chart" uri="{C3380CC4-5D6E-409C-BE32-E72D297353CC}">
                    <c16:uniqueId val="{00000005-EAF7-41A0-84DC-62527E8A35CD}"/>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'29 Context All'!$S$34</c15:sqref>
                        </c15:formulaRef>
                      </c:ext>
                    </c:extLst>
                    <c:strCache>
                      <c:ptCount val="1"/>
                      <c:pt idx="0">
                        <c:v>Fenland</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All'!$S$35:$S$46</c15:sqref>
                        </c15:formulaRef>
                      </c:ext>
                    </c:extLst>
                    <c:numCache>
                      <c:formatCode>_-* #,##0_-;\-* #,##0_-;_-* "-"??_-;_-@_-</c:formatCode>
                      <c:ptCount val="12"/>
                      <c:pt idx="0">
                        <c:v>4365</c:v>
                      </c:pt>
                      <c:pt idx="1">
                        <c:v>137</c:v>
                      </c:pt>
                      <c:pt idx="2">
                        <c:v>5809</c:v>
                      </c:pt>
                      <c:pt idx="3">
                        <c:v>2466</c:v>
                      </c:pt>
                      <c:pt idx="4">
                        <c:v>1136</c:v>
                      </c:pt>
                      <c:pt idx="5">
                        <c:v>7460</c:v>
                      </c:pt>
                      <c:pt idx="6">
                        <c:v>2591</c:v>
                      </c:pt>
                      <c:pt idx="7">
                        <c:v>1011</c:v>
                      </c:pt>
                      <c:pt idx="8">
                        <c:v>8442</c:v>
                      </c:pt>
                      <c:pt idx="9">
                        <c:v>5767</c:v>
                      </c:pt>
                      <c:pt idx="10">
                        <c:v>1</c:v>
                      </c:pt>
                      <c:pt idx="11">
                        <c:v>1435</c:v>
                      </c:pt>
                    </c:numCache>
                  </c:numRef>
                </c:val>
                <c:extLst xmlns:c15="http://schemas.microsoft.com/office/drawing/2012/chart">
                  <c:ext xmlns:c16="http://schemas.microsoft.com/office/drawing/2014/chart" uri="{C3380CC4-5D6E-409C-BE32-E72D297353CC}">
                    <c16:uniqueId val="{00000006-EAF7-41A0-84DC-62527E8A35CD}"/>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'29 Context All'!$T$34</c15:sqref>
                        </c15:formulaRef>
                      </c:ext>
                    </c:extLst>
                    <c:strCache>
                      <c:ptCount val="1"/>
                      <c:pt idx="0">
                        <c:v>Fenland</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All'!$T$35:$T$46</c15:sqref>
                        </c15:formulaRef>
                      </c:ext>
                    </c:extLst>
                    <c:numCache>
                      <c:formatCode>0%</c:formatCode>
                      <c:ptCount val="12"/>
                      <c:pt idx="0">
                        <c:v>0.10745937961595273</c:v>
                      </c:pt>
                      <c:pt idx="1">
                        <c:v>3.3727227966518958E-3</c:v>
                      </c:pt>
                      <c:pt idx="2">
                        <c:v>0.1430083702609552</c:v>
                      </c:pt>
                      <c:pt idx="3">
                        <c:v>6.0709010339734124E-2</c:v>
                      </c:pt>
                      <c:pt idx="4">
                        <c:v>2.7966518956179222E-2</c:v>
                      </c:pt>
                      <c:pt idx="5">
                        <c:v>0.18365337272279667</c:v>
                      </c:pt>
                      <c:pt idx="6">
                        <c:v>6.37863121614968E-2</c:v>
                      </c:pt>
                      <c:pt idx="7">
                        <c:v>2.4889217134416542E-2</c:v>
                      </c:pt>
                      <c:pt idx="8">
                        <c:v>0.20782865583456425</c:v>
                      </c:pt>
                      <c:pt idx="9">
                        <c:v>0.14197439684884294</c:v>
                      </c:pt>
                      <c:pt idx="10">
                        <c:v>2.4618414574101428E-5</c:v>
                      </c:pt>
                      <c:pt idx="11">
                        <c:v>3.5327424913835552E-2</c:v>
                      </c:pt>
                    </c:numCache>
                  </c:numRef>
                </c:val>
                <c:extLst xmlns:c15="http://schemas.microsoft.com/office/drawing/2012/chart">
                  <c:ext xmlns:c16="http://schemas.microsoft.com/office/drawing/2014/chart" uri="{C3380CC4-5D6E-409C-BE32-E72D297353CC}">
                    <c16:uniqueId val="{00000007-EAF7-41A0-84DC-62527E8A35CD}"/>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'29 Context All'!$U$34</c15:sqref>
                        </c15:formulaRef>
                      </c:ext>
                    </c:extLst>
                    <c:strCache>
                      <c:ptCount val="1"/>
                      <c:pt idx="0">
                        <c:v>Huntingdonshire</c:v>
                      </c:pt>
                    </c:strCache>
                  </c:strRef>
                </c:tx>
                <c:spPr>
                  <a:solidFill>
                    <a:schemeClr val="accent1">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All'!$U$35:$U$46</c15:sqref>
                        </c15:formulaRef>
                      </c:ext>
                    </c:extLst>
                    <c:numCache>
                      <c:formatCode>_-* #,##0_-;\-* #,##0_-;_-* "-"??_-;_-@_-</c:formatCode>
                      <c:ptCount val="12"/>
                      <c:pt idx="0">
                        <c:v>6396</c:v>
                      </c:pt>
                      <c:pt idx="1">
                        <c:v>168</c:v>
                      </c:pt>
                      <c:pt idx="2">
                        <c:v>7389</c:v>
                      </c:pt>
                      <c:pt idx="3">
                        <c:v>4432</c:v>
                      </c:pt>
                      <c:pt idx="4">
                        <c:v>1931</c:v>
                      </c:pt>
                      <c:pt idx="5">
                        <c:v>15846</c:v>
                      </c:pt>
                      <c:pt idx="6">
                        <c:v>3681</c:v>
                      </c:pt>
                      <c:pt idx="7">
                        <c:v>1398</c:v>
                      </c:pt>
                      <c:pt idx="8">
                        <c:v>15353</c:v>
                      </c:pt>
                      <c:pt idx="9">
                        <c:v>10302</c:v>
                      </c:pt>
                      <c:pt idx="10">
                        <c:v>13</c:v>
                      </c:pt>
                      <c:pt idx="11">
                        <c:v>2424</c:v>
                      </c:pt>
                    </c:numCache>
                  </c:numRef>
                </c:val>
                <c:extLst xmlns:c15="http://schemas.microsoft.com/office/drawing/2012/chart">
                  <c:ext xmlns:c16="http://schemas.microsoft.com/office/drawing/2014/chart" uri="{C3380CC4-5D6E-409C-BE32-E72D297353CC}">
                    <c16:uniqueId val="{00000008-EAF7-41A0-84DC-62527E8A35CD}"/>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'29 Context All'!$V$34</c15:sqref>
                        </c15:formulaRef>
                      </c:ext>
                    </c:extLst>
                    <c:strCache>
                      <c:ptCount val="1"/>
                      <c:pt idx="0">
                        <c:v>Huntingdonshire</c:v>
                      </c:pt>
                    </c:strCache>
                  </c:strRef>
                </c:tx>
                <c:spPr>
                  <a:solidFill>
                    <a:schemeClr val="accent2">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All'!$V$35:$V$46</c15:sqref>
                        </c15:formulaRef>
                      </c:ext>
                    </c:extLst>
                    <c:numCache>
                      <c:formatCode>0%</c:formatCode>
                      <c:ptCount val="12"/>
                      <c:pt idx="0">
                        <c:v>9.225044351174766E-2</c:v>
                      </c:pt>
                      <c:pt idx="1">
                        <c:v>2.423088572541214E-3</c:v>
                      </c:pt>
                      <c:pt idx="2">
                        <c:v>0.10657262775301804</c:v>
                      </c:pt>
                      <c:pt idx="3">
                        <c:v>6.3923384247039652E-2</c:v>
                      </c:pt>
                      <c:pt idx="4">
                        <c:v>2.7851095437958835E-2</c:v>
                      </c:pt>
                      <c:pt idx="5">
                        <c:v>0.22854917571719094</c:v>
                      </c:pt>
                      <c:pt idx="6">
                        <c:v>5.3091601401929818E-2</c:v>
                      </c:pt>
                      <c:pt idx="7">
                        <c:v>2.016355847864653E-2</c:v>
                      </c:pt>
                      <c:pt idx="8">
                        <c:v>0.22143856460848368</c:v>
                      </c:pt>
                      <c:pt idx="9">
                        <c:v>0.14858725282333088</c:v>
                      </c:pt>
                      <c:pt idx="10">
                        <c:v>1.8750090144664157E-4</c:v>
                      </c:pt>
                      <c:pt idx="11">
                        <c:v>3.496170654666609E-2</c:v>
                      </c:pt>
                    </c:numCache>
                  </c:numRef>
                </c:val>
                <c:extLst xmlns:c15="http://schemas.microsoft.com/office/drawing/2012/chart">
                  <c:ext xmlns:c16="http://schemas.microsoft.com/office/drawing/2014/chart" uri="{C3380CC4-5D6E-409C-BE32-E72D297353CC}">
                    <c16:uniqueId val="{00000009-EAF7-41A0-84DC-62527E8A35CD}"/>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'29 Context All'!$W$34</c15:sqref>
                        </c15:formulaRef>
                      </c:ext>
                    </c:extLst>
                    <c:strCache>
                      <c:ptCount val="1"/>
                      <c:pt idx="0">
                        <c:v>Peterborough</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All'!$W$35:$W$46</c15:sqref>
                        </c15:formulaRef>
                      </c:ext>
                    </c:extLst>
                    <c:numCache>
                      <c:formatCode>_-* #,##0_-;\-* #,##0_-;_-* "-"??_-;_-@_-</c:formatCode>
                      <c:ptCount val="12"/>
                      <c:pt idx="0">
                        <c:v>5192</c:v>
                      </c:pt>
                      <c:pt idx="1">
                        <c:v>123</c:v>
                      </c:pt>
                      <c:pt idx="2">
                        <c:v>8093</c:v>
                      </c:pt>
                      <c:pt idx="3">
                        <c:v>3932</c:v>
                      </c:pt>
                      <c:pt idx="4">
                        <c:v>2416</c:v>
                      </c:pt>
                      <c:pt idx="5">
                        <c:v>15296</c:v>
                      </c:pt>
                      <c:pt idx="6">
                        <c:v>5882</c:v>
                      </c:pt>
                      <c:pt idx="7">
                        <c:v>3074</c:v>
                      </c:pt>
                      <c:pt idx="8">
                        <c:v>12995</c:v>
                      </c:pt>
                      <c:pt idx="9">
                        <c:v>13159</c:v>
                      </c:pt>
                      <c:pt idx="10">
                        <c:v>47</c:v>
                      </c:pt>
                      <c:pt idx="11">
                        <c:v>3814</c:v>
                      </c:pt>
                    </c:numCache>
                  </c:numRef>
                </c:val>
                <c:extLst xmlns:c15="http://schemas.microsoft.com/office/drawing/2012/chart">
                  <c:ext xmlns:c16="http://schemas.microsoft.com/office/drawing/2014/chart" uri="{C3380CC4-5D6E-409C-BE32-E72D297353CC}">
                    <c16:uniqueId val="{0000000A-EAF7-41A0-84DC-62527E8A35CD}"/>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'29 Context All'!$X$34</c15:sqref>
                        </c15:formulaRef>
                      </c:ext>
                    </c:extLst>
                    <c:strCache>
                      <c:ptCount val="1"/>
                      <c:pt idx="0">
                        <c:v>Peterborough</c:v>
                      </c:pt>
                    </c:strCache>
                  </c:strRef>
                </c:tx>
                <c:spPr>
                  <a:solidFill>
                    <a:schemeClr val="accent4">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All'!$X$35:$X$46</c15:sqref>
                        </c15:formulaRef>
                      </c:ext>
                    </c:extLst>
                    <c:numCache>
                      <c:formatCode>0%</c:formatCode>
                      <c:ptCount val="12"/>
                      <c:pt idx="0">
                        <c:v>7.0140361779446922E-2</c:v>
                      </c:pt>
                      <c:pt idx="1">
                        <c:v>1.6616457047133998E-3</c:v>
                      </c:pt>
                      <c:pt idx="2">
                        <c:v>0.10933088364427272</c:v>
                      </c:pt>
                      <c:pt idx="3">
                        <c:v>5.3118625292138927E-2</c:v>
                      </c:pt>
                      <c:pt idx="4">
                        <c:v>3.2638504248679465E-2</c:v>
                      </c:pt>
                      <c:pt idx="5">
                        <c:v>0.20663847723005013</c:v>
                      </c:pt>
                      <c:pt idx="6">
                        <c:v>7.9461788903448932E-2</c:v>
                      </c:pt>
                      <c:pt idx="7">
                        <c:v>4.1527633303162531E-2</c:v>
                      </c:pt>
                      <c:pt idx="8">
                        <c:v>0.17555354416870433</c:v>
                      </c:pt>
                      <c:pt idx="9">
                        <c:v>0.17776907177498885</c:v>
                      </c:pt>
                      <c:pt idx="10">
                        <c:v>6.3493778960593329E-4</c:v>
                      </c:pt>
                      <c:pt idx="11">
                        <c:v>5.1524526160787863E-2</c:v>
                      </c:pt>
                    </c:numCache>
                  </c:numRef>
                </c:val>
                <c:extLst xmlns:c15="http://schemas.microsoft.com/office/drawing/2012/chart">
                  <c:ext xmlns:c16="http://schemas.microsoft.com/office/drawing/2014/chart" uri="{C3380CC4-5D6E-409C-BE32-E72D297353CC}">
                    <c16:uniqueId val="{0000000B-EAF7-41A0-84DC-62527E8A35CD}"/>
                  </c:ext>
                </c:extLst>
              </c15:ser>
            </c15:filteredBarSeries>
            <c15:filteredBarSeries>
              <c15:ser>
                <c:idx val="10"/>
                <c:order val="10"/>
                <c:tx>
                  <c:strRef>
                    <c:extLst xmlns:c15="http://schemas.microsoft.com/office/drawing/2012/chart">
                      <c:ext xmlns:c15="http://schemas.microsoft.com/office/drawing/2012/chart" uri="{02D57815-91ED-43cb-92C2-25804820EDAC}">
                        <c15:formulaRef>
                          <c15:sqref>'29 Context All'!$Y$34</c15:sqref>
                        </c15:formulaRef>
                      </c:ext>
                    </c:extLst>
                    <c:strCache>
                      <c:ptCount val="1"/>
                      <c:pt idx="0">
                        <c:v>South Cambridgeshire</c:v>
                      </c:pt>
                    </c:strCache>
                  </c:strRef>
                </c:tx>
                <c:spPr>
                  <a:solidFill>
                    <a:schemeClr val="accent5">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All'!$Y$35:$Y$46</c15:sqref>
                        </c15:formulaRef>
                      </c:ext>
                    </c:extLst>
                    <c:numCache>
                      <c:formatCode>_-* #,##0_-;\-* #,##0_-;_-* "-"??_-;_-@_-</c:formatCode>
                      <c:ptCount val="12"/>
                      <c:pt idx="0">
                        <c:v>5818</c:v>
                      </c:pt>
                      <c:pt idx="1">
                        <c:v>153</c:v>
                      </c:pt>
                      <c:pt idx="2">
                        <c:v>6899</c:v>
                      </c:pt>
                      <c:pt idx="3">
                        <c:v>3723</c:v>
                      </c:pt>
                      <c:pt idx="4">
                        <c:v>1547</c:v>
                      </c:pt>
                      <c:pt idx="5">
                        <c:v>15037</c:v>
                      </c:pt>
                      <c:pt idx="6">
                        <c:v>2545</c:v>
                      </c:pt>
                      <c:pt idx="7">
                        <c:v>1103</c:v>
                      </c:pt>
                      <c:pt idx="8">
                        <c:v>13196</c:v>
                      </c:pt>
                      <c:pt idx="9">
                        <c:v>7873</c:v>
                      </c:pt>
                      <c:pt idx="10">
                        <c:v>34</c:v>
                      </c:pt>
                      <c:pt idx="11">
                        <c:v>2032</c:v>
                      </c:pt>
                    </c:numCache>
                  </c:numRef>
                </c:val>
                <c:extLst xmlns:c15="http://schemas.microsoft.com/office/drawing/2012/chart">
                  <c:ext xmlns:c16="http://schemas.microsoft.com/office/drawing/2014/chart" uri="{C3380CC4-5D6E-409C-BE32-E72D297353CC}">
                    <c16:uniqueId val="{0000000C-EAF7-41A0-84DC-62527E8A35CD}"/>
                  </c:ext>
                </c:extLst>
              </c15:ser>
            </c15:filteredBarSeries>
            <c15:filteredBarSeries>
              <c15:ser>
                <c:idx val="11"/>
                <c:order val="11"/>
                <c:tx>
                  <c:strRef>
                    <c:extLst xmlns:c15="http://schemas.microsoft.com/office/drawing/2012/chart">
                      <c:ext xmlns:c15="http://schemas.microsoft.com/office/drawing/2012/chart" uri="{02D57815-91ED-43cb-92C2-25804820EDAC}">
                        <c15:formulaRef>
                          <c15:sqref>'29 Context All'!$Z$34</c15:sqref>
                        </c15:formulaRef>
                      </c:ext>
                    </c:extLst>
                    <c:strCache>
                      <c:ptCount val="1"/>
                      <c:pt idx="0">
                        <c:v>South Cambridgeshire</c:v>
                      </c:pt>
                    </c:strCache>
                  </c:strRef>
                </c:tx>
                <c:spPr>
                  <a:solidFill>
                    <a:schemeClr val="accent6">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All'!$Z$35:$Z$46</c15:sqref>
                        </c15:formulaRef>
                      </c:ext>
                    </c:extLst>
                    <c:numCache>
                      <c:formatCode>0%</c:formatCode>
                      <c:ptCount val="12"/>
                      <c:pt idx="0">
                        <c:v>9.7031354236157441E-2</c:v>
                      </c:pt>
                      <c:pt idx="1">
                        <c:v>2.5517011340893928E-3</c:v>
                      </c:pt>
                      <c:pt idx="2">
                        <c:v>0.11506004002668446</c:v>
                      </c:pt>
                      <c:pt idx="3">
                        <c:v>6.2091394262841895E-2</c:v>
                      </c:pt>
                      <c:pt idx="4">
                        <c:v>2.5800533689126083E-2</c:v>
                      </c:pt>
                      <c:pt idx="5">
                        <c:v>0.25078385590393598</c:v>
                      </c:pt>
                      <c:pt idx="6">
                        <c:v>4.2444963308872583E-2</c:v>
                      </c:pt>
                      <c:pt idx="7">
                        <c:v>1.8395597064709807E-2</c:v>
                      </c:pt>
                      <c:pt idx="8">
                        <c:v>0.22008005336891262</c:v>
                      </c:pt>
                      <c:pt idx="9">
                        <c:v>0.13130420280186791</c:v>
                      </c:pt>
                      <c:pt idx="10">
                        <c:v>5.6704469646430956E-4</c:v>
                      </c:pt>
                      <c:pt idx="11">
                        <c:v>3.388925950633756E-2</c:v>
                      </c:pt>
                    </c:numCache>
                  </c:numRef>
                </c:val>
                <c:extLst xmlns:c15="http://schemas.microsoft.com/office/drawing/2012/chart">
                  <c:ext xmlns:c16="http://schemas.microsoft.com/office/drawing/2014/chart" uri="{C3380CC4-5D6E-409C-BE32-E72D297353CC}">
                    <c16:uniqueId val="{0000000D-EAF7-41A0-84DC-62527E8A35CD}"/>
                  </c:ext>
                </c:extLst>
              </c15:ser>
            </c15:filteredBarSeries>
            <c15:filteredBarSeries>
              <c15:ser>
                <c:idx val="12"/>
                <c:order val="12"/>
                <c:tx>
                  <c:strRef>
                    <c:extLst xmlns:c15="http://schemas.microsoft.com/office/drawing/2012/chart">
                      <c:ext xmlns:c15="http://schemas.microsoft.com/office/drawing/2012/chart" uri="{02D57815-91ED-43cb-92C2-25804820EDAC}">
                        <c15:formulaRef>
                          <c15:sqref>'29 Context All'!$AA$34</c15:sqref>
                        </c15:formulaRef>
                      </c:ext>
                    </c:extLst>
                    <c:strCache>
                      <c:ptCount val="1"/>
                      <c:pt idx="0">
                        <c:v>West Suffolk</c:v>
                      </c:pt>
                    </c:strCache>
                  </c:strRef>
                </c:tx>
                <c:spPr>
                  <a:solidFill>
                    <a:schemeClr val="accent1">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All'!$AA$35:$AA$46</c15:sqref>
                        </c15:formulaRef>
                      </c:ext>
                    </c:extLst>
                    <c:numCache>
                      <c:formatCode>_-* #,##0_-;\-* #,##0_-;_-* "-"??_-;_-@_-</c:formatCode>
                      <c:ptCount val="12"/>
                      <c:pt idx="0">
                        <c:v>7057</c:v>
                      </c:pt>
                      <c:pt idx="1">
                        <c:v>239</c:v>
                      </c:pt>
                      <c:pt idx="2">
                        <c:v>8750</c:v>
                      </c:pt>
                      <c:pt idx="3">
                        <c:v>4052</c:v>
                      </c:pt>
                      <c:pt idx="4">
                        <c:v>2093</c:v>
                      </c:pt>
                      <c:pt idx="5">
                        <c:v>14697</c:v>
                      </c:pt>
                      <c:pt idx="6">
                        <c:v>4234</c:v>
                      </c:pt>
                      <c:pt idx="7">
                        <c:v>1405</c:v>
                      </c:pt>
                      <c:pt idx="8">
                        <c:v>15054</c:v>
                      </c:pt>
                      <c:pt idx="9">
                        <c:v>10577</c:v>
                      </c:pt>
                      <c:pt idx="10">
                        <c:v>19</c:v>
                      </c:pt>
                      <c:pt idx="11">
                        <c:v>3001</c:v>
                      </c:pt>
                    </c:numCache>
                  </c:numRef>
                </c:val>
                <c:extLst xmlns:c15="http://schemas.microsoft.com/office/drawing/2012/chart">
                  <c:ext xmlns:c16="http://schemas.microsoft.com/office/drawing/2014/chart" uri="{C3380CC4-5D6E-409C-BE32-E72D297353CC}">
                    <c16:uniqueId val="{0000000E-EAF7-41A0-84DC-62527E8A35CD}"/>
                  </c:ext>
                </c:extLst>
              </c15:ser>
            </c15:filteredBarSeries>
            <c15:filteredBarSeries>
              <c15:ser>
                <c:idx val="14"/>
                <c:order val="14"/>
                <c:tx>
                  <c:strRef>
                    <c:extLst xmlns:c15="http://schemas.microsoft.com/office/drawing/2012/chart">
                      <c:ext xmlns:c15="http://schemas.microsoft.com/office/drawing/2012/chart" uri="{02D57815-91ED-43cb-92C2-25804820EDAC}">
                        <c15:formulaRef>
                          <c15:sqref>'29 Context All'!$AC$34</c15:sqref>
                        </c15:formulaRef>
                      </c:ext>
                    </c:extLst>
                    <c:strCache>
                      <c:ptCount val="1"/>
                      <c:pt idx="0">
                        <c:v>All</c:v>
                      </c:pt>
                    </c:strCache>
                  </c:strRef>
                </c:tx>
                <c:spPr>
                  <a:solidFill>
                    <a:schemeClr val="accent3">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All'!$AC$35:$AC$46</c15:sqref>
                        </c15:formulaRef>
                      </c:ext>
                    </c:extLst>
                    <c:numCache>
                      <c:formatCode>_-* #,##0_-;\-* #,##0_-;_-* "-"??_-;_-@_-</c:formatCode>
                      <c:ptCount val="12"/>
                      <c:pt idx="0">
                        <c:v>34795.519280845518</c:v>
                      </c:pt>
                      <c:pt idx="1">
                        <c:v>1023.0150731363661</c:v>
                      </c:pt>
                      <c:pt idx="2">
                        <c:v>46251.704099459239</c:v>
                      </c:pt>
                      <c:pt idx="3">
                        <c:v>22632.342450977485</c:v>
                      </c:pt>
                      <c:pt idx="4">
                        <c:v>11184.164557299648</c:v>
                      </c:pt>
                      <c:pt idx="5">
                        <c:v>84707.28182137449</c:v>
                      </c:pt>
                      <c:pt idx="6">
                        <c:v>22374.323401050675</c:v>
                      </c:pt>
                      <c:pt idx="7">
                        <c:v>9834.1496221775706</c:v>
                      </c:pt>
                      <c:pt idx="8">
                        <c:v>81071.226713456825</c:v>
                      </c:pt>
                      <c:pt idx="9">
                        <c:v>63108.96568244994</c:v>
                      </c:pt>
                      <c:pt idx="10">
                        <c:v>1213.0249552059479</c:v>
                      </c:pt>
                      <c:pt idx="11">
                        <c:v>18252.282342566301</c:v>
                      </c:pt>
                    </c:numCache>
                  </c:numRef>
                </c:val>
                <c:extLst xmlns:c15="http://schemas.microsoft.com/office/drawing/2012/chart">
                  <c:ext xmlns:c16="http://schemas.microsoft.com/office/drawing/2014/chart" uri="{C3380CC4-5D6E-409C-BE32-E72D297353CC}">
                    <c16:uniqueId val="{0000000F-EAF7-41A0-84DC-62527E8A35CD}"/>
                  </c:ext>
                </c:extLst>
              </c15:ser>
            </c15:filteredBarSeries>
            <c15:filteredBarSeries>
              <c15:ser>
                <c:idx val="16"/>
                <c:order val="16"/>
                <c:tx>
                  <c:strRef>
                    <c:extLst xmlns:c15="http://schemas.microsoft.com/office/drawing/2012/chart">
                      <c:ext xmlns:c15="http://schemas.microsoft.com/office/drawing/2012/chart" uri="{02D57815-91ED-43cb-92C2-25804820EDAC}">
                        <c15:formulaRef>
                          <c15:sqref>'29 Context All'!$AE$34</c15:sqref>
                        </c15:formulaRef>
                      </c:ext>
                    </c:extLst>
                    <c:strCache>
                      <c:ptCount val="1"/>
                      <c:pt idx="0">
                        <c:v>Greater Cambridge</c:v>
                      </c:pt>
                    </c:strCache>
                  </c:strRef>
                </c:tx>
                <c:spPr>
                  <a:solidFill>
                    <a:schemeClr val="accent5">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All'!$AE$35:$AE$46</c15:sqref>
                        </c15:formulaRef>
                      </c:ext>
                    </c:extLst>
                    <c:numCache>
                      <c:formatCode>_-* #,##0_-;\-* #,##0_-;_-* "-"??_-;_-@_-</c:formatCode>
                      <c:ptCount val="12"/>
                      <c:pt idx="0">
                        <c:v>8489</c:v>
                      </c:pt>
                      <c:pt idx="1">
                        <c:v>260</c:v>
                      </c:pt>
                      <c:pt idx="2">
                        <c:v>12093</c:v>
                      </c:pt>
                      <c:pt idx="3">
                        <c:v>5558</c:v>
                      </c:pt>
                      <c:pt idx="4">
                        <c:v>2782</c:v>
                      </c:pt>
                      <c:pt idx="5">
                        <c:v>23153</c:v>
                      </c:pt>
                      <c:pt idx="6">
                        <c:v>4522</c:v>
                      </c:pt>
                      <c:pt idx="7">
                        <c:v>2252</c:v>
                      </c:pt>
                      <c:pt idx="8">
                        <c:v>21387</c:v>
                      </c:pt>
                      <c:pt idx="9">
                        <c:v>18527</c:v>
                      </c:pt>
                      <c:pt idx="10">
                        <c:v>1131</c:v>
                      </c:pt>
                      <c:pt idx="11">
                        <c:v>6520</c:v>
                      </c:pt>
                    </c:numCache>
                  </c:numRef>
                </c:val>
                <c:extLst xmlns:c15="http://schemas.microsoft.com/office/drawing/2012/chart">
                  <c:ext xmlns:c16="http://schemas.microsoft.com/office/drawing/2014/chart" uri="{C3380CC4-5D6E-409C-BE32-E72D297353CC}">
                    <c16:uniqueId val="{00000010-EAF7-41A0-84DC-62527E8A35CD}"/>
                  </c:ext>
                </c:extLst>
              </c15:ser>
            </c15:filteredBarSeries>
            <c15:filteredBarSeries>
              <c15:ser>
                <c:idx val="17"/>
                <c:order val="17"/>
                <c:tx>
                  <c:strRef>
                    <c:extLst xmlns:c15="http://schemas.microsoft.com/office/drawing/2012/chart">
                      <c:ext xmlns:c15="http://schemas.microsoft.com/office/drawing/2012/chart" uri="{02D57815-91ED-43cb-92C2-25804820EDAC}">
                        <c15:formulaRef>
                          <c15:sqref>'29 Context All'!$AF$34</c15:sqref>
                        </c15:formulaRef>
                      </c:ext>
                    </c:extLst>
                    <c:strCache>
                      <c:ptCount val="1"/>
                      <c:pt idx="0">
                        <c:v>Greater Cambridge</c:v>
                      </c:pt>
                    </c:strCache>
                  </c:strRef>
                </c:tx>
                <c:spPr>
                  <a:solidFill>
                    <a:schemeClr val="accent6">
                      <a:lumMod val="80000"/>
                      <a:lumOff val="2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'29 Context All'!$M$35:$N$46</c15:sqref>
                        </c15:formulaRef>
                      </c:ext>
                    </c:extLst>
                    <c:multiLvlStrCache>
                      <c:ptCount val="12"/>
                      <c:lvl>
                        <c:pt idx="0">
                          <c:v>Family</c:v>
                        </c:pt>
                        <c:pt idx="1">
                          <c:v>Other household types</c:v>
                        </c:pt>
                        <c:pt idx="2">
                          <c:v>One person household</c:v>
                        </c:pt>
                        <c:pt idx="3">
                          <c:v>Couple</c:v>
                        </c:pt>
                        <c:pt idx="4">
                          <c:v>Lone parent</c:v>
                        </c:pt>
                        <c:pt idx="5">
                          <c:v>Couple</c:v>
                        </c:pt>
                        <c:pt idx="6">
                          <c:v>Lone parent</c:v>
                        </c:pt>
                        <c:pt idx="7">
                          <c:v>Other household types</c:v>
                        </c:pt>
                        <c:pt idx="8">
                          <c:v>Couple</c:v>
                        </c:pt>
                        <c:pt idx="9">
                          <c:v>One person household</c:v>
                        </c:pt>
                        <c:pt idx="10">
                          <c:v>All full-time students</c:v>
                        </c:pt>
                        <c:pt idx="11">
                          <c:v>Other household types</c:v>
                        </c:pt>
                      </c:lvl>
                      <c:lvl>
                        <c:pt idx="0">
                          <c:v>All aged 65 and over</c:v>
                        </c:pt>
                        <c:pt idx="3">
                          <c:v>Children non-dependent</c:v>
                        </c:pt>
                        <c:pt idx="5">
                          <c:v>Dependent children </c:v>
                        </c:pt>
                        <c:pt idx="8">
                          <c:v>No children</c:v>
                        </c:pt>
                        <c:pt idx="10">
                          <c:v>Students</c:v>
                        </c:pt>
                        <c:pt idx="11">
                          <c:v>Other</c:v>
                        </c:pt>
                      </c:lvl>
                    </c:multiLvlStrCache>
                  </c:multiLvlStrRef>
                </c:cat>
                <c:val>
                  <c:numRef>
                    <c:extLst xmlns:c15="http://schemas.microsoft.com/office/drawing/2012/chart">
                      <c:ext xmlns:c15="http://schemas.microsoft.com/office/drawing/2012/chart" uri="{02D57815-91ED-43cb-92C2-25804820EDAC}">
                        <c15:formulaRef>
                          <c15:sqref>'29 Context All'!$AF$35:$AF$46</c15:sqref>
                        </c15:formulaRef>
                      </c:ext>
                    </c:extLst>
                    <c:numCache>
                      <c:formatCode>0%</c:formatCode>
                      <c:ptCount val="12"/>
                      <c:pt idx="0">
                        <c:v>7.9578903950353413E-2</c:v>
                      </c:pt>
                      <c:pt idx="1">
                        <c:v>2.4373324333952042E-3</c:v>
                      </c:pt>
                      <c:pt idx="2">
                        <c:v>0.11336408121941617</c:v>
                      </c:pt>
                      <c:pt idx="3">
                        <c:v>5.2102667941579014E-2</c:v>
                      </c:pt>
                      <c:pt idx="4">
                        <c:v>2.6079457037328682E-2</c:v>
                      </c:pt>
                      <c:pt idx="5">
                        <c:v>0.21704445319384291</c:v>
                      </c:pt>
                      <c:pt idx="6">
                        <c:v>4.2390835630050437E-2</c:v>
                      </c:pt>
                      <c:pt idx="7">
                        <c:v>2.111104861540769E-2</c:v>
                      </c:pt>
                      <c:pt idx="8">
                        <c:v>0.20048934135778165</c:v>
                      </c:pt>
                      <c:pt idx="9">
                        <c:v>0.1736786845904344</c:v>
                      </c:pt>
                      <c:pt idx="10">
                        <c:v>1.0602396085269137E-2</c:v>
                      </c:pt>
                      <c:pt idx="11">
                        <c:v>6.1120797945141268E-2</c:v>
                      </c:pt>
                    </c:numCache>
                  </c:numRef>
                </c:val>
                <c:extLst xmlns:c15="http://schemas.microsoft.com/office/drawing/2012/chart">
                  <c:ext xmlns:c16="http://schemas.microsoft.com/office/drawing/2014/chart" uri="{C3380CC4-5D6E-409C-BE32-E72D297353CC}">
                    <c16:uniqueId val="{00000011-EAF7-41A0-84DC-62527E8A35CD}"/>
                  </c:ext>
                </c:extLst>
              </c15:ser>
            </c15:filteredBarSeries>
          </c:ext>
        </c:extLst>
      </c:barChart>
      <c:catAx>
        <c:axId val="1283671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2856"/>
        <c:crosses val="autoZero"/>
        <c:auto val="1"/>
        <c:lblAlgn val="ctr"/>
        <c:lblOffset val="100"/>
        <c:noMultiLvlLbl val="0"/>
      </c:catAx>
      <c:valAx>
        <c:axId val="12836728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67121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'46 Data Census size tenure'!$I$171</c:f>
              <c:strCache>
                <c:ptCount val="1"/>
                <c:pt idx="0">
                  <c:v>West Suffolk</c:v>
                </c:pt>
              </c:strCache>
            </c:strRef>
          </c:tx>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2FDA-4EB6-988E-A6BF0303A58B}"/>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2FDA-4EB6-988E-A6BF0303A58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5-2FDA-4EB6-988E-A6BF0303A58B}"/>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7-2FDA-4EB6-988E-A6BF0303A58B}"/>
              </c:ext>
            </c:extLst>
          </c:dPt>
          <c:dPt>
            <c:idx val="9"/>
            <c:invertIfNegative val="0"/>
            <c:bubble3D val="0"/>
            <c:spPr>
              <a:solidFill>
                <a:schemeClr val="accent2"/>
              </a:solidFill>
              <a:ln>
                <a:noFill/>
              </a:ln>
              <a:effectLst/>
            </c:spPr>
            <c:extLst>
              <c:ext xmlns:c16="http://schemas.microsoft.com/office/drawing/2014/chart" uri="{C3380CC4-5D6E-409C-BE32-E72D297353CC}">
                <c16:uniqueId val="{00000009-2FDA-4EB6-988E-A6BF0303A58B}"/>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B-2FDA-4EB6-988E-A6BF0303A58B}"/>
              </c:ext>
            </c:extLst>
          </c:dPt>
          <c:dPt>
            <c:idx val="11"/>
            <c:invertIfNegative val="0"/>
            <c:bubble3D val="0"/>
            <c:spPr>
              <a:solidFill>
                <a:schemeClr val="accent3"/>
              </a:solidFill>
              <a:ln>
                <a:noFill/>
              </a:ln>
              <a:effectLst/>
            </c:spPr>
            <c:extLst>
              <c:ext xmlns:c16="http://schemas.microsoft.com/office/drawing/2014/chart" uri="{C3380CC4-5D6E-409C-BE32-E72D297353CC}">
                <c16:uniqueId val="{0000000D-2FDA-4EB6-988E-A6BF0303A58B}"/>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F-2FDA-4EB6-988E-A6BF0303A58B}"/>
              </c:ext>
            </c:extLst>
          </c:dPt>
          <c:dPt>
            <c:idx val="13"/>
            <c:invertIfNegative val="0"/>
            <c:bubble3D val="0"/>
            <c:spPr>
              <a:solidFill>
                <a:schemeClr val="accent3"/>
              </a:solidFill>
              <a:ln>
                <a:noFill/>
              </a:ln>
              <a:effectLst/>
            </c:spPr>
            <c:extLst>
              <c:ext xmlns:c16="http://schemas.microsoft.com/office/drawing/2014/chart" uri="{C3380CC4-5D6E-409C-BE32-E72D297353CC}">
                <c16:uniqueId val="{00000011-2FDA-4EB6-988E-A6BF0303A58B}"/>
              </c:ext>
            </c:extLst>
          </c:dPt>
          <c:dPt>
            <c:idx val="14"/>
            <c:invertIfNegative val="0"/>
            <c:bubble3D val="0"/>
            <c:spPr>
              <a:solidFill>
                <a:schemeClr val="accent3"/>
              </a:solidFill>
              <a:ln>
                <a:noFill/>
              </a:ln>
              <a:effectLst/>
            </c:spPr>
            <c:extLst>
              <c:ext xmlns:c16="http://schemas.microsoft.com/office/drawing/2014/chart" uri="{C3380CC4-5D6E-409C-BE32-E72D297353CC}">
                <c16:uniqueId val="{00000013-2FDA-4EB6-988E-A6BF0303A58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'46 Data Census size tenure'!$A$172:$B$186</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tenure'!$I$172:$I$186</c:f>
              <c:numCache>
                <c:formatCode>#,##0</c:formatCode>
                <c:ptCount val="15"/>
                <c:pt idx="0">
                  <c:v>3089</c:v>
                </c:pt>
                <c:pt idx="1">
                  <c:v>3987</c:v>
                </c:pt>
                <c:pt idx="2">
                  <c:v>3564</c:v>
                </c:pt>
                <c:pt idx="3">
                  <c:v>366</c:v>
                </c:pt>
                <c:pt idx="4">
                  <c:v>54</c:v>
                </c:pt>
                <c:pt idx="5">
                  <c:v>1716</c:v>
                </c:pt>
                <c:pt idx="6">
                  <c:v>5378</c:v>
                </c:pt>
                <c:pt idx="7">
                  <c:v>5262</c:v>
                </c:pt>
                <c:pt idx="8">
                  <c:v>1767</c:v>
                </c:pt>
                <c:pt idx="9">
                  <c:v>465</c:v>
                </c:pt>
                <c:pt idx="10">
                  <c:v>1377</c:v>
                </c:pt>
                <c:pt idx="11">
                  <c:v>10750</c:v>
                </c:pt>
                <c:pt idx="12">
                  <c:v>21102</c:v>
                </c:pt>
                <c:pt idx="13">
                  <c:v>9664</c:v>
                </c:pt>
                <c:pt idx="14">
                  <c:v>2637</c:v>
                </c:pt>
              </c:numCache>
            </c:numRef>
          </c:val>
          <c:extLst>
            <c:ext xmlns:c16="http://schemas.microsoft.com/office/drawing/2014/chart" uri="{C3380CC4-5D6E-409C-BE32-E72D297353CC}">
              <c16:uniqueId val="{00000014-2FDA-4EB6-988E-A6BF0303A58B}"/>
            </c:ext>
          </c:extLst>
        </c:ser>
        <c:dLbls>
          <c:showLegendKey val="0"/>
          <c:showVal val="0"/>
          <c:showCatName val="0"/>
          <c:showSerName val="0"/>
          <c:showPercent val="0"/>
          <c:showBubbleSize val="0"/>
        </c:dLbls>
        <c:gapWidth val="182"/>
        <c:axId val="724414448"/>
        <c:axId val="724410512"/>
      </c:barChart>
      <c:catAx>
        <c:axId val="724414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0512"/>
        <c:crosses val="autoZero"/>
        <c:auto val="1"/>
        <c:lblAlgn val="ctr"/>
        <c:lblOffset val="100"/>
        <c:noMultiLvlLbl val="0"/>
      </c:catAx>
      <c:valAx>
        <c:axId val="72441051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4414448"/>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pieChart>
        <c:varyColors val="1"/>
        <c:ser>
          <c:idx val="0"/>
          <c:order val="0"/>
          <c:tx>
            <c:strRef>
              <c:f>'46 Data Census size tenure'!$I$131</c:f>
              <c:strCache>
                <c:ptCount val="1"/>
                <c:pt idx="0">
                  <c:v>West Suffolk</c:v>
                </c:pt>
              </c:strCache>
            </c:strRef>
          </c:tx>
          <c:dPt>
            <c:idx val="0"/>
            <c:bubble3D val="0"/>
            <c:spPr>
              <a:solidFill>
                <a:schemeClr val="accent6">
                  <a:tint val="54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024D-4A6B-9CA2-FE093C29BCAC}"/>
              </c:ext>
            </c:extLst>
          </c:dPt>
          <c:dPt>
            <c:idx val="1"/>
            <c:bubble3D val="0"/>
            <c:spPr>
              <a:solidFill>
                <a:schemeClr val="accent6">
                  <a:tint val="7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024D-4A6B-9CA2-FE093C29BCAC}"/>
              </c:ext>
            </c:extLst>
          </c:dPt>
          <c:dPt>
            <c:idx val="2"/>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024D-4A6B-9CA2-FE093C29BCAC}"/>
              </c:ext>
            </c:extLst>
          </c:dPt>
          <c:dPt>
            <c:idx val="3"/>
            <c:bubble3D val="0"/>
            <c:spPr>
              <a:solidFill>
                <a:schemeClr val="accent6">
                  <a:shade val="76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024D-4A6B-9CA2-FE093C29BCAC}"/>
              </c:ext>
            </c:extLst>
          </c:dPt>
          <c:dPt>
            <c:idx val="4"/>
            <c:bubble3D val="0"/>
            <c:spPr>
              <a:solidFill>
                <a:schemeClr val="accent6">
                  <a:shade val="53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024D-4A6B-9CA2-FE093C29BCAC}"/>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'46 Data Census size tenure'!$B$132:$B$136</c:f>
              <c:strCache>
                <c:ptCount val="5"/>
                <c:pt idx="0">
                  <c:v>1 bed</c:v>
                </c:pt>
                <c:pt idx="1">
                  <c:v>2 bed</c:v>
                </c:pt>
                <c:pt idx="2">
                  <c:v>3 bed</c:v>
                </c:pt>
                <c:pt idx="3">
                  <c:v>4 bed</c:v>
                </c:pt>
                <c:pt idx="4">
                  <c:v>5+ bed</c:v>
                </c:pt>
              </c:strCache>
            </c:strRef>
          </c:cat>
          <c:val>
            <c:numRef>
              <c:f>'46 Data Census size tenure'!$I$132:$I$136</c:f>
              <c:numCache>
                <c:formatCode>#,##0</c:formatCode>
                <c:ptCount val="5"/>
                <c:pt idx="0">
                  <c:v>6182</c:v>
                </c:pt>
                <c:pt idx="1">
                  <c:v>20115</c:v>
                </c:pt>
                <c:pt idx="2">
                  <c:v>29928</c:v>
                </c:pt>
                <c:pt idx="3">
                  <c:v>11797</c:v>
                </c:pt>
                <c:pt idx="4">
                  <c:v>3156</c:v>
                </c:pt>
              </c:numCache>
            </c:numRef>
          </c:val>
          <c:extLst>
            <c:ext xmlns:c16="http://schemas.microsoft.com/office/drawing/2014/chart" uri="{C3380CC4-5D6E-409C-BE32-E72D297353CC}">
              <c16:uniqueId val="{0000000A-024D-4A6B-9CA2-FE093C29BCAC}"/>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7"/>
          <c:order val="0"/>
          <c:tx>
            <c:strRef>
              <c:f>'46 Data Census size tenure'!$J$188</c:f>
              <c:strCache>
                <c:ptCount val="1"/>
                <c:pt idx="0">
                  <c:v>All</c:v>
                </c:pt>
              </c:strCache>
            </c:strRef>
          </c:tx>
          <c:spPr>
            <a:solidFill>
              <a:schemeClr val="bg1">
                <a:lumMod val="50000"/>
              </a:schemeClr>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f>'46 Data Census size tenure'!$J$189:$J$203</c:f>
              <c:numCache>
                <c:formatCode>0%</c:formatCode>
                <c:ptCount val="15"/>
                <c:pt idx="0">
                  <c:v>4.8042336583913915E-2</c:v>
                </c:pt>
                <c:pt idx="1">
                  <c:v>5.6111612795818805E-2</c:v>
                </c:pt>
                <c:pt idx="2">
                  <c:v>5.0249469026995119E-2</c:v>
                </c:pt>
                <c:pt idx="3">
                  <c:v>5.5846756902649067E-3</c:v>
                </c:pt>
                <c:pt idx="4">
                  <c:v>1.4478788826612721E-3</c:v>
                </c:pt>
                <c:pt idx="5">
                  <c:v>3.1747393061280084E-2</c:v>
                </c:pt>
                <c:pt idx="6">
                  <c:v>6.6519188178850885E-2</c:v>
                </c:pt>
                <c:pt idx="7">
                  <c:v>6.0992528541375532E-2</c:v>
                </c:pt>
                <c:pt idx="8">
                  <c:v>1.9190701287956372E-2</c:v>
                </c:pt>
                <c:pt idx="9">
                  <c:v>6.9240897785804731E-3</c:v>
                </c:pt>
                <c:pt idx="10">
                  <c:v>1.9639695087806035E-2</c:v>
                </c:pt>
                <c:pt idx="11">
                  <c:v>0.13135338838972663</c:v>
                </c:pt>
                <c:pt idx="12">
                  <c:v>0.29390932343192699</c:v>
                </c:pt>
                <c:pt idx="13">
                  <c:v>0.1615696621447778</c:v>
                </c:pt>
                <c:pt idx="14">
                  <c:v>4.671805711806519E-2</c:v>
                </c:pt>
              </c:numCache>
            </c:numRef>
          </c:val>
          <c:extLst>
            <c:ext xmlns:c16="http://schemas.microsoft.com/office/drawing/2014/chart" uri="{C3380CC4-5D6E-409C-BE32-E72D297353CC}">
              <c16:uniqueId val="{00000000-F550-402A-A182-671336247CE1}"/>
            </c:ext>
          </c:extLst>
        </c:ser>
        <c:ser>
          <c:idx val="6"/>
          <c:order val="7"/>
          <c:tx>
            <c:strRef>
              <c:f>'46 Data Census size tenure'!$I$188</c:f>
              <c:strCache>
                <c:ptCount val="1"/>
                <c:pt idx="0">
                  <c:v>West Suffolk</c:v>
                </c:pt>
              </c:strCache>
              <c:extLst xmlns:c15="http://schemas.microsoft.com/office/drawing/2012/chart"/>
            </c:strRef>
          </c:tx>
          <c:spPr>
            <a:solidFill>
              <a:schemeClr val="accent1"/>
            </a:solidFill>
            <a:ln>
              <a:noFill/>
            </a:ln>
            <a:effectLst/>
          </c:spPr>
          <c:invertIfNegative val="0"/>
          <c:cat>
            <c:multiLvlStrRef>
              <c:f>'46 Data Census size tenure'!$A$189:$B$203</c:f>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extLst xmlns:c15="http://schemas.microsoft.com/office/drawing/2012/chart"/>
            </c:multiLvlStrRef>
          </c:cat>
          <c:val>
            <c:numRef>
              <c:f>'46 Data Census size tenure'!$I$189:$I$203</c:f>
              <c:numCache>
                <c:formatCode>0%</c:formatCode>
                <c:ptCount val="15"/>
                <c:pt idx="0">
                  <c:v>4.3398241029531597E-2</c:v>
                </c:pt>
                <c:pt idx="1">
                  <c:v>5.6014498862007926E-2</c:v>
                </c:pt>
                <c:pt idx="2">
                  <c:v>5.0071651352946132E-2</c:v>
                </c:pt>
                <c:pt idx="3">
                  <c:v>5.1420382702520445E-3</c:v>
                </c:pt>
                <c:pt idx="4">
                  <c:v>7.5866138413554747E-4</c:v>
                </c:pt>
                <c:pt idx="5">
                  <c:v>2.4108572873640731E-2</c:v>
                </c:pt>
                <c:pt idx="6">
                  <c:v>7.5557054145943978E-2</c:v>
                </c:pt>
                <c:pt idx="7">
                  <c:v>7.3927337098541684E-2</c:v>
                </c:pt>
                <c:pt idx="8">
                  <c:v>2.4825086403102083E-2</c:v>
                </c:pt>
                <c:pt idx="9">
                  <c:v>6.5329174745005483E-3</c:v>
                </c:pt>
                <c:pt idx="10">
                  <c:v>1.9345865295456462E-2</c:v>
                </c:pt>
                <c:pt idx="11">
                  <c:v>0.15102981258253956</c:v>
                </c:pt>
                <c:pt idx="12">
                  <c:v>0.29646800977830229</c:v>
                </c:pt>
                <c:pt idx="13">
                  <c:v>0.13577228919048021</c:v>
                </c:pt>
                <c:pt idx="14">
                  <c:v>3.7047964258619233E-2</c:v>
                </c:pt>
              </c:numCache>
              <c:extLst xmlns:c15="http://schemas.microsoft.com/office/drawing/2012/chart"/>
            </c:numRef>
          </c:val>
          <c:extLst xmlns:c15="http://schemas.microsoft.com/office/drawing/2012/chart">
            <c:ext xmlns:c16="http://schemas.microsoft.com/office/drawing/2014/chart" uri="{C3380CC4-5D6E-409C-BE32-E72D297353CC}">
              <c16:uniqueId val="{00000001-F550-402A-A182-671336247CE1}"/>
            </c:ext>
          </c:extLst>
        </c:ser>
        <c:dLbls>
          <c:showLegendKey val="0"/>
          <c:showVal val="0"/>
          <c:showCatName val="0"/>
          <c:showSerName val="0"/>
          <c:showPercent val="0"/>
          <c:showBubbleSize val="0"/>
        </c:dLbls>
        <c:gapWidth val="150"/>
        <c:axId val="1265910592"/>
        <c:axId val="1265914528"/>
        <c:extLst>
          <c:ext xmlns:c15="http://schemas.microsoft.com/office/drawing/2012/chart" uri="{02D57815-91ED-43cb-92C2-25804820EDAC}">
            <c15:filteredBarSeries>
              <c15:ser>
                <c:idx val="0"/>
                <c:order val="1"/>
                <c:tx>
                  <c:strRef>
                    <c:extLst>
                      <c:ext uri="{02D57815-91ED-43cb-92C2-25804820EDAC}">
                        <c15:formulaRef>
                          <c15:sqref>'46 Data Census size tenure'!$C$188</c15:sqref>
                        </c15:formulaRef>
                      </c:ext>
                    </c:extLst>
                    <c:strCache>
                      <c:ptCount val="1"/>
                      <c:pt idx="0">
                        <c:v>Cambridge</c:v>
                      </c:pt>
                    </c:strCache>
                  </c:strRef>
                </c:tx>
                <c:spPr>
                  <a:solidFill>
                    <a:schemeClr val="accent1"/>
                  </a:solidFill>
                  <a:ln>
                    <a:noFill/>
                  </a:ln>
                  <a:effectLst/>
                </c:spPr>
                <c:invertIfNegative val="0"/>
                <c:cat>
                  <c:multiLvlStrRef>
                    <c:extLst>
                      <c:ex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c:ext uri="{02D57815-91ED-43cb-92C2-25804820EDAC}">
                        <c15:formulaRef>
                          <c15:sqref>'46 Data Census size tenure'!$C$189:$C$203</c15:sqref>
                        </c15:formulaRef>
                      </c:ext>
                    </c:extLst>
                    <c:numCache>
                      <c:formatCode>0%</c:formatCode>
                      <c:ptCount val="15"/>
                      <c:pt idx="0">
                        <c:v>8.6098385922849685E-2</c:v>
                      </c:pt>
                      <c:pt idx="1">
                        <c:v>7.1948452284111827E-2</c:v>
                      </c:pt>
                      <c:pt idx="2">
                        <c:v>6.7388791368754544E-2</c:v>
                      </c:pt>
                      <c:pt idx="3">
                        <c:v>6.9572290962024233E-3</c:v>
                      </c:pt>
                      <c:pt idx="4">
                        <c:v>3.5749454125101683E-3</c:v>
                      </c:pt>
                      <c:pt idx="5">
                        <c:v>7.8391916770133144E-2</c:v>
                      </c:pt>
                      <c:pt idx="6">
                        <c:v>9.050819882690414E-2</c:v>
                      </c:pt>
                      <c:pt idx="7">
                        <c:v>6.2743503018367092E-2</c:v>
                      </c:pt>
                      <c:pt idx="8">
                        <c:v>2.7721882091021964E-2</c:v>
                      </c:pt>
                      <c:pt idx="9">
                        <c:v>1.8795221989125317E-2</c:v>
                      </c:pt>
                      <c:pt idx="10">
                        <c:v>2.9327396497837908E-2</c:v>
                      </c:pt>
                      <c:pt idx="11">
                        <c:v>0.10253885344864494</c:v>
                      </c:pt>
                      <c:pt idx="12">
                        <c:v>0.21539581281842701</c:v>
                      </c:pt>
                      <c:pt idx="13">
                        <c:v>9.4382840262019957E-2</c:v>
                      </c:pt>
                      <c:pt idx="14">
                        <c:v>4.4226570193089863E-2</c:v>
                      </c:pt>
                    </c:numCache>
                  </c:numRef>
                </c:val>
                <c:extLst>
                  <c:ext xmlns:c16="http://schemas.microsoft.com/office/drawing/2014/chart" uri="{C3380CC4-5D6E-409C-BE32-E72D297353CC}">
                    <c16:uniqueId val="{00000002-F550-402A-A182-671336247CE1}"/>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'46 Data Census size tenure'!$D$188</c15:sqref>
                        </c15:formulaRef>
                      </c:ext>
                    </c:extLst>
                    <c:strCache>
                      <c:ptCount val="1"/>
                      <c:pt idx="0">
                        <c:v>East Cambridgeshire</c:v>
                      </c:pt>
                    </c:strCache>
                  </c:strRef>
                </c:tx>
                <c:spPr>
                  <a:solidFill>
                    <a:schemeClr val="accent2"/>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tenure'!$D$189:$D$203</c15:sqref>
                        </c15:formulaRef>
                      </c:ext>
                    </c:extLst>
                    <c:numCache>
                      <c:formatCode>0%</c:formatCode>
                      <c:ptCount val="15"/>
                      <c:pt idx="0">
                        <c:v>3.9001560062402497E-2</c:v>
                      </c:pt>
                      <c:pt idx="1">
                        <c:v>5.5468885422083551E-2</c:v>
                      </c:pt>
                      <c:pt idx="2">
                        <c:v>4.307505633558676E-2</c:v>
                      </c:pt>
                      <c:pt idx="3">
                        <c:v>4.3046166291096088E-3</c:v>
                      </c:pt>
                      <c:pt idx="4">
                        <c:v>9.822615126827295E-4</c:v>
                      </c:pt>
                      <c:pt idx="5">
                        <c:v>2.0511931588374645E-2</c:v>
                      </c:pt>
                      <c:pt idx="6">
                        <c:v>5.8646790316057087E-2</c:v>
                      </c:pt>
                      <c:pt idx="7">
                        <c:v>5.5526665511064888E-2</c:v>
                      </c:pt>
                      <c:pt idx="8">
                        <c:v>1.6900676027041081E-2</c:v>
                      </c:pt>
                      <c:pt idx="9">
                        <c:v>5.7202288091523657E-3</c:v>
                      </c:pt>
                      <c:pt idx="10">
                        <c:v>1.4502802334315595E-2</c:v>
                      </c:pt>
                      <c:pt idx="11">
                        <c:v>0.14887039926041487</c:v>
                      </c:pt>
                      <c:pt idx="12">
                        <c:v>0.30259432599526204</c:v>
                      </c:pt>
                      <c:pt idx="13">
                        <c:v>0.1786560351302941</c:v>
                      </c:pt>
                      <c:pt idx="14">
                        <c:v>5.5237765066158205E-2</c:v>
                      </c:pt>
                    </c:numCache>
                  </c:numRef>
                </c:val>
                <c:extLst xmlns:c15="http://schemas.microsoft.com/office/drawing/2012/chart">
                  <c:ext xmlns:c16="http://schemas.microsoft.com/office/drawing/2014/chart" uri="{C3380CC4-5D6E-409C-BE32-E72D297353CC}">
                    <c16:uniqueId val="{00000003-F550-402A-A182-671336247CE1}"/>
                  </c:ext>
                </c:extLst>
              </c15:ser>
            </c15:filteredBarSeries>
            <c15:filteredBarSeries>
              <c15:ser>
                <c:idx val="2"/>
                <c:order val="3"/>
                <c:tx>
                  <c:strRef>
                    <c:extLst xmlns:c15="http://schemas.microsoft.com/office/drawing/2012/chart">
                      <c:ext xmlns:c15="http://schemas.microsoft.com/office/drawing/2012/chart" uri="{02D57815-91ED-43cb-92C2-25804820EDAC}">
                        <c15:formulaRef>
                          <c15:sqref>'46 Data Census size tenure'!$E$188</c15:sqref>
                        </c15:formulaRef>
                      </c:ext>
                    </c:extLst>
                    <c:strCache>
                      <c:ptCount val="1"/>
                      <c:pt idx="0">
                        <c:v>Fenland</c:v>
                      </c:pt>
                    </c:strCache>
                  </c:strRef>
                </c:tx>
                <c:spPr>
                  <a:solidFill>
                    <a:schemeClr val="accent3"/>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tenure'!$E$189:$E$203</c15:sqref>
                        </c15:formulaRef>
                      </c:ext>
                    </c:extLst>
                    <c:numCache>
                      <c:formatCode>0%</c:formatCode>
                      <c:ptCount val="15"/>
                      <c:pt idx="0">
                        <c:v>3.8970950270802558E-2</c:v>
                      </c:pt>
                      <c:pt idx="1">
                        <c:v>4.5691777449532248E-2</c:v>
                      </c:pt>
                      <c:pt idx="2">
                        <c:v>3.567208271787297E-2</c:v>
                      </c:pt>
                      <c:pt idx="3">
                        <c:v>3.2742491383554897E-3</c:v>
                      </c:pt>
                      <c:pt idx="4">
                        <c:v>8.1240768094534711E-4</c:v>
                      </c:pt>
                      <c:pt idx="5">
                        <c:v>3.1093057607090104E-2</c:v>
                      </c:pt>
                      <c:pt idx="6">
                        <c:v>7.0236336779911368E-2</c:v>
                      </c:pt>
                      <c:pt idx="7">
                        <c:v>5.605612998522895E-2</c:v>
                      </c:pt>
                      <c:pt idx="8">
                        <c:v>1.0733628754308222E-2</c:v>
                      </c:pt>
                      <c:pt idx="9">
                        <c:v>2.3633677991137369E-3</c:v>
                      </c:pt>
                      <c:pt idx="10">
                        <c:v>1.7848350566223536E-2</c:v>
                      </c:pt>
                      <c:pt idx="11">
                        <c:v>0.19561792220580995</c:v>
                      </c:pt>
                      <c:pt idx="12">
                        <c:v>0.33510585918266861</c:v>
                      </c:pt>
                      <c:pt idx="13">
                        <c:v>0.1241014278680453</c:v>
                      </c:pt>
                      <c:pt idx="14">
                        <c:v>3.2422451994091578E-2</c:v>
                      </c:pt>
                    </c:numCache>
                  </c:numRef>
                </c:val>
                <c:extLst xmlns:c15="http://schemas.microsoft.com/office/drawing/2012/chart">
                  <c:ext xmlns:c16="http://schemas.microsoft.com/office/drawing/2014/chart" uri="{C3380CC4-5D6E-409C-BE32-E72D297353CC}">
                    <c16:uniqueId val="{00000004-F550-402A-A182-671336247CE1}"/>
                  </c:ext>
                </c:extLst>
              </c15:ser>
            </c15:filteredBarSeries>
            <c15:filteredBarSeries>
              <c15:ser>
                <c:idx val="3"/>
                <c:order val="4"/>
                <c:tx>
                  <c:strRef>
                    <c:extLst xmlns:c15="http://schemas.microsoft.com/office/drawing/2012/chart">
                      <c:ext xmlns:c15="http://schemas.microsoft.com/office/drawing/2012/chart" uri="{02D57815-91ED-43cb-92C2-25804820EDAC}">
                        <c15:formulaRef>
                          <c15:sqref>'46 Data Census size tenure'!$F$188</c15:sqref>
                        </c15:formulaRef>
                      </c:ext>
                    </c:extLst>
                    <c:strCache>
                      <c:ptCount val="1"/>
                      <c:pt idx="0">
                        <c:v>Huntingdonshire</c:v>
                      </c:pt>
                    </c:strCache>
                  </c:strRef>
                </c:tx>
                <c:spPr>
                  <a:solidFill>
                    <a:schemeClr val="accent4"/>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tenure'!$F$189:$F$203</c15:sqref>
                        </c15:formulaRef>
                      </c:ext>
                    </c:extLst>
                    <c:numCache>
                      <c:formatCode>0%</c:formatCode>
                      <c:ptCount val="15"/>
                      <c:pt idx="0">
                        <c:v>3.2437655950268991E-2</c:v>
                      </c:pt>
                      <c:pt idx="1">
                        <c:v>4.6990610531781406E-2</c:v>
                      </c:pt>
                      <c:pt idx="2">
                        <c:v>4.3601171159476731E-2</c:v>
                      </c:pt>
                      <c:pt idx="3">
                        <c:v>4.6730993899009128E-3</c:v>
                      </c:pt>
                      <c:pt idx="4">
                        <c:v>1.2259674325357333E-3</c:v>
                      </c:pt>
                      <c:pt idx="5">
                        <c:v>2.3985692238904996E-2</c:v>
                      </c:pt>
                      <c:pt idx="6">
                        <c:v>5.3553142082413858E-2</c:v>
                      </c:pt>
                      <c:pt idx="7">
                        <c:v>5.175024879927307E-2</c:v>
                      </c:pt>
                      <c:pt idx="8">
                        <c:v>1.7235659786825897E-2</c:v>
                      </c:pt>
                      <c:pt idx="9">
                        <c:v>4.7452151212265441E-3</c:v>
                      </c:pt>
                      <c:pt idx="10">
                        <c:v>2.004817330852552E-2</c:v>
                      </c:pt>
                      <c:pt idx="11">
                        <c:v>0.11352458425280891</c:v>
                      </c:pt>
                      <c:pt idx="12">
                        <c:v>0.3171794095163919</c:v>
                      </c:pt>
                      <c:pt idx="13">
                        <c:v>0.22084721561161352</c:v>
                      </c:pt>
                      <c:pt idx="14">
                        <c:v>4.8202154818052012E-2</c:v>
                      </c:pt>
                    </c:numCache>
                  </c:numRef>
                </c:val>
                <c:extLst xmlns:c15="http://schemas.microsoft.com/office/drawing/2012/chart">
                  <c:ext xmlns:c16="http://schemas.microsoft.com/office/drawing/2014/chart" uri="{C3380CC4-5D6E-409C-BE32-E72D297353CC}">
                    <c16:uniqueId val="{00000005-F550-402A-A182-671336247CE1}"/>
                  </c:ext>
                </c:extLst>
              </c15:ser>
            </c15:filteredBarSeries>
            <c15:filteredBarSeries>
              <c15:ser>
                <c:idx val="4"/>
                <c:order val="5"/>
                <c:tx>
                  <c:strRef>
                    <c:extLst xmlns:c15="http://schemas.microsoft.com/office/drawing/2012/chart">
                      <c:ext xmlns:c15="http://schemas.microsoft.com/office/drawing/2012/chart" uri="{02D57815-91ED-43cb-92C2-25804820EDAC}">
                        <c15:formulaRef>
                          <c15:sqref>'46 Data Census size tenure'!$G$188</c15:sqref>
                        </c15:formulaRef>
                      </c:ext>
                    </c:extLst>
                    <c:strCache>
                      <c:ptCount val="1"/>
                      <c:pt idx="0">
                        <c:v>Peterborough</c:v>
                      </c:pt>
                    </c:strCache>
                  </c:strRef>
                </c:tx>
                <c:spPr>
                  <a:solidFill>
                    <a:schemeClr val="accent5"/>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tenure'!$G$189:$G$203</c15:sqref>
                        </c15:formulaRef>
                      </c:ext>
                    </c:extLst>
                    <c:numCache>
                      <c:formatCode>0%</c:formatCode>
                      <c:ptCount val="15"/>
                      <c:pt idx="0">
                        <c:v>6.7884306229145E-2</c:v>
                      </c:pt>
                      <c:pt idx="1">
                        <c:v>5.800899720357186E-2</c:v>
                      </c:pt>
                      <c:pt idx="2">
                        <c:v>5.8252164867676259E-2</c:v>
                      </c:pt>
                      <c:pt idx="3">
                        <c:v>8.9972035718627989E-3</c:v>
                      </c:pt>
                      <c:pt idx="4">
                        <c:v>1.8507761101279332E-3</c:v>
                      </c:pt>
                      <c:pt idx="5">
                        <c:v>3.1800926738986532E-2</c:v>
                      </c:pt>
                      <c:pt idx="6">
                        <c:v>7.1315672155951526E-2</c:v>
                      </c:pt>
                      <c:pt idx="7">
                        <c:v>7.4584926306688462E-2</c:v>
                      </c:pt>
                      <c:pt idx="8">
                        <c:v>1.9453413128351998E-2</c:v>
                      </c:pt>
                      <c:pt idx="9">
                        <c:v>5.7954959944881996E-3</c:v>
                      </c:pt>
                      <c:pt idx="10">
                        <c:v>1.8143009605122731E-2</c:v>
                      </c:pt>
                      <c:pt idx="11">
                        <c:v>0.11355929913675479</c:v>
                      </c:pt>
                      <c:pt idx="12">
                        <c:v>0.30531051159774664</c:v>
                      </c:pt>
                      <c:pt idx="13">
                        <c:v>0.13197249503532685</c:v>
                      </c:pt>
                      <c:pt idx="14">
                        <c:v>3.3070802318198395E-2</c:v>
                      </c:pt>
                    </c:numCache>
                  </c:numRef>
                </c:val>
                <c:extLst xmlns:c15="http://schemas.microsoft.com/office/drawing/2012/chart">
                  <c:ext xmlns:c16="http://schemas.microsoft.com/office/drawing/2014/chart" uri="{C3380CC4-5D6E-409C-BE32-E72D297353CC}">
                    <c16:uniqueId val="{00000006-F550-402A-A182-671336247CE1}"/>
                  </c:ext>
                </c:extLst>
              </c15:ser>
            </c15:filteredBarSeries>
            <c15:filteredBarSeries>
              <c15:ser>
                <c:idx val="5"/>
                <c:order val="6"/>
                <c:tx>
                  <c:strRef>
                    <c:extLst xmlns:c15="http://schemas.microsoft.com/office/drawing/2012/chart">
                      <c:ext xmlns:c15="http://schemas.microsoft.com/office/drawing/2012/chart" uri="{02D57815-91ED-43cb-92C2-25804820EDAC}">
                        <c15:formulaRef>
                          <c15:sqref>'46 Data Census size tenure'!$H$188</c15:sqref>
                        </c15:formulaRef>
                      </c:ext>
                    </c:extLst>
                    <c:strCache>
                      <c:ptCount val="1"/>
                      <c:pt idx="0">
                        <c:v>South Cambridgeshire</c:v>
                      </c:pt>
                    </c:strCache>
                  </c:strRef>
                </c:tx>
                <c:spPr>
                  <a:solidFill>
                    <a:schemeClr val="accent6"/>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tenure'!$H$189:$H$203</c15:sqref>
                        </c15:formulaRef>
                      </c:ext>
                    </c:extLst>
                    <c:numCache>
                      <c:formatCode>0%</c:formatCode>
                      <c:ptCount val="15"/>
                      <c:pt idx="0">
                        <c:v>2.8819212808539028E-2</c:v>
                      </c:pt>
                      <c:pt idx="1">
                        <c:v>5.9523015343562372E-2</c:v>
                      </c:pt>
                      <c:pt idx="2">
                        <c:v>4.8932621747831889E-2</c:v>
                      </c:pt>
                      <c:pt idx="3">
                        <c:v>4.1861240827218149E-3</c:v>
                      </c:pt>
                      <c:pt idx="4">
                        <c:v>1.067378252168112E-3</c:v>
                      </c:pt>
                      <c:pt idx="5">
                        <c:v>2.0313542361574382E-2</c:v>
                      </c:pt>
                      <c:pt idx="6">
                        <c:v>4.8198799199466312E-2</c:v>
                      </c:pt>
                      <c:pt idx="7">
                        <c:v>4.467978652434957E-2</c:v>
                      </c:pt>
                      <c:pt idx="8">
                        <c:v>1.4843228819212809E-2</c:v>
                      </c:pt>
                      <c:pt idx="9">
                        <c:v>5.8372248165443627E-3</c:v>
                      </c:pt>
                      <c:pt idx="10">
                        <c:v>1.7995330220146766E-2</c:v>
                      </c:pt>
                      <c:pt idx="11">
                        <c:v>0.11937958639092729</c:v>
                      </c:pt>
                      <c:pt idx="12">
                        <c:v>0.27813542361574384</c:v>
                      </c:pt>
                      <c:pt idx="13">
                        <c:v>0.22805203468979318</c:v>
                      </c:pt>
                      <c:pt idx="14">
                        <c:v>8.0036691127418277E-2</c:v>
                      </c:pt>
                    </c:numCache>
                  </c:numRef>
                </c:val>
                <c:extLst xmlns:c15="http://schemas.microsoft.com/office/drawing/2012/chart">
                  <c:ext xmlns:c16="http://schemas.microsoft.com/office/drawing/2014/chart" uri="{C3380CC4-5D6E-409C-BE32-E72D297353CC}">
                    <c16:uniqueId val="{00000007-F550-402A-A182-671336247CE1}"/>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'46 Data Census size tenure'!$K$188</c15:sqref>
                        </c15:formulaRef>
                      </c:ext>
                    </c:extLst>
                    <c:strCache>
                      <c:ptCount val="1"/>
                      <c:pt idx="0">
                        <c:v>Greater Cambridge</c:v>
                      </c:pt>
                    </c:strCache>
                  </c:strRef>
                </c:tx>
                <c:spPr>
                  <a:solidFill>
                    <a:schemeClr val="accent3">
                      <a:lumMod val="60000"/>
                    </a:schemeClr>
                  </a:solidFill>
                  <a:ln>
                    <a:noFill/>
                  </a:ln>
                  <a:effectLst/>
                </c:spPr>
                <c:invertIfNegative val="0"/>
                <c:cat>
                  <c:multiLvlStrRef>
                    <c:extLst xmlns:c15="http://schemas.microsoft.com/office/drawing/2012/chart">
                      <c:ext xmlns:c15="http://schemas.microsoft.com/office/drawing/2012/chart" uri="{02D57815-91ED-43cb-92C2-25804820EDAC}">
                        <c15:formulaRef>
                          <c15:sqref>'46 Data Census size tenure'!$A$189:$B$203</c15:sqref>
                        </c15:formulaRef>
                      </c:ext>
                    </c:extLst>
                    <c:multiLvlStrCache>
                      <c:ptCount val="15"/>
                      <c:lvl>
                        <c:pt idx="0">
                          <c:v>1 bed</c:v>
                        </c:pt>
                        <c:pt idx="1">
                          <c:v>2 bed</c:v>
                        </c:pt>
                        <c:pt idx="2">
                          <c:v>3 bed</c:v>
                        </c:pt>
                        <c:pt idx="3">
                          <c:v>4 bed</c:v>
                        </c:pt>
                        <c:pt idx="4">
                          <c:v>5+ bed</c:v>
                        </c:pt>
                        <c:pt idx="5">
                          <c:v>1 bed</c:v>
                        </c:pt>
                        <c:pt idx="6">
                          <c:v>2 bed</c:v>
                        </c:pt>
                        <c:pt idx="7">
                          <c:v>3 bed</c:v>
                        </c:pt>
                        <c:pt idx="8">
                          <c:v>4 bed</c:v>
                        </c:pt>
                        <c:pt idx="9">
                          <c:v>5+ bed</c:v>
                        </c:pt>
                        <c:pt idx="10">
                          <c:v>1 bed</c:v>
                        </c:pt>
                        <c:pt idx="11">
                          <c:v>2 bed</c:v>
                        </c:pt>
                        <c:pt idx="12">
                          <c:v>3 bed</c:v>
                        </c:pt>
                        <c:pt idx="13">
                          <c:v>4 bed</c:v>
                        </c:pt>
                        <c:pt idx="14">
                          <c:v>5+ bed</c:v>
                        </c:pt>
                      </c:lvl>
                      <c:lvl>
                        <c:pt idx="0">
                          <c:v>Social rented</c:v>
                        </c:pt>
                        <c:pt idx="5">
                          <c:v>Private rented</c:v>
                        </c:pt>
                        <c:pt idx="10">
                          <c:v>Owned</c:v>
                        </c:pt>
                      </c:lvl>
                    </c:multiLvlStrCache>
                  </c:multiLvlStrRef>
                </c:cat>
                <c:val>
                  <c:numRef>
                    <c:extLst xmlns:c15="http://schemas.microsoft.com/office/drawing/2012/chart">
                      <c:ext xmlns:c15="http://schemas.microsoft.com/office/drawing/2012/chart" uri="{02D57815-91ED-43cb-92C2-25804820EDAC}">
                        <c15:formulaRef>
                          <c15:sqref>'46 Data Census size tenure'!$K$189:$K$203</c15:sqref>
                        </c15:formulaRef>
                      </c:ext>
                    </c:extLst>
                    <c:numCache>
                      <c:formatCode>0%</c:formatCode>
                      <c:ptCount val="15"/>
                      <c:pt idx="0">
                        <c:v>5.3902544200086243E-2</c:v>
                      </c:pt>
                      <c:pt idx="1">
                        <c:v>6.4964283705495243E-2</c:v>
                      </c:pt>
                      <c:pt idx="2">
                        <c:v>5.7014830230421656E-2</c:v>
                      </c:pt>
                      <c:pt idx="3">
                        <c:v>5.3996287755216825E-3</c:v>
                      </c:pt>
                      <c:pt idx="4">
                        <c:v>2.1654761235165082E-3</c:v>
                      </c:pt>
                      <c:pt idx="5">
                        <c:v>4.5746854903725369E-2</c:v>
                      </c:pt>
                      <c:pt idx="6">
                        <c:v>6.6726662541950241E-2</c:v>
                      </c:pt>
                      <c:pt idx="7">
                        <c:v>5.2590134428258058E-2</c:v>
                      </c:pt>
                      <c:pt idx="8">
                        <c:v>2.0482966796032773E-2</c:v>
                      </c:pt>
                      <c:pt idx="9">
                        <c:v>1.1511708570035809E-2</c:v>
                      </c:pt>
                      <c:pt idx="10">
                        <c:v>2.2957796651480209E-2</c:v>
                      </c:pt>
                      <c:pt idx="11">
                        <c:v>0.11200479967002269</c:v>
                      </c:pt>
                      <c:pt idx="12">
                        <c:v>0.25066089206367065</c:v>
                      </c:pt>
                      <c:pt idx="13">
                        <c:v>0.16951647074263645</c:v>
                      </c:pt>
                      <c:pt idx="14">
                        <c:v>6.4354950597146451E-2</c:v>
                      </c:pt>
                    </c:numCache>
                  </c:numRef>
                </c:val>
                <c:extLst xmlns:c15="http://schemas.microsoft.com/office/drawing/2012/chart">
                  <c:ext xmlns:c16="http://schemas.microsoft.com/office/drawing/2014/chart" uri="{C3380CC4-5D6E-409C-BE32-E72D297353CC}">
                    <c16:uniqueId val="{00000008-F550-402A-A182-671336247CE1}"/>
                  </c:ext>
                </c:extLst>
              </c15:ser>
            </c15:filteredBarSeries>
          </c:ext>
        </c:extLst>
      </c:barChart>
      <c:catAx>
        <c:axId val="1265910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265914528"/>
        <c:crosses val="autoZero"/>
        <c:auto val="1"/>
        <c:lblAlgn val="ctr"/>
        <c:lblOffset val="100"/>
        <c:noMultiLvlLbl val="0"/>
      </c:catAx>
      <c:valAx>
        <c:axId val="1265914528"/>
        <c:scaling>
          <c:orientation val="minMax"/>
          <c:max val="0.30000000000000004"/>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5910592"/>
        <c:crosses val="autoZero"/>
        <c:crossBetween val="between"/>
      </c:valAx>
      <c:spPr>
        <a:noFill/>
        <a:ln>
          <a:noFill/>
        </a:ln>
        <a:effectLst/>
      </c:spPr>
    </c:plotArea>
    <c:legend>
      <c:legendPos val="r"/>
      <c:overlay val="1"/>
      <c:spPr>
        <a:solidFill>
          <a:sysClr val="window" lastClr="FFFFFF"/>
        </a:solidFill>
        <a:ln>
          <a:solidFill>
            <a:schemeClr val="tx1">
              <a:lumMod val="50000"/>
              <a:lumOff val="50000"/>
            </a:schemeClr>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sz="1400" dirty="0"/>
              <a:t>West Suffolk movers </a:t>
            </a:r>
            <a:r>
              <a:rPr lang="en-GB" sz="1400" b="0" dirty="0"/>
              <a:t>in year prior to 2011 Census </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121-40C8-81E4-39EE242A45E4}"/>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121-40C8-81E4-39EE242A45E4}"/>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121-40C8-81E4-39EE242A45E4}"/>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121-40C8-81E4-39EE242A45E4}"/>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121-40C8-81E4-39EE242A45E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'47 Data Census moves'!$B$23:$B$27</c:f>
              <c:strCache>
                <c:ptCount val="5"/>
                <c:pt idx="0">
                  <c:v>Non movers</c:v>
                </c:pt>
                <c:pt idx="1">
                  <c:v>Movers within area</c:v>
                </c:pt>
                <c:pt idx="2">
                  <c:v>Movers into area</c:v>
                </c:pt>
                <c:pt idx="3">
                  <c:v>Movers out of area</c:v>
                </c:pt>
                <c:pt idx="4">
                  <c:v>Partial movers</c:v>
                </c:pt>
              </c:strCache>
            </c:strRef>
          </c:cat>
          <c:val>
            <c:numRef>
              <c:f>'47 Data Census moves'!$D$23:$D$27</c:f>
              <c:numCache>
                <c:formatCode>0%</c:formatCode>
                <c:ptCount val="5"/>
                <c:pt idx="0">
                  <c:v>0.71584412436112399</c:v>
                </c:pt>
                <c:pt idx="1">
                  <c:v>4.9635360901799964E-2</c:v>
                </c:pt>
                <c:pt idx="2">
                  <c:v>5.4362538130542815E-2</c:v>
                </c:pt>
                <c:pt idx="3">
                  <c:v>5.6301892891052703E-2</c:v>
                </c:pt>
                <c:pt idx="4">
                  <c:v>0.1238560837154805</c:v>
                </c:pt>
              </c:numCache>
            </c:numRef>
          </c:val>
          <c:extLst>
            <c:ext xmlns:c16="http://schemas.microsoft.com/office/drawing/2014/chart" uri="{C3380CC4-5D6E-409C-BE32-E72D297353CC}">
              <c16:uniqueId val="{0000000A-0121-40C8-81E4-39EE242A45E4}"/>
            </c:ext>
          </c:extLst>
        </c:ser>
        <c:dLbls>
          <c:dLblPos val="ctr"/>
          <c:showLegendKey val="0"/>
          <c:showVal val="0"/>
          <c:showCatName val="1"/>
          <c:showSerName val="0"/>
          <c:showPercent val="0"/>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bg1"/>
        </a:gs>
        <a:gs pos="100000">
          <a:srgbClr val="FFCCFF"/>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'46 Data Census size tenure'!$A$172:$B$186</cx:f>
        <cx:lvl ptCount="15">
          <cx:pt idx="0">1 bed</cx:pt>
          <cx:pt idx="1">2 bed</cx:pt>
          <cx:pt idx="2">3 bed</cx:pt>
          <cx:pt idx="3">4 bed</cx:pt>
          <cx:pt idx="4">5+ bed</cx:pt>
          <cx:pt idx="5">1 bed</cx:pt>
          <cx:pt idx="6">2 bed</cx:pt>
          <cx:pt idx="7">3 bed</cx:pt>
          <cx:pt idx="8">4 bed</cx:pt>
          <cx:pt idx="9">5+ bed</cx:pt>
          <cx:pt idx="10">1 bed</cx:pt>
          <cx:pt idx="11">2 bed</cx:pt>
          <cx:pt idx="12">3 bed</cx:pt>
          <cx:pt idx="13">4 bed</cx:pt>
          <cx:pt idx="14">5+ bed</cx:pt>
        </cx:lvl>
        <cx:lvl ptCount="15">
          <cx:pt idx="0">Social rented</cx:pt>
          <cx:pt idx="5">Private rented</cx:pt>
          <cx:pt idx="10">Owned</cx:pt>
        </cx:lvl>
      </cx:strDim>
      <cx:numDim type="size">
        <cx:f>'46 Data Census size tenure'!$I$172:$I$186</cx:f>
        <cx:lvl ptCount="15" formatCode="#,##0">
          <cx:pt idx="0">3089</cx:pt>
          <cx:pt idx="1">3987</cx:pt>
          <cx:pt idx="2">3564</cx:pt>
          <cx:pt idx="3">366</cx:pt>
          <cx:pt idx="4">54</cx:pt>
          <cx:pt idx="5">1716</cx:pt>
          <cx:pt idx="6">5378</cx:pt>
          <cx:pt idx="7">5262</cx:pt>
          <cx:pt idx="8">1767</cx:pt>
          <cx:pt idx="9">465</cx:pt>
          <cx:pt idx="10">1377</cx:pt>
          <cx:pt idx="11">10750</cx:pt>
          <cx:pt idx="12">21102</cx:pt>
          <cx:pt idx="13">9664</cx:pt>
          <cx:pt idx="14">2637</cx:pt>
        </cx:lvl>
      </cx:numDim>
    </cx:data>
  </cx:chartData>
  <cx:chart>
    <cx:plotArea>
      <cx:plotAreaRegion>
        <cx:series layoutId="sunburst" uniqueId="{4C85615D-EE17-4279-8CD6-F6A79FC9A3F3}">
          <cx:tx>
            <cx:txData>
              <cx:f>'46 Data Census size tenure'!$I$171</cx:f>
              <cx:v>West Suffolk</cx:v>
            </cx:txData>
          </cx:tx>
          <cx:dataLabels>
            <cx:txPr>
              <a:bodyPr spcFirstLastPara="1" vertOverflow="ellipsis" horzOverflow="overflow" wrap="square" lIns="0" tIns="0" rIns="0" bIns="0" anchor="ctr" anchorCtr="1"/>
              <a:lstStyle/>
              <a:p>
                <a:pPr algn="ctr" rtl="0">
                  <a:defRPr sz="1400"/>
                </a:pPr>
                <a:endParaRPr lang="en-US" sz="1400" b="0" i="0" u="none" strike="noStrike" baseline="0">
                  <a:solidFill>
                    <a:prstClr val="white"/>
                  </a:solidFill>
                  <a:latin typeface="Gill Sans MT" panose="020B0502020104020203"/>
                </a:endParaRPr>
              </a:p>
            </cx:txPr>
          </cx:dataLabels>
          <cx:dataId val="0"/>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1">
  <a:schemeClr val="accent1"/>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Reversed" id="21">
  <a:schemeClr val="accent1"/>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B541F-913A-4235-A9CA-F271207A5AC0}" type="datetimeFigureOut">
              <a:rPr lang="en-GB" smtClean="0"/>
              <a:t>17/07/2023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8FD88A-051B-4FAD-BC07-78E28E45BB19}" type="slidenum">
              <a:rPr lang="en-GB" smtClean="0"/>
              <a:t>‹#›</a:t>
            </a:fld>
            <a:endParaRPr lang="en-GB" dirty="0"/>
          </a:p>
        </p:txBody>
      </p:sp>
    </p:spTree>
    <p:extLst>
      <p:ext uri="{BB962C8B-B14F-4D97-AF65-F5344CB8AC3E}">
        <p14:creationId xmlns:p14="http://schemas.microsoft.com/office/powerpoint/2010/main" val="1292252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FF8E1BC-FD92-4091-B5D0-857BD18B08F3}" type="datetime2">
              <a:rPr lang="en-US" smtClean="0"/>
              <a:t>Monday, July 17, 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r>
              <a:rPr lang="en-US" spc="200" dirty="0"/>
              <a:t>West Suffolk</a:t>
            </a:r>
          </a:p>
        </p:txBody>
      </p:sp>
      <p:sp>
        <p:nvSpPr>
          <p:cNvPr id="6" name="Slide Number Placeholder 5"/>
          <p:cNvSpPr>
            <a:spLocks noGrp="1"/>
          </p:cNvSpPr>
          <p:nvPr>
            <p:ph type="sldNum" sz="quarter" idx="12"/>
          </p:nvPr>
        </p:nvSpPr>
        <p:spPr>
          <a:xfrm>
            <a:off x="1437664" y="798973"/>
            <a:ext cx="811019" cy="503578"/>
          </a:xfrm>
        </p:spPr>
        <p:txBody>
          <a:bodyPr/>
          <a:lstStyle/>
          <a:p>
            <a:fld id="{0D309695-DEC3-40DA-9DF5-330280C9D0E8}" type="slidenum">
              <a:rPr lang="en-US" smtClean="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1159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47DB27-6AD5-4DDD-9542-986ED568D753}"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West Suffolk</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64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D17BFD-CCD9-4A55-9479-5D1B719845CC}"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West Suffolk</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4136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029B8D-C794-4CD2-8AE6-715EE64A6160}"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spc="200" dirty="0"/>
              <a:t>West Suffolk</a:t>
            </a:r>
          </a:p>
        </p:txBody>
      </p:sp>
      <p:sp>
        <p:nvSpPr>
          <p:cNvPr id="6" name="Slide Number Placeholder 5"/>
          <p:cNvSpPr>
            <a:spLocks noGrp="1"/>
          </p:cNvSpPr>
          <p:nvPr>
            <p:ph type="sldNum" sz="quarter" idx="12"/>
          </p:nvPr>
        </p:nvSpPr>
        <p:spPr/>
        <p:txBody>
          <a:bodyPr/>
          <a:lstStyle/>
          <a:p>
            <a:fld id="{0D309695-DEC3-40DA-9DF5-330280C9D0E8}" type="slidenum">
              <a:rPr lang="en-US" smtClean="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2857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3150D-4920-4753-9CCB-906E1D129636}" type="datetime2">
              <a:rPr lang="en-US" smtClean="0"/>
              <a:t>Monday, July 17, 2023</a:t>
            </a:fld>
            <a:endParaRPr lang="en-US" dirty="0"/>
          </a:p>
        </p:txBody>
      </p:sp>
      <p:sp>
        <p:nvSpPr>
          <p:cNvPr id="5" name="Footer Placeholder 4"/>
          <p:cNvSpPr>
            <a:spLocks noGrp="1"/>
          </p:cNvSpPr>
          <p:nvPr>
            <p:ph type="ftr" sz="quarter" idx="11"/>
          </p:nvPr>
        </p:nvSpPr>
        <p:spPr/>
        <p:txBody>
          <a:bodyPr/>
          <a:lstStyle/>
          <a:p>
            <a:r>
              <a:rPr lang="en-US" dirty="0"/>
              <a:t>West Suffolk</a:t>
            </a:r>
          </a:p>
        </p:txBody>
      </p:sp>
      <p:sp>
        <p:nvSpPr>
          <p:cNvPr id="6" name="Slide Number Placeholder 5"/>
          <p:cNvSpPr>
            <a:spLocks noGrp="1"/>
          </p:cNvSpPr>
          <p:nvPr>
            <p:ph type="sldNum" sz="quarter" idx="12"/>
          </p:nvPr>
        </p:nvSpPr>
        <p:spPr/>
        <p:txBody>
          <a:bodyPr/>
          <a:lstStyle/>
          <a:p>
            <a:fld id="{0D309695-DEC3-40DA-9DF5-330280C9D0E8}"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7579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1E536B-4AE0-414E-9956-B20D39CC5451}"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West Suffolk</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6507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AF753F-61DA-4F70-828F-700119E8F8CF}" type="datetime2">
              <a:rPr lang="en-US" smtClean="0"/>
              <a:t>Monday, July 17, 2023</a:t>
            </a:fld>
            <a:endParaRPr lang="en-US" dirty="0"/>
          </a:p>
        </p:txBody>
      </p:sp>
      <p:sp>
        <p:nvSpPr>
          <p:cNvPr id="8" name="Footer Placeholder 7"/>
          <p:cNvSpPr>
            <a:spLocks noGrp="1"/>
          </p:cNvSpPr>
          <p:nvPr>
            <p:ph type="ftr" sz="quarter" idx="11"/>
          </p:nvPr>
        </p:nvSpPr>
        <p:spPr/>
        <p:txBody>
          <a:bodyPr/>
          <a:lstStyle/>
          <a:p>
            <a:r>
              <a:rPr lang="en-US" dirty="0"/>
              <a:t>West Suffolk</a:t>
            </a:r>
          </a:p>
        </p:txBody>
      </p:sp>
      <p:sp>
        <p:nvSpPr>
          <p:cNvPr id="9" name="Slide Number Placeholder 8"/>
          <p:cNvSpPr>
            <a:spLocks noGrp="1"/>
          </p:cNvSpPr>
          <p:nvPr>
            <p:ph type="sldNum" sz="quarter" idx="12"/>
          </p:nvPr>
        </p:nvSpPr>
        <p:spPr/>
        <p:txBody>
          <a:bodyPr/>
          <a:lstStyle/>
          <a:p>
            <a:fld id="{0D309695-DEC3-40DA-9DF5-330280C9D0E8}"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4572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CB3C511-63AB-4E9B-8CBC-24CCDE419DB7}" type="datetime2">
              <a:rPr lang="en-US" smtClean="0"/>
              <a:t>Monday, July 17, 2023</a:t>
            </a:fld>
            <a:endParaRPr lang="en-US" dirty="0"/>
          </a:p>
        </p:txBody>
      </p:sp>
      <p:sp>
        <p:nvSpPr>
          <p:cNvPr id="4" name="Footer Placeholder 3"/>
          <p:cNvSpPr>
            <a:spLocks noGrp="1"/>
          </p:cNvSpPr>
          <p:nvPr>
            <p:ph type="ftr" sz="quarter" idx="11"/>
          </p:nvPr>
        </p:nvSpPr>
        <p:spPr/>
        <p:txBody>
          <a:bodyPr/>
          <a:lstStyle/>
          <a:p>
            <a:r>
              <a:rPr lang="en-US" dirty="0"/>
              <a:t>West Suffolk</a:t>
            </a:r>
          </a:p>
        </p:txBody>
      </p:sp>
      <p:sp>
        <p:nvSpPr>
          <p:cNvPr id="5" name="Slide Number Placeholder 4"/>
          <p:cNvSpPr>
            <a:spLocks noGrp="1"/>
          </p:cNvSpPr>
          <p:nvPr>
            <p:ph type="sldNum" sz="quarter" idx="12"/>
          </p:nvPr>
        </p:nvSpPr>
        <p:spPr/>
        <p:txBody>
          <a:bodyPr/>
          <a:lstStyle/>
          <a:p>
            <a:fld id="{0D309695-DEC3-40DA-9DF5-330280C9D0E8}"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6159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4BD46-20BC-42A9-8C75-B53BC106FE00}" type="datetime2">
              <a:rPr lang="en-US" smtClean="0"/>
              <a:t>Monday, July 17, 2023</a:t>
            </a:fld>
            <a:endParaRPr lang="en-US" dirty="0"/>
          </a:p>
        </p:txBody>
      </p:sp>
      <p:sp>
        <p:nvSpPr>
          <p:cNvPr id="3" name="Footer Placeholder 2"/>
          <p:cNvSpPr>
            <a:spLocks noGrp="1"/>
          </p:cNvSpPr>
          <p:nvPr>
            <p:ph type="ftr" sz="quarter" idx="11"/>
          </p:nvPr>
        </p:nvSpPr>
        <p:spPr/>
        <p:txBody>
          <a:bodyPr/>
          <a:lstStyle/>
          <a:p>
            <a:r>
              <a:rPr lang="en-US" dirty="0"/>
              <a:t>West Suffolk</a:t>
            </a:r>
          </a:p>
        </p:txBody>
      </p:sp>
      <p:sp>
        <p:nvSpPr>
          <p:cNvPr id="4" name="Slide Number Placeholder 3"/>
          <p:cNvSpPr>
            <a:spLocks noGrp="1"/>
          </p:cNvSpPr>
          <p:nvPr>
            <p:ph type="sldNum" sz="quarter" idx="12"/>
          </p:nvPr>
        </p:nvSpPr>
        <p:spPr/>
        <p:txBody>
          <a:bodyPr/>
          <a:lstStyle/>
          <a:p>
            <a:fld id="{0D309695-DEC3-40DA-9DF5-330280C9D0E8}" type="slidenum">
              <a:rPr lang="en-US" smtClean="0"/>
              <a:t>‹#›</a:t>
            </a:fld>
            <a:endParaRPr lang="en-US" dirty="0"/>
          </a:p>
        </p:txBody>
      </p:sp>
    </p:spTree>
    <p:extLst>
      <p:ext uri="{BB962C8B-B14F-4D97-AF65-F5344CB8AC3E}">
        <p14:creationId xmlns:p14="http://schemas.microsoft.com/office/powerpoint/2010/main" val="3408182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51B69F-54C3-4144-A456-3BF5D2F8677A}" type="datetime2">
              <a:rPr lang="en-US" smtClean="0"/>
              <a:t>Monday, July 17, 2023</a:t>
            </a:fld>
            <a:endParaRPr lang="en-US" dirty="0"/>
          </a:p>
        </p:txBody>
      </p:sp>
      <p:sp>
        <p:nvSpPr>
          <p:cNvPr id="6" name="Footer Placeholder 5"/>
          <p:cNvSpPr>
            <a:spLocks noGrp="1"/>
          </p:cNvSpPr>
          <p:nvPr>
            <p:ph type="ftr" sz="quarter" idx="11"/>
          </p:nvPr>
        </p:nvSpPr>
        <p:spPr/>
        <p:txBody>
          <a:bodyPr/>
          <a:lstStyle/>
          <a:p>
            <a:r>
              <a:rPr lang="en-US" dirty="0"/>
              <a:t>West Suffolk</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8316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3C7F8E7E-D03A-4704-91E6-BC7DCD2495B8}" type="datetime2">
              <a:rPr lang="en-US" smtClean="0"/>
              <a:t>Monday, July 17, 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r>
              <a:rPr lang="en-US" dirty="0"/>
              <a:t>West Suffolk</a:t>
            </a:r>
          </a:p>
        </p:txBody>
      </p:sp>
      <p:sp>
        <p:nvSpPr>
          <p:cNvPr id="7" name="Slide Number Placeholder 6"/>
          <p:cNvSpPr>
            <a:spLocks noGrp="1"/>
          </p:cNvSpPr>
          <p:nvPr>
            <p:ph type="sldNum" sz="quarter" idx="12"/>
          </p:nvPr>
        </p:nvSpPr>
        <p:spPr/>
        <p:txBody>
          <a:bodyPr/>
          <a:lstStyle/>
          <a:p>
            <a:fld id="{0D309695-DEC3-40DA-9DF5-330280C9D0E8}"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1080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100000">
              <a:srgbClr val="FFCCFF"/>
            </a:gs>
          </a:gsLst>
          <a:path path="circle">
            <a:fillToRect l="43000" r="43000" b="100000"/>
          </a:path>
          <a:tileRect/>
        </a:gra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584A5B24-B1D5-4838-8DAA-F89A4A290AB5}" type="datetime2">
              <a:rPr lang="en-US" smtClean="0"/>
              <a:t>Monday, July 17, 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pc="200" dirty="0"/>
              <a:t>West Suffolk</a:t>
            </a:r>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0D309695-DEC3-40DA-9DF5-330280C9D0E8}"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2287091"/>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sldNum="0" hd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27082/2021_RP_Lookup_tool.xlsx" TargetMode="External"/><Relationship Id="rId2" Type="http://schemas.openxmlformats.org/officeDocument/2006/relationships/hyperlink" Target="https://nroshplus.regulatorofsocialhousing.org.uk/Help/NROSHGuideLADR.pdf" TargetMode="External"/><Relationship Id="rId1" Type="http://schemas.openxmlformats.org/officeDocument/2006/relationships/slideLayout" Target="../slideLayouts/slideLayout7.xml"/><Relationship Id="rId5" Type="http://schemas.openxmlformats.org/officeDocument/2006/relationships/hyperlink" Target="https://www.ons.gov.uk/methodology/geography/ukgeographies/administrativegeography/england" TargetMode="External"/><Relationship Id="rId4" Type="http://schemas.openxmlformats.org/officeDocument/2006/relationships/hyperlink" Target="https://cambridgeshireinsight.org.uk/housing/local-housing-knowledge/our-housing-market/housing-market-bulletin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7.xml"/><Relationship Id="rId4" Type="http://schemas.openxmlformats.org/officeDocument/2006/relationships/chart" Target="../charts/char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chart" Target="../charts/chart2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chart" Target="../charts/chart2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clockify.me/working-hours" TargetMode="External"/><Relationship Id="rId3" Type="http://schemas.openxmlformats.org/officeDocument/2006/relationships/hyperlink" Target="https://www.healthcareers.nhs.uk/working-health/working-nhs/nhs-pay-and-benefits/agenda-change-pay-rates/agenda-change-pay-rates" TargetMode="External"/><Relationship Id="rId7" Type="http://schemas.openxmlformats.org/officeDocument/2006/relationships/hyperlink" Target="https://www.skillsforcare.org.uk/Adult-Social-Care-Workforce-Data/Workforce-intelligence/publications/local-information/My-local-authority-area.aspx" TargetMode="External"/><Relationship Id="rId2" Type="http://schemas.openxmlformats.org/officeDocument/2006/relationships/hyperlink" Target="https://getintoteaching.education.gov.uk/salaries-and-benefits" TargetMode="External"/><Relationship Id="rId1" Type="http://schemas.openxmlformats.org/officeDocument/2006/relationships/slideLayout" Target="../slideLayouts/slideLayout7.xml"/><Relationship Id="rId6" Type="http://schemas.openxmlformats.org/officeDocument/2006/relationships/hyperlink" Target="https://nationalcareers.service.gov.uk/explore-careers" TargetMode="External"/><Relationship Id="rId5" Type="http://schemas.openxmlformats.org/officeDocument/2006/relationships/hyperlink" Target="https://www.ageuk.org.uk/information-advice/money-legal/pensions/state-pension/new-state-pension/#:~:text=The%20full%20rate%20of%20the%20new%20State%20Pension,can%20request%20a%20paper%20statement%20if%20you%20prefer." TargetMode="External"/><Relationship Id="rId4" Type="http://schemas.openxmlformats.org/officeDocument/2006/relationships/hyperlink" Target="https://www.gov.uk/national-minimum-wage-rat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https://assets.publishing.service.gov.uk/government/uploads/system/uploads/attachment_data/file/1060141/2020-21_EHS_Headline_Report_revised.pdf" TargetMode="External"/><Relationship Id="rId3" Type="http://schemas.openxmlformats.org/officeDocument/2006/relationships/hyperlink" Target="https://assets.publishing.service.gov.uk/government/uploads/system/uploads/attachment_data/file/963104/RP_COMBINED_TOOL_2020_FINAL.xlsx" TargetMode="External"/><Relationship Id="rId7" Type="http://schemas.openxmlformats.org/officeDocument/2006/relationships/hyperlink" Target="https://www.gov.uk/government/collections/local-authority-housing-data" TargetMode="External"/><Relationship Id="rId2" Type="http://schemas.openxmlformats.org/officeDocument/2006/relationships/hyperlink" Target="https://assets.publishing.service.gov.uk/government/uploads/system/uploads/attachment_data/file/1034087/Live_Tables_1006-1009.ods" TargetMode="External"/><Relationship Id="rId1" Type="http://schemas.openxmlformats.org/officeDocument/2006/relationships/slideLayout" Target="../slideLayouts/slideLayout7.xml"/><Relationship Id="rId6" Type="http://schemas.openxmlformats.org/officeDocument/2006/relationships/hyperlink" Target="https://core.communities.gov.uk/" TargetMode="External"/><Relationship Id="rId5" Type="http://schemas.openxmlformats.org/officeDocument/2006/relationships/hyperlink" Target="https://assets.publishing.service.gov.uk/government/uploads/system/uploads/attachment_data/file/1084086/LiveTable253.ods" TargetMode="External"/><Relationship Id="rId4" Type="http://schemas.openxmlformats.org/officeDocument/2006/relationships/hyperlink" Target="https://assets.publishing.service.gov.uk/government/uploads/system/uploads/attachment_data/file/1027082/2021_RP_Lookup_tool.xlsx" TargetMode="External"/></Relationships>
</file>

<file path=ppt/slides/_rels/slide4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hyperlink" Target="https://www.peterborough.gov.uk/asset-library/imported-assets/SHMAFinalReport-2017.pdf" TargetMode="External"/><Relationship Id="rId2" Type="http://schemas.openxmlformats.org/officeDocument/2006/relationships/hyperlink" Target="https://cambridgeshireinsight.org.uk/wp-content/uploads/2021/10/CWS-Housing-Needs-of-Specific-Groups-Oct21.pdf"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www.nomisweb.co.uk/census/2011/ukmig009" TargetMode="External"/><Relationship Id="rId3" Type="http://schemas.openxmlformats.org/officeDocument/2006/relationships/hyperlink" Target="https://assets.publishing.service.gov.uk/government/uploads/system/uploads/attachment_data/file/1074203/LT_100.ods" TargetMode="External"/><Relationship Id="rId7" Type="http://schemas.openxmlformats.org/officeDocument/2006/relationships/hyperlink" Target="https://www.nomisweb.co.uk/census/2011/" TargetMode="External"/><Relationship Id="rId2" Type="http://schemas.openxmlformats.org/officeDocument/2006/relationships/hyperlink" Target="https://www.ons.gov.uk/peoplepopulationandcommunity/housing/datasets/subnationaldwellingstockbytenureestimates" TargetMode="External"/><Relationship Id="rId1" Type="http://schemas.openxmlformats.org/officeDocument/2006/relationships/slideLayout" Target="../slideLayouts/slideLayout7.xml"/><Relationship Id="rId6" Type="http://schemas.openxmlformats.org/officeDocument/2006/relationships/hyperlink" Target="https://www.ukcensusdata.com/st-edmundsbury-e07000204#sthash.nZt0oAuh.dpbs" TargetMode="External"/><Relationship Id="rId5" Type="http://schemas.openxmlformats.org/officeDocument/2006/relationships/hyperlink" Target="https://www.ukcensusdata.com/forest-heath-e07000201#sthash.7GMnR1HQ.dpbs" TargetMode="External"/><Relationship Id="rId4" Type="http://schemas.openxmlformats.org/officeDocument/2006/relationships/hyperlink" Target="https://cambridgeshireinsight.org.uk/population/reports/#/view-report/f7de925f5608420c825c4c0691de5af2/E07000012"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hyperlink" Target="mailto:sue.beecroft@cambridge.gov.uk" TargetMode="Externa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47" name="Rectangle 46">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38EE2C-93B5-40C1-8DFF-62140F060AA5}"/>
              </a:ext>
            </a:extLst>
          </p:cNvPr>
          <p:cNvSpPr>
            <a:spLocks noGrp="1"/>
          </p:cNvSpPr>
          <p:nvPr>
            <p:ph type="ctrTitle"/>
          </p:nvPr>
        </p:nvSpPr>
        <p:spPr>
          <a:xfrm>
            <a:off x="1557071" y="1584552"/>
            <a:ext cx="9099255" cy="2537251"/>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a:r>
              <a:rPr lang="en-US" sz="7200" dirty="0">
                <a:solidFill>
                  <a:srgbClr val="454545"/>
                </a:solidFill>
              </a:rPr>
              <a:t>Housing affordability 2022</a:t>
            </a:r>
          </a:p>
        </p:txBody>
      </p:sp>
      <p:sp>
        <p:nvSpPr>
          <p:cNvPr id="3" name="Subtitle 2">
            <a:extLst>
              <a:ext uri="{FF2B5EF4-FFF2-40B4-BE49-F238E27FC236}">
                <a16:creationId xmlns:a16="http://schemas.microsoft.com/office/drawing/2014/main" id="{5F1AAFE8-D8BC-4A8F-AF0A-E25F6E895FB0}"/>
              </a:ext>
            </a:extLst>
          </p:cNvPr>
          <p:cNvSpPr>
            <a:spLocks noGrp="1"/>
          </p:cNvSpPr>
          <p:nvPr>
            <p:ph type="subTitle" idx="1"/>
          </p:nvPr>
        </p:nvSpPr>
        <p:spPr>
          <a:xfrm>
            <a:off x="1535372" y="4133234"/>
            <a:ext cx="9120954" cy="744373"/>
          </a:xfrm>
        </p:spPr>
        <p:txBody>
          <a:bodyPr vert="horz" lIns="91440" tIns="45720" rIns="91440" bIns="45720" rtlCol="0">
            <a:normAutofit/>
          </a:bodyPr>
          <a:lstStyle/>
          <a:p>
            <a:pPr algn="ctr"/>
            <a:r>
              <a:rPr lang="en-US" dirty="0">
                <a:solidFill>
                  <a:schemeClr val="accent1"/>
                </a:solidFill>
              </a:rPr>
              <a:t>The diamonds report: </a:t>
            </a:r>
            <a:r>
              <a:rPr lang="en-US" b="1" dirty="0">
                <a:solidFill>
                  <a:schemeClr val="accent1"/>
                </a:solidFill>
              </a:rPr>
              <a:t>WEST SUFFOLK</a:t>
            </a:r>
          </a:p>
        </p:txBody>
      </p:sp>
      <p:pic>
        <p:nvPicPr>
          <p:cNvPr id="53" name="Picture 52">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5" name="Straight Connector 54">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A27FD78E-BEDE-403F-A9EB-BFBFB075498A}"/>
              </a:ext>
            </a:extLst>
          </p:cNvPr>
          <p:cNvSpPr>
            <a:spLocks noGrp="1"/>
          </p:cNvSpPr>
          <p:nvPr>
            <p:ph type="sldNum" sz="quarter" idx="12"/>
          </p:nvPr>
        </p:nvSpPr>
        <p:spPr>
          <a:xfrm>
            <a:off x="11417450" y="6354422"/>
            <a:ext cx="774550" cy="503578"/>
          </a:xfrm>
        </p:spPr>
        <p:txBody>
          <a:bodyPr>
            <a:normAutofit/>
          </a:bodyPr>
          <a:lstStyle/>
          <a:p>
            <a:pPr algn="ctr">
              <a:lnSpc>
                <a:spcPct val="90000"/>
              </a:lnSpc>
              <a:spcAft>
                <a:spcPts val="600"/>
              </a:spcAft>
            </a:pPr>
            <a:fld id="{0D309695-DEC3-40DA-9DF5-330280C9D0E8}" type="slidenum">
              <a:rPr lang="en-US" smtClean="0"/>
              <a:pPr algn="ctr">
                <a:lnSpc>
                  <a:spcPct val="90000"/>
                </a:lnSpc>
                <a:spcAft>
                  <a:spcPts val="600"/>
                </a:spcAft>
              </a:pPr>
              <a:t>1</a:t>
            </a:fld>
            <a:endParaRPr lang="en-US" dirty="0"/>
          </a:p>
        </p:txBody>
      </p:sp>
    </p:spTree>
    <p:extLst>
      <p:ext uri="{BB962C8B-B14F-4D97-AF65-F5344CB8AC3E}">
        <p14:creationId xmlns:p14="http://schemas.microsoft.com/office/powerpoint/2010/main" val="313629952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38881" y="417576"/>
            <a:ext cx="10909640" cy="1249394"/>
          </a:xfrm>
        </p:spPr>
        <p:txBody>
          <a:bodyPr vert="horz" lIns="91440" tIns="45720" rIns="91440" bIns="45720" rtlCol="0" anchor="ctr">
            <a:normAutofit/>
          </a:bodyPr>
          <a:lstStyle/>
          <a:p>
            <a:r>
              <a:rPr lang="en-US" sz="3600" dirty="0"/>
              <a:t>household</a:t>
            </a:r>
            <a:r>
              <a:rPr lang="en-US" sz="4800" kern="1200" dirty="0">
                <a:solidFill>
                  <a:schemeClr val="tx1"/>
                </a:solidFill>
                <a:latin typeface="+mj-lt"/>
                <a:ea typeface="+mj-ea"/>
                <a:cs typeface="+mj-cs"/>
              </a:rPr>
              <a:t> </a:t>
            </a:r>
            <a:r>
              <a:rPr lang="en-US" sz="3600" dirty="0"/>
              <a:t>tenure</a:t>
            </a:r>
            <a:r>
              <a:rPr lang="en-US" sz="4800" kern="1200" dirty="0">
                <a:solidFill>
                  <a:schemeClr val="tx1"/>
                </a:solidFill>
                <a:latin typeface="+mj-lt"/>
                <a:ea typeface="+mj-ea"/>
                <a:cs typeface="+mj-cs"/>
              </a:rPr>
              <a:t> </a:t>
            </a:r>
            <a:r>
              <a:rPr lang="en-US" sz="3600" dirty="0"/>
              <a:t>&amp; beds</a:t>
            </a:r>
          </a:p>
        </p:txBody>
      </p:sp>
      <p:sp>
        <p:nvSpPr>
          <p:cNvPr id="3" name="Footer Placeholder 2">
            <a:extLst>
              <a:ext uri="{FF2B5EF4-FFF2-40B4-BE49-F238E27FC236}">
                <a16:creationId xmlns:a16="http://schemas.microsoft.com/office/drawing/2014/main" id="{A9E98E6F-3FB0-4E38-8AD8-CA71B3CAA452}"/>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graphicFrame>
        <p:nvGraphicFramePr>
          <p:cNvPr id="8" name="Chart 7">
            <a:extLst>
              <a:ext uri="{FF2B5EF4-FFF2-40B4-BE49-F238E27FC236}">
                <a16:creationId xmlns:a16="http://schemas.microsoft.com/office/drawing/2014/main" id="{39992014-A343-4EAD-B1F1-63982A04E5EB}"/>
              </a:ext>
            </a:extLst>
          </p:cNvPr>
          <p:cNvGraphicFramePr>
            <a:graphicFrameLocks/>
          </p:cNvGraphicFramePr>
          <p:nvPr>
            <p:extLst>
              <p:ext uri="{D42A27DB-BD31-4B8C-83A1-F6EECF244321}">
                <p14:modId xmlns:p14="http://schemas.microsoft.com/office/powerpoint/2010/main" val="3856372909"/>
              </p:ext>
            </p:extLst>
          </p:nvPr>
        </p:nvGraphicFramePr>
        <p:xfrm>
          <a:off x="218142" y="1416722"/>
          <a:ext cx="8142087" cy="46061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8E25D51A-E095-4081-A0EA-C3C56928DC4D}"/>
              </a:ext>
            </a:extLst>
          </p:cNvPr>
          <p:cNvGraphicFramePr>
            <a:graphicFrameLocks/>
          </p:cNvGraphicFramePr>
          <p:nvPr>
            <p:extLst>
              <p:ext uri="{D42A27DB-BD31-4B8C-83A1-F6EECF244321}">
                <p14:modId xmlns:p14="http://schemas.microsoft.com/office/powerpoint/2010/main" val="3046660298"/>
              </p:ext>
            </p:extLst>
          </p:nvPr>
        </p:nvGraphicFramePr>
        <p:xfrm>
          <a:off x="7503459" y="1416723"/>
          <a:ext cx="4575452" cy="4606126"/>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4">
            <a:extLst>
              <a:ext uri="{FF2B5EF4-FFF2-40B4-BE49-F238E27FC236}">
                <a16:creationId xmlns:a16="http://schemas.microsoft.com/office/drawing/2014/main" id="{CD2C4360-AA6B-4C52-9EFB-5BE80232711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10</a:t>
            </a:fld>
            <a:endParaRPr lang="en-US" dirty="0"/>
          </a:p>
        </p:txBody>
      </p:sp>
      <p:sp>
        <p:nvSpPr>
          <p:cNvPr id="4" name="Rectangle: Rounded Corners 3">
            <a:extLst>
              <a:ext uri="{FF2B5EF4-FFF2-40B4-BE49-F238E27FC236}">
                <a16:creationId xmlns:a16="http://schemas.microsoft.com/office/drawing/2014/main" id="{22FB8878-DED5-85A2-EC56-32B99916923E}"/>
              </a:ext>
            </a:extLst>
          </p:cNvPr>
          <p:cNvSpPr/>
          <p:nvPr/>
        </p:nvSpPr>
        <p:spPr>
          <a:xfrm>
            <a:off x="8286779" y="5969917"/>
            <a:ext cx="3008812" cy="5788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The next slide helps us combine and compare size and tenure of homes</a:t>
            </a:r>
          </a:p>
        </p:txBody>
      </p:sp>
    </p:spTree>
    <p:extLst>
      <p:ext uri="{BB962C8B-B14F-4D97-AF65-F5344CB8AC3E}">
        <p14:creationId xmlns:p14="http://schemas.microsoft.com/office/powerpoint/2010/main" val="286072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9254B57D-B64A-4A23-8450-31D0DCB9B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630C2B24-C83A-4FDA-8346-45D8972FC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417737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1">
            <a:extLst>
              <a:ext uri="{FF2B5EF4-FFF2-40B4-BE49-F238E27FC236}">
                <a16:creationId xmlns:a16="http://schemas.microsoft.com/office/drawing/2014/main" id="{707294D3-F896-4DF5-97BF-1A576153F3BB}"/>
              </a:ext>
            </a:extLst>
          </p:cNvPr>
          <p:cNvSpPr txBox="1">
            <a:spLocks/>
          </p:cNvSpPr>
          <p:nvPr/>
        </p:nvSpPr>
        <p:spPr>
          <a:xfrm>
            <a:off x="1451580" y="804520"/>
            <a:ext cx="4176511" cy="104923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household tenure &amp; beds combined</a:t>
            </a:r>
          </a:p>
        </p:txBody>
      </p:sp>
      <p:sp>
        <p:nvSpPr>
          <p:cNvPr id="6" name="Rectangle 5">
            <a:extLst>
              <a:ext uri="{FF2B5EF4-FFF2-40B4-BE49-F238E27FC236}">
                <a16:creationId xmlns:a16="http://schemas.microsoft.com/office/drawing/2014/main" id="{EDB832A3-F3FD-4720-8997-82B193ED2B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7" name="TextBox 6">
            <a:extLst>
              <a:ext uri="{FF2B5EF4-FFF2-40B4-BE49-F238E27FC236}">
                <a16:creationId xmlns:a16="http://schemas.microsoft.com/office/drawing/2014/main" id="{2E5971C6-FBB2-4081-8111-52C254117B0F}"/>
              </a:ext>
            </a:extLst>
          </p:cNvPr>
          <p:cNvSpPr txBox="1"/>
          <p:nvPr/>
        </p:nvSpPr>
        <p:spPr>
          <a:xfrm>
            <a:off x="1451581" y="2015732"/>
            <a:ext cx="4172212" cy="3450613"/>
          </a:xfrm>
          <a:prstGeom prst="rect">
            <a:avLst/>
          </a:prstGeom>
        </p:spPr>
        <p:txBody>
          <a:bodyPr vert="horz" lIns="91440" tIns="45720" rIns="91440" bIns="45720" rtlCol="0" anchor="t">
            <a:norm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This pie chart combines Census 2011 household data on broad tenure group and number of bedrooms.</a:t>
            </a:r>
          </a:p>
          <a:p>
            <a:pPr indent="-228600" defTabSz="914400">
              <a:lnSpc>
                <a:spcPct val="120000"/>
              </a:lnSpc>
              <a:spcAft>
                <a:spcPts val="600"/>
              </a:spcAft>
              <a:buClr>
                <a:schemeClr val="accent1"/>
              </a:buClr>
              <a:buSzPct val="100000"/>
              <a:buFont typeface="Arial" panose="020B0604020202020204" pitchFamily="34" charset="0"/>
              <a:buChar char="•"/>
            </a:pPr>
            <a:endParaRPr lang="en-US" dirty="0"/>
          </a:p>
        </p:txBody>
      </p:sp>
      <p:pic>
        <p:nvPicPr>
          <p:cNvPr id="8" name="Picture 7">
            <a:extLst>
              <a:ext uri="{FF2B5EF4-FFF2-40B4-BE49-F238E27FC236}">
                <a16:creationId xmlns:a16="http://schemas.microsoft.com/office/drawing/2014/main" id="{4D992F0C-A49A-4AF2-9881-5E48C093B3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9" name="Slide Number Placeholder 4">
            <a:extLst>
              <a:ext uri="{FF2B5EF4-FFF2-40B4-BE49-F238E27FC236}">
                <a16:creationId xmlns:a16="http://schemas.microsoft.com/office/drawing/2014/main" id="{32264D7B-348B-406B-BFF2-BA31AD5C8BA4}"/>
              </a:ext>
            </a:extLst>
          </p:cNvPr>
          <p:cNvSpPr>
            <a:spLocks noGrp="1"/>
          </p:cNvSpPr>
          <p:nvPr>
            <p:ph type="sldNum" sz="quarter" idx="12"/>
          </p:nvPr>
        </p:nvSpPr>
        <p:spPr>
          <a:xfrm>
            <a:off x="11380981" y="6354422"/>
            <a:ext cx="811019" cy="503578"/>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11</a:t>
            </a:fld>
            <a:endParaRPr lang="en-US" dirty="0"/>
          </a:p>
        </p:txBody>
      </p:sp>
      <p:cxnSp>
        <p:nvCxnSpPr>
          <p:cNvPr id="10" name="Straight Connector 9">
            <a:extLst>
              <a:ext uri="{FF2B5EF4-FFF2-40B4-BE49-F238E27FC236}">
                <a16:creationId xmlns:a16="http://schemas.microsoft.com/office/drawing/2014/main" id="{04078732-0736-46AB-B7C9-85BD76839E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2" name="Footer Placeholder 2">
            <a:extLst>
              <a:ext uri="{FF2B5EF4-FFF2-40B4-BE49-F238E27FC236}">
                <a16:creationId xmlns:a16="http://schemas.microsoft.com/office/drawing/2014/main" id="{ABB80625-F780-4664-BE51-ED8E6D247906}"/>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mc:AlternateContent xmlns:mc="http://schemas.openxmlformats.org/markup-compatibility/2006" xmlns:cx1="http://schemas.microsoft.com/office/drawing/2015/9/8/chartex">
        <mc:Choice Requires="cx1">
          <p:graphicFrame>
            <p:nvGraphicFramePr>
              <p:cNvPr id="13" name="Chart 12">
                <a:extLst>
                  <a:ext uri="{FF2B5EF4-FFF2-40B4-BE49-F238E27FC236}">
                    <a16:creationId xmlns:a16="http://schemas.microsoft.com/office/drawing/2014/main" id="{D3C4B5C8-FEDF-4EFB-9E13-74531CEED2D8}"/>
                  </a:ext>
                </a:extLst>
              </p:cNvPr>
              <p:cNvGraphicFramePr>
                <a:graphicFrameLocks/>
              </p:cNvGraphicFramePr>
              <p:nvPr>
                <p:extLst>
                  <p:ext uri="{D42A27DB-BD31-4B8C-83A1-F6EECF244321}">
                    <p14:modId xmlns:p14="http://schemas.microsoft.com/office/powerpoint/2010/main" val="3752882156"/>
                  </p:ext>
                </p:extLst>
              </p:nvPr>
            </p:nvGraphicFramePr>
            <p:xfrm>
              <a:off x="6278879" y="353024"/>
              <a:ext cx="5516319" cy="5547448"/>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13" name="Chart 12">
                <a:extLst>
                  <a:ext uri="{FF2B5EF4-FFF2-40B4-BE49-F238E27FC236}">
                    <a16:creationId xmlns:a16="http://schemas.microsoft.com/office/drawing/2014/main" id="{D3C4B5C8-FEDF-4EFB-9E13-74531CEED2D8}"/>
                  </a:ext>
                </a:extLst>
              </p:cNvPr>
              <p:cNvPicPr>
                <a:picLocks noGrp="1" noRot="1" noChangeAspect="1" noMove="1" noResize="1" noEditPoints="1" noAdjustHandles="1" noChangeArrowheads="1" noChangeShapeType="1"/>
              </p:cNvPicPr>
              <p:nvPr/>
            </p:nvPicPr>
            <p:blipFill>
              <a:blip r:embed="rId4"/>
              <a:stretch>
                <a:fillRect/>
              </a:stretch>
            </p:blipFill>
            <p:spPr>
              <a:xfrm>
                <a:off x="6278879" y="353024"/>
                <a:ext cx="5516319" cy="5547448"/>
              </a:xfrm>
              <a:prstGeom prst="rect">
                <a:avLst/>
              </a:prstGeom>
            </p:spPr>
          </p:pic>
        </mc:Fallback>
      </mc:AlternateContent>
      <p:sp>
        <p:nvSpPr>
          <p:cNvPr id="2" name="TextBox 1">
            <a:extLst>
              <a:ext uri="{FF2B5EF4-FFF2-40B4-BE49-F238E27FC236}">
                <a16:creationId xmlns:a16="http://schemas.microsoft.com/office/drawing/2014/main" id="{304D0740-162B-C53A-4B1E-AABAB9ACD60B}"/>
              </a:ext>
            </a:extLst>
          </p:cNvPr>
          <p:cNvSpPr txBox="1"/>
          <p:nvPr/>
        </p:nvSpPr>
        <p:spPr>
          <a:xfrm>
            <a:off x="1459055" y="3473039"/>
            <a:ext cx="4172213"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400" dirty="0"/>
              <a:t>This pie highlights the broad tenure and size breakdown in West Suffolk, with more owned homes than rented. Owned homes see a good proportion of 2, 3 and 4 beds but few 1 beds, while and private and social rented tend to favour 1, 2 and 3 beds.  There are few 4 and 5 bed social rented homes but some 4 bed private rented</a:t>
            </a:r>
          </a:p>
        </p:txBody>
      </p:sp>
    </p:spTree>
    <p:extLst>
      <p:ext uri="{BB962C8B-B14F-4D97-AF65-F5344CB8AC3E}">
        <p14:creationId xmlns:p14="http://schemas.microsoft.com/office/powerpoint/2010/main" val="192189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1254C8-7F45-4ACA-B3BB-EDCF1FF4BA5B}"/>
              </a:ext>
            </a:extLst>
          </p:cNvPr>
          <p:cNvSpPr>
            <a:spLocks noGrp="1"/>
          </p:cNvSpPr>
          <p:nvPr>
            <p:ph type="ftr" sz="quarter" idx="11"/>
          </p:nvPr>
        </p:nvSpPr>
        <p:spPr>
          <a:xfrm>
            <a:off x="0" y="6548799"/>
            <a:ext cx="5938836" cy="309201"/>
          </a:xfrm>
        </p:spPr>
        <p:txBody>
          <a:bodyPr/>
          <a:lstStyle/>
          <a:p>
            <a:r>
              <a:rPr lang="en-US" dirty="0"/>
              <a:t>West Suffolk</a:t>
            </a:r>
          </a:p>
        </p:txBody>
      </p:sp>
      <p:sp>
        <p:nvSpPr>
          <p:cNvPr id="3" name="Rectangle 2">
            <a:extLst>
              <a:ext uri="{FF2B5EF4-FFF2-40B4-BE49-F238E27FC236}">
                <a16:creationId xmlns:a16="http://schemas.microsoft.com/office/drawing/2014/main" id="{2F950DAF-A3CA-4B6A-A88D-CE7F6E0C0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1E6CFC26-BC88-402A-A738-A64CAABFEE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82C25808-D74D-4B42-A2C6-BA7F6F00DB6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633F617-13F0-4254-8135-5686ADA7F7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2897435F-7DA0-4A74-953B-D679F05110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C72B049-C72D-4AF7-843A-F71EA7E7C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B9530DCC-D062-469D-A9C4-47310B2C567D}"/>
              </a:ext>
            </a:extLst>
          </p:cNvPr>
          <p:cNvSpPr txBox="1">
            <a:spLocks/>
          </p:cNvSpPr>
          <p:nvPr/>
        </p:nvSpPr>
        <p:spPr>
          <a:xfrm>
            <a:off x="659301" y="1474969"/>
            <a:ext cx="3170430" cy="1868760"/>
          </a:xfrm>
          <a:prstGeom prst="rect">
            <a:avLst/>
          </a:prstGeom>
        </p:spPr>
        <p:txBody>
          <a:bodyPr vert="horz" lIns="91440" tIns="45720" rIns="91440" bIns="0" rtlCol="0" anchor="b">
            <a:normAutofit fontScale="97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Comparing Household tenure &amp; beds </a:t>
            </a:r>
          </a:p>
        </p:txBody>
      </p:sp>
      <p:cxnSp>
        <p:nvCxnSpPr>
          <p:cNvPr id="10" name="Straight Connector 9">
            <a:extLst>
              <a:ext uri="{FF2B5EF4-FFF2-40B4-BE49-F238E27FC236}">
                <a16:creationId xmlns:a16="http://schemas.microsoft.com/office/drawing/2014/main" id="{34101B9C-6E3B-436C-8088-CEAC083C316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878C0F57-7B44-4C2D-804D-426A91A228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1E14EDD5-0BA4-4406-8ADB-ECD0DF3DC6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1F12F56-38BB-4EA2-8F84-BBE6DD1241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8035CC57-D7FD-4924-9D31-F534ABD17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D8882D8-25CF-461E-8ED5-CBC5A7AC76B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9826051-2FE4-419A-BEDA-9F01874D24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E5CAEAA7-BEB9-4050-8E06-4ED88B5A4F2C}"/>
              </a:ext>
            </a:extLst>
          </p:cNvPr>
          <p:cNvGraphicFramePr>
            <a:graphicFrameLocks/>
          </p:cNvGraphicFramePr>
          <p:nvPr>
            <p:extLst>
              <p:ext uri="{D42A27DB-BD31-4B8C-83A1-F6EECF244321}">
                <p14:modId xmlns:p14="http://schemas.microsoft.com/office/powerpoint/2010/main" val="3174221191"/>
              </p:ext>
            </p:extLst>
          </p:nvPr>
        </p:nvGraphicFramePr>
        <p:xfrm>
          <a:off x="4455184" y="977965"/>
          <a:ext cx="6597650" cy="4135338"/>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Rounded Corners 17">
            <a:extLst>
              <a:ext uri="{FF2B5EF4-FFF2-40B4-BE49-F238E27FC236}">
                <a16:creationId xmlns:a16="http://schemas.microsoft.com/office/drawing/2014/main" id="{E813E161-298C-42F1-AE8A-26608FA83E48}"/>
              </a:ext>
            </a:extLst>
          </p:cNvPr>
          <p:cNvSpPr/>
          <p:nvPr/>
        </p:nvSpPr>
        <p:spPr>
          <a:xfrm>
            <a:off x="8014448" y="159716"/>
            <a:ext cx="4110874"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West Suffolk has: </a:t>
            </a:r>
          </a:p>
          <a:p>
            <a:pPr indent="-92075" algn="ctr">
              <a:buFont typeface="Arial" panose="020B0604020202020204" pitchFamily="34" charset="0"/>
              <a:buChar char="•"/>
            </a:pPr>
            <a:r>
              <a:rPr lang="en-GB" sz="1400" dirty="0"/>
              <a:t>Fewer 4 &amp; 5 bed owned homes</a:t>
            </a:r>
          </a:p>
          <a:p>
            <a:pPr indent="-92075" algn="ctr">
              <a:buFont typeface="Arial" panose="020B0604020202020204" pitchFamily="34" charset="0"/>
              <a:buChar char="•"/>
            </a:pPr>
            <a:r>
              <a:rPr lang="en-GB" sz="1400" dirty="0"/>
              <a:t> More 2 &amp; 3 bed owned &amp; private rented</a:t>
            </a:r>
          </a:p>
          <a:p>
            <a:pPr marL="92075" indent="-92075" algn="ctr">
              <a:buFont typeface="Arial" panose="020B0604020202020204" pitchFamily="34" charset="0"/>
              <a:buChar char="•"/>
            </a:pPr>
            <a:r>
              <a:rPr lang="en-GB" sz="1400" dirty="0"/>
              <a:t> Fewer 1 bed social &amp; private rented</a:t>
            </a:r>
          </a:p>
        </p:txBody>
      </p:sp>
      <p:sp>
        <p:nvSpPr>
          <p:cNvPr id="20" name="Footer Placeholder 2">
            <a:extLst>
              <a:ext uri="{FF2B5EF4-FFF2-40B4-BE49-F238E27FC236}">
                <a16:creationId xmlns:a16="http://schemas.microsoft.com/office/drawing/2014/main" id="{ECCEA2D6-6A5D-44B8-B18D-1AF66A009262}"/>
              </a:ext>
            </a:extLst>
          </p:cNvPr>
          <p:cNvSpPr txBox="1">
            <a:spLocks/>
          </p:cNvSpPr>
          <p:nvPr/>
        </p:nvSpPr>
        <p:spPr>
          <a:xfrm>
            <a:off x="0" y="64960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West</a:t>
            </a:r>
            <a:r>
              <a:rPr lang="en-US" spc="200" dirty="0"/>
              <a:t> </a:t>
            </a:r>
            <a:r>
              <a:rPr lang="en-US" spc="200" dirty="0">
                <a:solidFill>
                  <a:schemeClr val="bg1"/>
                </a:solidFill>
              </a:rPr>
              <a:t>Suffolk</a:t>
            </a:r>
          </a:p>
        </p:txBody>
      </p:sp>
      <p:sp>
        <p:nvSpPr>
          <p:cNvPr id="21" name="Slide Number Placeholder 4">
            <a:extLst>
              <a:ext uri="{FF2B5EF4-FFF2-40B4-BE49-F238E27FC236}">
                <a16:creationId xmlns:a16="http://schemas.microsoft.com/office/drawing/2014/main" id="{1D010E37-BCA7-4E4B-829B-6DFEEC62F8D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12</a:t>
            </a:fld>
            <a:endParaRPr lang="en-US" dirty="0"/>
          </a:p>
        </p:txBody>
      </p:sp>
      <p:sp>
        <p:nvSpPr>
          <p:cNvPr id="17" name="TextBox 16">
            <a:extLst>
              <a:ext uri="{FF2B5EF4-FFF2-40B4-BE49-F238E27FC236}">
                <a16:creationId xmlns:a16="http://schemas.microsoft.com/office/drawing/2014/main" id="{79F2B621-4236-FC26-D145-A122022959AC}"/>
              </a:ext>
            </a:extLst>
          </p:cNvPr>
          <p:cNvSpPr txBox="1"/>
          <p:nvPr/>
        </p:nvSpPr>
        <p:spPr>
          <a:xfrm>
            <a:off x="652496" y="3684285"/>
            <a:ext cx="3177235" cy="1782060"/>
          </a:xfrm>
          <a:prstGeom prst="rect">
            <a:avLst/>
          </a:prstGeom>
        </p:spPr>
        <p:txBody>
          <a:bodyPr vert="horz" lIns="91440" tIns="45720" rIns="91440" bIns="45720" rtlCol="0" anchor="t">
            <a:normAutofit fontScale="92500"/>
          </a:bodyPr>
          <a:lstStyle/>
          <a:p>
            <a:pPr defTabSz="914400">
              <a:lnSpc>
                <a:spcPct val="120000"/>
              </a:lnSpc>
              <a:spcAft>
                <a:spcPts val="600"/>
              </a:spcAft>
              <a:buClr>
                <a:schemeClr val="accent1"/>
              </a:buClr>
              <a:buSzPct val="100000"/>
            </a:pPr>
            <a:r>
              <a:rPr lang="en-US" dirty="0"/>
              <a:t>This chart combines Census 2011 household data on broad tenure group and number of bedrooms, and compares this district to the study area total (all)</a:t>
            </a:r>
          </a:p>
        </p:txBody>
      </p:sp>
    </p:spTree>
    <p:extLst>
      <p:ext uri="{BB962C8B-B14F-4D97-AF65-F5344CB8AC3E}">
        <p14:creationId xmlns:p14="http://schemas.microsoft.com/office/powerpoint/2010/main" val="577262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80" y="804520"/>
            <a:ext cx="3530157" cy="1049235"/>
          </a:xfrm>
        </p:spPr>
        <p:txBody>
          <a:bodyPr vert="horz" lIns="91440" tIns="45720" rIns="91440" bIns="45720" rtlCol="0" anchor="t">
            <a:normAutofit fontScale="90000"/>
          </a:bodyPr>
          <a:lstStyle/>
          <a:p>
            <a:r>
              <a:rPr lang="en-US" sz="4000" dirty="0"/>
              <a:t>Likely</a:t>
            </a:r>
            <a:r>
              <a:rPr lang="en-US" dirty="0"/>
              <a:t> </a:t>
            </a:r>
            <a:r>
              <a:rPr lang="en-US" sz="4000" dirty="0"/>
              <a:t>movers</a:t>
            </a:r>
          </a:p>
        </p:txBody>
      </p:sp>
      <p:sp>
        <p:nvSpPr>
          <p:cNvPr id="11" name="Content Placeholder 10">
            <a:extLst>
              <a:ext uri="{FF2B5EF4-FFF2-40B4-BE49-F238E27FC236}">
                <a16:creationId xmlns:a16="http://schemas.microsoft.com/office/drawing/2014/main" id="{76E9FD0B-23A8-4313-95D7-31D8EFE297AB}"/>
              </a:ext>
            </a:extLst>
          </p:cNvPr>
          <p:cNvSpPr>
            <a:spLocks noGrp="1"/>
          </p:cNvSpPr>
          <p:nvPr>
            <p:ph sz="half" idx="1"/>
          </p:nvPr>
        </p:nvSpPr>
        <p:spPr>
          <a:xfrm>
            <a:off x="1451581" y="2015732"/>
            <a:ext cx="3526523" cy="3945797"/>
          </a:xfrm>
        </p:spPr>
        <p:txBody>
          <a:bodyPr vert="horz" lIns="91440" tIns="45720" rIns="91440" bIns="45720" rtlCol="0" anchor="t">
            <a:normAutofit fontScale="77500" lnSpcReduction="20000"/>
          </a:bodyPr>
          <a:lstStyle/>
          <a:p>
            <a:r>
              <a:rPr lang="en-US" dirty="0"/>
              <a:t>Census 2011 asked if a household had moved in the year leading up to Census night. Please see slide 5 for definitions, but in summary a </a:t>
            </a:r>
            <a:r>
              <a:rPr lang="en-GB" sz="2000" dirty="0">
                <a:solidFill>
                  <a:schemeClr val="tx1"/>
                </a:solidFill>
              </a:rPr>
              <a:t>‘wholly moving household’ is one where </a:t>
            </a:r>
            <a:r>
              <a:rPr lang="en-GB" sz="2000" u="sng" dirty="0">
                <a:solidFill>
                  <a:schemeClr val="tx1"/>
                </a:solidFill>
              </a:rPr>
              <a:t>all</a:t>
            </a:r>
            <a:r>
              <a:rPr lang="en-GB" sz="2000" dirty="0">
                <a:solidFill>
                  <a:schemeClr val="tx1"/>
                </a:solidFill>
              </a:rPr>
              <a:t> members of the household have moved from the same address.  A ‘partly moving household’ is where one or more members of the household have moved in the last year but </a:t>
            </a:r>
            <a:r>
              <a:rPr lang="en-GB" sz="2000" u="sng" dirty="0">
                <a:solidFill>
                  <a:schemeClr val="tx1"/>
                </a:solidFill>
              </a:rPr>
              <a:t>not all</a:t>
            </a:r>
            <a:r>
              <a:rPr lang="en-GB" sz="2000" dirty="0">
                <a:solidFill>
                  <a:schemeClr val="tx1"/>
                </a:solidFill>
              </a:rPr>
              <a:t> members have moved from the same address. </a:t>
            </a:r>
            <a:endParaRPr lang="en-US" dirty="0"/>
          </a:p>
          <a:p>
            <a:r>
              <a:rPr lang="en-US" dirty="0"/>
              <a:t>The pie chart shows the total movers for </a:t>
            </a:r>
            <a:r>
              <a:rPr lang="en-GB" dirty="0"/>
              <a:t>West Suffolk. </a:t>
            </a:r>
            <a:endParaRPr lang="en-US" dirty="0"/>
          </a:p>
        </p:txBody>
      </p:sp>
      <p:graphicFrame>
        <p:nvGraphicFramePr>
          <p:cNvPr id="18" name="Chart 17">
            <a:extLst>
              <a:ext uri="{FF2B5EF4-FFF2-40B4-BE49-F238E27FC236}">
                <a16:creationId xmlns:a16="http://schemas.microsoft.com/office/drawing/2014/main" id="{10C41F83-2CD3-4C0E-A8B5-1A14BB0AE614}"/>
              </a:ext>
            </a:extLst>
          </p:cNvPr>
          <p:cNvGraphicFramePr>
            <a:graphicFrameLocks/>
          </p:cNvGraphicFramePr>
          <p:nvPr>
            <p:extLst>
              <p:ext uri="{D42A27DB-BD31-4B8C-83A1-F6EECF244321}">
                <p14:modId xmlns:p14="http://schemas.microsoft.com/office/powerpoint/2010/main" val="332249178"/>
              </p:ext>
            </p:extLst>
          </p:nvPr>
        </p:nvGraphicFramePr>
        <p:xfrm>
          <a:off x="5934583" y="804520"/>
          <a:ext cx="5938836" cy="5157009"/>
        </p:xfrm>
        <a:graphic>
          <a:graphicData uri="http://schemas.openxmlformats.org/drawingml/2006/chart">
            <c:chart xmlns:c="http://schemas.openxmlformats.org/drawingml/2006/chart" xmlns:r="http://schemas.openxmlformats.org/officeDocument/2006/relationships" r:id="rId2"/>
          </a:graphicData>
        </a:graphic>
      </p:graphicFrame>
      <p:sp>
        <p:nvSpPr>
          <p:cNvPr id="6" name="Footer Placeholder 3">
            <a:extLst>
              <a:ext uri="{FF2B5EF4-FFF2-40B4-BE49-F238E27FC236}">
                <a16:creationId xmlns:a16="http://schemas.microsoft.com/office/drawing/2014/main" id="{4686340E-A952-4C89-8ADA-BA91CB482AA4}"/>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
        <p:nvSpPr>
          <p:cNvPr id="7" name="Slide Number Placeholder 4">
            <a:extLst>
              <a:ext uri="{FF2B5EF4-FFF2-40B4-BE49-F238E27FC236}">
                <a16:creationId xmlns:a16="http://schemas.microsoft.com/office/drawing/2014/main" id="{8D9D7D4E-9451-4EED-BEB9-0D2AE73008F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13</a:t>
            </a:fld>
            <a:endParaRPr lang="en-US" dirty="0"/>
          </a:p>
        </p:txBody>
      </p:sp>
      <p:sp>
        <p:nvSpPr>
          <p:cNvPr id="3" name="TextBox 2">
            <a:extLst>
              <a:ext uri="{FF2B5EF4-FFF2-40B4-BE49-F238E27FC236}">
                <a16:creationId xmlns:a16="http://schemas.microsoft.com/office/drawing/2014/main" id="{1F47A91C-5B1B-D5E8-7F32-7B00CFACF7F0}"/>
              </a:ext>
            </a:extLst>
          </p:cNvPr>
          <p:cNvSpPr txBox="1"/>
          <p:nvPr/>
        </p:nvSpPr>
        <p:spPr>
          <a:xfrm>
            <a:off x="9762455" y="5246440"/>
            <a:ext cx="2110964" cy="715089"/>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dirty="0"/>
              <a:t>72% non-movers</a:t>
            </a:r>
          </a:p>
          <a:p>
            <a:pPr algn="ctr"/>
            <a:r>
              <a:rPr lang="en-GB" dirty="0"/>
              <a:t>28% movers</a:t>
            </a:r>
          </a:p>
        </p:txBody>
      </p:sp>
    </p:spTree>
    <p:extLst>
      <p:ext uri="{BB962C8B-B14F-4D97-AF65-F5344CB8AC3E}">
        <p14:creationId xmlns:p14="http://schemas.microsoft.com/office/powerpoint/2010/main" val="1040460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p:txBody>
          <a:bodyPr vert="horz" lIns="91440" tIns="45720" rIns="91440" bIns="45720" rtlCol="0" anchor="t">
            <a:normAutofit/>
          </a:bodyPr>
          <a:lstStyle/>
          <a:p>
            <a:r>
              <a:rPr lang="en-GB" sz="3600" dirty="0"/>
              <a:t>Comparing </a:t>
            </a:r>
            <a:r>
              <a:rPr lang="en-US" sz="3600" dirty="0"/>
              <a:t>Likely movers</a:t>
            </a:r>
            <a:r>
              <a:rPr lang="en-GB" sz="3600" dirty="0"/>
              <a:t> </a:t>
            </a:r>
            <a:endParaRPr lang="en-US" sz="3600" dirty="0"/>
          </a:p>
        </p:txBody>
      </p:sp>
      <p:sp>
        <p:nvSpPr>
          <p:cNvPr id="3" name="Footer Placeholder 2">
            <a:extLst>
              <a:ext uri="{FF2B5EF4-FFF2-40B4-BE49-F238E27FC236}">
                <a16:creationId xmlns:a16="http://schemas.microsoft.com/office/drawing/2014/main" id="{FAFFB86C-F58C-4214-96FD-8D32E88E61C6}"/>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dirty="0"/>
              <a:t> </a:t>
            </a:r>
            <a:r>
              <a:rPr lang="en-US" spc="200" dirty="0">
                <a:solidFill>
                  <a:schemeClr val="bg1"/>
                </a:solidFill>
              </a:rPr>
              <a:t>Suffolk</a:t>
            </a:r>
          </a:p>
        </p:txBody>
      </p:sp>
      <p:graphicFrame>
        <p:nvGraphicFramePr>
          <p:cNvPr id="18" name="Chart 17">
            <a:extLst>
              <a:ext uri="{FF2B5EF4-FFF2-40B4-BE49-F238E27FC236}">
                <a16:creationId xmlns:a16="http://schemas.microsoft.com/office/drawing/2014/main" id="{10C41F83-2CD3-4C0E-A8B5-1A14BB0AE614}"/>
              </a:ext>
            </a:extLst>
          </p:cNvPr>
          <p:cNvGraphicFramePr>
            <a:graphicFrameLocks/>
          </p:cNvGraphicFramePr>
          <p:nvPr>
            <p:extLst>
              <p:ext uri="{D42A27DB-BD31-4B8C-83A1-F6EECF244321}">
                <p14:modId xmlns:p14="http://schemas.microsoft.com/office/powerpoint/2010/main" val="2477470820"/>
              </p:ext>
            </p:extLst>
          </p:nvPr>
        </p:nvGraphicFramePr>
        <p:xfrm>
          <a:off x="1447190" y="1577788"/>
          <a:ext cx="5134631" cy="45226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495DF0C-101B-4D59-B735-7D8BCBBCBE88}"/>
              </a:ext>
            </a:extLst>
          </p:cNvPr>
          <p:cNvGraphicFramePr>
            <a:graphicFrameLocks/>
          </p:cNvGraphicFramePr>
          <p:nvPr>
            <p:extLst>
              <p:ext uri="{D42A27DB-BD31-4B8C-83A1-F6EECF244321}">
                <p14:modId xmlns:p14="http://schemas.microsoft.com/office/powerpoint/2010/main" val="2527741173"/>
              </p:ext>
            </p:extLst>
          </p:nvPr>
        </p:nvGraphicFramePr>
        <p:xfrm>
          <a:off x="6581822" y="1577789"/>
          <a:ext cx="4968000" cy="4522642"/>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Rounded Corners 5">
            <a:extLst>
              <a:ext uri="{FF2B5EF4-FFF2-40B4-BE49-F238E27FC236}">
                <a16:creationId xmlns:a16="http://schemas.microsoft.com/office/drawing/2014/main" id="{51F21EFA-14C0-4DAB-90E8-B02CDEC19583}"/>
              </a:ext>
            </a:extLst>
          </p:cNvPr>
          <p:cNvSpPr/>
          <p:nvPr/>
        </p:nvSpPr>
        <p:spPr>
          <a:xfrm>
            <a:off x="7789333" y="268533"/>
            <a:ext cx="4265016"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Like Cambridge, West Suffolk has a high % of households likely to move, with 28% movers compared to 18% movers across the study area. Partial moves are particularly high</a:t>
            </a:r>
          </a:p>
        </p:txBody>
      </p:sp>
      <p:sp>
        <p:nvSpPr>
          <p:cNvPr id="7" name="Slide Number Placeholder 4">
            <a:extLst>
              <a:ext uri="{FF2B5EF4-FFF2-40B4-BE49-F238E27FC236}">
                <a16:creationId xmlns:a16="http://schemas.microsoft.com/office/drawing/2014/main" id="{A2E0C478-D7EE-4B43-A220-1F2CC4BA4B0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14</a:t>
            </a:fld>
            <a:endParaRPr lang="en-US" dirty="0"/>
          </a:p>
        </p:txBody>
      </p:sp>
      <p:sp>
        <p:nvSpPr>
          <p:cNvPr id="4" name="TextBox 3">
            <a:extLst>
              <a:ext uri="{FF2B5EF4-FFF2-40B4-BE49-F238E27FC236}">
                <a16:creationId xmlns:a16="http://schemas.microsoft.com/office/drawing/2014/main" id="{917414F1-CC11-D92C-4222-6278D2B34014}"/>
              </a:ext>
            </a:extLst>
          </p:cNvPr>
          <p:cNvSpPr txBox="1"/>
          <p:nvPr/>
        </p:nvSpPr>
        <p:spPr>
          <a:xfrm>
            <a:off x="4753021"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72% non-movers</a:t>
            </a:r>
          </a:p>
          <a:p>
            <a:pPr algn="ctr"/>
            <a:r>
              <a:rPr lang="en-GB" sz="1400" dirty="0"/>
              <a:t>28% movers</a:t>
            </a:r>
          </a:p>
        </p:txBody>
      </p:sp>
      <p:sp>
        <p:nvSpPr>
          <p:cNvPr id="5" name="TextBox 4">
            <a:extLst>
              <a:ext uri="{FF2B5EF4-FFF2-40B4-BE49-F238E27FC236}">
                <a16:creationId xmlns:a16="http://schemas.microsoft.com/office/drawing/2014/main" id="{B9D12CEE-E646-7877-CCBE-A120C90F013B}"/>
              </a:ext>
            </a:extLst>
          </p:cNvPr>
          <p:cNvSpPr txBox="1"/>
          <p:nvPr/>
        </p:nvSpPr>
        <p:spPr>
          <a:xfrm>
            <a:off x="9721021" y="5505511"/>
            <a:ext cx="1818233" cy="578882"/>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1400" dirty="0"/>
              <a:t>82% non-movers</a:t>
            </a:r>
          </a:p>
          <a:p>
            <a:pPr algn="ctr"/>
            <a:r>
              <a:rPr lang="en-GB" sz="1400" dirty="0"/>
              <a:t>18% movers</a:t>
            </a:r>
          </a:p>
        </p:txBody>
      </p:sp>
    </p:spTree>
    <p:extLst>
      <p:ext uri="{BB962C8B-B14F-4D97-AF65-F5344CB8AC3E}">
        <p14:creationId xmlns:p14="http://schemas.microsoft.com/office/powerpoint/2010/main" val="53429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451579" y="804519"/>
            <a:ext cx="4561277" cy="1049235"/>
          </a:xfrm>
        </p:spPr>
        <p:txBody>
          <a:bodyPr vert="horz" lIns="91440" tIns="45720" rIns="91440" bIns="45720" rtlCol="0" anchor="t">
            <a:normAutofit fontScale="90000"/>
          </a:bodyPr>
          <a:lstStyle/>
          <a:p>
            <a:r>
              <a:rPr lang="en-US" sz="3600" dirty="0"/>
              <a:t>Likely</a:t>
            </a:r>
            <a:r>
              <a:rPr lang="en-US" dirty="0"/>
              <a:t> </a:t>
            </a:r>
            <a:r>
              <a:rPr lang="en-US" sz="3600" dirty="0"/>
              <a:t>movers: </a:t>
            </a:r>
            <a:br>
              <a:rPr lang="en-US" sz="3600" dirty="0"/>
            </a:br>
            <a:r>
              <a:rPr lang="en-US" sz="3600" dirty="0"/>
              <a:t>detail</a:t>
            </a:r>
          </a:p>
        </p:txBody>
      </p:sp>
      <p:sp>
        <p:nvSpPr>
          <p:cNvPr id="28" name="Content Placeholder 10">
            <a:extLst>
              <a:ext uri="{FF2B5EF4-FFF2-40B4-BE49-F238E27FC236}">
                <a16:creationId xmlns:a16="http://schemas.microsoft.com/office/drawing/2014/main" id="{60AA4661-FE62-4197-9DD1-1C2F1A3ED3FB}"/>
              </a:ext>
            </a:extLst>
          </p:cNvPr>
          <p:cNvSpPr txBox="1">
            <a:spLocks/>
          </p:cNvSpPr>
          <p:nvPr/>
        </p:nvSpPr>
        <p:spPr>
          <a:xfrm>
            <a:off x="1443869" y="2012810"/>
            <a:ext cx="4561276" cy="4367137"/>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US" dirty="0"/>
              <a:t>We can also look at movers / non movers by tenure. This is a guide only and we can’t make big assumptions based on the data, but useful to be aware of.</a:t>
            </a:r>
          </a:p>
          <a:p>
            <a:pPr>
              <a:lnSpc>
                <a:spcPct val="110000"/>
              </a:lnSpc>
            </a:pPr>
            <a:r>
              <a:rPr lang="en-GB" dirty="0"/>
              <a:t>For those that moved in the year before Census day 2011, for </a:t>
            </a:r>
            <a:r>
              <a:rPr lang="en-US" dirty="0"/>
              <a:t>West Suffolk</a:t>
            </a:r>
          </a:p>
          <a:p>
            <a:pPr lvl="1">
              <a:lnSpc>
                <a:spcPct val="110000"/>
              </a:lnSpc>
            </a:pPr>
            <a:r>
              <a:rPr lang="en-US" dirty="0"/>
              <a:t>46% of renters moved</a:t>
            </a:r>
          </a:p>
          <a:p>
            <a:pPr lvl="1">
              <a:lnSpc>
                <a:spcPct val="110000"/>
              </a:lnSpc>
            </a:pPr>
            <a:r>
              <a:rPr lang="en-US" dirty="0"/>
              <a:t>15% of owners with a mortgage or shared owners moved</a:t>
            </a:r>
          </a:p>
          <a:p>
            <a:pPr lvl="1">
              <a:lnSpc>
                <a:spcPct val="110000"/>
              </a:lnSpc>
            </a:pPr>
            <a:r>
              <a:rPr lang="en-US" dirty="0"/>
              <a:t>18% of social renters moved</a:t>
            </a:r>
          </a:p>
          <a:p>
            <a:pPr lvl="1">
              <a:lnSpc>
                <a:spcPct val="110000"/>
              </a:lnSpc>
            </a:pPr>
            <a:r>
              <a:rPr lang="en-US" dirty="0"/>
              <a:t>Only 9% of outright owners moved.</a:t>
            </a:r>
          </a:p>
          <a:p>
            <a:pPr>
              <a:lnSpc>
                <a:spcPct val="110000"/>
              </a:lnSpc>
            </a:pPr>
            <a:r>
              <a:rPr lang="en-US" dirty="0"/>
              <a:t>Will compare 2021 Census results which will have several different influences, yet to be released…</a:t>
            </a:r>
          </a:p>
        </p:txBody>
      </p:sp>
      <p:sp>
        <p:nvSpPr>
          <p:cNvPr id="6" name="Footer Placeholder 5">
            <a:extLst>
              <a:ext uri="{FF2B5EF4-FFF2-40B4-BE49-F238E27FC236}">
                <a16:creationId xmlns:a16="http://schemas.microsoft.com/office/drawing/2014/main" id="{29399C3B-B750-4C9D-A503-732F7AA1060C}"/>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dirty="0"/>
              <a:t> </a:t>
            </a:r>
            <a:r>
              <a:rPr lang="en-US" spc="200" dirty="0">
                <a:solidFill>
                  <a:schemeClr val="bg1"/>
                </a:solidFill>
              </a:rPr>
              <a:t>Suffolk</a:t>
            </a:r>
          </a:p>
        </p:txBody>
      </p:sp>
      <p:graphicFrame>
        <p:nvGraphicFramePr>
          <p:cNvPr id="12" name="Chart 11">
            <a:extLst>
              <a:ext uri="{FF2B5EF4-FFF2-40B4-BE49-F238E27FC236}">
                <a16:creationId xmlns:a16="http://schemas.microsoft.com/office/drawing/2014/main" id="{E9674A71-BF7B-4DA7-A7F8-6293D1038385}"/>
              </a:ext>
            </a:extLst>
          </p:cNvPr>
          <p:cNvGraphicFramePr>
            <a:graphicFrameLocks/>
          </p:cNvGraphicFramePr>
          <p:nvPr>
            <p:extLst>
              <p:ext uri="{D42A27DB-BD31-4B8C-83A1-F6EECF244321}">
                <p14:modId xmlns:p14="http://schemas.microsoft.com/office/powerpoint/2010/main" val="3630902616"/>
              </p:ext>
            </p:extLst>
          </p:nvPr>
        </p:nvGraphicFramePr>
        <p:xfrm>
          <a:off x="6095999" y="522514"/>
          <a:ext cx="5782491" cy="5530967"/>
        </p:xfrm>
        <a:graphic>
          <a:graphicData uri="http://schemas.openxmlformats.org/drawingml/2006/chart">
            <c:chart xmlns:c="http://schemas.openxmlformats.org/drawingml/2006/chart" xmlns:r="http://schemas.openxmlformats.org/officeDocument/2006/relationships" r:id="rId2"/>
          </a:graphicData>
        </a:graphic>
      </p:graphicFrame>
      <p:sp>
        <p:nvSpPr>
          <p:cNvPr id="7" name="Slide Number Placeholder 4">
            <a:extLst>
              <a:ext uri="{FF2B5EF4-FFF2-40B4-BE49-F238E27FC236}">
                <a16:creationId xmlns:a16="http://schemas.microsoft.com/office/drawing/2014/main" id="{33A881B9-B277-47AF-A29F-1BA6C0776EE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15</a:t>
            </a:fld>
            <a:endParaRPr lang="en-US" dirty="0"/>
          </a:p>
        </p:txBody>
      </p:sp>
    </p:spTree>
    <p:extLst>
      <p:ext uri="{BB962C8B-B14F-4D97-AF65-F5344CB8AC3E}">
        <p14:creationId xmlns:p14="http://schemas.microsoft.com/office/powerpoint/2010/main" val="2139237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9DCBBEE-7F20-7A02-8234-3F1619401F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AC72D2E0-15BC-9CE9-CBFE-7F17539AA92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B1861F54-4A57-5BC4-32F6-3F913319E7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DD94FF1-32B5-7CA8-E11B-80400ADDAE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0CEB831D-C6B6-A6EC-14AE-5D3B13D9BA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05E33ED-DF8E-9A75-4E25-CCF39F8DA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1D7101A4-6B76-A87D-4C83-D256C3DF3D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8152F94-95D2-25FF-5D58-FD11863A82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74A56ACA-F9BF-BC2E-30C6-377559ED6B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47DD975C-03EB-5C1F-C177-C68C3168C84B}"/>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Income </a:t>
            </a:r>
          </a:p>
        </p:txBody>
      </p:sp>
      <p:sp>
        <p:nvSpPr>
          <p:cNvPr id="13" name="Text Placeholder 2">
            <a:extLst>
              <a:ext uri="{FF2B5EF4-FFF2-40B4-BE49-F238E27FC236}">
                <a16:creationId xmlns:a16="http://schemas.microsoft.com/office/drawing/2014/main" id="{4BD31519-073A-2D38-1062-C4C3C672A62F}"/>
              </a:ext>
            </a:extLst>
          </p:cNvPr>
          <p:cNvSpPr txBox="1">
            <a:spLocks/>
          </p:cNvSpPr>
          <p:nvPr/>
        </p:nvSpPr>
        <p:spPr>
          <a:xfrm>
            <a:off x="1535372" y="3963468"/>
            <a:ext cx="9120954" cy="914140"/>
          </a:xfrm>
          <a:prstGeom prst="rect">
            <a:avLst/>
          </a:prstGeom>
        </p:spPr>
        <p:txBody>
          <a:bodyPr vert="horz" lIns="91440" tIns="91440" rIns="91440" bIns="9144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Income distribution</a:t>
            </a:r>
          </a:p>
          <a:p>
            <a:pPr algn="ctr"/>
            <a:r>
              <a:rPr lang="en-US" cap="all" dirty="0">
                <a:solidFill>
                  <a:schemeClr val="accent1"/>
                </a:solidFill>
              </a:rPr>
              <a:t>change in income</a:t>
            </a:r>
          </a:p>
        </p:txBody>
      </p:sp>
      <p:pic>
        <p:nvPicPr>
          <p:cNvPr id="14" name="Picture 13">
            <a:extLst>
              <a:ext uri="{FF2B5EF4-FFF2-40B4-BE49-F238E27FC236}">
                <a16:creationId xmlns:a16="http://schemas.microsoft.com/office/drawing/2014/main" id="{4F457D9C-254E-80FD-721A-8B13CD10248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E5758247-7F27-6D9B-3AAD-68A7297B96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D54D657D-D9AB-B959-0AEC-DE1D7B1F62B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16</a:t>
            </a:fld>
            <a:endParaRPr lang="en-US" dirty="0"/>
          </a:p>
        </p:txBody>
      </p:sp>
      <p:sp>
        <p:nvSpPr>
          <p:cNvPr id="2" name="Footer Placeholder 3">
            <a:extLst>
              <a:ext uri="{FF2B5EF4-FFF2-40B4-BE49-F238E27FC236}">
                <a16:creationId xmlns:a16="http://schemas.microsoft.com/office/drawing/2014/main" id="{E35FD28E-470F-1213-96C9-904611242571}"/>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3821631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657CD46-A535-1E6E-016B-CF1EE0D748E6}"/>
              </a:ext>
            </a:extLst>
          </p:cNvPr>
          <p:cNvSpPr txBox="1">
            <a:spLocks/>
          </p:cNvSpPr>
          <p:nvPr/>
        </p:nvSpPr>
        <p:spPr>
          <a:xfrm>
            <a:off x="1447191" y="647401"/>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incomes</a:t>
            </a:r>
          </a:p>
        </p:txBody>
      </p:sp>
      <p:sp>
        <p:nvSpPr>
          <p:cNvPr id="4" name="Content Placeholder 6">
            <a:extLst>
              <a:ext uri="{FF2B5EF4-FFF2-40B4-BE49-F238E27FC236}">
                <a16:creationId xmlns:a16="http://schemas.microsoft.com/office/drawing/2014/main" id="{F89380D1-E1B9-1583-4F44-FCA964FF89D1}"/>
              </a:ext>
            </a:extLst>
          </p:cNvPr>
          <p:cNvSpPr txBox="1">
            <a:spLocks/>
          </p:cNvSpPr>
          <p:nvPr/>
        </p:nvSpPr>
        <p:spPr>
          <a:xfrm>
            <a:off x="1451579" y="2484379"/>
            <a:ext cx="9603275" cy="3611614"/>
          </a:xfrm>
          <a:prstGeom prst="rect">
            <a:avLst/>
          </a:prstGeom>
        </p:spPr>
        <p:txBody>
          <a:bodyPr vert="horz" lIns="91440" tIns="45720" rIns="91440" bIns="45720" rtlCol="0" anchor="t">
            <a:normAutofit fontScale="70000" lnSpcReduction="20000"/>
          </a:bodyPr>
          <a:lstStyle>
            <a:lvl1pPr marL="0" indent="0" algn="l" defTabSz="914400" rtl="0" eaLnBrk="1" latinLnBrk="0" hangingPunct="1">
              <a:lnSpc>
                <a:spcPct val="100000"/>
              </a:lnSpc>
              <a:spcBef>
                <a:spcPts val="1000"/>
              </a:spcBef>
              <a:buClr>
                <a:schemeClr val="accent1"/>
              </a:buClr>
              <a:buSzPct val="100000"/>
              <a:buFont typeface="Arial" panose="020B0604020202020204" pitchFamily="34" charset="0"/>
              <a:buNone/>
              <a:defRPr sz="2200" b="0" kern="1200" cap="all" baseline="0">
                <a:solidFill>
                  <a:schemeClr val="accent1"/>
                </a:solidFill>
                <a:effectLst/>
                <a:latin typeface="+mn-lt"/>
                <a:ea typeface="+mn-ea"/>
                <a:cs typeface="+mn-cs"/>
              </a:defRPr>
            </a:lvl1pPr>
            <a:lvl2pPr marL="457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2000" b="1" kern="1200" cap="none"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800" b="1" kern="120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cap="none"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accent1"/>
              </a:buClr>
              <a:buSzPct val="100000"/>
              <a:buFont typeface="Arial" panose="020B0604020202020204" pitchFamily="34" charset="0"/>
              <a:buNone/>
              <a:defRPr sz="1600" b="1" kern="1200" baseline="0">
                <a:solidFill>
                  <a:schemeClr val="tx1"/>
                </a:solidFill>
                <a:effectLst/>
                <a:latin typeface="+mn-lt"/>
                <a:ea typeface="+mn-ea"/>
                <a:cs typeface="+mn-cs"/>
              </a:defRPr>
            </a:lvl9pPr>
          </a:lstStyle>
          <a:p>
            <a:r>
              <a:rPr lang="en-GB" sz="2900" dirty="0"/>
              <a:t>About caci data</a:t>
            </a:r>
          </a:p>
          <a:p>
            <a:r>
              <a:rPr lang="en-GB" cap="none" dirty="0">
                <a:solidFill>
                  <a:schemeClr val="tx1"/>
                </a:solidFill>
              </a:rPr>
              <a:t>A firm called CACI developed away to provide consistent and reliable household income estimates at postcode level across the UK. It uses information from CACI's lifestyle database, ONS average weekly earnings and living costs &amp; food survey to build a consistent and statistically reliable model.  </a:t>
            </a:r>
          </a:p>
          <a:p>
            <a:r>
              <a:rPr lang="en-GB" cap="none" dirty="0">
                <a:solidFill>
                  <a:schemeClr val="tx1"/>
                </a:solidFill>
              </a:rPr>
              <a:t>Income is gross household income from all sources including earnings, benefits and investments. </a:t>
            </a:r>
          </a:p>
          <a:p>
            <a:r>
              <a:rPr lang="en-GB" cap="none" dirty="0">
                <a:solidFill>
                  <a:schemeClr val="tx1"/>
                </a:solidFill>
              </a:rPr>
              <a:t>The data is provided as mean, median and mode income, and also breaks down into £5,000 bands. </a:t>
            </a:r>
          </a:p>
          <a:p>
            <a:r>
              <a:rPr lang="en-GB" cap="none" dirty="0">
                <a:solidFill>
                  <a:schemeClr val="tx1"/>
                </a:solidFill>
              </a:rPr>
              <a:t>There are a number of households in the lowest income bands, who we would expect should be supported by the benefit system so no-one would be on an income of less than £5k per year. However there are typically students and adults of pensionable age and some disadvantaged families in this banding. </a:t>
            </a:r>
          </a:p>
          <a:p>
            <a:r>
              <a:rPr lang="en-GB" cap="none" dirty="0">
                <a:solidFill>
                  <a:schemeClr val="tx1"/>
                </a:solidFill>
              </a:rPr>
              <a:t>It is also important to note that benefits are claimed by people higher up the income spectrum, it is not the sole preserve of the poorest households; these benefits help many households on modest and middling incomes make ends meet. </a:t>
            </a:r>
          </a:p>
          <a:p>
            <a:r>
              <a:rPr lang="en-GB" cap="none" dirty="0">
                <a:solidFill>
                  <a:schemeClr val="tx1"/>
                </a:solidFill>
              </a:rPr>
              <a:t>CACI data is provided on a subscription basis, there is no web link to the source data. Local access comes via our subscription to Hometrack.</a:t>
            </a:r>
          </a:p>
          <a:p>
            <a:r>
              <a:rPr lang="en-GB" cap="none" dirty="0">
                <a:solidFill>
                  <a:schemeClr val="tx1"/>
                </a:solidFill>
              </a:rPr>
              <a:t>CACI stands for </a:t>
            </a:r>
            <a:r>
              <a:rPr lang="en-GB" b="1" cap="none" dirty="0">
                <a:solidFill>
                  <a:schemeClr val="tx1"/>
                </a:solidFill>
              </a:rPr>
              <a:t>C</a:t>
            </a:r>
            <a:r>
              <a:rPr lang="en-GB" cap="none" dirty="0">
                <a:solidFill>
                  <a:schemeClr val="tx1"/>
                </a:solidFill>
              </a:rPr>
              <a:t>onsolidated </a:t>
            </a:r>
            <a:r>
              <a:rPr lang="en-GB" b="1" cap="none" dirty="0">
                <a:solidFill>
                  <a:schemeClr val="tx1"/>
                </a:solidFill>
              </a:rPr>
              <a:t>A</a:t>
            </a:r>
            <a:r>
              <a:rPr lang="en-GB" cap="none" dirty="0">
                <a:solidFill>
                  <a:schemeClr val="tx1"/>
                </a:solidFill>
              </a:rPr>
              <a:t>nalysis </a:t>
            </a:r>
            <a:r>
              <a:rPr lang="en-GB" b="1" cap="none" dirty="0">
                <a:solidFill>
                  <a:schemeClr val="tx1"/>
                </a:solidFill>
              </a:rPr>
              <a:t>C</a:t>
            </a:r>
            <a:r>
              <a:rPr lang="en-GB" cap="none" dirty="0">
                <a:solidFill>
                  <a:schemeClr val="tx1"/>
                </a:solidFill>
              </a:rPr>
              <a:t>entre </a:t>
            </a:r>
            <a:r>
              <a:rPr lang="en-GB" b="1" cap="none" dirty="0">
                <a:solidFill>
                  <a:schemeClr val="tx1"/>
                </a:solidFill>
              </a:rPr>
              <a:t>I</a:t>
            </a:r>
            <a:r>
              <a:rPr lang="en-GB" cap="none" dirty="0">
                <a:solidFill>
                  <a:schemeClr val="tx1"/>
                </a:solidFill>
              </a:rPr>
              <a:t>ncorporated.</a:t>
            </a:r>
          </a:p>
        </p:txBody>
      </p:sp>
      <p:sp>
        <p:nvSpPr>
          <p:cNvPr id="5" name="Slide Number Placeholder 4">
            <a:extLst>
              <a:ext uri="{FF2B5EF4-FFF2-40B4-BE49-F238E27FC236}">
                <a16:creationId xmlns:a16="http://schemas.microsoft.com/office/drawing/2014/main" id="{2D035FF3-25AB-959F-E566-FE5FE374BBD7}"/>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17</a:t>
            </a:fld>
            <a:endParaRPr lang="en-US" dirty="0"/>
          </a:p>
        </p:txBody>
      </p:sp>
      <p:graphicFrame>
        <p:nvGraphicFramePr>
          <p:cNvPr id="6" name="Table 5">
            <a:extLst>
              <a:ext uri="{FF2B5EF4-FFF2-40B4-BE49-F238E27FC236}">
                <a16:creationId xmlns:a16="http://schemas.microsoft.com/office/drawing/2014/main" id="{C2D49EC0-70B6-616F-9736-A70B4B8C6DAB}"/>
              </a:ext>
            </a:extLst>
          </p:cNvPr>
          <p:cNvGraphicFramePr>
            <a:graphicFrameLocks noGrp="1"/>
          </p:cNvGraphicFramePr>
          <p:nvPr>
            <p:extLst>
              <p:ext uri="{D42A27DB-BD31-4B8C-83A1-F6EECF244321}">
                <p14:modId xmlns:p14="http://schemas.microsoft.com/office/powerpoint/2010/main" val="1499034840"/>
              </p:ext>
            </p:extLst>
          </p:nvPr>
        </p:nvGraphicFramePr>
        <p:xfrm>
          <a:off x="1447191" y="1703720"/>
          <a:ext cx="9607661" cy="780659"/>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030583">
                  <a:extLst>
                    <a:ext uri="{9D8B030D-6E8A-4147-A177-3AD203B41FA5}">
                      <a16:colId xmlns:a16="http://schemas.microsoft.com/office/drawing/2014/main" val="3294435107"/>
                    </a:ext>
                  </a:extLst>
                </a:gridCol>
                <a:gridCol w="2685915">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CACI via Hometrack subscription</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latin typeface="+mn-lt"/>
                          <a:ea typeface="+mn-ea"/>
                          <a:cs typeface="+mn-cs"/>
                        </a:rPr>
                        <a:t>None (not open data)</a:t>
                      </a:r>
                    </a:p>
                  </a:txBody>
                  <a:tcPr marL="0" marR="0" marT="0" marB="0" anchor="ctr"/>
                </a:tc>
                <a:tc>
                  <a:txBody>
                    <a:bodyPr/>
                    <a:lstStyle/>
                    <a:p>
                      <a:pPr algn="l"/>
                      <a:r>
                        <a:rPr lang="en-GB" sz="1200" b="0" dirty="0">
                          <a:latin typeface="+mn-lt"/>
                        </a:rPr>
                        <a:t>Jan 2020 – Jan 2021 (updated May 2021)</a:t>
                      </a:r>
                    </a:p>
                  </a:txBody>
                  <a:tcPr anchor="ctr"/>
                </a:tc>
                <a:extLst>
                  <a:ext uri="{0D108BD9-81ED-4DB2-BD59-A6C34878D82A}">
                    <a16:rowId xmlns:a16="http://schemas.microsoft.com/office/drawing/2014/main" val="2279856294"/>
                  </a:ext>
                </a:extLst>
              </a:tr>
            </a:tbl>
          </a:graphicData>
        </a:graphic>
      </p:graphicFrame>
      <p:sp>
        <p:nvSpPr>
          <p:cNvPr id="2" name="Footer Placeholder 3">
            <a:extLst>
              <a:ext uri="{FF2B5EF4-FFF2-40B4-BE49-F238E27FC236}">
                <a16:creationId xmlns:a16="http://schemas.microsoft.com/office/drawing/2014/main" id="{641F1928-B253-577F-8372-FC45FBAAB073}"/>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1937388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59301" y="3626983"/>
            <a:ext cx="2823919" cy="1108529"/>
          </a:xfrm>
        </p:spPr>
        <p:txBody>
          <a:bodyPr vert="horz" lIns="91440" tIns="45720" rIns="91440" bIns="0" rtlCol="0" anchor="ctr">
            <a:normAutofit/>
          </a:bodyPr>
          <a:lstStyle/>
          <a:p>
            <a:r>
              <a:rPr lang="en-US" sz="1400" dirty="0"/>
              <a:t>Count of households in £5,000 income bands</a:t>
            </a:r>
            <a:br>
              <a:rPr lang="en-US" sz="1400" dirty="0"/>
            </a:br>
            <a:r>
              <a:rPr lang="en-US" sz="1400" dirty="0"/>
              <a:t>(income includes benefits)</a:t>
            </a:r>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F75C0113-6E4E-4E38-9C04-6A258D36CC26}"/>
              </a:ext>
            </a:extLst>
          </p:cNvPr>
          <p:cNvSpPr txBox="1"/>
          <p:nvPr/>
        </p:nvSpPr>
        <p:spPr>
          <a:xfrm>
            <a:off x="583500" y="2030688"/>
            <a:ext cx="3314370" cy="1200329"/>
          </a:xfrm>
          <a:prstGeom prst="rect">
            <a:avLst/>
          </a:prstGeom>
          <a:noFill/>
        </p:spPr>
        <p:txBody>
          <a:bodyPr wrap="square" rtlCol="0">
            <a:spAutoFit/>
          </a:bodyPr>
          <a:lstStyle/>
          <a:p>
            <a:r>
              <a:rPr lang="en-GB" sz="3600" cap="all" dirty="0">
                <a:latin typeface="+mj-lt"/>
                <a:ea typeface="+mj-ea"/>
                <a:cs typeface="+mj-cs"/>
              </a:rPr>
              <a:t>INCOME</a:t>
            </a:r>
            <a:r>
              <a:rPr lang="en-GB" sz="2800" dirty="0"/>
              <a:t> </a:t>
            </a:r>
            <a:r>
              <a:rPr lang="en-GB" sz="3600" cap="all" dirty="0">
                <a:latin typeface="+mj-lt"/>
                <a:ea typeface="+mj-ea"/>
                <a:cs typeface="+mj-cs"/>
              </a:rPr>
              <a:t>DISTRIBUTION</a:t>
            </a:r>
          </a:p>
        </p:txBody>
      </p:sp>
      <p:sp>
        <p:nvSpPr>
          <p:cNvPr id="6" name="Footer Placeholder 5">
            <a:extLst>
              <a:ext uri="{FF2B5EF4-FFF2-40B4-BE49-F238E27FC236}">
                <a16:creationId xmlns:a16="http://schemas.microsoft.com/office/drawing/2014/main" id="{B4A611B7-480F-4B20-88BF-D366C4109774}"/>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graphicFrame>
        <p:nvGraphicFramePr>
          <p:cNvPr id="19" name="Chart 18">
            <a:extLst>
              <a:ext uri="{FF2B5EF4-FFF2-40B4-BE49-F238E27FC236}">
                <a16:creationId xmlns:a16="http://schemas.microsoft.com/office/drawing/2014/main" id="{46D855D2-555D-44CE-8A46-6EDDE5EBC49A}"/>
              </a:ext>
            </a:extLst>
          </p:cNvPr>
          <p:cNvGraphicFramePr>
            <a:graphicFrameLocks/>
          </p:cNvGraphicFramePr>
          <p:nvPr>
            <p:extLst>
              <p:ext uri="{D42A27DB-BD31-4B8C-83A1-F6EECF244321}">
                <p14:modId xmlns:p14="http://schemas.microsoft.com/office/powerpoint/2010/main" val="892579499"/>
              </p:ext>
            </p:extLst>
          </p:nvPr>
        </p:nvGraphicFramePr>
        <p:xfrm>
          <a:off x="4455487" y="976902"/>
          <a:ext cx="6615581"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1" name="Slide Number Placeholder 4">
            <a:extLst>
              <a:ext uri="{FF2B5EF4-FFF2-40B4-BE49-F238E27FC236}">
                <a16:creationId xmlns:a16="http://schemas.microsoft.com/office/drawing/2014/main" id="{ADC79AF8-D9A7-41E9-9CEE-FF778416C604}"/>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18</a:t>
            </a:fld>
            <a:endParaRPr lang="en-US" dirty="0"/>
          </a:p>
        </p:txBody>
      </p:sp>
    </p:spTree>
    <p:extLst>
      <p:ext uri="{BB962C8B-B14F-4D97-AF65-F5344CB8AC3E}">
        <p14:creationId xmlns:p14="http://schemas.microsoft.com/office/powerpoint/2010/main" val="169982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2EC379D-4460-40DB-9D72-040F86F1BF0C}"/>
              </a:ext>
            </a:extLst>
          </p:cNvPr>
          <p:cNvSpPr>
            <a:spLocks noGrp="1"/>
          </p:cNvSpPr>
          <p:nvPr>
            <p:ph type="ftr" sz="quarter" idx="11"/>
          </p:nvPr>
        </p:nvSpPr>
        <p:spPr>
          <a:xfrm>
            <a:off x="0" y="6548799"/>
            <a:ext cx="5938836" cy="309201"/>
          </a:xfrm>
        </p:spPr>
        <p:txBody>
          <a:bodyPr/>
          <a:lstStyle/>
          <a:p>
            <a:r>
              <a:rPr lang="en-US" dirty="0"/>
              <a:t>West Suffolk</a:t>
            </a:r>
          </a:p>
        </p:txBody>
      </p:sp>
      <p:sp>
        <p:nvSpPr>
          <p:cNvPr id="3" name="Rectangle 2">
            <a:extLst>
              <a:ext uri="{FF2B5EF4-FFF2-40B4-BE49-F238E27FC236}">
                <a16:creationId xmlns:a16="http://schemas.microsoft.com/office/drawing/2014/main" id="{B74DA5BB-A027-4995-8E76-CDB47CA398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FC80079-EEBC-4D88-9524-1A3D0212C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882FEB4C-A5FE-4CB5-B2D6-563AE87FC5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8EC958-84FA-480E-8F3B-CD8596F862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A66BB131-8C6A-4284-A3B8-E23EAC7E5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8A28838-59B3-4ADD-A831-ACA4E9ED1A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2">
            <a:extLst>
              <a:ext uri="{FF2B5EF4-FFF2-40B4-BE49-F238E27FC236}">
                <a16:creationId xmlns:a16="http://schemas.microsoft.com/office/drawing/2014/main" id="{89A3D563-1198-4182-8591-B80D7F7BAE56}"/>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100" dirty="0"/>
              <a:t>Comparing income distribution</a:t>
            </a:r>
          </a:p>
        </p:txBody>
      </p:sp>
      <p:cxnSp>
        <p:nvCxnSpPr>
          <p:cNvPr id="10" name="Straight Connector 9">
            <a:extLst>
              <a:ext uri="{FF2B5EF4-FFF2-40B4-BE49-F238E27FC236}">
                <a16:creationId xmlns:a16="http://schemas.microsoft.com/office/drawing/2014/main" id="{5FA61121-B431-4AB0-AA32-6C0FA801E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DDCC9C04-F3BA-49DD-8ACF-822946B89F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6B050DAF-F414-4F6C-B527-217CBF9EBE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1CCD68-23F6-450C-B770-5D10E8F75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D76DD4EE-54F3-4173-9424-2EA42EC8B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0C8D5E0D-C46E-4707-BDBE-46A4BB2BD5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7AD39C52-EB16-4484-90D5-0F3BD917B2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20" name="Chart 19">
            <a:extLst>
              <a:ext uri="{FF2B5EF4-FFF2-40B4-BE49-F238E27FC236}">
                <a16:creationId xmlns:a16="http://schemas.microsoft.com/office/drawing/2014/main" id="{D8FCF8CA-E224-495A-A014-42A4994D22CF}"/>
              </a:ext>
            </a:extLst>
          </p:cNvPr>
          <p:cNvGraphicFramePr>
            <a:graphicFrameLocks/>
          </p:cNvGraphicFramePr>
          <p:nvPr>
            <p:extLst>
              <p:ext uri="{D42A27DB-BD31-4B8C-83A1-F6EECF244321}">
                <p14:modId xmlns:p14="http://schemas.microsoft.com/office/powerpoint/2010/main" val="3979345847"/>
              </p:ext>
            </p:extLst>
          </p:nvPr>
        </p:nvGraphicFramePr>
        <p:xfrm>
          <a:off x="4447379" y="976904"/>
          <a:ext cx="6615582" cy="41364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Rounded Corners 17">
            <a:extLst>
              <a:ext uri="{FF2B5EF4-FFF2-40B4-BE49-F238E27FC236}">
                <a16:creationId xmlns:a16="http://schemas.microsoft.com/office/drawing/2014/main" id="{58A59B6F-265F-4E50-BF39-A0FD574A049F}"/>
              </a:ext>
            </a:extLst>
          </p:cNvPr>
          <p:cNvSpPr/>
          <p:nvPr/>
        </p:nvSpPr>
        <p:spPr>
          <a:xfrm>
            <a:off x="9265139" y="231360"/>
            <a:ext cx="2733367"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Income distribution in West Suffolk is remarkably similar to the whole study area, slightly more on £10 to 35K, slightly fewer on £70K+</a:t>
            </a:r>
          </a:p>
        </p:txBody>
      </p:sp>
      <p:sp>
        <p:nvSpPr>
          <p:cNvPr id="21" name="Footer Placeholder 2">
            <a:extLst>
              <a:ext uri="{FF2B5EF4-FFF2-40B4-BE49-F238E27FC236}">
                <a16:creationId xmlns:a16="http://schemas.microsoft.com/office/drawing/2014/main" id="{66CC9F4B-E96C-4600-B186-47252A2CE47C}"/>
              </a:ext>
            </a:extLst>
          </p:cNvPr>
          <p:cNvSpPr txBox="1">
            <a:spLocks/>
          </p:cNvSpPr>
          <p:nvPr/>
        </p:nvSpPr>
        <p:spPr>
          <a:xfrm>
            <a:off x="0" y="6496007"/>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West</a:t>
            </a:r>
            <a:r>
              <a:rPr lang="en-US" spc="200" dirty="0"/>
              <a:t> </a:t>
            </a:r>
            <a:r>
              <a:rPr lang="en-US" spc="200" dirty="0">
                <a:solidFill>
                  <a:schemeClr val="bg1"/>
                </a:solidFill>
              </a:rPr>
              <a:t>Suffolk</a:t>
            </a:r>
          </a:p>
        </p:txBody>
      </p:sp>
      <p:sp>
        <p:nvSpPr>
          <p:cNvPr id="22" name="Slide Number Placeholder 4">
            <a:extLst>
              <a:ext uri="{FF2B5EF4-FFF2-40B4-BE49-F238E27FC236}">
                <a16:creationId xmlns:a16="http://schemas.microsoft.com/office/drawing/2014/main" id="{67661626-B262-47E5-B9E7-3FA3E75682E5}"/>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19</a:t>
            </a:fld>
            <a:endParaRPr lang="en-US" dirty="0"/>
          </a:p>
        </p:txBody>
      </p:sp>
      <p:sp>
        <p:nvSpPr>
          <p:cNvPr id="17" name="TextBox 16">
            <a:extLst>
              <a:ext uri="{FF2B5EF4-FFF2-40B4-BE49-F238E27FC236}">
                <a16:creationId xmlns:a16="http://schemas.microsoft.com/office/drawing/2014/main" id="{A1309257-3575-CD1A-310E-A0070066EDDF}"/>
              </a:ext>
            </a:extLst>
          </p:cNvPr>
          <p:cNvSpPr txBox="1"/>
          <p:nvPr/>
        </p:nvSpPr>
        <p:spPr>
          <a:xfrm>
            <a:off x="659301" y="3687417"/>
            <a:ext cx="2805244" cy="2062103"/>
          </a:xfrm>
          <a:prstGeom prst="rect">
            <a:avLst/>
          </a:prstGeom>
          <a:noFill/>
        </p:spPr>
        <p:txBody>
          <a:bodyPr wrap="square" rtlCol="0">
            <a:spAutoFit/>
          </a:bodyPr>
          <a:lstStyle/>
          <a:p>
            <a:r>
              <a:rPr lang="en-GB" sz="1600" dirty="0"/>
              <a:t>Please note, the Total line is plotted on a different axis  (on the right) to the districts line, enabling us to compare the “shape” of the two graphs, despite the number of households in each £5K band being very different</a:t>
            </a:r>
          </a:p>
        </p:txBody>
      </p:sp>
    </p:spTree>
    <p:extLst>
      <p:ext uri="{BB962C8B-B14F-4D97-AF65-F5344CB8AC3E}">
        <p14:creationId xmlns:p14="http://schemas.microsoft.com/office/powerpoint/2010/main" val="6651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231A921B-DC1E-4A95-A5C1-A1EE8BCCB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B8C8DAA4-5977-4BF3-A77C-B9911C0E1C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itle 1">
            <a:extLst>
              <a:ext uri="{FF2B5EF4-FFF2-40B4-BE49-F238E27FC236}">
                <a16:creationId xmlns:a16="http://schemas.microsoft.com/office/drawing/2014/main" id="{16DE599F-A1F6-42B2-95B1-655DAB87AC4C}"/>
              </a:ext>
            </a:extLst>
          </p:cNvPr>
          <p:cNvSpPr txBox="1">
            <a:spLocks/>
          </p:cNvSpPr>
          <p:nvPr/>
        </p:nvSpPr>
        <p:spPr>
          <a:xfrm>
            <a:off x="1451580" y="804520"/>
            <a:ext cx="3530157" cy="1049235"/>
          </a:xfrm>
          <a:prstGeom prst="rect">
            <a:avLst/>
          </a:prstGeom>
        </p:spPr>
        <p:txBody>
          <a:bodyP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About the 2022 diamond update</a:t>
            </a:r>
          </a:p>
        </p:txBody>
      </p:sp>
      <p:sp>
        <p:nvSpPr>
          <p:cNvPr id="6" name="Rectangle 5">
            <a:extLst>
              <a:ext uri="{FF2B5EF4-FFF2-40B4-BE49-F238E27FC236}">
                <a16:creationId xmlns:a16="http://schemas.microsoft.com/office/drawing/2014/main" id="{2D4D6BFF-6199-4D65-869A-9F2ADD721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7" name="Group 6">
            <a:extLst>
              <a:ext uri="{FF2B5EF4-FFF2-40B4-BE49-F238E27FC236}">
                <a16:creationId xmlns:a16="http://schemas.microsoft.com/office/drawing/2014/main" id="{14133E38-021E-468B-A645-532C8A6BE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8" name="Rectangle 7">
              <a:extLst>
                <a:ext uri="{FF2B5EF4-FFF2-40B4-BE49-F238E27FC236}">
                  <a16:creationId xmlns:a16="http://schemas.microsoft.com/office/drawing/2014/main" id="{1F4B275F-63FC-4E26-99AD-7B00521A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BC41479-BC71-477C-9F26-E5764895CB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5" descr="A group of people sitting around a table with a board game&#10;&#10;Description automatically generated with low confidence">
            <a:extLst>
              <a:ext uri="{FF2B5EF4-FFF2-40B4-BE49-F238E27FC236}">
                <a16:creationId xmlns:a16="http://schemas.microsoft.com/office/drawing/2014/main" id="{954DFD84-B6A2-4961-BFC5-5CA92FB6729D}"/>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1" name="Picture 10">
            <a:extLst>
              <a:ext uri="{FF2B5EF4-FFF2-40B4-BE49-F238E27FC236}">
                <a16:creationId xmlns:a16="http://schemas.microsoft.com/office/drawing/2014/main" id="{E9DFD4A1-9E1E-4499-BA0A-49C58E59BC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05A731B-D064-45B1-9328-3538AB354A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3" name="Content Placeholder 3">
            <a:extLst>
              <a:ext uri="{FF2B5EF4-FFF2-40B4-BE49-F238E27FC236}">
                <a16:creationId xmlns:a16="http://schemas.microsoft.com/office/drawing/2014/main" id="{ADAE587F-0646-4274-B8F8-C497B343B0BC}"/>
              </a:ext>
            </a:extLst>
          </p:cNvPr>
          <p:cNvSpPr txBox="1">
            <a:spLocks/>
          </p:cNvSpPr>
          <p:nvPr/>
        </p:nvSpPr>
        <p:spPr>
          <a:xfrm>
            <a:off x="1451580" y="2141258"/>
            <a:ext cx="3526523" cy="3912222"/>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110000"/>
              </a:lnSpc>
              <a:buFont typeface="Arial" panose="020B0604020202020204" pitchFamily="34" charset="0"/>
              <a:buNone/>
            </a:pPr>
            <a:r>
              <a:rPr lang="en-GB" sz="1400" dirty="0"/>
              <a:t>The diamonds update 2022 consists of</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Slides and notes setting out district data compared to the “whole area” which includes Cambridge, East Cambridgeshire, Fenland, Huntingdonshire, Peterborough, South Cambridgeshire and West Suffolk. In the slides this is referred to as “all”, “total” or “whole area”</a:t>
            </a:r>
          </a:p>
          <a:p>
            <a:pPr>
              <a:lnSpc>
                <a:spcPct val="110000"/>
              </a:lnSpc>
            </a:pPr>
            <a:r>
              <a:rPr lang="en-GB" sz="1400" dirty="0"/>
              <a:t>Detailed spreadsheet of all data  and sources used which sits behind the reports, acting as a technical appendix</a:t>
            </a:r>
          </a:p>
          <a:p>
            <a:pPr>
              <a:lnSpc>
                <a:spcPct val="110000"/>
              </a:lnSpc>
            </a:pPr>
            <a:r>
              <a:rPr lang="en-GB" sz="1400" b="1" dirty="0"/>
              <a:t>You are looking at the slides setting out West Suffolk data, compared to the whole study area</a:t>
            </a:r>
            <a:endParaRPr lang="en-GB" sz="1400" dirty="0"/>
          </a:p>
          <a:p>
            <a:pPr>
              <a:lnSpc>
                <a:spcPct val="110000"/>
              </a:lnSpc>
            </a:pPr>
            <a:endParaRPr lang="en-GB" sz="1400" dirty="0"/>
          </a:p>
        </p:txBody>
      </p:sp>
      <p:sp>
        <p:nvSpPr>
          <p:cNvPr id="14" name="Footer Placeholder 3">
            <a:extLst>
              <a:ext uri="{FF2B5EF4-FFF2-40B4-BE49-F238E27FC236}">
                <a16:creationId xmlns:a16="http://schemas.microsoft.com/office/drawing/2014/main" id="{E9723639-0257-4F50-86C6-FFAE1C99B92A}"/>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
        <p:nvSpPr>
          <p:cNvPr id="15" name="Slide Number Placeholder 4">
            <a:extLst>
              <a:ext uri="{FF2B5EF4-FFF2-40B4-BE49-F238E27FC236}">
                <a16:creationId xmlns:a16="http://schemas.microsoft.com/office/drawing/2014/main" id="{86B31F55-9A10-4CDB-AA0D-4AEDFDE4CBB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a:t>
            </a:fld>
            <a:endParaRPr lang="en-US" dirty="0"/>
          </a:p>
        </p:txBody>
      </p:sp>
    </p:spTree>
    <p:extLst>
      <p:ext uri="{BB962C8B-B14F-4D97-AF65-F5344CB8AC3E}">
        <p14:creationId xmlns:p14="http://schemas.microsoft.com/office/powerpoint/2010/main" val="912854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4A611B7-480F-4B20-88BF-D366C4109774}"/>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5" name="Title 4">
            <a:extLst>
              <a:ext uri="{FF2B5EF4-FFF2-40B4-BE49-F238E27FC236}">
                <a16:creationId xmlns:a16="http://schemas.microsoft.com/office/drawing/2014/main" id="{18D2A32B-B950-480B-96E9-837218C4E19B}"/>
              </a:ext>
            </a:extLst>
          </p:cNvPr>
          <p:cNvSpPr>
            <a:spLocks noGrp="1"/>
          </p:cNvSpPr>
          <p:nvPr>
            <p:ph type="title"/>
          </p:nvPr>
        </p:nvSpPr>
        <p:spPr>
          <a:xfrm>
            <a:off x="652496" y="1578267"/>
            <a:ext cx="3245374" cy="1839147"/>
          </a:xfrm>
        </p:spPr>
        <p:txBody>
          <a:bodyPr anchor="b">
            <a:noAutofit/>
          </a:bodyPr>
          <a:lstStyle/>
          <a:p>
            <a:r>
              <a:rPr lang="en-GB" sz="3600" dirty="0"/>
              <a:t>Change in income</a:t>
            </a:r>
          </a:p>
        </p:txBody>
      </p:sp>
      <p:sp>
        <p:nvSpPr>
          <p:cNvPr id="21" name="TextBox 20">
            <a:extLst>
              <a:ext uri="{FF2B5EF4-FFF2-40B4-BE49-F238E27FC236}">
                <a16:creationId xmlns:a16="http://schemas.microsoft.com/office/drawing/2014/main" id="{64EC5A9C-0178-4E15-B3E4-A5301C5DCF57}"/>
              </a:ext>
            </a:extLst>
          </p:cNvPr>
          <p:cNvSpPr txBox="1"/>
          <p:nvPr/>
        </p:nvSpPr>
        <p:spPr>
          <a:xfrm>
            <a:off x="659301" y="3639671"/>
            <a:ext cx="2823919" cy="646331"/>
          </a:xfrm>
          <a:prstGeom prst="rect">
            <a:avLst/>
          </a:prstGeom>
          <a:noFill/>
        </p:spPr>
        <p:txBody>
          <a:bodyPr wrap="square" rtlCol="0">
            <a:spAutoFit/>
          </a:bodyPr>
          <a:lstStyle/>
          <a:p>
            <a:r>
              <a:rPr lang="en-US" sz="1800" dirty="0"/>
              <a:t>CACI </a:t>
            </a:r>
            <a:r>
              <a:rPr lang="en-US" dirty="0"/>
              <a:t>data 2016-17 and 2020-21</a:t>
            </a:r>
            <a:endParaRPr lang="en-GB" dirty="0"/>
          </a:p>
        </p:txBody>
      </p:sp>
      <p:graphicFrame>
        <p:nvGraphicFramePr>
          <p:cNvPr id="23" name="Chart 22">
            <a:extLst>
              <a:ext uri="{FF2B5EF4-FFF2-40B4-BE49-F238E27FC236}">
                <a16:creationId xmlns:a16="http://schemas.microsoft.com/office/drawing/2014/main" id="{D3559A83-F20B-4F3F-BF21-214CB28E8166}"/>
              </a:ext>
            </a:extLst>
          </p:cNvPr>
          <p:cNvGraphicFramePr>
            <a:graphicFrameLocks/>
          </p:cNvGraphicFramePr>
          <p:nvPr>
            <p:extLst>
              <p:ext uri="{D42A27DB-BD31-4B8C-83A1-F6EECF244321}">
                <p14:modId xmlns:p14="http://schemas.microsoft.com/office/powerpoint/2010/main" val="3772485088"/>
              </p:ext>
            </p:extLst>
          </p:nvPr>
        </p:nvGraphicFramePr>
        <p:xfrm>
          <a:off x="4455487" y="976902"/>
          <a:ext cx="6615581"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Rounded Corners 18">
            <a:extLst>
              <a:ext uri="{FF2B5EF4-FFF2-40B4-BE49-F238E27FC236}">
                <a16:creationId xmlns:a16="http://schemas.microsoft.com/office/drawing/2014/main" id="{AADFED23-7BF7-482B-A502-49E9C084B712}"/>
              </a:ext>
            </a:extLst>
          </p:cNvPr>
          <p:cNvSpPr/>
          <p:nvPr/>
        </p:nvSpPr>
        <p:spPr>
          <a:xfrm>
            <a:off x="141584" y="473685"/>
            <a:ext cx="3643121"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The number of households on incomes of less than £35K has fallen a good deal, and the number on incomes above £35K has held steady or increased. The number on more than £100K has decreased a good </a:t>
            </a:r>
            <a:r>
              <a:rPr lang="en-GB" sz="1400" dirty="0">
                <a:solidFill>
                  <a:schemeClr val="bg1"/>
                </a:solidFill>
              </a:rPr>
              <a:t>deal (as it has in other areas)</a:t>
            </a:r>
            <a:endParaRPr lang="en-GB" sz="1400" dirty="0"/>
          </a:p>
        </p:txBody>
      </p:sp>
      <p:sp>
        <p:nvSpPr>
          <p:cNvPr id="25" name="Slide Number Placeholder 4">
            <a:extLst>
              <a:ext uri="{FF2B5EF4-FFF2-40B4-BE49-F238E27FC236}">
                <a16:creationId xmlns:a16="http://schemas.microsoft.com/office/drawing/2014/main" id="{C57E1FB4-D171-4D72-9F29-06EB2E4F6E0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20</a:t>
            </a:fld>
            <a:endParaRPr lang="en-US" dirty="0"/>
          </a:p>
        </p:txBody>
      </p:sp>
    </p:spTree>
    <p:extLst>
      <p:ext uri="{BB962C8B-B14F-4D97-AF65-F5344CB8AC3E}">
        <p14:creationId xmlns:p14="http://schemas.microsoft.com/office/powerpoint/2010/main" val="428206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EE44CF-32C7-CFE9-FAD2-552623757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97B6064-8206-1022-511B-4EA126D5D149}"/>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E16A4C73-D373-D202-A7A5-C9AD84E968D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C94B947-98A2-450C-9F6A-6F691C26F13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E61F04D1-FFA9-9089-51DB-0F47108E3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7335AA0-8A17-1BAE-5EC6-F19FE1BC34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F9C9AB7C-1C39-E803-E598-14686D1632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CD8F6F4-5BC9-0354-EDF5-0D3180C23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867FE0-B095-D3BB-2BB4-F4DAA353E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088849C6-883E-5346-7CA7-E6B345DBDCF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3228C941-3E44-D41D-A575-F9EB5C5DD1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E750CFF4-5C91-0EB1-B015-BDC1C3087A4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21</a:t>
            </a:fld>
            <a:endParaRPr lang="en-US" dirty="0"/>
          </a:p>
        </p:txBody>
      </p:sp>
      <p:sp>
        <p:nvSpPr>
          <p:cNvPr id="2" name="Title 1">
            <a:extLst>
              <a:ext uri="{FF2B5EF4-FFF2-40B4-BE49-F238E27FC236}">
                <a16:creationId xmlns:a16="http://schemas.microsoft.com/office/drawing/2014/main" id="{B00C7B20-2A50-9623-9248-A96794683274}"/>
              </a:ext>
            </a:extLst>
          </p:cNvPr>
          <p:cNvSpPr txBox="1">
            <a:spLocks/>
          </p:cNvSpPr>
          <p:nvPr/>
        </p:nvSpPr>
        <p:spPr>
          <a:xfrm>
            <a:off x="1557222" y="1232264"/>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costs</a:t>
            </a:r>
          </a:p>
        </p:txBody>
      </p:sp>
      <p:sp>
        <p:nvSpPr>
          <p:cNvPr id="17" name="Text Placeholder 2">
            <a:extLst>
              <a:ext uri="{FF2B5EF4-FFF2-40B4-BE49-F238E27FC236}">
                <a16:creationId xmlns:a16="http://schemas.microsoft.com/office/drawing/2014/main" id="{3A999421-A257-3C9B-D653-AD90C3C5F837}"/>
              </a:ext>
            </a:extLst>
          </p:cNvPr>
          <p:cNvSpPr txBox="1">
            <a:spLocks/>
          </p:cNvSpPr>
          <p:nvPr/>
        </p:nvSpPr>
        <p:spPr>
          <a:xfrm>
            <a:off x="1535372" y="4167051"/>
            <a:ext cx="9120954" cy="870558"/>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US" sz="1400" cap="all" dirty="0">
                <a:solidFill>
                  <a:schemeClr val="accent1"/>
                </a:solidFill>
              </a:rPr>
              <a:t>Identify housing costs and the range of costs across the study area</a:t>
            </a:r>
          </a:p>
        </p:txBody>
      </p:sp>
      <p:sp>
        <p:nvSpPr>
          <p:cNvPr id="12" name="Footer Placeholder 3">
            <a:extLst>
              <a:ext uri="{FF2B5EF4-FFF2-40B4-BE49-F238E27FC236}">
                <a16:creationId xmlns:a16="http://schemas.microsoft.com/office/drawing/2014/main" id="{C44EE41A-0B09-E5FC-7BC0-66BB88D92002}"/>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3885743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4C6501-A305-483C-A9DE-7F738A5682B0}"/>
              </a:ext>
            </a:extLst>
          </p:cNvPr>
          <p:cNvSpPr txBox="1">
            <a:spLocks/>
          </p:cNvSpPr>
          <p:nvPr/>
        </p:nvSpPr>
        <p:spPr>
          <a:xfrm>
            <a:off x="177553" y="0"/>
            <a:ext cx="10877300" cy="57485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ANNUAL housing costs</a:t>
            </a:r>
          </a:p>
        </p:txBody>
      </p:sp>
      <p:sp>
        <p:nvSpPr>
          <p:cNvPr id="5" name="Slide Number Placeholder 4">
            <a:extLst>
              <a:ext uri="{FF2B5EF4-FFF2-40B4-BE49-F238E27FC236}">
                <a16:creationId xmlns:a16="http://schemas.microsoft.com/office/drawing/2014/main" id="{CC68FBE6-421C-65BC-7FBC-5C56210E5EE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22</a:t>
            </a:fld>
            <a:endParaRPr lang="en-US" dirty="0"/>
          </a:p>
        </p:txBody>
      </p:sp>
      <p:graphicFrame>
        <p:nvGraphicFramePr>
          <p:cNvPr id="6" name="Table 7">
            <a:extLst>
              <a:ext uri="{FF2B5EF4-FFF2-40B4-BE49-F238E27FC236}">
                <a16:creationId xmlns:a16="http://schemas.microsoft.com/office/drawing/2014/main" id="{AC7F0570-10F5-9FF4-4FFB-0AC7E6542B4D}"/>
              </a:ext>
            </a:extLst>
          </p:cNvPr>
          <p:cNvGraphicFramePr>
            <a:graphicFrameLocks noGrp="1"/>
          </p:cNvGraphicFramePr>
          <p:nvPr>
            <p:extLst>
              <p:ext uri="{D42A27DB-BD31-4B8C-83A1-F6EECF244321}">
                <p14:modId xmlns:p14="http://schemas.microsoft.com/office/powerpoint/2010/main" val="2277264370"/>
              </p:ext>
            </p:extLst>
          </p:nvPr>
        </p:nvGraphicFramePr>
        <p:xfrm>
          <a:off x="177553" y="574855"/>
          <a:ext cx="11931589" cy="5550952"/>
        </p:xfrm>
        <a:graphic>
          <a:graphicData uri="http://schemas.openxmlformats.org/drawingml/2006/table">
            <a:tbl>
              <a:tblPr firstRow="1" bandRow="1">
                <a:tableStyleId>{69012ECD-51FC-41F1-AA8D-1B2483CD663E}</a:tableStyleId>
              </a:tblPr>
              <a:tblGrid>
                <a:gridCol w="4832369">
                  <a:extLst>
                    <a:ext uri="{9D8B030D-6E8A-4147-A177-3AD203B41FA5}">
                      <a16:colId xmlns:a16="http://schemas.microsoft.com/office/drawing/2014/main" val="3927090664"/>
                    </a:ext>
                  </a:extLst>
                </a:gridCol>
                <a:gridCol w="4628832">
                  <a:extLst>
                    <a:ext uri="{9D8B030D-6E8A-4147-A177-3AD203B41FA5}">
                      <a16:colId xmlns:a16="http://schemas.microsoft.com/office/drawing/2014/main" val="3294435107"/>
                    </a:ext>
                  </a:extLst>
                </a:gridCol>
                <a:gridCol w="247038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LA social rent and LA affordable rent Local Authority Data Return (</a:t>
                      </a:r>
                      <a:r>
                        <a:rPr lang="en-GB" sz="1200" b="0" dirty="0">
                          <a:latin typeface="+mn-lt"/>
                        </a:rPr>
                        <a:t>LADR) Cambridge &amp; South Cambs only</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2"/>
                        </a:rPr>
                        <a:t>About the LADR return: https://nroshplus.regulatorofsocialhousing.org.uk/Help/NROSHGuideLADR.pdf</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p>
                      <a:endParaRPr lang="en-GB" sz="1200" b="0" dirty="0">
                        <a:latin typeface="+mn-lt"/>
                      </a:endParaRPr>
                    </a:p>
                  </a:txBody>
                  <a:tcP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HA social rent and HA affordable rent: </a:t>
                      </a:r>
                      <a:r>
                        <a:rPr lang="en-GB" sz="1200" b="0" dirty="0">
                          <a:latin typeface="+mn-lt"/>
                        </a:rPr>
                        <a:t>Statistical Data Return (SDR) Homes England</a:t>
                      </a: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https://assets.publishing.service.gov.uk/government/uploads/system/uploads/attachment_data/file/1027082/2021_RP_Lookup_tool.xlsx</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2020-2021</a:t>
                      </a:r>
                    </a:p>
                  </a:txBody>
                  <a:tcPr/>
                </a:tc>
                <a:extLst>
                  <a:ext uri="{0D108BD9-81ED-4DB2-BD59-A6C34878D82A}">
                    <a16:rowId xmlns:a16="http://schemas.microsoft.com/office/drawing/2014/main" val="3682887777"/>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Intermediate rent: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82015882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Median private rent: </a:t>
                      </a:r>
                      <a:r>
                        <a:rPr lang="en-GB" sz="1200" b="0" dirty="0">
                          <a:latin typeface="+mn-lt"/>
                        </a:rPr>
                        <a:t>Hometrack</a:t>
                      </a:r>
                      <a:r>
                        <a:rPr lang="en-US" sz="1200" b="0" dirty="0">
                          <a:latin typeface="+mn-lt"/>
                        </a:rPr>
                        <a:t>, compared to</a:t>
                      </a:r>
                      <a:endParaRPr lang="en-GB"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896524033"/>
                  </a:ext>
                </a:extLst>
              </a:tr>
              <a:tr h="399832">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GB" sz="1200" b="0" dirty="0">
                          <a:latin typeface="+mn-lt"/>
                        </a:rPr>
                        <a:t>Valuation Office Agency rents: Private Rental Market Statistics</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5"/>
                        </a:rPr>
                        <a:t>https://www.ons.gov.uk/methodology/geography/ukgeographies/administrativegeography/england</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2020-21 (at 31 March 2021)</a:t>
                      </a:r>
                    </a:p>
                  </a:txBody>
                  <a:tcPr/>
                </a:tc>
                <a:extLst>
                  <a:ext uri="{0D108BD9-81ED-4DB2-BD59-A6C34878D82A}">
                    <a16:rowId xmlns:a16="http://schemas.microsoft.com/office/drawing/2014/main" val="1388084243"/>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Homebuy: </a:t>
                      </a:r>
                      <a:r>
                        <a:rPr lang="en-GB" sz="1200" b="0" dirty="0">
                          <a:latin typeface="+mn-lt"/>
                        </a:rPr>
                        <a:t>Hometrack	</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3740229084"/>
                  </a:ext>
                </a:extLst>
              </a:tr>
              <a:tr h="243507">
                <a:tc>
                  <a:txBody>
                    <a:bodyPr/>
                    <a:lstStyle/>
                    <a:p>
                      <a:pPr marL="0" lvl="1" indent="0" defTabSz="914400">
                        <a:lnSpc>
                          <a:spcPct val="120000"/>
                        </a:lnSpc>
                        <a:spcAft>
                          <a:spcPts val="600"/>
                        </a:spcAft>
                        <a:buClr>
                          <a:schemeClr val="accent1"/>
                        </a:buClr>
                        <a:buSzPct val="100000"/>
                        <a:buFont typeface="Arial" panose="020B0604020202020204" pitchFamily="34" charset="0"/>
                        <a:buNone/>
                      </a:pPr>
                      <a:r>
                        <a:rPr lang="en-US" sz="1200" b="0" dirty="0">
                          <a:latin typeface="+mn-lt"/>
                        </a:rPr>
                        <a:t>Lower Quartile (LQ) and average (avg) resale: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32106242"/>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Lower Quartile (LQ) and average (avg) new build: </a:t>
                      </a:r>
                      <a:r>
                        <a:rPr lang="en-GB" sz="1200" b="0" dirty="0">
                          <a:latin typeface="+mn-lt"/>
                        </a:rPr>
                        <a:t>Hometrack</a:t>
                      </a:r>
                      <a:endParaRPr lang="en-US" sz="1200" b="0" dirty="0">
                        <a:latin typeface="+mn-lt"/>
                      </a:endParaRPr>
                    </a:p>
                  </a:txBody>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4"/>
                        </a:rPr>
                        <a:t>https://cambridgeshireinsight.org.uk/housing/local-housing-knowledge/our-housing-market/housing-market-bulletins/</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July 2020 to March 2021 (quarterly) </a:t>
                      </a:r>
                    </a:p>
                  </a:txBody>
                  <a:tcPr/>
                </a:tc>
                <a:extLst>
                  <a:ext uri="{0D108BD9-81ED-4DB2-BD59-A6C34878D82A}">
                    <a16:rowId xmlns:a16="http://schemas.microsoft.com/office/drawing/2014/main" val="2431897761"/>
                  </a:ext>
                </a:extLst>
              </a:tr>
              <a:tr h="243507">
                <a:tc gridSpan="3">
                  <a:txBody>
                    <a:bodyPr/>
                    <a:lstStyle/>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Notes: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dirty="0"/>
                        <a:t>The term Private Registered Provider was used in the context section, this can be taken to also mean Housing Associations (HA) in this section.</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Costs are set out for each tenure of home, and for 1 2 and 3+ beds. </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kern="1200" dirty="0">
                          <a:solidFill>
                            <a:schemeClr val="tx1"/>
                          </a:solidFill>
                          <a:latin typeface="+mn-lt"/>
                          <a:ea typeface="+mn-ea"/>
                          <a:cs typeface="+mn-cs"/>
                        </a:rPr>
                        <a:t>For home purchase, prices relate to the purchase price of a home but exclude payments made to secure the home such as deposits and legal fees. This enables us to compare the annual cost of a mortgage, with the annual cost of rented housing. However it is important to remember that deposits, legal fees etc. are required and will form an additional expense, a possible barrier especially for first time buyers.  Costs are expressed annually even if sources quote weekly or monthly amounts, in order to compare costs at a later stage to annual income.</a:t>
                      </a:r>
                    </a:p>
                    <a:p>
                      <a:pPr marL="0" marR="0" lvl="1" indent="0" algn="l" defTabSz="914400" rtl="0" eaLnBrk="1" fontAlgn="auto" latinLnBrk="0" hangingPunct="1">
                        <a:lnSpc>
                          <a:spcPct val="10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Intermediate rents are calculated by Hometrack based on 80% of the current median private rent. Since housing associations / PRPs set their affordable rent at no more than 80% of the median private rent, you might imagine the two values would be very similar. the housing cots for intermediate rent and HA affordable rent may well differ. This can be because the HA rents were set sometime ago so relied on private rent levels at that time, private rent level swill have changed since then, and HAs are restricted on the rent changes they can make each year.</a:t>
                      </a:r>
                    </a:p>
                  </a:txBody>
                  <a:tcP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tc>
                <a:extLst>
                  <a:ext uri="{0D108BD9-81ED-4DB2-BD59-A6C34878D82A}">
                    <a16:rowId xmlns:a16="http://schemas.microsoft.com/office/drawing/2014/main" val="1577945596"/>
                  </a:ext>
                </a:extLst>
              </a:tr>
            </a:tbl>
          </a:graphicData>
        </a:graphic>
      </p:graphicFrame>
      <p:sp>
        <p:nvSpPr>
          <p:cNvPr id="2" name="Footer Placeholder 3">
            <a:extLst>
              <a:ext uri="{FF2B5EF4-FFF2-40B4-BE49-F238E27FC236}">
                <a16:creationId xmlns:a16="http://schemas.microsoft.com/office/drawing/2014/main" id="{46CAA12D-3870-D8E0-0F00-208BFA1367AB}"/>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790805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3728864745"/>
              </p:ext>
            </p:extLst>
          </p:nvPr>
        </p:nvGraphicFramePr>
        <p:xfrm>
          <a:off x="1445623" y="1592534"/>
          <a:ext cx="9607858" cy="4254444"/>
        </p:xfrm>
        <a:graphic>
          <a:graphicData uri="http://schemas.openxmlformats.org/drawingml/2006/table">
            <a:tbl>
              <a:tblPr firstRow="1">
                <a:tableStyleId>{5C22544A-7EE6-4342-B048-85BDC9FD1C3A}</a:tableStyleId>
              </a:tblPr>
              <a:tblGrid>
                <a:gridCol w="2514244">
                  <a:extLst>
                    <a:ext uri="{9D8B030D-6E8A-4147-A177-3AD203B41FA5}">
                      <a16:colId xmlns:a16="http://schemas.microsoft.com/office/drawing/2014/main" val="51333165"/>
                    </a:ext>
                  </a:extLst>
                </a:gridCol>
                <a:gridCol w="1673774">
                  <a:extLst>
                    <a:ext uri="{9D8B030D-6E8A-4147-A177-3AD203B41FA5}">
                      <a16:colId xmlns:a16="http://schemas.microsoft.com/office/drawing/2014/main" val="2590346686"/>
                    </a:ext>
                  </a:extLst>
                </a:gridCol>
                <a:gridCol w="2151996">
                  <a:extLst>
                    <a:ext uri="{9D8B030D-6E8A-4147-A177-3AD203B41FA5}">
                      <a16:colId xmlns:a16="http://schemas.microsoft.com/office/drawing/2014/main" val="2110719262"/>
                    </a:ext>
                  </a:extLst>
                </a:gridCol>
                <a:gridCol w="3267844">
                  <a:extLst>
                    <a:ext uri="{9D8B030D-6E8A-4147-A177-3AD203B41FA5}">
                      <a16:colId xmlns:a16="http://schemas.microsoft.com/office/drawing/2014/main" val="2663437825"/>
                    </a:ext>
                  </a:extLst>
                </a:gridCol>
              </a:tblGrid>
              <a:tr h="354537">
                <a:tc>
                  <a:txBody>
                    <a:bodyPr/>
                    <a:lstStyle/>
                    <a:p>
                      <a:pPr algn="l" fontAlgn="b"/>
                      <a:r>
                        <a:rPr lang="en-GB" sz="1600" b="1" u="none" strike="noStrike" dirty="0">
                          <a:effectLst/>
                        </a:rPr>
                        <a:t>West Suffolk</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54537">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354537">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4,084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4,730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5,232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354537">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5,718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6,714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7,734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354537">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354537">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6,208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7,859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9,926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354537">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7,761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9,828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£ 12,415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354537">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6,890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9,568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£ 11,993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354537">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6,643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8,054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£ 11,791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354537">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7,488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9,334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£ 13,806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354537">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10,777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£ 13,215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£ 15,106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354537">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kern="1200" dirty="0">
                          <a:solidFill>
                            <a:schemeClr val="dk1"/>
                          </a:solidFill>
                          <a:effectLst/>
                        </a:rPr>
                        <a:t> £   10,777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£ 13,544 </a:t>
                      </a:r>
                      <a:endParaRPr lang="en-GB" sz="160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600" u="none" strike="noStrike" kern="1200" dirty="0">
                          <a:solidFill>
                            <a:schemeClr val="dk1"/>
                          </a:solidFill>
                          <a:effectLst/>
                        </a:rPr>
                        <a:t> £ 16,192 </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7" name="TextBox 6">
            <a:extLst>
              <a:ext uri="{FF2B5EF4-FFF2-40B4-BE49-F238E27FC236}">
                <a16:creationId xmlns:a16="http://schemas.microsoft.com/office/drawing/2014/main" id="{5DE9ED5F-A66B-4C71-8CE3-EABEC1303F48}"/>
              </a:ext>
            </a:extLst>
          </p:cNvPr>
          <p:cNvSpPr txBox="1"/>
          <p:nvPr/>
        </p:nvSpPr>
        <p:spPr>
          <a:xfrm>
            <a:off x="114298" y="6150643"/>
            <a:ext cx="11958805" cy="523220"/>
          </a:xfrm>
          <a:prstGeom prst="rect">
            <a:avLst/>
          </a:prstGeom>
          <a:noFill/>
        </p:spPr>
        <p:txBody>
          <a:bodyPr wrap="square" rtlCol="0">
            <a:spAutoFit/>
          </a:bodyPr>
          <a:lstStyle/>
          <a:p>
            <a:pPr algn="ctr"/>
            <a:r>
              <a:rPr lang="en-GB" sz="1400" dirty="0">
                <a:solidFill>
                  <a:schemeClr val="bg1"/>
                </a:solidFill>
              </a:rPr>
              <a:t>Where reported separately, housing costs for West Suffolk comprise an average for the 2 former districts of Forest Heath and St Edmundsbury. Data from, for example, Homes England is already reported for the new unified district of West Suffolk, so no average calculation was needed for HA rents.</a:t>
            </a:r>
          </a:p>
        </p:txBody>
      </p:sp>
      <p:sp>
        <p:nvSpPr>
          <p:cNvPr id="6" name="Footer Placeholder 5">
            <a:extLst>
              <a:ext uri="{FF2B5EF4-FFF2-40B4-BE49-F238E27FC236}">
                <a16:creationId xmlns:a16="http://schemas.microsoft.com/office/drawing/2014/main" id="{71EA1C90-2293-49D3-B680-F228903A6CEA}"/>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8" name="Slide Number Placeholder 4">
            <a:extLst>
              <a:ext uri="{FF2B5EF4-FFF2-40B4-BE49-F238E27FC236}">
                <a16:creationId xmlns:a16="http://schemas.microsoft.com/office/drawing/2014/main" id="{0F5443A3-37D2-4BE4-B76F-0085BAFE3F8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23</a:t>
            </a:fld>
            <a:endParaRPr lang="en-US" dirty="0"/>
          </a:p>
        </p:txBody>
      </p:sp>
      <p:sp>
        <p:nvSpPr>
          <p:cNvPr id="9" name="Title 1">
            <a:extLst>
              <a:ext uri="{FF2B5EF4-FFF2-40B4-BE49-F238E27FC236}">
                <a16:creationId xmlns:a16="http://schemas.microsoft.com/office/drawing/2014/main" id="{9E6D556B-9669-D697-659C-7BE0939C38FE}"/>
              </a:ext>
            </a:extLst>
          </p:cNvPr>
          <p:cNvSpPr txBox="1">
            <a:spLocks/>
          </p:cNvSpPr>
          <p:nvPr/>
        </p:nvSpPr>
        <p:spPr>
          <a:xfrm>
            <a:off x="638881" y="124178"/>
            <a:ext cx="10909640" cy="102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dirty="0"/>
              <a:t>Identify annual housing costs</a:t>
            </a:r>
            <a:br>
              <a:rPr lang="en-GB" sz="3600" dirty="0"/>
            </a:br>
            <a:r>
              <a:rPr lang="en-GB" sz="1800" dirty="0"/>
              <a:t>For each tenure and for 1,2, 3+ beds</a:t>
            </a:r>
            <a:endParaRPr lang="en-US" sz="1800" dirty="0"/>
          </a:p>
        </p:txBody>
      </p:sp>
    </p:spTree>
    <p:extLst>
      <p:ext uri="{BB962C8B-B14F-4D97-AF65-F5344CB8AC3E}">
        <p14:creationId xmlns:p14="http://schemas.microsoft.com/office/powerpoint/2010/main" val="7151366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69F79DE-6CB1-F943-ED00-A814A6E41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02BBADC8-3F1D-F5B4-04B6-008B03957D7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0CF1BCDC-8DED-1FC3-BDEE-60A443A7EA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12AF980-0965-3DD1-72A2-632CAE63175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6133E75D-48C4-FA11-2ED8-3411D9AF77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04DD052-2599-649C-EC45-D6CC5F4BDF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2">
            <a:extLst>
              <a:ext uri="{FF2B5EF4-FFF2-40B4-BE49-F238E27FC236}">
                <a16:creationId xmlns:a16="http://schemas.microsoft.com/office/drawing/2014/main" id="{F8222713-3EE1-EB96-E809-B7360F45B762}"/>
              </a:ext>
            </a:extLst>
          </p:cNvPr>
          <p:cNvSpPr txBox="1">
            <a:spLocks/>
          </p:cNvSpPr>
          <p:nvPr/>
        </p:nvSpPr>
        <p:spPr>
          <a:xfrm>
            <a:off x="652496" y="1510770"/>
            <a:ext cx="2823919" cy="1868760"/>
          </a:xfrm>
          <a:prstGeom prst="rect">
            <a:avLst/>
          </a:prstGeom>
        </p:spPr>
        <p:txBody>
          <a:bodyPr vert="horz" lIns="91440" tIns="45720" rIns="91440" bIns="0" rtlCol="0" anchor="b">
            <a:normAutofit fontScale="975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Range of max and min housing costs: intro</a:t>
            </a:r>
            <a:endParaRPr lang="en-US" sz="3100" dirty="0"/>
          </a:p>
        </p:txBody>
      </p:sp>
      <p:cxnSp>
        <p:nvCxnSpPr>
          <p:cNvPr id="10" name="Straight Connector 9">
            <a:extLst>
              <a:ext uri="{FF2B5EF4-FFF2-40B4-BE49-F238E27FC236}">
                <a16:creationId xmlns:a16="http://schemas.microsoft.com/office/drawing/2014/main" id="{97922D96-AA58-8178-3101-4CB3B52F5CD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29011C94-04D8-CA72-EAE2-03A5445EE28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A238FCDB-3B8B-012E-F9A1-C0144326E1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52F3415-A79E-7832-F99C-88A11B9BC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1C21FD90-4EAD-B3A1-3094-745A1BB8A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472E56D1-7DF7-C49D-A7CF-3EB4F493A495}"/>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1BC16A37-3019-0C35-EAE2-C9AC03BE0C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7" name="Slide Number Placeholder 4">
            <a:extLst>
              <a:ext uri="{FF2B5EF4-FFF2-40B4-BE49-F238E27FC236}">
                <a16:creationId xmlns:a16="http://schemas.microsoft.com/office/drawing/2014/main" id="{F96A5260-B06E-F0F6-FFFC-4968A839C0E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24</a:t>
            </a:fld>
            <a:endParaRPr lang="en-US" dirty="0"/>
          </a:p>
        </p:txBody>
      </p:sp>
      <p:sp>
        <p:nvSpPr>
          <p:cNvPr id="18" name="TextBox 17">
            <a:extLst>
              <a:ext uri="{FF2B5EF4-FFF2-40B4-BE49-F238E27FC236}">
                <a16:creationId xmlns:a16="http://schemas.microsoft.com/office/drawing/2014/main" id="{5FC0646A-B340-3801-21DC-1051CFDF4CA5}"/>
              </a:ext>
            </a:extLst>
          </p:cNvPr>
          <p:cNvSpPr txBox="1"/>
          <p:nvPr/>
        </p:nvSpPr>
        <p:spPr>
          <a:xfrm>
            <a:off x="579267" y="3630466"/>
            <a:ext cx="3242139" cy="2308324"/>
          </a:xfrm>
          <a:prstGeom prst="rect">
            <a:avLst/>
          </a:prstGeom>
          <a:noFill/>
        </p:spPr>
        <p:txBody>
          <a:bodyPr wrap="square" rtlCol="0">
            <a:spAutoFit/>
          </a:bodyPr>
          <a:lstStyle/>
          <a:p>
            <a:r>
              <a:rPr lang="en-US" dirty="0"/>
              <a:t>This slide sets out the housing costs for all districts, to assist understanding of the individual district graphs.</a:t>
            </a:r>
          </a:p>
          <a:p>
            <a:r>
              <a:rPr lang="en-US" sz="1800" dirty="0"/>
              <a:t>The example provided shows only 1 bed housing costs.</a:t>
            </a:r>
          </a:p>
          <a:p>
            <a:r>
              <a:rPr lang="en-US" dirty="0"/>
              <a:t>The next slide sets out just one district’s dots, for 1 2 and 3 beds</a:t>
            </a:r>
            <a:endParaRPr lang="en-US" sz="1800" dirty="0"/>
          </a:p>
        </p:txBody>
      </p:sp>
      <p:graphicFrame>
        <p:nvGraphicFramePr>
          <p:cNvPr id="19" name="Chart 18">
            <a:extLst>
              <a:ext uri="{FF2B5EF4-FFF2-40B4-BE49-F238E27FC236}">
                <a16:creationId xmlns:a16="http://schemas.microsoft.com/office/drawing/2014/main" id="{0A99AAE7-4090-94FC-C48C-C7FED83D04CF}"/>
              </a:ext>
            </a:extLst>
          </p:cNvPr>
          <p:cNvGraphicFramePr>
            <a:graphicFrameLocks/>
          </p:cNvGraphicFramePr>
          <p:nvPr>
            <p:extLst>
              <p:ext uri="{D42A27DB-BD31-4B8C-83A1-F6EECF244321}">
                <p14:modId xmlns:p14="http://schemas.microsoft.com/office/powerpoint/2010/main" val="1824206627"/>
              </p:ext>
            </p:extLst>
          </p:nvPr>
        </p:nvGraphicFramePr>
        <p:xfrm>
          <a:off x="4455184" y="977964"/>
          <a:ext cx="6615582"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0B0FA0B7-6536-CF4A-AC60-0D3FEF33F4C5}"/>
              </a:ext>
            </a:extLst>
          </p:cNvPr>
          <p:cNvSpPr txBox="1"/>
          <p:nvPr/>
        </p:nvSpPr>
        <p:spPr>
          <a:xfrm>
            <a:off x="1906970"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solid red line represents the highest housing cost for a 1 bed across the study area (shorthand = max)</a:t>
            </a:r>
            <a:endParaRPr lang="en-GB" sz="1400" dirty="0"/>
          </a:p>
        </p:txBody>
      </p:sp>
      <p:sp>
        <p:nvSpPr>
          <p:cNvPr id="21" name="TextBox 20">
            <a:extLst>
              <a:ext uri="{FF2B5EF4-FFF2-40B4-BE49-F238E27FC236}">
                <a16:creationId xmlns:a16="http://schemas.microsoft.com/office/drawing/2014/main" id="{E0C3C738-D59E-4935-A986-B0D523A195EC}"/>
              </a:ext>
            </a:extLst>
          </p:cNvPr>
          <p:cNvSpPr txBox="1"/>
          <p:nvPr/>
        </p:nvSpPr>
        <p:spPr>
          <a:xfrm>
            <a:off x="5397543"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The dashed red line represents the lowest housing cost for a 1 bed across the study area (shorthand = min)</a:t>
            </a:r>
            <a:endParaRPr lang="en-GB" sz="1400" dirty="0"/>
          </a:p>
        </p:txBody>
      </p:sp>
      <p:sp>
        <p:nvSpPr>
          <p:cNvPr id="22" name="TextBox 21">
            <a:extLst>
              <a:ext uri="{FF2B5EF4-FFF2-40B4-BE49-F238E27FC236}">
                <a16:creationId xmlns:a16="http://schemas.microsoft.com/office/drawing/2014/main" id="{FD727F3F-77FD-88BD-D44B-917D6562A273}"/>
              </a:ext>
            </a:extLst>
          </p:cNvPr>
          <p:cNvSpPr txBox="1"/>
          <p:nvPr/>
        </p:nvSpPr>
        <p:spPr>
          <a:xfrm>
            <a:off x="8784152" y="106401"/>
            <a:ext cx="3240000"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Each district has a “dot” representing the local average cost for a 1 bed of each tenure.</a:t>
            </a:r>
          </a:p>
        </p:txBody>
      </p:sp>
      <p:sp>
        <p:nvSpPr>
          <p:cNvPr id="23" name="TextBox 22">
            <a:extLst>
              <a:ext uri="{FF2B5EF4-FFF2-40B4-BE49-F238E27FC236}">
                <a16:creationId xmlns:a16="http://schemas.microsoft.com/office/drawing/2014/main" id="{E45EF18C-199F-AB7A-1378-C5AE5D8C8FDC}"/>
              </a:ext>
            </a:extLst>
          </p:cNvPr>
          <p:cNvSpPr txBox="1"/>
          <p:nvPr/>
        </p:nvSpPr>
        <p:spPr>
          <a:xfrm>
            <a:off x="3039291" y="5469480"/>
            <a:ext cx="31607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So the graph sets out the average cost of a district’s housing, but also how the local housing cost compares to the highest and lowest costs across the study area </a:t>
            </a:r>
          </a:p>
        </p:txBody>
      </p:sp>
      <p:sp>
        <p:nvSpPr>
          <p:cNvPr id="24" name="TextBox 23">
            <a:extLst>
              <a:ext uri="{FF2B5EF4-FFF2-40B4-BE49-F238E27FC236}">
                <a16:creationId xmlns:a16="http://schemas.microsoft.com/office/drawing/2014/main" id="{AD6A70A1-F85B-333B-0CD2-639302FE8D4D}"/>
              </a:ext>
            </a:extLst>
          </p:cNvPr>
          <p:cNvSpPr txBox="1"/>
          <p:nvPr/>
        </p:nvSpPr>
        <p:spPr>
          <a:xfrm>
            <a:off x="6429512" y="5469480"/>
            <a:ext cx="504757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1400" dirty="0"/>
              <a:t>All the costs for 1 2 and 3 beds are set out in the “whole area” slides, but it’s true to say that Cambridge and South Cambs are often on or near the max line, and Fenland and Peterborough are on or near the min line. The other 3 districts tend to fall into the “middle area” between max and min.</a:t>
            </a:r>
          </a:p>
        </p:txBody>
      </p:sp>
      <p:sp>
        <p:nvSpPr>
          <p:cNvPr id="25" name="Footer Placeholder 5">
            <a:extLst>
              <a:ext uri="{FF2B5EF4-FFF2-40B4-BE49-F238E27FC236}">
                <a16:creationId xmlns:a16="http://schemas.microsoft.com/office/drawing/2014/main" id="{8F9317CF-4C99-045B-BC04-0A746996B6AA}"/>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Tree>
    <p:extLst>
      <p:ext uri="{BB962C8B-B14F-4D97-AF65-F5344CB8AC3E}">
        <p14:creationId xmlns:p14="http://schemas.microsoft.com/office/powerpoint/2010/main" val="276717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2FA7AD0A-1871-4DF8-9235-F49D0513B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6B04CFB-FAE5-47DD-9B3E-4E9BA7A89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cxnSp>
        <p:nvCxnSpPr>
          <p:cNvPr id="20" name="Straight Connector 19">
            <a:extLst>
              <a:ext uri="{FF2B5EF4-FFF2-40B4-BE49-F238E27FC236}">
                <a16:creationId xmlns:a16="http://schemas.microsoft.com/office/drawing/2014/main" id="{EE68D41B-9286-479F-9AB7-678C8E348D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22" name="Group 21">
            <a:extLst>
              <a:ext uri="{FF2B5EF4-FFF2-40B4-BE49-F238E27FC236}">
                <a16:creationId xmlns:a16="http://schemas.microsoft.com/office/drawing/2014/main" id="{E8ACF89C-CFC3-4D68-B3C4-2BEFB7BBE5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9" name="Rectangle 22">
              <a:extLst>
                <a:ext uri="{FF2B5EF4-FFF2-40B4-BE49-F238E27FC236}">
                  <a16:creationId xmlns:a16="http://schemas.microsoft.com/office/drawing/2014/main" id="{3B770B7D-3C5C-4682-8DF0-20783592F3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A6893E11-7EC1-4EB6-A2A8-0B693F8FE5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40" name="Rectangle 25">
            <a:extLst>
              <a:ext uri="{FF2B5EF4-FFF2-40B4-BE49-F238E27FC236}">
                <a16:creationId xmlns:a16="http://schemas.microsoft.com/office/drawing/2014/main" id="{622F7FD7-8884-4FD5-95AB-0B5C6033A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1" name="Picture 27">
            <a:extLst>
              <a:ext uri="{FF2B5EF4-FFF2-40B4-BE49-F238E27FC236}">
                <a16:creationId xmlns:a16="http://schemas.microsoft.com/office/drawing/2014/main" id="{16EFE474-4FE0-4E8F-8F09-5ED2C9E76A8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2" name="Straight Connector 29">
            <a:extLst>
              <a:ext uri="{FF2B5EF4-FFF2-40B4-BE49-F238E27FC236}">
                <a16:creationId xmlns:a16="http://schemas.microsoft.com/office/drawing/2014/main" id="{CF8B8C81-54DC-4AF5-B682-3A2C70A6B5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6" name="Footer Placeholder 5">
            <a:extLst>
              <a:ext uri="{FF2B5EF4-FFF2-40B4-BE49-F238E27FC236}">
                <a16:creationId xmlns:a16="http://schemas.microsoft.com/office/drawing/2014/main" id="{B4A611B7-480F-4B20-88BF-D366C4109774}"/>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5" name="Title 4">
            <a:extLst>
              <a:ext uri="{FF2B5EF4-FFF2-40B4-BE49-F238E27FC236}">
                <a16:creationId xmlns:a16="http://schemas.microsoft.com/office/drawing/2014/main" id="{18D2A32B-B950-480B-96E9-837218C4E19B}"/>
              </a:ext>
            </a:extLst>
          </p:cNvPr>
          <p:cNvSpPr>
            <a:spLocks noGrp="1"/>
          </p:cNvSpPr>
          <p:nvPr>
            <p:ph type="title"/>
          </p:nvPr>
        </p:nvSpPr>
        <p:spPr>
          <a:xfrm>
            <a:off x="652496" y="1289891"/>
            <a:ext cx="3245374" cy="2139110"/>
          </a:xfrm>
        </p:spPr>
        <p:txBody>
          <a:bodyPr>
            <a:noAutofit/>
          </a:bodyPr>
          <a:lstStyle/>
          <a:p>
            <a:r>
              <a:rPr lang="en-GB" sz="3600" dirty="0"/>
              <a:t>Range of max and min housing costs</a:t>
            </a:r>
          </a:p>
        </p:txBody>
      </p:sp>
      <p:sp>
        <p:nvSpPr>
          <p:cNvPr id="21" name="TextBox 20">
            <a:extLst>
              <a:ext uri="{FF2B5EF4-FFF2-40B4-BE49-F238E27FC236}">
                <a16:creationId xmlns:a16="http://schemas.microsoft.com/office/drawing/2014/main" id="{64EC5A9C-0178-4E15-B3E4-A5301C5DCF57}"/>
              </a:ext>
            </a:extLst>
          </p:cNvPr>
          <p:cNvSpPr txBox="1"/>
          <p:nvPr/>
        </p:nvSpPr>
        <p:spPr>
          <a:xfrm>
            <a:off x="659301" y="3528541"/>
            <a:ext cx="3238569" cy="2308324"/>
          </a:xfrm>
          <a:prstGeom prst="rect">
            <a:avLst/>
          </a:prstGeom>
          <a:noFill/>
        </p:spPr>
        <p:txBody>
          <a:bodyPr wrap="square" rtlCol="0">
            <a:spAutoFit/>
          </a:bodyPr>
          <a:lstStyle/>
          <a:p>
            <a:r>
              <a:rPr lang="en-US" dirty="0"/>
              <a:t>Here costs are presented on a graph to help compare by both size and tenure.</a:t>
            </a:r>
          </a:p>
          <a:p>
            <a:r>
              <a:rPr lang="en-US" sz="1800" dirty="0"/>
              <a:t>This graph sets out districts housing costs (dots) and how they compare to the max and min across the whole study area (lines).</a:t>
            </a:r>
          </a:p>
        </p:txBody>
      </p:sp>
      <p:sp>
        <p:nvSpPr>
          <p:cNvPr id="25" name="Slide Number Placeholder 4">
            <a:extLst>
              <a:ext uri="{FF2B5EF4-FFF2-40B4-BE49-F238E27FC236}">
                <a16:creationId xmlns:a16="http://schemas.microsoft.com/office/drawing/2014/main" id="{C57E1FB4-D171-4D72-9F29-06EB2E4F6E0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25</a:t>
            </a:fld>
            <a:endParaRPr lang="en-US" dirty="0"/>
          </a:p>
        </p:txBody>
      </p:sp>
      <p:graphicFrame>
        <p:nvGraphicFramePr>
          <p:cNvPr id="2" name="Chart 1">
            <a:extLst>
              <a:ext uri="{FF2B5EF4-FFF2-40B4-BE49-F238E27FC236}">
                <a16:creationId xmlns:a16="http://schemas.microsoft.com/office/drawing/2014/main" id="{815B4C3F-560F-BA5B-83E3-A10FE03B282E}"/>
              </a:ext>
            </a:extLst>
          </p:cNvPr>
          <p:cNvGraphicFramePr>
            <a:graphicFrameLocks/>
          </p:cNvGraphicFramePr>
          <p:nvPr>
            <p:extLst>
              <p:ext uri="{D42A27DB-BD31-4B8C-83A1-F6EECF244321}">
                <p14:modId xmlns:p14="http://schemas.microsoft.com/office/powerpoint/2010/main" val="2812463860"/>
              </p:ext>
            </p:extLst>
          </p:nvPr>
        </p:nvGraphicFramePr>
        <p:xfrm>
          <a:off x="4455184" y="976909"/>
          <a:ext cx="6599667" cy="4135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84697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330B16F5-C793-475E-927A-23F841B296A0}"/>
              </a:ext>
            </a:extLst>
          </p:cNvPr>
          <p:cNvSpPr txBox="1">
            <a:spLocks/>
          </p:cNvSpPr>
          <p:nvPr/>
        </p:nvSpPr>
        <p:spPr>
          <a:xfrm>
            <a:off x="641180" y="356277"/>
            <a:ext cx="10909640" cy="52128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lnSpc>
                <a:spcPct val="100000"/>
              </a:lnSpc>
            </a:pPr>
            <a:r>
              <a:rPr lang="en-GB" sz="4000" dirty="0"/>
              <a:t>COMPARING housing</a:t>
            </a:r>
            <a:r>
              <a:rPr lang="en-GB" dirty="0"/>
              <a:t> </a:t>
            </a:r>
            <a:r>
              <a:rPr lang="en-GB" sz="4000" dirty="0"/>
              <a:t>costs TO STUDY AREA</a:t>
            </a:r>
            <a:endParaRPr lang="en-US" sz="4000" dirty="0"/>
          </a:p>
        </p:txBody>
      </p:sp>
      <p:sp>
        <p:nvSpPr>
          <p:cNvPr id="6" name="TextBox 5">
            <a:extLst>
              <a:ext uri="{FF2B5EF4-FFF2-40B4-BE49-F238E27FC236}">
                <a16:creationId xmlns:a16="http://schemas.microsoft.com/office/drawing/2014/main" id="{63C3E4C9-1CA0-4A61-899C-3D759FD6B54D}"/>
              </a:ext>
            </a:extLst>
          </p:cNvPr>
          <p:cNvSpPr txBox="1"/>
          <p:nvPr/>
        </p:nvSpPr>
        <p:spPr>
          <a:xfrm>
            <a:off x="125881" y="1020193"/>
            <a:ext cx="3960000" cy="369332"/>
          </a:xfrm>
          <a:prstGeom prst="rect">
            <a:avLst/>
          </a:prstGeom>
          <a:noFill/>
        </p:spPr>
        <p:txBody>
          <a:bodyPr wrap="square" rtlCol="0">
            <a:spAutoFit/>
          </a:bodyPr>
          <a:lstStyle/>
          <a:p>
            <a:pPr algn="ctr"/>
            <a:r>
              <a:rPr lang="en-GB" dirty="0"/>
              <a:t>1 BED</a:t>
            </a:r>
          </a:p>
        </p:txBody>
      </p:sp>
      <p:sp>
        <p:nvSpPr>
          <p:cNvPr id="29" name="TextBox 28">
            <a:extLst>
              <a:ext uri="{FF2B5EF4-FFF2-40B4-BE49-F238E27FC236}">
                <a16:creationId xmlns:a16="http://schemas.microsoft.com/office/drawing/2014/main" id="{3359D3B8-BB8E-4492-BEE5-37DBCA4529BB}"/>
              </a:ext>
            </a:extLst>
          </p:cNvPr>
          <p:cNvSpPr txBox="1"/>
          <p:nvPr/>
        </p:nvSpPr>
        <p:spPr>
          <a:xfrm>
            <a:off x="4143740" y="1037318"/>
            <a:ext cx="3960000" cy="369332"/>
          </a:xfrm>
          <a:prstGeom prst="rect">
            <a:avLst/>
          </a:prstGeom>
          <a:noFill/>
        </p:spPr>
        <p:txBody>
          <a:bodyPr wrap="square" rtlCol="0">
            <a:spAutoFit/>
          </a:bodyPr>
          <a:lstStyle/>
          <a:p>
            <a:pPr algn="ctr"/>
            <a:r>
              <a:rPr lang="en-GB" dirty="0"/>
              <a:t>2 BED</a:t>
            </a:r>
          </a:p>
        </p:txBody>
      </p:sp>
      <p:sp>
        <p:nvSpPr>
          <p:cNvPr id="30" name="TextBox 29">
            <a:extLst>
              <a:ext uri="{FF2B5EF4-FFF2-40B4-BE49-F238E27FC236}">
                <a16:creationId xmlns:a16="http://schemas.microsoft.com/office/drawing/2014/main" id="{4236FB4A-2F92-4367-83FD-FE6B142C4FDD}"/>
              </a:ext>
            </a:extLst>
          </p:cNvPr>
          <p:cNvSpPr txBox="1"/>
          <p:nvPr/>
        </p:nvSpPr>
        <p:spPr>
          <a:xfrm>
            <a:off x="8161599" y="957312"/>
            <a:ext cx="3960000" cy="369332"/>
          </a:xfrm>
          <a:prstGeom prst="rect">
            <a:avLst/>
          </a:prstGeom>
          <a:noFill/>
        </p:spPr>
        <p:txBody>
          <a:bodyPr wrap="square" rtlCol="0">
            <a:spAutoFit/>
          </a:bodyPr>
          <a:lstStyle/>
          <a:p>
            <a:pPr algn="ctr"/>
            <a:r>
              <a:rPr lang="en-GB" dirty="0"/>
              <a:t>3 BED</a:t>
            </a:r>
          </a:p>
        </p:txBody>
      </p:sp>
      <p:graphicFrame>
        <p:nvGraphicFramePr>
          <p:cNvPr id="10" name="Chart 9">
            <a:extLst>
              <a:ext uri="{FF2B5EF4-FFF2-40B4-BE49-F238E27FC236}">
                <a16:creationId xmlns:a16="http://schemas.microsoft.com/office/drawing/2014/main" id="{C296DC58-4895-48D0-A4C3-EFF11C679949}"/>
              </a:ext>
            </a:extLst>
          </p:cNvPr>
          <p:cNvGraphicFramePr>
            <a:graphicFrameLocks/>
          </p:cNvGraphicFramePr>
          <p:nvPr>
            <p:extLst>
              <p:ext uri="{D42A27DB-BD31-4B8C-83A1-F6EECF244321}">
                <p14:modId xmlns:p14="http://schemas.microsoft.com/office/powerpoint/2010/main" val="575467317"/>
              </p:ext>
            </p:extLst>
          </p:nvPr>
        </p:nvGraphicFramePr>
        <p:xfrm>
          <a:off x="114068" y="1406650"/>
          <a:ext cx="3960000" cy="4140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Chart 10">
            <a:extLst>
              <a:ext uri="{FF2B5EF4-FFF2-40B4-BE49-F238E27FC236}">
                <a16:creationId xmlns:a16="http://schemas.microsoft.com/office/drawing/2014/main" id="{CFDF9035-B058-43D6-A65C-9EFEBC28FA61}"/>
              </a:ext>
            </a:extLst>
          </p:cNvPr>
          <p:cNvGraphicFramePr>
            <a:graphicFrameLocks/>
          </p:cNvGraphicFramePr>
          <p:nvPr>
            <p:extLst>
              <p:ext uri="{D42A27DB-BD31-4B8C-83A1-F6EECF244321}">
                <p14:modId xmlns:p14="http://schemas.microsoft.com/office/powerpoint/2010/main" val="3299704503"/>
              </p:ext>
            </p:extLst>
          </p:nvPr>
        </p:nvGraphicFramePr>
        <p:xfrm>
          <a:off x="4138198" y="1413458"/>
          <a:ext cx="3960000" cy="414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C70BE298-F5B9-4A60-AD8F-B8895317D0E7}"/>
              </a:ext>
            </a:extLst>
          </p:cNvPr>
          <p:cNvGraphicFramePr>
            <a:graphicFrameLocks/>
          </p:cNvGraphicFramePr>
          <p:nvPr>
            <p:extLst>
              <p:ext uri="{D42A27DB-BD31-4B8C-83A1-F6EECF244321}">
                <p14:modId xmlns:p14="http://schemas.microsoft.com/office/powerpoint/2010/main" val="2981167159"/>
              </p:ext>
            </p:extLst>
          </p:nvPr>
        </p:nvGraphicFramePr>
        <p:xfrm>
          <a:off x="8162328" y="1413458"/>
          <a:ext cx="3960000" cy="4140000"/>
        </p:xfrm>
        <a:graphic>
          <a:graphicData uri="http://schemas.openxmlformats.org/drawingml/2006/chart">
            <c:chart xmlns:c="http://schemas.openxmlformats.org/drawingml/2006/chart" xmlns:r="http://schemas.openxmlformats.org/officeDocument/2006/relationships" r:id="rId4"/>
          </a:graphicData>
        </a:graphic>
      </p:graphicFrame>
      <p:sp>
        <p:nvSpPr>
          <p:cNvPr id="13" name="Footer Placeholder 5">
            <a:extLst>
              <a:ext uri="{FF2B5EF4-FFF2-40B4-BE49-F238E27FC236}">
                <a16:creationId xmlns:a16="http://schemas.microsoft.com/office/drawing/2014/main" id="{1DA8B0C5-DC58-4401-9FDE-7655B61303CA}"/>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14" name="Rectangle: Rounded Corners 13">
            <a:extLst>
              <a:ext uri="{FF2B5EF4-FFF2-40B4-BE49-F238E27FC236}">
                <a16:creationId xmlns:a16="http://schemas.microsoft.com/office/drawing/2014/main" id="{D1898F03-3D10-454B-AEDD-67FFA48DCAD2}"/>
              </a:ext>
            </a:extLst>
          </p:cNvPr>
          <p:cNvSpPr/>
          <p:nvPr/>
        </p:nvSpPr>
        <p:spPr>
          <a:xfrm>
            <a:off x="1079863" y="5673775"/>
            <a:ext cx="10589623"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solidFill>
                  <a:schemeClr val="bg1"/>
                </a:solidFill>
              </a:rPr>
              <a:t>West Suffolk housing costs fall towards the middle of the cost range for all sizes and tenures. HA social rents are low for all sizes, others sit above the minimum (dotted) line. East Cambs, Huntingdonshire and West Suffolk housing costs consistently form a group towards the middle of the study area values. </a:t>
            </a:r>
            <a:r>
              <a:rPr lang="en-GB" sz="1400" dirty="0"/>
              <a:t>Cambridge &amp; South Cambs see the highest, while Fenland &amp; Peterborough see the lowest housing costs, compared to the rest of the study area. A comparison of costs is set out in the “whole area” slide deck.</a:t>
            </a:r>
          </a:p>
        </p:txBody>
      </p:sp>
      <p:sp>
        <p:nvSpPr>
          <p:cNvPr id="15" name="Slide Number Placeholder 4">
            <a:extLst>
              <a:ext uri="{FF2B5EF4-FFF2-40B4-BE49-F238E27FC236}">
                <a16:creationId xmlns:a16="http://schemas.microsoft.com/office/drawing/2014/main" id="{DB1F6622-35EF-4DCA-B303-B865C3B5A5A7}"/>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26</a:t>
            </a:fld>
            <a:endParaRPr lang="en-US" dirty="0"/>
          </a:p>
        </p:txBody>
      </p:sp>
    </p:spTree>
    <p:extLst>
      <p:ext uri="{BB962C8B-B14F-4D97-AF65-F5344CB8AC3E}">
        <p14:creationId xmlns:p14="http://schemas.microsoft.com/office/powerpoint/2010/main" val="326417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4DE76E6-8CC3-420E-8360-571967083FE1}"/>
              </a:ext>
            </a:extLst>
          </p:cNvPr>
          <p:cNvGraphicFramePr>
            <a:graphicFrameLocks noGrp="1"/>
          </p:cNvGraphicFramePr>
          <p:nvPr>
            <p:extLst>
              <p:ext uri="{D42A27DB-BD31-4B8C-83A1-F6EECF244321}">
                <p14:modId xmlns:p14="http://schemas.microsoft.com/office/powerpoint/2010/main" val="874545637"/>
              </p:ext>
            </p:extLst>
          </p:nvPr>
        </p:nvGraphicFramePr>
        <p:xfrm>
          <a:off x="1445623" y="1592534"/>
          <a:ext cx="9607858" cy="4254444"/>
        </p:xfrm>
        <a:graphic>
          <a:graphicData uri="http://schemas.openxmlformats.org/drawingml/2006/table">
            <a:tbl>
              <a:tblPr firstRow="1">
                <a:tableStyleId>{5C22544A-7EE6-4342-B048-85BDC9FD1C3A}</a:tableStyleId>
              </a:tblPr>
              <a:tblGrid>
                <a:gridCol w="2514244">
                  <a:extLst>
                    <a:ext uri="{9D8B030D-6E8A-4147-A177-3AD203B41FA5}">
                      <a16:colId xmlns:a16="http://schemas.microsoft.com/office/drawing/2014/main" val="51333165"/>
                    </a:ext>
                  </a:extLst>
                </a:gridCol>
                <a:gridCol w="2364538">
                  <a:extLst>
                    <a:ext uri="{9D8B030D-6E8A-4147-A177-3AD203B41FA5}">
                      <a16:colId xmlns:a16="http://schemas.microsoft.com/office/drawing/2014/main" val="2590346686"/>
                    </a:ext>
                  </a:extLst>
                </a:gridCol>
                <a:gridCol w="2364538">
                  <a:extLst>
                    <a:ext uri="{9D8B030D-6E8A-4147-A177-3AD203B41FA5}">
                      <a16:colId xmlns:a16="http://schemas.microsoft.com/office/drawing/2014/main" val="2110719262"/>
                    </a:ext>
                  </a:extLst>
                </a:gridCol>
                <a:gridCol w="2364538">
                  <a:extLst>
                    <a:ext uri="{9D8B030D-6E8A-4147-A177-3AD203B41FA5}">
                      <a16:colId xmlns:a16="http://schemas.microsoft.com/office/drawing/2014/main" val="2663437825"/>
                    </a:ext>
                  </a:extLst>
                </a:gridCol>
              </a:tblGrid>
              <a:tr h="354537">
                <a:tc>
                  <a:txBody>
                    <a:bodyPr/>
                    <a:lstStyle/>
                    <a:p>
                      <a:pPr algn="l" fontAlgn="b"/>
                      <a:r>
                        <a:rPr lang="en-GB" sz="1600" b="1" u="none" strike="noStrike" dirty="0">
                          <a:effectLst/>
                        </a:rPr>
                        <a:t>West Suffolk</a:t>
                      </a:r>
                      <a:endParaRPr lang="en-GB" sz="1600" b="1"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1bed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2bed </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600" u="none" strike="noStrike" dirty="0">
                          <a:effectLst/>
                        </a:rPr>
                        <a:t> 3bed </a:t>
                      </a:r>
                      <a:endParaRPr lang="en-GB" sz="16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354537">
                <a:tc>
                  <a:txBody>
                    <a:bodyPr/>
                    <a:lstStyle/>
                    <a:p>
                      <a:pPr algn="l" fontAlgn="b"/>
                      <a:r>
                        <a:rPr lang="en-GB" sz="1600" u="none" strike="noStrike" dirty="0">
                          <a:effectLst/>
                        </a:rPr>
                        <a:t>1 LA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rPr>
                        <a:t>X</a:t>
                      </a:r>
                      <a:endParaRPr lang="en-GB" sz="16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354537">
                <a:tc>
                  <a:txBody>
                    <a:bodyPr/>
                    <a:lstStyle/>
                    <a:p>
                      <a:pPr algn="l" fontAlgn="b"/>
                      <a:r>
                        <a:rPr lang="en-GB" sz="1600" u="none" strike="noStrike" dirty="0">
                          <a:effectLst/>
                        </a:rPr>
                        <a:t>2 HA social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£14,293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£16,556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£18,312 </a:t>
                      </a:r>
                    </a:p>
                  </a:txBody>
                  <a:tcPr marL="0" marR="0" marT="0" marB="0" anchor="b"/>
                </a:tc>
                <a:extLst>
                  <a:ext uri="{0D108BD9-81ED-4DB2-BD59-A6C34878D82A}">
                    <a16:rowId xmlns:a16="http://schemas.microsoft.com/office/drawing/2014/main" val="4083638268"/>
                  </a:ext>
                </a:extLst>
              </a:tr>
              <a:tr h="354537">
                <a:tc>
                  <a:txBody>
                    <a:bodyPr/>
                    <a:lstStyle/>
                    <a:p>
                      <a:pPr algn="l" fontAlgn="b"/>
                      <a:r>
                        <a:rPr lang="en-GB" sz="1600" u="none" strike="noStrike" dirty="0">
                          <a:effectLst/>
                        </a:rPr>
                        <a:t>3 HA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£20,013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£23,500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£27,071 </a:t>
                      </a:r>
                    </a:p>
                  </a:txBody>
                  <a:tcPr marL="0" marR="0" marT="0" marB="0" anchor="b"/>
                </a:tc>
                <a:extLst>
                  <a:ext uri="{0D108BD9-81ED-4DB2-BD59-A6C34878D82A}">
                    <a16:rowId xmlns:a16="http://schemas.microsoft.com/office/drawing/2014/main" val="3218272329"/>
                  </a:ext>
                </a:extLst>
              </a:tr>
              <a:tr h="354537">
                <a:tc>
                  <a:txBody>
                    <a:bodyPr/>
                    <a:lstStyle/>
                    <a:p>
                      <a:pPr algn="l" fontAlgn="b"/>
                      <a:r>
                        <a:rPr lang="en-GB" sz="1600" u="none" strike="noStrike" dirty="0">
                          <a:effectLst/>
                        </a:rPr>
                        <a:t>4 LA affordable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X</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X</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X</a:t>
                      </a:r>
                    </a:p>
                  </a:txBody>
                  <a:tcPr marL="0" marR="0" marT="0" marB="0" anchor="b"/>
                </a:tc>
                <a:extLst>
                  <a:ext uri="{0D108BD9-81ED-4DB2-BD59-A6C34878D82A}">
                    <a16:rowId xmlns:a16="http://schemas.microsoft.com/office/drawing/2014/main" val="2040477775"/>
                  </a:ext>
                </a:extLst>
              </a:tr>
              <a:tr h="354537">
                <a:tc>
                  <a:txBody>
                    <a:bodyPr/>
                    <a:lstStyle/>
                    <a:p>
                      <a:pPr algn="l" fontAlgn="b"/>
                      <a:r>
                        <a:rPr lang="en-GB" sz="1600" u="none" strike="noStrike" dirty="0">
                          <a:effectLst/>
                        </a:rPr>
                        <a:t>5 Intermediate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£21,726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£27,505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£34,739 </a:t>
                      </a:r>
                    </a:p>
                  </a:txBody>
                  <a:tcPr marL="0" marR="0" marT="0" marB="0" anchor="b"/>
                </a:tc>
                <a:extLst>
                  <a:ext uri="{0D108BD9-81ED-4DB2-BD59-A6C34878D82A}">
                    <a16:rowId xmlns:a16="http://schemas.microsoft.com/office/drawing/2014/main" val="746952993"/>
                  </a:ext>
                </a:extLst>
              </a:tr>
              <a:tr h="354537">
                <a:tc>
                  <a:txBody>
                    <a:bodyPr/>
                    <a:lstStyle/>
                    <a:p>
                      <a:pPr algn="l" fontAlgn="b"/>
                      <a:r>
                        <a:rPr lang="en-GB" sz="1600" u="none" strike="noStrike" dirty="0">
                          <a:effectLst/>
                        </a:rPr>
                        <a:t>6 Median private rent</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£27,164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£34,398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£43,453 </a:t>
                      </a:r>
                    </a:p>
                  </a:txBody>
                  <a:tcPr marL="0" marR="0" marT="0" marB="0" anchor="b"/>
                </a:tc>
                <a:extLst>
                  <a:ext uri="{0D108BD9-81ED-4DB2-BD59-A6C34878D82A}">
                    <a16:rowId xmlns:a16="http://schemas.microsoft.com/office/drawing/2014/main" val="1598849496"/>
                  </a:ext>
                </a:extLst>
              </a:tr>
              <a:tr h="354537">
                <a:tc>
                  <a:txBody>
                    <a:bodyPr/>
                    <a:lstStyle/>
                    <a:p>
                      <a:pPr algn="l" fontAlgn="b"/>
                      <a:r>
                        <a:rPr lang="en-GB" sz="1600" u="none" strike="noStrike" dirty="0">
                          <a:effectLst/>
                        </a:rPr>
                        <a:t>7 Homebuy</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£24,115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£33,488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£41,974 </a:t>
                      </a:r>
                    </a:p>
                  </a:txBody>
                  <a:tcPr marL="0" marR="0" marT="0" marB="0" anchor="b"/>
                </a:tc>
                <a:extLst>
                  <a:ext uri="{0D108BD9-81ED-4DB2-BD59-A6C34878D82A}">
                    <a16:rowId xmlns:a16="http://schemas.microsoft.com/office/drawing/2014/main" val="4057487886"/>
                  </a:ext>
                </a:extLst>
              </a:tr>
              <a:tr h="354537">
                <a:tc>
                  <a:txBody>
                    <a:bodyPr/>
                    <a:lstStyle/>
                    <a:p>
                      <a:pPr algn="l" fontAlgn="b"/>
                      <a:r>
                        <a:rPr lang="en-GB" sz="1600" u="none" strike="noStrike" dirty="0">
                          <a:effectLst/>
                        </a:rPr>
                        <a:t>8 LQ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£23,251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£28,187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£41,269 </a:t>
                      </a:r>
                    </a:p>
                  </a:txBody>
                  <a:tcPr marL="0" marR="0" marT="0" marB="0" anchor="b"/>
                </a:tc>
                <a:extLst>
                  <a:ext uri="{0D108BD9-81ED-4DB2-BD59-A6C34878D82A}">
                    <a16:rowId xmlns:a16="http://schemas.microsoft.com/office/drawing/2014/main" val="3144066353"/>
                  </a:ext>
                </a:extLst>
              </a:tr>
              <a:tr h="354537">
                <a:tc>
                  <a:txBody>
                    <a:bodyPr/>
                    <a:lstStyle/>
                    <a:p>
                      <a:pPr algn="l" fontAlgn="b"/>
                      <a:r>
                        <a:rPr lang="en-GB" sz="1600" u="none" strike="noStrike" dirty="0">
                          <a:effectLst/>
                        </a:rPr>
                        <a:t>9 Avg resale</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£26,208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£32,669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£48,321 </a:t>
                      </a:r>
                    </a:p>
                  </a:txBody>
                  <a:tcPr marL="0" marR="0" marT="0" marB="0" anchor="b"/>
                </a:tc>
                <a:extLst>
                  <a:ext uri="{0D108BD9-81ED-4DB2-BD59-A6C34878D82A}">
                    <a16:rowId xmlns:a16="http://schemas.microsoft.com/office/drawing/2014/main" val="1835506041"/>
                  </a:ext>
                </a:extLst>
              </a:tr>
              <a:tr h="354537">
                <a:tc>
                  <a:txBody>
                    <a:bodyPr/>
                    <a:lstStyle/>
                    <a:p>
                      <a:pPr algn="l" fontAlgn="b"/>
                      <a:r>
                        <a:rPr lang="en-GB" sz="1600" u="none" strike="noStrike" dirty="0">
                          <a:effectLst/>
                        </a:rPr>
                        <a:t>10 LQ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£37,720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£46,251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£52,871 </a:t>
                      </a:r>
                    </a:p>
                  </a:txBody>
                  <a:tcPr marL="0" marR="0" marT="0" marB="0" anchor="b"/>
                </a:tc>
                <a:extLst>
                  <a:ext uri="{0D108BD9-81ED-4DB2-BD59-A6C34878D82A}">
                    <a16:rowId xmlns:a16="http://schemas.microsoft.com/office/drawing/2014/main" val="1548578091"/>
                  </a:ext>
                </a:extLst>
              </a:tr>
              <a:tr h="354537">
                <a:tc>
                  <a:txBody>
                    <a:bodyPr/>
                    <a:lstStyle/>
                    <a:p>
                      <a:pPr algn="l" fontAlgn="b"/>
                      <a:r>
                        <a:rPr lang="en-GB" sz="1600" u="none" strike="noStrike" dirty="0">
                          <a:effectLst/>
                        </a:rPr>
                        <a:t>11 Avg new build</a:t>
                      </a:r>
                      <a:endParaRPr lang="en-GB" sz="16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£37,720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£47,403 </a:t>
                      </a:r>
                    </a:p>
                  </a:txBody>
                  <a:tcPr marL="0" marR="0" marT="0" marB="0" anchor="b"/>
                </a:tc>
                <a:tc>
                  <a:txBody>
                    <a:bodyPr/>
                    <a:lstStyle/>
                    <a:p>
                      <a:pPr marL="0" algn="r" defTabSz="914400" rtl="0" eaLnBrk="1" fontAlgn="b" latinLnBrk="0" hangingPunct="1"/>
                      <a:r>
                        <a:rPr lang="en-GB" sz="1600" u="none" strike="noStrike" kern="1200" dirty="0">
                          <a:solidFill>
                            <a:schemeClr val="dk1"/>
                          </a:solidFill>
                          <a:effectLst/>
                          <a:latin typeface="+mn-lt"/>
                          <a:ea typeface="+mn-ea"/>
                          <a:cs typeface="+mn-cs"/>
                        </a:rPr>
                        <a:t>£56,670 </a:t>
                      </a:r>
                    </a:p>
                  </a:txBody>
                  <a:tcPr marL="0" marR="0" marT="0" marB="0" anchor="b"/>
                </a:tc>
                <a:extLst>
                  <a:ext uri="{0D108BD9-81ED-4DB2-BD59-A6C34878D82A}">
                    <a16:rowId xmlns:a16="http://schemas.microsoft.com/office/drawing/2014/main" val="2812583024"/>
                  </a:ext>
                </a:extLst>
              </a:tr>
            </a:tbl>
          </a:graphicData>
        </a:graphic>
      </p:graphicFrame>
      <p:sp>
        <p:nvSpPr>
          <p:cNvPr id="7" name="TextBox 6">
            <a:extLst>
              <a:ext uri="{FF2B5EF4-FFF2-40B4-BE49-F238E27FC236}">
                <a16:creationId xmlns:a16="http://schemas.microsoft.com/office/drawing/2014/main" id="{5DE9ED5F-A66B-4C71-8CE3-EABEC1303F48}"/>
              </a:ext>
            </a:extLst>
          </p:cNvPr>
          <p:cNvSpPr txBox="1"/>
          <p:nvPr/>
        </p:nvSpPr>
        <p:spPr>
          <a:xfrm>
            <a:off x="114298" y="6150643"/>
            <a:ext cx="11958805" cy="523220"/>
          </a:xfrm>
          <a:prstGeom prst="rect">
            <a:avLst/>
          </a:prstGeom>
          <a:noFill/>
        </p:spPr>
        <p:txBody>
          <a:bodyPr wrap="square" rtlCol="0">
            <a:spAutoFit/>
          </a:bodyPr>
          <a:lstStyle/>
          <a:p>
            <a:pPr algn="ctr"/>
            <a:r>
              <a:rPr lang="en-GB" sz="1400" dirty="0">
                <a:solidFill>
                  <a:schemeClr val="bg1"/>
                </a:solidFill>
              </a:rPr>
              <a:t>Where reported separately, housing costs for West Suffolk comprise an average for the 2 former districts of Forest Heath and St Edmundsbury. Data from, for example, Homes England is already reported for the new unified district of West Suffolk, so no average calculation was needed for HA rents.</a:t>
            </a:r>
          </a:p>
        </p:txBody>
      </p:sp>
      <p:sp>
        <p:nvSpPr>
          <p:cNvPr id="6" name="Footer Placeholder 5">
            <a:extLst>
              <a:ext uri="{FF2B5EF4-FFF2-40B4-BE49-F238E27FC236}">
                <a16:creationId xmlns:a16="http://schemas.microsoft.com/office/drawing/2014/main" id="{71EA1C90-2293-49D3-B680-F228903A6CEA}"/>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8" name="Slide Number Placeholder 4">
            <a:extLst>
              <a:ext uri="{FF2B5EF4-FFF2-40B4-BE49-F238E27FC236}">
                <a16:creationId xmlns:a16="http://schemas.microsoft.com/office/drawing/2014/main" id="{0F5443A3-37D2-4BE4-B76F-0085BAFE3F8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27</a:t>
            </a:fld>
            <a:endParaRPr lang="en-US" dirty="0"/>
          </a:p>
        </p:txBody>
      </p:sp>
      <p:sp>
        <p:nvSpPr>
          <p:cNvPr id="9" name="Title 1">
            <a:extLst>
              <a:ext uri="{FF2B5EF4-FFF2-40B4-BE49-F238E27FC236}">
                <a16:creationId xmlns:a16="http://schemas.microsoft.com/office/drawing/2014/main" id="{9E6D556B-9669-D697-659C-7BE0939C38FE}"/>
              </a:ext>
            </a:extLst>
          </p:cNvPr>
          <p:cNvSpPr txBox="1">
            <a:spLocks/>
          </p:cNvSpPr>
          <p:nvPr/>
        </p:nvSpPr>
        <p:spPr>
          <a:xfrm>
            <a:off x="638881" y="124178"/>
            <a:ext cx="10909640" cy="102535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dirty="0"/>
              <a:t>Identify annual housing costs</a:t>
            </a:r>
            <a:br>
              <a:rPr lang="en-GB" sz="3600" dirty="0"/>
            </a:br>
            <a:r>
              <a:rPr lang="en-GB" sz="1800" dirty="0"/>
              <a:t>For each tenure and for 1,2, 3+ beds</a:t>
            </a:r>
            <a:endParaRPr lang="en-US" sz="1800" dirty="0"/>
          </a:p>
        </p:txBody>
      </p:sp>
    </p:spTree>
    <p:extLst>
      <p:ext uri="{BB962C8B-B14F-4D97-AF65-F5344CB8AC3E}">
        <p14:creationId xmlns:p14="http://schemas.microsoft.com/office/powerpoint/2010/main" val="186442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90D83A6-A395-9BE7-D203-5A06E3F554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C9F0A48-3F8C-9041-28AF-D412F97E226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5A48B6F3-7C6C-5EBA-6F4C-6E0BBF4F0A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46AD7AC-299F-2286-A681-B3A823A5B0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000DB184-2A40-DC29-2441-FF51DD5F6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0BC7B41-002C-03B3-CA45-5C2C9548B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974399E5-BC33-ED65-7D90-EC8BCB811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0E1976B2-0592-8272-E92C-E99064BBB8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983E389-14E8-25E9-17A7-0A93B1E892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DD8ED855-F139-BAFE-09B2-599625AE0E83}"/>
              </a:ext>
            </a:extLst>
          </p:cNvPr>
          <p:cNvSpPr txBox="1">
            <a:spLocks/>
          </p:cNvSpPr>
          <p:nvPr/>
        </p:nvSpPr>
        <p:spPr>
          <a:xfrm>
            <a:off x="1535372" y="1066938"/>
            <a:ext cx="9099255" cy="2361000"/>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7200" dirty="0">
                <a:solidFill>
                  <a:srgbClr val="454545"/>
                </a:solidFill>
              </a:rPr>
              <a:t>The </a:t>
            </a:r>
            <a:br>
              <a:rPr lang="en-GB" sz="7200" dirty="0">
                <a:solidFill>
                  <a:srgbClr val="454545"/>
                </a:solidFill>
              </a:rPr>
            </a:br>
            <a:r>
              <a:rPr lang="en-GB" sz="7200" dirty="0">
                <a:solidFill>
                  <a:srgbClr val="454545"/>
                </a:solidFill>
              </a:rPr>
              <a:t>diamond-o-gram</a:t>
            </a:r>
            <a:endParaRPr lang="en-US" sz="7200" dirty="0">
              <a:solidFill>
                <a:srgbClr val="454545"/>
              </a:solidFill>
            </a:endParaRPr>
          </a:p>
        </p:txBody>
      </p:sp>
      <p:sp>
        <p:nvSpPr>
          <p:cNvPr id="13" name="Text Placeholder 2">
            <a:extLst>
              <a:ext uri="{FF2B5EF4-FFF2-40B4-BE49-F238E27FC236}">
                <a16:creationId xmlns:a16="http://schemas.microsoft.com/office/drawing/2014/main" id="{FBA35332-FC98-BB63-F8D6-2CB3187F291E}"/>
              </a:ext>
            </a:extLst>
          </p:cNvPr>
          <p:cNvSpPr txBox="1">
            <a:spLocks/>
          </p:cNvSpPr>
          <p:nvPr/>
        </p:nvSpPr>
        <p:spPr>
          <a:xfrm>
            <a:off x="1535372" y="3455127"/>
            <a:ext cx="9120954" cy="1578429"/>
          </a:xfrm>
          <a:prstGeom prst="rect">
            <a:avLst/>
          </a:prstGeom>
        </p:spPr>
        <p:txBody>
          <a:bodyPr vert="horz" lIns="91440" tIns="91440" rIns="91440" bIns="91440" rtlCol="0">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Creating the diamond-o-gram 	</a:t>
            </a:r>
          </a:p>
          <a:p>
            <a:pPr algn="ctr"/>
            <a:r>
              <a:rPr lang="en-GB" cap="all" dirty="0">
                <a:solidFill>
                  <a:schemeClr val="accent1"/>
                </a:solidFill>
              </a:rPr>
              <a:t>Six income groups help "read" the diamond</a:t>
            </a:r>
          </a:p>
          <a:p>
            <a:pPr algn="ctr"/>
            <a:r>
              <a:rPr lang="en-GB" cap="all" dirty="0">
                <a:solidFill>
                  <a:schemeClr val="accent1"/>
                </a:solidFill>
              </a:rPr>
              <a:t>Comparing diamonds</a:t>
            </a:r>
          </a:p>
          <a:p>
            <a:pPr algn="ctr"/>
            <a:r>
              <a:rPr lang="en-GB" cap="all" dirty="0">
                <a:solidFill>
                  <a:schemeClr val="accent1"/>
                </a:solidFill>
              </a:rPr>
              <a:t>Minimum income needed if housing takes up 35%</a:t>
            </a:r>
          </a:p>
          <a:p>
            <a:pPr algn="ctr"/>
            <a:r>
              <a:rPr lang="en-GB" cap="all" dirty="0">
                <a:solidFill>
                  <a:schemeClr val="accent1"/>
                </a:solidFill>
              </a:rPr>
              <a:t>Income needed for broad tenures</a:t>
            </a:r>
          </a:p>
        </p:txBody>
      </p:sp>
      <p:pic>
        <p:nvPicPr>
          <p:cNvPr id="14" name="Picture 13">
            <a:extLst>
              <a:ext uri="{FF2B5EF4-FFF2-40B4-BE49-F238E27FC236}">
                <a16:creationId xmlns:a16="http://schemas.microsoft.com/office/drawing/2014/main" id="{5FD76670-82FA-1F79-FAA6-6FE5F9923A4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66878296-9EB4-E855-5215-6EE211E0B9E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552A2B93-1CCC-18BD-B29E-6D2EF55D4E1B}"/>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28</a:t>
            </a:fld>
            <a:endParaRPr lang="en-US" dirty="0"/>
          </a:p>
        </p:txBody>
      </p:sp>
      <p:sp>
        <p:nvSpPr>
          <p:cNvPr id="2" name="Footer Placeholder 3">
            <a:extLst>
              <a:ext uri="{FF2B5EF4-FFF2-40B4-BE49-F238E27FC236}">
                <a16:creationId xmlns:a16="http://schemas.microsoft.com/office/drawing/2014/main" id="{9CF74A0A-50EE-565A-BE8D-FCAFBB7BDA40}"/>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14080344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E19893B-1311-347F-DF4B-4792ADAABA93}"/>
              </a:ext>
            </a:extLst>
          </p:cNvPr>
          <p:cNvSpPr txBox="1">
            <a:spLocks/>
          </p:cNvSpPr>
          <p:nvPr/>
        </p:nvSpPr>
        <p:spPr>
          <a:xfrm>
            <a:off x="1451579" y="804519"/>
            <a:ext cx="9603275" cy="104923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the diamond-o-gram</a:t>
            </a:r>
          </a:p>
        </p:txBody>
      </p:sp>
      <p:sp>
        <p:nvSpPr>
          <p:cNvPr id="4" name="Slide Number Placeholder 4">
            <a:extLst>
              <a:ext uri="{FF2B5EF4-FFF2-40B4-BE49-F238E27FC236}">
                <a16:creationId xmlns:a16="http://schemas.microsoft.com/office/drawing/2014/main" id="{7A3DA603-2736-34A9-B0FF-F36192709B14}"/>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29</a:t>
            </a:fld>
            <a:endParaRPr lang="en-US" dirty="0"/>
          </a:p>
        </p:txBody>
      </p:sp>
      <p:graphicFrame>
        <p:nvGraphicFramePr>
          <p:cNvPr id="5" name="Table 7">
            <a:extLst>
              <a:ext uri="{FF2B5EF4-FFF2-40B4-BE49-F238E27FC236}">
                <a16:creationId xmlns:a16="http://schemas.microsoft.com/office/drawing/2014/main" id="{E00EE955-3F6F-F07A-C921-AA5EFF5861F4}"/>
              </a:ext>
            </a:extLst>
          </p:cNvPr>
          <p:cNvGraphicFramePr>
            <a:graphicFrameLocks noGrp="1"/>
          </p:cNvGraphicFramePr>
          <p:nvPr>
            <p:extLst>
              <p:ext uri="{D42A27DB-BD31-4B8C-83A1-F6EECF244321}">
                <p14:modId xmlns:p14="http://schemas.microsoft.com/office/powerpoint/2010/main" val="2331578834"/>
              </p:ext>
            </p:extLst>
          </p:nvPr>
        </p:nvGraphicFramePr>
        <p:xfrm>
          <a:off x="1451579" y="1849990"/>
          <a:ext cx="9607661" cy="3876825"/>
        </p:xfrm>
        <a:graphic>
          <a:graphicData uri="http://schemas.openxmlformats.org/drawingml/2006/table">
            <a:tbl>
              <a:tblPr firstRow="1" bandRow="1">
                <a:tableStyleId>{69012ECD-51FC-41F1-AA8D-1B2483CD663E}</a:tableStyleId>
              </a:tblPr>
              <a:tblGrid>
                <a:gridCol w="3891163">
                  <a:extLst>
                    <a:ext uri="{9D8B030D-6E8A-4147-A177-3AD203B41FA5}">
                      <a16:colId xmlns:a16="http://schemas.microsoft.com/office/drawing/2014/main" val="3927090664"/>
                    </a:ext>
                  </a:extLst>
                </a:gridCol>
                <a:gridCol w="3727270">
                  <a:extLst>
                    <a:ext uri="{9D8B030D-6E8A-4147-A177-3AD203B41FA5}">
                      <a16:colId xmlns:a16="http://schemas.microsoft.com/office/drawing/2014/main" val="3294435107"/>
                    </a:ext>
                  </a:extLst>
                </a:gridCol>
                <a:gridCol w="1989228">
                  <a:extLst>
                    <a:ext uri="{9D8B030D-6E8A-4147-A177-3AD203B41FA5}">
                      <a16:colId xmlns:a16="http://schemas.microsoft.com/office/drawing/2014/main" val="1344021028"/>
                    </a:ext>
                  </a:extLst>
                </a:gridCol>
              </a:tblGrid>
              <a:tr h="2277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rPr>
                        <a:t>Sources</a:t>
                      </a:r>
                    </a:p>
                  </a:txBody>
                  <a:tcPr/>
                </a:tc>
                <a:tc>
                  <a:txBody>
                    <a:bodyPr/>
                    <a:lstStyle/>
                    <a:p>
                      <a:r>
                        <a:rPr lang="en-GB" sz="1200" b="0" dirty="0">
                          <a:latin typeface="+mn-lt"/>
                        </a:rPr>
                        <a:t>Links</a:t>
                      </a:r>
                    </a:p>
                  </a:txBody>
                  <a:tcPr/>
                </a:tc>
                <a:tc>
                  <a:txBody>
                    <a:bodyPr/>
                    <a:lstStyle/>
                    <a:p>
                      <a:r>
                        <a:rPr lang="en-GB" sz="1200" b="0" dirty="0">
                          <a:latin typeface="+mn-lt"/>
                        </a:rPr>
                        <a:t>Dates</a:t>
                      </a:r>
                    </a:p>
                  </a:txBody>
                  <a:tcPr/>
                </a:tc>
                <a:extLst>
                  <a:ext uri="{0D108BD9-81ED-4DB2-BD59-A6C34878D82A}">
                    <a16:rowId xmlns:a16="http://schemas.microsoft.com/office/drawing/2014/main" val="3923115101"/>
                  </a:ext>
                </a:extLst>
              </a:tr>
              <a:tr h="5063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Incomes from CACI</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See slide 17</a:t>
                      </a:r>
                    </a:p>
                  </a:txBody>
                  <a:tcPr marL="0" marR="0" marT="0" marB="0" anchor="ctr"/>
                </a:tc>
                <a:tc>
                  <a:txBody>
                    <a:bodyPr/>
                    <a:lstStyle/>
                    <a:p>
                      <a:r>
                        <a:rPr lang="en-GB" sz="1200" dirty="0"/>
                        <a:t>Jan 2020 – Jan 2021</a:t>
                      </a:r>
                      <a:endParaRPr lang="en-GB" sz="1200" b="0" dirty="0">
                        <a:latin typeface="+mn-lt"/>
                      </a:endParaRPr>
                    </a:p>
                  </a:txBody>
                  <a:tcPr anchor="ctr"/>
                </a:tc>
                <a:extLst>
                  <a:ext uri="{0D108BD9-81ED-4DB2-BD59-A6C34878D82A}">
                    <a16:rowId xmlns:a16="http://schemas.microsoft.com/office/drawing/2014/main" val="2279856294"/>
                  </a:ext>
                </a:extLst>
              </a:tr>
              <a:tr h="387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Housing costs</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22</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2020-2021</a:t>
                      </a:r>
                    </a:p>
                  </a:txBody>
                  <a:tcPr anchor="ctr"/>
                </a:tc>
                <a:extLst>
                  <a:ext uri="{0D108BD9-81ED-4DB2-BD59-A6C34878D82A}">
                    <a16:rowId xmlns:a16="http://schemas.microsoft.com/office/drawing/2014/main" val="3682887777"/>
                  </a:ext>
                </a:extLst>
              </a:tr>
              <a:tr h="24350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Affordability used in the slides are set at 35% of income to enable comparison between districts. </a:t>
                      </a:r>
                    </a:p>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In the full compendium of data, multipliers provided by the GLHearn study and Peterborough’s housing needs survey are also used</a:t>
                      </a:r>
                    </a:p>
                  </a:txBody>
                  <a:tcPr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200" dirty="0"/>
                        <a:t>See slide 45</a:t>
                      </a:r>
                      <a:endParaRPr lang="en-GB" sz="1200" b="0" i="0" u="sng" strike="noStrike" dirty="0">
                        <a:solidFill>
                          <a:srgbClr val="EE7B08"/>
                        </a:solidFill>
                        <a:effectLst/>
                        <a:latin typeface="+mn-lt"/>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820158824"/>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nchor="ctr"/>
                </a:tc>
                <a:tc hMerge="1">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GB" sz="1200" b="0" i="0" u="sng" strike="noStrike" dirty="0">
                        <a:solidFill>
                          <a:srgbClr val="EE7B08"/>
                        </a:solidFill>
                        <a:effectLst/>
                        <a:latin typeface="+mn-lt"/>
                      </a:endParaRPr>
                    </a:p>
                  </a:txBody>
                  <a:tcPr marL="0" marR="0" marT="0" marB="0"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nchor="ctr"/>
                </a:tc>
                <a:extLst>
                  <a:ext uri="{0D108BD9-81ED-4DB2-BD59-A6C34878D82A}">
                    <a16:rowId xmlns:a16="http://schemas.microsoft.com/office/drawing/2014/main" val="783383609"/>
                  </a:ext>
                </a:extLst>
              </a:tr>
              <a:tr h="243507">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solidFill>
                            <a:schemeClr val="tx1"/>
                          </a:solidFill>
                        </a:rPr>
                        <a:t>The diamond o gram is intended to help us compare income distribution with other factors, particularly housing costs. To do this we apply a % of income it is reasonable to spend on housing in this district, our standard being 35%. We also apply the affordability percentage identified in GLHearn’s report (which varies from district to district) in the source spreadsheet. Then we line up each box, representing the cost of 1 2 and 3 bed homes, with the income bands in the diamond-o-gram, to indicate the income needed for each and what percentage of households might be able to afford that at 35% of gross income.</a:t>
                      </a:r>
                      <a:endParaRPr lang="en-US" sz="1200" b="0" dirty="0">
                        <a:solidFill>
                          <a:schemeClr val="tx1"/>
                        </a:solidFill>
                        <a:latin typeface="+mn-lt"/>
                      </a:endParaRPr>
                    </a:p>
                  </a:txBody>
                  <a:tcPr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957065352"/>
                  </a:ext>
                </a:extLst>
              </a:tr>
            </a:tbl>
          </a:graphicData>
        </a:graphic>
      </p:graphicFrame>
      <p:sp>
        <p:nvSpPr>
          <p:cNvPr id="2" name="Footer Placeholder 3">
            <a:extLst>
              <a:ext uri="{FF2B5EF4-FFF2-40B4-BE49-F238E27FC236}">
                <a16:creationId xmlns:a16="http://schemas.microsoft.com/office/drawing/2014/main" id="{B9C45B1C-53D1-1B47-E10E-6F607B52C259}"/>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5580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1DB75EC9-20FA-4DA9-AA17-15C5FB87F576}"/>
              </a:ext>
            </a:extLst>
          </p:cNvPr>
          <p:cNvSpPr>
            <a:spLocks noGrp="1"/>
          </p:cNvSpPr>
          <p:nvPr>
            <p:ph type="ftr" sz="quarter" idx="11"/>
          </p:nvPr>
        </p:nvSpPr>
        <p:spPr>
          <a:xfrm>
            <a:off x="0" y="6548799"/>
            <a:ext cx="5938836" cy="309201"/>
          </a:xfrm>
        </p:spPr>
        <p:txBody>
          <a:bodyPr/>
          <a:lstStyle/>
          <a:p>
            <a:r>
              <a:rPr lang="en-US" spc="200" dirty="0">
                <a:solidFill>
                  <a:schemeClr val="bg1"/>
                </a:solidFill>
              </a:rPr>
              <a:t>West Suffolk</a:t>
            </a:r>
          </a:p>
        </p:txBody>
      </p:sp>
      <p:sp>
        <p:nvSpPr>
          <p:cNvPr id="9" name="Title 1">
            <a:extLst>
              <a:ext uri="{FF2B5EF4-FFF2-40B4-BE49-F238E27FC236}">
                <a16:creationId xmlns:a16="http://schemas.microsoft.com/office/drawing/2014/main" id="{DAAA214C-C502-A910-C5F6-1C826A13CEF9}"/>
              </a:ext>
            </a:extLst>
          </p:cNvPr>
          <p:cNvSpPr txBox="1">
            <a:spLocks/>
          </p:cNvSpPr>
          <p:nvPr/>
        </p:nvSpPr>
        <p:spPr>
          <a:xfrm>
            <a:off x="1449217" y="804889"/>
            <a:ext cx="9605635" cy="1059305"/>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contents</a:t>
            </a:r>
          </a:p>
        </p:txBody>
      </p:sp>
      <p:sp>
        <p:nvSpPr>
          <p:cNvPr id="12" name="Slide Number Placeholder 4">
            <a:extLst>
              <a:ext uri="{FF2B5EF4-FFF2-40B4-BE49-F238E27FC236}">
                <a16:creationId xmlns:a16="http://schemas.microsoft.com/office/drawing/2014/main" id="{C85863E7-55F9-7539-1EF6-CA0A589950FA}"/>
              </a:ext>
            </a:extLst>
          </p:cNvPr>
          <p:cNvSpPr>
            <a:spLocks noGrp="1"/>
          </p:cNvSpPr>
          <p:nvPr>
            <p:ph type="sldNum" sz="quarter" idx="12"/>
          </p:nvPr>
        </p:nvSpPr>
        <p:spPr>
          <a:xfrm>
            <a:off x="11380981" y="6354422"/>
            <a:ext cx="811019" cy="503578"/>
          </a:xfrm>
        </p:spPr>
        <p:txBody>
          <a:bodyPr/>
          <a:lstStyle/>
          <a:p>
            <a:fld id="{0D309695-DEC3-40DA-9DF5-330280C9D0E8}" type="slidenum">
              <a:rPr lang="en-US" smtClean="0"/>
              <a:pPr/>
              <a:t>3</a:t>
            </a:fld>
            <a:endParaRPr lang="en-US" dirty="0"/>
          </a:p>
        </p:txBody>
      </p:sp>
      <p:sp>
        <p:nvSpPr>
          <p:cNvPr id="4" name="Content Placeholder 2">
            <a:extLst>
              <a:ext uri="{FF2B5EF4-FFF2-40B4-BE49-F238E27FC236}">
                <a16:creationId xmlns:a16="http://schemas.microsoft.com/office/drawing/2014/main" id="{CF2EA5B8-294A-5EFE-B625-F90903828DD9}"/>
              </a:ext>
            </a:extLst>
          </p:cNvPr>
          <p:cNvSpPr>
            <a:spLocks noGrp="1"/>
          </p:cNvSpPr>
          <p:nvPr>
            <p:ph sz="half" idx="1"/>
          </p:nvPr>
        </p:nvSpPr>
        <p:spPr>
          <a:xfrm>
            <a:off x="1449217" y="1933168"/>
            <a:ext cx="4645152" cy="3912351"/>
          </a:xfrm>
        </p:spPr>
        <p:txBody>
          <a:bodyPr>
            <a:normAutofit fontScale="70000" lnSpcReduction="20000"/>
          </a:bodyPr>
          <a:lstStyle/>
          <a:p>
            <a:pPr marL="0" indent="0">
              <a:buNone/>
            </a:pPr>
            <a:r>
              <a:rPr lang="en-GB" b="1" dirty="0"/>
              <a:t>Context </a:t>
            </a:r>
          </a:p>
          <a:p>
            <a:r>
              <a:rPr lang="en-GB" dirty="0"/>
              <a:t>Tenure of dwellings </a:t>
            </a:r>
          </a:p>
          <a:p>
            <a:r>
              <a:rPr lang="en-GB" dirty="0"/>
              <a:t>Household and family type </a:t>
            </a:r>
          </a:p>
          <a:p>
            <a:r>
              <a:rPr lang="en-GB" dirty="0"/>
              <a:t>Household tenure and beds</a:t>
            </a:r>
          </a:p>
          <a:p>
            <a:r>
              <a:rPr lang="en-GB" dirty="0"/>
              <a:t>Likely movers</a:t>
            </a:r>
          </a:p>
          <a:p>
            <a:pPr marL="0" indent="0">
              <a:buNone/>
            </a:pPr>
            <a:r>
              <a:rPr lang="en-GB" b="1" dirty="0"/>
              <a:t>Income </a:t>
            </a:r>
          </a:p>
          <a:p>
            <a:r>
              <a:rPr lang="en-GB" dirty="0"/>
              <a:t>Income distribution</a:t>
            </a:r>
          </a:p>
          <a:p>
            <a:r>
              <a:rPr lang="en-GB" dirty="0"/>
              <a:t>Change in income</a:t>
            </a:r>
          </a:p>
          <a:p>
            <a:pPr marL="0" indent="0">
              <a:buNone/>
            </a:pPr>
            <a:r>
              <a:rPr lang="en-GB" b="1" dirty="0"/>
              <a:t>Housing costs</a:t>
            </a:r>
          </a:p>
          <a:p>
            <a:r>
              <a:rPr lang="en-GB" dirty="0"/>
              <a:t>Identify housing costs</a:t>
            </a:r>
          </a:p>
          <a:p>
            <a:r>
              <a:rPr lang="en-GB" dirty="0"/>
              <a:t>Range of max and min housing costs</a:t>
            </a:r>
          </a:p>
          <a:p>
            <a:endParaRPr lang="en-GB" dirty="0"/>
          </a:p>
        </p:txBody>
      </p:sp>
      <p:sp>
        <p:nvSpPr>
          <p:cNvPr id="5" name="Content Placeholder 3">
            <a:extLst>
              <a:ext uri="{FF2B5EF4-FFF2-40B4-BE49-F238E27FC236}">
                <a16:creationId xmlns:a16="http://schemas.microsoft.com/office/drawing/2014/main" id="{AA0ADDEA-3CA3-3604-0649-778D9A061BA4}"/>
              </a:ext>
            </a:extLst>
          </p:cNvPr>
          <p:cNvSpPr txBox="1">
            <a:spLocks/>
          </p:cNvSpPr>
          <p:nvPr/>
        </p:nvSpPr>
        <p:spPr>
          <a:xfrm>
            <a:off x="6409700" y="1937180"/>
            <a:ext cx="4645152" cy="3904325"/>
          </a:xfrm>
          <a:prstGeom prst="rect">
            <a:avLst/>
          </a:prstGeom>
        </p:spPr>
        <p:txBody>
          <a:bodyPr>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Font typeface="Arial" panose="020B0604020202020204" pitchFamily="34" charset="0"/>
              <a:buNone/>
            </a:pPr>
            <a:r>
              <a:rPr lang="en-GB" b="1" dirty="0"/>
              <a:t>The diamond-o-gram</a:t>
            </a:r>
          </a:p>
          <a:p>
            <a:r>
              <a:rPr lang="en-GB" dirty="0"/>
              <a:t>Creating the diamond-o-gram 	</a:t>
            </a:r>
          </a:p>
          <a:p>
            <a:r>
              <a:rPr lang="en-GB" dirty="0"/>
              <a:t>Six income groups help "read" the diamond</a:t>
            </a:r>
          </a:p>
          <a:p>
            <a:r>
              <a:rPr lang="en-GB" dirty="0"/>
              <a:t>Minimum income needed if housing takes up 35%</a:t>
            </a:r>
          </a:p>
          <a:p>
            <a:pPr marL="0" indent="0">
              <a:buFont typeface="Arial" panose="020B0604020202020204" pitchFamily="34" charset="0"/>
              <a:buNone/>
            </a:pPr>
            <a:r>
              <a:rPr lang="en-GB" b="1" dirty="0"/>
              <a:t>Housing market diagrams</a:t>
            </a:r>
          </a:p>
          <a:p>
            <a:r>
              <a:rPr lang="en-GB" dirty="0"/>
              <a:t>The scale and cost of housing</a:t>
            </a:r>
          </a:p>
          <a:p>
            <a:r>
              <a:rPr lang="en-GB" dirty="0"/>
              <a:t>Introducing the staircase</a:t>
            </a:r>
          </a:p>
          <a:p>
            <a:r>
              <a:rPr lang="en-GB" dirty="0"/>
              <a:t>Broad tenures &amp; pay scales</a:t>
            </a:r>
          </a:p>
          <a:p>
            <a:pPr marL="0" indent="0">
              <a:buFont typeface="Arial" panose="020B0604020202020204" pitchFamily="34" charset="0"/>
              <a:buNone/>
            </a:pPr>
            <a:r>
              <a:rPr lang="en-GB" b="1" dirty="0"/>
              <a:t>Dwelling stock, turnover, new build</a:t>
            </a:r>
          </a:p>
          <a:p>
            <a:pPr marL="0" indent="0">
              <a:buFont typeface="Arial" panose="020B0604020202020204" pitchFamily="34" charset="0"/>
              <a:buNone/>
            </a:pPr>
            <a:r>
              <a:rPr lang="en-GB" b="1" dirty="0"/>
              <a:t>Applying CACI income bands to Local Plan figures</a:t>
            </a:r>
          </a:p>
          <a:p>
            <a:pPr marL="0" indent="0">
              <a:buFont typeface="Arial" panose="020B0604020202020204" pitchFamily="34" charset="0"/>
              <a:buNone/>
            </a:pPr>
            <a:r>
              <a:rPr lang="en-GB" b="1" dirty="0"/>
              <a:t>Links to other parts of the 2022 diamond update</a:t>
            </a:r>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019527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C37C65-09A0-159A-C97A-58B3906EF0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47E7922A-E10E-28BD-315A-D0635A6E4E2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88AD3665-08A0-5B79-DC33-00070C9603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BF542F1-CFE2-C669-E031-F6CF3CE2A0D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1FD948CC-25B5-2E37-BEFB-E925D545C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0BD044C-BBC9-FE68-5B0B-DB6718E507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247C2F04-44BB-F78F-9962-EC6EC7162182}"/>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Creating THE ‘diamond-o-gram’</a:t>
            </a:r>
          </a:p>
        </p:txBody>
      </p:sp>
      <p:grpSp>
        <p:nvGrpSpPr>
          <p:cNvPr id="10" name="Group 9">
            <a:extLst>
              <a:ext uri="{FF2B5EF4-FFF2-40B4-BE49-F238E27FC236}">
                <a16:creationId xmlns:a16="http://schemas.microsoft.com/office/drawing/2014/main" id="{B075EC03-CE7F-CACC-4202-8BD474EC8A5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C55223B3-3A26-109D-C431-7DBE5FB7D2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0D5EF71F-0BD8-BB8C-4CE0-E2998DE24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4" name="Straight Connector 13">
            <a:extLst>
              <a:ext uri="{FF2B5EF4-FFF2-40B4-BE49-F238E27FC236}">
                <a16:creationId xmlns:a16="http://schemas.microsoft.com/office/drawing/2014/main" id="{23E39C18-1C48-7E74-AC69-938A47D7D9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Rectangle 14">
            <a:extLst>
              <a:ext uri="{FF2B5EF4-FFF2-40B4-BE49-F238E27FC236}">
                <a16:creationId xmlns:a16="http://schemas.microsoft.com/office/drawing/2014/main" id="{95BB8F46-CA12-C070-B074-E97CA78D4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B4C0B70C-78A1-FACB-7984-8FEA6A9D472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7" name="Rectangle 16">
              <a:extLst>
                <a:ext uri="{FF2B5EF4-FFF2-40B4-BE49-F238E27FC236}">
                  <a16:creationId xmlns:a16="http://schemas.microsoft.com/office/drawing/2014/main" id="{6A204C93-0EB9-F58D-1040-DC009C05A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B62FFC8-BDB4-1E37-572D-EDD07C3D04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EE46935-1660-4957-0943-4BD55B5196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20" name="Rectangle 19">
              <a:extLst>
                <a:ext uri="{FF2B5EF4-FFF2-40B4-BE49-F238E27FC236}">
                  <a16:creationId xmlns:a16="http://schemas.microsoft.com/office/drawing/2014/main" id="{A0B0FF41-0C66-25B7-7086-22CFBC9B5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2427B4C-38F7-3AEA-1DA0-F3A004BE12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C089383B-D186-5710-7F6D-6493A9F6737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3" name="Rectangle 22">
              <a:extLst>
                <a:ext uri="{FF2B5EF4-FFF2-40B4-BE49-F238E27FC236}">
                  <a16:creationId xmlns:a16="http://schemas.microsoft.com/office/drawing/2014/main" id="{829D2B0C-3DAE-75F3-4AAC-B394FBD498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FDC5B417-3B40-6643-99F4-4D3EC38974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descr="Graphical user interface, chart, application, table, Excel&#10;&#10;Description automatically generated">
            <a:extLst>
              <a:ext uri="{FF2B5EF4-FFF2-40B4-BE49-F238E27FC236}">
                <a16:creationId xmlns:a16="http://schemas.microsoft.com/office/drawing/2014/main" id="{C77E0CB2-69F7-AC1B-750F-7AE441FABC82}"/>
              </a:ext>
            </a:extLst>
          </p:cNvPr>
          <p:cNvPicPr>
            <a:picLocks noChangeAspect="1"/>
          </p:cNvPicPr>
          <p:nvPr/>
        </p:nvPicPr>
        <p:blipFill rotWithShape="1">
          <a:blip r:embed="rId3"/>
          <a:srcRect l="8280" t="29902" r="17017" b="39898"/>
          <a:stretch/>
        </p:blipFill>
        <p:spPr>
          <a:xfrm>
            <a:off x="729151" y="3061849"/>
            <a:ext cx="3523061" cy="1888367"/>
          </a:xfrm>
          <a:prstGeom prst="rect">
            <a:avLst/>
          </a:prstGeom>
        </p:spPr>
      </p:pic>
      <p:pic>
        <p:nvPicPr>
          <p:cNvPr id="26" name="Picture 25">
            <a:extLst>
              <a:ext uri="{FF2B5EF4-FFF2-40B4-BE49-F238E27FC236}">
                <a16:creationId xmlns:a16="http://schemas.microsoft.com/office/drawing/2014/main" id="{A9E6C43C-0A96-589E-690F-E05105A1131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0F18E09D-7CE3-06E1-1156-AEC942A81E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30" name="Slide Number Placeholder 4">
            <a:extLst>
              <a:ext uri="{FF2B5EF4-FFF2-40B4-BE49-F238E27FC236}">
                <a16:creationId xmlns:a16="http://schemas.microsoft.com/office/drawing/2014/main" id="{DAE1CF37-71EC-8D16-04EE-56FDDCF49608}"/>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30</a:t>
            </a:fld>
            <a:endParaRPr lang="en-US" dirty="0"/>
          </a:p>
        </p:txBody>
      </p:sp>
      <p:graphicFrame>
        <p:nvGraphicFramePr>
          <p:cNvPr id="39" name="Chart 38">
            <a:extLst>
              <a:ext uri="{FF2B5EF4-FFF2-40B4-BE49-F238E27FC236}">
                <a16:creationId xmlns:a16="http://schemas.microsoft.com/office/drawing/2014/main" id="{CA1B30E4-C8BD-84F4-D8F6-13DF43AB1C5C}"/>
              </a:ext>
            </a:extLst>
          </p:cNvPr>
          <p:cNvGraphicFramePr>
            <a:graphicFrameLocks/>
          </p:cNvGraphicFramePr>
          <p:nvPr>
            <p:extLst>
              <p:ext uri="{D42A27DB-BD31-4B8C-83A1-F6EECF244321}">
                <p14:modId xmlns:p14="http://schemas.microsoft.com/office/powerpoint/2010/main" val="3763693172"/>
              </p:ext>
            </p:extLst>
          </p:nvPr>
        </p:nvGraphicFramePr>
        <p:xfrm>
          <a:off x="729151" y="509827"/>
          <a:ext cx="3510372" cy="1830198"/>
        </p:xfrm>
        <a:graphic>
          <a:graphicData uri="http://schemas.openxmlformats.org/drawingml/2006/chart">
            <c:chart xmlns:c="http://schemas.openxmlformats.org/drawingml/2006/chart" xmlns:r="http://schemas.openxmlformats.org/officeDocument/2006/relationships" r:id="rId4"/>
          </a:graphicData>
        </a:graphic>
      </p:graphicFrame>
      <p:sp>
        <p:nvSpPr>
          <p:cNvPr id="31" name="TextBox 30">
            <a:extLst>
              <a:ext uri="{FF2B5EF4-FFF2-40B4-BE49-F238E27FC236}">
                <a16:creationId xmlns:a16="http://schemas.microsoft.com/office/drawing/2014/main" id="{B2DA21C8-D9D4-FDA4-B9FB-269EF78F61BD}"/>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pic>
        <p:nvPicPr>
          <p:cNvPr id="41" name="Picture 40">
            <a:extLst>
              <a:ext uri="{FF2B5EF4-FFF2-40B4-BE49-F238E27FC236}">
                <a16:creationId xmlns:a16="http://schemas.microsoft.com/office/drawing/2014/main" id="{180F7FFE-82C8-24FE-651B-97C5913ABABE}"/>
              </a:ext>
            </a:extLst>
          </p:cNvPr>
          <p:cNvPicPr>
            <a:picLocks noChangeAspect="1"/>
          </p:cNvPicPr>
          <p:nvPr/>
        </p:nvPicPr>
        <p:blipFill rotWithShape="1">
          <a:blip r:embed="rId5"/>
          <a:srcRect l="10441" t="35299" r="48383" b="12810"/>
          <a:stretch/>
        </p:blipFill>
        <p:spPr>
          <a:xfrm>
            <a:off x="4573401" y="565242"/>
            <a:ext cx="3525570" cy="2918395"/>
          </a:xfrm>
          <a:prstGeom prst="rect">
            <a:avLst/>
          </a:prstGeom>
        </p:spPr>
      </p:pic>
      <p:sp>
        <p:nvSpPr>
          <p:cNvPr id="32" name="TextBox 31">
            <a:extLst>
              <a:ext uri="{FF2B5EF4-FFF2-40B4-BE49-F238E27FC236}">
                <a16:creationId xmlns:a16="http://schemas.microsoft.com/office/drawing/2014/main" id="{201EBBA8-095D-A8F7-EA54-BFC20A38CD04}"/>
              </a:ext>
            </a:extLst>
          </p:cNvPr>
          <p:cNvSpPr txBox="1"/>
          <p:nvPr/>
        </p:nvSpPr>
        <p:spPr>
          <a:xfrm>
            <a:off x="7847763" y="509827"/>
            <a:ext cx="331596"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3" name="TextBox 32">
            <a:extLst>
              <a:ext uri="{FF2B5EF4-FFF2-40B4-BE49-F238E27FC236}">
                <a16:creationId xmlns:a16="http://schemas.microsoft.com/office/drawing/2014/main" id="{5047F551-0A98-71EE-2599-B86E1DA89521}"/>
              </a:ext>
            </a:extLst>
          </p:cNvPr>
          <p:cNvSpPr txBox="1"/>
          <p:nvPr/>
        </p:nvSpPr>
        <p:spPr>
          <a:xfrm>
            <a:off x="3979720" y="2574439"/>
            <a:ext cx="331596"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3" name="Picture 42">
            <a:extLst>
              <a:ext uri="{FF2B5EF4-FFF2-40B4-BE49-F238E27FC236}">
                <a16:creationId xmlns:a16="http://schemas.microsoft.com/office/drawing/2014/main" id="{730B8B31-6B51-CFCD-3C41-B1077303DBC8}"/>
              </a:ext>
            </a:extLst>
          </p:cNvPr>
          <p:cNvPicPr>
            <a:picLocks noChangeAspect="1"/>
          </p:cNvPicPr>
          <p:nvPr/>
        </p:nvPicPr>
        <p:blipFill rotWithShape="1">
          <a:blip r:embed="rId6"/>
          <a:srcRect l="7941" t="33204" r="10442" b="34121"/>
          <a:stretch/>
        </p:blipFill>
        <p:spPr>
          <a:xfrm>
            <a:off x="4560408" y="3801440"/>
            <a:ext cx="3572183" cy="1728568"/>
          </a:xfrm>
          <a:prstGeom prst="rect">
            <a:avLst/>
          </a:prstGeom>
        </p:spPr>
      </p:pic>
      <p:sp>
        <p:nvSpPr>
          <p:cNvPr id="34" name="TextBox 33">
            <a:extLst>
              <a:ext uri="{FF2B5EF4-FFF2-40B4-BE49-F238E27FC236}">
                <a16:creationId xmlns:a16="http://schemas.microsoft.com/office/drawing/2014/main" id="{7E135748-FDB5-D469-FA0F-829303C4D251}"/>
              </a:ext>
            </a:extLst>
          </p:cNvPr>
          <p:cNvSpPr txBox="1"/>
          <p:nvPr/>
        </p:nvSpPr>
        <p:spPr>
          <a:xfrm>
            <a:off x="7877908" y="3734601"/>
            <a:ext cx="276948"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5" name="TextBox 34">
            <a:extLst>
              <a:ext uri="{FF2B5EF4-FFF2-40B4-BE49-F238E27FC236}">
                <a16:creationId xmlns:a16="http://schemas.microsoft.com/office/drawing/2014/main" id="{84ECD01B-F6EB-8375-447A-C03E3CC45BCC}"/>
              </a:ext>
            </a:extLst>
          </p:cNvPr>
          <p:cNvSpPr txBox="1"/>
          <p:nvPr/>
        </p:nvSpPr>
        <p:spPr>
          <a:xfrm>
            <a:off x="8556661" y="3548684"/>
            <a:ext cx="3690921" cy="2554545"/>
          </a:xfrm>
          <a:prstGeom prst="rect">
            <a:avLst/>
          </a:prstGeom>
          <a:noFill/>
        </p:spPr>
        <p:txBody>
          <a:bodyPr wrap="square" rtlCol="0">
            <a:spAutoFit/>
          </a:bodyPr>
          <a:lstStyle/>
          <a:p>
            <a:pPr marL="342900" indent="-342900">
              <a:buAutoNum type="arabicPeriod"/>
            </a:pPr>
            <a:r>
              <a:rPr lang="en-US" sz="1600" dirty="0"/>
              <a:t>Start with the CACI income distribution graph (number of households in each £5K income band)</a:t>
            </a:r>
          </a:p>
          <a:p>
            <a:pPr marL="342900" indent="-342900">
              <a:buAutoNum type="arabicPeriod"/>
            </a:pPr>
            <a:r>
              <a:rPr lang="en-US" sz="1600" dirty="0"/>
              <a:t>Convert numbers to “percentage of all households” in that district and present on a column chart, with each “square” representing 0.5%.</a:t>
            </a:r>
          </a:p>
          <a:p>
            <a:pPr marL="342900" indent="-342900">
              <a:buAutoNum type="arabicPeriod"/>
            </a:pPr>
            <a:r>
              <a:rPr lang="en-US" sz="1600" dirty="0"/>
              <a:t>Take a blank diamond template.</a:t>
            </a:r>
          </a:p>
          <a:p>
            <a:pPr marL="342900" indent="-342900">
              <a:buAutoNum type="arabicPeriod"/>
            </a:pPr>
            <a:r>
              <a:rPr lang="en-US" sz="1600" dirty="0"/>
              <a:t>Apply the shading in 2 to the template to create the diamond-o-gram.</a:t>
            </a:r>
          </a:p>
        </p:txBody>
      </p:sp>
      <p:sp>
        <p:nvSpPr>
          <p:cNvPr id="36" name="Arrow: Right 35">
            <a:extLst>
              <a:ext uri="{FF2B5EF4-FFF2-40B4-BE49-F238E27FC236}">
                <a16:creationId xmlns:a16="http://schemas.microsoft.com/office/drawing/2014/main" id="{FEB55237-A933-1CEA-0706-F2629CE168B9}"/>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9B4F2517-77E3-1706-C0C3-1805CF9DDD43}"/>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Arrow: Right 37">
            <a:extLst>
              <a:ext uri="{FF2B5EF4-FFF2-40B4-BE49-F238E27FC236}">
                <a16:creationId xmlns:a16="http://schemas.microsoft.com/office/drawing/2014/main" id="{9845CE59-8BF9-7F09-D806-30CA7AD06242}"/>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3">
            <a:extLst>
              <a:ext uri="{FF2B5EF4-FFF2-40B4-BE49-F238E27FC236}">
                <a16:creationId xmlns:a16="http://schemas.microsoft.com/office/drawing/2014/main" id="{F64FE630-F643-93C1-C381-529B3A624BE5}"/>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3546710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197083" y="-1"/>
            <a:ext cx="11797829" cy="1262743"/>
          </a:xfrm>
        </p:spPr>
        <p:txBody>
          <a:bodyPr vert="horz" lIns="91440" tIns="45720" rIns="91440" bIns="45720" rtlCol="0" anchor="ctr">
            <a:normAutofit fontScale="90000"/>
          </a:bodyPr>
          <a:lstStyle/>
          <a:p>
            <a:pPr algn="ctr"/>
            <a:r>
              <a:rPr lang="en-US" sz="4000" dirty="0"/>
              <a:t>THE</a:t>
            </a:r>
            <a:r>
              <a:rPr lang="en-US" sz="4600" kern="1200" dirty="0">
                <a:solidFill>
                  <a:schemeClr val="tx1"/>
                </a:solidFill>
                <a:latin typeface="+mj-lt"/>
                <a:ea typeface="+mj-ea"/>
                <a:cs typeface="+mj-cs"/>
              </a:rPr>
              <a:t> </a:t>
            </a:r>
            <a:r>
              <a:rPr lang="en-US" sz="4000" dirty="0"/>
              <a:t>diamond-o-gram</a:t>
            </a:r>
            <a:br>
              <a:rPr lang="en-US" sz="4600" kern="1200" dirty="0">
                <a:solidFill>
                  <a:schemeClr val="tx1"/>
                </a:solidFill>
                <a:latin typeface="+mj-lt"/>
                <a:ea typeface="+mj-ea"/>
                <a:cs typeface="+mj-cs"/>
              </a:rPr>
            </a:br>
            <a:r>
              <a:rPr lang="en-US" sz="2000" dirty="0"/>
              <a:t>use the caci income data to show how many households fall into each £5,000 income band</a:t>
            </a:r>
            <a:endParaRPr lang="en-US" sz="2000" kern="1200" dirty="0">
              <a:solidFill>
                <a:schemeClr val="tx1"/>
              </a:solidFill>
              <a:latin typeface="+mj-lt"/>
              <a:ea typeface="+mj-ea"/>
              <a:cs typeface="+mj-cs"/>
            </a:endParaRPr>
          </a:p>
        </p:txBody>
      </p:sp>
      <p:sp>
        <p:nvSpPr>
          <p:cNvPr id="4" name="Footer Placeholder 3">
            <a:extLst>
              <a:ext uri="{FF2B5EF4-FFF2-40B4-BE49-F238E27FC236}">
                <a16:creationId xmlns:a16="http://schemas.microsoft.com/office/drawing/2014/main" id="{4301EFE1-1608-40BE-9829-C1FDEC97950E}"/>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graphicFrame>
        <p:nvGraphicFramePr>
          <p:cNvPr id="6" name="Table 8">
            <a:extLst>
              <a:ext uri="{FF2B5EF4-FFF2-40B4-BE49-F238E27FC236}">
                <a16:creationId xmlns:a16="http://schemas.microsoft.com/office/drawing/2014/main" id="{345D02B6-DA3B-4EC9-8A04-F591B10DD98C}"/>
              </a:ext>
            </a:extLst>
          </p:cNvPr>
          <p:cNvGraphicFramePr>
            <a:graphicFrameLocks noGrp="1"/>
          </p:cNvGraphicFramePr>
          <p:nvPr>
            <p:extLst>
              <p:ext uri="{D42A27DB-BD31-4B8C-83A1-F6EECF244321}">
                <p14:modId xmlns:p14="http://schemas.microsoft.com/office/powerpoint/2010/main" val="677359354"/>
              </p:ext>
            </p:extLst>
          </p:nvPr>
        </p:nvGraphicFramePr>
        <p:xfrm>
          <a:off x="197082" y="4788240"/>
          <a:ext cx="11797829" cy="591846"/>
        </p:xfrm>
        <a:graphic>
          <a:graphicData uri="http://schemas.openxmlformats.org/drawingml/2006/table">
            <a:tbl>
              <a:tblPr firstRow="1" bandRow="1">
                <a:tableStyleId>{2D5ABB26-0587-4C30-8999-92F81FD0307C}</a:tableStyleId>
              </a:tblPr>
              <a:tblGrid>
                <a:gridCol w="3854585">
                  <a:extLst>
                    <a:ext uri="{9D8B030D-6E8A-4147-A177-3AD203B41FA5}">
                      <a16:colId xmlns:a16="http://schemas.microsoft.com/office/drawing/2014/main" val="545593795"/>
                    </a:ext>
                  </a:extLst>
                </a:gridCol>
                <a:gridCol w="3688897">
                  <a:extLst>
                    <a:ext uri="{9D8B030D-6E8A-4147-A177-3AD203B41FA5}">
                      <a16:colId xmlns:a16="http://schemas.microsoft.com/office/drawing/2014/main" val="906472247"/>
                    </a:ext>
                  </a:extLst>
                </a:gridCol>
                <a:gridCol w="4254347">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West Suffolk,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West Suffolk, incomes between c.£15K and £50K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West Suffolk, incomes over c.£50K</a:t>
                      </a:r>
                    </a:p>
                  </a:txBody>
                  <a:tcPr>
                    <a:solidFill>
                      <a:srgbClr val="FFCCFF"/>
                    </a:solidFill>
                  </a:tcPr>
                </a:tc>
                <a:extLst>
                  <a:ext uri="{0D108BD9-81ED-4DB2-BD59-A6C34878D82A}">
                    <a16:rowId xmlns:a16="http://schemas.microsoft.com/office/drawing/2014/main" val="1914345578"/>
                  </a:ext>
                </a:extLst>
              </a:tr>
            </a:tbl>
          </a:graphicData>
        </a:graphic>
      </p:graphicFrame>
      <p:sp>
        <p:nvSpPr>
          <p:cNvPr id="7" name="Slide Number Placeholder 4">
            <a:extLst>
              <a:ext uri="{FF2B5EF4-FFF2-40B4-BE49-F238E27FC236}">
                <a16:creationId xmlns:a16="http://schemas.microsoft.com/office/drawing/2014/main" id="{A3339AB7-EF81-4914-AA83-F941615C853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31</a:t>
            </a:fld>
            <a:endParaRPr lang="en-US" dirty="0"/>
          </a:p>
        </p:txBody>
      </p:sp>
      <p:pic>
        <p:nvPicPr>
          <p:cNvPr id="8" name="Picture 7">
            <a:extLst>
              <a:ext uri="{FF2B5EF4-FFF2-40B4-BE49-F238E27FC236}">
                <a16:creationId xmlns:a16="http://schemas.microsoft.com/office/drawing/2014/main" id="{4825A693-A78B-329B-2978-A297539AC65A}"/>
              </a:ext>
            </a:extLst>
          </p:cNvPr>
          <p:cNvPicPr>
            <a:picLocks noChangeAspect="1"/>
          </p:cNvPicPr>
          <p:nvPr/>
        </p:nvPicPr>
        <p:blipFill rotWithShape="1">
          <a:blip r:embed="rId2"/>
          <a:srcRect l="9075" t="29281" r="10514" b="36132"/>
          <a:stretch/>
        </p:blipFill>
        <p:spPr>
          <a:xfrm>
            <a:off x="197082" y="1579283"/>
            <a:ext cx="11797828" cy="3223937"/>
          </a:xfrm>
          <a:prstGeom prst="rect">
            <a:avLst/>
          </a:prstGeom>
        </p:spPr>
      </p:pic>
    </p:spTree>
    <p:extLst>
      <p:ext uri="{BB962C8B-B14F-4D97-AF65-F5344CB8AC3E}">
        <p14:creationId xmlns:p14="http://schemas.microsoft.com/office/powerpoint/2010/main" val="1280604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F8D2A8-5D3C-C10A-353F-CFB9B70929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E2E7FFEF-D224-13F8-BEE3-4DB45616E530}"/>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18BE5719-6DD3-4620-A31A-17B45F504C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1E958EF-A4C5-AEF2-FC33-D9254DF5BC0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F2EBA8BA-F60D-8052-A4CB-A4D74065F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F7321FF-F00D-CC8F-D1C8-F91538FC79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79C740B4-8C2E-17E3-EF15-30A2BCC00AA7}"/>
              </a:ext>
            </a:extLst>
          </p:cNvPr>
          <p:cNvSpPr txBox="1">
            <a:spLocks/>
          </p:cNvSpPr>
          <p:nvPr/>
        </p:nvSpPr>
        <p:spPr>
          <a:xfrm>
            <a:off x="8680960" y="1504687"/>
            <a:ext cx="3249623"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Shading around THE ‘diamond-o-gram’</a:t>
            </a:r>
          </a:p>
        </p:txBody>
      </p:sp>
      <p:grpSp>
        <p:nvGrpSpPr>
          <p:cNvPr id="10" name="Group 9">
            <a:extLst>
              <a:ext uri="{FF2B5EF4-FFF2-40B4-BE49-F238E27FC236}">
                <a16:creationId xmlns:a16="http://schemas.microsoft.com/office/drawing/2014/main" id="{111FAC93-9229-3F6B-E752-2DB433FF3D3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89B9A2E8-4F9B-8C62-3472-0408FA6A8C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C2DEF7C-04D5-A238-D466-4FDF6D2B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BE3C23BE-FA39-61FB-7614-E18D396BB2E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921ED5EB-4E72-EC87-8C16-81B71BC804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25666B31-80E5-495D-2329-CDF92CB0D2C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9601AE5D-64BF-7D3A-3751-8A7CED3FE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670D28B-D3FE-78E4-C1E2-7585B88F6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31580DD6-CB7A-159D-2DE7-29018382E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F21DE978-2AED-3AB8-1B30-A17BBF98A1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4292EEA3-DE98-899B-E2D1-1339FC5690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1" name="Picture 20">
            <a:extLst>
              <a:ext uri="{FF2B5EF4-FFF2-40B4-BE49-F238E27FC236}">
                <a16:creationId xmlns:a16="http://schemas.microsoft.com/office/drawing/2014/main" id="{864583E5-48E0-9B13-0AFC-8EAB66C41EDE}"/>
              </a:ext>
            </a:extLst>
          </p:cNvPr>
          <p:cNvPicPr>
            <a:picLocks noChangeAspect="1"/>
          </p:cNvPicPr>
          <p:nvPr/>
        </p:nvPicPr>
        <p:blipFill rotWithShape="1">
          <a:blip r:embed="rId3"/>
          <a:srcRect l="7995" t="46751" r="10660" b="18901"/>
          <a:stretch/>
        </p:blipFill>
        <p:spPr>
          <a:xfrm>
            <a:off x="4560408" y="872111"/>
            <a:ext cx="3538564" cy="2355533"/>
          </a:xfrm>
          <a:prstGeom prst="rect">
            <a:avLst/>
          </a:prstGeom>
        </p:spPr>
      </p:pic>
      <p:grpSp>
        <p:nvGrpSpPr>
          <p:cNvPr id="22" name="Group 21">
            <a:extLst>
              <a:ext uri="{FF2B5EF4-FFF2-40B4-BE49-F238E27FC236}">
                <a16:creationId xmlns:a16="http://schemas.microsoft.com/office/drawing/2014/main" id="{01AEB00E-1ACD-F885-0AD0-DFD5DB98A31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3" name="Rectangle 22">
              <a:extLst>
                <a:ext uri="{FF2B5EF4-FFF2-40B4-BE49-F238E27FC236}">
                  <a16:creationId xmlns:a16="http://schemas.microsoft.com/office/drawing/2014/main" id="{94B374BA-D35A-37F9-4619-6B5B577A1B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1798D29F-957D-D663-0057-4FDCFF111C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5" name="Picture 24" descr="Graphical user interface, chart, application, table, Excel&#10;&#10;Description automatically generated">
            <a:extLst>
              <a:ext uri="{FF2B5EF4-FFF2-40B4-BE49-F238E27FC236}">
                <a16:creationId xmlns:a16="http://schemas.microsoft.com/office/drawing/2014/main" id="{95DC36CD-9B7F-1962-7384-922ED0C00A89}"/>
              </a:ext>
            </a:extLst>
          </p:cNvPr>
          <p:cNvPicPr>
            <a:picLocks noChangeAspect="1"/>
          </p:cNvPicPr>
          <p:nvPr/>
        </p:nvPicPr>
        <p:blipFill rotWithShape="1">
          <a:blip r:embed="rId4"/>
          <a:srcRect l="7085" t="29902" r="15458" b="39898"/>
          <a:stretch/>
        </p:blipFill>
        <p:spPr>
          <a:xfrm>
            <a:off x="751345" y="551278"/>
            <a:ext cx="3480772" cy="1727879"/>
          </a:xfrm>
          <a:prstGeom prst="rect">
            <a:avLst/>
          </a:prstGeom>
        </p:spPr>
      </p:pic>
      <p:pic>
        <p:nvPicPr>
          <p:cNvPr id="26" name="Picture 25">
            <a:extLst>
              <a:ext uri="{FF2B5EF4-FFF2-40B4-BE49-F238E27FC236}">
                <a16:creationId xmlns:a16="http://schemas.microsoft.com/office/drawing/2014/main" id="{94B2831B-1E14-2DE0-88C7-0932DF48F927}"/>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7DF23980-440A-A1F8-89F4-7A6EF353053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8" name="Slide Number Placeholder 4">
            <a:extLst>
              <a:ext uri="{FF2B5EF4-FFF2-40B4-BE49-F238E27FC236}">
                <a16:creationId xmlns:a16="http://schemas.microsoft.com/office/drawing/2014/main" id="{6575591F-CBA8-573F-3EFD-6C6EDB04F33B}"/>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32</a:t>
            </a:fld>
            <a:endParaRPr lang="en-US" dirty="0"/>
          </a:p>
        </p:txBody>
      </p:sp>
      <p:sp>
        <p:nvSpPr>
          <p:cNvPr id="29" name="TextBox 28">
            <a:extLst>
              <a:ext uri="{FF2B5EF4-FFF2-40B4-BE49-F238E27FC236}">
                <a16:creationId xmlns:a16="http://schemas.microsoft.com/office/drawing/2014/main" id="{7DD23790-EF78-A31B-D829-B3010DED1BB7}"/>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0" name="TextBox 29">
            <a:extLst>
              <a:ext uri="{FF2B5EF4-FFF2-40B4-BE49-F238E27FC236}">
                <a16:creationId xmlns:a16="http://schemas.microsoft.com/office/drawing/2014/main" id="{21A12C13-FA86-939E-0BF3-19C720414E9B}"/>
              </a:ext>
            </a:extLst>
          </p:cNvPr>
          <p:cNvSpPr txBox="1"/>
          <p:nvPr/>
        </p:nvSpPr>
        <p:spPr>
          <a:xfrm>
            <a:off x="7840889" y="501757"/>
            <a:ext cx="331596" cy="369332"/>
          </a:xfrm>
          <a:prstGeom prst="rect">
            <a:avLst/>
          </a:prstGeom>
          <a:solidFill>
            <a:schemeClr val="tx1"/>
          </a:solidFill>
        </p:spPr>
        <p:txBody>
          <a:bodyPr wrap="square" rtlCol="0">
            <a:spAutoFit/>
          </a:bodyPr>
          <a:lstStyle/>
          <a:p>
            <a:r>
              <a:rPr lang="en-GB" dirty="0">
                <a:solidFill>
                  <a:srgbClr val="FF0000"/>
                </a:solidFill>
              </a:rPr>
              <a:t>2</a:t>
            </a:r>
          </a:p>
        </p:txBody>
      </p:sp>
      <p:pic>
        <p:nvPicPr>
          <p:cNvPr id="46" name="Picture 45">
            <a:extLst>
              <a:ext uri="{FF2B5EF4-FFF2-40B4-BE49-F238E27FC236}">
                <a16:creationId xmlns:a16="http://schemas.microsoft.com/office/drawing/2014/main" id="{A223661B-B22C-B06A-7E4B-F66298EEB681}"/>
              </a:ext>
            </a:extLst>
          </p:cNvPr>
          <p:cNvPicPr>
            <a:picLocks noChangeAspect="1"/>
          </p:cNvPicPr>
          <p:nvPr/>
        </p:nvPicPr>
        <p:blipFill rotWithShape="1">
          <a:blip r:embed="rId5"/>
          <a:srcRect l="9075" t="29281" r="10514" b="36132"/>
          <a:stretch/>
        </p:blipFill>
        <p:spPr>
          <a:xfrm>
            <a:off x="4569373" y="3784091"/>
            <a:ext cx="3554607" cy="1753325"/>
          </a:xfrm>
          <a:prstGeom prst="rect">
            <a:avLst/>
          </a:prstGeom>
        </p:spPr>
      </p:pic>
      <p:sp>
        <p:nvSpPr>
          <p:cNvPr id="32" name="TextBox 31">
            <a:extLst>
              <a:ext uri="{FF2B5EF4-FFF2-40B4-BE49-F238E27FC236}">
                <a16:creationId xmlns:a16="http://schemas.microsoft.com/office/drawing/2014/main" id="{45D88A4E-D53E-B17F-40D3-0E3DF8DCC92B}"/>
              </a:ext>
            </a:extLst>
          </p:cNvPr>
          <p:cNvSpPr txBox="1"/>
          <p:nvPr/>
        </p:nvSpPr>
        <p:spPr>
          <a:xfrm>
            <a:off x="7830840" y="3734601"/>
            <a:ext cx="324015"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3" name="TextBox 32">
            <a:extLst>
              <a:ext uri="{FF2B5EF4-FFF2-40B4-BE49-F238E27FC236}">
                <a16:creationId xmlns:a16="http://schemas.microsoft.com/office/drawing/2014/main" id="{8C59725D-75EA-35FA-0BCF-84D9AB1D952B}"/>
              </a:ext>
            </a:extLst>
          </p:cNvPr>
          <p:cNvSpPr txBox="1"/>
          <p:nvPr/>
        </p:nvSpPr>
        <p:spPr>
          <a:xfrm>
            <a:off x="8516469" y="3548684"/>
            <a:ext cx="3690921" cy="2554545"/>
          </a:xfrm>
          <a:prstGeom prst="rect">
            <a:avLst/>
          </a:prstGeom>
          <a:noFill/>
        </p:spPr>
        <p:txBody>
          <a:bodyPr wrap="square" rtlCol="0">
            <a:spAutoFit/>
          </a:bodyPr>
          <a:lstStyle/>
          <a:p>
            <a:pPr marL="342900" indent="-342900">
              <a:buAutoNum type="arabicPeriod"/>
            </a:pPr>
            <a:r>
              <a:rPr lang="en-US" sz="1600" dirty="0"/>
              <a:t>Each diamond-o-gam represents 100% of the households in that district.</a:t>
            </a:r>
          </a:p>
          <a:p>
            <a:pPr marL="342900" indent="-342900">
              <a:buAutoNum type="arabicPeriod"/>
            </a:pPr>
            <a:r>
              <a:rPr lang="en-US" sz="1600" dirty="0"/>
              <a:t>As each “box” represents 0.5% we can shade the lowest 25%, (the yellow zone), the top 25% (the pink zone) &amp; find there are 50% in the white zone.</a:t>
            </a:r>
          </a:p>
          <a:p>
            <a:pPr marL="342900" indent="-342900">
              <a:buAutoNum type="arabicPeriod"/>
            </a:pPr>
            <a:r>
              <a:rPr lang="en-US" sz="1600" dirty="0"/>
              <a:t>We use these 3 zones as background shading to remember this concept</a:t>
            </a:r>
          </a:p>
          <a:p>
            <a:pPr marL="342900" indent="-342900">
              <a:buAutoNum type="arabicPeriod"/>
            </a:pPr>
            <a:r>
              <a:rPr lang="en-US" sz="1600" dirty="0"/>
              <a:t>We can then shade the diamond with the detailed income distribution data.</a:t>
            </a:r>
          </a:p>
        </p:txBody>
      </p:sp>
      <p:sp>
        <p:nvSpPr>
          <p:cNvPr id="34" name="Arrow: Right 33">
            <a:extLst>
              <a:ext uri="{FF2B5EF4-FFF2-40B4-BE49-F238E27FC236}">
                <a16:creationId xmlns:a16="http://schemas.microsoft.com/office/drawing/2014/main" id="{523B50E2-DD68-C68F-B0BA-595B7FDABF37}"/>
              </a:ext>
            </a:extLst>
          </p:cNvPr>
          <p:cNvSpPr/>
          <p:nvPr/>
        </p:nvSpPr>
        <p:spPr>
          <a:xfrm>
            <a:off x="4252516" y="735944"/>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4">
            <a:extLst>
              <a:ext uri="{FF2B5EF4-FFF2-40B4-BE49-F238E27FC236}">
                <a16:creationId xmlns:a16="http://schemas.microsoft.com/office/drawing/2014/main" id="{2E0215C7-BF2C-D6DC-B9EC-8494989877AD}"/>
              </a:ext>
            </a:extLst>
          </p:cNvPr>
          <p:cNvPicPr>
            <a:picLocks noChangeAspect="1"/>
          </p:cNvPicPr>
          <p:nvPr/>
        </p:nvPicPr>
        <p:blipFill rotWithShape="1">
          <a:blip r:embed="rId6"/>
          <a:srcRect l="8406" t="52703" r="11154" b="10510"/>
          <a:stretch/>
        </p:blipFill>
        <p:spPr>
          <a:xfrm>
            <a:off x="771441" y="2908455"/>
            <a:ext cx="3427060" cy="2387837"/>
          </a:xfrm>
          <a:prstGeom prst="rect">
            <a:avLst/>
          </a:prstGeom>
        </p:spPr>
      </p:pic>
      <p:sp>
        <p:nvSpPr>
          <p:cNvPr id="36" name="Arrow: Right 35">
            <a:extLst>
              <a:ext uri="{FF2B5EF4-FFF2-40B4-BE49-F238E27FC236}">
                <a16:creationId xmlns:a16="http://schemas.microsoft.com/office/drawing/2014/main" id="{541296A6-6600-F9EC-63CE-615A0D5460E3}"/>
              </a:ext>
            </a:extLst>
          </p:cNvPr>
          <p:cNvSpPr/>
          <p:nvPr/>
        </p:nvSpPr>
        <p:spPr>
          <a:xfrm rot="10800000">
            <a:off x="4062223" y="2946039"/>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64B70163-0785-5031-2C96-4B27B505C3B8}"/>
              </a:ext>
            </a:extLst>
          </p:cNvPr>
          <p:cNvSpPr/>
          <p:nvPr/>
        </p:nvSpPr>
        <p:spPr>
          <a:xfrm>
            <a:off x="4252516" y="3769757"/>
            <a:ext cx="498185"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TextBox 37">
            <a:extLst>
              <a:ext uri="{FF2B5EF4-FFF2-40B4-BE49-F238E27FC236}">
                <a16:creationId xmlns:a16="http://schemas.microsoft.com/office/drawing/2014/main" id="{10436606-E362-7C5D-E7BF-702AF2766B39}"/>
              </a:ext>
            </a:extLst>
          </p:cNvPr>
          <p:cNvSpPr txBox="1"/>
          <p:nvPr/>
        </p:nvSpPr>
        <p:spPr>
          <a:xfrm>
            <a:off x="4989758" y="1843709"/>
            <a:ext cx="697482" cy="369332"/>
          </a:xfrm>
          <a:prstGeom prst="rect">
            <a:avLst/>
          </a:prstGeom>
          <a:noFill/>
        </p:spPr>
        <p:txBody>
          <a:bodyPr wrap="square" rtlCol="0">
            <a:spAutoFit/>
          </a:bodyPr>
          <a:lstStyle/>
          <a:p>
            <a:pPr algn="ctr"/>
            <a:r>
              <a:rPr lang="en-GB" dirty="0"/>
              <a:t>25%</a:t>
            </a:r>
          </a:p>
        </p:txBody>
      </p:sp>
      <p:sp>
        <p:nvSpPr>
          <p:cNvPr id="39" name="TextBox 38">
            <a:extLst>
              <a:ext uri="{FF2B5EF4-FFF2-40B4-BE49-F238E27FC236}">
                <a16:creationId xmlns:a16="http://schemas.microsoft.com/office/drawing/2014/main" id="{54695ACE-A4BF-E68A-1AD4-8C8243E3F2B6}"/>
              </a:ext>
            </a:extLst>
          </p:cNvPr>
          <p:cNvSpPr txBox="1"/>
          <p:nvPr/>
        </p:nvSpPr>
        <p:spPr>
          <a:xfrm>
            <a:off x="6012195" y="1843709"/>
            <a:ext cx="697482" cy="369332"/>
          </a:xfrm>
          <a:prstGeom prst="rect">
            <a:avLst/>
          </a:prstGeom>
          <a:noFill/>
        </p:spPr>
        <p:txBody>
          <a:bodyPr wrap="square" rtlCol="0">
            <a:spAutoFit/>
          </a:bodyPr>
          <a:lstStyle/>
          <a:p>
            <a:pPr algn="ctr"/>
            <a:r>
              <a:rPr lang="en-GB" dirty="0"/>
              <a:t>50%</a:t>
            </a:r>
          </a:p>
        </p:txBody>
      </p:sp>
      <p:sp>
        <p:nvSpPr>
          <p:cNvPr id="40" name="TextBox 39">
            <a:extLst>
              <a:ext uri="{FF2B5EF4-FFF2-40B4-BE49-F238E27FC236}">
                <a16:creationId xmlns:a16="http://schemas.microsoft.com/office/drawing/2014/main" id="{71BE3523-FD75-3213-3F15-6CDF9DB9E124}"/>
              </a:ext>
            </a:extLst>
          </p:cNvPr>
          <p:cNvSpPr txBox="1"/>
          <p:nvPr/>
        </p:nvSpPr>
        <p:spPr>
          <a:xfrm>
            <a:off x="7034631" y="1843709"/>
            <a:ext cx="645920" cy="369332"/>
          </a:xfrm>
          <a:prstGeom prst="rect">
            <a:avLst/>
          </a:prstGeom>
          <a:noFill/>
        </p:spPr>
        <p:txBody>
          <a:bodyPr wrap="square" rtlCol="0">
            <a:spAutoFit/>
          </a:bodyPr>
          <a:lstStyle/>
          <a:p>
            <a:pPr algn="ctr"/>
            <a:r>
              <a:rPr lang="en-GB" dirty="0"/>
              <a:t>25%</a:t>
            </a:r>
          </a:p>
        </p:txBody>
      </p:sp>
      <p:sp>
        <p:nvSpPr>
          <p:cNvPr id="41" name="TextBox 40">
            <a:extLst>
              <a:ext uri="{FF2B5EF4-FFF2-40B4-BE49-F238E27FC236}">
                <a16:creationId xmlns:a16="http://schemas.microsoft.com/office/drawing/2014/main" id="{6FB0EFBF-2E56-7EF5-B186-1F07810B45D8}"/>
              </a:ext>
            </a:extLst>
          </p:cNvPr>
          <p:cNvSpPr txBox="1"/>
          <p:nvPr/>
        </p:nvSpPr>
        <p:spPr>
          <a:xfrm>
            <a:off x="3999816" y="2564391"/>
            <a:ext cx="331596" cy="369332"/>
          </a:xfrm>
          <a:prstGeom prst="rect">
            <a:avLst/>
          </a:prstGeom>
          <a:solidFill>
            <a:schemeClr val="tx1"/>
          </a:solidFill>
        </p:spPr>
        <p:txBody>
          <a:bodyPr wrap="square" rtlCol="0">
            <a:spAutoFit/>
          </a:bodyPr>
          <a:lstStyle/>
          <a:p>
            <a:r>
              <a:rPr lang="en-GB" dirty="0">
                <a:solidFill>
                  <a:srgbClr val="FF0000"/>
                </a:solidFill>
              </a:rPr>
              <a:t>3</a:t>
            </a:r>
          </a:p>
        </p:txBody>
      </p:sp>
      <p:sp>
        <p:nvSpPr>
          <p:cNvPr id="2" name="Footer Placeholder 3">
            <a:extLst>
              <a:ext uri="{FF2B5EF4-FFF2-40B4-BE49-F238E27FC236}">
                <a16:creationId xmlns:a16="http://schemas.microsoft.com/office/drawing/2014/main" id="{C03641A4-4A16-3B1A-C68A-706FC0F1DA64}"/>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grpSp>
        <p:nvGrpSpPr>
          <p:cNvPr id="42" name="Group 41">
            <a:extLst>
              <a:ext uri="{FF2B5EF4-FFF2-40B4-BE49-F238E27FC236}">
                <a16:creationId xmlns:a16="http://schemas.microsoft.com/office/drawing/2014/main" id="{B08CEF04-180A-84C9-6287-2F7320EFB02B}"/>
              </a:ext>
            </a:extLst>
          </p:cNvPr>
          <p:cNvGrpSpPr/>
          <p:nvPr/>
        </p:nvGrpSpPr>
        <p:grpSpPr>
          <a:xfrm>
            <a:off x="8186940" y="0"/>
            <a:ext cx="4020450" cy="1794407"/>
            <a:chOff x="8186940" y="0"/>
            <a:chExt cx="4020450" cy="1794407"/>
          </a:xfrm>
        </p:grpSpPr>
        <p:sp>
          <p:nvSpPr>
            <p:cNvPr id="43" name="Thought Bubble: Cloud 42">
              <a:extLst>
                <a:ext uri="{FF2B5EF4-FFF2-40B4-BE49-F238E27FC236}">
                  <a16:creationId xmlns:a16="http://schemas.microsoft.com/office/drawing/2014/main" id="{0CE5E925-6428-1D13-22EE-22224CB2C892}"/>
                </a:ext>
              </a:extLst>
            </p:cNvPr>
            <p:cNvSpPr/>
            <p:nvPr/>
          </p:nvSpPr>
          <p:spPr>
            <a:xfrm>
              <a:off x="8186940" y="0"/>
              <a:ext cx="4020450" cy="1599091"/>
            </a:xfrm>
            <a:prstGeom prst="cloudCallout">
              <a:avLst>
                <a:gd name="adj1" fmla="val -53053"/>
                <a:gd name="adj2" fmla="val 4502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44" name="Chart 43">
              <a:extLst>
                <a:ext uri="{FF2B5EF4-FFF2-40B4-BE49-F238E27FC236}">
                  <a16:creationId xmlns:a16="http://schemas.microsoft.com/office/drawing/2014/main" id="{87EFB31E-8BA5-8FA1-A50B-76000F366865}"/>
                </a:ext>
              </a:extLst>
            </p:cNvPr>
            <p:cNvGraphicFramePr>
              <a:graphicFrameLocks/>
            </p:cNvGraphicFramePr>
            <p:nvPr>
              <p:extLst>
                <p:ext uri="{D42A27DB-BD31-4B8C-83A1-F6EECF244321}">
                  <p14:modId xmlns:p14="http://schemas.microsoft.com/office/powerpoint/2010/main" val="2251991211"/>
                </p:ext>
              </p:extLst>
            </p:nvPr>
          </p:nvGraphicFramePr>
          <p:xfrm>
            <a:off x="10431046" y="0"/>
            <a:ext cx="1760954" cy="1794407"/>
          </p:xfrm>
          <a:graphic>
            <a:graphicData uri="http://schemas.openxmlformats.org/drawingml/2006/chart">
              <c:chart xmlns:c="http://schemas.openxmlformats.org/drawingml/2006/chart" xmlns:r="http://schemas.openxmlformats.org/officeDocument/2006/relationships" r:id="rId7"/>
            </a:graphicData>
          </a:graphic>
        </p:graphicFrame>
        <p:sp>
          <p:nvSpPr>
            <p:cNvPr id="45" name="TextBox 44">
              <a:extLst>
                <a:ext uri="{FF2B5EF4-FFF2-40B4-BE49-F238E27FC236}">
                  <a16:creationId xmlns:a16="http://schemas.microsoft.com/office/drawing/2014/main" id="{90AEF78E-BB8A-322F-A820-1E3C5275E6A3}"/>
                </a:ext>
              </a:extLst>
            </p:cNvPr>
            <p:cNvSpPr txBox="1"/>
            <p:nvPr/>
          </p:nvSpPr>
          <p:spPr>
            <a:xfrm>
              <a:off x="8567154" y="355090"/>
              <a:ext cx="1956913" cy="830997"/>
            </a:xfrm>
            <a:prstGeom prst="rect">
              <a:avLst/>
            </a:prstGeom>
            <a:noFill/>
          </p:spPr>
          <p:txBody>
            <a:bodyPr wrap="square" rtlCol="0">
              <a:spAutoFit/>
            </a:bodyPr>
            <a:lstStyle/>
            <a:p>
              <a:r>
                <a:rPr lang="en-GB" sz="1200" i="1" dirty="0"/>
                <a:t>If it helps, think of the diamond as a type of ‘pie chart’ and the yellow, white &amp; pink shading as set out here</a:t>
              </a:r>
            </a:p>
          </p:txBody>
        </p:sp>
      </p:grpSp>
    </p:spTree>
    <p:extLst>
      <p:ext uri="{BB962C8B-B14F-4D97-AF65-F5344CB8AC3E}">
        <p14:creationId xmlns:p14="http://schemas.microsoft.com/office/powerpoint/2010/main" val="315325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58B52C-CB22-4108-8747-9D1525033CBE}"/>
              </a:ext>
            </a:extLst>
          </p:cNvPr>
          <p:cNvSpPr txBox="1">
            <a:spLocks/>
          </p:cNvSpPr>
          <p:nvPr/>
        </p:nvSpPr>
        <p:spPr>
          <a:xfrm>
            <a:off x="638881" y="417576"/>
            <a:ext cx="10909640" cy="954024"/>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4000" dirty="0"/>
              <a:t>Six income groups help “read” THE diamond</a:t>
            </a:r>
            <a:endParaRPr lang="en-US" sz="2000" dirty="0"/>
          </a:p>
        </p:txBody>
      </p:sp>
      <p:sp>
        <p:nvSpPr>
          <p:cNvPr id="8" name="Footer Placeholder 3">
            <a:extLst>
              <a:ext uri="{FF2B5EF4-FFF2-40B4-BE49-F238E27FC236}">
                <a16:creationId xmlns:a16="http://schemas.microsoft.com/office/drawing/2014/main" id="{F621448C-7033-4754-B761-D9AC2979CFEF}"/>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9" name="Slide Number Placeholder 4">
            <a:extLst>
              <a:ext uri="{FF2B5EF4-FFF2-40B4-BE49-F238E27FC236}">
                <a16:creationId xmlns:a16="http://schemas.microsoft.com/office/drawing/2014/main" id="{118A5E75-215E-4637-B786-89B2FEC8377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33</a:t>
            </a:fld>
            <a:endParaRPr lang="en-US" dirty="0"/>
          </a:p>
        </p:txBody>
      </p:sp>
      <p:pic>
        <p:nvPicPr>
          <p:cNvPr id="5" name="Picture 4">
            <a:extLst>
              <a:ext uri="{FF2B5EF4-FFF2-40B4-BE49-F238E27FC236}">
                <a16:creationId xmlns:a16="http://schemas.microsoft.com/office/drawing/2014/main" id="{42D9119F-E93E-8983-7D3A-2B26AF606EC3}"/>
              </a:ext>
            </a:extLst>
          </p:cNvPr>
          <p:cNvPicPr>
            <a:picLocks noChangeAspect="1"/>
          </p:cNvPicPr>
          <p:nvPr/>
        </p:nvPicPr>
        <p:blipFill rotWithShape="1">
          <a:blip r:embed="rId2"/>
          <a:srcRect l="9117" t="34510" r="10441" b="24575"/>
          <a:stretch/>
        </p:blipFill>
        <p:spPr>
          <a:xfrm>
            <a:off x="73900" y="1416425"/>
            <a:ext cx="12039599" cy="3487271"/>
          </a:xfrm>
          <a:prstGeom prst="rect">
            <a:avLst/>
          </a:prstGeom>
        </p:spPr>
      </p:pic>
    </p:spTree>
    <p:extLst>
      <p:ext uri="{BB962C8B-B14F-4D97-AF65-F5344CB8AC3E}">
        <p14:creationId xmlns:p14="http://schemas.microsoft.com/office/powerpoint/2010/main" val="212141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C645D00-8532-35CD-ADD1-EED630D254BC}"/>
              </a:ext>
            </a:extLst>
          </p:cNvPr>
          <p:cNvPicPr>
            <a:picLocks noChangeAspect="1"/>
          </p:cNvPicPr>
          <p:nvPr/>
        </p:nvPicPr>
        <p:blipFill rotWithShape="1">
          <a:blip r:embed="rId2"/>
          <a:srcRect l="9066" t="32967" r="10412" b="32307"/>
          <a:stretch/>
        </p:blipFill>
        <p:spPr>
          <a:xfrm>
            <a:off x="776269" y="3692187"/>
            <a:ext cx="10604409" cy="2844000"/>
          </a:xfrm>
          <a:prstGeom prst="rect">
            <a:avLst/>
          </a:prstGeom>
        </p:spPr>
      </p:pic>
      <p:pic>
        <p:nvPicPr>
          <p:cNvPr id="6" name="Picture 5">
            <a:extLst>
              <a:ext uri="{FF2B5EF4-FFF2-40B4-BE49-F238E27FC236}">
                <a16:creationId xmlns:a16="http://schemas.microsoft.com/office/drawing/2014/main" id="{016BC5ED-69F0-F892-00CE-62D15F9D7EF2}"/>
              </a:ext>
            </a:extLst>
          </p:cNvPr>
          <p:cNvPicPr>
            <a:picLocks noChangeAspect="1"/>
          </p:cNvPicPr>
          <p:nvPr/>
        </p:nvPicPr>
        <p:blipFill rotWithShape="1">
          <a:blip r:embed="rId3"/>
          <a:srcRect l="9075" t="29281" r="10514" b="36132"/>
          <a:stretch/>
        </p:blipFill>
        <p:spPr>
          <a:xfrm>
            <a:off x="776268" y="742663"/>
            <a:ext cx="10604410" cy="2844000"/>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776269" y="130502"/>
            <a:ext cx="11296882" cy="824092"/>
          </a:xfrm>
        </p:spPr>
        <p:txBody>
          <a:bodyPr vert="horz" lIns="91440" tIns="45720" rIns="91440" bIns="45720" rtlCol="0" anchor="ctr">
            <a:normAutofit/>
          </a:bodyPr>
          <a:lstStyle/>
          <a:p>
            <a:r>
              <a:rPr lang="en-GB" sz="3600" dirty="0"/>
              <a:t>Comparing DIAMONDS </a:t>
            </a:r>
            <a:endParaRPr lang="en-US" sz="3600" dirty="0"/>
          </a:p>
        </p:txBody>
      </p:sp>
      <p:sp>
        <p:nvSpPr>
          <p:cNvPr id="3" name="TextBox 2">
            <a:extLst>
              <a:ext uri="{FF2B5EF4-FFF2-40B4-BE49-F238E27FC236}">
                <a16:creationId xmlns:a16="http://schemas.microsoft.com/office/drawing/2014/main" id="{0B437A48-B136-449C-8D3B-16975B5AB33D}"/>
              </a:ext>
            </a:extLst>
          </p:cNvPr>
          <p:cNvSpPr txBox="1"/>
          <p:nvPr/>
        </p:nvSpPr>
        <p:spPr>
          <a:xfrm>
            <a:off x="776269" y="1057835"/>
            <a:ext cx="1134217" cy="646331"/>
          </a:xfrm>
          <a:prstGeom prst="rect">
            <a:avLst/>
          </a:prstGeom>
          <a:noFill/>
        </p:spPr>
        <p:txBody>
          <a:bodyPr wrap="square" rtlCol="0">
            <a:spAutoFit/>
          </a:bodyPr>
          <a:lstStyle/>
          <a:p>
            <a:r>
              <a:rPr lang="en-GB" dirty="0"/>
              <a:t>West Suffolk</a:t>
            </a:r>
          </a:p>
        </p:txBody>
      </p:sp>
      <p:sp>
        <p:nvSpPr>
          <p:cNvPr id="20" name="TextBox 19">
            <a:extLst>
              <a:ext uri="{FF2B5EF4-FFF2-40B4-BE49-F238E27FC236}">
                <a16:creationId xmlns:a16="http://schemas.microsoft.com/office/drawing/2014/main" id="{4AC83AA1-8704-42A9-A02A-2FD89C5931E7}"/>
              </a:ext>
            </a:extLst>
          </p:cNvPr>
          <p:cNvSpPr txBox="1"/>
          <p:nvPr/>
        </p:nvSpPr>
        <p:spPr>
          <a:xfrm>
            <a:off x="776269" y="3845929"/>
            <a:ext cx="1134217" cy="369332"/>
          </a:xfrm>
          <a:prstGeom prst="rect">
            <a:avLst/>
          </a:prstGeom>
          <a:noFill/>
        </p:spPr>
        <p:txBody>
          <a:bodyPr wrap="square" rtlCol="0">
            <a:spAutoFit/>
          </a:bodyPr>
          <a:lstStyle/>
          <a:p>
            <a:r>
              <a:rPr lang="en-GB" dirty="0"/>
              <a:t>All</a:t>
            </a:r>
          </a:p>
        </p:txBody>
      </p:sp>
      <p:sp>
        <p:nvSpPr>
          <p:cNvPr id="7" name="Footer Placeholder 3">
            <a:extLst>
              <a:ext uri="{FF2B5EF4-FFF2-40B4-BE49-F238E27FC236}">
                <a16:creationId xmlns:a16="http://schemas.microsoft.com/office/drawing/2014/main" id="{528FDF72-EE79-4402-82EF-7184DD6AAF52}"/>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
        <p:nvSpPr>
          <p:cNvPr id="8" name="Rectangle: Rounded Corners 7">
            <a:extLst>
              <a:ext uri="{FF2B5EF4-FFF2-40B4-BE49-F238E27FC236}">
                <a16:creationId xmlns:a16="http://schemas.microsoft.com/office/drawing/2014/main" id="{86828044-B116-442F-9144-2038894E7CE5}"/>
              </a:ext>
            </a:extLst>
          </p:cNvPr>
          <p:cNvSpPr/>
          <p:nvPr/>
        </p:nvSpPr>
        <p:spPr>
          <a:xfrm>
            <a:off x="8090452" y="68547"/>
            <a:ext cx="3982699" cy="10556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West Suffolk shows a similar income distribution as the whole area with 44% on less than £30K compared to 42%, and 28% on £50K+ compared to 30%</a:t>
            </a:r>
          </a:p>
        </p:txBody>
      </p:sp>
      <p:sp>
        <p:nvSpPr>
          <p:cNvPr id="9" name="Slide Number Placeholder 4">
            <a:extLst>
              <a:ext uri="{FF2B5EF4-FFF2-40B4-BE49-F238E27FC236}">
                <a16:creationId xmlns:a16="http://schemas.microsoft.com/office/drawing/2014/main" id="{8F17A6B3-07FD-4D42-8840-43395174EF9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34</a:t>
            </a:fld>
            <a:endParaRPr lang="en-US" dirty="0"/>
          </a:p>
        </p:txBody>
      </p:sp>
    </p:spTree>
    <p:extLst>
      <p:ext uri="{BB962C8B-B14F-4D97-AF65-F5344CB8AC3E}">
        <p14:creationId xmlns:p14="http://schemas.microsoft.com/office/powerpoint/2010/main" val="326198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6E012-DD58-7BA9-3233-9EBB54B45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5D9955CD-0A40-8571-1DEA-14C0FD4F6EB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774A3E0E-B4D4-7B52-4A03-56BAF9A5D67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36CDDEAB-2AB7-BC7C-0344-5DF55BA2D0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09C7776D-EEA4-4A2F-DCE3-204325423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EA5C0E2-F990-3546-CFE1-E75B6C72B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E08F129A-ADC0-5726-CDCD-0EE518F9B30F}"/>
              </a:ext>
            </a:extLst>
          </p:cNvPr>
          <p:cNvSpPr txBox="1">
            <a:spLocks/>
          </p:cNvSpPr>
          <p:nvPr/>
        </p:nvSpPr>
        <p:spPr>
          <a:xfrm>
            <a:off x="8363349" y="1504687"/>
            <a:ext cx="3828347" cy="1873219"/>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Comparing the diamond-o-gram to housing costs</a:t>
            </a:r>
          </a:p>
        </p:txBody>
      </p:sp>
      <p:grpSp>
        <p:nvGrpSpPr>
          <p:cNvPr id="10" name="Group 9">
            <a:extLst>
              <a:ext uri="{FF2B5EF4-FFF2-40B4-BE49-F238E27FC236}">
                <a16:creationId xmlns:a16="http://schemas.microsoft.com/office/drawing/2014/main" id="{CFF45936-1104-4AED-D0AA-BF98C36944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49418" y="477854"/>
            <a:ext cx="3690924" cy="1899398"/>
            <a:chOff x="7807230" y="2012810"/>
            <a:chExt cx="3251252" cy="3459865"/>
          </a:xfrm>
        </p:grpSpPr>
        <p:sp>
          <p:nvSpPr>
            <p:cNvPr id="11" name="Rectangle 10">
              <a:extLst>
                <a:ext uri="{FF2B5EF4-FFF2-40B4-BE49-F238E27FC236}">
                  <a16:creationId xmlns:a16="http://schemas.microsoft.com/office/drawing/2014/main" id="{F2A17676-5F01-98B6-A7A6-1F1DFEE0B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1E98EE6-E599-A87D-4521-B98AF8604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3" name="Straight Connector 12">
            <a:extLst>
              <a:ext uri="{FF2B5EF4-FFF2-40B4-BE49-F238E27FC236}">
                <a16:creationId xmlns:a16="http://schemas.microsoft.com/office/drawing/2014/main" id="{3CCD6D0B-19E7-7C7D-2CC7-4B2C41CA66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680960" y="3526496"/>
            <a:ext cx="284442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2A830757-7674-19E8-2FBB-EB0CA6D63F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5132" y="5447610"/>
            <a:ext cx="163726" cy="164592"/>
          </a:xfrm>
          <a:prstGeom prst="rect">
            <a:avLst/>
          </a:prstGeom>
          <a:solidFill>
            <a:srgbClr val="FF265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C2845620-6656-94BE-CDC5-5C97917AA75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39509" y="2542318"/>
            <a:ext cx="3690924" cy="3074978"/>
            <a:chOff x="7807230" y="2012810"/>
            <a:chExt cx="3251252" cy="3459865"/>
          </a:xfrm>
        </p:grpSpPr>
        <p:sp>
          <p:nvSpPr>
            <p:cNvPr id="16" name="Rectangle 15">
              <a:extLst>
                <a:ext uri="{FF2B5EF4-FFF2-40B4-BE49-F238E27FC236}">
                  <a16:creationId xmlns:a16="http://schemas.microsoft.com/office/drawing/2014/main" id="{EDF687E7-27DA-F5BF-4FBC-B13DE8B3E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BF54C84-3F80-468D-6BDD-A709397435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9CCE44F-D2FC-5C89-F1CE-D19E9B3B096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501429" y="472933"/>
            <a:ext cx="3690924" cy="3074978"/>
            <a:chOff x="7807230" y="2012810"/>
            <a:chExt cx="3251252" cy="3459865"/>
          </a:xfrm>
        </p:grpSpPr>
        <p:sp>
          <p:nvSpPr>
            <p:cNvPr id="19" name="Rectangle 18">
              <a:extLst>
                <a:ext uri="{FF2B5EF4-FFF2-40B4-BE49-F238E27FC236}">
                  <a16:creationId xmlns:a16="http://schemas.microsoft.com/office/drawing/2014/main" id="{55F0E5ED-A600-C757-5338-80F121B96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B01853E-4A23-48C8-468D-7CC2141E7B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35FF4DCA-1694-0F27-968B-10F9FBFC51AE}"/>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496017" y="3709644"/>
            <a:ext cx="3690924" cy="1899398"/>
            <a:chOff x="7807230" y="2012810"/>
            <a:chExt cx="3251252" cy="3459865"/>
          </a:xfrm>
        </p:grpSpPr>
        <p:sp>
          <p:nvSpPr>
            <p:cNvPr id="22" name="Rectangle 21">
              <a:extLst>
                <a:ext uri="{FF2B5EF4-FFF2-40B4-BE49-F238E27FC236}">
                  <a16:creationId xmlns:a16="http://schemas.microsoft.com/office/drawing/2014/main" id="{BF09D817-EC2B-B4DB-6D6A-FB5BDA9E58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9B39AB3-CC4C-43AE-A703-14F6A28E4B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24" name="Picture 23">
            <a:extLst>
              <a:ext uri="{FF2B5EF4-FFF2-40B4-BE49-F238E27FC236}">
                <a16:creationId xmlns:a16="http://schemas.microsoft.com/office/drawing/2014/main" id="{B7990B40-4A0F-17E5-18AA-3899067EF5B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5" name="Straight Connector 24">
            <a:extLst>
              <a:ext uri="{FF2B5EF4-FFF2-40B4-BE49-F238E27FC236}">
                <a16:creationId xmlns:a16="http://schemas.microsoft.com/office/drawing/2014/main" id="{2C95E7C6-3FA9-0807-E4C7-1E5E3F2A64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6" name="Slide Number Placeholder 4">
            <a:extLst>
              <a:ext uri="{FF2B5EF4-FFF2-40B4-BE49-F238E27FC236}">
                <a16:creationId xmlns:a16="http://schemas.microsoft.com/office/drawing/2014/main" id="{41946CA0-7CE6-2C6E-C5B5-1AEA613BB37F}"/>
              </a:ext>
            </a:extLst>
          </p:cNvPr>
          <p:cNvSpPr>
            <a:spLocks noGrp="1"/>
          </p:cNvSpPr>
          <p:nvPr>
            <p:ph type="sldNum" sz="quarter" idx="12"/>
          </p:nvPr>
        </p:nvSpPr>
        <p:spPr>
          <a:xfrm>
            <a:off x="11380981" y="6354421"/>
            <a:ext cx="811019" cy="503579"/>
          </a:xfrm>
        </p:spPr>
        <p:txBody>
          <a:bodyPr vert="horz" lIns="91440" tIns="45720" rIns="91440" bIns="45720" rtlCol="0" anchor="t">
            <a:normAutofit/>
          </a:bodyPr>
          <a:lstStyle/>
          <a:p>
            <a:pPr>
              <a:lnSpc>
                <a:spcPct val="90000"/>
              </a:lnSpc>
              <a:spcAft>
                <a:spcPts val="600"/>
              </a:spcAft>
            </a:pPr>
            <a:fld id="{0D309695-DEC3-40DA-9DF5-330280C9D0E8}" type="slidenum">
              <a:rPr lang="en-US" smtClean="0"/>
              <a:pPr>
                <a:lnSpc>
                  <a:spcPct val="90000"/>
                </a:lnSpc>
                <a:spcAft>
                  <a:spcPts val="600"/>
                </a:spcAft>
              </a:pPr>
              <a:t>35</a:t>
            </a:fld>
            <a:endParaRPr lang="en-US" dirty="0"/>
          </a:p>
        </p:txBody>
      </p:sp>
      <p:pic>
        <p:nvPicPr>
          <p:cNvPr id="41" name="Picture 40">
            <a:extLst>
              <a:ext uri="{FF2B5EF4-FFF2-40B4-BE49-F238E27FC236}">
                <a16:creationId xmlns:a16="http://schemas.microsoft.com/office/drawing/2014/main" id="{DDF06CBF-8482-88EE-1001-ED847210EA34}"/>
              </a:ext>
            </a:extLst>
          </p:cNvPr>
          <p:cNvPicPr>
            <a:picLocks noChangeAspect="1"/>
          </p:cNvPicPr>
          <p:nvPr/>
        </p:nvPicPr>
        <p:blipFill rotWithShape="1">
          <a:blip r:embed="rId3"/>
          <a:srcRect l="9075" t="29281" r="10514" b="36132"/>
          <a:stretch/>
        </p:blipFill>
        <p:spPr>
          <a:xfrm>
            <a:off x="716632" y="557508"/>
            <a:ext cx="3554607" cy="1753325"/>
          </a:xfrm>
          <a:prstGeom prst="rect">
            <a:avLst/>
          </a:prstGeom>
        </p:spPr>
      </p:pic>
      <p:sp>
        <p:nvSpPr>
          <p:cNvPr id="28" name="TextBox 27">
            <a:extLst>
              <a:ext uri="{FF2B5EF4-FFF2-40B4-BE49-F238E27FC236}">
                <a16:creationId xmlns:a16="http://schemas.microsoft.com/office/drawing/2014/main" id="{41C7CAC4-DDB6-824E-B9EF-F2F7B54A7E05}"/>
              </a:ext>
            </a:extLst>
          </p:cNvPr>
          <p:cNvSpPr txBox="1"/>
          <p:nvPr/>
        </p:nvSpPr>
        <p:spPr>
          <a:xfrm>
            <a:off x="4038891" y="453565"/>
            <a:ext cx="331596" cy="369332"/>
          </a:xfrm>
          <a:prstGeom prst="rect">
            <a:avLst/>
          </a:prstGeom>
          <a:solidFill>
            <a:schemeClr val="tx1"/>
          </a:solidFill>
        </p:spPr>
        <p:txBody>
          <a:bodyPr wrap="square" rtlCol="0">
            <a:spAutoFit/>
          </a:bodyPr>
          <a:lstStyle/>
          <a:p>
            <a:r>
              <a:rPr lang="en-GB" dirty="0">
                <a:solidFill>
                  <a:srgbClr val="FF0000"/>
                </a:solidFill>
              </a:rPr>
              <a:t>1</a:t>
            </a:r>
          </a:p>
        </p:txBody>
      </p:sp>
      <p:sp>
        <p:nvSpPr>
          <p:cNvPr id="30" name="TextBox 29">
            <a:extLst>
              <a:ext uri="{FF2B5EF4-FFF2-40B4-BE49-F238E27FC236}">
                <a16:creationId xmlns:a16="http://schemas.microsoft.com/office/drawing/2014/main" id="{527AEA44-42C9-243C-2EEB-4988E73EC9CD}"/>
              </a:ext>
            </a:extLst>
          </p:cNvPr>
          <p:cNvSpPr txBox="1"/>
          <p:nvPr/>
        </p:nvSpPr>
        <p:spPr>
          <a:xfrm>
            <a:off x="7860756" y="453565"/>
            <a:ext cx="331597" cy="369332"/>
          </a:xfrm>
          <a:prstGeom prst="rect">
            <a:avLst/>
          </a:prstGeom>
          <a:solidFill>
            <a:schemeClr val="tx1"/>
          </a:solidFill>
        </p:spPr>
        <p:txBody>
          <a:bodyPr wrap="square" rtlCol="0">
            <a:spAutoFit/>
          </a:bodyPr>
          <a:lstStyle/>
          <a:p>
            <a:r>
              <a:rPr lang="en-GB" dirty="0">
                <a:solidFill>
                  <a:srgbClr val="FF0000"/>
                </a:solidFill>
              </a:rPr>
              <a:t>2</a:t>
            </a:r>
          </a:p>
        </p:txBody>
      </p:sp>
      <p:sp>
        <p:nvSpPr>
          <p:cNvPr id="32" name="TextBox 31">
            <a:extLst>
              <a:ext uri="{FF2B5EF4-FFF2-40B4-BE49-F238E27FC236}">
                <a16:creationId xmlns:a16="http://schemas.microsoft.com/office/drawing/2014/main" id="{CAED8485-2333-784A-FD84-EBC51EE60D1A}"/>
              </a:ext>
            </a:extLst>
          </p:cNvPr>
          <p:cNvSpPr txBox="1"/>
          <p:nvPr/>
        </p:nvSpPr>
        <p:spPr>
          <a:xfrm>
            <a:off x="4038892" y="2563278"/>
            <a:ext cx="281900" cy="369332"/>
          </a:xfrm>
          <a:prstGeom prst="rect">
            <a:avLst/>
          </a:prstGeom>
          <a:solidFill>
            <a:schemeClr val="tx1"/>
          </a:solidFill>
        </p:spPr>
        <p:txBody>
          <a:bodyPr wrap="square" rtlCol="0">
            <a:spAutoFit/>
          </a:bodyPr>
          <a:lstStyle/>
          <a:p>
            <a:r>
              <a:rPr lang="en-GB" dirty="0">
                <a:solidFill>
                  <a:srgbClr val="FF0000"/>
                </a:solidFill>
              </a:rPr>
              <a:t>3</a:t>
            </a:r>
          </a:p>
        </p:txBody>
      </p:sp>
      <p:pic>
        <p:nvPicPr>
          <p:cNvPr id="42" name="Picture 41">
            <a:extLst>
              <a:ext uri="{FF2B5EF4-FFF2-40B4-BE49-F238E27FC236}">
                <a16:creationId xmlns:a16="http://schemas.microsoft.com/office/drawing/2014/main" id="{952EE769-5821-ABAB-8060-2F3C5A755FDD}"/>
              </a:ext>
            </a:extLst>
          </p:cNvPr>
          <p:cNvPicPr>
            <a:picLocks noChangeAspect="1"/>
          </p:cNvPicPr>
          <p:nvPr/>
        </p:nvPicPr>
        <p:blipFill rotWithShape="1">
          <a:blip r:embed="rId3"/>
          <a:srcRect l="9159" t="29281" r="10515" b="11242"/>
          <a:stretch/>
        </p:blipFill>
        <p:spPr>
          <a:xfrm>
            <a:off x="4549739" y="3817273"/>
            <a:ext cx="3565702" cy="1649967"/>
          </a:xfrm>
          <a:prstGeom prst="rect">
            <a:avLst/>
          </a:prstGeom>
        </p:spPr>
      </p:pic>
      <p:graphicFrame>
        <p:nvGraphicFramePr>
          <p:cNvPr id="40" name="Table 39">
            <a:extLst>
              <a:ext uri="{FF2B5EF4-FFF2-40B4-BE49-F238E27FC236}">
                <a16:creationId xmlns:a16="http://schemas.microsoft.com/office/drawing/2014/main" id="{9C6E597F-0B0E-CD1A-3029-0844D46B90E1}"/>
              </a:ext>
            </a:extLst>
          </p:cNvPr>
          <p:cNvGraphicFramePr>
            <a:graphicFrameLocks noGrp="1"/>
          </p:cNvGraphicFramePr>
          <p:nvPr>
            <p:extLst>
              <p:ext uri="{D42A27DB-BD31-4B8C-83A1-F6EECF244321}">
                <p14:modId xmlns:p14="http://schemas.microsoft.com/office/powerpoint/2010/main" val="4074265336"/>
              </p:ext>
            </p:extLst>
          </p:nvPr>
        </p:nvGraphicFramePr>
        <p:xfrm>
          <a:off x="673684" y="2941721"/>
          <a:ext cx="3555045" cy="2594628"/>
        </p:xfrm>
        <a:graphic>
          <a:graphicData uri="http://schemas.openxmlformats.org/drawingml/2006/table">
            <a:tbl>
              <a:tblPr firstRow="1">
                <a:tableStyleId>{5C22544A-7EE6-4342-B048-85BDC9FD1C3A}</a:tableStyleId>
              </a:tblPr>
              <a:tblGrid>
                <a:gridCol w="1455503">
                  <a:extLst>
                    <a:ext uri="{9D8B030D-6E8A-4147-A177-3AD203B41FA5}">
                      <a16:colId xmlns:a16="http://schemas.microsoft.com/office/drawing/2014/main" val="51333165"/>
                    </a:ext>
                  </a:extLst>
                </a:gridCol>
                <a:gridCol w="817124">
                  <a:extLst>
                    <a:ext uri="{9D8B030D-6E8A-4147-A177-3AD203B41FA5}">
                      <a16:colId xmlns:a16="http://schemas.microsoft.com/office/drawing/2014/main" val="2590346686"/>
                    </a:ext>
                  </a:extLst>
                </a:gridCol>
                <a:gridCol w="629866">
                  <a:extLst>
                    <a:ext uri="{9D8B030D-6E8A-4147-A177-3AD203B41FA5}">
                      <a16:colId xmlns:a16="http://schemas.microsoft.com/office/drawing/2014/main" val="2110719262"/>
                    </a:ext>
                  </a:extLst>
                </a:gridCol>
                <a:gridCol w="652552">
                  <a:extLst>
                    <a:ext uri="{9D8B030D-6E8A-4147-A177-3AD203B41FA5}">
                      <a16:colId xmlns:a16="http://schemas.microsoft.com/office/drawing/2014/main" val="2663437825"/>
                    </a:ext>
                  </a:extLst>
                </a:gridCol>
              </a:tblGrid>
              <a:tr h="216219">
                <a:tc>
                  <a:txBody>
                    <a:bodyPr/>
                    <a:lstStyle/>
                    <a:p>
                      <a:pPr algn="l" fontAlgn="b"/>
                      <a:r>
                        <a:rPr lang="en-GB" sz="1000" b="0" u="none" strike="noStrike" dirty="0">
                          <a:effectLst/>
                        </a:rPr>
                        <a:t>Annual costs x3.5</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16219">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rPr>
                        <a:t>X</a:t>
                      </a:r>
                      <a:endParaRPr lang="en-GB" sz="100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216219">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£14,293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£16,556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£18,312 </a:t>
                      </a:r>
                    </a:p>
                  </a:txBody>
                  <a:tcPr marL="0" marR="0" marT="0" marB="0" anchor="b"/>
                </a:tc>
                <a:extLst>
                  <a:ext uri="{0D108BD9-81ED-4DB2-BD59-A6C34878D82A}">
                    <a16:rowId xmlns:a16="http://schemas.microsoft.com/office/drawing/2014/main" val="4083638268"/>
                  </a:ext>
                </a:extLst>
              </a:tr>
              <a:tr h="216219">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£20,013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£23,500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£27,071 </a:t>
                      </a:r>
                    </a:p>
                  </a:txBody>
                  <a:tcPr marL="0" marR="0" marT="0" marB="0" anchor="b"/>
                </a:tc>
                <a:extLst>
                  <a:ext uri="{0D108BD9-81ED-4DB2-BD59-A6C34878D82A}">
                    <a16:rowId xmlns:a16="http://schemas.microsoft.com/office/drawing/2014/main" val="3218272329"/>
                  </a:ext>
                </a:extLst>
              </a:tr>
              <a:tr h="216219">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X</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X</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X</a:t>
                      </a:r>
                    </a:p>
                  </a:txBody>
                  <a:tcPr marL="0" marR="0" marT="0" marB="0" anchor="b"/>
                </a:tc>
                <a:extLst>
                  <a:ext uri="{0D108BD9-81ED-4DB2-BD59-A6C34878D82A}">
                    <a16:rowId xmlns:a16="http://schemas.microsoft.com/office/drawing/2014/main" val="2040477775"/>
                  </a:ext>
                </a:extLst>
              </a:tr>
              <a:tr h="216219">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£21,726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£27,505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£34,739 </a:t>
                      </a:r>
                    </a:p>
                  </a:txBody>
                  <a:tcPr marL="0" marR="0" marT="0" marB="0" anchor="b"/>
                </a:tc>
                <a:extLst>
                  <a:ext uri="{0D108BD9-81ED-4DB2-BD59-A6C34878D82A}">
                    <a16:rowId xmlns:a16="http://schemas.microsoft.com/office/drawing/2014/main" val="746952993"/>
                  </a:ext>
                </a:extLst>
              </a:tr>
              <a:tr h="216219">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£27,164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£34,398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£43,453 </a:t>
                      </a:r>
                    </a:p>
                  </a:txBody>
                  <a:tcPr marL="0" marR="0" marT="0" marB="0" anchor="b"/>
                </a:tc>
                <a:extLst>
                  <a:ext uri="{0D108BD9-81ED-4DB2-BD59-A6C34878D82A}">
                    <a16:rowId xmlns:a16="http://schemas.microsoft.com/office/drawing/2014/main" val="1598849496"/>
                  </a:ext>
                </a:extLst>
              </a:tr>
              <a:tr h="216219">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£24,115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£33,488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£41,974 </a:t>
                      </a:r>
                    </a:p>
                  </a:txBody>
                  <a:tcPr marL="0" marR="0" marT="0" marB="0" anchor="b"/>
                </a:tc>
                <a:extLst>
                  <a:ext uri="{0D108BD9-81ED-4DB2-BD59-A6C34878D82A}">
                    <a16:rowId xmlns:a16="http://schemas.microsoft.com/office/drawing/2014/main" val="4057487886"/>
                  </a:ext>
                </a:extLst>
              </a:tr>
              <a:tr h="216219">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£23,251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£28,187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£41,269 </a:t>
                      </a:r>
                    </a:p>
                  </a:txBody>
                  <a:tcPr marL="0" marR="0" marT="0" marB="0" anchor="b"/>
                </a:tc>
                <a:extLst>
                  <a:ext uri="{0D108BD9-81ED-4DB2-BD59-A6C34878D82A}">
                    <a16:rowId xmlns:a16="http://schemas.microsoft.com/office/drawing/2014/main" val="3144066353"/>
                  </a:ext>
                </a:extLst>
              </a:tr>
              <a:tr h="216219">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£26,208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£32,669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£48,321 </a:t>
                      </a:r>
                    </a:p>
                  </a:txBody>
                  <a:tcPr marL="0" marR="0" marT="0" marB="0" anchor="b"/>
                </a:tc>
                <a:extLst>
                  <a:ext uri="{0D108BD9-81ED-4DB2-BD59-A6C34878D82A}">
                    <a16:rowId xmlns:a16="http://schemas.microsoft.com/office/drawing/2014/main" val="1835506041"/>
                  </a:ext>
                </a:extLst>
              </a:tr>
              <a:tr h="216219">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£37,720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£46,251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£52,871 </a:t>
                      </a:r>
                    </a:p>
                  </a:txBody>
                  <a:tcPr marL="0" marR="0" marT="0" marB="0" anchor="b"/>
                </a:tc>
                <a:extLst>
                  <a:ext uri="{0D108BD9-81ED-4DB2-BD59-A6C34878D82A}">
                    <a16:rowId xmlns:a16="http://schemas.microsoft.com/office/drawing/2014/main" val="1548578091"/>
                  </a:ext>
                </a:extLst>
              </a:tr>
              <a:tr h="216219">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£37,720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£47,403 </a:t>
                      </a:r>
                    </a:p>
                  </a:txBody>
                  <a:tcPr marL="0" marR="0" marT="0" marB="0" anchor="b"/>
                </a:tc>
                <a:tc>
                  <a:txBody>
                    <a:bodyPr/>
                    <a:lstStyle/>
                    <a:p>
                      <a:pPr marL="0" algn="r" defTabSz="914400" rtl="0" eaLnBrk="1" fontAlgn="b" latinLnBrk="0" hangingPunct="1"/>
                      <a:r>
                        <a:rPr lang="en-GB" sz="1000" u="none" strike="noStrike" kern="1200" dirty="0">
                          <a:solidFill>
                            <a:schemeClr val="dk1"/>
                          </a:solidFill>
                          <a:effectLst/>
                          <a:latin typeface="+mn-lt"/>
                          <a:ea typeface="+mn-ea"/>
                          <a:cs typeface="+mn-cs"/>
                        </a:rPr>
                        <a:t>£56,670 </a:t>
                      </a:r>
                    </a:p>
                  </a:txBody>
                  <a:tcPr marL="0" marR="0" marT="0" marB="0" anchor="b"/>
                </a:tc>
                <a:extLst>
                  <a:ext uri="{0D108BD9-81ED-4DB2-BD59-A6C34878D82A}">
                    <a16:rowId xmlns:a16="http://schemas.microsoft.com/office/drawing/2014/main" val="2812583024"/>
                  </a:ext>
                </a:extLst>
              </a:tr>
            </a:tbl>
          </a:graphicData>
        </a:graphic>
      </p:graphicFrame>
      <p:sp>
        <p:nvSpPr>
          <p:cNvPr id="34" name="TextBox 33">
            <a:extLst>
              <a:ext uri="{FF2B5EF4-FFF2-40B4-BE49-F238E27FC236}">
                <a16:creationId xmlns:a16="http://schemas.microsoft.com/office/drawing/2014/main" id="{674B29FF-7698-AE98-6FD1-90A8246D080E}"/>
              </a:ext>
            </a:extLst>
          </p:cNvPr>
          <p:cNvSpPr txBox="1"/>
          <p:nvPr/>
        </p:nvSpPr>
        <p:spPr>
          <a:xfrm>
            <a:off x="7860756" y="3734601"/>
            <a:ext cx="294099" cy="369332"/>
          </a:xfrm>
          <a:prstGeom prst="rect">
            <a:avLst/>
          </a:prstGeom>
          <a:solidFill>
            <a:schemeClr val="tx1"/>
          </a:solidFill>
        </p:spPr>
        <p:txBody>
          <a:bodyPr wrap="square" rtlCol="0">
            <a:spAutoFit/>
          </a:bodyPr>
          <a:lstStyle/>
          <a:p>
            <a:r>
              <a:rPr lang="en-GB" dirty="0">
                <a:solidFill>
                  <a:srgbClr val="FF0000"/>
                </a:solidFill>
              </a:rPr>
              <a:t>4</a:t>
            </a:r>
          </a:p>
        </p:txBody>
      </p:sp>
      <p:sp>
        <p:nvSpPr>
          <p:cNvPr id="35" name="TextBox 34">
            <a:extLst>
              <a:ext uri="{FF2B5EF4-FFF2-40B4-BE49-F238E27FC236}">
                <a16:creationId xmlns:a16="http://schemas.microsoft.com/office/drawing/2014/main" id="{53C1033B-A38A-61AF-3262-5884BBCEDDA9}"/>
              </a:ext>
            </a:extLst>
          </p:cNvPr>
          <p:cNvSpPr txBox="1"/>
          <p:nvPr/>
        </p:nvSpPr>
        <p:spPr>
          <a:xfrm>
            <a:off x="8317883" y="3548684"/>
            <a:ext cx="3889508" cy="2554545"/>
          </a:xfrm>
          <a:prstGeom prst="rect">
            <a:avLst/>
          </a:prstGeom>
          <a:noFill/>
        </p:spPr>
        <p:txBody>
          <a:bodyPr wrap="square" rtlCol="0">
            <a:spAutoFit/>
          </a:bodyPr>
          <a:lstStyle/>
          <a:p>
            <a:pPr marL="342900" indent="-342900">
              <a:buAutoNum type="arabicPeriod"/>
            </a:pPr>
            <a:r>
              <a:rPr lang="en-US" sz="1600" dirty="0"/>
              <a:t>The diamond-o-gram represents 100% of households, shaded by £5K income groups</a:t>
            </a:r>
          </a:p>
          <a:p>
            <a:pPr marL="342900" indent="-342900">
              <a:buAutoNum type="arabicPeriod"/>
            </a:pPr>
            <a:r>
              <a:rPr lang="en-US" sz="1600" dirty="0"/>
              <a:t>We have secured comparable data on annual housing costs for different tenures and sizes of homes.</a:t>
            </a:r>
          </a:p>
          <a:p>
            <a:pPr marL="342900" indent="-342900">
              <a:buAutoNum type="arabicPeriod"/>
            </a:pPr>
            <a:r>
              <a:rPr lang="en-US" sz="1600" dirty="0"/>
              <a:t>Times by 3.5 to give a 35% housing affordability ratio</a:t>
            </a:r>
          </a:p>
          <a:p>
            <a:pPr marL="342900" indent="-342900">
              <a:buAutoNum type="arabicPeriod"/>
            </a:pPr>
            <a:r>
              <a:rPr lang="en-US" sz="1600" dirty="0"/>
              <a:t>Place the annual housing cost in line with the diamond-o-gram income bands.</a:t>
            </a:r>
          </a:p>
        </p:txBody>
      </p:sp>
      <p:graphicFrame>
        <p:nvGraphicFramePr>
          <p:cNvPr id="39" name="Table 38">
            <a:extLst>
              <a:ext uri="{FF2B5EF4-FFF2-40B4-BE49-F238E27FC236}">
                <a16:creationId xmlns:a16="http://schemas.microsoft.com/office/drawing/2014/main" id="{9CEFFBFC-903F-4AA0-B6F8-84B002431109}"/>
              </a:ext>
            </a:extLst>
          </p:cNvPr>
          <p:cNvGraphicFramePr>
            <a:graphicFrameLocks noGrp="1"/>
          </p:cNvGraphicFramePr>
          <p:nvPr>
            <p:extLst>
              <p:ext uri="{D42A27DB-BD31-4B8C-83A1-F6EECF244321}">
                <p14:modId xmlns:p14="http://schemas.microsoft.com/office/powerpoint/2010/main" val="3853476772"/>
              </p:ext>
            </p:extLst>
          </p:nvPr>
        </p:nvGraphicFramePr>
        <p:xfrm>
          <a:off x="4544548" y="847149"/>
          <a:ext cx="3610308" cy="2600616"/>
        </p:xfrm>
        <a:graphic>
          <a:graphicData uri="http://schemas.openxmlformats.org/drawingml/2006/table">
            <a:tbl>
              <a:tblPr firstRow="1">
                <a:tableStyleId>{5C22544A-7EE6-4342-B048-85BDC9FD1C3A}</a:tableStyleId>
              </a:tblPr>
              <a:tblGrid>
                <a:gridCol w="1478129">
                  <a:extLst>
                    <a:ext uri="{9D8B030D-6E8A-4147-A177-3AD203B41FA5}">
                      <a16:colId xmlns:a16="http://schemas.microsoft.com/office/drawing/2014/main" val="51333165"/>
                    </a:ext>
                  </a:extLst>
                </a:gridCol>
                <a:gridCol w="829826">
                  <a:extLst>
                    <a:ext uri="{9D8B030D-6E8A-4147-A177-3AD203B41FA5}">
                      <a16:colId xmlns:a16="http://schemas.microsoft.com/office/drawing/2014/main" val="2590346686"/>
                    </a:ext>
                  </a:extLst>
                </a:gridCol>
                <a:gridCol w="639657">
                  <a:extLst>
                    <a:ext uri="{9D8B030D-6E8A-4147-A177-3AD203B41FA5}">
                      <a16:colId xmlns:a16="http://schemas.microsoft.com/office/drawing/2014/main" val="2110719262"/>
                    </a:ext>
                  </a:extLst>
                </a:gridCol>
                <a:gridCol w="662696">
                  <a:extLst>
                    <a:ext uri="{9D8B030D-6E8A-4147-A177-3AD203B41FA5}">
                      <a16:colId xmlns:a16="http://schemas.microsoft.com/office/drawing/2014/main" val="2663437825"/>
                    </a:ext>
                  </a:extLst>
                </a:gridCol>
              </a:tblGrid>
              <a:tr h="216718">
                <a:tc>
                  <a:txBody>
                    <a:bodyPr/>
                    <a:lstStyle/>
                    <a:p>
                      <a:pPr algn="l" fontAlgn="b"/>
                      <a:r>
                        <a:rPr lang="en-GB" sz="1000" b="0" u="none" strike="noStrike" dirty="0">
                          <a:effectLst/>
                        </a:rPr>
                        <a:t>Annual costs</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1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 2 bed </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dirty="0">
                          <a:effectLst/>
                        </a:rPr>
                        <a:t>3 bed </a:t>
                      </a:r>
                      <a:endParaRPr lang="en-GB" sz="1000" b="0" i="0" u="none" strike="noStrike" dirty="0">
                        <a:solidFill>
                          <a:srgbClr val="000000"/>
                        </a:solidFill>
                        <a:effectLst/>
                        <a:latin typeface="Calibri Light" panose="020F0302020204030204" pitchFamily="34" charset="0"/>
                      </a:endParaRPr>
                    </a:p>
                  </a:txBody>
                  <a:tcPr marL="0" marR="0" marT="0" marB="0" anchor="b"/>
                </a:tc>
                <a:extLst>
                  <a:ext uri="{0D108BD9-81ED-4DB2-BD59-A6C34878D82A}">
                    <a16:rowId xmlns:a16="http://schemas.microsoft.com/office/drawing/2014/main" val="4056677051"/>
                  </a:ext>
                </a:extLst>
              </a:tr>
              <a:tr h="216718">
                <a:tc>
                  <a:txBody>
                    <a:bodyPr/>
                    <a:lstStyle/>
                    <a:p>
                      <a:pPr algn="l" fontAlgn="b"/>
                      <a:r>
                        <a:rPr lang="en-GB" sz="1000" b="0" u="none" strike="noStrike" dirty="0">
                          <a:effectLst/>
                        </a:rPr>
                        <a:t>LA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marL="0" algn="r" defTabSz="914400" rtl="0" eaLnBrk="1" fontAlgn="b" latinLnBrk="0" hangingPunct="1"/>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6406227"/>
                  </a:ext>
                </a:extLst>
              </a:tr>
              <a:tr h="216718">
                <a:tc>
                  <a:txBody>
                    <a:bodyPr/>
                    <a:lstStyle/>
                    <a:p>
                      <a:pPr algn="l" fontAlgn="b"/>
                      <a:r>
                        <a:rPr lang="en-GB" sz="1000" b="0" u="none" strike="noStrike" dirty="0">
                          <a:effectLst/>
                        </a:rPr>
                        <a:t>HA social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4,084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4,730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5,232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83638268"/>
                  </a:ext>
                </a:extLst>
              </a:tr>
              <a:tr h="216718">
                <a:tc>
                  <a:txBody>
                    <a:bodyPr/>
                    <a:lstStyle/>
                    <a:p>
                      <a:pPr algn="l" fontAlgn="b"/>
                      <a:r>
                        <a:rPr lang="en-GB" sz="1000" b="0" u="none" strike="noStrike" dirty="0">
                          <a:effectLst/>
                        </a:rPr>
                        <a:t>HA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5,718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6,714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7,734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218272329"/>
                  </a:ext>
                </a:extLst>
              </a:tr>
              <a:tr h="216718">
                <a:tc>
                  <a:txBody>
                    <a:bodyPr/>
                    <a:lstStyle/>
                    <a:p>
                      <a:pPr algn="l" fontAlgn="b"/>
                      <a:r>
                        <a:rPr lang="en-GB" sz="1000" b="0" u="none" strike="noStrike" dirty="0">
                          <a:effectLst/>
                        </a:rPr>
                        <a:t>LA affordable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X</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040477775"/>
                  </a:ext>
                </a:extLst>
              </a:tr>
              <a:tr h="216718">
                <a:tc>
                  <a:txBody>
                    <a:bodyPr/>
                    <a:lstStyle/>
                    <a:p>
                      <a:pPr algn="l" fontAlgn="b"/>
                      <a:r>
                        <a:rPr lang="en-GB" sz="1000" b="0" u="none" strike="noStrike" dirty="0">
                          <a:effectLst/>
                        </a:rPr>
                        <a:t>Intermediate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6,208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7,859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9,926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746952993"/>
                  </a:ext>
                </a:extLst>
              </a:tr>
              <a:tr h="216718">
                <a:tc>
                  <a:txBody>
                    <a:bodyPr/>
                    <a:lstStyle/>
                    <a:p>
                      <a:pPr algn="l" fontAlgn="b"/>
                      <a:r>
                        <a:rPr lang="en-GB" sz="1000" b="0" u="none" strike="noStrike" dirty="0">
                          <a:effectLst/>
                        </a:rPr>
                        <a:t>Median private rent</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7,761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9,828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£ 12,415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98849496"/>
                  </a:ext>
                </a:extLst>
              </a:tr>
              <a:tr h="216718">
                <a:tc>
                  <a:txBody>
                    <a:bodyPr/>
                    <a:lstStyle/>
                    <a:p>
                      <a:pPr algn="l" fontAlgn="b"/>
                      <a:r>
                        <a:rPr lang="en-GB" sz="1000" b="0" u="none" strike="noStrike" dirty="0">
                          <a:effectLst/>
                        </a:rPr>
                        <a:t>Homebuy</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6,890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9,568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£ 11,993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4057487886"/>
                  </a:ext>
                </a:extLst>
              </a:tr>
              <a:tr h="216718">
                <a:tc>
                  <a:txBody>
                    <a:bodyPr/>
                    <a:lstStyle/>
                    <a:p>
                      <a:pPr algn="l" fontAlgn="b"/>
                      <a:r>
                        <a:rPr lang="en-GB" sz="1000" b="0" u="none" strike="noStrike" dirty="0">
                          <a:effectLst/>
                        </a:rPr>
                        <a:t>LQ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6,643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8,054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£ 11,791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3144066353"/>
                  </a:ext>
                </a:extLst>
              </a:tr>
              <a:tr h="216718">
                <a:tc>
                  <a:txBody>
                    <a:bodyPr/>
                    <a:lstStyle/>
                    <a:p>
                      <a:pPr algn="l" fontAlgn="b"/>
                      <a:r>
                        <a:rPr lang="en-GB" sz="1000" b="0" u="none" strike="noStrike" dirty="0">
                          <a:effectLst/>
                        </a:rPr>
                        <a:t>Avg resale</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7,488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9,334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£ 13,806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835506041"/>
                  </a:ext>
                </a:extLst>
              </a:tr>
              <a:tr h="216718">
                <a:tc>
                  <a:txBody>
                    <a:bodyPr/>
                    <a:lstStyle/>
                    <a:p>
                      <a:pPr algn="l" fontAlgn="b"/>
                      <a:r>
                        <a:rPr lang="en-GB" sz="1000" b="0" u="none" strike="noStrike" dirty="0">
                          <a:effectLst/>
                        </a:rPr>
                        <a:t>LQ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10,777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£ 13,215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£ 15,106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1548578091"/>
                  </a:ext>
                </a:extLst>
              </a:tr>
              <a:tr h="216718">
                <a:tc>
                  <a:txBody>
                    <a:bodyPr/>
                    <a:lstStyle/>
                    <a:p>
                      <a:pPr algn="l" fontAlgn="b"/>
                      <a:r>
                        <a:rPr lang="en-GB" sz="1000" b="0" u="none" strike="noStrike" dirty="0">
                          <a:effectLst/>
                        </a:rPr>
                        <a:t>Avg new build</a:t>
                      </a:r>
                      <a:endParaRPr lang="en-GB" sz="1000" b="0" i="0" u="none" strike="noStrike" dirty="0">
                        <a:solidFill>
                          <a:srgbClr val="000000"/>
                        </a:solidFill>
                        <a:effectLst/>
                        <a:latin typeface="Calibri Light" panose="020F0302020204030204" pitchFamily="34" charset="0"/>
                      </a:endParaRPr>
                    </a:p>
                  </a:txBody>
                  <a:tcPr marL="0" marR="0" marT="0" marB="0" anchor="b"/>
                </a:tc>
                <a:tc>
                  <a:txBody>
                    <a:bodyPr/>
                    <a:lstStyle/>
                    <a:p>
                      <a:pPr algn="r" fontAlgn="b"/>
                      <a:r>
                        <a:rPr lang="en-GB" sz="1000" b="0" u="none" strike="noStrike" kern="1200" dirty="0">
                          <a:solidFill>
                            <a:schemeClr val="dk1"/>
                          </a:solidFill>
                          <a:effectLst/>
                        </a:rPr>
                        <a:t> £   10,777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£ 13,544 </a:t>
                      </a:r>
                      <a:endParaRPr lang="en-GB" sz="1000" b="0" u="none" strike="noStrike" kern="1200" dirty="0">
                        <a:solidFill>
                          <a:schemeClr val="dk1"/>
                        </a:solidFill>
                        <a:effectLst/>
                        <a:latin typeface="+mn-lt"/>
                        <a:ea typeface="+mn-ea"/>
                        <a:cs typeface="+mn-cs"/>
                      </a:endParaRPr>
                    </a:p>
                  </a:txBody>
                  <a:tcPr marL="0" marR="0" marT="0" marB="0" anchor="b"/>
                </a:tc>
                <a:tc>
                  <a:txBody>
                    <a:bodyPr/>
                    <a:lstStyle/>
                    <a:p>
                      <a:pPr algn="r" fontAlgn="b"/>
                      <a:r>
                        <a:rPr lang="en-GB" sz="1000" b="0" u="none" strike="noStrike" kern="1200" dirty="0">
                          <a:solidFill>
                            <a:schemeClr val="dk1"/>
                          </a:solidFill>
                          <a:effectLst/>
                        </a:rPr>
                        <a:t> £ 16,192 </a:t>
                      </a:r>
                      <a:endParaRPr lang="en-GB" sz="1000" b="0" u="none" strike="noStrike" kern="1200" dirty="0">
                        <a:solidFill>
                          <a:schemeClr val="dk1"/>
                        </a:solidFill>
                        <a:effectLst/>
                        <a:latin typeface="+mn-lt"/>
                        <a:ea typeface="+mn-ea"/>
                        <a:cs typeface="+mn-cs"/>
                      </a:endParaRPr>
                    </a:p>
                  </a:txBody>
                  <a:tcPr marL="0" marR="0" marT="0" marB="0" anchor="b"/>
                </a:tc>
                <a:extLst>
                  <a:ext uri="{0D108BD9-81ED-4DB2-BD59-A6C34878D82A}">
                    <a16:rowId xmlns:a16="http://schemas.microsoft.com/office/drawing/2014/main" val="2812583024"/>
                  </a:ext>
                </a:extLst>
              </a:tr>
            </a:tbl>
          </a:graphicData>
        </a:graphic>
      </p:graphicFrame>
      <p:sp>
        <p:nvSpPr>
          <p:cNvPr id="36" name="Arrow: Right 35">
            <a:extLst>
              <a:ext uri="{FF2B5EF4-FFF2-40B4-BE49-F238E27FC236}">
                <a16:creationId xmlns:a16="http://schemas.microsoft.com/office/drawing/2014/main" id="{72BA6554-053E-EA63-940A-985D1B1B3B62}"/>
              </a:ext>
            </a:extLst>
          </p:cNvPr>
          <p:cNvSpPr/>
          <p:nvPr/>
        </p:nvSpPr>
        <p:spPr>
          <a:xfrm>
            <a:off x="4006709" y="85520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Arrow: Right 36">
            <a:extLst>
              <a:ext uri="{FF2B5EF4-FFF2-40B4-BE49-F238E27FC236}">
                <a16:creationId xmlns:a16="http://schemas.microsoft.com/office/drawing/2014/main" id="{A5683235-A79E-9FC0-2B55-4EA103F3808F}"/>
              </a:ext>
            </a:extLst>
          </p:cNvPr>
          <p:cNvSpPr/>
          <p:nvPr/>
        </p:nvSpPr>
        <p:spPr>
          <a:xfrm rot="10800000">
            <a:off x="4062222" y="2946038"/>
            <a:ext cx="574374"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3">
            <a:extLst>
              <a:ext uri="{FF2B5EF4-FFF2-40B4-BE49-F238E27FC236}">
                <a16:creationId xmlns:a16="http://schemas.microsoft.com/office/drawing/2014/main" id="{1D348B9A-18B4-473F-651C-74B7F52D89AF}"/>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
        <p:nvSpPr>
          <p:cNvPr id="38" name="Arrow: Right 37">
            <a:extLst>
              <a:ext uri="{FF2B5EF4-FFF2-40B4-BE49-F238E27FC236}">
                <a16:creationId xmlns:a16="http://schemas.microsoft.com/office/drawing/2014/main" id="{DEC7E7BD-588A-8B97-8381-9032434E7565}"/>
              </a:ext>
            </a:extLst>
          </p:cNvPr>
          <p:cNvSpPr/>
          <p:nvPr/>
        </p:nvSpPr>
        <p:spPr>
          <a:xfrm>
            <a:off x="4220432" y="3769757"/>
            <a:ext cx="530270" cy="417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584474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510A3DC-C2ED-4C94-9FD0-76846F5F424E}"/>
              </a:ext>
            </a:extLst>
          </p:cNvPr>
          <p:cNvSpPr>
            <a:spLocks noGrp="1"/>
          </p:cNvSpPr>
          <p:nvPr>
            <p:ph type="title"/>
          </p:nvPr>
        </p:nvSpPr>
        <p:spPr>
          <a:xfrm>
            <a:off x="680080" y="0"/>
            <a:ext cx="10909640" cy="959556"/>
          </a:xfrm>
        </p:spPr>
        <p:txBody>
          <a:bodyPr vert="horz" lIns="91440" tIns="45720" rIns="91440" bIns="45720" rtlCol="0" anchor="ctr">
            <a:noAutofit/>
          </a:bodyPr>
          <a:lstStyle/>
          <a:p>
            <a:pPr algn="ctr"/>
            <a:r>
              <a:rPr lang="en-GB" sz="3200" dirty="0"/>
              <a:t>MINIMUM Income needed IF housing TAKES UP 35%</a:t>
            </a:r>
            <a:endParaRPr lang="en-US" sz="3200" kern="1200" dirty="0">
              <a:solidFill>
                <a:schemeClr val="tx1"/>
              </a:solidFill>
              <a:latin typeface="+mj-lt"/>
              <a:ea typeface="+mj-ea"/>
              <a:cs typeface="+mj-cs"/>
            </a:endParaRPr>
          </a:p>
        </p:txBody>
      </p:sp>
      <p:sp>
        <p:nvSpPr>
          <p:cNvPr id="8" name="Footer Placeholder 7">
            <a:extLst>
              <a:ext uri="{FF2B5EF4-FFF2-40B4-BE49-F238E27FC236}">
                <a16:creationId xmlns:a16="http://schemas.microsoft.com/office/drawing/2014/main" id="{8A576008-6A58-4C36-BE25-33BE68C481D5}"/>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7" name="Slide Number Placeholder 4">
            <a:extLst>
              <a:ext uri="{FF2B5EF4-FFF2-40B4-BE49-F238E27FC236}">
                <a16:creationId xmlns:a16="http://schemas.microsoft.com/office/drawing/2014/main" id="{8820C294-0E46-4AAE-9AA4-92C12CC6777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36</a:t>
            </a:fld>
            <a:endParaRPr lang="en-US" dirty="0"/>
          </a:p>
        </p:txBody>
      </p:sp>
      <p:pic>
        <p:nvPicPr>
          <p:cNvPr id="2" name="Picture 1">
            <a:extLst>
              <a:ext uri="{FF2B5EF4-FFF2-40B4-BE49-F238E27FC236}">
                <a16:creationId xmlns:a16="http://schemas.microsoft.com/office/drawing/2014/main" id="{3B67DC02-FD56-A618-688D-A9DAFE68B7C3}"/>
              </a:ext>
            </a:extLst>
          </p:cNvPr>
          <p:cNvPicPr>
            <a:picLocks noChangeAspect="1"/>
          </p:cNvPicPr>
          <p:nvPr/>
        </p:nvPicPr>
        <p:blipFill rotWithShape="1">
          <a:blip r:embed="rId2"/>
          <a:srcRect l="1617" t="29281" r="10515" b="11242"/>
          <a:stretch/>
        </p:blipFill>
        <p:spPr>
          <a:xfrm>
            <a:off x="116597" y="1237129"/>
            <a:ext cx="11890216" cy="4527177"/>
          </a:xfrm>
          <a:prstGeom prst="rect">
            <a:avLst/>
          </a:prstGeom>
        </p:spPr>
      </p:pic>
    </p:spTree>
    <p:extLst>
      <p:ext uri="{BB962C8B-B14F-4D97-AF65-F5344CB8AC3E}">
        <p14:creationId xmlns:p14="http://schemas.microsoft.com/office/powerpoint/2010/main" val="27288592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D029FCA-B9FA-40F1-A649-95EA62327C4C}"/>
              </a:ext>
            </a:extLst>
          </p:cNvPr>
          <p:cNvPicPr>
            <a:picLocks noChangeAspect="1"/>
          </p:cNvPicPr>
          <p:nvPr/>
        </p:nvPicPr>
        <p:blipFill rotWithShape="1">
          <a:blip r:embed="rId2"/>
          <a:srcRect l="9119" t="33073" r="10588" b="9523"/>
          <a:stretch/>
        </p:blipFill>
        <p:spPr>
          <a:xfrm>
            <a:off x="240579" y="795010"/>
            <a:ext cx="11710842" cy="5104725"/>
          </a:xfrm>
          <a:prstGeom prst="rect">
            <a:avLst/>
          </a:prstGeom>
        </p:spPr>
      </p:pic>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641180" y="0"/>
            <a:ext cx="10909640" cy="982133"/>
          </a:xfrm>
        </p:spPr>
        <p:txBody>
          <a:bodyPr vert="horz" lIns="91440" tIns="45720" rIns="91440" bIns="45720" rtlCol="0" anchor="ctr">
            <a:normAutofit/>
          </a:bodyPr>
          <a:lstStyle/>
          <a:p>
            <a:pPr algn="ctr"/>
            <a:r>
              <a:rPr lang="en-GB" sz="3600" dirty="0"/>
              <a:t>Income needed for ‘broad’ tenures</a:t>
            </a:r>
            <a:endParaRPr lang="en-US" sz="3600" kern="1200" dirty="0">
              <a:solidFill>
                <a:schemeClr val="tx1"/>
              </a:solidFill>
              <a:latin typeface="+mj-lt"/>
              <a:ea typeface="+mj-ea"/>
              <a:cs typeface="+mj-cs"/>
            </a:endParaRPr>
          </a:p>
        </p:txBody>
      </p:sp>
      <p:sp>
        <p:nvSpPr>
          <p:cNvPr id="10" name="TextBox 9">
            <a:extLst>
              <a:ext uri="{FF2B5EF4-FFF2-40B4-BE49-F238E27FC236}">
                <a16:creationId xmlns:a16="http://schemas.microsoft.com/office/drawing/2014/main" id="{F8B0C763-24AC-4371-9E7C-35FD6CC0D1D6}"/>
              </a:ext>
            </a:extLst>
          </p:cNvPr>
          <p:cNvSpPr txBox="1"/>
          <p:nvPr/>
        </p:nvSpPr>
        <p:spPr>
          <a:xfrm>
            <a:off x="828903" y="6117258"/>
            <a:ext cx="10938164" cy="523220"/>
          </a:xfrm>
          <a:prstGeom prst="rect">
            <a:avLst/>
          </a:prstGeom>
          <a:noFill/>
        </p:spPr>
        <p:txBody>
          <a:bodyPr wrap="square" rtlCol="0">
            <a:spAutoFit/>
          </a:bodyPr>
          <a:lstStyle/>
          <a:p>
            <a:pPr algn="ctr"/>
            <a:r>
              <a:rPr lang="en-GB" sz="1400" dirty="0">
                <a:solidFill>
                  <a:schemeClr val="bg1"/>
                </a:solidFill>
              </a:rPr>
              <a:t>Using the power of “outlines” each tenure’s cost data can be summarized into broad groupings, covering 1, 2 and 3 beds. In this diagram the number of dwellings and % of stock is included in each box, where known.</a:t>
            </a:r>
          </a:p>
        </p:txBody>
      </p:sp>
      <p:sp>
        <p:nvSpPr>
          <p:cNvPr id="3" name="Footer Placeholder 2">
            <a:extLst>
              <a:ext uri="{FF2B5EF4-FFF2-40B4-BE49-F238E27FC236}">
                <a16:creationId xmlns:a16="http://schemas.microsoft.com/office/drawing/2014/main" id="{D79B3CFD-4024-4736-9709-4AE17B3726B5}"/>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6" name="Callout: Line 5">
            <a:extLst>
              <a:ext uri="{FF2B5EF4-FFF2-40B4-BE49-F238E27FC236}">
                <a16:creationId xmlns:a16="http://schemas.microsoft.com/office/drawing/2014/main" id="{6B5FBF86-DE00-4749-8BAA-826EC6E1FFA6}"/>
              </a:ext>
            </a:extLst>
          </p:cNvPr>
          <p:cNvSpPr/>
          <p:nvPr/>
        </p:nvSpPr>
        <p:spPr>
          <a:xfrm>
            <a:off x="6965576" y="3964679"/>
            <a:ext cx="4985846" cy="523220"/>
          </a:xfrm>
          <a:prstGeom prst="borderCallout1">
            <a:avLst>
              <a:gd name="adj1" fmla="val 44288"/>
              <a:gd name="adj2" fmla="val 332"/>
              <a:gd name="adj3" fmla="val 114242"/>
              <a:gd name="adj4" fmla="val -6327"/>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Private rented needs a higher income than home ownership &amp; Homebuy, for smaller homes income needed can be around £25K</a:t>
            </a:r>
          </a:p>
        </p:txBody>
      </p:sp>
      <p:sp>
        <p:nvSpPr>
          <p:cNvPr id="7" name="Callout: Line 6">
            <a:extLst>
              <a:ext uri="{FF2B5EF4-FFF2-40B4-BE49-F238E27FC236}">
                <a16:creationId xmlns:a16="http://schemas.microsoft.com/office/drawing/2014/main" id="{76B77ADA-28D2-459E-A2A9-081E51558E9B}"/>
              </a:ext>
            </a:extLst>
          </p:cNvPr>
          <p:cNvSpPr/>
          <p:nvPr/>
        </p:nvSpPr>
        <p:spPr>
          <a:xfrm>
            <a:off x="8346141" y="4610437"/>
            <a:ext cx="3605280" cy="738664"/>
          </a:xfrm>
          <a:prstGeom prst="borderCallout1">
            <a:avLst>
              <a:gd name="adj1" fmla="val 58839"/>
              <a:gd name="adj2" fmla="val -167"/>
              <a:gd name="adj3" fmla="val 86882"/>
              <a:gd name="adj4" fmla="val -3007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Home ownership and Homebuy need incomes of £20-25K+ but have a relatively narrow range of prices, not reaching beyond £45-50K</a:t>
            </a:r>
          </a:p>
        </p:txBody>
      </p:sp>
      <p:sp>
        <p:nvSpPr>
          <p:cNvPr id="8" name="Callout: Line 7">
            <a:extLst>
              <a:ext uri="{FF2B5EF4-FFF2-40B4-BE49-F238E27FC236}">
                <a16:creationId xmlns:a16="http://schemas.microsoft.com/office/drawing/2014/main" id="{3BFFD713-3EAA-4A8F-B288-5ABF20846F8D}"/>
              </a:ext>
            </a:extLst>
          </p:cNvPr>
          <p:cNvSpPr/>
          <p:nvPr/>
        </p:nvSpPr>
        <p:spPr>
          <a:xfrm>
            <a:off x="8346142" y="3318921"/>
            <a:ext cx="3605280" cy="523220"/>
          </a:xfrm>
          <a:prstGeom prst="borderCallout1">
            <a:avLst>
              <a:gd name="adj1" fmla="val 52855"/>
              <a:gd name="adj2" fmla="val 466"/>
              <a:gd name="adj3" fmla="val 126904"/>
              <a:gd name="adj4" fmla="val -63199"/>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Smaller social rent is the housing option for households on incomes starting from £10-15K</a:t>
            </a:r>
          </a:p>
        </p:txBody>
      </p:sp>
      <p:sp>
        <p:nvSpPr>
          <p:cNvPr id="9" name="Callout: Line 8">
            <a:extLst>
              <a:ext uri="{FF2B5EF4-FFF2-40B4-BE49-F238E27FC236}">
                <a16:creationId xmlns:a16="http://schemas.microsoft.com/office/drawing/2014/main" id="{2F34942F-08DB-4F56-AA02-DFCC09339F91}"/>
              </a:ext>
            </a:extLst>
          </p:cNvPr>
          <p:cNvSpPr/>
          <p:nvPr/>
        </p:nvSpPr>
        <p:spPr>
          <a:xfrm>
            <a:off x="641180" y="5131138"/>
            <a:ext cx="3372197" cy="738664"/>
          </a:xfrm>
          <a:prstGeom prst="borderCallout1">
            <a:avLst>
              <a:gd name="adj1" fmla="val 55217"/>
              <a:gd name="adj2" fmla="val 99642"/>
              <a:gd name="adj3" fmla="val 67490"/>
              <a:gd name="adj4" fmla="val 160254"/>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New build for 1 beds require a higher income than all other tenures, at around £35-40K+</a:t>
            </a:r>
          </a:p>
        </p:txBody>
      </p:sp>
      <p:sp>
        <p:nvSpPr>
          <p:cNvPr id="11" name="Slide Number Placeholder 4">
            <a:extLst>
              <a:ext uri="{FF2B5EF4-FFF2-40B4-BE49-F238E27FC236}">
                <a16:creationId xmlns:a16="http://schemas.microsoft.com/office/drawing/2014/main" id="{8BEAB397-B82E-4A9C-88F4-49A6865F2E22}"/>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37</a:t>
            </a:fld>
            <a:endParaRPr lang="en-US" dirty="0"/>
          </a:p>
        </p:txBody>
      </p:sp>
    </p:spTree>
    <p:extLst>
      <p:ext uri="{BB962C8B-B14F-4D97-AF65-F5344CB8AC3E}">
        <p14:creationId xmlns:p14="http://schemas.microsoft.com/office/powerpoint/2010/main" val="19128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22BC6CD-A48A-D103-37A5-E85792537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073CC784-88AD-BA8D-84FD-97068985AEBB}"/>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54E7126B-AEF2-1381-6A2D-58C81C6601B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4A936005-CD81-B4BB-6A41-D5C61D32657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09AB0473-5131-FDD0-AA1E-05CB62764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CB86FDE8-84CD-AEA9-9A69-29C40B74E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47CEBB2E-ED38-D688-C774-8AE39759F7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34E0304-5B26-1EEB-4579-513EBC5FE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C8D59FA-059D-EED7-D62A-216649B54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E583435C-DD7F-B724-B9C1-17618437FDC6}"/>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308E499B-0FA0-CD00-21AE-234E390C8AE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9BB0B5BA-D9EB-B8D0-A4E3-BF0E13A4F54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38</a:t>
            </a:fld>
            <a:endParaRPr lang="en-US" dirty="0"/>
          </a:p>
        </p:txBody>
      </p:sp>
      <p:sp>
        <p:nvSpPr>
          <p:cNvPr id="2" name="Title 1">
            <a:extLst>
              <a:ext uri="{FF2B5EF4-FFF2-40B4-BE49-F238E27FC236}">
                <a16:creationId xmlns:a16="http://schemas.microsoft.com/office/drawing/2014/main" id="{D422A550-66E8-3AA8-AECB-88AA5C0BBF4A}"/>
              </a:ext>
            </a:extLst>
          </p:cNvPr>
          <p:cNvSpPr txBox="1">
            <a:spLocks/>
          </p:cNvSpPr>
          <p:nvPr/>
        </p:nvSpPr>
        <p:spPr>
          <a:xfrm>
            <a:off x="1535372" y="1038740"/>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housing market diagrams</a:t>
            </a:r>
          </a:p>
        </p:txBody>
      </p:sp>
      <p:sp>
        <p:nvSpPr>
          <p:cNvPr id="17" name="Text Placeholder 2">
            <a:extLst>
              <a:ext uri="{FF2B5EF4-FFF2-40B4-BE49-F238E27FC236}">
                <a16:creationId xmlns:a16="http://schemas.microsoft.com/office/drawing/2014/main" id="{2CA378D5-5575-B961-A231-27AFD330776E}"/>
              </a:ext>
            </a:extLst>
          </p:cNvPr>
          <p:cNvSpPr txBox="1">
            <a:spLocks/>
          </p:cNvSpPr>
          <p:nvPr/>
        </p:nvSpPr>
        <p:spPr>
          <a:xfrm>
            <a:off x="1535372" y="3575990"/>
            <a:ext cx="9120954" cy="1448855"/>
          </a:xfrm>
          <a:prstGeom prst="rect">
            <a:avLst/>
          </a:prstGeom>
        </p:spPr>
        <p:txBody>
          <a:bodyPr vert="horz" lIns="91440" tIns="91440" rIns="91440" bIns="91440" rtlCol="0">
            <a:normAutofit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the scale and cost of housing</a:t>
            </a:r>
          </a:p>
          <a:p>
            <a:pPr algn="ctr"/>
            <a:r>
              <a:rPr lang="en-GB" cap="all" dirty="0">
                <a:solidFill>
                  <a:schemeClr val="accent1"/>
                </a:solidFill>
              </a:rPr>
              <a:t>Introducing the staircase FOR 1, 2 &amp; 3 beds</a:t>
            </a:r>
          </a:p>
          <a:p>
            <a:pPr algn="ctr"/>
            <a:r>
              <a:rPr lang="en-GB" cap="all" dirty="0">
                <a:solidFill>
                  <a:schemeClr val="accent1"/>
                </a:solidFill>
              </a:rPr>
              <a:t>Comparing broad tenures &amp; pay scales</a:t>
            </a:r>
            <a:endParaRPr lang="en-US" cap="all" dirty="0">
              <a:solidFill>
                <a:schemeClr val="accent1"/>
              </a:solidFill>
            </a:endParaRPr>
          </a:p>
        </p:txBody>
      </p:sp>
      <p:sp>
        <p:nvSpPr>
          <p:cNvPr id="12" name="Footer Placeholder 3">
            <a:extLst>
              <a:ext uri="{FF2B5EF4-FFF2-40B4-BE49-F238E27FC236}">
                <a16:creationId xmlns:a16="http://schemas.microsoft.com/office/drawing/2014/main" id="{83102746-E8D3-EECA-B335-2F220470D61F}"/>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15969815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122CC2CB-5026-FDC1-FB20-94F16181EC5D}"/>
              </a:ext>
            </a:extLst>
          </p:cNvPr>
          <p:cNvGraphicFramePr>
            <a:graphicFrameLocks noGrp="1"/>
          </p:cNvGraphicFramePr>
          <p:nvPr>
            <p:extLst>
              <p:ext uri="{D42A27DB-BD31-4B8C-83A1-F6EECF244321}">
                <p14:modId xmlns:p14="http://schemas.microsoft.com/office/powerpoint/2010/main" val="1410843791"/>
              </p:ext>
            </p:extLst>
          </p:nvPr>
        </p:nvGraphicFramePr>
        <p:xfrm>
          <a:off x="616227" y="1049446"/>
          <a:ext cx="10764451" cy="4972223"/>
        </p:xfrm>
        <a:graphic>
          <a:graphicData uri="http://schemas.openxmlformats.org/drawingml/2006/table">
            <a:tbl>
              <a:tblPr firstRow="1" bandRow="1">
                <a:tableStyleId>{69012ECD-51FC-41F1-AA8D-1B2483CD663E}</a:tableStyleId>
              </a:tblPr>
              <a:tblGrid>
                <a:gridCol w="3424552">
                  <a:extLst>
                    <a:ext uri="{9D8B030D-6E8A-4147-A177-3AD203B41FA5}">
                      <a16:colId xmlns:a16="http://schemas.microsoft.com/office/drawing/2014/main" val="3927090664"/>
                    </a:ext>
                  </a:extLst>
                </a:gridCol>
                <a:gridCol w="5628288">
                  <a:extLst>
                    <a:ext uri="{9D8B030D-6E8A-4147-A177-3AD203B41FA5}">
                      <a16:colId xmlns:a16="http://schemas.microsoft.com/office/drawing/2014/main" val="3051318368"/>
                    </a:ext>
                  </a:extLst>
                </a:gridCol>
                <a:gridCol w="1711611">
                  <a:extLst>
                    <a:ext uri="{9D8B030D-6E8A-4147-A177-3AD203B41FA5}">
                      <a16:colId xmlns:a16="http://schemas.microsoft.com/office/drawing/2014/main" val="1344021028"/>
                    </a:ext>
                  </a:extLst>
                </a:gridCol>
              </a:tblGrid>
              <a:tr h="279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Links</a:t>
                      </a:r>
                    </a:p>
                  </a:txBody>
                  <a:tcPr/>
                </a:tc>
                <a:tc>
                  <a:txBody>
                    <a:bodyPr/>
                    <a:lstStyle/>
                    <a:p>
                      <a:r>
                        <a:rPr lang="en-GB" sz="1200" dirty="0"/>
                        <a:t>Dates</a:t>
                      </a:r>
                    </a:p>
                  </a:txBody>
                  <a:tcPr/>
                </a:tc>
                <a:extLst>
                  <a:ext uri="{0D108BD9-81ED-4DB2-BD59-A6C34878D82A}">
                    <a16:rowId xmlns:a16="http://schemas.microsoft.com/office/drawing/2014/main" val="3923115101"/>
                  </a:ext>
                </a:extLst>
              </a:tr>
              <a:tr h="2490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diamond-o-grams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27</a:t>
                      </a:r>
                      <a:endParaRPr lang="en-GB" sz="1200" b="0" dirty="0">
                        <a:latin typeface="+mn-lt"/>
                      </a:endParaRPr>
                    </a:p>
                  </a:txBody>
                  <a:tcPr/>
                </a:tc>
                <a:tc>
                  <a:txBody>
                    <a:bodyPr/>
                    <a:lstStyle/>
                    <a:p>
                      <a:r>
                        <a:rPr lang="en-GB" sz="1200" dirty="0"/>
                        <a:t>2020-21</a:t>
                      </a:r>
                    </a:p>
                  </a:txBody>
                  <a:tcPr/>
                </a:tc>
                <a:extLst>
                  <a:ext uri="{0D108BD9-81ED-4DB2-BD59-A6C34878D82A}">
                    <a16:rowId xmlns:a16="http://schemas.microsoft.com/office/drawing/2014/main" val="1359836882"/>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Number and % of dwellings in each broad tenure group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see slide 40</a:t>
                      </a:r>
                      <a:endParaRPr lang="en-GB" sz="1200" b="0" dirty="0">
                        <a:solidFill>
                          <a:srgbClr val="FF0000"/>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2085590287"/>
                  </a:ext>
                </a:extLst>
              </a:tr>
              <a:tr h="293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Payscales:</a:t>
                      </a:r>
                    </a:p>
                  </a:txBody>
                  <a:tcPr>
                    <a:solidFill>
                      <a:schemeClr val="accent1">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latin typeface="+mn-lt"/>
                      </a:endParaRPr>
                    </a:p>
                  </a:txBody>
                  <a:tcPr>
                    <a:solidFill>
                      <a:schemeClr val="accent1">
                        <a:lumMod val="60000"/>
                        <a:lumOff val="40000"/>
                      </a:schemeClr>
                    </a:solidFill>
                  </a:tcPr>
                </a:tc>
                <a:tc>
                  <a:txBody>
                    <a:bodyPr/>
                    <a:lstStyle/>
                    <a:p>
                      <a:endParaRPr lang="en-GB" sz="1200" dirty="0"/>
                    </a:p>
                  </a:txBody>
                  <a:tcPr>
                    <a:solidFill>
                      <a:schemeClr val="accent1">
                        <a:lumMod val="60000"/>
                        <a:lumOff val="40000"/>
                      </a:schemeClr>
                    </a:solidFill>
                  </a:tcPr>
                </a:tc>
                <a:extLst>
                  <a:ext uri="{0D108BD9-81ED-4DB2-BD59-A6C34878D82A}">
                    <a16:rowId xmlns:a16="http://schemas.microsoft.com/office/drawing/2014/main" val="781102600"/>
                  </a:ext>
                </a:extLst>
              </a:tr>
              <a:tr h="4641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Teachers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latin typeface="+mn-lt"/>
                          <a:hlinkClick r:id="rId2"/>
                        </a:rPr>
                        <a:t>https://getintoteaching.education.gov.uk/salaries-and-benefits</a:t>
                      </a:r>
                      <a:r>
                        <a:rPr lang="en-GB" sz="1200" b="0" dirty="0">
                          <a:latin typeface="+mn-lt"/>
                        </a:rPr>
                        <a:t> </a:t>
                      </a:r>
                    </a:p>
                  </a:txBody>
                  <a:tcPr/>
                </a:tc>
                <a:tc>
                  <a:txBody>
                    <a:bodyPr/>
                    <a:lstStyle/>
                    <a:p>
                      <a:r>
                        <a:rPr lang="en-GB" sz="1200" dirty="0"/>
                        <a:t>April 2021+</a:t>
                      </a:r>
                    </a:p>
                  </a:txBody>
                  <a:tcPr/>
                </a:tc>
                <a:extLst>
                  <a:ext uri="{0D108BD9-81ED-4DB2-BD59-A6C34878D82A}">
                    <a16:rowId xmlns:a16="http://schemas.microsoft.com/office/drawing/2014/main" val="2279856294"/>
                  </a:ext>
                </a:extLst>
              </a:tr>
              <a:tr h="3550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Health service “agenda for change”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latin typeface="+mn-lt"/>
                          <a:hlinkClick r:id="rId3"/>
                        </a:rPr>
                        <a:t>Agenda for change - pay rates | Health Careers</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2022</a:t>
                      </a:r>
                    </a:p>
                  </a:txBody>
                  <a:tcPr/>
                </a:tc>
                <a:extLst>
                  <a:ext uri="{0D108BD9-81ED-4DB2-BD59-A6C34878D82A}">
                    <a16:rowId xmlns:a16="http://schemas.microsoft.com/office/drawing/2014/main" val="3682887777"/>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Minimum and living wage rates	</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4"/>
                        </a:rPr>
                        <a:t>https://www.gov.uk/national-minimum-wage-rates</a:t>
                      </a:r>
                      <a:r>
                        <a:rPr lang="en-US" sz="1200" b="0" dirty="0">
                          <a:latin typeface="+mn-lt"/>
                        </a:rPr>
                        <a:t> </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820158824"/>
                  </a:ext>
                </a:extLst>
              </a:tr>
              <a:tr h="298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State pension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5"/>
                        </a:rPr>
                        <a:t>The new State Pension amount - What you'll get | Age UK</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Mar-22</a:t>
                      </a:r>
                    </a:p>
                  </a:txBody>
                  <a:tcPr/>
                </a:tc>
                <a:extLst>
                  <a:ext uri="{0D108BD9-81ED-4DB2-BD59-A6C34878D82A}">
                    <a16:rowId xmlns:a16="http://schemas.microsoft.com/office/drawing/2014/main" val="2896524033"/>
                  </a:ext>
                </a:extLst>
              </a:tr>
              <a:tr h="3665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Selection of public sector salaries</a:t>
                      </a: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i="0" u="sng" strike="noStrike" dirty="0">
                          <a:solidFill>
                            <a:srgbClr val="EE7B08"/>
                          </a:solidFill>
                          <a:effectLst/>
                          <a:latin typeface="+mn-lt"/>
                          <a:hlinkClick r:id="rId6"/>
                        </a:rPr>
                        <a:t>Explore careers | National Careers Service</a:t>
                      </a:r>
                      <a:endParaRPr lang="en-GB" sz="12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2020/21</a:t>
                      </a:r>
                    </a:p>
                  </a:txBody>
                  <a:tcPr/>
                </a:tc>
                <a:extLst>
                  <a:ext uri="{0D108BD9-81ED-4DB2-BD59-A6C34878D82A}">
                    <a16:rowId xmlns:a16="http://schemas.microsoft.com/office/drawing/2014/main" val="1388084243"/>
                  </a:ext>
                </a:extLst>
              </a:tr>
              <a:tr h="768126">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Care workers		</a:t>
                      </a:r>
                    </a:p>
                    <a:p>
                      <a:pPr marL="0" lvl="1" indent="0" defTabSz="914400">
                        <a:lnSpc>
                          <a:spcPct val="120000"/>
                        </a:lnSpc>
                        <a:spcAft>
                          <a:spcPts val="600"/>
                        </a:spcAft>
                        <a:buClr>
                          <a:schemeClr val="accent1"/>
                        </a:buClr>
                        <a:buSzPct val="100000"/>
                        <a:buFont typeface="Arial" panose="020B0604020202020204" pitchFamily="34" charset="0"/>
                        <a:buNone/>
                      </a:pPr>
                      <a:endParaRPr lang="en-US" sz="1200" dirty="0"/>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7"/>
                        </a:rPr>
                        <a:t>https://www.skillsforcare.org.uk/Adult-Social-Care-Workforce-Data/Workforce-intelligence/publications/local-information/My-local-authority-area.aspx</a:t>
                      </a:r>
                      <a:endParaRPr lang="en-GB" sz="12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2021/22</a:t>
                      </a:r>
                    </a:p>
                  </a:txBody>
                  <a:tcPr/>
                </a:tc>
                <a:extLst>
                  <a:ext uri="{0D108BD9-81ED-4DB2-BD59-A6C34878D82A}">
                    <a16:rowId xmlns:a16="http://schemas.microsoft.com/office/drawing/2014/main" val="232106242"/>
                  </a:ext>
                </a:extLst>
              </a:tr>
              <a:tr h="298694">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dirty="0"/>
                        <a:t>Working hours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200" b="0" dirty="0">
                          <a:latin typeface="+mn-lt"/>
                          <a:hlinkClick r:id="rId8"/>
                        </a:rPr>
                        <a:t>https://clockify.me/working-hours</a:t>
                      </a:r>
                      <a:r>
                        <a:rPr lang="en-GB" sz="12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2021</a:t>
                      </a:r>
                    </a:p>
                  </a:txBody>
                  <a:tcPr/>
                </a:tc>
                <a:extLst>
                  <a:ext uri="{0D108BD9-81ED-4DB2-BD59-A6C34878D82A}">
                    <a16:rowId xmlns:a16="http://schemas.microsoft.com/office/drawing/2014/main" val="1724192025"/>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dirty="0"/>
                        <a:t>Note: the term Private Registered Provider was used in the context section, this can be taken to also mean Housing Associations (HA) in this section</a:t>
                      </a:r>
                      <a:endParaRPr lang="en-US" sz="12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200" b="0" dirty="0">
                        <a:latin typeface="+mn-l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txBody>
                  <a:tcPr/>
                </a:tc>
                <a:extLst>
                  <a:ext uri="{0D108BD9-81ED-4DB2-BD59-A6C34878D82A}">
                    <a16:rowId xmlns:a16="http://schemas.microsoft.com/office/drawing/2014/main" val="4138015147"/>
                  </a:ext>
                </a:extLst>
              </a:tr>
              <a:tr h="298694">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200" b="0" dirty="0">
                          <a:latin typeface="+mn-lt"/>
                        </a:rPr>
                        <a:t>Note about payscales: </a:t>
                      </a:r>
                      <a:r>
                        <a:rPr lang="en-GB" sz="1200" dirty="0"/>
                        <a:t>Annual pay rates are based on quoted salary levels (so may not compare well with CACI income data). We assume full time working although some households will have incomes from more than one earner, and some will have income from one or more part time jobs. </a:t>
                      </a:r>
                      <a:endParaRPr lang="en-US" sz="12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874628269"/>
                  </a:ext>
                </a:extLst>
              </a:tr>
            </a:tbl>
          </a:graphicData>
        </a:graphic>
      </p:graphicFrame>
      <p:sp>
        <p:nvSpPr>
          <p:cNvPr id="4" name="Title 2">
            <a:extLst>
              <a:ext uri="{FF2B5EF4-FFF2-40B4-BE49-F238E27FC236}">
                <a16:creationId xmlns:a16="http://schemas.microsoft.com/office/drawing/2014/main" id="{42A1D525-0AF1-CF6D-ABDD-37E798C7F82A}"/>
              </a:ext>
            </a:extLst>
          </p:cNvPr>
          <p:cNvSpPr txBox="1">
            <a:spLocks/>
          </p:cNvSpPr>
          <p:nvPr/>
        </p:nvSpPr>
        <p:spPr>
          <a:xfrm>
            <a:off x="616227" y="0"/>
            <a:ext cx="10438628" cy="104944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diagrams</a:t>
            </a:r>
          </a:p>
        </p:txBody>
      </p:sp>
      <p:sp>
        <p:nvSpPr>
          <p:cNvPr id="5" name="Slide Number Placeholder 4">
            <a:extLst>
              <a:ext uri="{FF2B5EF4-FFF2-40B4-BE49-F238E27FC236}">
                <a16:creationId xmlns:a16="http://schemas.microsoft.com/office/drawing/2014/main" id="{B21D0DAC-9B88-61DA-2DEF-52096035F35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39</a:t>
            </a:fld>
            <a:endParaRPr lang="en-US" dirty="0"/>
          </a:p>
        </p:txBody>
      </p:sp>
      <p:sp>
        <p:nvSpPr>
          <p:cNvPr id="2" name="Footer Placeholder 3">
            <a:extLst>
              <a:ext uri="{FF2B5EF4-FFF2-40B4-BE49-F238E27FC236}">
                <a16:creationId xmlns:a16="http://schemas.microsoft.com/office/drawing/2014/main" id="{6CD18F79-4BE4-4ABF-87F0-B5097206B270}"/>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1572596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DBD0571-B513-A6C2-E616-C51F1038EE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7469B14E-3257-6014-55E1-1366F3174F0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05E0DAAF-CA58-DC58-FE79-BED250EF5C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5DFB984-335C-4E80-9069-EEADE91AC5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DCE97255-325F-EE04-E2B3-3ED9B9AD5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4FE16D9-1E47-D3A4-44AD-E69CE98620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251E0313-4A7F-9D9A-5566-3DD55DB1F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AF3E211-CDF6-4A1F-7A1D-62A0543FF2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86BE786-EC81-BEF2-BC37-681A18B92E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39591651-CBAB-60F1-89FA-DF6C7CC00287}"/>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Context</a:t>
            </a:r>
          </a:p>
        </p:txBody>
      </p:sp>
      <p:sp>
        <p:nvSpPr>
          <p:cNvPr id="13" name="Text Placeholder 2">
            <a:extLst>
              <a:ext uri="{FF2B5EF4-FFF2-40B4-BE49-F238E27FC236}">
                <a16:creationId xmlns:a16="http://schemas.microsoft.com/office/drawing/2014/main" id="{9E2AAAC7-4920-7184-DDB1-902EB7401731}"/>
              </a:ext>
            </a:extLst>
          </p:cNvPr>
          <p:cNvSpPr txBox="1">
            <a:spLocks/>
          </p:cNvSpPr>
          <p:nvPr/>
        </p:nvSpPr>
        <p:spPr>
          <a:xfrm>
            <a:off x="1535372" y="3517113"/>
            <a:ext cx="9120954" cy="1446774"/>
          </a:xfrm>
          <a:prstGeom prst="rect">
            <a:avLst/>
          </a:prstGeom>
        </p:spPr>
        <p:txBody>
          <a:bodyPr vert="horz" lIns="91440" tIns="91440" rIns="91440" bIns="91440" rtlCol="0">
            <a:normAutofit fontScale="70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285750" indent="-285750" algn="ctr"/>
            <a:r>
              <a:rPr lang="en-GB" cap="all" dirty="0">
                <a:solidFill>
                  <a:schemeClr val="accent1"/>
                </a:solidFill>
              </a:rPr>
              <a:t>Tenure of dwellings</a:t>
            </a:r>
          </a:p>
          <a:p>
            <a:pPr marL="285750" indent="-285750" algn="ctr"/>
            <a:r>
              <a:rPr lang="en-GB" cap="all" dirty="0">
                <a:solidFill>
                  <a:schemeClr val="accent1"/>
                </a:solidFill>
              </a:rPr>
              <a:t>Household and family type</a:t>
            </a:r>
          </a:p>
          <a:p>
            <a:pPr marL="285750" indent="-285750" algn="ctr"/>
            <a:r>
              <a:rPr lang="en-GB" cap="all" dirty="0">
                <a:solidFill>
                  <a:schemeClr val="accent1"/>
                </a:solidFill>
              </a:rPr>
              <a:t>HOUSEHOLD Tenure and beds</a:t>
            </a:r>
          </a:p>
          <a:p>
            <a:pPr marL="285750" indent="-285750" algn="ctr"/>
            <a:r>
              <a:rPr lang="en-GB" cap="all" dirty="0">
                <a:solidFill>
                  <a:schemeClr val="accent1"/>
                </a:solidFill>
              </a:rPr>
              <a:t>LIKELY MOVERS</a:t>
            </a:r>
            <a:endParaRPr lang="en-US" cap="all" dirty="0">
              <a:solidFill>
                <a:schemeClr val="accent1"/>
              </a:solidFill>
            </a:endParaRPr>
          </a:p>
        </p:txBody>
      </p:sp>
      <p:pic>
        <p:nvPicPr>
          <p:cNvPr id="14" name="Picture 13">
            <a:extLst>
              <a:ext uri="{FF2B5EF4-FFF2-40B4-BE49-F238E27FC236}">
                <a16:creationId xmlns:a16="http://schemas.microsoft.com/office/drawing/2014/main" id="{5F303DD1-2E30-62C6-7968-99D92B4C62DC}"/>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FCA27FE-D490-EDD8-EEE3-4D8EA3EAB8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6103D494-5631-7940-0B90-EA0DFBB678C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a:t>
            </a:fld>
            <a:endParaRPr lang="en-US" dirty="0"/>
          </a:p>
        </p:txBody>
      </p:sp>
      <p:sp>
        <p:nvSpPr>
          <p:cNvPr id="2" name="Footer Placeholder 3">
            <a:extLst>
              <a:ext uri="{FF2B5EF4-FFF2-40B4-BE49-F238E27FC236}">
                <a16:creationId xmlns:a16="http://schemas.microsoft.com/office/drawing/2014/main" id="{3645E5A0-C42D-D2B0-7752-2708CA53D711}"/>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27975353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48A3-17BE-46F5-B84F-46549F2FF329}"/>
              </a:ext>
            </a:extLst>
          </p:cNvPr>
          <p:cNvSpPr>
            <a:spLocks noGrp="1"/>
          </p:cNvSpPr>
          <p:nvPr>
            <p:ph type="title"/>
          </p:nvPr>
        </p:nvSpPr>
        <p:spPr>
          <a:xfrm>
            <a:off x="71770" y="227950"/>
            <a:ext cx="7626607" cy="1179988"/>
          </a:xfrm>
        </p:spPr>
        <p:txBody>
          <a:bodyPr vert="horz" lIns="91440" tIns="45720" rIns="91440" bIns="45720" rtlCol="0" anchor="ctr">
            <a:normAutofit/>
          </a:bodyPr>
          <a:lstStyle/>
          <a:p>
            <a:r>
              <a:rPr lang="en-GB" sz="3600" kern="1200" dirty="0">
                <a:solidFill>
                  <a:schemeClr val="tx1"/>
                </a:solidFill>
                <a:latin typeface="+mj-lt"/>
                <a:ea typeface="+mj-ea"/>
                <a:cs typeface="+mj-cs"/>
              </a:rPr>
              <a:t>Scale &amp; cost of housing</a:t>
            </a:r>
            <a:endParaRPr lang="en-US" sz="3600" kern="1200" dirty="0">
              <a:solidFill>
                <a:schemeClr val="tx1"/>
              </a:solidFill>
              <a:latin typeface="+mj-lt"/>
              <a:ea typeface="+mj-ea"/>
              <a:cs typeface="+mj-cs"/>
            </a:endParaRPr>
          </a:p>
        </p:txBody>
      </p:sp>
      <p:sp>
        <p:nvSpPr>
          <p:cNvPr id="7" name="Footer Placeholder 6">
            <a:extLst>
              <a:ext uri="{FF2B5EF4-FFF2-40B4-BE49-F238E27FC236}">
                <a16:creationId xmlns:a16="http://schemas.microsoft.com/office/drawing/2014/main" id="{A98462B0-0AAF-4A51-8820-BA6EC5A83FFA}"/>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pic>
        <p:nvPicPr>
          <p:cNvPr id="4" name="Picture 3">
            <a:extLst>
              <a:ext uri="{FF2B5EF4-FFF2-40B4-BE49-F238E27FC236}">
                <a16:creationId xmlns:a16="http://schemas.microsoft.com/office/drawing/2014/main" id="{786B2A28-877D-4071-BB85-0C35B28B33B3}"/>
              </a:ext>
            </a:extLst>
          </p:cNvPr>
          <p:cNvPicPr>
            <a:picLocks noChangeAspect="1"/>
          </p:cNvPicPr>
          <p:nvPr/>
        </p:nvPicPr>
        <p:blipFill rotWithShape="1">
          <a:blip r:embed="rId2"/>
          <a:srcRect l="8797" t="38354" r="10463" b="18848"/>
          <a:stretch/>
        </p:blipFill>
        <p:spPr>
          <a:xfrm>
            <a:off x="71770" y="1547416"/>
            <a:ext cx="11964137" cy="4213412"/>
          </a:xfrm>
          <a:prstGeom prst="rect">
            <a:avLst/>
          </a:prstGeom>
        </p:spPr>
      </p:pic>
      <p:sp>
        <p:nvSpPr>
          <p:cNvPr id="6" name="Callout: Line 5">
            <a:extLst>
              <a:ext uri="{FF2B5EF4-FFF2-40B4-BE49-F238E27FC236}">
                <a16:creationId xmlns:a16="http://schemas.microsoft.com/office/drawing/2014/main" id="{5CD24C89-F62D-4474-8FC0-D4F98307B424}"/>
              </a:ext>
            </a:extLst>
          </p:cNvPr>
          <p:cNvSpPr/>
          <p:nvPr/>
        </p:nvSpPr>
        <p:spPr>
          <a:xfrm>
            <a:off x="7698375" y="3148633"/>
            <a:ext cx="4280293" cy="954107"/>
          </a:xfrm>
          <a:prstGeom prst="borderCallout1">
            <a:avLst>
              <a:gd name="adj1" fmla="val 49456"/>
              <a:gd name="adj2" fmla="val -13"/>
              <a:gd name="adj3" fmla="val 64501"/>
              <a:gd name="adj4" fmla="val -104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Ownership dominates the supply at 63% of dwellings. Home ownership and Homebuy need incomes of £20-25K+ but have a relatively narrow range of prices, not reaching beyond £45-50K</a:t>
            </a:r>
          </a:p>
        </p:txBody>
      </p:sp>
      <p:sp>
        <p:nvSpPr>
          <p:cNvPr id="8" name="Callout: Line 7">
            <a:extLst>
              <a:ext uri="{FF2B5EF4-FFF2-40B4-BE49-F238E27FC236}">
                <a16:creationId xmlns:a16="http://schemas.microsoft.com/office/drawing/2014/main" id="{5189B647-4BC9-464F-B7B1-3A2A30E5959D}"/>
              </a:ext>
            </a:extLst>
          </p:cNvPr>
          <p:cNvSpPr/>
          <p:nvPr/>
        </p:nvSpPr>
        <p:spPr>
          <a:xfrm>
            <a:off x="7698377" y="506935"/>
            <a:ext cx="4280293" cy="954107"/>
          </a:xfrm>
          <a:prstGeom prst="borderCallout1">
            <a:avLst>
              <a:gd name="adj1" fmla="val 52855"/>
              <a:gd name="adj2" fmla="val 684"/>
              <a:gd name="adj3" fmla="val 122037"/>
              <a:gd name="adj4" fmla="val -3769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There is a reasonable amount of affordable / social rented at 15% of dwellings. Smaller social rent is the housing option for households on incomes starting from £10-15K</a:t>
            </a:r>
          </a:p>
        </p:txBody>
      </p:sp>
      <p:sp>
        <p:nvSpPr>
          <p:cNvPr id="9" name="Callout: Line 8">
            <a:extLst>
              <a:ext uri="{FF2B5EF4-FFF2-40B4-BE49-F238E27FC236}">
                <a16:creationId xmlns:a16="http://schemas.microsoft.com/office/drawing/2014/main" id="{B03A8B00-B342-4BE9-A058-BB0FF68E0C51}"/>
              </a:ext>
            </a:extLst>
          </p:cNvPr>
          <p:cNvSpPr/>
          <p:nvPr/>
        </p:nvSpPr>
        <p:spPr>
          <a:xfrm>
            <a:off x="7698375" y="1827784"/>
            <a:ext cx="4280293" cy="954107"/>
          </a:xfrm>
          <a:prstGeom prst="borderCallout1">
            <a:avLst>
              <a:gd name="adj1" fmla="val 52855"/>
              <a:gd name="adj2" fmla="val -3264"/>
              <a:gd name="adj3" fmla="val 77096"/>
              <a:gd name="adj4" fmla="val -2385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Private rented makes up c.20% of dwellings in West Suffolk. It can require a higher income than home ownership &amp; Homebuy. For smaller homes income needed can be around £25K</a:t>
            </a:r>
          </a:p>
        </p:txBody>
      </p:sp>
      <p:sp>
        <p:nvSpPr>
          <p:cNvPr id="15" name="Callout: Line 14">
            <a:extLst>
              <a:ext uri="{FF2B5EF4-FFF2-40B4-BE49-F238E27FC236}">
                <a16:creationId xmlns:a16="http://schemas.microsoft.com/office/drawing/2014/main" id="{48A0C7B2-350C-4BA2-B07B-13544B81405F}"/>
              </a:ext>
            </a:extLst>
          </p:cNvPr>
          <p:cNvSpPr/>
          <p:nvPr/>
        </p:nvSpPr>
        <p:spPr>
          <a:xfrm>
            <a:off x="84123" y="2377931"/>
            <a:ext cx="3725167" cy="1600438"/>
          </a:xfrm>
          <a:prstGeom prst="borderCallout1">
            <a:avLst>
              <a:gd name="adj1" fmla="val 17649"/>
              <a:gd name="adj2" fmla="val 99731"/>
              <a:gd name="adj3" fmla="val -2937"/>
              <a:gd name="adj4" fmla="val 112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Intermediate rent could provide useful dwelling supply in West Suffolk, but for smaller homes, need a similar income to Homebuy or resales. 2 and 3 beds may have slightly better affordability - so worth considering factors such as access (deposits), mobility (shorter term commitment than purchase) and availability</a:t>
            </a:r>
          </a:p>
        </p:txBody>
      </p:sp>
      <p:sp>
        <p:nvSpPr>
          <p:cNvPr id="16" name="Callout: Line 15">
            <a:extLst>
              <a:ext uri="{FF2B5EF4-FFF2-40B4-BE49-F238E27FC236}">
                <a16:creationId xmlns:a16="http://schemas.microsoft.com/office/drawing/2014/main" id="{8DB7CCC3-ABE8-418E-B71A-825D16666EEE}"/>
              </a:ext>
            </a:extLst>
          </p:cNvPr>
          <p:cNvSpPr/>
          <p:nvPr/>
        </p:nvSpPr>
        <p:spPr>
          <a:xfrm>
            <a:off x="84123" y="4344014"/>
            <a:ext cx="3725167" cy="1169551"/>
          </a:xfrm>
          <a:prstGeom prst="borderCallout1">
            <a:avLst>
              <a:gd name="adj1" fmla="val 1655"/>
              <a:gd name="adj2" fmla="val 99245"/>
              <a:gd name="adj3" fmla="val -97692"/>
              <a:gd name="adj4" fmla="val 112822"/>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Income required for smaller Homebuy is slightly lower than for private rented, and similar to ownership. Lower deposits than traditional ownership may prove very useful, alongside flexibility to purchase a higher share in time.</a:t>
            </a:r>
          </a:p>
        </p:txBody>
      </p:sp>
      <p:sp>
        <p:nvSpPr>
          <p:cNvPr id="11" name="Slide Number Placeholder 4">
            <a:extLst>
              <a:ext uri="{FF2B5EF4-FFF2-40B4-BE49-F238E27FC236}">
                <a16:creationId xmlns:a16="http://schemas.microsoft.com/office/drawing/2014/main" id="{4E08A043-86B3-41C5-8E5F-CFEDEF50B44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40</a:t>
            </a:fld>
            <a:endParaRPr lang="en-US" dirty="0"/>
          </a:p>
        </p:txBody>
      </p:sp>
      <p:sp>
        <p:nvSpPr>
          <p:cNvPr id="3" name="TextBox 2">
            <a:extLst>
              <a:ext uri="{FF2B5EF4-FFF2-40B4-BE49-F238E27FC236}">
                <a16:creationId xmlns:a16="http://schemas.microsoft.com/office/drawing/2014/main" id="{3903FF1C-3C51-4CD4-AED9-505A0825A083}"/>
              </a:ext>
            </a:extLst>
          </p:cNvPr>
          <p:cNvSpPr txBox="1"/>
          <p:nvPr/>
        </p:nvSpPr>
        <p:spPr>
          <a:xfrm>
            <a:off x="130040" y="6173661"/>
            <a:ext cx="11692779" cy="519953"/>
          </a:xfrm>
          <a:prstGeom prst="rect">
            <a:avLst/>
          </a:prstGeom>
        </p:spPr>
        <p:txBody>
          <a:bodyPr vert="horz" lIns="91440" tIns="45720" rIns="91440" bIns="45720" rtlCol="0" anchor="ctr">
            <a:noAutofit/>
          </a:bodyPr>
          <a:lstStyle/>
          <a:p>
            <a:pPr algn="ctr" defTabSz="914400"/>
            <a:r>
              <a:rPr lang="en-US" sz="1400" dirty="0">
                <a:solidFill>
                  <a:schemeClr val="bg1"/>
                </a:solidFill>
              </a:rPr>
              <a:t>In this diagram the bubble “height” is adjusted to indicate the % of stock in this area, of each tenure. </a:t>
            </a:r>
          </a:p>
          <a:p>
            <a:pPr algn="ctr" defTabSz="914400"/>
            <a:r>
              <a:rPr lang="en-US" sz="1400" dirty="0">
                <a:solidFill>
                  <a:schemeClr val="bg1"/>
                </a:solidFill>
              </a:rPr>
              <a:t>Where the amount of stock is not certain (intermediate rent) or very small numbers (Homebuy &amp; new build) a standard height is used so the boxes are visible</a:t>
            </a:r>
          </a:p>
        </p:txBody>
      </p:sp>
      <p:sp>
        <p:nvSpPr>
          <p:cNvPr id="5" name="Callout: Line 4">
            <a:extLst>
              <a:ext uri="{FF2B5EF4-FFF2-40B4-BE49-F238E27FC236}">
                <a16:creationId xmlns:a16="http://schemas.microsoft.com/office/drawing/2014/main" id="{EE942CA8-50D9-BEE4-ED7F-250D5B579A97}"/>
              </a:ext>
            </a:extLst>
          </p:cNvPr>
          <p:cNvSpPr/>
          <p:nvPr/>
        </p:nvSpPr>
        <p:spPr>
          <a:xfrm>
            <a:off x="7698374" y="4469481"/>
            <a:ext cx="4280293" cy="523220"/>
          </a:xfrm>
          <a:prstGeom prst="borderCallout1">
            <a:avLst>
              <a:gd name="adj1" fmla="val 49456"/>
              <a:gd name="adj2" fmla="val -13"/>
              <a:gd name="adj3" fmla="val 164124"/>
              <a:gd name="adj4" fmla="val -76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New build for 1 beds require a higher income than all other tenures, at around £35-40K+</a:t>
            </a:r>
          </a:p>
        </p:txBody>
      </p:sp>
    </p:spTree>
    <p:extLst>
      <p:ext uri="{BB962C8B-B14F-4D97-AF65-F5344CB8AC3E}">
        <p14:creationId xmlns:p14="http://schemas.microsoft.com/office/powerpoint/2010/main" val="23421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5" grpId="0" animBg="1"/>
      <p:bldP spid="16" grpId="0" animBg="1"/>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F27FB20-33AA-4270-8A0F-28EF272BC2D5}"/>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graphicFrame>
        <p:nvGraphicFramePr>
          <p:cNvPr id="12" name="Table 8">
            <a:extLst>
              <a:ext uri="{FF2B5EF4-FFF2-40B4-BE49-F238E27FC236}">
                <a16:creationId xmlns:a16="http://schemas.microsoft.com/office/drawing/2014/main" id="{64686407-1D69-4A94-B086-BA27805FC593}"/>
              </a:ext>
            </a:extLst>
          </p:cNvPr>
          <p:cNvGraphicFramePr>
            <a:graphicFrameLocks noGrp="1"/>
          </p:cNvGraphicFramePr>
          <p:nvPr>
            <p:extLst>
              <p:ext uri="{D42A27DB-BD31-4B8C-83A1-F6EECF244321}">
                <p14:modId xmlns:p14="http://schemas.microsoft.com/office/powerpoint/2010/main" val="3440810690"/>
              </p:ext>
            </p:extLst>
          </p:nvPr>
        </p:nvGraphicFramePr>
        <p:xfrm>
          <a:off x="1201782" y="4990950"/>
          <a:ext cx="10814819" cy="591846"/>
        </p:xfrm>
        <a:graphic>
          <a:graphicData uri="http://schemas.openxmlformats.org/drawingml/2006/table">
            <a:tbl>
              <a:tblPr firstRow="1" bandRow="1">
                <a:tableStyleId>{2D5ABB26-0587-4C30-8999-92F81FD0307C}</a:tableStyleId>
              </a:tblPr>
              <a:tblGrid>
                <a:gridCol w="3533416">
                  <a:extLst>
                    <a:ext uri="{9D8B030D-6E8A-4147-A177-3AD203B41FA5}">
                      <a16:colId xmlns:a16="http://schemas.microsoft.com/office/drawing/2014/main" val="545593795"/>
                    </a:ext>
                  </a:extLst>
                </a:gridCol>
                <a:gridCol w="3381533">
                  <a:extLst>
                    <a:ext uri="{9D8B030D-6E8A-4147-A177-3AD203B41FA5}">
                      <a16:colId xmlns:a16="http://schemas.microsoft.com/office/drawing/2014/main" val="906472247"/>
                    </a:ext>
                  </a:extLst>
                </a:gridCol>
                <a:gridCol w="3899870">
                  <a:extLst>
                    <a:ext uri="{9D8B030D-6E8A-4147-A177-3AD203B41FA5}">
                      <a16:colId xmlns:a16="http://schemas.microsoft.com/office/drawing/2014/main" val="1254432382"/>
                    </a:ext>
                  </a:extLst>
                </a:gridCol>
              </a:tblGrid>
              <a:tr h="295923">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95923">
                <a:tc>
                  <a:txBody>
                    <a:bodyPr/>
                    <a:lstStyle/>
                    <a:p>
                      <a:r>
                        <a:rPr lang="en-GB" sz="1200" b="0" i="1" dirty="0">
                          <a:solidFill>
                            <a:schemeClr val="tx1"/>
                          </a:solidFill>
                        </a:rPr>
                        <a:t>In West Suffolk,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West Suffolk, incomes between c.£15K and £50K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West Suffolk, incomes over c.£50K</a:t>
                      </a:r>
                    </a:p>
                  </a:txBody>
                  <a:tcPr>
                    <a:solidFill>
                      <a:srgbClr val="FFCCFF"/>
                    </a:solidFill>
                  </a:tcPr>
                </a:tc>
                <a:extLst>
                  <a:ext uri="{0D108BD9-81ED-4DB2-BD59-A6C34878D82A}">
                    <a16:rowId xmlns:a16="http://schemas.microsoft.com/office/drawing/2014/main" val="1605951029"/>
                  </a:ext>
                </a:extLst>
              </a:tr>
            </a:tbl>
          </a:graphicData>
        </a:graphic>
      </p:graphicFrame>
      <p:sp>
        <p:nvSpPr>
          <p:cNvPr id="9" name="Slide Number Placeholder 4">
            <a:extLst>
              <a:ext uri="{FF2B5EF4-FFF2-40B4-BE49-F238E27FC236}">
                <a16:creationId xmlns:a16="http://schemas.microsoft.com/office/drawing/2014/main" id="{7ADE6DC4-66C4-4F76-8802-3C82CF40E5B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41</a:t>
            </a:fld>
            <a:endParaRPr lang="en-US" dirty="0"/>
          </a:p>
        </p:txBody>
      </p:sp>
      <p:pic>
        <p:nvPicPr>
          <p:cNvPr id="6" name="Picture 5">
            <a:extLst>
              <a:ext uri="{FF2B5EF4-FFF2-40B4-BE49-F238E27FC236}">
                <a16:creationId xmlns:a16="http://schemas.microsoft.com/office/drawing/2014/main" id="{898BDB92-755C-4CF9-8394-E1AFA0225D48}"/>
              </a:ext>
            </a:extLst>
          </p:cNvPr>
          <p:cNvPicPr>
            <a:picLocks noChangeAspect="1"/>
          </p:cNvPicPr>
          <p:nvPr/>
        </p:nvPicPr>
        <p:blipFill rotWithShape="1">
          <a:blip r:embed="rId2"/>
          <a:srcRect l="1429" t="38858" r="10463" b="38920"/>
          <a:stretch/>
        </p:blipFill>
        <p:spPr>
          <a:xfrm>
            <a:off x="174169" y="3169920"/>
            <a:ext cx="11847093" cy="1680755"/>
          </a:xfrm>
          <a:prstGeom prst="rect">
            <a:avLst/>
          </a:prstGeom>
        </p:spPr>
      </p:pic>
      <p:sp>
        <p:nvSpPr>
          <p:cNvPr id="15" name="Title 1">
            <a:extLst>
              <a:ext uri="{FF2B5EF4-FFF2-40B4-BE49-F238E27FC236}">
                <a16:creationId xmlns:a16="http://schemas.microsoft.com/office/drawing/2014/main" id="{9BFFC5FE-9D22-446A-96D6-5F4DCCEE8B69}"/>
              </a:ext>
            </a:extLst>
          </p:cNvPr>
          <p:cNvSpPr txBox="1">
            <a:spLocks/>
          </p:cNvSpPr>
          <p:nvPr/>
        </p:nvSpPr>
        <p:spPr>
          <a:xfrm>
            <a:off x="175397" y="0"/>
            <a:ext cx="11841205" cy="10264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3600" dirty="0"/>
              <a:t>Introducing “the staircase”</a:t>
            </a:r>
          </a:p>
        </p:txBody>
      </p:sp>
      <p:sp>
        <p:nvSpPr>
          <p:cNvPr id="18" name="TextBox 17">
            <a:extLst>
              <a:ext uri="{FF2B5EF4-FFF2-40B4-BE49-F238E27FC236}">
                <a16:creationId xmlns:a16="http://schemas.microsoft.com/office/drawing/2014/main" id="{88DC5D87-E636-47E9-96A0-CBC13296336B}"/>
              </a:ext>
            </a:extLst>
          </p:cNvPr>
          <p:cNvSpPr txBox="1"/>
          <p:nvPr/>
        </p:nvSpPr>
        <p:spPr>
          <a:xfrm>
            <a:off x="175396" y="988030"/>
            <a:ext cx="11841206" cy="156966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600" dirty="0"/>
              <a:t>The staircase is built using the boxes provided on slide 23 titled “Minimum income needed if housing takes up 35%”.</a:t>
            </a:r>
          </a:p>
          <a:p>
            <a:pPr marL="285750" indent="-285750">
              <a:buFont typeface="Arial" panose="020B0604020202020204" pitchFamily="34" charset="0"/>
              <a:buChar char="•"/>
            </a:pPr>
            <a:r>
              <a:rPr lang="en-GB" sz="1600" dirty="0"/>
              <a:t>The boxes are arranged to form a staircase with the lowest income needed for 1 beds forming the first step. The rows are arranged so next step up is the tenure requiring a little more income.  Some tenures need roughly the same income, so these steps are “taller”. In other places there is a gap in the incomes needed between tenures, which leads to a long “tread” on our staircase. A tall step demonstrates a number of products at the same income level, a long step indicates a gap between prices of tenures.</a:t>
            </a:r>
          </a:p>
          <a:p>
            <a:pPr marL="285750" indent="-285750">
              <a:buFont typeface="Arial" panose="020B0604020202020204" pitchFamily="34" charset="0"/>
              <a:buChar char="•"/>
            </a:pPr>
            <a:r>
              <a:rPr lang="en-GB" sz="1600" dirty="0"/>
              <a:t>1, 2 and 3+ beds in each tenure group are presented on this staircase. On the next slide, the sizes are separated out. </a:t>
            </a:r>
          </a:p>
        </p:txBody>
      </p:sp>
    </p:spTree>
    <p:extLst>
      <p:ext uri="{BB962C8B-B14F-4D97-AF65-F5344CB8AC3E}">
        <p14:creationId xmlns:p14="http://schemas.microsoft.com/office/powerpoint/2010/main" val="32300612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614606" y="0"/>
            <a:ext cx="10301750" cy="775477"/>
          </a:xfrm>
        </p:spPr>
        <p:txBody>
          <a:bodyPr vert="horz" lIns="91440" tIns="45720" rIns="91440" bIns="45720" rtlCol="0" anchor="ctr">
            <a:normAutofit/>
          </a:bodyPr>
          <a:lstStyle/>
          <a:p>
            <a:r>
              <a:rPr lang="en-US" sz="3600" kern="1200" dirty="0">
                <a:solidFill>
                  <a:schemeClr val="tx1"/>
                </a:solidFill>
                <a:latin typeface="+mj-lt"/>
                <a:ea typeface="+mj-ea"/>
                <a:cs typeface="+mj-cs"/>
              </a:rPr>
              <a:t>1, 2 &amp; 3 bed staircase</a:t>
            </a:r>
          </a:p>
        </p:txBody>
      </p:sp>
      <p:sp>
        <p:nvSpPr>
          <p:cNvPr id="3" name="Footer Placeholder 2">
            <a:extLst>
              <a:ext uri="{FF2B5EF4-FFF2-40B4-BE49-F238E27FC236}">
                <a16:creationId xmlns:a16="http://schemas.microsoft.com/office/drawing/2014/main" id="{9F27FB20-33AA-4270-8A0F-28EF272BC2D5}"/>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pic>
        <p:nvPicPr>
          <p:cNvPr id="5" name="Picture 4">
            <a:extLst>
              <a:ext uri="{FF2B5EF4-FFF2-40B4-BE49-F238E27FC236}">
                <a16:creationId xmlns:a16="http://schemas.microsoft.com/office/drawing/2014/main" id="{D88E5B39-A66B-482B-A5DA-2A7A90741573}"/>
              </a:ext>
            </a:extLst>
          </p:cNvPr>
          <p:cNvPicPr>
            <a:picLocks noChangeAspect="1"/>
          </p:cNvPicPr>
          <p:nvPr/>
        </p:nvPicPr>
        <p:blipFill rotWithShape="1">
          <a:blip r:embed="rId2"/>
          <a:srcRect l="9412" t="25186" r="10759" b="7333"/>
          <a:stretch/>
        </p:blipFill>
        <p:spPr>
          <a:xfrm>
            <a:off x="614606" y="679015"/>
            <a:ext cx="11065051" cy="5307046"/>
          </a:xfrm>
          <a:prstGeom prst="rect">
            <a:avLst/>
          </a:prstGeom>
        </p:spPr>
      </p:pic>
      <p:graphicFrame>
        <p:nvGraphicFramePr>
          <p:cNvPr id="12" name="Table 8">
            <a:extLst>
              <a:ext uri="{FF2B5EF4-FFF2-40B4-BE49-F238E27FC236}">
                <a16:creationId xmlns:a16="http://schemas.microsoft.com/office/drawing/2014/main" id="{64686407-1D69-4A94-B086-BA27805FC593}"/>
              </a:ext>
            </a:extLst>
          </p:cNvPr>
          <p:cNvGraphicFramePr>
            <a:graphicFrameLocks noGrp="1"/>
          </p:cNvGraphicFramePr>
          <p:nvPr>
            <p:extLst>
              <p:ext uri="{D42A27DB-BD31-4B8C-83A1-F6EECF244321}">
                <p14:modId xmlns:p14="http://schemas.microsoft.com/office/powerpoint/2010/main" val="1944824303"/>
              </p:ext>
            </p:extLst>
          </p:nvPr>
        </p:nvGraphicFramePr>
        <p:xfrm>
          <a:off x="614606" y="5899304"/>
          <a:ext cx="11065052" cy="548640"/>
        </p:xfrm>
        <a:graphic>
          <a:graphicData uri="http://schemas.openxmlformats.org/drawingml/2006/table">
            <a:tbl>
              <a:tblPr firstRow="1" bandRow="1">
                <a:tableStyleId>{2D5ABB26-0587-4C30-8999-92F81FD0307C}</a:tableStyleId>
              </a:tblPr>
              <a:tblGrid>
                <a:gridCol w="3615172">
                  <a:extLst>
                    <a:ext uri="{9D8B030D-6E8A-4147-A177-3AD203B41FA5}">
                      <a16:colId xmlns:a16="http://schemas.microsoft.com/office/drawing/2014/main" val="545593795"/>
                    </a:ext>
                  </a:extLst>
                </a:gridCol>
                <a:gridCol w="3459775">
                  <a:extLst>
                    <a:ext uri="{9D8B030D-6E8A-4147-A177-3AD203B41FA5}">
                      <a16:colId xmlns:a16="http://schemas.microsoft.com/office/drawing/2014/main" val="906472247"/>
                    </a:ext>
                  </a:extLst>
                </a:gridCol>
                <a:gridCol w="3990105">
                  <a:extLst>
                    <a:ext uri="{9D8B030D-6E8A-4147-A177-3AD203B41FA5}">
                      <a16:colId xmlns:a16="http://schemas.microsoft.com/office/drawing/2014/main" val="1254432382"/>
                    </a:ext>
                  </a:extLst>
                </a:gridCol>
              </a:tblGrid>
              <a:tr h="252000">
                <a:tc>
                  <a:txBody>
                    <a:bodyPr/>
                    <a:lstStyle/>
                    <a:p>
                      <a:r>
                        <a:rPr lang="en-US" sz="1200" b="0" dirty="0">
                          <a:solidFill>
                            <a:schemeClr val="tx1"/>
                          </a:solidFill>
                        </a:rPr>
                        <a:t>25% of households in the lower ‘yellow’ zone</a:t>
                      </a:r>
                      <a:endParaRPr lang="en-GB" sz="1200" b="0" dirty="0">
                        <a:solidFill>
                          <a:schemeClr val="tx1"/>
                        </a:solidFill>
                      </a:endParaRP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50% of households in the middle ‘white’ zone</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25% of households in the upper ‘pink’ zone</a:t>
                      </a:r>
                      <a:endParaRPr lang="en-GB" sz="1200" dirty="0">
                        <a:solidFill>
                          <a:schemeClr val="tx1"/>
                        </a:solidFill>
                      </a:endParaRPr>
                    </a:p>
                  </a:txBody>
                  <a:tcPr>
                    <a:solidFill>
                      <a:srgbClr val="FFCCFF"/>
                    </a:solidFill>
                  </a:tcPr>
                </a:tc>
                <a:extLst>
                  <a:ext uri="{0D108BD9-81ED-4DB2-BD59-A6C34878D82A}">
                    <a16:rowId xmlns:a16="http://schemas.microsoft.com/office/drawing/2014/main" val="1025458491"/>
                  </a:ext>
                </a:extLst>
              </a:tr>
              <a:tr h="252000">
                <a:tc>
                  <a:txBody>
                    <a:bodyPr/>
                    <a:lstStyle/>
                    <a:p>
                      <a:r>
                        <a:rPr lang="en-GB" sz="1200" b="0" i="1" dirty="0">
                          <a:solidFill>
                            <a:schemeClr val="tx1"/>
                          </a:solidFill>
                        </a:rPr>
                        <a:t>In West Suffolk, incomes up to c.£15K</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West Suffolk, incomes between c.£15K and £50K</a:t>
                      </a:r>
                    </a:p>
                  </a:txBody>
                  <a:tcP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200" b="0" i="1" dirty="0">
                          <a:solidFill>
                            <a:schemeClr val="tx1"/>
                          </a:solidFill>
                        </a:rPr>
                        <a:t>In West Suffolk, incomes over c.£50K</a:t>
                      </a:r>
                    </a:p>
                  </a:txBody>
                  <a:tcPr>
                    <a:solidFill>
                      <a:srgbClr val="FFCCFF"/>
                    </a:solidFill>
                  </a:tcPr>
                </a:tc>
                <a:extLst>
                  <a:ext uri="{0D108BD9-81ED-4DB2-BD59-A6C34878D82A}">
                    <a16:rowId xmlns:a16="http://schemas.microsoft.com/office/drawing/2014/main" val="2340902321"/>
                  </a:ext>
                </a:extLst>
              </a:tr>
            </a:tbl>
          </a:graphicData>
        </a:graphic>
      </p:graphicFrame>
      <p:sp>
        <p:nvSpPr>
          <p:cNvPr id="13" name="Rectangle: Rounded Corners 12">
            <a:extLst>
              <a:ext uri="{FF2B5EF4-FFF2-40B4-BE49-F238E27FC236}">
                <a16:creationId xmlns:a16="http://schemas.microsoft.com/office/drawing/2014/main" id="{5CA016BC-7E4A-43DB-9866-423037C38363}"/>
              </a:ext>
            </a:extLst>
          </p:cNvPr>
          <p:cNvSpPr/>
          <p:nvPr/>
        </p:nvSpPr>
        <p:spPr>
          <a:xfrm>
            <a:off x="7368988" y="227958"/>
            <a:ext cx="4770758" cy="214526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solidFill>
                  <a:schemeClr val="bg1"/>
                </a:solidFill>
              </a:rPr>
              <a:t>1 bed</a:t>
            </a:r>
          </a:p>
          <a:p>
            <a:pPr marL="171450" lvl="1" indent="-171450">
              <a:buFont typeface="Arial" panose="020B0604020202020204" pitchFamily="34" charset="0"/>
              <a:buChar char="•"/>
            </a:pPr>
            <a:r>
              <a:rPr lang="en-GB" sz="1200" dirty="0"/>
              <a:t>The income needed for a 1 bed starts with HA social rented in the yellow zone, moving up to the pink zone for LQ and average new build.</a:t>
            </a:r>
          </a:p>
          <a:p>
            <a:pPr marL="171450" lvl="1" indent="-171450">
              <a:buFont typeface="Arial" panose="020B0604020202020204" pitchFamily="34" charset="0"/>
              <a:buChar char="•"/>
            </a:pPr>
            <a:r>
              <a:rPr lang="en-GB" sz="1200" dirty="0"/>
              <a:t>The gap between income needed for HA social rent and LQ sales, Homebuy, Intermediate rent and HA affordable rent indicates that HA social rent is by far the most affordable option for 1 beds in West Suffolk</a:t>
            </a:r>
          </a:p>
          <a:p>
            <a:pPr marL="171450" lvl="1" indent="-171450">
              <a:buFont typeface="Arial" panose="020B0604020202020204" pitchFamily="34" charset="0"/>
              <a:buChar char="•"/>
            </a:pPr>
            <a:r>
              <a:rPr lang="en-GB" sz="1200" dirty="0"/>
              <a:t>A number of other tenures require a similar income level to each other, meaning there is not a very broad spread of incomes needed</a:t>
            </a:r>
          </a:p>
        </p:txBody>
      </p:sp>
      <p:sp>
        <p:nvSpPr>
          <p:cNvPr id="14" name="Rectangle: Rounded Corners 13">
            <a:extLst>
              <a:ext uri="{FF2B5EF4-FFF2-40B4-BE49-F238E27FC236}">
                <a16:creationId xmlns:a16="http://schemas.microsoft.com/office/drawing/2014/main" id="{46DD9848-AE59-469B-BA75-570EBCCFA3A5}"/>
              </a:ext>
            </a:extLst>
          </p:cNvPr>
          <p:cNvSpPr/>
          <p:nvPr/>
        </p:nvSpPr>
        <p:spPr>
          <a:xfrm>
            <a:off x="7862047" y="2516192"/>
            <a:ext cx="4277699"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2 bed</a:t>
            </a:r>
          </a:p>
          <a:p>
            <a:pPr marL="171450" indent="-171450">
              <a:buFont typeface="Arial" panose="020B0604020202020204" pitchFamily="34" charset="0"/>
              <a:buChar char="•"/>
            </a:pPr>
            <a:r>
              <a:rPr lang="en-GB" sz="1200" dirty="0"/>
              <a:t>Again, HA social rents require a lower income than other tenure 2 beds</a:t>
            </a:r>
          </a:p>
          <a:p>
            <a:pPr marL="171450" indent="-171450">
              <a:buFont typeface="Arial" panose="020B0604020202020204" pitchFamily="34" charset="0"/>
              <a:buChar char="•"/>
            </a:pPr>
            <a:r>
              <a:rPr lang="en-GB" sz="1200" dirty="0"/>
              <a:t>Again a number of tenures needing a similar income band meaning incomes required remain mainly in the “white” zone i.e. affordable to households on incomes between £15K and £50K</a:t>
            </a:r>
          </a:p>
        </p:txBody>
      </p:sp>
      <p:sp>
        <p:nvSpPr>
          <p:cNvPr id="16" name="Rectangle: Rounded Corners 15">
            <a:extLst>
              <a:ext uri="{FF2B5EF4-FFF2-40B4-BE49-F238E27FC236}">
                <a16:creationId xmlns:a16="http://schemas.microsoft.com/office/drawing/2014/main" id="{C956580A-DB58-47F2-9207-38AFDF3230DD}"/>
              </a:ext>
            </a:extLst>
          </p:cNvPr>
          <p:cNvSpPr/>
          <p:nvPr/>
        </p:nvSpPr>
        <p:spPr>
          <a:xfrm>
            <a:off x="8507506" y="4191493"/>
            <a:ext cx="3632240" cy="1736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GB" sz="1200" b="1" dirty="0"/>
              <a:t>3 bed</a:t>
            </a:r>
          </a:p>
          <a:p>
            <a:pPr marL="171450" indent="-171450">
              <a:buFont typeface="Arial" panose="020B0604020202020204" pitchFamily="34" charset="0"/>
              <a:buChar char="•"/>
            </a:pPr>
            <a:r>
              <a:rPr lang="en-GB" sz="1200" dirty="0"/>
              <a:t>Incomes required for 3 beds varies a little more than for 1 and 2 beds, reaching into the ink zone for average new build.</a:t>
            </a:r>
          </a:p>
          <a:p>
            <a:pPr marL="171450" indent="-171450">
              <a:buFont typeface="Arial" panose="020B0604020202020204" pitchFamily="34" charset="0"/>
              <a:buChar char="•"/>
            </a:pPr>
            <a:r>
              <a:rPr lang="en-GB" sz="1200" dirty="0"/>
              <a:t>Like 1 and 2 beds, HA social rent required markedly lower incomes than all other tenures, with a gap between this first step and the next one (HA affordable rent and intermediate rented.</a:t>
            </a:r>
          </a:p>
        </p:txBody>
      </p:sp>
      <p:sp>
        <p:nvSpPr>
          <p:cNvPr id="9" name="Slide Number Placeholder 4">
            <a:extLst>
              <a:ext uri="{FF2B5EF4-FFF2-40B4-BE49-F238E27FC236}">
                <a16:creationId xmlns:a16="http://schemas.microsoft.com/office/drawing/2014/main" id="{7ADE6DC4-66C4-4F76-8802-3C82CF40E5B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42</a:t>
            </a:fld>
            <a:endParaRPr lang="en-US" dirty="0"/>
          </a:p>
        </p:txBody>
      </p:sp>
    </p:spTree>
    <p:extLst>
      <p:ext uri="{BB962C8B-B14F-4D97-AF65-F5344CB8AC3E}">
        <p14:creationId xmlns:p14="http://schemas.microsoft.com/office/powerpoint/2010/main" val="340101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3EBD3-9D4E-41C3-A7A8-D4DFF362621C}"/>
              </a:ext>
            </a:extLst>
          </p:cNvPr>
          <p:cNvSpPr txBox="1">
            <a:spLocks/>
          </p:cNvSpPr>
          <p:nvPr/>
        </p:nvSpPr>
        <p:spPr>
          <a:xfrm>
            <a:off x="194759" y="216269"/>
            <a:ext cx="2483161" cy="163018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Broad tenures &amp; pay scales</a:t>
            </a:r>
          </a:p>
        </p:txBody>
      </p:sp>
      <p:sp>
        <p:nvSpPr>
          <p:cNvPr id="5" name="TextBox 4">
            <a:extLst>
              <a:ext uri="{FF2B5EF4-FFF2-40B4-BE49-F238E27FC236}">
                <a16:creationId xmlns:a16="http://schemas.microsoft.com/office/drawing/2014/main" id="{8370CE10-158B-49D0-8A03-340FE8EA6D9A}"/>
              </a:ext>
            </a:extLst>
          </p:cNvPr>
          <p:cNvSpPr txBox="1"/>
          <p:nvPr/>
        </p:nvSpPr>
        <p:spPr>
          <a:xfrm>
            <a:off x="195764" y="1846451"/>
            <a:ext cx="2597398" cy="4157223"/>
          </a:xfrm>
          <a:prstGeom prst="rect">
            <a:avLst/>
          </a:prstGeom>
          <a:noFill/>
        </p:spPr>
        <p:txBody>
          <a:bodyPr wrap="square" rtlCol="0">
            <a:noAutofit/>
          </a:bodyPr>
          <a:lstStyle/>
          <a:p>
            <a:pPr marL="285750" indent="-285750">
              <a:buFont typeface="Arial" panose="020B0604020202020204" pitchFamily="34" charset="0"/>
              <a:buChar char="•"/>
            </a:pPr>
            <a:r>
              <a:rPr lang="en-US" sz="1600" dirty="0"/>
              <a:t>Dwelling stock by tenure, size and income needed is compared to pay-scales for various jobs.</a:t>
            </a:r>
          </a:p>
          <a:p>
            <a:pPr marL="285750" indent="-285750">
              <a:buFont typeface="Arial" panose="020B0604020202020204" pitchFamily="34" charset="0"/>
              <a:buChar char="•"/>
            </a:pPr>
            <a:r>
              <a:rPr lang="en-US" sz="1600" dirty="0"/>
              <a:t>Please note the income needed for housing cost is based on CACI income data, so payscales (quoted salaries) and not strictly comparable.</a:t>
            </a:r>
            <a:endParaRPr lang="en-GB" sz="1600" dirty="0"/>
          </a:p>
          <a:p>
            <a:pPr marL="285750" indent="-285750">
              <a:buFont typeface="Arial" panose="020B0604020202020204" pitchFamily="34" charset="0"/>
              <a:buChar char="•"/>
            </a:pPr>
            <a:r>
              <a:rPr lang="en-US" sz="1600" dirty="0"/>
              <a:t>So this diagram can only give an indication of how national and local pay rates compare to housing costs; but we hope help to indicate pressures.</a:t>
            </a:r>
          </a:p>
        </p:txBody>
      </p:sp>
      <p:pic>
        <p:nvPicPr>
          <p:cNvPr id="9" name="Picture 8">
            <a:extLst>
              <a:ext uri="{FF2B5EF4-FFF2-40B4-BE49-F238E27FC236}">
                <a16:creationId xmlns:a16="http://schemas.microsoft.com/office/drawing/2014/main" id="{99A6FD14-330C-420E-BAD7-E5CCDF6DC605}"/>
              </a:ext>
            </a:extLst>
          </p:cNvPr>
          <p:cNvPicPr>
            <a:picLocks noChangeAspect="1"/>
          </p:cNvPicPr>
          <p:nvPr/>
        </p:nvPicPr>
        <p:blipFill rotWithShape="1">
          <a:blip r:embed="rId2"/>
          <a:srcRect l="1339" t="31764" r="10572" b="12544"/>
          <a:stretch/>
        </p:blipFill>
        <p:spPr>
          <a:xfrm>
            <a:off x="2847702" y="2826900"/>
            <a:ext cx="9344298" cy="3323052"/>
          </a:xfrm>
          <a:prstGeom prst="rect">
            <a:avLst/>
          </a:prstGeom>
        </p:spPr>
      </p:pic>
      <p:pic>
        <p:nvPicPr>
          <p:cNvPr id="7" name="Picture 6">
            <a:extLst>
              <a:ext uri="{FF2B5EF4-FFF2-40B4-BE49-F238E27FC236}">
                <a16:creationId xmlns:a16="http://schemas.microsoft.com/office/drawing/2014/main" id="{C3A47568-3068-4B28-B2DF-5B26C0E8A7C0}"/>
              </a:ext>
            </a:extLst>
          </p:cNvPr>
          <p:cNvPicPr>
            <a:picLocks noChangeAspect="1"/>
          </p:cNvPicPr>
          <p:nvPr/>
        </p:nvPicPr>
        <p:blipFill rotWithShape="1">
          <a:blip r:embed="rId3"/>
          <a:srcRect l="1338" t="51826" r="10571" b="24055"/>
          <a:stretch/>
        </p:blipFill>
        <p:spPr>
          <a:xfrm>
            <a:off x="2847702" y="1465916"/>
            <a:ext cx="9344297" cy="1439094"/>
          </a:xfrm>
          <a:prstGeom prst="rect">
            <a:avLst/>
          </a:prstGeom>
        </p:spPr>
      </p:pic>
      <p:sp>
        <p:nvSpPr>
          <p:cNvPr id="10" name="Rectangle: Rounded Corners 9">
            <a:extLst>
              <a:ext uri="{FF2B5EF4-FFF2-40B4-BE49-F238E27FC236}">
                <a16:creationId xmlns:a16="http://schemas.microsoft.com/office/drawing/2014/main" id="{516E014C-E73A-4267-BBD2-61AE1F53F868}"/>
              </a:ext>
            </a:extLst>
          </p:cNvPr>
          <p:cNvSpPr/>
          <p:nvPr/>
        </p:nvSpPr>
        <p:spPr>
          <a:xfrm>
            <a:off x="5379608" y="1683674"/>
            <a:ext cx="2553900" cy="4422467"/>
          </a:xfrm>
          <a:prstGeom prst="roundRect">
            <a:avLst/>
          </a:prstGeom>
          <a:noFill/>
          <a:ln>
            <a:solidFill>
              <a:srgbClr val="7030A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100" dirty="0">
              <a:solidFill>
                <a:srgbClr val="0070C0"/>
              </a:solidFill>
              <a:latin typeface="Agency FB" panose="020B0503020202020204" pitchFamily="34" charset="0"/>
            </a:endParaRPr>
          </a:p>
        </p:txBody>
      </p:sp>
      <p:sp>
        <p:nvSpPr>
          <p:cNvPr id="11" name="Rectangle: Rounded Corners 10">
            <a:extLst>
              <a:ext uri="{FF2B5EF4-FFF2-40B4-BE49-F238E27FC236}">
                <a16:creationId xmlns:a16="http://schemas.microsoft.com/office/drawing/2014/main" id="{F9E4379C-0D12-4804-9827-76BBAE59F165}"/>
              </a:ext>
            </a:extLst>
          </p:cNvPr>
          <p:cNvSpPr/>
          <p:nvPr/>
        </p:nvSpPr>
        <p:spPr>
          <a:xfrm>
            <a:off x="6633499" y="1642772"/>
            <a:ext cx="1300009" cy="4320000"/>
          </a:xfrm>
          <a:prstGeom prst="roundRect">
            <a:avLst/>
          </a:prstGeom>
          <a:noFill/>
          <a:ln>
            <a:solidFill>
              <a:srgbClr val="0070C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12" name="Rectangle: Rounded Corners 11">
            <a:extLst>
              <a:ext uri="{FF2B5EF4-FFF2-40B4-BE49-F238E27FC236}">
                <a16:creationId xmlns:a16="http://schemas.microsoft.com/office/drawing/2014/main" id="{C5312E9F-899F-4ECB-8985-B985DF2D0097}"/>
              </a:ext>
            </a:extLst>
          </p:cNvPr>
          <p:cNvSpPr/>
          <p:nvPr/>
        </p:nvSpPr>
        <p:spPr>
          <a:xfrm>
            <a:off x="7071360" y="1681536"/>
            <a:ext cx="1245326" cy="4322138"/>
          </a:xfrm>
          <a:prstGeom prst="roundRect">
            <a:avLst/>
          </a:prstGeom>
          <a:noFill/>
          <a:ln>
            <a:solidFill>
              <a:srgbClr val="00B05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13" name="Rectangle: Rounded Corners 12">
            <a:extLst>
              <a:ext uri="{FF2B5EF4-FFF2-40B4-BE49-F238E27FC236}">
                <a16:creationId xmlns:a16="http://schemas.microsoft.com/office/drawing/2014/main" id="{328F14FA-C239-47FA-A89A-A57FC0185905}"/>
              </a:ext>
            </a:extLst>
          </p:cNvPr>
          <p:cNvSpPr/>
          <p:nvPr/>
        </p:nvSpPr>
        <p:spPr>
          <a:xfrm>
            <a:off x="6647622" y="1673645"/>
            <a:ext cx="1683187" cy="4422466"/>
          </a:xfrm>
          <a:prstGeom prst="roundRect">
            <a:avLst/>
          </a:prstGeom>
          <a:noFill/>
          <a:ln>
            <a:solidFill>
              <a:srgbClr val="FFC00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C00000"/>
              </a:solidFill>
              <a:latin typeface="Agency FB" panose="020B0503020202020204" pitchFamily="34" charset="0"/>
            </a:endParaRPr>
          </a:p>
        </p:txBody>
      </p:sp>
      <p:sp>
        <p:nvSpPr>
          <p:cNvPr id="14" name="Rectangle: Rounded Corners 13">
            <a:extLst>
              <a:ext uri="{FF2B5EF4-FFF2-40B4-BE49-F238E27FC236}">
                <a16:creationId xmlns:a16="http://schemas.microsoft.com/office/drawing/2014/main" id="{25F32612-3749-47B3-9F83-5A2149BC2537}"/>
              </a:ext>
            </a:extLst>
          </p:cNvPr>
          <p:cNvSpPr/>
          <p:nvPr/>
        </p:nvSpPr>
        <p:spPr>
          <a:xfrm>
            <a:off x="6643262" y="1673645"/>
            <a:ext cx="2091435" cy="4422466"/>
          </a:xfrm>
          <a:prstGeom prst="roundRect">
            <a:avLst/>
          </a:prstGeom>
          <a:noFill/>
          <a:ln>
            <a:solidFill>
              <a:srgbClr val="C00000"/>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15" name="Rectangle: Rounded Corners 14">
            <a:extLst>
              <a:ext uri="{FF2B5EF4-FFF2-40B4-BE49-F238E27FC236}">
                <a16:creationId xmlns:a16="http://schemas.microsoft.com/office/drawing/2014/main" id="{5C420C4D-0F3B-4CE9-BA28-41D99B3B4785}"/>
              </a:ext>
            </a:extLst>
          </p:cNvPr>
          <p:cNvSpPr/>
          <p:nvPr/>
        </p:nvSpPr>
        <p:spPr>
          <a:xfrm>
            <a:off x="7933509" y="1663615"/>
            <a:ext cx="1672045" cy="4432496"/>
          </a:xfrm>
          <a:prstGeom prst="roundRect">
            <a:avLst/>
          </a:prstGeom>
          <a:noFill/>
          <a:ln>
            <a:solidFill>
              <a:srgbClr val="FF00FF"/>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16" name="Footer Placeholder 2">
            <a:extLst>
              <a:ext uri="{FF2B5EF4-FFF2-40B4-BE49-F238E27FC236}">
                <a16:creationId xmlns:a16="http://schemas.microsoft.com/office/drawing/2014/main" id="{C957CAE1-4954-4071-B6B7-9CE1C3E20365}"/>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West</a:t>
            </a:r>
            <a:r>
              <a:rPr lang="en-US" spc="200" dirty="0"/>
              <a:t> </a:t>
            </a:r>
            <a:r>
              <a:rPr lang="en-US" spc="200" dirty="0">
                <a:solidFill>
                  <a:schemeClr val="bg1"/>
                </a:solidFill>
              </a:rPr>
              <a:t>Suffolk</a:t>
            </a:r>
          </a:p>
        </p:txBody>
      </p:sp>
      <p:pic>
        <p:nvPicPr>
          <p:cNvPr id="17" name="Picture 16">
            <a:extLst>
              <a:ext uri="{FF2B5EF4-FFF2-40B4-BE49-F238E27FC236}">
                <a16:creationId xmlns:a16="http://schemas.microsoft.com/office/drawing/2014/main" id="{1C5DE863-3F8A-42BC-B50B-36DB1DEEC33F}"/>
              </a:ext>
            </a:extLst>
          </p:cNvPr>
          <p:cNvPicPr>
            <a:picLocks noChangeAspect="1"/>
          </p:cNvPicPr>
          <p:nvPr/>
        </p:nvPicPr>
        <p:blipFill rotWithShape="1">
          <a:blip r:embed="rId4"/>
          <a:srcRect l="1574" t="64296" r="10518" b="12773"/>
          <a:stretch/>
        </p:blipFill>
        <p:spPr>
          <a:xfrm>
            <a:off x="2847700" y="1"/>
            <a:ext cx="9344299" cy="1463040"/>
          </a:xfrm>
          <a:prstGeom prst="rect">
            <a:avLst/>
          </a:prstGeom>
        </p:spPr>
      </p:pic>
      <p:sp>
        <p:nvSpPr>
          <p:cNvPr id="18" name="Rectangle: Rounded Corners 17">
            <a:extLst>
              <a:ext uri="{FF2B5EF4-FFF2-40B4-BE49-F238E27FC236}">
                <a16:creationId xmlns:a16="http://schemas.microsoft.com/office/drawing/2014/main" id="{26938215-5A45-4EE3-888F-8078D42885C5}"/>
              </a:ext>
            </a:extLst>
          </p:cNvPr>
          <p:cNvSpPr/>
          <p:nvPr/>
        </p:nvSpPr>
        <p:spPr>
          <a:xfrm>
            <a:off x="5366537" y="216269"/>
            <a:ext cx="2566972" cy="227869"/>
          </a:xfrm>
          <a:prstGeom prst="roundRect">
            <a:avLst/>
          </a:prstGeom>
          <a:noFill/>
          <a:ln>
            <a:solidFill>
              <a:srgbClr val="7030A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100" dirty="0">
              <a:solidFill>
                <a:srgbClr val="0070C0"/>
              </a:solidFill>
              <a:latin typeface="Agency FB" panose="020B0503020202020204" pitchFamily="34" charset="0"/>
            </a:endParaRPr>
          </a:p>
        </p:txBody>
      </p:sp>
      <p:sp>
        <p:nvSpPr>
          <p:cNvPr id="19" name="Rectangle: Rounded Corners 18">
            <a:extLst>
              <a:ext uri="{FF2B5EF4-FFF2-40B4-BE49-F238E27FC236}">
                <a16:creationId xmlns:a16="http://schemas.microsoft.com/office/drawing/2014/main" id="{B37AA7C7-AF70-45C9-B2EF-D91D926CD8C7}"/>
              </a:ext>
            </a:extLst>
          </p:cNvPr>
          <p:cNvSpPr/>
          <p:nvPr/>
        </p:nvSpPr>
        <p:spPr>
          <a:xfrm>
            <a:off x="6637851" y="575965"/>
            <a:ext cx="1295658" cy="92633"/>
          </a:xfrm>
          <a:prstGeom prst="roundRect">
            <a:avLst/>
          </a:prstGeom>
          <a:noFill/>
          <a:ln>
            <a:solidFill>
              <a:srgbClr val="0070C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20" name="Rectangle: Rounded Corners 19">
            <a:extLst>
              <a:ext uri="{FF2B5EF4-FFF2-40B4-BE49-F238E27FC236}">
                <a16:creationId xmlns:a16="http://schemas.microsoft.com/office/drawing/2014/main" id="{E280C6C4-FC98-4C46-9461-040DD037FEE6}"/>
              </a:ext>
            </a:extLst>
          </p:cNvPr>
          <p:cNvSpPr/>
          <p:nvPr/>
        </p:nvSpPr>
        <p:spPr>
          <a:xfrm>
            <a:off x="7075707" y="666977"/>
            <a:ext cx="1255102" cy="128326"/>
          </a:xfrm>
          <a:prstGeom prst="roundRect">
            <a:avLst/>
          </a:prstGeom>
          <a:noFill/>
          <a:ln>
            <a:solidFill>
              <a:srgbClr val="00B050"/>
            </a:solidFill>
            <a:prstDash val="sysDash"/>
          </a:ln>
        </p:spPr>
        <p:style>
          <a:lnRef idx="2">
            <a:schemeClr val="accent5"/>
          </a:lnRef>
          <a:fillRef idx="1">
            <a:schemeClr val="lt1"/>
          </a:fillRef>
          <a:effectRef idx="0">
            <a:schemeClr val="accent5"/>
          </a:effectRef>
          <a:fontRef idx="minor">
            <a:schemeClr val="dk1"/>
          </a:fontRef>
        </p:style>
        <p:txBody>
          <a:bodyPr vert="vert270" rtlCol="0" anchor="t"/>
          <a:lstStyle/>
          <a:p>
            <a:pPr algn="r"/>
            <a:endParaRPr lang="en-GB" sz="1200" dirty="0">
              <a:solidFill>
                <a:srgbClr val="FFC000"/>
              </a:solidFill>
              <a:latin typeface="Agency FB" panose="020B0503020202020204" pitchFamily="34" charset="0"/>
            </a:endParaRPr>
          </a:p>
        </p:txBody>
      </p:sp>
      <p:sp>
        <p:nvSpPr>
          <p:cNvPr id="21" name="Rectangle: Rounded Corners 20">
            <a:extLst>
              <a:ext uri="{FF2B5EF4-FFF2-40B4-BE49-F238E27FC236}">
                <a16:creationId xmlns:a16="http://schemas.microsoft.com/office/drawing/2014/main" id="{DED979DA-D855-45E8-964F-24CB3C33B5D9}"/>
              </a:ext>
            </a:extLst>
          </p:cNvPr>
          <p:cNvSpPr/>
          <p:nvPr/>
        </p:nvSpPr>
        <p:spPr>
          <a:xfrm>
            <a:off x="6643262" y="789715"/>
            <a:ext cx="1683187" cy="142324"/>
          </a:xfrm>
          <a:prstGeom prst="roundRect">
            <a:avLst/>
          </a:prstGeom>
          <a:noFill/>
          <a:ln>
            <a:solidFill>
              <a:srgbClr val="FFC000"/>
            </a:solidFill>
            <a:prstDash val="sysDash"/>
          </a:ln>
        </p:spPr>
        <p:style>
          <a:lnRef idx="2">
            <a:schemeClr val="accent5"/>
          </a:lnRef>
          <a:fillRef idx="1">
            <a:schemeClr val="lt1"/>
          </a:fillRef>
          <a:effectRef idx="0">
            <a:schemeClr val="accent5"/>
          </a:effectRef>
          <a:fontRef idx="minor">
            <a:schemeClr val="dk1"/>
          </a:fontRef>
        </p:style>
        <p:txBody>
          <a:bodyPr vert="vert270" rtlCol="0" anchor="ctr"/>
          <a:lstStyle/>
          <a:p>
            <a:pPr algn="r"/>
            <a:endParaRPr lang="en-GB" sz="1200" dirty="0">
              <a:solidFill>
                <a:srgbClr val="C00000"/>
              </a:solidFill>
              <a:latin typeface="Agency FB" panose="020B0503020202020204" pitchFamily="34" charset="0"/>
            </a:endParaRPr>
          </a:p>
        </p:txBody>
      </p:sp>
      <p:sp>
        <p:nvSpPr>
          <p:cNvPr id="22" name="Rectangle: Rounded Corners 21">
            <a:extLst>
              <a:ext uri="{FF2B5EF4-FFF2-40B4-BE49-F238E27FC236}">
                <a16:creationId xmlns:a16="http://schemas.microsoft.com/office/drawing/2014/main" id="{5A20A5F4-0E5F-4C68-8B0D-87CBB852D305}"/>
              </a:ext>
            </a:extLst>
          </p:cNvPr>
          <p:cNvSpPr/>
          <p:nvPr/>
        </p:nvSpPr>
        <p:spPr>
          <a:xfrm>
            <a:off x="6638906" y="929060"/>
            <a:ext cx="2091435" cy="243158"/>
          </a:xfrm>
          <a:prstGeom prst="roundRect">
            <a:avLst/>
          </a:prstGeom>
          <a:noFill/>
          <a:ln>
            <a:solidFill>
              <a:srgbClr val="C00000"/>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23" name="Rectangle: Rounded Corners 22">
            <a:extLst>
              <a:ext uri="{FF2B5EF4-FFF2-40B4-BE49-F238E27FC236}">
                <a16:creationId xmlns:a16="http://schemas.microsoft.com/office/drawing/2014/main" id="{2244B6AA-3CAD-4BC8-804A-0F314EC8C17F}"/>
              </a:ext>
            </a:extLst>
          </p:cNvPr>
          <p:cNvSpPr/>
          <p:nvPr/>
        </p:nvSpPr>
        <p:spPr>
          <a:xfrm>
            <a:off x="7929150" y="1162864"/>
            <a:ext cx="1672045" cy="243158"/>
          </a:xfrm>
          <a:prstGeom prst="roundRect">
            <a:avLst/>
          </a:prstGeom>
          <a:noFill/>
          <a:ln>
            <a:solidFill>
              <a:srgbClr val="FF00FF"/>
            </a:solidFill>
            <a:prstDash val="sysDash"/>
          </a:ln>
        </p:spPr>
        <p:style>
          <a:lnRef idx="2">
            <a:schemeClr val="accent5"/>
          </a:lnRef>
          <a:fillRef idx="1">
            <a:schemeClr val="lt1"/>
          </a:fillRef>
          <a:effectRef idx="0">
            <a:schemeClr val="accent5"/>
          </a:effectRef>
          <a:fontRef idx="minor">
            <a:schemeClr val="dk1"/>
          </a:fontRef>
        </p:style>
        <p:txBody>
          <a:bodyPr vert="vert270" rtlCol="0" anchor="b"/>
          <a:lstStyle/>
          <a:p>
            <a:pPr algn="r"/>
            <a:endParaRPr lang="en-GB" sz="1200" dirty="0">
              <a:solidFill>
                <a:srgbClr val="00B050"/>
              </a:solidFill>
              <a:latin typeface="Agency FB" panose="020B0503020202020204" pitchFamily="34" charset="0"/>
            </a:endParaRPr>
          </a:p>
        </p:txBody>
      </p:sp>
      <p:sp>
        <p:nvSpPr>
          <p:cNvPr id="24" name="Rectangle: Rounded Corners 23">
            <a:extLst>
              <a:ext uri="{FF2B5EF4-FFF2-40B4-BE49-F238E27FC236}">
                <a16:creationId xmlns:a16="http://schemas.microsoft.com/office/drawing/2014/main" id="{2D70074B-F215-4701-A309-9E9774BD4386}"/>
              </a:ext>
            </a:extLst>
          </p:cNvPr>
          <p:cNvSpPr/>
          <p:nvPr/>
        </p:nvSpPr>
        <p:spPr>
          <a:xfrm>
            <a:off x="9790563" y="104507"/>
            <a:ext cx="1080000" cy="435149"/>
          </a:xfrm>
          <a:prstGeom prst="roundRect">
            <a:avLst/>
          </a:prstGeom>
          <a:solidFill>
            <a:schemeClr val="bg1">
              <a:lumMod val="95000"/>
            </a:schemeClr>
          </a:solid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7030A0"/>
                </a:solidFill>
                <a:latin typeface="+mj-lt"/>
              </a:rPr>
              <a:t>Social &amp; affordable rented (average)</a:t>
            </a:r>
          </a:p>
        </p:txBody>
      </p:sp>
      <p:sp>
        <p:nvSpPr>
          <p:cNvPr id="25" name="Rectangle: Rounded Corners 24">
            <a:extLst>
              <a:ext uri="{FF2B5EF4-FFF2-40B4-BE49-F238E27FC236}">
                <a16:creationId xmlns:a16="http://schemas.microsoft.com/office/drawing/2014/main" id="{4A9FDEC1-2A26-4904-9A2F-08F27E0C15CD}"/>
              </a:ext>
            </a:extLst>
          </p:cNvPr>
          <p:cNvSpPr/>
          <p:nvPr/>
        </p:nvSpPr>
        <p:spPr>
          <a:xfrm>
            <a:off x="9790563" y="600262"/>
            <a:ext cx="1080000" cy="435149"/>
          </a:xfrm>
          <a:prstGeom prst="roundRect">
            <a:avLst/>
          </a:prstGeom>
          <a:solidFill>
            <a:schemeClr val="bg1">
              <a:lumMod val="95000"/>
            </a:schemeClr>
          </a:solid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70C0"/>
                </a:solidFill>
              </a:rPr>
              <a:t>Intermediate rented (80% of private rent)</a:t>
            </a:r>
          </a:p>
        </p:txBody>
      </p:sp>
      <p:sp>
        <p:nvSpPr>
          <p:cNvPr id="26" name="Rectangle: Rounded Corners 25">
            <a:extLst>
              <a:ext uri="{FF2B5EF4-FFF2-40B4-BE49-F238E27FC236}">
                <a16:creationId xmlns:a16="http://schemas.microsoft.com/office/drawing/2014/main" id="{3AC4CBE6-CDBD-43DB-A7D1-7741472F56C8}"/>
              </a:ext>
            </a:extLst>
          </p:cNvPr>
          <p:cNvSpPr/>
          <p:nvPr/>
        </p:nvSpPr>
        <p:spPr>
          <a:xfrm>
            <a:off x="9779656" y="1099732"/>
            <a:ext cx="1080000" cy="435149"/>
          </a:xfrm>
          <a:prstGeom prst="roundRect">
            <a:avLst/>
          </a:prstGeom>
          <a:solidFill>
            <a:schemeClr val="bg1">
              <a:lumMod val="95000"/>
            </a:schemeClr>
          </a:solid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00B050"/>
                </a:solidFill>
              </a:rPr>
              <a:t>Private rent (median)</a:t>
            </a:r>
          </a:p>
        </p:txBody>
      </p:sp>
      <p:sp>
        <p:nvSpPr>
          <p:cNvPr id="27" name="Rectangle: Rounded Corners 26">
            <a:extLst>
              <a:ext uri="{FF2B5EF4-FFF2-40B4-BE49-F238E27FC236}">
                <a16:creationId xmlns:a16="http://schemas.microsoft.com/office/drawing/2014/main" id="{5669D778-318B-40CC-BC9A-82EDD30866E0}"/>
              </a:ext>
            </a:extLst>
          </p:cNvPr>
          <p:cNvSpPr/>
          <p:nvPr/>
        </p:nvSpPr>
        <p:spPr>
          <a:xfrm>
            <a:off x="10948780" y="95959"/>
            <a:ext cx="1080000" cy="435149"/>
          </a:xfrm>
          <a:prstGeom prst="roundRect">
            <a:avLst/>
          </a:prstGeom>
          <a:solidFill>
            <a:schemeClr val="bg1">
              <a:lumMod val="95000"/>
            </a:schemeClr>
          </a:solid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9933"/>
                </a:solidFill>
              </a:rPr>
              <a:t>Homebuy / shared ownership (avg)</a:t>
            </a:r>
          </a:p>
        </p:txBody>
      </p:sp>
      <p:sp>
        <p:nvSpPr>
          <p:cNvPr id="28" name="Rectangle: Rounded Corners 27">
            <a:extLst>
              <a:ext uri="{FF2B5EF4-FFF2-40B4-BE49-F238E27FC236}">
                <a16:creationId xmlns:a16="http://schemas.microsoft.com/office/drawing/2014/main" id="{CE21CC83-9DAA-4A4C-8776-9F69AEAEF84A}"/>
              </a:ext>
            </a:extLst>
          </p:cNvPr>
          <p:cNvSpPr/>
          <p:nvPr/>
        </p:nvSpPr>
        <p:spPr>
          <a:xfrm>
            <a:off x="10949731" y="603469"/>
            <a:ext cx="1080000" cy="435149"/>
          </a:xfrm>
          <a:prstGeom prst="roundRect">
            <a:avLst/>
          </a:prstGeom>
          <a:solidFill>
            <a:schemeClr val="bg1">
              <a:lumMod val="95000"/>
            </a:schemeClr>
          </a:solid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C00000"/>
                </a:solidFill>
              </a:rPr>
              <a:t>Resales (lower quartile &amp; average)</a:t>
            </a:r>
          </a:p>
        </p:txBody>
      </p:sp>
      <p:sp>
        <p:nvSpPr>
          <p:cNvPr id="29" name="Rectangle: Rounded Corners 28">
            <a:extLst>
              <a:ext uri="{FF2B5EF4-FFF2-40B4-BE49-F238E27FC236}">
                <a16:creationId xmlns:a16="http://schemas.microsoft.com/office/drawing/2014/main" id="{81D8CFFB-9F92-49E2-9880-FD5301072E31}"/>
              </a:ext>
            </a:extLst>
          </p:cNvPr>
          <p:cNvSpPr/>
          <p:nvPr/>
        </p:nvSpPr>
        <p:spPr>
          <a:xfrm>
            <a:off x="10942219" y="1097556"/>
            <a:ext cx="1080000" cy="435149"/>
          </a:xfrm>
          <a:prstGeom prst="roundRect">
            <a:avLst/>
          </a:prstGeom>
          <a:solidFill>
            <a:schemeClr val="bg1">
              <a:lumMod val="95000"/>
            </a:schemeClr>
          </a:solid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800" dirty="0">
                <a:solidFill>
                  <a:srgbClr val="FF00FF"/>
                </a:solidFill>
              </a:rPr>
              <a:t>New build (lower quartile &amp; average)</a:t>
            </a:r>
          </a:p>
        </p:txBody>
      </p:sp>
      <p:sp>
        <p:nvSpPr>
          <p:cNvPr id="31" name="Slide Number Placeholder 4">
            <a:extLst>
              <a:ext uri="{FF2B5EF4-FFF2-40B4-BE49-F238E27FC236}">
                <a16:creationId xmlns:a16="http://schemas.microsoft.com/office/drawing/2014/main" id="{CD4CC5EE-50DF-4B07-BC06-8A4406F225EF}"/>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43</a:t>
            </a:fld>
            <a:endParaRPr lang="en-US" dirty="0"/>
          </a:p>
        </p:txBody>
      </p:sp>
      <p:sp>
        <p:nvSpPr>
          <p:cNvPr id="34" name="Arrow: Left-Right 33">
            <a:extLst>
              <a:ext uri="{FF2B5EF4-FFF2-40B4-BE49-F238E27FC236}">
                <a16:creationId xmlns:a16="http://schemas.microsoft.com/office/drawing/2014/main" id="{2F89F42C-59EE-9B65-8C31-F78DD12197B2}"/>
              </a:ext>
            </a:extLst>
          </p:cNvPr>
          <p:cNvSpPr/>
          <p:nvPr/>
        </p:nvSpPr>
        <p:spPr>
          <a:xfrm>
            <a:off x="5385922" y="1871800"/>
            <a:ext cx="2543227" cy="427970"/>
          </a:xfrm>
          <a:prstGeom prst="leftRightArrow">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7030A0"/>
                </a:solidFill>
                <a:latin typeface="+mj-lt"/>
              </a:rPr>
              <a:t>Payscales relating to social / affordable rents</a:t>
            </a:r>
          </a:p>
        </p:txBody>
      </p:sp>
      <p:sp>
        <p:nvSpPr>
          <p:cNvPr id="35" name="Arrow: Left-Right 34">
            <a:extLst>
              <a:ext uri="{FF2B5EF4-FFF2-40B4-BE49-F238E27FC236}">
                <a16:creationId xmlns:a16="http://schemas.microsoft.com/office/drawing/2014/main" id="{0BD1381B-C6DB-E922-C75D-BF029904679B}"/>
              </a:ext>
            </a:extLst>
          </p:cNvPr>
          <p:cNvSpPr/>
          <p:nvPr/>
        </p:nvSpPr>
        <p:spPr>
          <a:xfrm>
            <a:off x="6618514" y="2873073"/>
            <a:ext cx="1319354" cy="504000"/>
          </a:xfrm>
          <a:prstGeom prst="leftRightArrow">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70C0"/>
                </a:solidFill>
              </a:rPr>
              <a:t>Payscales equating to intermediate rents</a:t>
            </a:r>
          </a:p>
        </p:txBody>
      </p:sp>
      <p:sp>
        <p:nvSpPr>
          <p:cNvPr id="36" name="Arrow: Left-Right 35">
            <a:extLst>
              <a:ext uri="{FF2B5EF4-FFF2-40B4-BE49-F238E27FC236}">
                <a16:creationId xmlns:a16="http://schemas.microsoft.com/office/drawing/2014/main" id="{041EE6F6-5E30-2E8F-F718-82A3CB2C1223}"/>
              </a:ext>
            </a:extLst>
          </p:cNvPr>
          <p:cNvSpPr/>
          <p:nvPr/>
        </p:nvSpPr>
        <p:spPr>
          <a:xfrm>
            <a:off x="7071358" y="3487515"/>
            <a:ext cx="1255091" cy="504000"/>
          </a:xfrm>
          <a:prstGeom prst="leftRightArrow">
            <a:avLst/>
          </a:prstGeom>
          <a:noFill/>
          <a:ln>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GB" sz="800" dirty="0">
                <a:solidFill>
                  <a:srgbClr val="00B050"/>
                </a:solidFill>
              </a:rPr>
              <a:t>Payscales relating to private rents</a:t>
            </a:r>
          </a:p>
        </p:txBody>
      </p:sp>
      <p:sp>
        <p:nvSpPr>
          <p:cNvPr id="38" name="Arrow: Left-Right 37">
            <a:extLst>
              <a:ext uri="{FF2B5EF4-FFF2-40B4-BE49-F238E27FC236}">
                <a16:creationId xmlns:a16="http://schemas.microsoft.com/office/drawing/2014/main" id="{5AF4D6F9-2DE1-B7FC-1E5B-8BCCB70404ED}"/>
              </a:ext>
            </a:extLst>
          </p:cNvPr>
          <p:cNvSpPr/>
          <p:nvPr/>
        </p:nvSpPr>
        <p:spPr>
          <a:xfrm>
            <a:off x="6643262" y="4773297"/>
            <a:ext cx="2087079" cy="427970"/>
          </a:xfrm>
          <a:prstGeom prst="leftRightArrow">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C00000"/>
                </a:solidFill>
              </a:rPr>
              <a:t>Payscales relating to resales</a:t>
            </a:r>
          </a:p>
        </p:txBody>
      </p:sp>
      <p:sp>
        <p:nvSpPr>
          <p:cNvPr id="39" name="Arrow: Left-Right 38">
            <a:extLst>
              <a:ext uri="{FF2B5EF4-FFF2-40B4-BE49-F238E27FC236}">
                <a16:creationId xmlns:a16="http://schemas.microsoft.com/office/drawing/2014/main" id="{BA19A3B4-C5D7-8FA8-AAB5-7BFCF5DC0B03}"/>
              </a:ext>
            </a:extLst>
          </p:cNvPr>
          <p:cNvSpPr/>
          <p:nvPr/>
        </p:nvSpPr>
        <p:spPr>
          <a:xfrm>
            <a:off x="7916745" y="5335837"/>
            <a:ext cx="1683188" cy="427970"/>
          </a:xfrm>
          <a:prstGeom prst="leftRightArrow">
            <a:avLst/>
          </a:prstGeom>
          <a:noFill/>
          <a:ln>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00FF"/>
                </a:solidFill>
              </a:rPr>
              <a:t>Payscales relating to new build</a:t>
            </a:r>
          </a:p>
        </p:txBody>
      </p:sp>
      <p:sp>
        <p:nvSpPr>
          <p:cNvPr id="37" name="Arrow: Left-Right 36">
            <a:extLst>
              <a:ext uri="{FF2B5EF4-FFF2-40B4-BE49-F238E27FC236}">
                <a16:creationId xmlns:a16="http://schemas.microsoft.com/office/drawing/2014/main" id="{DC1B45C9-85A6-A466-AC2F-F230C1A67640}"/>
              </a:ext>
            </a:extLst>
          </p:cNvPr>
          <p:cNvSpPr/>
          <p:nvPr/>
        </p:nvSpPr>
        <p:spPr>
          <a:xfrm>
            <a:off x="6618514" y="3927438"/>
            <a:ext cx="1683187" cy="917079"/>
          </a:xfrm>
          <a:prstGeom prst="leftRightArrow">
            <a:avLst/>
          </a:prstGeom>
          <a:noFill/>
          <a:ln>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800" dirty="0">
                <a:solidFill>
                  <a:srgbClr val="FF9933"/>
                </a:solidFill>
              </a:rPr>
              <a:t>Payscales relating to Homebuy / shared ownership</a:t>
            </a:r>
          </a:p>
        </p:txBody>
      </p:sp>
    </p:spTree>
    <p:extLst>
      <p:ext uri="{BB962C8B-B14F-4D97-AF65-F5344CB8AC3E}">
        <p14:creationId xmlns:p14="http://schemas.microsoft.com/office/powerpoint/2010/main" val="630754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42" presetClass="entr" presetSubtype="0" fill="hold" grpId="0"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par>
                                <p:cTn id="49" presetID="42"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1000"/>
                                        <p:tgtEl>
                                          <p:spTgt spid="36"/>
                                        </p:tgtEl>
                                      </p:cBhvr>
                                    </p:animEffect>
                                    <p:anim calcmode="lin" valueType="num">
                                      <p:cBhvr>
                                        <p:cTn id="52" dur="1000" fill="hold"/>
                                        <p:tgtEl>
                                          <p:spTgt spid="36"/>
                                        </p:tgtEl>
                                        <p:attrNameLst>
                                          <p:attrName>ppt_x</p:attrName>
                                        </p:attrNameLst>
                                      </p:cBhvr>
                                      <p:tavLst>
                                        <p:tav tm="0">
                                          <p:val>
                                            <p:strVal val="#ppt_x"/>
                                          </p:val>
                                        </p:tav>
                                        <p:tav tm="100000">
                                          <p:val>
                                            <p:strVal val="#ppt_x"/>
                                          </p:val>
                                        </p:tav>
                                      </p:tavLst>
                                    </p:anim>
                                    <p:anim calcmode="lin" valueType="num">
                                      <p:cBhvr>
                                        <p:cTn id="5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childTnLst>
                                </p:cTn>
                              </p:par>
                              <p:par>
                                <p:cTn id="66" presetID="42"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fade">
                                      <p:cBhvr>
                                        <p:cTn id="68" dur="1000"/>
                                        <p:tgtEl>
                                          <p:spTgt spid="37"/>
                                        </p:tgtEl>
                                      </p:cBhvr>
                                    </p:animEffect>
                                    <p:anim calcmode="lin" valueType="num">
                                      <p:cBhvr>
                                        <p:cTn id="69" dur="1000" fill="hold"/>
                                        <p:tgtEl>
                                          <p:spTgt spid="37"/>
                                        </p:tgtEl>
                                        <p:attrNameLst>
                                          <p:attrName>ppt_x</p:attrName>
                                        </p:attrNameLst>
                                      </p:cBhvr>
                                      <p:tavLst>
                                        <p:tav tm="0">
                                          <p:val>
                                            <p:strVal val="#ppt_x"/>
                                          </p:val>
                                        </p:tav>
                                        <p:tav tm="100000">
                                          <p:val>
                                            <p:strVal val="#ppt_x"/>
                                          </p:val>
                                        </p:tav>
                                      </p:tavLst>
                                    </p:anim>
                                    <p:anim calcmode="lin" valueType="num">
                                      <p:cBhvr>
                                        <p:cTn id="7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14"/>
                                        </p:tgtEl>
                                        <p:attrNameLst>
                                          <p:attrName>style.visibility</p:attrName>
                                        </p:attrNameLst>
                                      </p:cBhvr>
                                      <p:to>
                                        <p:strVal val="visible"/>
                                      </p:to>
                                    </p:set>
                                  </p:childTnLst>
                                </p:cTn>
                              </p:par>
                              <p:par>
                                <p:cTn id="83" presetID="42"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2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2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15"/>
                                        </p:tgtEl>
                                        <p:attrNameLst>
                                          <p:attrName>style.visibility</p:attrName>
                                        </p:attrNameLst>
                                      </p:cBhvr>
                                      <p:to>
                                        <p:strVal val="visible"/>
                                      </p:to>
                                    </p:set>
                                  </p:childTnLst>
                                </p:cTn>
                              </p:par>
                              <p:par>
                                <p:cTn id="100" presetID="42" presetClass="entr" presetSubtype="0"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fade">
                                      <p:cBhvr>
                                        <p:cTn id="102" dur="1000"/>
                                        <p:tgtEl>
                                          <p:spTgt spid="39"/>
                                        </p:tgtEl>
                                      </p:cBhvr>
                                    </p:animEffect>
                                    <p:anim calcmode="lin" valueType="num">
                                      <p:cBhvr>
                                        <p:cTn id="103" dur="1000" fill="hold"/>
                                        <p:tgtEl>
                                          <p:spTgt spid="39"/>
                                        </p:tgtEl>
                                        <p:attrNameLst>
                                          <p:attrName>ppt_x</p:attrName>
                                        </p:attrNameLst>
                                      </p:cBhvr>
                                      <p:tavLst>
                                        <p:tav tm="0">
                                          <p:val>
                                            <p:strVal val="#ppt_x"/>
                                          </p:val>
                                        </p:tav>
                                        <p:tav tm="100000">
                                          <p:val>
                                            <p:strVal val="#ppt_x"/>
                                          </p:val>
                                        </p:tav>
                                      </p:tavLst>
                                    </p:anim>
                                    <p:anim calcmode="lin" valueType="num">
                                      <p:cBhvr>
                                        <p:cTn id="10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4" grpId="0" animBg="1"/>
      <p:bldP spid="35" grpId="0" animBg="1"/>
      <p:bldP spid="36" grpId="0" animBg="1"/>
      <p:bldP spid="38" grpId="0" animBg="1"/>
      <p:bldP spid="39" grpId="0" animBg="1"/>
      <p:bldP spid="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30DE36-18BC-1C02-C2D4-29B529DFE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B2361D12-7C8B-0C47-1CB5-B7F83960DE3A}"/>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17BC682D-4C14-70DF-FBB6-AA055F3FA30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0DF83E-6422-6CDA-9AC8-3CEC8D5635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1687E4C3-4E42-BE7D-BCBA-214679FF0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6C41A8F-24F6-2FE6-1351-BCF3A55A8E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5B87DF2A-867D-9054-9A55-EC9BF333E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8B59885-53CD-3D07-1E12-A7786F7A32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8F33BB5-80FC-461E-C5B9-C3C20A185B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F58DC8F6-CEAA-064F-D4E5-C364CE81B989}"/>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Dwelling change </a:t>
            </a:r>
          </a:p>
        </p:txBody>
      </p:sp>
      <p:sp>
        <p:nvSpPr>
          <p:cNvPr id="13" name="Text Placeholder 2">
            <a:extLst>
              <a:ext uri="{FF2B5EF4-FFF2-40B4-BE49-F238E27FC236}">
                <a16:creationId xmlns:a16="http://schemas.microsoft.com/office/drawing/2014/main" id="{FB464247-F727-0651-97CB-97469AC622A6}"/>
              </a:ext>
            </a:extLst>
          </p:cNvPr>
          <p:cNvSpPr txBox="1">
            <a:spLocks/>
          </p:cNvSpPr>
          <p:nvPr/>
        </p:nvSpPr>
        <p:spPr>
          <a:xfrm>
            <a:off x="1535372" y="3634308"/>
            <a:ext cx="9120954" cy="1350122"/>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cap="all" dirty="0">
                <a:solidFill>
                  <a:schemeClr val="accent1"/>
                </a:solidFill>
              </a:rPr>
              <a:t>Dwelling stock, turnover and new build</a:t>
            </a:r>
          </a:p>
        </p:txBody>
      </p:sp>
      <p:pic>
        <p:nvPicPr>
          <p:cNvPr id="14" name="Picture 13">
            <a:extLst>
              <a:ext uri="{FF2B5EF4-FFF2-40B4-BE49-F238E27FC236}">
                <a16:creationId xmlns:a16="http://schemas.microsoft.com/office/drawing/2014/main" id="{67BF195B-80C9-1BBF-6239-2471DE0271DF}"/>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A818FA89-01DB-C31F-944A-EA339B6AB9E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F67167BF-E3FE-E7C7-BFAE-AE0D8A4EEF3E}"/>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44</a:t>
            </a:fld>
            <a:endParaRPr lang="en-US" dirty="0"/>
          </a:p>
        </p:txBody>
      </p:sp>
      <p:sp>
        <p:nvSpPr>
          <p:cNvPr id="2" name="Footer Placeholder 3">
            <a:extLst>
              <a:ext uri="{FF2B5EF4-FFF2-40B4-BE49-F238E27FC236}">
                <a16:creationId xmlns:a16="http://schemas.microsoft.com/office/drawing/2014/main" id="{CB1A1B72-D6A3-5542-0D21-8FFEBF754CEA}"/>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21177529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C661A65-ACCF-1CEE-898A-21C62A5DC570}"/>
              </a:ext>
            </a:extLst>
          </p:cNvPr>
          <p:cNvSpPr txBox="1">
            <a:spLocks/>
          </p:cNvSpPr>
          <p:nvPr/>
        </p:nvSpPr>
        <p:spPr>
          <a:xfrm>
            <a:off x="351321" y="0"/>
            <a:ext cx="11840680" cy="7091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dwelling change</a:t>
            </a:r>
          </a:p>
        </p:txBody>
      </p:sp>
      <p:graphicFrame>
        <p:nvGraphicFramePr>
          <p:cNvPr id="4" name="Table 7">
            <a:extLst>
              <a:ext uri="{FF2B5EF4-FFF2-40B4-BE49-F238E27FC236}">
                <a16:creationId xmlns:a16="http://schemas.microsoft.com/office/drawing/2014/main" id="{BC0F0A2D-3E72-6DBE-F5E1-B20144EB98C9}"/>
              </a:ext>
            </a:extLst>
          </p:cNvPr>
          <p:cNvGraphicFramePr>
            <a:graphicFrameLocks noGrp="1"/>
          </p:cNvGraphicFramePr>
          <p:nvPr>
            <p:extLst>
              <p:ext uri="{D42A27DB-BD31-4B8C-83A1-F6EECF244321}">
                <p14:modId xmlns:p14="http://schemas.microsoft.com/office/powerpoint/2010/main" val="2974350362"/>
              </p:ext>
            </p:extLst>
          </p:nvPr>
        </p:nvGraphicFramePr>
        <p:xfrm>
          <a:off x="351321" y="709135"/>
          <a:ext cx="11611279" cy="5421666"/>
        </p:xfrm>
        <a:graphic>
          <a:graphicData uri="http://schemas.openxmlformats.org/drawingml/2006/table">
            <a:tbl>
              <a:tblPr firstRow="1" bandRow="1">
                <a:tableStyleId>{69012ECD-51FC-41F1-AA8D-1B2483CD663E}</a:tableStyleId>
              </a:tblPr>
              <a:tblGrid>
                <a:gridCol w="3693958">
                  <a:extLst>
                    <a:ext uri="{9D8B030D-6E8A-4147-A177-3AD203B41FA5}">
                      <a16:colId xmlns:a16="http://schemas.microsoft.com/office/drawing/2014/main" val="3927090664"/>
                    </a:ext>
                  </a:extLst>
                </a:gridCol>
                <a:gridCol w="6071060">
                  <a:extLst>
                    <a:ext uri="{9D8B030D-6E8A-4147-A177-3AD203B41FA5}">
                      <a16:colId xmlns:a16="http://schemas.microsoft.com/office/drawing/2014/main" val="3051318368"/>
                    </a:ext>
                  </a:extLst>
                </a:gridCol>
                <a:gridCol w="1846261">
                  <a:extLst>
                    <a:ext uri="{9D8B030D-6E8A-4147-A177-3AD203B41FA5}">
                      <a16:colId xmlns:a16="http://schemas.microsoft.com/office/drawing/2014/main" val="1344021028"/>
                    </a:ext>
                  </a:extLst>
                </a:gridCol>
              </a:tblGrid>
              <a:tr h="24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24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Stock of dwellings: see slide 5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latin typeface="+mn-lt"/>
                      </a:endParaRPr>
                    </a:p>
                  </a:txBody>
                  <a:tcPr/>
                </a:tc>
                <a:tc>
                  <a:txBody>
                    <a:bodyPr/>
                    <a:lstStyle/>
                    <a:p>
                      <a:endParaRPr lang="en-GB" sz="1000" dirty="0"/>
                    </a:p>
                  </a:txBody>
                  <a:tcPr/>
                </a:tc>
                <a:extLst>
                  <a:ext uri="{0D108BD9-81ED-4DB2-BD59-A6C34878D82A}">
                    <a16:rowId xmlns:a16="http://schemas.microsoft.com/office/drawing/2014/main" val="1359836882"/>
                  </a:ext>
                </a:extLst>
              </a:tr>
              <a:tr h="5433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Affordable Housing Supply Statistics (AHS) by district. Provides CLG completions data for Social rent, Affordable rent, Intermediate rent, Shared ownership and Affordable home ownership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2"/>
                        </a:rPr>
                        <a:t>https://assets.publishing.service.gov.uk/government/uploads/system/uploads/attachment_data/file/1034087/Live_Tables_1006-1009.ods</a:t>
                      </a:r>
                      <a:r>
                        <a:rPr lang="en-GB" sz="1000" dirty="0"/>
                        <a:t> </a:t>
                      </a:r>
                      <a:endParaRPr lang="en-GB" sz="1000" b="0" dirty="0">
                        <a:latin typeface="+mn-lt"/>
                      </a:endParaRPr>
                    </a:p>
                  </a:txBody>
                  <a:tcPr/>
                </a:tc>
                <a:tc>
                  <a:txBody>
                    <a:bodyPr/>
                    <a:lstStyle/>
                    <a:p>
                      <a:r>
                        <a:rPr lang="en-GB" sz="1000" dirty="0"/>
                        <a:t>2020-2021</a:t>
                      </a:r>
                    </a:p>
                  </a:txBody>
                  <a:tcPr/>
                </a:tc>
                <a:extLst>
                  <a:ext uri="{0D108BD9-81ED-4DB2-BD59-A6C34878D82A}">
                    <a16:rowId xmlns:a16="http://schemas.microsoft.com/office/drawing/2014/main" val="3415701061"/>
                  </a:ext>
                </a:extLst>
              </a:tr>
              <a:tr h="9960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PRP (housing association) and LA (council) housing stock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2019-20 from </a:t>
                      </a:r>
                      <a:r>
                        <a:rPr lang="en-GB" sz="1000" dirty="0">
                          <a:hlinkClick r:id="rId3"/>
                        </a:rPr>
                        <a:t>https://assets.publishing.service.gov.uk/government/uploads/system/uploads/attachment_data/file/963104/RP_COMBINED_TOOL_2020_FINAL.xlsx</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 from </a:t>
                      </a:r>
                      <a:r>
                        <a:rPr lang="en-GB" sz="1000" dirty="0">
                          <a:hlinkClick r:id="rId4"/>
                        </a:rPr>
                        <a:t>https://assets.publishing.service.gov.uk/government/uploads/system/uploads/attachment_data/file/1027082/2021_RP_Lookup_tool.xlsx</a:t>
                      </a:r>
                      <a:r>
                        <a:rPr lang="en-GB" sz="1000" dirty="0"/>
                        <a:t> </a:t>
                      </a:r>
                    </a:p>
                  </a:txBody>
                  <a:tcPr/>
                </a:tc>
                <a:tc>
                  <a:txBody>
                    <a:bodyPr/>
                    <a:lstStyle/>
                    <a:p>
                      <a:r>
                        <a:rPr lang="en-GB" sz="1000" dirty="0"/>
                        <a:t>2019-20</a:t>
                      </a:r>
                    </a:p>
                    <a:p>
                      <a:endParaRPr lang="en-GB" sz="1000" dirty="0"/>
                    </a:p>
                    <a:p>
                      <a:endParaRPr lang="en-GB" sz="1000" dirty="0"/>
                    </a:p>
                    <a:p>
                      <a:r>
                        <a:rPr lang="en-GB" sz="1000" dirty="0"/>
                        <a:t>2020-21</a:t>
                      </a:r>
                    </a:p>
                    <a:p>
                      <a:endParaRPr lang="en-GB" sz="1000" dirty="0"/>
                    </a:p>
                  </a:txBody>
                  <a:tcPr/>
                </a:tc>
                <a:extLst>
                  <a:ext uri="{0D108BD9-81ED-4DB2-BD59-A6C34878D82A}">
                    <a16:rowId xmlns:a16="http://schemas.microsoft.com/office/drawing/2014/main" val="1174112595"/>
                  </a:ext>
                </a:extLst>
              </a:tr>
              <a:tr h="399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CLG Table 253 Housebuilding: permanent dwellings started and completed, by tenure and district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hlinkClick r:id="rId5"/>
                        </a:rPr>
                        <a:t>https://assets.publishing.service.gov.uk/government/uploads/system/uploads/attachment_data/file/1084086/LiveTable253.ods</a:t>
                      </a:r>
                      <a:endParaRPr lang="en-GB" sz="1000" b="0" dirty="0">
                        <a:latin typeface="+mn-lt"/>
                      </a:endParaRPr>
                    </a:p>
                  </a:txBody>
                  <a:tcPr/>
                </a:tc>
                <a:tc>
                  <a:txBody>
                    <a:bodyPr/>
                    <a:lstStyle/>
                    <a:p>
                      <a:r>
                        <a:rPr lang="en-GB" sz="1000" dirty="0"/>
                        <a:t>2020-21</a:t>
                      </a:r>
                    </a:p>
                  </a:txBody>
                  <a:tcPr/>
                </a:tc>
                <a:extLst>
                  <a:ext uri="{0D108BD9-81ED-4DB2-BD59-A6C34878D82A}">
                    <a16:rowId xmlns:a16="http://schemas.microsoft.com/office/drawing/2014/main" val="2279856294"/>
                  </a:ext>
                </a:extLst>
              </a:tr>
              <a:tr h="392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(At the time unpublished) Annual Monitoring Report	</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Cambridgeshire and Peterborough unpublished AMR, Email of 26/5/22 confirmed new build figure for West Suffolk (842)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3682887777"/>
                  </a:ext>
                </a:extLst>
              </a:tr>
              <a:tr h="2563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HT new vs 2nd hand prices and count</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Land Registry via Hometrack (no link as not public data in this format)</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Jan to Dec 2020</a:t>
                      </a:r>
                    </a:p>
                  </a:txBody>
                  <a:tcPr/>
                </a:tc>
                <a:extLst>
                  <a:ext uri="{0D108BD9-81ED-4DB2-BD59-A6C34878D82A}">
                    <a16:rowId xmlns:a16="http://schemas.microsoft.com/office/drawing/2014/main" val="820158824"/>
                  </a:ext>
                </a:extLst>
              </a:tr>
              <a:tr h="399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Turnover: CORE Table 1d: Reported new social housing lettings by local authority area location of property</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CORE website: </a:t>
                      </a:r>
                      <a:r>
                        <a:rPr lang="en-GB" sz="1000" dirty="0">
                          <a:hlinkClick r:id="rId6"/>
                        </a:rPr>
                        <a:t>https://core.communities.gov.uk</a:t>
                      </a:r>
                      <a:r>
                        <a:rPr lang="en-GB" sz="1000" dirty="0"/>
                        <a:t>  </a:t>
                      </a:r>
                      <a:endParaRPr lang="en-GB" sz="10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2017/18 to 2019/20 &amp; 2019/20 to 2020/21 (Apr to Sept)</a:t>
                      </a:r>
                    </a:p>
                  </a:txBody>
                  <a:tcPr/>
                </a:tc>
                <a:extLst>
                  <a:ext uri="{0D108BD9-81ED-4DB2-BD59-A6C34878D82A}">
                    <a16:rowId xmlns:a16="http://schemas.microsoft.com/office/drawing/2014/main" val="2896524033"/>
                  </a:ext>
                </a:extLst>
              </a:tr>
              <a:tr h="399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Housing stock: Local Authority Housing Statistics dataset, England: Section A - Dwelling Stock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388084243"/>
                  </a:ext>
                </a:extLst>
              </a:tr>
              <a:tr h="43747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Lettings: Local Authority Housing Statistics dataset, England: Section D - Lettings and Nominations</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7"/>
                        </a:rPr>
                        <a:t>https://www.gov.uk/government/collections/local-authority-housing-data</a:t>
                      </a:r>
                      <a:r>
                        <a:rPr lang="en-GB" sz="1000" dirty="0"/>
                        <a:t> </a:t>
                      </a:r>
                      <a:endParaRPr lang="en-GB" sz="10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232106242"/>
                  </a:ext>
                </a:extLst>
              </a:tr>
              <a:tr h="437477">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t>EHS 2020-21 Excerpt from English Housing Survey on private rented supply	</a:t>
                      </a:r>
                    </a:p>
                  </a:txBody>
                  <a:tcPr/>
                </a:tc>
                <a:tc>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dirty="0">
                          <a:hlinkClick r:id="rId8"/>
                        </a:rPr>
                        <a:t>https://assets.publishing.service.gov.uk/government/uploads/system/uploads/attachment_data/file/1060141/2020-21_EHS_Headline_Report_revised.pdf</a:t>
                      </a: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2020-21</a:t>
                      </a:r>
                    </a:p>
                  </a:txBody>
                  <a:tcPr/>
                </a:tc>
                <a:extLst>
                  <a:ext uri="{0D108BD9-81ED-4DB2-BD59-A6C34878D82A}">
                    <a16:rowId xmlns:a16="http://schemas.microsoft.com/office/drawing/2014/main" val="1724192025"/>
                  </a:ext>
                </a:extLst>
              </a:tr>
              <a:tr h="321501">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US" sz="1000" dirty="0"/>
                        <a:t>Note: the term Private Registered Provider was used in the context section, this can be taken to also mean Housing Associations (HA) in this section</a:t>
                      </a:r>
                      <a:endParaRPr lang="en-US" sz="1000" b="0" dirty="0">
                        <a:latin typeface="+mn-lt"/>
                      </a:endParaRPr>
                    </a:p>
                  </a:txBody>
                  <a:tcPr/>
                </a:tc>
                <a:tc hMerge="1">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endParaRPr lang="en-GB" sz="1000" dirty="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2345661879"/>
                  </a:ext>
                </a:extLst>
              </a:tr>
              <a:tr h="321501">
                <a:tc gridSpan="3">
                  <a:txBody>
                    <a:bodyPr/>
                    <a:lstStyle/>
                    <a:p>
                      <a:pPr marL="0" marR="0" lvl="1" indent="0" algn="l" defTabSz="914400" rtl="0" eaLnBrk="1" fontAlgn="auto" latinLnBrk="0" hangingPunct="1">
                        <a:lnSpc>
                          <a:spcPct val="120000"/>
                        </a:lnSpc>
                        <a:spcBef>
                          <a:spcPts val="0"/>
                        </a:spcBef>
                        <a:spcAft>
                          <a:spcPts val="600"/>
                        </a:spcAft>
                        <a:buClr>
                          <a:schemeClr val="accent1"/>
                        </a:buClr>
                        <a:buSzPct val="100000"/>
                        <a:buFont typeface="Arial" panose="020B0604020202020204" pitchFamily="34" charset="0"/>
                        <a:buNone/>
                        <a:tabLst/>
                        <a:defRPr/>
                      </a:pPr>
                      <a:r>
                        <a:rPr lang="en-GB" sz="1000" kern="1200" dirty="0">
                          <a:solidFill>
                            <a:schemeClr val="tx1"/>
                          </a:solidFill>
                          <a:latin typeface="+mn-lt"/>
                          <a:ea typeface="+mn-ea"/>
                          <a:cs typeface="+mn-cs"/>
                        </a:rPr>
                        <a:t>NOTE: These charts bring together several data sources which may not be directly comparable. So the graphics are intentionally pictorial and are intended to illustrate the scale of dwelling stock, turnover &amp; newbuild.</a:t>
                      </a:r>
                      <a:endParaRPr lang="en-US" sz="1000" b="0" dirty="0">
                        <a:latin typeface="+mn-lt"/>
                      </a:endParaRP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86251097"/>
                  </a:ext>
                </a:extLst>
              </a:tr>
            </a:tbl>
          </a:graphicData>
        </a:graphic>
      </p:graphicFrame>
      <p:sp>
        <p:nvSpPr>
          <p:cNvPr id="5" name="Slide Number Placeholder 4">
            <a:extLst>
              <a:ext uri="{FF2B5EF4-FFF2-40B4-BE49-F238E27FC236}">
                <a16:creationId xmlns:a16="http://schemas.microsoft.com/office/drawing/2014/main" id="{92FE9507-E408-B7EE-A60D-9762746C4BA6}"/>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45</a:t>
            </a:fld>
            <a:endParaRPr lang="en-US" dirty="0"/>
          </a:p>
        </p:txBody>
      </p:sp>
      <p:sp>
        <p:nvSpPr>
          <p:cNvPr id="2" name="Footer Placeholder 3">
            <a:extLst>
              <a:ext uri="{FF2B5EF4-FFF2-40B4-BE49-F238E27FC236}">
                <a16:creationId xmlns:a16="http://schemas.microsoft.com/office/drawing/2014/main" id="{03011574-2B76-80E9-DC43-8CF33BD9E979}"/>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23467936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FE33A-296F-4F70-B193-0F96B177B1E7}"/>
              </a:ext>
            </a:extLst>
          </p:cNvPr>
          <p:cNvSpPr>
            <a:spLocks noGrp="1"/>
          </p:cNvSpPr>
          <p:nvPr>
            <p:ph type="title"/>
          </p:nvPr>
        </p:nvSpPr>
        <p:spPr>
          <a:xfrm>
            <a:off x="116540" y="0"/>
            <a:ext cx="11434279" cy="685083"/>
          </a:xfrm>
        </p:spPr>
        <p:txBody>
          <a:bodyPr vert="horz" lIns="91440" tIns="45720" rIns="91440" bIns="45720" rtlCol="0" anchor="ctr">
            <a:normAutofit/>
          </a:bodyPr>
          <a:lstStyle/>
          <a:p>
            <a:r>
              <a:rPr lang="en-US" sz="3600" kern="1200" dirty="0">
                <a:solidFill>
                  <a:schemeClr val="tx1"/>
                </a:solidFill>
                <a:latin typeface="+mj-lt"/>
                <a:ea typeface="+mj-ea"/>
                <a:cs typeface="+mj-cs"/>
              </a:rPr>
              <a:t>Dwelling stock, turnover, newbuild</a:t>
            </a:r>
          </a:p>
        </p:txBody>
      </p:sp>
      <p:graphicFrame>
        <p:nvGraphicFramePr>
          <p:cNvPr id="5" name="Chart 4">
            <a:extLst>
              <a:ext uri="{FF2B5EF4-FFF2-40B4-BE49-F238E27FC236}">
                <a16:creationId xmlns:a16="http://schemas.microsoft.com/office/drawing/2014/main" id="{CBC164CE-650F-4309-AEFC-21235705270E}"/>
              </a:ext>
            </a:extLst>
          </p:cNvPr>
          <p:cNvGraphicFramePr>
            <a:graphicFrameLocks/>
          </p:cNvGraphicFramePr>
          <p:nvPr>
            <p:extLst>
              <p:ext uri="{D42A27DB-BD31-4B8C-83A1-F6EECF244321}">
                <p14:modId xmlns:p14="http://schemas.microsoft.com/office/powerpoint/2010/main" val="737577015"/>
              </p:ext>
            </p:extLst>
          </p:nvPr>
        </p:nvGraphicFramePr>
        <p:xfrm>
          <a:off x="116540" y="685083"/>
          <a:ext cx="11958919" cy="535630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F092C18E-C7D5-4B8C-9989-BB4FB8D1E900}"/>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4" name="TextBox 3">
            <a:extLst>
              <a:ext uri="{FF2B5EF4-FFF2-40B4-BE49-F238E27FC236}">
                <a16:creationId xmlns:a16="http://schemas.microsoft.com/office/drawing/2014/main" id="{07B8C524-F451-4FA1-BB49-CF3D5E15003B}"/>
              </a:ext>
            </a:extLst>
          </p:cNvPr>
          <p:cNvSpPr txBox="1"/>
          <p:nvPr/>
        </p:nvSpPr>
        <p:spPr>
          <a:xfrm>
            <a:off x="5938836" y="2268071"/>
            <a:ext cx="5800164"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indent="-285750" algn="ctr">
              <a:buFont typeface="Arial" panose="020B0604020202020204" pitchFamily="34" charset="0"/>
              <a:buChar char="•"/>
            </a:pPr>
            <a:r>
              <a:rPr lang="en-GB" sz="1400" dirty="0"/>
              <a:t>Sets out the dwellings in each of five broad tenure groups.</a:t>
            </a:r>
          </a:p>
          <a:p>
            <a:pPr indent="-285750" algn="ctr">
              <a:buFont typeface="Arial" panose="020B0604020202020204" pitchFamily="34" charset="0"/>
              <a:buChar char="•"/>
            </a:pPr>
            <a:r>
              <a:rPr lang="en-GB" sz="1400" dirty="0"/>
              <a:t>Highlights the relatively small number of homes built (in red), compared to the overall housing stock (grey) in each group, which may mean the red houses are too small to clearly see. </a:t>
            </a:r>
          </a:p>
          <a:p>
            <a:pPr indent="-285750" algn="ctr">
              <a:buFont typeface="Arial" panose="020B0604020202020204" pitchFamily="34" charset="0"/>
              <a:buChar char="•"/>
            </a:pPr>
            <a:r>
              <a:rPr lang="en-GB" sz="1400" dirty="0"/>
              <a:t>However the additional homes (red) alongside turnover (blue) do contribute significantly in numbers to housing availability, providing new supply at first let, and then when re-let or re-sold later down the line</a:t>
            </a:r>
          </a:p>
        </p:txBody>
      </p:sp>
      <p:sp>
        <p:nvSpPr>
          <p:cNvPr id="7" name="Slide Number Placeholder 4">
            <a:extLst>
              <a:ext uri="{FF2B5EF4-FFF2-40B4-BE49-F238E27FC236}">
                <a16:creationId xmlns:a16="http://schemas.microsoft.com/office/drawing/2014/main" id="{2DFFDD54-F31E-4CED-870D-B215B18C2ACD}"/>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46</a:t>
            </a:fld>
            <a:endParaRPr lang="en-US" dirty="0"/>
          </a:p>
        </p:txBody>
      </p:sp>
    </p:spTree>
    <p:extLst>
      <p:ext uri="{BB962C8B-B14F-4D97-AF65-F5344CB8AC3E}">
        <p14:creationId xmlns:p14="http://schemas.microsoft.com/office/powerpoint/2010/main" val="72055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5721EAD-53C6-439B-BAB2-A8A8052778F7}"/>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graphicFrame>
        <p:nvGraphicFramePr>
          <p:cNvPr id="5" name="Chart 4">
            <a:extLst>
              <a:ext uri="{FF2B5EF4-FFF2-40B4-BE49-F238E27FC236}">
                <a16:creationId xmlns:a16="http://schemas.microsoft.com/office/drawing/2014/main" id="{77AED219-C9FD-4C34-A541-860E0102D28D}"/>
              </a:ext>
            </a:extLst>
          </p:cNvPr>
          <p:cNvGraphicFramePr>
            <a:graphicFrameLocks/>
          </p:cNvGraphicFramePr>
          <p:nvPr>
            <p:extLst>
              <p:ext uri="{D42A27DB-BD31-4B8C-83A1-F6EECF244321}">
                <p14:modId xmlns:p14="http://schemas.microsoft.com/office/powerpoint/2010/main" val="565240409"/>
              </p:ext>
            </p:extLst>
          </p:nvPr>
        </p:nvGraphicFramePr>
        <p:xfrm>
          <a:off x="161364" y="681313"/>
          <a:ext cx="5976000" cy="5364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ADCBA9F7-DA76-49D8-831A-916A4DAF1E53}"/>
              </a:ext>
            </a:extLst>
          </p:cNvPr>
          <p:cNvGraphicFramePr>
            <a:graphicFrameLocks/>
          </p:cNvGraphicFramePr>
          <p:nvPr>
            <p:extLst>
              <p:ext uri="{D42A27DB-BD31-4B8C-83A1-F6EECF244321}">
                <p14:modId xmlns:p14="http://schemas.microsoft.com/office/powerpoint/2010/main" val="3466626729"/>
              </p:ext>
            </p:extLst>
          </p:nvPr>
        </p:nvGraphicFramePr>
        <p:xfrm>
          <a:off x="6137364" y="681313"/>
          <a:ext cx="5976000" cy="5364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B7A5010B-A528-4AC4-A523-94DF9B9007BA}"/>
              </a:ext>
            </a:extLst>
          </p:cNvPr>
          <p:cNvSpPr>
            <a:spLocks noGrp="1"/>
          </p:cNvSpPr>
          <p:nvPr>
            <p:ph type="title"/>
          </p:nvPr>
        </p:nvSpPr>
        <p:spPr>
          <a:xfrm>
            <a:off x="161364" y="-2242"/>
            <a:ext cx="11952000" cy="683555"/>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Comparing stock, turnover, newbuild (%)</a:t>
            </a:r>
            <a:endParaRPr lang="en-US" sz="2000" kern="1200" dirty="0">
              <a:solidFill>
                <a:schemeClr val="tx1"/>
              </a:solidFill>
              <a:latin typeface="+mj-lt"/>
              <a:ea typeface="+mj-ea"/>
              <a:cs typeface="+mj-cs"/>
            </a:endParaRPr>
          </a:p>
        </p:txBody>
      </p:sp>
      <p:sp>
        <p:nvSpPr>
          <p:cNvPr id="9" name="TextBox 8">
            <a:extLst>
              <a:ext uri="{FF2B5EF4-FFF2-40B4-BE49-F238E27FC236}">
                <a16:creationId xmlns:a16="http://schemas.microsoft.com/office/drawing/2014/main" id="{41E5C9A5-93F4-4D6C-BEBF-9F4E192041D3}"/>
              </a:ext>
            </a:extLst>
          </p:cNvPr>
          <p:cNvSpPr txBox="1"/>
          <p:nvPr/>
        </p:nvSpPr>
        <p:spPr>
          <a:xfrm>
            <a:off x="0" y="6113078"/>
            <a:ext cx="11952000" cy="307777"/>
          </a:xfrm>
          <a:prstGeom prst="rect">
            <a:avLst/>
          </a:prstGeom>
          <a:noFill/>
        </p:spPr>
        <p:txBody>
          <a:bodyPr wrap="square" rtlCol="0">
            <a:spAutoFit/>
          </a:bodyPr>
          <a:lstStyle/>
          <a:p>
            <a:pPr algn="ctr"/>
            <a:r>
              <a:rPr lang="en-GB" sz="1400" dirty="0">
                <a:solidFill>
                  <a:schemeClr val="bg1"/>
                </a:solidFill>
              </a:rPr>
              <a:t>Shows turnover and new build as a % of each tenure group.</a:t>
            </a:r>
            <a:endParaRPr lang="en-GB" sz="1400" dirty="0"/>
          </a:p>
        </p:txBody>
      </p:sp>
      <p:sp>
        <p:nvSpPr>
          <p:cNvPr id="11" name="Rectangle: Rounded Corners 10">
            <a:extLst>
              <a:ext uri="{FF2B5EF4-FFF2-40B4-BE49-F238E27FC236}">
                <a16:creationId xmlns:a16="http://schemas.microsoft.com/office/drawing/2014/main" id="{8D5062EB-A389-4D55-858D-87F3F2079741}"/>
              </a:ext>
            </a:extLst>
          </p:cNvPr>
          <p:cNvSpPr/>
          <p:nvPr/>
        </p:nvSpPr>
        <p:spPr>
          <a:xfrm>
            <a:off x="4767124" y="1406847"/>
            <a:ext cx="3829132" cy="15323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New build: West Suffolk delivered 1,241 new homes, representing 1.5% of West Suffolk’s stock of around 81,200 dwellings.  For comparison, across the whole study area, new homes represented around 1.7% of the total stock of 453,863 dwellings.</a:t>
            </a:r>
          </a:p>
        </p:txBody>
      </p:sp>
      <p:sp>
        <p:nvSpPr>
          <p:cNvPr id="10" name="Slide Number Placeholder 4">
            <a:extLst>
              <a:ext uri="{FF2B5EF4-FFF2-40B4-BE49-F238E27FC236}">
                <a16:creationId xmlns:a16="http://schemas.microsoft.com/office/drawing/2014/main" id="{95694B4B-DFD3-401E-A850-F5F0C343223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47</a:t>
            </a:fld>
            <a:endParaRPr lang="en-US" dirty="0"/>
          </a:p>
        </p:txBody>
      </p:sp>
      <p:sp>
        <p:nvSpPr>
          <p:cNvPr id="2" name="Rectangle: Rounded Corners 1">
            <a:extLst>
              <a:ext uri="{FF2B5EF4-FFF2-40B4-BE49-F238E27FC236}">
                <a16:creationId xmlns:a16="http://schemas.microsoft.com/office/drawing/2014/main" id="{DB5D3C6B-ED95-F0A4-D0BF-56F72C368F53}"/>
              </a:ext>
            </a:extLst>
          </p:cNvPr>
          <p:cNvSpPr/>
          <p:nvPr/>
        </p:nvSpPr>
        <p:spPr>
          <a:xfrm>
            <a:off x="4767124" y="3067125"/>
            <a:ext cx="3829132" cy="17706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Turnover: West Suffolk turnover looks similar to the whole area rates. </a:t>
            </a:r>
          </a:p>
          <a:p>
            <a:pPr algn="ctr"/>
            <a:r>
              <a:rPr lang="en-GB" sz="1400" dirty="0"/>
              <a:t>Ownership matches the whole area rate at 4%</a:t>
            </a:r>
          </a:p>
          <a:p>
            <a:pPr algn="ctr"/>
            <a:r>
              <a:rPr lang="en-GB" sz="1400" dirty="0"/>
              <a:t>HA rented turnover at 8% is similar to the whole area’s 7%</a:t>
            </a:r>
          </a:p>
          <a:p>
            <a:pPr algn="ctr"/>
            <a:r>
              <a:rPr lang="en-GB" sz="1400" dirty="0"/>
              <a:t>Homebuy turnover is 1% compared to 2% across the whole area</a:t>
            </a:r>
          </a:p>
        </p:txBody>
      </p:sp>
    </p:spTree>
    <p:extLst>
      <p:ext uri="{BB962C8B-B14F-4D97-AF65-F5344CB8AC3E}">
        <p14:creationId xmlns:p14="http://schemas.microsoft.com/office/powerpoint/2010/main" val="340819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F7481C-C43F-D621-7A11-9D7EE706A2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C7257DAC-D108-3AE9-576F-53F21FAF21C3}"/>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BCFC89F6-88C5-4CF9-94D5-B3A72F9740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DE3ADAD-3301-38AA-8EE8-AA144F7071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F82F2187-30B7-C611-0140-E12DE1DB71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4025BDF-F05C-3491-B293-3A46AAE135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Rectangle 8">
            <a:extLst>
              <a:ext uri="{FF2B5EF4-FFF2-40B4-BE49-F238E27FC236}">
                <a16:creationId xmlns:a16="http://schemas.microsoft.com/office/drawing/2014/main" id="{48DA3082-1207-FE43-9EE1-C948437BA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EB36D4C-8AA0-A1A9-180E-C244CA9FC8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24A7C41-1E90-8978-6464-D144F84E65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00A4CB04-A805-91D9-463D-25EAD5FF16CF}"/>
              </a:ext>
            </a:extLst>
          </p:cNvPr>
          <p:cNvSpPr txBox="1">
            <a:spLocks/>
          </p:cNvSpPr>
          <p:nvPr/>
        </p:nvSpPr>
        <p:spPr>
          <a:xfrm>
            <a:off x="1557071" y="1584552"/>
            <a:ext cx="9099255" cy="2537251"/>
          </a:xfrm>
          <a:prstGeom prst="rect">
            <a:avLst/>
          </a:prstGeom>
        </p:spPr>
        <p:txBody>
          <a:bodyPr vert="horz" lIns="91440" tIns="45720" rIns="91440" bIns="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sz="7200" dirty="0">
                <a:solidFill>
                  <a:srgbClr val="454545"/>
                </a:solidFill>
              </a:rPr>
              <a:t>Plans </a:t>
            </a:r>
          </a:p>
        </p:txBody>
      </p:sp>
      <p:sp>
        <p:nvSpPr>
          <p:cNvPr id="13" name="Text Placeholder 2">
            <a:extLst>
              <a:ext uri="{FF2B5EF4-FFF2-40B4-BE49-F238E27FC236}">
                <a16:creationId xmlns:a16="http://schemas.microsoft.com/office/drawing/2014/main" id="{351DE1D4-BFBC-3CCA-7B9D-F76197495DED}"/>
              </a:ext>
            </a:extLst>
          </p:cNvPr>
          <p:cNvSpPr txBox="1">
            <a:spLocks/>
          </p:cNvSpPr>
          <p:nvPr/>
        </p:nvSpPr>
        <p:spPr>
          <a:xfrm>
            <a:off x="1535372" y="4133234"/>
            <a:ext cx="9120954" cy="744373"/>
          </a:xfrm>
          <a:prstGeom prst="rect">
            <a:avLst/>
          </a:prstGeom>
        </p:spPr>
        <p:txBody>
          <a:bodyPr vert="horz" lIns="91440" tIns="91440" rIns="91440" bIns="9144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GB" cap="all" dirty="0">
                <a:solidFill>
                  <a:schemeClr val="accent1"/>
                </a:solidFill>
              </a:rPr>
              <a:t>Applying CACI income bands to Local Plan figures</a:t>
            </a:r>
            <a:endParaRPr lang="en-US" cap="all" dirty="0">
              <a:solidFill>
                <a:schemeClr val="accent1"/>
              </a:solidFill>
            </a:endParaRPr>
          </a:p>
        </p:txBody>
      </p:sp>
      <p:pic>
        <p:nvPicPr>
          <p:cNvPr id="14" name="Picture 13">
            <a:extLst>
              <a:ext uri="{FF2B5EF4-FFF2-40B4-BE49-F238E27FC236}">
                <a16:creationId xmlns:a16="http://schemas.microsoft.com/office/drawing/2014/main" id="{F1FD1AB3-505D-D4EB-E543-12EE89001DB1}"/>
              </a:ext>
              <a:ext uri="{C183D7F6-B498-43B3-948B-1728B52AA6E4}">
                <adec:decorative xmlns:adec="http://schemas.microsoft.com/office/drawing/2017/decorative" val="1"/>
              </a:ext>
            </a:extLst>
          </p:cNvPr>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5" name="Straight Connector 14">
            <a:extLst>
              <a:ext uri="{FF2B5EF4-FFF2-40B4-BE49-F238E27FC236}">
                <a16:creationId xmlns:a16="http://schemas.microsoft.com/office/drawing/2014/main" id="{E844BEFA-2106-B1F4-F5B1-4E87E6C19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6" name="Slide Number Placeholder 4">
            <a:extLst>
              <a:ext uri="{FF2B5EF4-FFF2-40B4-BE49-F238E27FC236}">
                <a16:creationId xmlns:a16="http://schemas.microsoft.com/office/drawing/2014/main" id="{58397E37-0760-C766-119A-B4D41601777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48</a:t>
            </a:fld>
            <a:endParaRPr lang="en-US" dirty="0"/>
          </a:p>
        </p:txBody>
      </p:sp>
      <p:sp>
        <p:nvSpPr>
          <p:cNvPr id="2" name="Footer Placeholder 3">
            <a:extLst>
              <a:ext uri="{FF2B5EF4-FFF2-40B4-BE49-F238E27FC236}">
                <a16:creationId xmlns:a16="http://schemas.microsoft.com/office/drawing/2014/main" id="{45F112DB-41B8-AB29-5E30-675B82E71D47}"/>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5878956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A4DC2C-A7F1-C023-F9C8-3C50C3D59809}"/>
              </a:ext>
            </a:extLst>
          </p:cNvPr>
          <p:cNvSpPr txBox="1">
            <a:spLocks/>
          </p:cNvSpPr>
          <p:nvPr/>
        </p:nvSpPr>
        <p:spPr>
          <a:xfrm>
            <a:off x="1447191" y="804163"/>
            <a:ext cx="9607661" cy="1056319"/>
          </a:xfrm>
          <a:prstGeom prst="rect">
            <a:avLst/>
          </a:prstGeom>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plans</a:t>
            </a:r>
          </a:p>
        </p:txBody>
      </p:sp>
      <p:sp>
        <p:nvSpPr>
          <p:cNvPr id="4" name="Slide Number Placeholder 4">
            <a:extLst>
              <a:ext uri="{FF2B5EF4-FFF2-40B4-BE49-F238E27FC236}">
                <a16:creationId xmlns:a16="http://schemas.microsoft.com/office/drawing/2014/main" id="{95F21EB6-07DD-4BBC-9D2B-A9BC1FB01860}"/>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49</a:t>
            </a:fld>
            <a:endParaRPr lang="en-US" dirty="0"/>
          </a:p>
        </p:txBody>
      </p:sp>
      <p:graphicFrame>
        <p:nvGraphicFramePr>
          <p:cNvPr id="5" name="Table 7">
            <a:extLst>
              <a:ext uri="{FF2B5EF4-FFF2-40B4-BE49-F238E27FC236}">
                <a16:creationId xmlns:a16="http://schemas.microsoft.com/office/drawing/2014/main" id="{16899C87-4526-3478-D56E-0022F6394BA0}"/>
              </a:ext>
            </a:extLst>
          </p:cNvPr>
          <p:cNvGraphicFramePr>
            <a:graphicFrameLocks noGrp="1"/>
          </p:cNvGraphicFramePr>
          <p:nvPr>
            <p:extLst>
              <p:ext uri="{D42A27DB-BD31-4B8C-83A1-F6EECF244321}">
                <p14:modId xmlns:p14="http://schemas.microsoft.com/office/powerpoint/2010/main" val="1704305912"/>
              </p:ext>
            </p:extLst>
          </p:nvPr>
        </p:nvGraphicFramePr>
        <p:xfrm>
          <a:off x="1447191" y="1744594"/>
          <a:ext cx="9607662" cy="2521257"/>
        </p:xfrm>
        <a:graphic>
          <a:graphicData uri="http://schemas.openxmlformats.org/drawingml/2006/table">
            <a:tbl>
              <a:tblPr firstRow="1" bandRow="1">
                <a:tableStyleId>{69012ECD-51FC-41F1-AA8D-1B2483CD663E}</a:tableStyleId>
              </a:tblPr>
              <a:tblGrid>
                <a:gridCol w="3056537">
                  <a:extLst>
                    <a:ext uri="{9D8B030D-6E8A-4147-A177-3AD203B41FA5}">
                      <a16:colId xmlns:a16="http://schemas.microsoft.com/office/drawing/2014/main" val="3927090664"/>
                    </a:ext>
                  </a:extLst>
                </a:gridCol>
                <a:gridCol w="5023451">
                  <a:extLst>
                    <a:ext uri="{9D8B030D-6E8A-4147-A177-3AD203B41FA5}">
                      <a16:colId xmlns:a16="http://schemas.microsoft.com/office/drawing/2014/main" val="3051318368"/>
                    </a:ext>
                  </a:extLst>
                </a:gridCol>
                <a:gridCol w="1527674">
                  <a:extLst>
                    <a:ext uri="{9D8B030D-6E8A-4147-A177-3AD203B41FA5}">
                      <a16:colId xmlns:a16="http://schemas.microsoft.com/office/drawing/2014/main" val="1344021028"/>
                    </a:ext>
                  </a:extLst>
                </a:gridCol>
              </a:tblGrid>
              <a:tr h="3266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Sources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Links</a:t>
                      </a:r>
                    </a:p>
                  </a:txBody>
                  <a:tcPr/>
                </a:tc>
                <a:tc>
                  <a:txBody>
                    <a:bodyPr/>
                    <a:lstStyle/>
                    <a:p>
                      <a:r>
                        <a:rPr lang="en-GB" sz="1000" dirty="0"/>
                        <a:t>Dates</a:t>
                      </a:r>
                    </a:p>
                  </a:txBody>
                  <a:tcPr/>
                </a:tc>
                <a:extLst>
                  <a:ext uri="{0D108BD9-81ED-4DB2-BD59-A6C34878D82A}">
                    <a16:rowId xmlns:a16="http://schemas.microsoft.com/office/drawing/2014/main" val="3923115101"/>
                  </a:ext>
                </a:extLst>
              </a:tr>
              <a:tr h="11434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Cambridgeshire and West Suffolk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GLHearn (consultants) provided the Cambridgeshire and West Suffolk authorities with evidence to inform their local plans, around housing needs. This evidence is used to inform Local Plan making.</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sng" strike="noStrike" dirty="0">
                          <a:solidFill>
                            <a:srgbClr val="EE7B08"/>
                          </a:solidFill>
                          <a:effectLst/>
                          <a:hlinkClick r:id="rId2"/>
                        </a:rPr>
                        <a:t>https://cambridgeshireinsight.org.uk/wp-content/uploads/2021/10/CWS-Housing-Needs-of-Specific-Groups-Oct21.pdf</a:t>
                      </a:r>
                      <a:endParaRPr lang="en-GB" sz="1200" b="0" dirty="0">
                        <a:latin typeface="+mn-lt"/>
                      </a:endParaRPr>
                    </a:p>
                  </a:txBody>
                  <a:tcPr/>
                </a:tc>
                <a:tc>
                  <a:txBody>
                    <a:bodyPr/>
                    <a:lstStyle/>
                    <a:p>
                      <a:r>
                        <a:rPr lang="en-GB" sz="1200" dirty="0"/>
                        <a:t>2021</a:t>
                      </a:r>
                    </a:p>
                  </a:txBody>
                  <a:tcPr/>
                </a:tc>
                <a:extLst>
                  <a:ext uri="{0D108BD9-81ED-4DB2-BD59-A6C34878D82A}">
                    <a16:rowId xmlns:a16="http://schemas.microsoft.com/office/drawing/2014/main" val="1359836882"/>
                  </a:ext>
                </a:extLst>
              </a:tr>
              <a:tr h="9392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Peterborough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Peterborough Housing Needs Study: </a:t>
                      </a:r>
                      <a:r>
                        <a:rPr lang="en-GB" sz="1200" u="none" strike="noStrike" dirty="0">
                          <a:effectLst/>
                        </a:rPr>
                        <a:t>The housing requirement for Peterborough between 2016-2036 which is the base date for the current Local Plan.</a:t>
                      </a:r>
                      <a:endParaRPr lang="en-GB"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https://www.peterborough.gov.uk/asset-library/imported-assets/SHMAFinalReport-2017.pdf</a:t>
                      </a:r>
                      <a:endParaRPr lang="en-GB" sz="1200" b="0" dirty="0">
                        <a:latin typeface="+mn-lt"/>
                      </a:endParaRPr>
                    </a:p>
                  </a:txBody>
                  <a:tcPr/>
                </a:tc>
                <a:tc>
                  <a:txBody>
                    <a:bodyPr/>
                    <a:lstStyle/>
                    <a:p>
                      <a:r>
                        <a:rPr lang="en-GB" sz="1200" dirty="0"/>
                        <a:t>2015/16</a:t>
                      </a:r>
                    </a:p>
                  </a:txBody>
                  <a:tcPr/>
                </a:tc>
                <a:extLst>
                  <a:ext uri="{0D108BD9-81ED-4DB2-BD59-A6C34878D82A}">
                    <a16:rowId xmlns:a16="http://schemas.microsoft.com/office/drawing/2014/main" val="3415701061"/>
                  </a:ext>
                </a:extLst>
              </a:tr>
            </a:tbl>
          </a:graphicData>
        </a:graphic>
      </p:graphicFrame>
      <p:sp>
        <p:nvSpPr>
          <p:cNvPr id="2" name="Footer Placeholder 3">
            <a:extLst>
              <a:ext uri="{FF2B5EF4-FFF2-40B4-BE49-F238E27FC236}">
                <a16:creationId xmlns:a16="http://schemas.microsoft.com/office/drawing/2014/main" id="{78733A21-D851-95C8-7E4B-575CEFD24788}"/>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2811723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18A696A-2C19-5EC3-F12A-57209FCDDD21}"/>
              </a:ext>
            </a:extLst>
          </p:cNvPr>
          <p:cNvSpPr txBox="1">
            <a:spLocks/>
          </p:cNvSpPr>
          <p:nvPr/>
        </p:nvSpPr>
        <p:spPr>
          <a:xfrm>
            <a:off x="406551" y="0"/>
            <a:ext cx="10648304" cy="1049235"/>
          </a:xfrm>
          <a:prstGeom prst="rect">
            <a:avLst/>
          </a:prstGeom>
        </p:spPr>
        <p:txBody>
          <a:bodyPr anchor="ct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dirty="0"/>
              <a:t>Data used for context</a:t>
            </a:r>
          </a:p>
        </p:txBody>
      </p:sp>
      <p:graphicFrame>
        <p:nvGraphicFramePr>
          <p:cNvPr id="4" name="Table 2">
            <a:extLst>
              <a:ext uri="{FF2B5EF4-FFF2-40B4-BE49-F238E27FC236}">
                <a16:creationId xmlns:a16="http://schemas.microsoft.com/office/drawing/2014/main" id="{6752C65B-A5EF-7D76-CEAA-EB92B33FAB67}"/>
              </a:ext>
            </a:extLst>
          </p:cNvPr>
          <p:cNvGraphicFramePr>
            <a:graphicFrameLocks noGrp="1"/>
          </p:cNvGraphicFramePr>
          <p:nvPr>
            <p:extLst>
              <p:ext uri="{D42A27DB-BD31-4B8C-83A1-F6EECF244321}">
                <p14:modId xmlns:p14="http://schemas.microsoft.com/office/powerpoint/2010/main" val="142867626"/>
              </p:ext>
            </p:extLst>
          </p:nvPr>
        </p:nvGraphicFramePr>
        <p:xfrm>
          <a:off x="406550" y="977159"/>
          <a:ext cx="11376148" cy="5634792"/>
        </p:xfrm>
        <a:graphic>
          <a:graphicData uri="http://schemas.openxmlformats.org/drawingml/2006/table">
            <a:tbl>
              <a:tblPr firstRow="1" bandRow="1">
                <a:tableStyleId>{5C22544A-7EE6-4342-B048-85BDC9FD1C3A}</a:tableStyleId>
              </a:tblPr>
              <a:tblGrid>
                <a:gridCol w="4542420">
                  <a:extLst>
                    <a:ext uri="{9D8B030D-6E8A-4147-A177-3AD203B41FA5}">
                      <a16:colId xmlns:a16="http://schemas.microsoft.com/office/drawing/2014/main" val="3758205482"/>
                    </a:ext>
                  </a:extLst>
                </a:gridCol>
                <a:gridCol w="4838333">
                  <a:extLst>
                    <a:ext uri="{9D8B030D-6E8A-4147-A177-3AD203B41FA5}">
                      <a16:colId xmlns:a16="http://schemas.microsoft.com/office/drawing/2014/main" val="37175414"/>
                    </a:ext>
                  </a:extLst>
                </a:gridCol>
                <a:gridCol w="1995395">
                  <a:extLst>
                    <a:ext uri="{9D8B030D-6E8A-4147-A177-3AD203B41FA5}">
                      <a16:colId xmlns:a16="http://schemas.microsoft.com/office/drawing/2014/main" val="3086537145"/>
                    </a:ext>
                  </a:extLst>
                </a:gridCol>
              </a:tblGrid>
              <a:tr h="354264">
                <a:tc>
                  <a:txBody>
                    <a:bodyPr/>
                    <a:lstStyle/>
                    <a:p>
                      <a:r>
                        <a:rPr lang="en-GB" sz="1200" dirty="0">
                          <a:latin typeface="+mn-lt"/>
                        </a:rPr>
                        <a:t>Source</a:t>
                      </a:r>
                    </a:p>
                  </a:txBody>
                  <a:tcPr/>
                </a:tc>
                <a:tc>
                  <a:txBody>
                    <a:bodyPr/>
                    <a:lstStyle/>
                    <a:p>
                      <a:r>
                        <a:rPr lang="en-GB" sz="1200" dirty="0">
                          <a:latin typeface="+mn-lt"/>
                        </a:rPr>
                        <a:t>Link</a:t>
                      </a:r>
                    </a:p>
                  </a:txBody>
                  <a:tcPr/>
                </a:tc>
                <a:tc>
                  <a:txBody>
                    <a:bodyPr/>
                    <a:lstStyle/>
                    <a:p>
                      <a:r>
                        <a:rPr lang="en-GB" sz="1200" dirty="0">
                          <a:latin typeface="+mn-lt"/>
                        </a:rPr>
                        <a:t>Date</a:t>
                      </a:r>
                    </a:p>
                  </a:txBody>
                  <a:tcPr/>
                </a:tc>
                <a:extLst>
                  <a:ext uri="{0D108BD9-81ED-4DB2-BD59-A6C34878D82A}">
                    <a16:rowId xmlns:a16="http://schemas.microsoft.com/office/drawing/2014/main" val="775013841"/>
                  </a:ext>
                </a:extLst>
              </a:tr>
              <a:tr h="1048232">
                <a:tc>
                  <a:txBody>
                    <a:bodyPr/>
                    <a:lstStyle/>
                    <a:p>
                      <a:r>
                        <a:rPr lang="en-US" sz="1100" b="0" dirty="0">
                          <a:latin typeface="+mn-lt"/>
                        </a:rPr>
                        <a:t>Office for National Statistics (ONS)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Subnational estimates of dwellings by tenure, England: Table 1b Counts of dwelling stock by tenure in each local authority, England.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Sources feeding into Table 1b ae Annual Population Survey, 2011 Census - ONS, Live tables of dwelling stock, English Housing Survey - Department for Levelling Up, Housing and Communities </a:t>
                      </a:r>
                      <a:r>
                        <a:rPr lang="en-US" sz="1100" b="0" dirty="0">
                          <a:latin typeface="+mn-lt"/>
                        </a:rPr>
                        <a:t> </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2"/>
                        </a:rPr>
                        <a:t>Subnational estimates of dwellings by tenure, England - Office for National Statistics (ons.gov.uk)</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Covers </a:t>
                      </a:r>
                      <a:r>
                        <a:rPr lang="en-GB" sz="1100" b="0" i="0" u="none" strike="noStrike" dirty="0">
                          <a:solidFill>
                            <a:srgbClr val="000000"/>
                          </a:solidFill>
                          <a:effectLst/>
                          <a:latin typeface="+mn-lt"/>
                        </a:rPr>
                        <a:t>2012-2020</a:t>
                      </a:r>
                      <a:r>
                        <a:rPr lang="en-GB" sz="1100" b="0" dirty="0">
                          <a:latin typeface="+mn-lt"/>
                        </a:rPr>
                        <a:t>, we use 2020</a:t>
                      </a:r>
                    </a:p>
                  </a:txBody>
                  <a:tcPr/>
                </a:tc>
                <a:extLst>
                  <a:ext uri="{0D108BD9-81ED-4DB2-BD59-A6C34878D82A}">
                    <a16:rowId xmlns:a16="http://schemas.microsoft.com/office/drawing/2014/main" val="933567251"/>
                  </a:ext>
                </a:extLst>
              </a:tr>
              <a:tr h="4076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dirty="0">
                          <a:solidFill>
                            <a:srgbClr val="000000"/>
                          </a:solidFill>
                          <a:effectLst/>
                          <a:latin typeface="+mn-lt"/>
                        </a:rPr>
                        <a:t>Dwellings CLG Table 100 Dwelling stock: Number of Dwellings by Tenure and district: England (CLG now known as DLUHC)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sng" strike="noStrike" dirty="0">
                          <a:solidFill>
                            <a:srgbClr val="EE7B08"/>
                          </a:solidFill>
                          <a:effectLst/>
                          <a:latin typeface="+mn-lt"/>
                          <a:hlinkClick r:id="rId3"/>
                        </a:rPr>
                        <a:t>https://assets.publishing.service.gov.uk/government/uploads/system/uploads/attachment_data/file/1074203/LT_100.ods</a:t>
                      </a:r>
                      <a:endParaRPr lang="en-GB" sz="1100" b="0" i="0" u="sng" strike="noStrike" dirty="0">
                        <a:solidFill>
                          <a:srgbClr val="EE7B08"/>
                        </a:solidFill>
                        <a:effectLst/>
                        <a:latin typeface="+mn-lt"/>
                      </a:endParaRPr>
                    </a:p>
                  </a:txBody>
                  <a:tcPr/>
                </a:tc>
                <a:tc>
                  <a:txBody>
                    <a:bodyPr/>
                    <a:lstStyle/>
                    <a:p>
                      <a:pPr algn="l" fontAlgn="ctr"/>
                      <a:r>
                        <a:rPr lang="en-GB" sz="1100" b="0" i="0" u="none" strike="noStrike" dirty="0">
                          <a:solidFill>
                            <a:srgbClr val="000000"/>
                          </a:solidFill>
                          <a:effectLst/>
                          <a:latin typeface="+mn-lt"/>
                        </a:rPr>
                        <a:t>31-Mar-20</a:t>
                      </a:r>
                    </a:p>
                    <a:p>
                      <a:endParaRPr lang="en-GB" sz="1100" b="0" dirty="0">
                        <a:latin typeface="+mn-lt"/>
                      </a:endParaRPr>
                    </a:p>
                  </a:txBody>
                  <a:tcPr/>
                </a:tc>
                <a:extLst>
                  <a:ext uri="{0D108BD9-81ED-4DB2-BD59-A6C34878D82A}">
                    <a16:rowId xmlns:a16="http://schemas.microsoft.com/office/drawing/2014/main" val="621146261"/>
                  </a:ext>
                </a:extLst>
              </a:tr>
              <a:tr h="727939">
                <a:tc>
                  <a:txBody>
                    <a:bodyPr/>
                    <a:lstStyle/>
                    <a:p>
                      <a:r>
                        <a:rPr lang="en-GB" sz="1100" b="0" dirty="0">
                          <a:latin typeface="+mn-lt"/>
                        </a:rPr>
                        <a:t>Census household types: Household Composition – Households. </a:t>
                      </a:r>
                    </a:p>
                    <a:p>
                      <a:r>
                        <a:rPr lang="en-GB" sz="1100" b="0" dirty="0">
                          <a:latin typeface="+mn-lt"/>
                        </a:rPr>
                        <a:t>Ref QS113EW</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4"/>
                        </a:rPr>
                        <a:t>Cambridgeshire_and_Peterborough - Population - District | South Cambridgeshire | InstantAtlas Reports (cambridgeshireinsight.org.uk)</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5"/>
                        </a:rPr>
                        <a:t>Forest Heath - UK Census Data 2011</a:t>
                      </a:r>
                      <a:endParaRPr lang="en-GB" sz="1100" b="0" i="0" u="sng" strike="noStrike" dirty="0">
                        <a:solidFill>
                          <a:srgbClr val="EE7B08"/>
                        </a:solidFill>
                        <a:effectLst/>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u="sng" strike="noStrike" dirty="0">
                          <a:solidFill>
                            <a:srgbClr val="EE7B08"/>
                          </a:solidFill>
                          <a:effectLst/>
                          <a:latin typeface="+mn-lt"/>
                          <a:hlinkClick r:id="rId6"/>
                        </a:rPr>
                        <a:t>St Edmundsbury - UK Census Data 2011</a:t>
                      </a:r>
                      <a:endParaRPr lang="en-GB" sz="1100" b="0" i="0" u="sng" strike="noStrike" dirty="0">
                        <a:solidFill>
                          <a:srgbClr val="EE7B08"/>
                        </a:solidFill>
                        <a:effectLst/>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484171066"/>
                  </a:ext>
                </a:extLst>
              </a:tr>
              <a:tr h="354264">
                <a:tc>
                  <a:txBody>
                    <a:bodyPr/>
                    <a:lstStyle/>
                    <a:p>
                      <a:r>
                        <a:rPr lang="en-GB" sz="1100" b="0" dirty="0">
                          <a:latin typeface="+mn-lt"/>
                        </a:rPr>
                        <a:t>Tenure by household size by number of bedrooms Ref DC4405EW </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r>
                        <a:rPr lang="en-GB" sz="1100" b="0" dirty="0">
                          <a:latin typeface="+mn-lt"/>
                        </a:rPr>
                        <a:t>2011</a:t>
                      </a:r>
                    </a:p>
                  </a:txBody>
                  <a:tcPr/>
                </a:tc>
                <a:extLst>
                  <a:ext uri="{0D108BD9-81ED-4DB2-BD59-A6C34878D82A}">
                    <a16:rowId xmlns:a16="http://schemas.microsoft.com/office/drawing/2014/main" val="2109846699"/>
                  </a:ext>
                </a:extLst>
              </a:tr>
              <a:tr h="407646">
                <a:tc>
                  <a:txBody>
                    <a:bodyPr/>
                    <a:lstStyle/>
                    <a:p>
                      <a:r>
                        <a:rPr lang="en-GB" sz="1100" b="0" dirty="0">
                          <a:latin typeface="+mn-lt"/>
                        </a:rPr>
                        <a:t>Household migration by tenure Ref UKMIG011</a:t>
                      </a:r>
                    </a:p>
                  </a:txBody>
                  <a:tcPr/>
                </a:tc>
                <a:tc>
                  <a:txBody>
                    <a:bodyPr/>
                    <a:lstStyle/>
                    <a:p>
                      <a:r>
                        <a:rPr lang="en-GB" sz="1100" b="0" dirty="0">
                          <a:latin typeface="+mn-lt"/>
                          <a:hlinkClick r:id="rId7"/>
                        </a:rPr>
                        <a:t>https://www.nomisweb.co.uk/census/2011/</a:t>
                      </a:r>
                      <a:r>
                        <a:rPr lang="en-GB" sz="1100" b="0" dirty="0">
                          <a:latin typeface="+mn-lt"/>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1153609144"/>
                  </a:ext>
                </a:extLst>
              </a:tr>
              <a:tr h="354264">
                <a:tc>
                  <a:txBody>
                    <a:bodyPr/>
                    <a:lstStyle/>
                    <a:p>
                      <a:r>
                        <a:rPr lang="en-GB" sz="1100" b="0" dirty="0">
                          <a:latin typeface="+mn-lt"/>
                        </a:rPr>
                        <a:t>Census:  Migration including students</a:t>
                      </a:r>
                    </a:p>
                  </a:txBody>
                  <a:tcPr/>
                </a:tc>
                <a:tc>
                  <a:txBody>
                    <a:bodyPr/>
                    <a:lstStyle/>
                    <a:p>
                      <a:r>
                        <a:rPr lang="en-GB" sz="1100" b="0" dirty="0">
                          <a:latin typeface="+mn-lt"/>
                          <a:hlinkClick r:id="rId8"/>
                        </a:rPr>
                        <a:t>https://www.nomisweb.co.uk/census/2011/ukmig009</a:t>
                      </a:r>
                      <a:endParaRPr lang="en-GB" sz="1100" b="0" dirty="0">
                        <a:latin typeface="+mn-lt"/>
                      </a:endParaRPr>
                    </a:p>
                  </a:txBody>
                  <a:tcPr/>
                </a:tc>
                <a:tc>
                  <a:txBody>
                    <a:bodyPr/>
                    <a:lstStyle/>
                    <a:p>
                      <a:r>
                        <a:rPr lang="en-GB" sz="1100" b="0" dirty="0">
                          <a:latin typeface="+mn-lt"/>
                        </a:rPr>
                        <a:t>2011</a:t>
                      </a:r>
                    </a:p>
                  </a:txBody>
                  <a:tcPr/>
                </a:tc>
                <a:extLst>
                  <a:ext uri="{0D108BD9-81ED-4DB2-BD59-A6C34878D82A}">
                    <a16:rowId xmlns:a16="http://schemas.microsoft.com/office/drawing/2014/main" val="1669559319"/>
                  </a:ext>
                </a:extLst>
              </a:tr>
              <a:tr h="1048232">
                <a:tc>
                  <a:txBody>
                    <a:bodyPr/>
                    <a:lstStyle/>
                    <a:p>
                      <a:r>
                        <a:rPr lang="en-GB" sz="1100" b="0" dirty="0">
                          <a:latin typeface="+mn-lt"/>
                        </a:rPr>
                        <a:t>Definition of Census moves. In summary: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rPr>
                        <a:t>A ‘wholly moving household’ is one where all members of the household have moved from the same address.  A ‘partly moving household’ is where one or more members of the household have moved in the last year but not all members have moved from the same address. This includes only those partly moving households which were resident in the area on Census Day.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hlinkClick r:id="rId8"/>
                        </a:rPr>
                        <a:t>https://www.nomisweb.co.uk/census/2011/ukmig009</a:t>
                      </a:r>
                      <a:endParaRPr lang="en-GB" sz="1100"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dirty="0">
                          <a:latin typeface="+mn-lt"/>
                        </a:rPr>
                        <a:t>2011</a:t>
                      </a:r>
                    </a:p>
                    <a:p>
                      <a:endParaRPr lang="en-GB" sz="1100" b="0" dirty="0">
                        <a:latin typeface="+mn-lt"/>
                      </a:endParaRPr>
                    </a:p>
                  </a:txBody>
                  <a:tcPr/>
                </a:tc>
                <a:extLst>
                  <a:ext uri="{0D108BD9-81ED-4DB2-BD59-A6C34878D82A}">
                    <a16:rowId xmlns:a16="http://schemas.microsoft.com/office/drawing/2014/main" val="670946702"/>
                  </a:ext>
                </a:extLst>
              </a:tr>
              <a:tr h="40764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1" dirty="0">
                          <a:solidFill>
                            <a:schemeClr val="tx1"/>
                          </a:solidFill>
                        </a:rPr>
                        <a:t>Note</a:t>
                      </a:r>
                      <a:r>
                        <a:rPr lang="en-GB" sz="1100" i="1" dirty="0">
                          <a:solidFill>
                            <a:schemeClr val="tx1"/>
                          </a:solidFill>
                        </a:rPr>
                        <a:t>: </a:t>
                      </a:r>
                      <a:r>
                        <a:rPr lang="en-GB" sz="1100" dirty="0">
                          <a:solidFill>
                            <a:schemeClr val="tx1"/>
                          </a:solidFill>
                        </a:rPr>
                        <a:t>Census 2011 data on tenure depends on respondent accuracy, so in stock transfer areas some residents may think of themselves as ‘council’.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100" i="0" dirty="0">
                          <a:solidFill>
                            <a:schemeClr val="tx1"/>
                          </a:solidFill>
                        </a:rPr>
                        <a:t>Census 2021 results have started being published, however the data form the 2021 Census comes AFTER the year much of our diamond analysis depends on. When there are further updates to data  or at a suitable moment, and the Census 2021 results are published at the level of detail needed for the diamonds analysis, we will update. In the meantime the 2011 Census, while old, is the best source available where it has been used.</a:t>
                      </a:r>
                      <a:endParaRPr lang="en-GB" sz="1100" i="1" dirty="0">
                        <a:solidFill>
                          <a:schemeClr val="tx1"/>
                        </a:solidFill>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dirty="0">
                        <a:latin typeface="+mn-lt"/>
                      </a:endParaRPr>
                    </a:p>
                  </a:txBody>
                  <a:tcPr/>
                </a:tc>
                <a:tc hMerge="1">
                  <a:txBody>
                    <a:bodyPr/>
                    <a:lstStyle/>
                    <a:p>
                      <a:endParaRPr lang="en-GB" sz="1100" b="0" dirty="0">
                        <a:latin typeface="+mn-lt"/>
                      </a:endParaRPr>
                    </a:p>
                  </a:txBody>
                  <a:tcPr/>
                </a:tc>
                <a:extLst>
                  <a:ext uri="{0D108BD9-81ED-4DB2-BD59-A6C34878D82A}">
                    <a16:rowId xmlns:a16="http://schemas.microsoft.com/office/drawing/2014/main" val="3402768000"/>
                  </a:ext>
                </a:extLst>
              </a:tr>
            </a:tbl>
          </a:graphicData>
        </a:graphic>
      </p:graphicFrame>
      <p:sp>
        <p:nvSpPr>
          <p:cNvPr id="5" name="Slide Number Placeholder 4">
            <a:extLst>
              <a:ext uri="{FF2B5EF4-FFF2-40B4-BE49-F238E27FC236}">
                <a16:creationId xmlns:a16="http://schemas.microsoft.com/office/drawing/2014/main" id="{1F271B99-8836-CE80-5850-28300B93E40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a:t>
            </a:fld>
            <a:endParaRPr lang="en-US" dirty="0"/>
          </a:p>
        </p:txBody>
      </p:sp>
      <p:sp>
        <p:nvSpPr>
          <p:cNvPr id="2" name="Footer Placeholder 3">
            <a:extLst>
              <a:ext uri="{FF2B5EF4-FFF2-40B4-BE49-F238E27FC236}">
                <a16:creationId xmlns:a16="http://schemas.microsoft.com/office/drawing/2014/main" id="{67C32E0D-0657-A1B3-FEE8-46D8E411E4F6}"/>
              </a:ext>
            </a:extLst>
          </p:cNvPr>
          <p:cNvSpPr>
            <a:spLocks noGrp="1"/>
          </p:cNvSpPr>
          <p:nvPr>
            <p:ph type="ftr" sz="quarter" idx="11"/>
          </p:nvPr>
        </p:nvSpPr>
        <p:spPr>
          <a:xfrm>
            <a:off x="0" y="6548799"/>
            <a:ext cx="4973915" cy="309201"/>
          </a:xfrm>
        </p:spPr>
        <p:txBody>
          <a:bodyPr/>
          <a:lstStyle/>
          <a:p>
            <a:r>
              <a:rPr lang="en-US" spc="200" dirty="0">
                <a:solidFill>
                  <a:schemeClr val="bg1"/>
                </a:solidFill>
              </a:rPr>
              <a:t>West Suffolk</a:t>
            </a:r>
          </a:p>
        </p:txBody>
      </p:sp>
    </p:spTree>
    <p:extLst>
      <p:ext uri="{BB962C8B-B14F-4D97-AF65-F5344CB8AC3E}">
        <p14:creationId xmlns:p14="http://schemas.microsoft.com/office/powerpoint/2010/main" val="9043260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136C4AA-1C9D-4380-811A-E6B97F3B0955}"/>
              </a:ext>
            </a:extLst>
          </p:cNvPr>
          <p:cNvSpPr txBox="1">
            <a:spLocks/>
          </p:cNvSpPr>
          <p:nvPr/>
        </p:nvSpPr>
        <p:spPr>
          <a:xfrm>
            <a:off x="1451579" y="564777"/>
            <a:ext cx="9603275" cy="12889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600" dirty="0"/>
              <a:t>Applying caci income bands to Local Plan figures</a:t>
            </a:r>
          </a:p>
        </p:txBody>
      </p:sp>
      <p:sp>
        <p:nvSpPr>
          <p:cNvPr id="4" name="Content Placeholder 4">
            <a:extLst>
              <a:ext uri="{FF2B5EF4-FFF2-40B4-BE49-F238E27FC236}">
                <a16:creationId xmlns:a16="http://schemas.microsoft.com/office/drawing/2014/main" id="{76DCF113-008A-4F33-9AF0-BB633A90A935}"/>
              </a:ext>
            </a:extLst>
          </p:cNvPr>
          <p:cNvSpPr txBox="1">
            <a:spLocks/>
          </p:cNvSpPr>
          <p:nvPr/>
        </p:nvSpPr>
        <p:spPr>
          <a:xfrm>
            <a:off x="1451579" y="2015732"/>
            <a:ext cx="9603275" cy="403774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spcBef>
                <a:spcPts val="600"/>
              </a:spcBef>
              <a:spcAft>
                <a:spcPts val="600"/>
              </a:spcAft>
            </a:pPr>
            <a:r>
              <a:rPr lang="en-US" sz="2200" dirty="0"/>
              <a:t>In 2021 GLHearn (consultants) provided the Cambridgeshire and West Suffolk authorities with evidence to inform their local plans, around housing needs. This evidence is used to inform Local Plan making.</a:t>
            </a:r>
          </a:p>
          <a:p>
            <a:pPr>
              <a:spcBef>
                <a:spcPts val="600"/>
              </a:spcBef>
              <a:spcAft>
                <a:spcPts val="600"/>
              </a:spcAft>
            </a:pPr>
            <a:r>
              <a:rPr lang="en-US" sz="2200" dirty="0"/>
              <a:t>GLHearn set out an annual requirement for 796 new homes in West Suffolk. Delivering these homes would lead to a population increase of 32,279 between 2020 and 2040.</a:t>
            </a:r>
          </a:p>
          <a:p>
            <a:pPr marL="0" fontAlgn="ctr">
              <a:spcBef>
                <a:spcPts val="600"/>
              </a:spcBef>
              <a:spcAft>
                <a:spcPts val="600"/>
              </a:spcAft>
            </a:pPr>
            <a:r>
              <a:rPr lang="en-US" sz="2200" dirty="0"/>
              <a:t>Based on the CACI income distribution for 2020-21 we could imagine that:</a:t>
            </a:r>
          </a:p>
          <a:p>
            <a:pPr marL="900000" lvl="2" fontAlgn="b">
              <a:spcBef>
                <a:spcPts val="600"/>
              </a:spcBef>
              <a:spcAft>
                <a:spcPts val="600"/>
              </a:spcAft>
            </a:pPr>
            <a:r>
              <a:rPr lang="en-US" sz="2200" dirty="0"/>
              <a:t>44% of the new population (14,073) might have incomes of less than £30K</a:t>
            </a:r>
          </a:p>
          <a:p>
            <a:pPr marL="900000" lvl="2" fontAlgn="b">
              <a:spcBef>
                <a:spcPts val="600"/>
              </a:spcBef>
              <a:spcAft>
                <a:spcPts val="600"/>
              </a:spcAft>
            </a:pPr>
            <a:r>
              <a:rPr lang="en-US" sz="2200" dirty="0"/>
              <a:t>28% of the new population (9,023) might have incomes of £30-50K</a:t>
            </a:r>
          </a:p>
          <a:p>
            <a:pPr marL="900000" lvl="2" fontAlgn="b">
              <a:spcBef>
                <a:spcPts val="600"/>
              </a:spcBef>
              <a:spcAft>
                <a:spcPts val="600"/>
              </a:spcAft>
            </a:pPr>
            <a:r>
              <a:rPr lang="en-US" sz="2200" dirty="0"/>
              <a:t>28% of the new population (9,184) might have incomes of more than £50K</a:t>
            </a:r>
          </a:p>
        </p:txBody>
      </p:sp>
      <p:sp>
        <p:nvSpPr>
          <p:cNvPr id="5" name="Footer Placeholder 2">
            <a:extLst>
              <a:ext uri="{FF2B5EF4-FFF2-40B4-BE49-F238E27FC236}">
                <a16:creationId xmlns:a16="http://schemas.microsoft.com/office/drawing/2014/main" id="{49A47D93-D8C7-451B-A03C-4CB744075A4D}"/>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6" name="Slide Number Placeholder 4">
            <a:extLst>
              <a:ext uri="{FF2B5EF4-FFF2-40B4-BE49-F238E27FC236}">
                <a16:creationId xmlns:a16="http://schemas.microsoft.com/office/drawing/2014/main" id="{9F05E7C8-183F-432B-8C2A-453F44AE5663}"/>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50</a:t>
            </a:fld>
            <a:endParaRPr lang="en-US" dirty="0"/>
          </a:p>
        </p:txBody>
      </p:sp>
    </p:spTree>
    <p:extLst>
      <p:ext uri="{BB962C8B-B14F-4D97-AF65-F5344CB8AC3E}">
        <p14:creationId xmlns:p14="http://schemas.microsoft.com/office/powerpoint/2010/main" val="26733894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 name="Rectangle 2">
            <a:extLst>
              <a:ext uri="{FF2B5EF4-FFF2-40B4-BE49-F238E27FC236}">
                <a16:creationId xmlns:a16="http://schemas.microsoft.com/office/drawing/2014/main" id="{C3408810-EFB0-4826-810D-52B5EFFEC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2F74059A-F9BA-4FD4-8D5D-7C1DE7F969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3E68DD7D-4D68-4897-95BC-64486F1C11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grpSp>
        <p:nvGrpSpPr>
          <p:cNvPr id="7" name="Group 6">
            <a:extLst>
              <a:ext uri="{FF2B5EF4-FFF2-40B4-BE49-F238E27FC236}">
                <a16:creationId xmlns:a16="http://schemas.microsoft.com/office/drawing/2014/main" id="{89DAECD1-76EC-48A9-AB39-ECAA25C0AB4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46003" y="583365"/>
            <a:chExt cx="6091790" cy="5181928"/>
          </a:xfrm>
        </p:grpSpPr>
        <p:sp>
          <p:nvSpPr>
            <p:cNvPr id="8" name="Rectangle 7">
              <a:extLst>
                <a:ext uri="{FF2B5EF4-FFF2-40B4-BE49-F238E27FC236}">
                  <a16:creationId xmlns:a16="http://schemas.microsoft.com/office/drawing/2014/main" id="{433F2847-EF76-47D5-8C39-C305F5187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6003" y="583365"/>
              <a:ext cx="609179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6AD0C19-E88A-473C-86A2-CF659A531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64828" y="915807"/>
              <a:ext cx="5461779"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0" name="Picture 5" descr="A group of people sitting around a table with a board game&#10;&#10;Description automatically generated with low confidence">
            <a:extLst>
              <a:ext uri="{FF2B5EF4-FFF2-40B4-BE49-F238E27FC236}">
                <a16:creationId xmlns:a16="http://schemas.microsoft.com/office/drawing/2014/main" id="{10ADBD51-9CBD-4FC7-9D62-EB8807C7A0C4}"/>
              </a:ext>
            </a:extLst>
          </p:cNvPr>
          <p:cNvPicPr>
            <a:picLocks noChangeAspect="1"/>
          </p:cNvPicPr>
          <p:nvPr/>
        </p:nvPicPr>
        <p:blipFill rotWithShape="1">
          <a:blip r:embed="rId2"/>
          <a:srcRect l="17314" r="12536"/>
          <a:stretch/>
        </p:blipFill>
        <p:spPr>
          <a:xfrm>
            <a:off x="6093926" y="1116345"/>
            <a:ext cx="4821551" cy="3866172"/>
          </a:xfrm>
          <a:prstGeom prst="rect">
            <a:avLst/>
          </a:prstGeom>
        </p:spPr>
      </p:pic>
      <p:pic>
        <p:nvPicPr>
          <p:cNvPr id="11" name="Picture 10">
            <a:extLst>
              <a:ext uri="{FF2B5EF4-FFF2-40B4-BE49-F238E27FC236}">
                <a16:creationId xmlns:a16="http://schemas.microsoft.com/office/drawing/2014/main" id="{E7A551BF-0FB8-497D-9318-1DD7D966A6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E1EEEB78-73B4-4E6E-8372-1FD03B0B31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4" name="Footer Placeholder 2">
            <a:extLst>
              <a:ext uri="{FF2B5EF4-FFF2-40B4-BE49-F238E27FC236}">
                <a16:creationId xmlns:a16="http://schemas.microsoft.com/office/drawing/2014/main" id="{5FE7FF3F-5D02-4966-9071-47416FC47ED5}"/>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15" name="Title 1">
            <a:extLst>
              <a:ext uri="{FF2B5EF4-FFF2-40B4-BE49-F238E27FC236}">
                <a16:creationId xmlns:a16="http://schemas.microsoft.com/office/drawing/2014/main" id="{17B92495-F180-49B3-B2D9-613C3CAA4C9B}"/>
              </a:ext>
            </a:extLst>
          </p:cNvPr>
          <p:cNvSpPr txBox="1">
            <a:spLocks/>
          </p:cNvSpPr>
          <p:nvPr/>
        </p:nvSpPr>
        <p:spPr>
          <a:xfrm>
            <a:off x="1451580" y="804520"/>
            <a:ext cx="3530157" cy="1049235"/>
          </a:xfrm>
          <a:prstGeom prst="rect">
            <a:avLst/>
          </a:prstGeom>
        </p:spPr>
        <p:txBody>
          <a:bodyPr>
            <a:normAutofit fontScale="9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000" dirty="0"/>
              <a:t>Links to other Parts of the 2022 diamond update</a:t>
            </a:r>
          </a:p>
        </p:txBody>
      </p:sp>
      <p:sp>
        <p:nvSpPr>
          <p:cNvPr id="16" name="Content Placeholder 3">
            <a:extLst>
              <a:ext uri="{FF2B5EF4-FFF2-40B4-BE49-F238E27FC236}">
                <a16:creationId xmlns:a16="http://schemas.microsoft.com/office/drawing/2014/main" id="{562C8A86-0DDB-4391-B756-9580D6150B30}"/>
              </a:ext>
            </a:extLst>
          </p:cNvPr>
          <p:cNvSpPr txBox="1">
            <a:spLocks/>
          </p:cNvSpPr>
          <p:nvPr/>
        </p:nvSpPr>
        <p:spPr>
          <a:xfrm>
            <a:off x="1451580" y="2141258"/>
            <a:ext cx="3526523" cy="3450613"/>
          </a:xfrm>
          <a:prstGeom prst="rect">
            <a:avLst/>
          </a:prstGeom>
        </p:spPr>
        <p:txBody>
          <a:bodyPr>
            <a:normAutofit fontScale="92500" lnSpcReduction="1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nSpc>
                <a:spcPct val="110000"/>
              </a:lnSpc>
            </a:pPr>
            <a:r>
              <a:rPr lang="en-GB" sz="1400" b="1" i="1" dirty="0"/>
              <a:t>Will add links once all on Cambs Insight</a:t>
            </a:r>
          </a:p>
          <a:p>
            <a:pPr>
              <a:lnSpc>
                <a:spcPct val="110000"/>
              </a:lnSpc>
            </a:pPr>
            <a:r>
              <a:rPr lang="en-GB" sz="1400" dirty="0"/>
              <a:t>Executive summary</a:t>
            </a:r>
          </a:p>
          <a:p>
            <a:pPr>
              <a:lnSpc>
                <a:spcPct val="110000"/>
              </a:lnSpc>
            </a:pPr>
            <a:r>
              <a:rPr lang="en-GB" sz="1400" dirty="0"/>
              <a:t>Note setting out the method used</a:t>
            </a:r>
          </a:p>
          <a:p>
            <a:pPr>
              <a:lnSpc>
                <a:spcPct val="110000"/>
              </a:lnSpc>
            </a:pPr>
            <a:r>
              <a:rPr lang="en-GB" sz="1400" dirty="0"/>
              <a:t>Note setting out “area wide” data and conclusions and</a:t>
            </a:r>
          </a:p>
          <a:p>
            <a:pPr>
              <a:lnSpc>
                <a:spcPct val="110000"/>
              </a:lnSpc>
            </a:pPr>
            <a:r>
              <a:rPr lang="en-GB" sz="1400" dirty="0"/>
              <a:t>Slides setting out district data compared to the “whole area” and a note of any points highlighted in those slides, for each district</a:t>
            </a:r>
          </a:p>
          <a:p>
            <a:pPr>
              <a:lnSpc>
                <a:spcPct val="110000"/>
              </a:lnSpc>
            </a:pPr>
            <a:r>
              <a:rPr lang="en-GB" sz="1400" dirty="0"/>
              <a:t>Detailed spreadsheet of all data  and sources used which sits behind the reports, acting as a technical appendix</a:t>
            </a:r>
          </a:p>
          <a:p>
            <a:pPr>
              <a:lnSpc>
                <a:spcPct val="110000"/>
              </a:lnSpc>
            </a:pPr>
            <a:r>
              <a:rPr lang="en-GB" sz="1400" dirty="0"/>
              <a:t>Queries? Please contact </a:t>
            </a:r>
            <a:r>
              <a:rPr lang="en-GB" sz="1400" dirty="0">
                <a:hlinkClick r:id="rId4"/>
              </a:rPr>
              <a:t>sue.beecroft@cambridge.gov.uk</a:t>
            </a:r>
            <a:r>
              <a:rPr lang="en-GB" sz="1400" dirty="0"/>
              <a:t> </a:t>
            </a:r>
          </a:p>
        </p:txBody>
      </p:sp>
      <p:sp>
        <p:nvSpPr>
          <p:cNvPr id="17" name="Slide Number Placeholder 4">
            <a:extLst>
              <a:ext uri="{FF2B5EF4-FFF2-40B4-BE49-F238E27FC236}">
                <a16:creationId xmlns:a16="http://schemas.microsoft.com/office/drawing/2014/main" id="{7818862B-9B67-4D73-839D-51676227B51C}"/>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51</a:t>
            </a:fld>
            <a:endParaRPr lang="en-US" dirty="0"/>
          </a:p>
        </p:txBody>
      </p:sp>
    </p:spTree>
    <p:extLst>
      <p:ext uri="{BB962C8B-B14F-4D97-AF65-F5344CB8AC3E}">
        <p14:creationId xmlns:p14="http://schemas.microsoft.com/office/powerpoint/2010/main" val="11336244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4AE95A0-DEB4-4E45-A2E4-419935B5C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6447B5C5-43FD-44B5-A33A-98B12452CA6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AF19D68A-447C-4D59-8809-ECF07D3793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3076BDE-EDFA-4BCC-A580-B232D5A8B1A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6A51976C-A497-416E-92DF-F147C075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A3B042F2-F183-4894-A13C-79E3F0B7E8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3530885"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9" name="Title 18">
            <a:extLst>
              <a:ext uri="{FF2B5EF4-FFF2-40B4-BE49-F238E27FC236}">
                <a16:creationId xmlns:a16="http://schemas.microsoft.com/office/drawing/2014/main" id="{99D67EC5-608F-4098-8713-0A0CC8AB4FDF}"/>
              </a:ext>
            </a:extLst>
          </p:cNvPr>
          <p:cNvSpPr txBox="1">
            <a:spLocks/>
          </p:cNvSpPr>
          <p:nvPr/>
        </p:nvSpPr>
        <p:spPr>
          <a:xfrm>
            <a:off x="1451580" y="804520"/>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TENURE OF DWELLINGS</a:t>
            </a:r>
          </a:p>
        </p:txBody>
      </p:sp>
      <p:sp>
        <p:nvSpPr>
          <p:cNvPr id="10" name="Rectangle 9">
            <a:extLst>
              <a:ext uri="{FF2B5EF4-FFF2-40B4-BE49-F238E27FC236}">
                <a16:creationId xmlns:a16="http://schemas.microsoft.com/office/drawing/2014/main" id="{D5D2B5BC-67AF-4813-9430-B6B6455C6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1" name="TextBox 10">
            <a:extLst>
              <a:ext uri="{FF2B5EF4-FFF2-40B4-BE49-F238E27FC236}">
                <a16:creationId xmlns:a16="http://schemas.microsoft.com/office/drawing/2014/main" id="{8E1E10B2-F88D-4205-B567-B65BB1263CCD}"/>
              </a:ext>
            </a:extLst>
          </p:cNvPr>
          <p:cNvSpPr txBox="1"/>
          <p:nvPr/>
        </p:nvSpPr>
        <p:spPr>
          <a:xfrm>
            <a:off x="1451581" y="2015732"/>
            <a:ext cx="3526523" cy="3450613"/>
          </a:xfrm>
          <a:prstGeom prst="rect">
            <a:avLst/>
          </a:prstGeom>
        </p:spPr>
        <p:txBody>
          <a:bodyPr vert="horz" lIns="91440" tIns="45720" rIns="91440" bIns="45720" rtlCol="0" anchor="t">
            <a:normAutofit fontScale="70000" lnSpcReduction="20000"/>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The tenure of dwellings comes from three sources: </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Census 2011 for the baseline position</a:t>
            </a:r>
          </a:p>
          <a:p>
            <a:pPr marL="742950" lvl="1" indent="-285750" defTabSz="914400">
              <a:lnSpc>
                <a:spcPct val="120000"/>
              </a:lnSpc>
              <a:spcAft>
                <a:spcPts val="600"/>
              </a:spcAft>
              <a:buClr>
                <a:schemeClr val="accent1"/>
              </a:buClr>
              <a:buSzPct val="100000"/>
              <a:buFont typeface="Arial" panose="020B0604020202020204" pitchFamily="34" charset="0"/>
              <a:buChar char="•"/>
            </a:pPr>
            <a:r>
              <a:rPr lang="en-US" dirty="0"/>
              <a:t>Updated annually by data from Office for National Statistics (ONS) and CLG (now known as </a:t>
            </a:r>
            <a:r>
              <a:rPr lang="en-GB" dirty="0"/>
              <a:t>Department for Levelling Up, Housing and Communities</a:t>
            </a:r>
            <a:r>
              <a:rPr lang="en-US" dirty="0"/>
              <a:t> DLUHC) to provide more up to date estimates of the number and tenure of dwellings in each district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dirty="0"/>
              <a:t>In this slide, the term Private Registered Provider is used, which can be taken to also mean Housing Associations</a:t>
            </a:r>
          </a:p>
        </p:txBody>
      </p:sp>
      <p:grpSp>
        <p:nvGrpSpPr>
          <p:cNvPr id="12" name="Group 11">
            <a:extLst>
              <a:ext uri="{FF2B5EF4-FFF2-40B4-BE49-F238E27FC236}">
                <a16:creationId xmlns:a16="http://schemas.microsoft.com/office/drawing/2014/main" id="{F093A5F4-A2D1-4B91-AAC4-A3A951E254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13" name="Rectangle 12">
              <a:extLst>
                <a:ext uri="{FF2B5EF4-FFF2-40B4-BE49-F238E27FC236}">
                  <a16:creationId xmlns:a16="http://schemas.microsoft.com/office/drawing/2014/main" id="{574EDF0C-65C2-4A81-B3BB-50356C25D8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5D00552-15DC-4DA0-9A7A-DF44F93254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Rectangle 14">
            <a:extLst>
              <a:ext uri="{FF2B5EF4-FFF2-40B4-BE49-F238E27FC236}">
                <a16:creationId xmlns:a16="http://schemas.microsoft.com/office/drawing/2014/main" id="{59E99954-44E0-410D-8695-A9D269F93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42379" y="977965"/>
            <a:ext cx="5134631"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7136F849-D96F-4D93-92A0-D4EC939E5A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761050F8-003F-4BAC-82CA-224881879F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9" name="Slide Number Placeholder 4">
            <a:extLst>
              <a:ext uri="{FF2B5EF4-FFF2-40B4-BE49-F238E27FC236}">
                <a16:creationId xmlns:a16="http://schemas.microsoft.com/office/drawing/2014/main" id="{B03995B0-9688-4102-9576-1E52FF975209}"/>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6</a:t>
            </a:fld>
            <a:endParaRPr lang="en-US" dirty="0"/>
          </a:p>
        </p:txBody>
      </p:sp>
      <p:graphicFrame>
        <p:nvGraphicFramePr>
          <p:cNvPr id="20" name="Chart 19">
            <a:extLst>
              <a:ext uri="{FF2B5EF4-FFF2-40B4-BE49-F238E27FC236}">
                <a16:creationId xmlns:a16="http://schemas.microsoft.com/office/drawing/2014/main" id="{01690CBE-325F-445C-98B2-6AD271FB25AE}"/>
              </a:ext>
            </a:extLst>
          </p:cNvPr>
          <p:cNvGraphicFramePr>
            <a:graphicFrameLocks/>
          </p:cNvGraphicFramePr>
          <p:nvPr>
            <p:extLst>
              <p:ext uri="{D42A27DB-BD31-4B8C-83A1-F6EECF244321}">
                <p14:modId xmlns:p14="http://schemas.microsoft.com/office/powerpoint/2010/main" val="3567190777"/>
              </p:ext>
            </p:extLst>
          </p:nvPr>
        </p:nvGraphicFramePr>
        <p:xfrm>
          <a:off x="5936437" y="976902"/>
          <a:ext cx="5175700" cy="4136400"/>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Rounded Corners 20">
            <a:extLst>
              <a:ext uri="{FF2B5EF4-FFF2-40B4-BE49-F238E27FC236}">
                <a16:creationId xmlns:a16="http://schemas.microsoft.com/office/drawing/2014/main" id="{7EF7B8BA-B10E-47E6-A041-07AA8A625440}"/>
              </a:ext>
            </a:extLst>
          </p:cNvPr>
          <p:cNvSpPr/>
          <p:nvPr/>
        </p:nvSpPr>
        <p:spPr>
          <a:xfrm>
            <a:off x="3848656" y="5254296"/>
            <a:ext cx="5131059"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r>
              <a:rPr lang="en-GB" sz="1400" dirty="0"/>
              <a:t>West Suffolk council housing was transferred to Private Registered Providers (aka Housing Associations) before Forest Heath and St Edmundsbury became one council. Forest Heath transferred homes to Flagship in 2005 and St Edmundsbury transferred homes to Havebury in 2003. </a:t>
            </a:r>
          </a:p>
        </p:txBody>
      </p:sp>
      <p:sp>
        <p:nvSpPr>
          <p:cNvPr id="22" name="Footer Placeholder 2">
            <a:extLst>
              <a:ext uri="{FF2B5EF4-FFF2-40B4-BE49-F238E27FC236}">
                <a16:creationId xmlns:a16="http://schemas.microsoft.com/office/drawing/2014/main" id="{DBF1B8A7-FAF7-4ECC-BC02-D3B53DBFD8C8}"/>
              </a:ext>
            </a:extLst>
          </p:cNvPr>
          <p:cNvSpPr txBox="1">
            <a:spLocks/>
          </p:cNvSpPr>
          <p:nvPr/>
        </p:nvSpPr>
        <p:spPr>
          <a:xfrm>
            <a:off x="0" y="6548799"/>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West</a:t>
            </a:r>
            <a:r>
              <a:rPr lang="en-US" spc="200" dirty="0"/>
              <a:t> </a:t>
            </a:r>
            <a:r>
              <a:rPr lang="en-US" spc="200" dirty="0">
                <a:solidFill>
                  <a:schemeClr val="bg1"/>
                </a:solidFill>
              </a:rPr>
              <a:t>Suffolk</a:t>
            </a:r>
          </a:p>
        </p:txBody>
      </p:sp>
    </p:spTree>
    <p:extLst>
      <p:ext uri="{BB962C8B-B14F-4D97-AF65-F5344CB8AC3E}">
        <p14:creationId xmlns:p14="http://schemas.microsoft.com/office/powerpoint/2010/main" val="248019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Content Placeholder 25">
            <a:extLst>
              <a:ext uri="{FF2B5EF4-FFF2-40B4-BE49-F238E27FC236}">
                <a16:creationId xmlns:a16="http://schemas.microsoft.com/office/drawing/2014/main" id="{5111B86E-6D28-4A20-9F44-0375D815D1C1}"/>
              </a:ext>
            </a:extLst>
          </p:cNvPr>
          <p:cNvGraphicFramePr>
            <a:graphicFrameLocks noGrp="1"/>
          </p:cNvGraphicFramePr>
          <p:nvPr>
            <p:ph sz="half" idx="2"/>
            <p:extLst>
              <p:ext uri="{D42A27DB-BD31-4B8C-83A1-F6EECF244321}">
                <p14:modId xmlns:p14="http://schemas.microsoft.com/office/powerpoint/2010/main" val="2932156007"/>
              </p:ext>
            </p:extLst>
          </p:nvPr>
        </p:nvGraphicFramePr>
        <p:xfrm>
          <a:off x="4589930" y="2017342"/>
          <a:ext cx="3962400" cy="38810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 24">
            <a:extLst>
              <a:ext uri="{FF2B5EF4-FFF2-40B4-BE49-F238E27FC236}">
                <a16:creationId xmlns:a16="http://schemas.microsoft.com/office/drawing/2014/main" id="{E8EA99C4-1629-4B57-8431-D550C2DFD54D}"/>
              </a:ext>
            </a:extLst>
          </p:cNvPr>
          <p:cNvGraphicFramePr>
            <a:graphicFrameLocks/>
          </p:cNvGraphicFramePr>
          <p:nvPr>
            <p:extLst>
              <p:ext uri="{D42A27DB-BD31-4B8C-83A1-F6EECF244321}">
                <p14:modId xmlns:p14="http://schemas.microsoft.com/office/powerpoint/2010/main" val="748275556"/>
              </p:ext>
            </p:extLst>
          </p:nvPr>
        </p:nvGraphicFramePr>
        <p:xfrm>
          <a:off x="268467" y="2017342"/>
          <a:ext cx="4321462" cy="3881433"/>
        </p:xfrm>
        <a:graphic>
          <a:graphicData uri="http://schemas.openxmlformats.org/drawingml/2006/chart">
            <c:chart xmlns:c="http://schemas.openxmlformats.org/drawingml/2006/chart" xmlns:r="http://schemas.openxmlformats.org/officeDocument/2006/relationships" r:id="rId3"/>
          </a:graphicData>
        </a:graphic>
      </p:graphicFrame>
      <p:sp>
        <p:nvSpPr>
          <p:cNvPr id="20" name="Title 19">
            <a:extLst>
              <a:ext uri="{FF2B5EF4-FFF2-40B4-BE49-F238E27FC236}">
                <a16:creationId xmlns:a16="http://schemas.microsoft.com/office/drawing/2014/main" id="{BC42F170-486D-4A19-AAC8-E29272E97573}"/>
              </a:ext>
            </a:extLst>
          </p:cNvPr>
          <p:cNvSpPr>
            <a:spLocks noGrp="1"/>
          </p:cNvSpPr>
          <p:nvPr>
            <p:ph type="title"/>
          </p:nvPr>
        </p:nvSpPr>
        <p:spPr>
          <a:xfrm>
            <a:off x="1439056" y="804889"/>
            <a:ext cx="9615796" cy="1059305"/>
          </a:xfrm>
        </p:spPr>
        <p:txBody>
          <a:bodyPr>
            <a:normAutofit fontScale="90000"/>
          </a:bodyPr>
          <a:lstStyle/>
          <a:p>
            <a:r>
              <a:rPr lang="en-GB" sz="3600" dirty="0"/>
              <a:t>Comparing </a:t>
            </a:r>
            <a:r>
              <a:rPr lang="en-GB" sz="3600" cap="all" dirty="0">
                <a:latin typeface="+mj-lt"/>
                <a:ea typeface="+mj-ea"/>
                <a:cs typeface="+mj-cs"/>
              </a:rPr>
              <a:t>Tenure</a:t>
            </a:r>
            <a:r>
              <a:rPr lang="en-GB" sz="2800" dirty="0"/>
              <a:t> </a:t>
            </a:r>
            <a:r>
              <a:rPr lang="en-GB" sz="3600" cap="all" dirty="0">
                <a:latin typeface="+mj-lt"/>
                <a:ea typeface="+mj-ea"/>
                <a:cs typeface="+mj-cs"/>
              </a:rPr>
              <a:t>of</a:t>
            </a:r>
            <a:r>
              <a:rPr lang="en-GB" sz="2800" dirty="0"/>
              <a:t> </a:t>
            </a:r>
            <a:r>
              <a:rPr lang="en-GB" sz="3600" cap="all" dirty="0">
                <a:latin typeface="+mj-lt"/>
                <a:ea typeface="+mj-ea"/>
                <a:cs typeface="+mj-cs"/>
              </a:rPr>
              <a:t>dwellings</a:t>
            </a:r>
            <a:br>
              <a:rPr lang="en-GB" sz="3600" cap="all" dirty="0">
                <a:latin typeface="+mj-lt"/>
                <a:ea typeface="+mj-ea"/>
                <a:cs typeface="+mj-cs"/>
              </a:rPr>
            </a:br>
            <a:r>
              <a:rPr lang="en-GB" sz="3600" dirty="0"/>
              <a:t> </a:t>
            </a:r>
          </a:p>
        </p:txBody>
      </p:sp>
      <p:sp>
        <p:nvSpPr>
          <p:cNvPr id="24" name="Footer Placeholder 2">
            <a:extLst>
              <a:ext uri="{FF2B5EF4-FFF2-40B4-BE49-F238E27FC236}">
                <a16:creationId xmlns:a16="http://schemas.microsoft.com/office/drawing/2014/main" id="{684E9254-B71E-4F1A-9E19-77590CD8172C}"/>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graphicFrame>
        <p:nvGraphicFramePr>
          <p:cNvPr id="6" name="Table 6">
            <a:extLst>
              <a:ext uri="{FF2B5EF4-FFF2-40B4-BE49-F238E27FC236}">
                <a16:creationId xmlns:a16="http://schemas.microsoft.com/office/drawing/2014/main" id="{2DDE1823-75A9-4FE7-A171-78F2BC03EC10}"/>
              </a:ext>
            </a:extLst>
          </p:cNvPr>
          <p:cNvGraphicFramePr>
            <a:graphicFrameLocks noGrp="1"/>
          </p:cNvGraphicFramePr>
          <p:nvPr>
            <p:extLst>
              <p:ext uri="{D42A27DB-BD31-4B8C-83A1-F6EECF244321}">
                <p14:modId xmlns:p14="http://schemas.microsoft.com/office/powerpoint/2010/main" val="1396564056"/>
              </p:ext>
            </p:extLst>
          </p:nvPr>
        </p:nvGraphicFramePr>
        <p:xfrm>
          <a:off x="8552330" y="1999129"/>
          <a:ext cx="3371202" cy="3881063"/>
        </p:xfrm>
        <a:graphic>
          <a:graphicData uri="http://schemas.openxmlformats.org/drawingml/2006/table">
            <a:tbl>
              <a:tblPr firstRow="1" bandRow="1">
                <a:tableStyleId>{5C22544A-7EE6-4342-B048-85BDC9FD1C3A}</a:tableStyleId>
              </a:tblPr>
              <a:tblGrid>
                <a:gridCol w="1344705">
                  <a:extLst>
                    <a:ext uri="{9D8B030D-6E8A-4147-A177-3AD203B41FA5}">
                      <a16:colId xmlns:a16="http://schemas.microsoft.com/office/drawing/2014/main" val="1957423572"/>
                    </a:ext>
                  </a:extLst>
                </a:gridCol>
                <a:gridCol w="1156447">
                  <a:extLst>
                    <a:ext uri="{9D8B030D-6E8A-4147-A177-3AD203B41FA5}">
                      <a16:colId xmlns:a16="http://schemas.microsoft.com/office/drawing/2014/main" val="2729557960"/>
                    </a:ext>
                  </a:extLst>
                </a:gridCol>
                <a:gridCol w="870050">
                  <a:extLst>
                    <a:ext uri="{9D8B030D-6E8A-4147-A177-3AD203B41FA5}">
                      <a16:colId xmlns:a16="http://schemas.microsoft.com/office/drawing/2014/main" val="3074899737"/>
                    </a:ext>
                  </a:extLst>
                </a:gridCol>
              </a:tblGrid>
              <a:tr h="6405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Number of homes</a:t>
                      </a:r>
                    </a:p>
                    <a:p>
                      <a:endParaRPr lang="en-GB" sz="1200" dirty="0"/>
                    </a:p>
                  </a:txBody>
                  <a:tcPr/>
                </a:tc>
                <a:tc>
                  <a:txBody>
                    <a:bodyPr/>
                    <a:lstStyle/>
                    <a:p>
                      <a:r>
                        <a:rPr lang="en-GB" sz="1200" b="0" dirty="0"/>
                        <a:t>West Suffolk</a:t>
                      </a:r>
                    </a:p>
                  </a:txBody>
                  <a:tcPr/>
                </a:tc>
                <a:tc>
                  <a:txBody>
                    <a:bodyPr/>
                    <a:lstStyle/>
                    <a:p>
                      <a:r>
                        <a:rPr lang="en-GB" sz="1200" b="0" dirty="0"/>
                        <a:t>All</a:t>
                      </a:r>
                    </a:p>
                  </a:txBody>
                  <a:tcPr/>
                </a:tc>
                <a:extLst>
                  <a:ext uri="{0D108BD9-81ED-4DB2-BD59-A6C34878D82A}">
                    <a16:rowId xmlns:a16="http://schemas.microsoft.com/office/drawing/2014/main" val="118752968"/>
                  </a:ext>
                </a:extLst>
              </a:tr>
              <a:tr h="420709">
                <a:tc>
                  <a:txBody>
                    <a:bodyPr/>
                    <a:lstStyle/>
                    <a:p>
                      <a:r>
                        <a:rPr lang="en-GB" sz="1200" dirty="0"/>
                        <a:t>Local Authority</a:t>
                      </a:r>
                    </a:p>
                  </a:txBody>
                  <a:tcPr anchor="ctr"/>
                </a:tc>
                <a:tc>
                  <a:txBody>
                    <a:bodyPr/>
                    <a:lstStyle/>
                    <a:p>
                      <a:pPr marL="0" algn="r" defTabSz="914400" rtl="0" eaLnBrk="1" fontAlgn="b" latinLnBrk="0" hangingPunct="1"/>
                      <a:r>
                        <a:rPr lang="en-GB" sz="1200" kern="1200" dirty="0">
                          <a:solidFill>
                            <a:schemeClr val="dk1"/>
                          </a:solidFill>
                          <a:latin typeface="+mn-lt"/>
                          <a:ea typeface="+mn-ea"/>
                          <a:cs typeface="+mn-cs"/>
                        </a:rPr>
                        <a:t>54</a:t>
                      </a:r>
                    </a:p>
                  </a:txBody>
                  <a:tcPr marL="0" marR="0" marT="0" marB="0" anchor="ctr"/>
                </a:tc>
                <a:tc>
                  <a:txBody>
                    <a:bodyPr/>
                    <a:lstStyle/>
                    <a:p>
                      <a:pPr algn="r"/>
                      <a:r>
                        <a:rPr lang="en-GB" sz="1200" dirty="0"/>
                        <a:t>13,142</a:t>
                      </a:r>
                    </a:p>
                  </a:txBody>
                  <a:tcPr anchor="ctr"/>
                </a:tc>
                <a:extLst>
                  <a:ext uri="{0D108BD9-81ED-4DB2-BD59-A6C34878D82A}">
                    <a16:rowId xmlns:a16="http://schemas.microsoft.com/office/drawing/2014/main" val="865105406"/>
                  </a:ext>
                </a:extLst>
              </a:tr>
              <a:tr h="420709">
                <a:tc>
                  <a:txBody>
                    <a:bodyPr/>
                    <a:lstStyle/>
                    <a:p>
                      <a:r>
                        <a:rPr lang="en-GB" sz="1200" dirty="0"/>
                        <a:t>Housing Assn/PRP</a:t>
                      </a:r>
                    </a:p>
                  </a:txBody>
                  <a:tcPr anchor="ctr"/>
                </a:tc>
                <a:tc>
                  <a:txBody>
                    <a:bodyPr/>
                    <a:lstStyle/>
                    <a:p>
                      <a:pPr marL="0" algn="r" defTabSz="914400" rtl="0" eaLnBrk="1" fontAlgn="b" latinLnBrk="0" hangingPunct="1"/>
                      <a:r>
                        <a:rPr lang="en-GB" sz="1200" kern="1200" dirty="0">
                          <a:solidFill>
                            <a:schemeClr val="dk1"/>
                          </a:solidFill>
                          <a:latin typeface="+mn-lt"/>
                          <a:ea typeface="+mn-ea"/>
                          <a:cs typeface="+mn-cs"/>
                        </a:rPr>
                        <a:t>12,354</a:t>
                      </a:r>
                    </a:p>
                  </a:txBody>
                  <a:tcPr marL="0" marR="0" marT="0" marB="0" anchor="ctr"/>
                </a:tc>
                <a:tc>
                  <a:txBody>
                    <a:bodyPr/>
                    <a:lstStyle/>
                    <a:p>
                      <a:pPr algn="r"/>
                      <a:r>
                        <a:rPr lang="en-GB" sz="1200" dirty="0"/>
                        <a:t>59,104</a:t>
                      </a:r>
                    </a:p>
                  </a:txBody>
                  <a:tcPr anchor="ctr"/>
                </a:tc>
                <a:extLst>
                  <a:ext uri="{0D108BD9-81ED-4DB2-BD59-A6C34878D82A}">
                    <a16:rowId xmlns:a16="http://schemas.microsoft.com/office/drawing/2014/main" val="2264419612"/>
                  </a:ext>
                </a:extLst>
              </a:tr>
              <a:tr h="420709">
                <a:tc>
                  <a:txBody>
                    <a:bodyPr/>
                    <a:lstStyle/>
                    <a:p>
                      <a:r>
                        <a:rPr lang="en-GB" sz="1200" dirty="0"/>
                        <a:t>Other public</a:t>
                      </a:r>
                    </a:p>
                  </a:txBody>
                  <a:tcPr anchor="ctr"/>
                </a:tc>
                <a:tc>
                  <a:txBody>
                    <a:bodyPr/>
                    <a:lstStyle/>
                    <a:p>
                      <a:pPr marL="0" algn="r" defTabSz="914400" rtl="0" eaLnBrk="1" fontAlgn="b" latinLnBrk="0" hangingPunct="1"/>
                      <a:r>
                        <a:rPr lang="en-GB" sz="1200" kern="1200" dirty="0">
                          <a:solidFill>
                            <a:schemeClr val="dk1"/>
                          </a:solidFill>
                          <a:latin typeface="+mn-lt"/>
                          <a:ea typeface="+mn-ea"/>
                          <a:cs typeface="+mn-cs"/>
                        </a:rPr>
                        <a:t>0</a:t>
                      </a:r>
                    </a:p>
                  </a:txBody>
                  <a:tcPr marL="0" marR="0" marT="0" marB="0" anchor="ctr"/>
                </a:tc>
                <a:tc>
                  <a:txBody>
                    <a:bodyPr/>
                    <a:lstStyle/>
                    <a:p>
                      <a:pPr algn="r"/>
                      <a:r>
                        <a:rPr lang="en-GB" sz="1200" dirty="0"/>
                        <a:t>1,248</a:t>
                      </a:r>
                    </a:p>
                  </a:txBody>
                  <a:tcPr anchor="ctr"/>
                </a:tc>
                <a:extLst>
                  <a:ext uri="{0D108BD9-81ED-4DB2-BD59-A6C34878D82A}">
                    <a16:rowId xmlns:a16="http://schemas.microsoft.com/office/drawing/2014/main" val="567823954"/>
                  </a:ext>
                </a:extLst>
              </a:tr>
              <a:tr h="435830">
                <a:tc>
                  <a:txBody>
                    <a:bodyPr/>
                    <a:lstStyle/>
                    <a:p>
                      <a:r>
                        <a:rPr lang="en-GB" sz="1200" dirty="0"/>
                        <a:t>Owned outright</a:t>
                      </a:r>
                    </a:p>
                  </a:txBody>
                  <a:tcPr anchor="ctr"/>
                </a:tc>
                <a:tc>
                  <a:txBody>
                    <a:bodyPr/>
                    <a:lstStyle/>
                    <a:p>
                      <a:pPr marL="0" algn="r" defTabSz="914400" rtl="0" eaLnBrk="1" fontAlgn="b" latinLnBrk="0" hangingPunct="1"/>
                      <a:r>
                        <a:rPr lang="en-GB" sz="1200" kern="1200" dirty="0">
                          <a:solidFill>
                            <a:schemeClr val="dk1"/>
                          </a:solidFill>
                          <a:latin typeface="+mn-lt"/>
                          <a:ea typeface="+mn-ea"/>
                          <a:cs typeface="+mn-cs"/>
                        </a:rPr>
                        <a:t>      29,593 </a:t>
                      </a:r>
                    </a:p>
                  </a:txBody>
                  <a:tcPr marL="0" marR="0" marT="0" marB="0" anchor="ctr"/>
                </a:tc>
                <a:tc>
                  <a:txBody>
                    <a:bodyPr/>
                    <a:lstStyle/>
                    <a:p>
                      <a:pPr algn="r"/>
                      <a:r>
                        <a:rPr lang="en-GB" sz="1200" dirty="0"/>
                        <a:t>163,325</a:t>
                      </a:r>
                    </a:p>
                  </a:txBody>
                  <a:tcPr anchor="ctr"/>
                </a:tc>
                <a:extLst>
                  <a:ext uri="{0D108BD9-81ED-4DB2-BD59-A6C34878D82A}">
                    <a16:rowId xmlns:a16="http://schemas.microsoft.com/office/drawing/2014/main" val="543246467"/>
                  </a:ext>
                </a:extLst>
              </a:tr>
              <a:tr h="701183">
                <a:tc>
                  <a:txBody>
                    <a:bodyPr/>
                    <a:lstStyle/>
                    <a:p>
                      <a:r>
                        <a:rPr lang="en-GB" sz="1200" dirty="0"/>
                        <a:t>Owned with MG or loan</a:t>
                      </a:r>
                    </a:p>
                  </a:txBody>
                  <a:tcPr anchor="ctr"/>
                </a:tc>
                <a:tc>
                  <a:txBody>
                    <a:bodyPr/>
                    <a:lstStyle/>
                    <a:p>
                      <a:pPr marL="0" algn="r" defTabSz="914400" rtl="0" eaLnBrk="1" fontAlgn="b" latinLnBrk="0" hangingPunct="1"/>
                      <a:r>
                        <a:rPr lang="en-GB" sz="1200" kern="1200" dirty="0">
                          <a:solidFill>
                            <a:schemeClr val="dk1"/>
                          </a:solidFill>
                          <a:latin typeface="+mn-lt"/>
                          <a:ea typeface="+mn-ea"/>
                          <a:cs typeface="+mn-cs"/>
                        </a:rPr>
                        <a:t>      21,729 </a:t>
                      </a:r>
                    </a:p>
                  </a:txBody>
                  <a:tcPr marL="0" marR="0" marT="0" marB="0" anchor="ctr"/>
                </a:tc>
                <a:tc>
                  <a:txBody>
                    <a:bodyPr/>
                    <a:lstStyle/>
                    <a:p>
                      <a:pPr algn="r"/>
                      <a:r>
                        <a:rPr lang="en-GB" sz="1200" dirty="0"/>
                        <a:t>129,187</a:t>
                      </a:r>
                    </a:p>
                  </a:txBody>
                  <a:tcPr anchor="ctr"/>
                </a:tc>
                <a:extLst>
                  <a:ext uri="{0D108BD9-81ED-4DB2-BD59-A6C34878D82A}">
                    <a16:rowId xmlns:a16="http://schemas.microsoft.com/office/drawing/2014/main" val="4153993022"/>
                  </a:ext>
                </a:extLst>
              </a:tr>
              <a:tr h="420709">
                <a:tc>
                  <a:txBody>
                    <a:bodyPr/>
                    <a:lstStyle/>
                    <a:p>
                      <a:r>
                        <a:rPr lang="en-GB" sz="1200" dirty="0"/>
                        <a:t>Private rent</a:t>
                      </a:r>
                    </a:p>
                  </a:txBody>
                  <a:tcPr anchor="ctr"/>
                </a:tc>
                <a:tc>
                  <a:txBody>
                    <a:bodyPr/>
                    <a:lstStyle/>
                    <a:p>
                      <a:pPr marL="0" algn="r" defTabSz="914400" rtl="0" eaLnBrk="1" fontAlgn="b" latinLnBrk="0" hangingPunct="1"/>
                      <a:r>
                        <a:rPr lang="en-GB" sz="1200" kern="1200" dirty="0">
                          <a:solidFill>
                            <a:schemeClr val="dk1"/>
                          </a:solidFill>
                          <a:latin typeface="+mn-lt"/>
                          <a:ea typeface="+mn-ea"/>
                          <a:cs typeface="+mn-cs"/>
                        </a:rPr>
                        <a:t>      16,719 </a:t>
                      </a:r>
                    </a:p>
                  </a:txBody>
                  <a:tcPr marL="0" marR="0" marT="0" marB="0" anchor="ctr"/>
                </a:tc>
                <a:tc>
                  <a:txBody>
                    <a:bodyPr/>
                    <a:lstStyle/>
                    <a:p>
                      <a:pPr algn="r"/>
                      <a:r>
                        <a:rPr lang="en-GB" sz="1200" dirty="0"/>
                        <a:t>86,313</a:t>
                      </a:r>
                    </a:p>
                  </a:txBody>
                  <a:tcPr anchor="ctr"/>
                </a:tc>
                <a:extLst>
                  <a:ext uri="{0D108BD9-81ED-4DB2-BD59-A6C34878D82A}">
                    <a16:rowId xmlns:a16="http://schemas.microsoft.com/office/drawing/2014/main" val="3628346556"/>
                  </a:ext>
                </a:extLst>
              </a:tr>
              <a:tr h="420709">
                <a:tc>
                  <a:txBody>
                    <a:bodyPr/>
                    <a:lstStyle/>
                    <a:p>
                      <a:r>
                        <a:rPr lang="en-GB" sz="1200" dirty="0"/>
                        <a:t>All</a:t>
                      </a:r>
                    </a:p>
                  </a:txBody>
                  <a:tcPr anchor="ctr"/>
                </a:tc>
                <a:tc>
                  <a:txBody>
                    <a:bodyPr/>
                    <a:lstStyle/>
                    <a:p>
                      <a:pPr marL="0" algn="r" defTabSz="914400" rtl="0" eaLnBrk="1" fontAlgn="b" latinLnBrk="0" hangingPunct="1"/>
                      <a:r>
                        <a:rPr lang="en-GB" sz="1200" kern="1200" dirty="0">
                          <a:solidFill>
                            <a:schemeClr val="dk1"/>
                          </a:solidFill>
                          <a:latin typeface="+mn-lt"/>
                          <a:ea typeface="+mn-ea"/>
                          <a:cs typeface="+mn-cs"/>
                        </a:rPr>
                        <a:t>80,449</a:t>
                      </a:r>
                    </a:p>
                  </a:txBody>
                  <a:tcPr marL="0" marR="0" marT="0" marB="0" anchor="ctr"/>
                </a:tc>
                <a:tc>
                  <a:txBody>
                    <a:bodyPr/>
                    <a:lstStyle/>
                    <a:p>
                      <a:pPr algn="r"/>
                      <a:r>
                        <a:rPr lang="en-GB" sz="1200" dirty="0"/>
                        <a:t>452,229</a:t>
                      </a:r>
                    </a:p>
                  </a:txBody>
                  <a:tcPr anchor="ctr"/>
                </a:tc>
                <a:extLst>
                  <a:ext uri="{0D108BD9-81ED-4DB2-BD59-A6C34878D82A}">
                    <a16:rowId xmlns:a16="http://schemas.microsoft.com/office/drawing/2014/main" val="3119983711"/>
                  </a:ext>
                </a:extLst>
              </a:tr>
            </a:tbl>
          </a:graphicData>
        </a:graphic>
      </p:graphicFrame>
      <p:sp>
        <p:nvSpPr>
          <p:cNvPr id="7" name="Rectangle: Rounded Corners 6">
            <a:extLst>
              <a:ext uri="{FF2B5EF4-FFF2-40B4-BE49-F238E27FC236}">
                <a16:creationId xmlns:a16="http://schemas.microsoft.com/office/drawing/2014/main" id="{885D758C-340F-4D66-9587-6C0301E48796}"/>
              </a:ext>
            </a:extLst>
          </p:cNvPr>
          <p:cNvSpPr/>
          <p:nvPr/>
        </p:nvSpPr>
        <p:spPr>
          <a:xfrm>
            <a:off x="2429197" y="5774957"/>
            <a:ext cx="5172875" cy="817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Not an unusual stock picture for a stock transfer area, but slightly more housing association (PRP) (15% compared to 13%) and more private rented homes than “all” (21% compared to 19%</a:t>
            </a:r>
          </a:p>
        </p:txBody>
      </p:sp>
      <p:sp>
        <p:nvSpPr>
          <p:cNvPr id="8" name="Slide Number Placeholder 4">
            <a:extLst>
              <a:ext uri="{FF2B5EF4-FFF2-40B4-BE49-F238E27FC236}">
                <a16:creationId xmlns:a16="http://schemas.microsoft.com/office/drawing/2014/main" id="{A2BB6B12-57D0-4725-8597-D1237DEA2A08}"/>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7</a:t>
            </a:fld>
            <a:endParaRPr lang="en-US" dirty="0"/>
          </a:p>
        </p:txBody>
      </p:sp>
    </p:spTree>
    <p:extLst>
      <p:ext uri="{BB962C8B-B14F-4D97-AF65-F5344CB8AC3E}">
        <p14:creationId xmlns:p14="http://schemas.microsoft.com/office/powerpoint/2010/main" val="149499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075745-2871-4EFE-AB1D-91ED13912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F8B6FE07-47DE-47F7-9986-CC53D02A1A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2237" y="482171"/>
            <a:ext cx="6449100" cy="5149101"/>
            <a:chOff x="632237" y="482171"/>
            <a:chExt cx="6104331" cy="5149101"/>
          </a:xfrm>
        </p:grpSpPr>
        <p:sp>
          <p:nvSpPr>
            <p:cNvPr id="15" name="Rectangle 14">
              <a:extLst>
                <a:ext uri="{FF2B5EF4-FFF2-40B4-BE49-F238E27FC236}">
                  <a16:creationId xmlns:a16="http://schemas.microsoft.com/office/drawing/2014/main" id="{2AA43B76-48ED-448F-9C72-FBD176BAB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237" y="482171"/>
              <a:ext cx="6104331"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226084B-1196-4F23-8CCF-F02F4D46E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45296" y="812507"/>
              <a:ext cx="5471355"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cxnSp>
        <p:nvCxnSpPr>
          <p:cNvPr id="18" name="Straight Connector 17">
            <a:extLst>
              <a:ext uri="{FF2B5EF4-FFF2-40B4-BE49-F238E27FC236}">
                <a16:creationId xmlns:a16="http://schemas.microsoft.com/office/drawing/2014/main" id="{FDE442CB-3821-45ED-8A24-25846C0B6AA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1" y="807995"/>
            <a:ext cx="3182406"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AB84E9C1-D82D-4069-AD26-92280768DA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05" y="977965"/>
            <a:ext cx="5440719" cy="4135339"/>
          </a:xfrm>
          <a:prstGeom prst="rect">
            <a:avLst/>
          </a:prstGeom>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5886CB00-0B4D-464B-8ED8-6028A46899A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4" name="Straight Connector 23">
            <a:extLst>
              <a:ext uri="{FF2B5EF4-FFF2-40B4-BE49-F238E27FC236}">
                <a16:creationId xmlns:a16="http://schemas.microsoft.com/office/drawing/2014/main" id="{F47B8F6D-15DD-492D-9776-DF8BEF3ECA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9" name="Content Placeholder 5">
            <a:extLst>
              <a:ext uri="{FF2B5EF4-FFF2-40B4-BE49-F238E27FC236}">
                <a16:creationId xmlns:a16="http://schemas.microsoft.com/office/drawing/2014/main" id="{2E8CD46B-15FA-4B18-A502-71FD8087E3C7}"/>
              </a:ext>
            </a:extLst>
          </p:cNvPr>
          <p:cNvGraphicFramePr>
            <a:graphicFrameLocks noGrp="1"/>
          </p:cNvGraphicFramePr>
          <p:nvPr>
            <p:ph idx="1"/>
            <p:extLst>
              <p:ext uri="{D42A27DB-BD31-4B8C-83A1-F6EECF244321}">
                <p14:modId xmlns:p14="http://schemas.microsoft.com/office/powerpoint/2010/main" val="2426808981"/>
              </p:ext>
            </p:extLst>
          </p:nvPr>
        </p:nvGraphicFramePr>
        <p:xfrm>
          <a:off x="1119804" y="977966"/>
          <a:ext cx="5440719" cy="4135338"/>
        </p:xfrm>
        <a:graphic>
          <a:graphicData uri="http://schemas.openxmlformats.org/drawingml/2006/chart">
            <c:chart xmlns:c="http://schemas.openxmlformats.org/drawingml/2006/chart" xmlns:r="http://schemas.openxmlformats.org/officeDocument/2006/relationships" r:id="rId3"/>
          </a:graphicData>
        </a:graphic>
      </p:graphicFrame>
      <p:sp>
        <p:nvSpPr>
          <p:cNvPr id="17" name="Footer Placeholder 2">
            <a:extLst>
              <a:ext uri="{FF2B5EF4-FFF2-40B4-BE49-F238E27FC236}">
                <a16:creationId xmlns:a16="http://schemas.microsoft.com/office/drawing/2014/main" id="{C6F32150-4778-4977-AAFA-97B78A9E959B}"/>
              </a:ext>
            </a:extLst>
          </p:cNvPr>
          <p:cNvSpPr>
            <a:spLocks noGrp="1"/>
          </p:cNvSpPr>
          <p:nvPr>
            <p:ph type="ftr" sz="quarter" idx="11"/>
          </p:nvPr>
        </p:nvSpPr>
        <p:spPr>
          <a:xfrm>
            <a:off x="0" y="6548799"/>
            <a:ext cx="5938836" cy="309201"/>
          </a:xfrm>
        </p:spPr>
        <p:txBody>
          <a:bodyPr/>
          <a:lstStyle/>
          <a:p>
            <a:r>
              <a:rPr lang="en-US" spc="200" dirty="0">
                <a:solidFill>
                  <a:schemeClr val="bg1"/>
                </a:solidFill>
              </a:rPr>
              <a:t>West</a:t>
            </a:r>
            <a:r>
              <a:rPr lang="en-US" spc="200" dirty="0"/>
              <a:t> </a:t>
            </a:r>
            <a:r>
              <a:rPr lang="en-US" spc="200" dirty="0">
                <a:solidFill>
                  <a:schemeClr val="bg1"/>
                </a:solidFill>
              </a:rPr>
              <a:t>Suffolk</a:t>
            </a:r>
          </a:p>
        </p:txBody>
      </p:sp>
      <p:sp>
        <p:nvSpPr>
          <p:cNvPr id="21" name="Slide Number Placeholder 4">
            <a:extLst>
              <a:ext uri="{FF2B5EF4-FFF2-40B4-BE49-F238E27FC236}">
                <a16:creationId xmlns:a16="http://schemas.microsoft.com/office/drawing/2014/main" id="{536E72A1-9E90-41BF-8009-D6C7A8354F1A}"/>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8</a:t>
            </a:fld>
            <a:endParaRPr lang="en-US" dirty="0"/>
          </a:p>
        </p:txBody>
      </p:sp>
      <p:sp>
        <p:nvSpPr>
          <p:cNvPr id="7" name="Title 1">
            <a:extLst>
              <a:ext uri="{FF2B5EF4-FFF2-40B4-BE49-F238E27FC236}">
                <a16:creationId xmlns:a16="http://schemas.microsoft.com/office/drawing/2014/main" id="{A0177CB2-67FA-C403-183F-49D43C0435CC}"/>
              </a:ext>
            </a:extLst>
          </p:cNvPr>
          <p:cNvSpPr txBox="1">
            <a:spLocks/>
          </p:cNvSpPr>
          <p:nvPr/>
        </p:nvSpPr>
        <p:spPr>
          <a:xfrm>
            <a:off x="7555991" y="-11430"/>
            <a:ext cx="2823919"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sz="3200" dirty="0">
                <a:solidFill>
                  <a:srgbClr val="000001"/>
                </a:solidFill>
              </a:rPr>
              <a:t>Household &amp; family type</a:t>
            </a:r>
            <a:endParaRPr lang="en-US" sz="3300" dirty="0"/>
          </a:p>
        </p:txBody>
      </p:sp>
      <p:sp>
        <p:nvSpPr>
          <p:cNvPr id="8" name="Content Placeholder 10">
            <a:extLst>
              <a:ext uri="{FF2B5EF4-FFF2-40B4-BE49-F238E27FC236}">
                <a16:creationId xmlns:a16="http://schemas.microsoft.com/office/drawing/2014/main" id="{A3202E0A-1B74-982D-1AE5-5D25B5C9A9DE}"/>
              </a:ext>
            </a:extLst>
          </p:cNvPr>
          <p:cNvSpPr txBox="1">
            <a:spLocks/>
          </p:cNvSpPr>
          <p:nvPr/>
        </p:nvSpPr>
        <p:spPr>
          <a:xfrm>
            <a:off x="7159418" y="1984727"/>
            <a:ext cx="4954501" cy="4068171"/>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r>
              <a:rPr lang="en-GB" dirty="0"/>
              <a:t>Household composition classifies households according to the relationships between the household members. </a:t>
            </a:r>
          </a:p>
          <a:p>
            <a:r>
              <a:rPr lang="en-US" dirty="0"/>
              <a:t>Census 2011 shows the breakdown of household and family type, in this chart: </a:t>
            </a:r>
          </a:p>
          <a:p>
            <a:pPr lvl="1"/>
            <a:r>
              <a:rPr lang="en-US" dirty="0"/>
              <a:t>Aged 65+</a:t>
            </a:r>
          </a:p>
          <a:p>
            <a:pPr lvl="1"/>
            <a:r>
              <a:rPr lang="en-US" dirty="0"/>
              <a:t>Children non-dependent</a:t>
            </a:r>
          </a:p>
          <a:p>
            <a:pPr lvl="1"/>
            <a:r>
              <a:rPr lang="en-US" dirty="0"/>
              <a:t>Dependent children</a:t>
            </a:r>
          </a:p>
          <a:p>
            <a:pPr lvl="1"/>
            <a:r>
              <a:rPr lang="en-US" dirty="0"/>
              <a:t>No children</a:t>
            </a:r>
          </a:p>
          <a:p>
            <a:pPr lvl="1"/>
            <a:r>
              <a:rPr lang="en-US" dirty="0"/>
              <a:t>Students </a:t>
            </a:r>
          </a:p>
          <a:p>
            <a:pPr lvl="1"/>
            <a:r>
              <a:rPr lang="en-US" dirty="0"/>
              <a:t>Others</a:t>
            </a:r>
          </a:p>
          <a:p>
            <a:r>
              <a:rPr lang="en-US" dirty="0"/>
              <a:t>Then Family / one person / couple / lone partner / student / other.</a:t>
            </a:r>
          </a:p>
          <a:p>
            <a:r>
              <a:rPr lang="en-GB" sz="2000" dirty="0">
                <a:solidFill>
                  <a:schemeClr val="tx1"/>
                </a:solidFill>
              </a:rPr>
              <a:t>Households consisting of one family and no other usual residents are classified according to the type of family (married, same-sex civil partnership or cohabiting couple family, or lone parent family) and the number of dependent children. </a:t>
            </a:r>
          </a:p>
          <a:p>
            <a:r>
              <a:rPr lang="en-GB" sz="2000" dirty="0">
                <a:solidFill>
                  <a:schemeClr val="tx1"/>
                </a:solidFill>
              </a:rPr>
              <a:t>Other households are classified by the number of people, the number of dependent children, or whether the household consists only of students or only of people aged 65 and over. </a:t>
            </a:r>
          </a:p>
          <a:p>
            <a:r>
              <a:rPr lang="en-GB" sz="2000" dirty="0">
                <a:solidFill>
                  <a:schemeClr val="tx1"/>
                </a:solidFill>
              </a:rPr>
              <a:t>Households not falling into these categories is classed as “other”</a:t>
            </a:r>
            <a:endParaRPr lang="en-US" dirty="0"/>
          </a:p>
        </p:txBody>
      </p:sp>
    </p:spTree>
    <p:extLst>
      <p:ext uri="{BB962C8B-B14F-4D97-AF65-F5344CB8AC3E}">
        <p14:creationId xmlns:p14="http://schemas.microsoft.com/office/powerpoint/2010/main" val="3405017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362CF5B-B63D-46EB-BB13-AD7005E102CE}"/>
              </a:ext>
            </a:extLst>
          </p:cNvPr>
          <p:cNvSpPr>
            <a:spLocks noGrp="1"/>
          </p:cNvSpPr>
          <p:nvPr>
            <p:ph type="ftr" sz="quarter" idx="11"/>
          </p:nvPr>
        </p:nvSpPr>
        <p:spPr>
          <a:xfrm>
            <a:off x="0" y="6548799"/>
            <a:ext cx="5938836" cy="309201"/>
          </a:xfrm>
        </p:spPr>
        <p:txBody>
          <a:bodyPr/>
          <a:lstStyle/>
          <a:p>
            <a:r>
              <a:rPr lang="en-US" dirty="0"/>
              <a:t>West Suffolk</a:t>
            </a:r>
          </a:p>
        </p:txBody>
      </p:sp>
      <p:sp>
        <p:nvSpPr>
          <p:cNvPr id="3" name="Rectangle 2">
            <a:extLst>
              <a:ext uri="{FF2B5EF4-FFF2-40B4-BE49-F238E27FC236}">
                <a16:creationId xmlns:a16="http://schemas.microsoft.com/office/drawing/2014/main" id="{DC80DB98-D503-48E5-9265-BBBAB92F3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81C48392-BCDE-4742-8995-D2794CE8EBC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5" name="Straight Connector 4">
            <a:extLst>
              <a:ext uri="{FF2B5EF4-FFF2-40B4-BE49-F238E27FC236}">
                <a16:creationId xmlns:a16="http://schemas.microsoft.com/office/drawing/2014/main" id="{F71C39EC-00F2-4A1A-8B91-5722C33A5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C78B484-4012-4218-B9CE-546BC84178A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7" name="Rectangle 6">
            <a:extLst>
              <a:ext uri="{FF2B5EF4-FFF2-40B4-BE49-F238E27FC236}">
                <a16:creationId xmlns:a16="http://schemas.microsoft.com/office/drawing/2014/main" id="{E3272F3A-E2AF-4A53-BB4A-4503F19C8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CCC6293-B588-46E2-9D1A-71202B5C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Title 1">
            <a:extLst>
              <a:ext uri="{FF2B5EF4-FFF2-40B4-BE49-F238E27FC236}">
                <a16:creationId xmlns:a16="http://schemas.microsoft.com/office/drawing/2014/main" id="{E06F550D-EDC8-4BF8-B496-E673A21674F0}"/>
              </a:ext>
            </a:extLst>
          </p:cNvPr>
          <p:cNvSpPr txBox="1">
            <a:spLocks/>
          </p:cNvSpPr>
          <p:nvPr/>
        </p:nvSpPr>
        <p:spPr>
          <a:xfrm>
            <a:off x="659301" y="1474969"/>
            <a:ext cx="2823919" cy="1868760"/>
          </a:xfrm>
          <a:prstGeom prst="rect">
            <a:avLst/>
          </a:prstGeom>
        </p:spPr>
        <p:txBody>
          <a:bodyPr vert="horz" lIns="91440" tIns="45720" rIns="91440" bIns="0" rtlCol="0" anchor="b">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3300" dirty="0"/>
              <a:t>COMPARING HOUSEHOLD &amp; FAMILY TYPE</a:t>
            </a:r>
          </a:p>
        </p:txBody>
      </p:sp>
      <p:cxnSp>
        <p:nvCxnSpPr>
          <p:cNvPr id="10" name="Straight Connector 9">
            <a:extLst>
              <a:ext uri="{FF2B5EF4-FFF2-40B4-BE49-F238E27FC236}">
                <a16:creationId xmlns:a16="http://schemas.microsoft.com/office/drawing/2014/main" id="{BA1098C9-633F-435F-8CB1-B248D8C772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9301" y="3528543"/>
            <a:ext cx="2823919" cy="0"/>
          </a:xfrm>
          <a:prstGeom prst="line">
            <a:avLst/>
          </a:prstGeom>
          <a:ln w="31750"/>
        </p:spPr>
        <p:style>
          <a:lnRef idx="3">
            <a:schemeClr val="accent1"/>
          </a:lnRef>
          <a:fillRef idx="0">
            <a:schemeClr val="accent1"/>
          </a:fillRef>
          <a:effectRef idx="2">
            <a:schemeClr val="accent1"/>
          </a:effectRef>
          <a:fontRef idx="minor">
            <a:schemeClr val="tx1"/>
          </a:fontRef>
        </p:style>
      </p:cxnSp>
      <p:grpSp>
        <p:nvGrpSpPr>
          <p:cNvPr id="11" name="Group 10">
            <a:extLst>
              <a:ext uri="{FF2B5EF4-FFF2-40B4-BE49-F238E27FC236}">
                <a16:creationId xmlns:a16="http://schemas.microsoft.com/office/drawing/2014/main" id="{4EAD88F2-413B-497C-B721-24225C3FC4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12" name="Rectangle 11">
              <a:extLst>
                <a:ext uri="{FF2B5EF4-FFF2-40B4-BE49-F238E27FC236}">
                  <a16:creationId xmlns:a16="http://schemas.microsoft.com/office/drawing/2014/main" id="{FABFC26C-E283-4DDB-A389-6E787900A9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EE3F068-FA49-4E7A-8EFC-E5F41C1238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4" name="Rectangle 13">
            <a:extLst>
              <a:ext uri="{FF2B5EF4-FFF2-40B4-BE49-F238E27FC236}">
                <a16:creationId xmlns:a16="http://schemas.microsoft.com/office/drawing/2014/main" id="{BC4DBB40-7027-4C07-AF10-D38690775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487" y="977965"/>
            <a:ext cx="6615582" cy="4135339"/>
          </a:xfrm>
          <a:prstGeom prst="rect">
            <a:avLst/>
          </a:prstGeom>
          <a:solidFill>
            <a:schemeClr val="bg1"/>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95780A2E-6B57-453E-8EAF-215D8F33B3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6" name="Straight Connector 15">
            <a:extLst>
              <a:ext uri="{FF2B5EF4-FFF2-40B4-BE49-F238E27FC236}">
                <a16:creationId xmlns:a16="http://schemas.microsoft.com/office/drawing/2014/main" id="{463D06CC-6DD4-4DA4-8846-B1B425E6D79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Rectangle: Rounded Corners 17">
            <a:extLst>
              <a:ext uri="{FF2B5EF4-FFF2-40B4-BE49-F238E27FC236}">
                <a16:creationId xmlns:a16="http://schemas.microsoft.com/office/drawing/2014/main" id="{FEE10FC3-D3CA-45D1-BE3D-B9C86ED42360}"/>
              </a:ext>
            </a:extLst>
          </p:cNvPr>
          <p:cNvSpPr/>
          <p:nvPr/>
        </p:nvSpPr>
        <p:spPr>
          <a:xfrm>
            <a:off x="9229221" y="248251"/>
            <a:ext cx="2823918" cy="1293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GB" sz="1400" dirty="0"/>
              <a:t>More households aged 65+, fairly similar couple and lone parent households to the whole of the study area, fewer one person households without children</a:t>
            </a:r>
          </a:p>
        </p:txBody>
      </p:sp>
      <p:graphicFrame>
        <p:nvGraphicFramePr>
          <p:cNvPr id="19" name="Chart 18">
            <a:extLst>
              <a:ext uri="{FF2B5EF4-FFF2-40B4-BE49-F238E27FC236}">
                <a16:creationId xmlns:a16="http://schemas.microsoft.com/office/drawing/2014/main" id="{E608522A-9808-4342-88BA-2BE1B45783BA}"/>
              </a:ext>
            </a:extLst>
          </p:cNvPr>
          <p:cNvGraphicFramePr>
            <a:graphicFrameLocks/>
          </p:cNvGraphicFramePr>
          <p:nvPr>
            <p:extLst>
              <p:ext uri="{D42A27DB-BD31-4B8C-83A1-F6EECF244321}">
                <p14:modId xmlns:p14="http://schemas.microsoft.com/office/powerpoint/2010/main" val="796382318"/>
              </p:ext>
            </p:extLst>
          </p:nvPr>
        </p:nvGraphicFramePr>
        <p:xfrm>
          <a:off x="4446494" y="977965"/>
          <a:ext cx="6645453" cy="4135339"/>
        </p:xfrm>
        <a:graphic>
          <a:graphicData uri="http://schemas.openxmlformats.org/drawingml/2006/chart">
            <c:chart xmlns:c="http://schemas.openxmlformats.org/drawingml/2006/chart" xmlns:r="http://schemas.openxmlformats.org/officeDocument/2006/relationships" r:id="rId3"/>
          </a:graphicData>
        </a:graphic>
      </p:graphicFrame>
      <p:sp>
        <p:nvSpPr>
          <p:cNvPr id="20" name="Footer Placeholder 2">
            <a:extLst>
              <a:ext uri="{FF2B5EF4-FFF2-40B4-BE49-F238E27FC236}">
                <a16:creationId xmlns:a16="http://schemas.microsoft.com/office/drawing/2014/main" id="{9852C492-62DD-40AC-A550-8BFB311BFEBB}"/>
              </a:ext>
            </a:extLst>
          </p:cNvPr>
          <p:cNvSpPr txBox="1">
            <a:spLocks/>
          </p:cNvSpPr>
          <p:nvPr/>
        </p:nvSpPr>
        <p:spPr>
          <a:xfrm>
            <a:off x="0" y="6536823"/>
            <a:ext cx="5938836" cy="309201"/>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pc="200" dirty="0">
                <a:solidFill>
                  <a:schemeClr val="bg1"/>
                </a:solidFill>
              </a:rPr>
              <a:t>West</a:t>
            </a:r>
            <a:r>
              <a:rPr lang="en-US" spc="200" dirty="0"/>
              <a:t> </a:t>
            </a:r>
            <a:r>
              <a:rPr lang="en-US" spc="200" dirty="0">
                <a:solidFill>
                  <a:schemeClr val="bg1"/>
                </a:solidFill>
              </a:rPr>
              <a:t>Suffolk</a:t>
            </a:r>
          </a:p>
        </p:txBody>
      </p:sp>
      <p:sp>
        <p:nvSpPr>
          <p:cNvPr id="21" name="Slide Number Placeholder 4">
            <a:extLst>
              <a:ext uri="{FF2B5EF4-FFF2-40B4-BE49-F238E27FC236}">
                <a16:creationId xmlns:a16="http://schemas.microsoft.com/office/drawing/2014/main" id="{4C7555F3-21CB-474A-979B-354220A2D831}"/>
              </a:ext>
            </a:extLst>
          </p:cNvPr>
          <p:cNvSpPr>
            <a:spLocks noGrp="1"/>
          </p:cNvSpPr>
          <p:nvPr>
            <p:ph type="sldNum" sz="quarter" idx="12"/>
          </p:nvPr>
        </p:nvSpPr>
        <p:spPr>
          <a:xfrm>
            <a:off x="11380678" y="6324256"/>
            <a:ext cx="811019" cy="503578"/>
          </a:xfrm>
        </p:spPr>
        <p:txBody>
          <a:bodyPr/>
          <a:lstStyle/>
          <a:p>
            <a:fld id="{0D309695-DEC3-40DA-9DF5-330280C9D0E8}" type="slidenum">
              <a:rPr lang="en-US" smtClean="0"/>
              <a:pPr/>
              <a:t>9</a:t>
            </a:fld>
            <a:endParaRPr lang="en-US" dirty="0"/>
          </a:p>
        </p:txBody>
      </p:sp>
    </p:spTree>
    <p:extLst>
      <p:ext uri="{BB962C8B-B14F-4D97-AF65-F5344CB8AC3E}">
        <p14:creationId xmlns:p14="http://schemas.microsoft.com/office/powerpoint/2010/main" val="243808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Gallery">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34450</TotalTime>
  <Words>6698</Words>
  <Application>Microsoft Office PowerPoint</Application>
  <PresentationFormat>Widescreen</PresentationFormat>
  <Paragraphs>773</Paragraphs>
  <Slides>51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Agency FB</vt:lpstr>
      <vt:lpstr>Arial</vt:lpstr>
      <vt:lpstr>Calibri</vt:lpstr>
      <vt:lpstr>Calibri Light</vt:lpstr>
      <vt:lpstr>Gill Sans MT</vt:lpstr>
      <vt:lpstr>Gallery</vt:lpstr>
      <vt:lpstr>Housing affordability 2022</vt:lpstr>
      <vt:lpstr>PowerPoint Presentation</vt:lpstr>
      <vt:lpstr>PowerPoint Presentation</vt:lpstr>
      <vt:lpstr>PowerPoint Presentation</vt:lpstr>
      <vt:lpstr>PowerPoint Presentation</vt:lpstr>
      <vt:lpstr>PowerPoint Presentation</vt:lpstr>
      <vt:lpstr>Comparing Tenure of dwellings  </vt:lpstr>
      <vt:lpstr>PowerPoint Presentation</vt:lpstr>
      <vt:lpstr>PowerPoint Presentation</vt:lpstr>
      <vt:lpstr>household tenure &amp; beds</vt:lpstr>
      <vt:lpstr>PowerPoint Presentation</vt:lpstr>
      <vt:lpstr>PowerPoint Presentation</vt:lpstr>
      <vt:lpstr>Likely movers</vt:lpstr>
      <vt:lpstr>Comparing Likely movers </vt:lpstr>
      <vt:lpstr>Likely movers:  detail</vt:lpstr>
      <vt:lpstr>PowerPoint Presentation</vt:lpstr>
      <vt:lpstr>PowerPoint Presentation</vt:lpstr>
      <vt:lpstr>Count of households in £5,000 income bands (income includes benefits)</vt:lpstr>
      <vt:lpstr>PowerPoint Presentation</vt:lpstr>
      <vt:lpstr>Change in income</vt:lpstr>
      <vt:lpstr>PowerPoint Presentation</vt:lpstr>
      <vt:lpstr>PowerPoint Presentation</vt:lpstr>
      <vt:lpstr>PowerPoint Presentation</vt:lpstr>
      <vt:lpstr>PowerPoint Presentation</vt:lpstr>
      <vt:lpstr>Range of max and min housing costs</vt:lpstr>
      <vt:lpstr>PowerPoint Presentation</vt:lpstr>
      <vt:lpstr>PowerPoint Presentation</vt:lpstr>
      <vt:lpstr>PowerPoint Presentation</vt:lpstr>
      <vt:lpstr>PowerPoint Presentation</vt:lpstr>
      <vt:lpstr>PowerPoint Presentation</vt:lpstr>
      <vt:lpstr>THE diamond-o-gram use the caci income data to show how many households fall into each £5,000 income band</vt:lpstr>
      <vt:lpstr>PowerPoint Presentation</vt:lpstr>
      <vt:lpstr>PowerPoint Presentation</vt:lpstr>
      <vt:lpstr>Comparing DIAMONDS </vt:lpstr>
      <vt:lpstr>PowerPoint Presentation</vt:lpstr>
      <vt:lpstr>MINIMUM Income needed IF housing TAKES UP 35%</vt:lpstr>
      <vt:lpstr>Income needed for ‘broad’ tenures</vt:lpstr>
      <vt:lpstr>PowerPoint Presentation</vt:lpstr>
      <vt:lpstr>PowerPoint Presentation</vt:lpstr>
      <vt:lpstr>Scale &amp; cost of housing</vt:lpstr>
      <vt:lpstr>PowerPoint Presentation</vt:lpstr>
      <vt:lpstr>1, 2 &amp; 3 bed staircase</vt:lpstr>
      <vt:lpstr>PowerPoint Presentation</vt:lpstr>
      <vt:lpstr>PowerPoint Presentation</vt:lpstr>
      <vt:lpstr>PowerPoint Presentation</vt:lpstr>
      <vt:lpstr>Dwelling stock, turnover, newbuild</vt:lpstr>
      <vt:lpstr>Comparing stock, turnover, newbuild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Affordability</dc:title>
  <dc:creator>SUE BEECROFT</dc:creator>
  <cp:lastModifiedBy>SUE BEECROFT</cp:lastModifiedBy>
  <cp:revision>91</cp:revision>
  <dcterms:created xsi:type="dcterms:W3CDTF">2022-07-26T07:44:23Z</dcterms:created>
  <dcterms:modified xsi:type="dcterms:W3CDTF">2023-07-18T10:49:21Z</dcterms:modified>
</cp:coreProperties>
</file>