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3"/>
  </p:notesMasterIdLst>
  <p:sldIdLst>
    <p:sldId id="256" r:id="rId2"/>
    <p:sldId id="328" r:id="rId3"/>
    <p:sldId id="308" r:id="rId4"/>
    <p:sldId id="345" r:id="rId5"/>
    <p:sldId id="347" r:id="rId6"/>
    <p:sldId id="333" r:id="rId7"/>
    <p:sldId id="307" r:id="rId8"/>
    <p:sldId id="305" r:id="rId9"/>
    <p:sldId id="318" r:id="rId10"/>
    <p:sldId id="292" r:id="rId11"/>
    <p:sldId id="332" r:id="rId12"/>
    <p:sldId id="319" r:id="rId13"/>
    <p:sldId id="291" r:id="rId14"/>
    <p:sldId id="311" r:id="rId15"/>
    <p:sldId id="293" r:id="rId16"/>
    <p:sldId id="348" r:id="rId17"/>
    <p:sldId id="349" r:id="rId18"/>
    <p:sldId id="306" r:id="rId19"/>
    <p:sldId id="312" r:id="rId20"/>
    <p:sldId id="317" r:id="rId21"/>
    <p:sldId id="350" r:id="rId22"/>
    <p:sldId id="351" r:id="rId23"/>
    <p:sldId id="280" r:id="rId24"/>
    <p:sldId id="363" r:id="rId25"/>
    <p:sldId id="334" r:id="rId26"/>
    <p:sldId id="324" r:id="rId27"/>
    <p:sldId id="364" r:id="rId28"/>
    <p:sldId id="352" r:id="rId29"/>
    <p:sldId id="353" r:id="rId30"/>
    <p:sldId id="360" r:id="rId31"/>
    <p:sldId id="277" r:id="rId32"/>
    <p:sldId id="361" r:id="rId33"/>
    <p:sldId id="331" r:id="rId34"/>
    <p:sldId id="314" r:id="rId35"/>
    <p:sldId id="362" r:id="rId36"/>
    <p:sldId id="303" r:id="rId37"/>
    <p:sldId id="282" r:id="rId38"/>
    <p:sldId id="354" r:id="rId39"/>
    <p:sldId id="355" r:id="rId40"/>
    <p:sldId id="283" r:id="rId41"/>
    <p:sldId id="270" r:id="rId42"/>
    <p:sldId id="287" r:id="rId43"/>
    <p:sldId id="330" r:id="rId44"/>
    <p:sldId id="356" r:id="rId45"/>
    <p:sldId id="357" r:id="rId46"/>
    <p:sldId id="289" r:id="rId47"/>
    <p:sldId id="316" r:id="rId48"/>
    <p:sldId id="358" r:id="rId49"/>
    <p:sldId id="359" r:id="rId50"/>
    <p:sldId id="320" r:id="rId51"/>
    <p:sldId id="32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12D795E-1527-4696-B356-495BD46CDE1E}">
          <p14:sldIdLst>
            <p14:sldId id="256"/>
            <p14:sldId id="328"/>
            <p14:sldId id="308"/>
          </p14:sldIdLst>
        </p14:section>
        <p14:section name="Context" id="{885847F6-04CB-437A-9541-CA1C7603A187}">
          <p14:sldIdLst>
            <p14:sldId id="345"/>
            <p14:sldId id="347"/>
            <p14:sldId id="333"/>
            <p14:sldId id="307"/>
            <p14:sldId id="305"/>
            <p14:sldId id="318"/>
            <p14:sldId id="292"/>
            <p14:sldId id="332"/>
            <p14:sldId id="319"/>
            <p14:sldId id="291"/>
            <p14:sldId id="311"/>
            <p14:sldId id="293"/>
          </p14:sldIdLst>
        </p14:section>
        <p14:section name="Income" id="{F8C7038C-5C77-424D-ADB6-5A6AED84E5FE}">
          <p14:sldIdLst>
            <p14:sldId id="348"/>
            <p14:sldId id="349"/>
            <p14:sldId id="306"/>
            <p14:sldId id="312"/>
            <p14:sldId id="317"/>
          </p14:sldIdLst>
        </p14:section>
        <p14:section name="Housing costs" id="{5D3665DE-1832-4D9D-BA5B-70C31311DB6C}">
          <p14:sldIdLst>
            <p14:sldId id="350"/>
            <p14:sldId id="351"/>
            <p14:sldId id="280"/>
            <p14:sldId id="363"/>
            <p14:sldId id="334"/>
            <p14:sldId id="324"/>
            <p14:sldId id="364"/>
          </p14:sldIdLst>
        </p14:section>
        <p14:section name="Diamond-o-gram" id="{45B0BFDF-2A62-4C9B-B73E-DE314DD43A9A}">
          <p14:sldIdLst>
            <p14:sldId id="352"/>
            <p14:sldId id="353"/>
            <p14:sldId id="360"/>
            <p14:sldId id="277"/>
            <p14:sldId id="361"/>
            <p14:sldId id="331"/>
            <p14:sldId id="314"/>
            <p14:sldId id="362"/>
            <p14:sldId id="303"/>
            <p14:sldId id="282"/>
          </p14:sldIdLst>
        </p14:section>
        <p14:section name="Diagrams" id="{D5067A2F-7255-4A4D-B865-67C9E4F12542}">
          <p14:sldIdLst>
            <p14:sldId id="354"/>
            <p14:sldId id="355"/>
            <p14:sldId id="283"/>
            <p14:sldId id="270"/>
            <p14:sldId id="287"/>
            <p14:sldId id="330"/>
          </p14:sldIdLst>
        </p14:section>
        <p14:section name="Dwelling change" id="{DE8468E2-E91C-432B-B166-D5F63CF34FA1}">
          <p14:sldIdLst>
            <p14:sldId id="356"/>
            <p14:sldId id="357"/>
            <p14:sldId id="289"/>
            <p14:sldId id="316"/>
          </p14:sldIdLst>
        </p14:section>
        <p14:section name="Plans" id="{006D5C08-F154-4E57-ABF2-812DE2DF9E7F}">
          <p14:sldIdLst>
            <p14:sldId id="358"/>
            <p14:sldId id="359"/>
            <p14:sldId id="320"/>
          </p14:sldIdLst>
        </p14:section>
        <p14:section name="Useful links" id="{9CA3CA27-129B-41B9-A170-C0B49D15ADA6}">
          <p14:sldIdLst>
            <p14:sldId id="32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ECF4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95503" autoAdjust="0"/>
  </p:normalViewPr>
  <p:slideViewPr>
    <p:cSldViewPr snapToGrid="0">
      <p:cViewPr varScale="1">
        <p:scale>
          <a:sx n="88" d="100"/>
          <a:sy n="88" d="100"/>
        </p:scale>
        <p:origin x="15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oleObject" Target="file:///C:\Users\beecr1s\AppData\Roaming\Microsoft\Excel\compendium-14-feb-2023.xlsb.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eecr1s\AppData\Roaming\Microsoft\Excel\compendium-14-feb-2023.xlsb.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5"/>
          <c:order val="5"/>
          <c:tx>
            <c:strRef>
              <c:f>'53 Data dwells for charts'!$AA$7</c:f>
              <c:strCache>
                <c:ptCount val="1"/>
                <c:pt idx="0">
                  <c:v>South Cambridgeshire</c:v>
                </c:pt>
              </c:strCache>
              <c:extLst xmlns:c15="http://schemas.microsoft.com/office/drawing/2012/chart"/>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3D-46FB-9616-76D9721510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3D-46FB-9616-76D9721510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3D-46FB-9616-76D9721510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3D-46FB-9616-76D9721510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3D-46FB-9616-76D9721510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43D-46FB-9616-76D97215102E}"/>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43D-46FB-9616-76D97215102E}"/>
                </c:ext>
              </c:extLst>
            </c:dLbl>
            <c:dLbl>
              <c:idx val="1"/>
              <c:layout>
                <c:manualLayout>
                  <c:x val="-0.13774147157423181"/>
                  <c:y val="0.187718588488150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3D-46FB-9616-76D97215102E}"/>
                </c:ext>
              </c:extLst>
            </c:dLbl>
            <c:dLbl>
              <c:idx val="2"/>
              <c:delete val="1"/>
              <c:extLst>
                <c:ext xmlns:c15="http://schemas.microsoft.com/office/drawing/2012/chart" uri="{CE6537A1-D6FC-4f65-9D91-7224C49458BB}"/>
                <c:ext xmlns:c16="http://schemas.microsoft.com/office/drawing/2014/chart" uri="{C3380CC4-5D6E-409C-BE32-E72D297353CC}">
                  <c16:uniqueId val="{00000005-F43D-46FB-9616-76D9721510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charts'!$U$8:$U$13</c:f>
              <c:strCache>
                <c:ptCount val="6"/>
                <c:pt idx="0">
                  <c:v>Local Authority</c:v>
                </c:pt>
                <c:pt idx="1">
                  <c:v>Private Registered Provider</c:v>
                </c:pt>
                <c:pt idx="2">
                  <c:v>Other public sector</c:v>
                </c:pt>
                <c:pt idx="3">
                  <c:v>Owned outright </c:v>
                </c:pt>
                <c:pt idx="4">
                  <c:v>Owned with mortgage / loan </c:v>
                </c:pt>
                <c:pt idx="5">
                  <c:v>Private rent </c:v>
                </c:pt>
              </c:strCache>
              <c:extLst xmlns:c15="http://schemas.microsoft.com/office/drawing/2012/chart"/>
            </c:strRef>
          </c:cat>
          <c:val>
            <c:numRef>
              <c:f>'53 Data dwells for charts'!$AA$8:$AA$13</c:f>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extLst xmlns:c15="http://schemas.microsoft.com/office/drawing/2012/chart"/>
            </c:numRef>
          </c:val>
          <c:extLst>
            <c:ext xmlns:c16="http://schemas.microsoft.com/office/drawing/2014/chart" uri="{C3380CC4-5D6E-409C-BE32-E72D297353CC}">
              <c16:uniqueId val="{0000000C-F43D-46FB-9616-76D97215102E}"/>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charts'!$V$7</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F43D-46FB-9616-76D9721510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F43D-46FB-9616-76D9721510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F43D-46FB-9616-76D9721510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F43D-46FB-9616-76D97215102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F43D-46FB-9616-76D9721510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F43D-46FB-9616-76D97215102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charts'!$V$8:$V$13</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F43D-46FB-9616-76D97215102E}"/>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charts'!$W$7</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charts'!$W$8:$W$13</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F43D-46FB-9616-76D97215102E}"/>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charts'!$X$7</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charts'!$X$8:$X$13</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F43D-46FB-9616-76D97215102E}"/>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charts'!$Y$7</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charts'!$Y$8:$Y$13</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F43D-46FB-9616-76D97215102E}"/>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charts'!$Z$7</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charts'!$Z$8:$Z$13</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F43D-46FB-9616-76D97215102E}"/>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charts'!$AB$7</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charts'!$AB$8:$AB$13</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F43D-46FB-9616-76D97215102E}"/>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charts'!$AC$7</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charts'!$AC$8:$AC$13</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F43D-46FB-9616-76D97215102E}"/>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charts'!$AD$7</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F43D-46FB-9616-76D97215102E}"/>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F43D-46FB-9616-76D97215102E}"/>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F43D-46FB-9616-76D97215102E}"/>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F43D-46FB-9616-76D97215102E}"/>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F43D-46FB-9616-76D97215102E}"/>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F43D-46FB-9616-76D97215102E}"/>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charts'!$AD$8:$AD$13</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F43D-46FB-9616-76D97215102E}"/>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01E-41EF-8924-F8A737670B2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01E-41EF-8924-F8A737670B2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01E-41EF-8924-F8A737670B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01E-41EF-8924-F8A737670B2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01E-41EF-8924-F8A737670B2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801E-41EF-8924-F8A737670B2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bg1">
            <a:lumMod val="8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South Cambs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E05-47FF-BF62-F670D13CDF5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E05-47FF-BF62-F670D13CDF5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E05-47FF-BF62-F670D13CDF5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E05-47FF-BF62-F670D13CDF5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E05-47FF-BF62-F670D13CDF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moves'!$I$23:$I$27</c:f>
              <c:numCache>
                <c:formatCode>0%</c:formatCode>
                <c:ptCount val="5"/>
                <c:pt idx="0">
                  <c:v>0.83821471652593482</c:v>
                </c:pt>
                <c:pt idx="1">
                  <c:v>2.8580619219943707E-2</c:v>
                </c:pt>
                <c:pt idx="2">
                  <c:v>4.2412545235223163E-2</c:v>
                </c:pt>
                <c:pt idx="3">
                  <c:v>3.5625251306795336E-2</c:v>
                </c:pt>
                <c:pt idx="4">
                  <c:v>5.5166867712102934E-2</c:v>
                </c:pt>
              </c:numCache>
            </c:numRef>
          </c:val>
          <c:extLst>
            <c:ext xmlns:c16="http://schemas.microsoft.com/office/drawing/2014/chart" uri="{C3380CC4-5D6E-409C-BE32-E72D297353CC}">
              <c16:uniqueId val="{0000000A-AE05-47FF-BF62-F670D13CDF5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5520957428165"/>
          <c:y val="2.4412599137957399E-2"/>
          <c:w val="0.64270323289140019"/>
          <c:h val="0.92561531720214485"/>
        </c:manualLayout>
      </c:layout>
      <c:barChart>
        <c:barDir val="bar"/>
        <c:grouping val="clustered"/>
        <c:varyColors val="0"/>
        <c:ser>
          <c:idx val="5"/>
          <c:order val="5"/>
          <c:tx>
            <c:strRef>
              <c:f>'47 Data Census moves'!$I$273</c:f>
              <c:strCache>
                <c:ptCount val="1"/>
                <c:pt idx="0">
                  <c:v>South Cambridgeshire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moves'!$I$274:$I$293</c:f>
              <c:numCache>
                <c:formatCode>0</c:formatCode>
                <c:ptCount val="20"/>
                <c:pt idx="0">
                  <c:v>19566</c:v>
                </c:pt>
                <c:pt idx="1">
                  <c:v>218</c:v>
                </c:pt>
                <c:pt idx="2">
                  <c:v>318</c:v>
                </c:pt>
                <c:pt idx="3">
                  <c:v>356</c:v>
                </c:pt>
                <c:pt idx="4">
                  <c:v>657</c:v>
                </c:pt>
                <c:pt idx="5">
                  <c:v>19961</c:v>
                </c:pt>
                <c:pt idx="6">
                  <c:v>660</c:v>
                </c:pt>
                <c:pt idx="7">
                  <c:v>742</c:v>
                </c:pt>
                <c:pt idx="8">
                  <c:v>602</c:v>
                </c:pt>
                <c:pt idx="9">
                  <c:v>1265</c:v>
                </c:pt>
                <c:pt idx="10">
                  <c:v>7590</c:v>
                </c:pt>
                <c:pt idx="11">
                  <c:v>352</c:v>
                </c:pt>
                <c:pt idx="12">
                  <c:v>231</c:v>
                </c:pt>
                <c:pt idx="13">
                  <c:v>231</c:v>
                </c:pt>
                <c:pt idx="14">
                  <c:v>373</c:v>
                </c:pt>
                <c:pt idx="15">
                  <c:v>4999</c:v>
                </c:pt>
                <c:pt idx="16">
                  <c:v>547</c:v>
                </c:pt>
                <c:pt idx="17">
                  <c:v>1346</c:v>
                </c:pt>
                <c:pt idx="18">
                  <c:v>1026</c:v>
                </c:pt>
                <c:pt idx="19">
                  <c:v>1135</c:v>
                </c:pt>
              </c:numCache>
            </c:numRef>
          </c:val>
          <c:extLst>
            <c:ext xmlns:c16="http://schemas.microsoft.com/office/drawing/2014/chart" uri="{C3380CC4-5D6E-409C-BE32-E72D297353CC}">
              <c16:uniqueId val="{00000000-25B4-4989-AE93-4A157954E47B}"/>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25B4-4989-AE93-4A157954E47B}"/>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25B4-4989-AE93-4A157954E47B}"/>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6-25B4-4989-AE93-4A157954E47B}"/>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8-25B4-4989-AE93-4A157954E47B}"/>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5B4-4989-AE93-4A157954E47B}"/>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5B4-4989-AE93-4A157954E47B}"/>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5B4-4989-AE93-4A157954E47B}"/>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5B4-4989-AE93-4A157954E4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25B4-4989-AE93-4A157954E47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25B4-4989-AE93-4A157954E4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25B4-4989-AE93-4A157954E47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moves'!$G$273</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moves'!$G$274:$G$293</c15:sqref>
                        </c15:formulaRef>
                      </c:ext>
                    </c:extLst>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xmlns:c15="http://schemas.microsoft.com/office/drawing/2012/chart">
                  <c:ext xmlns:c16="http://schemas.microsoft.com/office/drawing/2014/chart" uri="{C3380CC4-5D6E-409C-BE32-E72D297353CC}">
                    <c16:uniqueId val="{0000000C-25B4-4989-AE93-4A157954E47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'47 Data Census moves'!$H$273</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moves'!$H$274:$H$293</c15:sqref>
                        </c15:formulaRef>
                      </c:ext>
                    </c:extLst>
                    <c:numCache>
                      <c:formatCode>0</c:formatCode>
                      <c:ptCount val="20"/>
                      <c:pt idx="0">
                        <c:v>18240</c:v>
                      </c:pt>
                      <c:pt idx="1">
                        <c:v>227</c:v>
                      </c:pt>
                      <c:pt idx="2">
                        <c:v>162</c:v>
                      </c:pt>
                      <c:pt idx="3">
                        <c:v>205</c:v>
                      </c:pt>
                      <c:pt idx="4">
                        <c:v>505</c:v>
                      </c:pt>
                      <c:pt idx="5">
                        <c:v>22693</c:v>
                      </c:pt>
                      <c:pt idx="6">
                        <c:v>787</c:v>
                      </c:pt>
                      <c:pt idx="7">
                        <c:v>310</c:v>
                      </c:pt>
                      <c:pt idx="8">
                        <c:v>342</c:v>
                      </c:pt>
                      <c:pt idx="9">
                        <c:v>1642</c:v>
                      </c:pt>
                      <c:pt idx="10">
                        <c:v>12279</c:v>
                      </c:pt>
                      <c:pt idx="11">
                        <c:v>1280</c:v>
                      </c:pt>
                      <c:pt idx="12">
                        <c:v>201</c:v>
                      </c:pt>
                      <c:pt idx="13">
                        <c:v>177</c:v>
                      </c:pt>
                      <c:pt idx="14">
                        <c:v>674</c:v>
                      </c:pt>
                      <c:pt idx="15">
                        <c:v>9230</c:v>
                      </c:pt>
                      <c:pt idx="16">
                        <c:v>2070</c:v>
                      </c:pt>
                      <c:pt idx="17">
                        <c:v>1280</c:v>
                      </c:pt>
                      <c:pt idx="18">
                        <c:v>1013</c:v>
                      </c:pt>
                      <c:pt idx="19">
                        <c:v>2443</c:v>
                      </c:pt>
                    </c:numCache>
                  </c:numRef>
                </c:val>
                <c:extLst xmlns:c15="http://schemas.microsoft.com/office/drawing/2012/chart">
                  <c:ext xmlns:c16="http://schemas.microsoft.com/office/drawing/2014/chart" uri="{C3380CC4-5D6E-409C-BE32-E72D297353CC}">
                    <c16:uniqueId val="{0000000D-25B4-4989-AE93-4A157954E47B}"/>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21161010453E-2"/>
          <c:y val="6.1421027603464941E-2"/>
          <c:w val="0.88260277024757605"/>
          <c:h val="0.7792677740867"/>
        </c:manualLayout>
      </c:layout>
      <c:barChart>
        <c:barDir val="col"/>
        <c:grouping val="clustered"/>
        <c:varyColors val="0"/>
        <c:ser>
          <c:idx val="1"/>
          <c:order val="0"/>
          <c:tx>
            <c:strRef>
              <c:f>'30 Data CACI'!$A$8</c:f>
              <c:strCache>
                <c:ptCount val="1"/>
                <c:pt idx="0">
                  <c:v>South Cambs</c:v>
                </c:pt>
              </c:strCache>
            </c:strRef>
          </c:tx>
          <c:spPr>
            <a:solidFill>
              <a:srgbClr val="00B0F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CACI'!$B$8:$V$8</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c:ext xmlns:c16="http://schemas.microsoft.com/office/drawing/2014/chart" uri="{C3380CC4-5D6E-409C-BE32-E72D297353CC}">
              <c16:uniqueId val="{00000000-DF51-4F0A-8D2A-F0E247F34BC6}"/>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2935287062628"/>
          <c:y val="0.14431906614785991"/>
          <c:w val="0.72518655159826872"/>
          <c:h val="0.696369680443641"/>
        </c:manualLayout>
      </c:layout>
      <c:lineChart>
        <c:grouping val="standard"/>
        <c:varyColors val="0"/>
        <c:ser>
          <c:idx val="4"/>
          <c:order val="4"/>
          <c:tx>
            <c:strRef>
              <c:f>'30 Data CACI'!$A$8</c:f>
              <c:strCache>
                <c:ptCount val="1"/>
                <c:pt idx="0">
                  <c:v>South Cambs</c:v>
                </c:pt>
              </c:strCache>
              <c:extLst xmlns:c15="http://schemas.microsoft.com/office/drawing/2012/chart"/>
            </c:strRef>
          </c:tx>
          <c:spPr>
            <a:ln w="22225" cap="rnd">
              <a:solidFill>
                <a:srgbClr val="00B0F0"/>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CACI'!$B$8:$V$8</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F649-4ACF-A18D-D95424F2C12B}"/>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F649-4ACF-A18D-D95424F2C12B}"/>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F649-4ACF-A18D-D95424F2C12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4-F649-4ACF-A18D-D95424F2C12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5-F649-4ACF-A18D-D95424F2C12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6-F649-4ACF-A18D-D95424F2C12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7-F649-4ACF-A18D-D95424F2C12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8-F649-4ACF-A18D-D95424F2C12B}"/>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F649-4ACF-A18D-D95424F2C12B}"/>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F649-4ACF-A18D-D95424F2C12B}"/>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65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F649-4ACF-A18D-D95424F2C12B}"/>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overlay val="1"/>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CACI'!$A$128</c:f>
              <c:strCache>
                <c:ptCount val="1"/>
                <c:pt idx="0">
                  <c:v>South Cambs 2016-17</c:v>
                </c:pt>
              </c:strCache>
            </c:strRef>
          </c:tx>
          <c:spPr>
            <a:solidFill>
              <a:schemeClr val="accent1"/>
            </a:solidFill>
            <a:ln>
              <a:noFill/>
            </a:ln>
            <a:effectLst/>
          </c:spPr>
          <c:invertIfNegative val="0"/>
          <c:cat>
            <c:strRef>
              <c:f>'30 Data CACI'!$B$127:$V$127</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CACI'!$B$128:$V$128</c:f>
              <c:numCache>
                <c:formatCode>_-* #,##0_-;\-* #,##0_-;_-* "-"??_-;_-@_-</c:formatCode>
                <c:ptCount val="21"/>
                <c:pt idx="0">
                  <c:v>735</c:v>
                </c:pt>
                <c:pt idx="1">
                  <c:v>2627</c:v>
                </c:pt>
                <c:pt idx="2">
                  <c:v>3810</c:v>
                </c:pt>
                <c:pt idx="3">
                  <c:v>4370</c:v>
                </c:pt>
                <c:pt idx="4">
                  <c:v>4410</c:v>
                </c:pt>
                <c:pt idx="5">
                  <c:v>4564</c:v>
                </c:pt>
                <c:pt idx="6">
                  <c:v>4603</c:v>
                </c:pt>
                <c:pt idx="7">
                  <c:v>4230</c:v>
                </c:pt>
                <c:pt idx="8">
                  <c:v>4183</c:v>
                </c:pt>
                <c:pt idx="9">
                  <c:v>3661</c:v>
                </c:pt>
                <c:pt idx="10">
                  <c:v>3465</c:v>
                </c:pt>
                <c:pt idx="11">
                  <c:v>3139</c:v>
                </c:pt>
                <c:pt idx="12">
                  <c:v>2933</c:v>
                </c:pt>
                <c:pt idx="13">
                  <c:v>2459</c:v>
                </c:pt>
                <c:pt idx="14">
                  <c:v>2059</c:v>
                </c:pt>
                <c:pt idx="15">
                  <c:v>1748</c:v>
                </c:pt>
                <c:pt idx="16">
                  <c:v>1798</c:v>
                </c:pt>
                <c:pt idx="17">
                  <c:v>1617</c:v>
                </c:pt>
                <c:pt idx="18">
                  <c:v>670</c:v>
                </c:pt>
                <c:pt idx="19">
                  <c:v>998</c:v>
                </c:pt>
                <c:pt idx="20">
                  <c:v>6856</c:v>
                </c:pt>
              </c:numCache>
            </c:numRef>
          </c:val>
          <c:extLst xmlns:c15="http://schemas.microsoft.com/office/drawing/2012/chart">
            <c:ext xmlns:c16="http://schemas.microsoft.com/office/drawing/2014/chart" uri="{C3380CC4-5D6E-409C-BE32-E72D297353CC}">
              <c16:uniqueId val="{00000000-B60B-464F-B41A-99B9DD36272D}"/>
            </c:ext>
          </c:extLst>
        </c:ser>
        <c:ser>
          <c:idx val="1"/>
          <c:order val="1"/>
          <c:tx>
            <c:strRef>
              <c:f>'30 Data CACI'!$A$129</c:f>
              <c:strCache>
                <c:ptCount val="1"/>
                <c:pt idx="0">
                  <c:v>South Cambs 2020-21</c:v>
                </c:pt>
              </c:strCache>
            </c:strRef>
          </c:tx>
          <c:spPr>
            <a:solidFill>
              <a:schemeClr val="accent2"/>
            </a:solidFill>
            <a:ln>
              <a:noFill/>
            </a:ln>
            <a:effectLst/>
          </c:spPr>
          <c:invertIfNegative val="0"/>
          <c:cat>
            <c:strRef>
              <c:f>'30 Data CACI'!$B$127:$V$127</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CACI'!$B$129:$V$129</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xmlns:c15="http://schemas.microsoft.com/office/drawing/2012/chart">
            <c:ext xmlns:c16="http://schemas.microsoft.com/office/drawing/2014/chart" uri="{C3380CC4-5D6E-409C-BE32-E72D297353CC}">
              <c16:uniqueId val="{00000001-B60B-464F-B41A-99B9DD36272D}"/>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max val="7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layout>
        <c:manualLayout>
          <c:xMode val="edge"/>
          <c:yMode val="edge"/>
          <c:x val="0.17213235046127959"/>
          <c:y val="4.4709630313551803E-2"/>
          <c:w val="0.65187633823948987"/>
          <c:h val="6.7600181732068665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4199-42B5-B0C4-10F28DA8B469}"/>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4199-42B5-B0C4-10F28DA8B469}"/>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4199-42B5-B0C4-10F28DA8B46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4199-42B5-B0C4-10F28DA8B469}"/>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4199-42B5-B0C4-10F28DA8B46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4199-42B5-B0C4-10F28DA8B46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4199-42B5-B0C4-10F28DA8B46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4199-42B5-B0C4-10F28DA8B46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4199-42B5-B0C4-10F28DA8B46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4199-42B5-B0C4-10F28DA8B469}"/>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4199-42B5-B0C4-10F28DA8B469}"/>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4199-42B5-B0C4-10F28DA8B469}"/>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4199-42B5-B0C4-10F28DA8B469}"/>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4199-42B5-B0C4-10F28DA8B469}"/>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4199-42B5-B0C4-10F28DA8B469}"/>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4199-42B5-B0C4-10F28DA8B469}"/>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4199-42B5-B0C4-10F28DA8B469}"/>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4199-42B5-B0C4-10F28DA8B469}"/>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4199-42B5-B0C4-10F28DA8B469}"/>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4199-42B5-B0C4-10F28DA8B469}"/>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4199-42B5-B0C4-10F28DA8B469}"/>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4199-42B5-B0C4-10F28DA8B469}"/>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4199-42B5-B0C4-10F28DA8B469}"/>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4199-42B5-B0C4-10F28DA8B469}"/>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4199-42B5-B0C4-10F28DA8B469}"/>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4199-42B5-B0C4-10F28DA8B469}"/>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4199-42B5-B0C4-10F28DA8B469}"/>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2392-4CC9-88AA-1FE09112A507}"/>
            </c:ext>
          </c:extLst>
        </c:ser>
        <c:ser>
          <c:idx val="4"/>
          <c:order val="1"/>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2392-4CC9-88AA-1FE09112A507}"/>
            </c:ext>
          </c:extLst>
        </c:ser>
        <c:ser>
          <c:idx val="2"/>
          <c:order val="2"/>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2392-4CC9-88AA-1FE09112A507}"/>
            </c:ext>
          </c:extLst>
        </c:ser>
        <c:ser>
          <c:idx val="3"/>
          <c:order val="3"/>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2392-4CC9-88AA-1FE09112A507}"/>
            </c:ext>
          </c:extLst>
        </c:ser>
        <c:ser>
          <c:idx val="1"/>
          <c:order val="4"/>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2392-4CC9-88AA-1FE09112A507}"/>
            </c:ext>
          </c:extLst>
        </c:ser>
        <c:ser>
          <c:idx val="5"/>
          <c:order val="5"/>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2392-4CC9-88AA-1FE09112A507}"/>
            </c:ext>
          </c:extLst>
        </c:ser>
        <c:ser>
          <c:idx val="9"/>
          <c:order val="6"/>
          <c:tx>
            <c:strRef>
              <c:f>'38 Data annual-price'!$M$328:$M$329</c:f>
              <c:strCache>
                <c:ptCount val="2"/>
                <c:pt idx="0">
                  <c:v>South Cambridgeshire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annual-price'!$M$330:$M$340</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6-2392-4CC9-88AA-1FE09112A507}"/>
            </c:ext>
          </c:extLst>
        </c:ser>
        <c:ser>
          <c:idx val="10"/>
          <c:order val="7"/>
          <c:tx>
            <c:strRef>
              <c:f>'38 Data annual-price'!$N$328:$N$329</c:f>
              <c:strCache>
                <c:ptCount val="2"/>
                <c:pt idx="0">
                  <c:v>South Cambridgeshire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annual-price'!$N$330:$N$340</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7-2392-4CC9-88AA-1FE09112A507}"/>
            </c:ext>
          </c:extLst>
        </c:ser>
        <c:ser>
          <c:idx val="11"/>
          <c:order val="8"/>
          <c:tx>
            <c:strRef>
              <c:f>'38 Data annual-price'!$O$328:$O$329</c:f>
              <c:strCache>
                <c:ptCount val="2"/>
                <c:pt idx="0">
                  <c:v>South Cambridgeshire </c:v>
                </c:pt>
                <c:pt idx="1">
                  <c:v> 3bed </c:v>
                </c:pt>
              </c:strCache>
            </c:strRef>
          </c:tx>
          <c:spPr>
            <a:ln w="3175" cap="rnd">
              <a:noFill/>
              <a:round/>
            </a:ln>
            <a:effectLst/>
          </c:spPr>
          <c:marker>
            <c:symbol val="circle"/>
            <c:size val="10"/>
            <c:spPr>
              <a:solidFill>
                <a:srgbClr val="FF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annual-price'!$O$330:$O$340</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8-2392-4CC9-88AA-1FE09112A507}"/>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1555483877629983E-2"/>
          <c:y val="0.8462953292718306"/>
          <c:w val="0.96917439178546672"/>
          <c:h val="0.1352828546562228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annual-price'!$D$328:$D$329</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annual-price'!$D$330:$D$340</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A476-4254-ABA8-226CCBFE562C}"/>
            </c:ext>
          </c:extLst>
        </c:ser>
        <c:ser>
          <c:idx val="3"/>
          <c:order val="1"/>
          <c:tx>
            <c:strRef>
              <c:f>'38 Data annual-price'!$G$328:$G$329</c:f>
              <c:strCache>
                <c:ptCount val="2"/>
                <c:pt idx="0">
                  <c:v>Whole area</c:v>
                </c:pt>
                <c:pt idx="1">
                  <c:v> 1bed max </c:v>
                </c:pt>
              </c:strCache>
            </c:strRef>
          </c:tx>
          <c:spPr>
            <a:ln w="19050" cap="rnd">
              <a:solidFill>
                <a:srgbClr val="00B05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annual-price'!$G$330:$G$340</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A476-4254-ABA8-226CCBFE562C}"/>
            </c:ext>
          </c:extLst>
        </c:ser>
        <c:ser>
          <c:idx val="9"/>
          <c:order val="2"/>
          <c:tx>
            <c:strRef>
              <c:f>'38 Data annual-price'!$M$328:$M$329</c:f>
              <c:strCache>
                <c:ptCount val="2"/>
                <c:pt idx="0">
                  <c:v>South Cambridgeshire </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annual-price'!$M$330:$M$340</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val>
          <c:smooth val="0"/>
          <c:extLst>
            <c:ext xmlns:c16="http://schemas.microsoft.com/office/drawing/2014/chart" uri="{C3380CC4-5D6E-409C-BE32-E72D297353CC}">
              <c16:uniqueId val="{00000009-A476-4254-ABA8-226CCBFE562C}"/>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annual-price'!$E$328:$E$329</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annual-price'!$E$330:$E$340</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81DD-4554-8243-B5D6A5AAA60E}"/>
            </c:ext>
          </c:extLst>
        </c:ser>
        <c:ser>
          <c:idx val="1"/>
          <c:order val="1"/>
          <c:tx>
            <c:strRef>
              <c:f>'38 Data annual-price'!$H$328:$H$329</c:f>
              <c:strCache>
                <c:ptCount val="2"/>
                <c:pt idx="0">
                  <c:v>Whole area</c:v>
                </c:pt>
                <c:pt idx="1">
                  <c:v> 2bed max </c:v>
                </c:pt>
              </c:strCache>
            </c:strRef>
          </c:tx>
          <c:spPr>
            <a:ln w="19050" cap="rnd">
              <a:solidFill>
                <a:srgbClr val="FFC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annual-price'!$H$330:$H$340</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81DD-4554-8243-B5D6A5AAA60E}"/>
            </c:ext>
          </c:extLst>
        </c:ser>
        <c:ser>
          <c:idx val="10"/>
          <c:order val="2"/>
          <c:tx>
            <c:strRef>
              <c:f>'38 Data annual-price'!$N$328:$N$329</c:f>
              <c:strCache>
                <c:ptCount val="2"/>
                <c:pt idx="0">
                  <c:v>South Cambridgeshire </c:v>
                </c:pt>
                <c:pt idx="1">
                  <c:v> 2bed </c:v>
                </c:pt>
              </c:strCache>
            </c:strRef>
          </c:tx>
          <c:spPr>
            <a:ln w="3175" cap="rnd">
              <a:noFill/>
              <a:round/>
            </a:ln>
            <a:effectLst/>
          </c:spPr>
          <c:marker>
            <c:symbol val="circle"/>
            <c:size val="10"/>
            <c:spPr>
              <a:solidFill>
                <a:srgbClr val="FFC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annual-price'!$N$330:$N$340</c:f>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c:ext xmlns:c16="http://schemas.microsoft.com/office/drawing/2014/chart" uri="{C3380CC4-5D6E-409C-BE32-E72D297353CC}">
              <c16:uniqueId val="{0000000A-81DD-4554-8243-B5D6A5AAA60E}"/>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50-4339-8DB1-060CBB02DD75}"/>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2C50-4339-8DB1-060CBB02DD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2C50-4339-8DB1-060CBB02DD7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2C50-4339-8DB1-060CBB02DD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2C50-4339-8DB1-060CBB02DD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2C50-4339-8DB1-060CBB02DD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2C50-4339-8DB1-060CBB02DD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2C50-4339-8DB1-060CBB02DD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2C50-4339-8DB1-060CBB02DD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2C50-4339-8DB1-060CBB02DD7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2C50-4339-8DB1-060CBB02DD7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2C50-4339-8DB1-060CBB02DD7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2C50-4339-8DB1-060CBB02DD7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2C50-4339-8DB1-060CBB02DD7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2C50-4339-8DB1-060CBB02DD7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2C50-4339-8DB1-060CBB02DD7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2C50-4339-8DB1-060CBB02DD7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2C50-4339-8DB1-060CBB02DD7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2C50-4339-8DB1-060CBB02DD7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2C50-4339-8DB1-060CBB02DD7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2C50-4339-8DB1-060CBB02DD7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2C50-4339-8DB1-060CBB02DD7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2C50-4339-8DB1-060CBB02DD7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2">
            <a:tint val="94000"/>
            <a:satMod val="80000"/>
            <a:lumMod val="106000"/>
          </a:schemeClr>
        </a:gs>
        <a:gs pos="100000">
          <a:schemeClr val="bg1">
            <a:lumMod val="85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annual-price'!$F$328:$F$329</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annual-price'!$F$330:$F$340</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F374-4DB5-BBC9-46C0EFF97E49}"/>
            </c:ext>
          </c:extLst>
        </c:ser>
        <c:ser>
          <c:idx val="5"/>
          <c:order val="1"/>
          <c:tx>
            <c:strRef>
              <c:f>'38 Data annual-price'!$I$328:$I$329</c:f>
              <c:strCache>
                <c:ptCount val="2"/>
                <c:pt idx="0">
                  <c:v>Whole area</c:v>
                </c:pt>
                <c:pt idx="1">
                  <c:v> 3bed max </c:v>
                </c:pt>
              </c:strCache>
            </c:strRef>
          </c:tx>
          <c:spPr>
            <a:ln w="19050" cap="rnd">
              <a:solidFill>
                <a:srgbClr val="FF0000"/>
              </a:solidFill>
              <a:round/>
            </a:ln>
            <a:effectLst/>
          </c:spPr>
          <c:marker>
            <c:symbol val="none"/>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annual-price'!$I$330:$I$340</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F374-4DB5-BBC9-46C0EFF97E49}"/>
            </c:ext>
          </c:extLst>
        </c:ser>
        <c:ser>
          <c:idx val="11"/>
          <c:order val="2"/>
          <c:tx>
            <c:strRef>
              <c:f>'38 Data annual-price'!$O$328:$O$329</c:f>
              <c:strCache>
                <c:ptCount val="2"/>
                <c:pt idx="0">
                  <c:v>South Cambridgeshire </c:v>
                </c:pt>
                <c:pt idx="1">
                  <c:v> 3bed </c:v>
                </c:pt>
              </c:strCache>
            </c:strRef>
          </c:tx>
          <c:spPr>
            <a:ln w="3175" cap="rnd">
              <a:noFill/>
              <a:round/>
            </a:ln>
            <a:effectLst/>
          </c:spPr>
          <c:marker>
            <c:symbol val="circle"/>
            <c:size val="10"/>
            <c:spPr>
              <a:solidFill>
                <a:srgbClr val="C00000"/>
              </a:solidFill>
              <a:ln w="9525">
                <a:noFill/>
              </a:ln>
              <a:effectLst/>
            </c:spPr>
          </c:marker>
          <c:cat>
            <c:strRef>
              <c:f>'38 Data annual-price'!$C$330:$C$340</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annual-price'!$O$330:$O$340</c:f>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c:ext xmlns:c16="http://schemas.microsoft.com/office/drawing/2014/chart" uri="{C3380CC4-5D6E-409C-BE32-E72D297353CC}">
              <c16:uniqueId val="{0000000B-F374-4DB5-BBC9-46C0EFF97E49}"/>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21161010453E-2"/>
          <c:y val="6.1421027603464941E-2"/>
          <c:w val="0.88260277024757605"/>
          <c:h val="0.7792677740867"/>
        </c:manualLayout>
      </c:layout>
      <c:barChart>
        <c:barDir val="col"/>
        <c:grouping val="clustered"/>
        <c:varyColors val="0"/>
        <c:ser>
          <c:idx val="1"/>
          <c:order val="0"/>
          <c:tx>
            <c:strRef>
              <c:f>'30 Data CACI'!$A$8</c:f>
              <c:strCache>
                <c:ptCount val="1"/>
                <c:pt idx="0">
                  <c:v>South Cambs</c:v>
                </c:pt>
              </c:strCache>
            </c:strRef>
          </c:tx>
          <c:spPr>
            <a:solidFill>
              <a:srgbClr val="00B0F0"/>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CACI'!$B$8:$V$8</c:f>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extLst>
            <c:ext xmlns:c16="http://schemas.microsoft.com/office/drawing/2014/chart" uri="{C3380CC4-5D6E-409C-BE32-E72D297353CC}">
              <c16:uniqueId val="{00000000-B081-4428-B9EE-DDFB86A0621F}"/>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6518-44BA-ACF7-EF044BAE4B1D}"/>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6518-44BA-ACF7-EF044BAE4B1D}"/>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6518-44BA-ACF7-EF044BAE4B1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6518-44BA-ACF7-EF044BAE4B1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'53 Data dwells for charts'!$C$71</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charts'!$C$72:$C$76</c:f>
              <c:numCache>
                <c:formatCode>_-* #,##0_-;\-* #,##0_-;_-* "-"??_-;_-@_-</c:formatCode>
                <c:ptCount val="5"/>
                <c:pt idx="0">
                  <c:v>5266</c:v>
                </c:pt>
                <c:pt idx="1">
                  <c:v>3132</c:v>
                </c:pt>
                <c:pt idx="2">
                  <c:v>6873.3</c:v>
                </c:pt>
                <c:pt idx="3">
                  <c:v>1261</c:v>
                </c:pt>
                <c:pt idx="4">
                  <c:v>47343</c:v>
                </c:pt>
              </c:numCache>
            </c:numRef>
          </c:val>
          <c:extLst>
            <c:ext xmlns:c16="http://schemas.microsoft.com/office/drawing/2014/chart" uri="{C3380CC4-5D6E-409C-BE32-E72D297353CC}">
              <c16:uniqueId val="{00000000-2590-4BFB-8A87-A2361BD14EEC}"/>
            </c:ext>
          </c:extLst>
        </c:ser>
        <c:ser>
          <c:idx val="2"/>
          <c:order val="2"/>
          <c:tx>
            <c:strRef>
              <c:f>'53 Data dwells for charts'!$D$71</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charts'!$D$72:$D$76</c:f>
              <c:numCache>
                <c:formatCode>_-* #,##0_-;\-* #,##0_-;_-* "-"??_-;_-@_-</c:formatCode>
                <c:ptCount val="5"/>
                <c:pt idx="0">
                  <c:v>193</c:v>
                </c:pt>
                <c:pt idx="1">
                  <c:v>462</c:v>
                </c:pt>
                <c:pt idx="2">
                  <c:v>2945.7</c:v>
                </c:pt>
                <c:pt idx="3">
                  <c:v>35</c:v>
                </c:pt>
                <c:pt idx="4">
                  <c:v>1684</c:v>
                </c:pt>
              </c:numCache>
            </c:numRef>
          </c:val>
          <c:extLst>
            <c:ext xmlns:c16="http://schemas.microsoft.com/office/drawing/2014/chart" uri="{C3380CC4-5D6E-409C-BE32-E72D297353CC}">
              <c16:uniqueId val="{00000001-2590-4BFB-8A87-A2361BD14EEC}"/>
            </c:ext>
          </c:extLst>
        </c:ser>
        <c:ser>
          <c:idx val="3"/>
          <c:order val="3"/>
          <c:tx>
            <c:strRef>
              <c:f>'53 Data dwells for charts'!$E$71</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charts'!$E$72:$E$76</c:f>
              <c:numCache>
                <c:formatCode>#,##0</c:formatCode>
                <c:ptCount val="5"/>
                <c:pt idx="0">
                  <c:v>71</c:v>
                </c:pt>
                <c:pt idx="1">
                  <c:v>234</c:v>
                </c:pt>
                <c:pt idx="2" formatCode="_-* #,##0_-;\-* #,##0_-;_-* &quot;-&quot;??_-;_-@_-">
                  <c:v>0</c:v>
                </c:pt>
                <c:pt idx="3" formatCode="_-* #,##0_-;\-* #,##0_-;_-* &quot;-&quot;??_-;_-@_-">
                  <c:v>82</c:v>
                </c:pt>
                <c:pt idx="4" formatCode="General">
                  <c:v>1333</c:v>
                </c:pt>
              </c:numCache>
            </c:numRef>
          </c:val>
          <c:extLst>
            <c:ext xmlns:c16="http://schemas.microsoft.com/office/drawing/2014/chart" uri="{C3380CC4-5D6E-409C-BE32-E72D297353CC}">
              <c16:uniqueId val="{00000002-2590-4BFB-8A87-A2361BD14EEC}"/>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charts'!$B$71</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charts'!$A$72:$A$76</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charts'!$B$72:$B$76</c15:sqref>
                        </c15:formulaRef>
                      </c:ext>
                    </c:extLst>
                    <c:numCache>
                      <c:formatCode>_-* #,##0_-;\-* #,##0_-;_-* "-"??_-;_-@_-</c:formatCode>
                      <c:ptCount val="5"/>
                      <c:pt idx="0">
                        <c:v>5459</c:v>
                      </c:pt>
                      <c:pt idx="1">
                        <c:v>3594</c:v>
                      </c:pt>
                      <c:pt idx="2">
                        <c:v>9819</c:v>
                      </c:pt>
                      <c:pt idx="3">
                        <c:v>1296</c:v>
                      </c:pt>
                      <c:pt idx="4">
                        <c:v>49027</c:v>
                      </c:pt>
                    </c:numCache>
                  </c:numRef>
                </c:val>
                <c:extLst>
                  <c:ext xmlns:c16="http://schemas.microsoft.com/office/drawing/2014/chart" uri="{C3380CC4-5D6E-409C-BE32-E72D297353CC}">
                    <c16:uniqueId val="{00000003-2590-4BFB-8A87-A2361BD14EEC}"/>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AE10-4197-89AE-27E618B95ED6}"/>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AE10-4197-89AE-27E618B95ED6}"/>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AE10-4197-89AE-27E618B95ED6}"/>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AE10-4197-89AE-27E618B95ED6}"/>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South Cambs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charts'!$C$71</c:f>
              <c:strCache>
                <c:ptCount val="1"/>
                <c:pt idx="0">
                  <c:v>Dwells minus turnover</c:v>
                </c:pt>
              </c:strCache>
            </c:strRef>
          </c:tx>
          <c:spPr>
            <a:solidFill>
              <a:schemeClr val="bg1">
                <a:lumMod val="65000"/>
              </a:schemeClr>
            </a:solidFill>
            <a:ln>
              <a:noFill/>
            </a:ln>
            <a:effectLst/>
          </c:spPr>
          <c:invertIfNegative val="0"/>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charts'!$C$72:$C$76</c:f>
              <c:numCache>
                <c:formatCode>_-* #,##0_-;\-* #,##0_-;_-* "-"??_-;_-@_-</c:formatCode>
                <c:ptCount val="5"/>
                <c:pt idx="0">
                  <c:v>5266</c:v>
                </c:pt>
                <c:pt idx="1">
                  <c:v>3132</c:v>
                </c:pt>
                <c:pt idx="2">
                  <c:v>6873.3</c:v>
                </c:pt>
                <c:pt idx="3">
                  <c:v>1261</c:v>
                </c:pt>
                <c:pt idx="4">
                  <c:v>47343</c:v>
                </c:pt>
              </c:numCache>
            </c:numRef>
          </c:val>
          <c:extLst>
            <c:ext xmlns:c16="http://schemas.microsoft.com/office/drawing/2014/chart" uri="{C3380CC4-5D6E-409C-BE32-E72D297353CC}">
              <c16:uniqueId val="{00000000-4A62-4CEE-94C2-2321BBE59B4B}"/>
            </c:ext>
          </c:extLst>
        </c:ser>
        <c:ser>
          <c:idx val="2"/>
          <c:order val="1"/>
          <c:tx>
            <c:strRef>
              <c:f>'53 Data dwells for charts'!$D$71</c:f>
              <c:strCache>
                <c:ptCount val="1"/>
                <c:pt idx="0">
                  <c:v>Approx turnover in a year</c:v>
                </c:pt>
              </c:strCache>
            </c:strRef>
          </c:tx>
          <c:spPr>
            <a:solidFill>
              <a:srgbClr val="0070C0"/>
            </a:solidFill>
            <a:ln>
              <a:noFill/>
            </a:ln>
            <a:effectLst/>
          </c:spPr>
          <c:invertIfNegative val="0"/>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charts'!$D$72:$D$76</c:f>
              <c:numCache>
                <c:formatCode>_-* #,##0_-;\-* #,##0_-;_-* "-"??_-;_-@_-</c:formatCode>
                <c:ptCount val="5"/>
                <c:pt idx="0">
                  <c:v>193</c:v>
                </c:pt>
                <c:pt idx="1">
                  <c:v>462</c:v>
                </c:pt>
                <c:pt idx="2">
                  <c:v>2945.7</c:v>
                </c:pt>
                <c:pt idx="3">
                  <c:v>35</c:v>
                </c:pt>
                <c:pt idx="4">
                  <c:v>1684</c:v>
                </c:pt>
              </c:numCache>
            </c:numRef>
          </c:val>
          <c:extLst>
            <c:ext xmlns:c16="http://schemas.microsoft.com/office/drawing/2014/chart" uri="{C3380CC4-5D6E-409C-BE32-E72D297353CC}">
              <c16:uniqueId val="{00000001-4A62-4CEE-94C2-2321BBE59B4B}"/>
            </c:ext>
          </c:extLst>
        </c:ser>
        <c:ser>
          <c:idx val="3"/>
          <c:order val="2"/>
          <c:tx>
            <c:strRef>
              <c:f>'53 Data dwells for charts'!$E$71</c:f>
              <c:strCache>
                <c:ptCount val="1"/>
                <c:pt idx="0">
                  <c:v>New build</c:v>
                </c:pt>
              </c:strCache>
            </c:strRef>
          </c:tx>
          <c:spPr>
            <a:solidFill>
              <a:srgbClr val="FF0000"/>
            </a:solidFill>
            <a:ln>
              <a:noFill/>
            </a:ln>
            <a:effectLst/>
          </c:spPr>
          <c:invertIfNegative val="0"/>
          <c:cat>
            <c:strRef>
              <c:f>'53 Data dwells for charts'!$A$72:$A$76</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charts'!$E$72:$E$76</c:f>
              <c:numCache>
                <c:formatCode>#,##0</c:formatCode>
                <c:ptCount val="5"/>
                <c:pt idx="0">
                  <c:v>71</c:v>
                </c:pt>
                <c:pt idx="1">
                  <c:v>234</c:v>
                </c:pt>
                <c:pt idx="2" formatCode="_-* #,##0_-;\-* #,##0_-;_-* &quot;-&quot;??_-;_-@_-">
                  <c:v>0</c:v>
                </c:pt>
                <c:pt idx="3" formatCode="_-* #,##0_-;\-* #,##0_-;_-* &quot;-&quot;??_-;_-@_-">
                  <c:v>82</c:v>
                </c:pt>
                <c:pt idx="4" formatCode="General">
                  <c:v>1333</c:v>
                </c:pt>
              </c:numCache>
            </c:numRef>
          </c:val>
          <c:extLst>
            <c:ext xmlns:c16="http://schemas.microsoft.com/office/drawing/2014/chart" uri="{C3380CC4-5D6E-409C-BE32-E72D297353CC}">
              <c16:uniqueId val="{00000002-4A62-4CEE-94C2-2321BBE59B4B}"/>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5"/>
          <c:order val="5"/>
          <c:tx>
            <c:strRef>
              <c:f>'53 Data dwells for charts'!$AA$7</c:f>
              <c:strCache>
                <c:ptCount val="1"/>
                <c:pt idx="0">
                  <c:v>South Cambridgeshire</c:v>
                </c:pt>
              </c:strCache>
              <c:extLst xmlns:c15="http://schemas.microsoft.com/office/drawing/2012/chart"/>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21-4335-AD9D-AF31B52CCD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21-4335-AD9D-AF31B52CCD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21-4335-AD9D-AF31B52CCD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21-4335-AD9D-AF31B52CCD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E21-4335-AD9D-AF31B52CCD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E21-4335-AD9D-AF31B52CCD1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7E21-4335-AD9D-AF31B52CCD12}"/>
                </c:ext>
              </c:extLst>
            </c:dLbl>
            <c:dLbl>
              <c:idx val="2"/>
              <c:delete val="1"/>
              <c:extLst>
                <c:ext xmlns:c15="http://schemas.microsoft.com/office/drawing/2012/chart" uri="{CE6537A1-D6FC-4f65-9D91-7224C49458BB}"/>
                <c:ext xmlns:c16="http://schemas.microsoft.com/office/drawing/2014/chart" uri="{C3380CC4-5D6E-409C-BE32-E72D297353CC}">
                  <c16:uniqueId val="{00000005-7E21-4335-AD9D-AF31B52CCD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charts'!$U$8:$U$13</c:f>
              <c:strCache>
                <c:ptCount val="6"/>
                <c:pt idx="0">
                  <c:v>Local Authority</c:v>
                </c:pt>
                <c:pt idx="1">
                  <c:v>Private Registered Provider</c:v>
                </c:pt>
                <c:pt idx="2">
                  <c:v>Other public sector</c:v>
                </c:pt>
                <c:pt idx="3">
                  <c:v>Owned outright </c:v>
                </c:pt>
                <c:pt idx="4">
                  <c:v>Owned with mortgage / loan </c:v>
                </c:pt>
                <c:pt idx="5">
                  <c:v>Private rent </c:v>
                </c:pt>
              </c:strCache>
              <c:extLst xmlns:c15="http://schemas.microsoft.com/office/drawing/2012/chart"/>
            </c:strRef>
          </c:cat>
          <c:val>
            <c:numRef>
              <c:f>'53 Data dwells for charts'!$AA$8:$AA$13</c:f>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extLst xmlns:c15="http://schemas.microsoft.com/office/drawing/2012/chart"/>
            </c:numRef>
          </c:val>
          <c:extLst>
            <c:ext xmlns:c16="http://schemas.microsoft.com/office/drawing/2014/chart" uri="{C3380CC4-5D6E-409C-BE32-E72D297353CC}">
              <c16:uniqueId val="{0000000C-7E21-4335-AD9D-AF31B52CCD12}"/>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charts'!$V$7</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E21-4335-AD9D-AF31B52CCD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E21-4335-AD9D-AF31B52CCD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E21-4335-AD9D-AF31B52CCD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7E21-4335-AD9D-AF31B52CCD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7E21-4335-AD9D-AF31B52CCD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7E21-4335-AD9D-AF31B52CCD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charts'!$V$8:$V$13</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7E21-4335-AD9D-AF31B52CCD12}"/>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charts'!$W$7</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charts'!$W$8:$W$13</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7E21-4335-AD9D-AF31B52CCD12}"/>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charts'!$X$7</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charts'!$X$8:$X$13</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7E21-4335-AD9D-AF31B52CCD12}"/>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charts'!$Y$7</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charts'!$Y$8:$Y$13</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7E21-4335-AD9D-AF31B52CCD12}"/>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charts'!$Z$7</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charts'!$Z$8:$Z$13</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7E21-4335-AD9D-AF31B52CCD12}"/>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charts'!$AB$7</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charts'!$AB$8:$AB$13</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7E21-4335-AD9D-AF31B52CCD12}"/>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charts'!$AC$7</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charts'!$AC$8:$AC$13</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7E21-4335-AD9D-AF31B52CCD12}"/>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charts'!$AD$7</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7E21-4335-AD9D-AF31B52CCD12}"/>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7E21-4335-AD9D-AF31B52CCD12}"/>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7E21-4335-AD9D-AF31B52CCD12}"/>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7E21-4335-AD9D-AF31B52CCD12}"/>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7E21-4335-AD9D-AF31B52CCD12}"/>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7E21-4335-AD9D-AF31B52CCD12}"/>
                    </c:ext>
                  </c:extLst>
                </c:dPt>
                <c:cat>
                  <c:strRef>
                    <c:extLst xmlns:c15="http://schemas.microsoft.com/office/drawing/2012/chart">
                      <c:ext xmlns:c15="http://schemas.microsoft.com/office/drawing/2012/chart" uri="{02D57815-91ED-43cb-92C2-25804820EDAC}">
                        <c15:formulaRef>
                          <c15:sqref>'53 Data dwells for charts'!$U$8:$U$13</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charts'!$AD$8:$AD$13</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7E21-4335-AD9D-AF31B52CCD12}"/>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types'!$H$21</c:f>
              <c:strCache>
                <c:ptCount val="1"/>
                <c:pt idx="0">
                  <c:v>South Cambridgeshire</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E5E8-432C-A4C6-64A6705027FF}"/>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E5E8-432C-A4C6-64A6705027FF}"/>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E5E8-432C-A4C6-64A6705027FF}"/>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E5E8-432C-A4C6-64A6705027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E5E8-432C-A4C6-64A6705027FF}"/>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E5E8-432C-A4C6-64A6705027FF}"/>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E5E8-432C-A4C6-64A6705027FF}"/>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E5E8-432C-A4C6-64A6705027FF}"/>
              </c:ext>
            </c:extLst>
          </c:dPt>
          <c:dPt>
            <c:idx val="10"/>
            <c:invertIfNegative val="0"/>
            <c:bubble3D val="0"/>
            <c:spPr>
              <a:solidFill>
                <a:srgbClr val="C00000"/>
              </a:solidFill>
              <a:ln>
                <a:noFill/>
              </a:ln>
              <a:effectLst/>
            </c:spPr>
            <c:extLst>
              <c:ext xmlns:c16="http://schemas.microsoft.com/office/drawing/2014/chart" uri="{C3380CC4-5D6E-409C-BE32-E72D297353CC}">
                <c16:uniqueId val="{00000011-E5E8-432C-A4C6-64A6705027FF}"/>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3-E5E8-432C-A4C6-64A6705027FF}"/>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5E8-432C-A4C6-64A6705027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types'!$H$22:$H$33</c:f>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c:ext xmlns:c16="http://schemas.microsoft.com/office/drawing/2014/chart" uri="{C3380CC4-5D6E-409C-BE32-E72D297353CC}">
              <c16:uniqueId val="{00000014-E5E8-432C-A4C6-64A6705027FF}"/>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1"/>
          <c:order val="12"/>
          <c:tx>
            <c:strRef>
              <c:f>'29 Context All'!$Z$34</c:f>
              <c:strCache>
                <c:ptCount val="1"/>
                <c:pt idx="0">
                  <c:v>South Cambridgeshire</c:v>
                </c:pt>
              </c:strCache>
              <c:extLst xmlns:c15="http://schemas.microsoft.com/office/drawing/2012/chart"/>
            </c:strRef>
          </c:tx>
          <c:spPr>
            <a:solidFill>
              <a:srgbClr val="00B0F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extLst xmlns:c15="http://schemas.microsoft.com/office/drawing/2012/chart"/>
            </c:multiLvlStrRef>
          </c:cat>
          <c:val>
            <c:numRef>
              <c:f>'29 Context All'!$Z$35:$Z$46</c:f>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extLst xmlns:c15="http://schemas.microsoft.com/office/drawing/2012/chart"/>
            </c:numRef>
          </c:val>
          <c:extLst xmlns:c15="http://schemas.microsoft.com/office/drawing/2012/chart">
            <c:ext xmlns:c16="http://schemas.microsoft.com/office/drawing/2014/chart" uri="{C3380CC4-5D6E-409C-BE32-E72D297353CC}">
              <c16:uniqueId val="{00000000-D566-460E-A5A1-DEE3176F838D}"/>
            </c:ext>
          </c:extLst>
        </c:ser>
        <c:ser>
          <c:idx val="15"/>
          <c:order val="16"/>
          <c:tx>
            <c:strRef>
              <c:f>'29 Context All'!$AD$34</c:f>
              <c:strCache>
                <c:ptCount val="1"/>
                <c:pt idx="0">
                  <c:v>ALL</c:v>
                </c:pt>
              </c:strCache>
              <c:extLst xmlns:c15="http://schemas.microsoft.com/office/drawing/2012/chart"/>
            </c:strRef>
          </c:tx>
          <c:spPr>
            <a:solidFill>
              <a:schemeClr val="accent4">
                <a:lumMod val="80000"/>
                <a:lumOff val="20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extLst xmlns:c15="http://schemas.microsoft.com/office/drawing/2012/chart"/>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extLst xmlns:c15="http://schemas.microsoft.com/office/drawing/2012/chart"/>
            </c:numRef>
          </c:val>
          <c:extLst xmlns:c15="http://schemas.microsoft.com/office/drawing/2012/chart">
            <c:ext xmlns:c16="http://schemas.microsoft.com/office/drawing/2014/chart" uri="{C3380CC4-5D6E-409C-BE32-E72D297353CC}">
              <c16:uniqueId val="{00000001-D566-460E-A5A1-DEE3176F838D}"/>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17"/>
                <c:order val="0"/>
                <c:tx>
                  <c:strRef>
                    <c:extLst>
                      <c:ex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c:ext xmlns:c16="http://schemas.microsoft.com/office/drawing/2014/chart" uri="{C3380CC4-5D6E-409C-BE32-E72D297353CC}">
                    <c16:uniqueId val="{00000002-D566-460E-A5A1-DEE3176F838D}"/>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xmlns:c15="http://schemas.microsoft.com/office/drawing/2012/chart">
                  <c:ext xmlns:c16="http://schemas.microsoft.com/office/drawing/2014/chart" uri="{C3380CC4-5D6E-409C-BE32-E72D297353CC}">
                    <c16:uniqueId val="{00000003-D566-460E-A5A1-DEE3176F838D}"/>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4-D566-460E-A5A1-DEE3176F838D}"/>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5-D566-460E-A5A1-DEE3176F838D}"/>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6-D566-460E-A5A1-DEE3176F838D}"/>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7-D566-460E-A5A1-DEE3176F838D}"/>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8-D566-460E-A5A1-DEE3176F838D}"/>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9-D566-460E-A5A1-DEE3176F838D}"/>
                  </c:ext>
                </c:extLst>
              </c15:ser>
            </c15:filteredBarSeries>
            <c15:filteredBarSeries>
              <c15:ser>
                <c:idx val="7"/>
                <c:order val="8"/>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A-D566-460E-A5A1-DEE3176F838D}"/>
                  </c:ext>
                </c:extLst>
              </c15:ser>
            </c15:filteredBarSeries>
            <c15:filteredBarSeries>
              <c15:ser>
                <c:idx val="8"/>
                <c:order val="9"/>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B-D566-460E-A5A1-DEE3176F838D}"/>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C-D566-460E-A5A1-DEE3176F838D}"/>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D-D566-460E-A5A1-DEE3176F838D}"/>
                  </c:ext>
                </c:extLst>
              </c15:ser>
            </c15:filteredBarSeries>
            <c15:filteredBarSeries>
              <c15:ser>
                <c:idx val="12"/>
                <c:order val="13"/>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E-D566-460E-A5A1-DEE3176F838D}"/>
                  </c:ext>
                </c:extLst>
              </c15:ser>
            </c15:filteredBarSeries>
            <c15:filteredBarSeries>
              <c15:ser>
                <c:idx val="13"/>
                <c:order val="14"/>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F-D566-460E-A5A1-DEE3176F838D}"/>
                  </c:ext>
                </c:extLst>
              </c15:ser>
            </c15:filteredBarSeries>
            <c15:filteredBarSeries>
              <c15:ser>
                <c:idx val="14"/>
                <c:order val="15"/>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10-D566-460E-A5A1-DEE3176F838D}"/>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1-D566-460E-A5A1-DEE3176F838D}"/>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tenure'!$H$171</c:f>
              <c:strCache>
                <c:ptCount val="1"/>
                <c:pt idx="0">
                  <c:v>South Cambridgeshire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6206-4E1A-AFDB-0D51024673AE}"/>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6206-4E1A-AFDB-0D51024673A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6206-4E1A-AFDB-0D51024673AE}"/>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6206-4E1A-AFDB-0D51024673AE}"/>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6206-4E1A-AFDB-0D51024673AE}"/>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6206-4E1A-AFDB-0D51024673AE}"/>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6206-4E1A-AFDB-0D51024673AE}"/>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6206-4E1A-AFDB-0D51024673AE}"/>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6206-4E1A-AFDB-0D51024673AE}"/>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6206-4E1A-AFDB-0D51024673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tenure'!$H$172:$H$186</c:f>
              <c:numCache>
                <c:formatCode>#,##0</c:formatCode>
                <c:ptCount val="15"/>
                <c:pt idx="0">
                  <c:v>1728</c:v>
                </c:pt>
                <c:pt idx="1">
                  <c:v>3569</c:v>
                </c:pt>
                <c:pt idx="2">
                  <c:v>2934</c:v>
                </c:pt>
                <c:pt idx="3">
                  <c:v>251</c:v>
                </c:pt>
                <c:pt idx="4">
                  <c:v>64</c:v>
                </c:pt>
                <c:pt idx="5">
                  <c:v>1218</c:v>
                </c:pt>
                <c:pt idx="6">
                  <c:v>2890</c:v>
                </c:pt>
                <c:pt idx="7">
                  <c:v>2679</c:v>
                </c:pt>
                <c:pt idx="8">
                  <c:v>890</c:v>
                </c:pt>
                <c:pt idx="9">
                  <c:v>350</c:v>
                </c:pt>
                <c:pt idx="10">
                  <c:v>1079</c:v>
                </c:pt>
                <c:pt idx="11">
                  <c:v>7158</c:v>
                </c:pt>
                <c:pt idx="12">
                  <c:v>16677</c:v>
                </c:pt>
                <c:pt idx="13">
                  <c:v>13674</c:v>
                </c:pt>
                <c:pt idx="14">
                  <c:v>4799</c:v>
                </c:pt>
              </c:numCache>
            </c:numRef>
          </c:val>
          <c:extLst>
            <c:ext xmlns:c16="http://schemas.microsoft.com/office/drawing/2014/chart" uri="{C3380CC4-5D6E-409C-BE32-E72D297353CC}">
              <c16:uniqueId val="{00000014-6206-4E1A-AFDB-0D51024673AE}"/>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tenure'!$H$131</c:f>
              <c:strCache>
                <c:ptCount val="1"/>
                <c:pt idx="0">
                  <c:v>South Cambridgeshire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E96-464C-B57E-CE49574814C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E96-464C-B57E-CE49574814C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E96-464C-B57E-CE49574814C5}"/>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E96-464C-B57E-CE49574814C5}"/>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1E96-464C-B57E-CE49574814C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tenure'!$H$132:$H$136</c:f>
              <c:numCache>
                <c:formatCode>#,##0</c:formatCode>
                <c:ptCount val="5"/>
                <c:pt idx="0">
                  <c:v>4025</c:v>
                </c:pt>
                <c:pt idx="1">
                  <c:v>13617</c:v>
                </c:pt>
                <c:pt idx="2">
                  <c:v>22290</c:v>
                </c:pt>
                <c:pt idx="3">
                  <c:v>14815</c:v>
                </c:pt>
                <c:pt idx="4">
                  <c:v>5213</c:v>
                </c:pt>
              </c:numCache>
            </c:numRef>
          </c:val>
          <c:extLst>
            <c:ext xmlns:c16="http://schemas.microsoft.com/office/drawing/2014/chart" uri="{C3380CC4-5D6E-409C-BE32-E72D297353CC}">
              <c16:uniqueId val="{0000000A-1E96-464C-B57E-CE49574814C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32CD-42A2-A006-D5AB7E5363B5}"/>
            </c:ext>
          </c:extLst>
        </c:ser>
        <c:ser>
          <c:idx val="5"/>
          <c:order val="6"/>
          <c:tx>
            <c:strRef>
              <c:f>'46 Data Census size tenure'!$H$188</c:f>
              <c:strCache>
                <c:ptCount val="1"/>
                <c:pt idx="0">
                  <c:v>South Cambridgeshire</c:v>
                </c:pt>
              </c:strCache>
              <c:extLst xmlns:c15="http://schemas.microsoft.com/office/drawing/2012/chart"/>
            </c:strRef>
          </c:tx>
          <c:spPr>
            <a:solidFill>
              <a:srgbClr val="00B0F0"/>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extLst xmlns:c15="http://schemas.microsoft.com/office/drawing/2012/chart"/>
            </c:multiLvlStrRef>
          </c:cat>
          <c:val>
            <c:numRef>
              <c:f>'46 Data Census size tenure'!$H$189:$H$203</c:f>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extLst xmlns:c15="http://schemas.microsoft.com/office/drawing/2012/chart"/>
            </c:numRef>
          </c:val>
          <c:extLst xmlns:c15="http://schemas.microsoft.com/office/drawing/2012/chart">
            <c:ext xmlns:c16="http://schemas.microsoft.com/office/drawing/2014/chart" uri="{C3380CC4-5D6E-409C-BE32-E72D297353CC}">
              <c16:uniqueId val="{00000001-32CD-42A2-A006-D5AB7E5363B5}"/>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32CD-42A2-A006-D5AB7E5363B5}"/>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32CD-42A2-A006-D5AB7E5363B5}"/>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4-32CD-42A2-A006-D5AB7E5363B5}"/>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5-32CD-42A2-A006-D5AB7E5363B5}"/>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6-32CD-42A2-A006-D5AB7E5363B5}"/>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32CD-42A2-A006-D5AB7E5363B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32CD-42A2-A006-D5AB7E5363B5}"/>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South Cambs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B6F-48FD-9689-3C42999F7C5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B6F-48FD-9689-3C42999F7C5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B6F-48FD-9689-3C42999F7C5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B6F-48FD-9689-3C42999F7C5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B6F-48FD-9689-3C42999F7C5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moves'!$I$23:$I$27</c:f>
              <c:numCache>
                <c:formatCode>0%</c:formatCode>
                <c:ptCount val="5"/>
                <c:pt idx="0">
                  <c:v>0.83821471652593482</c:v>
                </c:pt>
                <c:pt idx="1">
                  <c:v>2.8580619219943707E-2</c:v>
                </c:pt>
                <c:pt idx="2">
                  <c:v>4.2412545235223163E-2</c:v>
                </c:pt>
                <c:pt idx="3">
                  <c:v>3.5625251306795336E-2</c:v>
                </c:pt>
                <c:pt idx="4">
                  <c:v>5.5166867712102934E-2</c:v>
                </c:pt>
              </c:numCache>
            </c:numRef>
          </c:val>
          <c:extLst>
            <c:ext xmlns:c16="http://schemas.microsoft.com/office/drawing/2014/chart" uri="{C3380CC4-5D6E-409C-BE32-E72D297353CC}">
              <c16:uniqueId val="{0000000A-BB6F-48FD-9689-3C42999F7C5A}"/>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tenure'!$H$172:$H$186</cx:f>
        <cx:lvl ptCount="15" formatCode="#,##0">
          <cx:pt idx="0">1728</cx:pt>
          <cx:pt idx="1">3569</cx:pt>
          <cx:pt idx="2">2934</cx:pt>
          <cx:pt idx="3">251</cx:pt>
          <cx:pt idx="4">64</cx:pt>
          <cx:pt idx="5">1218</cx:pt>
          <cx:pt idx="6">2890</cx:pt>
          <cx:pt idx="7">2679</cx:pt>
          <cx:pt idx="8">890</cx:pt>
          <cx:pt idx="9">350</cx:pt>
          <cx:pt idx="10">1079</cx:pt>
          <cx:pt idx="11">7158</cx:pt>
          <cx:pt idx="12">16677</cx:pt>
          <cx:pt idx="13">13674</cx:pt>
          <cx:pt idx="14">4799</cx:pt>
        </cx:lvl>
      </cx:numDim>
    </cx:data>
  </cx:chartData>
  <cx:chart>
    <cx:plotArea>
      <cx:plotAreaRegion>
        <cx:series layoutId="sunburst" uniqueId="{40F2A968-37E1-4A58-B375-34E7BD2742AD}">
          <cx:tx>
            <cx:txData>
              <cx:f>'46 Data Census size tenure'!$H$171</cx:f>
              <cx:v>South Cambridgeshire</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0.68709</cdr:x>
      <cdr:y>0.87614</cdr:y>
    </cdr:from>
    <cdr:to>
      <cdr:x>1</cdr:x>
      <cdr:y>1</cdr:y>
    </cdr:to>
    <cdr:sp macro="" textlink="">
      <cdr:nvSpPr>
        <cdr:cNvPr id="2" name="TextBox 3">
          <a:extLst xmlns:a="http://schemas.openxmlformats.org/drawingml/2006/main">
            <a:ext uri="{FF2B5EF4-FFF2-40B4-BE49-F238E27FC236}">
              <a16:creationId xmlns:a16="http://schemas.microsoft.com/office/drawing/2014/main" id="{2060C93E-B08E-4ED2-428C-1E6A083BFFFC}"/>
            </a:ext>
          </a:extLst>
        </cdr:cNvPr>
        <cdr:cNvSpPr txBox="1"/>
      </cdr:nvSpPr>
      <cdr:spPr>
        <a:xfrm xmlns:a="http://schemas.openxmlformats.org/drawingml/2006/main">
          <a:off x="9726023" y="5159600"/>
          <a:ext cx="2110964" cy="715089"/>
        </a:xfrm>
        <a:prstGeom xmlns:a="http://schemas.openxmlformats.org/drawingml/2006/main" prst="roundRect">
          <a:avLst/>
        </a:prstGeom>
      </cdr:spPr>
      <cdr: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dirty="0"/>
            <a:t>84% non-movers</a:t>
          </a:r>
        </a:p>
        <a:p xmlns:a="http://schemas.openxmlformats.org/drawingml/2006/main">
          <a:pPr algn="ctr"/>
          <a:r>
            <a:rPr lang="en-GB" dirty="0"/>
            <a:t>16% movers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7D839-7A2E-464A-9418-3F10C6207C28}" type="datetimeFigureOut">
              <a:rPr lang="en-GB" smtClean="0"/>
              <a:t>17/07/2023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27CF2-FAA9-43CF-A85A-86064DB95690}" type="slidenum">
              <a:rPr lang="en-GB" smtClean="0"/>
              <a:t>‹#›</a:t>
            </a:fld>
            <a:endParaRPr lang="en-GB" dirty="0"/>
          </a:p>
        </p:txBody>
      </p:sp>
    </p:spTree>
    <p:extLst>
      <p:ext uri="{BB962C8B-B14F-4D97-AF65-F5344CB8AC3E}">
        <p14:creationId xmlns:p14="http://schemas.microsoft.com/office/powerpoint/2010/main" val="164885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FC5C56-E021-4D59-8D19-4B05F88163B0}" type="datetime2">
              <a:rPr lang="en-US" smtClean="0"/>
              <a:t>Monday, July 17, 2023</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r>
              <a:rPr lang="en-US" spc="200" dirty="0"/>
              <a:t>Greater Cambridge </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AAF99-3F34-47FC-A759-ACD4A0A0001E}"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2CF0-52B5-49C1-8A7A-82ECBFDA9407}"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509D1-A8C3-4188-97DF-0C9B96F7ABB0}"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9257F-A226-4A53-BAAE-2C8E57D761B0}" type="datetime2">
              <a:rPr lang="en-US" smtClean="0"/>
              <a:t>Monday, July 17, 2023</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4A34B4-CC34-466B-A2B3-751AF07D3E71}" type="datetime2">
              <a:rPr lang="en-US" smtClean="0"/>
              <a:t>Monday, July 17, 2023</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D0EDB-4217-4812-948E-6F1B62264B69}" type="datetime2">
              <a:rPr lang="en-US" smtClean="0"/>
              <a:t>Monday, July 17, 2023</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91081-6109-4C4E-8041-7EB186E8AE22}" type="datetime2">
              <a:rPr lang="en-US" smtClean="0"/>
              <a:t>Monday, July 17, 2023</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862CE-ECBA-4927-83F8-C8B2F101F2B5}" type="datetime2">
              <a:rPr lang="en-US" smtClean="0"/>
              <a:t>Monday, July 17, 2023</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81966E-F3DE-43B9-8B48-5D03228A39D4}" type="datetime2">
              <a:rPr lang="en-US" smtClean="0"/>
              <a:t>Monday, July 17, 2023</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66B0337-CD61-4F99-9BBD-368EB884BC5A}"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r>
              <a:rPr lang="en-US" dirty="0"/>
              <a:t>Greater Cambridge </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rgbClr val="ECF4F8"/>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AE3564C-D182-4DC0-92ED-42F3B9B82474}" type="datetime2">
              <a:rPr lang="en-US" smtClean="0"/>
              <a:t>Monday, July 17, 2023</a:t>
            </a:fld>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south CAMBRIDGESHIRE</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226E1F0-CC1D-40D1-A698-812EC48A95DE}"/>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672145"/>
          </a:xfrm>
        </p:spPr>
        <p:txBody>
          <a:bodyPr vert="horz" lIns="91440" tIns="45720" rIns="91440" bIns="45720" rtlCol="0" anchor="ctr">
            <a:normAutofit/>
          </a:bodyPr>
          <a:lstStyle/>
          <a:p>
            <a:r>
              <a:rPr lang="en-US" sz="3600" kern="1200" dirty="0">
                <a:solidFill>
                  <a:schemeClr val="tx1"/>
                </a:solidFill>
                <a:latin typeface="+mj-lt"/>
                <a:ea typeface="+mj-ea"/>
                <a:cs typeface="+mj-cs"/>
              </a:rPr>
              <a:t>household tenure &amp; beds</a:t>
            </a:r>
          </a:p>
        </p:txBody>
      </p:sp>
      <p:sp>
        <p:nvSpPr>
          <p:cNvPr id="6" name="Footer Placeholder 3">
            <a:extLst>
              <a:ext uri="{FF2B5EF4-FFF2-40B4-BE49-F238E27FC236}">
                <a16:creationId xmlns:a16="http://schemas.microsoft.com/office/drawing/2014/main" id="{E84B615F-1D37-45E9-834C-B55EF459479F}"/>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9" name="Slide Number Placeholder 4">
            <a:extLst>
              <a:ext uri="{FF2B5EF4-FFF2-40B4-BE49-F238E27FC236}">
                <a16:creationId xmlns:a16="http://schemas.microsoft.com/office/drawing/2014/main" id="{D1EFAEFD-7269-4F3F-8C60-A31901FE978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graphicFrame>
        <p:nvGraphicFramePr>
          <p:cNvPr id="8" name="Chart 7">
            <a:extLst>
              <a:ext uri="{FF2B5EF4-FFF2-40B4-BE49-F238E27FC236}">
                <a16:creationId xmlns:a16="http://schemas.microsoft.com/office/drawing/2014/main" id="{2999F540-9C88-447A-914B-AFC751C7BB10}"/>
              </a:ext>
            </a:extLst>
          </p:cNvPr>
          <p:cNvGraphicFramePr>
            <a:graphicFrameLocks/>
          </p:cNvGraphicFramePr>
          <p:nvPr>
            <p:extLst>
              <p:ext uri="{D42A27DB-BD31-4B8C-83A1-F6EECF244321}">
                <p14:modId xmlns:p14="http://schemas.microsoft.com/office/powerpoint/2010/main" val="2653152357"/>
              </p:ext>
            </p:extLst>
          </p:nvPr>
        </p:nvGraphicFramePr>
        <p:xfrm>
          <a:off x="270934" y="1407524"/>
          <a:ext cx="6809135" cy="447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1FCB8F6-94BA-4F77-BE2A-F4C6C6BF819F}"/>
              </a:ext>
            </a:extLst>
          </p:cNvPr>
          <p:cNvGraphicFramePr>
            <a:graphicFrameLocks/>
          </p:cNvGraphicFramePr>
          <p:nvPr>
            <p:extLst>
              <p:ext uri="{D42A27DB-BD31-4B8C-83A1-F6EECF244321}">
                <p14:modId xmlns:p14="http://schemas.microsoft.com/office/powerpoint/2010/main" val="2734798420"/>
              </p:ext>
            </p:extLst>
          </p:nvPr>
        </p:nvGraphicFramePr>
        <p:xfrm>
          <a:off x="6783976" y="1407524"/>
          <a:ext cx="5137089"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37129919-AD0D-285B-B01F-939E3E57C65E}"/>
              </a:ext>
            </a:extLst>
          </p:cNvPr>
          <p:cNvSpPr/>
          <p:nvPr/>
        </p:nvSpPr>
        <p:spPr>
          <a:xfrm>
            <a:off x="7996161" y="5877924"/>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28375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4176511" cy="1049235"/>
          </a:xfrm>
        </p:spPr>
        <p:txBody>
          <a:bodyPr vert="horz" lIns="91440" tIns="45720" rIns="91440" bIns="45720" rtlCol="0" anchor="t">
            <a:normAutofit fontScale="90000"/>
          </a:bodyPr>
          <a:lstStyle/>
          <a:p>
            <a:r>
              <a:rPr lang="en-US" dirty="0"/>
              <a:t>household tenure &amp;  beds combined</a:t>
            </a:r>
          </a:p>
        </p:txBody>
      </p:sp>
      <p:sp>
        <p:nvSpPr>
          <p:cNvPr id="20" name="Rectangle 1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Box 10">
            <a:extLst>
              <a:ext uri="{FF2B5EF4-FFF2-40B4-BE49-F238E27FC236}">
                <a16:creationId xmlns:a16="http://schemas.microsoft.com/office/drawing/2014/main" id="{105F2E17-E309-4FCE-AAFA-5F1FA87F4DCC}"/>
              </a:ext>
            </a:extLst>
          </p:cNvPr>
          <p:cNvSpPr txBox="1"/>
          <p:nvPr/>
        </p:nvSpPr>
        <p:spPr>
          <a:xfrm>
            <a:off x="1451581" y="2274140"/>
            <a:ext cx="4172212" cy="3192205"/>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p:txBody>
      </p:sp>
      <p:pic>
        <p:nvPicPr>
          <p:cNvPr id="22" name="Picture 2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9" name="Slide Number Placeholder 4">
            <a:extLst>
              <a:ext uri="{FF2B5EF4-FFF2-40B4-BE49-F238E27FC236}">
                <a16:creationId xmlns:a16="http://schemas.microsoft.com/office/drawing/2014/main" id="{D1EFAEFD-7269-4F3F-8C60-A31901FE978E}"/>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24" name="Straight Connector 2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201DDF0C-D326-411F-82B0-8801BD0EB662}"/>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15" name="TextBox 14">
            <a:extLst>
              <a:ext uri="{FF2B5EF4-FFF2-40B4-BE49-F238E27FC236}">
                <a16:creationId xmlns:a16="http://schemas.microsoft.com/office/drawing/2014/main" id="{CA809929-EDC4-4ABE-AB3B-491D57E5F880}"/>
              </a:ext>
            </a:extLst>
          </p:cNvPr>
          <p:cNvSpPr txBox="1"/>
          <p:nvPr/>
        </p:nvSpPr>
        <p:spPr>
          <a:xfrm>
            <a:off x="1451278" y="4102923"/>
            <a:ext cx="4172212"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n-GB" sz="1400" dirty="0"/>
              <a:t>This pie highlights the broad tenure and size breakdown in South Cambs, with good availability of owned 3 &amp; 4 beds but few 1 beds, and private and social rented tending to be 1, 2 or 3 beds with very few 4 or 5 bed rented homes</a:t>
            </a:r>
          </a:p>
        </p:txBody>
      </p:sp>
      <mc:AlternateContent xmlns:mc="http://schemas.openxmlformats.org/markup-compatibility/2006" xmlns:cx1="http://schemas.microsoft.com/office/drawing/2015/9/8/chartex">
        <mc:Choice Requires="cx1">
          <p:graphicFrame>
            <p:nvGraphicFramePr>
              <p:cNvPr id="17" name="Chart 16">
                <a:extLst>
                  <a:ext uri="{FF2B5EF4-FFF2-40B4-BE49-F238E27FC236}">
                    <a16:creationId xmlns:a16="http://schemas.microsoft.com/office/drawing/2014/main" id="{479FB1E1-488D-47BC-A8AF-2D7494322434}"/>
                  </a:ext>
                </a:extLst>
              </p:cNvPr>
              <p:cNvGraphicFramePr>
                <a:graphicFrameLocks/>
              </p:cNvGraphicFramePr>
              <p:nvPr>
                <p:extLst>
                  <p:ext uri="{D42A27DB-BD31-4B8C-83A1-F6EECF244321}">
                    <p14:modId xmlns:p14="http://schemas.microsoft.com/office/powerpoint/2010/main" val="1342569170"/>
                  </p:ext>
                </p:extLst>
              </p:nvPr>
            </p:nvGraphicFramePr>
            <p:xfrm>
              <a:off x="6177280" y="296080"/>
              <a:ext cx="5753463" cy="548641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7" name="Chart 16">
                <a:extLst>
                  <a:ext uri="{FF2B5EF4-FFF2-40B4-BE49-F238E27FC236}">
                    <a16:creationId xmlns:a16="http://schemas.microsoft.com/office/drawing/2014/main" id="{479FB1E1-488D-47BC-A8AF-2D7494322434}"/>
                  </a:ext>
                </a:extLst>
              </p:cNvPr>
              <p:cNvPicPr>
                <a:picLocks noGrp="1" noRot="1" noChangeAspect="1" noMove="1" noResize="1" noEditPoints="1" noAdjustHandles="1" noChangeArrowheads="1" noChangeShapeType="1"/>
              </p:cNvPicPr>
              <p:nvPr/>
            </p:nvPicPr>
            <p:blipFill>
              <a:blip r:embed="rId4"/>
              <a:stretch>
                <a:fillRect/>
              </a:stretch>
            </p:blipFill>
            <p:spPr>
              <a:xfrm>
                <a:off x="6177280" y="296080"/>
                <a:ext cx="5753463" cy="5486412"/>
              </a:xfrm>
              <a:prstGeom prst="rect">
                <a:avLst/>
              </a:prstGeom>
            </p:spPr>
          </p:pic>
        </mc:Fallback>
      </mc:AlternateContent>
    </p:spTree>
    <p:extLst>
      <p:ext uri="{BB962C8B-B14F-4D97-AF65-F5344CB8AC3E}">
        <p14:creationId xmlns:p14="http://schemas.microsoft.com/office/powerpoint/2010/main" val="11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F34BC1C-2899-46A1-9829-113009FD8B26}"/>
              </a:ext>
            </a:extLst>
          </p:cNvPr>
          <p:cNvSpPr>
            <a:spLocks noGrp="1"/>
          </p:cNvSpPr>
          <p:nvPr>
            <p:ph type="title"/>
          </p:nvPr>
        </p:nvSpPr>
        <p:spPr>
          <a:xfrm>
            <a:off x="659301" y="1474969"/>
            <a:ext cx="3170430"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878C7EF-BB8B-48A2-AB1A-E816E063239F}"/>
              </a:ext>
            </a:extLst>
          </p:cNvPr>
          <p:cNvSpPr/>
          <p:nvPr/>
        </p:nvSpPr>
        <p:spPr>
          <a:xfrm>
            <a:off x="8072846" y="141616"/>
            <a:ext cx="3910263" cy="836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dirty="0"/>
              <a:t>South Cambs sees more 4 &amp; 5 bed owned homes, fewer 1 2 and 3 beds. Fewer private rented of all sizes. More 2 bed social rented</a:t>
            </a:r>
          </a:p>
        </p:txBody>
      </p:sp>
      <p:sp>
        <p:nvSpPr>
          <p:cNvPr id="19" name="Footer Placeholder 3">
            <a:extLst>
              <a:ext uri="{FF2B5EF4-FFF2-40B4-BE49-F238E27FC236}">
                <a16:creationId xmlns:a16="http://schemas.microsoft.com/office/drawing/2014/main" id="{274190FC-7E81-4595-A6E5-3B56B2390940}"/>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21" name="Slide Number Placeholder 4">
            <a:extLst>
              <a:ext uri="{FF2B5EF4-FFF2-40B4-BE49-F238E27FC236}">
                <a16:creationId xmlns:a16="http://schemas.microsoft.com/office/drawing/2014/main" id="{CD48686B-33E1-49EC-9B75-AFAA723A55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graphicFrame>
        <p:nvGraphicFramePr>
          <p:cNvPr id="25" name="Chart 24">
            <a:extLst>
              <a:ext uri="{FF2B5EF4-FFF2-40B4-BE49-F238E27FC236}">
                <a16:creationId xmlns:a16="http://schemas.microsoft.com/office/drawing/2014/main" id="{79B7C2CE-F390-4364-B4B3-74DF240FD236}"/>
              </a:ext>
            </a:extLst>
          </p:cNvPr>
          <p:cNvGraphicFramePr>
            <a:graphicFrameLocks/>
          </p:cNvGraphicFramePr>
          <p:nvPr>
            <p:extLst>
              <p:ext uri="{D42A27DB-BD31-4B8C-83A1-F6EECF244321}">
                <p14:modId xmlns:p14="http://schemas.microsoft.com/office/powerpoint/2010/main" val="951060868"/>
              </p:ext>
            </p:extLst>
          </p:nvPr>
        </p:nvGraphicFramePr>
        <p:xfrm>
          <a:off x="4455487" y="968113"/>
          <a:ext cx="6599365"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5BE6B9B-44C2-2F8D-2670-F10424A9ED09}"/>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35910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Autofit/>
          </a:bodyPr>
          <a:lstStyle/>
          <a:p>
            <a:r>
              <a:rPr lang="en-US" sz="3600"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3526523" cy="3950959"/>
          </a:xfrm>
        </p:spPr>
        <p:txBody>
          <a:bodyPr vert="horz" lIns="91440" tIns="45720" rIns="91440" bIns="45720" rtlCol="0" anchor="t">
            <a:normAutofit fontScale="77500" lnSpcReduction="2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South Cambs</a:t>
            </a:r>
            <a:r>
              <a:rPr lang="en-GB" dirty="0"/>
              <a:t>. </a:t>
            </a:r>
            <a:endParaRPr lang="en-US" dirty="0"/>
          </a:p>
        </p:txBody>
      </p:sp>
      <p:sp>
        <p:nvSpPr>
          <p:cNvPr id="18" name="Footer Placeholder 3">
            <a:extLst>
              <a:ext uri="{FF2B5EF4-FFF2-40B4-BE49-F238E27FC236}">
                <a16:creationId xmlns:a16="http://schemas.microsoft.com/office/drawing/2014/main" id="{0795BF2D-9566-452F-8839-76DA07AA13C8}"/>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7" name="Slide Number Placeholder 4">
            <a:extLst>
              <a:ext uri="{FF2B5EF4-FFF2-40B4-BE49-F238E27FC236}">
                <a16:creationId xmlns:a16="http://schemas.microsoft.com/office/drawing/2014/main" id="{F5C90AC8-DE87-42E8-ABB7-C4854A4B8BA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graphicFrame>
        <p:nvGraphicFramePr>
          <p:cNvPr id="8" name="Chart 7">
            <a:extLst>
              <a:ext uri="{FF2B5EF4-FFF2-40B4-BE49-F238E27FC236}">
                <a16:creationId xmlns:a16="http://schemas.microsoft.com/office/drawing/2014/main" id="{EDA4EF6A-7791-467C-9598-D845120D2FEC}"/>
              </a:ext>
            </a:extLst>
          </p:cNvPr>
          <p:cNvGraphicFramePr>
            <a:graphicFrameLocks/>
          </p:cNvGraphicFramePr>
          <p:nvPr>
            <p:extLst>
              <p:ext uri="{D42A27DB-BD31-4B8C-83A1-F6EECF244321}">
                <p14:modId xmlns:p14="http://schemas.microsoft.com/office/powerpoint/2010/main" val="3904472331"/>
              </p:ext>
            </p:extLst>
          </p:nvPr>
        </p:nvGraphicFramePr>
        <p:xfrm>
          <a:off x="5181600" y="193305"/>
          <a:ext cx="6746240" cy="57733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08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2060D8-A284-4502-904C-631F114748B2}"/>
              </a:ext>
            </a:extLst>
          </p:cNvPr>
          <p:cNvGraphicFramePr>
            <a:graphicFrameLocks/>
          </p:cNvGraphicFramePr>
          <p:nvPr>
            <p:extLst>
              <p:ext uri="{D42A27DB-BD31-4B8C-83A1-F6EECF244321}">
                <p14:modId xmlns:p14="http://schemas.microsoft.com/office/powerpoint/2010/main" val="1220619780"/>
              </p:ext>
            </p:extLst>
          </p:nvPr>
        </p:nvGraphicFramePr>
        <p:xfrm>
          <a:off x="6519068" y="1163782"/>
          <a:ext cx="5127987" cy="48900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EB1C9D4-5AF4-499C-B639-80524371747E}"/>
              </a:ext>
            </a:extLst>
          </p:cNvPr>
          <p:cNvSpPr>
            <a:spLocks noGrp="1"/>
          </p:cNvSpPr>
          <p:nvPr>
            <p:ph type="title"/>
          </p:nvPr>
        </p:nvSpPr>
        <p:spPr>
          <a:xfrm>
            <a:off x="1447189" y="279544"/>
            <a:ext cx="9603275" cy="1049235"/>
          </a:xfrm>
        </p:spPr>
        <p:txBody>
          <a:bodyPr/>
          <a:lstStyle/>
          <a:p>
            <a:r>
              <a:rPr lang="en-US" dirty="0"/>
              <a:t>comparing LIKELY MOVERS</a:t>
            </a:r>
            <a:endParaRPr lang="en-GB" dirty="0"/>
          </a:p>
        </p:txBody>
      </p:sp>
      <p:sp>
        <p:nvSpPr>
          <p:cNvPr id="7" name="Footer Placeholder 3">
            <a:extLst>
              <a:ext uri="{FF2B5EF4-FFF2-40B4-BE49-F238E27FC236}">
                <a16:creationId xmlns:a16="http://schemas.microsoft.com/office/drawing/2014/main" id="{58E943F7-8942-4324-AF4A-52A37384166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8" name="Slide Number Placeholder 4">
            <a:extLst>
              <a:ext uri="{FF2B5EF4-FFF2-40B4-BE49-F238E27FC236}">
                <a16:creationId xmlns:a16="http://schemas.microsoft.com/office/drawing/2014/main" id="{16CD1E61-9DD9-4FE0-81A9-AB0AC76285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graphicFrame>
        <p:nvGraphicFramePr>
          <p:cNvPr id="9" name="Chart 8">
            <a:extLst>
              <a:ext uri="{FF2B5EF4-FFF2-40B4-BE49-F238E27FC236}">
                <a16:creationId xmlns:a16="http://schemas.microsoft.com/office/drawing/2014/main" id="{821206ED-1021-4C72-A155-1FF164AE6DCF}"/>
              </a:ext>
            </a:extLst>
          </p:cNvPr>
          <p:cNvGraphicFramePr>
            <a:graphicFrameLocks/>
          </p:cNvGraphicFramePr>
          <p:nvPr>
            <p:extLst>
              <p:ext uri="{D42A27DB-BD31-4B8C-83A1-F6EECF244321}">
                <p14:modId xmlns:p14="http://schemas.microsoft.com/office/powerpoint/2010/main" val="296281830"/>
              </p:ext>
            </p:extLst>
          </p:nvPr>
        </p:nvGraphicFramePr>
        <p:xfrm>
          <a:off x="1447189" y="1164690"/>
          <a:ext cx="5071879" cy="48891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AA852DD3-12D9-4C1A-8C56-EFDC9CB5CF9A}"/>
              </a:ext>
            </a:extLst>
          </p:cNvPr>
          <p:cNvSpPr/>
          <p:nvPr/>
        </p:nvSpPr>
        <p:spPr>
          <a:xfrm>
            <a:off x="7114903" y="225855"/>
            <a:ext cx="4920363"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South Cambs has a lower % of households likely to move, with 16% movers compared to 18% movers across the study area.</a:t>
            </a:r>
          </a:p>
        </p:txBody>
      </p:sp>
      <p:sp>
        <p:nvSpPr>
          <p:cNvPr id="2" name="TextBox 1">
            <a:extLst>
              <a:ext uri="{FF2B5EF4-FFF2-40B4-BE49-F238E27FC236}">
                <a16:creationId xmlns:a16="http://schemas.microsoft.com/office/drawing/2014/main" id="{8EFB7CE2-A22F-EF2D-98AB-BF5EB87072CC}"/>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6" name="TextBox 5">
            <a:extLst>
              <a:ext uri="{FF2B5EF4-FFF2-40B4-BE49-F238E27FC236}">
                <a16:creationId xmlns:a16="http://schemas.microsoft.com/office/drawing/2014/main" id="{3E5C2521-E6CD-5ACF-9512-EBC2D0240EDD}"/>
              </a:ext>
            </a:extLst>
          </p:cNvPr>
          <p:cNvSpPr txBox="1"/>
          <p:nvPr/>
        </p:nvSpPr>
        <p:spPr>
          <a:xfrm>
            <a:off x="4700835" y="5474956"/>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84% non-movers</a:t>
            </a:r>
          </a:p>
          <a:p>
            <a:pPr algn="ctr"/>
            <a:r>
              <a:rPr lang="en-GB" sz="1400" dirty="0"/>
              <a:t>16% movers</a:t>
            </a:r>
          </a:p>
        </p:txBody>
      </p:sp>
    </p:spTree>
    <p:extLst>
      <p:ext uri="{BB962C8B-B14F-4D97-AF65-F5344CB8AC3E}">
        <p14:creationId xmlns:p14="http://schemas.microsoft.com/office/powerpoint/2010/main" val="36707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19"/>
            <a:ext cx="4654614" cy="1049235"/>
          </a:xfrm>
        </p:spPr>
        <p:txBody>
          <a:bodyPr vert="horz" lIns="91440" tIns="45720" rIns="91440" bIns="45720" rtlCol="0" anchor="t">
            <a:noAutofit/>
          </a:bodyPr>
          <a:lstStyle/>
          <a:p>
            <a:r>
              <a:rPr lang="en-US" sz="3600" dirty="0"/>
              <a:t>Likely movers: </a:t>
            </a:r>
            <a:r>
              <a:rPr lang="en-US" sz="3600" cap="none" dirty="0"/>
              <a:t>DETAIL</a:t>
            </a:r>
            <a:endParaRPr lang="en-US" sz="3600" dirty="0"/>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61276" cy="4367137"/>
          </a:xfrm>
        </p:spPr>
        <p:txBody>
          <a:bodyPr vert="horz" lIns="91440" tIns="45720" rIns="91440" bIns="45720" rtlCol="0" anchor="t">
            <a:normAutofit fontScale="85000" lnSpcReduction="1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US" dirty="0"/>
              <a:t>For those that moved in the year before Census day 2011, for South Cambridgeshire</a:t>
            </a:r>
          </a:p>
          <a:p>
            <a:pPr lvl="1">
              <a:lnSpc>
                <a:spcPct val="110000"/>
              </a:lnSpc>
            </a:pPr>
            <a:r>
              <a:rPr lang="en-US" dirty="0"/>
              <a:t>52% of renters moved</a:t>
            </a:r>
          </a:p>
          <a:p>
            <a:pPr lvl="1">
              <a:lnSpc>
                <a:spcPct val="110000"/>
              </a:lnSpc>
            </a:pPr>
            <a:r>
              <a:rPr lang="en-US" dirty="0"/>
              <a:t>17% of owners with a mortgage or shared owners moved</a:t>
            </a:r>
          </a:p>
          <a:p>
            <a:pPr lvl="1">
              <a:lnSpc>
                <a:spcPct val="110000"/>
              </a:lnSpc>
            </a:pPr>
            <a:r>
              <a:rPr lang="en-US" dirty="0"/>
              <a:t>16% of social renters moved</a:t>
            </a:r>
          </a:p>
          <a:p>
            <a:pPr lvl="1">
              <a:lnSpc>
                <a:spcPct val="110000"/>
              </a:lnSpc>
            </a:pPr>
            <a:r>
              <a:rPr lang="en-US" dirty="0"/>
              <a:t>Only 9% of outright owners moved.</a:t>
            </a:r>
          </a:p>
          <a:p>
            <a:pPr>
              <a:lnSpc>
                <a:spcPct val="110000"/>
              </a:lnSpc>
            </a:pPr>
            <a:r>
              <a:rPr lang="en-US" dirty="0"/>
              <a:t>Will compare 2021 Census results which will have several different influences, yet to be released…</a:t>
            </a:r>
          </a:p>
        </p:txBody>
      </p:sp>
      <p:sp>
        <p:nvSpPr>
          <p:cNvPr id="13" name="Footer Placeholder 3">
            <a:extLst>
              <a:ext uri="{FF2B5EF4-FFF2-40B4-BE49-F238E27FC236}">
                <a16:creationId xmlns:a16="http://schemas.microsoft.com/office/drawing/2014/main" id="{3D7C3CF3-3E30-4F45-B871-7AA8BF50CA76}"/>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7" name="Slide Number Placeholder 4">
            <a:extLst>
              <a:ext uri="{FF2B5EF4-FFF2-40B4-BE49-F238E27FC236}">
                <a16:creationId xmlns:a16="http://schemas.microsoft.com/office/drawing/2014/main" id="{0B6D35C0-741E-4C9C-ACD2-FE9B12D4E52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graphicFrame>
        <p:nvGraphicFramePr>
          <p:cNvPr id="8" name="Chart 7">
            <a:extLst>
              <a:ext uri="{FF2B5EF4-FFF2-40B4-BE49-F238E27FC236}">
                <a16:creationId xmlns:a16="http://schemas.microsoft.com/office/drawing/2014/main" id="{06184CAF-E415-4298-800F-9ECF2453CFDC}"/>
              </a:ext>
            </a:extLst>
          </p:cNvPr>
          <p:cNvGraphicFramePr>
            <a:graphicFrameLocks/>
          </p:cNvGraphicFramePr>
          <p:nvPr>
            <p:extLst>
              <p:ext uri="{D42A27DB-BD31-4B8C-83A1-F6EECF244321}">
                <p14:modId xmlns:p14="http://schemas.microsoft.com/office/powerpoint/2010/main" val="1774268902"/>
              </p:ext>
            </p:extLst>
          </p:nvPr>
        </p:nvGraphicFramePr>
        <p:xfrm>
          <a:off x="6322423" y="269041"/>
          <a:ext cx="5730240" cy="5722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732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5505B6-5BE1-75F7-13B6-717CB4E48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AD296E6-4DA5-9788-27DC-573991D5A13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5A057F1A-9B7C-88C3-7655-31A8B3E407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8C83F4-7A97-E942-2716-BFEF751EF9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8D35DFC8-1424-24D4-E290-001AE37D5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D7F74EA-0443-C1D0-0BFC-91B2B6A29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8094AC6E-366E-6D5D-A99E-EE4C6A775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ABC85EC-9516-CE45-513F-0E07D1AB4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3B7CFB-CAF9-0F2F-F258-43FB76DB3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79BBAB8-DD0F-513B-56C2-FC4B3AD5D3D8}"/>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3" name="Text Placeholder 2">
            <a:extLst>
              <a:ext uri="{FF2B5EF4-FFF2-40B4-BE49-F238E27FC236}">
                <a16:creationId xmlns:a16="http://schemas.microsoft.com/office/drawing/2014/main" id="{6AAC0772-E5D3-0201-6871-E918A3E43F96}"/>
              </a:ext>
            </a:extLst>
          </p:cNvPr>
          <p:cNvSpPr txBox="1">
            <a:spLocks/>
          </p:cNvSpPr>
          <p:nvPr/>
        </p:nvSpPr>
        <p:spPr>
          <a:xfrm>
            <a:off x="1535372" y="3963468"/>
            <a:ext cx="9120954" cy="914140"/>
          </a:xfrm>
          <a:prstGeom prst="rect">
            <a:avLst/>
          </a:prstGeom>
        </p:spPr>
        <p:txBody>
          <a:bodyPr vert="horz" lIns="91440" tIns="91440" rIns="91440" bIns="9144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4" name="Picture 13">
            <a:extLst>
              <a:ext uri="{FF2B5EF4-FFF2-40B4-BE49-F238E27FC236}">
                <a16:creationId xmlns:a16="http://schemas.microsoft.com/office/drawing/2014/main" id="{704AD5AF-D6D6-BEAB-5F0C-CC8508FFC8F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3901E6E-8564-0AA6-6775-7906E93F1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93BB5603-BB73-E196-C6BF-EF276CE9513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2" name="Footer Placeholder 3">
            <a:extLst>
              <a:ext uri="{FF2B5EF4-FFF2-40B4-BE49-F238E27FC236}">
                <a16:creationId xmlns:a16="http://schemas.microsoft.com/office/drawing/2014/main" id="{E7CFB3DF-F314-8EBB-BC12-0E94AD1B8847}"/>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128836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3C5802-0B9C-78DE-65BA-6F4BAE8DA9BD}"/>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4" name="Content Placeholder 6">
            <a:extLst>
              <a:ext uri="{FF2B5EF4-FFF2-40B4-BE49-F238E27FC236}">
                <a16:creationId xmlns:a16="http://schemas.microsoft.com/office/drawing/2014/main" id="{6AC5DAD2-C189-8AA6-91AB-372F0031289B}"/>
              </a:ext>
            </a:extLst>
          </p:cNvPr>
          <p:cNvSpPr txBox="1">
            <a:spLocks/>
          </p:cNvSpPr>
          <p:nvPr/>
        </p:nvSpPr>
        <p:spPr>
          <a:xfrm>
            <a:off x="1451579" y="2484379"/>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5" name="Slide Number Placeholder 4">
            <a:extLst>
              <a:ext uri="{FF2B5EF4-FFF2-40B4-BE49-F238E27FC236}">
                <a16:creationId xmlns:a16="http://schemas.microsoft.com/office/drawing/2014/main" id="{7657D0C9-C3A2-444E-1F44-5BA6A034D9EB}"/>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6" name="Table 5">
            <a:extLst>
              <a:ext uri="{FF2B5EF4-FFF2-40B4-BE49-F238E27FC236}">
                <a16:creationId xmlns:a16="http://schemas.microsoft.com/office/drawing/2014/main" id="{56233017-E658-7248-37E0-345262794EF9}"/>
              </a:ext>
            </a:extLst>
          </p:cNvPr>
          <p:cNvGraphicFramePr>
            <a:graphicFrameLocks noGrp="1"/>
          </p:cNvGraphicFramePr>
          <p:nvPr>
            <p:extLst>
              <p:ext uri="{D42A27DB-BD31-4B8C-83A1-F6EECF244321}">
                <p14:modId xmlns:p14="http://schemas.microsoft.com/office/powerpoint/2010/main" val="2985472379"/>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2" name="Footer Placeholder 3">
            <a:extLst>
              <a:ext uri="{FF2B5EF4-FFF2-40B4-BE49-F238E27FC236}">
                <a16:creationId xmlns:a16="http://schemas.microsoft.com/office/drawing/2014/main" id="{85493095-0BD3-B798-DDE6-8A5CACE942E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127286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03871" cy="1108529"/>
          </a:xfrm>
        </p:spPr>
        <p:txBody>
          <a:bodyPr vert="horz" lIns="91440" tIns="45720" rIns="91440" bIns="0" rtlCol="0" anchor="b">
            <a:noAutofit/>
          </a:bodyPr>
          <a:lstStyle/>
          <a:p>
            <a:r>
              <a:rPr lang="en-GB" sz="3600" dirty="0"/>
              <a:t>INCOME DISTRIBUTION</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3" name="TextBox 2">
            <a:extLst>
              <a:ext uri="{FF2B5EF4-FFF2-40B4-BE49-F238E27FC236}">
                <a16:creationId xmlns:a16="http://schemas.microsoft.com/office/drawing/2014/main" id="{6AAE7114-1A5E-4C57-9923-DBA940193DAD}"/>
              </a:ext>
            </a:extLst>
          </p:cNvPr>
          <p:cNvSpPr txBox="1"/>
          <p:nvPr/>
        </p:nvSpPr>
        <p:spPr>
          <a:xfrm>
            <a:off x="659301" y="3724507"/>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176C4F08-49F3-4072-8D6B-37ABF4C40F8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graphicFrame>
        <p:nvGraphicFramePr>
          <p:cNvPr id="25" name="Chart 24">
            <a:extLst>
              <a:ext uri="{FF2B5EF4-FFF2-40B4-BE49-F238E27FC236}">
                <a16:creationId xmlns:a16="http://schemas.microsoft.com/office/drawing/2014/main" id="{724DF6F7-D88D-496A-9566-DF002B300D9E}"/>
              </a:ext>
            </a:extLst>
          </p:cNvPr>
          <p:cNvGraphicFramePr>
            <a:graphicFrameLocks/>
          </p:cNvGraphicFramePr>
          <p:nvPr>
            <p:extLst>
              <p:ext uri="{D42A27DB-BD31-4B8C-83A1-F6EECF244321}">
                <p14:modId xmlns:p14="http://schemas.microsoft.com/office/powerpoint/2010/main" val="1109290611"/>
              </p:ext>
            </p:extLst>
          </p:nvPr>
        </p:nvGraphicFramePr>
        <p:xfrm>
          <a:off x="4455487" y="976902"/>
          <a:ext cx="6615582" cy="4136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44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a:extLst>
              <a:ext uri="{FF2B5EF4-FFF2-40B4-BE49-F238E27FC236}">
                <a16:creationId xmlns:a16="http://schemas.microsoft.com/office/drawing/2014/main" id="{57AFC009-552C-47F5-92DB-C83F43E1E209}"/>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100" dirty="0"/>
              <a:t>Comparing income distribution</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319736A4-E5FF-4B93-9C53-817B9B80F060}"/>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28" name="Slide Number Placeholder 4">
            <a:extLst>
              <a:ext uri="{FF2B5EF4-FFF2-40B4-BE49-F238E27FC236}">
                <a16:creationId xmlns:a16="http://schemas.microsoft.com/office/drawing/2014/main" id="{54D7682F-E7F2-4F87-8E4B-C7344C50D53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graphicFrame>
        <p:nvGraphicFramePr>
          <p:cNvPr id="30" name="Chart 29">
            <a:extLst>
              <a:ext uri="{FF2B5EF4-FFF2-40B4-BE49-F238E27FC236}">
                <a16:creationId xmlns:a16="http://schemas.microsoft.com/office/drawing/2014/main" id="{AFBA5AC3-A63B-403C-B523-053199C6F152}"/>
              </a:ext>
            </a:extLst>
          </p:cNvPr>
          <p:cNvGraphicFramePr>
            <a:graphicFrameLocks/>
          </p:cNvGraphicFramePr>
          <p:nvPr>
            <p:extLst>
              <p:ext uri="{D42A27DB-BD31-4B8C-83A1-F6EECF244321}">
                <p14:modId xmlns:p14="http://schemas.microsoft.com/office/powerpoint/2010/main" val="1134575071"/>
              </p:ext>
            </p:extLst>
          </p:nvPr>
        </p:nvGraphicFramePr>
        <p:xfrm>
          <a:off x="4455184" y="976904"/>
          <a:ext cx="6599667"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A9D24B4A-279F-4A37-9E22-EF488B930D3F}"/>
              </a:ext>
            </a:extLst>
          </p:cNvPr>
          <p:cNvSpPr/>
          <p:nvPr/>
        </p:nvSpPr>
        <p:spPr>
          <a:xfrm>
            <a:off x="9320981" y="384206"/>
            <a:ext cx="2733367"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South Cambs sees slightly fewer households on incomes up to £15K, and markedly more on incomes higher than £15K, compared to the whole study area</a:t>
            </a:r>
          </a:p>
        </p:txBody>
      </p:sp>
      <p:sp>
        <p:nvSpPr>
          <p:cNvPr id="2" name="TextBox 1">
            <a:extLst>
              <a:ext uri="{FF2B5EF4-FFF2-40B4-BE49-F238E27FC236}">
                <a16:creationId xmlns:a16="http://schemas.microsoft.com/office/drawing/2014/main" id="{43CD9CC3-0059-ED09-79FB-7C85F3F674BB}"/>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37301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3EEE7CD-E41C-4E06-98A1-4E786938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EDF38BA-A3D9-498C-AA03-C8AA212CD2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74AA373F-8FA5-46C2-AD53-1780FE832F9C}"/>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460AEDEA-F353-4FF7-863F-95B8D1A10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3A6994F1-36AC-4358-BB6D-002E9F801C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44E38A58-3DB5-4121-93AF-66452F7D4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740C9B-D91D-477E-9FAE-DE3C94B7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31529C-8B3C-46D9-A587-881C1B87E8DD}"/>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7D851AD3-672C-45E6-AB5B-39B15DD8F8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3381FC87-A967-4137-AAF1-1B088AE52B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2549AED9-1B2C-4BBF-8F45-71CD175D51CE}"/>
              </a:ext>
            </a:extLst>
          </p:cNvPr>
          <p:cNvSpPr txBox="1">
            <a:spLocks/>
          </p:cNvSpPr>
          <p:nvPr/>
        </p:nvSpPr>
        <p:spPr>
          <a:xfrm>
            <a:off x="1451580" y="2141258"/>
            <a:ext cx="3526523" cy="378938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South Cambridgeshire data, compared to the whole study area</a:t>
            </a:r>
            <a:endParaRPr lang="en-GB" sz="1400" dirty="0"/>
          </a:p>
        </p:txBody>
      </p:sp>
      <p:sp>
        <p:nvSpPr>
          <p:cNvPr id="13" name="Footer Placeholder 3">
            <a:extLst>
              <a:ext uri="{FF2B5EF4-FFF2-40B4-BE49-F238E27FC236}">
                <a16:creationId xmlns:a16="http://schemas.microsoft.com/office/drawing/2014/main" id="{8BBE649D-E771-45A0-9DB4-521D4426382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
        <p:nvSpPr>
          <p:cNvPr id="15" name="Slide Number Placeholder 4">
            <a:extLst>
              <a:ext uri="{FF2B5EF4-FFF2-40B4-BE49-F238E27FC236}">
                <a16:creationId xmlns:a16="http://schemas.microsoft.com/office/drawing/2014/main" id="{306777A3-C43F-4697-BCB0-10BF56434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178362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03871" cy="1108529"/>
          </a:xfrm>
        </p:spPr>
        <p:txBody>
          <a:bodyPr vert="horz" lIns="91440" tIns="45720" rIns="91440" bIns="0" rtlCol="0" anchor="b">
            <a:noAutofit/>
          </a:bodyPr>
          <a:lstStyle/>
          <a:p>
            <a:r>
              <a:rPr lang="en-GB" sz="3600" dirty="0"/>
              <a:t>CHANGE IN INCOME</a:t>
            </a:r>
            <a:endParaRPr lang="en-US"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3" name="TextBox 2">
            <a:extLst>
              <a:ext uri="{FF2B5EF4-FFF2-40B4-BE49-F238E27FC236}">
                <a16:creationId xmlns:a16="http://schemas.microsoft.com/office/drawing/2014/main" id="{6AAE7114-1A5E-4C57-9923-DBA940193DAD}"/>
              </a:ext>
            </a:extLst>
          </p:cNvPr>
          <p:cNvSpPr txBox="1"/>
          <p:nvPr/>
        </p:nvSpPr>
        <p:spPr>
          <a:xfrm>
            <a:off x="659301" y="3724507"/>
            <a:ext cx="2823919" cy="646331"/>
          </a:xfrm>
          <a:prstGeom prst="rect">
            <a:avLst/>
          </a:prstGeom>
          <a:noFill/>
        </p:spPr>
        <p:txBody>
          <a:bodyPr wrap="square" rtlCol="0">
            <a:spAutoFit/>
          </a:bodyPr>
          <a:lstStyle/>
          <a:p>
            <a:r>
              <a:rPr lang="en-US" dirty="0"/>
              <a:t>CACI data 2016-17 and 2020-21</a:t>
            </a:r>
            <a:endParaRPr lang="en-GB" dirty="0"/>
          </a:p>
        </p:txBody>
      </p:sp>
      <p:sp>
        <p:nvSpPr>
          <p:cNvPr id="21" name="Rectangle: Rounded Corners 20">
            <a:extLst>
              <a:ext uri="{FF2B5EF4-FFF2-40B4-BE49-F238E27FC236}">
                <a16:creationId xmlns:a16="http://schemas.microsoft.com/office/drawing/2014/main" id="{7646D573-B93A-41AE-B49A-8E1A56CFED4F}"/>
              </a:ext>
            </a:extLst>
          </p:cNvPr>
          <p:cNvSpPr/>
          <p:nvPr/>
        </p:nvSpPr>
        <p:spPr>
          <a:xfrm>
            <a:off x="176981" y="495385"/>
            <a:ext cx="3796690"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 number of households on incomes of less than £55K has fallen since 2016-17.  The number on incomes above £15K has held fairly steady; some bands slightly more, some slightly less. The number on more than £100K has decreased a good </a:t>
            </a:r>
            <a:r>
              <a:rPr lang="en-GB" sz="1400" dirty="0">
                <a:solidFill>
                  <a:schemeClr val="bg1"/>
                </a:solidFill>
              </a:rPr>
              <a:t>deal (as it has in other areas)</a:t>
            </a:r>
            <a:endParaRPr lang="en-GB" sz="1400" dirty="0"/>
          </a:p>
        </p:txBody>
      </p:sp>
      <p:sp>
        <p:nvSpPr>
          <p:cNvPr id="25" name="Slide Number Placeholder 4">
            <a:extLst>
              <a:ext uri="{FF2B5EF4-FFF2-40B4-BE49-F238E27FC236}">
                <a16:creationId xmlns:a16="http://schemas.microsoft.com/office/drawing/2014/main" id="{DEDF7497-9D80-438B-934D-5458E9303F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graphicFrame>
        <p:nvGraphicFramePr>
          <p:cNvPr id="26" name="Chart 25">
            <a:extLst>
              <a:ext uri="{FF2B5EF4-FFF2-40B4-BE49-F238E27FC236}">
                <a16:creationId xmlns:a16="http://schemas.microsoft.com/office/drawing/2014/main" id="{0014EDC8-A66D-479D-B382-1800F9A135A2}"/>
              </a:ext>
            </a:extLst>
          </p:cNvPr>
          <p:cNvGraphicFramePr>
            <a:graphicFrameLocks/>
          </p:cNvGraphicFramePr>
          <p:nvPr>
            <p:extLst>
              <p:ext uri="{D42A27DB-BD31-4B8C-83A1-F6EECF244321}">
                <p14:modId xmlns:p14="http://schemas.microsoft.com/office/powerpoint/2010/main" val="2082957699"/>
              </p:ext>
            </p:extLst>
          </p:nvPr>
        </p:nvGraphicFramePr>
        <p:xfrm>
          <a:off x="4488726" y="966535"/>
          <a:ext cx="6582342" cy="4146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2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195766-93AD-94E9-F303-66F6EA818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84F009E-476F-8902-B511-471DB2AC6B7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17688E9E-128C-4639-2306-2FB0F85BAF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6BECEC-4680-D68E-E7D9-36AC69638C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874D0A62-B158-A266-6635-E976E2FEF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059348-3B91-CF3F-5360-A00127838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A73468D1-DFEB-9409-757F-FDB91581C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2F401F-37FD-6348-44DE-ECFBFBD32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A28028-A7C3-E203-4B23-CA479C9B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3BEC296-7261-C915-DFB8-C67B973B3C7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8D0FFF4C-34E8-C1AB-9EDC-F367594108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AB5A73BA-A5C6-7D14-6CC2-9E25D9C75B7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2" name="Title 1">
            <a:extLst>
              <a:ext uri="{FF2B5EF4-FFF2-40B4-BE49-F238E27FC236}">
                <a16:creationId xmlns:a16="http://schemas.microsoft.com/office/drawing/2014/main" id="{3DC59CFD-2D8B-1377-237C-3C6F3310771A}"/>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D19F89A0-11FB-3C94-B789-0A06FE6BA964}"/>
              </a:ext>
            </a:extLst>
          </p:cNvPr>
          <p:cNvSpPr txBox="1">
            <a:spLocks/>
          </p:cNvSpPr>
          <p:nvPr/>
        </p:nvSpPr>
        <p:spPr>
          <a:xfrm>
            <a:off x="1535372" y="4167051"/>
            <a:ext cx="9120954" cy="870558"/>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2" name="Footer Placeholder 3">
            <a:extLst>
              <a:ext uri="{FF2B5EF4-FFF2-40B4-BE49-F238E27FC236}">
                <a16:creationId xmlns:a16="http://schemas.microsoft.com/office/drawing/2014/main" id="{59A7BA61-0333-C31A-9679-407D71E614A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53523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D1CE44-D4D0-90BF-88CE-5E88013DA44E}"/>
              </a:ext>
            </a:extLst>
          </p:cNvPr>
          <p:cNvSpPr txBox="1">
            <a:spLocks/>
          </p:cNvSpPr>
          <p:nvPr/>
        </p:nvSpPr>
        <p:spPr>
          <a:xfrm>
            <a:off x="177553" y="0"/>
            <a:ext cx="10877300" cy="57485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5" name="Slide Number Placeholder 4">
            <a:extLst>
              <a:ext uri="{FF2B5EF4-FFF2-40B4-BE49-F238E27FC236}">
                <a16:creationId xmlns:a16="http://schemas.microsoft.com/office/drawing/2014/main" id="{72CEF63B-43BC-1BF3-BE30-BCE2B23F837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6" name="Table 7">
            <a:extLst>
              <a:ext uri="{FF2B5EF4-FFF2-40B4-BE49-F238E27FC236}">
                <a16:creationId xmlns:a16="http://schemas.microsoft.com/office/drawing/2014/main" id="{3F4A15FC-7515-4B4F-8D53-6D5E5B1DDB1D}"/>
              </a:ext>
            </a:extLst>
          </p:cNvPr>
          <p:cNvGraphicFramePr>
            <a:graphicFrameLocks noGrp="1"/>
          </p:cNvGraphicFramePr>
          <p:nvPr>
            <p:extLst>
              <p:ext uri="{D42A27DB-BD31-4B8C-83A1-F6EECF244321}">
                <p14:modId xmlns:p14="http://schemas.microsoft.com/office/powerpoint/2010/main" val="1338405008"/>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2" name="Footer Placeholder 3">
            <a:extLst>
              <a:ext uri="{FF2B5EF4-FFF2-40B4-BE49-F238E27FC236}">
                <a16:creationId xmlns:a16="http://schemas.microsoft.com/office/drawing/2014/main" id="{B21A1A61-3ABD-7508-BA9F-A757C16BD779}"/>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163966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857D4C-8F4B-43F8-A2FD-CAA09F7C9D48}"/>
              </a:ext>
            </a:extLst>
          </p:cNvPr>
          <p:cNvGraphicFramePr>
            <a:graphicFrameLocks noGrp="1"/>
          </p:cNvGraphicFramePr>
          <p:nvPr>
            <p:extLst>
              <p:ext uri="{D42A27DB-BD31-4B8C-83A1-F6EECF244321}">
                <p14:modId xmlns:p14="http://schemas.microsoft.com/office/powerpoint/2010/main" val="542755160"/>
              </p:ext>
            </p:extLst>
          </p:nvPr>
        </p:nvGraphicFramePr>
        <p:xfrm>
          <a:off x="1463040" y="1621455"/>
          <a:ext cx="9614264" cy="3897672"/>
        </p:xfrm>
        <a:graphic>
          <a:graphicData uri="http://schemas.openxmlformats.org/drawingml/2006/table">
            <a:tbl>
              <a:tblPr firstRow="1">
                <a:tableStyleId>{5C22544A-7EE6-4342-B048-85BDC9FD1C3A}</a:tableStyleId>
              </a:tblPr>
              <a:tblGrid>
                <a:gridCol w="3136568">
                  <a:extLst>
                    <a:ext uri="{9D8B030D-6E8A-4147-A177-3AD203B41FA5}">
                      <a16:colId xmlns:a16="http://schemas.microsoft.com/office/drawing/2014/main" val="4089601162"/>
                    </a:ext>
                  </a:extLst>
                </a:gridCol>
                <a:gridCol w="2204688">
                  <a:extLst>
                    <a:ext uri="{9D8B030D-6E8A-4147-A177-3AD203B41FA5}">
                      <a16:colId xmlns:a16="http://schemas.microsoft.com/office/drawing/2014/main" val="2701955543"/>
                    </a:ext>
                  </a:extLst>
                </a:gridCol>
                <a:gridCol w="2136504">
                  <a:extLst>
                    <a:ext uri="{9D8B030D-6E8A-4147-A177-3AD203B41FA5}">
                      <a16:colId xmlns:a16="http://schemas.microsoft.com/office/drawing/2014/main" val="3624255748"/>
                    </a:ext>
                  </a:extLst>
                </a:gridCol>
                <a:gridCol w="2136504">
                  <a:extLst>
                    <a:ext uri="{9D8B030D-6E8A-4147-A177-3AD203B41FA5}">
                      <a16:colId xmlns:a16="http://schemas.microsoft.com/office/drawing/2014/main" val="2840084902"/>
                    </a:ext>
                  </a:extLst>
                </a:gridCol>
              </a:tblGrid>
              <a:tr h="324806">
                <a:tc>
                  <a:txBody>
                    <a:bodyPr/>
                    <a:lstStyle/>
                    <a:p>
                      <a:pPr algn="l" fontAlgn="b"/>
                      <a:r>
                        <a:rPr lang="en-GB" sz="1600" b="1" u="none" strike="noStrike" dirty="0">
                          <a:effectLst/>
                        </a:rPr>
                        <a:t>South Cambs</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32480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£4,596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£5,398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£5,713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4715243"/>
                  </a:ext>
                </a:extLst>
              </a:tr>
              <a:tr h="32480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£4,734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£5,663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£6,414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158676642"/>
                  </a:ext>
                </a:extLst>
              </a:tr>
              <a:tr h="32480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£6,781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£7,924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£9,071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25206172"/>
                  </a:ext>
                </a:extLst>
              </a:tr>
              <a:tr h="32480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£6,722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£7,834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£9,331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016863380"/>
                  </a:ext>
                </a:extLst>
              </a:tr>
              <a:tr h="32480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£7,384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£9,165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£11,219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487644317"/>
                  </a:ext>
                </a:extLst>
              </a:tr>
              <a:tr h="32480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£9,256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£11,466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£14,027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985747962"/>
                  </a:ext>
                </a:extLst>
              </a:tr>
              <a:tr h="32480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£8,944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£12,779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£16,549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5506051"/>
                  </a:ext>
                </a:extLst>
              </a:tr>
              <a:tr h="32480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£7,462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£10,907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£16,380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46179320"/>
                  </a:ext>
                </a:extLst>
              </a:tr>
              <a:tr h="32480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£9,035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£13,000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£19,032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08800336"/>
                  </a:ext>
                </a:extLst>
              </a:tr>
              <a:tr h="32480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£14,976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£18,044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£17,797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233468519"/>
                  </a:ext>
                </a:extLst>
              </a:tr>
              <a:tr h="32480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£14,976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£21,814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£20,670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657599478"/>
                  </a:ext>
                </a:extLst>
              </a:tr>
            </a:tbl>
          </a:graphicData>
        </a:graphic>
      </p:graphicFrame>
      <p:sp>
        <p:nvSpPr>
          <p:cNvPr id="6" name="Footer Placeholder 3">
            <a:extLst>
              <a:ext uri="{FF2B5EF4-FFF2-40B4-BE49-F238E27FC236}">
                <a16:creationId xmlns:a16="http://schemas.microsoft.com/office/drawing/2014/main" id="{5D0A1D32-D0D9-4F55-95F7-454D50F6396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9" name="Title 1">
            <a:extLst>
              <a:ext uri="{FF2B5EF4-FFF2-40B4-BE49-F238E27FC236}">
                <a16:creationId xmlns:a16="http://schemas.microsoft.com/office/drawing/2014/main" id="{B5585C67-3DB2-4D7F-5E8F-F5C29EFD3F8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C1640D-F6FC-BE2F-4E34-6C6CA6FDD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70922C1B-1928-D7D4-FB9A-6B9E31F4F67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6CEAB9C7-B6FD-7140-0D99-6C9C28E47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2B8CAC-ABCC-41C7-C3B5-99B428118A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6F8CBC1F-6248-D6E5-8E82-9501EC074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C3D1C18-280F-936D-7C86-35866DDB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CD08C758-89D8-1413-F380-2C67E4F1C0A3}"/>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10" name="Straight Connector 9">
            <a:extLst>
              <a:ext uri="{FF2B5EF4-FFF2-40B4-BE49-F238E27FC236}">
                <a16:creationId xmlns:a16="http://schemas.microsoft.com/office/drawing/2014/main" id="{822F88DE-5855-23B2-5D2A-ABB1ECF45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573828B9-B9D7-18CB-AD56-0E161068AED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AAEDA0E8-D34D-9BDB-E20D-7DAE25005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51DFC7-2FAB-830A-194C-DF65D6758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4FA4FF33-7DAF-3C58-2211-EC49BADD4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C12F57C-7847-2B7E-5267-4188DAF25A6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5AA8D3D-FEA0-0A9E-3CC2-CDD427D9BB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C192D91F-DA1D-EC27-3098-8D3351CD0DF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8" name="TextBox 17">
            <a:extLst>
              <a:ext uri="{FF2B5EF4-FFF2-40B4-BE49-F238E27FC236}">
                <a16:creationId xmlns:a16="http://schemas.microsoft.com/office/drawing/2014/main" id="{A7EB241A-392B-91EA-3E28-E0846ED38CA7}"/>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9" name="Chart 18">
            <a:extLst>
              <a:ext uri="{FF2B5EF4-FFF2-40B4-BE49-F238E27FC236}">
                <a16:creationId xmlns:a16="http://schemas.microsoft.com/office/drawing/2014/main" id="{975978B8-962C-FF3A-451B-6CB9A6CDEE39}"/>
              </a:ext>
            </a:extLst>
          </p:cNvPr>
          <p:cNvGraphicFramePr>
            <a:graphicFrameLocks/>
          </p:cNvGraphicFramePr>
          <p:nvPr>
            <p:extLst>
              <p:ext uri="{D42A27DB-BD31-4B8C-83A1-F6EECF244321}">
                <p14:modId xmlns:p14="http://schemas.microsoft.com/office/powerpoint/2010/main" val="1554129419"/>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7F0953B5-6E0D-C710-A180-347B4E324E53}"/>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1" name="TextBox 20">
            <a:extLst>
              <a:ext uri="{FF2B5EF4-FFF2-40B4-BE49-F238E27FC236}">
                <a16:creationId xmlns:a16="http://schemas.microsoft.com/office/drawing/2014/main" id="{9490905F-4BCC-919E-5A71-E70656CFF755}"/>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2" name="TextBox 21">
            <a:extLst>
              <a:ext uri="{FF2B5EF4-FFF2-40B4-BE49-F238E27FC236}">
                <a16:creationId xmlns:a16="http://schemas.microsoft.com/office/drawing/2014/main" id="{F68CBBB5-58C4-C50F-1296-1C78BE2510E7}"/>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3" name="TextBox 22">
            <a:extLst>
              <a:ext uri="{FF2B5EF4-FFF2-40B4-BE49-F238E27FC236}">
                <a16:creationId xmlns:a16="http://schemas.microsoft.com/office/drawing/2014/main" id="{2851F18A-2C35-B5A5-880C-C562339DC588}"/>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4" name="TextBox 23">
            <a:extLst>
              <a:ext uri="{FF2B5EF4-FFF2-40B4-BE49-F238E27FC236}">
                <a16:creationId xmlns:a16="http://schemas.microsoft.com/office/drawing/2014/main" id="{D6FDF78D-EAA8-E769-FD38-0DFEADBD0513}"/>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6" name="Footer Placeholder 3">
            <a:extLst>
              <a:ext uri="{FF2B5EF4-FFF2-40B4-BE49-F238E27FC236}">
                <a16:creationId xmlns:a16="http://schemas.microsoft.com/office/drawing/2014/main" id="{2FF74D14-4646-FD93-16EC-3D480CACCB1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Tree>
    <p:extLst>
      <p:ext uri="{BB962C8B-B14F-4D97-AF65-F5344CB8AC3E}">
        <p14:creationId xmlns:p14="http://schemas.microsoft.com/office/powerpoint/2010/main" val="654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97F6D7-F1F6-DC2A-8192-8133D9126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9BD2312-4B4F-F1EA-0FEF-60BC036BC3A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F5EF5F77-7CE9-FDC4-98C9-E2909216EE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57C5381-D2FC-7E13-CE72-780A14CAE3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F9A123D0-2D94-8951-3226-3C521D999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6581396-97C4-E884-CD9B-80C5E5616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7D50E82A-E83E-8F43-E1F4-86294CE425E6}"/>
              </a:ext>
            </a:extLst>
          </p:cNvPr>
          <p:cNvSpPr txBox="1">
            <a:spLocks/>
          </p:cNvSpPr>
          <p:nvPr/>
        </p:nvSpPr>
        <p:spPr>
          <a:xfrm>
            <a:off x="659301" y="582707"/>
            <a:ext cx="3314370" cy="2761022"/>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defRPr sz="1400" b="0" i="0" u="none" strike="noStrike" kern="1200" spc="0" baseline="0">
                <a:solidFill>
                  <a:prstClr val="black">
                    <a:lumMod val="65000"/>
                    <a:lumOff val="35000"/>
                  </a:prstClr>
                </a:solidFill>
                <a:latin typeface="+mn-lt"/>
                <a:ea typeface="+mn-ea"/>
                <a:cs typeface="+mn-cs"/>
              </a:defRPr>
            </a:pPr>
            <a:r>
              <a:rPr lang="en-GB" sz="3600" dirty="0">
                <a:solidFill>
                  <a:prstClr val="black">
                    <a:lumMod val="65000"/>
                    <a:lumOff val="35000"/>
                  </a:prstClr>
                </a:solidFill>
                <a:latin typeface="+mn-lt"/>
                <a:ea typeface="+mn-ea"/>
                <a:cs typeface="+mn-cs"/>
              </a:rPr>
              <a:t>Range of max and min housing costs</a:t>
            </a:r>
          </a:p>
        </p:txBody>
      </p:sp>
      <p:cxnSp>
        <p:nvCxnSpPr>
          <p:cNvPr id="10" name="Straight Connector 9">
            <a:extLst>
              <a:ext uri="{FF2B5EF4-FFF2-40B4-BE49-F238E27FC236}">
                <a16:creationId xmlns:a16="http://schemas.microsoft.com/office/drawing/2014/main" id="{1C488D9E-1DA4-AC68-C365-D973A26FA9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4C32E149-9FCD-76B7-FD06-34FF55EC9C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22">
              <a:extLst>
                <a:ext uri="{FF2B5EF4-FFF2-40B4-BE49-F238E27FC236}">
                  <a16:creationId xmlns:a16="http://schemas.microsoft.com/office/drawing/2014/main" id="{65D6CB4B-5061-4F78-4AB6-9D0F9E2EDE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1B61D7-08E5-B8E2-6B3A-297AA5217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25">
            <a:extLst>
              <a:ext uri="{FF2B5EF4-FFF2-40B4-BE49-F238E27FC236}">
                <a16:creationId xmlns:a16="http://schemas.microsoft.com/office/drawing/2014/main" id="{CD786394-6321-5410-182A-E079A7FA2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7">
            <a:extLst>
              <a:ext uri="{FF2B5EF4-FFF2-40B4-BE49-F238E27FC236}">
                <a16:creationId xmlns:a16="http://schemas.microsoft.com/office/drawing/2014/main" id="{505F21A1-DCF4-AA3D-18B4-013A06E906CE}"/>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29">
            <a:extLst>
              <a:ext uri="{FF2B5EF4-FFF2-40B4-BE49-F238E27FC236}">
                <a16:creationId xmlns:a16="http://schemas.microsoft.com/office/drawing/2014/main" id="{5B9DA46A-CCBE-899D-468D-B67EF1173B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650172A-E579-9242-D5D9-24AFDD419458}"/>
              </a:ext>
            </a:extLst>
          </p:cNvPr>
          <p:cNvSpPr txBox="1"/>
          <p:nvPr/>
        </p:nvSpPr>
        <p:spPr>
          <a:xfrm>
            <a:off x="659301" y="3553092"/>
            <a:ext cx="3242139"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sp>
        <p:nvSpPr>
          <p:cNvPr id="19" name="Slide Number Placeholder 4">
            <a:extLst>
              <a:ext uri="{FF2B5EF4-FFF2-40B4-BE49-F238E27FC236}">
                <a16:creationId xmlns:a16="http://schemas.microsoft.com/office/drawing/2014/main" id="{4BE255A2-E855-CE34-042D-9571BA38A14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graphicFrame>
        <p:nvGraphicFramePr>
          <p:cNvPr id="20" name="Chart 19">
            <a:extLst>
              <a:ext uri="{FF2B5EF4-FFF2-40B4-BE49-F238E27FC236}">
                <a16:creationId xmlns:a16="http://schemas.microsoft.com/office/drawing/2014/main" id="{1BFA58D7-56B8-5F1F-AFB1-FDB49AA70482}"/>
              </a:ext>
            </a:extLst>
          </p:cNvPr>
          <p:cNvGraphicFramePr>
            <a:graphicFrameLocks/>
          </p:cNvGraphicFramePr>
          <p:nvPr>
            <p:extLst>
              <p:ext uri="{D42A27DB-BD31-4B8C-83A1-F6EECF244321}">
                <p14:modId xmlns:p14="http://schemas.microsoft.com/office/powerpoint/2010/main" val="1243220715"/>
              </p:ext>
            </p:extLst>
          </p:nvPr>
        </p:nvGraphicFramePr>
        <p:xfrm>
          <a:off x="4469840" y="976903"/>
          <a:ext cx="6585012"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Footer Placeholder 3">
            <a:extLst>
              <a:ext uri="{FF2B5EF4-FFF2-40B4-BE49-F238E27FC236}">
                <a16:creationId xmlns:a16="http://schemas.microsoft.com/office/drawing/2014/main" id="{22A4FF7D-7295-2FF4-AE5E-6EDA820AF4F0}"/>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South Cambridgeshire</a:t>
            </a:r>
          </a:p>
        </p:txBody>
      </p:sp>
    </p:spTree>
    <p:extLst>
      <p:ext uri="{BB962C8B-B14F-4D97-AF65-F5344CB8AC3E}">
        <p14:creationId xmlns:p14="http://schemas.microsoft.com/office/powerpoint/2010/main" val="2782217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graphicFrame>
        <p:nvGraphicFramePr>
          <p:cNvPr id="11" name="Chart 10">
            <a:extLst>
              <a:ext uri="{FF2B5EF4-FFF2-40B4-BE49-F238E27FC236}">
                <a16:creationId xmlns:a16="http://schemas.microsoft.com/office/drawing/2014/main" id="{911285DF-1A35-46B9-B27F-C8234539480B}"/>
              </a:ext>
            </a:extLst>
          </p:cNvPr>
          <p:cNvGraphicFramePr>
            <a:graphicFrameLocks/>
          </p:cNvGraphicFramePr>
          <p:nvPr>
            <p:extLst>
              <p:ext uri="{D42A27DB-BD31-4B8C-83A1-F6EECF244321}">
                <p14:modId xmlns:p14="http://schemas.microsoft.com/office/powerpoint/2010/main" val="1584298615"/>
              </p:ext>
            </p:extLst>
          </p:nvPr>
        </p:nvGraphicFramePr>
        <p:xfrm>
          <a:off x="68022" y="1389525"/>
          <a:ext cx="4017859" cy="4630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35C9F63-3B93-46CD-857C-E0F75C236D04}"/>
              </a:ext>
            </a:extLst>
          </p:cNvPr>
          <p:cNvGraphicFramePr>
            <a:graphicFrameLocks/>
          </p:cNvGraphicFramePr>
          <p:nvPr>
            <p:extLst>
              <p:ext uri="{D42A27DB-BD31-4B8C-83A1-F6EECF244321}">
                <p14:modId xmlns:p14="http://schemas.microsoft.com/office/powerpoint/2010/main" val="3659405767"/>
              </p:ext>
            </p:extLst>
          </p:nvPr>
        </p:nvGraphicFramePr>
        <p:xfrm>
          <a:off x="4085881" y="1389525"/>
          <a:ext cx="4017859" cy="4630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323E14C-7163-48DA-96DF-F7F127BBE46E}"/>
              </a:ext>
            </a:extLst>
          </p:cNvPr>
          <p:cNvGraphicFramePr>
            <a:graphicFrameLocks/>
          </p:cNvGraphicFramePr>
          <p:nvPr>
            <p:extLst>
              <p:ext uri="{D42A27DB-BD31-4B8C-83A1-F6EECF244321}">
                <p14:modId xmlns:p14="http://schemas.microsoft.com/office/powerpoint/2010/main" val="154969043"/>
              </p:ext>
            </p:extLst>
          </p:nvPr>
        </p:nvGraphicFramePr>
        <p:xfrm>
          <a:off x="8103740" y="1389525"/>
          <a:ext cx="4017859" cy="4630182"/>
        </p:xfrm>
        <a:graphic>
          <a:graphicData uri="http://schemas.openxmlformats.org/drawingml/2006/chart">
            <c:chart xmlns:c="http://schemas.openxmlformats.org/drawingml/2006/chart" xmlns:r="http://schemas.openxmlformats.org/officeDocument/2006/relationships" r:id="rId4"/>
          </a:graphicData>
        </a:graphic>
      </p:graphicFrame>
      <p:sp>
        <p:nvSpPr>
          <p:cNvPr id="15" name="Slide Number Placeholder 4">
            <a:extLst>
              <a:ext uri="{FF2B5EF4-FFF2-40B4-BE49-F238E27FC236}">
                <a16:creationId xmlns:a16="http://schemas.microsoft.com/office/drawing/2014/main" id="{982251A9-73E0-4DAE-9612-E865398ADF9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
        <p:nvSpPr>
          <p:cNvPr id="10" name="Footer Placeholder 3">
            <a:extLst>
              <a:ext uri="{FF2B5EF4-FFF2-40B4-BE49-F238E27FC236}">
                <a16:creationId xmlns:a16="http://schemas.microsoft.com/office/drawing/2014/main" id="{1A123325-FFD1-4D62-ACA3-C5417336254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 </a:t>
            </a:r>
          </a:p>
        </p:txBody>
      </p:sp>
      <p:sp>
        <p:nvSpPr>
          <p:cNvPr id="14" name="Rectangle: Rounded Corners 13">
            <a:extLst>
              <a:ext uri="{FF2B5EF4-FFF2-40B4-BE49-F238E27FC236}">
                <a16:creationId xmlns:a16="http://schemas.microsoft.com/office/drawing/2014/main" id="{043275D0-B9AA-48A5-B1A6-52C11F2DA3DF}"/>
              </a:ext>
            </a:extLst>
          </p:cNvPr>
          <p:cNvSpPr/>
          <p:nvPr/>
        </p:nvSpPr>
        <p:spPr>
          <a:xfrm>
            <a:off x="641179" y="6060161"/>
            <a:ext cx="11028307" cy="692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dirty="0"/>
              <a:t>South Cambs sees some of the higher housing costs, coming second only to Cambridge The exception is the cost of 1 bed LQ new build - higher in South Cambs than in Cambridge. Cambridge &amp; South Cambs see the highest, while Fenland &amp; Peterborough see the lowest housing costs, compared to the rest of the study area. A comparison of costs is set out in the “whole area” slide deck.</a:t>
            </a:r>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857D4C-8F4B-43F8-A2FD-CAA09F7C9D48}"/>
              </a:ext>
            </a:extLst>
          </p:cNvPr>
          <p:cNvGraphicFramePr>
            <a:graphicFrameLocks noGrp="1"/>
          </p:cNvGraphicFramePr>
          <p:nvPr>
            <p:extLst>
              <p:ext uri="{D42A27DB-BD31-4B8C-83A1-F6EECF244321}">
                <p14:modId xmlns:p14="http://schemas.microsoft.com/office/powerpoint/2010/main" val="676440190"/>
              </p:ext>
            </p:extLst>
          </p:nvPr>
        </p:nvGraphicFramePr>
        <p:xfrm>
          <a:off x="1463040" y="1621455"/>
          <a:ext cx="9614264" cy="3897672"/>
        </p:xfrm>
        <a:graphic>
          <a:graphicData uri="http://schemas.openxmlformats.org/drawingml/2006/table">
            <a:tbl>
              <a:tblPr firstRow="1">
                <a:tableStyleId>{5C22544A-7EE6-4342-B048-85BDC9FD1C3A}</a:tableStyleId>
              </a:tblPr>
              <a:tblGrid>
                <a:gridCol w="3136568">
                  <a:extLst>
                    <a:ext uri="{9D8B030D-6E8A-4147-A177-3AD203B41FA5}">
                      <a16:colId xmlns:a16="http://schemas.microsoft.com/office/drawing/2014/main" val="4089601162"/>
                    </a:ext>
                  </a:extLst>
                </a:gridCol>
                <a:gridCol w="2204688">
                  <a:extLst>
                    <a:ext uri="{9D8B030D-6E8A-4147-A177-3AD203B41FA5}">
                      <a16:colId xmlns:a16="http://schemas.microsoft.com/office/drawing/2014/main" val="2701955543"/>
                    </a:ext>
                  </a:extLst>
                </a:gridCol>
                <a:gridCol w="2136504">
                  <a:extLst>
                    <a:ext uri="{9D8B030D-6E8A-4147-A177-3AD203B41FA5}">
                      <a16:colId xmlns:a16="http://schemas.microsoft.com/office/drawing/2014/main" val="3624255748"/>
                    </a:ext>
                  </a:extLst>
                </a:gridCol>
                <a:gridCol w="2136504">
                  <a:extLst>
                    <a:ext uri="{9D8B030D-6E8A-4147-A177-3AD203B41FA5}">
                      <a16:colId xmlns:a16="http://schemas.microsoft.com/office/drawing/2014/main" val="2840084902"/>
                    </a:ext>
                  </a:extLst>
                </a:gridCol>
              </a:tblGrid>
              <a:tr h="324806">
                <a:tc>
                  <a:txBody>
                    <a:bodyPr/>
                    <a:lstStyle/>
                    <a:p>
                      <a:pPr algn="l" fontAlgn="b"/>
                      <a:r>
                        <a:rPr lang="en-GB" sz="1600" b="1" u="none" strike="noStrike" dirty="0">
                          <a:effectLst/>
                        </a:rPr>
                        <a:t>South Cambs</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32480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£16,085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£18,892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£19,995 </a:t>
                      </a:r>
                    </a:p>
                  </a:txBody>
                  <a:tcPr marL="0" marR="0" marT="0" marB="0" anchor="b"/>
                </a:tc>
                <a:extLst>
                  <a:ext uri="{0D108BD9-81ED-4DB2-BD59-A6C34878D82A}">
                    <a16:rowId xmlns:a16="http://schemas.microsoft.com/office/drawing/2014/main" val="864715243"/>
                  </a:ext>
                </a:extLst>
              </a:tr>
              <a:tr h="32480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£16,569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£19,820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£22,450 </a:t>
                      </a:r>
                    </a:p>
                  </a:txBody>
                  <a:tcPr marL="0" marR="0" marT="0" marB="0" anchor="b"/>
                </a:tc>
                <a:extLst>
                  <a:ext uri="{0D108BD9-81ED-4DB2-BD59-A6C34878D82A}">
                    <a16:rowId xmlns:a16="http://schemas.microsoft.com/office/drawing/2014/main" val="4158676642"/>
                  </a:ext>
                </a:extLst>
              </a:tr>
              <a:tr h="32480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£23,735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£27,735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£31,750 </a:t>
                      </a:r>
                    </a:p>
                  </a:txBody>
                  <a:tcPr marL="0" marR="0" marT="0" marB="0" anchor="b"/>
                </a:tc>
                <a:extLst>
                  <a:ext uri="{0D108BD9-81ED-4DB2-BD59-A6C34878D82A}">
                    <a16:rowId xmlns:a16="http://schemas.microsoft.com/office/drawing/2014/main" val="4225206172"/>
                  </a:ext>
                </a:extLst>
              </a:tr>
              <a:tr h="32480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£23,525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£27,418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£32,658 </a:t>
                      </a:r>
                    </a:p>
                  </a:txBody>
                  <a:tcPr marL="0" marR="0" marT="0" marB="0" anchor="b"/>
                </a:tc>
                <a:extLst>
                  <a:ext uri="{0D108BD9-81ED-4DB2-BD59-A6C34878D82A}">
                    <a16:rowId xmlns:a16="http://schemas.microsoft.com/office/drawing/2014/main" val="2016863380"/>
                  </a:ext>
                </a:extLst>
              </a:tr>
              <a:tr h="32480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£25,844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£32,078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£39,267 </a:t>
                      </a:r>
                    </a:p>
                  </a:txBody>
                  <a:tcPr marL="0" marR="0" marT="0" marB="0" anchor="b"/>
                </a:tc>
                <a:extLst>
                  <a:ext uri="{0D108BD9-81ED-4DB2-BD59-A6C34878D82A}">
                    <a16:rowId xmlns:a16="http://schemas.microsoft.com/office/drawing/2014/main" val="1487644317"/>
                  </a:ext>
                </a:extLst>
              </a:tr>
              <a:tr h="32480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£32,396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£40,131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£49,095 </a:t>
                      </a:r>
                    </a:p>
                  </a:txBody>
                  <a:tcPr marL="0" marR="0" marT="0" marB="0" anchor="b"/>
                </a:tc>
                <a:extLst>
                  <a:ext uri="{0D108BD9-81ED-4DB2-BD59-A6C34878D82A}">
                    <a16:rowId xmlns:a16="http://schemas.microsoft.com/office/drawing/2014/main" val="985747962"/>
                  </a:ext>
                </a:extLst>
              </a:tr>
              <a:tr h="32480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£31,304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£44,727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£57,922 </a:t>
                      </a:r>
                    </a:p>
                  </a:txBody>
                  <a:tcPr marL="0" marR="0" marT="0" marB="0" anchor="b"/>
                </a:tc>
                <a:extLst>
                  <a:ext uri="{0D108BD9-81ED-4DB2-BD59-A6C34878D82A}">
                    <a16:rowId xmlns:a16="http://schemas.microsoft.com/office/drawing/2014/main" val="4075506051"/>
                  </a:ext>
                </a:extLst>
              </a:tr>
              <a:tr h="32480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£26,117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£38,175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£57,330 </a:t>
                      </a:r>
                    </a:p>
                  </a:txBody>
                  <a:tcPr marL="0" marR="0" marT="0" marB="0" anchor="b"/>
                </a:tc>
                <a:extLst>
                  <a:ext uri="{0D108BD9-81ED-4DB2-BD59-A6C34878D82A}">
                    <a16:rowId xmlns:a16="http://schemas.microsoft.com/office/drawing/2014/main" val="3246179320"/>
                  </a:ext>
                </a:extLst>
              </a:tr>
              <a:tr h="32480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£31,623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£45,500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£66,612 </a:t>
                      </a:r>
                    </a:p>
                  </a:txBody>
                  <a:tcPr marL="0" marR="0" marT="0" marB="0" anchor="b"/>
                </a:tc>
                <a:extLst>
                  <a:ext uri="{0D108BD9-81ED-4DB2-BD59-A6C34878D82A}">
                    <a16:rowId xmlns:a16="http://schemas.microsoft.com/office/drawing/2014/main" val="3108800336"/>
                  </a:ext>
                </a:extLst>
              </a:tr>
              <a:tr h="32480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£63,154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£62,290 </a:t>
                      </a:r>
                    </a:p>
                  </a:txBody>
                  <a:tcPr marL="0" marR="0" marT="0" marB="0" anchor="b"/>
                </a:tc>
                <a:extLst>
                  <a:ext uri="{0D108BD9-81ED-4DB2-BD59-A6C34878D82A}">
                    <a16:rowId xmlns:a16="http://schemas.microsoft.com/office/drawing/2014/main" val="1233468519"/>
                  </a:ext>
                </a:extLst>
              </a:tr>
              <a:tr h="32480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£76,349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£72,345 </a:t>
                      </a:r>
                    </a:p>
                  </a:txBody>
                  <a:tcPr marL="0" marR="0" marT="0" marB="0" anchor="b"/>
                </a:tc>
                <a:extLst>
                  <a:ext uri="{0D108BD9-81ED-4DB2-BD59-A6C34878D82A}">
                    <a16:rowId xmlns:a16="http://schemas.microsoft.com/office/drawing/2014/main" val="1657599478"/>
                  </a:ext>
                </a:extLst>
              </a:tr>
            </a:tbl>
          </a:graphicData>
        </a:graphic>
      </p:graphicFrame>
      <p:sp>
        <p:nvSpPr>
          <p:cNvPr id="6" name="Footer Placeholder 3">
            <a:extLst>
              <a:ext uri="{FF2B5EF4-FFF2-40B4-BE49-F238E27FC236}">
                <a16:creationId xmlns:a16="http://schemas.microsoft.com/office/drawing/2014/main" id="{5D0A1D32-D0D9-4F55-95F7-454D50F6396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8" name="Slide Number Placeholder 4">
            <a:extLst>
              <a:ext uri="{FF2B5EF4-FFF2-40B4-BE49-F238E27FC236}">
                <a16:creationId xmlns:a16="http://schemas.microsoft.com/office/drawing/2014/main" id="{1EB267A0-66E8-47CF-8BF7-9E605FF5471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9" name="Title 1">
            <a:extLst>
              <a:ext uri="{FF2B5EF4-FFF2-40B4-BE49-F238E27FC236}">
                <a16:creationId xmlns:a16="http://schemas.microsoft.com/office/drawing/2014/main" id="{B5585C67-3DB2-4D7F-5E8F-F5C29EFD3F8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annual housing costs x 3.5</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281672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9255AE-1070-17B8-4D93-12C94DD1D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B032A91-C17E-314E-B106-29306E1A9C0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4DCBC809-1F14-A46E-51C9-A6E05A9451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3E2D53-90D2-0F72-8876-3A9EB0BAD3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3B349DC-EAE9-ADA7-7D67-D5A037705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C9A3F31-C244-FE20-7921-B4E4E6D8E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F62C1006-B541-4D6E-A67C-941D8CAC5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085B4F-87A7-1185-56EA-564C0C442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82C24A4-B1F3-CF38-0A27-6B583FA37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FCA4711-59C0-7CCA-F118-7284D422C72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0E5A3EA7-1474-327F-E174-23798A0D4A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59C1B446-E53D-8533-B370-E78C993DA36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2" name="Title 1">
            <a:extLst>
              <a:ext uri="{FF2B5EF4-FFF2-40B4-BE49-F238E27FC236}">
                <a16:creationId xmlns:a16="http://schemas.microsoft.com/office/drawing/2014/main" id="{F168C58A-8763-81AE-D629-F468FAB1A56A}"/>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7" name="Text Placeholder 2">
            <a:extLst>
              <a:ext uri="{FF2B5EF4-FFF2-40B4-BE49-F238E27FC236}">
                <a16:creationId xmlns:a16="http://schemas.microsoft.com/office/drawing/2014/main" id="{1C79EC1C-097D-90A3-9578-654C300F502A}"/>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
        <p:nvSpPr>
          <p:cNvPr id="12" name="Footer Placeholder 3">
            <a:extLst>
              <a:ext uri="{FF2B5EF4-FFF2-40B4-BE49-F238E27FC236}">
                <a16:creationId xmlns:a16="http://schemas.microsoft.com/office/drawing/2014/main" id="{3B868D31-30C4-33EF-62DE-26345229DC1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66616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4AB581-AD5D-D90D-E094-6332F5E213AE}"/>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4" name="Slide Number Placeholder 4">
            <a:extLst>
              <a:ext uri="{FF2B5EF4-FFF2-40B4-BE49-F238E27FC236}">
                <a16:creationId xmlns:a16="http://schemas.microsoft.com/office/drawing/2014/main" id="{2854B688-A878-8B42-0E77-4ED1109131FC}"/>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5" name="Table 7">
            <a:extLst>
              <a:ext uri="{FF2B5EF4-FFF2-40B4-BE49-F238E27FC236}">
                <a16:creationId xmlns:a16="http://schemas.microsoft.com/office/drawing/2014/main" id="{33E8760E-FBF0-3E47-2213-EFA7E1531160}"/>
              </a:ext>
            </a:extLst>
          </p:cNvPr>
          <p:cNvGraphicFramePr>
            <a:graphicFrameLocks noGrp="1"/>
          </p:cNvGraphicFramePr>
          <p:nvPr>
            <p:extLst>
              <p:ext uri="{D42A27DB-BD31-4B8C-83A1-F6EECF244321}">
                <p14:modId xmlns:p14="http://schemas.microsoft.com/office/powerpoint/2010/main" val="531948484"/>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1891948928"/>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7058329"/>
                  </a:ext>
                </a:extLst>
              </a:tr>
            </a:tbl>
          </a:graphicData>
        </a:graphic>
      </p:graphicFrame>
      <p:sp>
        <p:nvSpPr>
          <p:cNvPr id="2" name="Footer Placeholder 3">
            <a:extLst>
              <a:ext uri="{FF2B5EF4-FFF2-40B4-BE49-F238E27FC236}">
                <a16:creationId xmlns:a16="http://schemas.microsoft.com/office/drawing/2014/main" id="{A9F03572-FCEE-3F64-903A-9B6FFF46C5E2}"/>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215287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39A2647E-DE07-43D2-AF2E-50816A1963AB}"/>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10" name="Title 1">
            <a:extLst>
              <a:ext uri="{FF2B5EF4-FFF2-40B4-BE49-F238E27FC236}">
                <a16:creationId xmlns:a16="http://schemas.microsoft.com/office/drawing/2014/main" id="{66DF2B1D-C2D3-D30C-E86C-1B7E220229D7}"/>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3" name="Slide Number Placeholder 4">
            <a:extLst>
              <a:ext uri="{FF2B5EF4-FFF2-40B4-BE49-F238E27FC236}">
                <a16:creationId xmlns:a16="http://schemas.microsoft.com/office/drawing/2014/main" id="{0AC275C2-18E3-A6C1-EB20-4ABB830BC289}"/>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2" name="Content Placeholder 2">
            <a:extLst>
              <a:ext uri="{FF2B5EF4-FFF2-40B4-BE49-F238E27FC236}">
                <a16:creationId xmlns:a16="http://schemas.microsoft.com/office/drawing/2014/main" id="{F1ECCBF0-2293-4235-FDA0-793E3C6360CA}"/>
              </a:ext>
            </a:extLst>
          </p:cNvPr>
          <p:cNvSpPr txBox="1">
            <a:spLocks/>
          </p:cNvSpPr>
          <p:nvPr/>
        </p:nvSpPr>
        <p:spPr>
          <a:xfrm>
            <a:off x="1449217" y="1933168"/>
            <a:ext cx="4645152" cy="3912351"/>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Font typeface="Arial" panose="020B0604020202020204" pitchFamily="34" charset="0"/>
              <a:buNone/>
            </a:pPr>
            <a:r>
              <a:rPr lang="en-GB" b="1" dirty="0"/>
              <a:t>Income </a:t>
            </a:r>
          </a:p>
          <a:p>
            <a:r>
              <a:rPr lang="en-GB" dirty="0"/>
              <a:t>Income distribution</a:t>
            </a:r>
          </a:p>
          <a:p>
            <a:r>
              <a:rPr lang="en-GB" dirty="0"/>
              <a:t>Change in income</a:t>
            </a:r>
          </a:p>
          <a:p>
            <a:pPr marL="0" indent="0">
              <a:buFont typeface="Arial" panose="020B0604020202020204" pitchFamily="34" charset="0"/>
              <a:buNone/>
            </a:pPr>
            <a:r>
              <a:rPr lang="en-GB" b="1" dirty="0"/>
              <a:t>Housing costs</a:t>
            </a:r>
          </a:p>
          <a:p>
            <a:r>
              <a:rPr lang="en-GB" dirty="0"/>
              <a:t>Identify housing costs</a:t>
            </a:r>
          </a:p>
          <a:p>
            <a:r>
              <a:rPr lang="en-GB" dirty="0"/>
              <a:t>Range of max and min housing costs</a:t>
            </a:r>
          </a:p>
          <a:p>
            <a:endParaRPr lang="en-GB" dirty="0"/>
          </a:p>
        </p:txBody>
      </p:sp>
      <p:sp>
        <p:nvSpPr>
          <p:cNvPr id="3" name="Content Placeholder 3">
            <a:extLst>
              <a:ext uri="{FF2B5EF4-FFF2-40B4-BE49-F238E27FC236}">
                <a16:creationId xmlns:a16="http://schemas.microsoft.com/office/drawing/2014/main" id="{B5BE38D8-C23F-5F42-0E4B-40502207F612}"/>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40104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6AB78-29D4-E40E-C561-460F6631B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155C155-C651-CFE1-E60C-3DAD58C3976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9123D7D4-D727-1DC6-5005-47E00A38BA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45D7F5-6402-9859-8A3C-AD10001D46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CAE7169F-F811-2989-7A18-68EE12EA5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4252E9-3D80-CF9B-14AF-873536C1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2FC48676-0452-A126-87BD-5983479FFC45}"/>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10" name="Group 9">
            <a:extLst>
              <a:ext uri="{FF2B5EF4-FFF2-40B4-BE49-F238E27FC236}">
                <a16:creationId xmlns:a16="http://schemas.microsoft.com/office/drawing/2014/main" id="{0A65D2B3-3547-ED45-73A9-7A39B2E9E1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D0BECA76-B9FB-18B7-F0CC-D5D40D3C2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4ACBE44-CDCC-F121-CC67-28770FD0B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5B70C8C7-D39C-957D-345B-6313786BE1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6934377E-DBD2-9985-ED3E-2AFB3B537C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2B9AEC2-90E9-2F0B-5074-8AF53D423C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7" name="Rectangle 16">
              <a:extLst>
                <a:ext uri="{FF2B5EF4-FFF2-40B4-BE49-F238E27FC236}">
                  <a16:creationId xmlns:a16="http://schemas.microsoft.com/office/drawing/2014/main" id="{0941A86C-CA84-7700-FE62-338B41F11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46E64F9-7E13-77BB-C867-20EE24849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7B84F7E-5E2A-8E0A-F295-548A43862EC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20" name="Rectangle 19">
              <a:extLst>
                <a:ext uri="{FF2B5EF4-FFF2-40B4-BE49-F238E27FC236}">
                  <a16:creationId xmlns:a16="http://schemas.microsoft.com/office/drawing/2014/main" id="{A154657B-B613-11C3-7416-9294CD6BE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F86D4BF-3C73-8E10-0255-F5CB24F20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E920F22B-DB52-0409-D51D-CC4D171C5E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8477E613-B9A6-0E1F-3431-2C6AE9C4AA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237E465-15D2-0F8D-88F4-ACC9232B37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C5A8A0D1-193C-5EA1-C0BB-987E6F17DC71}"/>
              </a:ext>
            </a:extLst>
          </p:cNvPr>
          <p:cNvPicPr>
            <a:picLocks noChangeAspect="1"/>
          </p:cNvPicPr>
          <p:nvPr/>
        </p:nvPicPr>
        <p:blipFill rotWithShape="1">
          <a:blip r:embed="rId3"/>
          <a:srcRect l="8280" t="29902" r="17017" b="39898"/>
          <a:stretch/>
        </p:blipFill>
        <p:spPr>
          <a:xfrm>
            <a:off x="729151" y="3061849"/>
            <a:ext cx="3523061" cy="1888367"/>
          </a:xfrm>
          <a:prstGeom prst="rect">
            <a:avLst/>
          </a:prstGeom>
        </p:spPr>
      </p:pic>
      <p:pic>
        <p:nvPicPr>
          <p:cNvPr id="26" name="Picture 25">
            <a:extLst>
              <a:ext uri="{FF2B5EF4-FFF2-40B4-BE49-F238E27FC236}">
                <a16:creationId xmlns:a16="http://schemas.microsoft.com/office/drawing/2014/main" id="{56F6DB33-4AA2-A86E-7E81-B5A4672FF0E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EA78BB05-50EB-5BA0-5206-0D8AEA6C0B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0" name="Slide Number Placeholder 4">
            <a:extLst>
              <a:ext uri="{FF2B5EF4-FFF2-40B4-BE49-F238E27FC236}">
                <a16:creationId xmlns:a16="http://schemas.microsoft.com/office/drawing/2014/main" id="{70A6AB5F-EE31-8F36-0996-1C80A25B0569}"/>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graphicFrame>
        <p:nvGraphicFramePr>
          <p:cNvPr id="39" name="Chart 38">
            <a:extLst>
              <a:ext uri="{FF2B5EF4-FFF2-40B4-BE49-F238E27FC236}">
                <a16:creationId xmlns:a16="http://schemas.microsoft.com/office/drawing/2014/main" id="{DB282239-7B07-4CBE-FB91-78816756A380}"/>
              </a:ext>
            </a:extLst>
          </p:cNvPr>
          <p:cNvGraphicFramePr>
            <a:graphicFrameLocks/>
          </p:cNvGraphicFramePr>
          <p:nvPr>
            <p:extLst>
              <p:ext uri="{D42A27DB-BD31-4B8C-83A1-F6EECF244321}">
                <p14:modId xmlns:p14="http://schemas.microsoft.com/office/powerpoint/2010/main" val="1154496539"/>
              </p:ext>
            </p:extLst>
          </p:nvPr>
        </p:nvGraphicFramePr>
        <p:xfrm>
          <a:off x="696216" y="520889"/>
          <a:ext cx="3615100" cy="1807271"/>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B3382928-3A85-63E4-97FC-E19757FCEF7D}"/>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2" name="TextBox 31">
            <a:extLst>
              <a:ext uri="{FF2B5EF4-FFF2-40B4-BE49-F238E27FC236}">
                <a16:creationId xmlns:a16="http://schemas.microsoft.com/office/drawing/2014/main" id="{C4BD7A0D-EA69-3743-E0F9-EDAB2AB0B52C}"/>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3" name="TextBox 32">
            <a:extLst>
              <a:ext uri="{FF2B5EF4-FFF2-40B4-BE49-F238E27FC236}">
                <a16:creationId xmlns:a16="http://schemas.microsoft.com/office/drawing/2014/main" id="{2022A07A-99D2-A596-97A9-7B77A878603A}"/>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3" name="Picture 42">
            <a:extLst>
              <a:ext uri="{FF2B5EF4-FFF2-40B4-BE49-F238E27FC236}">
                <a16:creationId xmlns:a16="http://schemas.microsoft.com/office/drawing/2014/main" id="{50824BA0-F5A1-9869-3C75-56CF5EE90922}"/>
              </a:ext>
            </a:extLst>
          </p:cNvPr>
          <p:cNvPicPr>
            <a:picLocks noChangeAspect="1"/>
          </p:cNvPicPr>
          <p:nvPr/>
        </p:nvPicPr>
        <p:blipFill rotWithShape="1">
          <a:blip r:embed="rId5"/>
          <a:srcRect l="8285" t="32636" r="10643" b="34117"/>
          <a:stretch/>
        </p:blipFill>
        <p:spPr>
          <a:xfrm>
            <a:off x="4524940" y="3755719"/>
            <a:ext cx="3607651" cy="1792300"/>
          </a:xfrm>
          <a:prstGeom prst="rect">
            <a:avLst/>
          </a:prstGeom>
        </p:spPr>
      </p:pic>
      <p:sp>
        <p:nvSpPr>
          <p:cNvPr id="34" name="TextBox 33">
            <a:extLst>
              <a:ext uri="{FF2B5EF4-FFF2-40B4-BE49-F238E27FC236}">
                <a16:creationId xmlns:a16="http://schemas.microsoft.com/office/drawing/2014/main" id="{D55F7F88-32A6-D9A5-6BE0-5718DBD593D4}"/>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A5D791CC-10DA-6857-F6F7-6F591F7660D7}"/>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pic>
        <p:nvPicPr>
          <p:cNvPr id="41" name="Picture 40">
            <a:extLst>
              <a:ext uri="{FF2B5EF4-FFF2-40B4-BE49-F238E27FC236}">
                <a16:creationId xmlns:a16="http://schemas.microsoft.com/office/drawing/2014/main" id="{89DBDAF7-961E-6C06-A05A-47F43F4968A9}"/>
              </a:ext>
            </a:extLst>
          </p:cNvPr>
          <p:cNvPicPr>
            <a:picLocks noChangeAspect="1"/>
          </p:cNvPicPr>
          <p:nvPr/>
        </p:nvPicPr>
        <p:blipFill rotWithShape="1">
          <a:blip r:embed="rId6"/>
          <a:srcRect l="10786" t="38499" r="48786" b="22794"/>
          <a:stretch/>
        </p:blipFill>
        <p:spPr>
          <a:xfrm>
            <a:off x="4524940" y="962933"/>
            <a:ext cx="3623047" cy="2406790"/>
          </a:xfrm>
          <a:prstGeom prst="rect">
            <a:avLst/>
          </a:prstGeom>
        </p:spPr>
      </p:pic>
      <p:sp>
        <p:nvSpPr>
          <p:cNvPr id="36" name="Arrow: Right 35">
            <a:extLst>
              <a:ext uri="{FF2B5EF4-FFF2-40B4-BE49-F238E27FC236}">
                <a16:creationId xmlns:a16="http://schemas.microsoft.com/office/drawing/2014/main" id="{F0A26C9B-DAE5-85D4-4AB6-9CF800B3028D}"/>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BD00DE59-775C-628B-25EF-68A25BF30D70}"/>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7BC1BEEB-A646-DBB5-4CC3-4F94D080A1D8}"/>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1AE5C942-A05D-8284-AFBC-4447A09AC77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388020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40199" y="33667"/>
            <a:ext cx="11806816" cy="1476340"/>
          </a:xfrm>
        </p:spPr>
        <p:txBody>
          <a:bodyPr vert="horz" lIns="91440" tIns="45720" rIns="91440" bIns="45720" rtlCol="0" anchor="ctr">
            <a:normAutofit/>
          </a:bodyPr>
          <a:lstStyle/>
          <a:p>
            <a:pPr algn="ctr"/>
            <a:r>
              <a:rPr lang="en-US" sz="4000" dirty="0"/>
              <a:t>THE</a:t>
            </a:r>
            <a:r>
              <a:rPr lang="en-US" sz="4000" kern="1200" dirty="0">
                <a:solidFill>
                  <a:schemeClr val="tx1"/>
                </a:solidFill>
                <a:latin typeface="+mj-lt"/>
                <a:ea typeface="+mj-ea"/>
                <a:cs typeface="+mj-cs"/>
              </a:rPr>
              <a:t> </a:t>
            </a:r>
            <a:r>
              <a:rPr lang="en-US" sz="4000" dirty="0"/>
              <a:t>diamond-o-gram</a:t>
            </a:r>
            <a:br>
              <a:rPr lang="en-US" sz="7200" kern="1200" dirty="0">
                <a:solidFill>
                  <a:schemeClr val="tx1"/>
                </a:solidFill>
                <a:latin typeface="+mj-lt"/>
                <a:ea typeface="+mj-ea"/>
                <a:cs typeface="+mj-cs"/>
              </a:rPr>
            </a:br>
            <a:r>
              <a:rPr lang="en-US" sz="1800" dirty="0"/>
              <a:t>use the caci income data to show how many households fall into each £5,000 income band</a:t>
            </a:r>
            <a:endParaRPr lang="en-US" sz="1800" kern="1200" dirty="0">
              <a:solidFill>
                <a:schemeClr val="tx1"/>
              </a:solidFill>
            </a:endParaRPr>
          </a:p>
        </p:txBody>
      </p:sp>
      <p:sp>
        <p:nvSpPr>
          <p:cNvPr id="6" name="Footer Placeholder 3">
            <a:extLst>
              <a:ext uri="{FF2B5EF4-FFF2-40B4-BE49-F238E27FC236}">
                <a16:creationId xmlns:a16="http://schemas.microsoft.com/office/drawing/2014/main" id="{11629F81-9CEA-477F-BEEF-9D087921678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graphicFrame>
        <p:nvGraphicFramePr>
          <p:cNvPr id="7" name="Table 8">
            <a:extLst>
              <a:ext uri="{FF2B5EF4-FFF2-40B4-BE49-F238E27FC236}">
                <a16:creationId xmlns:a16="http://schemas.microsoft.com/office/drawing/2014/main" id="{1C947BFA-F3BF-4405-905E-FCDF4A9A2A88}"/>
              </a:ext>
            </a:extLst>
          </p:cNvPr>
          <p:cNvGraphicFramePr>
            <a:graphicFrameLocks noGrp="1"/>
          </p:cNvGraphicFramePr>
          <p:nvPr>
            <p:extLst>
              <p:ext uri="{D42A27DB-BD31-4B8C-83A1-F6EECF244321}">
                <p14:modId xmlns:p14="http://schemas.microsoft.com/office/powerpoint/2010/main" val="2456029787"/>
              </p:ext>
            </p:extLst>
          </p:nvPr>
        </p:nvGraphicFramePr>
        <p:xfrm>
          <a:off x="195099" y="4845473"/>
          <a:ext cx="11801801" cy="618400"/>
        </p:xfrm>
        <a:graphic>
          <a:graphicData uri="http://schemas.openxmlformats.org/drawingml/2006/table">
            <a:tbl>
              <a:tblPr firstRow="1" bandRow="1">
                <a:tableStyleId>{2D5ABB26-0587-4C30-8999-92F81FD0307C}</a:tableStyleId>
              </a:tblPr>
              <a:tblGrid>
                <a:gridCol w="3855884">
                  <a:extLst>
                    <a:ext uri="{9D8B030D-6E8A-4147-A177-3AD203B41FA5}">
                      <a16:colId xmlns:a16="http://schemas.microsoft.com/office/drawing/2014/main" val="545593795"/>
                    </a:ext>
                  </a:extLst>
                </a:gridCol>
                <a:gridCol w="3690138">
                  <a:extLst>
                    <a:ext uri="{9D8B030D-6E8A-4147-A177-3AD203B41FA5}">
                      <a16:colId xmlns:a16="http://schemas.microsoft.com/office/drawing/2014/main" val="906472247"/>
                    </a:ext>
                  </a:extLst>
                </a:gridCol>
                <a:gridCol w="4255779">
                  <a:extLst>
                    <a:ext uri="{9D8B030D-6E8A-4147-A177-3AD203B41FA5}">
                      <a16:colId xmlns:a16="http://schemas.microsoft.com/office/drawing/2014/main" val="1254432382"/>
                    </a:ext>
                  </a:extLst>
                </a:gridCol>
              </a:tblGrid>
              <a:tr h="3092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309200">
                <a:tc>
                  <a:txBody>
                    <a:bodyPr/>
                    <a:lstStyle/>
                    <a:p>
                      <a:r>
                        <a:rPr lang="en-GB" sz="1200" b="0" i="1" dirty="0">
                          <a:solidFill>
                            <a:schemeClr val="tx1"/>
                          </a:solidFill>
                        </a:rPr>
                        <a:t>In South Cambs, incomes up to c.£25K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South Cambs, incomes between £20K and £65K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South Cambs, incomes over c.£65K</a:t>
                      </a:r>
                    </a:p>
                  </a:txBody>
                  <a:tcPr>
                    <a:solidFill>
                      <a:srgbClr val="FFCCFF"/>
                    </a:solidFill>
                  </a:tcPr>
                </a:tc>
                <a:extLst>
                  <a:ext uri="{0D108BD9-81ED-4DB2-BD59-A6C34878D82A}">
                    <a16:rowId xmlns:a16="http://schemas.microsoft.com/office/drawing/2014/main" val="208244635"/>
                  </a:ext>
                </a:extLst>
              </a:tr>
            </a:tbl>
          </a:graphicData>
        </a:graphic>
      </p:graphicFrame>
      <p:sp>
        <p:nvSpPr>
          <p:cNvPr id="8" name="Slide Number Placeholder 4">
            <a:extLst>
              <a:ext uri="{FF2B5EF4-FFF2-40B4-BE49-F238E27FC236}">
                <a16:creationId xmlns:a16="http://schemas.microsoft.com/office/drawing/2014/main" id="{CABB0038-A403-4212-851A-9384E2D2F9E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4" name="Picture 3">
            <a:extLst>
              <a:ext uri="{FF2B5EF4-FFF2-40B4-BE49-F238E27FC236}">
                <a16:creationId xmlns:a16="http://schemas.microsoft.com/office/drawing/2014/main" id="{FC03F93F-558E-83C6-066D-BE3832B9B348}"/>
              </a:ext>
            </a:extLst>
          </p:cNvPr>
          <p:cNvPicPr>
            <a:picLocks noChangeAspect="1"/>
          </p:cNvPicPr>
          <p:nvPr/>
        </p:nvPicPr>
        <p:blipFill rotWithShape="1">
          <a:blip r:embed="rId2"/>
          <a:srcRect l="8175" t="32666" r="11426" b="32933"/>
          <a:stretch/>
        </p:blipFill>
        <p:spPr>
          <a:xfrm>
            <a:off x="140198" y="1646663"/>
            <a:ext cx="11806816" cy="3181369"/>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3116E3-17EC-785E-853F-7C47ECE34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B30C1AC-723C-986F-F767-E0E77C81EA8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D3BEE1CE-CE1C-6ADB-C0E3-156D0D15A6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93A8B2-6319-B46A-EC72-81CBAF9F5F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9582A2F-488A-BDC9-3C4D-1639AB0CF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DB1E73-944F-E6CB-EA4A-E2C75215B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B07A9DD3-FD8C-074D-0982-C2BB2A54D825}"/>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10" name="Group 9">
            <a:extLst>
              <a:ext uri="{FF2B5EF4-FFF2-40B4-BE49-F238E27FC236}">
                <a16:creationId xmlns:a16="http://schemas.microsoft.com/office/drawing/2014/main" id="{4984D1FA-577C-699B-672A-76BB352A0ED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6058F864-E1C0-6DB4-9F80-E7A75F268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1AD030-97CE-9405-4BFE-78CC126F5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E525C3B7-A6D8-61C6-310A-8D185EA0C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C81D43CA-8A56-113D-3C83-7F9680DEFB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D59450B-79EE-7158-664D-0B9101B71E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7740FF3C-F52A-2551-0E46-06957303A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8CB32E9-DBAC-D1CD-3570-AE6EAA49D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F4D20681-F424-7C62-4B45-B1A69DC035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4DF154EF-2E34-6FE5-01FA-5626F50E1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BA21543-5519-7233-F0B8-BAF3D425F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ABB36F61-94B7-650F-3C13-4EA84D15AA9E}"/>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2" name="Group 21">
            <a:extLst>
              <a:ext uri="{FF2B5EF4-FFF2-40B4-BE49-F238E27FC236}">
                <a16:creationId xmlns:a16="http://schemas.microsoft.com/office/drawing/2014/main" id="{53E95CCA-7BDE-E829-CC5A-192C8D3125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AB287906-8A18-D53D-9863-28EAC3E5A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9FB1BC-FF10-A577-D437-04F8E9355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3B18CECC-C8AF-1566-B016-65110EFA42C7}"/>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6" name="Picture 25">
            <a:extLst>
              <a:ext uri="{FF2B5EF4-FFF2-40B4-BE49-F238E27FC236}">
                <a16:creationId xmlns:a16="http://schemas.microsoft.com/office/drawing/2014/main" id="{9CA80490-4BAA-12F2-572E-2603926AFE0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CE41F169-3817-BCD6-C4B4-9C6B5917CE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Slide Number Placeholder 4">
            <a:extLst>
              <a:ext uri="{FF2B5EF4-FFF2-40B4-BE49-F238E27FC236}">
                <a16:creationId xmlns:a16="http://schemas.microsoft.com/office/drawing/2014/main" id="{C45EE6B8-2357-9B82-F414-9B788B14429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9" name="TextBox 28">
            <a:extLst>
              <a:ext uri="{FF2B5EF4-FFF2-40B4-BE49-F238E27FC236}">
                <a16:creationId xmlns:a16="http://schemas.microsoft.com/office/drawing/2014/main" id="{AE80F49F-CD08-D15E-AA62-D575C5B1BCDD}"/>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0" name="TextBox 29">
            <a:extLst>
              <a:ext uri="{FF2B5EF4-FFF2-40B4-BE49-F238E27FC236}">
                <a16:creationId xmlns:a16="http://schemas.microsoft.com/office/drawing/2014/main" id="{DFF8468B-71EC-318C-C5A2-BD32BABFB3FB}"/>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6" name="Picture 45">
            <a:extLst>
              <a:ext uri="{FF2B5EF4-FFF2-40B4-BE49-F238E27FC236}">
                <a16:creationId xmlns:a16="http://schemas.microsoft.com/office/drawing/2014/main" id="{F154DF23-8A52-5BAC-FE9E-B665F89CC918}"/>
              </a:ext>
            </a:extLst>
          </p:cNvPr>
          <p:cNvPicPr>
            <a:picLocks noChangeAspect="1"/>
          </p:cNvPicPr>
          <p:nvPr/>
        </p:nvPicPr>
        <p:blipFill rotWithShape="1">
          <a:blip r:embed="rId5"/>
          <a:srcRect l="8175" t="32666" r="11426" b="32933"/>
          <a:stretch/>
        </p:blipFill>
        <p:spPr>
          <a:xfrm>
            <a:off x="4569118" y="3797834"/>
            <a:ext cx="3538564" cy="1729850"/>
          </a:xfrm>
          <a:prstGeom prst="rect">
            <a:avLst/>
          </a:prstGeom>
        </p:spPr>
      </p:pic>
      <p:sp>
        <p:nvSpPr>
          <p:cNvPr id="32" name="TextBox 31">
            <a:extLst>
              <a:ext uri="{FF2B5EF4-FFF2-40B4-BE49-F238E27FC236}">
                <a16:creationId xmlns:a16="http://schemas.microsoft.com/office/drawing/2014/main" id="{59CCE0F0-9439-F9A3-F34E-2557F5EBB45F}"/>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3" name="TextBox 32">
            <a:extLst>
              <a:ext uri="{FF2B5EF4-FFF2-40B4-BE49-F238E27FC236}">
                <a16:creationId xmlns:a16="http://schemas.microsoft.com/office/drawing/2014/main" id="{3B4F8EB5-9649-EE31-BE11-F707049D6560}"/>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4" name="Arrow: Right 33">
            <a:extLst>
              <a:ext uri="{FF2B5EF4-FFF2-40B4-BE49-F238E27FC236}">
                <a16:creationId xmlns:a16="http://schemas.microsoft.com/office/drawing/2014/main" id="{680AFB24-DA90-E46E-C37F-2293E444D693}"/>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73E8139F-E3EF-E5EB-C626-887104266C1E}"/>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6" name="Arrow: Right 35">
            <a:extLst>
              <a:ext uri="{FF2B5EF4-FFF2-40B4-BE49-F238E27FC236}">
                <a16:creationId xmlns:a16="http://schemas.microsoft.com/office/drawing/2014/main" id="{96134410-7040-66B0-9A9A-97DCF82D1D92}"/>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6E6211B9-48E5-6E0B-2654-6B2997996BEC}"/>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6C67729B-7EC5-EDB0-8AB0-DB605F4F52B3}"/>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9" name="TextBox 38">
            <a:extLst>
              <a:ext uri="{FF2B5EF4-FFF2-40B4-BE49-F238E27FC236}">
                <a16:creationId xmlns:a16="http://schemas.microsoft.com/office/drawing/2014/main" id="{088FB2F5-3651-4EA6-D032-BD1B5B59A807}"/>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40" name="TextBox 39">
            <a:extLst>
              <a:ext uri="{FF2B5EF4-FFF2-40B4-BE49-F238E27FC236}">
                <a16:creationId xmlns:a16="http://schemas.microsoft.com/office/drawing/2014/main" id="{F03649CC-A3FF-C697-CBA5-8803218AE477}"/>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1" name="TextBox 40">
            <a:extLst>
              <a:ext uri="{FF2B5EF4-FFF2-40B4-BE49-F238E27FC236}">
                <a16:creationId xmlns:a16="http://schemas.microsoft.com/office/drawing/2014/main" id="{B23069BF-FE8E-42AB-1D8E-C072D086F02F}"/>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2" name="Footer Placeholder 3">
            <a:extLst>
              <a:ext uri="{FF2B5EF4-FFF2-40B4-BE49-F238E27FC236}">
                <a16:creationId xmlns:a16="http://schemas.microsoft.com/office/drawing/2014/main" id="{AF1D4693-EF80-32B8-10E7-AE6618EF4B2E}"/>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grpSp>
        <p:nvGrpSpPr>
          <p:cNvPr id="42" name="Group 41">
            <a:extLst>
              <a:ext uri="{FF2B5EF4-FFF2-40B4-BE49-F238E27FC236}">
                <a16:creationId xmlns:a16="http://schemas.microsoft.com/office/drawing/2014/main" id="{4FED45F0-FFC7-39B6-34C7-B9A53AB07785}"/>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873DD6AB-7A51-DCFA-4304-05A03CB944D5}"/>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239F3B83-2105-A641-113B-17F254A115CA}"/>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EABC2C03-4F2C-AFC2-0D56-230BBA834C4B}"/>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17734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2E0EB5-6982-45A2-96DC-278708B6D00F}"/>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8" name="Footer Placeholder 3">
            <a:extLst>
              <a:ext uri="{FF2B5EF4-FFF2-40B4-BE49-F238E27FC236}">
                <a16:creationId xmlns:a16="http://schemas.microsoft.com/office/drawing/2014/main" id="{68F6B823-F7D6-42AA-A7C2-D18A3607CFB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9" name="Slide Number Placeholder 4">
            <a:extLst>
              <a:ext uri="{FF2B5EF4-FFF2-40B4-BE49-F238E27FC236}">
                <a16:creationId xmlns:a16="http://schemas.microsoft.com/office/drawing/2014/main" id="{B81028EB-46CD-4B42-AB60-EB615FD5D48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BB2DDC4B-28BF-9AA7-BCEB-F09EEB1FF042}"/>
              </a:ext>
            </a:extLst>
          </p:cNvPr>
          <p:cNvPicPr>
            <a:picLocks noChangeAspect="1"/>
          </p:cNvPicPr>
          <p:nvPr/>
        </p:nvPicPr>
        <p:blipFill rotWithShape="1">
          <a:blip r:embed="rId2"/>
          <a:srcRect l="8025" t="36934" r="11350" b="22609"/>
          <a:stretch/>
        </p:blipFill>
        <p:spPr>
          <a:xfrm>
            <a:off x="99300" y="1808626"/>
            <a:ext cx="11988800" cy="3498818"/>
          </a:xfrm>
          <a:prstGeom prst="rect">
            <a:avLst/>
          </a:prstGeom>
        </p:spPr>
      </p:pic>
    </p:spTree>
    <p:extLst>
      <p:ext uri="{BB962C8B-B14F-4D97-AF65-F5344CB8AC3E}">
        <p14:creationId xmlns:p14="http://schemas.microsoft.com/office/powerpoint/2010/main" val="2693368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55A510-B552-5D1B-4F0B-97A854290BD5}"/>
              </a:ext>
            </a:extLst>
          </p:cNvPr>
          <p:cNvPicPr>
            <a:picLocks noChangeAspect="1"/>
          </p:cNvPicPr>
          <p:nvPr/>
        </p:nvPicPr>
        <p:blipFill rotWithShape="1">
          <a:blip r:embed="rId2"/>
          <a:srcRect l="9066" t="32967" r="10412" b="32307"/>
          <a:stretch/>
        </p:blipFill>
        <p:spPr>
          <a:xfrm>
            <a:off x="775411" y="3765339"/>
            <a:ext cx="10504683" cy="2844000"/>
          </a:xfrm>
          <a:prstGeom prst="rect">
            <a:avLst/>
          </a:prstGeom>
        </p:spPr>
      </p:pic>
      <p:pic>
        <p:nvPicPr>
          <p:cNvPr id="3" name="Picture 2">
            <a:extLst>
              <a:ext uri="{FF2B5EF4-FFF2-40B4-BE49-F238E27FC236}">
                <a16:creationId xmlns:a16="http://schemas.microsoft.com/office/drawing/2014/main" id="{6EE849AD-57E5-BB9D-75C8-1D4699E932B5}"/>
              </a:ext>
            </a:extLst>
          </p:cNvPr>
          <p:cNvPicPr>
            <a:picLocks noChangeAspect="1"/>
          </p:cNvPicPr>
          <p:nvPr/>
        </p:nvPicPr>
        <p:blipFill rotWithShape="1">
          <a:blip r:embed="rId3"/>
          <a:srcRect l="8175" t="32666" r="11426" b="32933"/>
          <a:stretch/>
        </p:blipFill>
        <p:spPr>
          <a:xfrm>
            <a:off x="775410" y="804456"/>
            <a:ext cx="10504683" cy="2844000"/>
          </a:xfrm>
          <a:prstGeom prst="rect">
            <a:avLst/>
          </a:prstGeom>
        </p:spPr>
      </p:pic>
      <p:sp>
        <p:nvSpPr>
          <p:cNvPr id="4" name="TextBox 3">
            <a:extLst>
              <a:ext uri="{FF2B5EF4-FFF2-40B4-BE49-F238E27FC236}">
                <a16:creationId xmlns:a16="http://schemas.microsoft.com/office/drawing/2014/main" id="{BB8EA09E-0B7B-4220-BB81-61CF7C0DC57D}"/>
              </a:ext>
            </a:extLst>
          </p:cNvPr>
          <p:cNvSpPr txBox="1"/>
          <p:nvPr/>
        </p:nvSpPr>
        <p:spPr>
          <a:xfrm>
            <a:off x="776268" y="1156447"/>
            <a:ext cx="1247105" cy="646331"/>
          </a:xfrm>
          <a:prstGeom prst="rect">
            <a:avLst/>
          </a:prstGeom>
          <a:noFill/>
        </p:spPr>
        <p:txBody>
          <a:bodyPr wrap="square" rtlCol="0">
            <a:spAutoFit/>
          </a:bodyPr>
          <a:lstStyle/>
          <a:p>
            <a:r>
              <a:rPr lang="en-GB" dirty="0"/>
              <a:t>South Cambs</a:t>
            </a:r>
          </a:p>
        </p:txBody>
      </p:sp>
      <p:sp>
        <p:nvSpPr>
          <p:cNvPr id="5" name="TextBox 4">
            <a:extLst>
              <a:ext uri="{FF2B5EF4-FFF2-40B4-BE49-F238E27FC236}">
                <a16:creationId xmlns:a16="http://schemas.microsoft.com/office/drawing/2014/main" id="{5AEB7433-E65F-4F76-ABA4-BC13B3D11599}"/>
              </a:ext>
            </a:extLst>
          </p:cNvPr>
          <p:cNvSpPr txBox="1"/>
          <p:nvPr/>
        </p:nvSpPr>
        <p:spPr>
          <a:xfrm>
            <a:off x="776269" y="3917649"/>
            <a:ext cx="1134217" cy="369332"/>
          </a:xfrm>
          <a:prstGeom prst="rect">
            <a:avLst/>
          </a:prstGeom>
          <a:noFill/>
        </p:spPr>
        <p:txBody>
          <a:bodyPr wrap="square" rtlCol="0">
            <a:spAutoFit/>
          </a:bodyPr>
          <a:lstStyle/>
          <a:p>
            <a:r>
              <a:rPr lang="en-GB" dirty="0"/>
              <a:t>All</a:t>
            </a:r>
          </a:p>
        </p:txBody>
      </p:sp>
      <p:sp>
        <p:nvSpPr>
          <p:cNvPr id="7" name="Title 6">
            <a:extLst>
              <a:ext uri="{FF2B5EF4-FFF2-40B4-BE49-F238E27FC236}">
                <a16:creationId xmlns:a16="http://schemas.microsoft.com/office/drawing/2014/main" id="{4F2714D0-6025-40B7-A6D9-954C8953183E}"/>
              </a:ext>
            </a:extLst>
          </p:cNvPr>
          <p:cNvSpPr>
            <a:spLocks noGrp="1"/>
          </p:cNvSpPr>
          <p:nvPr>
            <p:ph type="title"/>
          </p:nvPr>
        </p:nvSpPr>
        <p:spPr>
          <a:xfrm>
            <a:off x="776268" y="229738"/>
            <a:ext cx="9603275" cy="724856"/>
          </a:xfrm>
        </p:spPr>
        <p:txBody>
          <a:bodyPr>
            <a:normAutofit/>
          </a:bodyPr>
          <a:lstStyle/>
          <a:p>
            <a:r>
              <a:rPr lang="en-US" sz="3600" dirty="0"/>
              <a:t>comparing DIAMONDS</a:t>
            </a:r>
            <a:endParaRPr lang="en-GB" sz="3600" dirty="0"/>
          </a:p>
        </p:txBody>
      </p:sp>
      <p:sp>
        <p:nvSpPr>
          <p:cNvPr id="9" name="Footer Placeholder 3">
            <a:extLst>
              <a:ext uri="{FF2B5EF4-FFF2-40B4-BE49-F238E27FC236}">
                <a16:creationId xmlns:a16="http://schemas.microsoft.com/office/drawing/2014/main" id="{3ED48233-FF56-4946-8CDD-185DE3D98E5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10" name="Slide Number Placeholder 4">
            <a:extLst>
              <a:ext uri="{FF2B5EF4-FFF2-40B4-BE49-F238E27FC236}">
                <a16:creationId xmlns:a16="http://schemas.microsoft.com/office/drawing/2014/main" id="{5BFB75BA-89FB-4CA4-8BF4-11424EF6A8F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8" name="Rectangle: Rounded Corners 7">
            <a:extLst>
              <a:ext uri="{FF2B5EF4-FFF2-40B4-BE49-F238E27FC236}">
                <a16:creationId xmlns:a16="http://schemas.microsoft.com/office/drawing/2014/main" id="{185E33EA-4382-4295-912B-D21ED24CEFAC}"/>
              </a:ext>
            </a:extLst>
          </p:cNvPr>
          <p:cNvSpPr/>
          <p:nvPr/>
        </p:nvSpPr>
        <p:spPr>
          <a:xfrm>
            <a:off x="7699248" y="100839"/>
            <a:ext cx="436422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South Cambs has fewer households in the lower income range (32% on £0-£30K compared to 42%) and more in the higher income range, compared to the ‘whole area’ diamond (40% on £50K+ compared to 30%)</a:t>
            </a:r>
          </a:p>
        </p:txBody>
      </p:sp>
    </p:spTree>
    <p:extLst>
      <p:ext uri="{BB962C8B-B14F-4D97-AF65-F5344CB8AC3E}">
        <p14:creationId xmlns:p14="http://schemas.microsoft.com/office/powerpoint/2010/main" val="6471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C697F5-264D-E64C-9210-9E91EA1FA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8748C82-49FA-CE54-B9DA-95B33CB9575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C7F85A88-645D-60DC-D02A-F4C3F61946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06A6D3-FBCD-47E7-D090-4CED68D52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FF5E75C2-D787-4E52-B922-401DFEE60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11E5A19-77DC-A02D-0B19-5F8FB3BAD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53E41FE4-A986-F87E-BABC-50AD3D859846}"/>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10" name="Group 9">
            <a:extLst>
              <a:ext uri="{FF2B5EF4-FFF2-40B4-BE49-F238E27FC236}">
                <a16:creationId xmlns:a16="http://schemas.microsoft.com/office/drawing/2014/main" id="{6AE137AF-77F3-89FB-4106-7796CBD1ED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5A859D57-9E4F-22A1-2CFF-A2B82D72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8F23FA9-4027-CA0C-07D0-3C7EC8819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B31C8FF4-DB69-9492-7F76-F2CDEB973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B9F213CC-D1F2-159C-AC9B-097BBE595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DA40AF6-1F35-E8CF-ADA4-0C13CF4540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CA42401C-E5C3-7B2A-D03B-C200267AE9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713CA52-8463-0B60-1DB4-CBF64E3B0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8EE8531-8164-C4DD-7075-674C7C9A385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85E5ED55-1BDF-22AB-DBF5-95560FDC6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2B082DC-69ED-3DFA-9B99-03A18D19F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B6DD9390-65F2-D961-0550-82C221CC31D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27C18DA9-1A7D-D3CB-C43B-1699C9E82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215859-AADB-5E0B-37C0-6C4017912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a:extLst>
              <a:ext uri="{FF2B5EF4-FFF2-40B4-BE49-F238E27FC236}">
                <a16:creationId xmlns:a16="http://schemas.microsoft.com/office/drawing/2014/main" id="{95F17DE7-A3A4-DED0-0A23-2A83A934F1E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D1D0B3C0-29EA-B7E1-20C4-7809DF7AD3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71E98C10-D6EF-5775-EABD-27DCE8076991}"/>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pic>
        <p:nvPicPr>
          <p:cNvPr id="39" name="Picture 38">
            <a:extLst>
              <a:ext uri="{FF2B5EF4-FFF2-40B4-BE49-F238E27FC236}">
                <a16:creationId xmlns:a16="http://schemas.microsoft.com/office/drawing/2014/main" id="{5DF537A1-C293-4473-2DD2-933EC819FE21}"/>
              </a:ext>
            </a:extLst>
          </p:cNvPr>
          <p:cNvPicPr>
            <a:picLocks noChangeAspect="1"/>
          </p:cNvPicPr>
          <p:nvPr/>
        </p:nvPicPr>
        <p:blipFill rotWithShape="1">
          <a:blip r:embed="rId3"/>
          <a:srcRect l="8175" t="32666" r="11426" b="32933"/>
          <a:stretch/>
        </p:blipFill>
        <p:spPr>
          <a:xfrm>
            <a:off x="722182" y="557125"/>
            <a:ext cx="3538564" cy="1729850"/>
          </a:xfrm>
          <a:prstGeom prst="rect">
            <a:avLst/>
          </a:prstGeom>
        </p:spPr>
      </p:pic>
      <p:sp>
        <p:nvSpPr>
          <p:cNvPr id="28" name="TextBox 27">
            <a:extLst>
              <a:ext uri="{FF2B5EF4-FFF2-40B4-BE49-F238E27FC236}">
                <a16:creationId xmlns:a16="http://schemas.microsoft.com/office/drawing/2014/main" id="{0D0D9272-F018-6EBA-5596-5A6C5FD325D9}"/>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0" name="TextBox 29">
            <a:extLst>
              <a:ext uri="{FF2B5EF4-FFF2-40B4-BE49-F238E27FC236}">
                <a16:creationId xmlns:a16="http://schemas.microsoft.com/office/drawing/2014/main" id="{5E61A9AF-600C-5A7C-908A-A51EC72A5B9B}"/>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4DEACCC2-C31E-41F4-ACDA-674BE26704E8}"/>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2" name="Picture 41">
            <a:extLst>
              <a:ext uri="{FF2B5EF4-FFF2-40B4-BE49-F238E27FC236}">
                <a16:creationId xmlns:a16="http://schemas.microsoft.com/office/drawing/2014/main" id="{97FE3092-0811-D214-510B-78405B79D9E2}"/>
              </a:ext>
            </a:extLst>
          </p:cNvPr>
          <p:cNvPicPr>
            <a:picLocks noChangeAspect="1"/>
          </p:cNvPicPr>
          <p:nvPr/>
        </p:nvPicPr>
        <p:blipFill rotWithShape="1">
          <a:blip r:embed="rId3"/>
          <a:srcRect l="8215" t="32666" r="11426" b="7782"/>
          <a:stretch/>
        </p:blipFill>
        <p:spPr>
          <a:xfrm>
            <a:off x="4563291" y="3796937"/>
            <a:ext cx="3555583" cy="1740660"/>
          </a:xfrm>
          <a:prstGeom prst="rect">
            <a:avLst/>
          </a:prstGeom>
        </p:spPr>
      </p:pic>
      <p:sp>
        <p:nvSpPr>
          <p:cNvPr id="34" name="TextBox 33">
            <a:extLst>
              <a:ext uri="{FF2B5EF4-FFF2-40B4-BE49-F238E27FC236}">
                <a16:creationId xmlns:a16="http://schemas.microsoft.com/office/drawing/2014/main" id="{3A55A76D-8457-9D75-79AA-33BC1658FEF2}"/>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C7DCAC8E-5BE5-06A4-BFEB-E38F64144F9E}"/>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graphicFrame>
        <p:nvGraphicFramePr>
          <p:cNvPr id="40" name="Table 39">
            <a:extLst>
              <a:ext uri="{FF2B5EF4-FFF2-40B4-BE49-F238E27FC236}">
                <a16:creationId xmlns:a16="http://schemas.microsoft.com/office/drawing/2014/main" id="{C87C32D1-5A5E-5EE5-4292-6E2CF355639C}"/>
              </a:ext>
            </a:extLst>
          </p:cNvPr>
          <p:cNvGraphicFramePr>
            <a:graphicFrameLocks noGrp="1"/>
          </p:cNvGraphicFramePr>
          <p:nvPr>
            <p:extLst>
              <p:ext uri="{D42A27DB-BD31-4B8C-83A1-F6EECF244321}">
                <p14:modId xmlns:p14="http://schemas.microsoft.com/office/powerpoint/2010/main" val="3074948678"/>
              </p:ext>
            </p:extLst>
          </p:nvPr>
        </p:nvGraphicFramePr>
        <p:xfrm>
          <a:off x="4584324" y="874066"/>
          <a:ext cx="3550521" cy="2554920"/>
        </p:xfrm>
        <a:graphic>
          <a:graphicData uri="http://schemas.openxmlformats.org/drawingml/2006/table">
            <a:tbl>
              <a:tblPr firstRow="1">
                <a:tableStyleId>{5C22544A-7EE6-4342-B048-85BDC9FD1C3A}</a:tableStyleId>
              </a:tblPr>
              <a:tblGrid>
                <a:gridCol w="1158326">
                  <a:extLst>
                    <a:ext uri="{9D8B030D-6E8A-4147-A177-3AD203B41FA5}">
                      <a16:colId xmlns:a16="http://schemas.microsoft.com/office/drawing/2014/main" val="4089601162"/>
                    </a:ext>
                  </a:extLst>
                </a:gridCol>
                <a:gridCol w="814185">
                  <a:extLst>
                    <a:ext uri="{9D8B030D-6E8A-4147-A177-3AD203B41FA5}">
                      <a16:colId xmlns:a16="http://schemas.microsoft.com/office/drawing/2014/main" val="2701955543"/>
                    </a:ext>
                  </a:extLst>
                </a:gridCol>
                <a:gridCol w="789005">
                  <a:extLst>
                    <a:ext uri="{9D8B030D-6E8A-4147-A177-3AD203B41FA5}">
                      <a16:colId xmlns:a16="http://schemas.microsoft.com/office/drawing/2014/main" val="3624255748"/>
                    </a:ext>
                  </a:extLst>
                </a:gridCol>
                <a:gridCol w="789005">
                  <a:extLst>
                    <a:ext uri="{9D8B030D-6E8A-4147-A177-3AD203B41FA5}">
                      <a16:colId xmlns:a16="http://schemas.microsoft.com/office/drawing/2014/main" val="2840084902"/>
                    </a:ext>
                  </a:extLst>
                </a:gridCol>
              </a:tblGrid>
              <a:tr h="212910">
                <a:tc>
                  <a:txBody>
                    <a:bodyPr/>
                    <a:lstStyle/>
                    <a:p>
                      <a:pPr algn="l" fontAlgn="b"/>
                      <a:r>
                        <a:rPr lang="en-GB" sz="1000" b="0" u="none" strike="noStrike" dirty="0">
                          <a:effectLst/>
                        </a:rPr>
                        <a:t>SCDC annual costs</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212910">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£4,596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£5,398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£5,713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864715243"/>
                  </a:ext>
                </a:extLst>
              </a:tr>
              <a:tr h="212910">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£4,734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£5,663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£6,414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158676642"/>
                  </a:ext>
                </a:extLst>
              </a:tr>
              <a:tr h="212910">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£6,781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£7,924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£9,071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225206172"/>
                  </a:ext>
                </a:extLst>
              </a:tr>
              <a:tr h="212910">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£6,722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£7,834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£9,331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2016863380"/>
                  </a:ext>
                </a:extLst>
              </a:tr>
              <a:tr h="212910">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£7,384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£9,165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£11,219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487644317"/>
                  </a:ext>
                </a:extLst>
              </a:tr>
              <a:tr h="212910">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£9,256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£11,466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£14,027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985747962"/>
                  </a:ext>
                </a:extLst>
              </a:tr>
              <a:tr h="212910">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£8,944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£12,779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£16,549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75506051"/>
                  </a:ext>
                </a:extLst>
              </a:tr>
              <a:tr h="212910">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£7,462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£10,907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£16,380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246179320"/>
                  </a:ext>
                </a:extLst>
              </a:tr>
              <a:tr h="212910">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£9,035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£13,000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£19,032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108800336"/>
                  </a:ext>
                </a:extLst>
              </a:tr>
              <a:tr h="212910">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£14,976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£18,044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£17,797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233468519"/>
                  </a:ext>
                </a:extLst>
              </a:tr>
              <a:tr h="212910">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£14,976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£21,814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£20,670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1657599478"/>
                  </a:ext>
                </a:extLst>
              </a:tr>
            </a:tbl>
          </a:graphicData>
        </a:graphic>
      </p:graphicFrame>
      <p:sp>
        <p:nvSpPr>
          <p:cNvPr id="36" name="Arrow: Right 35">
            <a:extLst>
              <a:ext uri="{FF2B5EF4-FFF2-40B4-BE49-F238E27FC236}">
                <a16:creationId xmlns:a16="http://schemas.microsoft.com/office/drawing/2014/main" id="{9B2CCF70-C58D-0127-45AA-BAE904EA84A0}"/>
              </a:ext>
            </a:extLst>
          </p:cNvPr>
          <p:cNvSpPr/>
          <p:nvPr/>
        </p:nvSpPr>
        <p:spPr>
          <a:xfrm>
            <a:off x="4081090" y="823031"/>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1" name="Table 40">
            <a:extLst>
              <a:ext uri="{FF2B5EF4-FFF2-40B4-BE49-F238E27FC236}">
                <a16:creationId xmlns:a16="http://schemas.microsoft.com/office/drawing/2014/main" id="{B6E94E99-3633-144D-C24F-9DD59C95198B}"/>
              </a:ext>
            </a:extLst>
          </p:cNvPr>
          <p:cNvGraphicFramePr>
            <a:graphicFrameLocks noGrp="1"/>
          </p:cNvGraphicFramePr>
          <p:nvPr>
            <p:extLst>
              <p:ext uri="{D42A27DB-BD31-4B8C-83A1-F6EECF244321}">
                <p14:modId xmlns:p14="http://schemas.microsoft.com/office/powerpoint/2010/main" val="2046283284"/>
              </p:ext>
            </p:extLst>
          </p:nvPr>
        </p:nvGraphicFramePr>
        <p:xfrm>
          <a:off x="701251" y="2941721"/>
          <a:ext cx="3550521" cy="2595876"/>
        </p:xfrm>
        <a:graphic>
          <a:graphicData uri="http://schemas.openxmlformats.org/drawingml/2006/table">
            <a:tbl>
              <a:tblPr firstRow="1">
                <a:tableStyleId>{5C22544A-7EE6-4342-B048-85BDC9FD1C3A}</a:tableStyleId>
              </a:tblPr>
              <a:tblGrid>
                <a:gridCol w="1158326">
                  <a:extLst>
                    <a:ext uri="{9D8B030D-6E8A-4147-A177-3AD203B41FA5}">
                      <a16:colId xmlns:a16="http://schemas.microsoft.com/office/drawing/2014/main" val="4089601162"/>
                    </a:ext>
                  </a:extLst>
                </a:gridCol>
                <a:gridCol w="814185">
                  <a:extLst>
                    <a:ext uri="{9D8B030D-6E8A-4147-A177-3AD203B41FA5}">
                      <a16:colId xmlns:a16="http://schemas.microsoft.com/office/drawing/2014/main" val="2701955543"/>
                    </a:ext>
                  </a:extLst>
                </a:gridCol>
                <a:gridCol w="789005">
                  <a:extLst>
                    <a:ext uri="{9D8B030D-6E8A-4147-A177-3AD203B41FA5}">
                      <a16:colId xmlns:a16="http://schemas.microsoft.com/office/drawing/2014/main" val="3624255748"/>
                    </a:ext>
                  </a:extLst>
                </a:gridCol>
                <a:gridCol w="789005">
                  <a:extLst>
                    <a:ext uri="{9D8B030D-6E8A-4147-A177-3AD203B41FA5}">
                      <a16:colId xmlns:a16="http://schemas.microsoft.com/office/drawing/2014/main" val="2840084902"/>
                    </a:ext>
                  </a:extLst>
                </a:gridCol>
              </a:tblGrid>
              <a:tr h="216323">
                <a:tc>
                  <a:txBody>
                    <a:bodyPr/>
                    <a:lstStyle/>
                    <a:p>
                      <a:pPr algn="l" fontAlgn="b"/>
                      <a:r>
                        <a:rPr lang="en-GB" sz="1000" b="0" u="none" strike="noStrike" dirty="0">
                          <a:effectLst/>
                        </a:rPr>
                        <a:t>Annual costs x 3.5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3903054855"/>
                  </a:ext>
                </a:extLst>
              </a:tr>
              <a:tr h="216323">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£16,085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£18,892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£19,995 </a:t>
                      </a:r>
                    </a:p>
                  </a:txBody>
                  <a:tcPr marL="0" marR="0" marT="0" marB="0" anchor="b"/>
                </a:tc>
                <a:extLst>
                  <a:ext uri="{0D108BD9-81ED-4DB2-BD59-A6C34878D82A}">
                    <a16:rowId xmlns:a16="http://schemas.microsoft.com/office/drawing/2014/main" val="864715243"/>
                  </a:ext>
                </a:extLst>
              </a:tr>
              <a:tr h="216323">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£16,569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£19,820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£22,450 </a:t>
                      </a:r>
                    </a:p>
                  </a:txBody>
                  <a:tcPr marL="0" marR="0" marT="0" marB="0" anchor="b"/>
                </a:tc>
                <a:extLst>
                  <a:ext uri="{0D108BD9-81ED-4DB2-BD59-A6C34878D82A}">
                    <a16:rowId xmlns:a16="http://schemas.microsoft.com/office/drawing/2014/main" val="4158676642"/>
                  </a:ext>
                </a:extLst>
              </a:tr>
              <a:tr h="216323">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£23,735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£27,735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£31,750 </a:t>
                      </a:r>
                    </a:p>
                  </a:txBody>
                  <a:tcPr marL="0" marR="0" marT="0" marB="0" anchor="b"/>
                </a:tc>
                <a:extLst>
                  <a:ext uri="{0D108BD9-81ED-4DB2-BD59-A6C34878D82A}">
                    <a16:rowId xmlns:a16="http://schemas.microsoft.com/office/drawing/2014/main" val="4225206172"/>
                  </a:ext>
                </a:extLst>
              </a:tr>
              <a:tr h="216323">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£23,525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£27,418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£32,658 </a:t>
                      </a:r>
                    </a:p>
                  </a:txBody>
                  <a:tcPr marL="0" marR="0" marT="0" marB="0" anchor="b"/>
                </a:tc>
                <a:extLst>
                  <a:ext uri="{0D108BD9-81ED-4DB2-BD59-A6C34878D82A}">
                    <a16:rowId xmlns:a16="http://schemas.microsoft.com/office/drawing/2014/main" val="2016863380"/>
                  </a:ext>
                </a:extLst>
              </a:tr>
              <a:tr h="216323">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£25,844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£32,078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£39,267 </a:t>
                      </a:r>
                    </a:p>
                  </a:txBody>
                  <a:tcPr marL="0" marR="0" marT="0" marB="0" anchor="b"/>
                </a:tc>
                <a:extLst>
                  <a:ext uri="{0D108BD9-81ED-4DB2-BD59-A6C34878D82A}">
                    <a16:rowId xmlns:a16="http://schemas.microsoft.com/office/drawing/2014/main" val="1487644317"/>
                  </a:ext>
                </a:extLst>
              </a:tr>
              <a:tr h="216323">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£32,396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£40,131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£49,095 </a:t>
                      </a:r>
                    </a:p>
                  </a:txBody>
                  <a:tcPr marL="0" marR="0" marT="0" marB="0" anchor="b"/>
                </a:tc>
                <a:extLst>
                  <a:ext uri="{0D108BD9-81ED-4DB2-BD59-A6C34878D82A}">
                    <a16:rowId xmlns:a16="http://schemas.microsoft.com/office/drawing/2014/main" val="985747962"/>
                  </a:ext>
                </a:extLst>
              </a:tr>
              <a:tr h="216323">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£31,304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£44,727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£57,922 </a:t>
                      </a:r>
                    </a:p>
                  </a:txBody>
                  <a:tcPr marL="0" marR="0" marT="0" marB="0" anchor="b"/>
                </a:tc>
                <a:extLst>
                  <a:ext uri="{0D108BD9-81ED-4DB2-BD59-A6C34878D82A}">
                    <a16:rowId xmlns:a16="http://schemas.microsoft.com/office/drawing/2014/main" val="4075506051"/>
                  </a:ext>
                </a:extLst>
              </a:tr>
              <a:tr h="216323">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£26,117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£38,175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£57,330 </a:t>
                      </a:r>
                    </a:p>
                  </a:txBody>
                  <a:tcPr marL="0" marR="0" marT="0" marB="0" anchor="b"/>
                </a:tc>
                <a:extLst>
                  <a:ext uri="{0D108BD9-81ED-4DB2-BD59-A6C34878D82A}">
                    <a16:rowId xmlns:a16="http://schemas.microsoft.com/office/drawing/2014/main" val="3246179320"/>
                  </a:ext>
                </a:extLst>
              </a:tr>
              <a:tr h="216323">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£31,623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£45,500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£66,612 </a:t>
                      </a:r>
                    </a:p>
                  </a:txBody>
                  <a:tcPr marL="0" marR="0" marT="0" marB="0" anchor="b"/>
                </a:tc>
                <a:extLst>
                  <a:ext uri="{0D108BD9-81ED-4DB2-BD59-A6C34878D82A}">
                    <a16:rowId xmlns:a16="http://schemas.microsoft.com/office/drawing/2014/main" val="3108800336"/>
                  </a:ext>
                </a:extLst>
              </a:tr>
              <a:tr h="216323">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£63,154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£62,290 </a:t>
                      </a:r>
                    </a:p>
                  </a:txBody>
                  <a:tcPr marL="0" marR="0" marT="0" marB="0" anchor="b"/>
                </a:tc>
                <a:extLst>
                  <a:ext uri="{0D108BD9-81ED-4DB2-BD59-A6C34878D82A}">
                    <a16:rowId xmlns:a16="http://schemas.microsoft.com/office/drawing/2014/main" val="1233468519"/>
                  </a:ext>
                </a:extLst>
              </a:tr>
              <a:tr h="216323">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£52,416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£76,349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£72,345 </a:t>
                      </a:r>
                    </a:p>
                  </a:txBody>
                  <a:tcPr marL="0" marR="0" marT="0" marB="0" anchor="b"/>
                </a:tc>
                <a:extLst>
                  <a:ext uri="{0D108BD9-81ED-4DB2-BD59-A6C34878D82A}">
                    <a16:rowId xmlns:a16="http://schemas.microsoft.com/office/drawing/2014/main" val="1657599478"/>
                  </a:ext>
                </a:extLst>
              </a:tr>
            </a:tbl>
          </a:graphicData>
        </a:graphic>
      </p:graphicFrame>
      <p:sp>
        <p:nvSpPr>
          <p:cNvPr id="37" name="Arrow: Right 36">
            <a:extLst>
              <a:ext uri="{FF2B5EF4-FFF2-40B4-BE49-F238E27FC236}">
                <a16:creationId xmlns:a16="http://schemas.microsoft.com/office/drawing/2014/main" id="{EB0A044B-0E10-2433-CDD1-D7900544AF17}"/>
              </a:ext>
            </a:extLst>
          </p:cNvPr>
          <p:cNvSpPr/>
          <p:nvPr/>
        </p:nvSpPr>
        <p:spPr>
          <a:xfrm rot="10800000">
            <a:off x="4097058" y="2850239"/>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1EEAD85B-AED7-616F-B16B-116446A62657}"/>
              </a:ext>
            </a:extLst>
          </p:cNvPr>
          <p:cNvSpPr/>
          <p:nvPr/>
        </p:nvSpPr>
        <p:spPr>
          <a:xfrm>
            <a:off x="4281395" y="3743630"/>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851576D3-70AF-7B97-E69E-2A7F41C9BA70}"/>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253700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B51AC4-2FE7-0FE9-6811-15DEC39017D7}"/>
              </a:ext>
            </a:extLst>
          </p:cNvPr>
          <p:cNvPicPr>
            <a:picLocks noChangeAspect="1"/>
          </p:cNvPicPr>
          <p:nvPr/>
        </p:nvPicPr>
        <p:blipFill rotWithShape="1">
          <a:blip r:embed="rId2"/>
          <a:srcRect l="1499" t="32666" r="11426" b="7782"/>
          <a:stretch/>
        </p:blipFill>
        <p:spPr>
          <a:xfrm>
            <a:off x="127193" y="1017876"/>
            <a:ext cx="11901038" cy="4578251"/>
          </a:xfrm>
          <a:prstGeom prst="rect">
            <a:avLst/>
          </a:prstGeom>
        </p:spPr>
      </p:pic>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114299" y="178011"/>
            <a:ext cx="11475421" cy="466611"/>
          </a:xfrm>
        </p:spPr>
        <p:txBody>
          <a:bodyPr vert="horz" lIns="91440" tIns="45720" rIns="91440" bIns="45720" rtlCol="0" anchor="ctr">
            <a:noAutofit/>
          </a:bodyPr>
          <a:lstStyle/>
          <a:p>
            <a:r>
              <a:rPr lang="en-GB" sz="3600" dirty="0"/>
              <a:t>MINIMUM Income needed IF housing TAKES UP 35%</a:t>
            </a:r>
            <a:endParaRPr lang="en-US" sz="3600" dirty="0"/>
          </a:p>
        </p:txBody>
      </p:sp>
      <p:sp>
        <p:nvSpPr>
          <p:cNvPr id="8" name="Footer Placeholder 3">
            <a:extLst>
              <a:ext uri="{FF2B5EF4-FFF2-40B4-BE49-F238E27FC236}">
                <a16:creationId xmlns:a16="http://schemas.microsoft.com/office/drawing/2014/main" id="{ADAE3D8F-2CEB-4E3E-AD54-D65C228E712B}"/>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14" name="Slide Number Placeholder 4">
            <a:extLst>
              <a:ext uri="{FF2B5EF4-FFF2-40B4-BE49-F238E27FC236}">
                <a16:creationId xmlns:a16="http://schemas.microsoft.com/office/drawing/2014/main" id="{2A4A7F0D-E377-462B-B004-69E03782D4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367A83-0ADE-9805-D1BA-FE02AE23DAFE}"/>
              </a:ext>
            </a:extLst>
          </p:cNvPr>
          <p:cNvPicPr>
            <a:picLocks noChangeAspect="1"/>
          </p:cNvPicPr>
          <p:nvPr/>
        </p:nvPicPr>
        <p:blipFill rotWithShape="1">
          <a:blip r:embed="rId2"/>
          <a:srcRect l="8175" t="32534" r="11500" b="10801"/>
          <a:stretch/>
        </p:blipFill>
        <p:spPr>
          <a:xfrm>
            <a:off x="231423" y="838104"/>
            <a:ext cx="11729154" cy="4960609"/>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38880" y="94411"/>
            <a:ext cx="10909640" cy="838569"/>
          </a:xfrm>
        </p:spPr>
        <p:txBody>
          <a:bodyPr vert="horz" lIns="91440" tIns="45720" rIns="91440" bIns="45720" rtlCol="0" anchor="ctr">
            <a:normAutofit/>
          </a:bodyPr>
          <a:lstStyle/>
          <a:p>
            <a:pPr algn="ctr"/>
            <a:r>
              <a:rPr lang="en-GB" sz="4000" dirty="0"/>
              <a:t>Income needed for ‘broad’ tenures</a:t>
            </a:r>
            <a:r>
              <a:rPr lang="en-GB" sz="4800" dirty="0"/>
              <a:t> </a:t>
            </a:r>
            <a:endParaRPr lang="en-US" sz="20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37766" y="6240369"/>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5" name="Footer Placeholder 3">
            <a:extLst>
              <a:ext uri="{FF2B5EF4-FFF2-40B4-BE49-F238E27FC236}">
                <a16:creationId xmlns:a16="http://schemas.microsoft.com/office/drawing/2014/main" id="{5EAD8F92-510B-414B-9CF9-2BCCA8041605}"/>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7" name="Callout: Line 6">
            <a:extLst>
              <a:ext uri="{FF2B5EF4-FFF2-40B4-BE49-F238E27FC236}">
                <a16:creationId xmlns:a16="http://schemas.microsoft.com/office/drawing/2014/main" id="{9C65F9E0-0376-4F4F-8746-8EA9DB27244A}"/>
              </a:ext>
            </a:extLst>
          </p:cNvPr>
          <p:cNvSpPr/>
          <p:nvPr/>
        </p:nvSpPr>
        <p:spPr>
          <a:xfrm>
            <a:off x="8559800" y="4218889"/>
            <a:ext cx="3400777" cy="954107"/>
          </a:xfrm>
          <a:prstGeom prst="borderCallout1">
            <a:avLst>
              <a:gd name="adj1" fmla="val 52855"/>
              <a:gd name="adj2" fmla="val -3264"/>
              <a:gd name="adj3" fmla="val 57070"/>
              <a:gd name="adj4" fmla="val -55276"/>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can require a similar income to Homebuy, (£30-35K) though 3 bed Homebuy may need slightly more income than rented</a:t>
            </a:r>
          </a:p>
        </p:txBody>
      </p:sp>
      <p:sp>
        <p:nvSpPr>
          <p:cNvPr id="8" name="Callout: Line 7">
            <a:extLst>
              <a:ext uri="{FF2B5EF4-FFF2-40B4-BE49-F238E27FC236}">
                <a16:creationId xmlns:a16="http://schemas.microsoft.com/office/drawing/2014/main" id="{6E2D854F-C461-4F4F-961B-A003BF2608B2}"/>
              </a:ext>
            </a:extLst>
          </p:cNvPr>
          <p:cNvSpPr/>
          <p:nvPr/>
        </p:nvSpPr>
        <p:spPr>
          <a:xfrm>
            <a:off x="7761440" y="5717149"/>
            <a:ext cx="4199137" cy="523220"/>
          </a:xfrm>
          <a:prstGeom prst="borderCallout1">
            <a:avLst>
              <a:gd name="adj1" fmla="val -9125"/>
              <a:gd name="adj2" fmla="val 50559"/>
              <a:gd name="adj3" fmla="val -102745"/>
              <a:gd name="adj4" fmla="val 2734"/>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A wide range of incomes covered by home ownership &amp; Homebuy, from £25-30K up to around £65K</a:t>
            </a:r>
          </a:p>
        </p:txBody>
      </p:sp>
      <p:sp>
        <p:nvSpPr>
          <p:cNvPr id="9" name="Callout: Line 8">
            <a:extLst>
              <a:ext uri="{FF2B5EF4-FFF2-40B4-BE49-F238E27FC236}">
                <a16:creationId xmlns:a16="http://schemas.microsoft.com/office/drawing/2014/main" id="{40669016-2257-4F8E-878B-5AAE4003547A}"/>
              </a:ext>
            </a:extLst>
          </p:cNvPr>
          <p:cNvSpPr/>
          <p:nvPr/>
        </p:nvSpPr>
        <p:spPr>
          <a:xfrm>
            <a:off x="8559800" y="3238611"/>
            <a:ext cx="3400777" cy="954107"/>
          </a:xfrm>
          <a:prstGeom prst="borderCallout1">
            <a:avLst>
              <a:gd name="adj1" fmla="val 52855"/>
              <a:gd name="adj2" fmla="val -3264"/>
              <a:gd name="adj3" fmla="val 116336"/>
              <a:gd name="adj4" fmla="val -10676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Smaller affordable / social rent is the housing option for households on incomes starting from £15-20K, but 3 beds can need incomes around £25-30K</a:t>
            </a:r>
          </a:p>
        </p:txBody>
      </p:sp>
      <p:sp>
        <p:nvSpPr>
          <p:cNvPr id="11" name="Callout: Line 10">
            <a:extLst>
              <a:ext uri="{FF2B5EF4-FFF2-40B4-BE49-F238E27FC236}">
                <a16:creationId xmlns:a16="http://schemas.microsoft.com/office/drawing/2014/main" id="{D00029AF-A617-4BD8-A6AF-98919A88FB0D}"/>
              </a:ext>
            </a:extLst>
          </p:cNvPr>
          <p:cNvSpPr/>
          <p:nvPr/>
        </p:nvSpPr>
        <p:spPr>
          <a:xfrm>
            <a:off x="231423" y="5444986"/>
            <a:ext cx="3941272" cy="523220"/>
          </a:xfrm>
          <a:prstGeom prst="borderCallout1">
            <a:avLst>
              <a:gd name="adj1" fmla="val 68045"/>
              <a:gd name="adj2" fmla="val 102164"/>
              <a:gd name="adj3" fmla="val -7938"/>
              <a:gd name="adj4" fmla="val 14862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requires the highest incomes for all sizes. 1 beds require incomes starting around£50K</a:t>
            </a:r>
          </a:p>
        </p:txBody>
      </p:sp>
      <p:sp>
        <p:nvSpPr>
          <p:cNvPr id="12" name="Slide Number Placeholder 4">
            <a:extLst>
              <a:ext uri="{FF2B5EF4-FFF2-40B4-BE49-F238E27FC236}">
                <a16:creationId xmlns:a16="http://schemas.microsoft.com/office/drawing/2014/main" id="{60929136-F839-4BE5-95F7-FF3949062F7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13124B-774C-38A1-BBDD-58BADF23D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F27B5026-DD49-3E28-F1A1-8327B410F9B4}"/>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88578B2D-0222-BF1E-A669-6399C42938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4977CE3-E18D-C0F3-5D37-C9AC999CC5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C434EE3A-E8F4-9291-FB55-739F0EDEB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9A7138B-206F-5BE8-E56C-6E29474A5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303474C1-D35F-D214-C85D-35FFA9774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82ECCA-6942-1274-0855-80D9320B5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3EF4F4-4659-C60C-477A-33279CB6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80A575E-6973-BA05-B080-84F100401C9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B317F10-C87B-7D1E-2579-8F351199C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00EEAFA1-4238-C6CE-F7A8-8B254004639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2" name="Title 1">
            <a:extLst>
              <a:ext uri="{FF2B5EF4-FFF2-40B4-BE49-F238E27FC236}">
                <a16:creationId xmlns:a16="http://schemas.microsoft.com/office/drawing/2014/main" id="{F2FEBAF9-BF6D-C5A0-AAD0-A52456CD7FDF}"/>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B268D969-E4FF-F04D-2344-E7B49C8B1328}"/>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2" name="Footer Placeholder 3">
            <a:extLst>
              <a:ext uri="{FF2B5EF4-FFF2-40B4-BE49-F238E27FC236}">
                <a16:creationId xmlns:a16="http://schemas.microsoft.com/office/drawing/2014/main" id="{DC1ACA5D-CEB5-265C-CDC6-E22D8779D8E5}"/>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585166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4D8B0F40-F748-6E24-3627-228E05AB83BD}"/>
              </a:ext>
            </a:extLst>
          </p:cNvPr>
          <p:cNvGraphicFramePr>
            <a:graphicFrameLocks noGrp="1"/>
          </p:cNvGraphicFramePr>
          <p:nvPr>
            <p:extLst>
              <p:ext uri="{D42A27DB-BD31-4B8C-83A1-F6EECF244321}">
                <p14:modId xmlns:p14="http://schemas.microsoft.com/office/powerpoint/2010/main" val="2613486472"/>
              </p:ext>
            </p:extLst>
          </p:nvPr>
        </p:nvGraphicFramePr>
        <p:xfrm>
          <a:off x="354299" y="960121"/>
          <a:ext cx="11026379" cy="4972223"/>
        </p:xfrm>
        <a:graphic>
          <a:graphicData uri="http://schemas.openxmlformats.org/drawingml/2006/table">
            <a:tbl>
              <a:tblPr firstRow="1" bandRow="1">
                <a:tableStyleId>{69012ECD-51FC-41F1-AA8D-1B2483CD663E}</a:tableStyleId>
              </a:tblPr>
              <a:tblGrid>
                <a:gridCol w="3507881">
                  <a:extLst>
                    <a:ext uri="{9D8B030D-6E8A-4147-A177-3AD203B41FA5}">
                      <a16:colId xmlns:a16="http://schemas.microsoft.com/office/drawing/2014/main" val="3927090664"/>
                    </a:ext>
                  </a:extLst>
                </a:gridCol>
                <a:gridCol w="5765239">
                  <a:extLst>
                    <a:ext uri="{9D8B030D-6E8A-4147-A177-3AD203B41FA5}">
                      <a16:colId xmlns:a16="http://schemas.microsoft.com/office/drawing/2014/main" val="3051318368"/>
                    </a:ext>
                  </a:extLst>
                </a:gridCol>
                <a:gridCol w="1753259">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1525635456"/>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08567062"/>
                  </a:ext>
                </a:extLst>
              </a:tr>
            </a:tbl>
          </a:graphicData>
        </a:graphic>
      </p:graphicFrame>
      <p:sp>
        <p:nvSpPr>
          <p:cNvPr id="4" name="Title 2">
            <a:extLst>
              <a:ext uri="{FF2B5EF4-FFF2-40B4-BE49-F238E27FC236}">
                <a16:creationId xmlns:a16="http://schemas.microsoft.com/office/drawing/2014/main" id="{620E9BD8-FA2C-085F-EDCA-5F36A2C35AF8}"/>
              </a:ext>
            </a:extLst>
          </p:cNvPr>
          <p:cNvSpPr txBox="1">
            <a:spLocks/>
          </p:cNvSpPr>
          <p:nvPr/>
        </p:nvSpPr>
        <p:spPr>
          <a:xfrm>
            <a:off x="354299" y="1"/>
            <a:ext cx="9603275" cy="960120"/>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5" name="Slide Number Placeholder 4">
            <a:extLst>
              <a:ext uri="{FF2B5EF4-FFF2-40B4-BE49-F238E27FC236}">
                <a16:creationId xmlns:a16="http://schemas.microsoft.com/office/drawing/2014/main" id="{679B2C9C-4F27-633B-1EF6-3CF574D2A28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2" name="Footer Placeholder 3">
            <a:extLst>
              <a:ext uri="{FF2B5EF4-FFF2-40B4-BE49-F238E27FC236}">
                <a16:creationId xmlns:a16="http://schemas.microsoft.com/office/drawing/2014/main" id="{4145EB52-D148-DD93-F83B-350DDE3E7A9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24076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020929-9ED5-E7B4-E942-C2A3A400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3CC0611-BF44-6A56-44B5-C7CC69A387E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CD9CDD03-2F29-EFF7-5E27-A496B5CF1D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0CC842-A099-68FF-A4FF-5C42AAB94A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A7D97377-9484-3135-5114-F1A791F8F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F725884D-B3F8-6BFF-A015-D51449B92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CEEA1957-974F-EF1C-DF65-3C466FBA0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BCB9EFE2-AE38-AB88-B1C3-ABCAF7AEF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BBDA6805-D63C-CECB-FE3A-95F8A552F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2" name="Title 1">
            <a:extLst>
              <a:ext uri="{FF2B5EF4-FFF2-40B4-BE49-F238E27FC236}">
                <a16:creationId xmlns:a16="http://schemas.microsoft.com/office/drawing/2014/main" id="{0A90494B-18FB-6B95-9DDA-380506AD6E7A}"/>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3" name="Text Placeholder 2">
            <a:extLst>
              <a:ext uri="{FF2B5EF4-FFF2-40B4-BE49-F238E27FC236}">
                <a16:creationId xmlns:a16="http://schemas.microsoft.com/office/drawing/2014/main" id="{36045A6F-6375-8B43-E9E0-372825EFA4E5}"/>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4" name="Picture 13">
            <a:extLst>
              <a:ext uri="{FF2B5EF4-FFF2-40B4-BE49-F238E27FC236}">
                <a16:creationId xmlns:a16="http://schemas.microsoft.com/office/drawing/2014/main" id="{9B17DA2A-E5DE-19AC-2BC1-60E4AD88D5ED}"/>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D2DE4896-37FD-7E3F-08FD-86CA6549F0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7ECC3059-3797-2C75-2630-F9AC4D871E16}"/>
              </a:ext>
            </a:extLst>
          </p:cNvPr>
          <p:cNvSpPr>
            <a:spLocks noGrp="1"/>
          </p:cNvSpPr>
          <p:nvPr>
            <p:ph type="sldNum" sz="quarter" idx="12"/>
          </p:nvPr>
        </p:nvSpPr>
        <p:spPr>
          <a:xfrm>
            <a:off x="11380678" y="6324256"/>
            <a:ext cx="811019" cy="50357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09695-DEC3-40DA-9DF5-330280C9D0E8}" type="slidenum">
              <a:rPr kumimoji="0" lang="en-US" sz="2800" b="0" i="0" u="none" strike="noStrike" kern="1200" cap="none" spc="0" normalizeH="0" baseline="0" noProof="0" smtClean="0">
                <a:ln>
                  <a:noFill/>
                </a:ln>
                <a:solidFill>
                  <a:srgbClr val="549E39"/>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dirty="0">
              <a:ln>
                <a:noFill/>
              </a:ln>
              <a:solidFill>
                <a:srgbClr val="549E39"/>
              </a:solidFill>
              <a:effectLst/>
              <a:uLnTx/>
              <a:uFillTx/>
              <a:latin typeface="Gill Sans MT" panose="020B0502020104020203"/>
              <a:ea typeface="+mn-ea"/>
              <a:cs typeface="+mn-cs"/>
            </a:endParaRPr>
          </a:p>
        </p:txBody>
      </p:sp>
      <p:sp>
        <p:nvSpPr>
          <p:cNvPr id="19" name="Footer Placeholder 3">
            <a:extLst>
              <a:ext uri="{FF2B5EF4-FFF2-40B4-BE49-F238E27FC236}">
                <a16:creationId xmlns:a16="http://schemas.microsoft.com/office/drawing/2014/main" id="{ADFA0719-3E22-6904-C371-1DB14005011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Tree>
    <p:extLst>
      <p:ext uri="{BB962C8B-B14F-4D97-AF65-F5344CB8AC3E}">
        <p14:creationId xmlns:p14="http://schemas.microsoft.com/office/powerpoint/2010/main" val="43953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F58CC8-9704-9004-14E3-88EB7AD8E94D}"/>
              </a:ext>
            </a:extLst>
          </p:cNvPr>
          <p:cNvPicPr>
            <a:picLocks noChangeAspect="1"/>
          </p:cNvPicPr>
          <p:nvPr/>
        </p:nvPicPr>
        <p:blipFill rotWithShape="1">
          <a:blip r:embed="rId2"/>
          <a:srcRect l="8175" t="34704" r="11275" b="21467"/>
          <a:stretch/>
        </p:blipFill>
        <p:spPr>
          <a:xfrm>
            <a:off x="118872" y="1707677"/>
            <a:ext cx="12003854" cy="3678140"/>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41394" y="233082"/>
            <a:ext cx="8414777" cy="1172922"/>
          </a:xfrm>
        </p:spPr>
        <p:txBody>
          <a:bodyPr vert="horz" lIns="91440" tIns="45720" rIns="91440" bIns="45720" rtlCol="0" anchor="ctr">
            <a:normAutofit/>
          </a:bodyPr>
          <a:lstStyle/>
          <a:p>
            <a:r>
              <a:rPr lang="en-US" sz="3600" dirty="0"/>
              <a:t>Scale &amp; cost of housing</a:t>
            </a:r>
          </a:p>
        </p:txBody>
      </p:sp>
      <p:sp>
        <p:nvSpPr>
          <p:cNvPr id="6" name="Footer Placeholder 3">
            <a:extLst>
              <a:ext uri="{FF2B5EF4-FFF2-40B4-BE49-F238E27FC236}">
                <a16:creationId xmlns:a16="http://schemas.microsoft.com/office/drawing/2014/main" id="{1B711B71-A1BF-405F-9B63-04282B317313}"/>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7" name="Callout: Line 6">
            <a:extLst>
              <a:ext uri="{FF2B5EF4-FFF2-40B4-BE49-F238E27FC236}">
                <a16:creationId xmlns:a16="http://schemas.microsoft.com/office/drawing/2014/main" id="{BDC63F1C-096A-42F5-A1BC-C45FCF9BA177}"/>
              </a:ext>
            </a:extLst>
          </p:cNvPr>
          <p:cNvSpPr/>
          <p:nvPr/>
        </p:nvSpPr>
        <p:spPr>
          <a:xfrm>
            <a:off x="8719152" y="3490444"/>
            <a:ext cx="3331454" cy="1169551"/>
          </a:xfrm>
          <a:prstGeom prst="borderCallout1">
            <a:avLst>
              <a:gd name="adj1" fmla="val 21791"/>
              <a:gd name="adj2" fmla="val 70"/>
              <a:gd name="adj3" fmla="val 8180"/>
              <a:gd name="adj4" fmla="val -24461"/>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Ownership dominates dwelling supply at c.70% of dwellings.  A wide range of incomes are covered by home ownership &amp; Homebuy, from £25-30K up to around £65K</a:t>
            </a:r>
          </a:p>
        </p:txBody>
      </p:sp>
      <p:sp>
        <p:nvSpPr>
          <p:cNvPr id="8" name="Callout: Line 7">
            <a:extLst>
              <a:ext uri="{FF2B5EF4-FFF2-40B4-BE49-F238E27FC236}">
                <a16:creationId xmlns:a16="http://schemas.microsoft.com/office/drawing/2014/main" id="{E384D009-E1B6-416F-9DC3-2E3E66C3C34A}"/>
              </a:ext>
            </a:extLst>
          </p:cNvPr>
          <p:cNvSpPr/>
          <p:nvPr/>
        </p:nvSpPr>
        <p:spPr>
          <a:xfrm>
            <a:off x="8732520" y="417977"/>
            <a:ext cx="3353976" cy="1384995"/>
          </a:xfrm>
          <a:prstGeom prst="borderCallout1">
            <a:avLst>
              <a:gd name="adj1" fmla="val 52855"/>
              <a:gd name="adj2" fmla="val -3264"/>
              <a:gd name="adj3" fmla="val 129963"/>
              <a:gd name="adj4" fmla="val -114913"/>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Reasonable supply of affordable / social rented dwellings at c13%. Smaller affordable / social rent is the housing option for households on incomes starting from £15-20K, but 3 beds can need incomes around £25-30K</a:t>
            </a:r>
          </a:p>
        </p:txBody>
      </p:sp>
      <p:sp>
        <p:nvSpPr>
          <p:cNvPr id="9" name="Callout: Line 8">
            <a:extLst>
              <a:ext uri="{FF2B5EF4-FFF2-40B4-BE49-F238E27FC236}">
                <a16:creationId xmlns:a16="http://schemas.microsoft.com/office/drawing/2014/main" id="{7ECCDEB7-36AF-44F7-879A-017B84D27F3D}"/>
              </a:ext>
            </a:extLst>
          </p:cNvPr>
          <p:cNvSpPr/>
          <p:nvPr/>
        </p:nvSpPr>
        <p:spPr>
          <a:xfrm>
            <a:off x="8719152" y="2061933"/>
            <a:ext cx="3353976" cy="1169551"/>
          </a:xfrm>
          <a:prstGeom prst="borderCallout1">
            <a:avLst>
              <a:gd name="adj1" fmla="val 52855"/>
              <a:gd name="adj2" fmla="val -3264"/>
              <a:gd name="adj3" fmla="val 60584"/>
              <a:gd name="adj4" fmla="val -6073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makes up 14% of dwellings South Cambs. It can require a similar income to Homebuy (£30-35K) though larger Homebuy properties may need more income than rented</a:t>
            </a:r>
          </a:p>
        </p:txBody>
      </p:sp>
      <p:sp>
        <p:nvSpPr>
          <p:cNvPr id="15" name="Callout: Line 14">
            <a:extLst>
              <a:ext uri="{FF2B5EF4-FFF2-40B4-BE49-F238E27FC236}">
                <a16:creationId xmlns:a16="http://schemas.microsoft.com/office/drawing/2014/main" id="{933371EE-1C25-4137-8B07-4446A682081A}"/>
              </a:ext>
            </a:extLst>
          </p:cNvPr>
          <p:cNvSpPr/>
          <p:nvPr/>
        </p:nvSpPr>
        <p:spPr>
          <a:xfrm>
            <a:off x="141395" y="2474782"/>
            <a:ext cx="3485671" cy="1600438"/>
          </a:xfrm>
          <a:prstGeom prst="borderCallout1">
            <a:avLst>
              <a:gd name="adj1" fmla="val 31471"/>
              <a:gd name="adj2" fmla="val 100026"/>
              <a:gd name="adj3" fmla="val 3562"/>
              <a:gd name="adj4" fmla="val 114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South Cambs, requiring a slightly lower income other rented tenures and Homebuy - so work to compare factors such as access (deposits), mobility (shorter term commitment than purchase) and availability are invaluable</a:t>
            </a:r>
          </a:p>
        </p:txBody>
      </p:sp>
      <p:sp>
        <p:nvSpPr>
          <p:cNvPr id="16" name="Callout: Line 15">
            <a:extLst>
              <a:ext uri="{FF2B5EF4-FFF2-40B4-BE49-F238E27FC236}">
                <a16:creationId xmlns:a16="http://schemas.microsoft.com/office/drawing/2014/main" id="{5770EF92-CC65-42FE-868B-132D1E5810DB}"/>
              </a:ext>
            </a:extLst>
          </p:cNvPr>
          <p:cNvSpPr/>
          <p:nvPr/>
        </p:nvSpPr>
        <p:spPr>
          <a:xfrm>
            <a:off x="141395" y="4278456"/>
            <a:ext cx="3485671" cy="1169551"/>
          </a:xfrm>
          <a:prstGeom prst="borderCallout1">
            <a:avLst>
              <a:gd name="adj1" fmla="val 47658"/>
              <a:gd name="adj2" fmla="val 100568"/>
              <a:gd name="adj3" fmla="val -101308"/>
              <a:gd name="adj4" fmla="val 127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Income required for smaller Homebuy is level with private rents, slightly more than ownership. Lower deposits than traditional ownership may prove very useful, alongside flexibility to purchase a higher share in time</a:t>
            </a:r>
          </a:p>
        </p:txBody>
      </p:sp>
      <p:sp>
        <p:nvSpPr>
          <p:cNvPr id="12" name="Slide Number Placeholder 4">
            <a:extLst>
              <a:ext uri="{FF2B5EF4-FFF2-40B4-BE49-F238E27FC236}">
                <a16:creationId xmlns:a16="http://schemas.microsoft.com/office/drawing/2014/main" id="{406A950C-88D2-4105-94D9-D6A3B5E3D4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B5D68905-CAEC-B850-81F0-8DB827B041EA}"/>
              </a:ext>
            </a:extLst>
          </p:cNvPr>
          <p:cNvSpPr txBox="1"/>
          <p:nvPr/>
        </p:nvSpPr>
        <p:spPr>
          <a:xfrm>
            <a:off x="274409" y="6190952"/>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
        <p:nvSpPr>
          <p:cNvPr id="13" name="Callout: Line 12">
            <a:extLst>
              <a:ext uri="{FF2B5EF4-FFF2-40B4-BE49-F238E27FC236}">
                <a16:creationId xmlns:a16="http://schemas.microsoft.com/office/drawing/2014/main" id="{8BF4EE6A-A0FC-A8CF-F725-89AA55F53FDA}"/>
              </a:ext>
            </a:extLst>
          </p:cNvPr>
          <p:cNvSpPr/>
          <p:nvPr/>
        </p:nvSpPr>
        <p:spPr>
          <a:xfrm>
            <a:off x="4348782" y="5425880"/>
            <a:ext cx="3941272" cy="523220"/>
          </a:xfrm>
          <a:prstGeom prst="borderCallout1">
            <a:avLst>
              <a:gd name="adj1" fmla="val 56718"/>
              <a:gd name="adj2" fmla="val 100231"/>
              <a:gd name="adj3" fmla="val -46774"/>
              <a:gd name="adj4" fmla="val 11102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requires the highest incomes for all sizes. 1 beds require incomes starting around £50K</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6"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CFDF9F0A-A88F-4AC5-AAAB-B724DB1269D8}"/>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graphicFrame>
        <p:nvGraphicFramePr>
          <p:cNvPr id="7" name="Table 8">
            <a:extLst>
              <a:ext uri="{FF2B5EF4-FFF2-40B4-BE49-F238E27FC236}">
                <a16:creationId xmlns:a16="http://schemas.microsoft.com/office/drawing/2014/main" id="{E770101C-7458-483D-BB6E-9EB03ECEE69A}"/>
              </a:ext>
            </a:extLst>
          </p:cNvPr>
          <p:cNvGraphicFramePr>
            <a:graphicFrameLocks noGrp="1"/>
          </p:cNvGraphicFramePr>
          <p:nvPr>
            <p:extLst>
              <p:ext uri="{D42A27DB-BD31-4B8C-83A1-F6EECF244321}">
                <p14:modId xmlns:p14="http://schemas.microsoft.com/office/powerpoint/2010/main" val="797004560"/>
              </p:ext>
            </p:extLst>
          </p:nvPr>
        </p:nvGraphicFramePr>
        <p:xfrm>
          <a:off x="1079862" y="5481673"/>
          <a:ext cx="10754182" cy="591846"/>
        </p:xfrm>
        <a:graphic>
          <a:graphicData uri="http://schemas.openxmlformats.org/drawingml/2006/table">
            <a:tbl>
              <a:tblPr firstRow="1" bandRow="1">
                <a:tableStyleId>{2D5ABB26-0587-4C30-8999-92F81FD0307C}</a:tableStyleId>
              </a:tblPr>
              <a:tblGrid>
                <a:gridCol w="3553098">
                  <a:extLst>
                    <a:ext uri="{9D8B030D-6E8A-4147-A177-3AD203B41FA5}">
                      <a16:colId xmlns:a16="http://schemas.microsoft.com/office/drawing/2014/main" val="545593795"/>
                    </a:ext>
                  </a:extLst>
                </a:gridCol>
                <a:gridCol w="3291840">
                  <a:extLst>
                    <a:ext uri="{9D8B030D-6E8A-4147-A177-3AD203B41FA5}">
                      <a16:colId xmlns:a16="http://schemas.microsoft.com/office/drawing/2014/main" val="906472247"/>
                    </a:ext>
                  </a:extLst>
                </a:gridCol>
                <a:gridCol w="3909244">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South Cambs, incomes up to c.£25K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South Cambs, incomes between £20K and £65K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South Cambs, incomes over c.£65K</a:t>
                      </a:r>
                    </a:p>
                  </a:txBody>
                  <a:tcPr>
                    <a:solidFill>
                      <a:srgbClr val="FFCCFF"/>
                    </a:solidFill>
                  </a:tcPr>
                </a:tc>
                <a:extLst>
                  <a:ext uri="{0D108BD9-81ED-4DB2-BD59-A6C34878D82A}">
                    <a16:rowId xmlns:a16="http://schemas.microsoft.com/office/drawing/2014/main" val="521219893"/>
                  </a:ext>
                </a:extLst>
              </a:tr>
            </a:tbl>
          </a:graphicData>
        </a:graphic>
      </p:graphicFrame>
      <p:sp>
        <p:nvSpPr>
          <p:cNvPr id="8" name="Slide Number Placeholder 4">
            <a:extLst>
              <a:ext uri="{FF2B5EF4-FFF2-40B4-BE49-F238E27FC236}">
                <a16:creationId xmlns:a16="http://schemas.microsoft.com/office/drawing/2014/main" id="{ABE8F30C-60F0-4609-A35D-FDC8CCBD436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pic>
        <p:nvPicPr>
          <p:cNvPr id="12" name="Picture 11">
            <a:extLst>
              <a:ext uri="{FF2B5EF4-FFF2-40B4-BE49-F238E27FC236}">
                <a16:creationId xmlns:a16="http://schemas.microsoft.com/office/drawing/2014/main" id="{6C192EE7-CE84-4396-BC96-09DACA563732}"/>
              </a:ext>
            </a:extLst>
          </p:cNvPr>
          <p:cNvPicPr>
            <a:picLocks noChangeAspect="1"/>
          </p:cNvPicPr>
          <p:nvPr/>
        </p:nvPicPr>
        <p:blipFill rotWithShape="1">
          <a:blip r:embed="rId2"/>
          <a:srcRect l="1400" t="37322" r="11566" b="36191"/>
          <a:stretch/>
        </p:blipFill>
        <p:spPr>
          <a:xfrm>
            <a:off x="150166" y="3319810"/>
            <a:ext cx="11683878" cy="2000154"/>
          </a:xfrm>
          <a:prstGeom prst="rect">
            <a:avLst/>
          </a:prstGeom>
        </p:spPr>
      </p:pic>
      <p:sp>
        <p:nvSpPr>
          <p:cNvPr id="16" name="Title 1">
            <a:extLst>
              <a:ext uri="{FF2B5EF4-FFF2-40B4-BE49-F238E27FC236}">
                <a16:creationId xmlns:a16="http://schemas.microsoft.com/office/drawing/2014/main" id="{06B25C1F-55E2-4D99-B2C9-1AF2C9E13E1C}"/>
              </a:ext>
            </a:extLst>
          </p:cNvPr>
          <p:cNvSpPr txBox="1">
            <a:spLocks/>
          </p:cNvSpPr>
          <p:nvPr/>
        </p:nvSpPr>
        <p:spPr>
          <a:xfrm>
            <a:off x="175397" y="303899"/>
            <a:ext cx="11841205" cy="591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sp>
        <p:nvSpPr>
          <p:cNvPr id="18" name="TextBox 17">
            <a:extLst>
              <a:ext uri="{FF2B5EF4-FFF2-40B4-BE49-F238E27FC236}">
                <a16:creationId xmlns:a16="http://schemas.microsoft.com/office/drawing/2014/main" id="{76F7BE10-E5CC-490E-82EF-C21E741B026F}"/>
              </a:ext>
            </a:extLst>
          </p:cNvPr>
          <p:cNvSpPr txBox="1"/>
          <p:nvPr/>
        </p:nvSpPr>
        <p:spPr>
          <a:xfrm>
            <a:off x="332613" y="1230598"/>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spTree>
    <p:extLst>
      <p:ext uri="{BB962C8B-B14F-4D97-AF65-F5344CB8AC3E}">
        <p14:creationId xmlns:p14="http://schemas.microsoft.com/office/powerpoint/2010/main" val="3230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E19ACD-21F5-4412-AD4D-B31E9A6BEFA7}"/>
              </a:ext>
            </a:extLst>
          </p:cNvPr>
          <p:cNvPicPr>
            <a:picLocks noChangeAspect="1"/>
          </p:cNvPicPr>
          <p:nvPr/>
        </p:nvPicPr>
        <p:blipFill rotWithShape="1">
          <a:blip r:embed="rId2"/>
          <a:srcRect l="8143" t="30730" r="11577" b="11112"/>
          <a:stretch/>
        </p:blipFill>
        <p:spPr>
          <a:xfrm>
            <a:off x="246401" y="647245"/>
            <a:ext cx="9787738" cy="3788025"/>
          </a:xfrm>
          <a:prstGeom prst="rect">
            <a:avLst/>
          </a:prstGeom>
        </p:spPr>
      </p:pic>
      <p:pic>
        <p:nvPicPr>
          <p:cNvPr id="11" name="Picture 10">
            <a:extLst>
              <a:ext uri="{FF2B5EF4-FFF2-40B4-BE49-F238E27FC236}">
                <a16:creationId xmlns:a16="http://schemas.microsoft.com/office/drawing/2014/main" id="{0D667D79-1193-4CF1-BA1C-77A438FDF60D}"/>
              </a:ext>
            </a:extLst>
          </p:cNvPr>
          <p:cNvPicPr>
            <a:picLocks noChangeAspect="1"/>
          </p:cNvPicPr>
          <p:nvPr/>
        </p:nvPicPr>
        <p:blipFill rotWithShape="1">
          <a:blip r:embed="rId3"/>
          <a:srcRect l="8218" t="50757" r="11582" b="19846"/>
          <a:stretch/>
        </p:blipFill>
        <p:spPr>
          <a:xfrm>
            <a:off x="246401" y="4413600"/>
            <a:ext cx="9777999" cy="2021728"/>
          </a:xfrm>
          <a:prstGeom prst="rect">
            <a:avLst/>
          </a:prstGeom>
        </p:spPr>
      </p:pic>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071154" y="78579"/>
            <a:ext cx="9652000" cy="617793"/>
          </a:xfrm>
        </p:spPr>
        <p:txBody>
          <a:bodyPr vert="horz" lIns="91440" tIns="45720" rIns="91440" bIns="45720" rtlCol="0" anchor="ctr">
            <a:normAutofit/>
          </a:bodyPr>
          <a:lstStyle/>
          <a:p>
            <a:r>
              <a:rPr lang="en-US" sz="3600" dirty="0"/>
              <a:t>1, 2 &amp; 3 beds staircase</a:t>
            </a:r>
          </a:p>
        </p:txBody>
      </p:sp>
      <p:sp>
        <p:nvSpPr>
          <p:cNvPr id="6" name="Footer Placeholder 3">
            <a:extLst>
              <a:ext uri="{FF2B5EF4-FFF2-40B4-BE49-F238E27FC236}">
                <a16:creationId xmlns:a16="http://schemas.microsoft.com/office/drawing/2014/main" id="{41482931-663F-480E-97D6-E70DD9036E3C}"/>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13" name="Rectangle: Rounded Corners 12">
            <a:extLst>
              <a:ext uri="{FF2B5EF4-FFF2-40B4-BE49-F238E27FC236}">
                <a16:creationId xmlns:a16="http://schemas.microsoft.com/office/drawing/2014/main" id="{FA45B985-77B5-42AE-A605-C085BA00A192}"/>
              </a:ext>
            </a:extLst>
          </p:cNvPr>
          <p:cNvSpPr/>
          <p:nvPr/>
        </p:nvSpPr>
        <p:spPr>
          <a:xfrm>
            <a:off x="6592389" y="88503"/>
            <a:ext cx="5515922" cy="214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a 1 bed homes varies in South Cambs, indicated by the “spread” of the steps from left to right across the page</a:t>
            </a:r>
          </a:p>
          <a:p>
            <a:pPr marL="171450" lvl="1" indent="-171450">
              <a:buFont typeface="Arial" panose="020B0604020202020204" pitchFamily="34" charset="0"/>
              <a:buChar char="•"/>
            </a:pPr>
            <a:r>
              <a:rPr lang="en-GB" sz="1200" dirty="0"/>
              <a:t>The income needed for 1 bed HA  and LA social and affordable rents starts in the ‘yellow’ zone, meaning they may be affordable to no more than 25% of households in SCDC, at 35% affordability.</a:t>
            </a:r>
          </a:p>
          <a:p>
            <a:pPr marL="171450" lvl="1" indent="-171450">
              <a:buFont typeface="Arial" panose="020B0604020202020204" pitchFamily="34" charset="0"/>
              <a:buChar char="•"/>
            </a:pPr>
            <a:r>
              <a:rPr lang="en-GB" sz="1200" dirty="0"/>
              <a:t>New build 1 beds are quite a long step up from second hand sales, Homebuy and private rents and command around a median income</a:t>
            </a:r>
          </a:p>
          <a:p>
            <a:pPr marL="171450" lvl="1" indent="-171450">
              <a:buFont typeface="Arial" panose="020B0604020202020204" pitchFamily="34" charset="0"/>
              <a:buChar char="•"/>
            </a:pPr>
            <a:r>
              <a:rPr lang="en-GB" sz="1200" dirty="0"/>
              <a:t>For 1 beds, lower quartile 2</a:t>
            </a:r>
            <a:r>
              <a:rPr lang="en-GB" sz="1200" baseline="30000" dirty="0"/>
              <a:t>nd</a:t>
            </a:r>
            <a:r>
              <a:rPr lang="en-GB" sz="1200" dirty="0"/>
              <a:t> hand sales can need a lower income than private rented.</a:t>
            </a:r>
          </a:p>
        </p:txBody>
      </p:sp>
      <p:sp>
        <p:nvSpPr>
          <p:cNvPr id="7" name="Slide Number Placeholder 4">
            <a:extLst>
              <a:ext uri="{FF2B5EF4-FFF2-40B4-BE49-F238E27FC236}">
                <a16:creationId xmlns:a16="http://schemas.microsoft.com/office/drawing/2014/main" id="{B6710004-BD82-45E2-A82D-E5FD1CA25D8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
        <p:nvSpPr>
          <p:cNvPr id="8" name="Rectangle: Rounded Corners 7">
            <a:extLst>
              <a:ext uri="{FF2B5EF4-FFF2-40B4-BE49-F238E27FC236}">
                <a16:creationId xmlns:a16="http://schemas.microsoft.com/office/drawing/2014/main" id="{5F75DA17-D304-4CAB-9CE4-7754CFAFC013}"/>
              </a:ext>
            </a:extLst>
          </p:cNvPr>
          <p:cNvSpPr/>
          <p:nvPr/>
        </p:nvSpPr>
        <p:spPr>
          <a:xfrm>
            <a:off x="7785464" y="2424477"/>
            <a:ext cx="4322848" cy="19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2 bed</a:t>
            </a:r>
          </a:p>
          <a:p>
            <a:pPr marL="171450" lvl="1" indent="-171450">
              <a:buFont typeface="Arial" panose="020B0604020202020204" pitchFamily="34" charset="0"/>
              <a:buChar char="•"/>
            </a:pPr>
            <a:r>
              <a:rPr lang="en-GB" sz="1200" dirty="0"/>
              <a:t>The income needed for 2 beds varies more widely, the lowest incomes needed in the yellow zone and the highest in the pink zone.</a:t>
            </a:r>
          </a:p>
          <a:p>
            <a:pPr marL="171450" lvl="1" indent="-171450">
              <a:buFont typeface="Arial" panose="020B0604020202020204" pitchFamily="34" charset="0"/>
              <a:buChar char="•"/>
            </a:pPr>
            <a:r>
              <a:rPr lang="en-GB" sz="1200" dirty="0"/>
              <a:t>Again, lower incomes match with LA and HA social and affordble rent levels and average new build occupies the highest income “step”.</a:t>
            </a:r>
          </a:p>
          <a:p>
            <a:pPr marL="171450" lvl="1" indent="-171450">
              <a:buFont typeface="Arial" panose="020B0604020202020204" pitchFamily="34" charset="0"/>
              <a:buChar char="•"/>
            </a:pPr>
            <a:r>
              <a:rPr lang="en-GB" sz="1200" dirty="0"/>
              <a:t>Again, for 2 beds, lower quartile 2</a:t>
            </a:r>
            <a:r>
              <a:rPr lang="en-GB" sz="1200" baseline="30000" dirty="0"/>
              <a:t>nd</a:t>
            </a:r>
            <a:r>
              <a:rPr lang="en-GB" sz="1200" dirty="0"/>
              <a:t> hand sales can need a lower income than private rented.</a:t>
            </a:r>
          </a:p>
        </p:txBody>
      </p:sp>
      <p:sp>
        <p:nvSpPr>
          <p:cNvPr id="9" name="Rectangle: Rounded Corners 8">
            <a:extLst>
              <a:ext uri="{FF2B5EF4-FFF2-40B4-BE49-F238E27FC236}">
                <a16:creationId xmlns:a16="http://schemas.microsoft.com/office/drawing/2014/main" id="{8EB472FE-BB0F-40B7-BB72-CB87D46EBF69}"/>
              </a:ext>
            </a:extLst>
          </p:cNvPr>
          <p:cNvSpPr/>
          <p:nvPr/>
        </p:nvSpPr>
        <p:spPr>
          <a:xfrm>
            <a:off x="7992608" y="4556141"/>
            <a:ext cx="4083062"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3 bed</a:t>
            </a:r>
          </a:p>
          <a:p>
            <a:pPr marL="171450" lvl="1" indent="-171450">
              <a:buFont typeface="Arial" panose="020B0604020202020204" pitchFamily="34" charset="0"/>
              <a:buChar char="•"/>
            </a:pPr>
            <a:r>
              <a:rPr lang="en-GB" sz="1200" dirty="0"/>
              <a:t>Income needed for 3 beds again reaches from LA and HA social and affordable rented, up to average new build. </a:t>
            </a:r>
          </a:p>
          <a:p>
            <a:pPr marL="171450" lvl="1" indent="-171450">
              <a:buFont typeface="Arial" panose="020B0604020202020204" pitchFamily="34" charset="0"/>
              <a:buChar char="•"/>
            </a:pPr>
            <a:r>
              <a:rPr lang="en-GB" sz="1200" dirty="0"/>
              <a:t>As with 2 beds, the income needed starts in the yellow zone, moving right across the white zone and touching the pink zone.</a:t>
            </a:r>
          </a:p>
          <a:p>
            <a:pPr marL="171450" lvl="1" indent="-171450">
              <a:buFont typeface="Arial" panose="020B0604020202020204" pitchFamily="34" charset="0"/>
              <a:buChar char="•"/>
            </a:pPr>
            <a:r>
              <a:rPr lang="en-GB" sz="1200" dirty="0"/>
              <a:t>Lower quartile 2</a:t>
            </a:r>
            <a:r>
              <a:rPr lang="en-GB" sz="1200" baseline="30000" dirty="0"/>
              <a:t>nd</a:t>
            </a:r>
            <a:r>
              <a:rPr lang="en-GB" sz="1200" dirty="0"/>
              <a:t> hand sales appear to need a higher income than private rented, for 3 beds.</a:t>
            </a:r>
          </a:p>
        </p:txBody>
      </p:sp>
      <p:graphicFrame>
        <p:nvGraphicFramePr>
          <p:cNvPr id="3" name="Table 8">
            <a:extLst>
              <a:ext uri="{FF2B5EF4-FFF2-40B4-BE49-F238E27FC236}">
                <a16:creationId xmlns:a16="http://schemas.microsoft.com/office/drawing/2014/main" id="{884810CB-A9D2-EFCE-99B8-8FD084CAE3BE}"/>
              </a:ext>
            </a:extLst>
          </p:cNvPr>
          <p:cNvGraphicFramePr>
            <a:graphicFrameLocks noGrp="1"/>
          </p:cNvGraphicFramePr>
          <p:nvPr>
            <p:extLst>
              <p:ext uri="{D42A27DB-BD31-4B8C-83A1-F6EECF244321}">
                <p14:modId xmlns:p14="http://schemas.microsoft.com/office/powerpoint/2010/main" val="2608616928"/>
              </p:ext>
            </p:extLst>
          </p:nvPr>
        </p:nvGraphicFramePr>
        <p:xfrm>
          <a:off x="246401" y="6369926"/>
          <a:ext cx="9778000" cy="426720"/>
        </p:xfrm>
        <a:graphic>
          <a:graphicData uri="http://schemas.openxmlformats.org/drawingml/2006/table">
            <a:tbl>
              <a:tblPr firstRow="1" bandRow="1">
                <a:tableStyleId>{2D5ABB26-0587-4C30-8999-92F81FD0307C}</a:tableStyleId>
              </a:tblPr>
              <a:tblGrid>
                <a:gridCol w="3230575">
                  <a:extLst>
                    <a:ext uri="{9D8B030D-6E8A-4147-A177-3AD203B41FA5}">
                      <a16:colId xmlns:a16="http://schemas.microsoft.com/office/drawing/2014/main" val="545593795"/>
                    </a:ext>
                  </a:extLst>
                </a:gridCol>
                <a:gridCol w="2993032">
                  <a:extLst>
                    <a:ext uri="{9D8B030D-6E8A-4147-A177-3AD203B41FA5}">
                      <a16:colId xmlns:a16="http://schemas.microsoft.com/office/drawing/2014/main" val="906472247"/>
                    </a:ext>
                  </a:extLst>
                </a:gridCol>
                <a:gridCol w="3554393">
                  <a:extLst>
                    <a:ext uri="{9D8B030D-6E8A-4147-A177-3AD203B41FA5}">
                      <a16:colId xmlns:a16="http://schemas.microsoft.com/office/drawing/2014/main" val="1254432382"/>
                    </a:ext>
                  </a:extLst>
                </a:gridCol>
              </a:tblGrid>
              <a:tr h="180000">
                <a:tc>
                  <a:txBody>
                    <a:bodyPr/>
                    <a:lstStyle/>
                    <a:p>
                      <a:r>
                        <a:rPr lang="en-US" sz="800" b="0" dirty="0">
                          <a:solidFill>
                            <a:schemeClr val="tx1"/>
                          </a:solidFill>
                        </a:rPr>
                        <a:t>25% of households in the lower ‘yellow’ zone</a:t>
                      </a:r>
                      <a:endParaRPr lang="en-GB" sz="8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25% of households in the upper ‘pink’ zone</a:t>
                      </a:r>
                      <a:endParaRPr lang="en-GB" sz="800" dirty="0">
                        <a:solidFill>
                          <a:schemeClr val="tx1"/>
                        </a:solidFill>
                      </a:endParaRPr>
                    </a:p>
                  </a:txBody>
                  <a:tcPr>
                    <a:solidFill>
                      <a:srgbClr val="FFCCFF"/>
                    </a:solidFill>
                  </a:tcPr>
                </a:tc>
                <a:extLst>
                  <a:ext uri="{0D108BD9-81ED-4DB2-BD59-A6C34878D82A}">
                    <a16:rowId xmlns:a16="http://schemas.microsoft.com/office/drawing/2014/main" val="1025458491"/>
                  </a:ext>
                </a:extLst>
              </a:tr>
              <a:tr h="180000">
                <a:tc>
                  <a:txBody>
                    <a:bodyPr/>
                    <a:lstStyle/>
                    <a:p>
                      <a:r>
                        <a:rPr lang="en-GB" sz="800" b="0" i="1" dirty="0">
                          <a:solidFill>
                            <a:schemeClr val="tx1"/>
                          </a:solidFill>
                        </a:rPr>
                        <a:t>In South Cambs, incomes up to c.£25K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1" dirty="0">
                          <a:solidFill>
                            <a:schemeClr val="tx1"/>
                          </a:solidFill>
                        </a:rPr>
                        <a:t>In South Cambs, incomes between £20K and £65K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00" b="0" i="1" dirty="0">
                          <a:solidFill>
                            <a:schemeClr val="tx1"/>
                          </a:solidFill>
                        </a:rPr>
                        <a:t>In South Cambs, incomes over c.£65K</a:t>
                      </a:r>
                    </a:p>
                  </a:txBody>
                  <a:tcPr>
                    <a:solidFill>
                      <a:srgbClr val="FFCCFF"/>
                    </a:solidFill>
                  </a:tcPr>
                </a:tc>
                <a:extLst>
                  <a:ext uri="{0D108BD9-81ED-4DB2-BD59-A6C34878D82A}">
                    <a16:rowId xmlns:a16="http://schemas.microsoft.com/office/drawing/2014/main" val="521219893"/>
                  </a:ext>
                </a:extLst>
              </a:tr>
            </a:tbl>
          </a:graphicData>
        </a:graphic>
      </p:graphicFrame>
    </p:spTree>
    <p:extLst>
      <p:ext uri="{BB962C8B-B14F-4D97-AF65-F5344CB8AC3E}">
        <p14:creationId xmlns:p14="http://schemas.microsoft.com/office/powerpoint/2010/main" val="15509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5A10E9-16E1-4C86-9091-0AE93D557D6C}"/>
              </a:ext>
            </a:extLst>
          </p:cNvPr>
          <p:cNvPicPr>
            <a:picLocks noChangeAspect="1"/>
          </p:cNvPicPr>
          <p:nvPr/>
        </p:nvPicPr>
        <p:blipFill rotWithShape="1">
          <a:blip r:embed="rId2"/>
          <a:srcRect l="1392" t="28826" r="11500" b="21873"/>
          <a:stretch/>
        </p:blipFill>
        <p:spPr>
          <a:xfrm>
            <a:off x="2934789" y="11627"/>
            <a:ext cx="9227557" cy="2937762"/>
          </a:xfrm>
          <a:prstGeom prst="rect">
            <a:avLst/>
          </a:prstGeom>
        </p:spPr>
      </p:pic>
      <p:pic>
        <p:nvPicPr>
          <p:cNvPr id="11" name="Picture 10">
            <a:extLst>
              <a:ext uri="{FF2B5EF4-FFF2-40B4-BE49-F238E27FC236}">
                <a16:creationId xmlns:a16="http://schemas.microsoft.com/office/drawing/2014/main" id="{0B370FDC-7AA1-4349-A5D8-D0A4455A687F}"/>
              </a:ext>
            </a:extLst>
          </p:cNvPr>
          <p:cNvPicPr>
            <a:picLocks noChangeAspect="1"/>
          </p:cNvPicPr>
          <p:nvPr/>
        </p:nvPicPr>
        <p:blipFill rotWithShape="1">
          <a:blip r:embed="rId3"/>
          <a:srcRect l="1461" t="30477" r="11397" b="12933"/>
          <a:stretch/>
        </p:blipFill>
        <p:spPr>
          <a:xfrm>
            <a:off x="2934788" y="2838998"/>
            <a:ext cx="9227557" cy="3370658"/>
          </a:xfrm>
          <a:prstGeom prst="rect">
            <a:avLst/>
          </a:prstGeom>
        </p:spPr>
      </p:pic>
      <p:sp>
        <p:nvSpPr>
          <p:cNvPr id="3" name="Rectangle: Rounded Corners 2">
            <a:extLst>
              <a:ext uri="{FF2B5EF4-FFF2-40B4-BE49-F238E27FC236}">
                <a16:creationId xmlns:a16="http://schemas.microsoft.com/office/drawing/2014/main" id="{14A71590-459D-499A-AD6D-A68B994B08FF}"/>
              </a:ext>
            </a:extLst>
          </p:cNvPr>
          <p:cNvSpPr/>
          <p:nvPr/>
        </p:nvSpPr>
        <p:spPr>
          <a:xfrm>
            <a:off x="5373188" y="1497301"/>
            <a:ext cx="1702455" cy="455381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70C0"/>
              </a:solidFill>
              <a:latin typeface="+mj-lt"/>
            </a:endParaRPr>
          </a:p>
        </p:txBody>
      </p:sp>
      <p:sp>
        <p:nvSpPr>
          <p:cNvPr id="4" name="Rectangle: Rounded Corners 3">
            <a:extLst>
              <a:ext uri="{FF2B5EF4-FFF2-40B4-BE49-F238E27FC236}">
                <a16:creationId xmlns:a16="http://schemas.microsoft.com/office/drawing/2014/main" id="{CBCC4973-7770-49A5-AAFD-248F6A299122}"/>
              </a:ext>
            </a:extLst>
          </p:cNvPr>
          <p:cNvSpPr/>
          <p:nvPr/>
        </p:nvSpPr>
        <p:spPr>
          <a:xfrm>
            <a:off x="6222409" y="570292"/>
            <a:ext cx="1259736" cy="96540"/>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chemeClr val="accent5"/>
              </a:solidFill>
            </a:endParaRPr>
          </a:p>
        </p:txBody>
      </p:sp>
      <p:sp>
        <p:nvSpPr>
          <p:cNvPr id="5" name="Rectangle: Rounded Corners 4">
            <a:extLst>
              <a:ext uri="{FF2B5EF4-FFF2-40B4-BE49-F238E27FC236}">
                <a16:creationId xmlns:a16="http://schemas.microsoft.com/office/drawing/2014/main" id="{44C651B9-BD64-43D5-81BE-DB38595A5029}"/>
              </a:ext>
            </a:extLst>
          </p:cNvPr>
          <p:cNvSpPr/>
          <p:nvPr/>
        </p:nvSpPr>
        <p:spPr>
          <a:xfrm>
            <a:off x="6629434" y="672809"/>
            <a:ext cx="1733991" cy="125007"/>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chemeClr val="accent5"/>
              </a:solidFill>
            </a:endParaRPr>
          </a:p>
        </p:txBody>
      </p:sp>
      <p:sp>
        <p:nvSpPr>
          <p:cNvPr id="6" name="Rectangle: Rounded Corners 5">
            <a:extLst>
              <a:ext uri="{FF2B5EF4-FFF2-40B4-BE49-F238E27FC236}">
                <a16:creationId xmlns:a16="http://schemas.microsoft.com/office/drawing/2014/main" id="{C00E4533-4211-4C8E-87E6-1B3FCA6DE40C}"/>
              </a:ext>
            </a:extLst>
          </p:cNvPr>
          <p:cNvSpPr/>
          <p:nvPr/>
        </p:nvSpPr>
        <p:spPr>
          <a:xfrm>
            <a:off x="6629907" y="782076"/>
            <a:ext cx="2140543" cy="125008"/>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rgbClr val="C00000"/>
              </a:solidFill>
            </a:endParaRPr>
          </a:p>
        </p:txBody>
      </p:sp>
      <p:sp>
        <p:nvSpPr>
          <p:cNvPr id="7" name="Rectangle: Rounded Corners 6">
            <a:extLst>
              <a:ext uri="{FF2B5EF4-FFF2-40B4-BE49-F238E27FC236}">
                <a16:creationId xmlns:a16="http://schemas.microsoft.com/office/drawing/2014/main" id="{4E267451-5022-498E-B101-A4601AA8082B}"/>
              </a:ext>
            </a:extLst>
          </p:cNvPr>
          <p:cNvSpPr/>
          <p:nvPr/>
        </p:nvSpPr>
        <p:spPr>
          <a:xfrm>
            <a:off x="6204405" y="896805"/>
            <a:ext cx="2965721" cy="236096"/>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lang="en-GB" sz="1000" dirty="0">
              <a:solidFill>
                <a:srgbClr val="00B050"/>
              </a:solidFill>
            </a:endParaRPr>
          </a:p>
        </p:txBody>
      </p:sp>
      <p:sp>
        <p:nvSpPr>
          <p:cNvPr id="8" name="Rectangle: Rounded Corners 7">
            <a:extLst>
              <a:ext uri="{FF2B5EF4-FFF2-40B4-BE49-F238E27FC236}">
                <a16:creationId xmlns:a16="http://schemas.microsoft.com/office/drawing/2014/main" id="{38D55926-91A5-443F-9A81-5B76AF7222D7}"/>
              </a:ext>
            </a:extLst>
          </p:cNvPr>
          <p:cNvSpPr/>
          <p:nvPr/>
        </p:nvSpPr>
        <p:spPr>
          <a:xfrm>
            <a:off x="7926924" y="1131364"/>
            <a:ext cx="2140544" cy="217375"/>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rgbClr val="00B050"/>
              </a:solidFill>
            </a:endParaRPr>
          </a:p>
        </p:txBody>
      </p:sp>
      <p:sp>
        <p:nvSpPr>
          <p:cNvPr id="12" name="Title 1">
            <a:extLst>
              <a:ext uri="{FF2B5EF4-FFF2-40B4-BE49-F238E27FC236}">
                <a16:creationId xmlns:a16="http://schemas.microsoft.com/office/drawing/2014/main" id="{D7607432-FBBD-486E-81BA-3476D6C88ED0}"/>
              </a:ext>
            </a:extLst>
          </p:cNvPr>
          <p:cNvSpPr txBox="1">
            <a:spLocks/>
          </p:cNvSpPr>
          <p:nvPr/>
        </p:nvSpPr>
        <p:spPr>
          <a:xfrm>
            <a:off x="150566" y="220132"/>
            <a:ext cx="2483161" cy="1417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 &amp; pay scales</a:t>
            </a:r>
          </a:p>
        </p:txBody>
      </p:sp>
      <p:sp>
        <p:nvSpPr>
          <p:cNvPr id="13" name="TextBox 12">
            <a:extLst>
              <a:ext uri="{FF2B5EF4-FFF2-40B4-BE49-F238E27FC236}">
                <a16:creationId xmlns:a16="http://schemas.microsoft.com/office/drawing/2014/main" id="{6B72DD9F-4149-464C-B597-752F4E997F42}"/>
              </a:ext>
            </a:extLst>
          </p:cNvPr>
          <p:cNvSpPr txBox="1"/>
          <p:nvPr/>
        </p:nvSpPr>
        <p:spPr>
          <a:xfrm>
            <a:off x="139501" y="4641918"/>
            <a:ext cx="2716906" cy="1500996"/>
          </a:xfrm>
          <a:prstGeom prst="rect">
            <a:avLst/>
          </a:prstGeom>
          <a:solidFill>
            <a:schemeClr val="bg2"/>
          </a:solidFill>
        </p:spPr>
        <p:txBody>
          <a:bodyPr vert="horz" lIns="91440" tIns="45720" rIns="91440" bIns="45720" rtlCol="0" anchor="ctr">
            <a:noAutofit/>
          </a:bodyPr>
          <a:lstStyle/>
          <a:p>
            <a:pPr defTabSz="914400"/>
            <a:r>
              <a:rPr lang="en-GB" sz="1400" dirty="0"/>
              <a:t>Annual pay rates assume full time working although some households will have incomes from more than one earner, and some will have income from one or more part time jobs. Affordability is set at 35% of income. </a:t>
            </a:r>
            <a:endParaRPr lang="en-US" sz="1400" dirty="0"/>
          </a:p>
        </p:txBody>
      </p:sp>
      <p:sp>
        <p:nvSpPr>
          <p:cNvPr id="14" name="TextBox 13">
            <a:extLst>
              <a:ext uri="{FF2B5EF4-FFF2-40B4-BE49-F238E27FC236}">
                <a16:creationId xmlns:a16="http://schemas.microsoft.com/office/drawing/2014/main" id="{A93E6CEF-FC02-47D6-875F-6C093500F2DF}"/>
              </a:ext>
            </a:extLst>
          </p:cNvPr>
          <p:cNvSpPr txBox="1"/>
          <p:nvPr/>
        </p:nvSpPr>
        <p:spPr>
          <a:xfrm>
            <a:off x="150566" y="1530150"/>
            <a:ext cx="2614815" cy="3139321"/>
          </a:xfrm>
          <a:prstGeom prst="rect">
            <a:avLst/>
          </a:prstGeom>
          <a:noFill/>
        </p:spPr>
        <p:txBody>
          <a:bodyPr wrap="square" rtlCol="0">
            <a:spAutoFit/>
          </a:bodyPr>
          <a:lstStyle/>
          <a:p>
            <a:r>
              <a:rPr lang="en-US" dirty="0"/>
              <a:t>Dwelling stock by tenure, size and income needed is compared to pay-scales for various jobs.</a:t>
            </a:r>
          </a:p>
          <a:p>
            <a:r>
              <a:rPr lang="en-US" dirty="0"/>
              <a:t>This can only give an indication of how national and local pay rates compare to average housing costs within a district; but does indicate where pressures arise.</a:t>
            </a:r>
            <a:endParaRPr lang="en-GB" dirty="0"/>
          </a:p>
        </p:txBody>
      </p:sp>
      <p:sp>
        <p:nvSpPr>
          <p:cNvPr id="20" name="Rectangle: Rounded Corners 19">
            <a:extLst>
              <a:ext uri="{FF2B5EF4-FFF2-40B4-BE49-F238E27FC236}">
                <a16:creationId xmlns:a16="http://schemas.microsoft.com/office/drawing/2014/main" id="{46C02616-7981-40E8-9ABD-339AEC0FA6CA}"/>
              </a:ext>
            </a:extLst>
          </p:cNvPr>
          <p:cNvSpPr/>
          <p:nvPr/>
        </p:nvSpPr>
        <p:spPr>
          <a:xfrm>
            <a:off x="5373189" y="99506"/>
            <a:ext cx="1691000" cy="45784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GB" sz="1000" dirty="0">
              <a:solidFill>
                <a:srgbClr val="0070C0"/>
              </a:solidFill>
              <a:latin typeface="+mj-lt"/>
            </a:endParaRPr>
          </a:p>
        </p:txBody>
      </p:sp>
      <p:sp>
        <p:nvSpPr>
          <p:cNvPr id="21" name="Rectangle: Rounded Corners 20">
            <a:extLst>
              <a:ext uri="{FF2B5EF4-FFF2-40B4-BE49-F238E27FC236}">
                <a16:creationId xmlns:a16="http://schemas.microsoft.com/office/drawing/2014/main" id="{1E748410-58A7-448C-98F3-AA1C37F12330}"/>
              </a:ext>
            </a:extLst>
          </p:cNvPr>
          <p:cNvSpPr/>
          <p:nvPr/>
        </p:nvSpPr>
        <p:spPr>
          <a:xfrm>
            <a:off x="6222409" y="1497304"/>
            <a:ext cx="1259736" cy="4551446"/>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FFC000"/>
              </a:solidFill>
            </a:endParaRPr>
          </a:p>
        </p:txBody>
      </p:sp>
      <p:sp>
        <p:nvSpPr>
          <p:cNvPr id="22" name="Rectangle: Rounded Corners 21">
            <a:extLst>
              <a:ext uri="{FF2B5EF4-FFF2-40B4-BE49-F238E27FC236}">
                <a16:creationId xmlns:a16="http://schemas.microsoft.com/office/drawing/2014/main" id="{2C2CEAC0-B41E-4E7F-94CB-AC42D3C63946}"/>
              </a:ext>
            </a:extLst>
          </p:cNvPr>
          <p:cNvSpPr/>
          <p:nvPr/>
        </p:nvSpPr>
        <p:spPr>
          <a:xfrm>
            <a:off x="6627223" y="1514713"/>
            <a:ext cx="1704143" cy="4536402"/>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FFC000"/>
              </a:solidFill>
            </a:endParaRPr>
          </a:p>
        </p:txBody>
      </p:sp>
      <p:sp>
        <p:nvSpPr>
          <p:cNvPr id="23" name="Rectangle: Rounded Corners 22">
            <a:extLst>
              <a:ext uri="{FF2B5EF4-FFF2-40B4-BE49-F238E27FC236}">
                <a16:creationId xmlns:a16="http://schemas.microsoft.com/office/drawing/2014/main" id="{87AD9D0F-94CA-4B59-9204-D6419C59181E}"/>
              </a:ext>
            </a:extLst>
          </p:cNvPr>
          <p:cNvSpPr/>
          <p:nvPr/>
        </p:nvSpPr>
        <p:spPr>
          <a:xfrm>
            <a:off x="6611904" y="1497300"/>
            <a:ext cx="2157420" cy="4551446"/>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C00000"/>
              </a:solidFill>
            </a:endParaRPr>
          </a:p>
        </p:txBody>
      </p:sp>
      <p:sp>
        <p:nvSpPr>
          <p:cNvPr id="24" name="Rectangle: Rounded Corners 23">
            <a:extLst>
              <a:ext uri="{FF2B5EF4-FFF2-40B4-BE49-F238E27FC236}">
                <a16:creationId xmlns:a16="http://schemas.microsoft.com/office/drawing/2014/main" id="{8DC7B2FD-730D-474E-9E03-3E46FF4CE0FC}"/>
              </a:ext>
            </a:extLst>
          </p:cNvPr>
          <p:cNvSpPr/>
          <p:nvPr/>
        </p:nvSpPr>
        <p:spPr>
          <a:xfrm>
            <a:off x="6222409" y="1499663"/>
            <a:ext cx="2947717" cy="4551447"/>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B050"/>
              </a:solidFill>
            </a:endParaRPr>
          </a:p>
        </p:txBody>
      </p:sp>
      <p:sp>
        <p:nvSpPr>
          <p:cNvPr id="25" name="Rectangle: Rounded Corners 24">
            <a:extLst>
              <a:ext uri="{FF2B5EF4-FFF2-40B4-BE49-F238E27FC236}">
                <a16:creationId xmlns:a16="http://schemas.microsoft.com/office/drawing/2014/main" id="{862653A7-2FBF-4479-BCD8-507DC9071824}"/>
              </a:ext>
            </a:extLst>
          </p:cNvPr>
          <p:cNvSpPr/>
          <p:nvPr/>
        </p:nvSpPr>
        <p:spPr>
          <a:xfrm>
            <a:off x="7914403" y="1499667"/>
            <a:ext cx="2153066" cy="4551448"/>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endParaRPr lang="en-GB" sz="1000" dirty="0">
              <a:solidFill>
                <a:srgbClr val="00B050"/>
              </a:solidFill>
            </a:endParaRPr>
          </a:p>
        </p:txBody>
      </p:sp>
      <p:sp>
        <p:nvSpPr>
          <p:cNvPr id="26" name="Rectangle: Rounded Corners 25">
            <a:extLst>
              <a:ext uri="{FF2B5EF4-FFF2-40B4-BE49-F238E27FC236}">
                <a16:creationId xmlns:a16="http://schemas.microsoft.com/office/drawing/2014/main" id="{0C220D76-FF46-4357-BF07-A7B272C68702}"/>
              </a:ext>
            </a:extLst>
          </p:cNvPr>
          <p:cNvSpPr/>
          <p:nvPr/>
        </p:nvSpPr>
        <p:spPr>
          <a:xfrm>
            <a:off x="9834110" y="78381"/>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27" name="Rectangle: Rounded Corners 26">
            <a:extLst>
              <a:ext uri="{FF2B5EF4-FFF2-40B4-BE49-F238E27FC236}">
                <a16:creationId xmlns:a16="http://schemas.microsoft.com/office/drawing/2014/main" id="{91A7E1DE-5391-4E94-9E2B-1A1990382B8F}"/>
              </a:ext>
            </a:extLst>
          </p:cNvPr>
          <p:cNvSpPr/>
          <p:nvPr/>
        </p:nvSpPr>
        <p:spPr>
          <a:xfrm>
            <a:off x="9834110" y="574135"/>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34" name="Rectangle: Rounded Corners 33">
            <a:extLst>
              <a:ext uri="{FF2B5EF4-FFF2-40B4-BE49-F238E27FC236}">
                <a16:creationId xmlns:a16="http://schemas.microsoft.com/office/drawing/2014/main" id="{D2D730A8-29B0-4370-9CD9-FE3727C35866}"/>
              </a:ext>
            </a:extLst>
          </p:cNvPr>
          <p:cNvSpPr/>
          <p:nvPr/>
        </p:nvSpPr>
        <p:spPr>
          <a:xfrm>
            <a:off x="10955320" y="78381"/>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35" name="Rectangle: Rounded Corners 34">
            <a:extLst>
              <a:ext uri="{FF2B5EF4-FFF2-40B4-BE49-F238E27FC236}">
                <a16:creationId xmlns:a16="http://schemas.microsoft.com/office/drawing/2014/main" id="{7E9854A9-1F59-466E-BFEF-B7BCE590C226}"/>
              </a:ext>
            </a:extLst>
          </p:cNvPr>
          <p:cNvSpPr/>
          <p:nvPr/>
        </p:nvSpPr>
        <p:spPr>
          <a:xfrm>
            <a:off x="10955320" y="566006"/>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36" name="Rectangle: Rounded Corners 35">
            <a:extLst>
              <a:ext uri="{FF2B5EF4-FFF2-40B4-BE49-F238E27FC236}">
                <a16:creationId xmlns:a16="http://schemas.microsoft.com/office/drawing/2014/main" id="{B681F524-8E7B-45F7-9060-5C25C2226B89}"/>
              </a:ext>
            </a:extLst>
          </p:cNvPr>
          <p:cNvSpPr/>
          <p:nvPr/>
        </p:nvSpPr>
        <p:spPr>
          <a:xfrm>
            <a:off x="10949731" y="1056307"/>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37" name="Rectangle: Rounded Corners 36">
            <a:extLst>
              <a:ext uri="{FF2B5EF4-FFF2-40B4-BE49-F238E27FC236}">
                <a16:creationId xmlns:a16="http://schemas.microsoft.com/office/drawing/2014/main" id="{D5C36656-F8D7-497C-A799-FE469C4372A7}"/>
              </a:ext>
            </a:extLst>
          </p:cNvPr>
          <p:cNvSpPr/>
          <p:nvPr/>
        </p:nvSpPr>
        <p:spPr>
          <a:xfrm>
            <a:off x="10942219" y="1550394"/>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50" name="Footer Placeholder 3">
            <a:extLst>
              <a:ext uri="{FF2B5EF4-FFF2-40B4-BE49-F238E27FC236}">
                <a16:creationId xmlns:a16="http://schemas.microsoft.com/office/drawing/2014/main" id="{085B3AF7-C965-482A-BB57-26F6CDDFD568}"/>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28" name="Slide Number Placeholder 4">
            <a:extLst>
              <a:ext uri="{FF2B5EF4-FFF2-40B4-BE49-F238E27FC236}">
                <a16:creationId xmlns:a16="http://schemas.microsoft.com/office/drawing/2014/main" id="{8667CCA6-7268-446C-B348-5508E51D956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2" name="Arrow: Left-Right 1">
            <a:extLst>
              <a:ext uri="{FF2B5EF4-FFF2-40B4-BE49-F238E27FC236}">
                <a16:creationId xmlns:a16="http://schemas.microsoft.com/office/drawing/2014/main" id="{492F361F-6E26-32D6-C480-EF80B6F1DA07}"/>
              </a:ext>
            </a:extLst>
          </p:cNvPr>
          <p:cNvSpPr/>
          <p:nvPr/>
        </p:nvSpPr>
        <p:spPr>
          <a:xfrm>
            <a:off x="5379223" y="1587879"/>
            <a:ext cx="1704143" cy="672525"/>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10" name="Arrow: Left-Right 9">
            <a:extLst>
              <a:ext uri="{FF2B5EF4-FFF2-40B4-BE49-F238E27FC236}">
                <a16:creationId xmlns:a16="http://schemas.microsoft.com/office/drawing/2014/main" id="{081A8364-80BD-FC44-B9FB-4DED895C9EB6}"/>
              </a:ext>
            </a:extLst>
          </p:cNvPr>
          <p:cNvSpPr/>
          <p:nvPr/>
        </p:nvSpPr>
        <p:spPr>
          <a:xfrm>
            <a:off x="6208776" y="2704548"/>
            <a:ext cx="1267669" cy="672525"/>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15" name="Arrow: Left-Right 14">
            <a:extLst>
              <a:ext uri="{FF2B5EF4-FFF2-40B4-BE49-F238E27FC236}">
                <a16:creationId xmlns:a16="http://schemas.microsoft.com/office/drawing/2014/main" id="{1B3815A1-F6C3-E383-0700-ADC2817D7F10}"/>
              </a:ext>
            </a:extLst>
          </p:cNvPr>
          <p:cNvSpPr/>
          <p:nvPr/>
        </p:nvSpPr>
        <p:spPr>
          <a:xfrm>
            <a:off x="6618514" y="3487515"/>
            <a:ext cx="1712852"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16" name="Arrow: Left-Right 15">
            <a:extLst>
              <a:ext uri="{FF2B5EF4-FFF2-40B4-BE49-F238E27FC236}">
                <a16:creationId xmlns:a16="http://schemas.microsoft.com/office/drawing/2014/main" id="{4D11FF9B-E876-6ACF-9F8A-227E2DA0F569}"/>
              </a:ext>
            </a:extLst>
          </p:cNvPr>
          <p:cNvSpPr/>
          <p:nvPr/>
        </p:nvSpPr>
        <p:spPr>
          <a:xfrm>
            <a:off x="6618514" y="4144878"/>
            <a:ext cx="2157420" cy="672525"/>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17" name="Arrow: Left-Right 16">
            <a:extLst>
              <a:ext uri="{FF2B5EF4-FFF2-40B4-BE49-F238E27FC236}">
                <a16:creationId xmlns:a16="http://schemas.microsoft.com/office/drawing/2014/main" id="{9D496232-AD4C-3D99-2687-5B4232FE5850}"/>
              </a:ext>
            </a:extLst>
          </p:cNvPr>
          <p:cNvSpPr/>
          <p:nvPr/>
        </p:nvSpPr>
        <p:spPr>
          <a:xfrm>
            <a:off x="6239668" y="4773297"/>
            <a:ext cx="2943327"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18" name="Arrow: Left-Right 17">
            <a:extLst>
              <a:ext uri="{FF2B5EF4-FFF2-40B4-BE49-F238E27FC236}">
                <a16:creationId xmlns:a16="http://schemas.microsoft.com/office/drawing/2014/main" id="{80BA5EB2-FE13-7EAE-E54F-8F14930B787D}"/>
              </a:ext>
            </a:extLst>
          </p:cNvPr>
          <p:cNvSpPr/>
          <p:nvPr/>
        </p:nvSpPr>
        <p:spPr>
          <a:xfrm>
            <a:off x="7916745" y="5335837"/>
            <a:ext cx="2157420"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Tree>
    <p:extLst>
      <p:ext uri="{BB962C8B-B14F-4D97-AF65-F5344CB8AC3E}">
        <p14:creationId xmlns:p14="http://schemas.microsoft.com/office/powerpoint/2010/main" val="41980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42"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par>
                                <p:cTn id="100" presetID="42"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36" grpId="0" animBg="1"/>
      <p:bldP spid="37" grpId="0" animBg="1"/>
      <p:bldP spid="2" grpId="0" animBg="1"/>
      <p:bldP spid="10" grpId="0" animBg="1"/>
      <p:bldP spid="15" grpId="0" animBg="1"/>
      <p:bldP spid="16"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A7011-C52B-847B-6C9C-3E183B6FB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6B5468D-DBF6-F8D7-EEF0-6893230C7902}"/>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767FDC18-3978-1D2C-CF1D-F993109FC2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0D07CEE-0527-78B1-5799-06C2450F80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6BFDBD3D-F2F2-31DF-EFF8-01996631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B4C78B0-209F-30EE-B955-990798EA8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CF6E0DD4-10A7-B9F0-7CDE-700C07606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9C486E9-3A07-D207-1BC8-75D3D6DBD0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0015CA-B876-A21E-00EE-F160B990F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50C87950-3CF3-B7BE-02A2-62699E1C605C}"/>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3" name="Text Placeholder 2">
            <a:extLst>
              <a:ext uri="{FF2B5EF4-FFF2-40B4-BE49-F238E27FC236}">
                <a16:creationId xmlns:a16="http://schemas.microsoft.com/office/drawing/2014/main" id="{EE89C7E8-669A-70E0-0C43-7CDC65D10B85}"/>
              </a:ext>
            </a:extLst>
          </p:cNvPr>
          <p:cNvSpPr txBox="1">
            <a:spLocks/>
          </p:cNvSpPr>
          <p:nvPr/>
        </p:nvSpPr>
        <p:spPr>
          <a:xfrm>
            <a:off x="1535372" y="3755702"/>
            <a:ext cx="9120954" cy="1121905"/>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14" name="Picture 13">
            <a:extLst>
              <a:ext uri="{FF2B5EF4-FFF2-40B4-BE49-F238E27FC236}">
                <a16:creationId xmlns:a16="http://schemas.microsoft.com/office/drawing/2014/main" id="{9990DCE8-2F3F-D464-4036-C0841C846AA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BA604C12-BA82-493F-0C1F-82228DBB4C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C59E36C4-043D-8657-FA5E-FB179BA067B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2" name="Footer Placeholder 3">
            <a:extLst>
              <a:ext uri="{FF2B5EF4-FFF2-40B4-BE49-F238E27FC236}">
                <a16:creationId xmlns:a16="http://schemas.microsoft.com/office/drawing/2014/main" id="{D350FCD5-BD19-7720-630C-C17A9C6EB081}"/>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1713106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DEA03A-4860-C97F-8DB5-15C4017D1289}"/>
              </a:ext>
            </a:extLst>
          </p:cNvPr>
          <p:cNvSpPr txBox="1">
            <a:spLocks/>
          </p:cNvSpPr>
          <p:nvPr/>
        </p:nvSpPr>
        <p:spPr>
          <a:xfrm>
            <a:off x="351321" y="0"/>
            <a:ext cx="11840680" cy="568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4" name="Table 7">
            <a:extLst>
              <a:ext uri="{FF2B5EF4-FFF2-40B4-BE49-F238E27FC236}">
                <a16:creationId xmlns:a16="http://schemas.microsoft.com/office/drawing/2014/main" id="{D6B48019-D86F-547A-DE9A-C4549B2CAA8D}"/>
              </a:ext>
            </a:extLst>
          </p:cNvPr>
          <p:cNvGraphicFramePr>
            <a:graphicFrameLocks noGrp="1"/>
          </p:cNvGraphicFramePr>
          <p:nvPr>
            <p:extLst>
              <p:ext uri="{D42A27DB-BD31-4B8C-83A1-F6EECF244321}">
                <p14:modId xmlns:p14="http://schemas.microsoft.com/office/powerpoint/2010/main" val="3306939232"/>
              </p:ext>
            </p:extLst>
          </p:nvPr>
        </p:nvGraphicFramePr>
        <p:xfrm>
          <a:off x="351321" y="626813"/>
          <a:ext cx="11611279" cy="5414343"/>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4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4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0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27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397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65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3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397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397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07551">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07551">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0223">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103354916"/>
                  </a:ext>
                </a:extLst>
              </a:tr>
              <a:tr h="320223">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13221037"/>
                  </a:ext>
                </a:extLst>
              </a:tr>
            </a:tbl>
          </a:graphicData>
        </a:graphic>
      </p:graphicFrame>
      <p:sp>
        <p:nvSpPr>
          <p:cNvPr id="5" name="Slide Number Placeholder 4">
            <a:extLst>
              <a:ext uri="{FF2B5EF4-FFF2-40B4-BE49-F238E27FC236}">
                <a16:creationId xmlns:a16="http://schemas.microsoft.com/office/drawing/2014/main" id="{261A1F55-264A-51B8-2C87-4F5F8AA18E3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2" name="Footer Placeholder 3">
            <a:extLst>
              <a:ext uri="{FF2B5EF4-FFF2-40B4-BE49-F238E27FC236}">
                <a16:creationId xmlns:a16="http://schemas.microsoft.com/office/drawing/2014/main" id="{C208A324-CA66-2F75-CF03-7E6CA651BD1C}"/>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236390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3F8E342-4DC3-4DAC-A2BF-C7FEFFEEFA20}"/>
              </a:ext>
            </a:extLst>
          </p:cNvPr>
          <p:cNvGraphicFramePr>
            <a:graphicFrameLocks/>
          </p:cNvGraphicFramePr>
          <p:nvPr>
            <p:extLst>
              <p:ext uri="{D42A27DB-BD31-4B8C-83A1-F6EECF244321}">
                <p14:modId xmlns:p14="http://schemas.microsoft.com/office/powerpoint/2010/main" val="3016094128"/>
              </p:ext>
            </p:extLst>
          </p:nvPr>
        </p:nvGraphicFramePr>
        <p:xfrm>
          <a:off x="322172" y="1067798"/>
          <a:ext cx="11547656" cy="50020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322172" y="265171"/>
            <a:ext cx="11226349" cy="685083"/>
          </a:xfrm>
        </p:spPr>
        <p:txBody>
          <a:bodyPr vert="horz" lIns="91440" tIns="45720" rIns="91440" bIns="45720" rtlCol="0" anchor="ctr">
            <a:normAutofit fontScale="90000"/>
          </a:bodyPr>
          <a:lstStyle/>
          <a:p>
            <a:r>
              <a:rPr lang="en-US" sz="4000" dirty="0"/>
              <a:t>Dwelling</a:t>
            </a:r>
            <a:r>
              <a:rPr lang="en-US" sz="4800" kern="1200" dirty="0">
                <a:solidFill>
                  <a:schemeClr val="tx1"/>
                </a:solidFill>
                <a:latin typeface="+mj-lt"/>
                <a:ea typeface="+mj-ea"/>
                <a:cs typeface="+mj-cs"/>
              </a:rPr>
              <a:t> </a:t>
            </a:r>
            <a:r>
              <a:rPr lang="en-US" sz="4000" dirty="0"/>
              <a:t>stock, turnover, newbuild</a:t>
            </a:r>
          </a:p>
        </p:txBody>
      </p:sp>
      <p:sp>
        <p:nvSpPr>
          <p:cNvPr id="5" name="Footer Placeholder 3">
            <a:extLst>
              <a:ext uri="{FF2B5EF4-FFF2-40B4-BE49-F238E27FC236}">
                <a16:creationId xmlns:a16="http://schemas.microsoft.com/office/drawing/2014/main" id="{DD20359D-F838-4B7B-8882-2FCE3C3027DA}"/>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7" name="TextBox 6">
            <a:extLst>
              <a:ext uri="{FF2B5EF4-FFF2-40B4-BE49-F238E27FC236}">
                <a16:creationId xmlns:a16="http://schemas.microsoft.com/office/drawing/2014/main" id="{14CEEADE-5A21-41B7-A4E4-7B75089DCFC0}"/>
              </a:ext>
            </a:extLst>
          </p:cNvPr>
          <p:cNvSpPr txBox="1"/>
          <p:nvPr/>
        </p:nvSpPr>
        <p:spPr>
          <a:xfrm>
            <a:off x="5994254" y="2261838"/>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8" name="Slide Number Placeholder 4">
            <a:extLst>
              <a:ext uri="{FF2B5EF4-FFF2-40B4-BE49-F238E27FC236}">
                <a16:creationId xmlns:a16="http://schemas.microsoft.com/office/drawing/2014/main" id="{4A3A5914-67A3-4CFC-B5DF-A1170B8A7F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E4D96AA-B0E2-4A88-921C-FC737DEDFE80}"/>
              </a:ext>
            </a:extLst>
          </p:cNvPr>
          <p:cNvGraphicFramePr>
            <a:graphicFrameLocks/>
          </p:cNvGraphicFramePr>
          <p:nvPr>
            <p:extLst>
              <p:ext uri="{D42A27DB-BD31-4B8C-83A1-F6EECF244321}">
                <p14:modId xmlns:p14="http://schemas.microsoft.com/office/powerpoint/2010/main" val="3671183810"/>
              </p:ext>
            </p:extLst>
          </p:nvPr>
        </p:nvGraphicFramePr>
        <p:xfrm>
          <a:off x="6176683" y="591671"/>
          <a:ext cx="5622917" cy="53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CEC3C1D1-DD23-467C-A719-E823117F42D0}"/>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newbuild (%)</a:t>
            </a:r>
            <a:endParaRPr lang="en-US" sz="2000" dirty="0"/>
          </a:p>
        </p:txBody>
      </p:sp>
      <p:sp>
        <p:nvSpPr>
          <p:cNvPr id="8" name="TextBox 7">
            <a:extLst>
              <a:ext uri="{FF2B5EF4-FFF2-40B4-BE49-F238E27FC236}">
                <a16:creationId xmlns:a16="http://schemas.microsoft.com/office/drawing/2014/main" id="{5D9ED751-37F7-47F6-BCD0-550ACD831567}"/>
              </a:ext>
            </a:extLst>
          </p:cNvPr>
          <p:cNvSpPr txBox="1"/>
          <p:nvPr/>
        </p:nvSpPr>
        <p:spPr>
          <a:xfrm>
            <a:off x="2543033" y="6157862"/>
            <a:ext cx="7105935"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6" name="Footer Placeholder 3">
            <a:extLst>
              <a:ext uri="{FF2B5EF4-FFF2-40B4-BE49-F238E27FC236}">
                <a16:creationId xmlns:a16="http://schemas.microsoft.com/office/drawing/2014/main" id="{0EF76666-259C-4A20-B9D6-06C55687A9ED}"/>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9" name="Slide Number Placeholder 4">
            <a:extLst>
              <a:ext uri="{FF2B5EF4-FFF2-40B4-BE49-F238E27FC236}">
                <a16:creationId xmlns:a16="http://schemas.microsoft.com/office/drawing/2014/main" id="{BB126FEF-A6CA-43C1-8323-8F76FB2356C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graphicFrame>
        <p:nvGraphicFramePr>
          <p:cNvPr id="10" name="Chart 9">
            <a:extLst>
              <a:ext uri="{FF2B5EF4-FFF2-40B4-BE49-F238E27FC236}">
                <a16:creationId xmlns:a16="http://schemas.microsoft.com/office/drawing/2014/main" id="{8C80E900-25B3-445E-BA81-790F42E156F2}"/>
              </a:ext>
            </a:extLst>
          </p:cNvPr>
          <p:cNvGraphicFramePr>
            <a:graphicFrameLocks/>
          </p:cNvGraphicFramePr>
          <p:nvPr>
            <p:extLst>
              <p:ext uri="{D42A27DB-BD31-4B8C-83A1-F6EECF244321}">
                <p14:modId xmlns:p14="http://schemas.microsoft.com/office/powerpoint/2010/main" val="3425103965"/>
              </p:ext>
            </p:extLst>
          </p:nvPr>
        </p:nvGraphicFramePr>
        <p:xfrm>
          <a:off x="392400" y="590083"/>
          <a:ext cx="5784283"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663F8CA5-48BE-4B15-9DEF-D9A802F0B96B}"/>
              </a:ext>
            </a:extLst>
          </p:cNvPr>
          <p:cNvSpPr/>
          <p:nvPr/>
        </p:nvSpPr>
        <p:spPr>
          <a:xfrm>
            <a:off x="4541891" y="1131017"/>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New build: South Cambs delivered 1,720 new homes representing 2.5% of South Cambs’ stock of around 69,195 dwellings. For comparison, across the whole study area, new homes represented around 1.7% of the total stock of 453,863 dwellings. </a:t>
            </a:r>
          </a:p>
        </p:txBody>
      </p:sp>
      <p:sp>
        <p:nvSpPr>
          <p:cNvPr id="2" name="Rectangle: Rounded Corners 1">
            <a:extLst>
              <a:ext uri="{FF2B5EF4-FFF2-40B4-BE49-F238E27FC236}">
                <a16:creationId xmlns:a16="http://schemas.microsoft.com/office/drawing/2014/main" id="{27CB0674-837B-10CB-1FCD-31458751FCAB}"/>
              </a:ext>
            </a:extLst>
          </p:cNvPr>
          <p:cNvSpPr/>
          <p:nvPr/>
        </p:nvSpPr>
        <p:spPr>
          <a:xfrm>
            <a:off x="4541891" y="2867130"/>
            <a:ext cx="3829132" cy="2485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In South Cambs the turnover for </a:t>
            </a:r>
          </a:p>
          <a:p>
            <a:pPr algn="ctr"/>
            <a:r>
              <a:rPr lang="en-GB" sz="1400" dirty="0"/>
              <a:t>LA social/affordable rent is 4%, similar to Cambridge at 2%.</a:t>
            </a:r>
          </a:p>
          <a:p>
            <a:pPr algn="ctr"/>
            <a:r>
              <a:rPr lang="en-GB" sz="1400" dirty="0"/>
              <a:t>Homebuy turnover is slightly higher at 4% compared to 2% across the whole area.</a:t>
            </a:r>
          </a:p>
          <a:p>
            <a:pPr algn="ctr"/>
            <a:r>
              <a:rPr lang="en-GB" sz="1400" dirty="0"/>
              <a:t>Ownership turnover is 3%, very close to the whole area turnover of 4%.</a:t>
            </a:r>
          </a:p>
          <a:p>
            <a:pPr algn="ctr"/>
            <a:r>
              <a:rPr lang="en-GB" sz="1400" dirty="0"/>
              <a:t>HA social/affordable rent shows a higher turnover at 13% compared to 7% across the whole area</a:t>
            </a:r>
          </a:p>
        </p:txBody>
      </p:sp>
    </p:spTree>
    <p:extLst>
      <p:ext uri="{BB962C8B-B14F-4D97-AF65-F5344CB8AC3E}">
        <p14:creationId xmlns:p14="http://schemas.microsoft.com/office/powerpoint/2010/main" val="161339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C0519-2602-639A-9286-470B9DADB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804B789-FA14-DD25-DC34-AE35C30449D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7538F147-CD40-9385-BEC3-CDE1D6148E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090DC00-675F-4808-31B1-B7041FEBFE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4FCA85C3-EF87-A7FA-35FE-B0985C2E0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0FB272F-0518-7426-AB2E-90F333F91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D08FA307-FA58-A66B-C3DE-B81752347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033BDDC-8C0C-9F2D-3E63-D09D53EA1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2E1B438-6C1C-24D8-5673-3564C8CA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F5D848A-27BE-4EB1-A081-B42E80758AD6}"/>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3" name="Text Placeholder 2">
            <a:extLst>
              <a:ext uri="{FF2B5EF4-FFF2-40B4-BE49-F238E27FC236}">
                <a16:creationId xmlns:a16="http://schemas.microsoft.com/office/drawing/2014/main" id="{7CC85B56-872F-97DD-2EE2-C18CBF02574B}"/>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4" name="Picture 13">
            <a:extLst>
              <a:ext uri="{FF2B5EF4-FFF2-40B4-BE49-F238E27FC236}">
                <a16:creationId xmlns:a16="http://schemas.microsoft.com/office/drawing/2014/main" id="{9AF65E18-F77C-92D4-49E5-6A9DB7547D2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090F5E64-A4CC-BD2E-362C-12D090927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7AB4E2BE-5B93-980D-835F-1A70A7BB7C9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2" name="Footer Placeholder 3">
            <a:extLst>
              <a:ext uri="{FF2B5EF4-FFF2-40B4-BE49-F238E27FC236}">
                <a16:creationId xmlns:a16="http://schemas.microsoft.com/office/drawing/2014/main" id="{83164307-BF61-4D74-DF42-F1271D6B59EE}"/>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225834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22DB9A-56C9-EC0A-E783-5D8B8B098842}"/>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4" name="Slide Number Placeholder 4">
            <a:extLst>
              <a:ext uri="{FF2B5EF4-FFF2-40B4-BE49-F238E27FC236}">
                <a16:creationId xmlns:a16="http://schemas.microsoft.com/office/drawing/2014/main" id="{25AF67C6-531C-146B-94A8-C02738281D3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5" name="Table 7">
            <a:extLst>
              <a:ext uri="{FF2B5EF4-FFF2-40B4-BE49-F238E27FC236}">
                <a16:creationId xmlns:a16="http://schemas.microsoft.com/office/drawing/2014/main" id="{8594157F-B41A-5D73-947C-29BE4D46E69D}"/>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2" name="Footer Placeholder 3">
            <a:extLst>
              <a:ext uri="{FF2B5EF4-FFF2-40B4-BE49-F238E27FC236}">
                <a16:creationId xmlns:a16="http://schemas.microsoft.com/office/drawing/2014/main" id="{ECE77ECA-CA8C-5FF3-DD96-D03D11F2E917}"/>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a:t>
            </a:r>
          </a:p>
        </p:txBody>
      </p:sp>
    </p:spTree>
    <p:extLst>
      <p:ext uri="{BB962C8B-B14F-4D97-AF65-F5344CB8AC3E}">
        <p14:creationId xmlns:p14="http://schemas.microsoft.com/office/powerpoint/2010/main" val="63844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9F427E-960C-F09B-3015-DEE951C5D899}"/>
              </a:ext>
            </a:extLst>
          </p:cNvPr>
          <p:cNvSpPr txBox="1">
            <a:spLocks/>
          </p:cNvSpPr>
          <p:nvPr/>
        </p:nvSpPr>
        <p:spPr>
          <a:xfrm>
            <a:off x="500743" y="0"/>
            <a:ext cx="10554111" cy="638629"/>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4" name="Table 2">
            <a:extLst>
              <a:ext uri="{FF2B5EF4-FFF2-40B4-BE49-F238E27FC236}">
                <a16:creationId xmlns:a16="http://schemas.microsoft.com/office/drawing/2014/main" id="{3C457908-7DD7-2528-BD86-30FFB56FB4DA}"/>
              </a:ext>
            </a:extLst>
          </p:cNvPr>
          <p:cNvGraphicFramePr>
            <a:graphicFrameLocks noGrp="1"/>
          </p:cNvGraphicFramePr>
          <p:nvPr>
            <p:extLst>
              <p:ext uri="{D42A27DB-BD31-4B8C-83A1-F6EECF244321}">
                <p14:modId xmlns:p14="http://schemas.microsoft.com/office/powerpoint/2010/main" val="3544844954"/>
              </p:ext>
            </p:extLst>
          </p:nvPr>
        </p:nvGraphicFramePr>
        <p:xfrm>
          <a:off x="500743" y="638629"/>
          <a:ext cx="11190514" cy="5658664"/>
        </p:xfrm>
        <a:graphic>
          <a:graphicData uri="http://schemas.openxmlformats.org/drawingml/2006/table">
            <a:tbl>
              <a:tblPr firstRow="1" bandRow="1">
                <a:tableStyleId>{5C22544A-7EE6-4342-B048-85BDC9FD1C3A}</a:tableStyleId>
              </a:tblPr>
              <a:tblGrid>
                <a:gridCol w="4468298">
                  <a:extLst>
                    <a:ext uri="{9D8B030D-6E8A-4147-A177-3AD203B41FA5}">
                      <a16:colId xmlns:a16="http://schemas.microsoft.com/office/drawing/2014/main" val="3758205482"/>
                    </a:ext>
                  </a:extLst>
                </a:gridCol>
                <a:gridCol w="4759382">
                  <a:extLst>
                    <a:ext uri="{9D8B030D-6E8A-4147-A177-3AD203B41FA5}">
                      <a16:colId xmlns:a16="http://schemas.microsoft.com/office/drawing/2014/main" val="37175414"/>
                    </a:ext>
                  </a:extLst>
                </a:gridCol>
                <a:gridCol w="1962834">
                  <a:extLst>
                    <a:ext uri="{9D8B030D-6E8A-4147-A177-3AD203B41FA5}">
                      <a16:colId xmlns:a16="http://schemas.microsoft.com/office/drawing/2014/main" val="3086537145"/>
                    </a:ext>
                  </a:extLst>
                </a:gridCol>
              </a:tblGrid>
              <a:tr h="329972">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976355">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379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678024">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79694">
                <a:tc>
                  <a:txBody>
                    <a:bodyPr/>
                    <a:lstStyle/>
                    <a:p>
                      <a:r>
                        <a:rPr lang="en-GB" sz="1100" b="0" dirty="0">
                          <a:latin typeface="+mn-lt"/>
                        </a:rPr>
                        <a:t>Tenure by household size by number of bedrooms</a:t>
                      </a:r>
                    </a:p>
                    <a:p>
                      <a:r>
                        <a:rPr lang="en-GB" sz="1100" b="0" dirty="0">
                          <a:latin typeface="+mn-lt"/>
                        </a:rPr>
                        <a:t>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379694">
                <a:tc>
                  <a:txBody>
                    <a:bodyPr/>
                    <a:lstStyle/>
                    <a:p>
                      <a:r>
                        <a:rPr lang="en-GB" sz="1100" b="0" dirty="0">
                          <a:latin typeface="+mn-lt"/>
                        </a:rPr>
                        <a:t>Household migration by tenure</a:t>
                      </a:r>
                    </a:p>
                    <a:p>
                      <a:r>
                        <a:rPr lang="en-GB" sz="1100" b="0" dirty="0">
                          <a:latin typeface="+mn-lt"/>
                        </a:rPr>
                        <a:t>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29972">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976355">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39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2616643549"/>
                  </a:ext>
                </a:extLst>
              </a:tr>
            </a:tbl>
          </a:graphicData>
        </a:graphic>
      </p:graphicFrame>
      <p:sp>
        <p:nvSpPr>
          <p:cNvPr id="5" name="Slide Number Placeholder 4">
            <a:extLst>
              <a:ext uri="{FF2B5EF4-FFF2-40B4-BE49-F238E27FC236}">
                <a16:creationId xmlns:a16="http://schemas.microsoft.com/office/drawing/2014/main" id="{AEAE09E0-4BBD-426B-F016-7EBFE5F6199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6" name="Footer Placeholder 3">
            <a:extLst>
              <a:ext uri="{FF2B5EF4-FFF2-40B4-BE49-F238E27FC236}">
                <a16:creationId xmlns:a16="http://schemas.microsoft.com/office/drawing/2014/main" id="{1BF94F31-C652-A3AE-605F-F57BC7B5FBFB}"/>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Tree>
    <p:extLst>
      <p:ext uri="{BB962C8B-B14F-4D97-AF65-F5344CB8AC3E}">
        <p14:creationId xmlns:p14="http://schemas.microsoft.com/office/powerpoint/2010/main" val="1657192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68DA-8F31-44F8-80E9-9B7A4B06900B}"/>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3" name="Content Placeholder 4">
            <a:extLst>
              <a:ext uri="{FF2B5EF4-FFF2-40B4-BE49-F238E27FC236}">
                <a16:creationId xmlns:a16="http://schemas.microsoft.com/office/drawing/2014/main" id="{969744D8-FB8D-4FD5-93AD-0FA604F32B01}"/>
              </a:ext>
            </a:extLst>
          </p:cNvPr>
          <p:cNvSpPr txBox="1">
            <a:spLocks/>
          </p:cNvSpPr>
          <p:nvPr/>
        </p:nvSpPr>
        <p:spPr>
          <a:xfrm>
            <a:off x="1451579" y="2015732"/>
            <a:ext cx="9603275" cy="4037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dirty="0"/>
              <a:t>GLHearn set out an annual requirement for 1,083 new homes across South Cambridgeshire. Delivering these homes would lead to a population increase of 41,942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32% of the new population (13,274) might have incomes of less than £30K</a:t>
            </a:r>
          </a:p>
          <a:p>
            <a:pPr marL="900000" lvl="2" fontAlgn="b">
              <a:spcBef>
                <a:spcPts val="600"/>
              </a:spcBef>
              <a:spcAft>
                <a:spcPts val="600"/>
              </a:spcAft>
            </a:pPr>
            <a:r>
              <a:rPr lang="en-US" sz="2200" dirty="0"/>
              <a:t>28% of the new population (11,697) might have incomes of £30-50K</a:t>
            </a:r>
          </a:p>
          <a:p>
            <a:pPr marL="900000" lvl="2" fontAlgn="b">
              <a:spcBef>
                <a:spcPts val="600"/>
              </a:spcBef>
              <a:spcAft>
                <a:spcPts val="600"/>
              </a:spcAft>
            </a:pPr>
            <a:r>
              <a:rPr lang="en-US" sz="2200" dirty="0"/>
              <a:t>40% of the new population (16,971) might have incomes of more than £50K</a:t>
            </a:r>
          </a:p>
        </p:txBody>
      </p:sp>
      <p:sp>
        <p:nvSpPr>
          <p:cNvPr id="4" name="Footer Placeholder 3">
            <a:extLst>
              <a:ext uri="{FF2B5EF4-FFF2-40B4-BE49-F238E27FC236}">
                <a16:creationId xmlns:a16="http://schemas.microsoft.com/office/drawing/2014/main" id="{40B91B5B-36B2-46CB-A35D-CDCF1A93AC2B}"/>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r>
              <a:rPr lang="en-US" spc="200" dirty="0">
                <a:solidFill>
                  <a:schemeClr val="bg1"/>
                </a:solidFill>
              </a:rPr>
              <a:t> </a:t>
            </a:r>
          </a:p>
        </p:txBody>
      </p:sp>
      <p:sp>
        <p:nvSpPr>
          <p:cNvPr id="6" name="Slide Number Placeholder 4">
            <a:extLst>
              <a:ext uri="{FF2B5EF4-FFF2-40B4-BE49-F238E27FC236}">
                <a16:creationId xmlns:a16="http://schemas.microsoft.com/office/drawing/2014/main" id="{6098B275-B7EF-4BF6-8328-F27047E0160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1803418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87ABD14-E9C8-4094-A447-1930FAA8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63F77ED1-A735-4630-853F-6CD0AA92A6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07B0FCBE-839A-4308-B08B-565C33286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281984EE-A87E-4B02-8E73-93ABECD53A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A47396F6-0AE9-4BB8-B478-D0EF6E6E9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47543DD-AAC7-4BD8-99A4-C790B75B0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B008CB20-1843-4D19-BFEA-8D30741B39D8}"/>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820E6F30-15F3-4D9E-A7A4-C86C724EBA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414ABB0F-DF70-45CA-93D8-BFB9517C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FBC57D94-7CB4-431A-9B67-CB70D13BC585}"/>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8C695C4D-13BA-419F-9ABB-B1F7B16F6A6E}"/>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91811255-1783-4F10-A6B5-7D8E1D9C9CE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
        <p:nvSpPr>
          <p:cNvPr id="18" name="Footer Placeholder 3">
            <a:extLst>
              <a:ext uri="{FF2B5EF4-FFF2-40B4-BE49-F238E27FC236}">
                <a16:creationId xmlns:a16="http://schemas.microsoft.com/office/drawing/2014/main" id="{B2C8AB97-CC12-4774-8644-EFA3BDCC348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 Cambridgeshire </a:t>
            </a:r>
          </a:p>
        </p:txBody>
      </p:sp>
    </p:spTree>
    <p:extLst>
      <p:ext uri="{BB962C8B-B14F-4D97-AF65-F5344CB8AC3E}">
        <p14:creationId xmlns:p14="http://schemas.microsoft.com/office/powerpoint/2010/main" val="311047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6B40F-D004-49EE-A01C-F2376D5C3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F769C18-6CC5-4901-AECE-40A18AF35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E0786517-8456-4397-B56E-11A2F147F5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D6A6F9-FF44-432E-81CA-CB0C4BBF20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9AAA883A-61C8-4457-AD2A-4D8804D0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AF09A57-3C33-4A07-986B-F8B5EB401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18">
            <a:extLst>
              <a:ext uri="{FF2B5EF4-FFF2-40B4-BE49-F238E27FC236}">
                <a16:creationId xmlns:a16="http://schemas.microsoft.com/office/drawing/2014/main" id="{87DA187C-EB1C-4F3C-8830-895D51EB98E2}"/>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10" name="Rectangle 9">
            <a:extLst>
              <a:ext uri="{FF2B5EF4-FFF2-40B4-BE49-F238E27FC236}">
                <a16:creationId xmlns:a16="http://schemas.microsoft.com/office/drawing/2014/main" id="{345B1E8F-2362-459C-A882-3601F3E97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Box 10">
            <a:extLst>
              <a:ext uri="{FF2B5EF4-FFF2-40B4-BE49-F238E27FC236}">
                <a16:creationId xmlns:a16="http://schemas.microsoft.com/office/drawing/2014/main" id="{10749F16-714B-442D-BA18-B783898882E3}"/>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2" name="Group 11">
            <a:extLst>
              <a:ext uri="{FF2B5EF4-FFF2-40B4-BE49-F238E27FC236}">
                <a16:creationId xmlns:a16="http://schemas.microsoft.com/office/drawing/2014/main" id="{24CCBA4F-8C6E-40E7-BFD2-683EB8378D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3" name="Rectangle 12">
              <a:extLst>
                <a:ext uri="{FF2B5EF4-FFF2-40B4-BE49-F238E27FC236}">
                  <a16:creationId xmlns:a16="http://schemas.microsoft.com/office/drawing/2014/main" id="{2854C04B-AF02-4DA5-AE62-481E4D0E5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17A65B2-7789-47F2-B71E-511A8E1F5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50C8A0CE-E487-4292-8D41-FD4A7204B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8F53991-2EA6-4A5D-91DF-3E807FEFA3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47E968CE-2AA8-422D-B6DC-197A795714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F0E5BB47-C45B-4897-AFAC-3792B5920AB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sp>
        <p:nvSpPr>
          <p:cNvPr id="19" name="Footer Placeholder 3">
            <a:extLst>
              <a:ext uri="{FF2B5EF4-FFF2-40B4-BE49-F238E27FC236}">
                <a16:creationId xmlns:a16="http://schemas.microsoft.com/office/drawing/2014/main" id="{EC234C6C-CEE4-4661-8B3F-5919783E91B3}"/>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20" name="Rectangle: Rounded Corners 19">
            <a:extLst>
              <a:ext uri="{FF2B5EF4-FFF2-40B4-BE49-F238E27FC236}">
                <a16:creationId xmlns:a16="http://schemas.microsoft.com/office/drawing/2014/main" id="{DF2092E1-E882-4F43-9005-0075434CC231}"/>
              </a:ext>
            </a:extLst>
          </p:cNvPr>
          <p:cNvSpPr/>
          <p:nvPr/>
        </p:nvSpPr>
        <p:spPr>
          <a:xfrm>
            <a:off x="6739128" y="5314621"/>
            <a:ext cx="3886200"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South Cambs has retained ownership of its council housing (9% of dwellings). Private registered providers (aka Housing Associations) own &amp; manage other social housing in the district </a:t>
            </a:r>
          </a:p>
        </p:txBody>
      </p:sp>
      <p:graphicFrame>
        <p:nvGraphicFramePr>
          <p:cNvPr id="21" name="Chart 20">
            <a:extLst>
              <a:ext uri="{FF2B5EF4-FFF2-40B4-BE49-F238E27FC236}">
                <a16:creationId xmlns:a16="http://schemas.microsoft.com/office/drawing/2014/main" id="{B10053E3-5CD5-4E4F-B8E4-C2F0ED041FF8}"/>
              </a:ext>
            </a:extLst>
          </p:cNvPr>
          <p:cNvGraphicFramePr>
            <a:graphicFrameLocks/>
          </p:cNvGraphicFramePr>
          <p:nvPr>
            <p:extLst>
              <p:ext uri="{D42A27DB-BD31-4B8C-83A1-F6EECF244321}">
                <p14:modId xmlns:p14="http://schemas.microsoft.com/office/powerpoint/2010/main" val="3149888883"/>
              </p:ext>
            </p:extLst>
          </p:nvPr>
        </p:nvGraphicFramePr>
        <p:xfrm>
          <a:off x="5936134" y="977965"/>
          <a:ext cx="5134631" cy="4135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5111B86E-6D28-4A20-9F44-0375D815D1C1}"/>
              </a:ext>
            </a:extLst>
          </p:cNvPr>
          <p:cNvGraphicFramePr>
            <a:graphicFrameLocks/>
          </p:cNvGraphicFramePr>
          <p:nvPr>
            <p:extLst>
              <p:ext uri="{D42A27DB-BD31-4B8C-83A1-F6EECF244321}">
                <p14:modId xmlns:p14="http://schemas.microsoft.com/office/powerpoint/2010/main" val="2160443951"/>
              </p:ext>
            </p:extLst>
          </p:nvPr>
        </p:nvGraphicFramePr>
        <p:xfrm>
          <a:off x="4907015" y="1255060"/>
          <a:ext cx="4803089" cy="4706464"/>
        </p:xfrm>
        <a:graphic>
          <a:graphicData uri="http://schemas.openxmlformats.org/drawingml/2006/chart">
            <c:chart xmlns:c="http://schemas.openxmlformats.org/drawingml/2006/chart" xmlns:r="http://schemas.openxmlformats.org/officeDocument/2006/relationships" r:id="rId2"/>
          </a:graphicData>
        </a:graphic>
      </p:graphicFrame>
      <p:sp>
        <p:nvSpPr>
          <p:cNvPr id="19" name="Footer Placeholder 3">
            <a:extLst>
              <a:ext uri="{FF2B5EF4-FFF2-40B4-BE49-F238E27FC236}">
                <a16:creationId xmlns:a16="http://schemas.microsoft.com/office/drawing/2014/main" id="{86C10748-C36D-457B-BA6C-37EF65E2B86F}"/>
              </a:ext>
            </a:extLst>
          </p:cNvPr>
          <p:cNvSpPr>
            <a:spLocks noGrp="1"/>
          </p:cNvSpPr>
          <p:nvPr>
            <p:ph type="ftr" sz="quarter" idx="11"/>
          </p:nvPr>
        </p:nvSpPr>
        <p:spPr>
          <a:xfrm>
            <a:off x="0" y="6548799"/>
            <a:ext cx="5938836"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11" name="Title 10">
            <a:extLst>
              <a:ext uri="{FF2B5EF4-FFF2-40B4-BE49-F238E27FC236}">
                <a16:creationId xmlns:a16="http://schemas.microsoft.com/office/drawing/2014/main" id="{9FAE22D7-7C1A-485D-9C77-9D56B739F2D6}"/>
              </a:ext>
            </a:extLst>
          </p:cNvPr>
          <p:cNvSpPr>
            <a:spLocks noGrp="1"/>
          </p:cNvSpPr>
          <p:nvPr>
            <p:ph type="title"/>
          </p:nvPr>
        </p:nvSpPr>
        <p:spPr>
          <a:xfrm>
            <a:off x="1436553" y="553152"/>
            <a:ext cx="9607661" cy="701908"/>
          </a:xfrm>
        </p:spPr>
        <p:txBody>
          <a:bodyPr>
            <a:normAutofit/>
          </a:bodyPr>
          <a:lstStyle/>
          <a:p>
            <a:r>
              <a:rPr lang="en-GB" sz="3600" dirty="0"/>
              <a:t>Comparing TENURE OF DWELLINGS</a:t>
            </a:r>
          </a:p>
        </p:txBody>
      </p:sp>
      <p:graphicFrame>
        <p:nvGraphicFramePr>
          <p:cNvPr id="6" name="Table 6">
            <a:extLst>
              <a:ext uri="{FF2B5EF4-FFF2-40B4-BE49-F238E27FC236}">
                <a16:creationId xmlns:a16="http://schemas.microsoft.com/office/drawing/2014/main" id="{BCCBFCA9-85B3-4736-9C8E-4B9FE40549A5}"/>
              </a:ext>
            </a:extLst>
          </p:cNvPr>
          <p:cNvGraphicFramePr>
            <a:graphicFrameLocks noGrp="1"/>
          </p:cNvGraphicFramePr>
          <p:nvPr>
            <p:extLst>
              <p:ext uri="{D42A27DB-BD31-4B8C-83A1-F6EECF244321}">
                <p14:modId xmlns:p14="http://schemas.microsoft.com/office/powerpoint/2010/main" val="3715551089"/>
              </p:ext>
            </p:extLst>
          </p:nvPr>
        </p:nvGraphicFramePr>
        <p:xfrm>
          <a:off x="9710105" y="1490131"/>
          <a:ext cx="2373711" cy="4471394"/>
        </p:xfrm>
        <a:graphic>
          <a:graphicData uri="http://schemas.openxmlformats.org/drawingml/2006/table">
            <a:tbl>
              <a:tblPr firstRow="1" bandRow="1">
                <a:tableStyleId>{5C22544A-7EE6-4342-B048-85BDC9FD1C3A}</a:tableStyleId>
              </a:tblPr>
              <a:tblGrid>
                <a:gridCol w="791237">
                  <a:extLst>
                    <a:ext uri="{9D8B030D-6E8A-4147-A177-3AD203B41FA5}">
                      <a16:colId xmlns:a16="http://schemas.microsoft.com/office/drawing/2014/main" val="1957423572"/>
                    </a:ext>
                  </a:extLst>
                </a:gridCol>
                <a:gridCol w="856940">
                  <a:extLst>
                    <a:ext uri="{9D8B030D-6E8A-4147-A177-3AD203B41FA5}">
                      <a16:colId xmlns:a16="http://schemas.microsoft.com/office/drawing/2014/main" val="2729557960"/>
                    </a:ext>
                  </a:extLst>
                </a:gridCol>
                <a:gridCol w="725534">
                  <a:extLst>
                    <a:ext uri="{9D8B030D-6E8A-4147-A177-3AD203B41FA5}">
                      <a16:colId xmlns:a16="http://schemas.microsoft.com/office/drawing/2014/main" val="3074899737"/>
                    </a:ext>
                  </a:extLst>
                </a:gridCol>
              </a:tblGrid>
              <a:tr h="711358">
                <a:tc>
                  <a:txBody>
                    <a:bodyPr/>
                    <a:lstStyle/>
                    <a:p>
                      <a:r>
                        <a:rPr lang="en-GB" sz="1000" dirty="0"/>
                        <a:t>Number of homes</a:t>
                      </a:r>
                    </a:p>
                  </a:txBody>
                  <a:tcPr/>
                </a:tc>
                <a:tc>
                  <a:txBody>
                    <a:bodyPr/>
                    <a:lstStyle/>
                    <a:p>
                      <a:r>
                        <a:rPr lang="en-GB" sz="1000" b="0" dirty="0"/>
                        <a:t>South Cambs</a:t>
                      </a:r>
                    </a:p>
                  </a:txBody>
                  <a:tcPr/>
                </a:tc>
                <a:tc>
                  <a:txBody>
                    <a:bodyPr/>
                    <a:lstStyle/>
                    <a:p>
                      <a:r>
                        <a:rPr lang="en-GB" sz="1000" b="0" dirty="0"/>
                        <a:t>All</a:t>
                      </a:r>
                    </a:p>
                  </a:txBody>
                  <a:tcPr/>
                </a:tc>
                <a:extLst>
                  <a:ext uri="{0D108BD9-81ED-4DB2-BD59-A6C34878D82A}">
                    <a16:rowId xmlns:a16="http://schemas.microsoft.com/office/drawing/2014/main" val="118752968"/>
                  </a:ext>
                </a:extLst>
              </a:tr>
              <a:tr h="508113">
                <a:tc>
                  <a:txBody>
                    <a:bodyPr/>
                    <a:lstStyle/>
                    <a:p>
                      <a:r>
                        <a:rPr lang="en-GB" sz="1000" dirty="0"/>
                        <a:t>Local Authority</a:t>
                      </a:r>
                    </a:p>
                  </a:txBody>
                  <a:tcPr/>
                </a:tc>
                <a:tc>
                  <a:txBody>
                    <a:bodyPr/>
                    <a:lstStyle/>
                    <a:p>
                      <a:pPr algn="r"/>
                      <a:r>
                        <a:rPr lang="en-GB" sz="1000" dirty="0"/>
                        <a:t>5,787</a:t>
                      </a:r>
                    </a:p>
                  </a:txBody>
                  <a:tcPr/>
                </a:tc>
                <a:tc>
                  <a:txBody>
                    <a:bodyPr/>
                    <a:lstStyle/>
                    <a:p>
                      <a:pPr algn="r"/>
                      <a:r>
                        <a:rPr lang="en-GB" sz="1000" dirty="0"/>
                        <a:t>13,142</a:t>
                      </a:r>
                    </a:p>
                  </a:txBody>
                  <a:tcPr/>
                </a:tc>
                <a:extLst>
                  <a:ext uri="{0D108BD9-81ED-4DB2-BD59-A6C34878D82A}">
                    <a16:rowId xmlns:a16="http://schemas.microsoft.com/office/drawing/2014/main" val="865105406"/>
                  </a:ext>
                </a:extLst>
              </a:tr>
              <a:tr h="508113">
                <a:tc>
                  <a:txBody>
                    <a:bodyPr/>
                    <a:lstStyle/>
                    <a:p>
                      <a:r>
                        <a:rPr lang="en-GB" sz="1000" dirty="0"/>
                        <a:t>Housing Assn / PRP</a:t>
                      </a:r>
                    </a:p>
                  </a:txBody>
                  <a:tcPr/>
                </a:tc>
                <a:tc>
                  <a:txBody>
                    <a:bodyPr/>
                    <a:lstStyle/>
                    <a:p>
                      <a:pPr algn="r"/>
                      <a:r>
                        <a:rPr lang="en-GB" sz="1000" dirty="0"/>
                        <a:t>4,085</a:t>
                      </a:r>
                    </a:p>
                  </a:txBody>
                  <a:tcPr/>
                </a:tc>
                <a:tc>
                  <a:txBody>
                    <a:bodyPr/>
                    <a:lstStyle/>
                    <a:p>
                      <a:pPr algn="r"/>
                      <a:r>
                        <a:rPr lang="en-GB" sz="1000" dirty="0"/>
                        <a:t>59,104</a:t>
                      </a:r>
                    </a:p>
                  </a:txBody>
                  <a:tcPr/>
                </a:tc>
                <a:extLst>
                  <a:ext uri="{0D108BD9-81ED-4DB2-BD59-A6C34878D82A}">
                    <a16:rowId xmlns:a16="http://schemas.microsoft.com/office/drawing/2014/main" val="2264419612"/>
                  </a:ext>
                </a:extLst>
              </a:tr>
              <a:tr h="508113">
                <a:tc>
                  <a:txBody>
                    <a:bodyPr/>
                    <a:lstStyle/>
                    <a:p>
                      <a:r>
                        <a:rPr lang="en-GB" sz="1000" dirty="0"/>
                        <a:t>Other public</a:t>
                      </a:r>
                    </a:p>
                  </a:txBody>
                  <a:tcPr/>
                </a:tc>
                <a:tc>
                  <a:txBody>
                    <a:bodyPr/>
                    <a:lstStyle/>
                    <a:p>
                      <a:pPr algn="r"/>
                      <a:r>
                        <a:rPr lang="en-GB" sz="1000" dirty="0"/>
                        <a:t>0</a:t>
                      </a:r>
                    </a:p>
                  </a:txBody>
                  <a:tcPr/>
                </a:tc>
                <a:tc>
                  <a:txBody>
                    <a:bodyPr/>
                    <a:lstStyle/>
                    <a:p>
                      <a:pPr algn="r"/>
                      <a:r>
                        <a:rPr lang="en-GB" sz="1000" dirty="0"/>
                        <a:t>1,248</a:t>
                      </a:r>
                    </a:p>
                  </a:txBody>
                  <a:tcPr/>
                </a:tc>
                <a:extLst>
                  <a:ext uri="{0D108BD9-81ED-4DB2-BD59-A6C34878D82A}">
                    <a16:rowId xmlns:a16="http://schemas.microsoft.com/office/drawing/2014/main" val="567823954"/>
                  </a:ext>
                </a:extLst>
              </a:tr>
              <a:tr h="508113">
                <a:tc>
                  <a:txBody>
                    <a:bodyPr/>
                    <a:lstStyle/>
                    <a:p>
                      <a:r>
                        <a:rPr lang="en-GB" sz="1000" dirty="0"/>
                        <a:t>Owned outright</a:t>
                      </a:r>
                    </a:p>
                  </a:txBody>
                  <a:tcPr/>
                </a:tc>
                <a:tc>
                  <a:txBody>
                    <a:bodyPr/>
                    <a:lstStyle/>
                    <a:p>
                      <a:pPr algn="r"/>
                      <a:r>
                        <a:rPr lang="en-GB" sz="1000" dirty="0"/>
                        <a:t>27,742</a:t>
                      </a:r>
                    </a:p>
                  </a:txBody>
                  <a:tcPr/>
                </a:tc>
                <a:tc>
                  <a:txBody>
                    <a:bodyPr/>
                    <a:lstStyle/>
                    <a:p>
                      <a:pPr algn="r"/>
                      <a:r>
                        <a:rPr lang="en-GB" sz="1000" dirty="0"/>
                        <a:t>163,325</a:t>
                      </a:r>
                    </a:p>
                  </a:txBody>
                  <a:tcPr/>
                </a:tc>
                <a:extLst>
                  <a:ext uri="{0D108BD9-81ED-4DB2-BD59-A6C34878D82A}">
                    <a16:rowId xmlns:a16="http://schemas.microsoft.com/office/drawing/2014/main" val="543246467"/>
                  </a:ext>
                </a:extLst>
              </a:tr>
              <a:tr h="711358">
                <a:tc>
                  <a:txBody>
                    <a:bodyPr/>
                    <a:lstStyle/>
                    <a:p>
                      <a:r>
                        <a:rPr lang="en-GB" sz="1000" dirty="0"/>
                        <a:t>Owned with MG or loan</a:t>
                      </a:r>
                    </a:p>
                  </a:txBody>
                  <a:tcPr/>
                </a:tc>
                <a:tc>
                  <a:txBody>
                    <a:bodyPr/>
                    <a:lstStyle/>
                    <a:p>
                      <a:pPr algn="r"/>
                      <a:r>
                        <a:rPr lang="en-GB" sz="1000" dirty="0"/>
                        <a:t>21,285</a:t>
                      </a:r>
                    </a:p>
                  </a:txBody>
                  <a:tcPr/>
                </a:tc>
                <a:tc>
                  <a:txBody>
                    <a:bodyPr/>
                    <a:lstStyle/>
                    <a:p>
                      <a:pPr algn="r"/>
                      <a:r>
                        <a:rPr lang="en-GB" sz="1000" dirty="0"/>
                        <a:t>129,187</a:t>
                      </a:r>
                    </a:p>
                  </a:txBody>
                  <a:tcPr/>
                </a:tc>
                <a:extLst>
                  <a:ext uri="{0D108BD9-81ED-4DB2-BD59-A6C34878D82A}">
                    <a16:rowId xmlns:a16="http://schemas.microsoft.com/office/drawing/2014/main" val="4153993022"/>
                  </a:ext>
                </a:extLst>
              </a:tr>
              <a:tr h="508113">
                <a:tc>
                  <a:txBody>
                    <a:bodyPr/>
                    <a:lstStyle/>
                    <a:p>
                      <a:r>
                        <a:rPr lang="en-GB" sz="1000" dirty="0"/>
                        <a:t>Private rent</a:t>
                      </a:r>
                    </a:p>
                  </a:txBody>
                  <a:tcPr/>
                </a:tc>
                <a:tc>
                  <a:txBody>
                    <a:bodyPr/>
                    <a:lstStyle/>
                    <a:p>
                      <a:pPr algn="r"/>
                      <a:r>
                        <a:rPr lang="en-GB" sz="1000" dirty="0"/>
                        <a:t>9,819</a:t>
                      </a:r>
                    </a:p>
                  </a:txBody>
                  <a:tcPr/>
                </a:tc>
                <a:tc>
                  <a:txBody>
                    <a:bodyPr/>
                    <a:lstStyle/>
                    <a:p>
                      <a:pPr algn="r"/>
                      <a:r>
                        <a:rPr lang="en-GB" sz="1000" dirty="0"/>
                        <a:t>86,313</a:t>
                      </a:r>
                    </a:p>
                  </a:txBody>
                  <a:tcPr/>
                </a:tc>
                <a:extLst>
                  <a:ext uri="{0D108BD9-81ED-4DB2-BD59-A6C34878D82A}">
                    <a16:rowId xmlns:a16="http://schemas.microsoft.com/office/drawing/2014/main" val="3628346556"/>
                  </a:ext>
                </a:extLst>
              </a:tr>
              <a:tr h="508113">
                <a:tc>
                  <a:txBody>
                    <a:bodyPr/>
                    <a:lstStyle/>
                    <a:p>
                      <a:r>
                        <a:rPr lang="en-GB" sz="1000" dirty="0"/>
                        <a:t>All</a:t>
                      </a:r>
                    </a:p>
                  </a:txBody>
                  <a:tcPr/>
                </a:tc>
                <a:tc>
                  <a:txBody>
                    <a:bodyPr/>
                    <a:lstStyle/>
                    <a:p>
                      <a:pPr algn="r"/>
                      <a:r>
                        <a:rPr lang="en-GB" sz="1000" dirty="0"/>
                        <a:t>68,718</a:t>
                      </a:r>
                    </a:p>
                  </a:txBody>
                  <a:tcP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9" name="Slide Number Placeholder 4">
            <a:extLst>
              <a:ext uri="{FF2B5EF4-FFF2-40B4-BE49-F238E27FC236}">
                <a16:creationId xmlns:a16="http://schemas.microsoft.com/office/drawing/2014/main" id="{3C668AAB-6AE3-4B3B-8F53-3309319411C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graphicFrame>
        <p:nvGraphicFramePr>
          <p:cNvPr id="10" name="Chart 9">
            <a:extLst>
              <a:ext uri="{FF2B5EF4-FFF2-40B4-BE49-F238E27FC236}">
                <a16:creationId xmlns:a16="http://schemas.microsoft.com/office/drawing/2014/main" id="{F66434AE-DD7C-43A5-AEFE-C340674F3AD7}"/>
              </a:ext>
            </a:extLst>
          </p:cNvPr>
          <p:cNvGraphicFramePr>
            <a:graphicFrameLocks/>
          </p:cNvGraphicFramePr>
          <p:nvPr>
            <p:extLst>
              <p:ext uri="{D42A27DB-BD31-4B8C-83A1-F6EECF244321}">
                <p14:modId xmlns:p14="http://schemas.microsoft.com/office/powerpoint/2010/main" val="2996093330"/>
              </p:ext>
            </p:extLst>
          </p:nvPr>
        </p:nvGraphicFramePr>
        <p:xfrm>
          <a:off x="471054" y="1255060"/>
          <a:ext cx="4435959" cy="470646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C6761A47-EBDE-0B51-9BE9-F70DD34DEEE0}"/>
              </a:ext>
            </a:extLst>
          </p:cNvPr>
          <p:cNvSpPr/>
          <p:nvPr/>
        </p:nvSpPr>
        <p:spPr>
          <a:xfrm>
            <a:off x="2529840" y="5669275"/>
            <a:ext cx="7132320" cy="109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dirty="0"/>
              <a:t>South Cambridgeshire sees a slightly lower % of social rented housing (council and housing association) at 15% than others which total 16%. There are also fewer private rented at 14% compared to 19% across the whole area. The pie emphasises the importance of home ownership as a tenure group in South Cambs (71% of dwellings)</a:t>
            </a:r>
          </a:p>
        </p:txBody>
      </p:sp>
    </p:spTree>
    <p:extLst>
      <p:ext uri="{BB962C8B-B14F-4D97-AF65-F5344CB8AC3E}">
        <p14:creationId xmlns:p14="http://schemas.microsoft.com/office/powerpoint/2010/main" val="23586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B5EF58D-14D8-4105-A92E-A95284D43F34}"/>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7" name="Slide Number Placeholder 4">
            <a:extLst>
              <a:ext uri="{FF2B5EF4-FFF2-40B4-BE49-F238E27FC236}">
                <a16:creationId xmlns:a16="http://schemas.microsoft.com/office/drawing/2014/main" id="{20256241-A232-44C5-A8E5-DE6DA66C6B2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graphicFrame>
        <p:nvGraphicFramePr>
          <p:cNvPr id="8" name="Chart 7">
            <a:extLst>
              <a:ext uri="{FF2B5EF4-FFF2-40B4-BE49-F238E27FC236}">
                <a16:creationId xmlns:a16="http://schemas.microsoft.com/office/drawing/2014/main" id="{804C87F7-9067-4B65-B526-2539997D4DFE}"/>
              </a:ext>
            </a:extLst>
          </p:cNvPr>
          <p:cNvGraphicFramePr>
            <a:graphicFrameLocks/>
          </p:cNvGraphicFramePr>
          <p:nvPr>
            <p:extLst>
              <p:ext uri="{D42A27DB-BD31-4B8C-83A1-F6EECF244321}">
                <p14:modId xmlns:p14="http://schemas.microsoft.com/office/powerpoint/2010/main" val="323240269"/>
              </p:ext>
            </p:extLst>
          </p:nvPr>
        </p:nvGraphicFramePr>
        <p:xfrm>
          <a:off x="330926" y="191589"/>
          <a:ext cx="6130834" cy="583474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10">
            <a:extLst>
              <a:ext uri="{FF2B5EF4-FFF2-40B4-BE49-F238E27FC236}">
                <a16:creationId xmlns:a16="http://schemas.microsoft.com/office/drawing/2014/main" id="{4C2804BC-1307-8DE7-1CEF-377BB4A6A3D8}"/>
              </a:ext>
            </a:extLst>
          </p:cNvPr>
          <p:cNvSpPr txBox="1">
            <a:spLocks/>
          </p:cNvSpPr>
          <p:nvPr/>
        </p:nvSpPr>
        <p:spPr>
          <a:xfrm>
            <a:off x="6557569" y="2058305"/>
            <a:ext cx="5521234" cy="3995176"/>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6" name="Title 10">
            <a:extLst>
              <a:ext uri="{FF2B5EF4-FFF2-40B4-BE49-F238E27FC236}">
                <a16:creationId xmlns:a16="http://schemas.microsoft.com/office/drawing/2014/main" id="{1DFDB368-E0FA-4F82-0170-6121AF7CE479}"/>
              </a:ext>
            </a:extLst>
          </p:cNvPr>
          <p:cNvSpPr>
            <a:spLocks noGrp="1"/>
          </p:cNvSpPr>
          <p:nvPr>
            <p:ph type="title"/>
          </p:nvPr>
        </p:nvSpPr>
        <p:spPr>
          <a:xfrm>
            <a:off x="6557569" y="804519"/>
            <a:ext cx="5442856" cy="1049235"/>
          </a:xfrm>
        </p:spPr>
        <p:txBody>
          <a:bodyPr>
            <a:noAutofit/>
          </a:body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317912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2AE32-5DB4-40B2-BEC4-5185C4D0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41AA6F00-C22F-488B-B280-37048C8C53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F6BFEBE9-CB9F-4D9E-9842-AFC4BB8871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A5DD07-F1A8-4693-8FDC-1278529C0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7D98A52E-94BF-4E9F-9475-A68D08004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0DC85B-E0AF-4B97-AA49-672D35E21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F3F09B29-3397-45F9-B4F0-4F9E989A9608}"/>
              </a:ext>
            </a:extLst>
          </p:cNvPr>
          <p:cNvSpPr txBox="1">
            <a:spLocks/>
          </p:cNvSpPr>
          <p:nvPr/>
        </p:nvSpPr>
        <p:spPr>
          <a:xfrm>
            <a:off x="659301" y="1474969"/>
            <a:ext cx="3116286"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COMPARING HOUSEHOLD &amp; FAMILY TYPE</a:t>
            </a:r>
          </a:p>
        </p:txBody>
      </p:sp>
      <p:cxnSp>
        <p:nvCxnSpPr>
          <p:cNvPr id="9" name="Straight Connector 8">
            <a:extLst>
              <a:ext uri="{FF2B5EF4-FFF2-40B4-BE49-F238E27FC236}">
                <a16:creationId xmlns:a16="http://schemas.microsoft.com/office/drawing/2014/main" id="{9C71C4BF-E9B6-464B-9DC3-D623BFD20D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3F798DE4-AF7A-4978-91AF-C22AF6E710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73527E3E-5AEA-4761-B427-4D2897547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D322321-88F8-4075-9458-A438D0723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A911A6F7-7F91-4305-AF27-7914818A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3979A00-299A-4EE1-976E-8F798DB0D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BA5D73D1-CDD4-480D-BC5F-25F39A8C7A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6604539-29DA-4368-8AD8-D84AFA0E3E25}"/>
              </a:ext>
            </a:extLst>
          </p:cNvPr>
          <p:cNvSpPr/>
          <p:nvPr/>
        </p:nvSpPr>
        <p:spPr>
          <a:xfrm>
            <a:off x="10019071" y="203877"/>
            <a:ext cx="2103260" cy="2009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South Cambs sees more families aged 65+, more couples with and without dependent children and fewer one person households and lone parent households.</a:t>
            </a:r>
          </a:p>
        </p:txBody>
      </p:sp>
      <p:sp>
        <p:nvSpPr>
          <p:cNvPr id="19" name="Footer Placeholder 3">
            <a:extLst>
              <a:ext uri="{FF2B5EF4-FFF2-40B4-BE49-F238E27FC236}">
                <a16:creationId xmlns:a16="http://schemas.microsoft.com/office/drawing/2014/main" id="{14E74361-E70C-4DF5-82FA-4EB4DB5562F9}"/>
              </a:ext>
            </a:extLst>
          </p:cNvPr>
          <p:cNvSpPr>
            <a:spLocks noGrp="1"/>
          </p:cNvSpPr>
          <p:nvPr>
            <p:ph type="ftr" sz="quarter" idx="11"/>
          </p:nvPr>
        </p:nvSpPr>
        <p:spPr>
          <a:xfrm>
            <a:off x="0" y="6548799"/>
            <a:ext cx="4973915" cy="309201"/>
          </a:xfrm>
        </p:spPr>
        <p:txBody>
          <a:bodyPr/>
          <a:lstStyle/>
          <a:p>
            <a:r>
              <a:rPr lang="en-US" sz="1000" spc="200" dirty="0">
                <a:solidFill>
                  <a:schemeClr val="bg1"/>
                </a:solidFill>
              </a:rPr>
              <a:t>South</a:t>
            </a:r>
            <a:r>
              <a:rPr lang="en-US" spc="200" dirty="0">
                <a:solidFill>
                  <a:schemeClr val="bg1"/>
                </a:solidFill>
              </a:rPr>
              <a:t> </a:t>
            </a:r>
            <a:r>
              <a:rPr lang="en-US" sz="1000" spc="200" dirty="0">
                <a:solidFill>
                  <a:schemeClr val="bg1"/>
                </a:solidFill>
              </a:rPr>
              <a:t>Cambridgeshire</a:t>
            </a:r>
          </a:p>
        </p:txBody>
      </p:sp>
      <p:sp>
        <p:nvSpPr>
          <p:cNvPr id="20" name="Slide Number Placeholder 4">
            <a:extLst>
              <a:ext uri="{FF2B5EF4-FFF2-40B4-BE49-F238E27FC236}">
                <a16:creationId xmlns:a16="http://schemas.microsoft.com/office/drawing/2014/main" id="{3802AD3C-BA15-459C-8193-4C9D1F95340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graphicFrame>
        <p:nvGraphicFramePr>
          <p:cNvPr id="21" name="Chart 20">
            <a:extLst>
              <a:ext uri="{FF2B5EF4-FFF2-40B4-BE49-F238E27FC236}">
                <a16:creationId xmlns:a16="http://schemas.microsoft.com/office/drawing/2014/main" id="{36AE658F-D708-4CFE-AB6F-CB757B5D9DEB}"/>
              </a:ext>
            </a:extLst>
          </p:cNvPr>
          <p:cNvGraphicFramePr>
            <a:graphicFrameLocks/>
          </p:cNvGraphicFramePr>
          <p:nvPr>
            <p:extLst>
              <p:ext uri="{D42A27DB-BD31-4B8C-83A1-F6EECF244321}">
                <p14:modId xmlns:p14="http://schemas.microsoft.com/office/powerpoint/2010/main" val="1139553711"/>
              </p:ext>
            </p:extLst>
          </p:nvPr>
        </p:nvGraphicFramePr>
        <p:xfrm>
          <a:off x="4455487" y="975324"/>
          <a:ext cx="6765240" cy="4137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78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37398</TotalTime>
  <Words>6677</Words>
  <Application>Microsoft Office PowerPoint</Application>
  <PresentationFormat>Widescreen</PresentationFormat>
  <Paragraphs>771</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Comparing TENURE OF DWELLINGS</vt:lpstr>
      <vt:lpstr>Household &amp; family type</vt:lpstr>
      <vt:lpstr>PowerPoint Presentation</vt:lpstr>
      <vt:lpstr>household tenure &amp; beds</vt:lpstr>
      <vt:lpstr>household tenure &amp;  beds combined</vt:lpstr>
      <vt:lpstr>Comparing Household tenure &amp; beds </vt:lpstr>
      <vt:lpstr>Likely movers</vt:lpstr>
      <vt:lpstr>comparing LIKELY MOVERS</vt:lpstr>
      <vt:lpstr>Likely movers: DETAIL</vt:lpstr>
      <vt:lpstr>PowerPoint Presentation</vt:lpstr>
      <vt:lpstr>PowerPoint Presentation</vt:lpstr>
      <vt:lpstr>INCOME DISTRIBUTION</vt:lpstr>
      <vt:lpstr>Comparing income distribution</vt:lpstr>
      <vt:lpstr>CHANGE IN INCOME</vt:lpstr>
      <vt:lpstr>PowerPoint Presentation</vt:lpstr>
      <vt:lpstr>PowerPoint Presentation</vt:lpstr>
      <vt:lpstr>Identify annual housing costs For each tenure and for 1,2, 3+ beds</vt:lpstr>
      <vt:lpstr>PowerPoint Presentation</vt:lpstr>
      <vt:lpstr>PowerPoint Presentation</vt:lpstr>
      <vt:lpstr>PowerPoint Presentation</vt:lpstr>
      <vt:lpstr>annual housing costs x 3.5 For each tenure and for 1,2, 3+ beds</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comparing DIAMONDS</vt:lpstr>
      <vt:lpstr>PowerPoint Presentation</vt:lpstr>
      <vt:lpstr>MINIMUM Income needed IF housing TAKES UP 35%</vt:lpstr>
      <vt:lpstr>Income needed for ‘broad’ tenures </vt:lpstr>
      <vt:lpstr>PowerPoint Presentation</vt:lpstr>
      <vt:lpstr>PowerPoint Presentation</vt:lpstr>
      <vt:lpstr>Scale &amp; cost of housing</vt:lpstr>
      <vt:lpstr>PowerPoint Presentation</vt:lpstr>
      <vt:lpstr>1, 2 &amp; 3 beds staircase</vt:lpstr>
      <vt:lpstr>PowerPoint Presentation</vt:lpstr>
      <vt:lpstr>PowerPoint Presentation</vt:lpstr>
      <vt:lpstr>PowerPoint Presentation</vt:lpstr>
      <vt:lpstr>Dwelling stock, turnover, newbuild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102</cp:revision>
  <dcterms:created xsi:type="dcterms:W3CDTF">2022-07-26T07:44:23Z</dcterms:created>
  <dcterms:modified xsi:type="dcterms:W3CDTF">2023-07-18T11:00:52Z</dcterms:modified>
</cp:coreProperties>
</file>