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327" r:id="rId3"/>
    <p:sldId id="306" r:id="rId4"/>
    <p:sldId id="335" r:id="rId5"/>
    <p:sldId id="336" r:id="rId6"/>
    <p:sldId id="331" r:id="rId7"/>
    <p:sldId id="307" r:id="rId8"/>
    <p:sldId id="304" r:id="rId9"/>
    <p:sldId id="318" r:id="rId10"/>
    <p:sldId id="292" r:id="rId11"/>
    <p:sldId id="330" r:id="rId12"/>
    <p:sldId id="320" r:id="rId13"/>
    <p:sldId id="291" r:id="rId14"/>
    <p:sldId id="310" r:id="rId15"/>
    <p:sldId id="293" r:id="rId16"/>
    <p:sldId id="337" r:id="rId17"/>
    <p:sldId id="338" r:id="rId18"/>
    <p:sldId id="295" r:id="rId19"/>
    <p:sldId id="319" r:id="rId20"/>
    <p:sldId id="317" r:id="rId21"/>
    <p:sldId id="339" r:id="rId22"/>
    <p:sldId id="340" r:id="rId23"/>
    <p:sldId id="280" r:id="rId24"/>
    <p:sldId id="353" r:id="rId25"/>
    <p:sldId id="333" r:id="rId26"/>
    <p:sldId id="325" r:id="rId27"/>
    <p:sldId id="354" r:id="rId28"/>
    <p:sldId id="341" r:id="rId29"/>
    <p:sldId id="342" r:id="rId30"/>
    <p:sldId id="350" r:id="rId31"/>
    <p:sldId id="277" r:id="rId32"/>
    <p:sldId id="351" r:id="rId33"/>
    <p:sldId id="328" r:id="rId34"/>
    <p:sldId id="313" r:id="rId35"/>
    <p:sldId id="352" r:id="rId36"/>
    <p:sldId id="303" r:id="rId37"/>
    <p:sldId id="282" r:id="rId38"/>
    <p:sldId id="343" r:id="rId39"/>
    <p:sldId id="344" r:id="rId40"/>
    <p:sldId id="283" r:id="rId41"/>
    <p:sldId id="270" r:id="rId42"/>
    <p:sldId id="329" r:id="rId43"/>
    <p:sldId id="321" r:id="rId44"/>
    <p:sldId id="345" r:id="rId45"/>
    <p:sldId id="346" r:id="rId46"/>
    <p:sldId id="289" r:id="rId47"/>
    <p:sldId id="315" r:id="rId48"/>
    <p:sldId id="347" r:id="rId49"/>
    <p:sldId id="348" r:id="rId50"/>
    <p:sldId id="264" r:id="rId51"/>
    <p:sldId id="32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7740782-A0C8-4B37-B514-289078197433}">
          <p14:sldIdLst>
            <p14:sldId id="256"/>
            <p14:sldId id="327"/>
            <p14:sldId id="306"/>
          </p14:sldIdLst>
        </p14:section>
        <p14:section name="Context" id="{127F5F57-C2A3-48A2-8ED8-5DEE6BC0FCA5}">
          <p14:sldIdLst>
            <p14:sldId id="335"/>
            <p14:sldId id="336"/>
            <p14:sldId id="331"/>
            <p14:sldId id="307"/>
            <p14:sldId id="304"/>
            <p14:sldId id="318"/>
            <p14:sldId id="292"/>
            <p14:sldId id="330"/>
            <p14:sldId id="320"/>
            <p14:sldId id="291"/>
            <p14:sldId id="310"/>
            <p14:sldId id="293"/>
          </p14:sldIdLst>
        </p14:section>
        <p14:section name="Income" id="{C2937740-D032-4A9D-B37E-DA2AA4FD8E23}">
          <p14:sldIdLst>
            <p14:sldId id="337"/>
            <p14:sldId id="338"/>
            <p14:sldId id="295"/>
            <p14:sldId id="319"/>
            <p14:sldId id="317"/>
          </p14:sldIdLst>
        </p14:section>
        <p14:section name="Housing costs" id="{0B00BE96-2FC9-411D-9FA8-900E22F9513D}">
          <p14:sldIdLst>
            <p14:sldId id="339"/>
            <p14:sldId id="340"/>
            <p14:sldId id="280"/>
            <p14:sldId id="353"/>
            <p14:sldId id="333"/>
            <p14:sldId id="325"/>
            <p14:sldId id="354"/>
          </p14:sldIdLst>
        </p14:section>
        <p14:section name="Diamond-o-gram" id="{AD0CF35D-47AA-458D-B9EB-0A91A44A510A}">
          <p14:sldIdLst>
            <p14:sldId id="341"/>
            <p14:sldId id="342"/>
            <p14:sldId id="350"/>
            <p14:sldId id="277"/>
            <p14:sldId id="351"/>
            <p14:sldId id="328"/>
            <p14:sldId id="313"/>
            <p14:sldId id="352"/>
            <p14:sldId id="303"/>
            <p14:sldId id="282"/>
          </p14:sldIdLst>
        </p14:section>
        <p14:section name="Diagrams" id="{95B3F8EB-899A-4EA6-ADD5-5EC4A713B5D7}">
          <p14:sldIdLst>
            <p14:sldId id="343"/>
            <p14:sldId id="344"/>
            <p14:sldId id="283"/>
            <p14:sldId id="270"/>
            <p14:sldId id="329"/>
            <p14:sldId id="321"/>
          </p14:sldIdLst>
        </p14:section>
        <p14:section name="Dwelling change" id="{29CE8640-E6C2-4059-9BAC-12000ED10256}">
          <p14:sldIdLst>
            <p14:sldId id="345"/>
            <p14:sldId id="346"/>
            <p14:sldId id="289"/>
            <p14:sldId id="315"/>
          </p14:sldIdLst>
        </p14:section>
        <p14:section name="Plans" id="{0F7B7483-8A0B-4C2B-904F-0C9F1DC66B69}">
          <p14:sldIdLst>
            <p14:sldId id="347"/>
            <p14:sldId id="348"/>
            <p14:sldId id="264"/>
          </p14:sldIdLst>
        </p14:section>
        <p14:section name="Useful links" id="{67FF225C-6F2F-4AB1-A4EF-9991FCFC2F2C}">
          <p14:sldIdLst>
            <p14:sldId id="3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5503" autoAdjust="0"/>
  </p:normalViewPr>
  <p:slideViewPr>
    <p:cSldViewPr snapToGrid="0">
      <p:cViewPr varScale="1">
        <p:scale>
          <a:sx n="85" d="100"/>
          <a:sy n="85" d="100"/>
        </p:scale>
        <p:origin x="48" y="110"/>
      </p:cViewPr>
      <p:guideLst>
        <p:guide orient="horz" pos="2160"/>
        <p:guide pos="3840"/>
      </p:guideLst>
    </p:cSldViewPr>
  </p:slideViewPr>
  <p:outlineViewPr>
    <p:cViewPr>
      <p:scale>
        <a:sx n="33" d="100"/>
        <a:sy n="33" d="100"/>
      </p:scale>
      <p:origin x="0" y="-1152"/>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microsoft.com/office/2011/relationships/chartColorStyle" Target="colors24.xml"/><Relationship Id="rId1" Type="http://schemas.microsoft.com/office/2011/relationships/chartStyle" Target="style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4"/>
          <c:order val="4"/>
          <c:tx>
            <c:strRef>
              <c:f>'53 Data dwells for charts'!$A$12</c:f>
              <c:strCache>
                <c:ptCount val="1"/>
                <c:pt idx="0">
                  <c:v>Peterborough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47-4F0C-9F6D-FA4054BF16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47-4F0C-9F6D-FA4054BF16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47-4F0C-9F6D-FA4054BF16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947-4F0C-9F6D-FA4054BF163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947-4F0C-9F6D-FA4054BF163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947-4F0C-9F6D-FA4054BF16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charts'!$B$12:$G$12</c:f>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c:ext xmlns:c16="http://schemas.microsoft.com/office/drawing/2014/chart" uri="{C3380CC4-5D6E-409C-BE32-E72D297353CC}">
              <c16:uniqueId val="{0000000C-6947-4F0C-9F6D-FA4054BF163C}"/>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6947-4F0C-9F6D-FA4054BF16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6947-4F0C-9F6D-FA4054BF16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6947-4F0C-9F6D-FA4054BF16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6947-4F0C-9F6D-FA4054BF163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6947-4F0C-9F6D-FA4054BF163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6947-4F0C-9F6D-FA4054BF16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6947-4F0C-9F6D-FA4054BF163C}"/>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6947-4F0C-9F6D-FA4054BF163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6947-4F0C-9F6D-FA4054BF163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6947-4F0C-9F6D-FA4054BF163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6947-4F0C-9F6D-FA4054BF163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6947-4F0C-9F6D-FA4054BF163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6947-4F0C-9F6D-FA4054BF163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6947-4F0C-9F6D-FA4054BF163C}"/>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6947-4F0C-9F6D-FA4054BF163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6947-4F0C-9F6D-FA4054BF163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6947-4F0C-9F6D-FA4054BF163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6947-4F0C-9F6D-FA4054BF163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6947-4F0C-9F6D-FA4054BF163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6947-4F0C-9F6D-FA4054BF163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6947-4F0C-9F6D-FA4054BF163C}"/>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6947-4F0C-9F6D-FA4054BF163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6947-4F0C-9F6D-FA4054BF163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6947-4F0C-9F6D-FA4054BF163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6947-4F0C-9F6D-FA4054BF163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6947-4F0C-9F6D-FA4054BF163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6947-4F0C-9F6D-FA4054BF163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6947-4F0C-9F6D-FA4054BF163C}"/>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6947-4F0C-9F6D-FA4054BF163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6947-4F0C-9F6D-FA4054BF163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6947-4F0C-9F6D-FA4054BF163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6947-4F0C-9F6D-FA4054BF163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6947-4F0C-9F6D-FA4054BF163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6947-4F0C-9F6D-FA4054BF163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6947-4F0C-9F6D-FA4054BF163C}"/>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6947-4F0C-9F6D-FA4054BF163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6947-4F0C-9F6D-FA4054BF163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6947-4F0C-9F6D-FA4054BF163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6947-4F0C-9F6D-FA4054BF163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6947-4F0C-9F6D-FA4054BF163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6947-4F0C-9F6D-FA4054BF163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6947-4F0C-9F6D-FA4054BF163C}"/>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6947-4F0C-9F6D-FA4054BF163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6947-4F0C-9F6D-FA4054BF163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6947-4F0C-9F6D-FA4054BF163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6947-4F0C-9F6D-FA4054BF163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6947-4F0C-9F6D-FA4054BF163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6947-4F0C-9F6D-FA4054BF163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6947-4F0C-9F6D-FA4054BF163C}"/>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6947-4F0C-9F6D-FA4054BF163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6947-4F0C-9F6D-FA4054BF163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6947-4F0C-9F6D-FA4054BF163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6947-4F0C-9F6D-FA4054BF163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6947-4F0C-9F6D-FA4054BF163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6947-4F0C-9F6D-FA4054BF163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6947-4F0C-9F6D-FA4054BF163C}"/>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2">
            <a:lumMod val="5000"/>
            <a:lumOff val="95000"/>
          </a:schemeClr>
        </a:gs>
        <a:gs pos="100000">
          <a:schemeClr val="accent1">
            <a:lumMod val="40000"/>
            <a:lumOff val="60000"/>
          </a:schemeClr>
        </a:gs>
      </a:gsLs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A10-4F83-B6D3-B8A8413349C7}"/>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A10-4F83-B6D3-B8A8413349C7}"/>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A10-4F83-B6D3-B8A8413349C7}"/>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A10-4F83-B6D3-B8A8413349C7}"/>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A10-4F83-B6D3-B8A8413349C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2A10-4F83-B6D3-B8A8413349C7}"/>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accent2">
            <a:lumMod val="5000"/>
            <a:lumOff val="95000"/>
          </a:schemeClr>
        </a:gs>
        <a:gs pos="100000">
          <a:schemeClr val="bg1">
            <a:lumMod val="8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Peterborough movers </a:t>
            </a:r>
            <a:r>
              <a:rPr lang="en-GB" sz="1400" b="0" dirty="0"/>
              <a:t>in year prior to 2011 Census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5FD-4FEA-825E-453A7BDB6D79}"/>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5FD-4FEA-825E-453A7BDB6D79}"/>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5FD-4FEA-825E-453A7BDB6D79}"/>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5FD-4FEA-825E-453A7BDB6D79}"/>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5FD-4FEA-825E-453A7BDB6D7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moves'!$H$23:$H$27</c:f>
              <c:numCache>
                <c:formatCode>0%</c:formatCode>
                <c:ptCount val="5"/>
                <c:pt idx="0">
                  <c:v>0.82420802534318904</c:v>
                </c:pt>
                <c:pt idx="1">
                  <c:v>5.7602956705385427E-2</c:v>
                </c:pt>
                <c:pt idx="2">
                  <c:v>2.5778775079197465E-2</c:v>
                </c:pt>
                <c:pt idx="3">
                  <c:v>2.2927666314677929E-2</c:v>
                </c:pt>
                <c:pt idx="4">
                  <c:v>6.9482576557550163E-2</c:v>
                </c:pt>
              </c:numCache>
            </c:numRef>
          </c:val>
          <c:extLst>
            <c:ext xmlns:c16="http://schemas.microsoft.com/office/drawing/2014/chart" uri="{C3380CC4-5D6E-409C-BE32-E72D297353CC}">
              <c16:uniqueId val="{0000000A-A5FD-4FEA-825E-453A7BDB6D79}"/>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accent2">
            <a:lumMod val="5000"/>
            <a:lumOff val="95000"/>
          </a:schemeClr>
        </a:gs>
        <a:gs pos="100000">
          <a:schemeClr val="accent1">
            <a:lumMod val="40000"/>
            <a:lumOff val="60000"/>
          </a:schemeClr>
        </a:gs>
      </a:gsLst>
      <a:path path="circle">
        <a:fillToRect l="100000" t="10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68615481444688"/>
          <c:y val="2.5643165258197717E-4"/>
          <c:w val="0.73593083628079259"/>
          <c:h val="0.98585844301457604"/>
        </c:manualLayout>
      </c:layout>
      <c:barChart>
        <c:barDir val="bar"/>
        <c:grouping val="clustered"/>
        <c:varyColors val="0"/>
        <c:ser>
          <c:idx val="4"/>
          <c:order val="4"/>
          <c:tx>
            <c:strRef>
              <c:f>'47 Data Census moves'!$H$273</c:f>
              <c:strCache>
                <c:ptCount val="1"/>
                <c:pt idx="0">
                  <c:v>Peterborough</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moves'!$H$274:$H$293</c:f>
              <c:numCache>
                <c:formatCode>0</c:formatCode>
                <c:ptCount val="20"/>
                <c:pt idx="0">
                  <c:v>18240</c:v>
                </c:pt>
                <c:pt idx="1">
                  <c:v>227</c:v>
                </c:pt>
                <c:pt idx="2">
                  <c:v>162</c:v>
                </c:pt>
                <c:pt idx="3">
                  <c:v>205</c:v>
                </c:pt>
                <c:pt idx="4">
                  <c:v>505</c:v>
                </c:pt>
                <c:pt idx="5">
                  <c:v>22693</c:v>
                </c:pt>
                <c:pt idx="6">
                  <c:v>787</c:v>
                </c:pt>
                <c:pt idx="7">
                  <c:v>310</c:v>
                </c:pt>
                <c:pt idx="8">
                  <c:v>342</c:v>
                </c:pt>
                <c:pt idx="9">
                  <c:v>1642</c:v>
                </c:pt>
                <c:pt idx="10">
                  <c:v>12279</c:v>
                </c:pt>
                <c:pt idx="11">
                  <c:v>1280</c:v>
                </c:pt>
                <c:pt idx="12">
                  <c:v>201</c:v>
                </c:pt>
                <c:pt idx="13">
                  <c:v>177</c:v>
                </c:pt>
                <c:pt idx="14">
                  <c:v>674</c:v>
                </c:pt>
                <c:pt idx="15">
                  <c:v>9230</c:v>
                </c:pt>
                <c:pt idx="16">
                  <c:v>2070</c:v>
                </c:pt>
                <c:pt idx="17">
                  <c:v>1280</c:v>
                </c:pt>
                <c:pt idx="18">
                  <c:v>1013</c:v>
                </c:pt>
                <c:pt idx="19">
                  <c:v>2443</c:v>
                </c:pt>
              </c:numCache>
            </c:numRef>
          </c:val>
          <c:extLst>
            <c:ext xmlns:c16="http://schemas.microsoft.com/office/drawing/2014/chart" uri="{C3380CC4-5D6E-409C-BE32-E72D297353CC}">
              <c16:uniqueId val="{00000000-CDEA-4CF0-BE12-9B5A33817833}"/>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'47 Data Census moves'!$D$273</c15:sqref>
                        </c15:formulaRef>
                      </c:ext>
                    </c:extLst>
                    <c:strCache>
                      <c:ptCount val="1"/>
                      <c:pt idx="0">
                        <c:v>Cambridge</c:v>
                      </c:pt>
                    </c:strCache>
                  </c:strRef>
                </c:tx>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2-CDEA-4CF0-BE12-9B5A33817833}"/>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4-CDEA-4CF0-BE12-9B5A3381783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6-CDEA-4CF0-BE12-9B5A33817833}"/>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8-CDEA-4CF0-BE12-9B5A33817833}"/>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DEA-4CF0-BE12-9B5A33817833}"/>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DEA-4CF0-BE12-9B5A33817833}"/>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CDEA-4CF0-BE12-9B5A33817833}"/>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CDEA-4CF0-BE12-9B5A338178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c:ext uri="{02D57815-91ED-43cb-92C2-25804820EDAC}">
                        <c15:formulaRef>
                          <c15:sqref>'47 Data Census moves'!$D$274:$D$293</c15:sqref>
                        </c15:formulaRef>
                      </c:ext>
                    </c:extLst>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09-CDEA-4CF0-BE12-9B5A3381783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'47 Data Census moves'!$E$273</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moves'!$E$274:$E$293</c15:sqref>
                        </c15:formulaRef>
                      </c:ext>
                    </c:extLst>
                    <c:numCache>
                      <c:formatCode>0</c:formatCode>
                      <c:ptCount val="20"/>
                      <c:pt idx="0">
                        <c:v>10487</c:v>
                      </c:pt>
                      <c:pt idx="1">
                        <c:v>136</c:v>
                      </c:pt>
                      <c:pt idx="2">
                        <c:v>206</c:v>
                      </c:pt>
                      <c:pt idx="3">
                        <c:v>161</c:v>
                      </c:pt>
                      <c:pt idx="4">
                        <c:v>316</c:v>
                      </c:pt>
                      <c:pt idx="5">
                        <c:v>11542</c:v>
                      </c:pt>
                      <c:pt idx="6">
                        <c:v>436</c:v>
                      </c:pt>
                      <c:pt idx="7">
                        <c:v>396</c:v>
                      </c:pt>
                      <c:pt idx="8">
                        <c:v>245</c:v>
                      </c:pt>
                      <c:pt idx="9">
                        <c:v>706</c:v>
                      </c:pt>
                      <c:pt idx="10">
                        <c:v>4296</c:v>
                      </c:pt>
                      <c:pt idx="11">
                        <c:v>297</c:v>
                      </c:pt>
                      <c:pt idx="12">
                        <c:v>129</c:v>
                      </c:pt>
                      <c:pt idx="13">
                        <c:v>104</c:v>
                      </c:pt>
                      <c:pt idx="14">
                        <c:v>222</c:v>
                      </c:pt>
                      <c:pt idx="15">
                        <c:v>3655</c:v>
                      </c:pt>
                      <c:pt idx="16">
                        <c:v>446</c:v>
                      </c:pt>
                      <c:pt idx="17">
                        <c:v>723</c:v>
                      </c:pt>
                      <c:pt idx="18">
                        <c:v>480</c:v>
                      </c:pt>
                      <c:pt idx="19">
                        <c:v>621</c:v>
                      </c:pt>
                    </c:numCache>
                  </c:numRef>
                </c:val>
                <c:extLst xmlns:c15="http://schemas.microsoft.com/office/drawing/2012/chart">
                  <c:ext xmlns:c16="http://schemas.microsoft.com/office/drawing/2014/chart" uri="{C3380CC4-5D6E-409C-BE32-E72D297353CC}">
                    <c16:uniqueId val="{0000000A-CDEA-4CF0-BE12-9B5A3381783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'47 Data Census moves'!$F$273</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moves'!$F$274:$F$293</c15:sqref>
                        </c15:formulaRef>
                      </c:ext>
                    </c:extLst>
                    <c:numCache>
                      <c:formatCode>0</c:formatCode>
                      <c:ptCount val="20"/>
                      <c:pt idx="0">
                        <c:v>13776</c:v>
                      </c:pt>
                      <c:pt idx="1">
                        <c:v>191</c:v>
                      </c:pt>
                      <c:pt idx="2">
                        <c:v>212</c:v>
                      </c:pt>
                      <c:pt idx="3">
                        <c:v>147</c:v>
                      </c:pt>
                      <c:pt idx="4">
                        <c:v>311</c:v>
                      </c:pt>
                      <c:pt idx="5">
                        <c:v>12866</c:v>
                      </c:pt>
                      <c:pt idx="6">
                        <c:v>298</c:v>
                      </c:pt>
                      <c:pt idx="7">
                        <c:v>233</c:v>
                      </c:pt>
                      <c:pt idx="8">
                        <c:v>160</c:v>
                      </c:pt>
                      <c:pt idx="9">
                        <c:v>754</c:v>
                      </c:pt>
                      <c:pt idx="10">
                        <c:v>4381</c:v>
                      </c:pt>
                      <c:pt idx="11">
                        <c:v>371</c:v>
                      </c:pt>
                      <c:pt idx="12">
                        <c:v>74</c:v>
                      </c:pt>
                      <c:pt idx="13">
                        <c:v>136</c:v>
                      </c:pt>
                      <c:pt idx="14">
                        <c:v>228</c:v>
                      </c:pt>
                      <c:pt idx="15">
                        <c:v>4604</c:v>
                      </c:pt>
                      <c:pt idx="16">
                        <c:v>916</c:v>
                      </c:pt>
                      <c:pt idx="17">
                        <c:v>568</c:v>
                      </c:pt>
                      <c:pt idx="18">
                        <c:v>451</c:v>
                      </c:pt>
                      <c:pt idx="19">
                        <c:v>837</c:v>
                      </c:pt>
                    </c:numCache>
                  </c:numRef>
                </c:val>
                <c:extLst xmlns:c15="http://schemas.microsoft.com/office/drawing/2012/chart">
                  <c:ext xmlns:c16="http://schemas.microsoft.com/office/drawing/2014/chart" uri="{C3380CC4-5D6E-409C-BE32-E72D297353CC}">
                    <c16:uniqueId val="{0000000B-CDEA-4CF0-BE12-9B5A3381783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'47 Data Census moves'!$G$273</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moves'!$G$274:$G$293</c15:sqref>
                        </c15:formulaRef>
                      </c:ext>
                    </c:extLst>
                    <c:numCache>
                      <c:formatCode>0</c:formatCode>
                      <c:ptCount val="20"/>
                      <c:pt idx="0">
                        <c:v>20927</c:v>
                      </c:pt>
                      <c:pt idx="1">
                        <c:v>257</c:v>
                      </c:pt>
                      <c:pt idx="2">
                        <c:v>323</c:v>
                      </c:pt>
                      <c:pt idx="3">
                        <c:v>262</c:v>
                      </c:pt>
                      <c:pt idx="4">
                        <c:v>664</c:v>
                      </c:pt>
                      <c:pt idx="5">
                        <c:v>24859</c:v>
                      </c:pt>
                      <c:pt idx="6">
                        <c:v>769</c:v>
                      </c:pt>
                      <c:pt idx="7">
                        <c:v>577</c:v>
                      </c:pt>
                      <c:pt idx="8">
                        <c:v>384</c:v>
                      </c:pt>
                      <c:pt idx="9">
                        <c:v>1530</c:v>
                      </c:pt>
                      <c:pt idx="10">
                        <c:v>7627</c:v>
                      </c:pt>
                      <c:pt idx="11">
                        <c:v>660</c:v>
                      </c:pt>
                      <c:pt idx="12">
                        <c:v>197</c:v>
                      </c:pt>
                      <c:pt idx="13">
                        <c:v>147</c:v>
                      </c:pt>
                      <c:pt idx="14">
                        <c:v>455</c:v>
                      </c:pt>
                      <c:pt idx="15">
                        <c:v>6481</c:v>
                      </c:pt>
                      <c:pt idx="16">
                        <c:v>1292</c:v>
                      </c:pt>
                      <c:pt idx="17">
                        <c:v>1297</c:v>
                      </c:pt>
                      <c:pt idx="18">
                        <c:v>878</c:v>
                      </c:pt>
                      <c:pt idx="19">
                        <c:v>1418</c:v>
                      </c:pt>
                    </c:numCache>
                  </c:numRef>
                </c:val>
                <c:extLst xmlns:c15="http://schemas.microsoft.com/office/drawing/2012/chart">
                  <c:ext xmlns:c16="http://schemas.microsoft.com/office/drawing/2014/chart" uri="{C3380CC4-5D6E-409C-BE32-E72D297353CC}">
                    <c16:uniqueId val="{0000000C-CDEA-4CF0-BE12-9B5A33817833}"/>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684321973940703E-2"/>
          <c:y val="5.8187932532865957E-2"/>
          <c:w val="0.89047663079428985"/>
          <c:h val="0.81326206441524318"/>
        </c:manualLayout>
      </c:layout>
      <c:barChart>
        <c:barDir val="col"/>
        <c:grouping val="clustered"/>
        <c:varyColors val="0"/>
        <c:ser>
          <c:idx val="1"/>
          <c:order val="0"/>
          <c:tx>
            <c:strRef>
              <c:f>'30 Data CACI'!$A$11</c:f>
              <c:strCache>
                <c:ptCount val="1"/>
                <c:pt idx="0">
                  <c:v>Peterborough</c:v>
                </c:pt>
              </c:strCache>
            </c:strRef>
          </c:tx>
          <c:spPr>
            <a:solidFill>
              <a:schemeClr val="accent1">
                <a:shade val="76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CACI'!$B$11:$V$11</c:f>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extLst>
            <c:ext xmlns:c16="http://schemas.microsoft.com/office/drawing/2014/chart" uri="{C3380CC4-5D6E-409C-BE32-E72D297353CC}">
              <c16:uniqueId val="{00000000-3363-4411-9F4B-72C68BE64F8D}"/>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0189264066011"/>
          <c:y val="6.1399561196796688E-2"/>
          <c:w val="0.79061401270488152"/>
          <c:h val="0.77928919491243642"/>
        </c:manualLayout>
      </c:layout>
      <c:lineChart>
        <c:grouping val="standard"/>
        <c:varyColors val="0"/>
        <c:ser>
          <c:idx val="7"/>
          <c:order val="7"/>
          <c:tx>
            <c:strRef>
              <c:f>'30 Data CACI'!$A$11</c:f>
              <c:strCache>
                <c:ptCount val="1"/>
                <c:pt idx="0">
                  <c:v>Peterborough</c:v>
                </c:pt>
              </c:strCache>
              <c:extLst xmlns:c15="http://schemas.microsoft.com/office/drawing/2012/chart"/>
            </c:strRef>
          </c:tx>
          <c:spPr>
            <a:ln w="22225" cap="rnd">
              <a:solidFill>
                <a:srgbClr val="7030A0"/>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CACI'!$B$11:$V$11</c:f>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449F-4021-A3E0-362D6A801DB2}"/>
            </c:ext>
          </c:extLst>
        </c:ser>
        <c:dLbls>
          <c:showLegendKey val="0"/>
          <c:showVal val="0"/>
          <c:showCatName val="0"/>
          <c:showSerName val="0"/>
          <c:showPercent val="0"/>
          <c:showBubbleSize val="0"/>
        </c:dLbls>
        <c:marker val="1"/>
        <c:smooth val="0"/>
        <c:axId val="603894944"/>
        <c:axId val="603887072"/>
        <c:extLst>
          <c:ext xmlns:c15="http://schemas.microsoft.com/office/drawing/2012/chart" uri="{02D57815-91ED-43cb-92C2-25804820EDAC}">
            <c15:filteredLineSeries>
              <c15:ser>
                <c:idx val="1"/>
                <c:order val="0"/>
                <c:tx>
                  <c:strRef>
                    <c:extLst>
                      <c:ext uri="{02D57815-91ED-43cb-92C2-25804820EDAC}">
                        <c15:formulaRef>
                          <c15:sqref>'30 Data CACI'!$A$4</c15:sqref>
                        </c15:formulaRef>
                      </c:ext>
                    </c:extLst>
                    <c:strCache>
                      <c:ptCount val="1"/>
                      <c:pt idx="0">
                        <c:v>Cambridge</c:v>
                      </c:pt>
                    </c:strCache>
                  </c:strRef>
                </c:tx>
                <c:spPr>
                  <a:ln w="22225" cap="rnd">
                    <a:solidFill>
                      <a:schemeClr val="accent2"/>
                    </a:solidFill>
                    <a:round/>
                  </a:ln>
                  <a:effectLst/>
                </c:spPr>
                <c:marker>
                  <c:symbol val="none"/>
                </c:marker>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smooth val="0"/>
                <c:extLst>
                  <c:ext xmlns:c16="http://schemas.microsoft.com/office/drawing/2014/chart" uri="{C3380CC4-5D6E-409C-BE32-E72D297353CC}">
                    <c16:uniqueId val="{00000002-449F-4021-A3E0-362D6A801DB2}"/>
                  </c:ext>
                </c:extLst>
              </c15:ser>
            </c15:filteredLineSeries>
            <c15:filteredLineSeries>
              <c15:ser>
                <c:idx val="0"/>
                <c:order val="1"/>
                <c:tx>
                  <c:strRef>
                    <c:extLst xmlns:c15="http://schemas.microsoft.com/office/drawing/2012/chart">
                      <c:ext xmlns:c15="http://schemas.microsoft.com/office/drawing/2012/chart" uri="{02D57815-91ED-43cb-92C2-25804820EDAC}">
                        <c15:formulaRef>
                          <c15:sqref>'30 Data CACI'!$A$5</c15:sqref>
                        </c15:formulaRef>
                      </c:ext>
                    </c:extLst>
                    <c:strCache>
                      <c:ptCount val="1"/>
                      <c:pt idx="0">
                        <c:v>East Cambs</c:v>
                      </c:pt>
                    </c:strCache>
                  </c:strRef>
                </c:tx>
                <c:spPr>
                  <a:ln w="22225" cap="rnd">
                    <a:solidFill>
                      <a:schemeClr val="accent1"/>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smooth val="0"/>
                <c:extLst xmlns:c15="http://schemas.microsoft.com/office/drawing/2012/chart">
                  <c:ext xmlns:c16="http://schemas.microsoft.com/office/drawing/2014/chart" uri="{C3380CC4-5D6E-409C-BE32-E72D297353CC}">
                    <c16:uniqueId val="{00000003-449F-4021-A3E0-362D6A801DB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ln w="2222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smooth val="0"/>
                <c:extLst xmlns:c15="http://schemas.microsoft.com/office/drawing/2012/chart">
                  <c:ext xmlns:c16="http://schemas.microsoft.com/office/drawing/2014/chart" uri="{C3380CC4-5D6E-409C-BE32-E72D297353CC}">
                    <c16:uniqueId val="{00000004-449F-4021-A3E0-362D6A801DB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ln w="2222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smooth val="0"/>
                <c:extLst xmlns:c15="http://schemas.microsoft.com/office/drawing/2012/chart">
                  <c:ext xmlns:c16="http://schemas.microsoft.com/office/drawing/2014/chart" uri="{C3380CC4-5D6E-409C-BE32-E72D297353CC}">
                    <c16:uniqueId val="{00000005-449F-4021-A3E0-362D6A801DB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ln w="2222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smooth val="0"/>
                <c:extLst xmlns:c15="http://schemas.microsoft.com/office/drawing/2012/chart">
                  <c:ext xmlns:c16="http://schemas.microsoft.com/office/drawing/2014/chart" uri="{C3380CC4-5D6E-409C-BE32-E72D297353CC}">
                    <c16:uniqueId val="{00000006-449F-4021-A3E0-362D6A801DB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ln w="2222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smooth val="0"/>
                <c:extLst xmlns:c15="http://schemas.microsoft.com/office/drawing/2012/chart">
                  <c:ext xmlns:c16="http://schemas.microsoft.com/office/drawing/2014/chart" uri="{C3380CC4-5D6E-409C-BE32-E72D297353CC}">
                    <c16:uniqueId val="{00000007-449F-4021-A3E0-362D6A801DB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ln w="2222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smooth val="0"/>
                <c:extLst xmlns:c15="http://schemas.microsoft.com/office/drawing/2012/chart">
                  <c:ext xmlns:c16="http://schemas.microsoft.com/office/drawing/2014/chart" uri="{C3380CC4-5D6E-409C-BE32-E72D297353CC}">
                    <c16:uniqueId val="{00000008-449F-4021-A3E0-362D6A801DB2}"/>
                  </c:ext>
                </c:extLst>
              </c15:ser>
            </c15:filteredLineSeries>
            <c15:filteredLineSeries>
              <c15:ser>
                <c:idx val="10"/>
                <c:order val="8"/>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ln w="22225" cap="rnd">
                    <a:solidFill>
                      <a:schemeClr val="accent6">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smooth val="0"/>
                <c:extLst xmlns:c15="http://schemas.microsoft.com/office/drawing/2012/chart">
                  <c:ext xmlns:c16="http://schemas.microsoft.com/office/drawing/2014/chart" uri="{C3380CC4-5D6E-409C-BE32-E72D297353CC}">
                    <c16:uniqueId val="{00000009-449F-4021-A3E0-362D6A801DB2}"/>
                  </c:ext>
                </c:extLst>
              </c15:ser>
            </c15:filteredLineSeries>
            <c15:filteredLineSeries>
              <c15:ser>
                <c:idx val="9"/>
                <c:order val="10"/>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ln w="22225"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smooth val="0"/>
                <c:extLst xmlns:c15="http://schemas.microsoft.com/office/drawing/2012/chart">
                  <c:ext xmlns:c16="http://schemas.microsoft.com/office/drawing/2014/chart" uri="{C3380CC4-5D6E-409C-BE32-E72D297353CC}">
                    <c16:uniqueId val="{0000000A-449F-4021-A3E0-362D6A801DB2}"/>
                  </c:ext>
                </c:extLst>
              </c15:ser>
            </c15:filteredLineSeries>
          </c:ext>
        </c:extLst>
      </c:lineChart>
      <c:lineChart>
        <c:grouping val="standard"/>
        <c:varyColors val="0"/>
        <c:ser>
          <c:idx val="8"/>
          <c:order val="9"/>
          <c:tx>
            <c:strRef>
              <c:f>'30 Data CACI'!$A$12</c:f>
              <c:strCache>
                <c:ptCount val="1"/>
                <c:pt idx="0">
                  <c:v>Total</c:v>
                </c:pt>
              </c:strCache>
              <c:extLst xmlns:c15="http://schemas.microsoft.com/office/drawing/2012/chart"/>
            </c:strRef>
          </c:tx>
          <c:spPr>
            <a:ln w="22225" cap="rnd">
              <a:solidFill>
                <a:schemeClr val="bg1">
                  <a:lumMod val="65000"/>
                </a:schemeClr>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449F-4021-A3E0-362D6A801DB2}"/>
            </c:ext>
          </c:extLst>
        </c:ser>
        <c:dLbls>
          <c:showLegendKey val="0"/>
          <c:showVal val="0"/>
          <c:showCatName val="0"/>
          <c:showSerName val="0"/>
          <c:showPercent val="0"/>
          <c:showBubbleSize val="0"/>
        </c:dLbls>
        <c:marker val="1"/>
        <c:smooth val="0"/>
        <c:axId val="1258405984"/>
        <c:axId val="1258409592"/>
      </c:line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valAx>
        <c:axId val="1258409592"/>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58405984"/>
        <c:crosses val="max"/>
        <c:crossBetween val="between"/>
      </c:valAx>
      <c:catAx>
        <c:axId val="1258405984"/>
        <c:scaling>
          <c:orientation val="minMax"/>
        </c:scaling>
        <c:delete val="1"/>
        <c:axPos val="b"/>
        <c:numFmt formatCode="General" sourceLinked="1"/>
        <c:majorTickMark val="out"/>
        <c:minorTickMark val="none"/>
        <c:tickLblPos val="nextTo"/>
        <c:crossAx val="1258409592"/>
        <c:crosses val="autoZero"/>
        <c:auto val="1"/>
        <c:lblAlgn val="ctr"/>
        <c:lblOffset val="100"/>
        <c:noMultiLvlLbl val="0"/>
      </c:catAx>
      <c:spPr>
        <a:solidFill>
          <a:schemeClr val="bg1"/>
        </a:solid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CACI'!$A$131</c:f>
              <c:strCache>
                <c:ptCount val="1"/>
                <c:pt idx="0">
                  <c:v>Peterborough 2016-17</c:v>
                </c:pt>
              </c:strCache>
            </c:strRef>
          </c:tx>
          <c:spPr>
            <a:solidFill>
              <a:schemeClr val="accent1"/>
            </a:solidFill>
            <a:ln>
              <a:noFill/>
            </a:ln>
            <a:effectLst/>
          </c:spPr>
          <c:invertIfNegative val="0"/>
          <c:cat>
            <c:strRef>
              <c:f>'30 Data CACI'!$B$130:$V$130</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CACI'!$B$131:$V$131</c:f>
              <c:numCache>
                <c:formatCode>_-* #,##0_-;\-* #,##0_-;_-* "-"??_-;_-@_-</c:formatCode>
                <c:ptCount val="21"/>
                <c:pt idx="0">
                  <c:v>2338</c:v>
                </c:pt>
                <c:pt idx="1">
                  <c:v>7751</c:v>
                </c:pt>
                <c:pt idx="2">
                  <c:v>9195</c:v>
                </c:pt>
                <c:pt idx="3">
                  <c:v>9028</c:v>
                </c:pt>
                <c:pt idx="4">
                  <c:v>7931</c:v>
                </c:pt>
                <c:pt idx="5">
                  <c:v>7201</c:v>
                </c:pt>
                <c:pt idx="6">
                  <c:v>6375</c:v>
                </c:pt>
                <c:pt idx="7">
                  <c:v>5201</c:v>
                </c:pt>
                <c:pt idx="8">
                  <c:v>4590</c:v>
                </c:pt>
                <c:pt idx="9">
                  <c:v>3586</c:v>
                </c:pt>
                <c:pt idx="10">
                  <c:v>3060</c:v>
                </c:pt>
                <c:pt idx="11">
                  <c:v>2514</c:v>
                </c:pt>
                <c:pt idx="12">
                  <c:v>2162</c:v>
                </c:pt>
                <c:pt idx="13">
                  <c:v>1674</c:v>
                </c:pt>
                <c:pt idx="14">
                  <c:v>1289</c:v>
                </c:pt>
                <c:pt idx="15">
                  <c:v>1017</c:v>
                </c:pt>
                <c:pt idx="16">
                  <c:v>982</c:v>
                </c:pt>
                <c:pt idx="17">
                  <c:v>832</c:v>
                </c:pt>
                <c:pt idx="18">
                  <c:v>330</c:v>
                </c:pt>
                <c:pt idx="19">
                  <c:v>476</c:v>
                </c:pt>
                <c:pt idx="20">
                  <c:v>2670</c:v>
                </c:pt>
              </c:numCache>
            </c:numRef>
          </c:val>
          <c:extLst xmlns:c15="http://schemas.microsoft.com/office/drawing/2012/chart">
            <c:ext xmlns:c16="http://schemas.microsoft.com/office/drawing/2014/chart" uri="{C3380CC4-5D6E-409C-BE32-E72D297353CC}">
              <c16:uniqueId val="{00000000-59A0-4B1C-8B50-02BDB349303E}"/>
            </c:ext>
          </c:extLst>
        </c:ser>
        <c:ser>
          <c:idx val="1"/>
          <c:order val="1"/>
          <c:tx>
            <c:strRef>
              <c:f>'30 Data CACI'!$A$132</c:f>
              <c:strCache>
                <c:ptCount val="1"/>
                <c:pt idx="0">
                  <c:v>Peterborough  2020-21</c:v>
                </c:pt>
              </c:strCache>
            </c:strRef>
          </c:tx>
          <c:spPr>
            <a:solidFill>
              <a:schemeClr val="accent2"/>
            </a:solidFill>
            <a:ln>
              <a:noFill/>
            </a:ln>
            <a:effectLst/>
          </c:spPr>
          <c:invertIfNegative val="0"/>
          <c:cat>
            <c:strRef>
              <c:f>'30 Data CACI'!$B$130:$V$130</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CACI'!$B$132:$V$132</c:f>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extLst xmlns:c15="http://schemas.microsoft.com/office/drawing/2012/chart">
            <c:ext xmlns:c16="http://schemas.microsoft.com/office/drawing/2014/chart" uri="{C3380CC4-5D6E-409C-BE32-E72D297353CC}">
              <c16:uniqueId val="{00000001-59A0-4B1C-8B50-02BDB349303E}"/>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6308-42CD-819B-00DD39607A7A}"/>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6308-42CD-819B-00DD39607A7A}"/>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6308-42CD-819B-00DD39607A7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6308-42CD-819B-00DD39607A7A}"/>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6308-42CD-819B-00DD39607A7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6308-42CD-819B-00DD39607A7A}"/>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6308-42CD-819B-00DD39607A7A}"/>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6308-42CD-819B-00DD39607A7A}"/>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6308-42CD-819B-00DD39607A7A}"/>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6308-42CD-819B-00DD39607A7A}"/>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6308-42CD-819B-00DD39607A7A}"/>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6308-42CD-819B-00DD39607A7A}"/>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6308-42CD-819B-00DD39607A7A}"/>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6308-42CD-819B-00DD39607A7A}"/>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6308-42CD-819B-00DD39607A7A}"/>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6308-42CD-819B-00DD39607A7A}"/>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6308-42CD-819B-00DD39607A7A}"/>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6308-42CD-819B-00DD39607A7A}"/>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6308-42CD-819B-00DD39607A7A}"/>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6308-42CD-819B-00DD39607A7A}"/>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6308-42CD-819B-00DD39607A7A}"/>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6308-42CD-819B-00DD39607A7A}"/>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6308-42CD-819B-00DD39607A7A}"/>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6308-42CD-819B-00DD39607A7A}"/>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6308-42CD-819B-00DD39607A7A}"/>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6308-42CD-819B-00DD39607A7A}"/>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6308-42CD-819B-00DD39607A7A}"/>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annual-price'!$D$288:$D$289</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annual-price'!$D$290:$D$300</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9F88-470A-9CF4-1AE61CA14E06}"/>
            </c:ext>
          </c:extLst>
        </c:ser>
        <c:ser>
          <c:idx val="4"/>
          <c:order val="1"/>
          <c:tx>
            <c:strRef>
              <c:f>'38 Data annual-price'!$E$288:$E$289</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annual-price'!$E$290:$E$300</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9F88-470A-9CF4-1AE61CA14E06}"/>
            </c:ext>
          </c:extLst>
        </c:ser>
        <c:ser>
          <c:idx val="2"/>
          <c:order val="2"/>
          <c:tx>
            <c:strRef>
              <c:f>'38 Data annual-price'!$F$288:$F$289</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annual-price'!$F$290:$F$300</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9F88-470A-9CF4-1AE61CA14E06}"/>
            </c:ext>
          </c:extLst>
        </c:ser>
        <c:ser>
          <c:idx val="3"/>
          <c:order val="3"/>
          <c:tx>
            <c:strRef>
              <c:f>'38 Data annual-price'!$G$288:$G$289</c:f>
              <c:strCache>
                <c:ptCount val="2"/>
                <c:pt idx="0">
                  <c:v>Whole area</c:v>
                </c:pt>
                <c:pt idx="1">
                  <c:v> 1bed max </c:v>
                </c:pt>
              </c:strCache>
            </c:strRef>
          </c:tx>
          <c:spPr>
            <a:ln w="19050" cap="rnd">
              <a:solidFill>
                <a:srgbClr val="00B050"/>
              </a:solidFill>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annual-price'!$G$290:$G$300</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9F88-470A-9CF4-1AE61CA14E06}"/>
            </c:ext>
          </c:extLst>
        </c:ser>
        <c:ser>
          <c:idx val="1"/>
          <c:order val="4"/>
          <c:tx>
            <c:strRef>
              <c:f>'38 Data annual-price'!$H$288:$H$289</c:f>
              <c:strCache>
                <c:ptCount val="2"/>
                <c:pt idx="0">
                  <c:v>Whole area</c:v>
                </c:pt>
                <c:pt idx="1">
                  <c:v> 2bed max </c:v>
                </c:pt>
              </c:strCache>
            </c:strRef>
          </c:tx>
          <c:spPr>
            <a:ln w="19050" cap="rnd">
              <a:solidFill>
                <a:srgbClr val="FFC000"/>
              </a:solidFill>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annual-price'!$H$290:$H$300</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9F88-470A-9CF4-1AE61CA14E06}"/>
            </c:ext>
          </c:extLst>
        </c:ser>
        <c:ser>
          <c:idx val="5"/>
          <c:order val="5"/>
          <c:tx>
            <c:strRef>
              <c:f>'38 Data annual-price'!$I$288:$I$289</c:f>
              <c:strCache>
                <c:ptCount val="2"/>
                <c:pt idx="0">
                  <c:v>Whole area</c:v>
                </c:pt>
                <c:pt idx="1">
                  <c:v> 3bed max </c:v>
                </c:pt>
              </c:strCache>
            </c:strRef>
          </c:tx>
          <c:spPr>
            <a:ln w="19050" cap="rnd">
              <a:solidFill>
                <a:srgbClr val="FF0000"/>
              </a:solidFill>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annual-price'!$I$290:$I$300</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9F88-470A-9CF4-1AE61CA14E06}"/>
            </c:ext>
          </c:extLst>
        </c:ser>
        <c:ser>
          <c:idx val="6"/>
          <c:order val="6"/>
          <c:tx>
            <c:strRef>
              <c:f>'38 Data annual-price'!$J$288:$J$289</c:f>
              <c:strCache>
                <c:ptCount val="2"/>
                <c:pt idx="0">
                  <c:v>Peterborough </c:v>
                </c:pt>
                <c:pt idx="1">
                  <c:v> 1bed  </c:v>
                </c:pt>
              </c:strCache>
            </c:strRef>
          </c:tx>
          <c:spPr>
            <a:ln w="3175" cap="rnd">
              <a:noFill/>
              <a:round/>
            </a:ln>
            <a:effectLst/>
          </c:spPr>
          <c:marker>
            <c:symbol val="circle"/>
            <c:size val="10"/>
            <c:spPr>
              <a:solidFill>
                <a:srgbClr val="00B050"/>
              </a:solidFill>
              <a:ln w="9525">
                <a:noFill/>
              </a:ln>
              <a:effectLst/>
            </c:spPr>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annual-price'!$J$290:$J$300</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c:ext xmlns:c16="http://schemas.microsoft.com/office/drawing/2014/chart" uri="{C3380CC4-5D6E-409C-BE32-E72D297353CC}">
              <c16:uniqueId val="{00000006-9F88-470A-9CF4-1AE61CA14E06}"/>
            </c:ext>
          </c:extLst>
        </c:ser>
        <c:ser>
          <c:idx val="7"/>
          <c:order val="7"/>
          <c:tx>
            <c:strRef>
              <c:f>'38 Data annual-price'!$K$288:$K$289</c:f>
              <c:strCache>
                <c:ptCount val="2"/>
                <c:pt idx="0">
                  <c:v>Peterborough </c:v>
                </c:pt>
                <c:pt idx="1">
                  <c:v> 2bed </c:v>
                </c:pt>
              </c:strCache>
            </c:strRef>
          </c:tx>
          <c:spPr>
            <a:ln w="3175" cap="rnd">
              <a:noFill/>
              <a:round/>
            </a:ln>
            <a:effectLst/>
          </c:spPr>
          <c:marker>
            <c:symbol val="circle"/>
            <c:size val="10"/>
            <c:spPr>
              <a:solidFill>
                <a:srgbClr val="FFC000"/>
              </a:solidFill>
              <a:ln w="9525">
                <a:noFill/>
              </a:ln>
              <a:effectLst/>
            </c:spPr>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annual-price'!$K$290:$K$300</c:f>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c:ext xmlns:c16="http://schemas.microsoft.com/office/drawing/2014/chart" uri="{C3380CC4-5D6E-409C-BE32-E72D297353CC}">
              <c16:uniqueId val="{00000007-9F88-470A-9CF4-1AE61CA14E06}"/>
            </c:ext>
          </c:extLst>
        </c:ser>
        <c:ser>
          <c:idx val="8"/>
          <c:order val="8"/>
          <c:tx>
            <c:strRef>
              <c:f>'38 Data annual-price'!$L$288:$L$289</c:f>
              <c:strCache>
                <c:ptCount val="2"/>
                <c:pt idx="0">
                  <c:v>Peterborough </c:v>
                </c:pt>
                <c:pt idx="1">
                  <c:v> 3bed </c:v>
                </c:pt>
              </c:strCache>
            </c:strRef>
          </c:tx>
          <c:spPr>
            <a:ln w="3175" cap="rnd">
              <a:noFill/>
              <a:round/>
            </a:ln>
            <a:effectLst/>
          </c:spPr>
          <c:marker>
            <c:symbol val="circle"/>
            <c:size val="10"/>
            <c:spPr>
              <a:solidFill>
                <a:srgbClr val="FF0000"/>
              </a:solidFill>
              <a:ln w="9525">
                <a:noFill/>
              </a:ln>
              <a:effectLst/>
            </c:spPr>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annual-price'!$L$290:$L$300</c:f>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c:ext xmlns:c16="http://schemas.microsoft.com/office/drawing/2014/chart" uri="{C3380CC4-5D6E-409C-BE32-E72D297353CC}">
              <c16:uniqueId val="{00000008-9F88-470A-9CF4-1AE61CA14E06}"/>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solidFill>
          <a:schemeClr val="bg1"/>
        </a:solidFill>
        <a:ln>
          <a:noFill/>
        </a:ln>
        <a:effectLst/>
      </c:spPr>
    </c:plotArea>
    <c:legend>
      <c:legendPos val="b"/>
      <c:layout>
        <c:manualLayout>
          <c:xMode val="edge"/>
          <c:yMode val="edge"/>
          <c:x val="2.326597062456098E-2"/>
          <c:y val="0.83567514053865954"/>
          <c:w val="0.96116359544563612"/>
          <c:h val="0.145898316921538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annual-price'!$D$288:$D$289</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annual-price'!$D$290:$D$300</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54E5-4216-8C72-B79259ED9CFF}"/>
            </c:ext>
          </c:extLst>
        </c:ser>
        <c:ser>
          <c:idx val="3"/>
          <c:order val="1"/>
          <c:tx>
            <c:strRef>
              <c:f>'38 Data annual-price'!$G$288:$G$289</c:f>
              <c:strCache>
                <c:ptCount val="2"/>
                <c:pt idx="0">
                  <c:v>Whole area</c:v>
                </c:pt>
                <c:pt idx="1">
                  <c:v> 1bed max </c:v>
                </c:pt>
              </c:strCache>
            </c:strRef>
          </c:tx>
          <c:spPr>
            <a:ln w="19050" cap="rnd">
              <a:solidFill>
                <a:srgbClr val="00B050"/>
              </a:solidFill>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annual-price'!$G$290:$G$300</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54E5-4216-8C72-B79259ED9CFF}"/>
            </c:ext>
          </c:extLst>
        </c:ser>
        <c:ser>
          <c:idx val="6"/>
          <c:order val="2"/>
          <c:tx>
            <c:strRef>
              <c:f>'38 Data annual-price'!$J$288:$J$289</c:f>
              <c:strCache>
                <c:ptCount val="2"/>
                <c:pt idx="0">
                  <c:v>Peterborough </c:v>
                </c:pt>
                <c:pt idx="1">
                  <c:v> 1bed  </c:v>
                </c:pt>
              </c:strCache>
            </c:strRef>
          </c:tx>
          <c:spPr>
            <a:ln w="3175" cap="rnd">
              <a:noFill/>
              <a:round/>
            </a:ln>
            <a:effectLst/>
          </c:spPr>
          <c:marker>
            <c:symbol val="circle"/>
            <c:size val="10"/>
            <c:spPr>
              <a:solidFill>
                <a:srgbClr val="00B050"/>
              </a:solidFill>
              <a:ln w="9525">
                <a:noFill/>
              </a:ln>
              <a:effectLst/>
            </c:spPr>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annual-price'!$J$290:$J$300</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c:ext xmlns:c16="http://schemas.microsoft.com/office/drawing/2014/chart" uri="{C3380CC4-5D6E-409C-BE32-E72D297353CC}">
              <c16:uniqueId val="{00000006-54E5-4216-8C72-B79259ED9CFF}"/>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'38 Data annual-price'!$E$288:$E$289</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annual-price'!$E$290:$E$300</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382A-4B73-BBB6-E0B5CDA91D01}"/>
            </c:ext>
          </c:extLst>
        </c:ser>
        <c:ser>
          <c:idx val="1"/>
          <c:order val="1"/>
          <c:tx>
            <c:strRef>
              <c:f>'38 Data annual-price'!$H$288:$H$289</c:f>
              <c:strCache>
                <c:ptCount val="2"/>
                <c:pt idx="0">
                  <c:v>Whole area</c:v>
                </c:pt>
                <c:pt idx="1">
                  <c:v> 2bed max </c:v>
                </c:pt>
              </c:strCache>
            </c:strRef>
          </c:tx>
          <c:spPr>
            <a:ln w="19050" cap="rnd">
              <a:solidFill>
                <a:srgbClr val="FFC000"/>
              </a:solidFill>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annual-price'!$H$290:$H$300</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382A-4B73-BBB6-E0B5CDA91D01}"/>
            </c:ext>
          </c:extLst>
        </c:ser>
        <c:ser>
          <c:idx val="7"/>
          <c:order val="2"/>
          <c:tx>
            <c:strRef>
              <c:f>'38 Data annual-price'!$K$288:$K$289</c:f>
              <c:strCache>
                <c:ptCount val="2"/>
                <c:pt idx="0">
                  <c:v>Peterborough </c:v>
                </c:pt>
                <c:pt idx="1">
                  <c:v> 2bed </c:v>
                </c:pt>
              </c:strCache>
            </c:strRef>
          </c:tx>
          <c:spPr>
            <a:ln w="3175" cap="rnd">
              <a:noFill/>
              <a:round/>
            </a:ln>
            <a:effectLst/>
          </c:spPr>
          <c:marker>
            <c:symbol val="circle"/>
            <c:size val="10"/>
            <c:spPr>
              <a:solidFill>
                <a:srgbClr val="FFC000"/>
              </a:solidFill>
              <a:ln w="9525">
                <a:noFill/>
              </a:ln>
              <a:effectLst/>
            </c:spPr>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annual-price'!$K$290:$K$300</c:f>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c:ext xmlns:c16="http://schemas.microsoft.com/office/drawing/2014/chart" uri="{C3380CC4-5D6E-409C-BE32-E72D297353CC}">
              <c16:uniqueId val="{00000007-382A-4B73-BBB6-E0B5CDA91D01}"/>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F9-4618-A62F-F145D52D6D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F9-4618-A62F-F145D52D6D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F9-4618-A62F-F145D52D6D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F9-4618-A62F-F145D52D6D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F9-4618-A62F-F145D52D6D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0F9-4618-A62F-F145D52D6D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F0F9-4618-A62F-F145D52D6D6D}"/>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F0F9-4618-A62F-F145D52D6D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F0F9-4618-A62F-F145D52D6D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F0F9-4618-A62F-F145D52D6D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F0F9-4618-A62F-F145D52D6D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F0F9-4618-A62F-F145D52D6D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F0F9-4618-A62F-F145D52D6D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F0F9-4618-A62F-F145D52D6D6D}"/>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F0F9-4618-A62F-F145D52D6D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F0F9-4618-A62F-F145D52D6D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F0F9-4618-A62F-F145D52D6D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F0F9-4618-A62F-F145D52D6D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F0F9-4618-A62F-F145D52D6D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F0F9-4618-A62F-F145D52D6D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F0F9-4618-A62F-F145D52D6D6D}"/>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F0F9-4618-A62F-F145D52D6D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F0F9-4618-A62F-F145D52D6D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F0F9-4618-A62F-F145D52D6D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F0F9-4618-A62F-F145D52D6D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F0F9-4618-A62F-F145D52D6D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F0F9-4618-A62F-F145D52D6D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F0F9-4618-A62F-F145D52D6D6D}"/>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F0F9-4618-A62F-F145D52D6D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F0F9-4618-A62F-F145D52D6D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F0F9-4618-A62F-F145D52D6D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F0F9-4618-A62F-F145D52D6D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F0F9-4618-A62F-F145D52D6D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F0F9-4618-A62F-F145D52D6D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F0F9-4618-A62F-F145D52D6D6D}"/>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F0F9-4618-A62F-F145D52D6D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F0F9-4618-A62F-F145D52D6D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F0F9-4618-A62F-F145D52D6D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F0F9-4618-A62F-F145D52D6D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F0F9-4618-A62F-F145D52D6D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F0F9-4618-A62F-F145D52D6D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F0F9-4618-A62F-F145D52D6D6D}"/>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F0F9-4618-A62F-F145D52D6D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F0F9-4618-A62F-F145D52D6D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F0F9-4618-A62F-F145D52D6D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F0F9-4618-A62F-F145D52D6D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F0F9-4618-A62F-F145D52D6D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F0F9-4618-A62F-F145D52D6D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F0F9-4618-A62F-F145D52D6D6D}"/>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F0F9-4618-A62F-F145D52D6D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F0F9-4618-A62F-F145D52D6D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F0F9-4618-A62F-F145D52D6D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F0F9-4618-A62F-F145D52D6D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F0F9-4618-A62F-F145D52D6D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F0F9-4618-A62F-F145D52D6D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F0F9-4618-A62F-F145D52D6D6D}"/>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F0F9-4618-A62F-F145D52D6D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F0F9-4618-A62F-F145D52D6D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F0F9-4618-A62F-F145D52D6D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F0F9-4618-A62F-F145D52D6D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F0F9-4618-A62F-F145D52D6D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F0F9-4618-A62F-F145D52D6D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F0F9-4618-A62F-F145D52D6D6D}"/>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2">
            <a:lumMod val="5000"/>
            <a:lumOff val="95000"/>
          </a:schemeClr>
        </a:gs>
        <a:gs pos="100000">
          <a:schemeClr val="bg1">
            <a:lumMod val="85000"/>
          </a:schemeClr>
        </a:gs>
      </a:gsLst>
      <a:lin ang="0" scaled="0"/>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'38 Data annual-price'!$F$288:$F$289</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annual-price'!$F$290:$F$300</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61CD-4E6F-9CAF-6C66525E71A2}"/>
            </c:ext>
          </c:extLst>
        </c:ser>
        <c:ser>
          <c:idx val="5"/>
          <c:order val="1"/>
          <c:tx>
            <c:strRef>
              <c:f>'38 Data annual-price'!$I$288:$I$289</c:f>
              <c:strCache>
                <c:ptCount val="2"/>
                <c:pt idx="0">
                  <c:v>Whole area</c:v>
                </c:pt>
                <c:pt idx="1">
                  <c:v> 3bed max </c:v>
                </c:pt>
              </c:strCache>
            </c:strRef>
          </c:tx>
          <c:spPr>
            <a:ln w="19050" cap="rnd">
              <a:solidFill>
                <a:srgbClr val="FF0000"/>
              </a:solidFill>
              <a:round/>
            </a:ln>
            <a:effectLst/>
          </c:spPr>
          <c:marker>
            <c:symbol val="none"/>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annual-price'!$I$290:$I$300</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61CD-4E6F-9CAF-6C66525E71A2}"/>
            </c:ext>
          </c:extLst>
        </c:ser>
        <c:ser>
          <c:idx val="8"/>
          <c:order val="2"/>
          <c:tx>
            <c:strRef>
              <c:f>'38 Data annual-price'!$L$288:$L$289</c:f>
              <c:strCache>
                <c:ptCount val="2"/>
                <c:pt idx="0">
                  <c:v>Peterborough </c:v>
                </c:pt>
                <c:pt idx="1">
                  <c:v> 3bed </c:v>
                </c:pt>
              </c:strCache>
            </c:strRef>
          </c:tx>
          <c:spPr>
            <a:ln w="3175" cap="rnd">
              <a:noFill/>
              <a:round/>
            </a:ln>
            <a:effectLst/>
          </c:spPr>
          <c:marker>
            <c:symbol val="circle"/>
            <c:size val="10"/>
            <c:spPr>
              <a:solidFill>
                <a:srgbClr val="FF0000"/>
              </a:solidFill>
              <a:ln w="9525">
                <a:noFill/>
              </a:ln>
              <a:effectLst/>
            </c:spPr>
          </c:marker>
          <c:cat>
            <c:strRef>
              <c:f>'38 Data annual-price'!$C$290:$C$300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annual-price'!$L$290:$L$300</c:f>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c:ext xmlns:c16="http://schemas.microsoft.com/office/drawing/2014/chart" uri="{C3380CC4-5D6E-409C-BE32-E72D297353CC}">
              <c16:uniqueId val="{00000008-61CD-4E6F-9CAF-6C66525E71A2}"/>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684321973940703E-2"/>
          <c:y val="5.8187932532865957E-2"/>
          <c:w val="0.89047663079428985"/>
          <c:h val="0.81326206441524318"/>
        </c:manualLayout>
      </c:layout>
      <c:barChart>
        <c:barDir val="col"/>
        <c:grouping val="clustered"/>
        <c:varyColors val="0"/>
        <c:ser>
          <c:idx val="1"/>
          <c:order val="0"/>
          <c:tx>
            <c:strRef>
              <c:f>'30 Data CACI'!$A$11</c:f>
              <c:strCache>
                <c:ptCount val="1"/>
                <c:pt idx="0">
                  <c:v>Peterborough</c:v>
                </c:pt>
              </c:strCache>
            </c:strRef>
          </c:tx>
          <c:spPr>
            <a:solidFill>
              <a:schemeClr val="accent1">
                <a:shade val="76000"/>
              </a:schemeClr>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CACI'!$B$11:$V$11</c:f>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extLst>
            <c:ext xmlns:c16="http://schemas.microsoft.com/office/drawing/2014/chart" uri="{C3380CC4-5D6E-409C-BE32-E72D297353CC}">
              <c16:uniqueId val="{00000000-FF63-4096-BAF0-736F0B937DBC}"/>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6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A94C-4066-9692-D1F8932C4B98}"/>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A94C-4066-9692-D1F8932C4B98}"/>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A94C-4066-9692-D1F8932C4B9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A94C-4066-9692-D1F8932C4B9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1"/>
          <c:tx>
            <c:strRef>
              <c:f>'53 Data dwells for charts'!$C$63</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charts'!$A$65:$A$68</c:f>
              <c:strCache>
                <c:ptCount val="4"/>
                <c:pt idx="0">
                  <c:v>HA social rent &amp; affordable rent</c:v>
                </c:pt>
                <c:pt idx="1">
                  <c:v>Private rent</c:v>
                </c:pt>
                <c:pt idx="2">
                  <c:v>Homebuy / LCHO</c:v>
                </c:pt>
                <c:pt idx="3">
                  <c:v>Ownership</c:v>
                </c:pt>
              </c:strCache>
              <c:extLst/>
            </c:strRef>
          </c:cat>
          <c:val>
            <c:numRef>
              <c:f>'53 Data dwells for charts'!$C$65:$C$68</c:f>
              <c:numCache>
                <c:formatCode>_-* #,##0_-;\-* #,##0_-;_-* "-"??_-;_-@_-</c:formatCode>
                <c:ptCount val="4"/>
                <c:pt idx="0">
                  <c:v>15022</c:v>
                </c:pt>
                <c:pt idx="1">
                  <c:v>12459.3</c:v>
                </c:pt>
                <c:pt idx="2">
                  <c:v>1078</c:v>
                </c:pt>
                <c:pt idx="3">
                  <c:v>49345</c:v>
                </c:pt>
              </c:numCache>
              <c:extLst/>
            </c:numRef>
          </c:val>
          <c:extLst>
            <c:ext xmlns:c16="http://schemas.microsoft.com/office/drawing/2014/chart" uri="{C3380CC4-5D6E-409C-BE32-E72D297353CC}">
              <c16:uniqueId val="{00000000-5A70-414C-9E81-DB66995E34EE}"/>
            </c:ext>
          </c:extLst>
        </c:ser>
        <c:ser>
          <c:idx val="2"/>
          <c:order val="2"/>
          <c:tx>
            <c:strRef>
              <c:f>'53 Data dwells for charts'!$D$63</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charts'!$A$65:$A$68</c:f>
              <c:strCache>
                <c:ptCount val="4"/>
                <c:pt idx="0">
                  <c:v>HA social rent &amp; affordable rent</c:v>
                </c:pt>
                <c:pt idx="1">
                  <c:v>Private rent</c:v>
                </c:pt>
                <c:pt idx="2">
                  <c:v>Homebuy / LCHO</c:v>
                </c:pt>
                <c:pt idx="3">
                  <c:v>Ownership</c:v>
                </c:pt>
              </c:strCache>
              <c:extLst/>
            </c:strRef>
          </c:cat>
          <c:val>
            <c:numRef>
              <c:f>'53 Data dwells for charts'!$D$65:$D$68</c:f>
              <c:numCache>
                <c:formatCode>_-* #,##0_-;\-* #,##0_-;_-* "-"??_-;_-@_-</c:formatCode>
                <c:ptCount val="4"/>
                <c:pt idx="0">
                  <c:v>478</c:v>
                </c:pt>
                <c:pt idx="1">
                  <c:v>5339.7</c:v>
                </c:pt>
                <c:pt idx="2">
                  <c:v>25</c:v>
                </c:pt>
                <c:pt idx="3">
                  <c:v>1851</c:v>
                </c:pt>
              </c:numCache>
              <c:extLst/>
            </c:numRef>
          </c:val>
          <c:extLst>
            <c:ext xmlns:c16="http://schemas.microsoft.com/office/drawing/2014/chart" uri="{C3380CC4-5D6E-409C-BE32-E72D297353CC}">
              <c16:uniqueId val="{00000001-5A70-414C-9E81-DB66995E34EE}"/>
            </c:ext>
          </c:extLst>
        </c:ser>
        <c:ser>
          <c:idx val="3"/>
          <c:order val="3"/>
          <c:tx>
            <c:strRef>
              <c:f>'53 Data dwells for charts'!$E$63</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charts'!$A$65:$A$68</c:f>
              <c:strCache>
                <c:ptCount val="4"/>
                <c:pt idx="0">
                  <c:v>HA social rent &amp; affordable rent</c:v>
                </c:pt>
                <c:pt idx="1">
                  <c:v>Private rent</c:v>
                </c:pt>
                <c:pt idx="2">
                  <c:v>Homebuy / LCHO</c:v>
                </c:pt>
                <c:pt idx="3">
                  <c:v>Ownership</c:v>
                </c:pt>
              </c:strCache>
              <c:extLst/>
            </c:strRef>
          </c:cat>
          <c:val>
            <c:numRef>
              <c:f>'53 Data dwells for charts'!$E$65:$E$68</c:f>
              <c:numCache>
                <c:formatCode>_-* #,##0_-;\-* #,##0_-;_-* "-"??_-;_-@_-</c:formatCode>
                <c:ptCount val="4"/>
                <c:pt idx="0" formatCode="#,##0">
                  <c:v>215</c:v>
                </c:pt>
                <c:pt idx="1">
                  <c:v>0</c:v>
                </c:pt>
                <c:pt idx="2">
                  <c:v>179</c:v>
                </c:pt>
                <c:pt idx="3" formatCode="General">
                  <c:v>1247</c:v>
                </c:pt>
              </c:numCache>
              <c:extLst/>
            </c:numRef>
          </c:val>
          <c:extLst>
            <c:ext xmlns:c16="http://schemas.microsoft.com/office/drawing/2014/chart" uri="{C3380CC4-5D6E-409C-BE32-E72D297353CC}">
              <c16:uniqueId val="{00000002-5A70-414C-9E81-DB66995E34EE}"/>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charts'!$B$63</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charts'!$A$65:$A$68</c15:sqref>
                        </c15:formulaRef>
                      </c:ext>
                    </c:extLst>
                    <c:strCache>
                      <c:ptCount val="4"/>
                      <c:pt idx="0">
                        <c:v>HA social rent &amp; affordable rent</c:v>
                      </c:pt>
                      <c:pt idx="1">
                        <c:v>Private rent</c:v>
                      </c:pt>
                      <c:pt idx="2">
                        <c:v>Homebuy / LCHO</c:v>
                      </c:pt>
                      <c:pt idx="3">
                        <c:v>Ownership</c:v>
                      </c:pt>
                    </c:strCache>
                  </c:strRef>
                </c:cat>
                <c:val>
                  <c:numRef>
                    <c:extLst>
                      <c:ext uri="{02D57815-91ED-43cb-92C2-25804820EDAC}">
                        <c15:formulaRef>
                          <c15:sqref>'53 Data dwells for charts'!$B$65:$B$68</c15:sqref>
                        </c15:formulaRef>
                      </c:ext>
                    </c:extLst>
                    <c:numCache>
                      <c:formatCode>_-* #,##0_-;\-* #,##0_-;_-* "-"??_-;_-@_-</c:formatCode>
                      <c:ptCount val="4"/>
                      <c:pt idx="0">
                        <c:v>15500</c:v>
                      </c:pt>
                      <c:pt idx="1">
                        <c:v>17799</c:v>
                      </c:pt>
                      <c:pt idx="2">
                        <c:v>1103</c:v>
                      </c:pt>
                      <c:pt idx="3">
                        <c:v>51196</c:v>
                      </c:pt>
                    </c:numCache>
                  </c:numRef>
                </c:val>
                <c:extLst>
                  <c:ext xmlns:c16="http://schemas.microsoft.com/office/drawing/2014/chart" uri="{C3380CC4-5D6E-409C-BE32-E72D297353CC}">
                    <c16:uniqueId val="{00000003-5A70-414C-9E81-DB66995E34EE}"/>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9">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8224-464B-95C8-B7FF08A8B354}"/>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8224-464B-95C8-B7FF08A8B354}"/>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8224-464B-95C8-B7FF08A8B354}"/>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8224-464B-95C8-B7FF08A8B354}"/>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accent2">
            <a:lumMod val="5000"/>
            <a:lumOff val="95000"/>
          </a:schemeClr>
        </a:gs>
        <a:gs pos="100000">
          <a:schemeClr val="bg1">
            <a:lumMod val="85000"/>
          </a:schemeClr>
        </a:gs>
      </a:gsLs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Peterborough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'53 Data dwells for charts'!$C$63</c:f>
              <c:strCache>
                <c:ptCount val="1"/>
                <c:pt idx="0">
                  <c:v>Dwells minus turnover</c:v>
                </c:pt>
              </c:strCache>
            </c:strRef>
          </c:tx>
          <c:spPr>
            <a:solidFill>
              <a:schemeClr val="bg1">
                <a:lumMod val="65000"/>
              </a:schemeClr>
            </a:solidFill>
            <a:ln>
              <a:noFill/>
            </a:ln>
            <a:effectLst/>
          </c:spPr>
          <c:invertIfNegative val="0"/>
          <c:cat>
            <c:strRef>
              <c:f>'53 Data dwells for charts'!$A$65:$A$68</c:f>
              <c:strCache>
                <c:ptCount val="4"/>
                <c:pt idx="0">
                  <c:v>HA social rent &amp; affordable rent</c:v>
                </c:pt>
                <c:pt idx="1">
                  <c:v>Private rent</c:v>
                </c:pt>
                <c:pt idx="2">
                  <c:v>Homebuy / LCHO</c:v>
                </c:pt>
                <c:pt idx="3">
                  <c:v>Ownership</c:v>
                </c:pt>
              </c:strCache>
              <c:extLst/>
            </c:strRef>
          </c:cat>
          <c:val>
            <c:numRef>
              <c:f>'53 Data dwells for charts'!$C$65:$C$68</c:f>
              <c:numCache>
                <c:formatCode>_-* #,##0_-;\-* #,##0_-;_-* "-"??_-;_-@_-</c:formatCode>
                <c:ptCount val="4"/>
                <c:pt idx="0">
                  <c:v>15022</c:v>
                </c:pt>
                <c:pt idx="1">
                  <c:v>12459.3</c:v>
                </c:pt>
                <c:pt idx="2">
                  <c:v>1078</c:v>
                </c:pt>
                <c:pt idx="3">
                  <c:v>49345</c:v>
                </c:pt>
              </c:numCache>
              <c:extLst/>
            </c:numRef>
          </c:val>
          <c:extLst>
            <c:ext xmlns:c16="http://schemas.microsoft.com/office/drawing/2014/chart" uri="{C3380CC4-5D6E-409C-BE32-E72D297353CC}">
              <c16:uniqueId val="{00000000-52DB-43C0-989D-493A6723F7CB}"/>
            </c:ext>
          </c:extLst>
        </c:ser>
        <c:ser>
          <c:idx val="2"/>
          <c:order val="1"/>
          <c:tx>
            <c:strRef>
              <c:f>'53 Data dwells for charts'!$D$63</c:f>
              <c:strCache>
                <c:ptCount val="1"/>
                <c:pt idx="0">
                  <c:v>Approx turnover in a year</c:v>
                </c:pt>
              </c:strCache>
            </c:strRef>
          </c:tx>
          <c:spPr>
            <a:solidFill>
              <a:srgbClr val="0070C0"/>
            </a:solidFill>
            <a:ln>
              <a:noFill/>
            </a:ln>
            <a:effectLst/>
          </c:spPr>
          <c:invertIfNegative val="0"/>
          <c:cat>
            <c:strRef>
              <c:f>'53 Data dwells for charts'!$A$65:$A$68</c:f>
              <c:strCache>
                <c:ptCount val="4"/>
                <c:pt idx="0">
                  <c:v>HA social rent &amp; affordable rent</c:v>
                </c:pt>
                <c:pt idx="1">
                  <c:v>Private rent</c:v>
                </c:pt>
                <c:pt idx="2">
                  <c:v>Homebuy / LCHO</c:v>
                </c:pt>
                <c:pt idx="3">
                  <c:v>Ownership</c:v>
                </c:pt>
              </c:strCache>
              <c:extLst/>
            </c:strRef>
          </c:cat>
          <c:val>
            <c:numRef>
              <c:f>'53 Data dwells for charts'!$D$65:$D$68</c:f>
              <c:numCache>
                <c:formatCode>_-* #,##0_-;\-* #,##0_-;_-* "-"??_-;_-@_-</c:formatCode>
                <c:ptCount val="4"/>
                <c:pt idx="0">
                  <c:v>478</c:v>
                </c:pt>
                <c:pt idx="1">
                  <c:v>5339.7</c:v>
                </c:pt>
                <c:pt idx="2">
                  <c:v>25</c:v>
                </c:pt>
                <c:pt idx="3">
                  <c:v>1851</c:v>
                </c:pt>
              </c:numCache>
              <c:extLst/>
            </c:numRef>
          </c:val>
          <c:extLst>
            <c:ext xmlns:c16="http://schemas.microsoft.com/office/drawing/2014/chart" uri="{C3380CC4-5D6E-409C-BE32-E72D297353CC}">
              <c16:uniqueId val="{00000001-52DB-43C0-989D-493A6723F7CB}"/>
            </c:ext>
          </c:extLst>
        </c:ser>
        <c:ser>
          <c:idx val="3"/>
          <c:order val="2"/>
          <c:tx>
            <c:strRef>
              <c:f>'53 Data dwells for charts'!$E$63</c:f>
              <c:strCache>
                <c:ptCount val="1"/>
                <c:pt idx="0">
                  <c:v>New build</c:v>
                </c:pt>
              </c:strCache>
            </c:strRef>
          </c:tx>
          <c:spPr>
            <a:solidFill>
              <a:srgbClr val="FF0000"/>
            </a:solidFill>
            <a:ln>
              <a:noFill/>
            </a:ln>
            <a:effectLst/>
          </c:spPr>
          <c:invertIfNegative val="0"/>
          <c:cat>
            <c:strRef>
              <c:f>'53 Data dwells for charts'!$A$65:$A$68</c:f>
              <c:strCache>
                <c:ptCount val="4"/>
                <c:pt idx="0">
                  <c:v>HA social rent &amp; affordable rent</c:v>
                </c:pt>
                <c:pt idx="1">
                  <c:v>Private rent</c:v>
                </c:pt>
                <c:pt idx="2">
                  <c:v>Homebuy / LCHO</c:v>
                </c:pt>
                <c:pt idx="3">
                  <c:v>Ownership</c:v>
                </c:pt>
              </c:strCache>
              <c:extLst/>
            </c:strRef>
          </c:cat>
          <c:val>
            <c:numRef>
              <c:f>'53 Data dwells for charts'!$E$65:$E$68</c:f>
              <c:numCache>
                <c:formatCode>_-* #,##0_-;\-* #,##0_-;_-* "-"??_-;_-@_-</c:formatCode>
                <c:ptCount val="4"/>
                <c:pt idx="0" formatCode="#,##0">
                  <c:v>215</c:v>
                </c:pt>
                <c:pt idx="1">
                  <c:v>0</c:v>
                </c:pt>
                <c:pt idx="2">
                  <c:v>179</c:v>
                </c:pt>
                <c:pt idx="3" formatCode="General">
                  <c:v>1247</c:v>
                </c:pt>
              </c:numCache>
              <c:extLst/>
            </c:numRef>
          </c:val>
          <c:extLst>
            <c:ext xmlns:c16="http://schemas.microsoft.com/office/drawing/2014/chart" uri="{C3380CC4-5D6E-409C-BE32-E72D297353CC}">
              <c16:uniqueId val="{00000002-52DB-43C0-989D-493A6723F7CB}"/>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accent2">
            <a:lumMod val="5000"/>
            <a:lumOff val="95000"/>
          </a:schemeClr>
        </a:gs>
        <a:gs pos="100000">
          <a:schemeClr val="accent1">
            <a:lumMod val="40000"/>
            <a:lumOff val="60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4"/>
          <c:order val="4"/>
          <c:tx>
            <c:strRef>
              <c:f>'53 Data dwells for charts'!$A$12</c:f>
              <c:strCache>
                <c:ptCount val="1"/>
                <c:pt idx="0">
                  <c:v>Peterborough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AB-4143-8217-3DA03E9148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AB-4143-8217-3DA03E9148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AB-4143-8217-3DA03E9148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AB-4143-8217-3DA03E9148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CAB-4143-8217-3DA03E9148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CAB-4143-8217-3DA03E9148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charts'!$B$12:$G$12</c:f>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c:ext xmlns:c16="http://schemas.microsoft.com/office/drawing/2014/chart" uri="{C3380CC4-5D6E-409C-BE32-E72D297353CC}">
              <c16:uniqueId val="{0000000C-3CAB-4143-8217-3DA03E91481A}"/>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3CAB-4143-8217-3DA03E9148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3CAB-4143-8217-3DA03E9148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3CAB-4143-8217-3DA03E9148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3CAB-4143-8217-3DA03E9148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3CAB-4143-8217-3DA03E9148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3CAB-4143-8217-3DA03E9148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3CAB-4143-8217-3DA03E91481A}"/>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3CAB-4143-8217-3DA03E91481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3CAB-4143-8217-3DA03E91481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3CAB-4143-8217-3DA03E91481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3CAB-4143-8217-3DA03E91481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3CAB-4143-8217-3DA03E91481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3CAB-4143-8217-3DA03E91481A}"/>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3CAB-4143-8217-3DA03E91481A}"/>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3CAB-4143-8217-3DA03E91481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3CAB-4143-8217-3DA03E91481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3CAB-4143-8217-3DA03E91481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3CAB-4143-8217-3DA03E91481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3CAB-4143-8217-3DA03E91481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3CAB-4143-8217-3DA03E91481A}"/>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3CAB-4143-8217-3DA03E91481A}"/>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3CAB-4143-8217-3DA03E91481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3CAB-4143-8217-3DA03E91481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3CAB-4143-8217-3DA03E91481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3CAB-4143-8217-3DA03E91481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3CAB-4143-8217-3DA03E91481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3CAB-4143-8217-3DA03E91481A}"/>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3CAB-4143-8217-3DA03E91481A}"/>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3CAB-4143-8217-3DA03E91481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3CAB-4143-8217-3DA03E91481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3CAB-4143-8217-3DA03E91481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3CAB-4143-8217-3DA03E91481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3CAB-4143-8217-3DA03E91481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3CAB-4143-8217-3DA03E91481A}"/>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3CAB-4143-8217-3DA03E91481A}"/>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3CAB-4143-8217-3DA03E91481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3CAB-4143-8217-3DA03E91481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3CAB-4143-8217-3DA03E91481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3CAB-4143-8217-3DA03E91481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3CAB-4143-8217-3DA03E91481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3CAB-4143-8217-3DA03E91481A}"/>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3CAB-4143-8217-3DA03E91481A}"/>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3CAB-4143-8217-3DA03E91481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3CAB-4143-8217-3DA03E91481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3CAB-4143-8217-3DA03E91481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3CAB-4143-8217-3DA03E91481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3CAB-4143-8217-3DA03E91481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3CAB-4143-8217-3DA03E91481A}"/>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3CAB-4143-8217-3DA03E91481A}"/>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3CAB-4143-8217-3DA03E91481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3CAB-4143-8217-3DA03E91481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3CAB-4143-8217-3DA03E91481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3CAB-4143-8217-3DA03E91481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3CAB-4143-8217-3DA03E91481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3CAB-4143-8217-3DA03E91481A}"/>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3CAB-4143-8217-3DA03E91481A}"/>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2">
            <a:lumMod val="5000"/>
            <a:lumOff val="95000"/>
          </a:schemeClr>
        </a:gs>
        <a:gs pos="100000">
          <a:schemeClr val="accent1">
            <a:lumMod val="40000"/>
            <a:lumOff val="60000"/>
          </a:schemeClr>
        </a:gs>
      </a:gsLs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'45 Data Census hhold types'!$G$21</c:f>
              <c:strCache>
                <c:ptCount val="1"/>
                <c:pt idx="0">
                  <c:v>Peterborough v2</c:v>
                </c:pt>
              </c:strCache>
            </c:strRef>
          </c:tx>
          <c:spPr>
            <a:solidFill>
              <a:schemeClr val="accent6"/>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D35A-40DF-A15D-CD85C0B8B6CA}"/>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D35A-40DF-A15D-CD85C0B8B6CA}"/>
              </c:ext>
            </c:extLst>
          </c:dPt>
          <c:dPt>
            <c:idx val="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D35A-40DF-A15D-CD85C0B8B6CA}"/>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D35A-40DF-A15D-CD85C0B8B6CA}"/>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D35A-40DF-A15D-CD85C0B8B6CA}"/>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D35A-40DF-A15D-CD85C0B8B6CA}"/>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D35A-40DF-A15D-CD85C0B8B6CA}"/>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D35A-40DF-A15D-CD85C0B8B6CA}"/>
              </c:ext>
            </c:extLst>
          </c:dPt>
          <c:dPt>
            <c:idx val="10"/>
            <c:invertIfNegative val="0"/>
            <c:bubble3D val="0"/>
            <c:spPr>
              <a:solidFill>
                <a:srgbClr val="C00000"/>
              </a:solidFill>
              <a:ln>
                <a:noFill/>
              </a:ln>
              <a:effectLst/>
            </c:spPr>
            <c:extLst>
              <c:ext xmlns:c16="http://schemas.microsoft.com/office/drawing/2014/chart" uri="{C3380CC4-5D6E-409C-BE32-E72D297353CC}">
                <c16:uniqueId val="{00000011-D35A-40DF-A15D-CD85C0B8B6CA}"/>
              </c:ext>
            </c:extLst>
          </c:dPt>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3-D35A-40DF-A15D-CD85C0B8B6CA}"/>
              </c:ext>
            </c:extLst>
          </c:dPt>
          <c:dLbls>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D35A-40DF-A15D-CD85C0B8B6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types'!$G$22:$G$33</c:f>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c:ext xmlns:c16="http://schemas.microsoft.com/office/drawing/2014/chart" uri="{C3380CC4-5D6E-409C-BE32-E72D297353CC}">
              <c16:uniqueId val="{00000014-D35A-40DF-A15D-CD85C0B8B6CA}"/>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gradFill>
      <a:gsLst>
        <a:gs pos="0">
          <a:schemeClr val="accent2">
            <a:lumMod val="5000"/>
            <a:lumOff val="95000"/>
          </a:schemeClr>
        </a:gs>
        <a:gs pos="100000">
          <a:schemeClr val="accent1">
            <a:lumMod val="40000"/>
            <a:lumOff val="60000"/>
          </a:schemeClr>
        </a:gs>
      </a:gsLs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87152754953552E-2"/>
          <c:y val="2.9564126996936505E-2"/>
          <c:w val="0.91795660583878291"/>
          <c:h val="0.73440317709610436"/>
        </c:manualLayout>
      </c:layout>
      <c:barChart>
        <c:barDir val="col"/>
        <c:grouping val="clustered"/>
        <c:varyColors val="0"/>
        <c:ser>
          <c:idx val="9"/>
          <c:order val="9"/>
          <c:tx>
            <c:strRef>
              <c:f>'29 Context All'!$X$34</c:f>
              <c:strCache>
                <c:ptCount val="1"/>
                <c:pt idx="0">
                  <c:v>Peterborough</c:v>
                </c:pt>
              </c:strCache>
            </c:strRef>
          </c:tx>
          <c:spPr>
            <a:solidFill>
              <a:schemeClr val="accent1">
                <a:lumMod val="75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All'!$X$35:$X$46</c:f>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c:ext xmlns:c16="http://schemas.microsoft.com/office/drawing/2014/chart" uri="{C3380CC4-5D6E-409C-BE32-E72D297353CC}">
              <c16:uniqueId val="{00000000-2746-42EE-833D-A4F713DE0061}"/>
            </c:ext>
          </c:extLst>
        </c:ser>
        <c:ser>
          <c:idx val="15"/>
          <c:order val="15"/>
          <c:tx>
            <c:strRef>
              <c:f>'29 Context All'!$AD$34</c:f>
              <c:strCache>
                <c:ptCount val="1"/>
                <c:pt idx="0">
                  <c:v>ALL</c:v>
                </c:pt>
              </c:strCache>
            </c:strRef>
          </c:tx>
          <c:spPr>
            <a:solidFill>
              <a:schemeClr val="bg1">
                <a:lumMod val="65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All'!$AD$35:$AD$46</c:f>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c:ext xmlns:c16="http://schemas.microsoft.com/office/drawing/2014/chart" uri="{C3380CC4-5D6E-409C-BE32-E72D297353CC}">
              <c16:uniqueId val="{00000001-2746-42EE-833D-A4F713DE0061}"/>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0"/>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2-2746-42EE-833D-A4F713DE006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3-2746-42EE-833D-A4F713DE006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4-2746-42EE-833D-A4F713DE006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'29 Context All'!$R$34</c15:sqref>
                        </c15:formulaRef>
                      </c:ext>
                    </c:extLst>
                    <c:strCache>
                      <c:ptCount val="1"/>
                      <c:pt idx="0">
                        <c:v>East Cambridgeshire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All'!$R$35:$R$46</c15:sqref>
                        </c15:formulaRef>
                      </c:ext>
                    </c:extLst>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xmlns:c15="http://schemas.microsoft.com/office/drawing/2012/chart">
                  <c:ext xmlns:c16="http://schemas.microsoft.com/office/drawing/2014/chart" uri="{C3380CC4-5D6E-409C-BE32-E72D297353CC}">
                    <c16:uniqueId val="{00000005-2746-42EE-833D-A4F713DE006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6-2746-42EE-833D-A4F713DE006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'29 Context All'!$T$34</c15:sqref>
                        </c15:formulaRef>
                      </c:ext>
                    </c:extLst>
                    <c:strCache>
                      <c:ptCount val="1"/>
                      <c:pt idx="0">
                        <c:v>Fenland</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All'!$T$35:$T$46</c15:sqref>
                        </c15:formulaRef>
                      </c:ext>
                    </c:extLst>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xmlns:c15="http://schemas.microsoft.com/office/drawing/2012/chart">
                  <c:ext xmlns:c16="http://schemas.microsoft.com/office/drawing/2014/chart" uri="{C3380CC4-5D6E-409C-BE32-E72D297353CC}">
                    <c16:uniqueId val="{00000007-2746-42EE-833D-A4F713DE006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8-2746-42EE-833D-A4F713DE006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'29 Context All'!$V$34</c15:sqref>
                        </c15:formulaRef>
                      </c:ext>
                    </c:extLst>
                    <c:strCache>
                      <c:ptCount val="1"/>
                      <c:pt idx="0">
                        <c:v>Huntingdonshire</c:v>
                      </c:pt>
                    </c:strCache>
                  </c:strRef>
                </c:tx>
                <c:spPr>
                  <a:solidFill>
                    <a:schemeClr val="accent2">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All'!$V$35:$V$46</c15:sqref>
                        </c15:formulaRef>
                      </c:ext>
                    </c:extLst>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xmlns:c15="http://schemas.microsoft.com/office/drawing/2012/chart">
                  <c:ext xmlns:c16="http://schemas.microsoft.com/office/drawing/2014/chart" uri="{C3380CC4-5D6E-409C-BE32-E72D297353CC}">
                    <c16:uniqueId val="{00000009-2746-42EE-833D-A4F713DE0061}"/>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A-2746-42EE-833D-A4F713DE0061}"/>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B-2746-42EE-833D-A4F713DE0061}"/>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6">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C-2746-42EE-833D-A4F713DE0061}"/>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D-2746-42EE-833D-A4F713DE0061}"/>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'29 Context All'!$AB$34</c15:sqref>
                        </c15:formulaRef>
                      </c:ext>
                    </c:extLst>
                    <c:strCache>
                      <c:ptCount val="1"/>
                      <c:pt idx="0">
                        <c:v>West Suffolk</c:v>
                      </c:pt>
                    </c:strCache>
                  </c:strRef>
                </c:tx>
                <c:spPr>
                  <a:solidFill>
                    <a:schemeClr val="accent2">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All'!$AB$35:$AB$46</c15:sqref>
                        </c15:formulaRef>
                      </c:ext>
                    </c:extLst>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xmlns:c15="http://schemas.microsoft.com/office/drawing/2012/chart">
                  <c:ext xmlns:c16="http://schemas.microsoft.com/office/drawing/2014/chart" uri="{C3380CC4-5D6E-409C-BE32-E72D297353CC}">
                    <c16:uniqueId val="{0000000E-2746-42EE-833D-A4F713DE0061}"/>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0F-2746-42EE-833D-A4F713DE0061}"/>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0-2746-42EE-833D-A4F713DE0061}"/>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'29 Context All'!$AF$34</c15:sqref>
                        </c15:formulaRef>
                      </c:ext>
                    </c:extLst>
                    <c:strCache>
                      <c:ptCount val="1"/>
                      <c:pt idx="0">
                        <c:v>Greater Cambridge</c:v>
                      </c:pt>
                    </c:strCache>
                  </c:strRef>
                </c:tx>
                <c:spPr>
                  <a:solidFill>
                    <a:schemeClr val="accent6">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All'!$AF$35:$AF$46</c15:sqref>
                        </c15:formulaRef>
                      </c:ext>
                    </c:extLst>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xmlns:c15="http://schemas.microsoft.com/office/drawing/2012/chart">
                  <c:ext xmlns:c16="http://schemas.microsoft.com/office/drawing/2014/chart" uri="{C3380CC4-5D6E-409C-BE32-E72D297353CC}">
                    <c16:uniqueId val="{00000011-2746-42EE-833D-A4F713DE0061}"/>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'46 Data Census size tenure'!$G$171</c:f>
              <c:strCache>
                <c:ptCount val="1"/>
                <c:pt idx="0">
                  <c:v>Peterborough</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F21B-4EFC-9042-8717572765C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F21B-4EFC-9042-8717572765C8}"/>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F21B-4EFC-9042-8717572765C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F21B-4EFC-9042-8717572765C8}"/>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9-F21B-4EFC-9042-8717572765C8}"/>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B-F21B-4EFC-9042-8717572765C8}"/>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D-F21B-4EFC-9042-8717572765C8}"/>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F-F21B-4EFC-9042-8717572765C8}"/>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1-F21B-4EFC-9042-8717572765C8}"/>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3-F21B-4EFC-9042-8717572765C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tenure'!$G$172:$G$186</c:f>
              <c:numCache>
                <c:formatCode>#,##0</c:formatCode>
                <c:ptCount val="15"/>
                <c:pt idx="0">
                  <c:v>5025</c:v>
                </c:pt>
                <c:pt idx="1">
                  <c:v>4294</c:v>
                </c:pt>
                <c:pt idx="2">
                  <c:v>4312</c:v>
                </c:pt>
                <c:pt idx="3">
                  <c:v>666</c:v>
                </c:pt>
                <c:pt idx="4">
                  <c:v>137</c:v>
                </c:pt>
                <c:pt idx="5">
                  <c:v>2354</c:v>
                </c:pt>
                <c:pt idx="6">
                  <c:v>5279</c:v>
                </c:pt>
                <c:pt idx="7">
                  <c:v>5521</c:v>
                </c:pt>
                <c:pt idx="8">
                  <c:v>1440</c:v>
                </c:pt>
                <c:pt idx="9">
                  <c:v>429</c:v>
                </c:pt>
                <c:pt idx="10">
                  <c:v>1343</c:v>
                </c:pt>
                <c:pt idx="11">
                  <c:v>8406</c:v>
                </c:pt>
                <c:pt idx="12">
                  <c:v>22600</c:v>
                </c:pt>
                <c:pt idx="13">
                  <c:v>9769</c:v>
                </c:pt>
                <c:pt idx="14">
                  <c:v>2448</c:v>
                </c:pt>
              </c:numCache>
            </c:numRef>
          </c:val>
          <c:extLst>
            <c:ext xmlns:c16="http://schemas.microsoft.com/office/drawing/2014/chart" uri="{C3380CC4-5D6E-409C-BE32-E72D297353CC}">
              <c16:uniqueId val="{00000014-F21B-4EFC-9042-8717572765C8}"/>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'46 Data Census size tenure'!$G$131</c:f>
              <c:strCache>
                <c:ptCount val="1"/>
                <c:pt idx="0">
                  <c:v>Peterborough</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5C7-4936-8A9E-DA69A4E935D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5C7-4936-8A9E-DA69A4E935D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5C7-4936-8A9E-DA69A4E935D0}"/>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5C7-4936-8A9E-DA69A4E935D0}"/>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5C7-4936-8A9E-DA69A4E935D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tenure'!$G$132:$G$136</c:f>
              <c:numCache>
                <c:formatCode>#,##0</c:formatCode>
                <c:ptCount val="5"/>
                <c:pt idx="0">
                  <c:v>8722</c:v>
                </c:pt>
                <c:pt idx="1">
                  <c:v>17979</c:v>
                </c:pt>
                <c:pt idx="2">
                  <c:v>32433</c:v>
                </c:pt>
                <c:pt idx="3">
                  <c:v>11875</c:v>
                </c:pt>
                <c:pt idx="4">
                  <c:v>3014</c:v>
                </c:pt>
              </c:numCache>
            </c:numRef>
          </c:val>
          <c:extLst>
            <c:ext xmlns:c16="http://schemas.microsoft.com/office/drawing/2014/chart" uri="{C3380CC4-5D6E-409C-BE32-E72D297353CC}">
              <c16:uniqueId val="{0000000A-45C7-4936-8A9E-DA69A4E935D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'46 Data Census size tenure'!$J$188</c:f>
              <c:strCache>
                <c:ptCount val="1"/>
                <c:pt idx="0">
                  <c:v>All</c:v>
                </c:pt>
              </c:strCache>
            </c:strRef>
          </c:tx>
          <c:spPr>
            <a:solidFill>
              <a:schemeClr val="bg1">
                <a:lumMod val="65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tenure'!$J$189:$J$203</c:f>
              <c:numCache>
                <c:formatCode>0%</c:formatCode>
                <c:ptCount val="15"/>
                <c:pt idx="0">
                  <c:v>4.8042336583913915E-2</c:v>
                </c:pt>
                <c:pt idx="1">
                  <c:v>5.6111612795818805E-2</c:v>
                </c:pt>
                <c:pt idx="2">
                  <c:v>5.0249469026995119E-2</c:v>
                </c:pt>
                <c:pt idx="3">
                  <c:v>5.5846756902649067E-3</c:v>
                </c:pt>
                <c:pt idx="4">
                  <c:v>1.4478788826612721E-3</c:v>
                </c:pt>
                <c:pt idx="5">
                  <c:v>3.1747393061280084E-2</c:v>
                </c:pt>
                <c:pt idx="6">
                  <c:v>6.6519188178850885E-2</c:v>
                </c:pt>
                <c:pt idx="7">
                  <c:v>6.0992528541375532E-2</c:v>
                </c:pt>
                <c:pt idx="8">
                  <c:v>1.9190701287956372E-2</c:v>
                </c:pt>
                <c:pt idx="9">
                  <c:v>6.9240897785804731E-3</c:v>
                </c:pt>
                <c:pt idx="10">
                  <c:v>1.9639695087806035E-2</c:v>
                </c:pt>
                <c:pt idx="11">
                  <c:v>0.13135338838972663</c:v>
                </c:pt>
                <c:pt idx="12">
                  <c:v>0.29390932343192699</c:v>
                </c:pt>
                <c:pt idx="13">
                  <c:v>0.1615696621447778</c:v>
                </c:pt>
                <c:pt idx="14">
                  <c:v>4.671805711806519E-2</c:v>
                </c:pt>
              </c:numCache>
            </c:numRef>
          </c:val>
          <c:extLst>
            <c:ext xmlns:c16="http://schemas.microsoft.com/office/drawing/2014/chart" uri="{C3380CC4-5D6E-409C-BE32-E72D297353CC}">
              <c16:uniqueId val="{00000000-F233-4331-B875-46FBA99BBBEA}"/>
            </c:ext>
          </c:extLst>
        </c:ser>
        <c:ser>
          <c:idx val="4"/>
          <c:order val="5"/>
          <c:tx>
            <c:strRef>
              <c:f>'46 Data Census size tenure'!$G$188</c:f>
              <c:strCache>
                <c:ptCount val="1"/>
                <c:pt idx="0">
                  <c:v>Peterborough</c:v>
                </c:pt>
              </c:strCache>
            </c:strRef>
          </c:tx>
          <c:spPr>
            <a:solidFill>
              <a:srgbClr val="7030A0"/>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tenure'!$G$189:$G$203</c:f>
              <c:numCache>
                <c:formatCode>0%</c:formatCode>
                <c:ptCount val="15"/>
                <c:pt idx="0">
                  <c:v>6.7884306229145E-2</c:v>
                </c:pt>
                <c:pt idx="1">
                  <c:v>5.800899720357186E-2</c:v>
                </c:pt>
                <c:pt idx="2">
                  <c:v>5.8252164867676259E-2</c:v>
                </c:pt>
                <c:pt idx="3">
                  <c:v>8.9972035718627989E-3</c:v>
                </c:pt>
                <c:pt idx="4">
                  <c:v>1.8507761101279332E-3</c:v>
                </c:pt>
                <c:pt idx="5">
                  <c:v>3.1800926738986532E-2</c:v>
                </c:pt>
                <c:pt idx="6">
                  <c:v>7.1315672155951526E-2</c:v>
                </c:pt>
                <c:pt idx="7">
                  <c:v>7.4584926306688462E-2</c:v>
                </c:pt>
                <c:pt idx="8">
                  <c:v>1.9453413128351998E-2</c:v>
                </c:pt>
                <c:pt idx="9">
                  <c:v>5.7954959944881996E-3</c:v>
                </c:pt>
                <c:pt idx="10">
                  <c:v>1.8143009605122731E-2</c:v>
                </c:pt>
                <c:pt idx="11">
                  <c:v>0.11355929913675479</c:v>
                </c:pt>
                <c:pt idx="12">
                  <c:v>0.30531051159774664</c:v>
                </c:pt>
                <c:pt idx="13">
                  <c:v>0.13197249503532685</c:v>
                </c:pt>
                <c:pt idx="14">
                  <c:v>3.3070802318198395E-2</c:v>
                </c:pt>
              </c:numCache>
            </c:numRef>
          </c:val>
          <c:extLst>
            <c:ext xmlns:c16="http://schemas.microsoft.com/office/drawing/2014/chart" uri="{C3380CC4-5D6E-409C-BE32-E72D297353CC}">
              <c16:uniqueId val="{00000001-F233-4331-B875-46FBA99BBBEA}"/>
            </c:ext>
          </c:extLst>
        </c:ser>
        <c:dLbls>
          <c:showLegendKey val="0"/>
          <c:showVal val="0"/>
          <c:showCatName val="0"/>
          <c:showSerName val="0"/>
          <c:showPercent val="0"/>
          <c:showBubbleSize val="0"/>
        </c:dLbls>
        <c:gapWidth val="150"/>
        <c:axId val="1265910592"/>
        <c:axId val="1265914528"/>
        <c:extLst>
          <c:ext xmlns:c15="http://schemas.microsoft.com/office/drawing/2012/chart" uri="{02D57815-91ED-43cb-92C2-25804820EDAC}">
            <c15:filteredBarSeries>
              <c15:ser>
                <c:idx val="0"/>
                <c:order val="1"/>
                <c:tx>
                  <c:strRef>
                    <c:extLst>
                      <c:ext uri="{02D57815-91ED-43cb-92C2-25804820EDAC}">
                        <c15:formulaRef>
                          <c15:sqref>'46 Data Census size tenure'!$C$188</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tenure'!$C$189:$C$203</c15:sqref>
                        </c15:formulaRef>
                      </c:ext>
                    </c:extLst>
                    <c:numCache>
                      <c:formatCode>0%</c:formatCode>
                      <c:ptCount val="15"/>
                      <c:pt idx="0">
                        <c:v>8.6098385922849685E-2</c:v>
                      </c:pt>
                      <c:pt idx="1">
                        <c:v>7.1948452284111827E-2</c:v>
                      </c:pt>
                      <c:pt idx="2">
                        <c:v>6.7388791368754544E-2</c:v>
                      </c:pt>
                      <c:pt idx="3">
                        <c:v>6.9572290962024233E-3</c:v>
                      </c:pt>
                      <c:pt idx="4">
                        <c:v>3.5749454125101683E-3</c:v>
                      </c:pt>
                      <c:pt idx="5">
                        <c:v>7.8391916770133144E-2</c:v>
                      </c:pt>
                      <c:pt idx="6">
                        <c:v>9.050819882690414E-2</c:v>
                      </c:pt>
                      <c:pt idx="7">
                        <c:v>6.2743503018367092E-2</c:v>
                      </c:pt>
                      <c:pt idx="8">
                        <c:v>2.7721882091021964E-2</c:v>
                      </c:pt>
                      <c:pt idx="9">
                        <c:v>1.8795221989125317E-2</c:v>
                      </c:pt>
                      <c:pt idx="10">
                        <c:v>2.9327396497837908E-2</c:v>
                      </c:pt>
                      <c:pt idx="11">
                        <c:v>0.10253885344864494</c:v>
                      </c:pt>
                      <c:pt idx="12">
                        <c:v>0.21539581281842701</c:v>
                      </c:pt>
                      <c:pt idx="13">
                        <c:v>9.4382840262019957E-2</c:v>
                      </c:pt>
                      <c:pt idx="14">
                        <c:v>4.4226570193089863E-2</c:v>
                      </c:pt>
                    </c:numCache>
                  </c:numRef>
                </c:val>
                <c:extLst>
                  <c:ext xmlns:c16="http://schemas.microsoft.com/office/drawing/2014/chart" uri="{C3380CC4-5D6E-409C-BE32-E72D297353CC}">
                    <c16:uniqueId val="{00000002-F233-4331-B875-46FBA99BBBEA}"/>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'46 Data Census size tenure'!$D$188</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tenure'!$D$189:$D$203</c15:sqref>
                        </c15:formulaRef>
                      </c:ext>
                    </c:extLst>
                    <c:numCache>
                      <c:formatCode>0%</c:formatCode>
                      <c:ptCount val="15"/>
                      <c:pt idx="0">
                        <c:v>3.9001560062402497E-2</c:v>
                      </c:pt>
                      <c:pt idx="1">
                        <c:v>5.5468885422083551E-2</c:v>
                      </c:pt>
                      <c:pt idx="2">
                        <c:v>4.307505633558676E-2</c:v>
                      </c:pt>
                      <c:pt idx="3">
                        <c:v>4.3046166291096088E-3</c:v>
                      </c:pt>
                      <c:pt idx="4">
                        <c:v>9.822615126827295E-4</c:v>
                      </c:pt>
                      <c:pt idx="5">
                        <c:v>2.0511931588374645E-2</c:v>
                      </c:pt>
                      <c:pt idx="6">
                        <c:v>5.8646790316057087E-2</c:v>
                      </c:pt>
                      <c:pt idx="7">
                        <c:v>5.5526665511064888E-2</c:v>
                      </c:pt>
                      <c:pt idx="8">
                        <c:v>1.6900676027041081E-2</c:v>
                      </c:pt>
                      <c:pt idx="9">
                        <c:v>5.7202288091523657E-3</c:v>
                      </c:pt>
                      <c:pt idx="10">
                        <c:v>1.4502802334315595E-2</c:v>
                      </c:pt>
                      <c:pt idx="11">
                        <c:v>0.14887039926041487</c:v>
                      </c:pt>
                      <c:pt idx="12">
                        <c:v>0.30259432599526204</c:v>
                      </c:pt>
                      <c:pt idx="13">
                        <c:v>0.1786560351302941</c:v>
                      </c:pt>
                      <c:pt idx="14">
                        <c:v>5.5237765066158205E-2</c:v>
                      </c:pt>
                    </c:numCache>
                  </c:numRef>
                </c:val>
                <c:extLst xmlns:c15="http://schemas.microsoft.com/office/drawing/2012/chart">
                  <c:ext xmlns:c16="http://schemas.microsoft.com/office/drawing/2014/chart" uri="{C3380CC4-5D6E-409C-BE32-E72D297353CC}">
                    <c16:uniqueId val="{00000003-F233-4331-B875-46FBA99BBBEA}"/>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'46 Data Census size tenure'!$E$188</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tenure'!$E$189:$E$203</c15:sqref>
                        </c15:formulaRef>
                      </c:ext>
                    </c:extLst>
                    <c:numCache>
                      <c:formatCode>0%</c:formatCode>
                      <c:ptCount val="15"/>
                      <c:pt idx="0">
                        <c:v>3.8970950270802558E-2</c:v>
                      </c:pt>
                      <c:pt idx="1">
                        <c:v>4.5691777449532248E-2</c:v>
                      </c:pt>
                      <c:pt idx="2">
                        <c:v>3.567208271787297E-2</c:v>
                      </c:pt>
                      <c:pt idx="3">
                        <c:v>3.2742491383554897E-3</c:v>
                      </c:pt>
                      <c:pt idx="4">
                        <c:v>8.1240768094534711E-4</c:v>
                      </c:pt>
                      <c:pt idx="5">
                        <c:v>3.1093057607090104E-2</c:v>
                      </c:pt>
                      <c:pt idx="6">
                        <c:v>7.0236336779911368E-2</c:v>
                      </c:pt>
                      <c:pt idx="7">
                        <c:v>5.605612998522895E-2</c:v>
                      </c:pt>
                      <c:pt idx="8">
                        <c:v>1.0733628754308222E-2</c:v>
                      </c:pt>
                      <c:pt idx="9">
                        <c:v>2.3633677991137369E-3</c:v>
                      </c:pt>
                      <c:pt idx="10">
                        <c:v>1.7848350566223536E-2</c:v>
                      </c:pt>
                      <c:pt idx="11">
                        <c:v>0.19561792220580995</c:v>
                      </c:pt>
                      <c:pt idx="12">
                        <c:v>0.33510585918266861</c:v>
                      </c:pt>
                      <c:pt idx="13">
                        <c:v>0.1241014278680453</c:v>
                      </c:pt>
                      <c:pt idx="14">
                        <c:v>3.2422451994091578E-2</c:v>
                      </c:pt>
                    </c:numCache>
                  </c:numRef>
                </c:val>
                <c:extLst xmlns:c15="http://schemas.microsoft.com/office/drawing/2012/chart">
                  <c:ext xmlns:c16="http://schemas.microsoft.com/office/drawing/2014/chart" uri="{C3380CC4-5D6E-409C-BE32-E72D297353CC}">
                    <c16:uniqueId val="{00000004-F233-4331-B875-46FBA99BBBEA}"/>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'46 Data Census size tenure'!$F$188</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tenure'!$F$189:$F$203</c15:sqref>
                        </c15:formulaRef>
                      </c:ext>
                    </c:extLst>
                    <c:numCache>
                      <c:formatCode>0%</c:formatCode>
                      <c:ptCount val="15"/>
                      <c:pt idx="0">
                        <c:v>3.2437655950268991E-2</c:v>
                      </c:pt>
                      <c:pt idx="1">
                        <c:v>4.6990610531781406E-2</c:v>
                      </c:pt>
                      <c:pt idx="2">
                        <c:v>4.3601171159476731E-2</c:v>
                      </c:pt>
                      <c:pt idx="3">
                        <c:v>4.6730993899009128E-3</c:v>
                      </c:pt>
                      <c:pt idx="4">
                        <c:v>1.2259674325357333E-3</c:v>
                      </c:pt>
                      <c:pt idx="5">
                        <c:v>2.3985692238904996E-2</c:v>
                      </c:pt>
                      <c:pt idx="6">
                        <c:v>5.3553142082413858E-2</c:v>
                      </c:pt>
                      <c:pt idx="7">
                        <c:v>5.175024879927307E-2</c:v>
                      </c:pt>
                      <c:pt idx="8">
                        <c:v>1.7235659786825897E-2</c:v>
                      </c:pt>
                      <c:pt idx="9">
                        <c:v>4.7452151212265441E-3</c:v>
                      </c:pt>
                      <c:pt idx="10">
                        <c:v>2.004817330852552E-2</c:v>
                      </c:pt>
                      <c:pt idx="11">
                        <c:v>0.11352458425280891</c:v>
                      </c:pt>
                      <c:pt idx="12">
                        <c:v>0.3171794095163919</c:v>
                      </c:pt>
                      <c:pt idx="13">
                        <c:v>0.22084721561161352</c:v>
                      </c:pt>
                      <c:pt idx="14">
                        <c:v>4.8202154818052012E-2</c:v>
                      </c:pt>
                    </c:numCache>
                  </c:numRef>
                </c:val>
                <c:extLst xmlns:c15="http://schemas.microsoft.com/office/drawing/2012/chart">
                  <c:ext xmlns:c16="http://schemas.microsoft.com/office/drawing/2014/chart" uri="{C3380CC4-5D6E-409C-BE32-E72D297353CC}">
                    <c16:uniqueId val="{00000005-F233-4331-B875-46FBA99BBBEA}"/>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'46 Data Census size tenure'!$H$188</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tenure'!$H$189:$H$203</c15:sqref>
                        </c15:formulaRef>
                      </c:ext>
                    </c:extLst>
                    <c:numCache>
                      <c:formatCode>0%</c:formatCode>
                      <c:ptCount val="15"/>
                      <c:pt idx="0">
                        <c:v>2.8819212808539028E-2</c:v>
                      </c:pt>
                      <c:pt idx="1">
                        <c:v>5.9523015343562372E-2</c:v>
                      </c:pt>
                      <c:pt idx="2">
                        <c:v>4.8932621747831889E-2</c:v>
                      </c:pt>
                      <c:pt idx="3">
                        <c:v>4.1861240827218149E-3</c:v>
                      </c:pt>
                      <c:pt idx="4">
                        <c:v>1.067378252168112E-3</c:v>
                      </c:pt>
                      <c:pt idx="5">
                        <c:v>2.0313542361574382E-2</c:v>
                      </c:pt>
                      <c:pt idx="6">
                        <c:v>4.8198799199466312E-2</c:v>
                      </c:pt>
                      <c:pt idx="7">
                        <c:v>4.467978652434957E-2</c:v>
                      </c:pt>
                      <c:pt idx="8">
                        <c:v>1.4843228819212809E-2</c:v>
                      </c:pt>
                      <c:pt idx="9">
                        <c:v>5.8372248165443627E-3</c:v>
                      </c:pt>
                      <c:pt idx="10">
                        <c:v>1.7995330220146766E-2</c:v>
                      </c:pt>
                      <c:pt idx="11">
                        <c:v>0.11937958639092729</c:v>
                      </c:pt>
                      <c:pt idx="12">
                        <c:v>0.27813542361574384</c:v>
                      </c:pt>
                      <c:pt idx="13">
                        <c:v>0.22805203468979318</c:v>
                      </c:pt>
                      <c:pt idx="14">
                        <c:v>8.0036691127418277E-2</c:v>
                      </c:pt>
                    </c:numCache>
                  </c:numRef>
                </c:val>
                <c:extLst xmlns:c15="http://schemas.microsoft.com/office/drawing/2012/chart">
                  <c:ext xmlns:c16="http://schemas.microsoft.com/office/drawing/2014/chart" uri="{C3380CC4-5D6E-409C-BE32-E72D297353CC}">
                    <c16:uniqueId val="{00000006-F233-4331-B875-46FBA99BBBEA}"/>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'46 Data Census size tenure'!$I$188</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tenure'!$I$189:$I$203</c15:sqref>
                        </c15:formulaRef>
                      </c:ext>
                    </c:extLst>
                    <c:numCache>
                      <c:formatCode>0%</c:formatCode>
                      <c:ptCount val="15"/>
                      <c:pt idx="0">
                        <c:v>4.3398241029531597E-2</c:v>
                      </c:pt>
                      <c:pt idx="1">
                        <c:v>5.6014498862007926E-2</c:v>
                      </c:pt>
                      <c:pt idx="2">
                        <c:v>5.0071651352946132E-2</c:v>
                      </c:pt>
                      <c:pt idx="3">
                        <c:v>5.1420382702520445E-3</c:v>
                      </c:pt>
                      <c:pt idx="4">
                        <c:v>7.5866138413554747E-4</c:v>
                      </c:pt>
                      <c:pt idx="5">
                        <c:v>2.4108572873640731E-2</c:v>
                      </c:pt>
                      <c:pt idx="6">
                        <c:v>7.5557054145943978E-2</c:v>
                      </c:pt>
                      <c:pt idx="7">
                        <c:v>7.3927337098541684E-2</c:v>
                      </c:pt>
                      <c:pt idx="8">
                        <c:v>2.4825086403102083E-2</c:v>
                      </c:pt>
                      <c:pt idx="9">
                        <c:v>6.5329174745005483E-3</c:v>
                      </c:pt>
                      <c:pt idx="10">
                        <c:v>1.9345865295456462E-2</c:v>
                      </c:pt>
                      <c:pt idx="11">
                        <c:v>0.15102981258253956</c:v>
                      </c:pt>
                      <c:pt idx="12">
                        <c:v>0.29646800977830229</c:v>
                      </c:pt>
                      <c:pt idx="13">
                        <c:v>0.13577228919048021</c:v>
                      </c:pt>
                      <c:pt idx="14">
                        <c:v>3.7047964258619233E-2</c:v>
                      </c:pt>
                    </c:numCache>
                  </c:numRef>
                </c:val>
                <c:extLst xmlns:c15="http://schemas.microsoft.com/office/drawing/2012/chart">
                  <c:ext xmlns:c16="http://schemas.microsoft.com/office/drawing/2014/chart" uri="{C3380CC4-5D6E-409C-BE32-E72D297353CC}">
                    <c16:uniqueId val="{00000007-F233-4331-B875-46FBA99BBBE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'46 Data Census size tenure'!$K$188</c15:sqref>
                        </c15:formulaRef>
                      </c:ext>
                    </c:extLst>
                    <c:strCache>
                      <c:ptCount val="1"/>
                      <c:pt idx="0">
                        <c:v>Greater Cambridge</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tenure'!$K$189:$K$203</c15:sqref>
                        </c15:formulaRef>
                      </c:ext>
                    </c:extLst>
                    <c:numCache>
                      <c:formatCode>0%</c:formatCode>
                      <c:ptCount val="15"/>
                      <c:pt idx="0">
                        <c:v>5.3902544200086243E-2</c:v>
                      </c:pt>
                      <c:pt idx="1">
                        <c:v>6.4964283705495243E-2</c:v>
                      </c:pt>
                      <c:pt idx="2">
                        <c:v>5.7014830230421656E-2</c:v>
                      </c:pt>
                      <c:pt idx="3">
                        <c:v>5.3996287755216825E-3</c:v>
                      </c:pt>
                      <c:pt idx="4">
                        <c:v>2.1654761235165082E-3</c:v>
                      </c:pt>
                      <c:pt idx="5">
                        <c:v>4.5746854903725369E-2</c:v>
                      </c:pt>
                      <c:pt idx="6">
                        <c:v>6.6726662541950241E-2</c:v>
                      </c:pt>
                      <c:pt idx="7">
                        <c:v>5.2590134428258058E-2</c:v>
                      </c:pt>
                      <c:pt idx="8">
                        <c:v>2.0482966796032773E-2</c:v>
                      </c:pt>
                      <c:pt idx="9">
                        <c:v>1.1511708570035809E-2</c:v>
                      </c:pt>
                      <c:pt idx="10">
                        <c:v>2.2957796651480209E-2</c:v>
                      </c:pt>
                      <c:pt idx="11">
                        <c:v>0.11200479967002269</c:v>
                      </c:pt>
                      <c:pt idx="12">
                        <c:v>0.25066089206367065</c:v>
                      </c:pt>
                      <c:pt idx="13">
                        <c:v>0.16951647074263645</c:v>
                      </c:pt>
                      <c:pt idx="14">
                        <c:v>6.4354950597146451E-2</c:v>
                      </c:pt>
                    </c:numCache>
                  </c:numRef>
                </c:val>
                <c:extLst xmlns:c15="http://schemas.microsoft.com/office/drawing/2012/chart">
                  <c:ext xmlns:c16="http://schemas.microsoft.com/office/drawing/2014/chart" uri="{C3380CC4-5D6E-409C-BE32-E72D297353CC}">
                    <c16:uniqueId val="{00000008-F233-4331-B875-46FBA99BBBEA}"/>
                  </c:ext>
                </c:extLst>
              </c15:ser>
            </c15:filteredBarSeries>
          </c:ext>
        </c:extLst>
      </c:barChart>
      <c:catAx>
        <c:axId val="12659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5914528"/>
        <c:crosses val="autoZero"/>
        <c:auto val="1"/>
        <c:lblAlgn val="ctr"/>
        <c:lblOffset val="100"/>
        <c:noMultiLvlLbl val="0"/>
      </c:catAx>
      <c:valAx>
        <c:axId val="1265914528"/>
        <c:scaling>
          <c:orientation val="minMax"/>
          <c:max val="0.35000000000000003"/>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592"/>
        <c:crosses val="autoZero"/>
        <c:crossBetween val="between"/>
      </c:valAx>
      <c:spPr>
        <a:noFill/>
        <a:ln>
          <a:noFill/>
        </a:ln>
        <a:effectLst/>
      </c:spPr>
    </c:plotArea>
    <c:legend>
      <c:legendPos val="r"/>
      <c:overlay val="1"/>
      <c:spPr>
        <a:solidFill>
          <a:sysClr val="window" lastClr="FFFFFF"/>
        </a:solidFill>
        <a:ln>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Peterborough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244-4FA3-8881-5C6916AEF90D}"/>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244-4FA3-8881-5C6916AEF90D}"/>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244-4FA3-8881-5C6916AEF90D}"/>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244-4FA3-8881-5C6916AEF90D}"/>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244-4FA3-8881-5C6916AEF90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moves'!$H$23:$H$27</c:f>
              <c:numCache>
                <c:formatCode>0%</c:formatCode>
                <c:ptCount val="5"/>
                <c:pt idx="0">
                  <c:v>0.82420802534318904</c:v>
                </c:pt>
                <c:pt idx="1">
                  <c:v>5.7602956705385427E-2</c:v>
                </c:pt>
                <c:pt idx="2">
                  <c:v>2.5778775079197465E-2</c:v>
                </c:pt>
                <c:pt idx="3">
                  <c:v>2.2927666314677929E-2</c:v>
                </c:pt>
                <c:pt idx="4">
                  <c:v>6.9482576557550163E-2</c:v>
                </c:pt>
              </c:numCache>
            </c:numRef>
          </c:val>
          <c:extLst>
            <c:ext xmlns:c16="http://schemas.microsoft.com/office/drawing/2014/chart" uri="{C3380CC4-5D6E-409C-BE32-E72D297353CC}">
              <c16:uniqueId val="{0000000A-7244-4FA3-8881-5C6916AEF90D}"/>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accent2">
            <a:lumMod val="5000"/>
            <a:lumOff val="95000"/>
          </a:schemeClr>
        </a:gs>
        <a:gs pos="100000">
          <a:schemeClr val="accent1">
            <a:lumMod val="40000"/>
            <a:lumOff val="6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tenure'!$G$172:$G$186</cx:f>
        <cx:lvl ptCount="15" formatCode="#,##0">
          <cx:pt idx="0">5025</cx:pt>
          <cx:pt idx="1">4294</cx:pt>
          <cx:pt idx="2">4312</cx:pt>
          <cx:pt idx="3">666</cx:pt>
          <cx:pt idx="4">137</cx:pt>
          <cx:pt idx="5">2354</cx:pt>
          <cx:pt idx="6">5279</cx:pt>
          <cx:pt idx="7">5521</cx:pt>
          <cx:pt idx="8">1440</cx:pt>
          <cx:pt idx="9">429</cx:pt>
          <cx:pt idx="10">1343</cx:pt>
          <cx:pt idx="11">8406</cx:pt>
          <cx:pt idx="12">22600</cx:pt>
          <cx:pt idx="13">9769</cx:pt>
          <cx:pt idx="14">2448</cx:pt>
        </cx:lvl>
      </cx:numDim>
    </cx:data>
  </cx:chartData>
  <cx:chart>
    <cx:plotArea>
      <cx:plotAreaRegion>
        <cx:series layoutId="sunburst" uniqueId="{4F795B72-5D8A-4E56-AC4C-503B917693F5}">
          <cx:tx>
            <cx:txData>
              <cx:f>'46 Data Census size tenure'!$G$171</cx:f>
              <cx:v>Peterborough</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1">
  <a:schemeClr val="accent1"/>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dirty="0"/>
              <a:t>Sample Footer Text</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F612A-4CB0-4F57-9A87-F049CECB184D}"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97F40-C8F7-4897-A6B8-241042F913A9}"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11"/>
          </p:nvPr>
        </p:nvSpPr>
        <p:spPr/>
        <p:txBody>
          <a:bodyPr/>
          <a:lstStyle/>
          <a:p>
            <a:r>
              <a:rPr lang="en-US" spc="200"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75374-B296-498E-A935-80631EA9020D}"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8B728-214A-4ABC-8432-5B3A5A66A987}" type="datetime2">
              <a:rPr lang="en-US" smtClean="0"/>
              <a:t>Monday, July 17, 2023</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Monday, July 17, 2023</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Monday, July 17, 2023</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71CEB-9838-4245-91B8-EFBAFE2D8B44}"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1D3F6BF-A585-41F8-88DF-7E5D069F892A}" type="datetime2">
              <a:rPr lang="en-US" smtClean="0"/>
              <a:t>Monday, July 17, 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dirty="0"/>
              <a:t>Sample Footer Text</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terborough.gov.uk/asset-library/imported-assets/SHMAFinalReport-2017.pdf" TargetMode="External"/><Relationship Id="rId2" Type="http://schemas.openxmlformats.org/officeDocument/2006/relationships/hyperlink" Target="https://cambridgeshireinsight.org.uk/wp-content/uploads/2021/10/CWS-Housing-Needs-of-Specific-Groups-Oct21.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7.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p:spPr>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Peterborough</a:t>
            </a:r>
          </a:p>
        </p:txBody>
      </p:sp>
      <p:pic>
        <p:nvPicPr>
          <p:cNvPr id="53" name="Picture 5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7126E1A3-8BEA-478A-86CE-83ECE91FC950}"/>
              </a:ext>
            </a:extLst>
          </p:cNvPr>
          <p:cNvSpPr>
            <a:spLocks noGrp="1"/>
          </p:cNvSpPr>
          <p:nvPr>
            <p:ph type="sldNum" sz="quarter" idx="12"/>
          </p:nvPr>
        </p:nvSpPr>
        <p:spPr>
          <a:xfrm>
            <a:off x="11417450" y="6354422"/>
            <a:ext cx="774550" cy="503578"/>
          </a:xfrm>
        </p:spPr>
        <p:txBody>
          <a:bodyPr>
            <a:normAutofit/>
          </a:bodyPr>
          <a:lstStyle/>
          <a:p>
            <a:pPr algn="ctr">
              <a:lnSpc>
                <a:spcPct val="90000"/>
              </a:lnSpc>
              <a:spcAft>
                <a:spcPts val="600"/>
              </a:spcAft>
            </a:pPr>
            <a:fld id="{0D309695-DEC3-40DA-9DF5-330280C9D0E8}" type="slidenum">
              <a:rPr lang="en-US" smtClean="0"/>
              <a:pPr algn="ctr">
                <a:lnSpc>
                  <a:spcPct val="90000"/>
                </a:lnSpc>
                <a:spcAft>
                  <a:spcPts val="600"/>
                </a:spcAft>
              </a:pPr>
              <a:t>1</a:t>
            </a:fld>
            <a:endParaRPr lang="en-US" dirty="0"/>
          </a:p>
        </p:txBody>
      </p:sp>
    </p:spTree>
    <p:extLst>
      <p:ext uri="{BB962C8B-B14F-4D97-AF65-F5344CB8AC3E}">
        <p14:creationId xmlns:p14="http://schemas.microsoft.com/office/powerpoint/2010/main" val="3136299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1249394"/>
          </a:xfrm>
        </p:spPr>
        <p:txBody>
          <a:bodyPr vert="horz" lIns="91440" tIns="45720" rIns="91440" bIns="45720" rtlCol="0" anchor="ctr">
            <a:normAutofit/>
          </a:bodyPr>
          <a:lstStyle/>
          <a:p>
            <a:r>
              <a:rPr lang="en-US" kern="1200" dirty="0">
                <a:solidFill>
                  <a:schemeClr val="tx1"/>
                </a:solidFill>
                <a:latin typeface="+mj-lt"/>
                <a:ea typeface="+mj-ea"/>
                <a:cs typeface="+mj-cs"/>
              </a:rPr>
              <a:t>household tenure &amp; beds</a:t>
            </a:r>
          </a:p>
        </p:txBody>
      </p:sp>
      <p:sp>
        <p:nvSpPr>
          <p:cNvPr id="4" name="Footer Placeholder 3">
            <a:extLst>
              <a:ext uri="{FF2B5EF4-FFF2-40B4-BE49-F238E27FC236}">
                <a16:creationId xmlns:a16="http://schemas.microsoft.com/office/drawing/2014/main" id="{1D7AD921-359C-4951-A284-E3E8F1FABDD0}"/>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aphicFrame>
        <p:nvGraphicFramePr>
          <p:cNvPr id="8" name="Chart 7">
            <a:extLst>
              <a:ext uri="{FF2B5EF4-FFF2-40B4-BE49-F238E27FC236}">
                <a16:creationId xmlns:a16="http://schemas.microsoft.com/office/drawing/2014/main" id="{03200421-3FDF-45F0-8385-A9002C1D8244}"/>
              </a:ext>
            </a:extLst>
          </p:cNvPr>
          <p:cNvGraphicFramePr>
            <a:graphicFrameLocks/>
          </p:cNvGraphicFramePr>
          <p:nvPr>
            <p:extLst>
              <p:ext uri="{D42A27DB-BD31-4B8C-83A1-F6EECF244321}">
                <p14:modId xmlns:p14="http://schemas.microsoft.com/office/powerpoint/2010/main" val="4242419210"/>
              </p:ext>
            </p:extLst>
          </p:nvPr>
        </p:nvGraphicFramePr>
        <p:xfrm>
          <a:off x="232229" y="1382058"/>
          <a:ext cx="7379062" cy="4470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56B8C71-FC51-4B6A-AA98-B2E895F72E9D}"/>
              </a:ext>
            </a:extLst>
          </p:cNvPr>
          <p:cNvGraphicFramePr>
            <a:graphicFrameLocks/>
          </p:cNvGraphicFramePr>
          <p:nvPr>
            <p:extLst>
              <p:ext uri="{D42A27DB-BD31-4B8C-83A1-F6EECF244321}">
                <p14:modId xmlns:p14="http://schemas.microsoft.com/office/powerpoint/2010/main" val="1031068289"/>
              </p:ext>
            </p:extLst>
          </p:nvPr>
        </p:nvGraphicFramePr>
        <p:xfrm>
          <a:off x="7109011" y="1382059"/>
          <a:ext cx="4986169"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F4C70C10-8790-4CAF-8ACD-5363BB7853B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10</a:t>
            </a:fld>
            <a:endParaRPr lang="en-US" dirty="0"/>
          </a:p>
        </p:txBody>
      </p:sp>
      <p:sp>
        <p:nvSpPr>
          <p:cNvPr id="3" name="Rectangle: Rounded Corners 2">
            <a:extLst>
              <a:ext uri="{FF2B5EF4-FFF2-40B4-BE49-F238E27FC236}">
                <a16:creationId xmlns:a16="http://schemas.microsoft.com/office/drawing/2014/main" id="{FD892196-78C0-B444-05CE-3C538D00E4D4}"/>
              </a:ext>
            </a:extLst>
          </p:cNvPr>
          <p:cNvSpPr/>
          <p:nvPr/>
        </p:nvSpPr>
        <p:spPr>
          <a:xfrm>
            <a:off x="8349710" y="6034815"/>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15160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B9EBCAC9-246B-42C1-A225-7C5457F88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583BF127-FCFE-488A-831B-09B1165010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4455171B-B135-465E-A8C4-6CA65485DBAE}"/>
              </a:ext>
            </a:extLst>
          </p:cNvPr>
          <p:cNvSpPr txBox="1">
            <a:spLocks/>
          </p:cNvSpPr>
          <p:nvPr/>
        </p:nvSpPr>
        <p:spPr>
          <a:xfrm>
            <a:off x="1451580" y="804520"/>
            <a:ext cx="4176511" cy="104923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household tenure &amp; beds combined</a:t>
            </a:r>
          </a:p>
        </p:txBody>
      </p:sp>
      <p:sp>
        <p:nvSpPr>
          <p:cNvPr id="5" name="Rectangle 4">
            <a:extLst>
              <a:ext uri="{FF2B5EF4-FFF2-40B4-BE49-F238E27FC236}">
                <a16:creationId xmlns:a16="http://schemas.microsoft.com/office/drawing/2014/main" id="{A3637C87-4412-44EE-A99E-9B3D8AA6C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TextBox 5">
            <a:extLst>
              <a:ext uri="{FF2B5EF4-FFF2-40B4-BE49-F238E27FC236}">
                <a16:creationId xmlns:a16="http://schemas.microsoft.com/office/drawing/2014/main" id="{15B1E4BF-AD14-4361-926A-65A909A04606}"/>
              </a:ext>
            </a:extLst>
          </p:cNvPr>
          <p:cNvSpPr txBox="1"/>
          <p:nvPr/>
        </p:nvSpPr>
        <p:spPr>
          <a:xfrm>
            <a:off x="1451581" y="2015732"/>
            <a:ext cx="4172212" cy="3450613"/>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8C98AA52-1072-4281-9A51-9DAAD131A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8" name="Slide Number Placeholder 4">
            <a:extLst>
              <a:ext uri="{FF2B5EF4-FFF2-40B4-BE49-F238E27FC236}">
                <a16:creationId xmlns:a16="http://schemas.microsoft.com/office/drawing/2014/main" id="{67454468-6778-4E90-B45E-0E629A0137D3}"/>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11</a:t>
            </a:fld>
            <a:endParaRPr lang="en-US" dirty="0"/>
          </a:p>
        </p:txBody>
      </p:sp>
      <p:cxnSp>
        <p:nvCxnSpPr>
          <p:cNvPr id="9" name="Straight Connector 8">
            <a:extLst>
              <a:ext uri="{FF2B5EF4-FFF2-40B4-BE49-F238E27FC236}">
                <a16:creationId xmlns:a16="http://schemas.microsoft.com/office/drawing/2014/main" id="{12167544-D77C-467D-A6E4-2EA152A12E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69454660-DEC8-4176-9673-B40EBE235282}"/>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F7734E43-028F-4BC0-BFA4-8949FB0C820E}"/>
                  </a:ext>
                </a:extLst>
              </p:cNvPr>
              <p:cNvGraphicFramePr>
                <a:graphicFrameLocks/>
              </p:cNvGraphicFramePr>
              <p:nvPr>
                <p:extLst>
                  <p:ext uri="{D42A27DB-BD31-4B8C-83A1-F6EECF244321}">
                    <p14:modId xmlns:p14="http://schemas.microsoft.com/office/powerpoint/2010/main" val="1616881314"/>
                  </p:ext>
                </p:extLst>
              </p:nvPr>
            </p:nvGraphicFramePr>
            <p:xfrm>
              <a:off x="6123016" y="235131"/>
              <a:ext cx="5663474" cy="556459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F7734E43-028F-4BC0-BFA4-8949FB0C820E}"/>
                  </a:ext>
                </a:extLst>
              </p:cNvPr>
              <p:cNvPicPr>
                <a:picLocks noGrp="1" noRot="1" noChangeAspect="1" noMove="1" noResize="1" noEditPoints="1" noAdjustHandles="1" noChangeArrowheads="1" noChangeShapeType="1"/>
              </p:cNvPicPr>
              <p:nvPr/>
            </p:nvPicPr>
            <p:blipFill>
              <a:blip r:embed="rId4"/>
              <a:stretch>
                <a:fillRect/>
              </a:stretch>
            </p:blipFill>
            <p:spPr>
              <a:xfrm>
                <a:off x="6123016" y="235131"/>
                <a:ext cx="5663474" cy="5564595"/>
              </a:xfrm>
              <a:prstGeom prst="rect">
                <a:avLst/>
              </a:prstGeom>
            </p:spPr>
          </p:pic>
        </mc:Fallback>
      </mc:AlternateContent>
      <p:sp>
        <p:nvSpPr>
          <p:cNvPr id="10" name="TextBox 9">
            <a:extLst>
              <a:ext uri="{FF2B5EF4-FFF2-40B4-BE49-F238E27FC236}">
                <a16:creationId xmlns:a16="http://schemas.microsoft.com/office/drawing/2014/main" id="{73EF9C1E-27FA-7E32-466B-B712B3C3627E}"/>
              </a:ext>
            </a:extLst>
          </p:cNvPr>
          <p:cNvSpPr txBox="1"/>
          <p:nvPr/>
        </p:nvSpPr>
        <p:spPr>
          <a:xfrm>
            <a:off x="1451279" y="3525920"/>
            <a:ext cx="417221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en-GB" sz="1400" dirty="0"/>
              <a:t>This pie highlights the broad tenure and size breakdown in Peterborough, with more owned homes than rented. Owned homes see a good number of 2, 3 and 4 beds but few 1 beds, while and private and social rented tend to favour 1, 2 and 3 beds, with very few 4 and 5 bed social rented homes</a:t>
            </a:r>
          </a:p>
        </p:txBody>
      </p:sp>
    </p:spTree>
    <p:extLst>
      <p:ext uri="{BB962C8B-B14F-4D97-AF65-F5344CB8AC3E}">
        <p14:creationId xmlns:p14="http://schemas.microsoft.com/office/powerpoint/2010/main" val="75266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529E8267-9603-4351-BECD-1EA8D498FADD}"/>
              </a:ext>
            </a:extLst>
          </p:cNvPr>
          <p:cNvSpPr>
            <a:spLocks noGrp="1"/>
          </p:cNvSpPr>
          <p:nvPr>
            <p:ph type="title"/>
          </p:nvPr>
        </p:nvSpPr>
        <p:spPr>
          <a:xfrm>
            <a:off x="659301" y="1474969"/>
            <a:ext cx="3170430" cy="1868760"/>
          </a:xfrm>
        </p:spPr>
        <p:txBody>
          <a:bodyPr vert="horz" lIns="91440" tIns="45720" rIns="91440" bIns="0" rtlCol="0" anchor="b">
            <a:normAutofit fontScale="90000"/>
          </a:bodyPr>
          <a:lstStyle/>
          <a:p>
            <a:r>
              <a:rPr lang="en-US" sz="3600" dirty="0"/>
              <a:t>Comparing Household tenure &amp; beds </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E5CAEAA7-BEB9-4050-8E06-4ED88B5A4F2C}"/>
              </a:ext>
            </a:extLst>
          </p:cNvPr>
          <p:cNvGraphicFramePr>
            <a:graphicFrameLocks/>
          </p:cNvGraphicFramePr>
          <p:nvPr>
            <p:extLst>
              <p:ext uri="{D42A27DB-BD31-4B8C-83A1-F6EECF244321}">
                <p14:modId xmlns:p14="http://schemas.microsoft.com/office/powerpoint/2010/main" val="2623255967"/>
              </p:ext>
            </p:extLst>
          </p:nvPr>
        </p:nvGraphicFramePr>
        <p:xfrm>
          <a:off x="4618374" y="1116345"/>
          <a:ext cx="6282919" cy="386617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29DD7892-4BB0-430C-9367-8CD3B5BF9AA3}"/>
              </a:ext>
            </a:extLst>
          </p:cNvPr>
          <p:cNvSpPr/>
          <p:nvPr/>
        </p:nvSpPr>
        <p:spPr>
          <a:xfrm>
            <a:off x="8617528" y="152794"/>
            <a:ext cx="3418146" cy="1310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Peterborough has: </a:t>
            </a:r>
          </a:p>
          <a:p>
            <a:pPr indent="-92075" algn="ctr">
              <a:spcAft>
                <a:spcPts val="600"/>
              </a:spcAft>
              <a:buFont typeface="Arial" panose="020B0604020202020204" pitchFamily="34" charset="0"/>
              <a:buChar char="•"/>
            </a:pPr>
            <a:r>
              <a:rPr lang="en-GB" sz="1400" dirty="0"/>
              <a:t>Fewer 4 &amp; 5 bed owned homes</a:t>
            </a:r>
          </a:p>
          <a:p>
            <a:pPr indent="-92075" algn="ctr">
              <a:spcAft>
                <a:spcPts val="600"/>
              </a:spcAft>
              <a:buFont typeface="Arial" panose="020B0604020202020204" pitchFamily="34" charset="0"/>
              <a:buChar char="•"/>
            </a:pPr>
            <a:r>
              <a:rPr lang="en-GB" sz="1400" dirty="0"/>
              <a:t> More 3 beds of all tenures </a:t>
            </a:r>
          </a:p>
          <a:p>
            <a:pPr indent="-92075" algn="ctr">
              <a:spcAft>
                <a:spcPts val="600"/>
              </a:spcAft>
              <a:buFont typeface="Arial" panose="020B0604020202020204" pitchFamily="34" charset="0"/>
              <a:buChar char="•"/>
            </a:pPr>
            <a:r>
              <a:rPr lang="en-GB" sz="1400" dirty="0"/>
              <a:t> More 1 bed social rented</a:t>
            </a:r>
          </a:p>
        </p:txBody>
      </p:sp>
      <p:sp>
        <p:nvSpPr>
          <p:cNvPr id="19" name="Footer Placeholder 3">
            <a:extLst>
              <a:ext uri="{FF2B5EF4-FFF2-40B4-BE49-F238E27FC236}">
                <a16:creationId xmlns:a16="http://schemas.microsoft.com/office/drawing/2014/main" id="{E871C8F8-7946-4A8E-8D07-9301D657D6ED}"/>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21" name="Slide Number Placeholder 4">
            <a:extLst>
              <a:ext uri="{FF2B5EF4-FFF2-40B4-BE49-F238E27FC236}">
                <a16:creationId xmlns:a16="http://schemas.microsoft.com/office/drawing/2014/main" id="{19CB2ABA-5934-4DD3-AAB9-E1B9C14C6C8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12</a:t>
            </a:fld>
            <a:endParaRPr lang="en-US" dirty="0"/>
          </a:p>
        </p:txBody>
      </p:sp>
      <p:sp>
        <p:nvSpPr>
          <p:cNvPr id="4" name="TextBox 3">
            <a:extLst>
              <a:ext uri="{FF2B5EF4-FFF2-40B4-BE49-F238E27FC236}">
                <a16:creationId xmlns:a16="http://schemas.microsoft.com/office/drawing/2014/main" id="{01723213-ABDF-1755-79FA-064ABC64E82F}"/>
              </a:ext>
            </a:extLst>
          </p:cNvPr>
          <p:cNvSpPr txBox="1"/>
          <p:nvPr/>
        </p:nvSpPr>
        <p:spPr>
          <a:xfrm>
            <a:off x="652496" y="3684285"/>
            <a:ext cx="3177235" cy="1782060"/>
          </a:xfrm>
          <a:prstGeom prst="rect">
            <a:avLst/>
          </a:prstGeom>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dirty="0"/>
              <a:t>This chart combines Census 2011 household data on broad tenure group and number of bedrooms, and compares this district to the study area total (all)</a:t>
            </a:r>
          </a:p>
        </p:txBody>
      </p:sp>
    </p:spTree>
    <p:extLst>
      <p:ext uri="{BB962C8B-B14F-4D97-AF65-F5344CB8AC3E}">
        <p14:creationId xmlns:p14="http://schemas.microsoft.com/office/powerpoint/2010/main" val="285542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Likely 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4025675" cy="3933512"/>
          </a:xfrm>
        </p:spPr>
        <p:txBody>
          <a:bodyPr vert="horz" lIns="91440" tIns="45720" rIns="91440" bIns="45720" rtlCol="0" anchor="t">
            <a:normAutofit fontScale="85000" lnSpcReduction="1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a:t>
            </a:r>
            <a:r>
              <a:rPr lang="en-GB" dirty="0"/>
              <a:t>Peterborough </a:t>
            </a:r>
            <a:endParaRPr lang="en-US" dirty="0"/>
          </a:p>
        </p:txBody>
      </p:sp>
      <p:sp>
        <p:nvSpPr>
          <p:cNvPr id="17" name="Footer Placeholder 3">
            <a:extLst>
              <a:ext uri="{FF2B5EF4-FFF2-40B4-BE49-F238E27FC236}">
                <a16:creationId xmlns:a16="http://schemas.microsoft.com/office/drawing/2014/main" id="{C1F9FC84-5142-46B2-A77C-064FE101C7F1}"/>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aphicFrame>
        <p:nvGraphicFramePr>
          <p:cNvPr id="18" name="Chart 17">
            <a:extLst>
              <a:ext uri="{FF2B5EF4-FFF2-40B4-BE49-F238E27FC236}">
                <a16:creationId xmlns:a16="http://schemas.microsoft.com/office/drawing/2014/main" id="{629E3E74-C080-4D55-ADDF-4B31DD2FC81D}"/>
              </a:ext>
            </a:extLst>
          </p:cNvPr>
          <p:cNvGraphicFramePr>
            <a:graphicFrameLocks/>
          </p:cNvGraphicFramePr>
          <p:nvPr>
            <p:extLst>
              <p:ext uri="{D42A27DB-BD31-4B8C-83A1-F6EECF244321}">
                <p14:modId xmlns:p14="http://schemas.microsoft.com/office/powerpoint/2010/main" val="3769416621"/>
              </p:ext>
            </p:extLst>
          </p:nvPr>
        </p:nvGraphicFramePr>
        <p:xfrm>
          <a:off x="5942076" y="804520"/>
          <a:ext cx="5990280" cy="514472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99A2E31B-1BFC-48CA-B2EC-ECCE546A5CC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13</a:t>
            </a:fld>
            <a:endParaRPr lang="en-US" dirty="0"/>
          </a:p>
        </p:txBody>
      </p:sp>
      <p:sp>
        <p:nvSpPr>
          <p:cNvPr id="3" name="TextBox 2">
            <a:extLst>
              <a:ext uri="{FF2B5EF4-FFF2-40B4-BE49-F238E27FC236}">
                <a16:creationId xmlns:a16="http://schemas.microsoft.com/office/drawing/2014/main" id="{E0254B66-5C59-699E-580B-1FD9ADD4590C}"/>
              </a:ext>
            </a:extLst>
          </p:cNvPr>
          <p:cNvSpPr txBox="1"/>
          <p:nvPr/>
        </p:nvSpPr>
        <p:spPr>
          <a:xfrm>
            <a:off x="9821392" y="5234155"/>
            <a:ext cx="2110964"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82% non-movers</a:t>
            </a:r>
          </a:p>
          <a:p>
            <a:pPr algn="ctr"/>
            <a:r>
              <a:rPr lang="en-GB" dirty="0"/>
              <a:t>18% movers</a:t>
            </a:r>
          </a:p>
        </p:txBody>
      </p:sp>
    </p:spTree>
    <p:extLst>
      <p:ext uri="{BB962C8B-B14F-4D97-AF65-F5344CB8AC3E}">
        <p14:creationId xmlns:p14="http://schemas.microsoft.com/office/powerpoint/2010/main" val="194604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814E-559B-4EDA-9B90-6D470E1FAAD8}"/>
              </a:ext>
            </a:extLst>
          </p:cNvPr>
          <p:cNvSpPr txBox="1">
            <a:spLocks/>
          </p:cNvSpPr>
          <p:nvPr/>
        </p:nvSpPr>
        <p:spPr>
          <a:xfrm>
            <a:off x="1447191" y="804163"/>
            <a:ext cx="9607661" cy="105631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likely movers</a:t>
            </a:r>
          </a:p>
        </p:txBody>
      </p:sp>
      <p:graphicFrame>
        <p:nvGraphicFramePr>
          <p:cNvPr id="3" name="Chart 2">
            <a:extLst>
              <a:ext uri="{FF2B5EF4-FFF2-40B4-BE49-F238E27FC236}">
                <a16:creationId xmlns:a16="http://schemas.microsoft.com/office/drawing/2014/main" id="{B132A313-E4CD-4474-BC0F-B3020317CAA4}"/>
              </a:ext>
            </a:extLst>
          </p:cNvPr>
          <p:cNvGraphicFramePr>
            <a:graphicFrameLocks/>
          </p:cNvGraphicFramePr>
          <p:nvPr>
            <p:extLst>
              <p:ext uri="{D42A27DB-BD31-4B8C-83A1-F6EECF244321}">
                <p14:modId xmlns:p14="http://schemas.microsoft.com/office/powerpoint/2010/main" val="3639910096"/>
              </p:ext>
            </p:extLst>
          </p:nvPr>
        </p:nvGraphicFramePr>
        <p:xfrm>
          <a:off x="6519067" y="1434353"/>
          <a:ext cx="5184000" cy="4619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D74071C-C387-4E8E-B964-D1D6C078E08B}"/>
              </a:ext>
            </a:extLst>
          </p:cNvPr>
          <p:cNvGraphicFramePr>
            <a:graphicFrameLocks/>
          </p:cNvGraphicFramePr>
          <p:nvPr>
            <p:extLst>
              <p:ext uri="{D42A27DB-BD31-4B8C-83A1-F6EECF244321}">
                <p14:modId xmlns:p14="http://schemas.microsoft.com/office/powerpoint/2010/main" val="3083884566"/>
              </p:ext>
            </p:extLst>
          </p:nvPr>
        </p:nvGraphicFramePr>
        <p:xfrm>
          <a:off x="1014974" y="1434354"/>
          <a:ext cx="5184000" cy="461948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9276EDA3-7CFC-4F09-8035-C03CB27165D8}"/>
              </a:ext>
            </a:extLst>
          </p:cNvPr>
          <p:cNvSpPr/>
          <p:nvPr/>
        </p:nvSpPr>
        <p:spPr>
          <a:xfrm>
            <a:off x="7512559" y="307308"/>
            <a:ext cx="4190508"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No noticeable difference in the overall percentage of likely movers for Peterborough compared to the whole study area</a:t>
            </a:r>
          </a:p>
        </p:txBody>
      </p:sp>
      <p:sp>
        <p:nvSpPr>
          <p:cNvPr id="7" name="Footer Placeholder 3">
            <a:extLst>
              <a:ext uri="{FF2B5EF4-FFF2-40B4-BE49-F238E27FC236}">
                <a16:creationId xmlns:a16="http://schemas.microsoft.com/office/drawing/2014/main" id="{6D622875-D3BC-45DA-8A89-C3AF82F9D610}"/>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8" name="Slide Number Placeholder 4">
            <a:extLst>
              <a:ext uri="{FF2B5EF4-FFF2-40B4-BE49-F238E27FC236}">
                <a16:creationId xmlns:a16="http://schemas.microsoft.com/office/drawing/2014/main" id="{E36230D1-B538-4EE8-AF69-7076B819A84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14</a:t>
            </a:fld>
            <a:endParaRPr lang="en-US" dirty="0"/>
          </a:p>
        </p:txBody>
      </p:sp>
      <p:sp>
        <p:nvSpPr>
          <p:cNvPr id="4" name="TextBox 3">
            <a:extLst>
              <a:ext uri="{FF2B5EF4-FFF2-40B4-BE49-F238E27FC236}">
                <a16:creationId xmlns:a16="http://schemas.microsoft.com/office/drawing/2014/main" id="{08AAB70D-FB4B-9D8B-2597-056EC931F029}"/>
              </a:ext>
            </a:extLst>
          </p:cNvPr>
          <p:cNvSpPr txBox="1"/>
          <p:nvPr/>
        </p:nvSpPr>
        <p:spPr>
          <a:xfrm>
            <a:off x="9721021"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
        <p:nvSpPr>
          <p:cNvPr id="9" name="TextBox 8">
            <a:extLst>
              <a:ext uri="{FF2B5EF4-FFF2-40B4-BE49-F238E27FC236}">
                <a16:creationId xmlns:a16="http://schemas.microsoft.com/office/drawing/2014/main" id="{7F4BA0EB-B0B2-E80A-EC08-E0390CD108C0}"/>
              </a:ext>
            </a:extLst>
          </p:cNvPr>
          <p:cNvSpPr txBox="1"/>
          <p:nvPr/>
        </p:nvSpPr>
        <p:spPr>
          <a:xfrm>
            <a:off x="4380741" y="5474955"/>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Tree>
    <p:extLst>
      <p:ext uri="{BB962C8B-B14F-4D97-AF65-F5344CB8AC3E}">
        <p14:creationId xmlns:p14="http://schemas.microsoft.com/office/powerpoint/2010/main" val="182792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79" y="804519"/>
            <a:ext cx="4368929" cy="1049235"/>
          </a:xfrm>
        </p:spPr>
        <p:txBody>
          <a:bodyPr vert="horz" lIns="91440" tIns="45720" rIns="91440" bIns="45720" rtlCol="0" anchor="t">
            <a:normAutofit/>
          </a:bodyPr>
          <a:lstStyle/>
          <a:p>
            <a:r>
              <a:rPr lang="en-US" dirty="0"/>
              <a:t>Likely movers: detail</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79" y="2015734"/>
            <a:ext cx="4536845" cy="4037747"/>
          </a:xfrm>
        </p:spPr>
        <p:txBody>
          <a:bodyPr vert="horz" lIns="91440" tIns="45720" rIns="91440" bIns="45720" rtlCol="0" anchor="t">
            <a:normAutofit fontScale="85000" lnSpcReduction="20000"/>
          </a:body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GB" dirty="0"/>
              <a:t>For those that moved in the year before Census day 2011, for Peterborough</a:t>
            </a:r>
          </a:p>
          <a:p>
            <a:pPr lvl="1">
              <a:lnSpc>
                <a:spcPct val="110000"/>
              </a:lnSpc>
            </a:pPr>
            <a:r>
              <a:rPr lang="en-US" dirty="0"/>
              <a:t>52% of private renters moved</a:t>
            </a:r>
          </a:p>
          <a:p>
            <a:pPr lvl="1">
              <a:lnSpc>
                <a:spcPct val="110000"/>
              </a:lnSpc>
            </a:pPr>
            <a:r>
              <a:rPr lang="en-US" dirty="0"/>
              <a:t>13% of owners with a mortgage or shared owners moved</a:t>
            </a:r>
          </a:p>
          <a:p>
            <a:pPr lvl="1">
              <a:lnSpc>
                <a:spcPct val="110000"/>
              </a:lnSpc>
            </a:pPr>
            <a:r>
              <a:rPr lang="en-US" dirty="0"/>
              <a:t>16% of social renters moved</a:t>
            </a:r>
          </a:p>
          <a:p>
            <a:pPr lvl="1">
              <a:lnSpc>
                <a:spcPct val="110000"/>
              </a:lnSpc>
            </a:pPr>
            <a:r>
              <a:rPr lang="en-US" dirty="0"/>
              <a:t>6% of outright owners moved.</a:t>
            </a:r>
          </a:p>
          <a:p>
            <a:pPr>
              <a:lnSpc>
                <a:spcPct val="110000"/>
              </a:lnSpc>
            </a:pPr>
            <a:r>
              <a:rPr lang="en-US" dirty="0"/>
              <a:t>Will compare 2021 Census results which will have several different influences, yet to be released…</a:t>
            </a:r>
          </a:p>
        </p:txBody>
      </p:sp>
      <p:sp>
        <p:nvSpPr>
          <p:cNvPr id="12" name="Footer Placeholder 3">
            <a:extLst>
              <a:ext uri="{FF2B5EF4-FFF2-40B4-BE49-F238E27FC236}">
                <a16:creationId xmlns:a16="http://schemas.microsoft.com/office/drawing/2014/main" id="{0B31618A-5806-4E09-8E9D-6B91670CF4E8}"/>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aphicFrame>
        <p:nvGraphicFramePr>
          <p:cNvPr id="13" name="Chart 12">
            <a:extLst>
              <a:ext uri="{FF2B5EF4-FFF2-40B4-BE49-F238E27FC236}">
                <a16:creationId xmlns:a16="http://schemas.microsoft.com/office/drawing/2014/main" id="{DF7327E0-1ECE-406B-815D-294E77EAE9AA}"/>
              </a:ext>
            </a:extLst>
          </p:cNvPr>
          <p:cNvGraphicFramePr>
            <a:graphicFrameLocks/>
          </p:cNvGraphicFramePr>
          <p:nvPr>
            <p:extLst>
              <p:ext uri="{D42A27DB-BD31-4B8C-83A1-F6EECF244321}">
                <p14:modId xmlns:p14="http://schemas.microsoft.com/office/powerpoint/2010/main" val="1583473636"/>
              </p:ext>
            </p:extLst>
          </p:nvPr>
        </p:nvGraphicFramePr>
        <p:xfrm>
          <a:off x="6185645" y="448236"/>
          <a:ext cx="5764307" cy="553692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B0C197FE-B1AF-4FB6-B74E-79D788CE3E7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15</a:t>
            </a:fld>
            <a:endParaRPr lang="en-US" dirty="0"/>
          </a:p>
        </p:txBody>
      </p:sp>
    </p:spTree>
    <p:extLst>
      <p:ext uri="{BB962C8B-B14F-4D97-AF65-F5344CB8AC3E}">
        <p14:creationId xmlns:p14="http://schemas.microsoft.com/office/powerpoint/2010/main" val="331352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6BA2A9-5727-E835-9D3A-5D23C1A7E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0A2CBC3-E5F1-CFF8-3C30-BF3F813F7BF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06D866A-DC6A-866D-9E07-E3AB4244F7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E75782D-B088-59EA-C5F5-F2B78FDB08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81B93AEE-060F-77A5-4111-EC7895EC0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6D5FA89-ACB3-DE39-DB70-9C9E6BC8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22B438EF-124B-8485-1D91-571DCEE97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CEAECA-4098-0B6F-0436-7AB4DBECA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03AD51-E720-957D-8BF0-44DC55BB2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99C96DEA-03BD-8EF4-8EE2-D9F065779A6A}"/>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2" name="Text Placeholder 2">
            <a:extLst>
              <a:ext uri="{FF2B5EF4-FFF2-40B4-BE49-F238E27FC236}">
                <a16:creationId xmlns:a16="http://schemas.microsoft.com/office/drawing/2014/main" id="{D81941D4-8252-7138-7F02-A550982EC876}"/>
              </a:ext>
            </a:extLst>
          </p:cNvPr>
          <p:cNvSpPr txBox="1">
            <a:spLocks/>
          </p:cNvSpPr>
          <p:nvPr/>
        </p:nvSpPr>
        <p:spPr>
          <a:xfrm>
            <a:off x="1535372" y="3963468"/>
            <a:ext cx="9120954" cy="914140"/>
          </a:xfrm>
          <a:prstGeom prst="rect">
            <a:avLst/>
          </a:prstGeom>
        </p:spPr>
        <p:txBody>
          <a:bodyPr vert="horz" lIns="91440" tIns="91440" rIns="91440" bIns="9144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3" name="Picture 12">
            <a:extLst>
              <a:ext uri="{FF2B5EF4-FFF2-40B4-BE49-F238E27FC236}">
                <a16:creationId xmlns:a16="http://schemas.microsoft.com/office/drawing/2014/main" id="{3F146DE1-E6C3-5696-6A9D-96B87F1ECC2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769B046F-1105-D255-700B-7A4C02679F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64DBE277-4F3D-9DC2-7123-9396D3C98F0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
        <p:nvSpPr>
          <p:cNvPr id="16" name="Footer Placeholder 3">
            <a:extLst>
              <a:ext uri="{FF2B5EF4-FFF2-40B4-BE49-F238E27FC236}">
                <a16:creationId xmlns:a16="http://schemas.microsoft.com/office/drawing/2014/main" id="{370F1B54-D6E4-8C20-93BC-526F452F7CFF}"/>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213340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FE4D-54D3-6A7E-9267-55D2274A4F7C}"/>
              </a:ext>
            </a:extLst>
          </p:cNvPr>
          <p:cNvSpPr txBox="1">
            <a:spLocks/>
          </p:cNvSpPr>
          <p:nvPr/>
        </p:nvSpPr>
        <p:spPr>
          <a:xfrm>
            <a:off x="1447191" y="647401"/>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incomes</a:t>
            </a:r>
          </a:p>
        </p:txBody>
      </p:sp>
      <p:sp>
        <p:nvSpPr>
          <p:cNvPr id="3" name="Content Placeholder 6">
            <a:extLst>
              <a:ext uri="{FF2B5EF4-FFF2-40B4-BE49-F238E27FC236}">
                <a16:creationId xmlns:a16="http://schemas.microsoft.com/office/drawing/2014/main" id="{62742DE0-2FAE-811B-2E1E-826661A5408F}"/>
              </a:ext>
            </a:extLst>
          </p:cNvPr>
          <p:cNvSpPr txBox="1">
            <a:spLocks/>
          </p:cNvSpPr>
          <p:nvPr/>
        </p:nvSpPr>
        <p:spPr>
          <a:xfrm>
            <a:off x="1451579" y="2484379"/>
            <a:ext cx="9603275" cy="3611613"/>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gross 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4" name="Slide Number Placeholder 4">
            <a:extLst>
              <a:ext uri="{FF2B5EF4-FFF2-40B4-BE49-F238E27FC236}">
                <a16:creationId xmlns:a16="http://schemas.microsoft.com/office/drawing/2014/main" id="{168BA74C-C1F7-9BC3-746B-8200F6F5FB9B}"/>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17</a:t>
            </a:fld>
            <a:endParaRPr lang="en-US" dirty="0"/>
          </a:p>
        </p:txBody>
      </p:sp>
      <p:graphicFrame>
        <p:nvGraphicFramePr>
          <p:cNvPr id="5" name="Table 4">
            <a:extLst>
              <a:ext uri="{FF2B5EF4-FFF2-40B4-BE49-F238E27FC236}">
                <a16:creationId xmlns:a16="http://schemas.microsoft.com/office/drawing/2014/main" id="{032BF294-DC18-B5B7-0676-472146FDB7CB}"/>
              </a:ext>
            </a:extLst>
          </p:cNvPr>
          <p:cNvGraphicFramePr>
            <a:graphicFrameLocks noGrp="1"/>
          </p:cNvGraphicFramePr>
          <p:nvPr>
            <p:extLst>
              <p:ext uri="{D42A27DB-BD31-4B8C-83A1-F6EECF244321}">
                <p14:modId xmlns:p14="http://schemas.microsoft.com/office/powerpoint/2010/main" val="2985472379"/>
              </p:ext>
            </p:extLst>
          </p:nvPr>
        </p:nvGraphicFramePr>
        <p:xfrm>
          <a:off x="1447191" y="1703720"/>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
        <p:nvSpPr>
          <p:cNvPr id="6" name="Footer Placeholder 3">
            <a:extLst>
              <a:ext uri="{FF2B5EF4-FFF2-40B4-BE49-F238E27FC236}">
                <a16:creationId xmlns:a16="http://schemas.microsoft.com/office/drawing/2014/main" id="{9BAE8F82-7EA7-CB3A-0F9D-5EFE7EF38D19}"/>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413431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19785" cy="1108529"/>
          </a:xfrm>
        </p:spPr>
        <p:txBody>
          <a:bodyPr vert="horz" lIns="91440" tIns="45720" rIns="91440" bIns="0" rtlCol="0" anchor="b">
            <a:noAutofit/>
          </a:bodyPr>
          <a:lstStyle/>
          <a:p>
            <a:r>
              <a:rPr lang="en-GB" sz="3600" cap="all" dirty="0">
                <a:latin typeface="+mj-lt"/>
                <a:ea typeface="+mj-ea"/>
                <a:cs typeface="+mj-cs"/>
              </a:rPr>
              <a:t>INCOME</a:t>
            </a:r>
            <a:r>
              <a:rPr lang="en-GB" sz="3600" dirty="0"/>
              <a:t> </a:t>
            </a:r>
            <a:r>
              <a:rPr lang="en-GB" sz="3600" cap="all" dirty="0">
                <a:latin typeface="+mj-lt"/>
                <a:ea typeface="+mj-ea"/>
                <a:cs typeface="+mj-cs"/>
              </a:rPr>
              <a:t>DISTRIBUTION</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44226EA6-37E8-4A6B-BDAF-C41F91C765E5}"/>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aphicFrame>
        <p:nvGraphicFramePr>
          <p:cNvPr id="21" name="Chart 20">
            <a:extLst>
              <a:ext uri="{FF2B5EF4-FFF2-40B4-BE49-F238E27FC236}">
                <a16:creationId xmlns:a16="http://schemas.microsoft.com/office/drawing/2014/main" id="{D482EDD5-DF7D-4EB1-9970-F245CB131FA3}"/>
              </a:ext>
            </a:extLst>
          </p:cNvPr>
          <p:cNvGraphicFramePr>
            <a:graphicFrameLocks/>
          </p:cNvGraphicFramePr>
          <p:nvPr>
            <p:extLst>
              <p:ext uri="{D42A27DB-BD31-4B8C-83A1-F6EECF244321}">
                <p14:modId xmlns:p14="http://schemas.microsoft.com/office/powerpoint/2010/main" val="916032493"/>
              </p:ext>
            </p:extLst>
          </p:nvPr>
        </p:nvGraphicFramePr>
        <p:xfrm>
          <a:off x="4455183" y="984716"/>
          <a:ext cx="6607777" cy="41285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30E66FC-59A7-4592-8596-0B08BA149FB6}"/>
              </a:ext>
            </a:extLst>
          </p:cNvPr>
          <p:cNvSpPr txBox="1"/>
          <p:nvPr/>
        </p:nvSpPr>
        <p:spPr>
          <a:xfrm>
            <a:off x="659301" y="3629891"/>
            <a:ext cx="2823919" cy="923330"/>
          </a:xfrm>
          <a:prstGeom prst="rect">
            <a:avLst/>
          </a:prstGeom>
          <a:noFill/>
        </p:spPr>
        <p:txBody>
          <a:bodyPr wrap="square" rtlCol="0">
            <a:spAutoFit/>
          </a:bodyPr>
          <a:lstStyle/>
          <a:p>
            <a:r>
              <a:rPr lang="en-US" sz="1800" dirty="0"/>
              <a:t>Count of households in £5,000 income bands</a:t>
            </a:r>
            <a:br>
              <a:rPr lang="en-US" sz="1800" dirty="0"/>
            </a:br>
            <a:r>
              <a:rPr lang="en-US" sz="1800" dirty="0"/>
              <a:t>(income includes benefits)</a:t>
            </a:r>
            <a:endParaRPr lang="en-GB" dirty="0"/>
          </a:p>
        </p:txBody>
      </p:sp>
      <p:sp>
        <p:nvSpPr>
          <p:cNvPr id="23" name="Slide Number Placeholder 4">
            <a:extLst>
              <a:ext uri="{FF2B5EF4-FFF2-40B4-BE49-F238E27FC236}">
                <a16:creationId xmlns:a16="http://schemas.microsoft.com/office/drawing/2014/main" id="{BAF618AE-4EAE-4C8F-8E00-4FF313D4F80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18</a:t>
            </a:fld>
            <a:endParaRPr lang="en-US" dirty="0"/>
          </a:p>
        </p:txBody>
      </p:sp>
    </p:spTree>
    <p:extLst>
      <p:ext uri="{BB962C8B-B14F-4D97-AF65-F5344CB8AC3E}">
        <p14:creationId xmlns:p14="http://schemas.microsoft.com/office/powerpoint/2010/main" val="16998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7DAA8-DD68-4A97-86A2-C9E1F53F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E59FFC1A-6A8B-40CC-A71E-6C7497819A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AF628089-B67C-431E-86EE-3100C18D26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7CD2D8-F778-4B1A-9D4B-5F1E8E3F03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166826CA-BD0C-4199-80A3-ABAA8E43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1236931-5BB5-4DD6-BFA7-06CDA84D3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2">
            <a:extLst>
              <a:ext uri="{FF2B5EF4-FFF2-40B4-BE49-F238E27FC236}">
                <a16:creationId xmlns:a16="http://schemas.microsoft.com/office/drawing/2014/main" id="{3D1A674E-BAE3-4DE6-A6E0-9C95565F2B16}"/>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100" dirty="0"/>
              <a:t>Comparing income distribution</a:t>
            </a:r>
          </a:p>
        </p:txBody>
      </p:sp>
      <p:cxnSp>
        <p:nvCxnSpPr>
          <p:cNvPr id="9" name="Straight Connector 8">
            <a:extLst>
              <a:ext uri="{FF2B5EF4-FFF2-40B4-BE49-F238E27FC236}">
                <a16:creationId xmlns:a16="http://schemas.microsoft.com/office/drawing/2014/main" id="{ACF017D0-2B65-4021-A0BA-3C165E873C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4A34DFBE-CDD0-4E8A-98C3-3AC77DCD5E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87607D1F-E38D-453E-9EF7-18D4BD8C4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19743F9-C769-4E4F-A979-5C850DF6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E4D2C633-293A-44B0-896D-A96CF7497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EE1985A-02BD-4246-A85F-F71331293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31961818-1C13-4DFA-A5F6-B70CB19C1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1F9C7424-5747-448C-A17A-3E675E230534}"/>
              </a:ext>
            </a:extLst>
          </p:cNvPr>
          <p:cNvGraphicFramePr>
            <a:graphicFrameLocks/>
          </p:cNvGraphicFramePr>
          <p:nvPr>
            <p:extLst>
              <p:ext uri="{D42A27DB-BD31-4B8C-83A1-F6EECF244321}">
                <p14:modId xmlns:p14="http://schemas.microsoft.com/office/powerpoint/2010/main" val="1801854362"/>
              </p:ext>
            </p:extLst>
          </p:nvPr>
        </p:nvGraphicFramePr>
        <p:xfrm>
          <a:off x="4455184" y="977965"/>
          <a:ext cx="6599668"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Rounded Corners 18">
            <a:extLst>
              <a:ext uri="{FF2B5EF4-FFF2-40B4-BE49-F238E27FC236}">
                <a16:creationId xmlns:a16="http://schemas.microsoft.com/office/drawing/2014/main" id="{0E311871-9A6A-4CA2-AD34-0D40B8AC3351}"/>
              </a:ext>
            </a:extLst>
          </p:cNvPr>
          <p:cNvSpPr/>
          <p:nvPr/>
        </p:nvSpPr>
        <p:spPr>
          <a:xfrm>
            <a:off x="9320981" y="410419"/>
            <a:ext cx="2733367"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Peterborough has more households on incomes of less than £20K, and markedly fewer on incomes higher than £20K</a:t>
            </a:r>
          </a:p>
        </p:txBody>
      </p:sp>
      <p:sp>
        <p:nvSpPr>
          <p:cNvPr id="20" name="Footer Placeholder 3">
            <a:extLst>
              <a:ext uri="{FF2B5EF4-FFF2-40B4-BE49-F238E27FC236}">
                <a16:creationId xmlns:a16="http://schemas.microsoft.com/office/drawing/2014/main" id="{2BD8C35F-DF82-4B19-AC60-B7095A4622DA}"/>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22" name="Slide Number Placeholder 4">
            <a:extLst>
              <a:ext uri="{FF2B5EF4-FFF2-40B4-BE49-F238E27FC236}">
                <a16:creationId xmlns:a16="http://schemas.microsoft.com/office/drawing/2014/main" id="{7D5675D2-B178-4991-9828-200DF4521C1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19</a:t>
            </a:fld>
            <a:endParaRPr lang="en-US" dirty="0"/>
          </a:p>
        </p:txBody>
      </p:sp>
      <p:sp>
        <p:nvSpPr>
          <p:cNvPr id="16" name="TextBox 15">
            <a:extLst>
              <a:ext uri="{FF2B5EF4-FFF2-40B4-BE49-F238E27FC236}">
                <a16:creationId xmlns:a16="http://schemas.microsoft.com/office/drawing/2014/main" id="{15D6F403-BE29-458E-5B5D-696E5F5F1815}"/>
              </a:ext>
            </a:extLst>
          </p:cNvPr>
          <p:cNvSpPr txBox="1"/>
          <p:nvPr/>
        </p:nvSpPr>
        <p:spPr>
          <a:xfrm>
            <a:off x="659301" y="3687417"/>
            <a:ext cx="2805244" cy="2062103"/>
          </a:xfrm>
          <a:prstGeom prst="rect">
            <a:avLst/>
          </a:prstGeom>
          <a:noFill/>
        </p:spPr>
        <p:txBody>
          <a:bodyPr wrap="square" rtlCol="0">
            <a:spAutoFit/>
          </a:bodyPr>
          <a:lstStyle/>
          <a:p>
            <a:r>
              <a:rPr lang="en-GB" sz="1600" dirty="0"/>
              <a:t>Please note, the Total line is plotted on a different axis  (on the right) to the districts line, enabling us to compare the “shape” of the two graphs, despite the number of households in each £5K band being very different</a:t>
            </a:r>
          </a:p>
        </p:txBody>
      </p:sp>
    </p:spTree>
    <p:extLst>
      <p:ext uri="{BB962C8B-B14F-4D97-AF65-F5344CB8AC3E}">
        <p14:creationId xmlns:p14="http://schemas.microsoft.com/office/powerpoint/2010/main" val="18042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7AF9A9E-0DBE-4D5E-B480-C29C3855C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10DCE2F3-C3F4-412B-BEAB-ED51CAA57B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302548AA-68E1-4265-8791-04F6D4A0092C}"/>
              </a:ext>
            </a:extLst>
          </p:cNvPr>
          <p:cNvSpPr txBox="1">
            <a:spLocks/>
          </p:cNvSpPr>
          <p:nvPr/>
        </p:nvSpPr>
        <p:spPr>
          <a:xfrm>
            <a:off x="1451580" y="804520"/>
            <a:ext cx="3530157"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About the 2022 diamond update</a:t>
            </a:r>
          </a:p>
        </p:txBody>
      </p:sp>
      <p:sp>
        <p:nvSpPr>
          <p:cNvPr id="5" name="Rectangle 4">
            <a:extLst>
              <a:ext uri="{FF2B5EF4-FFF2-40B4-BE49-F238E27FC236}">
                <a16:creationId xmlns:a16="http://schemas.microsoft.com/office/drawing/2014/main" id="{720AA4E0-C1E3-4345-941E-8C9779F29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21D35810-2698-46F1-A8B9-4CA7CC2CFF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1513C16B-7C3C-49CC-9F59-23DA02AE7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4EE5D2C-74D2-4122-9A5A-1732A8DCD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4715C2F0-C0E7-4F1E-A354-2EF5F695DF3F}"/>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F37B7665-3221-4D47-9BD6-D52FEE45E5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967149A9-223D-47AD-881E-7A85F59624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5ED54581-E7DC-4B72-BB55-1AC2CBEEF7F0}"/>
              </a:ext>
            </a:extLst>
          </p:cNvPr>
          <p:cNvSpPr txBox="1">
            <a:spLocks/>
          </p:cNvSpPr>
          <p:nvPr/>
        </p:nvSpPr>
        <p:spPr>
          <a:xfrm>
            <a:off x="1451580" y="2141258"/>
            <a:ext cx="3526523" cy="3912222"/>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Peterborough data, compared to the whole study area</a:t>
            </a:r>
            <a:endParaRPr lang="en-GB" sz="1400" dirty="0"/>
          </a:p>
          <a:p>
            <a:pPr>
              <a:lnSpc>
                <a:spcPct val="110000"/>
              </a:lnSpc>
            </a:pPr>
            <a:endParaRPr lang="en-GB" sz="1400" dirty="0"/>
          </a:p>
        </p:txBody>
      </p:sp>
      <p:sp>
        <p:nvSpPr>
          <p:cNvPr id="13" name="Footer Placeholder 3">
            <a:extLst>
              <a:ext uri="{FF2B5EF4-FFF2-40B4-BE49-F238E27FC236}">
                <a16:creationId xmlns:a16="http://schemas.microsoft.com/office/drawing/2014/main" id="{14495B68-3950-4D92-8F87-A878C96FAD74}"/>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14" name="Slide Number Placeholder 4">
            <a:extLst>
              <a:ext uri="{FF2B5EF4-FFF2-40B4-BE49-F238E27FC236}">
                <a16:creationId xmlns:a16="http://schemas.microsoft.com/office/drawing/2014/main" id="{29B4B5DF-5555-433C-BF59-4CA0B8F1187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a:t>
            </a:fld>
            <a:endParaRPr lang="en-US" dirty="0"/>
          </a:p>
        </p:txBody>
      </p:sp>
    </p:spTree>
    <p:extLst>
      <p:ext uri="{BB962C8B-B14F-4D97-AF65-F5344CB8AC3E}">
        <p14:creationId xmlns:p14="http://schemas.microsoft.com/office/powerpoint/2010/main" val="5724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19785" cy="1108529"/>
          </a:xfrm>
        </p:spPr>
        <p:txBody>
          <a:bodyPr vert="horz" lIns="91440" tIns="45720" rIns="91440" bIns="0" rtlCol="0" anchor="b">
            <a:noAutofit/>
          </a:bodyPr>
          <a:lstStyle/>
          <a:p>
            <a:r>
              <a:rPr lang="en-GB" sz="3600" cap="all" dirty="0">
                <a:latin typeface="+mj-lt"/>
                <a:ea typeface="+mj-ea"/>
                <a:cs typeface="+mj-cs"/>
              </a:rPr>
              <a:t>Change in INCOME</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44226EA6-37E8-4A6B-BDAF-C41F91C765E5}"/>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3" name="TextBox 2">
            <a:extLst>
              <a:ext uri="{FF2B5EF4-FFF2-40B4-BE49-F238E27FC236}">
                <a16:creationId xmlns:a16="http://schemas.microsoft.com/office/drawing/2014/main" id="{F30E66FC-59A7-4592-8596-0B08BA149FB6}"/>
              </a:ext>
            </a:extLst>
          </p:cNvPr>
          <p:cNvSpPr txBox="1"/>
          <p:nvPr/>
        </p:nvSpPr>
        <p:spPr>
          <a:xfrm>
            <a:off x="659301" y="3629891"/>
            <a:ext cx="2823919" cy="646331"/>
          </a:xfrm>
          <a:prstGeom prst="rect">
            <a:avLst/>
          </a:prstGeom>
          <a:noFill/>
        </p:spPr>
        <p:txBody>
          <a:bodyPr wrap="square" rtlCol="0">
            <a:spAutoFit/>
          </a:bodyPr>
          <a:lstStyle/>
          <a:p>
            <a:r>
              <a:rPr lang="en-GB" dirty="0"/>
              <a:t>CACI data 2016-17 and 2020-21</a:t>
            </a:r>
          </a:p>
        </p:txBody>
      </p:sp>
      <p:graphicFrame>
        <p:nvGraphicFramePr>
          <p:cNvPr id="23" name="Chart 22">
            <a:extLst>
              <a:ext uri="{FF2B5EF4-FFF2-40B4-BE49-F238E27FC236}">
                <a16:creationId xmlns:a16="http://schemas.microsoft.com/office/drawing/2014/main" id="{54BAE22F-173E-4509-977B-D14F27D58720}"/>
              </a:ext>
            </a:extLst>
          </p:cNvPr>
          <p:cNvGraphicFramePr>
            <a:graphicFrameLocks/>
          </p:cNvGraphicFramePr>
          <p:nvPr>
            <p:extLst>
              <p:ext uri="{D42A27DB-BD31-4B8C-83A1-F6EECF244321}">
                <p14:modId xmlns:p14="http://schemas.microsoft.com/office/powerpoint/2010/main" val="2220804725"/>
              </p:ext>
            </p:extLst>
          </p:nvPr>
        </p:nvGraphicFramePr>
        <p:xfrm>
          <a:off x="4455488" y="966534"/>
          <a:ext cx="6599364" cy="4146769"/>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Rounded Corners 20">
            <a:extLst>
              <a:ext uri="{FF2B5EF4-FFF2-40B4-BE49-F238E27FC236}">
                <a16:creationId xmlns:a16="http://schemas.microsoft.com/office/drawing/2014/main" id="{E0467452-7D89-46CB-9B85-183A9F4FB8A3}"/>
              </a:ext>
            </a:extLst>
          </p:cNvPr>
          <p:cNvSpPr/>
          <p:nvPr/>
        </p:nvSpPr>
        <p:spPr>
          <a:xfrm>
            <a:off x="170392" y="344622"/>
            <a:ext cx="3643121"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The number of households on incomes of less than £35K has fallen, and the number on incomes above £35K has held steady or slightly increased. The number on more than £100K has decreased a good </a:t>
            </a:r>
            <a:r>
              <a:rPr lang="en-GB" sz="1400" dirty="0">
                <a:solidFill>
                  <a:schemeClr val="bg1"/>
                </a:solidFill>
              </a:rPr>
              <a:t>deal (as it has in other areas)</a:t>
            </a:r>
            <a:endParaRPr lang="en-GB" sz="1400" dirty="0"/>
          </a:p>
        </p:txBody>
      </p:sp>
      <p:sp>
        <p:nvSpPr>
          <p:cNvPr id="25" name="Slide Number Placeholder 4">
            <a:extLst>
              <a:ext uri="{FF2B5EF4-FFF2-40B4-BE49-F238E27FC236}">
                <a16:creationId xmlns:a16="http://schemas.microsoft.com/office/drawing/2014/main" id="{D29FC992-096A-4B7F-84BF-55F2C8FBEF6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20</a:t>
            </a:fld>
            <a:endParaRPr lang="en-US" dirty="0"/>
          </a:p>
        </p:txBody>
      </p:sp>
    </p:spTree>
    <p:extLst>
      <p:ext uri="{BB962C8B-B14F-4D97-AF65-F5344CB8AC3E}">
        <p14:creationId xmlns:p14="http://schemas.microsoft.com/office/powerpoint/2010/main" val="120974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228D59-D199-D56B-879E-5F24383DE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9EE286DA-6D54-AD31-935B-A62EB9932E00}"/>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2036A960-2026-B70F-494C-FB7C232753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E49B958-A1F7-27F7-BA0B-7C8DC00B19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F22CF282-F698-E1AF-8ECA-757F9E7F1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BDAB1D-7124-0747-7A6D-59DB5EB92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8A9545B7-7376-4919-3A9D-93DA0B75C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773712-E715-E984-19C9-741F59924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BB75F84-387A-FEAF-C1A9-40B90E5D1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AD4D782-B2B8-176E-4231-BDEC6F0F9FD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081D2274-806D-DB3D-74F0-F20969A254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9A9D6795-C0BB-9E75-38E6-DD4EA60E6B6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21</a:t>
            </a:fld>
            <a:endParaRPr lang="en-US" dirty="0"/>
          </a:p>
        </p:txBody>
      </p:sp>
      <p:sp>
        <p:nvSpPr>
          <p:cNvPr id="16" name="Title 1">
            <a:extLst>
              <a:ext uri="{FF2B5EF4-FFF2-40B4-BE49-F238E27FC236}">
                <a16:creationId xmlns:a16="http://schemas.microsoft.com/office/drawing/2014/main" id="{C27C8150-ADBC-41C7-B2AC-F447AF5BFBD4}"/>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17" name="Text Placeholder 2">
            <a:extLst>
              <a:ext uri="{FF2B5EF4-FFF2-40B4-BE49-F238E27FC236}">
                <a16:creationId xmlns:a16="http://schemas.microsoft.com/office/drawing/2014/main" id="{FCFF98C0-9E1B-EDDB-2787-8E749B7AC2FE}"/>
              </a:ext>
            </a:extLst>
          </p:cNvPr>
          <p:cNvSpPr txBox="1">
            <a:spLocks/>
          </p:cNvSpPr>
          <p:nvPr/>
        </p:nvSpPr>
        <p:spPr>
          <a:xfrm>
            <a:off x="1535372" y="4167051"/>
            <a:ext cx="9120954" cy="870558"/>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housing costs and the range of costs across the study area</a:t>
            </a:r>
          </a:p>
        </p:txBody>
      </p:sp>
      <p:sp>
        <p:nvSpPr>
          <p:cNvPr id="11" name="Footer Placeholder 3">
            <a:extLst>
              <a:ext uri="{FF2B5EF4-FFF2-40B4-BE49-F238E27FC236}">
                <a16:creationId xmlns:a16="http://schemas.microsoft.com/office/drawing/2014/main" id="{3DC4EB5F-0286-0C8E-1E68-F0C68FAE1D63}"/>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268082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302-4E67-E456-DE66-20F7BE6C98A2}"/>
              </a:ext>
            </a:extLst>
          </p:cNvPr>
          <p:cNvSpPr txBox="1">
            <a:spLocks/>
          </p:cNvSpPr>
          <p:nvPr/>
        </p:nvSpPr>
        <p:spPr>
          <a:xfrm>
            <a:off x="177553" y="0"/>
            <a:ext cx="10877300" cy="57485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ANNUAL housing costs</a:t>
            </a:r>
          </a:p>
        </p:txBody>
      </p:sp>
      <p:sp>
        <p:nvSpPr>
          <p:cNvPr id="4" name="Slide Number Placeholder 4">
            <a:extLst>
              <a:ext uri="{FF2B5EF4-FFF2-40B4-BE49-F238E27FC236}">
                <a16:creationId xmlns:a16="http://schemas.microsoft.com/office/drawing/2014/main" id="{65B8EEC8-1887-1E6E-5214-4C7149F9C48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22</a:t>
            </a:fld>
            <a:endParaRPr lang="en-US" dirty="0"/>
          </a:p>
        </p:txBody>
      </p:sp>
      <p:graphicFrame>
        <p:nvGraphicFramePr>
          <p:cNvPr id="6" name="Table 7">
            <a:extLst>
              <a:ext uri="{FF2B5EF4-FFF2-40B4-BE49-F238E27FC236}">
                <a16:creationId xmlns:a16="http://schemas.microsoft.com/office/drawing/2014/main" id="{D994F330-E7E4-30CF-2CC8-F5957C366464}"/>
              </a:ext>
            </a:extLst>
          </p:cNvPr>
          <p:cNvGraphicFramePr>
            <a:graphicFrameLocks noGrp="1"/>
          </p:cNvGraphicFramePr>
          <p:nvPr>
            <p:extLst>
              <p:ext uri="{D42A27DB-BD31-4B8C-83A1-F6EECF244321}">
                <p14:modId xmlns:p14="http://schemas.microsoft.com/office/powerpoint/2010/main" val="4283862613"/>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
        <p:nvSpPr>
          <p:cNvPr id="3" name="Footer Placeholder 3">
            <a:extLst>
              <a:ext uri="{FF2B5EF4-FFF2-40B4-BE49-F238E27FC236}">
                <a16:creationId xmlns:a16="http://schemas.microsoft.com/office/drawing/2014/main" id="{87A0854F-30F2-3E1B-1E60-0BF680E0D9B8}"/>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1311386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4096716907"/>
              </p:ext>
            </p:extLst>
          </p:nvPr>
        </p:nvGraphicFramePr>
        <p:xfrm>
          <a:off x="1484113" y="1666970"/>
          <a:ext cx="9569369" cy="4180008"/>
        </p:xfrm>
        <a:graphic>
          <a:graphicData uri="http://schemas.openxmlformats.org/drawingml/2006/table">
            <a:tbl>
              <a:tblPr firstRow="1">
                <a:tableStyleId>{5C22544A-7EE6-4342-B048-85BDC9FD1C3A}</a:tableStyleId>
              </a:tblPr>
              <a:tblGrid>
                <a:gridCol w="2504172">
                  <a:extLst>
                    <a:ext uri="{9D8B030D-6E8A-4147-A177-3AD203B41FA5}">
                      <a16:colId xmlns:a16="http://schemas.microsoft.com/office/drawing/2014/main" val="51333165"/>
                    </a:ext>
                  </a:extLst>
                </a:gridCol>
                <a:gridCol w="1667069">
                  <a:extLst>
                    <a:ext uri="{9D8B030D-6E8A-4147-A177-3AD203B41FA5}">
                      <a16:colId xmlns:a16="http://schemas.microsoft.com/office/drawing/2014/main" val="2590346686"/>
                    </a:ext>
                  </a:extLst>
                </a:gridCol>
                <a:gridCol w="2143375">
                  <a:extLst>
                    <a:ext uri="{9D8B030D-6E8A-4147-A177-3AD203B41FA5}">
                      <a16:colId xmlns:a16="http://schemas.microsoft.com/office/drawing/2014/main" val="2110719262"/>
                    </a:ext>
                  </a:extLst>
                </a:gridCol>
                <a:gridCol w="3254753">
                  <a:extLst>
                    <a:ext uri="{9D8B030D-6E8A-4147-A177-3AD203B41FA5}">
                      <a16:colId xmlns:a16="http://schemas.microsoft.com/office/drawing/2014/main" val="2663437825"/>
                    </a:ext>
                  </a:extLst>
                </a:gridCol>
              </a:tblGrid>
              <a:tr h="348334">
                <a:tc>
                  <a:txBody>
                    <a:bodyPr/>
                    <a:lstStyle/>
                    <a:p>
                      <a:pPr marL="0" algn="l" defTabSz="914400" rtl="0" eaLnBrk="1" fontAlgn="b" latinLnBrk="0" hangingPunct="1"/>
                      <a:r>
                        <a:rPr lang="en-GB" sz="1600" b="1" u="none" strike="noStrike" kern="1200" dirty="0">
                          <a:solidFill>
                            <a:schemeClr val="bg1"/>
                          </a:solidFill>
                          <a:effectLst/>
                        </a:rPr>
                        <a:t>Peterborough</a:t>
                      </a:r>
                      <a:endParaRPr lang="en-GB" sz="1600" b="1" u="none" strike="noStrike" kern="1200" dirty="0">
                        <a:solidFill>
                          <a:schemeClr val="bg1"/>
                        </a:solidFill>
                        <a:effectLst/>
                        <a:latin typeface="+mn-lt"/>
                        <a:ea typeface="+mn-ea"/>
                        <a:cs typeface="+mn-cs"/>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48334">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6406227"/>
                  </a:ext>
                </a:extLst>
              </a:tr>
              <a:tr h="348334">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3,895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4,582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4,899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83638268"/>
                  </a:ext>
                </a:extLst>
              </a:tr>
              <a:tr h="348334">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4,659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5,805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6,335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218272329"/>
                  </a:ext>
                </a:extLst>
              </a:tr>
              <a:tr h="348334">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040477775"/>
                  </a:ext>
                </a:extLst>
              </a:tr>
              <a:tr h="348334">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5,252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6,695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7,748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746952993"/>
                  </a:ext>
                </a:extLst>
              </a:tr>
              <a:tr h="348334">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6,552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8,359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9,698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598849496"/>
                  </a:ext>
                </a:extLst>
              </a:tr>
              <a:tr h="348334">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4,732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7,098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9,191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57487886"/>
                  </a:ext>
                </a:extLst>
              </a:tr>
              <a:tr h="348334">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4,407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5,616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8,827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44066353"/>
                  </a:ext>
                </a:extLst>
              </a:tr>
              <a:tr h="348334">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4,914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6,643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£ 10,569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835506041"/>
                  </a:ext>
                </a:extLst>
              </a:tr>
              <a:tr h="348334">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6,474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7,046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£ 11,219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548578091"/>
                  </a:ext>
                </a:extLst>
              </a:tr>
              <a:tr h="348334">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6,825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7,709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 £ 11,648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812583024"/>
                  </a:ext>
                </a:extLst>
              </a:tr>
            </a:tbl>
          </a:graphicData>
        </a:graphic>
      </p:graphicFrame>
      <p:sp>
        <p:nvSpPr>
          <p:cNvPr id="5" name="Footer Placeholder 3">
            <a:extLst>
              <a:ext uri="{FF2B5EF4-FFF2-40B4-BE49-F238E27FC236}">
                <a16:creationId xmlns:a16="http://schemas.microsoft.com/office/drawing/2014/main" id="{D4C94150-961D-4D4D-AE8E-A333A6D2ACE8}"/>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6" name="Slide Number Placeholder 4">
            <a:extLst>
              <a:ext uri="{FF2B5EF4-FFF2-40B4-BE49-F238E27FC236}">
                <a16:creationId xmlns:a16="http://schemas.microsoft.com/office/drawing/2014/main" id="{F7D0484F-59E2-4C8E-9E10-CC3D9957786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23</a:t>
            </a:fld>
            <a:endParaRPr lang="en-US" dirty="0"/>
          </a:p>
        </p:txBody>
      </p:sp>
      <p:sp>
        <p:nvSpPr>
          <p:cNvPr id="11" name="Title 1">
            <a:extLst>
              <a:ext uri="{FF2B5EF4-FFF2-40B4-BE49-F238E27FC236}">
                <a16:creationId xmlns:a16="http://schemas.microsoft.com/office/drawing/2014/main" id="{E8933D75-6189-66C9-F6FE-8EAF987DF53F}"/>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Identify annual housing costs</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71513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5A2A6D-993A-4A72-0EDA-3648E86F29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CE679F34-A576-E8BF-59B8-9DA45DED21F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BD3B5843-A9A9-2828-BD38-9A59400AAD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584E4E-A012-EFAC-5398-F5953D53EF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3541FB9A-6F21-EFF5-4DDE-ADE83EDF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9E1A11-65DD-236F-98D0-C0A751B4B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2">
            <a:extLst>
              <a:ext uri="{FF2B5EF4-FFF2-40B4-BE49-F238E27FC236}">
                <a16:creationId xmlns:a16="http://schemas.microsoft.com/office/drawing/2014/main" id="{0139E0EF-EE6F-F2AD-3508-CB7C6FC168C1}"/>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9" name="Straight Connector 8">
            <a:extLst>
              <a:ext uri="{FF2B5EF4-FFF2-40B4-BE49-F238E27FC236}">
                <a16:creationId xmlns:a16="http://schemas.microsoft.com/office/drawing/2014/main" id="{064C6DD2-CB2F-6E9B-DE43-26B9826597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92FF6F7F-4209-4BC1-339B-DD49F73E4DD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450CADE8-5441-814A-CA74-D5DE67F98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D73C0D0-9832-7915-ADEE-BB1215E0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A8A44470-ABA2-C119-40D5-735FF72B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4CF3430-8F25-85FD-6F7F-8DE2958F253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23D1B96A-5FE5-F2FC-88DF-EE3492441D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38E5E337-4EE2-F0EC-27B4-7BA4AD4CF99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24</a:t>
            </a:fld>
            <a:endParaRPr lang="en-US" dirty="0"/>
          </a:p>
        </p:txBody>
      </p:sp>
      <p:sp>
        <p:nvSpPr>
          <p:cNvPr id="17" name="TextBox 16">
            <a:extLst>
              <a:ext uri="{FF2B5EF4-FFF2-40B4-BE49-F238E27FC236}">
                <a16:creationId xmlns:a16="http://schemas.microsoft.com/office/drawing/2014/main" id="{DDFC34E8-B7BA-7C9B-1829-D731353F8F08}"/>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8" name="Chart 17">
            <a:extLst>
              <a:ext uri="{FF2B5EF4-FFF2-40B4-BE49-F238E27FC236}">
                <a16:creationId xmlns:a16="http://schemas.microsoft.com/office/drawing/2014/main" id="{28810071-88A9-7E36-C0CF-F1F18D502001}"/>
              </a:ext>
            </a:extLst>
          </p:cNvPr>
          <p:cNvGraphicFramePr>
            <a:graphicFrameLocks/>
          </p:cNvGraphicFramePr>
          <p:nvPr>
            <p:extLst>
              <p:ext uri="{D42A27DB-BD31-4B8C-83A1-F6EECF244321}">
                <p14:modId xmlns:p14="http://schemas.microsoft.com/office/powerpoint/2010/main" val="2652252121"/>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2904ECAA-A6AB-BF8F-E552-06843F9F507E}"/>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0" name="TextBox 19">
            <a:extLst>
              <a:ext uri="{FF2B5EF4-FFF2-40B4-BE49-F238E27FC236}">
                <a16:creationId xmlns:a16="http://schemas.microsoft.com/office/drawing/2014/main" id="{C6460798-1604-B827-5EA7-1F21E742BB75}"/>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1" name="TextBox 20">
            <a:extLst>
              <a:ext uri="{FF2B5EF4-FFF2-40B4-BE49-F238E27FC236}">
                <a16:creationId xmlns:a16="http://schemas.microsoft.com/office/drawing/2014/main" id="{8DEC91AB-51F2-4F65-51C3-D9E98829ABD3}"/>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2" name="TextBox 21">
            <a:extLst>
              <a:ext uri="{FF2B5EF4-FFF2-40B4-BE49-F238E27FC236}">
                <a16:creationId xmlns:a16="http://schemas.microsoft.com/office/drawing/2014/main" id="{8A751DDB-4666-E50E-DF8C-F50053D47019}"/>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
        <p:nvSpPr>
          <p:cNvPr id="23" name="TextBox 22">
            <a:extLst>
              <a:ext uri="{FF2B5EF4-FFF2-40B4-BE49-F238E27FC236}">
                <a16:creationId xmlns:a16="http://schemas.microsoft.com/office/drawing/2014/main" id="{84B60726-9EEA-24F9-7671-1DE81F5D3404}"/>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4" name="Footer Placeholder 3">
            <a:extLst>
              <a:ext uri="{FF2B5EF4-FFF2-40B4-BE49-F238E27FC236}">
                <a16:creationId xmlns:a16="http://schemas.microsoft.com/office/drawing/2014/main" id="{0F1ECB3D-B2ED-3DA6-AA53-317294CE75FB}"/>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12271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1278461"/>
            <a:ext cx="3319785" cy="2065268"/>
          </a:xfrm>
        </p:spPr>
        <p:txBody>
          <a:bodyPr vert="horz" lIns="91440" tIns="45720" rIns="91440" bIns="0" rtlCol="0" anchor="b">
            <a:noAutofit/>
          </a:bodyPr>
          <a:lstStyle/>
          <a:p>
            <a:pPr>
              <a:defRPr sz="1400" b="0" i="0" u="none" strike="noStrike" kern="1200" spc="0" baseline="0">
                <a:solidFill>
                  <a:prstClr val="black">
                    <a:lumMod val="65000"/>
                    <a:lumOff val="35000"/>
                  </a:prstClr>
                </a:solidFill>
                <a:latin typeface="+mn-lt"/>
                <a:ea typeface="+mn-ea"/>
                <a:cs typeface="+mn-cs"/>
              </a:defRPr>
            </a:pPr>
            <a:r>
              <a:rPr lang="en-GB" sz="3600" dirty="0">
                <a:latin typeface="+mn-lt"/>
                <a:ea typeface="+mn-ea"/>
                <a:cs typeface="+mn-cs"/>
              </a:rPr>
              <a:t>Range of max and min housing costs</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44226EA6-37E8-4A6B-BDAF-C41F91C765E5}"/>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3" name="TextBox 2">
            <a:extLst>
              <a:ext uri="{FF2B5EF4-FFF2-40B4-BE49-F238E27FC236}">
                <a16:creationId xmlns:a16="http://schemas.microsoft.com/office/drawing/2014/main" id="{F30E66FC-59A7-4592-8596-0B08BA149FB6}"/>
              </a:ext>
            </a:extLst>
          </p:cNvPr>
          <p:cNvSpPr txBox="1"/>
          <p:nvPr/>
        </p:nvSpPr>
        <p:spPr>
          <a:xfrm>
            <a:off x="659301" y="3560133"/>
            <a:ext cx="3314370" cy="2308324"/>
          </a:xfrm>
          <a:prstGeom prst="rect">
            <a:avLst/>
          </a:prstGeom>
          <a:noFill/>
        </p:spPr>
        <p:txBody>
          <a:bodyPr wrap="square" rtlCol="0">
            <a:spAutoFit/>
          </a:bodyPr>
          <a:lstStyle/>
          <a:p>
            <a:r>
              <a:rPr lang="en-US" dirty="0"/>
              <a:t>Here costs are presented on a graph to help compare by both size and tenure.</a:t>
            </a:r>
          </a:p>
          <a:p>
            <a:r>
              <a:rPr lang="en-US" sz="1800" dirty="0"/>
              <a:t>This graph sets out districts housing costs (dots) and how they compare to the max and min across the whole study area (lines).</a:t>
            </a:r>
          </a:p>
        </p:txBody>
      </p:sp>
      <p:sp>
        <p:nvSpPr>
          <p:cNvPr id="25" name="Slide Number Placeholder 4">
            <a:extLst>
              <a:ext uri="{FF2B5EF4-FFF2-40B4-BE49-F238E27FC236}">
                <a16:creationId xmlns:a16="http://schemas.microsoft.com/office/drawing/2014/main" id="{D29FC992-096A-4B7F-84BF-55F2C8FBEF6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25</a:t>
            </a:fld>
            <a:endParaRPr lang="en-US" dirty="0"/>
          </a:p>
        </p:txBody>
      </p:sp>
      <p:graphicFrame>
        <p:nvGraphicFramePr>
          <p:cNvPr id="4" name="Chart 3">
            <a:extLst>
              <a:ext uri="{FF2B5EF4-FFF2-40B4-BE49-F238E27FC236}">
                <a16:creationId xmlns:a16="http://schemas.microsoft.com/office/drawing/2014/main" id="{5A9F4645-55BE-1C2B-54E8-E4A185F74A76}"/>
              </a:ext>
            </a:extLst>
          </p:cNvPr>
          <p:cNvGraphicFramePr>
            <a:graphicFrameLocks/>
          </p:cNvGraphicFramePr>
          <p:nvPr>
            <p:extLst>
              <p:ext uri="{D42A27DB-BD31-4B8C-83A1-F6EECF244321}">
                <p14:modId xmlns:p14="http://schemas.microsoft.com/office/powerpoint/2010/main" val="3791975082"/>
              </p:ext>
            </p:extLst>
          </p:nvPr>
        </p:nvGraphicFramePr>
        <p:xfrm>
          <a:off x="4469840" y="977965"/>
          <a:ext cx="6601229" cy="4135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5534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pPr>
            <a:r>
              <a:rPr lang="en-GB" sz="4000" dirty="0"/>
              <a:t>COMPARING housing</a:t>
            </a:r>
            <a:r>
              <a:rPr lang="en-GB" dirty="0"/>
              <a:t> </a:t>
            </a:r>
            <a:r>
              <a:rPr lang="en-GB" sz="4000" dirty="0"/>
              <a:t>costs TO STUDY AREA</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125881" y="1020193"/>
            <a:ext cx="3960000" cy="369332"/>
          </a:xfrm>
          <a:prstGeom prst="rect">
            <a:avLst/>
          </a:prstGeom>
          <a:noFill/>
        </p:spPr>
        <p:txBody>
          <a:bodyPr wrap="square" rtlCol="0">
            <a:spAutoFit/>
          </a:bodyPr>
          <a:lstStyle/>
          <a:p>
            <a:pPr algn="ctr"/>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pPr algn="ctr"/>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pPr algn="ctr"/>
            <a:r>
              <a:rPr lang="en-GB" dirty="0"/>
              <a:t>3 BED</a:t>
            </a:r>
          </a:p>
        </p:txBody>
      </p:sp>
      <p:graphicFrame>
        <p:nvGraphicFramePr>
          <p:cNvPr id="10" name="Chart 9">
            <a:extLst>
              <a:ext uri="{FF2B5EF4-FFF2-40B4-BE49-F238E27FC236}">
                <a16:creationId xmlns:a16="http://schemas.microsoft.com/office/drawing/2014/main" id="{A7C4B992-C8FF-4E7D-86F4-502155DF5652}"/>
              </a:ext>
            </a:extLst>
          </p:cNvPr>
          <p:cNvGraphicFramePr>
            <a:graphicFrameLocks/>
          </p:cNvGraphicFramePr>
          <p:nvPr>
            <p:extLst>
              <p:ext uri="{D42A27DB-BD31-4B8C-83A1-F6EECF244321}">
                <p14:modId xmlns:p14="http://schemas.microsoft.com/office/powerpoint/2010/main" val="3580395614"/>
              </p:ext>
            </p:extLst>
          </p:nvPr>
        </p:nvGraphicFramePr>
        <p:xfrm>
          <a:off x="125881" y="1462675"/>
          <a:ext cx="3862347" cy="4139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A510AC6B-FAD9-4072-B106-583790075920}"/>
              </a:ext>
            </a:extLst>
          </p:cNvPr>
          <p:cNvGraphicFramePr>
            <a:graphicFrameLocks/>
          </p:cNvGraphicFramePr>
          <p:nvPr>
            <p:extLst>
              <p:ext uri="{D42A27DB-BD31-4B8C-83A1-F6EECF244321}">
                <p14:modId xmlns:p14="http://schemas.microsoft.com/office/powerpoint/2010/main" val="2251801590"/>
              </p:ext>
            </p:extLst>
          </p:nvPr>
        </p:nvGraphicFramePr>
        <p:xfrm>
          <a:off x="4143591" y="1462675"/>
          <a:ext cx="3862347" cy="4139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E02DCFE-4B9A-4C30-BDEE-674376F14E42}"/>
              </a:ext>
            </a:extLst>
          </p:cNvPr>
          <p:cNvGraphicFramePr>
            <a:graphicFrameLocks/>
          </p:cNvGraphicFramePr>
          <p:nvPr>
            <p:extLst>
              <p:ext uri="{D42A27DB-BD31-4B8C-83A1-F6EECF244321}">
                <p14:modId xmlns:p14="http://schemas.microsoft.com/office/powerpoint/2010/main" val="4066117340"/>
              </p:ext>
            </p:extLst>
          </p:nvPr>
        </p:nvGraphicFramePr>
        <p:xfrm>
          <a:off x="8161301" y="1462675"/>
          <a:ext cx="3862347" cy="4139999"/>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3">
            <a:extLst>
              <a:ext uri="{FF2B5EF4-FFF2-40B4-BE49-F238E27FC236}">
                <a16:creationId xmlns:a16="http://schemas.microsoft.com/office/drawing/2014/main" id="{D995F7B7-0F5F-48F6-883F-E401DEE174EF}"/>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14" name="Rectangle: Rounded Corners 13">
            <a:extLst>
              <a:ext uri="{FF2B5EF4-FFF2-40B4-BE49-F238E27FC236}">
                <a16:creationId xmlns:a16="http://schemas.microsoft.com/office/drawing/2014/main" id="{C5EC7F77-4755-4548-8B99-B65C7296F84A}"/>
              </a:ext>
            </a:extLst>
          </p:cNvPr>
          <p:cNvSpPr/>
          <p:nvPr/>
        </p:nvSpPr>
        <p:spPr>
          <a:xfrm>
            <a:off x="1776380" y="5911281"/>
            <a:ext cx="9604298"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Peterborough housing costs are some of the lowest, the Peterborough values very close to the dashed “minimum cost” line. Cambridge &amp; South Cambs see the highest, while Fenland &amp; Peterborough see the lowest housing costs, compared to the rest of the study area. A comparison of costs is set out in the “whole area” slide deck.</a:t>
            </a:r>
          </a:p>
        </p:txBody>
      </p:sp>
      <p:sp>
        <p:nvSpPr>
          <p:cNvPr id="15" name="Slide Number Placeholder 4">
            <a:extLst>
              <a:ext uri="{FF2B5EF4-FFF2-40B4-BE49-F238E27FC236}">
                <a16:creationId xmlns:a16="http://schemas.microsoft.com/office/drawing/2014/main" id="{885D74A0-57EA-4561-B33A-06301E52F07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Tree>
    <p:extLst>
      <p:ext uri="{BB962C8B-B14F-4D97-AF65-F5344CB8AC3E}">
        <p14:creationId xmlns:p14="http://schemas.microsoft.com/office/powerpoint/2010/main" val="32641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3453330800"/>
              </p:ext>
            </p:extLst>
          </p:nvPr>
        </p:nvGraphicFramePr>
        <p:xfrm>
          <a:off x="1484113" y="1666970"/>
          <a:ext cx="9569369" cy="4138229"/>
        </p:xfrm>
        <a:graphic>
          <a:graphicData uri="http://schemas.openxmlformats.org/drawingml/2006/table">
            <a:tbl>
              <a:tblPr firstRow="1">
                <a:tableStyleId>{5C22544A-7EE6-4342-B048-85BDC9FD1C3A}</a:tableStyleId>
              </a:tblPr>
              <a:tblGrid>
                <a:gridCol w="2504172">
                  <a:extLst>
                    <a:ext uri="{9D8B030D-6E8A-4147-A177-3AD203B41FA5}">
                      <a16:colId xmlns:a16="http://schemas.microsoft.com/office/drawing/2014/main" val="51333165"/>
                    </a:ext>
                  </a:extLst>
                </a:gridCol>
                <a:gridCol w="1667069">
                  <a:extLst>
                    <a:ext uri="{9D8B030D-6E8A-4147-A177-3AD203B41FA5}">
                      <a16:colId xmlns:a16="http://schemas.microsoft.com/office/drawing/2014/main" val="2590346686"/>
                    </a:ext>
                  </a:extLst>
                </a:gridCol>
                <a:gridCol w="2143375">
                  <a:extLst>
                    <a:ext uri="{9D8B030D-6E8A-4147-A177-3AD203B41FA5}">
                      <a16:colId xmlns:a16="http://schemas.microsoft.com/office/drawing/2014/main" val="2110719262"/>
                    </a:ext>
                  </a:extLst>
                </a:gridCol>
                <a:gridCol w="3254753">
                  <a:extLst>
                    <a:ext uri="{9D8B030D-6E8A-4147-A177-3AD203B41FA5}">
                      <a16:colId xmlns:a16="http://schemas.microsoft.com/office/drawing/2014/main" val="2663437825"/>
                    </a:ext>
                  </a:extLst>
                </a:gridCol>
              </a:tblGrid>
              <a:tr h="348334">
                <a:tc>
                  <a:txBody>
                    <a:bodyPr/>
                    <a:lstStyle/>
                    <a:p>
                      <a:pPr marL="0" algn="l" defTabSz="914400" rtl="0" eaLnBrk="1" fontAlgn="b" latinLnBrk="0" hangingPunct="1"/>
                      <a:r>
                        <a:rPr lang="en-GB" sz="1600" b="1" u="none" strike="noStrike" kern="1200" dirty="0">
                          <a:solidFill>
                            <a:schemeClr val="bg1"/>
                          </a:solidFill>
                          <a:effectLst/>
                        </a:rPr>
                        <a:t>Peterborough</a:t>
                      </a:r>
                      <a:endParaRPr lang="en-GB" sz="1600" b="1" u="none" strike="noStrike" kern="1200" dirty="0">
                        <a:solidFill>
                          <a:schemeClr val="bg1"/>
                        </a:solidFill>
                        <a:effectLst/>
                        <a:latin typeface="+mn-lt"/>
                        <a:ea typeface="+mn-ea"/>
                        <a:cs typeface="+mn-cs"/>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06555">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6406227"/>
                  </a:ext>
                </a:extLst>
              </a:tr>
              <a:tr h="348334">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£13,634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£16,036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£17,148 </a:t>
                      </a:r>
                    </a:p>
                  </a:txBody>
                  <a:tcPr marL="0" marR="0" marT="0" marB="0" anchor="b"/>
                </a:tc>
                <a:extLst>
                  <a:ext uri="{0D108BD9-81ED-4DB2-BD59-A6C34878D82A}">
                    <a16:rowId xmlns:a16="http://schemas.microsoft.com/office/drawing/2014/main" val="4083638268"/>
                  </a:ext>
                </a:extLst>
              </a:tr>
              <a:tr h="348334">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£16,307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£20,318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£22,171 </a:t>
                      </a:r>
                    </a:p>
                  </a:txBody>
                  <a:tcPr marL="0" marR="0" marT="0" marB="0" anchor="b"/>
                </a:tc>
                <a:extLst>
                  <a:ext uri="{0D108BD9-81ED-4DB2-BD59-A6C34878D82A}">
                    <a16:rowId xmlns:a16="http://schemas.microsoft.com/office/drawing/2014/main" val="3218272329"/>
                  </a:ext>
                </a:extLst>
              </a:tr>
              <a:tr h="348334">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040477775"/>
                  </a:ext>
                </a:extLst>
              </a:tr>
              <a:tr h="348334">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£18,382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£23,433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£27,118 </a:t>
                      </a:r>
                    </a:p>
                  </a:txBody>
                  <a:tcPr marL="0" marR="0" marT="0" marB="0" anchor="b"/>
                </a:tc>
                <a:extLst>
                  <a:ext uri="{0D108BD9-81ED-4DB2-BD59-A6C34878D82A}">
                    <a16:rowId xmlns:a16="http://schemas.microsoft.com/office/drawing/2014/main" val="746952993"/>
                  </a:ext>
                </a:extLst>
              </a:tr>
              <a:tr h="348334">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£22,932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£29,257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£33,943 </a:t>
                      </a:r>
                    </a:p>
                  </a:txBody>
                  <a:tcPr marL="0" marR="0" marT="0" marB="0" anchor="b"/>
                </a:tc>
                <a:extLst>
                  <a:ext uri="{0D108BD9-81ED-4DB2-BD59-A6C34878D82A}">
                    <a16:rowId xmlns:a16="http://schemas.microsoft.com/office/drawing/2014/main" val="1598849496"/>
                  </a:ext>
                </a:extLst>
              </a:tr>
              <a:tr h="348334">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£16,562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£24,843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£32,169 </a:t>
                      </a:r>
                    </a:p>
                  </a:txBody>
                  <a:tcPr marL="0" marR="0" marT="0" marB="0" anchor="b"/>
                </a:tc>
                <a:extLst>
                  <a:ext uri="{0D108BD9-81ED-4DB2-BD59-A6C34878D82A}">
                    <a16:rowId xmlns:a16="http://schemas.microsoft.com/office/drawing/2014/main" val="4057487886"/>
                  </a:ext>
                </a:extLst>
              </a:tr>
              <a:tr h="348334">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£15,425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£19,656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£30,895 </a:t>
                      </a:r>
                    </a:p>
                  </a:txBody>
                  <a:tcPr marL="0" marR="0" marT="0" marB="0" anchor="b"/>
                </a:tc>
                <a:extLst>
                  <a:ext uri="{0D108BD9-81ED-4DB2-BD59-A6C34878D82A}">
                    <a16:rowId xmlns:a16="http://schemas.microsoft.com/office/drawing/2014/main" val="3144066353"/>
                  </a:ext>
                </a:extLst>
              </a:tr>
              <a:tr h="348334">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£17,199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£23,251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£36,992 </a:t>
                      </a:r>
                    </a:p>
                  </a:txBody>
                  <a:tcPr marL="0" marR="0" marT="0" marB="0" anchor="b"/>
                </a:tc>
                <a:extLst>
                  <a:ext uri="{0D108BD9-81ED-4DB2-BD59-A6C34878D82A}">
                    <a16:rowId xmlns:a16="http://schemas.microsoft.com/office/drawing/2014/main" val="1835506041"/>
                  </a:ext>
                </a:extLst>
              </a:tr>
              <a:tr h="348334">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£22,659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£24,661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£39,267 </a:t>
                      </a:r>
                    </a:p>
                  </a:txBody>
                  <a:tcPr marL="0" marR="0" marT="0" marB="0" anchor="b"/>
                </a:tc>
                <a:extLst>
                  <a:ext uri="{0D108BD9-81ED-4DB2-BD59-A6C34878D82A}">
                    <a16:rowId xmlns:a16="http://schemas.microsoft.com/office/drawing/2014/main" val="1548578091"/>
                  </a:ext>
                </a:extLst>
              </a:tr>
              <a:tr h="348334">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£23,888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£26,982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£40,768 </a:t>
                      </a:r>
                    </a:p>
                  </a:txBody>
                  <a:tcPr marL="0" marR="0" marT="0" marB="0" anchor="b"/>
                </a:tc>
                <a:extLst>
                  <a:ext uri="{0D108BD9-81ED-4DB2-BD59-A6C34878D82A}">
                    <a16:rowId xmlns:a16="http://schemas.microsoft.com/office/drawing/2014/main" val="2812583024"/>
                  </a:ext>
                </a:extLst>
              </a:tr>
            </a:tbl>
          </a:graphicData>
        </a:graphic>
      </p:graphicFrame>
      <p:sp>
        <p:nvSpPr>
          <p:cNvPr id="5" name="Footer Placeholder 3">
            <a:extLst>
              <a:ext uri="{FF2B5EF4-FFF2-40B4-BE49-F238E27FC236}">
                <a16:creationId xmlns:a16="http://schemas.microsoft.com/office/drawing/2014/main" id="{D4C94150-961D-4D4D-AE8E-A333A6D2ACE8}"/>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6" name="Slide Number Placeholder 4">
            <a:extLst>
              <a:ext uri="{FF2B5EF4-FFF2-40B4-BE49-F238E27FC236}">
                <a16:creationId xmlns:a16="http://schemas.microsoft.com/office/drawing/2014/main" id="{F7D0484F-59E2-4C8E-9E10-CC3D9957786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27</a:t>
            </a:fld>
            <a:endParaRPr lang="en-US" dirty="0"/>
          </a:p>
        </p:txBody>
      </p:sp>
      <p:sp>
        <p:nvSpPr>
          <p:cNvPr id="11" name="Title 1">
            <a:extLst>
              <a:ext uri="{FF2B5EF4-FFF2-40B4-BE49-F238E27FC236}">
                <a16:creationId xmlns:a16="http://schemas.microsoft.com/office/drawing/2014/main" id="{E8933D75-6189-66C9-F6FE-8EAF987DF53F}"/>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annual housing costs x 3.5</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2158597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AB2B39-0415-A2CD-A221-E955A9146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57D2B9B-C6AC-9842-F4E5-BFC8DCA4B21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EB54CDDC-CD88-FF3B-CEF2-D1B473C8C9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57B07C-9014-364B-A54C-22B5CF5FC9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CC0321FF-9779-B2A2-E032-2D79E9B38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76011B-FADD-A430-D900-222BAA3A4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A54015E1-8DD1-E3EB-68CB-6504B69E7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AD60AA-BCE6-16A8-9694-85022978E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629D27A-C5FC-DE43-CDCF-1D5D4CFC8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8D5288A-027F-EE32-B9C8-5895FE77717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793D9692-B44B-3875-6BD1-1306DFBBC5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F7517FB5-3D72-4919-25B9-C52CEDEC9B2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16" name="Title 1">
            <a:extLst>
              <a:ext uri="{FF2B5EF4-FFF2-40B4-BE49-F238E27FC236}">
                <a16:creationId xmlns:a16="http://schemas.microsoft.com/office/drawing/2014/main" id="{7F88501A-6182-5A78-FB55-5F1848CD5A27}"/>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17" name="Text Placeholder 2">
            <a:extLst>
              <a:ext uri="{FF2B5EF4-FFF2-40B4-BE49-F238E27FC236}">
                <a16:creationId xmlns:a16="http://schemas.microsoft.com/office/drawing/2014/main" id="{58D87BBF-318D-B09F-A579-C7422D85CAD0}"/>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
        <p:nvSpPr>
          <p:cNvPr id="11" name="Footer Placeholder 3">
            <a:extLst>
              <a:ext uri="{FF2B5EF4-FFF2-40B4-BE49-F238E27FC236}">
                <a16:creationId xmlns:a16="http://schemas.microsoft.com/office/drawing/2014/main" id="{16EB40FA-B925-C83B-B03A-CF3B85826936}"/>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2049390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A0E8-2FDE-267D-C6C8-A184AC2BDAC1}"/>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the diamond-o-gram</a:t>
            </a:r>
          </a:p>
        </p:txBody>
      </p:sp>
      <p:sp>
        <p:nvSpPr>
          <p:cNvPr id="3" name="Slide Number Placeholder 4">
            <a:extLst>
              <a:ext uri="{FF2B5EF4-FFF2-40B4-BE49-F238E27FC236}">
                <a16:creationId xmlns:a16="http://schemas.microsoft.com/office/drawing/2014/main" id="{2A645107-3E68-F7BB-7FA6-3FE32DA26520}"/>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29</a:t>
            </a:fld>
            <a:endParaRPr lang="en-US" dirty="0"/>
          </a:p>
        </p:txBody>
      </p:sp>
      <p:graphicFrame>
        <p:nvGraphicFramePr>
          <p:cNvPr id="4" name="Table 7">
            <a:extLst>
              <a:ext uri="{FF2B5EF4-FFF2-40B4-BE49-F238E27FC236}">
                <a16:creationId xmlns:a16="http://schemas.microsoft.com/office/drawing/2014/main" id="{479DB9FE-6427-0196-80BC-082DB7896324}"/>
              </a:ext>
            </a:extLst>
          </p:cNvPr>
          <p:cNvGraphicFramePr>
            <a:graphicFrameLocks noGrp="1"/>
          </p:cNvGraphicFramePr>
          <p:nvPr>
            <p:extLst>
              <p:ext uri="{D42A27DB-BD31-4B8C-83A1-F6EECF244321}">
                <p14:modId xmlns:p14="http://schemas.microsoft.com/office/powerpoint/2010/main" val="1116112437"/>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1603664407"/>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63608913"/>
                  </a:ext>
                </a:extLst>
              </a:tr>
            </a:tbl>
          </a:graphicData>
        </a:graphic>
      </p:graphicFrame>
      <p:sp>
        <p:nvSpPr>
          <p:cNvPr id="5" name="Footer Placeholder 3">
            <a:extLst>
              <a:ext uri="{FF2B5EF4-FFF2-40B4-BE49-F238E27FC236}">
                <a16:creationId xmlns:a16="http://schemas.microsoft.com/office/drawing/2014/main" id="{5D9337C1-C054-E1A9-5DE6-DD47B97D5D00}"/>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329933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4613BA3-041F-25A7-6A8E-A25F4C209E04}"/>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contents</a:t>
            </a:r>
          </a:p>
        </p:txBody>
      </p:sp>
      <p:sp>
        <p:nvSpPr>
          <p:cNvPr id="17" name="Slide Number Placeholder 4">
            <a:extLst>
              <a:ext uri="{FF2B5EF4-FFF2-40B4-BE49-F238E27FC236}">
                <a16:creationId xmlns:a16="http://schemas.microsoft.com/office/drawing/2014/main" id="{9C31595D-367B-ECAC-C7D9-CEB1A1EED574}"/>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a:t>
            </a:fld>
            <a:endParaRPr lang="en-US" dirty="0"/>
          </a:p>
        </p:txBody>
      </p:sp>
      <p:sp>
        <p:nvSpPr>
          <p:cNvPr id="19" name="Footer Placeholder 3">
            <a:extLst>
              <a:ext uri="{FF2B5EF4-FFF2-40B4-BE49-F238E27FC236}">
                <a16:creationId xmlns:a16="http://schemas.microsoft.com/office/drawing/2014/main" id="{DF303B11-FCE7-59E2-23AA-DCB7B126E2CA}"/>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4" name="Content Placeholder 2">
            <a:extLst>
              <a:ext uri="{FF2B5EF4-FFF2-40B4-BE49-F238E27FC236}">
                <a16:creationId xmlns:a16="http://schemas.microsoft.com/office/drawing/2014/main" id="{956C3DA8-7920-89D6-64FC-F39BC9555CBB}"/>
              </a:ext>
            </a:extLst>
          </p:cNvPr>
          <p:cNvSpPr>
            <a:spLocks noGrp="1"/>
          </p:cNvSpPr>
          <p:nvPr>
            <p:ph sz="half" idx="1"/>
          </p:nvPr>
        </p:nvSpPr>
        <p:spPr>
          <a:xfrm>
            <a:off x="1449217" y="1933168"/>
            <a:ext cx="4645152" cy="3912351"/>
          </a:xfrm>
        </p:spPr>
        <p:txBody>
          <a:bodyPr>
            <a:normAutofit fontScale="70000" lnSpcReduction="20000"/>
          </a:bodyPr>
          <a:lstStyle/>
          <a:p>
            <a:pPr marL="0" inden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None/>
            </a:pPr>
            <a:r>
              <a:rPr lang="en-GB" b="1" dirty="0"/>
              <a:t>Income </a:t>
            </a:r>
          </a:p>
          <a:p>
            <a:r>
              <a:rPr lang="en-GB" dirty="0"/>
              <a:t>Income distribution</a:t>
            </a:r>
          </a:p>
          <a:p>
            <a:r>
              <a:rPr lang="en-GB" dirty="0"/>
              <a:t>Change in income</a:t>
            </a:r>
          </a:p>
          <a:p>
            <a:pPr marL="0" indent="0">
              <a:buNone/>
            </a:pPr>
            <a:r>
              <a:rPr lang="en-GB" b="1" dirty="0"/>
              <a:t>Housing costs</a:t>
            </a:r>
          </a:p>
          <a:p>
            <a:r>
              <a:rPr lang="en-GB" dirty="0"/>
              <a:t>Identify housing costs</a:t>
            </a:r>
          </a:p>
          <a:p>
            <a:r>
              <a:rPr lang="en-GB" dirty="0"/>
              <a:t>Range of max and min housing costs</a:t>
            </a:r>
          </a:p>
          <a:p>
            <a:endParaRPr lang="en-GB" dirty="0"/>
          </a:p>
        </p:txBody>
      </p:sp>
      <p:sp>
        <p:nvSpPr>
          <p:cNvPr id="5" name="Content Placeholder 3">
            <a:extLst>
              <a:ext uri="{FF2B5EF4-FFF2-40B4-BE49-F238E27FC236}">
                <a16:creationId xmlns:a16="http://schemas.microsoft.com/office/drawing/2014/main" id="{2C6CA6EC-490C-122A-5429-227BD5AE6165}"/>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555878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BDC9-E55E-DACC-3D53-05B34B323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202ED77-E056-4305-C82F-3062A6458830}"/>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CE23D360-11AD-CA97-37A8-7CE6E5576B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A700B12-52A1-050A-8AE5-893E419C7B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EEDA1BD7-714C-F94E-33FB-4DB5BEAE30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DBA50FD-E8EF-B5C6-0B95-869DB0E7D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B88F0664-99F2-320D-A336-721AD0F9709C}"/>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9" name="Group 8">
            <a:extLst>
              <a:ext uri="{FF2B5EF4-FFF2-40B4-BE49-F238E27FC236}">
                <a16:creationId xmlns:a16="http://schemas.microsoft.com/office/drawing/2014/main" id="{7709BD43-9D94-6EFC-C2DC-14ED4380635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F602819D-8E0F-7127-0EB6-E6DE6CE17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4831E80-2AC0-8397-33B1-0382DDE86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C8132924-8805-65B3-942F-3B3B293628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84362DEB-55DA-2F0A-0641-323CE7330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4C0F16E-DAC4-D4B5-AB80-62CB0D9A70A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3BAF1626-A0BC-0B23-1000-692C4AE58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27FEBAC-7977-9D8D-B432-AD327DD4A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AA68947-059E-6096-94A3-F8F672A0054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7A806E8B-39B5-8F87-A355-651536F52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CFE5869-B987-B6A5-7661-D3F126C9B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745BAD14-2E28-8E34-3EDC-59E4551809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A3B35D3F-6630-492A-C2E6-50DCF56D2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FB50DF-DD7C-286E-30AB-D49149117C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7C21CEAC-9775-B083-37A5-2DE870C9FBDE}"/>
              </a:ext>
            </a:extLst>
          </p:cNvPr>
          <p:cNvPicPr>
            <a:picLocks noChangeAspect="1"/>
          </p:cNvPicPr>
          <p:nvPr/>
        </p:nvPicPr>
        <p:blipFill rotWithShape="1">
          <a:blip r:embed="rId3"/>
          <a:srcRect l="8280" t="29902" r="17017" b="39898"/>
          <a:stretch/>
        </p:blipFill>
        <p:spPr>
          <a:xfrm>
            <a:off x="729151" y="3061849"/>
            <a:ext cx="3523061" cy="1888367"/>
          </a:xfrm>
          <a:prstGeom prst="rect">
            <a:avLst/>
          </a:prstGeom>
        </p:spPr>
      </p:pic>
      <p:pic>
        <p:nvPicPr>
          <p:cNvPr id="25" name="Picture 24">
            <a:extLst>
              <a:ext uri="{FF2B5EF4-FFF2-40B4-BE49-F238E27FC236}">
                <a16:creationId xmlns:a16="http://schemas.microsoft.com/office/drawing/2014/main" id="{0B0EFE82-FBAF-CE81-A409-A01F1BFBAB5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0FC8A9B8-C1BD-9D85-A087-C9F3FE1765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9" name="Slide Number Placeholder 4">
            <a:extLst>
              <a:ext uri="{FF2B5EF4-FFF2-40B4-BE49-F238E27FC236}">
                <a16:creationId xmlns:a16="http://schemas.microsoft.com/office/drawing/2014/main" id="{6E1C8407-89D8-E689-5A60-B6C4150EC4E1}"/>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30</a:t>
            </a:fld>
            <a:endParaRPr lang="en-US" dirty="0"/>
          </a:p>
        </p:txBody>
      </p:sp>
      <p:graphicFrame>
        <p:nvGraphicFramePr>
          <p:cNvPr id="39" name="Chart 38">
            <a:extLst>
              <a:ext uri="{FF2B5EF4-FFF2-40B4-BE49-F238E27FC236}">
                <a16:creationId xmlns:a16="http://schemas.microsoft.com/office/drawing/2014/main" id="{6F27FBAA-ADC8-6A91-8023-8AA2973240C0}"/>
              </a:ext>
            </a:extLst>
          </p:cNvPr>
          <p:cNvGraphicFramePr>
            <a:graphicFrameLocks/>
          </p:cNvGraphicFramePr>
          <p:nvPr>
            <p:extLst>
              <p:ext uri="{D42A27DB-BD31-4B8C-83A1-F6EECF244321}">
                <p14:modId xmlns:p14="http://schemas.microsoft.com/office/powerpoint/2010/main" val="642938386"/>
              </p:ext>
            </p:extLst>
          </p:nvPr>
        </p:nvGraphicFramePr>
        <p:xfrm>
          <a:off x="700119" y="528702"/>
          <a:ext cx="3590644" cy="1828498"/>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A288A886-8581-4D1E-90D5-205BE8ADFDB8}"/>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pic>
        <p:nvPicPr>
          <p:cNvPr id="41" name="Picture 40">
            <a:extLst>
              <a:ext uri="{FF2B5EF4-FFF2-40B4-BE49-F238E27FC236}">
                <a16:creationId xmlns:a16="http://schemas.microsoft.com/office/drawing/2014/main" id="{842FC18D-FCCE-ADE9-D436-B5584B536967}"/>
              </a:ext>
            </a:extLst>
          </p:cNvPr>
          <p:cNvPicPr>
            <a:picLocks noChangeAspect="1"/>
          </p:cNvPicPr>
          <p:nvPr/>
        </p:nvPicPr>
        <p:blipFill rotWithShape="1">
          <a:blip r:embed="rId5"/>
          <a:srcRect l="10735" t="33451" r="48897" b="6678"/>
          <a:stretch/>
        </p:blipFill>
        <p:spPr>
          <a:xfrm>
            <a:off x="4536071" y="517835"/>
            <a:ext cx="3618785" cy="2990566"/>
          </a:xfrm>
          <a:prstGeom prst="rect">
            <a:avLst/>
          </a:prstGeom>
        </p:spPr>
      </p:pic>
      <p:sp>
        <p:nvSpPr>
          <p:cNvPr id="31" name="TextBox 30">
            <a:extLst>
              <a:ext uri="{FF2B5EF4-FFF2-40B4-BE49-F238E27FC236}">
                <a16:creationId xmlns:a16="http://schemas.microsoft.com/office/drawing/2014/main" id="{87EEC20C-D67C-D5E3-E70B-2DB98492A72C}"/>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43" name="Picture 42">
            <a:extLst>
              <a:ext uri="{FF2B5EF4-FFF2-40B4-BE49-F238E27FC236}">
                <a16:creationId xmlns:a16="http://schemas.microsoft.com/office/drawing/2014/main" id="{D2A00BEB-F03B-3042-074E-FA7D87D63C55}"/>
              </a:ext>
            </a:extLst>
          </p:cNvPr>
          <p:cNvPicPr>
            <a:picLocks noChangeAspect="1"/>
          </p:cNvPicPr>
          <p:nvPr/>
        </p:nvPicPr>
        <p:blipFill rotWithShape="1">
          <a:blip r:embed="rId6"/>
          <a:srcRect l="8162" t="33073" r="10956" b="34117"/>
          <a:stretch/>
        </p:blipFill>
        <p:spPr>
          <a:xfrm>
            <a:off x="4536071" y="3748908"/>
            <a:ext cx="3618785" cy="1812853"/>
          </a:xfrm>
          <a:prstGeom prst="rect">
            <a:avLst/>
          </a:prstGeom>
        </p:spPr>
      </p:pic>
      <p:sp>
        <p:nvSpPr>
          <p:cNvPr id="32" name="TextBox 31">
            <a:extLst>
              <a:ext uri="{FF2B5EF4-FFF2-40B4-BE49-F238E27FC236}">
                <a16:creationId xmlns:a16="http://schemas.microsoft.com/office/drawing/2014/main" id="{D6774678-783E-1D83-09C4-12261113E914}"/>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33" name="TextBox 32">
            <a:extLst>
              <a:ext uri="{FF2B5EF4-FFF2-40B4-BE49-F238E27FC236}">
                <a16:creationId xmlns:a16="http://schemas.microsoft.com/office/drawing/2014/main" id="{180C51DB-0F31-3458-F2DE-0E238EB02039}"/>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1FA7321A-A6FB-B745-8F10-D693D278D4B3}"/>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35" name="Arrow: Right 34">
            <a:extLst>
              <a:ext uri="{FF2B5EF4-FFF2-40B4-BE49-F238E27FC236}">
                <a16:creationId xmlns:a16="http://schemas.microsoft.com/office/drawing/2014/main" id="{41F478E9-46F0-955D-B8AD-61585FBB4F97}"/>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EA79FF99-441E-3D72-99B0-1565FA846EBD}"/>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E25A396D-9BD0-E6E7-4F97-10380E94C815}"/>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14A776A2-48E9-0073-B59A-7502326B1623}"/>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4052684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36990" y="-1"/>
            <a:ext cx="11913422" cy="1454331"/>
          </a:xfrm>
        </p:spPr>
        <p:txBody>
          <a:bodyPr vert="horz" lIns="91440" tIns="45720" rIns="91440" bIns="45720" rtlCol="0" anchor="ctr">
            <a:normAutofit/>
          </a:bodyPr>
          <a:lstStyle/>
          <a:p>
            <a:pPr algn="ctr"/>
            <a:r>
              <a:rPr lang="en-US" sz="4000" dirty="0"/>
              <a:t>THE</a:t>
            </a:r>
            <a:r>
              <a:rPr lang="en-US" sz="4000" kern="1200" dirty="0">
                <a:solidFill>
                  <a:schemeClr val="tx1"/>
                </a:solidFill>
                <a:latin typeface="+mj-lt"/>
                <a:ea typeface="+mj-ea"/>
                <a:cs typeface="+mj-cs"/>
              </a:rPr>
              <a:t> </a:t>
            </a:r>
            <a:r>
              <a:rPr lang="en-US" sz="4000" dirty="0"/>
              <a:t>diamond-o-gram</a:t>
            </a:r>
            <a:br>
              <a:rPr lang="en-US" sz="4600" kern="1200" dirty="0">
                <a:solidFill>
                  <a:schemeClr val="tx1"/>
                </a:solidFill>
                <a:latin typeface="+mj-lt"/>
                <a:ea typeface="+mj-ea"/>
                <a:cs typeface="+mj-cs"/>
              </a:rPr>
            </a:br>
            <a:r>
              <a:rPr lang="en-US" sz="2000" dirty="0"/>
              <a:t>use the caci income data to show how many households fall into each £5,000 income band</a:t>
            </a: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857B3F0A-1940-4120-A066-00E03CD9C4A5}"/>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aphicFrame>
        <p:nvGraphicFramePr>
          <p:cNvPr id="6" name="Table 8">
            <a:extLst>
              <a:ext uri="{FF2B5EF4-FFF2-40B4-BE49-F238E27FC236}">
                <a16:creationId xmlns:a16="http://schemas.microsoft.com/office/drawing/2014/main" id="{92B054E3-7C6B-465D-B7B4-8441E22EC404}"/>
              </a:ext>
            </a:extLst>
          </p:cNvPr>
          <p:cNvGraphicFramePr>
            <a:graphicFrameLocks noGrp="1"/>
          </p:cNvGraphicFramePr>
          <p:nvPr>
            <p:extLst>
              <p:ext uri="{D42A27DB-BD31-4B8C-83A1-F6EECF244321}">
                <p14:modId xmlns:p14="http://schemas.microsoft.com/office/powerpoint/2010/main" val="1021511763"/>
              </p:ext>
            </p:extLst>
          </p:nvPr>
        </p:nvGraphicFramePr>
        <p:xfrm>
          <a:off x="135556" y="4894887"/>
          <a:ext cx="11913422" cy="591846"/>
        </p:xfrm>
        <a:graphic>
          <a:graphicData uri="http://schemas.openxmlformats.org/drawingml/2006/table">
            <a:tbl>
              <a:tblPr firstRow="1" bandRow="1">
                <a:tableStyleId>{2D5ABB26-0587-4C30-8999-92F81FD0307C}</a:tableStyleId>
              </a:tblPr>
              <a:tblGrid>
                <a:gridCol w="3892351">
                  <a:extLst>
                    <a:ext uri="{9D8B030D-6E8A-4147-A177-3AD203B41FA5}">
                      <a16:colId xmlns:a16="http://schemas.microsoft.com/office/drawing/2014/main" val="545593795"/>
                    </a:ext>
                  </a:extLst>
                </a:gridCol>
                <a:gridCol w="3725040">
                  <a:extLst>
                    <a:ext uri="{9D8B030D-6E8A-4147-A177-3AD203B41FA5}">
                      <a16:colId xmlns:a16="http://schemas.microsoft.com/office/drawing/2014/main" val="906472247"/>
                    </a:ext>
                  </a:extLst>
                </a:gridCol>
                <a:gridCol w="4296031">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Peterborough,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Peterborough, incomes between £15K and £45K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Peterborough, incomes over c.£45K</a:t>
                      </a:r>
                    </a:p>
                  </a:txBody>
                  <a:tcPr>
                    <a:solidFill>
                      <a:srgbClr val="FFCCFF"/>
                    </a:solidFill>
                  </a:tcPr>
                </a:tc>
                <a:extLst>
                  <a:ext uri="{0D108BD9-81ED-4DB2-BD59-A6C34878D82A}">
                    <a16:rowId xmlns:a16="http://schemas.microsoft.com/office/drawing/2014/main" val="3651321444"/>
                  </a:ext>
                </a:extLst>
              </a:tr>
            </a:tbl>
          </a:graphicData>
        </a:graphic>
      </p:graphicFrame>
      <p:sp>
        <p:nvSpPr>
          <p:cNvPr id="7" name="Slide Number Placeholder 4">
            <a:extLst>
              <a:ext uri="{FF2B5EF4-FFF2-40B4-BE49-F238E27FC236}">
                <a16:creationId xmlns:a16="http://schemas.microsoft.com/office/drawing/2014/main" id="{89E03C09-220F-4FE4-9D24-71A3382C826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31</a:t>
            </a:fld>
            <a:endParaRPr lang="en-US" dirty="0"/>
          </a:p>
        </p:txBody>
      </p:sp>
      <p:pic>
        <p:nvPicPr>
          <p:cNvPr id="8" name="Picture 7">
            <a:extLst>
              <a:ext uri="{FF2B5EF4-FFF2-40B4-BE49-F238E27FC236}">
                <a16:creationId xmlns:a16="http://schemas.microsoft.com/office/drawing/2014/main" id="{6A3C3081-9DBD-39F6-D185-953B880E725D}"/>
              </a:ext>
            </a:extLst>
          </p:cNvPr>
          <p:cNvPicPr>
            <a:picLocks noChangeAspect="1"/>
          </p:cNvPicPr>
          <p:nvPr/>
        </p:nvPicPr>
        <p:blipFill rotWithShape="1">
          <a:blip r:embed="rId2"/>
          <a:srcRect l="9151" t="32399" r="10450" b="32934"/>
          <a:stretch/>
        </p:blipFill>
        <p:spPr>
          <a:xfrm>
            <a:off x="135331" y="1605776"/>
            <a:ext cx="11913647" cy="3267976"/>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C165F-6F06-0D99-C1B2-128FB518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9E143922-D60E-3A01-3902-44085F5AD82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E4CD4BD1-7BC2-2E9E-A6A0-365383DF16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0B9A173-9CD5-CD9E-A0DD-49D3776406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F5EF5BB5-8055-D85E-B556-1C43222FB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21050E1-414E-853A-F159-CA21DD70D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2A1955AF-D99A-C5FA-7B64-FF9FEDE1D468}"/>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9" name="Group 8">
            <a:extLst>
              <a:ext uri="{FF2B5EF4-FFF2-40B4-BE49-F238E27FC236}">
                <a16:creationId xmlns:a16="http://schemas.microsoft.com/office/drawing/2014/main" id="{B4FC60E1-3031-ED6C-C4C9-A8279FBD39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9D74A97B-E860-370B-1A66-65586E7E4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C7C883-2584-856E-0125-2D7AC79E9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87239A6B-AD81-67EA-E62B-F7104535F4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8B0B8B28-4806-4F47-31B9-1E9D1F0B9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8A1D7E9-6D64-3584-15A5-37EA50BCCA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7919B9EF-E5C3-673C-35F8-9D79A5BD6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F02E4CD-A85A-D5EC-1B5B-F02BB57D3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BCE2E2C-FE16-1844-B118-8D9D4B5D9F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E4F36E5D-A16C-F5AB-38E0-6177921DD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7E8A0D-D535-CA89-815E-19FA6BD58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4500021-43FB-5C08-0596-FA8257481644}"/>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1" name="Group 20">
            <a:extLst>
              <a:ext uri="{FF2B5EF4-FFF2-40B4-BE49-F238E27FC236}">
                <a16:creationId xmlns:a16="http://schemas.microsoft.com/office/drawing/2014/main" id="{9C604095-55F0-F823-F5B4-320383437B9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8BCBEEB1-CA54-A168-7E55-BC044DF0A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98736B3-399D-519A-B687-EDD6F2CCC2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7BBEB36B-5843-CB49-802C-85F7BC625B12}"/>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5" name="Picture 24">
            <a:extLst>
              <a:ext uri="{FF2B5EF4-FFF2-40B4-BE49-F238E27FC236}">
                <a16:creationId xmlns:a16="http://schemas.microsoft.com/office/drawing/2014/main" id="{45ED1F36-E6C4-2EBD-DCE6-8D6DEF6C005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20B5F064-FCF4-E4FC-1E94-747BEDCDDC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7" name="Slide Number Placeholder 4">
            <a:extLst>
              <a:ext uri="{FF2B5EF4-FFF2-40B4-BE49-F238E27FC236}">
                <a16:creationId xmlns:a16="http://schemas.microsoft.com/office/drawing/2014/main" id="{CF2AF29F-12F6-63B8-785D-885F1555EABA}"/>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32</a:t>
            </a:fld>
            <a:endParaRPr lang="en-US" dirty="0"/>
          </a:p>
        </p:txBody>
      </p:sp>
      <p:sp>
        <p:nvSpPr>
          <p:cNvPr id="28" name="TextBox 27">
            <a:extLst>
              <a:ext uri="{FF2B5EF4-FFF2-40B4-BE49-F238E27FC236}">
                <a16:creationId xmlns:a16="http://schemas.microsoft.com/office/drawing/2014/main" id="{1AD3B454-A0EE-BDAB-E36F-E211C42F9007}"/>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29" name="TextBox 28">
            <a:extLst>
              <a:ext uri="{FF2B5EF4-FFF2-40B4-BE49-F238E27FC236}">
                <a16:creationId xmlns:a16="http://schemas.microsoft.com/office/drawing/2014/main" id="{5EF2A48C-9684-39F7-DCF4-24D0837D86BA}"/>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42" name="Picture 41">
            <a:extLst>
              <a:ext uri="{FF2B5EF4-FFF2-40B4-BE49-F238E27FC236}">
                <a16:creationId xmlns:a16="http://schemas.microsoft.com/office/drawing/2014/main" id="{A1E5883B-BC1D-5E9B-6E9D-512CAF74FCC1}"/>
              </a:ext>
            </a:extLst>
          </p:cNvPr>
          <p:cNvPicPr>
            <a:picLocks noChangeAspect="1"/>
          </p:cNvPicPr>
          <p:nvPr/>
        </p:nvPicPr>
        <p:blipFill rotWithShape="1">
          <a:blip r:embed="rId5"/>
          <a:srcRect l="9151" t="32399" r="10450" b="32934"/>
          <a:stretch/>
        </p:blipFill>
        <p:spPr>
          <a:xfrm>
            <a:off x="4525360" y="3747343"/>
            <a:ext cx="3632238" cy="1796009"/>
          </a:xfrm>
          <a:prstGeom prst="rect">
            <a:avLst/>
          </a:prstGeom>
        </p:spPr>
      </p:pic>
      <p:sp>
        <p:nvSpPr>
          <p:cNvPr id="31" name="TextBox 30">
            <a:extLst>
              <a:ext uri="{FF2B5EF4-FFF2-40B4-BE49-F238E27FC236}">
                <a16:creationId xmlns:a16="http://schemas.microsoft.com/office/drawing/2014/main" id="{A32B6D30-E17E-4DDE-5151-9DAC58651FDD}"/>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2" name="TextBox 31">
            <a:extLst>
              <a:ext uri="{FF2B5EF4-FFF2-40B4-BE49-F238E27FC236}">
                <a16:creationId xmlns:a16="http://schemas.microsoft.com/office/drawing/2014/main" id="{0B00FD3D-D99D-5974-81A2-A71B150A2799}"/>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shade the lowest 25% in yellow, the top 25% in pink zone &amp; the middle 50% in white.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“inside” the diamond with detailed income data.</a:t>
            </a:r>
          </a:p>
        </p:txBody>
      </p:sp>
      <p:sp>
        <p:nvSpPr>
          <p:cNvPr id="33" name="Arrow: Right 32">
            <a:extLst>
              <a:ext uri="{FF2B5EF4-FFF2-40B4-BE49-F238E27FC236}">
                <a16:creationId xmlns:a16="http://schemas.microsoft.com/office/drawing/2014/main" id="{046D9812-7CB7-1B6F-A587-293FD016180B}"/>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0A4F4C7A-6554-2B2D-BCA2-BC9CB2C9B653}"/>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5" name="Arrow: Right 34">
            <a:extLst>
              <a:ext uri="{FF2B5EF4-FFF2-40B4-BE49-F238E27FC236}">
                <a16:creationId xmlns:a16="http://schemas.microsoft.com/office/drawing/2014/main" id="{30AC770B-8620-D88A-BA9D-54955C1B49A4}"/>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D14E738B-F941-3D58-4359-AC9982A145FD}"/>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EB298066-A71C-AE18-7CE7-6788247D4BFA}"/>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8" name="TextBox 37">
            <a:extLst>
              <a:ext uri="{FF2B5EF4-FFF2-40B4-BE49-F238E27FC236}">
                <a16:creationId xmlns:a16="http://schemas.microsoft.com/office/drawing/2014/main" id="{D716172E-D003-EA0A-430A-E7E1711533F2}"/>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39" name="TextBox 38">
            <a:extLst>
              <a:ext uri="{FF2B5EF4-FFF2-40B4-BE49-F238E27FC236}">
                <a16:creationId xmlns:a16="http://schemas.microsoft.com/office/drawing/2014/main" id="{63194595-9F33-67DF-F64F-A0B71F1D5FAE}"/>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0" name="TextBox 39">
            <a:extLst>
              <a:ext uri="{FF2B5EF4-FFF2-40B4-BE49-F238E27FC236}">
                <a16:creationId xmlns:a16="http://schemas.microsoft.com/office/drawing/2014/main" id="{9FD4165B-3BA0-B56F-CFDC-313F9F3FD4CA}"/>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41" name="Footer Placeholder 3">
            <a:extLst>
              <a:ext uri="{FF2B5EF4-FFF2-40B4-BE49-F238E27FC236}">
                <a16:creationId xmlns:a16="http://schemas.microsoft.com/office/drawing/2014/main" id="{872240A6-AAF4-DCFC-59DE-4CBADFE37BA7}"/>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pSp>
        <p:nvGrpSpPr>
          <p:cNvPr id="47" name="Group 46">
            <a:extLst>
              <a:ext uri="{FF2B5EF4-FFF2-40B4-BE49-F238E27FC236}">
                <a16:creationId xmlns:a16="http://schemas.microsoft.com/office/drawing/2014/main" id="{B15F35CB-2F30-B2B3-DA23-868219219FAD}"/>
              </a:ext>
            </a:extLst>
          </p:cNvPr>
          <p:cNvGrpSpPr/>
          <p:nvPr/>
        </p:nvGrpSpPr>
        <p:grpSpPr>
          <a:xfrm>
            <a:off x="8186940" y="0"/>
            <a:ext cx="4020450" cy="1794407"/>
            <a:chOff x="8186940" y="0"/>
            <a:chExt cx="4020450" cy="1794407"/>
          </a:xfrm>
        </p:grpSpPr>
        <p:sp>
          <p:nvSpPr>
            <p:cNvPr id="46" name="Thought Bubble: Cloud 45">
              <a:extLst>
                <a:ext uri="{FF2B5EF4-FFF2-40B4-BE49-F238E27FC236}">
                  <a16:creationId xmlns:a16="http://schemas.microsoft.com/office/drawing/2014/main" id="{F695737F-936E-8DEB-4C3E-4836B9129358}"/>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44" name="Chart 43">
              <a:extLst>
                <a:ext uri="{FF2B5EF4-FFF2-40B4-BE49-F238E27FC236}">
                  <a16:creationId xmlns:a16="http://schemas.microsoft.com/office/drawing/2014/main" id="{B5C13AB3-315D-B2EE-FE1D-577602BD6FF4}"/>
                </a:ext>
              </a:extLst>
            </p:cNvPr>
            <p:cNvGraphicFramePr>
              <a:graphicFrameLocks/>
            </p:cNvGraphicFramePr>
            <p:nvPr>
              <p:extLst>
                <p:ext uri="{D42A27DB-BD31-4B8C-83A1-F6EECF244321}">
                  <p14:modId xmlns:p14="http://schemas.microsoft.com/office/powerpoint/2010/main" val="1674838503"/>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632D366C-4D95-2937-DB15-028145581047}"/>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Tree>
    <p:extLst>
      <p:ext uri="{BB962C8B-B14F-4D97-AF65-F5344CB8AC3E}">
        <p14:creationId xmlns:p14="http://schemas.microsoft.com/office/powerpoint/2010/main" val="259134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37C8-649C-4166-8945-F5C0680C0E49}"/>
              </a:ext>
            </a:extLst>
          </p:cNvPr>
          <p:cNvSpPr txBox="1">
            <a:spLocks/>
          </p:cNvSpPr>
          <p:nvPr/>
        </p:nvSpPr>
        <p:spPr>
          <a:xfrm>
            <a:off x="638881" y="417576"/>
            <a:ext cx="10909640" cy="95402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Six income groups help “read” THE diamond</a:t>
            </a:r>
            <a:endParaRPr lang="en-US" sz="2000" dirty="0"/>
          </a:p>
        </p:txBody>
      </p:sp>
      <p:sp>
        <p:nvSpPr>
          <p:cNvPr id="7" name="Footer Placeholder 3">
            <a:extLst>
              <a:ext uri="{FF2B5EF4-FFF2-40B4-BE49-F238E27FC236}">
                <a16:creationId xmlns:a16="http://schemas.microsoft.com/office/drawing/2014/main" id="{2D463708-E7AA-4712-A8B2-AA2CC7F3BDE9}"/>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8" name="Slide Number Placeholder 4">
            <a:extLst>
              <a:ext uri="{FF2B5EF4-FFF2-40B4-BE49-F238E27FC236}">
                <a16:creationId xmlns:a16="http://schemas.microsoft.com/office/drawing/2014/main" id="{A2B3A81C-A73D-4DDF-93AA-08B08723E6F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33</a:t>
            </a:fld>
            <a:endParaRPr lang="en-US" dirty="0"/>
          </a:p>
        </p:txBody>
      </p:sp>
      <p:pic>
        <p:nvPicPr>
          <p:cNvPr id="5" name="Picture 4">
            <a:extLst>
              <a:ext uri="{FF2B5EF4-FFF2-40B4-BE49-F238E27FC236}">
                <a16:creationId xmlns:a16="http://schemas.microsoft.com/office/drawing/2014/main" id="{F48CDA97-40F7-BCDF-1BD2-D6255AAECF1B}"/>
              </a:ext>
            </a:extLst>
          </p:cNvPr>
          <p:cNvPicPr>
            <a:picLocks noChangeAspect="1"/>
          </p:cNvPicPr>
          <p:nvPr/>
        </p:nvPicPr>
        <p:blipFill rotWithShape="1">
          <a:blip r:embed="rId2"/>
          <a:srcRect l="9150" t="40933" r="10518" b="15466"/>
          <a:stretch/>
        </p:blipFill>
        <p:spPr>
          <a:xfrm>
            <a:off x="109778" y="1371599"/>
            <a:ext cx="11967843" cy="4114801"/>
          </a:xfrm>
          <a:prstGeom prst="rect">
            <a:avLst/>
          </a:prstGeom>
        </p:spPr>
      </p:pic>
    </p:spTree>
    <p:extLst>
      <p:ext uri="{BB962C8B-B14F-4D97-AF65-F5344CB8AC3E}">
        <p14:creationId xmlns:p14="http://schemas.microsoft.com/office/powerpoint/2010/main" val="1872433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806F37-BD0E-BD21-9861-E172CDD22413}"/>
              </a:ext>
            </a:extLst>
          </p:cNvPr>
          <p:cNvPicPr>
            <a:picLocks noChangeAspect="1"/>
          </p:cNvPicPr>
          <p:nvPr/>
        </p:nvPicPr>
        <p:blipFill rotWithShape="1">
          <a:blip r:embed="rId2"/>
          <a:srcRect l="9151" t="32399" r="10450" b="32934"/>
          <a:stretch/>
        </p:blipFill>
        <p:spPr>
          <a:xfrm>
            <a:off x="875995" y="778325"/>
            <a:ext cx="10504683" cy="2881490"/>
          </a:xfrm>
          <a:prstGeom prst="rect">
            <a:avLst/>
          </a:prstGeom>
        </p:spPr>
      </p:pic>
      <p:pic>
        <p:nvPicPr>
          <p:cNvPr id="12" name="Picture 11">
            <a:extLst>
              <a:ext uri="{FF2B5EF4-FFF2-40B4-BE49-F238E27FC236}">
                <a16:creationId xmlns:a16="http://schemas.microsoft.com/office/drawing/2014/main" id="{D89DCBAE-A8AC-E636-6EC5-8D54F8635BF6}"/>
              </a:ext>
            </a:extLst>
          </p:cNvPr>
          <p:cNvPicPr>
            <a:picLocks noChangeAspect="1"/>
          </p:cNvPicPr>
          <p:nvPr/>
        </p:nvPicPr>
        <p:blipFill rotWithShape="1">
          <a:blip r:embed="rId3"/>
          <a:srcRect l="9066" t="32967" r="10412" b="32307"/>
          <a:stretch/>
        </p:blipFill>
        <p:spPr>
          <a:xfrm>
            <a:off x="875995" y="3765339"/>
            <a:ext cx="10504683" cy="2844000"/>
          </a:xfrm>
          <a:prstGeom prst="rect">
            <a:avLst/>
          </a:prstGeom>
        </p:spPr>
      </p:pic>
      <p:sp>
        <p:nvSpPr>
          <p:cNvPr id="2" name="Title 1">
            <a:extLst>
              <a:ext uri="{FF2B5EF4-FFF2-40B4-BE49-F238E27FC236}">
                <a16:creationId xmlns:a16="http://schemas.microsoft.com/office/drawing/2014/main" id="{383FDDC1-5658-4F0F-A64F-E0CB3BE0424E}"/>
              </a:ext>
            </a:extLst>
          </p:cNvPr>
          <p:cNvSpPr txBox="1">
            <a:spLocks/>
          </p:cNvSpPr>
          <p:nvPr/>
        </p:nvSpPr>
        <p:spPr>
          <a:xfrm>
            <a:off x="776269" y="130502"/>
            <a:ext cx="11296882" cy="824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diamonds</a:t>
            </a:r>
          </a:p>
        </p:txBody>
      </p:sp>
      <p:sp>
        <p:nvSpPr>
          <p:cNvPr id="4" name="TextBox 3">
            <a:extLst>
              <a:ext uri="{FF2B5EF4-FFF2-40B4-BE49-F238E27FC236}">
                <a16:creationId xmlns:a16="http://schemas.microsoft.com/office/drawing/2014/main" id="{7A66A2C1-3079-44F1-95E2-3941DDCBEBF9}"/>
              </a:ext>
            </a:extLst>
          </p:cNvPr>
          <p:cNvSpPr txBox="1"/>
          <p:nvPr/>
        </p:nvSpPr>
        <p:spPr>
          <a:xfrm>
            <a:off x="875995" y="861059"/>
            <a:ext cx="1794617" cy="369332"/>
          </a:xfrm>
          <a:prstGeom prst="rect">
            <a:avLst/>
          </a:prstGeom>
          <a:noFill/>
        </p:spPr>
        <p:txBody>
          <a:bodyPr wrap="square" rtlCol="0">
            <a:spAutoFit/>
          </a:bodyPr>
          <a:lstStyle/>
          <a:p>
            <a:r>
              <a:rPr lang="en-GB" dirty="0"/>
              <a:t>Peterborough</a:t>
            </a:r>
          </a:p>
        </p:txBody>
      </p:sp>
      <p:sp>
        <p:nvSpPr>
          <p:cNvPr id="5" name="TextBox 4">
            <a:extLst>
              <a:ext uri="{FF2B5EF4-FFF2-40B4-BE49-F238E27FC236}">
                <a16:creationId xmlns:a16="http://schemas.microsoft.com/office/drawing/2014/main" id="{3AE685F6-0517-460D-A1FA-E71B5F2FC943}"/>
              </a:ext>
            </a:extLst>
          </p:cNvPr>
          <p:cNvSpPr txBox="1"/>
          <p:nvPr/>
        </p:nvSpPr>
        <p:spPr>
          <a:xfrm>
            <a:off x="885997" y="3781026"/>
            <a:ext cx="1134217" cy="369332"/>
          </a:xfrm>
          <a:prstGeom prst="rect">
            <a:avLst/>
          </a:prstGeom>
          <a:noFill/>
        </p:spPr>
        <p:txBody>
          <a:bodyPr wrap="square" rtlCol="0">
            <a:spAutoFit/>
          </a:bodyPr>
          <a:lstStyle/>
          <a:p>
            <a:r>
              <a:rPr lang="en-GB" dirty="0"/>
              <a:t>All</a:t>
            </a:r>
          </a:p>
        </p:txBody>
      </p:sp>
      <p:sp>
        <p:nvSpPr>
          <p:cNvPr id="8" name="Rectangle: Rounded Corners 7">
            <a:extLst>
              <a:ext uri="{FF2B5EF4-FFF2-40B4-BE49-F238E27FC236}">
                <a16:creationId xmlns:a16="http://schemas.microsoft.com/office/drawing/2014/main" id="{88F371E6-A734-4C39-8596-7F62F6CA7F21}"/>
              </a:ext>
            </a:extLst>
          </p:cNvPr>
          <p:cNvSpPr/>
          <p:nvPr/>
        </p:nvSpPr>
        <p:spPr>
          <a:xfrm>
            <a:off x="7232904" y="0"/>
            <a:ext cx="4959096"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Peterborough sees more households on incomes at the lower end of the diamond,(52% on incomes less than £30K compared to 42% across the whole area) and fewer households on the higher income bands, (22% on £50K+ compared to 30%)</a:t>
            </a:r>
          </a:p>
        </p:txBody>
      </p:sp>
      <p:sp>
        <p:nvSpPr>
          <p:cNvPr id="9" name="Footer Placeholder 3">
            <a:extLst>
              <a:ext uri="{FF2B5EF4-FFF2-40B4-BE49-F238E27FC236}">
                <a16:creationId xmlns:a16="http://schemas.microsoft.com/office/drawing/2014/main" id="{8945BD5D-7C3E-4D6F-9D80-9CB8D1BAFA40}"/>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10" name="Slide Number Placeholder 4">
            <a:extLst>
              <a:ext uri="{FF2B5EF4-FFF2-40B4-BE49-F238E27FC236}">
                <a16:creationId xmlns:a16="http://schemas.microsoft.com/office/drawing/2014/main" id="{209170E6-0C99-4864-86B7-86B9E7BC578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Tree>
    <p:extLst>
      <p:ext uri="{BB962C8B-B14F-4D97-AF65-F5344CB8AC3E}">
        <p14:creationId xmlns:p14="http://schemas.microsoft.com/office/powerpoint/2010/main" val="16982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029D0-B893-909A-E6C4-CD545A26A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D6ADE6A-C448-61EE-61E0-4FA2088229C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643EFB21-CD9D-8ED9-A1B4-970EDA754C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180116-3EAE-3466-5349-7B6FCB7820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97E713BA-C24D-C6BE-313A-E0B887612D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7EE8ED4-9EC2-0F79-BDEE-92CAA349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02CCFC7A-9D73-6A5F-D849-388B75ECA9EA}"/>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9" name="Group 8">
            <a:extLst>
              <a:ext uri="{FF2B5EF4-FFF2-40B4-BE49-F238E27FC236}">
                <a16:creationId xmlns:a16="http://schemas.microsoft.com/office/drawing/2014/main" id="{8D0ACBC5-9602-3AA7-472A-A3C6AF37746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853ACA3C-95DC-B291-77D5-389A35F4A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14B10D-5DA1-735D-EC1E-E552027DC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89EAED3-B839-1EE1-1B7E-F47B6CAD03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6E4261E-48E5-1506-50F5-6C7DDD63B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FD384DE-4B46-5F94-1509-0FAAE5A159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1EB10EEA-753E-9FAF-EB24-C3FF60912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7DE198A-E397-5082-E7FA-2810CDA4E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BE561355-37A7-A4E0-5CA2-65296C8F066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39A16058-E627-11E7-1E10-5429E7AE1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D204E7A-1890-0041-3ECD-2EB273704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FCEC0822-5ED3-DB4F-4A7F-C3635A8498E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1" name="Rectangle 20">
              <a:extLst>
                <a:ext uri="{FF2B5EF4-FFF2-40B4-BE49-F238E27FC236}">
                  <a16:creationId xmlns:a16="http://schemas.microsoft.com/office/drawing/2014/main" id="{BEBC23BF-5DCA-4054-9EC1-0A5398C16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C1754F3-A6BE-02B9-36F0-1CF8D37FD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3" name="Picture 22">
            <a:extLst>
              <a:ext uri="{FF2B5EF4-FFF2-40B4-BE49-F238E27FC236}">
                <a16:creationId xmlns:a16="http://schemas.microsoft.com/office/drawing/2014/main" id="{C50F68FE-82EB-89E6-7707-DECF41B6D55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23662A5-6904-FCD4-501B-23E6401B5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AEFBD7B0-D207-4C01-C5E7-C5576485CAA7}"/>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35</a:t>
            </a:fld>
            <a:endParaRPr lang="en-US" dirty="0"/>
          </a:p>
        </p:txBody>
      </p:sp>
      <p:pic>
        <p:nvPicPr>
          <p:cNvPr id="41" name="Picture 40">
            <a:extLst>
              <a:ext uri="{FF2B5EF4-FFF2-40B4-BE49-F238E27FC236}">
                <a16:creationId xmlns:a16="http://schemas.microsoft.com/office/drawing/2014/main" id="{4A084A5C-5B1F-8956-E99C-7223B449E16A}"/>
              </a:ext>
            </a:extLst>
          </p:cNvPr>
          <p:cNvPicPr>
            <a:picLocks noChangeAspect="1"/>
          </p:cNvPicPr>
          <p:nvPr/>
        </p:nvPicPr>
        <p:blipFill rotWithShape="1">
          <a:blip r:embed="rId3"/>
          <a:srcRect l="9151" t="32399" r="10450" b="32934"/>
          <a:stretch/>
        </p:blipFill>
        <p:spPr>
          <a:xfrm>
            <a:off x="698419" y="531990"/>
            <a:ext cx="3570893" cy="1796009"/>
          </a:xfrm>
          <a:prstGeom prst="rect">
            <a:avLst/>
          </a:prstGeom>
        </p:spPr>
      </p:pic>
      <p:sp>
        <p:nvSpPr>
          <p:cNvPr id="27" name="TextBox 26">
            <a:extLst>
              <a:ext uri="{FF2B5EF4-FFF2-40B4-BE49-F238E27FC236}">
                <a16:creationId xmlns:a16="http://schemas.microsoft.com/office/drawing/2014/main" id="{0D972B0E-1AE9-026C-2274-72A6A964BED9}"/>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29" name="TextBox 28">
            <a:extLst>
              <a:ext uri="{FF2B5EF4-FFF2-40B4-BE49-F238E27FC236}">
                <a16:creationId xmlns:a16="http://schemas.microsoft.com/office/drawing/2014/main" id="{0FC8CF5B-5F0A-ACCA-7FA3-E70D7F185821}"/>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42" name="Picture 41">
            <a:extLst>
              <a:ext uri="{FF2B5EF4-FFF2-40B4-BE49-F238E27FC236}">
                <a16:creationId xmlns:a16="http://schemas.microsoft.com/office/drawing/2014/main" id="{11775B11-7550-D2CF-FFD6-9ACABF363ADC}"/>
              </a:ext>
            </a:extLst>
          </p:cNvPr>
          <p:cNvPicPr>
            <a:picLocks noChangeAspect="1"/>
          </p:cNvPicPr>
          <p:nvPr/>
        </p:nvPicPr>
        <p:blipFill rotWithShape="1">
          <a:blip r:embed="rId3"/>
          <a:srcRect l="9048" t="32534" r="10676" b="8937"/>
          <a:stretch/>
        </p:blipFill>
        <p:spPr>
          <a:xfrm>
            <a:off x="4544244" y="3767566"/>
            <a:ext cx="3610611" cy="1776464"/>
          </a:xfrm>
          <a:prstGeom prst="rect">
            <a:avLst/>
          </a:prstGeom>
        </p:spPr>
      </p:pic>
      <p:sp>
        <p:nvSpPr>
          <p:cNvPr id="31" name="TextBox 30">
            <a:extLst>
              <a:ext uri="{FF2B5EF4-FFF2-40B4-BE49-F238E27FC236}">
                <a16:creationId xmlns:a16="http://schemas.microsoft.com/office/drawing/2014/main" id="{2FABCEC0-61B6-009E-FF2E-AD03B02E913F}"/>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33" name="TextBox 32">
            <a:extLst>
              <a:ext uri="{FF2B5EF4-FFF2-40B4-BE49-F238E27FC236}">
                <a16:creationId xmlns:a16="http://schemas.microsoft.com/office/drawing/2014/main" id="{FF5B9D9A-E8D5-D411-331A-95875278155A}"/>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7E0BFE83-F032-0B6D-24B7-1662C450F87A}"/>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graphicFrame>
        <p:nvGraphicFramePr>
          <p:cNvPr id="39" name="Table 38">
            <a:extLst>
              <a:ext uri="{FF2B5EF4-FFF2-40B4-BE49-F238E27FC236}">
                <a16:creationId xmlns:a16="http://schemas.microsoft.com/office/drawing/2014/main" id="{70358804-205D-052B-D4A4-A18ED75CDD5B}"/>
              </a:ext>
            </a:extLst>
          </p:cNvPr>
          <p:cNvGraphicFramePr>
            <a:graphicFrameLocks noGrp="1"/>
          </p:cNvGraphicFramePr>
          <p:nvPr>
            <p:extLst>
              <p:ext uri="{D42A27DB-BD31-4B8C-83A1-F6EECF244321}">
                <p14:modId xmlns:p14="http://schemas.microsoft.com/office/powerpoint/2010/main" val="3231481253"/>
              </p:ext>
            </p:extLst>
          </p:nvPr>
        </p:nvGraphicFramePr>
        <p:xfrm>
          <a:off x="4544547" y="842267"/>
          <a:ext cx="3570893" cy="2641368"/>
        </p:xfrm>
        <a:graphic>
          <a:graphicData uri="http://schemas.openxmlformats.org/drawingml/2006/table">
            <a:tbl>
              <a:tblPr firstRow="1">
                <a:tableStyleId>{5C22544A-7EE6-4342-B048-85BDC9FD1C3A}</a:tableStyleId>
              </a:tblPr>
              <a:tblGrid>
                <a:gridCol w="1488700">
                  <a:extLst>
                    <a:ext uri="{9D8B030D-6E8A-4147-A177-3AD203B41FA5}">
                      <a16:colId xmlns:a16="http://schemas.microsoft.com/office/drawing/2014/main" val="51333165"/>
                    </a:ext>
                  </a:extLst>
                </a:gridCol>
                <a:gridCol w="690282">
                  <a:extLst>
                    <a:ext uri="{9D8B030D-6E8A-4147-A177-3AD203B41FA5}">
                      <a16:colId xmlns:a16="http://schemas.microsoft.com/office/drawing/2014/main" val="2590346686"/>
                    </a:ext>
                  </a:extLst>
                </a:gridCol>
                <a:gridCol w="690283">
                  <a:extLst>
                    <a:ext uri="{9D8B030D-6E8A-4147-A177-3AD203B41FA5}">
                      <a16:colId xmlns:a16="http://schemas.microsoft.com/office/drawing/2014/main" val="2110719262"/>
                    </a:ext>
                  </a:extLst>
                </a:gridCol>
                <a:gridCol w="701628">
                  <a:extLst>
                    <a:ext uri="{9D8B030D-6E8A-4147-A177-3AD203B41FA5}">
                      <a16:colId xmlns:a16="http://schemas.microsoft.com/office/drawing/2014/main" val="2663437825"/>
                    </a:ext>
                  </a:extLst>
                </a:gridCol>
              </a:tblGrid>
              <a:tr h="220114">
                <a:tc>
                  <a:txBody>
                    <a:bodyPr/>
                    <a:lstStyle/>
                    <a:p>
                      <a:pPr marL="0" algn="l" defTabSz="914400" rtl="0" eaLnBrk="1" fontAlgn="b" latinLnBrk="0" hangingPunct="1"/>
                      <a:r>
                        <a:rPr lang="en-GB" sz="1000" b="0" u="none" strike="noStrike" kern="1200" dirty="0">
                          <a:solidFill>
                            <a:schemeClr val="bg1"/>
                          </a:solidFill>
                          <a:effectLst/>
                        </a:rPr>
                        <a:t>Peterborough annual cost</a:t>
                      </a:r>
                      <a:endParaRPr lang="en-GB" sz="1000" b="0" u="none" strike="noStrike" kern="1200" dirty="0">
                        <a:solidFill>
                          <a:schemeClr val="bg1"/>
                        </a:solidFill>
                        <a:effectLst/>
                        <a:latin typeface="+mn-lt"/>
                        <a:ea typeface="+mn-ea"/>
                        <a:cs typeface="+mn-cs"/>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20114">
                <a:tc>
                  <a:txBody>
                    <a:bodyPr/>
                    <a:lstStyle/>
                    <a:p>
                      <a:pPr algn="l" fontAlgn="b"/>
                      <a:r>
                        <a:rPr lang="en-GB" sz="1000" b="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6406227"/>
                  </a:ext>
                </a:extLst>
              </a:tr>
              <a:tr h="220114">
                <a:tc>
                  <a:txBody>
                    <a:bodyPr/>
                    <a:lstStyle/>
                    <a:p>
                      <a:pPr algn="l" fontAlgn="b"/>
                      <a:r>
                        <a:rPr lang="en-GB" sz="1000" b="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3,895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4,582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4,899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83638268"/>
                  </a:ext>
                </a:extLst>
              </a:tr>
              <a:tr h="220114">
                <a:tc>
                  <a:txBody>
                    <a:bodyPr/>
                    <a:lstStyle/>
                    <a:p>
                      <a:pPr algn="l" fontAlgn="b"/>
                      <a:r>
                        <a:rPr lang="en-GB" sz="1000" b="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4,659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5,805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6,335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218272329"/>
                  </a:ext>
                </a:extLst>
              </a:tr>
              <a:tr h="220114">
                <a:tc>
                  <a:txBody>
                    <a:bodyPr/>
                    <a:lstStyle/>
                    <a:p>
                      <a:pPr algn="l" fontAlgn="b"/>
                      <a:r>
                        <a:rPr lang="en-GB" sz="1000" b="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040477775"/>
                  </a:ext>
                </a:extLst>
              </a:tr>
              <a:tr h="220114">
                <a:tc>
                  <a:txBody>
                    <a:bodyPr/>
                    <a:lstStyle/>
                    <a:p>
                      <a:pPr algn="l" fontAlgn="b"/>
                      <a:r>
                        <a:rPr lang="en-GB" sz="1000" b="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5,252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6,695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7,748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746952993"/>
                  </a:ext>
                </a:extLst>
              </a:tr>
              <a:tr h="220114">
                <a:tc>
                  <a:txBody>
                    <a:bodyPr/>
                    <a:lstStyle/>
                    <a:p>
                      <a:pPr algn="l" fontAlgn="b"/>
                      <a:r>
                        <a:rPr lang="en-GB" sz="1000" b="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6,552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8,359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9,698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598849496"/>
                  </a:ext>
                </a:extLst>
              </a:tr>
              <a:tr h="220114">
                <a:tc>
                  <a:txBody>
                    <a:bodyPr/>
                    <a:lstStyle/>
                    <a:p>
                      <a:pPr algn="l" fontAlgn="b"/>
                      <a:r>
                        <a:rPr lang="en-GB" sz="1000" b="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4,732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7,098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9,191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57487886"/>
                  </a:ext>
                </a:extLst>
              </a:tr>
              <a:tr h="220114">
                <a:tc>
                  <a:txBody>
                    <a:bodyPr/>
                    <a:lstStyle/>
                    <a:p>
                      <a:pPr algn="l" fontAlgn="b"/>
                      <a:r>
                        <a:rPr lang="en-GB" sz="1000" b="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4,407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5,616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8,827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44066353"/>
                  </a:ext>
                </a:extLst>
              </a:tr>
              <a:tr h="220114">
                <a:tc>
                  <a:txBody>
                    <a:bodyPr/>
                    <a:lstStyle/>
                    <a:p>
                      <a:pPr algn="l" fontAlgn="b"/>
                      <a:r>
                        <a:rPr lang="en-GB" sz="1000" b="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4,914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6,643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£ 10,569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835506041"/>
                  </a:ext>
                </a:extLst>
              </a:tr>
              <a:tr h="220114">
                <a:tc>
                  <a:txBody>
                    <a:bodyPr/>
                    <a:lstStyle/>
                    <a:p>
                      <a:pPr algn="l" fontAlgn="b"/>
                      <a:r>
                        <a:rPr lang="en-GB" sz="1000" b="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6,474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7,046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£ 11,219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548578091"/>
                  </a:ext>
                </a:extLst>
              </a:tr>
              <a:tr h="220114">
                <a:tc>
                  <a:txBody>
                    <a:bodyPr/>
                    <a:lstStyle/>
                    <a:p>
                      <a:pPr algn="l" fontAlgn="b"/>
                      <a:r>
                        <a:rPr lang="en-GB" sz="1000" b="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6,825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7,709 </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 £ 11,648 </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812583024"/>
                  </a:ext>
                </a:extLst>
              </a:tr>
            </a:tbl>
          </a:graphicData>
        </a:graphic>
      </p:graphicFrame>
      <p:sp>
        <p:nvSpPr>
          <p:cNvPr id="35" name="Arrow: Right 34">
            <a:extLst>
              <a:ext uri="{FF2B5EF4-FFF2-40B4-BE49-F238E27FC236}">
                <a16:creationId xmlns:a16="http://schemas.microsoft.com/office/drawing/2014/main" id="{F346A902-7167-A4F2-BF03-B095EE5428DE}"/>
              </a:ext>
            </a:extLst>
          </p:cNvPr>
          <p:cNvSpPr/>
          <p:nvPr/>
        </p:nvSpPr>
        <p:spPr>
          <a:xfrm>
            <a:off x="4033745" y="872083"/>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0" name="Table 39">
            <a:extLst>
              <a:ext uri="{FF2B5EF4-FFF2-40B4-BE49-F238E27FC236}">
                <a16:creationId xmlns:a16="http://schemas.microsoft.com/office/drawing/2014/main" id="{DDFA8881-4128-3B61-0953-699B097E92D0}"/>
              </a:ext>
            </a:extLst>
          </p:cNvPr>
          <p:cNvGraphicFramePr>
            <a:graphicFrameLocks noGrp="1"/>
          </p:cNvGraphicFramePr>
          <p:nvPr>
            <p:extLst>
              <p:ext uri="{D42A27DB-BD31-4B8C-83A1-F6EECF244321}">
                <p14:modId xmlns:p14="http://schemas.microsoft.com/office/powerpoint/2010/main" val="4160440475"/>
              </p:ext>
            </p:extLst>
          </p:nvPr>
        </p:nvGraphicFramePr>
        <p:xfrm>
          <a:off x="698419" y="2902662"/>
          <a:ext cx="3570893" cy="2641368"/>
        </p:xfrm>
        <a:graphic>
          <a:graphicData uri="http://schemas.openxmlformats.org/drawingml/2006/table">
            <a:tbl>
              <a:tblPr firstRow="1">
                <a:tableStyleId>{5C22544A-7EE6-4342-B048-85BDC9FD1C3A}</a:tableStyleId>
              </a:tblPr>
              <a:tblGrid>
                <a:gridCol w="1488700">
                  <a:extLst>
                    <a:ext uri="{9D8B030D-6E8A-4147-A177-3AD203B41FA5}">
                      <a16:colId xmlns:a16="http://schemas.microsoft.com/office/drawing/2014/main" val="51333165"/>
                    </a:ext>
                  </a:extLst>
                </a:gridCol>
                <a:gridCol w="690282">
                  <a:extLst>
                    <a:ext uri="{9D8B030D-6E8A-4147-A177-3AD203B41FA5}">
                      <a16:colId xmlns:a16="http://schemas.microsoft.com/office/drawing/2014/main" val="2590346686"/>
                    </a:ext>
                  </a:extLst>
                </a:gridCol>
                <a:gridCol w="690283">
                  <a:extLst>
                    <a:ext uri="{9D8B030D-6E8A-4147-A177-3AD203B41FA5}">
                      <a16:colId xmlns:a16="http://schemas.microsoft.com/office/drawing/2014/main" val="2110719262"/>
                    </a:ext>
                  </a:extLst>
                </a:gridCol>
                <a:gridCol w="701628">
                  <a:extLst>
                    <a:ext uri="{9D8B030D-6E8A-4147-A177-3AD203B41FA5}">
                      <a16:colId xmlns:a16="http://schemas.microsoft.com/office/drawing/2014/main" val="2663437825"/>
                    </a:ext>
                  </a:extLst>
                </a:gridCol>
              </a:tblGrid>
              <a:tr h="220114">
                <a:tc>
                  <a:txBody>
                    <a:bodyPr/>
                    <a:lstStyle/>
                    <a:p>
                      <a:pPr marL="0" algn="l" defTabSz="914400" rtl="0" eaLnBrk="1" fontAlgn="b" latinLnBrk="0" hangingPunct="1"/>
                      <a:r>
                        <a:rPr lang="en-GB" sz="1000" b="0" u="none" strike="noStrike" kern="1200" dirty="0">
                          <a:solidFill>
                            <a:schemeClr val="bg1"/>
                          </a:solidFill>
                          <a:effectLst/>
                        </a:rPr>
                        <a:t>Annual cost x 3.5</a:t>
                      </a:r>
                      <a:endParaRPr lang="en-GB" sz="1000" b="0" u="none" strike="noStrike" kern="1200" dirty="0">
                        <a:solidFill>
                          <a:schemeClr val="bg1"/>
                        </a:solidFill>
                        <a:effectLst/>
                        <a:latin typeface="+mn-lt"/>
                        <a:ea typeface="+mn-ea"/>
                        <a:cs typeface="+mn-cs"/>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20114">
                <a:tc>
                  <a:txBody>
                    <a:bodyPr/>
                    <a:lstStyle/>
                    <a:p>
                      <a:pPr algn="l" fontAlgn="b"/>
                      <a:r>
                        <a:rPr lang="en-GB" sz="1000" b="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6406227"/>
                  </a:ext>
                </a:extLst>
              </a:tr>
              <a:tr h="220114">
                <a:tc>
                  <a:txBody>
                    <a:bodyPr/>
                    <a:lstStyle/>
                    <a:p>
                      <a:pPr algn="l" fontAlgn="b"/>
                      <a:r>
                        <a:rPr lang="en-GB" sz="1000" b="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£13,634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£16,036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£17,148 </a:t>
                      </a:r>
                    </a:p>
                  </a:txBody>
                  <a:tcPr marL="0" marR="0" marT="0" marB="0" anchor="b"/>
                </a:tc>
                <a:extLst>
                  <a:ext uri="{0D108BD9-81ED-4DB2-BD59-A6C34878D82A}">
                    <a16:rowId xmlns:a16="http://schemas.microsoft.com/office/drawing/2014/main" val="4083638268"/>
                  </a:ext>
                </a:extLst>
              </a:tr>
              <a:tr h="220114">
                <a:tc>
                  <a:txBody>
                    <a:bodyPr/>
                    <a:lstStyle/>
                    <a:p>
                      <a:pPr algn="l" fontAlgn="b"/>
                      <a:r>
                        <a:rPr lang="en-GB" sz="1000" b="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£16,307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£20,318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£22,171 </a:t>
                      </a:r>
                    </a:p>
                  </a:txBody>
                  <a:tcPr marL="0" marR="0" marT="0" marB="0" anchor="b"/>
                </a:tc>
                <a:extLst>
                  <a:ext uri="{0D108BD9-81ED-4DB2-BD59-A6C34878D82A}">
                    <a16:rowId xmlns:a16="http://schemas.microsoft.com/office/drawing/2014/main" val="3218272329"/>
                  </a:ext>
                </a:extLst>
              </a:tr>
              <a:tr h="220114">
                <a:tc>
                  <a:txBody>
                    <a:bodyPr/>
                    <a:lstStyle/>
                    <a:p>
                      <a:pPr algn="l" fontAlgn="b"/>
                      <a:r>
                        <a:rPr lang="en-GB" sz="1000" b="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040477775"/>
                  </a:ext>
                </a:extLst>
              </a:tr>
              <a:tr h="220114">
                <a:tc>
                  <a:txBody>
                    <a:bodyPr/>
                    <a:lstStyle/>
                    <a:p>
                      <a:pPr algn="l" fontAlgn="b"/>
                      <a:r>
                        <a:rPr lang="en-GB" sz="1000" b="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£18,382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£23,433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£27,118 </a:t>
                      </a:r>
                    </a:p>
                  </a:txBody>
                  <a:tcPr marL="0" marR="0" marT="0" marB="0" anchor="b"/>
                </a:tc>
                <a:extLst>
                  <a:ext uri="{0D108BD9-81ED-4DB2-BD59-A6C34878D82A}">
                    <a16:rowId xmlns:a16="http://schemas.microsoft.com/office/drawing/2014/main" val="746952993"/>
                  </a:ext>
                </a:extLst>
              </a:tr>
              <a:tr h="220114">
                <a:tc>
                  <a:txBody>
                    <a:bodyPr/>
                    <a:lstStyle/>
                    <a:p>
                      <a:pPr algn="l" fontAlgn="b"/>
                      <a:r>
                        <a:rPr lang="en-GB" sz="1000" b="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£22,932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£29,257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£33,943 </a:t>
                      </a:r>
                    </a:p>
                  </a:txBody>
                  <a:tcPr marL="0" marR="0" marT="0" marB="0" anchor="b"/>
                </a:tc>
                <a:extLst>
                  <a:ext uri="{0D108BD9-81ED-4DB2-BD59-A6C34878D82A}">
                    <a16:rowId xmlns:a16="http://schemas.microsoft.com/office/drawing/2014/main" val="1598849496"/>
                  </a:ext>
                </a:extLst>
              </a:tr>
              <a:tr h="220114">
                <a:tc>
                  <a:txBody>
                    <a:bodyPr/>
                    <a:lstStyle/>
                    <a:p>
                      <a:pPr algn="l" fontAlgn="b"/>
                      <a:r>
                        <a:rPr lang="en-GB" sz="1000" b="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£16,562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£24,843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£32,169 </a:t>
                      </a:r>
                    </a:p>
                  </a:txBody>
                  <a:tcPr marL="0" marR="0" marT="0" marB="0" anchor="b"/>
                </a:tc>
                <a:extLst>
                  <a:ext uri="{0D108BD9-81ED-4DB2-BD59-A6C34878D82A}">
                    <a16:rowId xmlns:a16="http://schemas.microsoft.com/office/drawing/2014/main" val="4057487886"/>
                  </a:ext>
                </a:extLst>
              </a:tr>
              <a:tr h="220114">
                <a:tc>
                  <a:txBody>
                    <a:bodyPr/>
                    <a:lstStyle/>
                    <a:p>
                      <a:pPr algn="l" fontAlgn="b"/>
                      <a:r>
                        <a:rPr lang="en-GB" sz="1000" b="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£15,425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£19,656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£30,895 </a:t>
                      </a:r>
                    </a:p>
                  </a:txBody>
                  <a:tcPr marL="0" marR="0" marT="0" marB="0" anchor="b"/>
                </a:tc>
                <a:extLst>
                  <a:ext uri="{0D108BD9-81ED-4DB2-BD59-A6C34878D82A}">
                    <a16:rowId xmlns:a16="http://schemas.microsoft.com/office/drawing/2014/main" val="3144066353"/>
                  </a:ext>
                </a:extLst>
              </a:tr>
              <a:tr h="220114">
                <a:tc>
                  <a:txBody>
                    <a:bodyPr/>
                    <a:lstStyle/>
                    <a:p>
                      <a:pPr algn="l" fontAlgn="b"/>
                      <a:r>
                        <a:rPr lang="en-GB" sz="1000" b="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£17,199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£23,251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£36,992 </a:t>
                      </a:r>
                    </a:p>
                  </a:txBody>
                  <a:tcPr marL="0" marR="0" marT="0" marB="0" anchor="b"/>
                </a:tc>
                <a:extLst>
                  <a:ext uri="{0D108BD9-81ED-4DB2-BD59-A6C34878D82A}">
                    <a16:rowId xmlns:a16="http://schemas.microsoft.com/office/drawing/2014/main" val="1835506041"/>
                  </a:ext>
                </a:extLst>
              </a:tr>
              <a:tr h="220114">
                <a:tc>
                  <a:txBody>
                    <a:bodyPr/>
                    <a:lstStyle/>
                    <a:p>
                      <a:pPr algn="l" fontAlgn="b"/>
                      <a:r>
                        <a:rPr lang="en-GB" sz="1000" b="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£22,659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£24,661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£39,267 </a:t>
                      </a:r>
                    </a:p>
                  </a:txBody>
                  <a:tcPr marL="0" marR="0" marT="0" marB="0" anchor="b"/>
                </a:tc>
                <a:extLst>
                  <a:ext uri="{0D108BD9-81ED-4DB2-BD59-A6C34878D82A}">
                    <a16:rowId xmlns:a16="http://schemas.microsoft.com/office/drawing/2014/main" val="1548578091"/>
                  </a:ext>
                </a:extLst>
              </a:tr>
              <a:tr h="220114">
                <a:tc>
                  <a:txBody>
                    <a:bodyPr/>
                    <a:lstStyle/>
                    <a:p>
                      <a:pPr algn="l" fontAlgn="b"/>
                      <a:r>
                        <a:rPr lang="en-GB" sz="1000" b="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£23,888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£26,982 </a:t>
                      </a: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latin typeface="+mn-lt"/>
                          <a:ea typeface="+mn-ea"/>
                          <a:cs typeface="+mn-cs"/>
                        </a:rPr>
                        <a:t>£40,768 </a:t>
                      </a:r>
                    </a:p>
                  </a:txBody>
                  <a:tcPr marL="0" marR="0" marT="0" marB="0" anchor="b"/>
                </a:tc>
                <a:extLst>
                  <a:ext uri="{0D108BD9-81ED-4DB2-BD59-A6C34878D82A}">
                    <a16:rowId xmlns:a16="http://schemas.microsoft.com/office/drawing/2014/main" val="2812583024"/>
                  </a:ext>
                </a:extLst>
              </a:tr>
            </a:tbl>
          </a:graphicData>
        </a:graphic>
      </p:graphicFrame>
      <p:sp>
        <p:nvSpPr>
          <p:cNvPr id="36" name="Arrow: Right 35">
            <a:extLst>
              <a:ext uri="{FF2B5EF4-FFF2-40B4-BE49-F238E27FC236}">
                <a16:creationId xmlns:a16="http://schemas.microsoft.com/office/drawing/2014/main" id="{E2443345-E1C3-EAE1-B355-1F306A3D6715}"/>
              </a:ext>
            </a:extLst>
          </p:cNvPr>
          <p:cNvSpPr/>
          <p:nvPr/>
        </p:nvSpPr>
        <p:spPr>
          <a:xfrm rot="10800000">
            <a:off x="4062222" y="2946038"/>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2FE34682-D9A7-E221-F16E-AEA41F9A63AA}"/>
              </a:ext>
            </a:extLst>
          </p:cNvPr>
          <p:cNvSpPr/>
          <p:nvPr/>
        </p:nvSpPr>
        <p:spPr>
          <a:xfrm>
            <a:off x="4220432" y="376975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87BD337F-FD86-DB6D-BC1E-6EF7B57FFE85}"/>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71118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680080" y="0"/>
            <a:ext cx="10909640" cy="960221"/>
          </a:xfrm>
        </p:spPr>
        <p:txBody>
          <a:bodyPr vert="horz" lIns="91440" tIns="45720" rIns="91440" bIns="45720" rtlCol="0" anchor="ctr">
            <a:noAutofit/>
          </a:bodyPr>
          <a:lstStyle/>
          <a:p>
            <a:pPr algn="ctr"/>
            <a:r>
              <a:rPr lang="en-GB" sz="3200" dirty="0"/>
              <a:t>MINIMUM Income needed IF </a:t>
            </a:r>
            <a:r>
              <a:rPr lang="en-GB" dirty="0"/>
              <a:t>housing</a:t>
            </a:r>
            <a:r>
              <a:rPr lang="en-GB" sz="3200" dirty="0"/>
              <a:t> TAKES UP 35%</a:t>
            </a:r>
            <a:endParaRPr lang="en-US" sz="3200" kern="1200" dirty="0">
              <a:solidFill>
                <a:schemeClr val="tx1"/>
              </a:solidFill>
              <a:latin typeface="+mj-lt"/>
              <a:ea typeface="+mj-ea"/>
              <a:cs typeface="+mj-cs"/>
            </a:endParaRPr>
          </a:p>
        </p:txBody>
      </p:sp>
      <p:sp>
        <p:nvSpPr>
          <p:cNvPr id="4" name="Footer Placeholder 3">
            <a:extLst>
              <a:ext uri="{FF2B5EF4-FFF2-40B4-BE49-F238E27FC236}">
                <a16:creationId xmlns:a16="http://schemas.microsoft.com/office/drawing/2014/main" id="{0D4B8431-D305-4BA2-8B45-A25CF698945B}"/>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7" name="Slide Number Placeholder 4">
            <a:extLst>
              <a:ext uri="{FF2B5EF4-FFF2-40B4-BE49-F238E27FC236}">
                <a16:creationId xmlns:a16="http://schemas.microsoft.com/office/drawing/2014/main" id="{69CE3F82-42E6-42EA-BDD8-42A42DFCD4D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36</a:t>
            </a:fld>
            <a:endParaRPr lang="en-US" dirty="0"/>
          </a:p>
        </p:txBody>
      </p:sp>
      <p:pic>
        <p:nvPicPr>
          <p:cNvPr id="3" name="Picture 2">
            <a:extLst>
              <a:ext uri="{FF2B5EF4-FFF2-40B4-BE49-F238E27FC236}">
                <a16:creationId xmlns:a16="http://schemas.microsoft.com/office/drawing/2014/main" id="{99BDF4AE-A99C-10E6-0FD0-50E507B825F6}"/>
              </a:ext>
            </a:extLst>
          </p:cNvPr>
          <p:cNvPicPr>
            <a:picLocks noChangeAspect="1"/>
          </p:cNvPicPr>
          <p:nvPr/>
        </p:nvPicPr>
        <p:blipFill rotWithShape="1">
          <a:blip r:embed="rId2"/>
          <a:srcRect l="1500" t="32534" r="10676" b="8937"/>
          <a:stretch/>
        </p:blipFill>
        <p:spPr>
          <a:xfrm>
            <a:off x="315168" y="1115668"/>
            <a:ext cx="11561665" cy="4745636"/>
          </a:xfrm>
          <a:prstGeom prst="rect">
            <a:avLst/>
          </a:prstGeom>
        </p:spPr>
      </p:pic>
    </p:spTree>
    <p:extLst>
      <p:ext uri="{BB962C8B-B14F-4D97-AF65-F5344CB8AC3E}">
        <p14:creationId xmlns:p14="http://schemas.microsoft.com/office/powerpoint/2010/main" val="272885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ACA2C1-64A2-A8F9-CEF5-4CDF330F1382}"/>
              </a:ext>
            </a:extLst>
          </p:cNvPr>
          <p:cNvPicPr>
            <a:picLocks noChangeAspect="1"/>
          </p:cNvPicPr>
          <p:nvPr/>
        </p:nvPicPr>
        <p:blipFill rotWithShape="1">
          <a:blip r:embed="rId2"/>
          <a:srcRect l="9150" t="32800" r="10518" b="10801"/>
          <a:stretch/>
        </p:blipFill>
        <p:spPr>
          <a:xfrm>
            <a:off x="415789" y="1126687"/>
            <a:ext cx="11125886" cy="4393788"/>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41179" y="105272"/>
            <a:ext cx="10909640" cy="1249394"/>
          </a:xfrm>
        </p:spPr>
        <p:txBody>
          <a:bodyPr vert="horz" lIns="91440" tIns="45720" rIns="91440" bIns="45720" rtlCol="0" anchor="ctr">
            <a:normAutofit/>
          </a:bodyPr>
          <a:lstStyle/>
          <a:p>
            <a:r>
              <a:rPr lang="en-GB" dirty="0"/>
              <a:t>Income needed for ‘broad’ tenures</a:t>
            </a:r>
            <a:endParaRPr lang="en-US" dirty="0"/>
          </a:p>
        </p:txBody>
      </p:sp>
      <p:sp>
        <p:nvSpPr>
          <p:cNvPr id="10" name="TextBox 9">
            <a:extLst>
              <a:ext uri="{FF2B5EF4-FFF2-40B4-BE49-F238E27FC236}">
                <a16:creationId xmlns:a16="http://schemas.microsoft.com/office/drawing/2014/main" id="{F8B0C763-24AC-4371-9E7C-35FD6CC0D1D6}"/>
              </a:ext>
            </a:extLst>
          </p:cNvPr>
          <p:cNvSpPr txBox="1"/>
          <p:nvPr/>
        </p:nvSpPr>
        <p:spPr>
          <a:xfrm>
            <a:off x="828903" y="6117258"/>
            <a:ext cx="10938164" cy="584775"/>
          </a:xfrm>
          <a:prstGeom prst="rect">
            <a:avLst/>
          </a:prstGeom>
          <a:noFill/>
        </p:spPr>
        <p:txBody>
          <a:bodyPr wrap="square" rtlCol="0">
            <a:spAutoFit/>
          </a:bodyPr>
          <a:lstStyle/>
          <a:p>
            <a:pPr algn="ctr"/>
            <a:r>
              <a:rPr lang="en-GB" sz="1600" dirty="0">
                <a:solidFill>
                  <a:schemeClr val="bg1"/>
                </a:solidFill>
              </a:rPr>
              <a:t>Using the power of “outlines” each tenure’s cost data can be summarized into broad groupings, covering 1, 2 and 3 beds. In this diagram the number of dwellings and % of stock is included in each box, where known.</a:t>
            </a:r>
          </a:p>
        </p:txBody>
      </p:sp>
      <p:sp>
        <p:nvSpPr>
          <p:cNvPr id="4" name="Footer Placeholder 3">
            <a:extLst>
              <a:ext uri="{FF2B5EF4-FFF2-40B4-BE49-F238E27FC236}">
                <a16:creationId xmlns:a16="http://schemas.microsoft.com/office/drawing/2014/main" id="{23362F03-4B3C-4F4C-B198-A27885F5D14F}"/>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6" name="Callout: Line 5">
            <a:extLst>
              <a:ext uri="{FF2B5EF4-FFF2-40B4-BE49-F238E27FC236}">
                <a16:creationId xmlns:a16="http://schemas.microsoft.com/office/drawing/2014/main" id="{267C41A4-A336-49E4-9249-6634D31A5CC9}"/>
              </a:ext>
            </a:extLst>
          </p:cNvPr>
          <p:cNvSpPr/>
          <p:nvPr/>
        </p:nvSpPr>
        <p:spPr>
          <a:xfrm>
            <a:off x="8754532" y="4003608"/>
            <a:ext cx="3335867" cy="954107"/>
          </a:xfrm>
          <a:prstGeom prst="borderCallout1">
            <a:avLst>
              <a:gd name="adj1" fmla="val 52855"/>
              <a:gd name="adj2" fmla="val -3264"/>
              <a:gd name="adj3" fmla="val 52991"/>
              <a:gd name="adj4" fmla="val -6658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needs a higher income than home ownership &amp; homebuy, for smaller homes income needed can be  similar to new build, starting around £20K</a:t>
            </a:r>
          </a:p>
        </p:txBody>
      </p:sp>
      <p:sp>
        <p:nvSpPr>
          <p:cNvPr id="7" name="Callout: Line 6">
            <a:extLst>
              <a:ext uri="{FF2B5EF4-FFF2-40B4-BE49-F238E27FC236}">
                <a16:creationId xmlns:a16="http://schemas.microsoft.com/office/drawing/2014/main" id="{E44ADC77-386A-4DCB-96A5-15F403253D06}"/>
              </a:ext>
            </a:extLst>
          </p:cNvPr>
          <p:cNvSpPr/>
          <p:nvPr/>
        </p:nvSpPr>
        <p:spPr>
          <a:xfrm>
            <a:off x="8754532" y="5537994"/>
            <a:ext cx="3335867" cy="523220"/>
          </a:xfrm>
          <a:prstGeom prst="borderCallout1">
            <a:avLst>
              <a:gd name="adj1" fmla="val 52855"/>
              <a:gd name="adj2" fmla="val -3264"/>
              <a:gd name="adj3" fmla="val -113727"/>
              <a:gd name="adj4" fmla="val -50458"/>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Income needed for smaller home purchase is fairly low, starting around £15-20K</a:t>
            </a:r>
          </a:p>
        </p:txBody>
      </p:sp>
      <p:sp>
        <p:nvSpPr>
          <p:cNvPr id="8" name="Callout: Line 7">
            <a:extLst>
              <a:ext uri="{FF2B5EF4-FFF2-40B4-BE49-F238E27FC236}">
                <a16:creationId xmlns:a16="http://schemas.microsoft.com/office/drawing/2014/main" id="{4F5C6DCA-3C5B-496C-844F-545CE4F053E1}"/>
              </a:ext>
            </a:extLst>
          </p:cNvPr>
          <p:cNvSpPr/>
          <p:nvPr/>
        </p:nvSpPr>
        <p:spPr>
          <a:xfrm>
            <a:off x="8754533" y="3215859"/>
            <a:ext cx="3335866" cy="738664"/>
          </a:xfrm>
          <a:prstGeom prst="borderCallout1">
            <a:avLst>
              <a:gd name="adj1" fmla="val 52855"/>
              <a:gd name="adj2" fmla="val -3264"/>
              <a:gd name="adj3" fmla="val 120893"/>
              <a:gd name="adj4" fmla="val -8312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Smaller affordable / social rent is the housing option for households on incomes starting from £10-15K</a:t>
            </a:r>
          </a:p>
        </p:txBody>
      </p:sp>
      <p:sp>
        <p:nvSpPr>
          <p:cNvPr id="9" name="Callout: Line 8">
            <a:extLst>
              <a:ext uri="{FF2B5EF4-FFF2-40B4-BE49-F238E27FC236}">
                <a16:creationId xmlns:a16="http://schemas.microsoft.com/office/drawing/2014/main" id="{17D65C64-9B4F-48BA-A872-D6D9E49E6355}"/>
              </a:ext>
            </a:extLst>
          </p:cNvPr>
          <p:cNvSpPr/>
          <p:nvPr/>
        </p:nvSpPr>
        <p:spPr>
          <a:xfrm>
            <a:off x="424933" y="5099465"/>
            <a:ext cx="2911945" cy="954107"/>
          </a:xfrm>
          <a:prstGeom prst="borderCallout1">
            <a:avLst>
              <a:gd name="adj1" fmla="val 51803"/>
              <a:gd name="adj2" fmla="val 101924"/>
              <a:gd name="adj3" fmla="val 3242"/>
              <a:gd name="adj4" fmla="val 15222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for 1 beds require a higher income than 1 bed resales, but comparable to 1 bed private rents at around £20K</a:t>
            </a:r>
          </a:p>
        </p:txBody>
      </p:sp>
      <p:sp>
        <p:nvSpPr>
          <p:cNvPr id="11" name="Slide Number Placeholder 4">
            <a:extLst>
              <a:ext uri="{FF2B5EF4-FFF2-40B4-BE49-F238E27FC236}">
                <a16:creationId xmlns:a16="http://schemas.microsoft.com/office/drawing/2014/main" id="{9F6D6F41-3768-41F4-8B3D-A50BFE18B25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37</a:t>
            </a:fld>
            <a:endParaRPr lang="en-US" dirty="0"/>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EE152-982D-B3D0-D453-C31540399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7B47BD1-0F55-C9BD-DA79-4CA6C44FF5E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E08FCC67-053C-D757-A06C-02C9F088D7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49F74F-374E-2457-8803-F1928E358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E004DDA2-DF44-65F6-8FF6-AECE46856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794D248-E4B0-23E8-B581-EC4D8BD32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83380EDE-553C-361A-67E9-994FD6922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69CCC67-758F-068F-83BB-CD78DD166D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C2A4A48-576D-6919-4C78-547BC1A97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BD4AB3B-4F9E-E8E2-C310-9C5E45035C3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8743124-9333-3242-7122-7AA13F39E9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7BD02E94-58CC-046A-ED3C-348EA33330C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38</a:t>
            </a:fld>
            <a:endParaRPr lang="en-US" dirty="0"/>
          </a:p>
        </p:txBody>
      </p:sp>
      <p:sp>
        <p:nvSpPr>
          <p:cNvPr id="16" name="Title 1">
            <a:extLst>
              <a:ext uri="{FF2B5EF4-FFF2-40B4-BE49-F238E27FC236}">
                <a16:creationId xmlns:a16="http://schemas.microsoft.com/office/drawing/2014/main" id="{74C5F228-B313-50DA-496D-66BB9E044741}"/>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7" name="Text Placeholder 2">
            <a:extLst>
              <a:ext uri="{FF2B5EF4-FFF2-40B4-BE49-F238E27FC236}">
                <a16:creationId xmlns:a16="http://schemas.microsoft.com/office/drawing/2014/main" id="{2B2D9E18-AC05-6473-42E1-217225164C14}"/>
              </a:ext>
            </a:extLst>
          </p:cNvPr>
          <p:cNvSpPr txBox="1">
            <a:spLocks/>
          </p:cNvSpPr>
          <p:nvPr/>
        </p:nvSpPr>
        <p:spPr>
          <a:xfrm>
            <a:off x="1535372" y="3575990"/>
            <a:ext cx="9120954" cy="1448855"/>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sp>
        <p:nvSpPr>
          <p:cNvPr id="11" name="Footer Placeholder 3">
            <a:extLst>
              <a:ext uri="{FF2B5EF4-FFF2-40B4-BE49-F238E27FC236}">
                <a16:creationId xmlns:a16="http://schemas.microsoft.com/office/drawing/2014/main" id="{0A8F6906-EE37-FA33-11F0-069BAAF9C376}"/>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1209516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6272398D-4597-967B-96DB-96DA69B0753C}"/>
              </a:ext>
            </a:extLst>
          </p:cNvPr>
          <p:cNvGraphicFramePr>
            <a:graphicFrameLocks noGrp="1"/>
          </p:cNvGraphicFramePr>
          <p:nvPr>
            <p:extLst>
              <p:ext uri="{D42A27DB-BD31-4B8C-83A1-F6EECF244321}">
                <p14:modId xmlns:p14="http://schemas.microsoft.com/office/powerpoint/2010/main" val="1214798179"/>
              </p:ext>
            </p:extLst>
          </p:nvPr>
        </p:nvGraphicFramePr>
        <p:xfrm>
          <a:off x="527019" y="923198"/>
          <a:ext cx="10853658" cy="4972223"/>
        </p:xfrm>
        <a:graphic>
          <a:graphicData uri="http://schemas.openxmlformats.org/drawingml/2006/table">
            <a:tbl>
              <a:tblPr firstRow="1" bandRow="1">
                <a:tableStyleId>{69012ECD-51FC-41F1-AA8D-1B2483CD663E}</a:tableStyleId>
              </a:tblPr>
              <a:tblGrid>
                <a:gridCol w="3452932">
                  <a:extLst>
                    <a:ext uri="{9D8B030D-6E8A-4147-A177-3AD203B41FA5}">
                      <a16:colId xmlns:a16="http://schemas.microsoft.com/office/drawing/2014/main" val="3927090664"/>
                    </a:ext>
                  </a:extLst>
                </a:gridCol>
                <a:gridCol w="5674931">
                  <a:extLst>
                    <a:ext uri="{9D8B030D-6E8A-4147-A177-3AD203B41FA5}">
                      <a16:colId xmlns:a16="http://schemas.microsoft.com/office/drawing/2014/main" val="3051318368"/>
                    </a:ext>
                  </a:extLst>
                </a:gridCol>
                <a:gridCol w="1725795">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143767713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63230662"/>
                  </a:ext>
                </a:extLst>
              </a:tr>
            </a:tbl>
          </a:graphicData>
        </a:graphic>
      </p:graphicFrame>
      <p:sp>
        <p:nvSpPr>
          <p:cNvPr id="3" name="Title 2">
            <a:extLst>
              <a:ext uri="{FF2B5EF4-FFF2-40B4-BE49-F238E27FC236}">
                <a16:creationId xmlns:a16="http://schemas.microsoft.com/office/drawing/2014/main" id="{5302575C-E50F-02A7-DFEB-79666E8F61F4}"/>
              </a:ext>
            </a:extLst>
          </p:cNvPr>
          <p:cNvSpPr txBox="1">
            <a:spLocks/>
          </p:cNvSpPr>
          <p:nvPr/>
        </p:nvSpPr>
        <p:spPr>
          <a:xfrm>
            <a:off x="527019" y="1"/>
            <a:ext cx="9603275" cy="923198"/>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diagrams</a:t>
            </a:r>
          </a:p>
        </p:txBody>
      </p:sp>
      <p:sp>
        <p:nvSpPr>
          <p:cNvPr id="4" name="Slide Number Placeholder 4">
            <a:extLst>
              <a:ext uri="{FF2B5EF4-FFF2-40B4-BE49-F238E27FC236}">
                <a16:creationId xmlns:a16="http://schemas.microsoft.com/office/drawing/2014/main" id="{047E9AFE-3AF6-046E-C1DB-BD28430DA3E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39</a:t>
            </a:fld>
            <a:endParaRPr lang="en-US" dirty="0"/>
          </a:p>
        </p:txBody>
      </p:sp>
      <p:sp>
        <p:nvSpPr>
          <p:cNvPr id="5" name="Footer Placeholder 3">
            <a:extLst>
              <a:ext uri="{FF2B5EF4-FFF2-40B4-BE49-F238E27FC236}">
                <a16:creationId xmlns:a16="http://schemas.microsoft.com/office/drawing/2014/main" id="{CE1914E6-5F8E-DADC-FABA-F4B8DA617C29}"/>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3155583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2493A-AF0E-DFEE-4D3A-CE2542B19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C0700953-B7CF-B15D-0BED-40C72383A76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47FC3188-C951-6F02-11D7-02F6D94C65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4EE85E3-5104-DFB4-A217-E80306360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B36F9745-EC9F-46ED-B084-0DE6BD386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6599634-FA66-485B-5DC4-E90FFC4FA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B09F37D8-D0C2-FC94-F3A6-A33C88780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34E9569-E687-5203-5C28-AE16B5CB8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A3AB69A-C110-BE8A-F104-2C21D1C9C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AB2689F-10CA-AB63-E1DD-1CE7EDAF9D2B}"/>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2" name="Text Placeholder 2">
            <a:extLst>
              <a:ext uri="{FF2B5EF4-FFF2-40B4-BE49-F238E27FC236}">
                <a16:creationId xmlns:a16="http://schemas.microsoft.com/office/drawing/2014/main" id="{0A3D7B28-FC40-94DB-04A9-34E0BABEC39F}"/>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3" name="Picture 12">
            <a:extLst>
              <a:ext uri="{FF2B5EF4-FFF2-40B4-BE49-F238E27FC236}">
                <a16:creationId xmlns:a16="http://schemas.microsoft.com/office/drawing/2014/main" id="{249B2EE2-538B-11CA-3188-C3CE8E9CE49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5FFD09A0-801B-B7C1-D1F2-FF50B72CC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4C4D0DDD-9687-7C52-2858-E9D6D2F8700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a:t>
            </a:fld>
            <a:endParaRPr lang="en-US" dirty="0"/>
          </a:p>
        </p:txBody>
      </p:sp>
      <p:sp>
        <p:nvSpPr>
          <p:cNvPr id="16" name="Footer Placeholder 3">
            <a:extLst>
              <a:ext uri="{FF2B5EF4-FFF2-40B4-BE49-F238E27FC236}">
                <a16:creationId xmlns:a16="http://schemas.microsoft.com/office/drawing/2014/main" id="{9C5B430B-08CD-E5B4-0038-720BD83A9C9B}"/>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575594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2DFFAB-714C-4AD3-4F6E-68A991D93FF1}"/>
              </a:ext>
            </a:extLst>
          </p:cNvPr>
          <p:cNvPicPr>
            <a:picLocks noChangeAspect="1"/>
          </p:cNvPicPr>
          <p:nvPr/>
        </p:nvPicPr>
        <p:blipFill rotWithShape="1">
          <a:blip r:embed="rId2"/>
          <a:srcRect l="9150" t="37510" r="10600" b="21269"/>
          <a:stretch/>
        </p:blipFill>
        <p:spPr>
          <a:xfrm>
            <a:off x="177250" y="1572768"/>
            <a:ext cx="11819756" cy="3415129"/>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213329" y="169300"/>
            <a:ext cx="6767763" cy="1151289"/>
          </a:xfrm>
        </p:spPr>
        <p:txBody>
          <a:bodyPr vert="horz" lIns="91440" tIns="45720" rIns="91440" bIns="45720" rtlCol="0" anchor="ctr">
            <a:normAutofit/>
          </a:bodyPr>
          <a:lstStyle/>
          <a:p>
            <a:r>
              <a:rPr lang="en-GB" dirty="0"/>
              <a:t>Scale &amp; cost of housing</a:t>
            </a:r>
            <a:endParaRPr lang="en-US" dirty="0"/>
          </a:p>
        </p:txBody>
      </p:sp>
      <p:sp>
        <p:nvSpPr>
          <p:cNvPr id="5" name="Footer Placeholder 3">
            <a:extLst>
              <a:ext uri="{FF2B5EF4-FFF2-40B4-BE49-F238E27FC236}">
                <a16:creationId xmlns:a16="http://schemas.microsoft.com/office/drawing/2014/main" id="{9E7A2B8B-0C7A-4635-865E-57A49397E502}"/>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6" name="Callout: Line 5">
            <a:extLst>
              <a:ext uri="{FF2B5EF4-FFF2-40B4-BE49-F238E27FC236}">
                <a16:creationId xmlns:a16="http://schemas.microsoft.com/office/drawing/2014/main" id="{D5A74E76-51D0-4643-98CC-57165E8B9ED5}"/>
              </a:ext>
            </a:extLst>
          </p:cNvPr>
          <p:cNvSpPr/>
          <p:nvPr/>
        </p:nvSpPr>
        <p:spPr>
          <a:xfrm>
            <a:off x="6223000" y="5055168"/>
            <a:ext cx="5755669" cy="954107"/>
          </a:xfrm>
          <a:prstGeom prst="borderCallout1">
            <a:avLst>
              <a:gd name="adj1" fmla="val 2286"/>
              <a:gd name="adj2" fmla="val 48285"/>
              <a:gd name="adj3" fmla="val -87200"/>
              <a:gd name="adj4" fmla="val 18331"/>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Ownership dominates dwelling supply at 59%. Income needed for new build can be slightly higher then for resales with smaller home purchase requiring around £15-20K while new build 1 beds require a higher income than 1 bed resales at around £20K (comparable to 1 bed private rents)</a:t>
            </a:r>
          </a:p>
        </p:txBody>
      </p:sp>
      <p:sp>
        <p:nvSpPr>
          <p:cNvPr id="7" name="Callout: Line 6">
            <a:extLst>
              <a:ext uri="{FF2B5EF4-FFF2-40B4-BE49-F238E27FC236}">
                <a16:creationId xmlns:a16="http://schemas.microsoft.com/office/drawing/2014/main" id="{DC71F1FB-8BA5-4A0C-A09F-4BFEFC50AA84}"/>
              </a:ext>
            </a:extLst>
          </p:cNvPr>
          <p:cNvSpPr/>
          <p:nvPr/>
        </p:nvSpPr>
        <p:spPr>
          <a:xfrm>
            <a:off x="8377381" y="1243180"/>
            <a:ext cx="3601288" cy="1169551"/>
          </a:xfrm>
          <a:prstGeom prst="borderCallout1">
            <a:avLst>
              <a:gd name="adj1" fmla="val 52855"/>
              <a:gd name="adj2" fmla="val -3264"/>
              <a:gd name="adj3" fmla="val 54038"/>
              <a:gd name="adj4" fmla="val -63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Peterborough has a higher proportion of affordable / social rent dwellings than other districts at 18%. Smaller affordable / social rent is the housing option for households on incomes starting from £10-15K</a:t>
            </a:r>
          </a:p>
        </p:txBody>
      </p:sp>
      <p:sp>
        <p:nvSpPr>
          <p:cNvPr id="8" name="Callout: Line 7">
            <a:extLst>
              <a:ext uri="{FF2B5EF4-FFF2-40B4-BE49-F238E27FC236}">
                <a16:creationId xmlns:a16="http://schemas.microsoft.com/office/drawing/2014/main" id="{BD49F390-1F9C-4F23-AF6D-F3C77E6176AE}"/>
              </a:ext>
            </a:extLst>
          </p:cNvPr>
          <p:cNvSpPr/>
          <p:nvPr/>
        </p:nvSpPr>
        <p:spPr>
          <a:xfrm>
            <a:off x="8377381" y="2589111"/>
            <a:ext cx="3601288" cy="1169551"/>
          </a:xfrm>
          <a:prstGeom prst="borderCallout1">
            <a:avLst>
              <a:gd name="adj1" fmla="val 52855"/>
              <a:gd name="adj2" fmla="val -3264"/>
              <a:gd name="adj3" fmla="val 5282"/>
              <a:gd name="adj4" fmla="val -48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Private rented makes up c20% of dwellings in Peterborough. Private rented needs a higher income than home ownership &amp; Homebuy, for smaller homes income needed can be  similar to new build, starting around £20K</a:t>
            </a:r>
          </a:p>
        </p:txBody>
      </p:sp>
      <p:sp>
        <p:nvSpPr>
          <p:cNvPr id="14" name="Callout: Line 13">
            <a:extLst>
              <a:ext uri="{FF2B5EF4-FFF2-40B4-BE49-F238E27FC236}">
                <a16:creationId xmlns:a16="http://schemas.microsoft.com/office/drawing/2014/main" id="{92C0C1A8-ED16-4384-9782-8D328F4DC891}"/>
              </a:ext>
            </a:extLst>
          </p:cNvPr>
          <p:cNvSpPr/>
          <p:nvPr/>
        </p:nvSpPr>
        <p:spPr>
          <a:xfrm>
            <a:off x="213327" y="2589111"/>
            <a:ext cx="3416562" cy="1658805"/>
          </a:xfrm>
          <a:prstGeom prst="borderCallout1">
            <a:avLst>
              <a:gd name="adj1" fmla="val -1843"/>
              <a:gd name="adj2" fmla="val 52018"/>
              <a:gd name="adj3" fmla="val -23688"/>
              <a:gd name="adj4" fmla="val 102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Intermediate rent could provide useful dwelling supply in Peterborough, however income needed is similar to Homebuy and ownership for smaller homes - so worth comparing other factors such as access (deposits), mobility (shorter term commitment than purchase) and availability</a:t>
            </a:r>
          </a:p>
        </p:txBody>
      </p:sp>
      <p:sp>
        <p:nvSpPr>
          <p:cNvPr id="15" name="Callout: Line 14">
            <a:extLst>
              <a:ext uri="{FF2B5EF4-FFF2-40B4-BE49-F238E27FC236}">
                <a16:creationId xmlns:a16="http://schemas.microsoft.com/office/drawing/2014/main" id="{2F75FB59-65DA-4E92-AF50-177642F9472C}"/>
              </a:ext>
            </a:extLst>
          </p:cNvPr>
          <p:cNvSpPr/>
          <p:nvPr/>
        </p:nvSpPr>
        <p:spPr>
          <a:xfrm>
            <a:off x="194994" y="4773112"/>
            <a:ext cx="3869006" cy="1169551"/>
          </a:xfrm>
          <a:prstGeom prst="borderCallout1">
            <a:avLst>
              <a:gd name="adj1" fmla="val 54142"/>
              <a:gd name="adj2" fmla="val 99598"/>
              <a:gd name="adj3" fmla="val -158817"/>
              <a:gd name="adj4" fmla="val 110542"/>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Income required for Homebuy appears similar to ownership, though income needed for 3 beds is slightly lower. Lower deposits than traditional ownership may prove very useful, alongside flexibility to purchase a higher share in time</a:t>
            </a:r>
          </a:p>
        </p:txBody>
      </p:sp>
      <p:sp>
        <p:nvSpPr>
          <p:cNvPr id="11" name="Slide Number Placeholder 4">
            <a:extLst>
              <a:ext uri="{FF2B5EF4-FFF2-40B4-BE49-F238E27FC236}">
                <a16:creationId xmlns:a16="http://schemas.microsoft.com/office/drawing/2014/main" id="{9DB267E1-0BD6-45C8-AC40-D9D6EB924B3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40</a:t>
            </a:fld>
            <a:endParaRPr lang="en-US" dirty="0"/>
          </a:p>
        </p:txBody>
      </p:sp>
      <p:sp>
        <p:nvSpPr>
          <p:cNvPr id="3" name="TextBox 2">
            <a:extLst>
              <a:ext uri="{FF2B5EF4-FFF2-40B4-BE49-F238E27FC236}">
                <a16:creationId xmlns:a16="http://schemas.microsoft.com/office/drawing/2014/main" id="{2396904B-66F6-DA45-D04D-8A8791762252}"/>
              </a:ext>
            </a:extLst>
          </p:cNvPr>
          <p:cNvSpPr txBox="1"/>
          <p:nvPr/>
        </p:nvSpPr>
        <p:spPr>
          <a:xfrm>
            <a:off x="130040" y="6173661"/>
            <a:ext cx="11692779" cy="519953"/>
          </a:xfrm>
          <a:prstGeom prst="rect">
            <a:avLst/>
          </a:prstGeom>
        </p:spPr>
        <p:txBody>
          <a:bodyPr vert="horz" lIns="91440" tIns="45720" rIns="91440" bIns="45720" rtlCol="0" anchor="ctr">
            <a:noAutofit/>
          </a:bodyPr>
          <a:lstStyle/>
          <a:p>
            <a:pPr algn="ctr" defTabSz="914400"/>
            <a:r>
              <a:rPr lang="en-US" sz="1400" dirty="0">
                <a:solidFill>
                  <a:schemeClr val="bg1"/>
                </a:solidFill>
              </a:rPr>
              <a:t>In this diagram the bubble “height” is adjusted to indicate the % of stock in this area, of each tenure. </a:t>
            </a:r>
          </a:p>
          <a:p>
            <a:pPr algn="ctr" defTabSz="914400"/>
            <a:r>
              <a:rPr lang="en-US" sz="1400" dirty="0">
                <a:solidFill>
                  <a:schemeClr val="bg1"/>
                </a:solidFill>
              </a:rPr>
              <a:t>Where the amount of stock is not certain (intermediate rent) or very small numbers (Homebuy &amp; new build) a standard height is used so the boxes are visible</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06FDB34-FF69-4B58-8C8A-009D25FE8D83}"/>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aphicFrame>
        <p:nvGraphicFramePr>
          <p:cNvPr id="12" name="Table 8">
            <a:extLst>
              <a:ext uri="{FF2B5EF4-FFF2-40B4-BE49-F238E27FC236}">
                <a16:creationId xmlns:a16="http://schemas.microsoft.com/office/drawing/2014/main" id="{F172767B-C6E8-4C1D-BB0A-A27EE0F3BB20}"/>
              </a:ext>
            </a:extLst>
          </p:cNvPr>
          <p:cNvGraphicFramePr>
            <a:graphicFrameLocks noGrp="1"/>
          </p:cNvGraphicFramePr>
          <p:nvPr>
            <p:extLst>
              <p:ext uri="{D42A27DB-BD31-4B8C-83A1-F6EECF244321}">
                <p14:modId xmlns:p14="http://schemas.microsoft.com/office/powerpoint/2010/main" val="1496489210"/>
              </p:ext>
            </p:extLst>
          </p:nvPr>
        </p:nvGraphicFramePr>
        <p:xfrm>
          <a:off x="1236618" y="4901232"/>
          <a:ext cx="10773690" cy="591846"/>
        </p:xfrm>
        <a:graphic>
          <a:graphicData uri="http://schemas.openxmlformats.org/drawingml/2006/table">
            <a:tbl>
              <a:tblPr firstRow="1" bandRow="1">
                <a:tableStyleId>{2D5ABB26-0587-4C30-8999-92F81FD0307C}</a:tableStyleId>
              </a:tblPr>
              <a:tblGrid>
                <a:gridCol w="3519978">
                  <a:extLst>
                    <a:ext uri="{9D8B030D-6E8A-4147-A177-3AD203B41FA5}">
                      <a16:colId xmlns:a16="http://schemas.microsoft.com/office/drawing/2014/main" val="545593795"/>
                    </a:ext>
                  </a:extLst>
                </a:gridCol>
                <a:gridCol w="3368673">
                  <a:extLst>
                    <a:ext uri="{9D8B030D-6E8A-4147-A177-3AD203B41FA5}">
                      <a16:colId xmlns:a16="http://schemas.microsoft.com/office/drawing/2014/main" val="906472247"/>
                    </a:ext>
                  </a:extLst>
                </a:gridCol>
                <a:gridCol w="3885039">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Peterborough,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Peterborough, incomes between £15K and £45K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Peterborough, incomes over c.£45K</a:t>
                      </a:r>
                    </a:p>
                  </a:txBody>
                  <a:tcPr>
                    <a:solidFill>
                      <a:srgbClr val="FFCCFF"/>
                    </a:solidFill>
                  </a:tcPr>
                </a:tc>
                <a:extLst>
                  <a:ext uri="{0D108BD9-81ED-4DB2-BD59-A6C34878D82A}">
                    <a16:rowId xmlns:a16="http://schemas.microsoft.com/office/drawing/2014/main" val="3514723301"/>
                  </a:ext>
                </a:extLst>
              </a:tr>
            </a:tbl>
          </a:graphicData>
        </a:graphic>
      </p:graphicFrame>
      <p:sp>
        <p:nvSpPr>
          <p:cNvPr id="9" name="Slide Number Placeholder 4">
            <a:extLst>
              <a:ext uri="{FF2B5EF4-FFF2-40B4-BE49-F238E27FC236}">
                <a16:creationId xmlns:a16="http://schemas.microsoft.com/office/drawing/2014/main" id="{B7F62F73-7CC6-4663-B0E8-00F9AC3BE39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41</a:t>
            </a:fld>
            <a:endParaRPr lang="en-US" dirty="0"/>
          </a:p>
        </p:txBody>
      </p:sp>
      <p:sp>
        <p:nvSpPr>
          <p:cNvPr id="15" name="Title 1">
            <a:extLst>
              <a:ext uri="{FF2B5EF4-FFF2-40B4-BE49-F238E27FC236}">
                <a16:creationId xmlns:a16="http://schemas.microsoft.com/office/drawing/2014/main" id="{64386A6C-2903-4A55-AB18-790EBBECB5A0}"/>
              </a:ext>
            </a:extLst>
          </p:cNvPr>
          <p:cNvSpPr txBox="1">
            <a:spLocks/>
          </p:cNvSpPr>
          <p:nvPr/>
        </p:nvSpPr>
        <p:spPr>
          <a:xfrm>
            <a:off x="175397" y="0"/>
            <a:ext cx="11841205" cy="1026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3600" dirty="0"/>
              <a:t>Introducing “the staircase”</a:t>
            </a:r>
          </a:p>
        </p:txBody>
      </p:sp>
      <p:pic>
        <p:nvPicPr>
          <p:cNvPr id="8" name="Picture 7">
            <a:extLst>
              <a:ext uri="{FF2B5EF4-FFF2-40B4-BE49-F238E27FC236}">
                <a16:creationId xmlns:a16="http://schemas.microsoft.com/office/drawing/2014/main" id="{71D31224-D48C-43AF-92CF-A565FC4FBF98}"/>
              </a:ext>
            </a:extLst>
          </p:cNvPr>
          <p:cNvPicPr>
            <a:picLocks noChangeAspect="1"/>
          </p:cNvPicPr>
          <p:nvPr/>
        </p:nvPicPr>
        <p:blipFill rotWithShape="1">
          <a:blip r:embed="rId2"/>
          <a:srcRect l="1438" t="47111" r="10642" b="31433"/>
          <a:stretch/>
        </p:blipFill>
        <p:spPr>
          <a:xfrm>
            <a:off x="175396" y="3051907"/>
            <a:ext cx="11834911" cy="1624595"/>
          </a:xfrm>
          <a:prstGeom prst="rect">
            <a:avLst/>
          </a:prstGeom>
        </p:spPr>
      </p:pic>
      <p:sp>
        <p:nvSpPr>
          <p:cNvPr id="18" name="TextBox 17">
            <a:extLst>
              <a:ext uri="{FF2B5EF4-FFF2-40B4-BE49-F238E27FC236}">
                <a16:creationId xmlns:a16="http://schemas.microsoft.com/office/drawing/2014/main" id="{687C0A3F-D47B-47DB-8C6C-F7197C19428C}"/>
              </a:ext>
            </a:extLst>
          </p:cNvPr>
          <p:cNvSpPr txBox="1"/>
          <p:nvPr/>
        </p:nvSpPr>
        <p:spPr>
          <a:xfrm>
            <a:off x="175396" y="988030"/>
            <a:ext cx="11841206"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a:t>The staircase is built using the boxes provided on slide 23 titled “Minimum income needed if housing takes up 35%”.</a:t>
            </a:r>
          </a:p>
          <a:p>
            <a:pPr marL="285750" indent="-285750">
              <a:buFont typeface="Arial" panose="020B0604020202020204" pitchFamily="34" charset="0"/>
              <a:buChar char="•"/>
            </a:pPr>
            <a:r>
              <a:rPr lang="en-GB" sz="16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which leads to a long “tread” on our staircase. A tall step demonstrates a number of products at the same income level, a long step indicates a gap between prices of tenures.</a:t>
            </a:r>
          </a:p>
          <a:p>
            <a:pPr marL="285750" indent="-285750">
              <a:buFont typeface="Arial" panose="020B0604020202020204" pitchFamily="34" charset="0"/>
              <a:buChar char="•"/>
            </a:pPr>
            <a:r>
              <a:rPr lang="en-GB" sz="1600" dirty="0"/>
              <a:t>1, 2 and 3+ beds in each tenure group are presented on this staircase. On the next slide, the sizes are separated out. </a:t>
            </a:r>
          </a:p>
        </p:txBody>
      </p:sp>
    </p:spTree>
    <p:extLst>
      <p:ext uri="{BB962C8B-B14F-4D97-AF65-F5344CB8AC3E}">
        <p14:creationId xmlns:p14="http://schemas.microsoft.com/office/powerpoint/2010/main" val="3230061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50771" y="0"/>
            <a:ext cx="10531870" cy="1122954"/>
          </a:xfrm>
        </p:spPr>
        <p:txBody>
          <a:bodyPr vert="horz" lIns="91440" tIns="45720" rIns="91440" bIns="45720" rtlCol="0" anchor="ctr">
            <a:normAutofit/>
          </a:bodyPr>
          <a:lstStyle/>
          <a:p>
            <a:r>
              <a:rPr lang="en-US" sz="3200" dirty="0"/>
              <a:t>1, 2 &amp; 3 beds staircase</a:t>
            </a:r>
            <a:endParaRPr lang="en-US" dirty="0"/>
          </a:p>
        </p:txBody>
      </p:sp>
      <p:sp>
        <p:nvSpPr>
          <p:cNvPr id="4" name="Footer Placeholder 3">
            <a:extLst>
              <a:ext uri="{FF2B5EF4-FFF2-40B4-BE49-F238E27FC236}">
                <a16:creationId xmlns:a16="http://schemas.microsoft.com/office/drawing/2014/main" id="{206FDB34-FF69-4B58-8C8A-009D25FE8D83}"/>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pic>
        <p:nvPicPr>
          <p:cNvPr id="5" name="Picture 4">
            <a:extLst>
              <a:ext uri="{FF2B5EF4-FFF2-40B4-BE49-F238E27FC236}">
                <a16:creationId xmlns:a16="http://schemas.microsoft.com/office/drawing/2014/main" id="{C3C4ABB9-FD26-4E4C-8A0C-9A07F85EB471}"/>
              </a:ext>
            </a:extLst>
          </p:cNvPr>
          <p:cNvPicPr>
            <a:picLocks noChangeAspect="1"/>
          </p:cNvPicPr>
          <p:nvPr/>
        </p:nvPicPr>
        <p:blipFill rotWithShape="1">
          <a:blip r:embed="rId2"/>
          <a:srcRect l="9412" t="27325" r="10463" b="5424"/>
          <a:stretch/>
        </p:blipFill>
        <p:spPr>
          <a:xfrm>
            <a:off x="650770" y="1122954"/>
            <a:ext cx="10531871" cy="4972317"/>
          </a:xfrm>
          <a:prstGeom prst="rect">
            <a:avLst/>
          </a:prstGeom>
        </p:spPr>
      </p:pic>
      <p:graphicFrame>
        <p:nvGraphicFramePr>
          <p:cNvPr id="12" name="Table 8">
            <a:extLst>
              <a:ext uri="{FF2B5EF4-FFF2-40B4-BE49-F238E27FC236}">
                <a16:creationId xmlns:a16="http://schemas.microsoft.com/office/drawing/2014/main" id="{F172767B-C6E8-4C1D-BB0A-A27EE0F3BB20}"/>
              </a:ext>
            </a:extLst>
          </p:cNvPr>
          <p:cNvGraphicFramePr>
            <a:graphicFrameLocks noGrp="1"/>
          </p:cNvGraphicFramePr>
          <p:nvPr>
            <p:extLst>
              <p:ext uri="{D42A27DB-BD31-4B8C-83A1-F6EECF244321}">
                <p14:modId xmlns:p14="http://schemas.microsoft.com/office/powerpoint/2010/main" val="3054790668"/>
              </p:ext>
            </p:extLst>
          </p:nvPr>
        </p:nvGraphicFramePr>
        <p:xfrm>
          <a:off x="650770" y="6101610"/>
          <a:ext cx="10531871" cy="591846"/>
        </p:xfrm>
        <a:graphic>
          <a:graphicData uri="http://schemas.openxmlformats.org/drawingml/2006/table">
            <a:tbl>
              <a:tblPr firstRow="1" bandRow="1">
                <a:tableStyleId>{2D5ABB26-0587-4C30-8999-92F81FD0307C}</a:tableStyleId>
              </a:tblPr>
              <a:tblGrid>
                <a:gridCol w="3440971">
                  <a:extLst>
                    <a:ext uri="{9D8B030D-6E8A-4147-A177-3AD203B41FA5}">
                      <a16:colId xmlns:a16="http://schemas.microsoft.com/office/drawing/2014/main" val="545593795"/>
                    </a:ext>
                  </a:extLst>
                </a:gridCol>
                <a:gridCol w="3293062">
                  <a:extLst>
                    <a:ext uri="{9D8B030D-6E8A-4147-A177-3AD203B41FA5}">
                      <a16:colId xmlns:a16="http://schemas.microsoft.com/office/drawing/2014/main" val="906472247"/>
                    </a:ext>
                  </a:extLst>
                </a:gridCol>
                <a:gridCol w="3797838">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Peterborough,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Peterborough, incomes between £15K and £45K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Peterborough, incomes over c.£45K</a:t>
                      </a:r>
                    </a:p>
                  </a:txBody>
                  <a:tcPr>
                    <a:solidFill>
                      <a:srgbClr val="FFCCFF"/>
                    </a:solidFill>
                  </a:tcPr>
                </a:tc>
                <a:extLst>
                  <a:ext uri="{0D108BD9-81ED-4DB2-BD59-A6C34878D82A}">
                    <a16:rowId xmlns:a16="http://schemas.microsoft.com/office/drawing/2014/main" val="3996313960"/>
                  </a:ext>
                </a:extLst>
              </a:tr>
            </a:tbl>
          </a:graphicData>
        </a:graphic>
      </p:graphicFrame>
      <p:sp>
        <p:nvSpPr>
          <p:cNvPr id="13" name="Rectangle: Rounded Corners 12">
            <a:extLst>
              <a:ext uri="{FF2B5EF4-FFF2-40B4-BE49-F238E27FC236}">
                <a16:creationId xmlns:a16="http://schemas.microsoft.com/office/drawing/2014/main" id="{78EED7B1-93DA-4955-9F3E-7878611F7236}"/>
              </a:ext>
            </a:extLst>
          </p:cNvPr>
          <p:cNvSpPr/>
          <p:nvPr/>
        </p:nvSpPr>
        <p:spPr>
          <a:xfrm>
            <a:off x="6804212" y="736274"/>
            <a:ext cx="5222573" cy="1328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1 bed</a:t>
            </a:r>
          </a:p>
          <a:p>
            <a:pPr marL="171450" lvl="1" indent="-171450">
              <a:buFont typeface="Arial" panose="020B0604020202020204" pitchFamily="34" charset="0"/>
              <a:buChar char="•"/>
            </a:pPr>
            <a:r>
              <a:rPr lang="en-GB" sz="1200" dirty="0"/>
              <a:t>The income needed for a 1 bed in Peterborough covers quite a narrow range (meaning many 1 beds cater for a similar income range) </a:t>
            </a:r>
          </a:p>
          <a:p>
            <a:pPr marL="171450" lvl="1" indent="-171450">
              <a:buFont typeface="Arial" panose="020B0604020202020204" pitchFamily="34" charset="0"/>
              <a:buChar char="•"/>
            </a:pPr>
            <a:r>
              <a:rPr lang="en-GB" sz="1200" dirty="0"/>
              <a:t>Income needed starts with HA social rent in the middle of the yellow zone, reaching into the start of the white zone.</a:t>
            </a:r>
          </a:p>
          <a:p>
            <a:pPr marL="171450" lvl="1" indent="-171450">
              <a:buFont typeface="Arial" panose="020B0604020202020204" pitchFamily="34" charset="0"/>
              <a:buChar char="•"/>
            </a:pPr>
            <a:r>
              <a:rPr lang="en-GB" sz="1200" dirty="0"/>
              <a:t>1 bed private rented can require a similar income to new build homes</a:t>
            </a:r>
          </a:p>
        </p:txBody>
      </p:sp>
      <p:sp>
        <p:nvSpPr>
          <p:cNvPr id="14" name="Rectangle: Rounded Corners 13">
            <a:extLst>
              <a:ext uri="{FF2B5EF4-FFF2-40B4-BE49-F238E27FC236}">
                <a16:creationId xmlns:a16="http://schemas.microsoft.com/office/drawing/2014/main" id="{86729CF3-AD0F-4288-8C87-C67FB903B226}"/>
              </a:ext>
            </a:extLst>
          </p:cNvPr>
          <p:cNvSpPr/>
          <p:nvPr/>
        </p:nvSpPr>
        <p:spPr>
          <a:xfrm>
            <a:off x="7189694" y="2571648"/>
            <a:ext cx="4837092" cy="1736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2 bed</a:t>
            </a:r>
          </a:p>
          <a:p>
            <a:pPr marL="171450" indent="-171450">
              <a:buFont typeface="Arial" panose="020B0604020202020204" pitchFamily="34" charset="0"/>
              <a:buChar char="•"/>
            </a:pPr>
            <a:r>
              <a:rPr lang="en-GB" sz="1200" dirty="0"/>
              <a:t>Again, the range of incomes needed for 2 beds is not very “wide”, meaning 2 beds homes need only a slightly wider range of incomes than 1 beds.</a:t>
            </a:r>
          </a:p>
          <a:p>
            <a:pPr marL="171450" indent="-171450">
              <a:buFont typeface="Arial" panose="020B0604020202020204" pitchFamily="34" charset="0"/>
              <a:buChar char="•"/>
            </a:pPr>
            <a:r>
              <a:rPr lang="en-GB" sz="1200" dirty="0"/>
              <a:t>Income needed starts at the top of the yellow zone (so incomes of around £15K), spreading to about half way up the white zone (around the median income level)</a:t>
            </a:r>
          </a:p>
          <a:p>
            <a:pPr marL="171450" indent="-171450">
              <a:buFont typeface="Arial" panose="020B0604020202020204" pitchFamily="34" charset="0"/>
              <a:buChar char="•"/>
            </a:pPr>
            <a:r>
              <a:rPr lang="en-GB" sz="1200" dirty="0"/>
              <a:t>Again, private rented can require a similar income to new build</a:t>
            </a:r>
          </a:p>
        </p:txBody>
      </p:sp>
      <p:sp>
        <p:nvSpPr>
          <p:cNvPr id="16" name="Rectangle: Rounded Corners 15">
            <a:extLst>
              <a:ext uri="{FF2B5EF4-FFF2-40B4-BE49-F238E27FC236}">
                <a16:creationId xmlns:a16="http://schemas.microsoft.com/office/drawing/2014/main" id="{6A091176-E7AB-4ECD-B907-3F3606876668}"/>
              </a:ext>
            </a:extLst>
          </p:cNvPr>
          <p:cNvSpPr/>
          <p:nvPr/>
        </p:nvSpPr>
        <p:spPr>
          <a:xfrm>
            <a:off x="7575177" y="4815645"/>
            <a:ext cx="4451608" cy="919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3 bed</a:t>
            </a:r>
          </a:p>
          <a:p>
            <a:pPr marL="171450" indent="-171450">
              <a:buFont typeface="Arial" panose="020B0604020202020204" pitchFamily="34" charset="0"/>
              <a:buChar char="•"/>
            </a:pPr>
            <a:r>
              <a:rPr lang="en-GB" sz="1200" dirty="0"/>
              <a:t>Again, a fairly narrow range of incomes needed, spreading across the white zone which in Peterborough represents incomes of between c. £15K and c.£45K</a:t>
            </a:r>
          </a:p>
        </p:txBody>
      </p:sp>
      <p:sp>
        <p:nvSpPr>
          <p:cNvPr id="9" name="Slide Number Placeholder 4">
            <a:extLst>
              <a:ext uri="{FF2B5EF4-FFF2-40B4-BE49-F238E27FC236}">
                <a16:creationId xmlns:a16="http://schemas.microsoft.com/office/drawing/2014/main" id="{B7F62F73-7CC6-4663-B0E8-00F9AC3BE39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42</a:t>
            </a:fld>
            <a:endParaRPr lang="en-US" dirty="0"/>
          </a:p>
        </p:txBody>
      </p:sp>
    </p:spTree>
    <p:extLst>
      <p:ext uri="{BB962C8B-B14F-4D97-AF65-F5344CB8AC3E}">
        <p14:creationId xmlns:p14="http://schemas.microsoft.com/office/powerpoint/2010/main" val="26118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FB8D-80BB-430A-B6A5-AF6F06FB8B55}"/>
              </a:ext>
            </a:extLst>
          </p:cNvPr>
          <p:cNvSpPr txBox="1">
            <a:spLocks/>
          </p:cNvSpPr>
          <p:nvPr/>
        </p:nvSpPr>
        <p:spPr>
          <a:xfrm>
            <a:off x="163220" y="220132"/>
            <a:ext cx="2483161" cy="163018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Broad tenures &amp; pay scales</a:t>
            </a:r>
          </a:p>
        </p:txBody>
      </p:sp>
      <p:sp>
        <p:nvSpPr>
          <p:cNvPr id="6" name="TextBox 5">
            <a:extLst>
              <a:ext uri="{FF2B5EF4-FFF2-40B4-BE49-F238E27FC236}">
                <a16:creationId xmlns:a16="http://schemas.microsoft.com/office/drawing/2014/main" id="{E9CDA1E2-F3EC-41DA-9AD5-24839AC00962}"/>
              </a:ext>
            </a:extLst>
          </p:cNvPr>
          <p:cNvSpPr txBox="1"/>
          <p:nvPr/>
        </p:nvSpPr>
        <p:spPr>
          <a:xfrm>
            <a:off x="163219" y="1649711"/>
            <a:ext cx="2765926" cy="3970318"/>
          </a:xfrm>
          <a:prstGeom prst="rect">
            <a:avLst/>
          </a:prstGeom>
          <a:noFill/>
        </p:spPr>
        <p:txBody>
          <a:bodyPr wrap="square" rtlCol="0">
            <a:spAutoFit/>
          </a:bodyPr>
          <a:lstStyle/>
          <a:p>
            <a:r>
              <a:rPr lang="en-US" dirty="0"/>
              <a:t>Our summary of dwelling stock and cost in relation to incomes, is aligned with payscales for various jobs in the local area.</a:t>
            </a:r>
          </a:p>
          <a:p>
            <a:endParaRPr lang="en-US" dirty="0"/>
          </a:p>
          <a:p>
            <a:r>
              <a:rPr lang="en-US" dirty="0"/>
              <a:t>This can only give an indication of how national and local pay rates compare to average housing costs within a district; but indicates where pressure may arise.</a:t>
            </a:r>
            <a:endParaRPr lang="en-GB" dirty="0"/>
          </a:p>
          <a:p>
            <a:endParaRPr lang="en-GB" dirty="0"/>
          </a:p>
        </p:txBody>
      </p:sp>
      <p:pic>
        <p:nvPicPr>
          <p:cNvPr id="8" name="Picture 7">
            <a:extLst>
              <a:ext uri="{FF2B5EF4-FFF2-40B4-BE49-F238E27FC236}">
                <a16:creationId xmlns:a16="http://schemas.microsoft.com/office/drawing/2014/main" id="{1D6F35B7-0124-402C-91B7-8FFCA095D79B}"/>
              </a:ext>
            </a:extLst>
          </p:cNvPr>
          <p:cNvPicPr>
            <a:picLocks noChangeAspect="1"/>
          </p:cNvPicPr>
          <p:nvPr/>
        </p:nvPicPr>
        <p:blipFill rotWithShape="1">
          <a:blip r:embed="rId2"/>
          <a:srcRect l="1339" t="53651" r="10500" b="6286"/>
          <a:stretch/>
        </p:blipFill>
        <p:spPr>
          <a:xfrm>
            <a:off x="2986267" y="1563223"/>
            <a:ext cx="9167153" cy="2343320"/>
          </a:xfrm>
          <a:prstGeom prst="rect">
            <a:avLst/>
          </a:prstGeom>
        </p:spPr>
      </p:pic>
      <p:pic>
        <p:nvPicPr>
          <p:cNvPr id="10" name="Picture 9">
            <a:extLst>
              <a:ext uri="{FF2B5EF4-FFF2-40B4-BE49-F238E27FC236}">
                <a16:creationId xmlns:a16="http://schemas.microsoft.com/office/drawing/2014/main" id="{F80F250B-37D9-4074-9DF5-776FA4E4B07C}"/>
              </a:ext>
            </a:extLst>
          </p:cNvPr>
          <p:cNvPicPr>
            <a:picLocks noChangeAspect="1"/>
          </p:cNvPicPr>
          <p:nvPr/>
        </p:nvPicPr>
        <p:blipFill rotWithShape="1">
          <a:blip r:embed="rId3"/>
          <a:srcRect l="1357" t="49498" r="10482" b="13330"/>
          <a:stretch/>
        </p:blipFill>
        <p:spPr>
          <a:xfrm>
            <a:off x="2986266" y="3907459"/>
            <a:ext cx="9167152" cy="2174220"/>
          </a:xfrm>
          <a:prstGeom prst="rect">
            <a:avLst/>
          </a:prstGeom>
        </p:spPr>
      </p:pic>
      <p:sp>
        <p:nvSpPr>
          <p:cNvPr id="11" name="Rectangle: Rounded Corners 10">
            <a:extLst>
              <a:ext uri="{FF2B5EF4-FFF2-40B4-BE49-F238E27FC236}">
                <a16:creationId xmlns:a16="http://schemas.microsoft.com/office/drawing/2014/main" id="{F164808C-5EAE-4BAF-96D3-2CCA0A9E2C26}"/>
              </a:ext>
            </a:extLst>
          </p:cNvPr>
          <p:cNvSpPr/>
          <p:nvPr/>
        </p:nvSpPr>
        <p:spPr>
          <a:xfrm>
            <a:off x="5466000" y="1783355"/>
            <a:ext cx="2497082" cy="4320000"/>
          </a:xfrm>
          <a:prstGeom prst="roundRect">
            <a:avLst/>
          </a:prstGeom>
          <a:noFill/>
          <a:ln>
            <a:solidFill>
              <a:srgbClr val="7030A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100" dirty="0">
              <a:solidFill>
                <a:srgbClr val="0070C0"/>
              </a:solidFill>
              <a:latin typeface="Agency FB" panose="020B0503020202020204" pitchFamily="34" charset="0"/>
            </a:endParaRPr>
          </a:p>
        </p:txBody>
      </p:sp>
      <p:sp>
        <p:nvSpPr>
          <p:cNvPr id="12" name="Rectangle: Rounded Corners 11">
            <a:extLst>
              <a:ext uri="{FF2B5EF4-FFF2-40B4-BE49-F238E27FC236}">
                <a16:creationId xmlns:a16="http://schemas.microsoft.com/office/drawing/2014/main" id="{F753A2B2-0547-4C57-9895-DFCF6021AC9C}"/>
              </a:ext>
            </a:extLst>
          </p:cNvPr>
          <p:cNvSpPr/>
          <p:nvPr/>
        </p:nvSpPr>
        <p:spPr>
          <a:xfrm>
            <a:off x="6304198" y="1783355"/>
            <a:ext cx="1658884" cy="4320000"/>
          </a:xfrm>
          <a:prstGeom prst="roundRect">
            <a:avLst/>
          </a:prstGeom>
          <a:noFill/>
          <a:ln>
            <a:solidFill>
              <a:srgbClr val="0070C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13" name="Rectangle: Rounded Corners 12">
            <a:extLst>
              <a:ext uri="{FF2B5EF4-FFF2-40B4-BE49-F238E27FC236}">
                <a16:creationId xmlns:a16="http://schemas.microsoft.com/office/drawing/2014/main" id="{79F45076-77D3-4F87-A7E3-B37691426DC9}"/>
              </a:ext>
            </a:extLst>
          </p:cNvPr>
          <p:cNvSpPr/>
          <p:nvPr/>
        </p:nvSpPr>
        <p:spPr>
          <a:xfrm>
            <a:off x="7127383" y="1768115"/>
            <a:ext cx="1284236" cy="4320000"/>
          </a:xfrm>
          <a:prstGeom prst="roundRect">
            <a:avLst/>
          </a:prstGeom>
          <a:noFill/>
          <a:ln>
            <a:solidFill>
              <a:srgbClr val="00B05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FFC000"/>
              </a:solidFill>
              <a:latin typeface="Agency FB" panose="020B0503020202020204" pitchFamily="34" charset="0"/>
            </a:endParaRPr>
          </a:p>
        </p:txBody>
      </p:sp>
      <p:sp>
        <p:nvSpPr>
          <p:cNvPr id="14" name="Rectangle: Rounded Corners 13">
            <a:extLst>
              <a:ext uri="{FF2B5EF4-FFF2-40B4-BE49-F238E27FC236}">
                <a16:creationId xmlns:a16="http://schemas.microsoft.com/office/drawing/2014/main" id="{B54111C2-3FC1-4B05-9F9E-4D71DE0A0804}"/>
              </a:ext>
            </a:extLst>
          </p:cNvPr>
          <p:cNvSpPr/>
          <p:nvPr/>
        </p:nvSpPr>
        <p:spPr>
          <a:xfrm>
            <a:off x="6296295" y="1768115"/>
            <a:ext cx="2115324" cy="4320000"/>
          </a:xfrm>
          <a:prstGeom prst="roundRect">
            <a:avLst/>
          </a:prstGeom>
          <a:noFill/>
          <a:ln>
            <a:solidFill>
              <a:srgbClr val="FFC00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C00000"/>
              </a:solidFill>
              <a:latin typeface="Agency FB" panose="020B0503020202020204" pitchFamily="34" charset="0"/>
            </a:endParaRPr>
          </a:p>
        </p:txBody>
      </p:sp>
      <p:sp>
        <p:nvSpPr>
          <p:cNvPr id="15" name="Rectangle: Rounded Corners 14">
            <a:extLst>
              <a:ext uri="{FF2B5EF4-FFF2-40B4-BE49-F238E27FC236}">
                <a16:creationId xmlns:a16="http://schemas.microsoft.com/office/drawing/2014/main" id="{E3F6EC9F-1C23-4F93-9CDD-2A1221D96D20}"/>
              </a:ext>
            </a:extLst>
          </p:cNvPr>
          <p:cNvSpPr/>
          <p:nvPr/>
        </p:nvSpPr>
        <p:spPr>
          <a:xfrm>
            <a:off x="6296297" y="1768115"/>
            <a:ext cx="2489973" cy="4320000"/>
          </a:xfrm>
          <a:prstGeom prst="roundRect">
            <a:avLst/>
          </a:prstGeom>
          <a:noFill/>
          <a:ln>
            <a:solidFill>
              <a:srgbClr val="C0000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00B050"/>
              </a:solidFill>
              <a:latin typeface="Agency FB" panose="020B0503020202020204" pitchFamily="34" charset="0"/>
            </a:endParaRPr>
          </a:p>
        </p:txBody>
      </p:sp>
      <p:sp>
        <p:nvSpPr>
          <p:cNvPr id="16" name="Rectangle: Rounded Corners 15">
            <a:extLst>
              <a:ext uri="{FF2B5EF4-FFF2-40B4-BE49-F238E27FC236}">
                <a16:creationId xmlns:a16="http://schemas.microsoft.com/office/drawing/2014/main" id="{11A467AF-E375-46F1-AB36-127EBFB61F76}"/>
              </a:ext>
            </a:extLst>
          </p:cNvPr>
          <p:cNvSpPr/>
          <p:nvPr/>
        </p:nvSpPr>
        <p:spPr>
          <a:xfrm>
            <a:off x="7127385" y="1768115"/>
            <a:ext cx="1658885" cy="4320000"/>
          </a:xfrm>
          <a:prstGeom prst="roundRect">
            <a:avLst/>
          </a:prstGeom>
          <a:noFill/>
          <a:ln>
            <a:solidFill>
              <a:srgbClr val="FF00FF"/>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19" name="Footer Placeholder 3">
            <a:extLst>
              <a:ext uri="{FF2B5EF4-FFF2-40B4-BE49-F238E27FC236}">
                <a16:creationId xmlns:a16="http://schemas.microsoft.com/office/drawing/2014/main" id="{8FCCDD87-C257-45B9-9F72-9AC1F19DD455}"/>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pic>
        <p:nvPicPr>
          <p:cNvPr id="17" name="Picture 16">
            <a:extLst>
              <a:ext uri="{FF2B5EF4-FFF2-40B4-BE49-F238E27FC236}">
                <a16:creationId xmlns:a16="http://schemas.microsoft.com/office/drawing/2014/main" id="{2BA5B7F8-16A8-4E6A-830E-F996A7EE111C}"/>
              </a:ext>
            </a:extLst>
          </p:cNvPr>
          <p:cNvPicPr>
            <a:picLocks noChangeAspect="1"/>
          </p:cNvPicPr>
          <p:nvPr/>
        </p:nvPicPr>
        <p:blipFill rotWithShape="1">
          <a:blip r:embed="rId4"/>
          <a:srcRect l="1481" t="63286" r="10517" b="13580"/>
          <a:stretch/>
        </p:blipFill>
        <p:spPr>
          <a:xfrm>
            <a:off x="2986266" y="87090"/>
            <a:ext cx="9205734" cy="1470165"/>
          </a:xfrm>
          <a:prstGeom prst="rect">
            <a:avLst/>
          </a:prstGeom>
        </p:spPr>
      </p:pic>
      <p:sp>
        <p:nvSpPr>
          <p:cNvPr id="18" name="Rectangle: Rounded Corners 17">
            <a:extLst>
              <a:ext uri="{FF2B5EF4-FFF2-40B4-BE49-F238E27FC236}">
                <a16:creationId xmlns:a16="http://schemas.microsoft.com/office/drawing/2014/main" id="{C1FB59D3-A023-4E6D-AEB4-B4B823FA5037}"/>
              </a:ext>
            </a:extLst>
          </p:cNvPr>
          <p:cNvSpPr/>
          <p:nvPr/>
        </p:nvSpPr>
        <p:spPr>
          <a:xfrm>
            <a:off x="5470354" y="298542"/>
            <a:ext cx="2515406" cy="250097"/>
          </a:xfrm>
          <a:prstGeom prst="roundRect">
            <a:avLst/>
          </a:prstGeom>
          <a:noFill/>
          <a:ln>
            <a:solidFill>
              <a:srgbClr val="7030A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100" dirty="0">
              <a:solidFill>
                <a:srgbClr val="0070C0"/>
              </a:solidFill>
              <a:latin typeface="Agency FB" panose="020B0503020202020204" pitchFamily="34" charset="0"/>
            </a:endParaRPr>
          </a:p>
        </p:txBody>
      </p:sp>
      <p:sp>
        <p:nvSpPr>
          <p:cNvPr id="20" name="Rectangle: Rounded Corners 19">
            <a:extLst>
              <a:ext uri="{FF2B5EF4-FFF2-40B4-BE49-F238E27FC236}">
                <a16:creationId xmlns:a16="http://schemas.microsoft.com/office/drawing/2014/main" id="{F62D1848-01EA-4108-B7D9-576F089B685F}"/>
              </a:ext>
            </a:extLst>
          </p:cNvPr>
          <p:cNvSpPr/>
          <p:nvPr/>
        </p:nvSpPr>
        <p:spPr>
          <a:xfrm>
            <a:off x="6297942" y="673560"/>
            <a:ext cx="1687818" cy="118920"/>
          </a:xfrm>
          <a:prstGeom prst="roundRect">
            <a:avLst/>
          </a:prstGeom>
          <a:noFill/>
          <a:ln>
            <a:solidFill>
              <a:srgbClr val="0070C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21" name="Rectangle: Rounded Corners 20">
            <a:extLst>
              <a:ext uri="{FF2B5EF4-FFF2-40B4-BE49-F238E27FC236}">
                <a16:creationId xmlns:a16="http://schemas.microsoft.com/office/drawing/2014/main" id="{0E1E3ECB-C22F-417B-B7E4-9CAFF0D05983}"/>
              </a:ext>
            </a:extLst>
          </p:cNvPr>
          <p:cNvSpPr/>
          <p:nvPr/>
        </p:nvSpPr>
        <p:spPr>
          <a:xfrm>
            <a:off x="7149155" y="779692"/>
            <a:ext cx="1284236" cy="114000"/>
          </a:xfrm>
          <a:prstGeom prst="roundRect">
            <a:avLst/>
          </a:prstGeom>
          <a:noFill/>
          <a:ln>
            <a:solidFill>
              <a:srgbClr val="00B05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FFC000"/>
              </a:solidFill>
              <a:latin typeface="Agency FB" panose="020B0503020202020204" pitchFamily="34" charset="0"/>
            </a:endParaRPr>
          </a:p>
        </p:txBody>
      </p:sp>
      <p:sp>
        <p:nvSpPr>
          <p:cNvPr id="22" name="Rectangle: Rounded Corners 21">
            <a:extLst>
              <a:ext uri="{FF2B5EF4-FFF2-40B4-BE49-F238E27FC236}">
                <a16:creationId xmlns:a16="http://schemas.microsoft.com/office/drawing/2014/main" id="{55191D34-67CE-4687-A7E8-48B372D38AD5}"/>
              </a:ext>
            </a:extLst>
          </p:cNvPr>
          <p:cNvSpPr/>
          <p:nvPr/>
        </p:nvSpPr>
        <p:spPr>
          <a:xfrm>
            <a:off x="6315585" y="886887"/>
            <a:ext cx="2115324" cy="161981"/>
          </a:xfrm>
          <a:prstGeom prst="roundRect">
            <a:avLst/>
          </a:prstGeom>
          <a:noFill/>
          <a:ln>
            <a:solidFill>
              <a:srgbClr val="FFC00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C00000"/>
              </a:solidFill>
              <a:latin typeface="Agency FB" panose="020B0503020202020204" pitchFamily="34" charset="0"/>
            </a:endParaRPr>
          </a:p>
        </p:txBody>
      </p:sp>
      <p:sp>
        <p:nvSpPr>
          <p:cNvPr id="23" name="Rectangle: Rounded Corners 22">
            <a:extLst>
              <a:ext uri="{FF2B5EF4-FFF2-40B4-BE49-F238E27FC236}">
                <a16:creationId xmlns:a16="http://schemas.microsoft.com/office/drawing/2014/main" id="{A20CD13E-0196-47AE-9ADF-F83362E393CC}"/>
              </a:ext>
            </a:extLst>
          </p:cNvPr>
          <p:cNvSpPr/>
          <p:nvPr/>
        </p:nvSpPr>
        <p:spPr>
          <a:xfrm>
            <a:off x="7161747" y="1269000"/>
            <a:ext cx="1658885" cy="223584"/>
          </a:xfrm>
          <a:prstGeom prst="roundRect">
            <a:avLst/>
          </a:prstGeom>
          <a:noFill/>
          <a:ln>
            <a:solidFill>
              <a:srgbClr val="FF00FF"/>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00B050"/>
              </a:solidFill>
              <a:latin typeface="Agency FB" panose="020B0503020202020204" pitchFamily="34" charset="0"/>
            </a:endParaRPr>
          </a:p>
        </p:txBody>
      </p:sp>
      <p:sp>
        <p:nvSpPr>
          <p:cNvPr id="24" name="Rectangle: Rounded Corners 23">
            <a:extLst>
              <a:ext uri="{FF2B5EF4-FFF2-40B4-BE49-F238E27FC236}">
                <a16:creationId xmlns:a16="http://schemas.microsoft.com/office/drawing/2014/main" id="{DB7216D1-3AA8-489A-846B-5C18903716CE}"/>
              </a:ext>
            </a:extLst>
          </p:cNvPr>
          <p:cNvSpPr/>
          <p:nvPr/>
        </p:nvSpPr>
        <p:spPr>
          <a:xfrm>
            <a:off x="6303404" y="1041562"/>
            <a:ext cx="2489973" cy="223584"/>
          </a:xfrm>
          <a:prstGeom prst="roundRect">
            <a:avLst/>
          </a:prstGeom>
          <a:noFill/>
          <a:ln>
            <a:solidFill>
              <a:srgbClr val="C00000"/>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25" name="Rectangle: Rounded Corners 24">
            <a:extLst>
              <a:ext uri="{FF2B5EF4-FFF2-40B4-BE49-F238E27FC236}">
                <a16:creationId xmlns:a16="http://schemas.microsoft.com/office/drawing/2014/main" id="{D3521753-7D69-4C66-AC0A-9A0A7A5A9F1B}"/>
              </a:ext>
            </a:extLst>
          </p:cNvPr>
          <p:cNvSpPr/>
          <p:nvPr/>
        </p:nvSpPr>
        <p:spPr>
          <a:xfrm>
            <a:off x="9790563" y="104507"/>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rPr>
              <a:t>Social &amp; affordable rented (average)</a:t>
            </a:r>
          </a:p>
        </p:txBody>
      </p:sp>
      <p:sp>
        <p:nvSpPr>
          <p:cNvPr id="26" name="Rectangle: Rounded Corners 25">
            <a:extLst>
              <a:ext uri="{FF2B5EF4-FFF2-40B4-BE49-F238E27FC236}">
                <a16:creationId xmlns:a16="http://schemas.microsoft.com/office/drawing/2014/main" id="{E5E2DC95-91B9-47A8-8857-EEF20301A810}"/>
              </a:ext>
            </a:extLst>
          </p:cNvPr>
          <p:cNvSpPr/>
          <p:nvPr/>
        </p:nvSpPr>
        <p:spPr>
          <a:xfrm>
            <a:off x="9790563" y="600262"/>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27" name="Rectangle: Rounded Corners 26">
            <a:extLst>
              <a:ext uri="{FF2B5EF4-FFF2-40B4-BE49-F238E27FC236}">
                <a16:creationId xmlns:a16="http://schemas.microsoft.com/office/drawing/2014/main" id="{11735C97-F13D-4FF7-BDA8-C1533F7CA3A4}"/>
              </a:ext>
            </a:extLst>
          </p:cNvPr>
          <p:cNvSpPr/>
          <p:nvPr/>
        </p:nvSpPr>
        <p:spPr>
          <a:xfrm>
            <a:off x="9779656" y="1099732"/>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28" name="Rectangle: Rounded Corners 27">
            <a:extLst>
              <a:ext uri="{FF2B5EF4-FFF2-40B4-BE49-F238E27FC236}">
                <a16:creationId xmlns:a16="http://schemas.microsoft.com/office/drawing/2014/main" id="{AD5569EF-84CC-4446-82D5-1B0C1159B0D5}"/>
              </a:ext>
            </a:extLst>
          </p:cNvPr>
          <p:cNvSpPr/>
          <p:nvPr/>
        </p:nvSpPr>
        <p:spPr>
          <a:xfrm>
            <a:off x="10948780" y="95959"/>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29" name="Rectangle: Rounded Corners 28">
            <a:extLst>
              <a:ext uri="{FF2B5EF4-FFF2-40B4-BE49-F238E27FC236}">
                <a16:creationId xmlns:a16="http://schemas.microsoft.com/office/drawing/2014/main" id="{EDFE2F3F-F195-49FC-8BD4-AB346D64727D}"/>
              </a:ext>
            </a:extLst>
          </p:cNvPr>
          <p:cNvSpPr/>
          <p:nvPr/>
        </p:nvSpPr>
        <p:spPr>
          <a:xfrm>
            <a:off x="10949731" y="603469"/>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30" name="Rectangle: Rounded Corners 29">
            <a:extLst>
              <a:ext uri="{FF2B5EF4-FFF2-40B4-BE49-F238E27FC236}">
                <a16:creationId xmlns:a16="http://schemas.microsoft.com/office/drawing/2014/main" id="{97AD393D-CF52-45C4-8FDA-77F1ED9058FA}"/>
              </a:ext>
            </a:extLst>
          </p:cNvPr>
          <p:cNvSpPr/>
          <p:nvPr/>
        </p:nvSpPr>
        <p:spPr>
          <a:xfrm>
            <a:off x="10942219" y="1097556"/>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32" name="Slide Number Placeholder 4">
            <a:extLst>
              <a:ext uri="{FF2B5EF4-FFF2-40B4-BE49-F238E27FC236}">
                <a16:creationId xmlns:a16="http://schemas.microsoft.com/office/drawing/2014/main" id="{708E1408-A0CE-4B84-BD04-FBEE71F7E19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43</a:t>
            </a:fld>
            <a:endParaRPr lang="en-US" dirty="0"/>
          </a:p>
        </p:txBody>
      </p:sp>
      <p:sp>
        <p:nvSpPr>
          <p:cNvPr id="3" name="Arrow: Left-Right 2">
            <a:extLst>
              <a:ext uri="{FF2B5EF4-FFF2-40B4-BE49-F238E27FC236}">
                <a16:creationId xmlns:a16="http://schemas.microsoft.com/office/drawing/2014/main" id="{476998A3-C499-A309-E9AF-195FEDA76A69}"/>
              </a:ext>
            </a:extLst>
          </p:cNvPr>
          <p:cNvSpPr/>
          <p:nvPr/>
        </p:nvSpPr>
        <p:spPr>
          <a:xfrm>
            <a:off x="5466000" y="2219618"/>
            <a:ext cx="2497082" cy="427970"/>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4" name="Arrow: Left-Right 3">
            <a:extLst>
              <a:ext uri="{FF2B5EF4-FFF2-40B4-BE49-F238E27FC236}">
                <a16:creationId xmlns:a16="http://schemas.microsoft.com/office/drawing/2014/main" id="{532665A4-CFB3-1CD9-F752-470084B421E1}"/>
              </a:ext>
            </a:extLst>
          </p:cNvPr>
          <p:cNvSpPr/>
          <p:nvPr/>
        </p:nvSpPr>
        <p:spPr>
          <a:xfrm>
            <a:off x="6229532" y="2873073"/>
            <a:ext cx="1733550" cy="504000"/>
          </a:xfrm>
          <a:prstGeom prst="lef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5" name="Arrow: Left-Right 4">
            <a:extLst>
              <a:ext uri="{FF2B5EF4-FFF2-40B4-BE49-F238E27FC236}">
                <a16:creationId xmlns:a16="http://schemas.microsoft.com/office/drawing/2014/main" id="{FC2B2C8F-F58A-0A93-A138-6CF872D5FE50}"/>
              </a:ext>
            </a:extLst>
          </p:cNvPr>
          <p:cNvSpPr/>
          <p:nvPr/>
        </p:nvSpPr>
        <p:spPr>
          <a:xfrm>
            <a:off x="7127382" y="3487515"/>
            <a:ext cx="1303527"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7" name="Arrow: Left-Right 6">
            <a:extLst>
              <a:ext uri="{FF2B5EF4-FFF2-40B4-BE49-F238E27FC236}">
                <a16:creationId xmlns:a16="http://schemas.microsoft.com/office/drawing/2014/main" id="{5ECF1DB0-E45B-089B-B462-7007C346796B}"/>
              </a:ext>
            </a:extLst>
          </p:cNvPr>
          <p:cNvSpPr/>
          <p:nvPr/>
        </p:nvSpPr>
        <p:spPr>
          <a:xfrm>
            <a:off x="6334875" y="3941960"/>
            <a:ext cx="2096034" cy="672525"/>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9" name="Arrow: Left-Right 8">
            <a:extLst>
              <a:ext uri="{FF2B5EF4-FFF2-40B4-BE49-F238E27FC236}">
                <a16:creationId xmlns:a16="http://schemas.microsoft.com/office/drawing/2014/main" id="{8B6E3A2A-239A-E242-78E6-C99079F3AE9D}"/>
              </a:ext>
            </a:extLst>
          </p:cNvPr>
          <p:cNvSpPr/>
          <p:nvPr/>
        </p:nvSpPr>
        <p:spPr>
          <a:xfrm>
            <a:off x="6296295" y="4773297"/>
            <a:ext cx="2497082"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31" name="Arrow: Left-Right 30">
            <a:extLst>
              <a:ext uri="{FF2B5EF4-FFF2-40B4-BE49-F238E27FC236}">
                <a16:creationId xmlns:a16="http://schemas.microsoft.com/office/drawing/2014/main" id="{A73C2512-A08B-8F7A-F816-FE01CDE5B256}"/>
              </a:ext>
            </a:extLst>
          </p:cNvPr>
          <p:cNvSpPr/>
          <p:nvPr/>
        </p:nvSpPr>
        <p:spPr>
          <a:xfrm>
            <a:off x="7127381" y="5299307"/>
            <a:ext cx="1658889" cy="427970"/>
          </a:xfrm>
          <a:prstGeom prst="leftRightArrow">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Tree>
    <p:extLst>
      <p:ext uri="{BB962C8B-B14F-4D97-AF65-F5344CB8AC3E}">
        <p14:creationId xmlns:p14="http://schemas.microsoft.com/office/powerpoint/2010/main" val="281166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42"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42"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42"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1000"/>
                                        <p:tgtEl>
                                          <p:spTgt spid="9"/>
                                        </p:tgtEl>
                                      </p:cBhvr>
                                    </p:animEffect>
                                    <p:anim calcmode="lin" valueType="num">
                                      <p:cBhvr>
                                        <p:cTn id="86" dur="1000" fill="hold"/>
                                        <p:tgtEl>
                                          <p:spTgt spid="9"/>
                                        </p:tgtEl>
                                        <p:attrNameLst>
                                          <p:attrName>ppt_x</p:attrName>
                                        </p:attrNameLst>
                                      </p:cBhvr>
                                      <p:tavLst>
                                        <p:tav tm="0">
                                          <p:val>
                                            <p:strVal val="#ppt_x"/>
                                          </p:val>
                                        </p:tav>
                                        <p:tav tm="100000">
                                          <p:val>
                                            <p:strVal val="#ppt_x"/>
                                          </p:val>
                                        </p:tav>
                                      </p:tavLst>
                                    </p:anim>
                                    <p:anim calcmode="lin" valueType="num">
                                      <p:cBhvr>
                                        <p:cTn id="8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animBg="1"/>
      <p:bldP spid="4" grpId="0" animBg="1"/>
      <p:bldP spid="5" grpId="0" animBg="1"/>
      <p:bldP spid="7" grpId="0" animBg="1"/>
      <p:bldP spid="9" grpId="0" animBg="1"/>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DC937-B467-AC52-858E-537663FC7E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F0F875F-924E-5A51-D40E-56002BB2063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D220CDF-13F5-AB21-E521-45D6BB90C3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3782D2-A7E8-FFBF-EF5C-727D45E992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5146DFFD-60A7-6CD4-3421-E7BCABB8B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A2C6574-8AB2-6295-D848-BA49A7F5E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95D100B1-8D36-240A-5B7C-E60A2B321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2BE2DE9-EACF-94DE-E399-8FFAC369B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224B273-BC6C-242F-9B79-E90A9FE49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23D192BD-CA20-435D-0953-C25DD40130F2}"/>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2" name="Text Placeholder 2">
            <a:extLst>
              <a:ext uri="{FF2B5EF4-FFF2-40B4-BE49-F238E27FC236}">
                <a16:creationId xmlns:a16="http://schemas.microsoft.com/office/drawing/2014/main" id="{C5F8443C-B5B9-7865-55F6-09D716EBBF60}"/>
              </a:ext>
            </a:extLst>
          </p:cNvPr>
          <p:cNvSpPr txBox="1">
            <a:spLocks/>
          </p:cNvSpPr>
          <p:nvPr/>
        </p:nvSpPr>
        <p:spPr>
          <a:xfrm>
            <a:off x="1535372" y="4167051"/>
            <a:ext cx="9120954" cy="710556"/>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13" name="Picture 12">
            <a:extLst>
              <a:ext uri="{FF2B5EF4-FFF2-40B4-BE49-F238E27FC236}">
                <a16:creationId xmlns:a16="http://schemas.microsoft.com/office/drawing/2014/main" id="{2B47A9E2-4776-C810-0CE7-F471B18BBAE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E4B06992-8A9F-45B2-171A-8BA918351B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4108E6DD-C1EF-2FC2-2A06-B78C14E3824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44</a:t>
            </a:fld>
            <a:endParaRPr lang="en-US" dirty="0"/>
          </a:p>
        </p:txBody>
      </p:sp>
      <p:sp>
        <p:nvSpPr>
          <p:cNvPr id="16" name="Footer Placeholder 3">
            <a:extLst>
              <a:ext uri="{FF2B5EF4-FFF2-40B4-BE49-F238E27FC236}">
                <a16:creationId xmlns:a16="http://schemas.microsoft.com/office/drawing/2014/main" id="{7432F003-E7C5-D04D-4402-12D2592E708B}"/>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3129586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88C0-A09C-98B0-D770-8E69D6DD30FC}"/>
              </a:ext>
            </a:extLst>
          </p:cNvPr>
          <p:cNvSpPr txBox="1">
            <a:spLocks/>
          </p:cNvSpPr>
          <p:nvPr/>
        </p:nvSpPr>
        <p:spPr>
          <a:xfrm>
            <a:off x="351017" y="0"/>
            <a:ext cx="11840680" cy="9908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dwelling change</a:t>
            </a:r>
          </a:p>
        </p:txBody>
      </p:sp>
      <p:graphicFrame>
        <p:nvGraphicFramePr>
          <p:cNvPr id="3" name="Table 7">
            <a:extLst>
              <a:ext uri="{FF2B5EF4-FFF2-40B4-BE49-F238E27FC236}">
                <a16:creationId xmlns:a16="http://schemas.microsoft.com/office/drawing/2014/main" id="{F1E4247A-73EE-1A91-DD33-3157EF92E0F4}"/>
              </a:ext>
            </a:extLst>
          </p:cNvPr>
          <p:cNvGraphicFramePr>
            <a:graphicFrameLocks noGrp="1"/>
          </p:cNvGraphicFramePr>
          <p:nvPr>
            <p:extLst>
              <p:ext uri="{D42A27DB-BD31-4B8C-83A1-F6EECF244321}">
                <p14:modId xmlns:p14="http://schemas.microsoft.com/office/powerpoint/2010/main" val="609769552"/>
              </p:ext>
            </p:extLst>
          </p:nvPr>
        </p:nvGraphicFramePr>
        <p:xfrm>
          <a:off x="351017" y="718807"/>
          <a:ext cx="11611279" cy="5420386"/>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25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25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09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30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39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66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39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39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39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088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088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21278">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752222669"/>
                  </a:ext>
                </a:extLst>
              </a:tr>
              <a:tr h="321278">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60679090"/>
                  </a:ext>
                </a:extLst>
              </a:tr>
            </a:tbl>
          </a:graphicData>
        </a:graphic>
      </p:graphicFrame>
      <p:sp>
        <p:nvSpPr>
          <p:cNvPr id="4" name="Slide Number Placeholder 4">
            <a:extLst>
              <a:ext uri="{FF2B5EF4-FFF2-40B4-BE49-F238E27FC236}">
                <a16:creationId xmlns:a16="http://schemas.microsoft.com/office/drawing/2014/main" id="{294D87F0-71DA-3626-E082-2845A2F0F4C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45</a:t>
            </a:fld>
            <a:endParaRPr lang="en-US" dirty="0"/>
          </a:p>
        </p:txBody>
      </p:sp>
      <p:sp>
        <p:nvSpPr>
          <p:cNvPr id="5" name="Footer Placeholder 3">
            <a:extLst>
              <a:ext uri="{FF2B5EF4-FFF2-40B4-BE49-F238E27FC236}">
                <a16:creationId xmlns:a16="http://schemas.microsoft.com/office/drawing/2014/main" id="{BFCDEC2F-6C5C-E4C3-F876-E41EAB5B05B6}"/>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3980496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25506" y="1"/>
            <a:ext cx="11420831" cy="742292"/>
          </a:xfrm>
        </p:spPr>
        <p:txBody>
          <a:bodyPr vert="horz" lIns="91440" tIns="45720" rIns="91440" bIns="45720" rtlCol="0" anchor="ctr">
            <a:normAutofit/>
          </a:bodyPr>
          <a:lstStyle/>
          <a:p>
            <a:r>
              <a:rPr lang="en-US" dirty="0"/>
              <a:t>Dwelling stock, turnover, newbuild</a:t>
            </a:r>
          </a:p>
        </p:txBody>
      </p:sp>
      <p:graphicFrame>
        <p:nvGraphicFramePr>
          <p:cNvPr id="5" name="Chart 4">
            <a:extLst>
              <a:ext uri="{FF2B5EF4-FFF2-40B4-BE49-F238E27FC236}">
                <a16:creationId xmlns:a16="http://schemas.microsoft.com/office/drawing/2014/main" id="{BD5670AE-D126-4C4F-A635-FD8B7FE1F330}"/>
              </a:ext>
            </a:extLst>
          </p:cNvPr>
          <p:cNvGraphicFramePr>
            <a:graphicFrameLocks/>
          </p:cNvGraphicFramePr>
          <p:nvPr>
            <p:extLst>
              <p:ext uri="{D42A27DB-BD31-4B8C-83A1-F6EECF244321}">
                <p14:modId xmlns:p14="http://schemas.microsoft.com/office/powerpoint/2010/main" val="1649481431"/>
              </p:ext>
            </p:extLst>
          </p:nvPr>
        </p:nvGraphicFramePr>
        <p:xfrm>
          <a:off x="125506" y="742292"/>
          <a:ext cx="11932023" cy="524613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8D4DAF72-8A30-425D-9745-12063FE3E537}"/>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6" name="TextBox 5">
            <a:extLst>
              <a:ext uri="{FF2B5EF4-FFF2-40B4-BE49-F238E27FC236}">
                <a16:creationId xmlns:a16="http://schemas.microsoft.com/office/drawing/2014/main" id="{C469E965-E1BE-4567-8DA3-7F14E52E4163}"/>
              </a:ext>
            </a:extLst>
          </p:cNvPr>
          <p:cNvSpPr txBox="1"/>
          <p:nvPr/>
        </p:nvSpPr>
        <p:spPr>
          <a:xfrm>
            <a:off x="5835921" y="2118697"/>
            <a:ext cx="5800164"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
        <p:nvSpPr>
          <p:cNvPr id="7" name="Slide Number Placeholder 4">
            <a:extLst>
              <a:ext uri="{FF2B5EF4-FFF2-40B4-BE49-F238E27FC236}">
                <a16:creationId xmlns:a16="http://schemas.microsoft.com/office/drawing/2014/main" id="{A9551591-A9EF-41B8-B9EC-DB9C73F7388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46</a:t>
            </a:fld>
            <a:endParaRPr lang="en-US" dirty="0"/>
          </a:p>
        </p:txBody>
      </p:sp>
    </p:spTree>
    <p:extLst>
      <p:ext uri="{BB962C8B-B14F-4D97-AF65-F5344CB8AC3E}">
        <p14:creationId xmlns:p14="http://schemas.microsoft.com/office/powerpoint/2010/main" val="7205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8E02A5A-1469-4494-9572-C4C535FA4F3E}"/>
              </a:ext>
            </a:extLst>
          </p:cNvPr>
          <p:cNvGraphicFramePr>
            <a:graphicFrameLocks/>
          </p:cNvGraphicFramePr>
          <p:nvPr>
            <p:extLst>
              <p:ext uri="{D42A27DB-BD31-4B8C-83A1-F6EECF244321}">
                <p14:modId xmlns:p14="http://schemas.microsoft.com/office/powerpoint/2010/main" val="198278933"/>
              </p:ext>
            </p:extLst>
          </p:nvPr>
        </p:nvGraphicFramePr>
        <p:xfrm>
          <a:off x="6096000" y="681313"/>
          <a:ext cx="5891859" cy="53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3663F37B-D94B-49EF-88EB-2838280A97F4}"/>
              </a:ext>
            </a:extLst>
          </p:cNvPr>
          <p:cNvGraphicFramePr>
            <a:graphicFrameLocks/>
          </p:cNvGraphicFramePr>
          <p:nvPr>
            <p:extLst>
              <p:ext uri="{D42A27DB-BD31-4B8C-83A1-F6EECF244321}">
                <p14:modId xmlns:p14="http://schemas.microsoft.com/office/powerpoint/2010/main" val="4171881014"/>
              </p:ext>
            </p:extLst>
          </p:nvPr>
        </p:nvGraphicFramePr>
        <p:xfrm>
          <a:off x="204144" y="681313"/>
          <a:ext cx="5891858" cy="53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DB70277A-6C4B-4FEF-B320-72D3F1DFFAE3}"/>
              </a:ext>
            </a:extLst>
          </p:cNvPr>
          <p:cNvSpPr txBox="1">
            <a:spLocks/>
          </p:cNvSpPr>
          <p:nvPr/>
        </p:nvSpPr>
        <p:spPr>
          <a:xfrm>
            <a:off x="161364" y="-2242"/>
            <a:ext cx="11952000" cy="683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Comparing stock, turnover, newbuild (%)</a:t>
            </a:r>
            <a:endParaRPr lang="en-US" sz="2000" dirty="0"/>
          </a:p>
        </p:txBody>
      </p:sp>
      <p:sp>
        <p:nvSpPr>
          <p:cNvPr id="9" name="TextBox 8">
            <a:extLst>
              <a:ext uri="{FF2B5EF4-FFF2-40B4-BE49-F238E27FC236}">
                <a16:creationId xmlns:a16="http://schemas.microsoft.com/office/drawing/2014/main" id="{BF065883-8818-4229-8D37-BEBCB84E59CF}"/>
              </a:ext>
            </a:extLst>
          </p:cNvPr>
          <p:cNvSpPr txBox="1"/>
          <p:nvPr/>
        </p:nvSpPr>
        <p:spPr>
          <a:xfrm>
            <a:off x="120000" y="6127495"/>
            <a:ext cx="11680114" cy="307777"/>
          </a:xfrm>
          <a:prstGeom prst="rect">
            <a:avLst/>
          </a:prstGeom>
          <a:noFill/>
        </p:spPr>
        <p:txBody>
          <a:bodyPr wrap="square" rtlCol="0">
            <a:spAutoFit/>
          </a:bodyPr>
          <a:lstStyle/>
          <a:p>
            <a:pPr algn="ctr"/>
            <a:r>
              <a:rPr lang="en-GB" sz="1400" dirty="0">
                <a:solidFill>
                  <a:schemeClr val="bg1"/>
                </a:solidFill>
              </a:rPr>
              <a:t>Shows turnover and new build as a % of each tenure group.</a:t>
            </a:r>
            <a:endParaRPr lang="en-GB" sz="1400" dirty="0"/>
          </a:p>
        </p:txBody>
      </p:sp>
      <p:sp>
        <p:nvSpPr>
          <p:cNvPr id="7" name="Footer Placeholder 3">
            <a:extLst>
              <a:ext uri="{FF2B5EF4-FFF2-40B4-BE49-F238E27FC236}">
                <a16:creationId xmlns:a16="http://schemas.microsoft.com/office/drawing/2014/main" id="{74DBDC36-1339-425A-AB87-4F3027E69F94}"/>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11" name="Rectangle: Rounded Corners 10">
            <a:extLst>
              <a:ext uri="{FF2B5EF4-FFF2-40B4-BE49-F238E27FC236}">
                <a16:creationId xmlns:a16="http://schemas.microsoft.com/office/drawing/2014/main" id="{9A4EB05C-E86F-4EE9-8B2B-B17947DD49F8}"/>
              </a:ext>
            </a:extLst>
          </p:cNvPr>
          <p:cNvSpPr/>
          <p:nvPr/>
        </p:nvSpPr>
        <p:spPr>
          <a:xfrm>
            <a:off x="4516714" y="1768754"/>
            <a:ext cx="382913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New build: Peterborough delivered 1,641 new homes, representing 1.9% of Peterborough’s stock (around 85,600 dwellings).  For comparison, across the whole study area, new homes represented around 1.7% of the total stock of 453,863 dwellings. </a:t>
            </a:r>
          </a:p>
        </p:txBody>
      </p:sp>
      <p:sp>
        <p:nvSpPr>
          <p:cNvPr id="8" name="Slide Number Placeholder 4">
            <a:extLst>
              <a:ext uri="{FF2B5EF4-FFF2-40B4-BE49-F238E27FC236}">
                <a16:creationId xmlns:a16="http://schemas.microsoft.com/office/drawing/2014/main" id="{A0B8F552-C32B-4143-99A4-5C0B9BBE8E9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47</a:t>
            </a:fld>
            <a:endParaRPr lang="en-US" dirty="0"/>
          </a:p>
        </p:txBody>
      </p:sp>
      <p:sp>
        <p:nvSpPr>
          <p:cNvPr id="2" name="Rectangle: Rounded Corners 1">
            <a:extLst>
              <a:ext uri="{FF2B5EF4-FFF2-40B4-BE49-F238E27FC236}">
                <a16:creationId xmlns:a16="http://schemas.microsoft.com/office/drawing/2014/main" id="{859761F8-7E23-347F-D3B4-895E860CDD62}"/>
              </a:ext>
            </a:extLst>
          </p:cNvPr>
          <p:cNvSpPr/>
          <p:nvPr/>
        </p:nvSpPr>
        <p:spPr>
          <a:xfrm>
            <a:off x="4516714" y="3410305"/>
            <a:ext cx="3829132"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Turnover: In Peterborough the % turnover for </a:t>
            </a:r>
          </a:p>
          <a:p>
            <a:pPr algn="ctr"/>
            <a:r>
              <a:rPr lang="en-GB" sz="1400" dirty="0">
                <a:solidFill>
                  <a:schemeClr val="bg1"/>
                </a:solidFill>
              </a:rPr>
              <a:t>HA social/affordable rent at 3% is lower than the wholes area’s 7%</a:t>
            </a:r>
          </a:p>
          <a:p>
            <a:pPr algn="ctr"/>
            <a:r>
              <a:rPr lang="en-GB" sz="1400" dirty="0">
                <a:solidFill>
                  <a:schemeClr val="bg1"/>
                </a:solidFill>
              </a:rPr>
              <a:t>Homebuy turnover is the same, both at 2% as is ownership turnover at 4%</a:t>
            </a:r>
            <a:endParaRPr lang="en-GB" sz="1400" dirty="0"/>
          </a:p>
        </p:txBody>
      </p:sp>
    </p:spTree>
    <p:extLst>
      <p:ext uri="{BB962C8B-B14F-4D97-AF65-F5344CB8AC3E}">
        <p14:creationId xmlns:p14="http://schemas.microsoft.com/office/powerpoint/2010/main" val="182310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C7FEF9-BCC1-7E7B-D846-DB750FB31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EF4D374-6D1E-95C3-4C1D-2B805C0F9D5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4F98E048-92CB-3B9A-22AC-A4483E1B5F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6B1A585-8C51-BF6F-9762-B91A9F57B5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E2E719BC-9135-BBCC-5105-A759DA7B39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500860-3A6E-470D-66FC-2360EEDF6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97C2F503-0490-4BCE-42C2-B89CF0604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AA7A382-B49E-EFC1-2BF4-273D2B902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A77451-9D88-2619-9528-5371DF995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289B55D3-12AB-815F-36DB-8A46B8861051}"/>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Plans </a:t>
            </a:r>
          </a:p>
        </p:txBody>
      </p:sp>
      <p:sp>
        <p:nvSpPr>
          <p:cNvPr id="12" name="Text Placeholder 2">
            <a:extLst>
              <a:ext uri="{FF2B5EF4-FFF2-40B4-BE49-F238E27FC236}">
                <a16:creationId xmlns:a16="http://schemas.microsoft.com/office/drawing/2014/main" id="{79D382D0-2645-5AFA-1385-E77A5810D730}"/>
              </a:ext>
            </a:extLst>
          </p:cNvPr>
          <p:cNvSpPr txBox="1">
            <a:spLocks/>
          </p:cNvSpPr>
          <p:nvPr/>
        </p:nvSpPr>
        <p:spPr>
          <a:xfrm>
            <a:off x="1535372" y="4133234"/>
            <a:ext cx="9120954" cy="744373"/>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Applying CACI income bands to Local Plan figures</a:t>
            </a:r>
            <a:endParaRPr lang="en-US" cap="all" dirty="0">
              <a:solidFill>
                <a:schemeClr val="accent1"/>
              </a:solidFill>
            </a:endParaRPr>
          </a:p>
        </p:txBody>
      </p:sp>
      <p:pic>
        <p:nvPicPr>
          <p:cNvPr id="13" name="Picture 12">
            <a:extLst>
              <a:ext uri="{FF2B5EF4-FFF2-40B4-BE49-F238E27FC236}">
                <a16:creationId xmlns:a16="http://schemas.microsoft.com/office/drawing/2014/main" id="{C20EB4F4-606C-04EE-C995-6970D2F0196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70DA8273-E51D-1844-52AF-E43E90D78E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087CC3A4-2056-A556-8B17-E395D8D23B3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48</a:t>
            </a:fld>
            <a:endParaRPr lang="en-US" dirty="0"/>
          </a:p>
        </p:txBody>
      </p:sp>
      <p:sp>
        <p:nvSpPr>
          <p:cNvPr id="16" name="Footer Placeholder 3">
            <a:extLst>
              <a:ext uri="{FF2B5EF4-FFF2-40B4-BE49-F238E27FC236}">
                <a16:creationId xmlns:a16="http://schemas.microsoft.com/office/drawing/2014/main" id="{04060F83-851C-5588-0F7C-80DB2F8693E0}"/>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2140959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9A6B-57A0-0CEC-64BC-BE189A685560}"/>
              </a:ext>
            </a:extLst>
          </p:cNvPr>
          <p:cNvSpPr txBox="1">
            <a:spLocks/>
          </p:cNvSpPr>
          <p:nvPr/>
        </p:nvSpPr>
        <p:spPr>
          <a:xfrm>
            <a:off x="1447191" y="804163"/>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plans</a:t>
            </a:r>
          </a:p>
        </p:txBody>
      </p:sp>
      <p:sp>
        <p:nvSpPr>
          <p:cNvPr id="3" name="Slide Number Placeholder 4">
            <a:extLst>
              <a:ext uri="{FF2B5EF4-FFF2-40B4-BE49-F238E27FC236}">
                <a16:creationId xmlns:a16="http://schemas.microsoft.com/office/drawing/2014/main" id="{ADD6FBE6-70EA-1258-EC82-26E9C5B6BEC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49</a:t>
            </a:fld>
            <a:endParaRPr lang="en-US" dirty="0"/>
          </a:p>
        </p:txBody>
      </p:sp>
      <p:graphicFrame>
        <p:nvGraphicFramePr>
          <p:cNvPr id="4" name="Table 7">
            <a:extLst>
              <a:ext uri="{FF2B5EF4-FFF2-40B4-BE49-F238E27FC236}">
                <a16:creationId xmlns:a16="http://schemas.microsoft.com/office/drawing/2014/main" id="{E91119ED-2D89-BFF7-3AF0-0717C98A22DF}"/>
              </a:ext>
            </a:extLst>
          </p:cNvPr>
          <p:cNvGraphicFramePr>
            <a:graphicFrameLocks noGrp="1"/>
          </p:cNvGraphicFramePr>
          <p:nvPr>
            <p:extLst>
              <p:ext uri="{D42A27DB-BD31-4B8C-83A1-F6EECF244321}">
                <p14:modId xmlns:p14="http://schemas.microsoft.com/office/powerpoint/2010/main" val="1704305912"/>
              </p:ext>
            </p:extLst>
          </p:nvPr>
        </p:nvGraphicFramePr>
        <p:xfrm>
          <a:off x="1447191" y="1744594"/>
          <a:ext cx="9607662" cy="2521257"/>
        </p:xfrm>
        <a:graphic>
          <a:graphicData uri="http://schemas.openxmlformats.org/drawingml/2006/table">
            <a:tbl>
              <a:tblPr firstRow="1" bandRow="1">
                <a:tableStyleId>{69012ECD-51FC-41F1-AA8D-1B2483CD663E}</a:tableStyleId>
              </a:tblPr>
              <a:tblGrid>
                <a:gridCol w="3056537">
                  <a:extLst>
                    <a:ext uri="{9D8B030D-6E8A-4147-A177-3AD203B41FA5}">
                      <a16:colId xmlns:a16="http://schemas.microsoft.com/office/drawing/2014/main" val="3927090664"/>
                    </a:ext>
                  </a:extLst>
                </a:gridCol>
                <a:gridCol w="5023451">
                  <a:extLst>
                    <a:ext uri="{9D8B030D-6E8A-4147-A177-3AD203B41FA5}">
                      <a16:colId xmlns:a16="http://schemas.microsoft.com/office/drawing/2014/main" val="3051318368"/>
                    </a:ext>
                  </a:extLst>
                </a:gridCol>
                <a:gridCol w="1527674">
                  <a:extLst>
                    <a:ext uri="{9D8B030D-6E8A-4147-A177-3AD203B41FA5}">
                      <a16:colId xmlns:a16="http://schemas.microsoft.com/office/drawing/2014/main" val="1344021028"/>
                    </a:ext>
                  </a:extLst>
                </a:gridCol>
              </a:tblGrid>
              <a:tr h="32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11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Cambridgeshire and West Suffolk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GLHearn (consultants) provided the Cambridgeshire and West Suffolk authorities with evidence to inform their local plans, around housing needs. This evidence is used to inform Local Plan making.</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hlinkClick r:id="rId2"/>
                        </a:rPr>
                        <a:t>https://cambridgeshireinsight.org.uk/wp-content/uploads/2021/10/CWS-Housing-Needs-of-Specific-Groups-Oct21.pdf</a:t>
                      </a:r>
                      <a:endParaRPr lang="en-GB" sz="1200" b="0" dirty="0">
                        <a:latin typeface="+mn-lt"/>
                      </a:endParaRPr>
                    </a:p>
                  </a:txBody>
                  <a:tcPr/>
                </a:tc>
                <a:tc>
                  <a:txBody>
                    <a:bodyPr/>
                    <a:lstStyle/>
                    <a:p>
                      <a:r>
                        <a:rPr lang="en-GB" sz="1200" dirty="0"/>
                        <a:t>2021</a:t>
                      </a:r>
                    </a:p>
                  </a:txBody>
                  <a:tcPr/>
                </a:tc>
                <a:extLst>
                  <a:ext uri="{0D108BD9-81ED-4DB2-BD59-A6C34878D82A}">
                    <a16:rowId xmlns:a16="http://schemas.microsoft.com/office/drawing/2014/main" val="1359836882"/>
                  </a:ext>
                </a:extLst>
              </a:tr>
              <a:tr h="93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Peterborough Housing Needs Study: </a:t>
                      </a:r>
                      <a:r>
                        <a:rPr lang="en-GB" sz="1200" u="none" strike="noStrike" dirty="0">
                          <a:effectLst/>
                        </a:rPr>
                        <a:t>The housing requirement for Peterborough between 2016-2036 which is the base date for the current Local Plan.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https://www.peterborough.gov.uk/asset-library/imported-assets/SHMAFinalReport-2017.pdf</a:t>
                      </a:r>
                      <a:endParaRPr lang="en-GB" sz="1200" b="0" dirty="0">
                        <a:latin typeface="+mn-lt"/>
                      </a:endParaRPr>
                    </a:p>
                  </a:txBody>
                  <a:tcPr/>
                </a:tc>
                <a:tc>
                  <a:txBody>
                    <a:bodyPr/>
                    <a:lstStyle/>
                    <a:p>
                      <a:r>
                        <a:rPr lang="en-GB" sz="1200" dirty="0"/>
                        <a:t>2015/16</a:t>
                      </a:r>
                    </a:p>
                  </a:txBody>
                  <a:tcPr/>
                </a:tc>
                <a:extLst>
                  <a:ext uri="{0D108BD9-81ED-4DB2-BD59-A6C34878D82A}">
                    <a16:rowId xmlns:a16="http://schemas.microsoft.com/office/drawing/2014/main" val="3415701061"/>
                  </a:ext>
                </a:extLst>
              </a:tr>
            </a:tbl>
          </a:graphicData>
        </a:graphic>
      </p:graphicFrame>
      <p:sp>
        <p:nvSpPr>
          <p:cNvPr id="5" name="Footer Placeholder 3">
            <a:extLst>
              <a:ext uri="{FF2B5EF4-FFF2-40B4-BE49-F238E27FC236}">
                <a16:creationId xmlns:a16="http://schemas.microsoft.com/office/drawing/2014/main" id="{573651B6-22EF-FB6F-DF56-C9DD23860009}"/>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190000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D9C1-A2D6-7A52-72B6-0637DA35E5D8}"/>
              </a:ext>
            </a:extLst>
          </p:cNvPr>
          <p:cNvSpPr txBox="1">
            <a:spLocks/>
          </p:cNvSpPr>
          <p:nvPr/>
        </p:nvSpPr>
        <p:spPr>
          <a:xfrm>
            <a:off x="461555" y="0"/>
            <a:ext cx="10593300" cy="853319"/>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context</a:t>
            </a:r>
          </a:p>
        </p:txBody>
      </p:sp>
      <p:graphicFrame>
        <p:nvGraphicFramePr>
          <p:cNvPr id="3" name="Table 2">
            <a:extLst>
              <a:ext uri="{FF2B5EF4-FFF2-40B4-BE49-F238E27FC236}">
                <a16:creationId xmlns:a16="http://schemas.microsoft.com/office/drawing/2014/main" id="{E3DBE1DA-32E9-87C5-6657-0E3B48D19172}"/>
              </a:ext>
            </a:extLst>
          </p:cNvPr>
          <p:cNvGraphicFramePr>
            <a:graphicFrameLocks noGrp="1"/>
          </p:cNvGraphicFramePr>
          <p:nvPr>
            <p:extLst>
              <p:ext uri="{D42A27DB-BD31-4B8C-83A1-F6EECF244321}">
                <p14:modId xmlns:p14="http://schemas.microsoft.com/office/powerpoint/2010/main" val="4104197437"/>
              </p:ext>
            </p:extLst>
          </p:nvPr>
        </p:nvGraphicFramePr>
        <p:xfrm>
          <a:off x="461554" y="835646"/>
          <a:ext cx="11329851" cy="5504315"/>
        </p:xfrm>
        <a:graphic>
          <a:graphicData uri="http://schemas.openxmlformats.org/drawingml/2006/table">
            <a:tbl>
              <a:tblPr firstRow="1" bandRow="1">
                <a:tableStyleId>{5C22544A-7EE6-4342-B048-85BDC9FD1C3A}</a:tableStyleId>
              </a:tblPr>
              <a:tblGrid>
                <a:gridCol w="4523934">
                  <a:extLst>
                    <a:ext uri="{9D8B030D-6E8A-4147-A177-3AD203B41FA5}">
                      <a16:colId xmlns:a16="http://schemas.microsoft.com/office/drawing/2014/main" val="3758205482"/>
                    </a:ext>
                  </a:extLst>
                </a:gridCol>
                <a:gridCol w="4818643">
                  <a:extLst>
                    <a:ext uri="{9D8B030D-6E8A-4147-A177-3AD203B41FA5}">
                      <a16:colId xmlns:a16="http://schemas.microsoft.com/office/drawing/2014/main" val="37175414"/>
                    </a:ext>
                  </a:extLst>
                </a:gridCol>
                <a:gridCol w="1987274">
                  <a:extLst>
                    <a:ext uri="{9D8B030D-6E8A-4147-A177-3AD203B41FA5}">
                      <a16:colId xmlns:a16="http://schemas.microsoft.com/office/drawing/2014/main" val="3086537145"/>
                    </a:ext>
                  </a:extLst>
                </a:gridCol>
              </a:tblGrid>
              <a:tr h="313033">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1018475">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39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707274">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360202">
                <a:tc>
                  <a:txBody>
                    <a:bodyPr/>
                    <a:lstStyle/>
                    <a:p>
                      <a:r>
                        <a:rPr lang="en-GB" sz="1100" b="0" dirty="0">
                          <a:latin typeface="+mn-lt"/>
                        </a:rPr>
                        <a:t>Tenure by household size by number of bedrooms 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396073">
                <a:tc>
                  <a:txBody>
                    <a:bodyPr/>
                    <a:lstStyle/>
                    <a:p>
                      <a:r>
                        <a:rPr lang="en-GB" sz="1100" b="0" dirty="0">
                          <a:latin typeface="+mn-lt"/>
                        </a:rPr>
                        <a:t>Household migration by tenure 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153609144"/>
                  </a:ext>
                </a:extLst>
              </a:tr>
              <a:tr h="240473">
                <a:tc>
                  <a:txBody>
                    <a:bodyPr/>
                    <a:lstStyle/>
                    <a:p>
                      <a:r>
                        <a:rPr lang="en-GB" sz="1100" b="0" dirty="0">
                          <a:latin typeface="+mn-lt"/>
                        </a:rPr>
                        <a:t>Census:  Migration including students</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1018475">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40097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631254676"/>
                  </a:ext>
                </a:extLst>
              </a:tr>
            </a:tbl>
          </a:graphicData>
        </a:graphic>
      </p:graphicFrame>
      <p:sp>
        <p:nvSpPr>
          <p:cNvPr id="4" name="Slide Number Placeholder 4">
            <a:extLst>
              <a:ext uri="{FF2B5EF4-FFF2-40B4-BE49-F238E27FC236}">
                <a16:creationId xmlns:a16="http://schemas.microsoft.com/office/drawing/2014/main" id="{E71BF2F4-60C9-C850-168A-92C342D71DB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a:t>
            </a:fld>
            <a:endParaRPr lang="en-US" dirty="0"/>
          </a:p>
        </p:txBody>
      </p:sp>
      <p:sp>
        <p:nvSpPr>
          <p:cNvPr id="5" name="Footer Placeholder 3">
            <a:extLst>
              <a:ext uri="{FF2B5EF4-FFF2-40B4-BE49-F238E27FC236}">
                <a16:creationId xmlns:a16="http://schemas.microsoft.com/office/drawing/2014/main" id="{5D8940E5-B735-EEB0-2D8B-3447F01F8EBA}"/>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Tree>
    <p:extLst>
      <p:ext uri="{BB962C8B-B14F-4D97-AF65-F5344CB8AC3E}">
        <p14:creationId xmlns:p14="http://schemas.microsoft.com/office/powerpoint/2010/main" val="41261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837C-AC90-4257-860E-E526BFC6F8B3}"/>
              </a:ext>
            </a:extLst>
          </p:cNvPr>
          <p:cNvSpPr>
            <a:spLocks noGrp="1"/>
          </p:cNvSpPr>
          <p:nvPr>
            <p:ph type="title"/>
          </p:nvPr>
        </p:nvSpPr>
        <p:spPr/>
        <p:txBody>
          <a:bodyPr vert="horz" lIns="91440" tIns="45720" rIns="91440" bIns="45720" rtlCol="0" anchor="ctr">
            <a:normAutofit/>
          </a:bodyPr>
          <a:lstStyle/>
          <a:p>
            <a:r>
              <a:rPr lang="en-US" dirty="0"/>
              <a:t>Applying caci income bands to Local Plan figures</a:t>
            </a:r>
          </a:p>
        </p:txBody>
      </p:sp>
      <p:sp>
        <p:nvSpPr>
          <p:cNvPr id="5" name="Content Placeholder 4">
            <a:extLst>
              <a:ext uri="{FF2B5EF4-FFF2-40B4-BE49-F238E27FC236}">
                <a16:creationId xmlns:a16="http://schemas.microsoft.com/office/drawing/2014/main" id="{D5512C7A-3162-4626-8B96-8C5F8B92053A}"/>
              </a:ext>
            </a:extLst>
          </p:cNvPr>
          <p:cNvSpPr>
            <a:spLocks noGrp="1"/>
          </p:cNvSpPr>
          <p:nvPr>
            <p:ph idx="1"/>
          </p:nvPr>
        </p:nvSpPr>
        <p:spPr>
          <a:xfrm>
            <a:off x="1451579" y="2015732"/>
            <a:ext cx="9603275" cy="4037749"/>
          </a:xfrm>
        </p:spPr>
        <p:txBody>
          <a:bodyPr vert="horz" lIns="91440" tIns="45720" rIns="91440" bIns="45720" rtlCol="0">
            <a:noAutofit/>
          </a:bodyPr>
          <a:lstStyle/>
          <a:p>
            <a:pPr>
              <a:spcBef>
                <a:spcPts val="600"/>
              </a:spcBef>
              <a:spcAft>
                <a:spcPts val="600"/>
              </a:spcAft>
            </a:pPr>
            <a:r>
              <a:rPr lang="en-GB" sz="1600" u="none" strike="noStrike" dirty="0">
                <a:effectLst/>
              </a:rPr>
              <a:t>The housing requirement for Peterborough between 2016-2036 which is the base date for the current Local Plan is 19,440 dwellings. 						</a:t>
            </a:r>
          </a:p>
          <a:p>
            <a:pPr>
              <a:spcBef>
                <a:spcPts val="600"/>
              </a:spcBef>
              <a:spcAft>
                <a:spcPts val="600"/>
              </a:spcAft>
            </a:pPr>
            <a:r>
              <a:rPr lang="en-GB" sz="1600" u="none" strike="noStrike" dirty="0">
                <a:effectLst/>
              </a:rPr>
              <a:t>This is based on a calculation using the national standard method to calculate housing need which gave a figure of 18,840 dwellings for this period plus a further 600 dwellings to take into account an additional requirement arising from Peterborough's plans for a university. 		</a:t>
            </a:r>
          </a:p>
          <a:p>
            <a:pPr marL="0" fontAlgn="ctr">
              <a:spcBef>
                <a:spcPts val="600"/>
              </a:spcBef>
              <a:spcAft>
                <a:spcPts val="600"/>
              </a:spcAft>
            </a:pPr>
            <a:r>
              <a:rPr lang="en-US" sz="1600" u="none" strike="noStrike" dirty="0">
                <a:effectLst/>
              </a:rPr>
              <a:t>Using the CACI income distribution for 2020-21 we could imagine that, of the 18,840 non-university dwellings:</a:t>
            </a:r>
          </a:p>
          <a:p>
            <a:pPr marL="900000" lvl="2" fontAlgn="b">
              <a:spcBef>
                <a:spcPts val="600"/>
              </a:spcBef>
              <a:spcAft>
                <a:spcPts val="600"/>
              </a:spcAft>
            </a:pPr>
            <a:r>
              <a:rPr lang="en-US" b="0" i="0" u="none" strike="noStrike" dirty="0">
                <a:effectLst/>
              </a:rPr>
              <a:t>52% of the new dwellings (9,848) might accommodate households on incomes of less than £30K</a:t>
            </a:r>
          </a:p>
          <a:p>
            <a:pPr marL="900000" lvl="2" fontAlgn="b">
              <a:spcBef>
                <a:spcPts val="600"/>
              </a:spcBef>
              <a:spcAft>
                <a:spcPts val="600"/>
              </a:spcAft>
            </a:pPr>
            <a:r>
              <a:rPr lang="en-US" b="0" i="0" u="none" strike="noStrike" dirty="0">
                <a:effectLst/>
              </a:rPr>
              <a:t>26% of the new dwellings (4,929) might accommodate households on incomes of £30-50K</a:t>
            </a:r>
          </a:p>
          <a:p>
            <a:pPr marL="900000" lvl="2" fontAlgn="b">
              <a:spcBef>
                <a:spcPts val="600"/>
              </a:spcBef>
              <a:spcAft>
                <a:spcPts val="600"/>
              </a:spcAft>
            </a:pPr>
            <a:r>
              <a:rPr lang="en-US" b="0" i="0" u="none" strike="noStrike" dirty="0">
                <a:effectLst/>
              </a:rPr>
              <a:t>22% of the new dwellings (4,063) might accommodate households on incomes of more than £50K</a:t>
            </a:r>
          </a:p>
        </p:txBody>
      </p:sp>
      <p:sp>
        <p:nvSpPr>
          <p:cNvPr id="4" name="Footer Placeholder 3">
            <a:extLst>
              <a:ext uri="{FF2B5EF4-FFF2-40B4-BE49-F238E27FC236}">
                <a16:creationId xmlns:a16="http://schemas.microsoft.com/office/drawing/2014/main" id="{B1999093-A393-4C3A-9B60-88BCFE53EA8A}"/>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6" name="Slide Number Placeholder 4">
            <a:extLst>
              <a:ext uri="{FF2B5EF4-FFF2-40B4-BE49-F238E27FC236}">
                <a16:creationId xmlns:a16="http://schemas.microsoft.com/office/drawing/2014/main" id="{F66E1FF6-331B-40BC-A418-DEF6E629E97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50</a:t>
            </a:fld>
            <a:endParaRPr lang="en-US" dirty="0"/>
          </a:p>
        </p:txBody>
      </p:sp>
    </p:spTree>
    <p:extLst>
      <p:ext uri="{BB962C8B-B14F-4D97-AF65-F5344CB8AC3E}">
        <p14:creationId xmlns:p14="http://schemas.microsoft.com/office/powerpoint/2010/main" val="2770056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40366305-189C-4C9E-B01A-5181F04B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49048807-D36B-4431-AA8E-8401E160E2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4638B103-D696-4F23-8C91-E54E9DEFD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7" name="Group 6">
            <a:extLst>
              <a:ext uri="{FF2B5EF4-FFF2-40B4-BE49-F238E27FC236}">
                <a16:creationId xmlns:a16="http://schemas.microsoft.com/office/drawing/2014/main" id="{B72809FD-021C-45EA-AA20-86012DA9D8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8" name="Rectangle 7">
              <a:extLst>
                <a:ext uri="{FF2B5EF4-FFF2-40B4-BE49-F238E27FC236}">
                  <a16:creationId xmlns:a16="http://schemas.microsoft.com/office/drawing/2014/main" id="{D4FFB79A-AD27-4580-8904-11CF30727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43078A6-745A-4FFE-AB11-03A92A26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5" descr="A group of people sitting around a table with a board game&#10;&#10;Description automatically generated with low confidence">
            <a:extLst>
              <a:ext uri="{FF2B5EF4-FFF2-40B4-BE49-F238E27FC236}">
                <a16:creationId xmlns:a16="http://schemas.microsoft.com/office/drawing/2014/main" id="{7C39450C-1615-460D-A1A3-5A502BE01DE6}"/>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1" name="Picture 10">
            <a:extLst>
              <a:ext uri="{FF2B5EF4-FFF2-40B4-BE49-F238E27FC236}">
                <a16:creationId xmlns:a16="http://schemas.microsoft.com/office/drawing/2014/main" id="{2641F00D-F97D-4FCA-92B4-13D2E2A26F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B6B0AC3F-057E-4454-B0F9-525EEB1B9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51451364-F3C5-4694-BEB4-1CDFF584C411}"/>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15" name="Title 1">
            <a:extLst>
              <a:ext uri="{FF2B5EF4-FFF2-40B4-BE49-F238E27FC236}">
                <a16:creationId xmlns:a16="http://schemas.microsoft.com/office/drawing/2014/main" id="{89F2CEF2-D950-4F3E-B601-624AEE85617C}"/>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6" name="Content Placeholder 3">
            <a:extLst>
              <a:ext uri="{FF2B5EF4-FFF2-40B4-BE49-F238E27FC236}">
                <a16:creationId xmlns:a16="http://schemas.microsoft.com/office/drawing/2014/main" id="{45F5F908-AF12-43BB-BA5D-1632E89EF44B}"/>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7" name="Slide Number Placeholder 4">
            <a:extLst>
              <a:ext uri="{FF2B5EF4-FFF2-40B4-BE49-F238E27FC236}">
                <a16:creationId xmlns:a16="http://schemas.microsoft.com/office/drawing/2014/main" id="{BEE8CE00-4F91-4A86-9AF2-7DCBB17EAE2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51</a:t>
            </a:fld>
            <a:endParaRPr lang="en-US" dirty="0"/>
          </a:p>
        </p:txBody>
      </p:sp>
    </p:spTree>
    <p:extLst>
      <p:ext uri="{BB962C8B-B14F-4D97-AF65-F5344CB8AC3E}">
        <p14:creationId xmlns:p14="http://schemas.microsoft.com/office/powerpoint/2010/main" val="379544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49205-D062-4BA6-B997-0C93C6B7B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483F9F7-4A7D-429F-8376-E367CCA8CA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6F1A1B36-2D29-461C-9760-FDD8D6D244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719536D-D76F-4486-95B7-A693E3024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9A5D338B-678A-4548-9B62-BFDE279C9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A06A6442-6360-49AE-9E54-B38B61260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Title 18">
            <a:extLst>
              <a:ext uri="{FF2B5EF4-FFF2-40B4-BE49-F238E27FC236}">
                <a16:creationId xmlns:a16="http://schemas.microsoft.com/office/drawing/2014/main" id="{148C019B-CBDB-4D92-8BEB-801DA4263998}"/>
              </a:ext>
            </a:extLst>
          </p:cNvPr>
          <p:cNvSpPr txBox="1">
            <a:spLocks/>
          </p:cNvSpPr>
          <p:nvPr/>
        </p:nvSpPr>
        <p:spPr>
          <a:xfrm>
            <a:off x="1451580" y="804520"/>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TENURE OF DWELLINGS</a:t>
            </a:r>
          </a:p>
        </p:txBody>
      </p:sp>
      <p:sp>
        <p:nvSpPr>
          <p:cNvPr id="9" name="Rectangle 8">
            <a:extLst>
              <a:ext uri="{FF2B5EF4-FFF2-40B4-BE49-F238E27FC236}">
                <a16:creationId xmlns:a16="http://schemas.microsoft.com/office/drawing/2014/main" id="{79085583-8D97-4296-8351-F82737C1F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TextBox 9">
            <a:extLst>
              <a:ext uri="{FF2B5EF4-FFF2-40B4-BE49-F238E27FC236}">
                <a16:creationId xmlns:a16="http://schemas.microsoft.com/office/drawing/2014/main" id="{A42E2FAE-6692-46F6-89A3-2A2FD0F2E052}"/>
              </a:ext>
            </a:extLst>
          </p:cNvPr>
          <p:cNvSpPr txBox="1"/>
          <p:nvPr/>
        </p:nvSpPr>
        <p:spPr>
          <a:xfrm>
            <a:off x="1451581" y="2015732"/>
            <a:ext cx="3526523" cy="3450613"/>
          </a:xfrm>
          <a:prstGeom prst="rect">
            <a:avLst/>
          </a:prstGeom>
        </p:spPr>
        <p:txBody>
          <a:bodyPr vert="horz" lIns="91440" tIns="45720" rIns="91440" bIns="45720" rtlCol="0" anchor="t">
            <a:normAutofit fontScale="700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is used, which can be taken to also mean Housing Associations</a:t>
            </a:r>
          </a:p>
        </p:txBody>
      </p:sp>
      <p:grpSp>
        <p:nvGrpSpPr>
          <p:cNvPr id="11" name="Group 10">
            <a:extLst>
              <a:ext uri="{FF2B5EF4-FFF2-40B4-BE49-F238E27FC236}">
                <a16:creationId xmlns:a16="http://schemas.microsoft.com/office/drawing/2014/main" id="{67D4A0AF-FD09-4E0F-82E2-912172379A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2" name="Rectangle 11">
              <a:extLst>
                <a:ext uri="{FF2B5EF4-FFF2-40B4-BE49-F238E27FC236}">
                  <a16:creationId xmlns:a16="http://schemas.microsoft.com/office/drawing/2014/main" id="{83C198FE-8841-425F-973A-22F21F1E9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C6F63D-728E-45B1-91B5-7DE0B612B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251DC40E-0175-441F-B53B-D486B08DE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613A4F95-0FEC-4CEE-851D-B3E539DF57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D55881FD-53CF-4B06-A7B7-9C096C4624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6379259C-3205-44DA-BA51-07AE58508D4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6</a:t>
            </a:fld>
            <a:endParaRPr lang="en-US" dirty="0"/>
          </a:p>
        </p:txBody>
      </p:sp>
      <p:sp>
        <p:nvSpPr>
          <p:cNvPr id="18" name="Footer Placeholder 3">
            <a:extLst>
              <a:ext uri="{FF2B5EF4-FFF2-40B4-BE49-F238E27FC236}">
                <a16:creationId xmlns:a16="http://schemas.microsoft.com/office/drawing/2014/main" id="{04D7AD30-3E8B-43FF-9A6C-0F61DF93F7B0}"/>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aphicFrame>
        <p:nvGraphicFramePr>
          <p:cNvPr id="19" name="Chart 18">
            <a:extLst>
              <a:ext uri="{FF2B5EF4-FFF2-40B4-BE49-F238E27FC236}">
                <a16:creationId xmlns:a16="http://schemas.microsoft.com/office/drawing/2014/main" id="{707C47CB-3731-413E-BCD2-64B63B799BAD}"/>
              </a:ext>
            </a:extLst>
          </p:cNvPr>
          <p:cNvGraphicFramePr>
            <a:graphicFrameLocks/>
          </p:cNvGraphicFramePr>
          <p:nvPr>
            <p:extLst>
              <p:ext uri="{D42A27DB-BD31-4B8C-83A1-F6EECF244321}">
                <p14:modId xmlns:p14="http://schemas.microsoft.com/office/powerpoint/2010/main" val="2689079816"/>
              </p:ext>
            </p:extLst>
          </p:nvPr>
        </p:nvGraphicFramePr>
        <p:xfrm>
          <a:off x="5942076" y="976903"/>
          <a:ext cx="5134933"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Rounded Corners 19">
            <a:extLst>
              <a:ext uri="{FF2B5EF4-FFF2-40B4-BE49-F238E27FC236}">
                <a16:creationId xmlns:a16="http://schemas.microsoft.com/office/drawing/2014/main" id="{C50DBAD6-54E7-4ED1-89F4-3FECCECBB5DE}"/>
              </a:ext>
            </a:extLst>
          </p:cNvPr>
          <p:cNvSpPr/>
          <p:nvPr/>
        </p:nvSpPr>
        <p:spPr>
          <a:xfrm>
            <a:off x="9715971" y="302527"/>
            <a:ext cx="235974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In 2004 Peterborough’s  council housing was transferred to Cross Keys Homes (classed as a Private Registered Provider housing in the pie chart)</a:t>
            </a:r>
          </a:p>
        </p:txBody>
      </p:sp>
    </p:spTree>
    <p:extLst>
      <p:ext uri="{BB962C8B-B14F-4D97-AF65-F5344CB8AC3E}">
        <p14:creationId xmlns:p14="http://schemas.microsoft.com/office/powerpoint/2010/main" val="69475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5">
            <a:extLst>
              <a:ext uri="{FF2B5EF4-FFF2-40B4-BE49-F238E27FC236}">
                <a16:creationId xmlns:a16="http://schemas.microsoft.com/office/drawing/2014/main" id="{7D2695F8-A243-45CD-9E7E-86202A165FE2}"/>
              </a:ext>
            </a:extLst>
          </p:cNvPr>
          <p:cNvGraphicFramePr>
            <a:graphicFrameLocks/>
          </p:cNvGraphicFramePr>
          <p:nvPr>
            <p:extLst>
              <p:ext uri="{D42A27DB-BD31-4B8C-83A1-F6EECF244321}">
                <p14:modId xmlns:p14="http://schemas.microsoft.com/office/powerpoint/2010/main" val="2793623588"/>
              </p:ext>
            </p:extLst>
          </p:nvPr>
        </p:nvGraphicFramePr>
        <p:xfrm>
          <a:off x="4645891" y="1639260"/>
          <a:ext cx="4360456"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9">
            <a:extLst>
              <a:ext uri="{FF2B5EF4-FFF2-40B4-BE49-F238E27FC236}">
                <a16:creationId xmlns:a16="http://schemas.microsoft.com/office/drawing/2014/main" id="{58C31B3E-AB8D-4267-9F2B-C2F9011F3AB4}"/>
              </a:ext>
            </a:extLst>
          </p:cNvPr>
          <p:cNvSpPr txBox="1">
            <a:spLocks/>
          </p:cNvSpPr>
          <p:nvPr/>
        </p:nvSpPr>
        <p:spPr>
          <a:xfrm>
            <a:off x="285435" y="605308"/>
            <a:ext cx="10769417"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Comparing tenure of dwellings</a:t>
            </a:r>
            <a:endParaRPr lang="en-GB" b="1" dirty="0"/>
          </a:p>
        </p:txBody>
      </p:sp>
      <p:graphicFrame>
        <p:nvGraphicFramePr>
          <p:cNvPr id="5" name="Chart 4">
            <a:extLst>
              <a:ext uri="{FF2B5EF4-FFF2-40B4-BE49-F238E27FC236}">
                <a16:creationId xmlns:a16="http://schemas.microsoft.com/office/drawing/2014/main" id="{80F64D00-9C58-4431-9BFC-7E66D6FB39E5}"/>
              </a:ext>
            </a:extLst>
          </p:cNvPr>
          <p:cNvGraphicFramePr>
            <a:graphicFrameLocks/>
          </p:cNvGraphicFramePr>
          <p:nvPr>
            <p:extLst>
              <p:ext uri="{D42A27DB-BD31-4B8C-83A1-F6EECF244321}">
                <p14:modId xmlns:p14="http://schemas.microsoft.com/office/powerpoint/2010/main" val="1798326731"/>
              </p:ext>
            </p:extLst>
          </p:nvPr>
        </p:nvGraphicFramePr>
        <p:xfrm>
          <a:off x="285435" y="1631575"/>
          <a:ext cx="4360456"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6">
            <a:extLst>
              <a:ext uri="{FF2B5EF4-FFF2-40B4-BE49-F238E27FC236}">
                <a16:creationId xmlns:a16="http://schemas.microsoft.com/office/drawing/2014/main" id="{0B34A701-63CD-45B7-94B9-BECD759C4179}"/>
              </a:ext>
            </a:extLst>
          </p:cNvPr>
          <p:cNvGraphicFramePr>
            <a:graphicFrameLocks noGrp="1"/>
          </p:cNvGraphicFramePr>
          <p:nvPr>
            <p:extLst>
              <p:ext uri="{D42A27DB-BD31-4B8C-83A1-F6EECF244321}">
                <p14:modId xmlns:p14="http://schemas.microsoft.com/office/powerpoint/2010/main" val="2009757310"/>
              </p:ext>
            </p:extLst>
          </p:nvPr>
        </p:nvGraphicFramePr>
        <p:xfrm>
          <a:off x="9006347" y="1631575"/>
          <a:ext cx="3009624" cy="4267202"/>
        </p:xfrm>
        <a:graphic>
          <a:graphicData uri="http://schemas.openxmlformats.org/drawingml/2006/table">
            <a:tbl>
              <a:tblPr firstRow="1" bandRow="1">
                <a:tableStyleId>{5C22544A-7EE6-4342-B048-85BDC9FD1C3A}</a:tableStyleId>
              </a:tblPr>
              <a:tblGrid>
                <a:gridCol w="1003208">
                  <a:extLst>
                    <a:ext uri="{9D8B030D-6E8A-4147-A177-3AD203B41FA5}">
                      <a16:colId xmlns:a16="http://schemas.microsoft.com/office/drawing/2014/main" val="1957423572"/>
                    </a:ext>
                  </a:extLst>
                </a:gridCol>
                <a:gridCol w="1083318">
                  <a:extLst>
                    <a:ext uri="{9D8B030D-6E8A-4147-A177-3AD203B41FA5}">
                      <a16:colId xmlns:a16="http://schemas.microsoft.com/office/drawing/2014/main" val="2729557960"/>
                    </a:ext>
                  </a:extLst>
                </a:gridCol>
                <a:gridCol w="923098">
                  <a:extLst>
                    <a:ext uri="{9D8B030D-6E8A-4147-A177-3AD203B41FA5}">
                      <a16:colId xmlns:a16="http://schemas.microsoft.com/office/drawing/2014/main" val="3074899737"/>
                    </a:ext>
                  </a:extLst>
                </a:gridCol>
              </a:tblGrid>
              <a:tr h="704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Number of homes</a:t>
                      </a:r>
                    </a:p>
                    <a:p>
                      <a:endParaRPr lang="en-GB" sz="1000" dirty="0"/>
                    </a:p>
                  </a:txBody>
                  <a:tcPr/>
                </a:tc>
                <a:tc>
                  <a:txBody>
                    <a:bodyPr/>
                    <a:lstStyle/>
                    <a:p>
                      <a:r>
                        <a:rPr lang="en-GB" sz="1000" b="0" dirty="0"/>
                        <a:t>Peterborough</a:t>
                      </a:r>
                    </a:p>
                  </a:txBody>
                  <a:tcPr/>
                </a:tc>
                <a:tc>
                  <a:txBody>
                    <a:bodyPr/>
                    <a:lstStyle/>
                    <a:p>
                      <a:r>
                        <a:rPr lang="en-GB" sz="1000" b="0" dirty="0"/>
                        <a:t>All</a:t>
                      </a:r>
                    </a:p>
                  </a:txBody>
                  <a:tcPr/>
                </a:tc>
                <a:extLst>
                  <a:ext uri="{0D108BD9-81ED-4DB2-BD59-A6C34878D82A}">
                    <a16:rowId xmlns:a16="http://schemas.microsoft.com/office/drawing/2014/main" val="118752968"/>
                  </a:ext>
                </a:extLst>
              </a:tr>
              <a:tr h="462567">
                <a:tc>
                  <a:txBody>
                    <a:bodyPr/>
                    <a:lstStyle/>
                    <a:p>
                      <a:r>
                        <a:rPr lang="en-GB" sz="1000" dirty="0"/>
                        <a:t>Local Authority</a:t>
                      </a:r>
                    </a:p>
                  </a:txBody>
                  <a:tcPr/>
                </a:tc>
                <a:tc>
                  <a:txBody>
                    <a:bodyPr/>
                    <a:lstStyle/>
                    <a:p>
                      <a:pPr marL="0" algn="r" defTabSz="914400" rtl="0" eaLnBrk="1" fontAlgn="b" latinLnBrk="0" hangingPunct="1"/>
                      <a:r>
                        <a:rPr lang="en-GB" sz="1000" kern="1200" dirty="0">
                          <a:solidFill>
                            <a:schemeClr val="dk1"/>
                          </a:solidFill>
                          <a:latin typeface="+mn-lt"/>
                          <a:ea typeface="+mn-ea"/>
                          <a:cs typeface="+mn-cs"/>
                        </a:rPr>
                        <a:t>88</a:t>
                      </a:r>
                    </a:p>
                  </a:txBody>
                  <a:tcPr marL="0" marR="0" marT="0" marB="0" anchor="ctr"/>
                </a:tc>
                <a:tc>
                  <a:txBody>
                    <a:bodyPr/>
                    <a:lstStyle/>
                    <a:p>
                      <a:pPr algn="r"/>
                      <a:r>
                        <a:rPr lang="en-GB" sz="1000" dirty="0"/>
                        <a:t>13,142</a:t>
                      </a:r>
                    </a:p>
                  </a:txBody>
                  <a:tcPr/>
                </a:tc>
                <a:extLst>
                  <a:ext uri="{0D108BD9-81ED-4DB2-BD59-A6C34878D82A}">
                    <a16:rowId xmlns:a16="http://schemas.microsoft.com/office/drawing/2014/main" val="865105406"/>
                  </a:ext>
                </a:extLst>
              </a:tr>
              <a:tr h="462567">
                <a:tc>
                  <a:txBody>
                    <a:bodyPr/>
                    <a:lstStyle/>
                    <a:p>
                      <a:r>
                        <a:rPr lang="en-GB" sz="1000" dirty="0"/>
                        <a:t>Housing Assn/ PRP</a:t>
                      </a:r>
                    </a:p>
                  </a:txBody>
                  <a:tcPr/>
                </a:tc>
                <a:tc>
                  <a:txBody>
                    <a:bodyPr/>
                    <a:lstStyle/>
                    <a:p>
                      <a:pPr marL="0" algn="r" defTabSz="914400" rtl="0" eaLnBrk="1" fontAlgn="b" latinLnBrk="0" hangingPunct="1"/>
                      <a:r>
                        <a:rPr lang="en-GB" sz="1000" kern="1200" dirty="0">
                          <a:solidFill>
                            <a:schemeClr val="dk1"/>
                          </a:solidFill>
                          <a:latin typeface="+mn-lt"/>
                          <a:ea typeface="+mn-ea"/>
                          <a:cs typeface="+mn-cs"/>
                        </a:rPr>
                        <a:t>16,011</a:t>
                      </a:r>
                    </a:p>
                  </a:txBody>
                  <a:tcPr marL="0" marR="0" marT="0" marB="0" anchor="ctr"/>
                </a:tc>
                <a:tc>
                  <a:txBody>
                    <a:bodyPr/>
                    <a:lstStyle/>
                    <a:p>
                      <a:pPr algn="r"/>
                      <a:r>
                        <a:rPr lang="en-GB" sz="1000" dirty="0"/>
                        <a:t>59,104</a:t>
                      </a:r>
                    </a:p>
                  </a:txBody>
                  <a:tcPr/>
                </a:tc>
                <a:extLst>
                  <a:ext uri="{0D108BD9-81ED-4DB2-BD59-A6C34878D82A}">
                    <a16:rowId xmlns:a16="http://schemas.microsoft.com/office/drawing/2014/main" val="2264419612"/>
                  </a:ext>
                </a:extLst>
              </a:tr>
              <a:tr h="462567">
                <a:tc>
                  <a:txBody>
                    <a:bodyPr/>
                    <a:lstStyle/>
                    <a:p>
                      <a:r>
                        <a:rPr lang="en-GB" sz="1000" dirty="0"/>
                        <a:t>Other public</a:t>
                      </a:r>
                    </a:p>
                  </a:txBody>
                  <a:tcPr/>
                </a:tc>
                <a:tc>
                  <a:txBody>
                    <a:bodyPr/>
                    <a:lstStyle/>
                    <a:p>
                      <a:pPr marL="0" algn="r" defTabSz="914400" rtl="0" eaLnBrk="1" fontAlgn="b" latinLnBrk="0" hangingPunct="1"/>
                      <a:r>
                        <a:rPr lang="en-GB" sz="1000" kern="1200" dirty="0">
                          <a:solidFill>
                            <a:schemeClr val="dk1"/>
                          </a:solidFill>
                          <a:latin typeface="+mn-lt"/>
                          <a:ea typeface="+mn-ea"/>
                          <a:cs typeface="+mn-cs"/>
                        </a:rPr>
                        <a:t>448</a:t>
                      </a:r>
                    </a:p>
                  </a:txBody>
                  <a:tcPr marL="0" marR="0" marT="0" marB="0" anchor="ctr"/>
                </a:tc>
                <a:tc>
                  <a:txBody>
                    <a:bodyPr/>
                    <a:lstStyle/>
                    <a:p>
                      <a:pPr algn="r"/>
                      <a:r>
                        <a:rPr lang="en-GB" sz="1000" dirty="0"/>
                        <a:t>1,248</a:t>
                      </a:r>
                    </a:p>
                  </a:txBody>
                  <a:tcPr/>
                </a:tc>
                <a:extLst>
                  <a:ext uri="{0D108BD9-81ED-4DB2-BD59-A6C34878D82A}">
                    <a16:rowId xmlns:a16="http://schemas.microsoft.com/office/drawing/2014/main" val="567823954"/>
                  </a:ext>
                </a:extLst>
              </a:tr>
              <a:tr h="479193">
                <a:tc>
                  <a:txBody>
                    <a:bodyPr/>
                    <a:lstStyle/>
                    <a:p>
                      <a:r>
                        <a:rPr lang="en-GB" sz="1000" dirty="0"/>
                        <a:t>Owned outright</a:t>
                      </a:r>
                    </a:p>
                  </a:txBody>
                  <a:tcPr/>
                </a:tc>
                <a:tc>
                  <a:txBody>
                    <a:bodyPr/>
                    <a:lstStyle/>
                    <a:p>
                      <a:pPr marL="0" algn="r" defTabSz="914400" rtl="0" eaLnBrk="1" fontAlgn="b" latinLnBrk="0" hangingPunct="1"/>
                      <a:r>
                        <a:rPr lang="en-GB" sz="1000" kern="1200" dirty="0">
                          <a:solidFill>
                            <a:schemeClr val="dk1"/>
                          </a:solidFill>
                          <a:latin typeface="+mn-lt"/>
                          <a:ea typeface="+mn-ea"/>
                          <a:cs typeface="+mn-cs"/>
                        </a:rPr>
                        <a:t>      26,722 </a:t>
                      </a:r>
                    </a:p>
                  </a:txBody>
                  <a:tcPr marL="0" marR="0" marT="0" marB="0" anchor="ctr"/>
                </a:tc>
                <a:tc>
                  <a:txBody>
                    <a:bodyPr/>
                    <a:lstStyle/>
                    <a:p>
                      <a:pPr algn="r"/>
                      <a:r>
                        <a:rPr lang="en-GB" sz="1000" dirty="0"/>
                        <a:t>163,325</a:t>
                      </a:r>
                    </a:p>
                  </a:txBody>
                  <a:tcPr/>
                </a:tc>
                <a:extLst>
                  <a:ext uri="{0D108BD9-81ED-4DB2-BD59-A6C34878D82A}">
                    <a16:rowId xmlns:a16="http://schemas.microsoft.com/office/drawing/2014/main" val="543246467"/>
                  </a:ext>
                </a:extLst>
              </a:tr>
              <a:tr h="770944">
                <a:tc>
                  <a:txBody>
                    <a:bodyPr/>
                    <a:lstStyle/>
                    <a:p>
                      <a:r>
                        <a:rPr lang="en-GB" sz="1000" dirty="0"/>
                        <a:t>Owned with MG or loan</a:t>
                      </a:r>
                    </a:p>
                  </a:txBody>
                  <a:tcPr/>
                </a:tc>
                <a:tc>
                  <a:txBody>
                    <a:bodyPr/>
                    <a:lstStyle/>
                    <a:p>
                      <a:pPr marL="0" algn="r" defTabSz="914400" rtl="0" eaLnBrk="1" fontAlgn="b" latinLnBrk="0" hangingPunct="1"/>
                      <a:r>
                        <a:rPr lang="en-GB" sz="1000" kern="1200" dirty="0">
                          <a:solidFill>
                            <a:schemeClr val="dk1"/>
                          </a:solidFill>
                          <a:latin typeface="+mn-lt"/>
                          <a:ea typeface="+mn-ea"/>
                          <a:cs typeface="+mn-cs"/>
                        </a:rPr>
                        <a:t>      24,474 </a:t>
                      </a:r>
                    </a:p>
                  </a:txBody>
                  <a:tcPr marL="0" marR="0" marT="0" marB="0" anchor="ctr"/>
                </a:tc>
                <a:tc>
                  <a:txBody>
                    <a:bodyPr/>
                    <a:lstStyle/>
                    <a:p>
                      <a:pPr algn="r"/>
                      <a:r>
                        <a:rPr lang="en-GB" sz="1000" dirty="0"/>
                        <a:t>129,187</a:t>
                      </a:r>
                    </a:p>
                  </a:txBody>
                  <a:tcPr/>
                </a:tc>
                <a:extLst>
                  <a:ext uri="{0D108BD9-81ED-4DB2-BD59-A6C34878D82A}">
                    <a16:rowId xmlns:a16="http://schemas.microsoft.com/office/drawing/2014/main" val="4153993022"/>
                  </a:ext>
                </a:extLst>
              </a:tr>
              <a:tr h="462567">
                <a:tc>
                  <a:txBody>
                    <a:bodyPr/>
                    <a:lstStyle/>
                    <a:p>
                      <a:r>
                        <a:rPr lang="en-GB" sz="1000" dirty="0"/>
                        <a:t>Private rent</a:t>
                      </a:r>
                    </a:p>
                  </a:txBody>
                  <a:tcPr/>
                </a:tc>
                <a:tc>
                  <a:txBody>
                    <a:bodyPr/>
                    <a:lstStyle/>
                    <a:p>
                      <a:pPr marL="0" algn="r" defTabSz="914400" rtl="0" eaLnBrk="1" fontAlgn="b" latinLnBrk="0" hangingPunct="1"/>
                      <a:r>
                        <a:rPr lang="en-GB" sz="1000" kern="1200" dirty="0">
                          <a:solidFill>
                            <a:schemeClr val="dk1"/>
                          </a:solidFill>
                          <a:latin typeface="+mn-lt"/>
                          <a:ea typeface="+mn-ea"/>
                          <a:cs typeface="+mn-cs"/>
                        </a:rPr>
                        <a:t>      17,799 </a:t>
                      </a:r>
                    </a:p>
                  </a:txBody>
                  <a:tcPr marL="0" marR="0" marT="0" marB="0" anchor="ctr"/>
                </a:tc>
                <a:tc>
                  <a:txBody>
                    <a:bodyPr/>
                    <a:lstStyle/>
                    <a:p>
                      <a:pPr algn="r"/>
                      <a:r>
                        <a:rPr lang="en-GB" sz="1000" dirty="0"/>
                        <a:t>86,313</a:t>
                      </a:r>
                    </a:p>
                  </a:txBody>
                  <a:tcPr/>
                </a:tc>
                <a:extLst>
                  <a:ext uri="{0D108BD9-81ED-4DB2-BD59-A6C34878D82A}">
                    <a16:rowId xmlns:a16="http://schemas.microsoft.com/office/drawing/2014/main" val="3628346556"/>
                  </a:ext>
                </a:extLst>
              </a:tr>
              <a:tr h="462567">
                <a:tc>
                  <a:txBody>
                    <a:bodyPr/>
                    <a:lstStyle/>
                    <a:p>
                      <a:r>
                        <a:rPr lang="en-GB" sz="1000" dirty="0"/>
                        <a:t>All</a:t>
                      </a:r>
                    </a:p>
                  </a:txBody>
                  <a:tcPr/>
                </a:tc>
                <a:tc>
                  <a:txBody>
                    <a:bodyPr/>
                    <a:lstStyle/>
                    <a:p>
                      <a:pPr marL="0" algn="r" defTabSz="914400" rtl="0" eaLnBrk="1" fontAlgn="b" latinLnBrk="0" hangingPunct="1"/>
                      <a:r>
                        <a:rPr lang="en-GB" sz="1000" kern="1200" dirty="0">
                          <a:solidFill>
                            <a:schemeClr val="dk1"/>
                          </a:solidFill>
                          <a:latin typeface="+mn-lt"/>
                          <a:ea typeface="+mn-ea"/>
                          <a:cs typeface="+mn-cs"/>
                        </a:rPr>
                        <a:t>85,542</a:t>
                      </a:r>
                    </a:p>
                  </a:txBody>
                  <a:tcPr marL="0" marR="0" marT="0" marB="0" anchor="ctr"/>
                </a:tc>
                <a:tc>
                  <a:txBody>
                    <a:bodyPr/>
                    <a:lstStyle/>
                    <a:p>
                      <a:pPr algn="r"/>
                      <a:r>
                        <a:rPr lang="en-GB" sz="1000" dirty="0"/>
                        <a:t>452,229</a:t>
                      </a:r>
                    </a:p>
                  </a:txBody>
                  <a:tcPr/>
                </a:tc>
                <a:extLst>
                  <a:ext uri="{0D108BD9-81ED-4DB2-BD59-A6C34878D82A}">
                    <a16:rowId xmlns:a16="http://schemas.microsoft.com/office/drawing/2014/main" val="3119983711"/>
                  </a:ext>
                </a:extLst>
              </a:tr>
            </a:tbl>
          </a:graphicData>
        </a:graphic>
      </p:graphicFrame>
      <p:sp>
        <p:nvSpPr>
          <p:cNvPr id="3" name="Rectangle: Rounded Corners 2">
            <a:extLst>
              <a:ext uri="{FF2B5EF4-FFF2-40B4-BE49-F238E27FC236}">
                <a16:creationId xmlns:a16="http://schemas.microsoft.com/office/drawing/2014/main" id="{10163484-CFEB-4C2B-A356-B129A8794A24}"/>
              </a:ext>
            </a:extLst>
          </p:cNvPr>
          <p:cNvSpPr/>
          <p:nvPr/>
        </p:nvSpPr>
        <p:spPr>
          <a:xfrm>
            <a:off x="2632187" y="5758800"/>
            <a:ext cx="5252648"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Not an unusual stock picture for a stock transfer area, but slightly more housing association (PRP) homes than other areas, and fewer owned outright homes</a:t>
            </a:r>
          </a:p>
        </p:txBody>
      </p:sp>
      <p:sp>
        <p:nvSpPr>
          <p:cNvPr id="7" name="Footer Placeholder 3">
            <a:extLst>
              <a:ext uri="{FF2B5EF4-FFF2-40B4-BE49-F238E27FC236}">
                <a16:creationId xmlns:a16="http://schemas.microsoft.com/office/drawing/2014/main" id="{A2D29370-7549-4781-8F2C-111E52EADACF}"/>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8" name="Slide Number Placeholder 4">
            <a:extLst>
              <a:ext uri="{FF2B5EF4-FFF2-40B4-BE49-F238E27FC236}">
                <a16:creationId xmlns:a16="http://schemas.microsoft.com/office/drawing/2014/main" id="{996169A8-2D6E-4231-AB13-0C656EFD01C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7</a:t>
            </a:fld>
            <a:endParaRPr lang="en-US" dirty="0"/>
          </a:p>
        </p:txBody>
      </p:sp>
    </p:spTree>
    <p:extLst>
      <p:ext uri="{BB962C8B-B14F-4D97-AF65-F5344CB8AC3E}">
        <p14:creationId xmlns:p14="http://schemas.microsoft.com/office/powerpoint/2010/main" val="99195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99B55-81FD-4209-B1C9-CCDE667E0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0BDE29E-F7F3-410C-897A-4214D40D51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449100" cy="5149101"/>
            <a:chOff x="632237" y="482171"/>
            <a:chExt cx="6104331" cy="5149101"/>
          </a:xfrm>
        </p:grpSpPr>
        <p:sp>
          <p:nvSpPr>
            <p:cNvPr id="5" name="Rectangle 4">
              <a:extLst>
                <a:ext uri="{FF2B5EF4-FFF2-40B4-BE49-F238E27FC236}">
                  <a16:creationId xmlns:a16="http://schemas.microsoft.com/office/drawing/2014/main" id="{BB0B1375-E301-47D1-93D6-6A4C58F7D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837E203-CF7E-4439-BEDA-96ED8CBFC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3A0AE9F3-2179-4F46-AF75-A9F9952D32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1" y="807995"/>
            <a:ext cx="318240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C765313F-9D45-4239-A0C2-00C1E3905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05" y="977965"/>
            <a:ext cx="5440719" cy="41353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7A6A2C1-A6D2-43F2-B87C-960886F29B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 name="Straight Connector 9">
            <a:extLst>
              <a:ext uri="{FF2B5EF4-FFF2-40B4-BE49-F238E27FC236}">
                <a16:creationId xmlns:a16="http://schemas.microsoft.com/office/drawing/2014/main" id="{C8A08CA8-48A6-4A21-A4AF-945342080D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D4B4723F-6C5F-4CC3-82F1-3202E87C68E7}"/>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graphicFrame>
        <p:nvGraphicFramePr>
          <p:cNvPr id="15" name="Chart 14">
            <a:extLst>
              <a:ext uri="{FF2B5EF4-FFF2-40B4-BE49-F238E27FC236}">
                <a16:creationId xmlns:a16="http://schemas.microsoft.com/office/drawing/2014/main" id="{25AF81F4-0F2C-436C-AA26-4CB3AAA93DA3}"/>
              </a:ext>
            </a:extLst>
          </p:cNvPr>
          <p:cNvGraphicFramePr>
            <a:graphicFrameLocks/>
          </p:cNvGraphicFramePr>
          <p:nvPr>
            <p:extLst>
              <p:ext uri="{D42A27DB-BD31-4B8C-83A1-F6EECF244321}">
                <p14:modId xmlns:p14="http://schemas.microsoft.com/office/powerpoint/2010/main" val="1575733506"/>
              </p:ext>
            </p:extLst>
          </p:nvPr>
        </p:nvGraphicFramePr>
        <p:xfrm>
          <a:off x="1109486" y="973454"/>
          <a:ext cx="5451038" cy="4139850"/>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a:extLst>
              <a:ext uri="{FF2B5EF4-FFF2-40B4-BE49-F238E27FC236}">
                <a16:creationId xmlns:a16="http://schemas.microsoft.com/office/drawing/2014/main" id="{0A84DF14-91A7-4CCD-A689-9FD38226495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8</a:t>
            </a:fld>
            <a:endParaRPr lang="en-US" dirty="0"/>
          </a:p>
        </p:txBody>
      </p:sp>
      <p:sp>
        <p:nvSpPr>
          <p:cNvPr id="11" name="Content Placeholder 10">
            <a:extLst>
              <a:ext uri="{FF2B5EF4-FFF2-40B4-BE49-F238E27FC236}">
                <a16:creationId xmlns:a16="http://schemas.microsoft.com/office/drawing/2014/main" id="{6170B9BD-BF51-A3F4-1A60-D8B69D696D17}"/>
              </a:ext>
            </a:extLst>
          </p:cNvPr>
          <p:cNvSpPr txBox="1">
            <a:spLocks/>
          </p:cNvSpPr>
          <p:nvPr/>
        </p:nvSpPr>
        <p:spPr>
          <a:xfrm>
            <a:off x="7091657" y="2058305"/>
            <a:ext cx="5100342" cy="3995176"/>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Household composition classifies households according to the relationships between the household members. </a:t>
            </a:r>
          </a:p>
          <a:p>
            <a:r>
              <a:rPr lang="en-US" dirty="0"/>
              <a:t>Census 2011 shows the breakdown of household and family type, in this chart: </a:t>
            </a:r>
          </a:p>
          <a:p>
            <a:pPr lvl="1"/>
            <a:r>
              <a:rPr lang="en-US" dirty="0"/>
              <a:t>Aged 65+</a:t>
            </a:r>
          </a:p>
          <a:p>
            <a:pPr lvl="1"/>
            <a:r>
              <a:rPr lang="en-US" dirty="0"/>
              <a:t>Children non-dependent</a:t>
            </a:r>
          </a:p>
          <a:p>
            <a:pPr lvl="1"/>
            <a:r>
              <a:rPr lang="en-US" dirty="0"/>
              <a:t>Dependent children</a:t>
            </a:r>
          </a:p>
          <a:p>
            <a:pPr lvl="1"/>
            <a:r>
              <a:rPr lang="en-US" dirty="0"/>
              <a:t>No children</a:t>
            </a:r>
          </a:p>
          <a:p>
            <a:pPr lvl="1"/>
            <a:r>
              <a:rPr lang="en-US" dirty="0"/>
              <a:t>Students </a:t>
            </a:r>
          </a:p>
          <a:p>
            <a:pPr lvl="1"/>
            <a:r>
              <a:rPr lang="en-US" dirty="0"/>
              <a:t>Others</a:t>
            </a:r>
          </a:p>
          <a:p>
            <a:r>
              <a:rPr lang="en-US" dirty="0"/>
              <a:t>Then Family / one person / couple / lone partner / student / other.</a:t>
            </a:r>
          </a:p>
          <a:p>
            <a:r>
              <a:rPr lang="en-GB" sz="2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r>
              <a:rPr lang="en-GB" sz="2000" dirty="0">
                <a:solidFill>
                  <a:schemeClr val="tx1"/>
                </a:solidFill>
              </a:rPr>
              <a:t>Other households are classified by the number of people, the number of dependent children, or whether the household consists only of students or only of people aged 65 and over. </a:t>
            </a:r>
          </a:p>
          <a:p>
            <a:r>
              <a:rPr lang="en-GB" sz="2000" dirty="0">
                <a:solidFill>
                  <a:schemeClr val="tx1"/>
                </a:solidFill>
              </a:rPr>
              <a:t>Households not falling into these categories is classed as “other”</a:t>
            </a:r>
            <a:endParaRPr lang="en-US" dirty="0"/>
          </a:p>
        </p:txBody>
      </p:sp>
      <p:sp>
        <p:nvSpPr>
          <p:cNvPr id="12" name="Title 10">
            <a:extLst>
              <a:ext uri="{FF2B5EF4-FFF2-40B4-BE49-F238E27FC236}">
                <a16:creationId xmlns:a16="http://schemas.microsoft.com/office/drawing/2014/main" id="{DEF5FED1-1397-0EC4-5554-EE5A827A49B5}"/>
              </a:ext>
            </a:extLst>
          </p:cNvPr>
          <p:cNvSpPr txBox="1">
            <a:spLocks/>
          </p:cNvSpPr>
          <p:nvPr/>
        </p:nvSpPr>
        <p:spPr>
          <a:xfrm>
            <a:off x="7412077" y="804519"/>
            <a:ext cx="4701544" cy="1049235"/>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solidFill>
                  <a:srgbClr val="000001"/>
                </a:solidFill>
              </a:rPr>
              <a:t>Household &amp; family type</a:t>
            </a:r>
            <a:endParaRPr lang="en-GB" sz="3600" dirty="0"/>
          </a:p>
        </p:txBody>
      </p:sp>
    </p:spTree>
    <p:extLst>
      <p:ext uri="{BB962C8B-B14F-4D97-AF65-F5344CB8AC3E}">
        <p14:creationId xmlns:p14="http://schemas.microsoft.com/office/powerpoint/2010/main" val="63333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4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8" name="Rectangle 47">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5FA23D0-2215-4A53-AB3D-573C07EDCD20}"/>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dirty="0"/>
              <a:t>COMPARING HOUSEHOLD &amp; FAMILY TYPE</a:t>
            </a:r>
          </a:p>
        </p:txBody>
      </p:sp>
      <p:cxnSp>
        <p:nvCxnSpPr>
          <p:cNvPr id="52" name="Straight Connector 5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4" name="Group 53">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55" name="Rectangle 54">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8" name="Rectangle 57">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2" name="Straight Connector 61">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a:extLst>
              <a:ext uri="{FF2B5EF4-FFF2-40B4-BE49-F238E27FC236}">
                <a16:creationId xmlns:a16="http://schemas.microsoft.com/office/drawing/2014/main" id="{00E78F57-1524-4F36-8192-A7353F1F3134}"/>
              </a:ext>
            </a:extLst>
          </p:cNvPr>
          <p:cNvGraphicFramePr>
            <a:graphicFrameLocks/>
          </p:cNvGraphicFramePr>
          <p:nvPr>
            <p:extLst>
              <p:ext uri="{D42A27DB-BD31-4B8C-83A1-F6EECF244321}">
                <p14:modId xmlns:p14="http://schemas.microsoft.com/office/powerpoint/2010/main" val="1249486816"/>
              </p:ext>
            </p:extLst>
          </p:nvPr>
        </p:nvGraphicFramePr>
        <p:xfrm>
          <a:off x="4618374" y="1116345"/>
          <a:ext cx="6282919" cy="386617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D80A41EE-E3B5-4449-B1D5-BCF185A7DEA2}"/>
              </a:ext>
            </a:extLst>
          </p:cNvPr>
          <p:cNvSpPr/>
          <p:nvPr/>
        </p:nvSpPr>
        <p:spPr>
          <a:xfrm>
            <a:off x="9743441" y="670532"/>
            <a:ext cx="2222418"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Fewer households aged 65+, more lone parent and one person child-free households than the whole of the study area</a:t>
            </a:r>
          </a:p>
        </p:txBody>
      </p:sp>
      <p:sp>
        <p:nvSpPr>
          <p:cNvPr id="18" name="Footer Placeholder 3">
            <a:extLst>
              <a:ext uri="{FF2B5EF4-FFF2-40B4-BE49-F238E27FC236}">
                <a16:creationId xmlns:a16="http://schemas.microsoft.com/office/drawing/2014/main" id="{E2A7ED63-A08C-4B73-AB63-1F6A548D1BEA}"/>
              </a:ext>
            </a:extLst>
          </p:cNvPr>
          <p:cNvSpPr>
            <a:spLocks noGrp="1"/>
          </p:cNvSpPr>
          <p:nvPr>
            <p:ph type="ftr" sz="quarter" idx="11"/>
          </p:nvPr>
        </p:nvSpPr>
        <p:spPr>
          <a:xfrm>
            <a:off x="0" y="6548799"/>
            <a:ext cx="4973915" cy="309201"/>
          </a:xfrm>
        </p:spPr>
        <p:txBody>
          <a:bodyPr/>
          <a:lstStyle/>
          <a:p>
            <a:r>
              <a:rPr lang="en-US" spc="200" dirty="0">
                <a:solidFill>
                  <a:schemeClr val="bg1"/>
                </a:solidFill>
              </a:rPr>
              <a:t>Peterborough</a:t>
            </a:r>
          </a:p>
        </p:txBody>
      </p:sp>
      <p:sp>
        <p:nvSpPr>
          <p:cNvPr id="19" name="Slide Number Placeholder 4">
            <a:extLst>
              <a:ext uri="{FF2B5EF4-FFF2-40B4-BE49-F238E27FC236}">
                <a16:creationId xmlns:a16="http://schemas.microsoft.com/office/drawing/2014/main" id="{85713F66-A693-4736-B24F-2B33E4CEF2A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9</a:t>
            </a:fld>
            <a:endParaRPr lang="en-US" dirty="0"/>
          </a:p>
        </p:txBody>
      </p:sp>
    </p:spTree>
    <p:extLst>
      <p:ext uri="{BB962C8B-B14F-4D97-AF65-F5344CB8AC3E}">
        <p14:creationId xmlns:p14="http://schemas.microsoft.com/office/powerpoint/2010/main" val="16741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Gallery">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43810</TotalTime>
  <Words>6364</Words>
  <Application>Microsoft Office PowerPoint</Application>
  <PresentationFormat>Widescreen</PresentationFormat>
  <Paragraphs>766</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Agency FB</vt:lpstr>
      <vt:lpstr>Arial</vt:lpstr>
      <vt:lpstr>Calibri Light</vt:lpstr>
      <vt:lpstr>Gill Sans MT</vt:lpstr>
      <vt:lpstr>Gallery</vt:lpstr>
      <vt:lpstr>Housing affordability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HOUSEHOLD &amp; FAMILY TYPE</vt:lpstr>
      <vt:lpstr>household tenure &amp; beds</vt:lpstr>
      <vt:lpstr>PowerPoint Presentation</vt:lpstr>
      <vt:lpstr>Comparing Household tenure &amp; beds </vt:lpstr>
      <vt:lpstr>Likely movers</vt:lpstr>
      <vt:lpstr>PowerPoint Presentation</vt:lpstr>
      <vt:lpstr>Likely movers: detail</vt:lpstr>
      <vt:lpstr>PowerPoint Presentation</vt:lpstr>
      <vt:lpstr>PowerPoint Presentation</vt:lpstr>
      <vt:lpstr>INCOME DISTRIBUTION</vt:lpstr>
      <vt:lpstr>PowerPoint Presentation</vt:lpstr>
      <vt:lpstr>Change in INCOME</vt:lpstr>
      <vt:lpstr>PowerPoint Presentation</vt:lpstr>
      <vt:lpstr>PowerPoint Presentation</vt:lpstr>
      <vt:lpstr>Identify annual housing costs For each tenure and for 1,2, 3+ beds</vt:lpstr>
      <vt:lpstr>PowerPoint Presentation</vt:lpstr>
      <vt:lpstr>Range of max and min housing costs</vt:lpstr>
      <vt:lpstr>PowerPoint Presentation</vt:lpstr>
      <vt:lpstr>annual housing costs x 3.5 For each tenure and for 1,2, 3+ beds</vt:lpstr>
      <vt:lpstr>PowerPoint Presentation</vt:lpstr>
      <vt:lpstr>PowerPoint Presentation</vt:lpstr>
      <vt:lpstr>PowerPoint Presentation</vt:lpstr>
      <vt:lpstr>THE diamond-o-gram use the caci income data to show how many households fall into each £5,000 income band</vt:lpstr>
      <vt:lpstr>PowerPoint Presentation</vt:lpstr>
      <vt:lpstr>PowerPoint Presentation</vt:lpstr>
      <vt:lpstr>PowerPoint Presentation</vt:lpstr>
      <vt:lpstr>PowerPoint Presentation</vt:lpstr>
      <vt:lpstr>MINIMUM Income needed IF housing TAKES UP 35%</vt:lpstr>
      <vt:lpstr>Income needed for ‘broad’ tenures</vt:lpstr>
      <vt:lpstr>PowerPoint Presentation</vt:lpstr>
      <vt:lpstr>PowerPoint Presentation</vt:lpstr>
      <vt:lpstr>Scale &amp; cost of housing</vt:lpstr>
      <vt:lpstr>PowerPoint Presentation</vt:lpstr>
      <vt:lpstr>1, 2 &amp; 3 beds staircase</vt:lpstr>
      <vt:lpstr>PowerPoint Presentation</vt:lpstr>
      <vt:lpstr>PowerPoint Presentation</vt:lpstr>
      <vt:lpstr>PowerPoint Presentation</vt:lpstr>
      <vt:lpstr>Dwelling stock, turnover, newbuild</vt:lpstr>
      <vt:lpstr>PowerPoint Presentation</vt:lpstr>
      <vt:lpstr>PowerPoint Presentation</vt:lpstr>
      <vt:lpstr>PowerPoint Presentation</vt:lpstr>
      <vt:lpstr>Applying caci income bands to Local Plan figures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98</cp:revision>
  <dcterms:created xsi:type="dcterms:W3CDTF">2022-07-26T07:44:23Z</dcterms:created>
  <dcterms:modified xsi:type="dcterms:W3CDTF">2023-07-18T10:17:47Z</dcterms:modified>
</cp:coreProperties>
</file>