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Ex1.xml" ContentType="application/vnd.ms-office.chartex+xml"/>
  <Override PartName="/ppt/charts/style8.xml" ContentType="application/vnd.ms-office.chartstyle+xml"/>
  <Override PartName="/ppt/charts/colors8.xml" ContentType="application/vnd.ms-office.chartcolorstyl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7.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1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0.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1.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2.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3.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4.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5.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6.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7.xml" ContentType="application/vnd.openxmlformats-officedocument.drawingml.chart+xml"/>
  <Override PartName="/ppt/charts/style28.xml" ContentType="application/vnd.ms-office.chartstyle+xml"/>
  <Override PartName="/ppt/charts/colors2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sldIdLst>
    <p:sldId id="256" r:id="rId2"/>
    <p:sldId id="331" r:id="rId3"/>
    <p:sldId id="307" r:id="rId4"/>
    <p:sldId id="337" r:id="rId5"/>
    <p:sldId id="344" r:id="rId6"/>
    <p:sldId id="306" r:id="rId7"/>
    <p:sldId id="309" r:id="rId8"/>
    <p:sldId id="305" r:id="rId9"/>
    <p:sldId id="319" r:id="rId10"/>
    <p:sldId id="292" r:id="rId11"/>
    <p:sldId id="334" r:id="rId12"/>
    <p:sldId id="321" r:id="rId13"/>
    <p:sldId id="291" r:id="rId14"/>
    <p:sldId id="312" r:id="rId15"/>
    <p:sldId id="293" r:id="rId16"/>
    <p:sldId id="338" r:id="rId17"/>
    <p:sldId id="345" r:id="rId18"/>
    <p:sldId id="295" r:id="rId19"/>
    <p:sldId id="320" r:id="rId20"/>
    <p:sldId id="318" r:id="rId21"/>
    <p:sldId id="351" r:id="rId22"/>
    <p:sldId id="346" r:id="rId23"/>
    <p:sldId id="280" r:id="rId24"/>
    <p:sldId id="360" r:id="rId25"/>
    <p:sldId id="335" r:id="rId26"/>
    <p:sldId id="329" r:id="rId27"/>
    <p:sldId id="361" r:id="rId28"/>
    <p:sldId id="340" r:id="rId29"/>
    <p:sldId id="347" r:id="rId30"/>
    <p:sldId id="357" r:id="rId31"/>
    <p:sldId id="277" r:id="rId32"/>
    <p:sldId id="358" r:id="rId33"/>
    <p:sldId id="332" r:id="rId34"/>
    <p:sldId id="315" r:id="rId35"/>
    <p:sldId id="359" r:id="rId36"/>
    <p:sldId id="303" r:id="rId37"/>
    <p:sldId id="282" r:id="rId38"/>
    <p:sldId id="343" r:id="rId39"/>
    <p:sldId id="353" r:id="rId40"/>
    <p:sldId id="283" r:id="rId41"/>
    <p:sldId id="270" r:id="rId42"/>
    <p:sldId id="333" r:id="rId43"/>
    <p:sldId id="356" r:id="rId44"/>
    <p:sldId id="341" r:id="rId45"/>
    <p:sldId id="354" r:id="rId46"/>
    <p:sldId id="289" r:id="rId47"/>
    <p:sldId id="317" r:id="rId48"/>
    <p:sldId id="342" r:id="rId49"/>
    <p:sldId id="350" r:id="rId50"/>
    <p:sldId id="322" r:id="rId51"/>
    <p:sldId id="324"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805F7FF2-7985-4EC3-9425-E1F02BA7BF77}">
          <p14:sldIdLst>
            <p14:sldId id="256"/>
            <p14:sldId id="331"/>
            <p14:sldId id="307"/>
          </p14:sldIdLst>
        </p14:section>
        <p14:section name="Context" id="{C811E38D-653F-4A75-BAB4-76F69595F75A}">
          <p14:sldIdLst>
            <p14:sldId id="337"/>
            <p14:sldId id="344"/>
            <p14:sldId id="306"/>
            <p14:sldId id="309"/>
            <p14:sldId id="305"/>
            <p14:sldId id="319"/>
            <p14:sldId id="292"/>
            <p14:sldId id="334"/>
            <p14:sldId id="321"/>
            <p14:sldId id="291"/>
            <p14:sldId id="312"/>
            <p14:sldId id="293"/>
          </p14:sldIdLst>
        </p14:section>
        <p14:section name="Income" id="{2EB0DB8B-B429-4177-B3B2-2A414B935D31}">
          <p14:sldIdLst>
            <p14:sldId id="338"/>
            <p14:sldId id="345"/>
            <p14:sldId id="295"/>
            <p14:sldId id="320"/>
            <p14:sldId id="318"/>
          </p14:sldIdLst>
        </p14:section>
        <p14:section name="Housing costs" id="{7BC392B3-3319-4706-BE6B-C2AAD9F11CB8}">
          <p14:sldIdLst>
            <p14:sldId id="351"/>
            <p14:sldId id="346"/>
            <p14:sldId id="280"/>
            <p14:sldId id="360"/>
            <p14:sldId id="335"/>
            <p14:sldId id="329"/>
            <p14:sldId id="361"/>
          </p14:sldIdLst>
        </p14:section>
        <p14:section name="Diamond-o-gram" id="{46F48D7A-CD7B-4F8F-B825-47A7239FF755}">
          <p14:sldIdLst>
            <p14:sldId id="340"/>
            <p14:sldId id="347"/>
            <p14:sldId id="357"/>
            <p14:sldId id="277"/>
            <p14:sldId id="358"/>
            <p14:sldId id="332"/>
            <p14:sldId id="315"/>
            <p14:sldId id="359"/>
            <p14:sldId id="303"/>
            <p14:sldId id="282"/>
          </p14:sldIdLst>
        </p14:section>
        <p14:section name="Diagrams" id="{E37DB454-C2A1-48F1-ACFF-FE5E82393274}">
          <p14:sldIdLst>
            <p14:sldId id="343"/>
            <p14:sldId id="353"/>
            <p14:sldId id="283"/>
            <p14:sldId id="270"/>
            <p14:sldId id="333"/>
            <p14:sldId id="356"/>
          </p14:sldIdLst>
        </p14:section>
        <p14:section name="Dwelling change" id="{DB9B33E3-6713-471B-ACC2-F106FA7B0303}">
          <p14:sldIdLst>
            <p14:sldId id="341"/>
            <p14:sldId id="354"/>
            <p14:sldId id="289"/>
            <p14:sldId id="317"/>
          </p14:sldIdLst>
        </p14:section>
        <p14:section name="Plans" id="{58640D2D-879E-4996-92A2-37568CDA9AC0}">
          <p14:sldIdLst>
            <p14:sldId id="342"/>
            <p14:sldId id="350"/>
            <p14:sldId id="322"/>
          </p14:sldIdLst>
        </p14:section>
        <p14:section name="Useful links" id="{EC6F0A2E-25CD-41C3-ADB1-7209916B54B4}">
          <p14:sldIdLst>
            <p14:sldId id="32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1" autoAdjust="0"/>
    <p:restoredTop sz="95503" autoAdjust="0"/>
  </p:normalViewPr>
  <p:slideViewPr>
    <p:cSldViewPr snapToGrid="0">
      <p:cViewPr varScale="1">
        <p:scale>
          <a:sx n="88" d="100"/>
          <a:sy n="88" d="100"/>
        </p:scale>
        <p:origin x="154" y="53"/>
      </p:cViewPr>
      <p:guideLst>
        <p:guide orient="horz" pos="2160"/>
        <p:guide pos="3840"/>
      </p:guideLst>
    </p:cSldViewPr>
  </p:slideViewPr>
  <p:outlineViewPr>
    <p:cViewPr>
      <p:scale>
        <a:sx n="33" d="100"/>
        <a:sy n="33" d="100"/>
      </p:scale>
      <p:origin x="0" y="-144"/>
    </p:cViewPr>
  </p:outlineViewPr>
  <p:notesTextViewPr>
    <p:cViewPr>
      <p:scale>
        <a:sx n="1" d="1"/>
        <a:sy n="1" d="1"/>
      </p:scale>
      <p:origin x="0" y="0"/>
    </p:cViewPr>
  </p:notesTextViewPr>
  <p:gridSpacing cx="360000" cy="360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11.xml"/><Relationship Id="rId1" Type="http://schemas.microsoft.com/office/2011/relationships/chartStyle" Target="style11.xml"/></Relationships>
</file>

<file path=ppt/charts/_rels/chart11.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12.xml"/><Relationship Id="rId1" Type="http://schemas.microsoft.com/office/2011/relationships/chartStyle" Target="style12.xml"/></Relationships>
</file>

<file path=ppt/charts/_rels/chart12.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13.xml"/><Relationship Id="rId1" Type="http://schemas.microsoft.com/office/2011/relationships/chartStyle" Target="style13.xml"/></Relationships>
</file>

<file path=ppt/charts/_rels/chart13.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14.xml"/><Relationship Id="rId1" Type="http://schemas.microsoft.com/office/2011/relationships/chartStyle" Target="style14.xml"/></Relationships>
</file>

<file path=ppt/charts/_rels/chart14.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15.xml"/><Relationship Id="rId1" Type="http://schemas.microsoft.com/office/2011/relationships/chartStyle" Target="style15.xml"/></Relationships>
</file>

<file path=ppt/charts/_rels/chart15.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16.xml"/><Relationship Id="rId1" Type="http://schemas.microsoft.com/office/2011/relationships/chartStyle" Target="style16.xml"/></Relationships>
</file>

<file path=ppt/charts/_rels/chart16.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17.xml"/><Relationship Id="rId1" Type="http://schemas.microsoft.com/office/2011/relationships/chartStyle" Target="style17.xml"/></Relationships>
</file>

<file path=ppt/charts/_rels/chart17.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3-MAR-23.xlsb.xlsx" TargetMode="External"/><Relationship Id="rId2" Type="http://schemas.microsoft.com/office/2011/relationships/chartColorStyle" Target="colors18.xml"/><Relationship Id="rId1" Type="http://schemas.microsoft.com/office/2011/relationships/chartStyle" Target="style18.xml"/></Relationships>
</file>

<file path=ppt/charts/_rels/chart18.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19.xml"/><Relationship Id="rId1" Type="http://schemas.microsoft.com/office/2011/relationships/chartStyle" Target="style19.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beecr1s\AppData\Roaming\Microsoft\Excel\compendium-3-feb-2023.xlsb.xlsx" TargetMode="External"/><Relationship Id="rId2" Type="http://schemas.microsoft.com/office/2011/relationships/chartColorStyle" Target="colors20.xml"/><Relationship Id="rId1" Type="http://schemas.microsoft.com/office/2011/relationships/chartStyle" Target="style20.xml"/></Relationships>
</file>

<file path=ppt/charts/_rels/chart2.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beecr1s\AppData\Roaming\Microsoft\Excel\compendium-3-feb-2023.xlsb.xlsx" TargetMode="External"/><Relationship Id="rId2" Type="http://schemas.microsoft.com/office/2011/relationships/chartColorStyle" Target="colors21.xml"/><Relationship Id="rId1" Type="http://schemas.microsoft.com/office/2011/relationships/chartStyle" Target="style21.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beecr1s\AppData\Roaming\Microsoft\Excel\compendium-3-feb-2023.xlsb.xlsx" TargetMode="External"/><Relationship Id="rId2" Type="http://schemas.microsoft.com/office/2011/relationships/chartColorStyle" Target="colors22.xml"/><Relationship Id="rId1" Type="http://schemas.microsoft.com/office/2011/relationships/chartStyle" Target="style22.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beecr1s\AppData\Roaming\Microsoft\Excel\compendium-3-feb-2023.xlsb.xlsx" TargetMode="External"/><Relationship Id="rId2" Type="http://schemas.microsoft.com/office/2011/relationships/chartColorStyle" Target="colors23.xml"/><Relationship Id="rId1" Type="http://schemas.microsoft.com/office/2011/relationships/chartStyle" Target="style23.xml"/></Relationships>
</file>

<file path=ppt/charts/_rels/chart23.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70723.xlsx" TargetMode="External"/><Relationship Id="rId2" Type="http://schemas.microsoft.com/office/2011/relationships/chartColorStyle" Target="colors24.xml"/><Relationship Id="rId1" Type="http://schemas.microsoft.com/office/2011/relationships/chartStyle" Target="style24.xml"/></Relationships>
</file>

<file path=ppt/charts/_rels/chart2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5.xml"/><Relationship Id="rId1" Type="http://schemas.microsoft.com/office/2011/relationships/chartStyle" Target="style25.xml"/></Relationships>
</file>

<file path=ppt/charts/_rels/chart25.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microsoft.com/office/2011/relationships/chartColorStyle" Target="colors26.xml"/><Relationship Id="rId1" Type="http://schemas.microsoft.com/office/2011/relationships/chartStyle" Target="style26.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 Id="rId9"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s>
</file>

<file path=ppt/charts/_rels/chart26.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27.xml"/><Relationship Id="rId1" Type="http://schemas.microsoft.com/office/2011/relationships/chartStyle" Target="style27.xml"/></Relationships>
</file>

<file path=ppt/charts/_rels/chart27.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28.xml"/><Relationship Id="rId1" Type="http://schemas.microsoft.com/office/2011/relationships/chartStyle" Target="style28.xml"/></Relationships>
</file>

<file path=ppt/charts/_rels/chart3.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7-feb-2023.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9.xml"/><Relationship Id="rId1" Type="http://schemas.microsoft.com/office/2011/relationships/chartStyle" Target="style9.xml"/></Relationships>
</file>

<file path=ppt/charts/_rels/chart9.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10.xml"/><Relationship Id="rId1" Type="http://schemas.microsoft.com/office/2011/relationships/chartStyle" Target="style10.xml"/></Relationships>
</file>

<file path=ppt/charts/_rels/chartEx1.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oleObject" Target="file:///\\MH_SHARED_SERVER.ccc.local\SHARED\MH\Data\Strategic%20Housing%20Team%20Plans%20and%20info\Sue%20Beecroft\Housing\7%20Affordability\New%20diamonds%20July%202021\compendium\compendium-17-feb-202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90277322798687"/>
          <c:y val="9.4262091405822923E-2"/>
          <c:w val="0.75734310078780565"/>
          <c:h val="0.84094612585890771"/>
        </c:manualLayout>
      </c:layout>
      <c:pieChart>
        <c:varyColors val="1"/>
        <c:ser>
          <c:idx val="3"/>
          <c:order val="3"/>
          <c:tx>
            <c:strRef>
              <c:f>'53 Data dwells for charts'!$A$11</c:f>
              <c:strCache>
                <c:ptCount val="1"/>
                <c:pt idx="0">
                  <c:v>Huntingdonshire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3C4-4F68-B94E-CDAB20DEA8C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3C4-4F68-B94E-CDAB20DEA8C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3C4-4F68-B94E-CDAB20DEA8C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3C4-4F68-B94E-CDAB20DEA8C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3C4-4F68-B94E-CDAB20DEA8C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3C4-4F68-B94E-CDAB20DEA8C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'53 Data dwells for charts'!$B$7:$G$7</c:f>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f>'53 Data dwells for charts'!$B$11:$G$11</c:f>
              <c:numCache>
                <c:formatCode>#,##0</c:formatCode>
                <c:ptCount val="6"/>
                <c:pt idx="0">
                  <c:v>65</c:v>
                </c:pt>
                <c:pt idx="1">
                  <c:v>10153</c:v>
                </c:pt>
                <c:pt idx="2">
                  <c:v>570</c:v>
                </c:pt>
                <c:pt idx="3" formatCode="_-* #,##0_-;\-* #,##0_-;_-* &quot;-&quot;??_-;_-@_-">
                  <c:v>29290</c:v>
                </c:pt>
                <c:pt idx="4" formatCode="_-* #,##0_-;\-* #,##0_-;_-* &quot;-&quot;??_-;_-@_-">
                  <c:v>25412</c:v>
                </c:pt>
                <c:pt idx="5" formatCode="_-* #,##0_-;\-* #,##0_-;_-* &quot;-&quot;??_-;_-@_-">
                  <c:v>12411</c:v>
                </c:pt>
              </c:numCache>
            </c:numRef>
          </c:val>
          <c:extLst>
            <c:ext xmlns:c16="http://schemas.microsoft.com/office/drawing/2014/chart" uri="{C3380CC4-5D6E-409C-BE32-E72D297353CC}">
              <c16:uniqueId val="{0000000C-F3C4-4F68-B94E-CDAB20DEA8CF}"/>
            </c:ext>
          </c:extLst>
        </c:ser>
        <c:dLbls>
          <c:showLegendKey val="0"/>
          <c:showVal val="0"/>
          <c:showCatName val="0"/>
          <c:showSerName val="0"/>
          <c:showPercent val="0"/>
          <c:showBubbleSize val="0"/>
          <c:showLeaderLines val="1"/>
        </c:dLbls>
        <c:firstSliceAng val="0"/>
        <c:extLst>
          <c:ext xmlns:c15="http://schemas.microsoft.com/office/drawing/2012/chart" uri="{02D57815-91ED-43cb-92C2-25804820EDAC}">
            <c15:filteredPieSeries>
              <c15:ser>
                <c:idx val="0"/>
                <c:order val="0"/>
                <c:tx>
                  <c:strRef>
                    <c:extLst>
                      <c:ext uri="{02D57815-91ED-43cb-92C2-25804820EDAC}">
                        <c15:formulaRef>
                          <c15:sqref>'53 Data dwells for charts'!$A$8</c15:sqref>
                        </c15:formulaRef>
                      </c:ext>
                    </c:extLst>
                    <c:strCache>
                      <c:ptCount val="1"/>
                      <c:pt idx="0">
                        <c:v>Cambridge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E-F3C4-4F68-B94E-CDAB20DEA8C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0-F3C4-4F68-B94E-CDAB20DEA8C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2-F3C4-4F68-B94E-CDAB20DEA8C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4-F3C4-4F68-B94E-CDAB20DEA8C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6-F3C4-4F68-B94E-CDAB20DEA8C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8-F3C4-4F68-B94E-CDAB20DEA8C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c:ext uri="{02D57815-91ED-43cb-92C2-25804820EDAC}">
                        <c15:formulaRef>
                          <c15:sqref>'53 Data dwells for charts'!$B$8:$G$8</c15:sqref>
                        </c15:formulaRef>
                      </c:ext>
                    </c:extLst>
                    <c:numCache>
                      <c:formatCode>#,##0</c:formatCode>
                      <c:ptCount val="6"/>
                      <c:pt idx="0">
                        <c:v>7105</c:v>
                      </c:pt>
                      <c:pt idx="1">
                        <c:v>5310</c:v>
                      </c:pt>
                      <c:pt idx="2">
                        <c:v>104</c:v>
                      </c:pt>
                      <c:pt idx="3" formatCode="_-* #,##0_-;\-* #,##0_-;_-* &quot;-&quot;??_-;_-@_-">
                        <c:v>16656</c:v>
                      </c:pt>
                      <c:pt idx="4" formatCode="_-* #,##0_-;\-* #,##0_-;_-* &quot;-&quot;??_-;_-@_-">
                        <c:v>11304</c:v>
                      </c:pt>
                      <c:pt idx="5" formatCode="_-* #,##0_-;\-* #,##0_-;_-* &quot;-&quot;??_-;_-@_-">
                        <c:v>15192</c:v>
                      </c:pt>
                    </c:numCache>
                  </c:numRef>
                </c:val>
                <c:extLst>
                  <c:ext xmlns:c16="http://schemas.microsoft.com/office/drawing/2014/chart" uri="{C3380CC4-5D6E-409C-BE32-E72D297353CC}">
                    <c16:uniqueId val="{00000019-F3C4-4F68-B94E-CDAB20DEA8CF}"/>
                  </c:ext>
                </c:extLst>
              </c15:ser>
            </c15:filteredPieSeries>
            <c15:filteredPieSeries>
              <c15:ser>
                <c:idx val="1"/>
                <c:order val="1"/>
                <c:tx>
                  <c:strRef>
                    <c:extLst xmlns:c15="http://schemas.microsoft.com/office/drawing/2012/chart">
                      <c:ext xmlns:c15="http://schemas.microsoft.com/office/drawing/2012/chart" uri="{02D57815-91ED-43cb-92C2-25804820EDAC}">
                        <c15:formulaRef>
                          <c15:sqref>'53 Data dwells for charts'!$A$9</c15:sqref>
                        </c15:formulaRef>
                      </c:ext>
                    </c:extLst>
                    <c:strCache>
                      <c:ptCount val="1"/>
                      <c:pt idx="0">
                        <c:v>East Cambridgeshire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1B-F3C4-4F68-B94E-CDAB20DEA8CF}"/>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D-F3C4-4F68-B94E-CDAB20DEA8CF}"/>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1F-F3C4-4F68-B94E-CDAB20DEA8CF}"/>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21-F3C4-4F68-B94E-CDAB20DEA8CF}"/>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23-F3C4-4F68-B94E-CDAB20DEA8CF}"/>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25-F3C4-4F68-B94E-CDAB20DEA8CF}"/>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charts'!$B$9:$G$9</c15:sqref>
                        </c15:formulaRef>
                      </c:ext>
                    </c:extLst>
                    <c:numCache>
                      <c:formatCode>#,##0</c:formatCode>
                      <c:ptCount val="6"/>
                      <c:pt idx="0">
                        <c:v>9</c:v>
                      </c:pt>
                      <c:pt idx="1">
                        <c:v>5316</c:v>
                      </c:pt>
                      <c:pt idx="2">
                        <c:v>126</c:v>
                      </c:pt>
                      <c:pt idx="3" formatCode="_-* #,##0_-;\-* #,##0_-;_-* &quot;-&quot;??_-;_-@_-">
                        <c:v>14565</c:v>
                      </c:pt>
                      <c:pt idx="4" formatCode="_-* #,##0_-;\-* #,##0_-;_-* &quot;-&quot;??_-;_-@_-">
                        <c:v>11937</c:v>
                      </c:pt>
                      <c:pt idx="5" formatCode="_-* #,##0_-;\-* #,##0_-;_-* &quot;-&quot;??_-;_-@_-">
                        <c:v>6352</c:v>
                      </c:pt>
                    </c:numCache>
                  </c:numRef>
                </c:val>
                <c:extLst xmlns:c15="http://schemas.microsoft.com/office/drawing/2012/chart">
                  <c:ext xmlns:c16="http://schemas.microsoft.com/office/drawing/2014/chart" uri="{C3380CC4-5D6E-409C-BE32-E72D297353CC}">
                    <c16:uniqueId val="{00000026-F3C4-4F68-B94E-CDAB20DEA8CF}"/>
                  </c:ext>
                </c:extLst>
              </c15:ser>
            </c15:filteredPieSeries>
            <c15:filteredPieSeries>
              <c15:ser>
                <c:idx val="2"/>
                <c:order val="2"/>
                <c:tx>
                  <c:strRef>
                    <c:extLst xmlns:c15="http://schemas.microsoft.com/office/drawing/2012/chart">
                      <c:ext xmlns:c15="http://schemas.microsoft.com/office/drawing/2012/chart" uri="{02D57815-91ED-43cb-92C2-25804820EDAC}">
                        <c15:formulaRef>
                          <c15:sqref>'53 Data dwells for charts'!$A$10</c15:sqref>
                        </c15:formulaRef>
                      </c:ext>
                    </c:extLst>
                    <c:strCache>
                      <c:ptCount val="1"/>
                      <c:pt idx="0">
                        <c:v>Fenland</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28-F3C4-4F68-B94E-CDAB20DEA8CF}"/>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2A-F3C4-4F68-B94E-CDAB20DEA8CF}"/>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C-F3C4-4F68-B94E-CDAB20DEA8CF}"/>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2E-F3C4-4F68-B94E-CDAB20DEA8CF}"/>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30-F3C4-4F68-B94E-CDAB20DEA8CF}"/>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32-F3C4-4F68-B94E-CDAB20DEA8CF}"/>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charts'!$B$10:$G$10</c15:sqref>
                        </c15:formulaRef>
                      </c:ext>
                    </c:extLst>
                    <c:numCache>
                      <c:formatCode>#,##0</c:formatCode>
                      <c:ptCount val="6"/>
                      <c:pt idx="0">
                        <c:v>34</c:v>
                      </c:pt>
                      <c:pt idx="1">
                        <c:v>5785</c:v>
                      </c:pt>
                      <c:pt idx="2">
                        <c:v>0</c:v>
                      </c:pt>
                      <c:pt idx="3" formatCode="_-* #,##0_-;\-* #,##0_-;_-* &quot;-&quot;??_-;_-@_-">
                        <c:v>18757</c:v>
                      </c:pt>
                      <c:pt idx="4" formatCode="_-* #,##0_-;\-* #,##0_-;_-* &quot;-&quot;??_-;_-@_-">
                        <c:v>13046</c:v>
                      </c:pt>
                      <c:pt idx="5" formatCode="_-* #,##0_-;\-* #,##0_-;_-* &quot;-&quot;??_-;_-@_-">
                        <c:v>8021</c:v>
                      </c:pt>
                    </c:numCache>
                  </c:numRef>
                </c:val>
                <c:extLst xmlns:c15="http://schemas.microsoft.com/office/drawing/2012/chart">
                  <c:ext xmlns:c16="http://schemas.microsoft.com/office/drawing/2014/chart" uri="{C3380CC4-5D6E-409C-BE32-E72D297353CC}">
                    <c16:uniqueId val="{00000033-F3C4-4F68-B94E-CDAB20DEA8CF}"/>
                  </c:ext>
                </c:extLst>
              </c15:ser>
            </c15:filteredPieSeries>
            <c15:filteredPieSeries>
              <c15:ser>
                <c:idx val="4"/>
                <c:order val="4"/>
                <c:tx>
                  <c:strRef>
                    <c:extLst xmlns:c15="http://schemas.microsoft.com/office/drawing/2012/chart">
                      <c:ext xmlns:c15="http://schemas.microsoft.com/office/drawing/2012/chart" uri="{02D57815-91ED-43cb-92C2-25804820EDAC}">
                        <c15:formulaRef>
                          <c15:sqref>'53 Data dwells for charts'!$A$12</c15:sqref>
                        </c15:formulaRef>
                      </c:ext>
                    </c:extLst>
                    <c:strCache>
                      <c:ptCount val="1"/>
                      <c:pt idx="0">
                        <c:v>Peterborough</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35-F3C4-4F68-B94E-CDAB20DEA8CF}"/>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37-F3C4-4F68-B94E-CDAB20DEA8CF}"/>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39-F3C4-4F68-B94E-CDAB20DEA8CF}"/>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3B-F3C4-4F68-B94E-CDAB20DEA8CF}"/>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3D-F3C4-4F68-B94E-CDAB20DEA8CF}"/>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3F-F3C4-4F68-B94E-CDAB20DEA8CF}"/>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charts'!$B$12:$G$12</c15:sqref>
                        </c15:formulaRef>
                      </c:ext>
                    </c:extLst>
                    <c:numCache>
                      <c:formatCode>#,##0</c:formatCode>
                      <c:ptCount val="6"/>
                      <c:pt idx="0">
                        <c:v>88</c:v>
                      </c:pt>
                      <c:pt idx="1">
                        <c:v>16011</c:v>
                      </c:pt>
                      <c:pt idx="2">
                        <c:v>448</c:v>
                      </c:pt>
                      <c:pt idx="3" formatCode="_-* #,##0_-;\-* #,##0_-;_-* &quot;-&quot;??_-;_-@_-">
                        <c:v>26722</c:v>
                      </c:pt>
                      <c:pt idx="4" formatCode="_-* #,##0_-;\-* #,##0_-;_-* &quot;-&quot;??_-;_-@_-">
                        <c:v>24474</c:v>
                      </c:pt>
                      <c:pt idx="5" formatCode="_-* #,##0_-;\-* #,##0_-;_-* &quot;-&quot;??_-;_-@_-">
                        <c:v>17799</c:v>
                      </c:pt>
                    </c:numCache>
                  </c:numRef>
                </c:val>
                <c:extLst xmlns:c15="http://schemas.microsoft.com/office/drawing/2012/chart">
                  <c:ext xmlns:c16="http://schemas.microsoft.com/office/drawing/2014/chart" uri="{C3380CC4-5D6E-409C-BE32-E72D297353CC}">
                    <c16:uniqueId val="{00000040-F3C4-4F68-B94E-CDAB20DEA8CF}"/>
                  </c:ext>
                </c:extLst>
              </c15:ser>
            </c15:filteredPieSeries>
            <c15:filteredPieSeries>
              <c15:ser>
                <c:idx val="5"/>
                <c:order val="5"/>
                <c:tx>
                  <c:strRef>
                    <c:extLst xmlns:c15="http://schemas.microsoft.com/office/drawing/2012/chart">
                      <c:ext xmlns:c15="http://schemas.microsoft.com/office/drawing/2012/chart" uri="{02D57815-91ED-43cb-92C2-25804820EDAC}">
                        <c15:formulaRef>
                          <c15:sqref>'53 Data dwells for charts'!$A$13</c15:sqref>
                        </c15:formulaRef>
                      </c:ext>
                    </c:extLst>
                    <c:strCache>
                      <c:ptCount val="1"/>
                      <c:pt idx="0">
                        <c:v>South Cambridgeshire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42-F3C4-4F68-B94E-CDAB20DEA8CF}"/>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44-F3C4-4F68-B94E-CDAB20DEA8CF}"/>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46-F3C4-4F68-B94E-CDAB20DEA8CF}"/>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48-F3C4-4F68-B94E-CDAB20DEA8CF}"/>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4A-F3C4-4F68-B94E-CDAB20DEA8CF}"/>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4C-F3C4-4F68-B94E-CDAB20DEA8CF}"/>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charts'!$B$13:$G$13</c15:sqref>
                        </c15:formulaRef>
                      </c:ext>
                    </c:extLst>
                    <c:numCache>
                      <c:formatCode>#,##0</c:formatCode>
                      <c:ptCount val="6"/>
                      <c:pt idx="0">
                        <c:v>5787</c:v>
                      </c:pt>
                      <c:pt idx="1">
                        <c:v>4085</c:v>
                      </c:pt>
                      <c:pt idx="2">
                        <c:v>0</c:v>
                      </c:pt>
                      <c:pt idx="3" formatCode="_-* #,##0_-;\-* #,##0_-;_-* &quot;-&quot;??_-;_-@_-">
                        <c:v>27742</c:v>
                      </c:pt>
                      <c:pt idx="4" formatCode="_-* #,##0_-;\-* #,##0_-;_-* &quot;-&quot;??_-;_-@_-">
                        <c:v>21285</c:v>
                      </c:pt>
                      <c:pt idx="5" formatCode="_-* #,##0_-;\-* #,##0_-;_-* &quot;-&quot;??_-;_-@_-">
                        <c:v>9819</c:v>
                      </c:pt>
                    </c:numCache>
                  </c:numRef>
                </c:val>
                <c:extLst xmlns:c15="http://schemas.microsoft.com/office/drawing/2012/chart">
                  <c:ext xmlns:c16="http://schemas.microsoft.com/office/drawing/2014/chart" uri="{C3380CC4-5D6E-409C-BE32-E72D297353CC}">
                    <c16:uniqueId val="{0000004D-F3C4-4F68-B94E-CDAB20DEA8CF}"/>
                  </c:ext>
                </c:extLst>
              </c15:ser>
            </c15:filteredPieSeries>
            <c15:filteredPieSeries>
              <c15:ser>
                <c:idx val="6"/>
                <c:order val="6"/>
                <c:tx>
                  <c:strRef>
                    <c:extLst xmlns:c15="http://schemas.microsoft.com/office/drawing/2012/chart">
                      <c:ext xmlns:c15="http://schemas.microsoft.com/office/drawing/2012/chart" uri="{02D57815-91ED-43cb-92C2-25804820EDAC}">
                        <c15:formulaRef>
                          <c15:sqref>'53 Data dwells for charts'!$A$14</c15:sqref>
                        </c15:formulaRef>
                      </c:ext>
                    </c:extLst>
                    <c:strCache>
                      <c:ptCount val="1"/>
                      <c:pt idx="0">
                        <c:v>West Suffolk</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4F-F3C4-4F68-B94E-CDAB20DEA8CF}"/>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51-F3C4-4F68-B94E-CDAB20DEA8CF}"/>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53-F3C4-4F68-B94E-CDAB20DEA8CF}"/>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55-F3C4-4F68-B94E-CDAB20DEA8CF}"/>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57-F3C4-4F68-B94E-CDAB20DEA8CF}"/>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59-F3C4-4F68-B94E-CDAB20DEA8CF}"/>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charts'!$B$14:$G$14</c15:sqref>
                        </c15:formulaRef>
                      </c:ext>
                    </c:extLst>
                    <c:numCache>
                      <c:formatCode>#,##0</c:formatCode>
                      <c:ptCount val="6"/>
                      <c:pt idx="0">
                        <c:v>54</c:v>
                      </c:pt>
                      <c:pt idx="1">
                        <c:v>12354</c:v>
                      </c:pt>
                      <c:pt idx="2">
                        <c:v>0</c:v>
                      </c:pt>
                      <c:pt idx="3" formatCode="_-* #,##0_-;\-* #,##0_-;_-* &quot;-&quot;??_-;_-@_-">
                        <c:v>29593</c:v>
                      </c:pt>
                      <c:pt idx="4" formatCode="_-* #,##0_-;\-* #,##0_-;_-* &quot;-&quot;??_-;_-@_-">
                        <c:v>21729</c:v>
                      </c:pt>
                      <c:pt idx="5" formatCode="_-* #,##0_-;\-* #,##0_-;_-* &quot;-&quot;??_-;_-@_-">
                        <c:v>16719</c:v>
                      </c:pt>
                    </c:numCache>
                  </c:numRef>
                </c:val>
                <c:extLst xmlns:c15="http://schemas.microsoft.com/office/drawing/2012/chart">
                  <c:ext xmlns:c16="http://schemas.microsoft.com/office/drawing/2014/chart" uri="{C3380CC4-5D6E-409C-BE32-E72D297353CC}">
                    <c16:uniqueId val="{0000005A-F3C4-4F68-B94E-CDAB20DEA8CF}"/>
                  </c:ext>
                </c:extLst>
              </c15:ser>
            </c15:filteredPieSeries>
            <c15:filteredPieSeries>
              <c15:ser>
                <c:idx val="7"/>
                <c:order val="7"/>
                <c:tx>
                  <c:strRef>
                    <c:extLst xmlns:c15="http://schemas.microsoft.com/office/drawing/2012/chart">
                      <c:ext xmlns:c15="http://schemas.microsoft.com/office/drawing/2012/chart" uri="{02D57815-91ED-43cb-92C2-25804820EDAC}">
                        <c15:formulaRef>
                          <c15:sqref>'53 Data dwells for charts'!$A$15</c15:sqref>
                        </c15:formulaRef>
                      </c:ext>
                    </c:extLst>
                    <c:strCache>
                      <c:ptCount val="1"/>
                      <c:pt idx="0">
                        <c:v>Greater Cambridge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5C-F3C4-4F68-B94E-CDAB20DEA8CF}"/>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5E-F3C4-4F68-B94E-CDAB20DEA8CF}"/>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60-F3C4-4F68-B94E-CDAB20DEA8CF}"/>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62-F3C4-4F68-B94E-CDAB20DEA8CF}"/>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64-F3C4-4F68-B94E-CDAB20DEA8CF}"/>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66-F3C4-4F68-B94E-CDAB20DEA8CF}"/>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charts'!$B$15:$G$15</c15:sqref>
                        </c15:formulaRef>
                      </c:ext>
                    </c:extLst>
                    <c:numCache>
                      <c:formatCode>#,##0</c:formatCode>
                      <c:ptCount val="6"/>
                      <c:pt idx="0">
                        <c:v>12892</c:v>
                      </c:pt>
                      <c:pt idx="1">
                        <c:v>9395</c:v>
                      </c:pt>
                      <c:pt idx="2">
                        <c:v>104</c:v>
                      </c:pt>
                      <c:pt idx="3" formatCode="_-* #,##0_-;\-* #,##0_-;_-* &quot;-&quot;??_-;_-@_-">
                        <c:v>44398</c:v>
                      </c:pt>
                      <c:pt idx="4" formatCode="_-* #,##0_-;\-* #,##0_-;_-* &quot;-&quot;??_-;_-@_-">
                        <c:v>32589</c:v>
                      </c:pt>
                      <c:pt idx="5" formatCode="_-* #,##0_-;\-* #,##0_-;_-* &quot;-&quot;??_-;_-@_-">
                        <c:v>25011</c:v>
                      </c:pt>
                    </c:numCache>
                  </c:numRef>
                </c:val>
                <c:extLst xmlns:c15="http://schemas.microsoft.com/office/drawing/2012/chart">
                  <c:ext xmlns:c16="http://schemas.microsoft.com/office/drawing/2014/chart" uri="{C3380CC4-5D6E-409C-BE32-E72D297353CC}">
                    <c16:uniqueId val="{00000067-F3C4-4F68-B94E-CDAB20DEA8CF}"/>
                  </c:ext>
                </c:extLst>
              </c15:ser>
            </c15:filteredPieSeries>
            <c15:filteredPieSeries>
              <c15:ser>
                <c:idx val="8"/>
                <c:order val="8"/>
                <c:tx>
                  <c:strRef>
                    <c:extLst xmlns:c15="http://schemas.microsoft.com/office/drawing/2012/chart">
                      <c:ext xmlns:c15="http://schemas.microsoft.com/office/drawing/2012/chart" uri="{02D57815-91ED-43cb-92C2-25804820EDAC}">
                        <c15:formulaRef>
                          <c15:sqref>'53 Data dwells for charts'!$A$16</c15:sqref>
                        </c15:formulaRef>
                      </c:ext>
                    </c:extLst>
                    <c:strCache>
                      <c:ptCount val="1"/>
                      <c:pt idx="0">
                        <c:v>All</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69-F3C4-4F68-B94E-CDAB20DEA8CF}"/>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6B-F3C4-4F68-B94E-CDAB20DEA8CF}"/>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6D-F3C4-4F68-B94E-CDAB20DEA8CF}"/>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6F-F3C4-4F68-B94E-CDAB20DEA8CF}"/>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71-F3C4-4F68-B94E-CDAB20DEA8CF}"/>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73-F3C4-4F68-B94E-CDAB20DEA8CF}"/>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charts'!$B$16:$G$16</c15:sqref>
                        </c15:formulaRef>
                      </c:ext>
                    </c:extLst>
                    <c:numCache>
                      <c:formatCode>#,##0</c:formatCode>
                      <c:ptCount val="6"/>
                      <c:pt idx="0">
                        <c:v>13142</c:v>
                      </c:pt>
                      <c:pt idx="1">
                        <c:v>59014</c:v>
                      </c:pt>
                      <c:pt idx="2">
                        <c:v>1248</c:v>
                      </c:pt>
                      <c:pt idx="3">
                        <c:v>163325</c:v>
                      </c:pt>
                      <c:pt idx="4">
                        <c:v>129187</c:v>
                      </c:pt>
                      <c:pt idx="5">
                        <c:v>86313</c:v>
                      </c:pt>
                    </c:numCache>
                  </c:numRef>
                </c:val>
                <c:extLst xmlns:c15="http://schemas.microsoft.com/office/drawing/2012/chart">
                  <c:ext xmlns:c16="http://schemas.microsoft.com/office/drawing/2014/chart" uri="{C3380CC4-5D6E-409C-BE32-E72D297353CC}">
                    <c16:uniqueId val="{00000074-F3C4-4F68-B94E-CDAB20DEA8CF}"/>
                  </c:ext>
                </c:extLst>
              </c15:ser>
            </c15:filteredPieSeries>
          </c:ext>
        </c:extLst>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sz="1400" dirty="0"/>
              <a:t>All movers </a:t>
            </a:r>
            <a:r>
              <a:rPr lang="en-GB" sz="1400" b="0" dirty="0"/>
              <a:t>in year prior to 2011 Census </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ACC-4006-9B27-F35279D8A26A}"/>
              </c:ext>
            </c:extLst>
          </c:dPt>
          <c:dPt>
            <c:idx val="1"/>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ACC-4006-9B27-F35279D8A26A}"/>
              </c:ext>
            </c:extLst>
          </c:dPt>
          <c:dPt>
            <c:idx val="2"/>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3ACC-4006-9B27-F35279D8A26A}"/>
              </c:ext>
            </c:extLst>
          </c:dPt>
          <c:dPt>
            <c:idx val="3"/>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3ACC-4006-9B27-F35279D8A26A}"/>
              </c:ext>
            </c:extLst>
          </c:dPt>
          <c:dPt>
            <c:idx val="4"/>
            <c:bubble3D val="0"/>
            <c:spPr>
              <a:solidFill>
                <a:schemeClr val="accent4">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3ACC-4006-9B27-F35279D8A26A}"/>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'47 Data Census moves'!$B$23:$B$27</c:f>
              <c:strCache>
                <c:ptCount val="5"/>
                <c:pt idx="0">
                  <c:v>Non movers</c:v>
                </c:pt>
                <c:pt idx="1">
                  <c:v>Movers within area</c:v>
                </c:pt>
                <c:pt idx="2">
                  <c:v>Movers into area</c:v>
                </c:pt>
                <c:pt idx="3">
                  <c:v>Movers out of area</c:v>
                </c:pt>
                <c:pt idx="4">
                  <c:v>Partial movers</c:v>
                </c:pt>
              </c:strCache>
            </c:strRef>
          </c:cat>
          <c:val>
            <c:numRef>
              <c:f>'47 Data Census moves'!$M$23:$M$27</c:f>
              <c:numCache>
                <c:formatCode>0%</c:formatCode>
                <c:ptCount val="5"/>
                <c:pt idx="0">
                  <c:v>0.82237120694761634</c:v>
                </c:pt>
                <c:pt idx="1">
                  <c:v>4.3004041190278626E-2</c:v>
                </c:pt>
                <c:pt idx="2">
                  <c:v>3.7971523193397021E-2</c:v>
                </c:pt>
                <c:pt idx="3">
                  <c:v>2.961989313242425E-2</c:v>
                </c:pt>
                <c:pt idx="4">
                  <c:v>6.7033335536283822E-2</c:v>
                </c:pt>
              </c:numCache>
            </c:numRef>
          </c:val>
          <c:extLst>
            <c:ext xmlns:c16="http://schemas.microsoft.com/office/drawing/2014/chart" uri="{C3380CC4-5D6E-409C-BE32-E72D297353CC}">
              <c16:uniqueId val="{0000000A-3ACC-4006-9B27-F35279D8A26A}"/>
            </c:ext>
          </c:extLst>
        </c:ser>
        <c:dLbls>
          <c:dLblPos val="ctr"/>
          <c:showLegendKey val="0"/>
          <c:showVal val="0"/>
          <c:showCatName val="1"/>
          <c:showSerName val="0"/>
          <c:showPercent val="0"/>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sz="1400" dirty="0"/>
              <a:t>Huntingdonshire movers </a:t>
            </a:r>
            <a:r>
              <a:rPr lang="en-GB" sz="1400" b="0" dirty="0"/>
              <a:t>in year prior to 2011 Census </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BA2-4A2C-94CA-9C4708312303}"/>
              </c:ext>
            </c:extLst>
          </c:dPt>
          <c:dPt>
            <c:idx val="1"/>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BA2-4A2C-94CA-9C4708312303}"/>
              </c:ext>
            </c:extLst>
          </c:dPt>
          <c:dPt>
            <c:idx val="2"/>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BA2-4A2C-94CA-9C4708312303}"/>
              </c:ext>
            </c:extLst>
          </c:dPt>
          <c:dPt>
            <c:idx val="3"/>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BBA2-4A2C-94CA-9C4708312303}"/>
              </c:ext>
            </c:extLst>
          </c:dPt>
          <c:dPt>
            <c:idx val="4"/>
            <c:bubble3D val="0"/>
            <c:spPr>
              <a:solidFill>
                <a:schemeClr val="accent4">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BBA2-4A2C-94CA-9C4708312303}"/>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'47 Data Census moves'!$B$23:$B$27</c:f>
              <c:strCache>
                <c:ptCount val="5"/>
                <c:pt idx="0">
                  <c:v>Non movers</c:v>
                </c:pt>
                <c:pt idx="1">
                  <c:v>Movers within area</c:v>
                </c:pt>
                <c:pt idx="2">
                  <c:v>Movers into area</c:v>
                </c:pt>
                <c:pt idx="3">
                  <c:v>Movers out of area</c:v>
                </c:pt>
                <c:pt idx="4">
                  <c:v>Partial movers</c:v>
                </c:pt>
              </c:strCache>
            </c:strRef>
          </c:cat>
          <c:val>
            <c:numRef>
              <c:f>'47 Data Census moves'!$G$23:$G$27</c:f>
              <c:numCache>
                <c:formatCode>0%</c:formatCode>
                <c:ptCount val="5"/>
                <c:pt idx="0">
                  <c:v>0.84352994197510001</c:v>
                </c:pt>
                <c:pt idx="1">
                  <c:v>4.1941299081741872E-2</c:v>
                </c:pt>
                <c:pt idx="2">
                  <c:v>3.3716410343079262E-2</c:v>
                </c:pt>
                <c:pt idx="3">
                  <c:v>2.3533885414906204E-2</c:v>
                </c:pt>
                <c:pt idx="4">
                  <c:v>5.7278463185172664E-2</c:v>
                </c:pt>
              </c:numCache>
            </c:numRef>
          </c:val>
          <c:extLst>
            <c:ext xmlns:c16="http://schemas.microsoft.com/office/drawing/2014/chart" uri="{C3380CC4-5D6E-409C-BE32-E72D297353CC}">
              <c16:uniqueId val="{0000000A-BBA2-4A2C-94CA-9C4708312303}"/>
            </c:ext>
          </c:extLst>
        </c:ser>
        <c:dLbls>
          <c:dLblPos val="ctr"/>
          <c:showLegendKey val="0"/>
          <c:showVal val="0"/>
          <c:showCatName val="1"/>
          <c:showSerName val="0"/>
          <c:showPercent val="0"/>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bg1"/>
        </a:gs>
        <a:gs pos="100000">
          <a:schemeClr val="accent1">
            <a:lumMod val="20000"/>
            <a:lumOff val="80000"/>
          </a:schemeClr>
        </a:gs>
      </a:gsLst>
      <a:path path="circle">
        <a:fillToRect l="50000" t="50000" r="50000" b="5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3"/>
          <c:order val="3"/>
          <c:tx>
            <c:strRef>
              <c:f>'47 Data Census moves'!$G$273</c:f>
              <c:strCache>
                <c:ptCount val="1"/>
                <c:pt idx="0">
                  <c:v>Huntingdonshire</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'47 Data Census moves'!$B$274:$C$293</c:f>
              <c:multiLvlStrCache>
                <c:ptCount val="20"/>
                <c:lvl>
                  <c:pt idx="0">
                    <c:v>Non-mover</c:v>
                  </c:pt>
                  <c:pt idx="1">
                    <c:v>Mover within same area</c:v>
                  </c:pt>
                  <c:pt idx="2">
                    <c:v>Moves into area</c:v>
                  </c:pt>
                  <c:pt idx="3">
                    <c:v>Moves out of area</c:v>
                  </c:pt>
                  <c:pt idx="4">
                    <c:v>Partially moving household</c:v>
                  </c:pt>
                  <c:pt idx="5">
                    <c:v>Non-mover</c:v>
                  </c:pt>
                  <c:pt idx="6">
                    <c:v>Mover within same area</c:v>
                  </c:pt>
                  <c:pt idx="7">
                    <c:v>Moves into area</c:v>
                  </c:pt>
                  <c:pt idx="8">
                    <c:v>Moves out of area</c:v>
                  </c:pt>
                  <c:pt idx="9">
                    <c:v>Partially moving household</c:v>
                  </c:pt>
                  <c:pt idx="10">
                    <c:v>Non-mover</c:v>
                  </c:pt>
                  <c:pt idx="11">
                    <c:v>Mover within same area</c:v>
                  </c:pt>
                  <c:pt idx="12">
                    <c:v>Moves into area</c:v>
                  </c:pt>
                  <c:pt idx="13">
                    <c:v>Moves out of area</c:v>
                  </c:pt>
                  <c:pt idx="14">
                    <c:v>Partially moving household</c:v>
                  </c:pt>
                  <c:pt idx="15">
                    <c:v>Non-mover</c:v>
                  </c:pt>
                  <c:pt idx="16">
                    <c:v>Mover within same area</c:v>
                  </c:pt>
                  <c:pt idx="17">
                    <c:v>Moves into area</c:v>
                  </c:pt>
                  <c:pt idx="18">
                    <c:v>Moves out of area</c:v>
                  </c:pt>
                  <c:pt idx="19">
                    <c:v>Partially moving household</c:v>
                  </c:pt>
                </c:lvl>
                <c:lvl>
                  <c:pt idx="0">
                    <c:v>Owned: Owned outright</c:v>
                  </c:pt>
                  <c:pt idx="5">
                    <c:v>Owned with MG/loan or SO</c:v>
                  </c:pt>
                  <c:pt idx="10">
                    <c:v>All social rented</c:v>
                  </c:pt>
                  <c:pt idx="15">
                    <c:v>All private rented</c:v>
                  </c:pt>
                </c:lvl>
              </c:multiLvlStrCache>
            </c:multiLvlStrRef>
          </c:cat>
          <c:val>
            <c:numRef>
              <c:f>'47 Data Census moves'!$G$274:$G$293</c:f>
              <c:numCache>
                <c:formatCode>0</c:formatCode>
                <c:ptCount val="20"/>
                <c:pt idx="0">
                  <c:v>20927</c:v>
                </c:pt>
                <c:pt idx="1">
                  <c:v>257</c:v>
                </c:pt>
                <c:pt idx="2">
                  <c:v>323</c:v>
                </c:pt>
                <c:pt idx="3">
                  <c:v>262</c:v>
                </c:pt>
                <c:pt idx="4">
                  <c:v>664</c:v>
                </c:pt>
                <c:pt idx="5">
                  <c:v>24859</c:v>
                </c:pt>
                <c:pt idx="6">
                  <c:v>769</c:v>
                </c:pt>
                <c:pt idx="7">
                  <c:v>577</c:v>
                </c:pt>
                <c:pt idx="8">
                  <c:v>384</c:v>
                </c:pt>
                <c:pt idx="9">
                  <c:v>1530</c:v>
                </c:pt>
                <c:pt idx="10">
                  <c:v>7627</c:v>
                </c:pt>
                <c:pt idx="11">
                  <c:v>660</c:v>
                </c:pt>
                <c:pt idx="12">
                  <c:v>197</c:v>
                </c:pt>
                <c:pt idx="13">
                  <c:v>147</c:v>
                </c:pt>
                <c:pt idx="14">
                  <c:v>455</c:v>
                </c:pt>
                <c:pt idx="15">
                  <c:v>6481</c:v>
                </c:pt>
                <c:pt idx="16">
                  <c:v>1292</c:v>
                </c:pt>
                <c:pt idx="17">
                  <c:v>1297</c:v>
                </c:pt>
                <c:pt idx="18">
                  <c:v>878</c:v>
                </c:pt>
                <c:pt idx="19">
                  <c:v>1418</c:v>
                </c:pt>
              </c:numCache>
            </c:numRef>
          </c:val>
          <c:extLst>
            <c:ext xmlns:c16="http://schemas.microsoft.com/office/drawing/2014/chart" uri="{C3380CC4-5D6E-409C-BE32-E72D297353CC}">
              <c16:uniqueId val="{00000000-4A69-42B3-9D37-C25E5BC813DD}"/>
            </c:ext>
          </c:extLst>
        </c:ser>
        <c:dLbls>
          <c:showLegendKey val="0"/>
          <c:showVal val="0"/>
          <c:showCatName val="0"/>
          <c:showSerName val="0"/>
          <c:showPercent val="0"/>
          <c:showBubbleSize val="0"/>
        </c:dLbls>
        <c:gapWidth val="182"/>
        <c:axId val="724414448"/>
        <c:axId val="724410512"/>
        <c:extLst>
          <c:ext xmlns:c15="http://schemas.microsoft.com/office/drawing/2012/chart" uri="{02D57815-91ED-43cb-92C2-25804820EDAC}">
            <c15:filteredBarSeries>
              <c15:ser>
                <c:idx val="0"/>
                <c:order val="0"/>
                <c:tx>
                  <c:strRef>
                    <c:extLst>
                      <c:ext uri="{02D57815-91ED-43cb-92C2-25804820EDAC}">
                        <c15:formulaRef>
                          <c15:sqref>'47 Data Census moves'!$D$273</c15:sqref>
                        </c15:formulaRef>
                      </c:ext>
                    </c:extLst>
                    <c:strCache>
                      <c:ptCount val="1"/>
                      <c:pt idx="0">
                        <c:v>Cambridge</c:v>
                      </c:pt>
                    </c:strCache>
                  </c:strRef>
                </c:tx>
                <c:spPr>
                  <a:solidFill>
                    <a:schemeClr val="accent1"/>
                  </a:solidFill>
                  <a:ln>
                    <a:noFill/>
                  </a:ln>
                  <a:effectLst/>
                </c:spPr>
                <c:invertIfNegative val="0"/>
                <c:dPt>
                  <c:idx val="3"/>
                  <c:invertIfNegative val="0"/>
                  <c:bubble3D val="0"/>
                  <c:spPr>
                    <a:solidFill>
                      <a:schemeClr val="accent1"/>
                    </a:solidFill>
                    <a:ln>
                      <a:noFill/>
                    </a:ln>
                    <a:effectLst/>
                  </c:spPr>
                  <c:extLst>
                    <c:ext xmlns:c16="http://schemas.microsoft.com/office/drawing/2014/chart" uri="{C3380CC4-5D6E-409C-BE32-E72D297353CC}">
                      <c16:uniqueId val="{00000002-4A69-42B3-9D37-C25E5BC813DD}"/>
                    </c:ext>
                  </c:extLst>
                </c:dPt>
                <c:dPt>
                  <c:idx val="8"/>
                  <c:invertIfNegative val="0"/>
                  <c:bubble3D val="0"/>
                  <c:spPr>
                    <a:solidFill>
                      <a:schemeClr val="accent1"/>
                    </a:solidFill>
                    <a:ln>
                      <a:noFill/>
                    </a:ln>
                    <a:effectLst/>
                  </c:spPr>
                  <c:extLst>
                    <c:ext xmlns:c16="http://schemas.microsoft.com/office/drawing/2014/chart" uri="{C3380CC4-5D6E-409C-BE32-E72D297353CC}">
                      <c16:uniqueId val="{00000004-4A69-42B3-9D37-C25E5BC813DD}"/>
                    </c:ext>
                  </c:extLst>
                </c:dPt>
                <c:dPt>
                  <c:idx val="13"/>
                  <c:invertIfNegative val="0"/>
                  <c:bubble3D val="0"/>
                  <c:spPr>
                    <a:solidFill>
                      <a:schemeClr val="accent1"/>
                    </a:solidFill>
                    <a:ln>
                      <a:noFill/>
                    </a:ln>
                    <a:effectLst/>
                  </c:spPr>
                  <c:extLst>
                    <c:ext xmlns:c16="http://schemas.microsoft.com/office/drawing/2014/chart" uri="{C3380CC4-5D6E-409C-BE32-E72D297353CC}">
                      <c16:uniqueId val="{00000006-4A69-42B3-9D37-C25E5BC813DD}"/>
                    </c:ext>
                  </c:extLst>
                </c:dPt>
                <c:dPt>
                  <c:idx val="18"/>
                  <c:invertIfNegative val="0"/>
                  <c:bubble3D val="0"/>
                  <c:spPr>
                    <a:solidFill>
                      <a:schemeClr val="accent1"/>
                    </a:solidFill>
                    <a:ln>
                      <a:noFill/>
                    </a:ln>
                    <a:effectLst/>
                  </c:spPr>
                  <c:extLst>
                    <c:ext xmlns:c16="http://schemas.microsoft.com/office/drawing/2014/chart" uri="{C3380CC4-5D6E-409C-BE32-E72D297353CC}">
                      <c16:uniqueId val="{00000008-4A69-42B3-9D37-C25E5BC813DD}"/>
                    </c:ext>
                  </c:extLst>
                </c:dPt>
                <c:dLbls>
                  <c:dLbl>
                    <c:idx val="3"/>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4A69-42B3-9D37-C25E5BC813DD}"/>
                      </c:ext>
                    </c:extLst>
                  </c:dLbl>
                  <c:dLbl>
                    <c:idx val="8"/>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4A69-42B3-9D37-C25E5BC813DD}"/>
                      </c:ext>
                    </c:extLst>
                  </c:dLbl>
                  <c:dLbl>
                    <c:idx val="13"/>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4A69-42B3-9D37-C25E5BC813DD}"/>
                      </c:ext>
                    </c:extLst>
                  </c:dLbl>
                  <c:dLbl>
                    <c:idx val="18"/>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8-4A69-42B3-9D37-C25E5BC813D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c:ext uri="{02D57815-91ED-43cb-92C2-25804820EDAC}">
                        <c15:formulaRef>
                          <c15:sqref>'47 Data Census moves'!$B$274:$C$293</c15:sqref>
                        </c15:formulaRef>
                      </c:ext>
                    </c:extLst>
                    <c:multiLvlStrCache>
                      <c:ptCount val="20"/>
                      <c:lvl>
                        <c:pt idx="0">
                          <c:v>Non-mover</c:v>
                        </c:pt>
                        <c:pt idx="1">
                          <c:v>Mover within same area</c:v>
                        </c:pt>
                        <c:pt idx="2">
                          <c:v>Moves into area</c:v>
                        </c:pt>
                        <c:pt idx="3">
                          <c:v>Moves out of area</c:v>
                        </c:pt>
                        <c:pt idx="4">
                          <c:v>Partially moving household</c:v>
                        </c:pt>
                        <c:pt idx="5">
                          <c:v>Non-mover</c:v>
                        </c:pt>
                        <c:pt idx="6">
                          <c:v>Mover within same area</c:v>
                        </c:pt>
                        <c:pt idx="7">
                          <c:v>Moves into area</c:v>
                        </c:pt>
                        <c:pt idx="8">
                          <c:v>Moves out of area</c:v>
                        </c:pt>
                        <c:pt idx="9">
                          <c:v>Partially moving household</c:v>
                        </c:pt>
                        <c:pt idx="10">
                          <c:v>Non-mover</c:v>
                        </c:pt>
                        <c:pt idx="11">
                          <c:v>Mover within same area</c:v>
                        </c:pt>
                        <c:pt idx="12">
                          <c:v>Moves into area</c:v>
                        </c:pt>
                        <c:pt idx="13">
                          <c:v>Moves out of area</c:v>
                        </c:pt>
                        <c:pt idx="14">
                          <c:v>Partially moving household</c:v>
                        </c:pt>
                        <c:pt idx="15">
                          <c:v>Non-mover</c:v>
                        </c:pt>
                        <c:pt idx="16">
                          <c:v>Mover within same area</c:v>
                        </c:pt>
                        <c:pt idx="17">
                          <c:v>Moves into area</c:v>
                        </c:pt>
                        <c:pt idx="18">
                          <c:v>Moves out of area</c:v>
                        </c:pt>
                        <c:pt idx="19">
                          <c:v>Partially moving household</c:v>
                        </c:pt>
                      </c:lvl>
                      <c:lvl>
                        <c:pt idx="0">
                          <c:v>Owned: Owned outright</c:v>
                        </c:pt>
                        <c:pt idx="5">
                          <c:v>Owned with MG/loan or SO</c:v>
                        </c:pt>
                        <c:pt idx="10">
                          <c:v>All social rented</c:v>
                        </c:pt>
                        <c:pt idx="15">
                          <c:v>All private rented</c:v>
                        </c:pt>
                      </c:lvl>
                    </c:multiLvlStrCache>
                  </c:multiLvlStrRef>
                </c:cat>
                <c:val>
                  <c:numRef>
                    <c:extLst>
                      <c:ext uri="{02D57815-91ED-43cb-92C2-25804820EDAC}">
                        <c15:formulaRef>
                          <c15:sqref>'47 Data Census moves'!$D$274:$D$293</c15:sqref>
                        </c15:formulaRef>
                      </c:ext>
                    </c:extLst>
                    <c:numCache>
                      <c:formatCode>0</c:formatCode>
                      <c:ptCount val="20"/>
                      <c:pt idx="0">
                        <c:v>10603</c:v>
                      </c:pt>
                      <c:pt idx="1">
                        <c:v>181</c:v>
                      </c:pt>
                      <c:pt idx="2">
                        <c:v>209</c:v>
                      </c:pt>
                      <c:pt idx="3">
                        <c:v>331</c:v>
                      </c:pt>
                      <c:pt idx="4">
                        <c:v>646</c:v>
                      </c:pt>
                      <c:pt idx="5">
                        <c:v>9273</c:v>
                      </c:pt>
                      <c:pt idx="6">
                        <c:v>477</c:v>
                      </c:pt>
                      <c:pt idx="7">
                        <c:v>266</c:v>
                      </c:pt>
                      <c:pt idx="8">
                        <c:v>636</c:v>
                      </c:pt>
                      <c:pt idx="9">
                        <c:v>1042</c:v>
                      </c:pt>
                      <c:pt idx="10">
                        <c:v>9287</c:v>
                      </c:pt>
                      <c:pt idx="11">
                        <c:v>695</c:v>
                      </c:pt>
                      <c:pt idx="12">
                        <c:v>423</c:v>
                      </c:pt>
                      <c:pt idx="13">
                        <c:v>243</c:v>
                      </c:pt>
                      <c:pt idx="14">
                        <c:v>618</c:v>
                      </c:pt>
                      <c:pt idx="15">
                        <c:v>6272</c:v>
                      </c:pt>
                      <c:pt idx="16">
                        <c:v>1104</c:v>
                      </c:pt>
                      <c:pt idx="17">
                        <c:v>1793</c:v>
                      </c:pt>
                      <c:pt idx="18">
                        <c:v>1577</c:v>
                      </c:pt>
                      <c:pt idx="19">
                        <c:v>3825</c:v>
                      </c:pt>
                    </c:numCache>
                  </c:numRef>
                </c:val>
                <c:extLst>
                  <c:ext xmlns:c16="http://schemas.microsoft.com/office/drawing/2014/chart" uri="{C3380CC4-5D6E-409C-BE32-E72D297353CC}">
                    <c16:uniqueId val="{00000009-4A69-42B3-9D37-C25E5BC813DD}"/>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'47 Data Census moves'!$E$273</c15:sqref>
                        </c15:formulaRef>
                      </c:ext>
                    </c:extLst>
                    <c:strCache>
                      <c:ptCount val="1"/>
                      <c:pt idx="0">
                        <c:v>East Cambridgeshire</c:v>
                      </c:pt>
                    </c:strCache>
                  </c:strRef>
                </c:tx>
                <c:spPr>
                  <a:solidFill>
                    <a:schemeClr val="accent2"/>
                  </a:solidFill>
                  <a:ln>
                    <a:noFill/>
                  </a:ln>
                  <a:effectLst/>
                </c:spPr>
                <c:invertIfNegative val="0"/>
                <c:cat>
                  <c:multiLvlStrRef>
                    <c:extLst xmlns:c15="http://schemas.microsoft.com/office/drawing/2012/chart">
                      <c:ext xmlns:c15="http://schemas.microsoft.com/office/drawing/2012/chart" uri="{02D57815-91ED-43cb-92C2-25804820EDAC}">
                        <c15:formulaRef>
                          <c15:sqref>'47 Data Census moves'!$B$274:$C$293</c15:sqref>
                        </c15:formulaRef>
                      </c:ext>
                    </c:extLst>
                    <c:multiLvlStrCache>
                      <c:ptCount val="20"/>
                      <c:lvl>
                        <c:pt idx="0">
                          <c:v>Non-mover</c:v>
                        </c:pt>
                        <c:pt idx="1">
                          <c:v>Mover within same area</c:v>
                        </c:pt>
                        <c:pt idx="2">
                          <c:v>Moves into area</c:v>
                        </c:pt>
                        <c:pt idx="3">
                          <c:v>Moves out of area</c:v>
                        </c:pt>
                        <c:pt idx="4">
                          <c:v>Partially moving household</c:v>
                        </c:pt>
                        <c:pt idx="5">
                          <c:v>Non-mover</c:v>
                        </c:pt>
                        <c:pt idx="6">
                          <c:v>Mover within same area</c:v>
                        </c:pt>
                        <c:pt idx="7">
                          <c:v>Moves into area</c:v>
                        </c:pt>
                        <c:pt idx="8">
                          <c:v>Moves out of area</c:v>
                        </c:pt>
                        <c:pt idx="9">
                          <c:v>Partially moving household</c:v>
                        </c:pt>
                        <c:pt idx="10">
                          <c:v>Non-mover</c:v>
                        </c:pt>
                        <c:pt idx="11">
                          <c:v>Mover within same area</c:v>
                        </c:pt>
                        <c:pt idx="12">
                          <c:v>Moves into area</c:v>
                        </c:pt>
                        <c:pt idx="13">
                          <c:v>Moves out of area</c:v>
                        </c:pt>
                        <c:pt idx="14">
                          <c:v>Partially moving household</c:v>
                        </c:pt>
                        <c:pt idx="15">
                          <c:v>Non-mover</c:v>
                        </c:pt>
                        <c:pt idx="16">
                          <c:v>Mover within same area</c:v>
                        </c:pt>
                        <c:pt idx="17">
                          <c:v>Moves into area</c:v>
                        </c:pt>
                        <c:pt idx="18">
                          <c:v>Moves out of area</c:v>
                        </c:pt>
                        <c:pt idx="19">
                          <c:v>Partially moving household</c:v>
                        </c:pt>
                      </c:lvl>
                      <c:lvl>
                        <c:pt idx="0">
                          <c:v>Owned: Owned outright</c:v>
                        </c:pt>
                        <c:pt idx="5">
                          <c:v>Owned with MG/loan or SO</c:v>
                        </c:pt>
                        <c:pt idx="10">
                          <c:v>All social rented</c:v>
                        </c:pt>
                        <c:pt idx="15">
                          <c:v>All private rented</c:v>
                        </c:pt>
                      </c:lvl>
                    </c:multiLvlStrCache>
                  </c:multiLvlStrRef>
                </c:cat>
                <c:val>
                  <c:numRef>
                    <c:extLst xmlns:c15="http://schemas.microsoft.com/office/drawing/2012/chart">
                      <c:ext xmlns:c15="http://schemas.microsoft.com/office/drawing/2012/chart" uri="{02D57815-91ED-43cb-92C2-25804820EDAC}">
                        <c15:formulaRef>
                          <c15:sqref>'47 Data Census moves'!$E$274:$E$293</c15:sqref>
                        </c15:formulaRef>
                      </c:ext>
                    </c:extLst>
                    <c:numCache>
                      <c:formatCode>0</c:formatCode>
                      <c:ptCount val="20"/>
                      <c:pt idx="0">
                        <c:v>10487</c:v>
                      </c:pt>
                      <c:pt idx="1">
                        <c:v>136</c:v>
                      </c:pt>
                      <c:pt idx="2">
                        <c:v>206</c:v>
                      </c:pt>
                      <c:pt idx="3">
                        <c:v>161</c:v>
                      </c:pt>
                      <c:pt idx="4">
                        <c:v>316</c:v>
                      </c:pt>
                      <c:pt idx="5">
                        <c:v>11542</c:v>
                      </c:pt>
                      <c:pt idx="6">
                        <c:v>436</c:v>
                      </c:pt>
                      <c:pt idx="7">
                        <c:v>396</c:v>
                      </c:pt>
                      <c:pt idx="8">
                        <c:v>245</c:v>
                      </c:pt>
                      <c:pt idx="9">
                        <c:v>706</c:v>
                      </c:pt>
                      <c:pt idx="10">
                        <c:v>4296</c:v>
                      </c:pt>
                      <c:pt idx="11">
                        <c:v>297</c:v>
                      </c:pt>
                      <c:pt idx="12">
                        <c:v>129</c:v>
                      </c:pt>
                      <c:pt idx="13">
                        <c:v>104</c:v>
                      </c:pt>
                      <c:pt idx="14">
                        <c:v>222</c:v>
                      </c:pt>
                      <c:pt idx="15">
                        <c:v>3655</c:v>
                      </c:pt>
                      <c:pt idx="16">
                        <c:v>446</c:v>
                      </c:pt>
                      <c:pt idx="17">
                        <c:v>723</c:v>
                      </c:pt>
                      <c:pt idx="18">
                        <c:v>480</c:v>
                      </c:pt>
                      <c:pt idx="19">
                        <c:v>621</c:v>
                      </c:pt>
                    </c:numCache>
                  </c:numRef>
                </c:val>
                <c:extLst xmlns:c15="http://schemas.microsoft.com/office/drawing/2012/chart">
                  <c:ext xmlns:c16="http://schemas.microsoft.com/office/drawing/2014/chart" uri="{C3380CC4-5D6E-409C-BE32-E72D297353CC}">
                    <c16:uniqueId val="{0000000A-4A69-42B3-9D37-C25E5BC813DD}"/>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'47 Data Census moves'!$F$273</c15:sqref>
                        </c15:formulaRef>
                      </c:ext>
                    </c:extLst>
                    <c:strCache>
                      <c:ptCount val="1"/>
                      <c:pt idx="0">
                        <c:v>Fenland</c:v>
                      </c:pt>
                    </c:strCache>
                  </c:strRef>
                </c:tx>
                <c:spPr>
                  <a:solidFill>
                    <a:schemeClr val="accent3"/>
                  </a:solidFill>
                  <a:ln>
                    <a:noFill/>
                  </a:ln>
                  <a:effectLst/>
                </c:spPr>
                <c:invertIfNegative val="0"/>
                <c:cat>
                  <c:multiLvlStrRef>
                    <c:extLst xmlns:c15="http://schemas.microsoft.com/office/drawing/2012/chart">
                      <c:ext xmlns:c15="http://schemas.microsoft.com/office/drawing/2012/chart" uri="{02D57815-91ED-43cb-92C2-25804820EDAC}">
                        <c15:formulaRef>
                          <c15:sqref>'47 Data Census moves'!$B$274:$C$293</c15:sqref>
                        </c15:formulaRef>
                      </c:ext>
                    </c:extLst>
                    <c:multiLvlStrCache>
                      <c:ptCount val="20"/>
                      <c:lvl>
                        <c:pt idx="0">
                          <c:v>Non-mover</c:v>
                        </c:pt>
                        <c:pt idx="1">
                          <c:v>Mover within same area</c:v>
                        </c:pt>
                        <c:pt idx="2">
                          <c:v>Moves into area</c:v>
                        </c:pt>
                        <c:pt idx="3">
                          <c:v>Moves out of area</c:v>
                        </c:pt>
                        <c:pt idx="4">
                          <c:v>Partially moving household</c:v>
                        </c:pt>
                        <c:pt idx="5">
                          <c:v>Non-mover</c:v>
                        </c:pt>
                        <c:pt idx="6">
                          <c:v>Mover within same area</c:v>
                        </c:pt>
                        <c:pt idx="7">
                          <c:v>Moves into area</c:v>
                        </c:pt>
                        <c:pt idx="8">
                          <c:v>Moves out of area</c:v>
                        </c:pt>
                        <c:pt idx="9">
                          <c:v>Partially moving household</c:v>
                        </c:pt>
                        <c:pt idx="10">
                          <c:v>Non-mover</c:v>
                        </c:pt>
                        <c:pt idx="11">
                          <c:v>Mover within same area</c:v>
                        </c:pt>
                        <c:pt idx="12">
                          <c:v>Moves into area</c:v>
                        </c:pt>
                        <c:pt idx="13">
                          <c:v>Moves out of area</c:v>
                        </c:pt>
                        <c:pt idx="14">
                          <c:v>Partially moving household</c:v>
                        </c:pt>
                        <c:pt idx="15">
                          <c:v>Non-mover</c:v>
                        </c:pt>
                        <c:pt idx="16">
                          <c:v>Mover within same area</c:v>
                        </c:pt>
                        <c:pt idx="17">
                          <c:v>Moves into area</c:v>
                        </c:pt>
                        <c:pt idx="18">
                          <c:v>Moves out of area</c:v>
                        </c:pt>
                        <c:pt idx="19">
                          <c:v>Partially moving household</c:v>
                        </c:pt>
                      </c:lvl>
                      <c:lvl>
                        <c:pt idx="0">
                          <c:v>Owned: Owned outright</c:v>
                        </c:pt>
                        <c:pt idx="5">
                          <c:v>Owned with MG/loan or SO</c:v>
                        </c:pt>
                        <c:pt idx="10">
                          <c:v>All social rented</c:v>
                        </c:pt>
                        <c:pt idx="15">
                          <c:v>All private rented</c:v>
                        </c:pt>
                      </c:lvl>
                    </c:multiLvlStrCache>
                  </c:multiLvlStrRef>
                </c:cat>
                <c:val>
                  <c:numRef>
                    <c:extLst xmlns:c15="http://schemas.microsoft.com/office/drawing/2012/chart">
                      <c:ext xmlns:c15="http://schemas.microsoft.com/office/drawing/2012/chart" uri="{02D57815-91ED-43cb-92C2-25804820EDAC}">
                        <c15:formulaRef>
                          <c15:sqref>'47 Data Census moves'!$F$274:$F$293</c15:sqref>
                        </c15:formulaRef>
                      </c:ext>
                    </c:extLst>
                    <c:numCache>
                      <c:formatCode>0</c:formatCode>
                      <c:ptCount val="20"/>
                      <c:pt idx="0">
                        <c:v>13776</c:v>
                      </c:pt>
                      <c:pt idx="1">
                        <c:v>191</c:v>
                      </c:pt>
                      <c:pt idx="2">
                        <c:v>212</c:v>
                      </c:pt>
                      <c:pt idx="3">
                        <c:v>147</c:v>
                      </c:pt>
                      <c:pt idx="4">
                        <c:v>311</c:v>
                      </c:pt>
                      <c:pt idx="5">
                        <c:v>12866</c:v>
                      </c:pt>
                      <c:pt idx="6">
                        <c:v>298</c:v>
                      </c:pt>
                      <c:pt idx="7">
                        <c:v>233</c:v>
                      </c:pt>
                      <c:pt idx="8">
                        <c:v>160</c:v>
                      </c:pt>
                      <c:pt idx="9">
                        <c:v>754</c:v>
                      </c:pt>
                      <c:pt idx="10">
                        <c:v>4381</c:v>
                      </c:pt>
                      <c:pt idx="11">
                        <c:v>371</c:v>
                      </c:pt>
                      <c:pt idx="12">
                        <c:v>74</c:v>
                      </c:pt>
                      <c:pt idx="13">
                        <c:v>136</c:v>
                      </c:pt>
                      <c:pt idx="14">
                        <c:v>228</c:v>
                      </c:pt>
                      <c:pt idx="15">
                        <c:v>4604</c:v>
                      </c:pt>
                      <c:pt idx="16">
                        <c:v>916</c:v>
                      </c:pt>
                      <c:pt idx="17">
                        <c:v>568</c:v>
                      </c:pt>
                      <c:pt idx="18">
                        <c:v>451</c:v>
                      </c:pt>
                      <c:pt idx="19">
                        <c:v>837</c:v>
                      </c:pt>
                    </c:numCache>
                  </c:numRef>
                </c:val>
                <c:extLst xmlns:c15="http://schemas.microsoft.com/office/drawing/2012/chart">
                  <c:ext xmlns:c16="http://schemas.microsoft.com/office/drawing/2014/chart" uri="{C3380CC4-5D6E-409C-BE32-E72D297353CC}">
                    <c16:uniqueId val="{0000000B-4A69-42B3-9D37-C25E5BC813DD}"/>
                  </c:ext>
                </c:extLst>
              </c15:ser>
            </c15:filteredBarSeries>
          </c:ext>
        </c:extLst>
      </c:barChart>
      <c:catAx>
        <c:axId val="724414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4410512"/>
        <c:crosses val="autoZero"/>
        <c:auto val="1"/>
        <c:lblAlgn val="ctr"/>
        <c:lblOffset val="100"/>
        <c:noMultiLvlLbl val="0"/>
      </c:catAx>
      <c:valAx>
        <c:axId val="72441051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4414448"/>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9783688401014916E-2"/>
          <c:y val="5.8187932532865957E-2"/>
          <c:w val="0.88643845112273256"/>
          <c:h val="0.78250094221075095"/>
        </c:manualLayout>
      </c:layout>
      <c:barChart>
        <c:barDir val="col"/>
        <c:grouping val="clustered"/>
        <c:varyColors val="0"/>
        <c:ser>
          <c:idx val="1"/>
          <c:order val="0"/>
          <c:tx>
            <c:strRef>
              <c:f>'30 Data CACI'!$A$7</c:f>
              <c:strCache>
                <c:ptCount val="1"/>
                <c:pt idx="0">
                  <c:v>Huntingdonshire</c:v>
                </c:pt>
              </c:strCache>
            </c:strRef>
          </c:tx>
          <c:spPr>
            <a:solidFill>
              <a:schemeClr val="accent1">
                <a:shade val="76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'30 Data CACI'!$B$3:$V$3</c:f>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f>'30 Data CACI'!$B$7:$V$7</c:f>
              <c:numCache>
                <c:formatCode>_-* #,##0_-;\-* #,##0_-;_-* "-"??_-;_-@_-</c:formatCode>
                <c:ptCount val="21"/>
                <c:pt idx="0">
                  <c:v>707</c:v>
                </c:pt>
                <c:pt idx="1">
                  <c:v>3535</c:v>
                </c:pt>
                <c:pt idx="2">
                  <c:v>5345</c:v>
                </c:pt>
                <c:pt idx="3">
                  <c:v>6390</c:v>
                </c:pt>
                <c:pt idx="4">
                  <c:v>5956</c:v>
                </c:pt>
                <c:pt idx="5">
                  <c:v>5889</c:v>
                </c:pt>
                <c:pt idx="6">
                  <c:v>5416</c:v>
                </c:pt>
                <c:pt idx="7">
                  <c:v>5457</c:v>
                </c:pt>
                <c:pt idx="8">
                  <c:v>4771</c:v>
                </c:pt>
                <c:pt idx="9">
                  <c:v>4525</c:v>
                </c:pt>
                <c:pt idx="10">
                  <c:v>3555</c:v>
                </c:pt>
                <c:pt idx="11">
                  <c:v>3308</c:v>
                </c:pt>
                <c:pt idx="12">
                  <c:v>2744</c:v>
                </c:pt>
                <c:pt idx="13">
                  <c:v>2207</c:v>
                </c:pt>
                <c:pt idx="14">
                  <c:v>1941</c:v>
                </c:pt>
                <c:pt idx="15">
                  <c:v>1765</c:v>
                </c:pt>
                <c:pt idx="16">
                  <c:v>1910</c:v>
                </c:pt>
                <c:pt idx="17">
                  <c:v>1612</c:v>
                </c:pt>
                <c:pt idx="18">
                  <c:v>1101</c:v>
                </c:pt>
                <c:pt idx="19">
                  <c:v>1044</c:v>
                </c:pt>
                <c:pt idx="20">
                  <c:v>2454</c:v>
                </c:pt>
              </c:numCache>
            </c:numRef>
          </c:val>
          <c:extLst>
            <c:ext xmlns:c16="http://schemas.microsoft.com/office/drawing/2014/chart" uri="{C3380CC4-5D6E-409C-BE32-E72D297353CC}">
              <c16:uniqueId val="{00000000-4853-407D-8324-5BCBBFC708DF}"/>
            </c:ext>
          </c:extLst>
        </c:ser>
        <c:dLbls>
          <c:showLegendKey val="0"/>
          <c:showVal val="0"/>
          <c:showCatName val="0"/>
          <c:showSerName val="0"/>
          <c:showPercent val="0"/>
          <c:showBubbleSize val="0"/>
        </c:dLbls>
        <c:gapWidth val="267"/>
        <c:overlap val="-43"/>
        <c:axId val="603894944"/>
        <c:axId val="603887072"/>
      </c:barChart>
      <c:catAx>
        <c:axId val="60389494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5400000" spcFirstLastPara="1" vertOverflow="ellipsis" wrap="square" anchor="ctr" anchorCtr="1"/>
          <a:lstStyle/>
          <a:p>
            <a:pPr algn="ctr">
              <a:defRPr lang="en-US" sz="900" b="0" i="0" u="none" strike="noStrike" kern="1200" cap="none" spc="0" normalizeH="0" baseline="0">
                <a:solidFill>
                  <a:schemeClr val="dk1">
                    <a:lumMod val="50000"/>
                    <a:lumOff val="50000"/>
                  </a:schemeClr>
                </a:solidFill>
                <a:latin typeface="+mn-lt"/>
                <a:ea typeface="+mn-ea"/>
                <a:cs typeface="+mn-cs"/>
              </a:defRPr>
            </a:pPr>
            <a:endParaRPr lang="en-US"/>
          </a:p>
        </c:txPr>
        <c:crossAx val="603887072"/>
        <c:crosses val="autoZero"/>
        <c:auto val="1"/>
        <c:lblAlgn val="ctr"/>
        <c:lblOffset val="100"/>
        <c:noMultiLvlLbl val="0"/>
      </c:catAx>
      <c:valAx>
        <c:axId val="603887072"/>
        <c:scaling>
          <c:orientation val="minMax"/>
        </c:scaling>
        <c:delete val="0"/>
        <c:axPos val="l"/>
        <c:majorGridlines>
          <c:spPr>
            <a:ln w="9525" cap="flat" cmpd="sng" algn="ctr">
              <a:solidFill>
                <a:schemeClr val="dk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6038949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44792798668054"/>
          <c:y val="6.1399561196796688E-2"/>
          <c:w val="0.77906797735886113"/>
          <c:h val="0.77928919491243642"/>
        </c:manualLayout>
      </c:layout>
      <c:lineChart>
        <c:grouping val="standard"/>
        <c:varyColors val="0"/>
        <c:ser>
          <c:idx val="3"/>
          <c:order val="3"/>
          <c:tx>
            <c:strRef>
              <c:f>'30 Data CACI'!$A$7</c:f>
              <c:strCache>
                <c:ptCount val="1"/>
                <c:pt idx="0">
                  <c:v>Huntingdonshire</c:v>
                </c:pt>
              </c:strCache>
              <c:extLst xmlns:c15="http://schemas.microsoft.com/office/drawing/2012/chart"/>
            </c:strRef>
          </c:tx>
          <c:spPr>
            <a:ln w="22225" cap="rnd">
              <a:solidFill>
                <a:schemeClr val="accent4"/>
              </a:solidFill>
              <a:round/>
            </a:ln>
            <a:effectLst/>
          </c:spPr>
          <c:marker>
            <c:symbol val="none"/>
          </c:marker>
          <c:cat>
            <c:strRef>
              <c:f>'30 Data CACI'!$B$3:$V$3</c:f>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extLst xmlns:c15="http://schemas.microsoft.com/office/drawing/2012/chart"/>
            </c:strRef>
          </c:cat>
          <c:val>
            <c:numRef>
              <c:f>'30 Data CACI'!$B$7:$V$7</c:f>
              <c:numCache>
                <c:formatCode>_-* #,##0_-;\-* #,##0_-;_-* "-"??_-;_-@_-</c:formatCode>
                <c:ptCount val="21"/>
                <c:pt idx="0">
                  <c:v>707</c:v>
                </c:pt>
                <c:pt idx="1">
                  <c:v>3535</c:v>
                </c:pt>
                <c:pt idx="2">
                  <c:v>5345</c:v>
                </c:pt>
                <c:pt idx="3">
                  <c:v>6390</c:v>
                </c:pt>
                <c:pt idx="4">
                  <c:v>5956</c:v>
                </c:pt>
                <c:pt idx="5">
                  <c:v>5889</c:v>
                </c:pt>
                <c:pt idx="6">
                  <c:v>5416</c:v>
                </c:pt>
                <c:pt idx="7">
                  <c:v>5457</c:v>
                </c:pt>
                <c:pt idx="8">
                  <c:v>4771</c:v>
                </c:pt>
                <c:pt idx="9">
                  <c:v>4525</c:v>
                </c:pt>
                <c:pt idx="10">
                  <c:v>3555</c:v>
                </c:pt>
                <c:pt idx="11">
                  <c:v>3308</c:v>
                </c:pt>
                <c:pt idx="12">
                  <c:v>2744</c:v>
                </c:pt>
                <c:pt idx="13">
                  <c:v>2207</c:v>
                </c:pt>
                <c:pt idx="14">
                  <c:v>1941</c:v>
                </c:pt>
                <c:pt idx="15">
                  <c:v>1765</c:v>
                </c:pt>
                <c:pt idx="16">
                  <c:v>1910</c:v>
                </c:pt>
                <c:pt idx="17">
                  <c:v>1612</c:v>
                </c:pt>
                <c:pt idx="18">
                  <c:v>1101</c:v>
                </c:pt>
                <c:pt idx="19">
                  <c:v>1044</c:v>
                </c:pt>
                <c:pt idx="20">
                  <c:v>2454</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0-839D-4200-A8A2-C0CD488078FC}"/>
            </c:ext>
          </c:extLst>
        </c:ser>
        <c:dLbls>
          <c:showLegendKey val="0"/>
          <c:showVal val="0"/>
          <c:showCatName val="0"/>
          <c:showSerName val="0"/>
          <c:showPercent val="0"/>
          <c:showBubbleSize val="0"/>
        </c:dLbls>
        <c:marker val="1"/>
        <c:smooth val="0"/>
        <c:axId val="603894944"/>
        <c:axId val="603887072"/>
        <c:extLst>
          <c:ext xmlns:c15="http://schemas.microsoft.com/office/drawing/2012/chart" uri="{02D57815-91ED-43cb-92C2-25804820EDAC}">
            <c15:filteredLineSeries>
              <c15:ser>
                <c:idx val="1"/>
                <c:order val="0"/>
                <c:tx>
                  <c:strRef>
                    <c:extLst>
                      <c:ext uri="{02D57815-91ED-43cb-92C2-25804820EDAC}">
                        <c15:formulaRef>
                          <c15:sqref>'30 Data CACI'!$A$4</c15:sqref>
                        </c15:formulaRef>
                      </c:ext>
                    </c:extLst>
                    <c:strCache>
                      <c:ptCount val="1"/>
                      <c:pt idx="0">
                        <c:v>Cambridge</c:v>
                      </c:pt>
                    </c:strCache>
                  </c:strRef>
                </c:tx>
                <c:spPr>
                  <a:ln w="22225" cap="rnd">
                    <a:solidFill>
                      <a:schemeClr val="accent2"/>
                    </a:solidFill>
                    <a:round/>
                  </a:ln>
                  <a:effectLst/>
                </c:spPr>
                <c:marker>
                  <c:symbol val="none"/>
                </c:marker>
                <c:cat>
                  <c:strRef>
                    <c:extLst>
                      <c:ex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c:ext uri="{02D57815-91ED-43cb-92C2-25804820EDAC}">
                        <c15:formulaRef>
                          <c15:sqref>'30 Data CACI'!$B$4:$V$4</c15:sqref>
                        </c15:formulaRef>
                      </c:ext>
                    </c:extLst>
                    <c:numCache>
                      <c:formatCode>_-* #,##0_-;\-* #,##0_-;_-* "-"??_-;_-@_-</c:formatCode>
                      <c:ptCount val="21"/>
                      <c:pt idx="0">
                        <c:v>275</c:v>
                      </c:pt>
                      <c:pt idx="1">
                        <c:v>1558</c:v>
                      </c:pt>
                      <c:pt idx="2">
                        <c:v>2561</c:v>
                      </c:pt>
                      <c:pt idx="3">
                        <c:v>3232</c:v>
                      </c:pt>
                      <c:pt idx="4">
                        <c:v>3134</c:v>
                      </c:pt>
                      <c:pt idx="5">
                        <c:v>3195</c:v>
                      </c:pt>
                      <c:pt idx="6">
                        <c:v>3016</c:v>
                      </c:pt>
                      <c:pt idx="7">
                        <c:v>3112</c:v>
                      </c:pt>
                      <c:pt idx="8">
                        <c:v>2782</c:v>
                      </c:pt>
                      <c:pt idx="9">
                        <c:v>2695</c:v>
                      </c:pt>
                      <c:pt idx="10">
                        <c:v>2158</c:v>
                      </c:pt>
                      <c:pt idx="11">
                        <c:v>2044</c:v>
                      </c:pt>
                      <c:pt idx="12">
                        <c:v>1726</c:v>
                      </c:pt>
                      <c:pt idx="13">
                        <c:v>1411</c:v>
                      </c:pt>
                      <c:pt idx="14">
                        <c:v>1259</c:v>
                      </c:pt>
                      <c:pt idx="15">
                        <c:v>1162</c:v>
                      </c:pt>
                      <c:pt idx="16">
                        <c:v>1276</c:v>
                      </c:pt>
                      <c:pt idx="17">
                        <c:v>1097</c:v>
                      </c:pt>
                      <c:pt idx="18">
                        <c:v>761</c:v>
                      </c:pt>
                      <c:pt idx="19">
                        <c:v>733</c:v>
                      </c:pt>
                      <c:pt idx="20">
                        <c:v>1786</c:v>
                      </c:pt>
                    </c:numCache>
                  </c:numRef>
                </c:val>
                <c:smooth val="0"/>
                <c:extLst>
                  <c:ext xmlns:c16="http://schemas.microsoft.com/office/drawing/2014/chart" uri="{C3380CC4-5D6E-409C-BE32-E72D297353CC}">
                    <c16:uniqueId val="{00000002-839D-4200-A8A2-C0CD488078FC}"/>
                  </c:ext>
                </c:extLst>
              </c15:ser>
            </c15:filteredLineSeries>
            <c15:filteredLineSeries>
              <c15:ser>
                <c:idx val="0"/>
                <c:order val="1"/>
                <c:tx>
                  <c:strRef>
                    <c:extLst xmlns:c15="http://schemas.microsoft.com/office/drawing/2012/chart">
                      <c:ext xmlns:c15="http://schemas.microsoft.com/office/drawing/2012/chart" uri="{02D57815-91ED-43cb-92C2-25804820EDAC}">
                        <c15:formulaRef>
                          <c15:sqref>'30 Data CACI'!$A$5</c15:sqref>
                        </c15:formulaRef>
                      </c:ext>
                    </c:extLst>
                    <c:strCache>
                      <c:ptCount val="1"/>
                      <c:pt idx="0">
                        <c:v>East Cambs</c:v>
                      </c:pt>
                    </c:strCache>
                  </c:strRef>
                </c:tx>
                <c:spPr>
                  <a:ln w="22225" cap="rnd">
                    <a:solidFill>
                      <a:schemeClr val="accent1"/>
                    </a:solidFill>
                    <a:round/>
                  </a:ln>
                  <a:effectLst/>
                </c:spPr>
                <c:marker>
                  <c:symbol val="none"/>
                </c:marker>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CACI'!$B$5:$V$5</c15:sqref>
                        </c15:formulaRef>
                      </c:ext>
                    </c:extLst>
                    <c:numCache>
                      <c:formatCode>_-* #,##0_-;\-* #,##0_-;_-* "-"??_-;_-@_-</c:formatCode>
                      <c:ptCount val="21"/>
                      <c:pt idx="0">
                        <c:v>335</c:v>
                      </c:pt>
                      <c:pt idx="1">
                        <c:v>1724</c:v>
                      </c:pt>
                      <c:pt idx="2">
                        <c:v>2660</c:v>
                      </c:pt>
                      <c:pt idx="3">
                        <c:v>3216</c:v>
                      </c:pt>
                      <c:pt idx="4">
                        <c:v>3016</c:v>
                      </c:pt>
                      <c:pt idx="5">
                        <c:v>2990</c:v>
                      </c:pt>
                      <c:pt idx="6">
                        <c:v>2752</c:v>
                      </c:pt>
                      <c:pt idx="7">
                        <c:v>2773</c:v>
                      </c:pt>
                      <c:pt idx="8">
                        <c:v>2423</c:v>
                      </c:pt>
                      <c:pt idx="9">
                        <c:v>2298</c:v>
                      </c:pt>
                      <c:pt idx="10">
                        <c:v>1805</c:v>
                      </c:pt>
                      <c:pt idx="11">
                        <c:v>1679</c:v>
                      </c:pt>
                      <c:pt idx="12">
                        <c:v>1394</c:v>
                      </c:pt>
                      <c:pt idx="13">
                        <c:v>1121</c:v>
                      </c:pt>
                      <c:pt idx="14">
                        <c:v>986</c:v>
                      </c:pt>
                      <c:pt idx="15">
                        <c:v>898</c:v>
                      </c:pt>
                      <c:pt idx="16">
                        <c:v>971</c:v>
                      </c:pt>
                      <c:pt idx="17">
                        <c:v>820</c:v>
                      </c:pt>
                      <c:pt idx="18">
                        <c:v>560</c:v>
                      </c:pt>
                      <c:pt idx="19">
                        <c:v>531</c:v>
                      </c:pt>
                      <c:pt idx="20">
                        <c:v>1246</c:v>
                      </c:pt>
                    </c:numCache>
                  </c:numRef>
                </c:val>
                <c:smooth val="0"/>
                <c:extLst xmlns:c15="http://schemas.microsoft.com/office/drawing/2012/chart">
                  <c:ext xmlns:c16="http://schemas.microsoft.com/office/drawing/2014/chart" uri="{C3380CC4-5D6E-409C-BE32-E72D297353CC}">
                    <c16:uniqueId val="{00000003-839D-4200-A8A2-C0CD488078FC}"/>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'30 Data CACI'!$A$6</c15:sqref>
                        </c15:formulaRef>
                      </c:ext>
                    </c:extLst>
                    <c:strCache>
                      <c:ptCount val="1"/>
                      <c:pt idx="0">
                        <c:v>Fenland</c:v>
                      </c:pt>
                    </c:strCache>
                  </c:strRef>
                </c:tx>
                <c:spPr>
                  <a:ln w="22225" cap="rnd">
                    <a:solidFill>
                      <a:schemeClr val="accent3"/>
                    </a:solidFill>
                    <a:round/>
                  </a:ln>
                  <a:effectLst/>
                </c:spPr>
                <c:marker>
                  <c:symbol val="none"/>
                </c:marker>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CACI'!$B$6:$V$6</c15:sqref>
                        </c15:formulaRef>
                      </c:ext>
                    </c:extLst>
                    <c:numCache>
                      <c:formatCode>_-* #,##0_-;\-* #,##0_-;_-* "-"??_-;_-@_-</c:formatCode>
                      <c:ptCount val="21"/>
                      <c:pt idx="0">
                        <c:v>816</c:v>
                      </c:pt>
                      <c:pt idx="1">
                        <c:v>3580</c:v>
                      </c:pt>
                      <c:pt idx="2">
                        <c:v>4784</c:v>
                      </c:pt>
                      <c:pt idx="3">
                        <c:v>5143</c:v>
                      </c:pt>
                      <c:pt idx="4">
                        <c:v>4367</c:v>
                      </c:pt>
                      <c:pt idx="5">
                        <c:v>3978</c:v>
                      </c:pt>
                      <c:pt idx="6">
                        <c:v>3389</c:v>
                      </c:pt>
                      <c:pt idx="7">
                        <c:v>3173</c:v>
                      </c:pt>
                      <c:pt idx="8">
                        <c:v>2584</c:v>
                      </c:pt>
                      <c:pt idx="9">
                        <c:v>2292</c:v>
                      </c:pt>
                      <c:pt idx="10">
                        <c:v>1695</c:v>
                      </c:pt>
                      <c:pt idx="11">
                        <c:v>1493</c:v>
                      </c:pt>
                      <c:pt idx="12">
                        <c:v>1174</c:v>
                      </c:pt>
                      <c:pt idx="13">
                        <c:v>899</c:v>
                      </c:pt>
                      <c:pt idx="14">
                        <c:v>756</c:v>
                      </c:pt>
                      <c:pt idx="15">
                        <c:v>661</c:v>
                      </c:pt>
                      <c:pt idx="16">
                        <c:v>685</c:v>
                      </c:pt>
                      <c:pt idx="17">
                        <c:v>552</c:v>
                      </c:pt>
                      <c:pt idx="18">
                        <c:v>361</c:v>
                      </c:pt>
                      <c:pt idx="19">
                        <c:v>328</c:v>
                      </c:pt>
                      <c:pt idx="20">
                        <c:v>706</c:v>
                      </c:pt>
                    </c:numCache>
                  </c:numRef>
                </c:val>
                <c:smooth val="0"/>
                <c:extLst xmlns:c15="http://schemas.microsoft.com/office/drawing/2012/chart">
                  <c:ext xmlns:c16="http://schemas.microsoft.com/office/drawing/2014/chart" uri="{C3380CC4-5D6E-409C-BE32-E72D297353CC}">
                    <c16:uniqueId val="{00000004-839D-4200-A8A2-C0CD488078FC}"/>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'30 Data CACI'!$A$8</c15:sqref>
                        </c15:formulaRef>
                      </c:ext>
                    </c:extLst>
                    <c:strCache>
                      <c:ptCount val="1"/>
                      <c:pt idx="0">
                        <c:v>South Cambs</c:v>
                      </c:pt>
                    </c:strCache>
                  </c:strRef>
                </c:tx>
                <c:spPr>
                  <a:ln w="22225" cap="rnd">
                    <a:solidFill>
                      <a:schemeClr val="accent5"/>
                    </a:solidFill>
                    <a:round/>
                  </a:ln>
                  <a:effectLst/>
                </c:spPr>
                <c:marker>
                  <c:symbol val="none"/>
                </c:marker>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CACI'!$B$8:$V$8</c15:sqref>
                        </c15:formulaRef>
                      </c:ext>
                    </c:extLst>
                    <c:numCache>
                      <c:formatCode>_-* #,##0_-;\-* #,##0_-;_-* "-"??_-;_-@_-</c:formatCode>
                      <c:ptCount val="21"/>
                      <c:pt idx="0">
                        <c:v>371</c:v>
                      </c:pt>
                      <c:pt idx="1">
                        <c:v>2084</c:v>
                      </c:pt>
                      <c:pt idx="2">
                        <c:v>3435</c:v>
                      </c:pt>
                      <c:pt idx="3">
                        <c:v>4378</c:v>
                      </c:pt>
                      <c:pt idx="4">
                        <c:v>4301</c:v>
                      </c:pt>
                      <c:pt idx="5">
                        <c:v>4447</c:v>
                      </c:pt>
                      <c:pt idx="6">
                        <c:v>4258</c:v>
                      </c:pt>
                      <c:pt idx="7">
                        <c:v>4462</c:v>
                      </c:pt>
                      <c:pt idx="8">
                        <c:v>4051</c:v>
                      </c:pt>
                      <c:pt idx="9">
                        <c:v>3986</c:v>
                      </c:pt>
                      <c:pt idx="10">
                        <c:v>3237</c:v>
                      </c:pt>
                      <c:pt idx="11">
                        <c:v>3107</c:v>
                      </c:pt>
                      <c:pt idx="12">
                        <c:v>2658</c:v>
                      </c:pt>
                      <c:pt idx="13">
                        <c:v>2199</c:v>
                      </c:pt>
                      <c:pt idx="14">
                        <c:v>1985</c:v>
                      </c:pt>
                      <c:pt idx="15">
                        <c:v>1849</c:v>
                      </c:pt>
                      <c:pt idx="16">
                        <c:v>2050</c:v>
                      </c:pt>
                      <c:pt idx="17">
                        <c:v>1779</c:v>
                      </c:pt>
                      <c:pt idx="18">
                        <c:v>1246</c:v>
                      </c:pt>
                      <c:pt idx="19">
                        <c:v>1210</c:v>
                      </c:pt>
                      <c:pt idx="20">
                        <c:v>2992</c:v>
                      </c:pt>
                    </c:numCache>
                  </c:numRef>
                </c:val>
                <c:smooth val="0"/>
                <c:extLst xmlns:c15="http://schemas.microsoft.com/office/drawing/2012/chart">
                  <c:ext xmlns:c16="http://schemas.microsoft.com/office/drawing/2014/chart" uri="{C3380CC4-5D6E-409C-BE32-E72D297353CC}">
                    <c16:uniqueId val="{00000005-839D-4200-A8A2-C0CD488078FC}"/>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'30 Data CACI'!$A$9</c15:sqref>
                        </c15:formulaRef>
                      </c:ext>
                    </c:extLst>
                    <c:strCache>
                      <c:ptCount val="1"/>
                      <c:pt idx="0">
                        <c:v>Forest Heath </c:v>
                      </c:pt>
                    </c:strCache>
                  </c:strRef>
                </c:tx>
                <c:spPr>
                  <a:ln w="22225" cap="rnd">
                    <a:solidFill>
                      <a:schemeClr val="accent6"/>
                    </a:solidFill>
                    <a:round/>
                  </a:ln>
                  <a:effectLst/>
                </c:spPr>
                <c:marker>
                  <c:symbol val="none"/>
                </c:marker>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CACI'!$B$9:$V$9</c15:sqref>
                        </c15:formulaRef>
                      </c:ext>
                    </c:extLst>
                    <c:numCache>
                      <c:formatCode>_-* #,##0_-;\-* #,##0_-;_-* "-"??_-;_-@_-</c:formatCode>
                      <c:ptCount val="21"/>
                      <c:pt idx="0">
                        <c:v>386</c:v>
                      </c:pt>
                      <c:pt idx="1">
                        <c:v>1816</c:v>
                      </c:pt>
                      <c:pt idx="2">
                        <c:v>2586</c:v>
                      </c:pt>
                      <c:pt idx="3">
                        <c:v>2921</c:v>
                      </c:pt>
                      <c:pt idx="4">
                        <c:v>2579</c:v>
                      </c:pt>
                      <c:pt idx="5">
                        <c:v>2421</c:v>
                      </c:pt>
                      <c:pt idx="6">
                        <c:v>2117</c:v>
                      </c:pt>
                      <c:pt idx="7">
                        <c:v>2028</c:v>
                      </c:pt>
                      <c:pt idx="8">
                        <c:v>1686</c:v>
                      </c:pt>
                      <c:pt idx="9">
                        <c:v>1523</c:v>
                      </c:pt>
                      <c:pt idx="10">
                        <c:v>1145</c:v>
                      </c:pt>
                      <c:pt idx="11">
                        <c:v>1022</c:v>
                      </c:pt>
                      <c:pt idx="12">
                        <c:v>814</c:v>
                      </c:pt>
                      <c:pt idx="13">
                        <c:v>630</c:v>
                      </c:pt>
                      <c:pt idx="14">
                        <c:v>536</c:v>
                      </c:pt>
                      <c:pt idx="15">
                        <c:v>473</c:v>
                      </c:pt>
                      <c:pt idx="16">
                        <c:v>495</c:v>
                      </c:pt>
                      <c:pt idx="17">
                        <c:v>403</c:v>
                      </c:pt>
                      <c:pt idx="18">
                        <c:v>266</c:v>
                      </c:pt>
                      <c:pt idx="19">
                        <c:v>245</c:v>
                      </c:pt>
                      <c:pt idx="20">
                        <c:v>539</c:v>
                      </c:pt>
                    </c:numCache>
                  </c:numRef>
                </c:val>
                <c:smooth val="0"/>
                <c:extLst xmlns:c15="http://schemas.microsoft.com/office/drawing/2012/chart">
                  <c:ext xmlns:c16="http://schemas.microsoft.com/office/drawing/2014/chart" uri="{C3380CC4-5D6E-409C-BE32-E72D297353CC}">
                    <c16:uniqueId val="{00000006-839D-4200-A8A2-C0CD488078FC}"/>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'30 Data CACI'!$A$10</c15:sqref>
                        </c15:formulaRef>
                      </c:ext>
                    </c:extLst>
                    <c:strCache>
                      <c:ptCount val="1"/>
                      <c:pt idx="0">
                        <c:v>St Edmundsbury</c:v>
                      </c:pt>
                    </c:strCache>
                  </c:strRef>
                </c:tx>
                <c:spPr>
                  <a:ln w="22225" cap="rnd">
                    <a:solidFill>
                      <a:schemeClr val="accent1">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CACI'!$B$10:$V$10</c15:sqref>
                        </c15:formulaRef>
                      </c:ext>
                    </c:extLst>
                    <c:numCache>
                      <c:formatCode>_-* #,##0_-;\-* #,##0_-;_-* "-"??_-;_-@_-</c:formatCode>
                      <c:ptCount val="21"/>
                      <c:pt idx="0">
                        <c:v>479</c:v>
                      </c:pt>
                      <c:pt idx="1">
                        <c:v>2398</c:v>
                      </c:pt>
                      <c:pt idx="2">
                        <c:v>3591</c:v>
                      </c:pt>
                      <c:pt idx="3">
                        <c:v>4240</c:v>
                      </c:pt>
                      <c:pt idx="4">
                        <c:v>3900</c:v>
                      </c:pt>
                      <c:pt idx="5">
                        <c:v>3804</c:v>
                      </c:pt>
                      <c:pt idx="6">
                        <c:v>3450</c:v>
                      </c:pt>
                      <c:pt idx="7">
                        <c:v>3428</c:v>
                      </c:pt>
                      <c:pt idx="8">
                        <c:v>2956</c:v>
                      </c:pt>
                      <c:pt idx="9">
                        <c:v>2765</c:v>
                      </c:pt>
                      <c:pt idx="10">
                        <c:v>2146</c:v>
                      </c:pt>
                      <c:pt idx="11">
                        <c:v>1975</c:v>
                      </c:pt>
                      <c:pt idx="12">
                        <c:v>1621</c:v>
                      </c:pt>
                      <c:pt idx="13">
                        <c:v>1291</c:v>
                      </c:pt>
                      <c:pt idx="14">
                        <c:v>1126</c:v>
                      </c:pt>
                      <c:pt idx="15">
                        <c:v>1017</c:v>
                      </c:pt>
                      <c:pt idx="16">
                        <c:v>1092</c:v>
                      </c:pt>
                      <c:pt idx="17">
                        <c:v>914</c:v>
                      </c:pt>
                      <c:pt idx="18">
                        <c:v>620</c:v>
                      </c:pt>
                      <c:pt idx="19">
                        <c:v>584</c:v>
                      </c:pt>
                      <c:pt idx="20">
                        <c:v>1355</c:v>
                      </c:pt>
                    </c:numCache>
                  </c:numRef>
                </c:val>
                <c:smooth val="0"/>
                <c:extLst xmlns:c15="http://schemas.microsoft.com/office/drawing/2012/chart">
                  <c:ext xmlns:c16="http://schemas.microsoft.com/office/drawing/2014/chart" uri="{C3380CC4-5D6E-409C-BE32-E72D297353CC}">
                    <c16:uniqueId val="{00000007-839D-4200-A8A2-C0CD488078FC}"/>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'30 Data CACI'!$A$11</c15:sqref>
                        </c15:formulaRef>
                      </c:ext>
                    </c:extLst>
                    <c:strCache>
                      <c:ptCount val="1"/>
                      <c:pt idx="0">
                        <c:v>Peterborough</c:v>
                      </c:pt>
                    </c:strCache>
                  </c:strRef>
                </c:tx>
                <c:spPr>
                  <a:ln w="22225" cap="rnd">
                    <a:solidFill>
                      <a:srgbClr val="7030A0"/>
                    </a:solidFill>
                    <a:round/>
                  </a:ln>
                  <a:effectLst/>
                </c:spPr>
                <c:marker>
                  <c:symbol val="none"/>
                </c:marker>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CACI'!$B$11:$V$11</c15:sqref>
                        </c15:formulaRef>
                      </c:ext>
                    </c:extLst>
                    <c:numCache>
                      <c:formatCode>_-* #,##0_-;\-* #,##0_-;_-* "-"??_-;_-@_-</c:formatCode>
                      <c:ptCount val="21"/>
                      <c:pt idx="0">
                        <c:v>1535</c:v>
                      </c:pt>
                      <c:pt idx="1">
                        <c:v>6527</c:v>
                      </c:pt>
                      <c:pt idx="2">
                        <c:v>8552</c:v>
                      </c:pt>
                      <c:pt idx="3">
                        <c:v>9095</c:v>
                      </c:pt>
                      <c:pt idx="4">
                        <c:v>7685</c:v>
                      </c:pt>
                      <c:pt idx="5">
                        <c:v>6995</c:v>
                      </c:pt>
                      <c:pt idx="6">
                        <c:v>5969</c:v>
                      </c:pt>
                      <c:pt idx="7">
                        <c:v>5603</c:v>
                      </c:pt>
                      <c:pt idx="8">
                        <c:v>4576</c:v>
                      </c:pt>
                      <c:pt idx="9">
                        <c:v>4068</c:v>
                      </c:pt>
                      <c:pt idx="10">
                        <c:v>3013</c:v>
                      </c:pt>
                      <c:pt idx="11">
                        <c:v>2657</c:v>
                      </c:pt>
                      <c:pt idx="12">
                        <c:v>2090</c:v>
                      </c:pt>
                      <c:pt idx="13">
                        <c:v>1603</c:v>
                      </c:pt>
                      <c:pt idx="14">
                        <c:v>1349</c:v>
                      </c:pt>
                      <c:pt idx="15">
                        <c:v>1181</c:v>
                      </c:pt>
                      <c:pt idx="16">
                        <c:v>1228</c:v>
                      </c:pt>
                      <c:pt idx="17">
                        <c:v>992</c:v>
                      </c:pt>
                      <c:pt idx="18">
                        <c:v>651</c:v>
                      </c:pt>
                      <c:pt idx="19">
                        <c:v>596</c:v>
                      </c:pt>
                      <c:pt idx="20">
                        <c:v>1304</c:v>
                      </c:pt>
                    </c:numCache>
                  </c:numRef>
                </c:val>
                <c:smooth val="0"/>
                <c:extLst xmlns:c15="http://schemas.microsoft.com/office/drawing/2012/chart">
                  <c:ext xmlns:c16="http://schemas.microsoft.com/office/drawing/2014/chart" uri="{C3380CC4-5D6E-409C-BE32-E72D297353CC}">
                    <c16:uniqueId val="{00000008-839D-4200-A8A2-C0CD488078FC}"/>
                  </c:ext>
                </c:extLst>
              </c15:ser>
            </c15:filteredLineSeries>
            <c15:filteredLineSeries>
              <c15:ser>
                <c:idx val="10"/>
                <c:order val="8"/>
                <c:tx>
                  <c:strRef>
                    <c:extLst xmlns:c15="http://schemas.microsoft.com/office/drawing/2012/chart">
                      <c:ext xmlns:c15="http://schemas.microsoft.com/office/drawing/2012/chart" uri="{02D57815-91ED-43cb-92C2-25804820EDAC}">
                        <c15:formulaRef>
                          <c15:sqref>'30 Data CACI'!$A$14</c15:sqref>
                        </c15:formulaRef>
                      </c:ext>
                    </c:extLst>
                    <c:strCache>
                      <c:ptCount val="1"/>
                      <c:pt idx="0">
                        <c:v>Greater Cambridge</c:v>
                      </c:pt>
                    </c:strCache>
                  </c:strRef>
                </c:tx>
                <c:spPr>
                  <a:ln w="22225" cap="rnd">
                    <a:solidFill>
                      <a:schemeClr val="accent6">
                        <a:lumMod val="75000"/>
                      </a:schemeClr>
                    </a:solidFill>
                    <a:round/>
                  </a:ln>
                  <a:effectLst/>
                </c:spPr>
                <c:marker>
                  <c:symbol val="none"/>
                </c:marker>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CACI'!$B$14:$V$14</c15:sqref>
                        </c15:formulaRef>
                      </c:ext>
                    </c:extLst>
                    <c:numCache>
                      <c:formatCode>_-* #,##0_-;\-* #,##0_-;_-* "-"??_-;_-@_-</c:formatCode>
                      <c:ptCount val="21"/>
                      <c:pt idx="0">
                        <c:v>646</c:v>
                      </c:pt>
                      <c:pt idx="1">
                        <c:v>3642</c:v>
                      </c:pt>
                      <c:pt idx="2">
                        <c:v>5996</c:v>
                      </c:pt>
                      <c:pt idx="3">
                        <c:v>7610</c:v>
                      </c:pt>
                      <c:pt idx="4">
                        <c:v>7435</c:v>
                      </c:pt>
                      <c:pt idx="5">
                        <c:v>7642</c:v>
                      </c:pt>
                      <c:pt idx="6">
                        <c:v>7274</c:v>
                      </c:pt>
                      <c:pt idx="7">
                        <c:v>7574</c:v>
                      </c:pt>
                      <c:pt idx="8">
                        <c:v>6833</c:v>
                      </c:pt>
                      <c:pt idx="9">
                        <c:v>6681</c:v>
                      </c:pt>
                      <c:pt idx="10">
                        <c:v>5395</c:v>
                      </c:pt>
                      <c:pt idx="11">
                        <c:v>5151</c:v>
                      </c:pt>
                      <c:pt idx="12">
                        <c:v>4384</c:v>
                      </c:pt>
                      <c:pt idx="13">
                        <c:v>3610</c:v>
                      </c:pt>
                      <c:pt idx="14">
                        <c:v>3244</c:v>
                      </c:pt>
                      <c:pt idx="15">
                        <c:v>3011</c:v>
                      </c:pt>
                      <c:pt idx="16">
                        <c:v>3326</c:v>
                      </c:pt>
                      <c:pt idx="17">
                        <c:v>2876</c:v>
                      </c:pt>
                      <c:pt idx="18">
                        <c:v>2007</c:v>
                      </c:pt>
                      <c:pt idx="19">
                        <c:v>1943</c:v>
                      </c:pt>
                      <c:pt idx="20">
                        <c:v>4778</c:v>
                      </c:pt>
                    </c:numCache>
                  </c:numRef>
                </c:val>
                <c:smooth val="0"/>
                <c:extLst xmlns:c15="http://schemas.microsoft.com/office/drawing/2012/chart">
                  <c:ext xmlns:c16="http://schemas.microsoft.com/office/drawing/2014/chart" uri="{C3380CC4-5D6E-409C-BE32-E72D297353CC}">
                    <c16:uniqueId val="{00000009-839D-4200-A8A2-C0CD488078FC}"/>
                  </c:ext>
                </c:extLst>
              </c15:ser>
            </c15:filteredLineSeries>
            <c15:filteredLineSeries>
              <c15:ser>
                <c:idx val="9"/>
                <c:order val="10"/>
                <c:tx>
                  <c:strRef>
                    <c:extLst xmlns:c15="http://schemas.microsoft.com/office/drawing/2012/chart">
                      <c:ext xmlns:c15="http://schemas.microsoft.com/office/drawing/2012/chart" uri="{02D57815-91ED-43cb-92C2-25804820EDAC}">
                        <c15:formulaRef>
                          <c15:sqref>'30 Data CACI'!$A$13</c15:sqref>
                        </c15:formulaRef>
                      </c:ext>
                    </c:extLst>
                    <c:strCache>
                      <c:ptCount val="1"/>
                      <c:pt idx="0">
                        <c:v>West Suffolk</c:v>
                      </c:pt>
                    </c:strCache>
                  </c:strRef>
                </c:tx>
                <c:spPr>
                  <a:ln w="22225" cap="rnd">
                    <a:solidFill>
                      <a:srgbClr val="FF00FF"/>
                    </a:solidFill>
                    <a:round/>
                  </a:ln>
                  <a:effectLst/>
                </c:spPr>
                <c:marker>
                  <c:symbol val="none"/>
                </c:marker>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CACI'!$B$13:$V$13</c15:sqref>
                        </c15:formulaRef>
                      </c:ext>
                    </c:extLst>
                    <c:numCache>
                      <c:formatCode>_-* #,##0_-;\-* #,##0_-;_-* "-"??_-;_-@_-</c:formatCode>
                      <c:ptCount val="21"/>
                      <c:pt idx="0">
                        <c:v>865</c:v>
                      </c:pt>
                      <c:pt idx="1">
                        <c:v>4214</c:v>
                      </c:pt>
                      <c:pt idx="2">
                        <c:v>6177</c:v>
                      </c:pt>
                      <c:pt idx="3">
                        <c:v>7161</c:v>
                      </c:pt>
                      <c:pt idx="4">
                        <c:v>6479</c:v>
                      </c:pt>
                      <c:pt idx="5">
                        <c:v>6225</c:v>
                      </c:pt>
                      <c:pt idx="6">
                        <c:v>5567</c:v>
                      </c:pt>
                      <c:pt idx="7">
                        <c:v>5456</c:v>
                      </c:pt>
                      <c:pt idx="8">
                        <c:v>4642</c:v>
                      </c:pt>
                      <c:pt idx="9">
                        <c:v>4288</c:v>
                      </c:pt>
                      <c:pt idx="10">
                        <c:v>3291</c:v>
                      </c:pt>
                      <c:pt idx="11">
                        <c:v>2997</c:v>
                      </c:pt>
                      <c:pt idx="12">
                        <c:v>2435</c:v>
                      </c:pt>
                      <c:pt idx="13">
                        <c:v>1921</c:v>
                      </c:pt>
                      <c:pt idx="14">
                        <c:v>1662</c:v>
                      </c:pt>
                      <c:pt idx="15">
                        <c:v>1490</c:v>
                      </c:pt>
                      <c:pt idx="16">
                        <c:v>1587</c:v>
                      </c:pt>
                      <c:pt idx="17">
                        <c:v>1317</c:v>
                      </c:pt>
                      <c:pt idx="18">
                        <c:v>886</c:v>
                      </c:pt>
                      <c:pt idx="19">
                        <c:v>829</c:v>
                      </c:pt>
                      <c:pt idx="20">
                        <c:v>1894</c:v>
                      </c:pt>
                    </c:numCache>
                  </c:numRef>
                </c:val>
                <c:smooth val="0"/>
                <c:extLst xmlns:c15="http://schemas.microsoft.com/office/drawing/2012/chart">
                  <c:ext xmlns:c16="http://schemas.microsoft.com/office/drawing/2014/chart" uri="{C3380CC4-5D6E-409C-BE32-E72D297353CC}">
                    <c16:uniqueId val="{0000000A-839D-4200-A8A2-C0CD488078FC}"/>
                  </c:ext>
                </c:extLst>
              </c15:ser>
            </c15:filteredLineSeries>
          </c:ext>
        </c:extLst>
      </c:lineChart>
      <c:lineChart>
        <c:grouping val="standard"/>
        <c:varyColors val="0"/>
        <c:ser>
          <c:idx val="8"/>
          <c:order val="9"/>
          <c:tx>
            <c:strRef>
              <c:f>'30 Data CACI'!$A$12</c:f>
              <c:strCache>
                <c:ptCount val="1"/>
                <c:pt idx="0">
                  <c:v>Total</c:v>
                </c:pt>
              </c:strCache>
              <c:extLst xmlns:c15="http://schemas.microsoft.com/office/drawing/2012/chart"/>
            </c:strRef>
          </c:tx>
          <c:spPr>
            <a:ln w="22225" cap="rnd">
              <a:solidFill>
                <a:schemeClr val="bg1">
                  <a:lumMod val="65000"/>
                </a:schemeClr>
              </a:solidFill>
              <a:round/>
            </a:ln>
            <a:effectLst/>
          </c:spPr>
          <c:marker>
            <c:symbol val="none"/>
          </c:marker>
          <c:cat>
            <c:strRef>
              <c:f>'30 Data CACI'!$B$3:$V$3</c:f>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extLst xmlns:c15="http://schemas.microsoft.com/office/drawing/2012/chart"/>
            </c:strRef>
          </c:cat>
          <c:val>
            <c:numRef>
              <c:f>'30 Data CACI'!$B$12:$V$12</c:f>
              <c:numCache>
                <c:formatCode>_-* #,##0_-;\-* #,##0_-;_-* "-"??_-;_-@_-</c:formatCode>
                <c:ptCount val="21"/>
                <c:pt idx="0">
                  <c:v>4904</c:v>
                </c:pt>
                <c:pt idx="1">
                  <c:v>23222</c:v>
                </c:pt>
                <c:pt idx="2">
                  <c:v>33514</c:v>
                </c:pt>
                <c:pt idx="3">
                  <c:v>38615</c:v>
                </c:pt>
                <c:pt idx="4">
                  <c:v>34938</c:v>
                </c:pt>
                <c:pt idx="5">
                  <c:v>33719</c:v>
                </c:pt>
                <c:pt idx="6">
                  <c:v>30367</c:v>
                </c:pt>
                <c:pt idx="7">
                  <c:v>30036</c:v>
                </c:pt>
                <c:pt idx="8">
                  <c:v>25829</c:v>
                </c:pt>
                <c:pt idx="9">
                  <c:v>24152</c:v>
                </c:pt>
                <c:pt idx="10">
                  <c:v>18754</c:v>
                </c:pt>
                <c:pt idx="11">
                  <c:v>17285</c:v>
                </c:pt>
                <c:pt idx="12">
                  <c:v>14221</c:v>
                </c:pt>
                <c:pt idx="13">
                  <c:v>11361</c:v>
                </c:pt>
                <c:pt idx="14">
                  <c:v>9938</c:v>
                </c:pt>
                <c:pt idx="15">
                  <c:v>9006</c:v>
                </c:pt>
                <c:pt idx="16">
                  <c:v>9707</c:v>
                </c:pt>
                <c:pt idx="17">
                  <c:v>8169</c:v>
                </c:pt>
                <c:pt idx="18">
                  <c:v>5566</c:v>
                </c:pt>
                <c:pt idx="19">
                  <c:v>5271</c:v>
                </c:pt>
                <c:pt idx="20">
                  <c:v>12382</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1-839D-4200-A8A2-C0CD488078FC}"/>
            </c:ext>
          </c:extLst>
        </c:ser>
        <c:dLbls>
          <c:showLegendKey val="0"/>
          <c:showVal val="0"/>
          <c:showCatName val="0"/>
          <c:showSerName val="0"/>
          <c:showPercent val="0"/>
          <c:showBubbleSize val="0"/>
        </c:dLbls>
        <c:marker val="1"/>
        <c:smooth val="0"/>
        <c:axId val="1258405984"/>
        <c:axId val="1258409592"/>
      </c:lineChart>
      <c:catAx>
        <c:axId val="60389494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5400000" spcFirstLastPara="1" vertOverflow="ellipsis" wrap="square" anchor="ctr" anchorCtr="1"/>
          <a:lstStyle/>
          <a:p>
            <a:pPr algn="ctr">
              <a:defRPr lang="en-US" sz="900" b="0" i="0" u="none" strike="noStrike" kern="1200" cap="none" spc="0" normalizeH="0" baseline="0">
                <a:solidFill>
                  <a:schemeClr val="dk1">
                    <a:lumMod val="50000"/>
                    <a:lumOff val="50000"/>
                  </a:schemeClr>
                </a:solidFill>
                <a:latin typeface="+mn-lt"/>
                <a:ea typeface="+mn-ea"/>
                <a:cs typeface="+mn-cs"/>
              </a:defRPr>
            </a:pPr>
            <a:endParaRPr lang="en-US"/>
          </a:p>
        </c:txPr>
        <c:crossAx val="603887072"/>
        <c:crosses val="autoZero"/>
        <c:auto val="1"/>
        <c:lblAlgn val="ctr"/>
        <c:lblOffset val="100"/>
        <c:noMultiLvlLbl val="0"/>
      </c:catAx>
      <c:valAx>
        <c:axId val="603887072"/>
        <c:scaling>
          <c:orientation val="minMax"/>
        </c:scaling>
        <c:delete val="0"/>
        <c:axPos val="l"/>
        <c:majorGridlines>
          <c:spPr>
            <a:ln w="9525" cap="flat" cmpd="sng" algn="ctr">
              <a:solidFill>
                <a:schemeClr val="dk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603894944"/>
        <c:crosses val="autoZero"/>
        <c:crossBetween val="between"/>
      </c:valAx>
      <c:valAx>
        <c:axId val="1258409592"/>
        <c:scaling>
          <c:orientation val="minMax"/>
        </c:scaling>
        <c:delete val="0"/>
        <c:axPos val="r"/>
        <c:numFmt formatCode="_-* #,##0_-;\-* #,##0_-;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1258405984"/>
        <c:crosses val="max"/>
        <c:crossBetween val="between"/>
      </c:valAx>
      <c:catAx>
        <c:axId val="1258405984"/>
        <c:scaling>
          <c:orientation val="minMax"/>
        </c:scaling>
        <c:delete val="1"/>
        <c:axPos val="b"/>
        <c:numFmt formatCode="General" sourceLinked="1"/>
        <c:majorTickMark val="out"/>
        <c:minorTickMark val="none"/>
        <c:tickLblPos val="nextTo"/>
        <c:crossAx val="1258409592"/>
        <c:crosses val="autoZero"/>
        <c:auto val="1"/>
        <c:lblAlgn val="ctr"/>
        <c:lblOffset val="100"/>
        <c:noMultiLvlLbl val="0"/>
      </c:catAx>
      <c:spPr>
        <a:solidFill>
          <a:schemeClr val="bg1"/>
        </a:solidFill>
        <a:ln>
          <a:noFill/>
        </a:ln>
        <a:effectLst/>
      </c:spPr>
    </c:plotArea>
    <c:legend>
      <c:legendPos val="t"/>
      <c:layout>
        <c:manualLayout>
          <c:xMode val="edge"/>
          <c:yMode val="edge"/>
          <c:x val="0.28045183484987429"/>
          <c:y val="5.83507180427046E-2"/>
          <c:w val="0.43909617877747792"/>
          <c:h val="7.4840780888821928E-2"/>
        </c:manualLayout>
      </c:layout>
      <c:overlay val="1"/>
      <c:spPr>
        <a:solidFill>
          <a:schemeClr val="bg1"/>
        </a:solidFill>
        <a:ln>
          <a:noFill/>
        </a:ln>
        <a:effectLst/>
      </c:spPr>
      <c:txPr>
        <a:bodyPr rot="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9783688401014916E-2"/>
          <c:y val="5.8187932532865957E-2"/>
          <c:w val="0.88643845112273256"/>
          <c:h val="0.78250094221075095"/>
        </c:manualLayout>
      </c:layout>
      <c:barChart>
        <c:barDir val="col"/>
        <c:grouping val="clustered"/>
        <c:varyColors val="0"/>
        <c:dLbls>
          <c:showLegendKey val="0"/>
          <c:showVal val="0"/>
          <c:showCatName val="0"/>
          <c:showSerName val="0"/>
          <c:showPercent val="0"/>
          <c:showBubbleSize val="0"/>
        </c:dLbls>
        <c:gapWidth val="267"/>
        <c:overlap val="-43"/>
        <c:axId val="603894944"/>
        <c:axId val="603887072"/>
      </c:barChart>
      <c:catAx>
        <c:axId val="603894944"/>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5400000" spcFirstLastPara="1" vertOverflow="ellipsis" wrap="square" anchor="ctr" anchorCtr="1"/>
          <a:lstStyle/>
          <a:p>
            <a:pPr algn="ctr">
              <a:defRPr lang="en-US" sz="900" b="0" i="0" u="none" strike="noStrike" kern="1200" cap="none" spc="0" normalizeH="0" baseline="0">
                <a:solidFill>
                  <a:schemeClr val="dk1">
                    <a:lumMod val="50000"/>
                    <a:lumOff val="50000"/>
                  </a:schemeClr>
                </a:solidFill>
                <a:latin typeface="+mn-lt"/>
                <a:ea typeface="+mn-ea"/>
                <a:cs typeface="+mn-cs"/>
              </a:defRPr>
            </a:pPr>
            <a:endParaRPr lang="en-US"/>
          </a:p>
        </c:txPr>
        <c:crossAx val="603887072"/>
        <c:crosses val="autoZero"/>
        <c:auto val="1"/>
        <c:lblAlgn val="ctr"/>
        <c:lblOffset val="100"/>
        <c:noMultiLvlLbl val="0"/>
      </c:catAx>
      <c:valAx>
        <c:axId val="603887072"/>
        <c:scaling>
          <c:orientation val="minMax"/>
        </c:scaling>
        <c:delete val="0"/>
        <c:axPos val="l"/>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6038949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'30 Data CACI'!$A$125</c:f>
              <c:strCache>
                <c:ptCount val="1"/>
                <c:pt idx="0">
                  <c:v>Huntingdonshire 2016-17</c:v>
                </c:pt>
              </c:strCache>
            </c:strRef>
          </c:tx>
          <c:spPr>
            <a:solidFill>
              <a:schemeClr val="accent1"/>
            </a:solidFill>
            <a:ln>
              <a:noFill/>
            </a:ln>
            <a:effectLst/>
          </c:spPr>
          <c:invertIfNegative val="0"/>
          <c:cat>
            <c:strRef>
              <c:f>'30 Data CACI'!$B$124:$V$124</c:f>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f>'30 Data CACI'!$B$125:$V$125</c:f>
              <c:numCache>
                <c:formatCode>_-* #,##0_-;\-* #,##0_-;_-* "-"??_-;_-@_-</c:formatCode>
                <c:ptCount val="21"/>
                <c:pt idx="0">
                  <c:v>1139</c:v>
                </c:pt>
                <c:pt idx="1">
                  <c:v>3999</c:v>
                </c:pt>
                <c:pt idx="2">
                  <c:v>5499</c:v>
                </c:pt>
                <c:pt idx="3">
                  <c:v>6111</c:v>
                </c:pt>
                <c:pt idx="4">
                  <c:v>5978</c:v>
                </c:pt>
                <c:pt idx="5">
                  <c:v>5983</c:v>
                </c:pt>
                <c:pt idx="6">
                  <c:v>5813</c:v>
                </c:pt>
                <c:pt idx="7">
                  <c:v>5153</c:v>
                </c:pt>
                <c:pt idx="8">
                  <c:v>4916</c:v>
                </c:pt>
                <c:pt idx="9">
                  <c:v>4146</c:v>
                </c:pt>
                <c:pt idx="10">
                  <c:v>3790</c:v>
                </c:pt>
                <c:pt idx="11">
                  <c:v>3319</c:v>
                </c:pt>
                <c:pt idx="12">
                  <c:v>3011</c:v>
                </c:pt>
                <c:pt idx="13">
                  <c:v>2451</c:v>
                </c:pt>
                <c:pt idx="14">
                  <c:v>1988</c:v>
                </c:pt>
                <c:pt idx="15">
                  <c:v>1640</c:v>
                </c:pt>
                <c:pt idx="16">
                  <c:v>1644</c:v>
                </c:pt>
                <c:pt idx="17">
                  <c:v>1442</c:v>
                </c:pt>
                <c:pt idx="18">
                  <c:v>587</c:v>
                </c:pt>
                <c:pt idx="19">
                  <c:v>861</c:v>
                </c:pt>
                <c:pt idx="20">
                  <c:v>5325</c:v>
                </c:pt>
              </c:numCache>
            </c:numRef>
          </c:val>
          <c:extLst xmlns:c15="http://schemas.microsoft.com/office/drawing/2012/chart">
            <c:ext xmlns:c16="http://schemas.microsoft.com/office/drawing/2014/chart" uri="{C3380CC4-5D6E-409C-BE32-E72D297353CC}">
              <c16:uniqueId val="{00000000-FF6A-44E5-A5F8-49ED4C4A33D1}"/>
            </c:ext>
          </c:extLst>
        </c:ser>
        <c:ser>
          <c:idx val="1"/>
          <c:order val="1"/>
          <c:tx>
            <c:strRef>
              <c:f>'30 Data CACI'!$A$126</c:f>
              <c:strCache>
                <c:ptCount val="1"/>
                <c:pt idx="0">
                  <c:v>Huntingdonshire 2020-21</c:v>
                </c:pt>
              </c:strCache>
            </c:strRef>
          </c:tx>
          <c:spPr>
            <a:solidFill>
              <a:schemeClr val="accent2"/>
            </a:solidFill>
            <a:ln>
              <a:noFill/>
            </a:ln>
            <a:effectLst/>
          </c:spPr>
          <c:invertIfNegative val="0"/>
          <c:cat>
            <c:strRef>
              <c:f>'30 Data CACI'!$B$124:$V$124</c:f>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f>'30 Data CACI'!$B$126:$V$126</c:f>
              <c:numCache>
                <c:formatCode>_-* #,##0_-;\-* #,##0_-;_-* "-"??_-;_-@_-</c:formatCode>
                <c:ptCount val="21"/>
                <c:pt idx="0">
                  <c:v>707</c:v>
                </c:pt>
                <c:pt idx="1">
                  <c:v>3535</c:v>
                </c:pt>
                <c:pt idx="2">
                  <c:v>5345</c:v>
                </c:pt>
                <c:pt idx="3">
                  <c:v>6390</c:v>
                </c:pt>
                <c:pt idx="4">
                  <c:v>5956</c:v>
                </c:pt>
                <c:pt idx="5">
                  <c:v>5889</c:v>
                </c:pt>
                <c:pt idx="6">
                  <c:v>5416</c:v>
                </c:pt>
                <c:pt idx="7">
                  <c:v>5457</c:v>
                </c:pt>
                <c:pt idx="8">
                  <c:v>4771</c:v>
                </c:pt>
                <c:pt idx="9">
                  <c:v>4525</c:v>
                </c:pt>
                <c:pt idx="10">
                  <c:v>3555</c:v>
                </c:pt>
                <c:pt idx="11">
                  <c:v>3308</c:v>
                </c:pt>
                <c:pt idx="12">
                  <c:v>2744</c:v>
                </c:pt>
                <c:pt idx="13">
                  <c:v>2207</c:v>
                </c:pt>
                <c:pt idx="14">
                  <c:v>1941</c:v>
                </c:pt>
                <c:pt idx="15">
                  <c:v>1765</c:v>
                </c:pt>
                <c:pt idx="16">
                  <c:v>1910</c:v>
                </c:pt>
                <c:pt idx="17">
                  <c:v>1612</c:v>
                </c:pt>
                <c:pt idx="18">
                  <c:v>1101</c:v>
                </c:pt>
                <c:pt idx="19">
                  <c:v>1044</c:v>
                </c:pt>
                <c:pt idx="20">
                  <c:v>2454</c:v>
                </c:pt>
              </c:numCache>
            </c:numRef>
          </c:val>
          <c:extLst xmlns:c15="http://schemas.microsoft.com/office/drawing/2012/chart">
            <c:ext xmlns:c16="http://schemas.microsoft.com/office/drawing/2014/chart" uri="{C3380CC4-5D6E-409C-BE32-E72D297353CC}">
              <c16:uniqueId val="{00000001-FF6A-44E5-A5F8-49ED4C4A33D1}"/>
            </c:ext>
          </c:extLst>
        </c:ser>
        <c:dLbls>
          <c:showLegendKey val="0"/>
          <c:showVal val="0"/>
          <c:showCatName val="0"/>
          <c:showSerName val="0"/>
          <c:showPercent val="0"/>
          <c:showBubbleSize val="0"/>
        </c:dLbls>
        <c:gapWidth val="219"/>
        <c:overlap val="-27"/>
        <c:axId val="335419264"/>
        <c:axId val="335420800"/>
        <c:extLst/>
      </c:barChart>
      <c:catAx>
        <c:axId val="33541926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5420800"/>
        <c:crosses val="autoZero"/>
        <c:auto val="1"/>
        <c:lblAlgn val="ctr"/>
        <c:lblOffset val="100"/>
        <c:noMultiLvlLbl val="0"/>
      </c:catAx>
      <c:valAx>
        <c:axId val="335420800"/>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5419264"/>
        <c:crosses val="autoZero"/>
        <c:crossBetween val="between"/>
      </c:valAx>
      <c:spPr>
        <a:noFill/>
        <a:ln>
          <a:noFill/>
        </a:ln>
        <a:effectLst/>
      </c:spPr>
    </c:plotArea>
    <c:legend>
      <c:legendPos val="t"/>
      <c:overlay val="1"/>
      <c:spPr>
        <a:solidFill>
          <a:schemeClr val="bg1"/>
        </a:solid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602044385512867E-2"/>
          <c:y val="3.3781994656302661E-2"/>
          <c:w val="0.88528114382075529"/>
          <c:h val="0.60800553473366992"/>
        </c:manualLayout>
      </c:layout>
      <c:lineChart>
        <c:grouping val="standard"/>
        <c:varyColors val="0"/>
        <c:ser>
          <c:idx val="0"/>
          <c:order val="0"/>
          <c:tx>
            <c:strRef>
              <c:f>'38 Data annual-price'!$D$342:$D$343</c:f>
              <c:strCache>
                <c:ptCount val="2"/>
                <c:pt idx="0">
                  <c:v>Whole area</c:v>
                </c:pt>
                <c:pt idx="1">
                  <c:v> 1bed min </c:v>
                </c:pt>
              </c:strCache>
            </c:strRef>
          </c:tx>
          <c:spPr>
            <a:ln w="19050" cap="rnd">
              <a:solidFill>
                <a:srgbClr val="FF0000"/>
              </a:solidFill>
              <a:prstDash val="sysDash"/>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annual-price'!$D$344:$D$354</c:f>
              <c:numCache>
                <c:formatCode>_-"£"* #,##0_-;\-"£"* #,##0_-;_-"£"* "-"??_-;_-@_-</c:formatCode>
                <c:ptCount val="11"/>
                <c:pt idx="0">
                  <c:v>4475.6399999999994</c:v>
                </c:pt>
                <c:pt idx="1">
                  <c:v>3895.3199999999997</c:v>
                </c:pt>
                <c:pt idx="2">
                  <c:v>4523.4799999999996</c:v>
                </c:pt>
                <c:pt idx="3">
                  <c:v>6721.5199999999995</c:v>
                </c:pt>
                <c:pt idx="4">
                  <c:v>4732</c:v>
                </c:pt>
                <c:pt idx="5">
                  <c:v>5928</c:v>
                </c:pt>
                <c:pt idx="6">
                  <c:v>4732</c:v>
                </c:pt>
                <c:pt idx="7">
                  <c:v>3380</c:v>
                </c:pt>
                <c:pt idx="8">
                  <c:v>4082</c:v>
                </c:pt>
                <c:pt idx="9">
                  <c:v>6474</c:v>
                </c:pt>
                <c:pt idx="10">
                  <c:v>6825</c:v>
                </c:pt>
              </c:numCache>
            </c:numRef>
          </c:val>
          <c:smooth val="0"/>
          <c:extLst>
            <c:ext xmlns:c16="http://schemas.microsoft.com/office/drawing/2014/chart" uri="{C3380CC4-5D6E-409C-BE32-E72D297353CC}">
              <c16:uniqueId val="{00000000-58AD-4FF5-BE3D-4F8BA401D73B}"/>
            </c:ext>
          </c:extLst>
        </c:ser>
        <c:ser>
          <c:idx val="3"/>
          <c:order val="3"/>
          <c:tx>
            <c:strRef>
              <c:f>'38 Data annual-price'!$G$342:$G$343</c:f>
              <c:strCache>
                <c:ptCount val="2"/>
                <c:pt idx="0">
                  <c:v>Whole area</c:v>
                </c:pt>
                <c:pt idx="1">
                  <c:v> 1bed max </c:v>
                </c:pt>
              </c:strCache>
            </c:strRef>
          </c:tx>
          <c:spPr>
            <a:ln w="19050" cap="rnd">
              <a:solidFill>
                <a:srgbClr val="FF0000"/>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annual-price'!$G$344:$G$354</c:f>
              <c:numCache>
                <c:formatCode>_-"£"* #,##0_-;\-"£"* #,##0_-;_-"£"* "-"??_-;_-@_-</c:formatCode>
                <c:ptCount val="11"/>
                <c:pt idx="0">
                  <c:v>4595.76</c:v>
                </c:pt>
                <c:pt idx="1">
                  <c:v>4927.5200000000004</c:v>
                </c:pt>
                <c:pt idx="2">
                  <c:v>6781.32</c:v>
                </c:pt>
                <c:pt idx="3">
                  <c:v>7095.4</c:v>
                </c:pt>
                <c:pt idx="4">
                  <c:v>9399</c:v>
                </c:pt>
                <c:pt idx="5">
                  <c:v>11765</c:v>
                </c:pt>
                <c:pt idx="6">
                  <c:v>12012</c:v>
                </c:pt>
                <c:pt idx="7">
                  <c:v>11232</c:v>
                </c:pt>
                <c:pt idx="8">
                  <c:v>13429</c:v>
                </c:pt>
                <c:pt idx="9">
                  <c:v>14976</c:v>
                </c:pt>
                <c:pt idx="10">
                  <c:v>16705</c:v>
                </c:pt>
              </c:numCache>
            </c:numRef>
          </c:val>
          <c:smooth val="0"/>
          <c:extLst>
            <c:ext xmlns:c16="http://schemas.microsoft.com/office/drawing/2014/chart" uri="{C3380CC4-5D6E-409C-BE32-E72D297353CC}">
              <c16:uniqueId val="{00000001-58AD-4FF5-BE3D-4F8BA401D73B}"/>
            </c:ext>
          </c:extLst>
        </c:ser>
        <c:dLbls>
          <c:showLegendKey val="0"/>
          <c:showVal val="0"/>
          <c:showCatName val="0"/>
          <c:showSerName val="0"/>
          <c:showPercent val="0"/>
          <c:showBubbleSize val="0"/>
        </c:dLbls>
        <c:marker val="1"/>
        <c:smooth val="0"/>
        <c:axId val="1307753952"/>
        <c:axId val="1307752968"/>
        <c:extLst>
          <c:ext xmlns:c15="http://schemas.microsoft.com/office/drawing/2012/chart" uri="{02D57815-91ED-43cb-92C2-25804820EDAC}">
            <c15:filteredLineSeries>
              <c15:ser>
                <c:idx val="4"/>
                <c:order val="1"/>
                <c:tx>
                  <c:strRef>
                    <c:extLst>
                      <c:ext uri="{02D57815-91ED-43cb-92C2-25804820EDAC}">
                        <c15:formulaRef>
                          <c15:sqref>'38 Data annual-price'!$E$342:$E$343</c15:sqref>
                        </c15:formulaRef>
                      </c:ext>
                    </c:extLst>
                    <c:strCache>
                      <c:ptCount val="2"/>
                      <c:pt idx="0">
                        <c:v>Whole area</c:v>
                      </c:pt>
                      <c:pt idx="1">
                        <c:v> 2bed min </c:v>
                      </c:pt>
                    </c:strCache>
                  </c:strRef>
                </c:tx>
                <c:spPr>
                  <a:ln w="19050" cap="rnd">
                    <a:solidFill>
                      <a:schemeClr val="accent5"/>
                    </a:solidFill>
                    <a:round/>
                  </a:ln>
                  <a:effectLst/>
                </c:spPr>
                <c:marker>
                  <c:symbol val="none"/>
                </c:marker>
                <c:cat>
                  <c:strRef>
                    <c:extLst>
                      <c:ex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c:ext uri="{02D57815-91ED-43cb-92C2-25804820EDAC}">
                        <c15:formulaRef>
                          <c15:sqref>'38 Data annual-price'!$E$344:$E$354</c15:sqref>
                        </c15:formulaRef>
                      </c:ext>
                    </c:extLst>
                    <c:numCache>
                      <c:formatCode>_-"£"* #,##0_-;\-"£"* #,##0_-;_-"£"* "-"??_-;_-@_-</c:formatCode>
                      <c:ptCount val="11"/>
                      <c:pt idx="0">
                        <c:v>5248.88</c:v>
                      </c:pt>
                      <c:pt idx="1">
                        <c:v>4581.72</c:v>
                      </c:pt>
                      <c:pt idx="2">
                        <c:v>5610.28</c:v>
                      </c:pt>
                      <c:pt idx="3">
                        <c:v>7833.8</c:v>
                      </c:pt>
                      <c:pt idx="4">
                        <c:v>6071</c:v>
                      </c:pt>
                      <c:pt idx="5">
                        <c:v>7592</c:v>
                      </c:pt>
                      <c:pt idx="6">
                        <c:v>7098</c:v>
                      </c:pt>
                      <c:pt idx="7">
                        <c:v>4667</c:v>
                      </c:pt>
                      <c:pt idx="8">
                        <c:v>5239</c:v>
                      </c:pt>
                      <c:pt idx="9">
                        <c:v>7046</c:v>
                      </c:pt>
                      <c:pt idx="10">
                        <c:v>7709</c:v>
                      </c:pt>
                    </c:numCache>
                  </c:numRef>
                </c:val>
                <c:smooth val="0"/>
                <c:extLst>
                  <c:ext xmlns:c16="http://schemas.microsoft.com/office/drawing/2014/chart" uri="{C3380CC4-5D6E-409C-BE32-E72D297353CC}">
                    <c16:uniqueId val="{00000009-58AD-4FF5-BE3D-4F8BA401D73B}"/>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'38 Data annual-price'!$F$342:$F$343</c15:sqref>
                        </c15:formulaRef>
                      </c:ext>
                    </c:extLst>
                    <c:strCache>
                      <c:ptCount val="2"/>
                      <c:pt idx="0">
                        <c:v>Whole area</c:v>
                      </c:pt>
                      <c:pt idx="1">
                        <c:v> 3bed min </c:v>
                      </c:pt>
                    </c:strCache>
                  </c:strRef>
                </c:tx>
                <c:spPr>
                  <a:ln w="19050" cap="rnd">
                    <a:solidFill>
                      <a:schemeClr val="accent3"/>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annual-price'!$F$344:$F$354</c15:sqref>
                        </c15:formulaRef>
                      </c:ext>
                    </c:extLst>
                    <c:numCache>
                      <c:formatCode>_-"£"* #,##0_-;\-"£"* #,##0_-;_-"£"* "-"??_-;_-@_-</c:formatCode>
                      <c:ptCount val="11"/>
                      <c:pt idx="0">
                        <c:v>5712.72</c:v>
                      </c:pt>
                      <c:pt idx="1">
                        <c:v>4899.4399999999996</c:v>
                      </c:pt>
                      <c:pt idx="2">
                        <c:v>6334.6399999999994</c:v>
                      </c:pt>
                      <c:pt idx="3">
                        <c:v>9330.8799999999992</c:v>
                      </c:pt>
                      <c:pt idx="4">
                        <c:v>7280</c:v>
                      </c:pt>
                      <c:pt idx="5">
                        <c:v>9113</c:v>
                      </c:pt>
                      <c:pt idx="6">
                        <c:v>9100</c:v>
                      </c:pt>
                      <c:pt idx="7">
                        <c:v>8827</c:v>
                      </c:pt>
                      <c:pt idx="8">
                        <c:v>10465</c:v>
                      </c:pt>
                      <c:pt idx="9">
                        <c:v>11219</c:v>
                      </c:pt>
                      <c:pt idx="10">
                        <c:v>11648</c:v>
                      </c:pt>
                    </c:numCache>
                  </c:numRef>
                </c:val>
                <c:smooth val="0"/>
                <c:extLst xmlns:c15="http://schemas.microsoft.com/office/drawing/2012/chart">
                  <c:ext xmlns:c16="http://schemas.microsoft.com/office/drawing/2014/chart" uri="{C3380CC4-5D6E-409C-BE32-E72D297353CC}">
                    <c16:uniqueId val="{0000000A-58AD-4FF5-BE3D-4F8BA401D73B}"/>
                  </c:ext>
                </c:extLst>
              </c15:ser>
            </c15:filteredLineSeries>
            <c15:filteredLineSeries>
              <c15:ser>
                <c:idx val="1"/>
                <c:order val="4"/>
                <c:tx>
                  <c:strRef>
                    <c:extLst xmlns:c15="http://schemas.microsoft.com/office/drawing/2012/chart">
                      <c:ext xmlns:c15="http://schemas.microsoft.com/office/drawing/2012/chart" uri="{02D57815-91ED-43cb-92C2-25804820EDAC}">
                        <c15:formulaRef>
                          <c15:sqref>'38 Data annual-price'!$H$342:$H$343</c15:sqref>
                        </c15:formulaRef>
                      </c:ext>
                    </c:extLst>
                    <c:strCache>
                      <c:ptCount val="2"/>
                      <c:pt idx="0">
                        <c:v>Whole area</c:v>
                      </c:pt>
                      <c:pt idx="1">
                        <c:v> 2bed max </c:v>
                      </c:pt>
                    </c:strCache>
                  </c:strRef>
                </c:tx>
                <c:spPr>
                  <a:ln w="19050" cap="rnd">
                    <a:solidFill>
                      <a:schemeClr val="accent2"/>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annual-price'!$H$344:$H$354</c15:sqref>
                        </c15:formulaRef>
                      </c:ext>
                    </c:extLst>
                    <c:numCache>
                      <c:formatCode>_-"£"* #,##0_-;\-"£"* #,##0_-;_-"£"* "-"??_-;_-@_-</c:formatCode>
                      <c:ptCount val="11"/>
                      <c:pt idx="0">
                        <c:v>5397.5999999999995</c:v>
                      </c:pt>
                      <c:pt idx="1">
                        <c:v>5819.84</c:v>
                      </c:pt>
                      <c:pt idx="2">
                        <c:v>7924.2799999999988</c:v>
                      </c:pt>
                      <c:pt idx="3">
                        <c:v>8174.4</c:v>
                      </c:pt>
                      <c:pt idx="4">
                        <c:v>12376</c:v>
                      </c:pt>
                      <c:pt idx="5">
                        <c:v>15483</c:v>
                      </c:pt>
                      <c:pt idx="6">
                        <c:v>17433</c:v>
                      </c:pt>
                      <c:pt idx="7">
                        <c:v>15145</c:v>
                      </c:pt>
                      <c:pt idx="8">
                        <c:v>18356</c:v>
                      </c:pt>
                      <c:pt idx="9">
                        <c:v>21190</c:v>
                      </c:pt>
                      <c:pt idx="10">
                        <c:v>23868</c:v>
                      </c:pt>
                    </c:numCache>
                  </c:numRef>
                </c:val>
                <c:smooth val="0"/>
                <c:extLst xmlns:c15="http://schemas.microsoft.com/office/drawing/2012/chart">
                  <c:ext xmlns:c16="http://schemas.microsoft.com/office/drawing/2014/chart" uri="{C3380CC4-5D6E-409C-BE32-E72D297353CC}">
                    <c16:uniqueId val="{0000000B-58AD-4FF5-BE3D-4F8BA401D73B}"/>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'38 Data annual-price'!$I$342:$I$343</c15:sqref>
                        </c15:formulaRef>
                      </c:ext>
                    </c:extLst>
                    <c:strCache>
                      <c:ptCount val="2"/>
                      <c:pt idx="0">
                        <c:v>Whole area</c:v>
                      </c:pt>
                      <c:pt idx="1">
                        <c:v> 3bed max </c:v>
                      </c:pt>
                    </c:strCache>
                  </c:strRef>
                </c:tx>
                <c:spPr>
                  <a:ln w="19050" cap="rnd">
                    <a:solidFill>
                      <a:schemeClr val="accent6"/>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annual-price'!$I$344:$I$354</c15:sqref>
                        </c15:formulaRef>
                      </c:ext>
                    </c:extLst>
                    <c:numCache>
                      <c:formatCode>_-"£"* #,##0_-;\-"£"* #,##0_-;_-"£"* "-"??_-;_-@_-</c:formatCode>
                      <c:ptCount val="11"/>
                      <c:pt idx="0">
                        <c:v>5951.4000000000005</c:v>
                      </c:pt>
                      <c:pt idx="1">
                        <c:v>6414.2</c:v>
                      </c:pt>
                      <c:pt idx="2">
                        <c:v>9071.4</c:v>
                      </c:pt>
                      <c:pt idx="3">
                        <c:v>9592.44</c:v>
                      </c:pt>
                      <c:pt idx="4">
                        <c:v>14040</c:v>
                      </c:pt>
                      <c:pt idx="5">
                        <c:v>17563</c:v>
                      </c:pt>
                      <c:pt idx="6">
                        <c:v>21580</c:v>
                      </c:pt>
                      <c:pt idx="7">
                        <c:v>21749</c:v>
                      </c:pt>
                      <c:pt idx="8">
                        <c:v>24843</c:v>
                      </c:pt>
                      <c:pt idx="9">
                        <c:v>24245</c:v>
                      </c:pt>
                      <c:pt idx="10">
                        <c:v>26975</c:v>
                      </c:pt>
                    </c:numCache>
                  </c:numRef>
                </c:val>
                <c:smooth val="0"/>
                <c:extLst xmlns:c15="http://schemas.microsoft.com/office/drawing/2012/chart">
                  <c:ext xmlns:c16="http://schemas.microsoft.com/office/drawing/2014/chart" uri="{C3380CC4-5D6E-409C-BE32-E72D297353CC}">
                    <c16:uniqueId val="{0000000C-58AD-4FF5-BE3D-4F8BA401D73B}"/>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'38 Data annual-price'!$K$342:$K$343</c15:sqref>
                        </c15:formulaRef>
                      </c:ext>
                    </c:extLst>
                    <c:strCache>
                      <c:ptCount val="2"/>
                      <c:pt idx="0">
                        <c:v>Cambridge</c:v>
                      </c:pt>
                      <c:pt idx="1">
                        <c:v> 2bed </c:v>
                      </c:pt>
                    </c:strCache>
                  </c:strRef>
                </c:tx>
                <c:spPr>
                  <a:ln w="19050" cap="rnd">
                    <a:solidFill>
                      <a:schemeClr val="accent2">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annual-price'!$K$344:$K$354</c15:sqref>
                        </c15:formulaRef>
                      </c:ext>
                    </c:extLst>
                    <c:numCache>
                      <c:formatCode>_-"£"* #,##0_-;\-"£"* #,##0_-;_-"£"* "-"??_-;_-@_-</c:formatCode>
                      <c:ptCount val="11"/>
                      <c:pt idx="0">
                        <c:v>5248.88</c:v>
                      </c:pt>
                      <c:pt idx="1">
                        <c:v>5819.84</c:v>
                      </c:pt>
                      <c:pt idx="2">
                        <c:v>7663.24</c:v>
                      </c:pt>
                      <c:pt idx="3">
                        <c:v>8174.4</c:v>
                      </c:pt>
                      <c:pt idx="4">
                        <c:v>12376</c:v>
                      </c:pt>
                      <c:pt idx="5">
                        <c:v>15483</c:v>
                      </c:pt>
                      <c:pt idx="6">
                        <c:v>17433</c:v>
                      </c:pt>
                      <c:pt idx="7">
                        <c:v>15145</c:v>
                      </c:pt>
                      <c:pt idx="8">
                        <c:v>18356</c:v>
                      </c:pt>
                      <c:pt idx="9">
                        <c:v>21190</c:v>
                      </c:pt>
                      <c:pt idx="10">
                        <c:v>23868</c:v>
                      </c:pt>
                    </c:numCache>
                  </c:numRef>
                </c:val>
                <c:smooth val="0"/>
                <c:extLst xmlns:c15="http://schemas.microsoft.com/office/drawing/2012/chart">
                  <c:ext xmlns:c16="http://schemas.microsoft.com/office/drawing/2014/chart" uri="{C3380CC4-5D6E-409C-BE32-E72D297353CC}">
                    <c16:uniqueId val="{0000000D-58AD-4FF5-BE3D-4F8BA401D73B}"/>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'38 Data annual-price'!$L$342:$L$343</c15:sqref>
                        </c15:formulaRef>
                      </c:ext>
                    </c:extLst>
                    <c:strCache>
                      <c:ptCount val="2"/>
                      <c:pt idx="0">
                        <c:v>Cambridge</c:v>
                      </c:pt>
                      <c:pt idx="1">
                        <c:v> 3bed </c:v>
                      </c:pt>
                    </c:strCache>
                  </c:strRef>
                </c:tx>
                <c:spPr>
                  <a:ln w="19050" cap="rnd">
                    <a:solidFill>
                      <a:schemeClr val="accent3">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annual-price'!$L$344:$L$354</c15:sqref>
                        </c15:formulaRef>
                      </c:ext>
                    </c:extLst>
                    <c:numCache>
                      <c:formatCode>_-"£"* #,##0_-;\-"£"* #,##0_-;_-"£"* "-"??_-;_-@_-</c:formatCode>
                      <c:ptCount val="11"/>
                      <c:pt idx="0">
                        <c:v>5951.4000000000005</c:v>
                      </c:pt>
                      <c:pt idx="1">
                        <c:v>6406.4000000000005</c:v>
                      </c:pt>
                      <c:pt idx="2">
                        <c:v>8747.44</c:v>
                      </c:pt>
                      <c:pt idx="3">
                        <c:v>9592.44</c:v>
                      </c:pt>
                      <c:pt idx="4">
                        <c:v>14040</c:v>
                      </c:pt>
                      <c:pt idx="5">
                        <c:v>17563</c:v>
                      </c:pt>
                      <c:pt idx="6">
                        <c:v>21580</c:v>
                      </c:pt>
                      <c:pt idx="7">
                        <c:v>21749</c:v>
                      </c:pt>
                      <c:pt idx="8">
                        <c:v>24843</c:v>
                      </c:pt>
                      <c:pt idx="9">
                        <c:v>24245</c:v>
                      </c:pt>
                      <c:pt idx="10">
                        <c:v>26975</c:v>
                      </c:pt>
                    </c:numCache>
                  </c:numRef>
                </c:val>
                <c:smooth val="0"/>
                <c:extLst xmlns:c15="http://schemas.microsoft.com/office/drawing/2012/chart">
                  <c:ext xmlns:c16="http://schemas.microsoft.com/office/drawing/2014/chart" uri="{C3380CC4-5D6E-409C-BE32-E72D297353CC}">
                    <c16:uniqueId val="{0000000E-58AD-4FF5-BE3D-4F8BA401D73B}"/>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'38 Data annual-price'!$N$342:$N$343</c15:sqref>
                        </c15:formulaRef>
                      </c:ext>
                    </c:extLst>
                    <c:strCache>
                      <c:ptCount val="2"/>
                      <c:pt idx="0">
                        <c:v>East Cambridgeshire</c:v>
                      </c:pt>
                      <c:pt idx="1">
                        <c:v> 2bed </c:v>
                      </c:pt>
                    </c:strCache>
                  </c:strRef>
                </c:tx>
                <c:spPr>
                  <a:ln w="19050" cap="rnd">
                    <a:solidFill>
                      <a:schemeClr val="accent5">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annual-price'!$N$344:$N$354</c15:sqref>
                        </c15:formulaRef>
                      </c:ext>
                    </c:extLst>
                    <c:numCache>
                      <c:formatCode>_-"£"* #,##0_-;\-"£"* #,##0_-;_-"£"* "-"??_-;_-@_-</c:formatCode>
                      <c:ptCount val="11"/>
                      <c:pt idx="1">
                        <c:v>5236.4000000000005</c:v>
                      </c:pt>
                      <c:pt idx="2">
                        <c:v>6609.72</c:v>
                      </c:pt>
                      <c:pt idx="4">
                        <c:v>7228</c:v>
                      </c:pt>
                      <c:pt idx="5">
                        <c:v>9061</c:v>
                      </c:pt>
                      <c:pt idx="6">
                        <c:v>10153</c:v>
                      </c:pt>
                      <c:pt idx="7">
                        <c:v>7475</c:v>
                      </c:pt>
                      <c:pt idx="8">
                        <c:v>8814</c:v>
                      </c:pt>
                    </c:numCache>
                  </c:numRef>
                </c:val>
                <c:smooth val="0"/>
                <c:extLst xmlns:c15="http://schemas.microsoft.com/office/drawing/2012/chart">
                  <c:ext xmlns:c16="http://schemas.microsoft.com/office/drawing/2014/chart" uri="{C3380CC4-5D6E-409C-BE32-E72D297353CC}">
                    <c16:uniqueId val="{0000000F-58AD-4FF5-BE3D-4F8BA401D73B}"/>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'38 Data annual-price'!$O$342:$O$343</c15:sqref>
                        </c15:formulaRef>
                      </c:ext>
                    </c:extLst>
                    <c:strCache>
                      <c:ptCount val="2"/>
                      <c:pt idx="0">
                        <c:v>East Cambridgeshire</c:v>
                      </c:pt>
                      <c:pt idx="1">
                        <c:v> 3bed </c:v>
                      </c:pt>
                    </c:strCache>
                  </c:strRef>
                </c:tx>
                <c:spPr>
                  <a:ln w="19050" cap="rnd">
                    <a:solidFill>
                      <a:schemeClr val="accent6">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annual-price'!$O$344:$O$354</c15:sqref>
                        </c15:formulaRef>
                      </c:ext>
                    </c:extLst>
                    <c:numCache>
                      <c:formatCode>_-"£"* #,##0_-;\-"£"* #,##0_-;_-"£"* "-"??_-;_-@_-</c:formatCode>
                      <c:ptCount val="11"/>
                      <c:pt idx="1">
                        <c:v>5818.8</c:v>
                      </c:pt>
                      <c:pt idx="2">
                        <c:v>7428.2</c:v>
                      </c:pt>
                      <c:pt idx="4">
                        <c:v>9087</c:v>
                      </c:pt>
                      <c:pt idx="5">
                        <c:v>11375</c:v>
                      </c:pt>
                      <c:pt idx="6">
                        <c:v>13715</c:v>
                      </c:pt>
                      <c:pt idx="7">
                        <c:v>13481</c:v>
                      </c:pt>
                      <c:pt idx="8">
                        <c:v>15808</c:v>
                      </c:pt>
                      <c:pt idx="9">
                        <c:v>15236</c:v>
                      </c:pt>
                      <c:pt idx="10">
                        <c:v>18616</c:v>
                      </c:pt>
                    </c:numCache>
                  </c:numRef>
                </c:val>
                <c:smooth val="0"/>
                <c:extLst xmlns:c15="http://schemas.microsoft.com/office/drawing/2012/chart">
                  <c:ext xmlns:c16="http://schemas.microsoft.com/office/drawing/2014/chart" uri="{C3380CC4-5D6E-409C-BE32-E72D297353CC}">
                    <c16:uniqueId val="{00000010-58AD-4FF5-BE3D-4F8BA401D73B}"/>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'38 Data annual-price'!$Q$342:$Q$343</c15:sqref>
                        </c15:formulaRef>
                      </c:ext>
                    </c:extLst>
                    <c:strCache>
                      <c:ptCount val="2"/>
                      <c:pt idx="0">
                        <c:v>Fenland </c:v>
                      </c:pt>
                      <c:pt idx="1">
                        <c:v> 2bed </c:v>
                      </c:pt>
                    </c:strCache>
                  </c:strRef>
                </c:tx>
                <c:spPr>
                  <a:ln w="19050" cap="rnd">
                    <a:solidFill>
                      <a:schemeClr val="accent2">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annual-price'!$Q$344:$Q$354</c15:sqref>
                        </c15:formulaRef>
                      </c:ext>
                    </c:extLst>
                    <c:numCache>
                      <c:formatCode>_-"£"* #,##0_-;\-"£"* #,##0_-;_-"£"* "-"??_-;_-@_-</c:formatCode>
                      <c:ptCount val="11"/>
                      <c:pt idx="1">
                        <c:v>4628.5200000000004</c:v>
                      </c:pt>
                      <c:pt idx="2">
                        <c:v>5610.28</c:v>
                      </c:pt>
                      <c:pt idx="4">
                        <c:v>6071</c:v>
                      </c:pt>
                      <c:pt idx="5">
                        <c:v>7592</c:v>
                      </c:pt>
                      <c:pt idx="6">
                        <c:v>7124</c:v>
                      </c:pt>
                      <c:pt idx="7">
                        <c:v>4667</c:v>
                      </c:pt>
                      <c:pt idx="8">
                        <c:v>5239</c:v>
                      </c:pt>
                      <c:pt idx="9">
                        <c:v>7735</c:v>
                      </c:pt>
                      <c:pt idx="10">
                        <c:v>7904</c:v>
                      </c:pt>
                    </c:numCache>
                  </c:numRef>
                </c:val>
                <c:smooth val="0"/>
                <c:extLst xmlns:c15="http://schemas.microsoft.com/office/drawing/2012/chart">
                  <c:ext xmlns:c16="http://schemas.microsoft.com/office/drawing/2014/chart" uri="{C3380CC4-5D6E-409C-BE32-E72D297353CC}">
                    <c16:uniqueId val="{00000011-58AD-4FF5-BE3D-4F8BA401D73B}"/>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'38 Data annual-price'!$R$342:$R$343</c15:sqref>
                        </c15:formulaRef>
                      </c:ext>
                    </c:extLst>
                    <c:strCache>
                      <c:ptCount val="2"/>
                      <c:pt idx="0">
                        <c:v>Fenland </c:v>
                      </c:pt>
                      <c:pt idx="1">
                        <c:v> 3bed </c:v>
                      </c:pt>
                    </c:strCache>
                  </c:strRef>
                </c:tx>
                <c:spPr>
                  <a:ln w="19050" cap="rnd">
                    <a:solidFill>
                      <a:schemeClr val="accent3">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annual-price'!$R$344:$R$354</c15:sqref>
                        </c15:formulaRef>
                      </c:ext>
                    </c:extLst>
                    <c:numCache>
                      <c:formatCode>_-"£"* #,##0_-;\-"£"* #,##0_-;_-"£"* "-"??_-;_-@_-</c:formatCode>
                      <c:ptCount val="11"/>
                      <c:pt idx="1">
                        <c:v>5121.4799999999996</c:v>
                      </c:pt>
                      <c:pt idx="2">
                        <c:v>6379.88</c:v>
                      </c:pt>
                      <c:pt idx="4">
                        <c:v>7280</c:v>
                      </c:pt>
                      <c:pt idx="5">
                        <c:v>9113</c:v>
                      </c:pt>
                      <c:pt idx="6">
                        <c:v>9100</c:v>
                      </c:pt>
                      <c:pt idx="7">
                        <c:v>8983</c:v>
                      </c:pt>
                      <c:pt idx="8">
                        <c:v>10465</c:v>
                      </c:pt>
                      <c:pt idx="9">
                        <c:v>11739</c:v>
                      </c:pt>
                      <c:pt idx="10">
                        <c:v>13091</c:v>
                      </c:pt>
                    </c:numCache>
                  </c:numRef>
                </c:val>
                <c:smooth val="0"/>
                <c:extLst xmlns:c15="http://schemas.microsoft.com/office/drawing/2012/chart">
                  <c:ext xmlns:c16="http://schemas.microsoft.com/office/drawing/2014/chart" uri="{C3380CC4-5D6E-409C-BE32-E72D297353CC}">
                    <c16:uniqueId val="{00000012-58AD-4FF5-BE3D-4F8BA401D73B}"/>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'38 Data annual-price'!$T$342:$T$343</c15:sqref>
                        </c15:formulaRef>
                      </c:ext>
                    </c:extLst>
                    <c:strCache>
                      <c:ptCount val="2"/>
                      <c:pt idx="0">
                        <c:v>Huntingdonshire</c:v>
                      </c:pt>
                      <c:pt idx="1">
                        <c:v> 2bed </c:v>
                      </c:pt>
                    </c:strCache>
                  </c:strRef>
                </c:tx>
                <c:spPr>
                  <a:ln w="19050" cap="rnd">
                    <a:solidFill>
                      <a:schemeClr val="accent5">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annual-price'!$T$344:$T$354</c15:sqref>
                        </c15:formulaRef>
                      </c:ext>
                    </c:extLst>
                    <c:numCache>
                      <c:formatCode>_-"£"* #,##0_-;\-"£"* #,##0_-;_-"£"* "-"??_-;_-@_-</c:formatCode>
                      <c:ptCount val="11"/>
                      <c:pt idx="1">
                        <c:v>4902.04</c:v>
                      </c:pt>
                      <c:pt idx="2">
                        <c:v>6905.6</c:v>
                      </c:pt>
                      <c:pt idx="4">
                        <c:v>7280</c:v>
                      </c:pt>
                      <c:pt idx="5">
                        <c:v>9126</c:v>
                      </c:pt>
                      <c:pt idx="6">
                        <c:v>9568</c:v>
                      </c:pt>
                      <c:pt idx="7">
                        <c:v>7878</c:v>
                      </c:pt>
                      <c:pt idx="8">
                        <c:v>9360</c:v>
                      </c:pt>
                      <c:pt idx="9">
                        <c:v>11986</c:v>
                      </c:pt>
                      <c:pt idx="10">
                        <c:v>12506</c:v>
                      </c:pt>
                    </c:numCache>
                  </c:numRef>
                </c:val>
                <c:smooth val="0"/>
                <c:extLst xmlns:c15="http://schemas.microsoft.com/office/drawing/2012/chart">
                  <c:ext xmlns:c16="http://schemas.microsoft.com/office/drawing/2014/chart" uri="{C3380CC4-5D6E-409C-BE32-E72D297353CC}">
                    <c16:uniqueId val="{00000013-58AD-4FF5-BE3D-4F8BA401D73B}"/>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'38 Data annual-price'!$U$342:$U$343</c15:sqref>
                        </c15:formulaRef>
                      </c:ext>
                    </c:extLst>
                    <c:strCache>
                      <c:ptCount val="2"/>
                      <c:pt idx="0">
                        <c:v>Huntingdonshire</c:v>
                      </c:pt>
                      <c:pt idx="1">
                        <c:v> 3bed </c:v>
                      </c:pt>
                    </c:strCache>
                  </c:strRef>
                </c:tx>
                <c:spPr>
                  <a:ln w="19050" cap="rnd">
                    <a:solidFill>
                      <a:schemeClr val="accent6">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annual-price'!$U$344:$U$354</c15:sqref>
                        </c15:formulaRef>
                      </c:ext>
                    </c:extLst>
                    <c:numCache>
                      <c:formatCode>_-"£"* #,##0_-;\-"£"* #,##0_-;_-"£"* "-"??_-;_-@_-</c:formatCode>
                      <c:ptCount val="11"/>
                      <c:pt idx="1">
                        <c:v>5381.48</c:v>
                      </c:pt>
                      <c:pt idx="2">
                        <c:v>8162.9599999999991</c:v>
                      </c:pt>
                      <c:pt idx="4">
                        <c:v>8684</c:v>
                      </c:pt>
                      <c:pt idx="5">
                        <c:v>10842</c:v>
                      </c:pt>
                      <c:pt idx="6">
                        <c:v>12506</c:v>
                      </c:pt>
                      <c:pt idx="7">
                        <c:v>12259</c:v>
                      </c:pt>
                      <c:pt idx="8">
                        <c:v>14378</c:v>
                      </c:pt>
                      <c:pt idx="9">
                        <c:v>15860</c:v>
                      </c:pt>
                      <c:pt idx="10">
                        <c:v>17836</c:v>
                      </c:pt>
                    </c:numCache>
                  </c:numRef>
                </c:val>
                <c:smooth val="0"/>
                <c:extLst xmlns:c15="http://schemas.microsoft.com/office/drawing/2012/chart">
                  <c:ext xmlns:c16="http://schemas.microsoft.com/office/drawing/2014/chart" uri="{C3380CC4-5D6E-409C-BE32-E72D297353CC}">
                    <c16:uniqueId val="{00000014-58AD-4FF5-BE3D-4F8BA401D73B}"/>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'38 Data annual-price'!$W$342:$W$343</c15:sqref>
                        </c15:formulaRef>
                      </c:ext>
                    </c:extLst>
                    <c:strCache>
                      <c:ptCount val="2"/>
                      <c:pt idx="0">
                        <c:v>Peterborough </c:v>
                      </c:pt>
                      <c:pt idx="1">
                        <c:v> 2bed </c:v>
                      </c:pt>
                    </c:strCache>
                  </c:strRef>
                </c:tx>
                <c:spPr>
                  <a:ln w="19050" cap="rnd">
                    <a:solidFill>
                      <a:schemeClr val="accent2">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annual-price'!$W$344:$W$354</c15:sqref>
                        </c15:formulaRef>
                      </c:ext>
                    </c:extLst>
                    <c:numCache>
                      <c:formatCode>_-"£"* #,##0_-;\-"£"* #,##0_-;_-"£"* "-"??_-;_-@_-</c:formatCode>
                      <c:ptCount val="11"/>
                      <c:pt idx="1">
                        <c:v>4581.72</c:v>
                      </c:pt>
                      <c:pt idx="2">
                        <c:v>5805.28</c:v>
                      </c:pt>
                      <c:pt idx="4">
                        <c:v>6695</c:v>
                      </c:pt>
                      <c:pt idx="5">
                        <c:v>8359</c:v>
                      </c:pt>
                      <c:pt idx="6">
                        <c:v>7098</c:v>
                      </c:pt>
                      <c:pt idx="7">
                        <c:v>5616</c:v>
                      </c:pt>
                      <c:pt idx="8">
                        <c:v>6643</c:v>
                      </c:pt>
                      <c:pt idx="9">
                        <c:v>7046</c:v>
                      </c:pt>
                      <c:pt idx="10">
                        <c:v>7709</c:v>
                      </c:pt>
                    </c:numCache>
                  </c:numRef>
                </c:val>
                <c:smooth val="0"/>
                <c:extLst xmlns:c15="http://schemas.microsoft.com/office/drawing/2012/chart">
                  <c:ext xmlns:c16="http://schemas.microsoft.com/office/drawing/2014/chart" uri="{C3380CC4-5D6E-409C-BE32-E72D297353CC}">
                    <c16:uniqueId val="{00000015-58AD-4FF5-BE3D-4F8BA401D73B}"/>
                  </c:ext>
                </c:extLst>
              </c15:ser>
            </c15:filteredLineSeries>
            <c15:filteredLineSeries>
              <c15:ser>
                <c:idx val="20"/>
                <c:order val="20"/>
                <c:tx>
                  <c:strRef>
                    <c:extLst xmlns:c15="http://schemas.microsoft.com/office/drawing/2012/chart">
                      <c:ext xmlns:c15="http://schemas.microsoft.com/office/drawing/2012/chart" uri="{02D57815-91ED-43cb-92C2-25804820EDAC}">
                        <c15:formulaRef>
                          <c15:sqref>'38 Data annual-price'!$X$342:$X$343</c15:sqref>
                        </c15:formulaRef>
                      </c:ext>
                    </c:extLst>
                    <c:strCache>
                      <c:ptCount val="2"/>
                      <c:pt idx="0">
                        <c:v>Peterborough </c:v>
                      </c:pt>
                      <c:pt idx="1">
                        <c:v> 3bed </c:v>
                      </c:pt>
                    </c:strCache>
                  </c:strRef>
                </c:tx>
                <c:spPr>
                  <a:ln w="19050" cap="rnd">
                    <a:solidFill>
                      <a:schemeClr val="accent3">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annual-price'!$X$344:$X$354</c15:sqref>
                        </c15:formulaRef>
                      </c:ext>
                    </c:extLst>
                    <c:numCache>
                      <c:formatCode>_-"£"* #,##0_-;\-"£"* #,##0_-;_-"£"* "-"??_-;_-@_-</c:formatCode>
                      <c:ptCount val="11"/>
                      <c:pt idx="1">
                        <c:v>4899.4399999999996</c:v>
                      </c:pt>
                      <c:pt idx="2">
                        <c:v>6334.6399999999994</c:v>
                      </c:pt>
                      <c:pt idx="4">
                        <c:v>7748</c:v>
                      </c:pt>
                      <c:pt idx="5">
                        <c:v>9698</c:v>
                      </c:pt>
                      <c:pt idx="6">
                        <c:v>9191</c:v>
                      </c:pt>
                      <c:pt idx="7">
                        <c:v>8827</c:v>
                      </c:pt>
                      <c:pt idx="8">
                        <c:v>10569</c:v>
                      </c:pt>
                      <c:pt idx="9">
                        <c:v>11219</c:v>
                      </c:pt>
                      <c:pt idx="10">
                        <c:v>11648</c:v>
                      </c:pt>
                    </c:numCache>
                  </c:numRef>
                </c:val>
                <c:smooth val="0"/>
                <c:extLst xmlns:c15="http://schemas.microsoft.com/office/drawing/2012/chart">
                  <c:ext xmlns:c16="http://schemas.microsoft.com/office/drawing/2014/chart" uri="{C3380CC4-5D6E-409C-BE32-E72D297353CC}">
                    <c16:uniqueId val="{00000016-58AD-4FF5-BE3D-4F8BA401D73B}"/>
                  </c:ext>
                </c:extLst>
              </c15:ser>
            </c15:filteredLineSeries>
            <c15:filteredLineSeries>
              <c15:ser>
                <c:idx val="22"/>
                <c:order val="22"/>
                <c:tx>
                  <c:strRef>
                    <c:extLst xmlns:c15="http://schemas.microsoft.com/office/drawing/2012/chart">
                      <c:ext xmlns:c15="http://schemas.microsoft.com/office/drawing/2012/chart" uri="{02D57815-91ED-43cb-92C2-25804820EDAC}">
                        <c15:formulaRef>
                          <c15:sqref>'38 Data annual-price'!$Z$342:$Z$343</c15:sqref>
                        </c15:formulaRef>
                      </c:ext>
                    </c:extLst>
                    <c:strCache>
                      <c:ptCount val="2"/>
                      <c:pt idx="0">
                        <c:v>South Cambridgeshire </c:v>
                      </c:pt>
                      <c:pt idx="1">
                        <c:v> 2bed </c:v>
                      </c:pt>
                    </c:strCache>
                  </c:strRef>
                </c:tx>
                <c:spPr>
                  <a:ln w="19050" cap="rnd">
                    <a:solidFill>
                      <a:schemeClr val="accent5">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annual-price'!$Z$344:$Z$354</c15:sqref>
                        </c15:formulaRef>
                      </c:ext>
                    </c:extLst>
                    <c:numCache>
                      <c:formatCode>_-"£"* #,##0_-;\-"£"* #,##0_-;_-"£"* "-"??_-;_-@_-</c:formatCode>
                      <c:ptCount val="11"/>
                      <c:pt idx="0">
                        <c:v>5397.5999999999995</c:v>
                      </c:pt>
                      <c:pt idx="1">
                        <c:v>5662.8</c:v>
                      </c:pt>
                      <c:pt idx="2">
                        <c:v>7924.2799999999988</c:v>
                      </c:pt>
                      <c:pt idx="3">
                        <c:v>7833.8</c:v>
                      </c:pt>
                      <c:pt idx="4">
                        <c:v>9165</c:v>
                      </c:pt>
                      <c:pt idx="5">
                        <c:v>11466</c:v>
                      </c:pt>
                      <c:pt idx="6">
                        <c:v>12779</c:v>
                      </c:pt>
                      <c:pt idx="7">
                        <c:v>10907</c:v>
                      </c:pt>
                      <c:pt idx="8">
                        <c:v>13000</c:v>
                      </c:pt>
                      <c:pt idx="9">
                        <c:v>18044</c:v>
                      </c:pt>
                      <c:pt idx="10">
                        <c:v>21814</c:v>
                      </c:pt>
                    </c:numCache>
                  </c:numRef>
                </c:val>
                <c:smooth val="0"/>
                <c:extLst xmlns:c15="http://schemas.microsoft.com/office/drawing/2012/chart">
                  <c:ext xmlns:c16="http://schemas.microsoft.com/office/drawing/2014/chart" uri="{C3380CC4-5D6E-409C-BE32-E72D297353CC}">
                    <c16:uniqueId val="{00000017-58AD-4FF5-BE3D-4F8BA401D73B}"/>
                  </c:ext>
                </c:extLst>
              </c15:ser>
            </c15:filteredLineSeries>
            <c15:filteredLineSeries>
              <c15:ser>
                <c:idx val="23"/>
                <c:order val="23"/>
                <c:tx>
                  <c:strRef>
                    <c:extLst xmlns:c15="http://schemas.microsoft.com/office/drawing/2012/chart">
                      <c:ext xmlns:c15="http://schemas.microsoft.com/office/drawing/2012/chart" uri="{02D57815-91ED-43cb-92C2-25804820EDAC}">
                        <c15:formulaRef>
                          <c15:sqref>'38 Data annual-price'!$AA$342:$AA$343</c15:sqref>
                        </c15:formulaRef>
                      </c:ext>
                    </c:extLst>
                    <c:strCache>
                      <c:ptCount val="2"/>
                      <c:pt idx="0">
                        <c:v>South Cambridgeshire </c:v>
                      </c:pt>
                      <c:pt idx="1">
                        <c:v> 3bed </c:v>
                      </c:pt>
                    </c:strCache>
                  </c:strRef>
                </c:tx>
                <c:spPr>
                  <a:ln w="19050" cap="rnd">
                    <a:solidFill>
                      <a:schemeClr val="accent6">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annual-price'!$AA$344:$AA$354</c15:sqref>
                        </c15:formulaRef>
                      </c:ext>
                    </c:extLst>
                    <c:numCache>
                      <c:formatCode>_-"£"* #,##0_-;\-"£"* #,##0_-;_-"£"* "-"??_-;_-@_-</c:formatCode>
                      <c:ptCount val="11"/>
                      <c:pt idx="0">
                        <c:v>5712.72</c:v>
                      </c:pt>
                      <c:pt idx="1">
                        <c:v>6414.2</c:v>
                      </c:pt>
                      <c:pt idx="2">
                        <c:v>9071.4</c:v>
                      </c:pt>
                      <c:pt idx="3">
                        <c:v>9330.8799999999992</c:v>
                      </c:pt>
                      <c:pt idx="4">
                        <c:v>11219</c:v>
                      </c:pt>
                      <c:pt idx="5">
                        <c:v>14027</c:v>
                      </c:pt>
                      <c:pt idx="6">
                        <c:v>16549</c:v>
                      </c:pt>
                      <c:pt idx="7">
                        <c:v>16380</c:v>
                      </c:pt>
                      <c:pt idx="8">
                        <c:v>19032</c:v>
                      </c:pt>
                      <c:pt idx="9">
                        <c:v>17797</c:v>
                      </c:pt>
                      <c:pt idx="10">
                        <c:v>20670</c:v>
                      </c:pt>
                    </c:numCache>
                  </c:numRef>
                </c:val>
                <c:smooth val="0"/>
                <c:extLst xmlns:c15="http://schemas.microsoft.com/office/drawing/2012/chart">
                  <c:ext xmlns:c16="http://schemas.microsoft.com/office/drawing/2014/chart" uri="{C3380CC4-5D6E-409C-BE32-E72D297353CC}">
                    <c16:uniqueId val="{00000018-58AD-4FF5-BE3D-4F8BA401D73B}"/>
                  </c:ext>
                </c:extLst>
              </c15:ser>
            </c15:filteredLineSeries>
            <c15:filteredLineSeries>
              <c15:ser>
                <c:idx val="25"/>
                <c:order val="25"/>
                <c:tx>
                  <c:strRef>
                    <c:extLst xmlns:c15="http://schemas.microsoft.com/office/drawing/2012/chart">
                      <c:ext xmlns:c15="http://schemas.microsoft.com/office/drawing/2012/chart" uri="{02D57815-91ED-43cb-92C2-25804820EDAC}">
                        <c15:formulaRef>
                          <c15:sqref>'38 Data annual-price'!$AC$342:$AC$343</c15:sqref>
                        </c15:formulaRef>
                      </c:ext>
                    </c:extLst>
                    <c:strCache>
                      <c:ptCount val="2"/>
                      <c:pt idx="0">
                        <c:v>West Suffolk</c:v>
                      </c:pt>
                      <c:pt idx="1">
                        <c:v> 2bed </c:v>
                      </c:pt>
                    </c:strCache>
                  </c:strRef>
                </c:tx>
                <c:spPr>
                  <a:ln w="19050" cap="rnd">
                    <a:solidFill>
                      <a:schemeClr val="accent2">
                        <a:lumMod val="60000"/>
                        <a:lumOff val="4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annual-price'!$AC$344:$AC$354</c15:sqref>
                        </c15:formulaRef>
                      </c:ext>
                    </c:extLst>
                    <c:numCache>
                      <c:formatCode>_-"£"* #,##0_-;\-"£"* #,##0_-;_-"£"* "-"??_-;_-@_-</c:formatCode>
                      <c:ptCount val="11"/>
                      <c:pt idx="1">
                        <c:v>4730.2449999999999</c:v>
                      </c:pt>
                      <c:pt idx="2">
                        <c:v>6714.24</c:v>
                      </c:pt>
                      <c:pt idx="4">
                        <c:v>7858.5</c:v>
                      </c:pt>
                      <c:pt idx="5">
                        <c:v>9828</c:v>
                      </c:pt>
                      <c:pt idx="6">
                        <c:v>9568</c:v>
                      </c:pt>
                      <c:pt idx="7">
                        <c:v>8053.5</c:v>
                      </c:pt>
                      <c:pt idx="8">
                        <c:v>9334</c:v>
                      </c:pt>
                      <c:pt idx="9">
                        <c:v>13214.5</c:v>
                      </c:pt>
                      <c:pt idx="10">
                        <c:v>13543.833333333332</c:v>
                      </c:pt>
                    </c:numCache>
                  </c:numRef>
                </c:val>
                <c:smooth val="0"/>
                <c:extLst xmlns:c15="http://schemas.microsoft.com/office/drawing/2012/chart">
                  <c:ext xmlns:c16="http://schemas.microsoft.com/office/drawing/2014/chart" uri="{C3380CC4-5D6E-409C-BE32-E72D297353CC}">
                    <c16:uniqueId val="{00000019-58AD-4FF5-BE3D-4F8BA401D73B}"/>
                  </c:ext>
                </c:extLst>
              </c15:ser>
            </c15:filteredLineSeries>
            <c15:filteredLineSeries>
              <c15:ser>
                <c:idx val="26"/>
                <c:order val="26"/>
                <c:tx>
                  <c:strRef>
                    <c:extLst xmlns:c15="http://schemas.microsoft.com/office/drawing/2012/chart">
                      <c:ext xmlns:c15="http://schemas.microsoft.com/office/drawing/2012/chart" uri="{02D57815-91ED-43cb-92C2-25804820EDAC}">
                        <c15:formulaRef>
                          <c15:sqref>'38 Data annual-price'!$AD$342:$AD$343</c15:sqref>
                        </c15:formulaRef>
                      </c:ext>
                    </c:extLst>
                    <c:strCache>
                      <c:ptCount val="2"/>
                      <c:pt idx="0">
                        <c:v>West Suffolk</c:v>
                      </c:pt>
                      <c:pt idx="1">
                        <c:v> 3bed </c:v>
                      </c:pt>
                    </c:strCache>
                  </c:strRef>
                </c:tx>
                <c:spPr>
                  <a:ln w="19050" cap="rnd">
                    <a:solidFill>
                      <a:schemeClr val="accent3">
                        <a:lumMod val="60000"/>
                        <a:lumOff val="4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annual-price'!$AD$344:$AD$354</c15:sqref>
                        </c15:formulaRef>
                      </c:ext>
                    </c:extLst>
                    <c:numCache>
                      <c:formatCode>_-"£"* #,##0_-;\-"£"* #,##0_-;_-"£"* "-"??_-;_-@_-</c:formatCode>
                      <c:ptCount val="11"/>
                      <c:pt idx="1">
                        <c:v>5232.0450000000001</c:v>
                      </c:pt>
                      <c:pt idx="2">
                        <c:v>7734.4800000000005</c:v>
                      </c:pt>
                      <c:pt idx="4">
                        <c:v>9925.5</c:v>
                      </c:pt>
                      <c:pt idx="5">
                        <c:v>12415</c:v>
                      </c:pt>
                      <c:pt idx="6">
                        <c:v>11992.5</c:v>
                      </c:pt>
                      <c:pt idx="7">
                        <c:v>11791</c:v>
                      </c:pt>
                      <c:pt idx="8">
                        <c:v>13806</c:v>
                      </c:pt>
                      <c:pt idx="9">
                        <c:v>15106</c:v>
                      </c:pt>
                      <c:pt idx="10">
                        <c:v>16191.5</c:v>
                      </c:pt>
                    </c:numCache>
                  </c:numRef>
                </c:val>
                <c:smooth val="0"/>
                <c:extLst xmlns:c15="http://schemas.microsoft.com/office/drawing/2012/chart">
                  <c:ext xmlns:c16="http://schemas.microsoft.com/office/drawing/2014/chart" uri="{C3380CC4-5D6E-409C-BE32-E72D297353CC}">
                    <c16:uniqueId val="{0000001A-58AD-4FF5-BE3D-4F8BA401D73B}"/>
                  </c:ext>
                </c:extLst>
              </c15:ser>
            </c15:filteredLineSeries>
          </c:ext>
        </c:extLst>
      </c:lineChart>
      <c:scatterChart>
        <c:scatterStyle val="lineMarker"/>
        <c:varyColors val="0"/>
        <c:ser>
          <c:idx val="6"/>
          <c:order val="6"/>
          <c:tx>
            <c:strRef>
              <c:f>'38 Data annual-price'!$J$342:$J$343</c:f>
              <c:strCache>
                <c:ptCount val="2"/>
                <c:pt idx="0">
                  <c:v>Cambridge</c:v>
                </c:pt>
                <c:pt idx="1">
                  <c:v> 1bed  </c:v>
                </c:pt>
              </c:strCache>
            </c:strRef>
          </c:tx>
          <c:spPr>
            <a:ln w="25400" cap="rnd">
              <a:noFill/>
              <a:round/>
            </a:ln>
            <a:effectLst/>
          </c:spPr>
          <c:marker>
            <c:symbol val="circle"/>
            <c:size val="5"/>
            <c:spPr>
              <a:solidFill>
                <a:srgbClr val="C0000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annual-price'!$J$344:$J$354</c:f>
              <c:numCache>
                <c:formatCode>_-"£"* #,##0_-;\-"£"* #,##0_-;_-"£"* "-"??_-;_-@_-</c:formatCode>
                <c:ptCount val="11"/>
                <c:pt idx="0">
                  <c:v>4475.6399999999994</c:v>
                </c:pt>
                <c:pt idx="1">
                  <c:v>4927.5200000000004</c:v>
                </c:pt>
                <c:pt idx="2">
                  <c:v>6773</c:v>
                </c:pt>
                <c:pt idx="3">
                  <c:v>7095.4</c:v>
                </c:pt>
                <c:pt idx="4">
                  <c:v>9399</c:v>
                </c:pt>
                <c:pt idx="5">
                  <c:v>11765</c:v>
                </c:pt>
                <c:pt idx="6">
                  <c:v>12012</c:v>
                </c:pt>
                <c:pt idx="7">
                  <c:v>11232</c:v>
                </c:pt>
                <c:pt idx="8">
                  <c:v>13429</c:v>
                </c:pt>
                <c:pt idx="9">
                  <c:v>13819</c:v>
                </c:pt>
                <c:pt idx="10">
                  <c:v>16705</c:v>
                </c:pt>
              </c:numCache>
            </c:numRef>
          </c:yVal>
          <c:smooth val="0"/>
          <c:extLst>
            <c:ext xmlns:c16="http://schemas.microsoft.com/office/drawing/2014/chart" uri="{C3380CC4-5D6E-409C-BE32-E72D297353CC}">
              <c16:uniqueId val="{00000002-58AD-4FF5-BE3D-4F8BA401D73B}"/>
            </c:ext>
          </c:extLst>
        </c:ser>
        <c:ser>
          <c:idx val="9"/>
          <c:order val="9"/>
          <c:tx>
            <c:strRef>
              <c:f>'38 Data annual-price'!$M$342:$M$343</c:f>
              <c:strCache>
                <c:ptCount val="2"/>
                <c:pt idx="0">
                  <c:v>East Cambridgeshire</c:v>
                </c:pt>
                <c:pt idx="1">
                  <c:v> 1bed  </c:v>
                </c:pt>
              </c:strCache>
            </c:strRef>
          </c:tx>
          <c:spPr>
            <a:ln w="25400" cap="rnd">
              <a:noFill/>
              <a:round/>
            </a:ln>
            <a:effectLst/>
          </c:spPr>
          <c:marker>
            <c:symbol val="circle"/>
            <c:size val="5"/>
            <c:spPr>
              <a:solidFill>
                <a:srgbClr val="FFC00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annual-price'!$M$344:$M$354</c:f>
              <c:numCache>
                <c:formatCode>_-"£"* #,##0_-;\-"£"* #,##0_-;_-"£"* "-"??_-;_-@_-</c:formatCode>
                <c:ptCount val="11"/>
                <c:pt idx="1">
                  <c:v>4483.4399999999996</c:v>
                </c:pt>
                <c:pt idx="2">
                  <c:v>5847.4000000000005</c:v>
                </c:pt>
                <c:pt idx="4">
                  <c:v>6071</c:v>
                </c:pt>
                <c:pt idx="5">
                  <c:v>7592</c:v>
                </c:pt>
                <c:pt idx="6">
                  <c:v>6955</c:v>
                </c:pt>
                <c:pt idx="7">
                  <c:v>5876</c:v>
                </c:pt>
                <c:pt idx="8">
                  <c:v>7462</c:v>
                </c:pt>
              </c:numCache>
            </c:numRef>
          </c:yVal>
          <c:smooth val="0"/>
          <c:extLst>
            <c:ext xmlns:c16="http://schemas.microsoft.com/office/drawing/2014/chart" uri="{C3380CC4-5D6E-409C-BE32-E72D297353CC}">
              <c16:uniqueId val="{00000003-58AD-4FF5-BE3D-4F8BA401D73B}"/>
            </c:ext>
          </c:extLst>
        </c:ser>
        <c:ser>
          <c:idx val="12"/>
          <c:order val="12"/>
          <c:tx>
            <c:strRef>
              <c:f>'38 Data annual-price'!$P$342:$P$343</c:f>
              <c:strCache>
                <c:ptCount val="2"/>
                <c:pt idx="0">
                  <c:v>Fenland </c:v>
                </c:pt>
                <c:pt idx="1">
                  <c:v> 1bed  </c:v>
                </c:pt>
              </c:strCache>
            </c:strRef>
          </c:tx>
          <c:spPr>
            <a:ln w="25400" cap="rnd">
              <a:noFill/>
              <a:round/>
            </a:ln>
            <a:effectLst/>
          </c:spPr>
          <c:marker>
            <c:symbol val="circle"/>
            <c:size val="5"/>
            <c:spPr>
              <a:solidFill>
                <a:srgbClr val="92D05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annual-price'!$P$344:$P$354</c:f>
              <c:numCache>
                <c:formatCode>_-"£"* #,##0_-;\-"£"* #,##0_-;_-"£"* "-"??_-;_-@_-</c:formatCode>
                <c:ptCount val="11"/>
                <c:pt idx="1">
                  <c:v>4147.5200000000004</c:v>
                </c:pt>
                <c:pt idx="2">
                  <c:v>4523.4799999999996</c:v>
                </c:pt>
                <c:pt idx="4">
                  <c:v>4732</c:v>
                </c:pt>
                <c:pt idx="5">
                  <c:v>5928</c:v>
                </c:pt>
                <c:pt idx="6">
                  <c:v>4732</c:v>
                </c:pt>
                <c:pt idx="7">
                  <c:v>3380</c:v>
                </c:pt>
                <c:pt idx="8">
                  <c:v>4082</c:v>
                </c:pt>
                <c:pt idx="9">
                  <c:v>6565</c:v>
                </c:pt>
                <c:pt idx="10">
                  <c:v>6903</c:v>
                </c:pt>
              </c:numCache>
            </c:numRef>
          </c:yVal>
          <c:smooth val="0"/>
          <c:extLst>
            <c:ext xmlns:c16="http://schemas.microsoft.com/office/drawing/2014/chart" uri="{C3380CC4-5D6E-409C-BE32-E72D297353CC}">
              <c16:uniqueId val="{00000004-58AD-4FF5-BE3D-4F8BA401D73B}"/>
            </c:ext>
          </c:extLst>
        </c:ser>
        <c:ser>
          <c:idx val="15"/>
          <c:order val="15"/>
          <c:tx>
            <c:strRef>
              <c:f>'38 Data annual-price'!$S$342:$S$343</c:f>
              <c:strCache>
                <c:ptCount val="2"/>
                <c:pt idx="0">
                  <c:v>Huntingdonshire</c:v>
                </c:pt>
                <c:pt idx="1">
                  <c:v> 1bed  </c:v>
                </c:pt>
              </c:strCache>
            </c:strRef>
          </c:tx>
          <c:spPr>
            <a:ln w="25400" cap="rnd">
              <a:noFill/>
              <a:round/>
            </a:ln>
            <a:effectLst/>
          </c:spPr>
          <c:marker>
            <c:symbol val="circle"/>
            <c:size val="5"/>
            <c:spPr>
              <a:solidFill>
                <a:srgbClr val="00B05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annual-price'!$S$344:$S$354</c:f>
              <c:numCache>
                <c:formatCode>_-"£"* #,##0_-;\-"£"* #,##0_-;_-"£"* "-"??_-;_-@_-</c:formatCode>
                <c:ptCount val="11"/>
                <c:pt idx="1">
                  <c:v>4217.72</c:v>
                </c:pt>
                <c:pt idx="2">
                  <c:v>5834.92</c:v>
                </c:pt>
                <c:pt idx="4">
                  <c:v>5772</c:v>
                </c:pt>
                <c:pt idx="5">
                  <c:v>7228</c:v>
                </c:pt>
                <c:pt idx="6">
                  <c:v>6461</c:v>
                </c:pt>
                <c:pt idx="7">
                  <c:v>5642</c:v>
                </c:pt>
                <c:pt idx="8">
                  <c:v>6903</c:v>
                </c:pt>
                <c:pt idx="9">
                  <c:v>10712</c:v>
                </c:pt>
                <c:pt idx="10">
                  <c:v>10855</c:v>
                </c:pt>
              </c:numCache>
            </c:numRef>
          </c:yVal>
          <c:smooth val="0"/>
          <c:extLst>
            <c:ext xmlns:c16="http://schemas.microsoft.com/office/drawing/2014/chart" uri="{C3380CC4-5D6E-409C-BE32-E72D297353CC}">
              <c16:uniqueId val="{00000005-58AD-4FF5-BE3D-4F8BA401D73B}"/>
            </c:ext>
          </c:extLst>
        </c:ser>
        <c:ser>
          <c:idx val="18"/>
          <c:order val="18"/>
          <c:tx>
            <c:strRef>
              <c:f>'38 Data annual-price'!$V$342:$V$343</c:f>
              <c:strCache>
                <c:ptCount val="2"/>
                <c:pt idx="0">
                  <c:v>Peterborough </c:v>
                </c:pt>
                <c:pt idx="1">
                  <c:v> 1bed  </c:v>
                </c:pt>
              </c:strCache>
            </c:strRef>
          </c:tx>
          <c:spPr>
            <a:ln w="25400" cap="rnd">
              <a:noFill/>
              <a:round/>
            </a:ln>
            <a:effectLst/>
          </c:spPr>
          <c:marker>
            <c:symbol val="circle"/>
            <c:size val="5"/>
            <c:spPr>
              <a:solidFill>
                <a:srgbClr val="7030A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annual-price'!$V$344:$V$354</c:f>
              <c:numCache>
                <c:formatCode>_-"£"* #,##0_-;\-"£"* #,##0_-;_-"£"* "-"??_-;_-@_-</c:formatCode>
                <c:ptCount val="11"/>
                <c:pt idx="1">
                  <c:v>3895.3199999999997</c:v>
                </c:pt>
                <c:pt idx="2">
                  <c:v>4659.2</c:v>
                </c:pt>
                <c:pt idx="4">
                  <c:v>5252</c:v>
                </c:pt>
                <c:pt idx="5">
                  <c:v>6552</c:v>
                </c:pt>
                <c:pt idx="6">
                  <c:v>4732</c:v>
                </c:pt>
                <c:pt idx="7">
                  <c:v>4407</c:v>
                </c:pt>
                <c:pt idx="8">
                  <c:v>4914</c:v>
                </c:pt>
                <c:pt idx="9">
                  <c:v>6474</c:v>
                </c:pt>
                <c:pt idx="10">
                  <c:v>6825</c:v>
                </c:pt>
              </c:numCache>
            </c:numRef>
          </c:yVal>
          <c:smooth val="0"/>
          <c:extLst>
            <c:ext xmlns:c16="http://schemas.microsoft.com/office/drawing/2014/chart" uri="{C3380CC4-5D6E-409C-BE32-E72D297353CC}">
              <c16:uniqueId val="{00000006-58AD-4FF5-BE3D-4F8BA401D73B}"/>
            </c:ext>
          </c:extLst>
        </c:ser>
        <c:ser>
          <c:idx val="21"/>
          <c:order val="21"/>
          <c:tx>
            <c:strRef>
              <c:f>'38 Data annual-price'!$Y$342:$Y$343</c:f>
              <c:strCache>
                <c:ptCount val="2"/>
                <c:pt idx="0">
                  <c:v>South Cambridgeshire </c:v>
                </c:pt>
                <c:pt idx="1">
                  <c:v> 1bed  </c:v>
                </c:pt>
              </c:strCache>
            </c:strRef>
          </c:tx>
          <c:spPr>
            <a:ln w="25400" cap="rnd">
              <a:noFill/>
              <a:round/>
            </a:ln>
            <a:effectLst/>
          </c:spPr>
          <c:marker>
            <c:symbol val="circle"/>
            <c:size val="5"/>
            <c:spPr>
              <a:solidFill>
                <a:srgbClr val="00B0F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annual-price'!$Y$344:$Y$354</c:f>
              <c:numCache>
                <c:formatCode>_-"£"* #,##0_-;\-"£"* #,##0_-;_-"£"* "-"??_-;_-@_-</c:formatCode>
                <c:ptCount val="11"/>
                <c:pt idx="0">
                  <c:v>4595.76</c:v>
                </c:pt>
                <c:pt idx="1">
                  <c:v>4734.08</c:v>
                </c:pt>
                <c:pt idx="2">
                  <c:v>6781.32</c:v>
                </c:pt>
                <c:pt idx="3">
                  <c:v>6721.5199999999995</c:v>
                </c:pt>
                <c:pt idx="4">
                  <c:v>7384</c:v>
                </c:pt>
                <c:pt idx="5">
                  <c:v>9256</c:v>
                </c:pt>
                <c:pt idx="6">
                  <c:v>8944</c:v>
                </c:pt>
                <c:pt idx="7">
                  <c:v>7462</c:v>
                </c:pt>
                <c:pt idx="8">
                  <c:v>9035</c:v>
                </c:pt>
                <c:pt idx="9">
                  <c:v>14976</c:v>
                </c:pt>
                <c:pt idx="10">
                  <c:v>14976</c:v>
                </c:pt>
              </c:numCache>
            </c:numRef>
          </c:yVal>
          <c:smooth val="0"/>
          <c:extLst>
            <c:ext xmlns:c16="http://schemas.microsoft.com/office/drawing/2014/chart" uri="{C3380CC4-5D6E-409C-BE32-E72D297353CC}">
              <c16:uniqueId val="{00000007-58AD-4FF5-BE3D-4F8BA401D73B}"/>
            </c:ext>
          </c:extLst>
        </c:ser>
        <c:ser>
          <c:idx val="24"/>
          <c:order val="24"/>
          <c:tx>
            <c:strRef>
              <c:f>'38 Data annual-price'!$AB$342:$AB$343</c:f>
              <c:strCache>
                <c:ptCount val="2"/>
                <c:pt idx="0">
                  <c:v>West Suffolk</c:v>
                </c:pt>
                <c:pt idx="1">
                  <c:v> 1bed  </c:v>
                </c:pt>
              </c:strCache>
            </c:strRef>
          </c:tx>
          <c:spPr>
            <a:ln w="25400" cap="rnd">
              <a:noFill/>
              <a:round/>
            </a:ln>
            <a:effectLst/>
          </c:spPr>
          <c:marker>
            <c:symbol val="circle"/>
            <c:size val="5"/>
            <c:spPr>
              <a:solidFill>
                <a:srgbClr val="FF00FF"/>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annual-price'!$AB$344:$AB$354</c:f>
              <c:numCache>
                <c:formatCode>_-"£"* #,##0_-;\-"£"* #,##0_-;_-"£"* "-"??_-;_-@_-</c:formatCode>
                <c:ptCount val="11"/>
                <c:pt idx="1">
                  <c:v>4083.8199999999997</c:v>
                </c:pt>
                <c:pt idx="2">
                  <c:v>5717.92</c:v>
                </c:pt>
                <c:pt idx="4">
                  <c:v>6207.5</c:v>
                </c:pt>
                <c:pt idx="5">
                  <c:v>7761</c:v>
                </c:pt>
                <c:pt idx="6">
                  <c:v>6890</c:v>
                </c:pt>
                <c:pt idx="7">
                  <c:v>6643</c:v>
                </c:pt>
                <c:pt idx="8">
                  <c:v>7488</c:v>
                </c:pt>
                <c:pt idx="9">
                  <c:v>10777</c:v>
                </c:pt>
                <c:pt idx="10">
                  <c:v>10777</c:v>
                </c:pt>
              </c:numCache>
            </c:numRef>
          </c:yVal>
          <c:smooth val="0"/>
          <c:extLst>
            <c:ext xmlns:c16="http://schemas.microsoft.com/office/drawing/2014/chart" uri="{C3380CC4-5D6E-409C-BE32-E72D297353CC}">
              <c16:uniqueId val="{00000008-58AD-4FF5-BE3D-4F8BA401D73B}"/>
            </c:ext>
          </c:extLst>
        </c:ser>
        <c:dLbls>
          <c:showLegendKey val="0"/>
          <c:showVal val="0"/>
          <c:showCatName val="0"/>
          <c:showSerName val="0"/>
          <c:showPercent val="0"/>
          <c:showBubbleSize val="0"/>
        </c:dLbls>
        <c:axId val="1307753952"/>
        <c:axId val="1307752968"/>
      </c:scatterChart>
      <c:catAx>
        <c:axId val="1307753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7752968"/>
        <c:crosses val="autoZero"/>
        <c:auto val="1"/>
        <c:lblAlgn val="ctr"/>
        <c:lblOffset val="100"/>
        <c:noMultiLvlLbl val="0"/>
      </c:catAx>
      <c:valAx>
        <c:axId val="130775296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7753952"/>
        <c:crosses val="autoZero"/>
        <c:crossBetween val="between"/>
      </c:valAx>
      <c:spPr>
        <a:noFill/>
        <a:ln>
          <a:noFill/>
        </a:ln>
        <a:effectLst/>
      </c:spPr>
    </c:plotArea>
    <c:legend>
      <c:legendPos val="b"/>
      <c:layout>
        <c:manualLayout>
          <c:xMode val="edge"/>
          <c:yMode val="edge"/>
          <c:x val="1.4426395138024135E-2"/>
          <c:y val="0.86645989745467866"/>
          <c:w val="0.98096630047061617"/>
          <c:h val="0.1190052188243911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9783688401014916E-2"/>
          <c:y val="5.8187932532865957E-2"/>
          <c:w val="0.88643845112273256"/>
          <c:h val="0.78250094221075095"/>
        </c:manualLayout>
      </c:layout>
      <c:barChart>
        <c:barDir val="col"/>
        <c:grouping val="clustered"/>
        <c:varyColors val="0"/>
        <c:dLbls>
          <c:showLegendKey val="0"/>
          <c:showVal val="0"/>
          <c:showCatName val="0"/>
          <c:showSerName val="0"/>
          <c:showPercent val="0"/>
          <c:showBubbleSize val="0"/>
        </c:dLbls>
        <c:gapWidth val="267"/>
        <c:overlap val="-43"/>
        <c:axId val="603894944"/>
        <c:axId val="603887072"/>
      </c:barChart>
      <c:catAx>
        <c:axId val="603894944"/>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5400000" spcFirstLastPara="1" vertOverflow="ellipsis" wrap="square" anchor="ctr" anchorCtr="1"/>
          <a:lstStyle/>
          <a:p>
            <a:pPr algn="ctr">
              <a:defRPr lang="en-US" sz="900" b="0" i="0" u="none" strike="noStrike" kern="1200" cap="none" spc="0" normalizeH="0" baseline="0">
                <a:solidFill>
                  <a:schemeClr val="dk1">
                    <a:lumMod val="50000"/>
                    <a:lumOff val="50000"/>
                  </a:schemeClr>
                </a:solidFill>
                <a:latin typeface="+mn-lt"/>
                <a:ea typeface="+mn-ea"/>
                <a:cs typeface="+mn-cs"/>
              </a:defRPr>
            </a:pPr>
            <a:endParaRPr lang="en-US"/>
          </a:p>
        </c:txPr>
        <c:crossAx val="603887072"/>
        <c:crosses val="autoZero"/>
        <c:auto val="1"/>
        <c:lblAlgn val="ctr"/>
        <c:lblOffset val="100"/>
        <c:noMultiLvlLbl val="0"/>
      </c:catAx>
      <c:valAx>
        <c:axId val="603887072"/>
        <c:scaling>
          <c:orientation val="minMax"/>
        </c:scaling>
        <c:delete val="0"/>
        <c:axPos val="l"/>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6038949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'38 Data annual-price'!$D$275:$D$276</c:f>
              <c:strCache>
                <c:ptCount val="2"/>
                <c:pt idx="0">
                  <c:v>Whole area</c:v>
                </c:pt>
                <c:pt idx="1">
                  <c:v> 1bed min </c:v>
                </c:pt>
              </c:strCache>
            </c:strRef>
          </c:tx>
          <c:spPr>
            <a:ln w="19050" cap="rnd">
              <a:solidFill>
                <a:srgbClr val="00B050"/>
              </a:solidFill>
              <a:prstDash val="dash"/>
              <a:round/>
            </a:ln>
            <a:effectLst/>
          </c:spPr>
          <c:marker>
            <c:symbol val="none"/>
          </c:marker>
          <c:cat>
            <c:strRef>
              <c:f>'38 Data annual-price'!$C$277:$C$287</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annual-price'!$D$277:$D$287</c:f>
              <c:numCache>
                <c:formatCode>_-"£"* #,##0_-;\-"£"* #,##0_-;_-"£"* "-"??_-;_-@_-</c:formatCode>
                <c:ptCount val="11"/>
                <c:pt idx="0">
                  <c:v>4475.6399999999994</c:v>
                </c:pt>
                <c:pt idx="1">
                  <c:v>3895.3199999999997</c:v>
                </c:pt>
                <c:pt idx="2">
                  <c:v>4523.4799999999996</c:v>
                </c:pt>
                <c:pt idx="3">
                  <c:v>6721.5199999999995</c:v>
                </c:pt>
                <c:pt idx="4">
                  <c:v>4732</c:v>
                </c:pt>
                <c:pt idx="5">
                  <c:v>5928</c:v>
                </c:pt>
                <c:pt idx="6">
                  <c:v>4732</c:v>
                </c:pt>
                <c:pt idx="7">
                  <c:v>3380</c:v>
                </c:pt>
                <c:pt idx="8">
                  <c:v>4082</c:v>
                </c:pt>
                <c:pt idx="9">
                  <c:v>6474</c:v>
                </c:pt>
                <c:pt idx="10">
                  <c:v>6825</c:v>
                </c:pt>
              </c:numCache>
            </c:numRef>
          </c:val>
          <c:smooth val="0"/>
          <c:extLst>
            <c:ext xmlns:c16="http://schemas.microsoft.com/office/drawing/2014/chart" uri="{C3380CC4-5D6E-409C-BE32-E72D297353CC}">
              <c16:uniqueId val="{00000000-9A7D-48F6-B85B-1F978AC0583B}"/>
            </c:ext>
          </c:extLst>
        </c:ser>
        <c:ser>
          <c:idx val="4"/>
          <c:order val="1"/>
          <c:tx>
            <c:strRef>
              <c:f>'38 Data annual-price'!$E$275:$E$276</c:f>
              <c:strCache>
                <c:ptCount val="2"/>
                <c:pt idx="0">
                  <c:v>Whole area</c:v>
                </c:pt>
                <c:pt idx="1">
                  <c:v> 2bed min </c:v>
                </c:pt>
              </c:strCache>
            </c:strRef>
          </c:tx>
          <c:spPr>
            <a:ln w="19050" cap="rnd">
              <a:solidFill>
                <a:srgbClr val="FFC000"/>
              </a:solidFill>
              <a:prstDash val="dash"/>
              <a:round/>
            </a:ln>
            <a:effectLst/>
          </c:spPr>
          <c:marker>
            <c:symbol val="none"/>
          </c:marker>
          <c:cat>
            <c:strRef>
              <c:f>'38 Data annual-price'!$C$277:$C$287</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annual-price'!$E$277:$E$287</c:f>
              <c:numCache>
                <c:formatCode>_-"£"* #,##0_-;\-"£"* #,##0_-;_-"£"* "-"??_-;_-@_-</c:formatCode>
                <c:ptCount val="11"/>
                <c:pt idx="0">
                  <c:v>5248.88</c:v>
                </c:pt>
                <c:pt idx="1">
                  <c:v>4581.72</c:v>
                </c:pt>
                <c:pt idx="2">
                  <c:v>5610.28</c:v>
                </c:pt>
                <c:pt idx="3">
                  <c:v>7833.8</c:v>
                </c:pt>
                <c:pt idx="4">
                  <c:v>6071</c:v>
                </c:pt>
                <c:pt idx="5">
                  <c:v>7592</c:v>
                </c:pt>
                <c:pt idx="6">
                  <c:v>7098</c:v>
                </c:pt>
                <c:pt idx="7">
                  <c:v>4667</c:v>
                </c:pt>
                <c:pt idx="8">
                  <c:v>5239</c:v>
                </c:pt>
                <c:pt idx="9">
                  <c:v>7046</c:v>
                </c:pt>
                <c:pt idx="10">
                  <c:v>7709</c:v>
                </c:pt>
              </c:numCache>
            </c:numRef>
          </c:val>
          <c:smooth val="0"/>
          <c:extLst>
            <c:ext xmlns:c16="http://schemas.microsoft.com/office/drawing/2014/chart" uri="{C3380CC4-5D6E-409C-BE32-E72D297353CC}">
              <c16:uniqueId val="{00000001-9A7D-48F6-B85B-1F978AC0583B}"/>
            </c:ext>
          </c:extLst>
        </c:ser>
        <c:ser>
          <c:idx val="2"/>
          <c:order val="2"/>
          <c:tx>
            <c:strRef>
              <c:f>'38 Data annual-price'!$F$275:$F$276</c:f>
              <c:strCache>
                <c:ptCount val="2"/>
                <c:pt idx="0">
                  <c:v>Whole area</c:v>
                </c:pt>
                <c:pt idx="1">
                  <c:v> 3bed min </c:v>
                </c:pt>
              </c:strCache>
            </c:strRef>
          </c:tx>
          <c:spPr>
            <a:ln w="19050" cap="rnd">
              <a:solidFill>
                <a:srgbClr val="FF0000"/>
              </a:solidFill>
              <a:prstDash val="dash"/>
              <a:round/>
            </a:ln>
            <a:effectLst/>
          </c:spPr>
          <c:marker>
            <c:symbol val="none"/>
          </c:marker>
          <c:cat>
            <c:strRef>
              <c:f>'38 Data annual-price'!$C$277:$C$287</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annual-price'!$F$277:$F$287</c:f>
              <c:numCache>
                <c:formatCode>_-"£"* #,##0_-;\-"£"* #,##0_-;_-"£"* "-"??_-;_-@_-</c:formatCode>
                <c:ptCount val="11"/>
                <c:pt idx="0">
                  <c:v>5712.72</c:v>
                </c:pt>
                <c:pt idx="1">
                  <c:v>4899.4399999999996</c:v>
                </c:pt>
                <c:pt idx="2">
                  <c:v>6334.6399999999994</c:v>
                </c:pt>
                <c:pt idx="3">
                  <c:v>9330.8799999999992</c:v>
                </c:pt>
                <c:pt idx="4">
                  <c:v>7280</c:v>
                </c:pt>
                <c:pt idx="5">
                  <c:v>9113</c:v>
                </c:pt>
                <c:pt idx="6">
                  <c:v>9100</c:v>
                </c:pt>
                <c:pt idx="7">
                  <c:v>8827</c:v>
                </c:pt>
                <c:pt idx="8">
                  <c:v>10465</c:v>
                </c:pt>
                <c:pt idx="9">
                  <c:v>11219</c:v>
                </c:pt>
                <c:pt idx="10">
                  <c:v>11648</c:v>
                </c:pt>
              </c:numCache>
            </c:numRef>
          </c:val>
          <c:smooth val="0"/>
          <c:extLst>
            <c:ext xmlns:c16="http://schemas.microsoft.com/office/drawing/2014/chart" uri="{C3380CC4-5D6E-409C-BE32-E72D297353CC}">
              <c16:uniqueId val="{00000002-9A7D-48F6-B85B-1F978AC0583B}"/>
            </c:ext>
          </c:extLst>
        </c:ser>
        <c:ser>
          <c:idx val="3"/>
          <c:order val="3"/>
          <c:tx>
            <c:strRef>
              <c:f>'38 Data annual-price'!$G$275:$G$276</c:f>
              <c:strCache>
                <c:ptCount val="2"/>
                <c:pt idx="0">
                  <c:v>Whole area</c:v>
                </c:pt>
                <c:pt idx="1">
                  <c:v> 1bed max </c:v>
                </c:pt>
              </c:strCache>
            </c:strRef>
          </c:tx>
          <c:spPr>
            <a:ln w="19050" cap="rnd">
              <a:solidFill>
                <a:srgbClr val="00B050"/>
              </a:solidFill>
              <a:round/>
            </a:ln>
            <a:effectLst/>
          </c:spPr>
          <c:marker>
            <c:symbol val="none"/>
          </c:marker>
          <c:cat>
            <c:strRef>
              <c:f>'38 Data annual-price'!$C$277:$C$287</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annual-price'!$G$277:$G$287</c:f>
              <c:numCache>
                <c:formatCode>_-"£"* #,##0_-;\-"£"* #,##0_-;_-"£"* "-"??_-;_-@_-</c:formatCode>
                <c:ptCount val="11"/>
                <c:pt idx="0">
                  <c:v>4595.76</c:v>
                </c:pt>
                <c:pt idx="1">
                  <c:v>4927.5200000000004</c:v>
                </c:pt>
                <c:pt idx="2">
                  <c:v>6781.32</c:v>
                </c:pt>
                <c:pt idx="3">
                  <c:v>7095.4</c:v>
                </c:pt>
                <c:pt idx="4">
                  <c:v>9399</c:v>
                </c:pt>
                <c:pt idx="5">
                  <c:v>11765</c:v>
                </c:pt>
                <c:pt idx="6">
                  <c:v>12012</c:v>
                </c:pt>
                <c:pt idx="7">
                  <c:v>11232</c:v>
                </c:pt>
                <c:pt idx="8">
                  <c:v>13429</c:v>
                </c:pt>
                <c:pt idx="9">
                  <c:v>14976</c:v>
                </c:pt>
                <c:pt idx="10">
                  <c:v>16705</c:v>
                </c:pt>
              </c:numCache>
            </c:numRef>
          </c:val>
          <c:smooth val="0"/>
          <c:extLst>
            <c:ext xmlns:c16="http://schemas.microsoft.com/office/drawing/2014/chart" uri="{C3380CC4-5D6E-409C-BE32-E72D297353CC}">
              <c16:uniqueId val="{00000003-9A7D-48F6-B85B-1F978AC0583B}"/>
            </c:ext>
          </c:extLst>
        </c:ser>
        <c:ser>
          <c:idx val="1"/>
          <c:order val="4"/>
          <c:tx>
            <c:strRef>
              <c:f>'38 Data annual-price'!$H$275:$H$276</c:f>
              <c:strCache>
                <c:ptCount val="2"/>
                <c:pt idx="0">
                  <c:v>Whole area</c:v>
                </c:pt>
                <c:pt idx="1">
                  <c:v> 2bed max </c:v>
                </c:pt>
              </c:strCache>
            </c:strRef>
          </c:tx>
          <c:spPr>
            <a:ln w="19050" cap="rnd">
              <a:solidFill>
                <a:srgbClr val="FFC000"/>
              </a:solidFill>
              <a:round/>
            </a:ln>
            <a:effectLst/>
          </c:spPr>
          <c:marker>
            <c:symbol val="none"/>
          </c:marker>
          <c:cat>
            <c:strRef>
              <c:f>'38 Data annual-price'!$C$277:$C$287</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annual-price'!$H$277:$H$287</c:f>
              <c:numCache>
                <c:formatCode>_-"£"* #,##0_-;\-"£"* #,##0_-;_-"£"* "-"??_-;_-@_-</c:formatCode>
                <c:ptCount val="11"/>
                <c:pt idx="0">
                  <c:v>5397.5999999999995</c:v>
                </c:pt>
                <c:pt idx="1">
                  <c:v>5819.84</c:v>
                </c:pt>
                <c:pt idx="2">
                  <c:v>7924.2799999999988</c:v>
                </c:pt>
                <c:pt idx="3">
                  <c:v>8174.4</c:v>
                </c:pt>
                <c:pt idx="4">
                  <c:v>12376</c:v>
                </c:pt>
                <c:pt idx="5">
                  <c:v>15483</c:v>
                </c:pt>
                <c:pt idx="6">
                  <c:v>17433</c:v>
                </c:pt>
                <c:pt idx="7">
                  <c:v>15145</c:v>
                </c:pt>
                <c:pt idx="8">
                  <c:v>18356</c:v>
                </c:pt>
                <c:pt idx="9">
                  <c:v>21190</c:v>
                </c:pt>
                <c:pt idx="10">
                  <c:v>23868</c:v>
                </c:pt>
              </c:numCache>
            </c:numRef>
          </c:val>
          <c:smooth val="0"/>
          <c:extLst>
            <c:ext xmlns:c16="http://schemas.microsoft.com/office/drawing/2014/chart" uri="{C3380CC4-5D6E-409C-BE32-E72D297353CC}">
              <c16:uniqueId val="{00000004-9A7D-48F6-B85B-1F978AC0583B}"/>
            </c:ext>
          </c:extLst>
        </c:ser>
        <c:ser>
          <c:idx val="5"/>
          <c:order val="5"/>
          <c:tx>
            <c:strRef>
              <c:f>'38 Data annual-price'!$I$275:$I$276</c:f>
              <c:strCache>
                <c:ptCount val="2"/>
                <c:pt idx="0">
                  <c:v>Whole area</c:v>
                </c:pt>
                <c:pt idx="1">
                  <c:v> 3bed max </c:v>
                </c:pt>
              </c:strCache>
            </c:strRef>
          </c:tx>
          <c:spPr>
            <a:ln w="19050" cap="rnd">
              <a:solidFill>
                <a:srgbClr val="FF0000"/>
              </a:solidFill>
              <a:round/>
            </a:ln>
            <a:effectLst/>
          </c:spPr>
          <c:marker>
            <c:symbol val="none"/>
          </c:marker>
          <c:cat>
            <c:strRef>
              <c:f>'38 Data annual-price'!$C$277:$C$287</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annual-price'!$I$277:$I$287</c:f>
              <c:numCache>
                <c:formatCode>_-"£"* #,##0_-;\-"£"* #,##0_-;_-"£"* "-"??_-;_-@_-</c:formatCode>
                <c:ptCount val="11"/>
                <c:pt idx="0">
                  <c:v>5951.4000000000005</c:v>
                </c:pt>
                <c:pt idx="1">
                  <c:v>6414.2</c:v>
                </c:pt>
                <c:pt idx="2">
                  <c:v>9071.4</c:v>
                </c:pt>
                <c:pt idx="3">
                  <c:v>9592.44</c:v>
                </c:pt>
                <c:pt idx="4">
                  <c:v>14040</c:v>
                </c:pt>
                <c:pt idx="5">
                  <c:v>17563</c:v>
                </c:pt>
                <c:pt idx="6">
                  <c:v>21580</c:v>
                </c:pt>
                <c:pt idx="7">
                  <c:v>21749</c:v>
                </c:pt>
                <c:pt idx="8">
                  <c:v>24843</c:v>
                </c:pt>
                <c:pt idx="9">
                  <c:v>24245</c:v>
                </c:pt>
                <c:pt idx="10">
                  <c:v>26975</c:v>
                </c:pt>
              </c:numCache>
            </c:numRef>
          </c:val>
          <c:smooth val="0"/>
          <c:extLst>
            <c:ext xmlns:c16="http://schemas.microsoft.com/office/drawing/2014/chart" uri="{C3380CC4-5D6E-409C-BE32-E72D297353CC}">
              <c16:uniqueId val="{00000005-9A7D-48F6-B85B-1F978AC0583B}"/>
            </c:ext>
          </c:extLst>
        </c:ser>
        <c:ser>
          <c:idx val="6"/>
          <c:order val="6"/>
          <c:tx>
            <c:strRef>
              <c:f>'38 Data annual-price'!$J$275:$J$276</c:f>
              <c:strCache>
                <c:ptCount val="2"/>
                <c:pt idx="0">
                  <c:v>Huntingdonshire</c:v>
                </c:pt>
                <c:pt idx="1">
                  <c:v> 1bed  </c:v>
                </c:pt>
              </c:strCache>
            </c:strRef>
          </c:tx>
          <c:spPr>
            <a:ln w="3175" cap="rnd">
              <a:noFill/>
              <a:round/>
            </a:ln>
            <a:effectLst/>
          </c:spPr>
          <c:marker>
            <c:symbol val="circle"/>
            <c:size val="10"/>
            <c:spPr>
              <a:solidFill>
                <a:srgbClr val="00B050"/>
              </a:solidFill>
              <a:ln w="9525">
                <a:noFill/>
              </a:ln>
              <a:effectLst/>
            </c:spPr>
          </c:marker>
          <c:cat>
            <c:strRef>
              <c:f>'38 Data annual-price'!$C$277:$C$287</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annual-price'!$J$277:$J$287</c:f>
              <c:numCache>
                <c:formatCode>_-"£"* #,##0_-;\-"£"* #,##0_-;_-"£"* "-"??_-;_-@_-</c:formatCode>
                <c:ptCount val="11"/>
                <c:pt idx="1">
                  <c:v>4217.72</c:v>
                </c:pt>
                <c:pt idx="2">
                  <c:v>5834.92</c:v>
                </c:pt>
                <c:pt idx="4">
                  <c:v>5772</c:v>
                </c:pt>
                <c:pt idx="5">
                  <c:v>7228</c:v>
                </c:pt>
                <c:pt idx="6">
                  <c:v>6461</c:v>
                </c:pt>
                <c:pt idx="7">
                  <c:v>5642</c:v>
                </c:pt>
                <c:pt idx="8">
                  <c:v>6903</c:v>
                </c:pt>
                <c:pt idx="9">
                  <c:v>10712</c:v>
                </c:pt>
                <c:pt idx="10">
                  <c:v>10855</c:v>
                </c:pt>
              </c:numCache>
            </c:numRef>
          </c:val>
          <c:smooth val="0"/>
          <c:extLst>
            <c:ext xmlns:c16="http://schemas.microsoft.com/office/drawing/2014/chart" uri="{C3380CC4-5D6E-409C-BE32-E72D297353CC}">
              <c16:uniqueId val="{00000006-9A7D-48F6-B85B-1F978AC0583B}"/>
            </c:ext>
          </c:extLst>
        </c:ser>
        <c:ser>
          <c:idx val="7"/>
          <c:order val="7"/>
          <c:tx>
            <c:strRef>
              <c:f>'38 Data annual-price'!$K$275:$K$276</c:f>
              <c:strCache>
                <c:ptCount val="2"/>
                <c:pt idx="0">
                  <c:v>Huntingdonshire</c:v>
                </c:pt>
                <c:pt idx="1">
                  <c:v> 2bed </c:v>
                </c:pt>
              </c:strCache>
            </c:strRef>
          </c:tx>
          <c:spPr>
            <a:ln w="3175" cap="rnd">
              <a:noFill/>
              <a:round/>
            </a:ln>
            <a:effectLst/>
          </c:spPr>
          <c:marker>
            <c:symbol val="circle"/>
            <c:size val="10"/>
            <c:spPr>
              <a:solidFill>
                <a:srgbClr val="FFC000"/>
              </a:solidFill>
              <a:ln w="9525">
                <a:noFill/>
              </a:ln>
              <a:effectLst/>
            </c:spPr>
          </c:marker>
          <c:cat>
            <c:strRef>
              <c:f>'38 Data annual-price'!$C$277:$C$287</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annual-price'!$K$277:$K$287</c:f>
              <c:numCache>
                <c:formatCode>_-"£"* #,##0_-;\-"£"* #,##0_-;_-"£"* "-"??_-;_-@_-</c:formatCode>
                <c:ptCount val="11"/>
                <c:pt idx="1">
                  <c:v>4902.04</c:v>
                </c:pt>
                <c:pt idx="2">
                  <c:v>6905.6</c:v>
                </c:pt>
                <c:pt idx="4">
                  <c:v>7280</c:v>
                </c:pt>
                <c:pt idx="5">
                  <c:v>9126</c:v>
                </c:pt>
                <c:pt idx="6">
                  <c:v>9568</c:v>
                </c:pt>
                <c:pt idx="7">
                  <c:v>7878</c:v>
                </c:pt>
                <c:pt idx="8">
                  <c:v>9360</c:v>
                </c:pt>
                <c:pt idx="9">
                  <c:v>11986</c:v>
                </c:pt>
                <c:pt idx="10">
                  <c:v>12506</c:v>
                </c:pt>
              </c:numCache>
            </c:numRef>
          </c:val>
          <c:smooth val="0"/>
          <c:extLst>
            <c:ext xmlns:c16="http://schemas.microsoft.com/office/drawing/2014/chart" uri="{C3380CC4-5D6E-409C-BE32-E72D297353CC}">
              <c16:uniqueId val="{00000007-9A7D-48F6-B85B-1F978AC0583B}"/>
            </c:ext>
          </c:extLst>
        </c:ser>
        <c:ser>
          <c:idx val="8"/>
          <c:order val="8"/>
          <c:tx>
            <c:strRef>
              <c:f>'38 Data annual-price'!$L$275:$L$276</c:f>
              <c:strCache>
                <c:ptCount val="2"/>
                <c:pt idx="0">
                  <c:v>Huntingdonshire</c:v>
                </c:pt>
                <c:pt idx="1">
                  <c:v> 3bed </c:v>
                </c:pt>
              </c:strCache>
            </c:strRef>
          </c:tx>
          <c:spPr>
            <a:ln w="3175" cap="rnd">
              <a:noFill/>
              <a:round/>
            </a:ln>
            <a:effectLst/>
          </c:spPr>
          <c:marker>
            <c:symbol val="circle"/>
            <c:size val="10"/>
            <c:spPr>
              <a:solidFill>
                <a:srgbClr val="FF0000"/>
              </a:solidFill>
              <a:ln w="9525">
                <a:noFill/>
              </a:ln>
              <a:effectLst/>
            </c:spPr>
          </c:marker>
          <c:cat>
            <c:strRef>
              <c:f>'38 Data annual-price'!$C$277:$C$287</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annual-price'!$L$277:$L$287</c:f>
              <c:numCache>
                <c:formatCode>_-"£"* #,##0_-;\-"£"* #,##0_-;_-"£"* "-"??_-;_-@_-</c:formatCode>
                <c:ptCount val="11"/>
                <c:pt idx="1">
                  <c:v>5381.48</c:v>
                </c:pt>
                <c:pt idx="2">
                  <c:v>8162.9599999999991</c:v>
                </c:pt>
                <c:pt idx="4">
                  <c:v>8684</c:v>
                </c:pt>
                <c:pt idx="5">
                  <c:v>10842</c:v>
                </c:pt>
                <c:pt idx="6">
                  <c:v>12506</c:v>
                </c:pt>
                <c:pt idx="7">
                  <c:v>12259</c:v>
                </c:pt>
                <c:pt idx="8">
                  <c:v>14378</c:v>
                </c:pt>
                <c:pt idx="9">
                  <c:v>15860</c:v>
                </c:pt>
                <c:pt idx="10">
                  <c:v>17836</c:v>
                </c:pt>
              </c:numCache>
            </c:numRef>
          </c:val>
          <c:smooth val="0"/>
          <c:extLst>
            <c:ext xmlns:c16="http://schemas.microsoft.com/office/drawing/2014/chart" uri="{C3380CC4-5D6E-409C-BE32-E72D297353CC}">
              <c16:uniqueId val="{00000008-9A7D-48F6-B85B-1F978AC0583B}"/>
            </c:ext>
          </c:extLst>
        </c:ser>
        <c:dLbls>
          <c:showLegendKey val="0"/>
          <c:showVal val="0"/>
          <c:showCatName val="0"/>
          <c:showSerName val="0"/>
          <c:showPercent val="0"/>
          <c:showBubbleSize val="0"/>
        </c:dLbls>
        <c:smooth val="0"/>
        <c:axId val="1307753952"/>
        <c:axId val="1307752968"/>
      </c:lineChart>
      <c:catAx>
        <c:axId val="1307753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07752968"/>
        <c:crosses val="autoZero"/>
        <c:auto val="1"/>
        <c:lblAlgn val="ctr"/>
        <c:lblOffset val="100"/>
        <c:noMultiLvlLbl val="0"/>
      </c:catAx>
      <c:valAx>
        <c:axId val="130775296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07753952"/>
        <c:crosses val="autoZero"/>
        <c:crossBetween val="between"/>
      </c:valAx>
      <c:spPr>
        <a:noFill/>
        <a:ln>
          <a:noFill/>
        </a:ln>
        <a:effectLst/>
      </c:spPr>
    </c:plotArea>
    <c:legend>
      <c:legendPos val="b"/>
      <c:layout>
        <c:manualLayout>
          <c:xMode val="edge"/>
          <c:yMode val="edge"/>
          <c:x val="1.3103848557906955E-2"/>
          <c:y val="0.84600445624616849"/>
          <c:w val="0.96607781428492456"/>
          <c:h val="0.1355388659606785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8"/>
          <c:order val="8"/>
          <c:tx>
            <c:strRef>
              <c:f>'53 Data dwells for charts'!$A$16</c:f>
              <c:strCache>
                <c:ptCount val="1"/>
                <c:pt idx="0">
                  <c:v>All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860-4403-93E8-E0E5048C3BF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860-4403-93E8-E0E5048C3BF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860-4403-93E8-E0E5048C3BF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860-4403-93E8-E0E5048C3BF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860-4403-93E8-E0E5048C3BF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860-4403-93E8-E0E5048C3BF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'53 Data dwells for charts'!$B$7:$G$7</c:f>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f>'53 Data dwells for charts'!$B$16:$G$16</c:f>
              <c:numCache>
                <c:formatCode>#,##0</c:formatCode>
                <c:ptCount val="6"/>
                <c:pt idx="0">
                  <c:v>13142</c:v>
                </c:pt>
                <c:pt idx="1">
                  <c:v>59014</c:v>
                </c:pt>
                <c:pt idx="2">
                  <c:v>1248</c:v>
                </c:pt>
                <c:pt idx="3">
                  <c:v>163325</c:v>
                </c:pt>
                <c:pt idx="4">
                  <c:v>129187</c:v>
                </c:pt>
                <c:pt idx="5">
                  <c:v>86313</c:v>
                </c:pt>
              </c:numCache>
            </c:numRef>
          </c:val>
          <c:extLst>
            <c:ext xmlns:c16="http://schemas.microsoft.com/office/drawing/2014/chart" uri="{C3380CC4-5D6E-409C-BE32-E72D297353CC}">
              <c16:uniqueId val="{0000000C-7860-4403-93E8-E0E5048C3BFD}"/>
            </c:ext>
          </c:extLst>
        </c:ser>
        <c:dLbls>
          <c:showLegendKey val="0"/>
          <c:showVal val="0"/>
          <c:showCatName val="0"/>
          <c:showSerName val="0"/>
          <c:showPercent val="0"/>
          <c:showBubbleSize val="0"/>
          <c:showLeaderLines val="1"/>
        </c:dLbls>
        <c:firstSliceAng val="0"/>
        <c:extLst>
          <c:ext xmlns:c15="http://schemas.microsoft.com/office/drawing/2012/chart" uri="{02D57815-91ED-43cb-92C2-25804820EDAC}">
            <c15:filteredPieSeries>
              <c15:ser>
                <c:idx val="0"/>
                <c:order val="0"/>
                <c:tx>
                  <c:strRef>
                    <c:extLst>
                      <c:ext uri="{02D57815-91ED-43cb-92C2-25804820EDAC}">
                        <c15:formulaRef>
                          <c15:sqref>'53 Data dwells for charts'!$A$8</c15:sqref>
                        </c15:formulaRef>
                      </c:ext>
                    </c:extLst>
                    <c:strCache>
                      <c:ptCount val="1"/>
                      <c:pt idx="0">
                        <c:v>Cambridge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E-7860-4403-93E8-E0E5048C3BF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0-7860-4403-93E8-E0E5048C3BF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2-7860-4403-93E8-E0E5048C3BF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4-7860-4403-93E8-E0E5048C3BF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6-7860-4403-93E8-E0E5048C3BF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8-7860-4403-93E8-E0E5048C3BF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c:ext uri="{02D57815-91ED-43cb-92C2-25804820EDAC}">
                        <c15:formulaRef>
                          <c15:sqref>'53 Data dwells for charts'!$B$8:$G$8</c15:sqref>
                        </c15:formulaRef>
                      </c:ext>
                    </c:extLst>
                    <c:numCache>
                      <c:formatCode>#,##0</c:formatCode>
                      <c:ptCount val="6"/>
                      <c:pt idx="0">
                        <c:v>7105</c:v>
                      </c:pt>
                      <c:pt idx="1">
                        <c:v>5310</c:v>
                      </c:pt>
                      <c:pt idx="2">
                        <c:v>104</c:v>
                      </c:pt>
                      <c:pt idx="3" formatCode="_-* #,##0_-;\-* #,##0_-;_-* &quot;-&quot;??_-;_-@_-">
                        <c:v>16656</c:v>
                      </c:pt>
                      <c:pt idx="4" formatCode="_-* #,##0_-;\-* #,##0_-;_-* &quot;-&quot;??_-;_-@_-">
                        <c:v>11304</c:v>
                      </c:pt>
                      <c:pt idx="5" formatCode="_-* #,##0_-;\-* #,##0_-;_-* &quot;-&quot;??_-;_-@_-">
                        <c:v>15192</c:v>
                      </c:pt>
                    </c:numCache>
                  </c:numRef>
                </c:val>
                <c:extLst>
                  <c:ext xmlns:c16="http://schemas.microsoft.com/office/drawing/2014/chart" uri="{C3380CC4-5D6E-409C-BE32-E72D297353CC}">
                    <c16:uniqueId val="{00000019-7860-4403-93E8-E0E5048C3BFD}"/>
                  </c:ext>
                </c:extLst>
              </c15:ser>
            </c15:filteredPieSeries>
            <c15:filteredPieSeries>
              <c15:ser>
                <c:idx val="1"/>
                <c:order val="1"/>
                <c:tx>
                  <c:strRef>
                    <c:extLst xmlns:c15="http://schemas.microsoft.com/office/drawing/2012/chart">
                      <c:ext xmlns:c15="http://schemas.microsoft.com/office/drawing/2012/chart" uri="{02D57815-91ED-43cb-92C2-25804820EDAC}">
                        <c15:formulaRef>
                          <c15:sqref>'53 Data dwells for charts'!$A$9</c15:sqref>
                        </c15:formulaRef>
                      </c:ext>
                    </c:extLst>
                    <c:strCache>
                      <c:ptCount val="1"/>
                      <c:pt idx="0">
                        <c:v>East Cambridgeshire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1B-7860-4403-93E8-E0E5048C3BFD}"/>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D-7860-4403-93E8-E0E5048C3BFD}"/>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1F-7860-4403-93E8-E0E5048C3BFD}"/>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21-7860-4403-93E8-E0E5048C3BFD}"/>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23-7860-4403-93E8-E0E5048C3BFD}"/>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25-7860-4403-93E8-E0E5048C3BFD}"/>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charts'!$B$9:$G$9</c15:sqref>
                        </c15:formulaRef>
                      </c:ext>
                    </c:extLst>
                    <c:numCache>
                      <c:formatCode>#,##0</c:formatCode>
                      <c:ptCount val="6"/>
                      <c:pt idx="0">
                        <c:v>9</c:v>
                      </c:pt>
                      <c:pt idx="1">
                        <c:v>5316</c:v>
                      </c:pt>
                      <c:pt idx="2">
                        <c:v>126</c:v>
                      </c:pt>
                      <c:pt idx="3" formatCode="_-* #,##0_-;\-* #,##0_-;_-* &quot;-&quot;??_-;_-@_-">
                        <c:v>14565</c:v>
                      </c:pt>
                      <c:pt idx="4" formatCode="_-* #,##0_-;\-* #,##0_-;_-* &quot;-&quot;??_-;_-@_-">
                        <c:v>11937</c:v>
                      </c:pt>
                      <c:pt idx="5" formatCode="_-* #,##0_-;\-* #,##0_-;_-* &quot;-&quot;??_-;_-@_-">
                        <c:v>6352</c:v>
                      </c:pt>
                    </c:numCache>
                  </c:numRef>
                </c:val>
                <c:extLst xmlns:c15="http://schemas.microsoft.com/office/drawing/2012/chart">
                  <c:ext xmlns:c16="http://schemas.microsoft.com/office/drawing/2014/chart" uri="{C3380CC4-5D6E-409C-BE32-E72D297353CC}">
                    <c16:uniqueId val="{00000026-7860-4403-93E8-E0E5048C3BFD}"/>
                  </c:ext>
                </c:extLst>
              </c15:ser>
            </c15:filteredPieSeries>
            <c15:filteredPieSeries>
              <c15:ser>
                <c:idx val="2"/>
                <c:order val="2"/>
                <c:tx>
                  <c:strRef>
                    <c:extLst xmlns:c15="http://schemas.microsoft.com/office/drawing/2012/chart">
                      <c:ext xmlns:c15="http://schemas.microsoft.com/office/drawing/2012/chart" uri="{02D57815-91ED-43cb-92C2-25804820EDAC}">
                        <c15:formulaRef>
                          <c15:sqref>'53 Data dwells for charts'!$A$10</c15:sqref>
                        </c15:formulaRef>
                      </c:ext>
                    </c:extLst>
                    <c:strCache>
                      <c:ptCount val="1"/>
                      <c:pt idx="0">
                        <c:v>Fenland</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28-7860-4403-93E8-E0E5048C3BFD}"/>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2A-7860-4403-93E8-E0E5048C3BFD}"/>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C-7860-4403-93E8-E0E5048C3BFD}"/>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2E-7860-4403-93E8-E0E5048C3BFD}"/>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30-7860-4403-93E8-E0E5048C3BFD}"/>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32-7860-4403-93E8-E0E5048C3BFD}"/>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charts'!$B$10:$G$10</c15:sqref>
                        </c15:formulaRef>
                      </c:ext>
                    </c:extLst>
                    <c:numCache>
                      <c:formatCode>#,##0</c:formatCode>
                      <c:ptCount val="6"/>
                      <c:pt idx="0">
                        <c:v>34</c:v>
                      </c:pt>
                      <c:pt idx="1">
                        <c:v>5785</c:v>
                      </c:pt>
                      <c:pt idx="2">
                        <c:v>0</c:v>
                      </c:pt>
                      <c:pt idx="3" formatCode="_-* #,##0_-;\-* #,##0_-;_-* &quot;-&quot;??_-;_-@_-">
                        <c:v>18757</c:v>
                      </c:pt>
                      <c:pt idx="4" formatCode="_-* #,##0_-;\-* #,##0_-;_-* &quot;-&quot;??_-;_-@_-">
                        <c:v>13046</c:v>
                      </c:pt>
                      <c:pt idx="5" formatCode="_-* #,##0_-;\-* #,##0_-;_-* &quot;-&quot;??_-;_-@_-">
                        <c:v>8021</c:v>
                      </c:pt>
                    </c:numCache>
                  </c:numRef>
                </c:val>
                <c:extLst xmlns:c15="http://schemas.microsoft.com/office/drawing/2012/chart">
                  <c:ext xmlns:c16="http://schemas.microsoft.com/office/drawing/2014/chart" uri="{C3380CC4-5D6E-409C-BE32-E72D297353CC}">
                    <c16:uniqueId val="{00000033-7860-4403-93E8-E0E5048C3BFD}"/>
                  </c:ext>
                </c:extLst>
              </c15:ser>
            </c15:filteredPieSeries>
            <c15:filteredPieSeries>
              <c15:ser>
                <c:idx val="3"/>
                <c:order val="3"/>
                <c:tx>
                  <c:strRef>
                    <c:extLst xmlns:c15="http://schemas.microsoft.com/office/drawing/2012/chart">
                      <c:ext xmlns:c15="http://schemas.microsoft.com/office/drawing/2012/chart" uri="{02D57815-91ED-43cb-92C2-25804820EDAC}">
                        <c15:formulaRef>
                          <c15:sqref>'53 Data dwells for charts'!$A$11</c15:sqref>
                        </c15:formulaRef>
                      </c:ext>
                    </c:extLst>
                    <c:strCache>
                      <c:ptCount val="1"/>
                      <c:pt idx="0">
                        <c:v>Huntingdonshire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35-7860-4403-93E8-E0E5048C3BFD}"/>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37-7860-4403-93E8-E0E5048C3BFD}"/>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39-7860-4403-93E8-E0E5048C3BFD}"/>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3B-7860-4403-93E8-E0E5048C3BFD}"/>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3D-7860-4403-93E8-E0E5048C3BFD}"/>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3F-7860-4403-93E8-E0E5048C3BFD}"/>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charts'!$B$11:$G$11</c15:sqref>
                        </c15:formulaRef>
                      </c:ext>
                    </c:extLst>
                    <c:numCache>
                      <c:formatCode>#,##0</c:formatCode>
                      <c:ptCount val="6"/>
                      <c:pt idx="0">
                        <c:v>65</c:v>
                      </c:pt>
                      <c:pt idx="1">
                        <c:v>10153</c:v>
                      </c:pt>
                      <c:pt idx="2">
                        <c:v>570</c:v>
                      </c:pt>
                      <c:pt idx="3" formatCode="_-* #,##0_-;\-* #,##0_-;_-* &quot;-&quot;??_-;_-@_-">
                        <c:v>29290</c:v>
                      </c:pt>
                      <c:pt idx="4" formatCode="_-* #,##0_-;\-* #,##0_-;_-* &quot;-&quot;??_-;_-@_-">
                        <c:v>25412</c:v>
                      </c:pt>
                      <c:pt idx="5" formatCode="_-* #,##0_-;\-* #,##0_-;_-* &quot;-&quot;??_-;_-@_-">
                        <c:v>12411</c:v>
                      </c:pt>
                    </c:numCache>
                  </c:numRef>
                </c:val>
                <c:extLst xmlns:c15="http://schemas.microsoft.com/office/drawing/2012/chart">
                  <c:ext xmlns:c16="http://schemas.microsoft.com/office/drawing/2014/chart" uri="{C3380CC4-5D6E-409C-BE32-E72D297353CC}">
                    <c16:uniqueId val="{00000040-7860-4403-93E8-E0E5048C3BFD}"/>
                  </c:ext>
                </c:extLst>
              </c15:ser>
            </c15:filteredPieSeries>
            <c15:filteredPieSeries>
              <c15:ser>
                <c:idx val="4"/>
                <c:order val="4"/>
                <c:tx>
                  <c:strRef>
                    <c:extLst xmlns:c15="http://schemas.microsoft.com/office/drawing/2012/chart">
                      <c:ext xmlns:c15="http://schemas.microsoft.com/office/drawing/2012/chart" uri="{02D57815-91ED-43cb-92C2-25804820EDAC}">
                        <c15:formulaRef>
                          <c15:sqref>'53 Data dwells for charts'!$A$12</c15:sqref>
                        </c15:formulaRef>
                      </c:ext>
                    </c:extLst>
                    <c:strCache>
                      <c:ptCount val="1"/>
                      <c:pt idx="0">
                        <c:v>Peterborough</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42-7860-4403-93E8-E0E5048C3BFD}"/>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44-7860-4403-93E8-E0E5048C3BFD}"/>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46-7860-4403-93E8-E0E5048C3BFD}"/>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48-7860-4403-93E8-E0E5048C3BFD}"/>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4A-7860-4403-93E8-E0E5048C3BFD}"/>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4C-7860-4403-93E8-E0E5048C3BFD}"/>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charts'!$B$12:$G$12</c15:sqref>
                        </c15:formulaRef>
                      </c:ext>
                    </c:extLst>
                    <c:numCache>
                      <c:formatCode>#,##0</c:formatCode>
                      <c:ptCount val="6"/>
                      <c:pt idx="0">
                        <c:v>88</c:v>
                      </c:pt>
                      <c:pt idx="1">
                        <c:v>16011</c:v>
                      </c:pt>
                      <c:pt idx="2">
                        <c:v>448</c:v>
                      </c:pt>
                      <c:pt idx="3" formatCode="_-* #,##0_-;\-* #,##0_-;_-* &quot;-&quot;??_-;_-@_-">
                        <c:v>26722</c:v>
                      </c:pt>
                      <c:pt idx="4" formatCode="_-* #,##0_-;\-* #,##0_-;_-* &quot;-&quot;??_-;_-@_-">
                        <c:v>24474</c:v>
                      </c:pt>
                      <c:pt idx="5" formatCode="_-* #,##0_-;\-* #,##0_-;_-* &quot;-&quot;??_-;_-@_-">
                        <c:v>17799</c:v>
                      </c:pt>
                    </c:numCache>
                  </c:numRef>
                </c:val>
                <c:extLst xmlns:c15="http://schemas.microsoft.com/office/drawing/2012/chart">
                  <c:ext xmlns:c16="http://schemas.microsoft.com/office/drawing/2014/chart" uri="{C3380CC4-5D6E-409C-BE32-E72D297353CC}">
                    <c16:uniqueId val="{0000004D-7860-4403-93E8-E0E5048C3BFD}"/>
                  </c:ext>
                </c:extLst>
              </c15:ser>
            </c15:filteredPieSeries>
            <c15:filteredPieSeries>
              <c15:ser>
                <c:idx val="5"/>
                <c:order val="5"/>
                <c:tx>
                  <c:strRef>
                    <c:extLst xmlns:c15="http://schemas.microsoft.com/office/drawing/2012/chart">
                      <c:ext xmlns:c15="http://schemas.microsoft.com/office/drawing/2012/chart" uri="{02D57815-91ED-43cb-92C2-25804820EDAC}">
                        <c15:formulaRef>
                          <c15:sqref>'53 Data dwells for charts'!$A$13</c15:sqref>
                        </c15:formulaRef>
                      </c:ext>
                    </c:extLst>
                    <c:strCache>
                      <c:ptCount val="1"/>
                      <c:pt idx="0">
                        <c:v>South Cambridgeshire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4F-7860-4403-93E8-E0E5048C3BFD}"/>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51-7860-4403-93E8-E0E5048C3BFD}"/>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53-7860-4403-93E8-E0E5048C3BFD}"/>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55-7860-4403-93E8-E0E5048C3BFD}"/>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57-7860-4403-93E8-E0E5048C3BFD}"/>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59-7860-4403-93E8-E0E5048C3BFD}"/>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charts'!$B$13:$G$13</c15:sqref>
                        </c15:formulaRef>
                      </c:ext>
                    </c:extLst>
                    <c:numCache>
                      <c:formatCode>#,##0</c:formatCode>
                      <c:ptCount val="6"/>
                      <c:pt idx="0">
                        <c:v>5787</c:v>
                      </c:pt>
                      <c:pt idx="1">
                        <c:v>4085</c:v>
                      </c:pt>
                      <c:pt idx="2">
                        <c:v>0</c:v>
                      </c:pt>
                      <c:pt idx="3" formatCode="_-* #,##0_-;\-* #,##0_-;_-* &quot;-&quot;??_-;_-@_-">
                        <c:v>27742</c:v>
                      </c:pt>
                      <c:pt idx="4" formatCode="_-* #,##0_-;\-* #,##0_-;_-* &quot;-&quot;??_-;_-@_-">
                        <c:v>21285</c:v>
                      </c:pt>
                      <c:pt idx="5" formatCode="_-* #,##0_-;\-* #,##0_-;_-* &quot;-&quot;??_-;_-@_-">
                        <c:v>9819</c:v>
                      </c:pt>
                    </c:numCache>
                  </c:numRef>
                </c:val>
                <c:extLst xmlns:c15="http://schemas.microsoft.com/office/drawing/2012/chart">
                  <c:ext xmlns:c16="http://schemas.microsoft.com/office/drawing/2014/chart" uri="{C3380CC4-5D6E-409C-BE32-E72D297353CC}">
                    <c16:uniqueId val="{0000005A-7860-4403-93E8-E0E5048C3BFD}"/>
                  </c:ext>
                </c:extLst>
              </c15:ser>
            </c15:filteredPieSeries>
            <c15:filteredPieSeries>
              <c15:ser>
                <c:idx val="6"/>
                <c:order val="6"/>
                <c:tx>
                  <c:strRef>
                    <c:extLst xmlns:c15="http://schemas.microsoft.com/office/drawing/2012/chart">
                      <c:ext xmlns:c15="http://schemas.microsoft.com/office/drawing/2012/chart" uri="{02D57815-91ED-43cb-92C2-25804820EDAC}">
                        <c15:formulaRef>
                          <c15:sqref>'53 Data dwells for charts'!$A$14</c15:sqref>
                        </c15:formulaRef>
                      </c:ext>
                    </c:extLst>
                    <c:strCache>
                      <c:ptCount val="1"/>
                      <c:pt idx="0">
                        <c:v>West Suffolk</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5C-7860-4403-93E8-E0E5048C3BFD}"/>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5E-7860-4403-93E8-E0E5048C3BFD}"/>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60-7860-4403-93E8-E0E5048C3BFD}"/>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62-7860-4403-93E8-E0E5048C3BFD}"/>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64-7860-4403-93E8-E0E5048C3BFD}"/>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66-7860-4403-93E8-E0E5048C3BFD}"/>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charts'!$B$14:$G$14</c15:sqref>
                        </c15:formulaRef>
                      </c:ext>
                    </c:extLst>
                    <c:numCache>
                      <c:formatCode>#,##0</c:formatCode>
                      <c:ptCount val="6"/>
                      <c:pt idx="0">
                        <c:v>54</c:v>
                      </c:pt>
                      <c:pt idx="1">
                        <c:v>12354</c:v>
                      </c:pt>
                      <c:pt idx="2">
                        <c:v>0</c:v>
                      </c:pt>
                      <c:pt idx="3" formatCode="_-* #,##0_-;\-* #,##0_-;_-* &quot;-&quot;??_-;_-@_-">
                        <c:v>29593</c:v>
                      </c:pt>
                      <c:pt idx="4" formatCode="_-* #,##0_-;\-* #,##0_-;_-* &quot;-&quot;??_-;_-@_-">
                        <c:v>21729</c:v>
                      </c:pt>
                      <c:pt idx="5" formatCode="_-* #,##0_-;\-* #,##0_-;_-* &quot;-&quot;??_-;_-@_-">
                        <c:v>16719</c:v>
                      </c:pt>
                    </c:numCache>
                  </c:numRef>
                </c:val>
                <c:extLst xmlns:c15="http://schemas.microsoft.com/office/drawing/2012/chart">
                  <c:ext xmlns:c16="http://schemas.microsoft.com/office/drawing/2014/chart" uri="{C3380CC4-5D6E-409C-BE32-E72D297353CC}">
                    <c16:uniqueId val="{00000067-7860-4403-93E8-E0E5048C3BFD}"/>
                  </c:ext>
                </c:extLst>
              </c15:ser>
            </c15:filteredPieSeries>
            <c15:filteredPieSeries>
              <c15:ser>
                <c:idx val="7"/>
                <c:order val="7"/>
                <c:tx>
                  <c:strRef>
                    <c:extLst xmlns:c15="http://schemas.microsoft.com/office/drawing/2012/chart">
                      <c:ext xmlns:c15="http://schemas.microsoft.com/office/drawing/2012/chart" uri="{02D57815-91ED-43cb-92C2-25804820EDAC}">
                        <c15:formulaRef>
                          <c15:sqref>'53 Data dwells for charts'!$A$15</c15:sqref>
                        </c15:formulaRef>
                      </c:ext>
                    </c:extLst>
                    <c:strCache>
                      <c:ptCount val="1"/>
                      <c:pt idx="0">
                        <c:v>Greater Cambridge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69-7860-4403-93E8-E0E5048C3BFD}"/>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6B-7860-4403-93E8-E0E5048C3BFD}"/>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6D-7860-4403-93E8-E0E5048C3BFD}"/>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6F-7860-4403-93E8-E0E5048C3BFD}"/>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71-7860-4403-93E8-E0E5048C3BFD}"/>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73-7860-4403-93E8-E0E5048C3BFD}"/>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charts'!$B$15:$G$15</c15:sqref>
                        </c15:formulaRef>
                      </c:ext>
                    </c:extLst>
                    <c:numCache>
                      <c:formatCode>#,##0</c:formatCode>
                      <c:ptCount val="6"/>
                      <c:pt idx="0">
                        <c:v>12892</c:v>
                      </c:pt>
                      <c:pt idx="1">
                        <c:v>9395</c:v>
                      </c:pt>
                      <c:pt idx="2">
                        <c:v>104</c:v>
                      </c:pt>
                      <c:pt idx="3" formatCode="_-* #,##0_-;\-* #,##0_-;_-* &quot;-&quot;??_-;_-@_-">
                        <c:v>44398</c:v>
                      </c:pt>
                      <c:pt idx="4" formatCode="_-* #,##0_-;\-* #,##0_-;_-* &quot;-&quot;??_-;_-@_-">
                        <c:v>32589</c:v>
                      </c:pt>
                      <c:pt idx="5" formatCode="_-* #,##0_-;\-* #,##0_-;_-* &quot;-&quot;??_-;_-@_-">
                        <c:v>25011</c:v>
                      </c:pt>
                    </c:numCache>
                  </c:numRef>
                </c:val>
                <c:extLst xmlns:c15="http://schemas.microsoft.com/office/drawing/2012/chart">
                  <c:ext xmlns:c16="http://schemas.microsoft.com/office/drawing/2014/chart" uri="{C3380CC4-5D6E-409C-BE32-E72D297353CC}">
                    <c16:uniqueId val="{00000074-7860-4403-93E8-E0E5048C3BFD}"/>
                  </c:ext>
                </c:extLst>
              </c15:ser>
            </c15:filteredPieSeries>
          </c:ext>
        </c:extLst>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bg1"/>
        </a:gs>
        <a:gs pos="100000">
          <a:schemeClr val="bg1">
            <a:lumMod val="85000"/>
          </a:schemeClr>
        </a:gs>
      </a:gsLst>
      <a:path path="circle">
        <a:fillToRect l="50000" t="50000" r="50000" b="50000"/>
      </a:path>
    </a:grad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'38 Data annual-price'!$D$275:$D$276</c:f>
              <c:strCache>
                <c:ptCount val="2"/>
                <c:pt idx="0">
                  <c:v>Whole area</c:v>
                </c:pt>
                <c:pt idx="1">
                  <c:v> 1bed min </c:v>
                </c:pt>
              </c:strCache>
            </c:strRef>
          </c:tx>
          <c:spPr>
            <a:ln w="19050" cap="rnd">
              <a:solidFill>
                <a:srgbClr val="00B050"/>
              </a:solidFill>
              <a:prstDash val="dash"/>
              <a:round/>
            </a:ln>
            <a:effectLst/>
          </c:spPr>
          <c:marker>
            <c:symbol val="none"/>
          </c:marker>
          <c:cat>
            <c:strRef>
              <c:f>'38 Data annual-price'!$C$277:$C$287</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annual-price'!$D$277:$D$287</c:f>
              <c:numCache>
                <c:formatCode>_-"£"* #,##0_-;\-"£"* #,##0_-;_-"£"* "-"??_-;_-@_-</c:formatCode>
                <c:ptCount val="11"/>
                <c:pt idx="0">
                  <c:v>4475.6399999999994</c:v>
                </c:pt>
                <c:pt idx="1">
                  <c:v>3895.3199999999997</c:v>
                </c:pt>
                <c:pt idx="2">
                  <c:v>4523.4799999999996</c:v>
                </c:pt>
                <c:pt idx="3">
                  <c:v>6721.5199999999995</c:v>
                </c:pt>
                <c:pt idx="4">
                  <c:v>4732</c:v>
                </c:pt>
                <c:pt idx="5">
                  <c:v>5928</c:v>
                </c:pt>
                <c:pt idx="6">
                  <c:v>4732</c:v>
                </c:pt>
                <c:pt idx="7">
                  <c:v>3380</c:v>
                </c:pt>
                <c:pt idx="8">
                  <c:v>4082</c:v>
                </c:pt>
                <c:pt idx="9">
                  <c:v>6474</c:v>
                </c:pt>
                <c:pt idx="10">
                  <c:v>6825</c:v>
                </c:pt>
              </c:numCache>
            </c:numRef>
          </c:val>
          <c:smooth val="0"/>
          <c:extLst>
            <c:ext xmlns:c16="http://schemas.microsoft.com/office/drawing/2014/chart" uri="{C3380CC4-5D6E-409C-BE32-E72D297353CC}">
              <c16:uniqueId val="{00000000-DB5E-40EB-A2BA-44081D7FF2D7}"/>
            </c:ext>
          </c:extLst>
        </c:ser>
        <c:ser>
          <c:idx val="3"/>
          <c:order val="1"/>
          <c:tx>
            <c:strRef>
              <c:f>'38 Data annual-price'!$G$275:$G$276</c:f>
              <c:strCache>
                <c:ptCount val="2"/>
                <c:pt idx="0">
                  <c:v>Whole area</c:v>
                </c:pt>
                <c:pt idx="1">
                  <c:v> 1bed max </c:v>
                </c:pt>
              </c:strCache>
            </c:strRef>
          </c:tx>
          <c:spPr>
            <a:ln w="19050" cap="rnd">
              <a:solidFill>
                <a:srgbClr val="00B050"/>
              </a:solidFill>
              <a:round/>
            </a:ln>
            <a:effectLst/>
          </c:spPr>
          <c:marker>
            <c:symbol val="none"/>
          </c:marker>
          <c:cat>
            <c:strRef>
              <c:f>'38 Data annual-price'!$C$277:$C$287</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annual-price'!$G$277:$G$287</c:f>
              <c:numCache>
                <c:formatCode>_-"£"* #,##0_-;\-"£"* #,##0_-;_-"£"* "-"??_-;_-@_-</c:formatCode>
                <c:ptCount val="11"/>
                <c:pt idx="0">
                  <c:v>4595.76</c:v>
                </c:pt>
                <c:pt idx="1">
                  <c:v>4927.5200000000004</c:v>
                </c:pt>
                <c:pt idx="2">
                  <c:v>6781.32</c:v>
                </c:pt>
                <c:pt idx="3">
                  <c:v>7095.4</c:v>
                </c:pt>
                <c:pt idx="4">
                  <c:v>9399</c:v>
                </c:pt>
                <c:pt idx="5">
                  <c:v>11765</c:v>
                </c:pt>
                <c:pt idx="6">
                  <c:v>12012</c:v>
                </c:pt>
                <c:pt idx="7">
                  <c:v>11232</c:v>
                </c:pt>
                <c:pt idx="8">
                  <c:v>13429</c:v>
                </c:pt>
                <c:pt idx="9">
                  <c:v>14976</c:v>
                </c:pt>
                <c:pt idx="10">
                  <c:v>16705</c:v>
                </c:pt>
              </c:numCache>
            </c:numRef>
          </c:val>
          <c:smooth val="0"/>
          <c:extLst>
            <c:ext xmlns:c16="http://schemas.microsoft.com/office/drawing/2014/chart" uri="{C3380CC4-5D6E-409C-BE32-E72D297353CC}">
              <c16:uniqueId val="{00000003-DB5E-40EB-A2BA-44081D7FF2D7}"/>
            </c:ext>
          </c:extLst>
        </c:ser>
        <c:ser>
          <c:idx val="6"/>
          <c:order val="2"/>
          <c:tx>
            <c:strRef>
              <c:f>'38 Data annual-price'!$J$275:$J$276</c:f>
              <c:strCache>
                <c:ptCount val="2"/>
                <c:pt idx="0">
                  <c:v>Huntingdonshire</c:v>
                </c:pt>
                <c:pt idx="1">
                  <c:v> 1bed  </c:v>
                </c:pt>
              </c:strCache>
            </c:strRef>
          </c:tx>
          <c:spPr>
            <a:ln w="3175" cap="rnd">
              <a:noFill/>
              <a:round/>
            </a:ln>
            <a:effectLst/>
          </c:spPr>
          <c:marker>
            <c:symbol val="circle"/>
            <c:size val="10"/>
            <c:spPr>
              <a:solidFill>
                <a:srgbClr val="00B050"/>
              </a:solidFill>
              <a:ln w="9525">
                <a:noFill/>
              </a:ln>
              <a:effectLst/>
            </c:spPr>
          </c:marker>
          <c:cat>
            <c:strRef>
              <c:f>'38 Data annual-price'!$C$277:$C$287</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annual-price'!$J$277:$J$287</c:f>
              <c:numCache>
                <c:formatCode>_-"£"* #,##0_-;\-"£"* #,##0_-;_-"£"* "-"??_-;_-@_-</c:formatCode>
                <c:ptCount val="11"/>
                <c:pt idx="1">
                  <c:v>4217.72</c:v>
                </c:pt>
                <c:pt idx="2">
                  <c:v>5834.92</c:v>
                </c:pt>
                <c:pt idx="4">
                  <c:v>5772</c:v>
                </c:pt>
                <c:pt idx="5">
                  <c:v>7228</c:v>
                </c:pt>
                <c:pt idx="6">
                  <c:v>6461</c:v>
                </c:pt>
                <c:pt idx="7">
                  <c:v>5642</c:v>
                </c:pt>
                <c:pt idx="8">
                  <c:v>6903</c:v>
                </c:pt>
                <c:pt idx="9">
                  <c:v>10712</c:v>
                </c:pt>
                <c:pt idx="10">
                  <c:v>10855</c:v>
                </c:pt>
              </c:numCache>
            </c:numRef>
          </c:val>
          <c:smooth val="0"/>
          <c:extLst>
            <c:ext xmlns:c16="http://schemas.microsoft.com/office/drawing/2014/chart" uri="{C3380CC4-5D6E-409C-BE32-E72D297353CC}">
              <c16:uniqueId val="{00000006-DB5E-40EB-A2BA-44081D7FF2D7}"/>
            </c:ext>
          </c:extLst>
        </c:ser>
        <c:dLbls>
          <c:showLegendKey val="0"/>
          <c:showVal val="0"/>
          <c:showCatName val="0"/>
          <c:showSerName val="0"/>
          <c:showPercent val="0"/>
          <c:showBubbleSize val="0"/>
        </c:dLbls>
        <c:smooth val="0"/>
        <c:axId val="1307753952"/>
        <c:axId val="1307752968"/>
      </c:lineChart>
      <c:catAx>
        <c:axId val="1307753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07752968"/>
        <c:crosses val="autoZero"/>
        <c:auto val="1"/>
        <c:lblAlgn val="ctr"/>
        <c:lblOffset val="100"/>
        <c:noMultiLvlLbl val="0"/>
      </c:catAx>
      <c:valAx>
        <c:axId val="1307752968"/>
        <c:scaling>
          <c:orientation val="minMax"/>
          <c:max val="30000"/>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07753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4"/>
          <c:order val="0"/>
          <c:tx>
            <c:strRef>
              <c:f>'38 Data annual-price'!$E$275:$E$276</c:f>
              <c:strCache>
                <c:ptCount val="2"/>
                <c:pt idx="0">
                  <c:v>Whole area</c:v>
                </c:pt>
                <c:pt idx="1">
                  <c:v> 2bed min </c:v>
                </c:pt>
              </c:strCache>
            </c:strRef>
          </c:tx>
          <c:spPr>
            <a:ln w="19050" cap="rnd">
              <a:solidFill>
                <a:srgbClr val="FFC000"/>
              </a:solidFill>
              <a:prstDash val="dash"/>
              <a:round/>
            </a:ln>
            <a:effectLst/>
          </c:spPr>
          <c:marker>
            <c:symbol val="none"/>
          </c:marker>
          <c:cat>
            <c:strRef>
              <c:f>'38 Data annual-price'!$C$277:$C$287</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annual-price'!$E$277:$E$287</c:f>
              <c:numCache>
                <c:formatCode>_-"£"* #,##0_-;\-"£"* #,##0_-;_-"£"* "-"??_-;_-@_-</c:formatCode>
                <c:ptCount val="11"/>
                <c:pt idx="0">
                  <c:v>5248.88</c:v>
                </c:pt>
                <c:pt idx="1">
                  <c:v>4581.72</c:v>
                </c:pt>
                <c:pt idx="2">
                  <c:v>5610.28</c:v>
                </c:pt>
                <c:pt idx="3">
                  <c:v>7833.8</c:v>
                </c:pt>
                <c:pt idx="4">
                  <c:v>6071</c:v>
                </c:pt>
                <c:pt idx="5">
                  <c:v>7592</c:v>
                </c:pt>
                <c:pt idx="6">
                  <c:v>7098</c:v>
                </c:pt>
                <c:pt idx="7">
                  <c:v>4667</c:v>
                </c:pt>
                <c:pt idx="8">
                  <c:v>5239</c:v>
                </c:pt>
                <c:pt idx="9">
                  <c:v>7046</c:v>
                </c:pt>
                <c:pt idx="10">
                  <c:v>7709</c:v>
                </c:pt>
              </c:numCache>
            </c:numRef>
          </c:val>
          <c:smooth val="0"/>
          <c:extLst>
            <c:ext xmlns:c16="http://schemas.microsoft.com/office/drawing/2014/chart" uri="{C3380CC4-5D6E-409C-BE32-E72D297353CC}">
              <c16:uniqueId val="{00000001-D30E-44F1-A6B0-9C8E0335A511}"/>
            </c:ext>
          </c:extLst>
        </c:ser>
        <c:ser>
          <c:idx val="1"/>
          <c:order val="1"/>
          <c:tx>
            <c:strRef>
              <c:f>'38 Data annual-price'!$H$275:$H$276</c:f>
              <c:strCache>
                <c:ptCount val="2"/>
                <c:pt idx="0">
                  <c:v>Whole area</c:v>
                </c:pt>
                <c:pt idx="1">
                  <c:v> 2bed max </c:v>
                </c:pt>
              </c:strCache>
            </c:strRef>
          </c:tx>
          <c:spPr>
            <a:ln w="19050" cap="rnd">
              <a:solidFill>
                <a:srgbClr val="FFC000"/>
              </a:solidFill>
              <a:round/>
            </a:ln>
            <a:effectLst/>
          </c:spPr>
          <c:marker>
            <c:symbol val="none"/>
          </c:marker>
          <c:cat>
            <c:strRef>
              <c:f>'38 Data annual-price'!$C$277:$C$287</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annual-price'!$H$277:$H$287</c:f>
              <c:numCache>
                <c:formatCode>_-"£"* #,##0_-;\-"£"* #,##0_-;_-"£"* "-"??_-;_-@_-</c:formatCode>
                <c:ptCount val="11"/>
                <c:pt idx="0">
                  <c:v>5397.5999999999995</c:v>
                </c:pt>
                <c:pt idx="1">
                  <c:v>5819.84</c:v>
                </c:pt>
                <c:pt idx="2">
                  <c:v>7924.2799999999988</c:v>
                </c:pt>
                <c:pt idx="3">
                  <c:v>8174.4</c:v>
                </c:pt>
                <c:pt idx="4">
                  <c:v>12376</c:v>
                </c:pt>
                <c:pt idx="5">
                  <c:v>15483</c:v>
                </c:pt>
                <c:pt idx="6">
                  <c:v>17433</c:v>
                </c:pt>
                <c:pt idx="7">
                  <c:v>15145</c:v>
                </c:pt>
                <c:pt idx="8">
                  <c:v>18356</c:v>
                </c:pt>
                <c:pt idx="9">
                  <c:v>21190</c:v>
                </c:pt>
                <c:pt idx="10">
                  <c:v>23868</c:v>
                </c:pt>
              </c:numCache>
            </c:numRef>
          </c:val>
          <c:smooth val="0"/>
          <c:extLst>
            <c:ext xmlns:c16="http://schemas.microsoft.com/office/drawing/2014/chart" uri="{C3380CC4-5D6E-409C-BE32-E72D297353CC}">
              <c16:uniqueId val="{00000004-D30E-44F1-A6B0-9C8E0335A511}"/>
            </c:ext>
          </c:extLst>
        </c:ser>
        <c:ser>
          <c:idx val="7"/>
          <c:order val="2"/>
          <c:tx>
            <c:strRef>
              <c:f>'38 Data annual-price'!$K$275:$K$276</c:f>
              <c:strCache>
                <c:ptCount val="2"/>
                <c:pt idx="0">
                  <c:v>Huntingdonshire</c:v>
                </c:pt>
                <c:pt idx="1">
                  <c:v> 2bed </c:v>
                </c:pt>
              </c:strCache>
            </c:strRef>
          </c:tx>
          <c:spPr>
            <a:ln w="3175" cap="rnd">
              <a:noFill/>
              <a:round/>
            </a:ln>
            <a:effectLst/>
          </c:spPr>
          <c:marker>
            <c:symbol val="circle"/>
            <c:size val="10"/>
            <c:spPr>
              <a:solidFill>
                <a:srgbClr val="FFC000"/>
              </a:solidFill>
              <a:ln w="9525">
                <a:noFill/>
              </a:ln>
              <a:effectLst/>
            </c:spPr>
          </c:marker>
          <c:cat>
            <c:strRef>
              <c:f>'38 Data annual-price'!$C$277:$C$287</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annual-price'!$K$277:$K$287</c:f>
              <c:numCache>
                <c:formatCode>_-"£"* #,##0_-;\-"£"* #,##0_-;_-"£"* "-"??_-;_-@_-</c:formatCode>
                <c:ptCount val="11"/>
                <c:pt idx="1">
                  <c:v>4902.04</c:v>
                </c:pt>
                <c:pt idx="2">
                  <c:v>6905.6</c:v>
                </c:pt>
                <c:pt idx="4">
                  <c:v>7280</c:v>
                </c:pt>
                <c:pt idx="5">
                  <c:v>9126</c:v>
                </c:pt>
                <c:pt idx="6">
                  <c:v>9568</c:v>
                </c:pt>
                <c:pt idx="7">
                  <c:v>7878</c:v>
                </c:pt>
                <c:pt idx="8">
                  <c:v>9360</c:v>
                </c:pt>
                <c:pt idx="9">
                  <c:v>11986</c:v>
                </c:pt>
                <c:pt idx="10">
                  <c:v>12506</c:v>
                </c:pt>
              </c:numCache>
            </c:numRef>
          </c:val>
          <c:smooth val="0"/>
          <c:extLst>
            <c:ext xmlns:c16="http://schemas.microsoft.com/office/drawing/2014/chart" uri="{C3380CC4-5D6E-409C-BE32-E72D297353CC}">
              <c16:uniqueId val="{00000007-D30E-44F1-A6B0-9C8E0335A511}"/>
            </c:ext>
          </c:extLst>
        </c:ser>
        <c:dLbls>
          <c:showLegendKey val="0"/>
          <c:showVal val="0"/>
          <c:showCatName val="0"/>
          <c:showSerName val="0"/>
          <c:showPercent val="0"/>
          <c:showBubbleSize val="0"/>
        </c:dLbls>
        <c:smooth val="0"/>
        <c:axId val="1307753952"/>
        <c:axId val="1307752968"/>
      </c:lineChart>
      <c:catAx>
        <c:axId val="1307753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07752968"/>
        <c:crosses val="autoZero"/>
        <c:auto val="1"/>
        <c:lblAlgn val="ctr"/>
        <c:lblOffset val="100"/>
        <c:noMultiLvlLbl val="0"/>
      </c:catAx>
      <c:valAx>
        <c:axId val="130775296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07753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0"/>
          <c:tx>
            <c:strRef>
              <c:f>'38 Data annual-price'!$F$275:$F$276</c:f>
              <c:strCache>
                <c:ptCount val="2"/>
                <c:pt idx="0">
                  <c:v>Whole area</c:v>
                </c:pt>
                <c:pt idx="1">
                  <c:v> 3bed min </c:v>
                </c:pt>
              </c:strCache>
            </c:strRef>
          </c:tx>
          <c:spPr>
            <a:ln w="19050" cap="rnd">
              <a:solidFill>
                <a:srgbClr val="FF0000"/>
              </a:solidFill>
              <a:prstDash val="dash"/>
              <a:round/>
            </a:ln>
            <a:effectLst/>
          </c:spPr>
          <c:marker>
            <c:symbol val="none"/>
          </c:marker>
          <c:cat>
            <c:strRef>
              <c:f>'38 Data annual-price'!$C$277:$C$287</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annual-price'!$F$277:$F$287</c:f>
              <c:numCache>
                <c:formatCode>_-"£"* #,##0_-;\-"£"* #,##0_-;_-"£"* "-"??_-;_-@_-</c:formatCode>
                <c:ptCount val="11"/>
                <c:pt idx="0">
                  <c:v>5712.72</c:v>
                </c:pt>
                <c:pt idx="1">
                  <c:v>4899.4399999999996</c:v>
                </c:pt>
                <c:pt idx="2">
                  <c:v>6334.6399999999994</c:v>
                </c:pt>
                <c:pt idx="3">
                  <c:v>9330.8799999999992</c:v>
                </c:pt>
                <c:pt idx="4">
                  <c:v>7280</c:v>
                </c:pt>
                <c:pt idx="5">
                  <c:v>9113</c:v>
                </c:pt>
                <c:pt idx="6">
                  <c:v>9100</c:v>
                </c:pt>
                <c:pt idx="7">
                  <c:v>8827</c:v>
                </c:pt>
                <c:pt idx="8">
                  <c:v>10465</c:v>
                </c:pt>
                <c:pt idx="9">
                  <c:v>11219</c:v>
                </c:pt>
                <c:pt idx="10">
                  <c:v>11648</c:v>
                </c:pt>
              </c:numCache>
            </c:numRef>
          </c:val>
          <c:smooth val="0"/>
          <c:extLst>
            <c:ext xmlns:c16="http://schemas.microsoft.com/office/drawing/2014/chart" uri="{C3380CC4-5D6E-409C-BE32-E72D297353CC}">
              <c16:uniqueId val="{00000002-F050-4A41-BB00-B8FEAF00915D}"/>
            </c:ext>
          </c:extLst>
        </c:ser>
        <c:ser>
          <c:idx val="5"/>
          <c:order val="1"/>
          <c:tx>
            <c:strRef>
              <c:f>'38 Data annual-price'!$I$275:$I$276</c:f>
              <c:strCache>
                <c:ptCount val="2"/>
                <c:pt idx="0">
                  <c:v>Whole area</c:v>
                </c:pt>
                <c:pt idx="1">
                  <c:v> 3bed max </c:v>
                </c:pt>
              </c:strCache>
            </c:strRef>
          </c:tx>
          <c:spPr>
            <a:ln w="19050" cap="rnd">
              <a:solidFill>
                <a:srgbClr val="FF0000"/>
              </a:solidFill>
              <a:round/>
            </a:ln>
            <a:effectLst/>
          </c:spPr>
          <c:marker>
            <c:symbol val="none"/>
          </c:marker>
          <c:cat>
            <c:strRef>
              <c:f>'38 Data annual-price'!$C$277:$C$287</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annual-price'!$I$277:$I$287</c:f>
              <c:numCache>
                <c:formatCode>_-"£"* #,##0_-;\-"£"* #,##0_-;_-"£"* "-"??_-;_-@_-</c:formatCode>
                <c:ptCount val="11"/>
                <c:pt idx="0">
                  <c:v>5951.4000000000005</c:v>
                </c:pt>
                <c:pt idx="1">
                  <c:v>6414.2</c:v>
                </c:pt>
                <c:pt idx="2">
                  <c:v>9071.4</c:v>
                </c:pt>
                <c:pt idx="3">
                  <c:v>9592.44</c:v>
                </c:pt>
                <c:pt idx="4">
                  <c:v>14040</c:v>
                </c:pt>
                <c:pt idx="5">
                  <c:v>17563</c:v>
                </c:pt>
                <c:pt idx="6">
                  <c:v>21580</c:v>
                </c:pt>
                <c:pt idx="7">
                  <c:v>21749</c:v>
                </c:pt>
                <c:pt idx="8">
                  <c:v>24843</c:v>
                </c:pt>
                <c:pt idx="9">
                  <c:v>24245</c:v>
                </c:pt>
                <c:pt idx="10">
                  <c:v>26975</c:v>
                </c:pt>
              </c:numCache>
            </c:numRef>
          </c:val>
          <c:smooth val="0"/>
          <c:extLst>
            <c:ext xmlns:c16="http://schemas.microsoft.com/office/drawing/2014/chart" uri="{C3380CC4-5D6E-409C-BE32-E72D297353CC}">
              <c16:uniqueId val="{00000005-F050-4A41-BB00-B8FEAF00915D}"/>
            </c:ext>
          </c:extLst>
        </c:ser>
        <c:ser>
          <c:idx val="8"/>
          <c:order val="2"/>
          <c:tx>
            <c:strRef>
              <c:f>'38 Data annual-price'!$L$275:$L$276</c:f>
              <c:strCache>
                <c:ptCount val="2"/>
                <c:pt idx="0">
                  <c:v>Huntingdonshire</c:v>
                </c:pt>
                <c:pt idx="1">
                  <c:v> 3bed </c:v>
                </c:pt>
              </c:strCache>
            </c:strRef>
          </c:tx>
          <c:spPr>
            <a:ln w="3175" cap="rnd">
              <a:noFill/>
              <a:round/>
            </a:ln>
            <a:effectLst/>
          </c:spPr>
          <c:marker>
            <c:symbol val="circle"/>
            <c:size val="10"/>
            <c:spPr>
              <a:solidFill>
                <a:srgbClr val="FF0000"/>
              </a:solidFill>
              <a:ln w="9525">
                <a:noFill/>
              </a:ln>
              <a:effectLst/>
            </c:spPr>
          </c:marker>
          <c:cat>
            <c:strRef>
              <c:f>'38 Data annual-price'!$C$277:$C$287</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annual-price'!$L$277:$L$287</c:f>
              <c:numCache>
                <c:formatCode>_-"£"* #,##0_-;\-"£"* #,##0_-;_-"£"* "-"??_-;_-@_-</c:formatCode>
                <c:ptCount val="11"/>
                <c:pt idx="1">
                  <c:v>5381.48</c:v>
                </c:pt>
                <c:pt idx="2">
                  <c:v>8162.9599999999991</c:v>
                </c:pt>
                <c:pt idx="4">
                  <c:v>8684</c:v>
                </c:pt>
                <c:pt idx="5">
                  <c:v>10842</c:v>
                </c:pt>
                <c:pt idx="6">
                  <c:v>12506</c:v>
                </c:pt>
                <c:pt idx="7">
                  <c:v>12259</c:v>
                </c:pt>
                <c:pt idx="8">
                  <c:v>14378</c:v>
                </c:pt>
                <c:pt idx="9">
                  <c:v>15860</c:v>
                </c:pt>
                <c:pt idx="10">
                  <c:v>17836</c:v>
                </c:pt>
              </c:numCache>
            </c:numRef>
          </c:val>
          <c:smooth val="0"/>
          <c:extLst>
            <c:ext xmlns:c16="http://schemas.microsoft.com/office/drawing/2014/chart" uri="{C3380CC4-5D6E-409C-BE32-E72D297353CC}">
              <c16:uniqueId val="{00000008-F050-4A41-BB00-B8FEAF00915D}"/>
            </c:ext>
          </c:extLst>
        </c:ser>
        <c:dLbls>
          <c:showLegendKey val="0"/>
          <c:showVal val="0"/>
          <c:showCatName val="0"/>
          <c:showSerName val="0"/>
          <c:showPercent val="0"/>
          <c:showBubbleSize val="0"/>
        </c:dLbls>
        <c:smooth val="0"/>
        <c:axId val="1307753952"/>
        <c:axId val="1307752968"/>
      </c:lineChart>
      <c:catAx>
        <c:axId val="1307753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07752968"/>
        <c:crosses val="autoZero"/>
        <c:auto val="1"/>
        <c:lblAlgn val="ctr"/>
        <c:lblOffset val="100"/>
        <c:noMultiLvlLbl val="0"/>
      </c:catAx>
      <c:valAx>
        <c:axId val="130775296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07753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40886721546171"/>
          <c:y val="5.3409985683607726E-2"/>
          <c:w val="0.83598201503221203"/>
          <c:h val="0.78727876700071586"/>
        </c:manualLayout>
      </c:layout>
      <c:barChart>
        <c:barDir val="col"/>
        <c:grouping val="clustered"/>
        <c:varyColors val="0"/>
        <c:ser>
          <c:idx val="1"/>
          <c:order val="0"/>
          <c:tx>
            <c:strRef>
              <c:f>'30 Data CACI'!$A$7</c:f>
              <c:strCache>
                <c:ptCount val="1"/>
                <c:pt idx="0">
                  <c:v>Huntingdonshire</c:v>
                </c:pt>
              </c:strCache>
            </c:strRef>
          </c:tx>
          <c:spPr>
            <a:solidFill>
              <a:schemeClr val="tx2">
                <a:lumMod val="60000"/>
                <a:lumOff val="40000"/>
              </a:schemeClr>
            </a:solidFill>
            <a:ln>
              <a:noFill/>
            </a:ln>
            <a:effectLst/>
          </c:spPr>
          <c:invertIfNegative val="0"/>
          <c:cat>
            <c:strRef>
              <c:f>'30 Data CACI'!$B$3:$V$3</c:f>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f>'30 Data CACI'!$B$7:$V$7</c:f>
              <c:numCache>
                <c:formatCode>_-* #,##0_-;\-* #,##0_-;_-* "-"??_-;_-@_-</c:formatCode>
                <c:ptCount val="21"/>
                <c:pt idx="0">
                  <c:v>707</c:v>
                </c:pt>
                <c:pt idx="1">
                  <c:v>3535</c:v>
                </c:pt>
                <c:pt idx="2">
                  <c:v>5345</c:v>
                </c:pt>
                <c:pt idx="3">
                  <c:v>6390</c:v>
                </c:pt>
                <c:pt idx="4">
                  <c:v>5956</c:v>
                </c:pt>
                <c:pt idx="5">
                  <c:v>5889</c:v>
                </c:pt>
                <c:pt idx="6">
                  <c:v>5416</c:v>
                </c:pt>
                <c:pt idx="7">
                  <c:v>5457</c:v>
                </c:pt>
                <c:pt idx="8">
                  <c:v>4771</c:v>
                </c:pt>
                <c:pt idx="9">
                  <c:v>4525</c:v>
                </c:pt>
                <c:pt idx="10">
                  <c:v>3555</c:v>
                </c:pt>
                <c:pt idx="11">
                  <c:v>3308</c:v>
                </c:pt>
                <c:pt idx="12">
                  <c:v>2744</c:v>
                </c:pt>
                <c:pt idx="13">
                  <c:v>2207</c:v>
                </c:pt>
                <c:pt idx="14">
                  <c:v>1941</c:v>
                </c:pt>
                <c:pt idx="15">
                  <c:v>1765</c:v>
                </c:pt>
                <c:pt idx="16">
                  <c:v>1910</c:v>
                </c:pt>
                <c:pt idx="17">
                  <c:v>1612</c:v>
                </c:pt>
                <c:pt idx="18">
                  <c:v>1101</c:v>
                </c:pt>
                <c:pt idx="19">
                  <c:v>1044</c:v>
                </c:pt>
                <c:pt idx="20">
                  <c:v>2454</c:v>
                </c:pt>
              </c:numCache>
            </c:numRef>
          </c:val>
          <c:extLst>
            <c:ext xmlns:c16="http://schemas.microsoft.com/office/drawing/2014/chart" uri="{C3380CC4-5D6E-409C-BE32-E72D297353CC}">
              <c16:uniqueId val="{00000000-DD18-44AF-B928-BA2A37CF5F04}"/>
            </c:ext>
          </c:extLst>
        </c:ser>
        <c:dLbls>
          <c:showLegendKey val="0"/>
          <c:showVal val="0"/>
          <c:showCatName val="0"/>
          <c:showSerName val="0"/>
          <c:showPercent val="0"/>
          <c:showBubbleSize val="0"/>
        </c:dLbls>
        <c:gapWidth val="267"/>
        <c:overlap val="-43"/>
        <c:axId val="603894944"/>
        <c:axId val="603887072"/>
      </c:barChart>
      <c:catAx>
        <c:axId val="60389494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5400000" spcFirstLastPara="1" vertOverflow="ellipsis" wrap="square" anchor="ctr" anchorCtr="1"/>
          <a:lstStyle/>
          <a:p>
            <a:pPr algn="ctr">
              <a:defRPr lang="en-US" sz="600" b="0" i="0" u="none" strike="noStrike" kern="1200" cap="none" spc="0" normalizeH="0" baseline="0">
                <a:solidFill>
                  <a:schemeClr val="dk1">
                    <a:lumMod val="50000"/>
                    <a:lumOff val="50000"/>
                  </a:schemeClr>
                </a:solidFill>
                <a:latin typeface="+mn-lt"/>
                <a:ea typeface="+mn-ea"/>
                <a:cs typeface="+mn-cs"/>
              </a:defRPr>
            </a:pPr>
            <a:endParaRPr lang="en-US"/>
          </a:p>
        </c:txPr>
        <c:crossAx val="603887072"/>
        <c:crosses val="autoZero"/>
        <c:auto val="1"/>
        <c:lblAlgn val="ctr"/>
        <c:lblOffset val="100"/>
        <c:noMultiLvlLbl val="0"/>
      </c:catAx>
      <c:valAx>
        <c:axId val="603887072"/>
        <c:scaling>
          <c:orientation val="minMax"/>
        </c:scaling>
        <c:delete val="0"/>
        <c:axPos val="l"/>
        <c:majorGridlines>
          <c:spPr>
            <a:ln w="9525" cap="flat" cmpd="sng" algn="ctr">
              <a:solidFill>
                <a:schemeClr val="dk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dk1">
                    <a:lumMod val="65000"/>
                    <a:lumOff val="35000"/>
                  </a:schemeClr>
                </a:solidFill>
                <a:latin typeface="+mn-lt"/>
                <a:ea typeface="+mn-ea"/>
                <a:cs typeface="+mn-cs"/>
              </a:defRPr>
            </a:pPr>
            <a:endParaRPr lang="en-US"/>
          </a:p>
        </c:txPr>
        <c:crossAx val="603894944"/>
        <c:crosses val="autoZero"/>
        <c:crossBetween val="between"/>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2793031504514E-3"/>
          <c:y val="9.3018473512419417E-2"/>
          <c:w val="0.8228843368508173"/>
          <c:h val="0.99226546906187629"/>
        </c:manualLayout>
      </c:layout>
      <c:pieChart>
        <c:varyColors val="1"/>
        <c:ser>
          <c:idx val="0"/>
          <c:order val="0"/>
          <c:dPt>
            <c:idx val="0"/>
            <c:bubble3D val="0"/>
            <c:spPr>
              <a:solidFill>
                <a:srgbClr val="FFFF00"/>
              </a:solidFill>
              <a:ln w="19050">
                <a:solidFill>
                  <a:schemeClr val="lt1"/>
                </a:solidFill>
              </a:ln>
              <a:effectLst/>
            </c:spPr>
            <c:extLst>
              <c:ext xmlns:c16="http://schemas.microsoft.com/office/drawing/2014/chart" uri="{C3380CC4-5D6E-409C-BE32-E72D297353CC}">
                <c16:uniqueId val="{00000001-216C-4DAA-BD76-B5709E4E9C24}"/>
              </c:ext>
            </c:extLst>
          </c:dPt>
          <c:dPt>
            <c:idx val="1"/>
            <c:bubble3D val="0"/>
            <c:spPr>
              <a:solidFill>
                <a:schemeClr val="bg1"/>
              </a:solidFill>
              <a:ln w="9525">
                <a:solidFill>
                  <a:schemeClr val="bg1">
                    <a:lumMod val="65000"/>
                  </a:schemeClr>
                </a:solidFill>
              </a:ln>
              <a:effectLst/>
            </c:spPr>
            <c:extLst>
              <c:ext xmlns:c16="http://schemas.microsoft.com/office/drawing/2014/chart" uri="{C3380CC4-5D6E-409C-BE32-E72D297353CC}">
                <c16:uniqueId val="{00000003-216C-4DAA-BD76-B5709E4E9C24}"/>
              </c:ext>
            </c:extLst>
          </c:dPt>
          <c:dPt>
            <c:idx val="2"/>
            <c:bubble3D val="0"/>
            <c:spPr>
              <a:solidFill>
                <a:srgbClr val="FF99FF"/>
              </a:solidFill>
              <a:ln w="19050">
                <a:solidFill>
                  <a:schemeClr val="lt1"/>
                </a:solidFill>
              </a:ln>
              <a:effectLst/>
            </c:spPr>
            <c:extLst>
              <c:ext xmlns:c16="http://schemas.microsoft.com/office/drawing/2014/chart" uri="{C3380CC4-5D6E-409C-BE32-E72D297353CC}">
                <c16:uniqueId val="{00000005-216C-4DAA-BD76-B5709E4E9C24}"/>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badi Extra Light" panose="020B0204020104020204" pitchFamily="34" charset="0"/>
                    <a:ea typeface="+mn-ea"/>
                    <a:cs typeface="+mn-cs"/>
                  </a:defRPr>
                </a:pPr>
                <a:endParaRPr lang="en-US"/>
              </a:p>
            </c:txPr>
            <c:showLegendKey val="0"/>
            <c:showVal val="0"/>
            <c:showCatName val="1"/>
            <c:showSerName val="0"/>
            <c:showPercent val="0"/>
            <c:showBubbleSize val="0"/>
            <c:showLeaderLines val="0"/>
            <c:extLst>
              <c:ext xmlns:c15="http://schemas.microsoft.com/office/drawing/2012/chart" uri="{CE6537A1-D6FC-4f65-9D91-7224C49458BB}"/>
            </c:extLst>
          </c:dLbls>
          <c:cat>
            <c:strRef>
              <c:f>Sheet1!$A$1:$A$3</c:f>
              <c:strCache>
                <c:ptCount val="3"/>
                <c:pt idx="0">
                  <c:v>Lower 25%</c:v>
                </c:pt>
                <c:pt idx="1">
                  <c:v>Middle 50%</c:v>
                </c:pt>
                <c:pt idx="2">
                  <c:v>Upper 25%</c:v>
                </c:pt>
              </c:strCache>
            </c:strRef>
          </c:cat>
          <c:val>
            <c:numRef>
              <c:f>Sheet1!$B$1:$B$3</c:f>
              <c:numCache>
                <c:formatCode>General</c:formatCode>
                <c:ptCount val="3"/>
                <c:pt idx="0">
                  <c:v>25</c:v>
                </c:pt>
                <c:pt idx="1">
                  <c:v>50</c:v>
                </c:pt>
                <c:pt idx="2">
                  <c:v>25</c:v>
                </c:pt>
              </c:numCache>
            </c:numRef>
          </c:val>
          <c:extLst>
            <c:ext xmlns:c16="http://schemas.microsoft.com/office/drawing/2014/chart" uri="{C3380CC4-5D6E-409C-BE32-E72D297353CC}">
              <c16:uniqueId val="{00000006-216C-4DAA-BD76-B5709E4E9C24}"/>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069156588115864"/>
          <c:y val="0"/>
          <c:w val="0.83191442054712772"/>
          <c:h val="0.76754706141296725"/>
        </c:manualLayout>
      </c:layout>
      <c:barChart>
        <c:barDir val="bar"/>
        <c:grouping val="stacked"/>
        <c:varyColors val="0"/>
        <c:ser>
          <c:idx val="1"/>
          <c:order val="1"/>
          <c:tx>
            <c:strRef>
              <c:f>'53 Data dwells for charts'!$C$57</c:f>
              <c:strCache>
                <c:ptCount val="1"/>
                <c:pt idx="0">
                  <c:v>Dwells minus turnover</c:v>
                </c:pt>
              </c:strCache>
            </c:strRef>
          </c:tx>
          <c:spPr>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a:noFill/>
            </a:ln>
            <a:effectLst/>
          </c:spPr>
          <c:invertIfNegative val="0"/>
          <c:pictureOptions>
            <c:pictureFormat val="stack"/>
          </c:pictureOptions>
          <c:cat>
            <c:strRef>
              <c:f>'53 Data dwells for charts'!$A$59:$A$62</c:f>
              <c:strCache>
                <c:ptCount val="4"/>
                <c:pt idx="0">
                  <c:v>HA social rent &amp; affordable rent</c:v>
                </c:pt>
                <c:pt idx="1">
                  <c:v>Private rent</c:v>
                </c:pt>
                <c:pt idx="2">
                  <c:v>Homebuy / LCHO</c:v>
                </c:pt>
                <c:pt idx="3">
                  <c:v>Ownership</c:v>
                </c:pt>
              </c:strCache>
              <c:extLst/>
            </c:strRef>
          </c:cat>
          <c:val>
            <c:numRef>
              <c:f>'53 Data dwells for charts'!$C$59:$C$62</c:f>
              <c:numCache>
                <c:formatCode>_-* #,##0_-;\-* #,##0_-;_-* "-"??_-;_-@_-</c:formatCode>
                <c:ptCount val="4"/>
                <c:pt idx="0">
                  <c:v>9625</c:v>
                </c:pt>
                <c:pt idx="1">
                  <c:v>8687.7000000000007</c:v>
                </c:pt>
                <c:pt idx="2">
                  <c:v>965</c:v>
                </c:pt>
                <c:pt idx="3">
                  <c:v>52546</c:v>
                </c:pt>
              </c:numCache>
              <c:extLst/>
            </c:numRef>
          </c:val>
          <c:extLst>
            <c:ext xmlns:c16="http://schemas.microsoft.com/office/drawing/2014/chart" uri="{C3380CC4-5D6E-409C-BE32-E72D297353CC}">
              <c16:uniqueId val="{00000000-C3B4-4C02-A0CF-801395F5439E}"/>
            </c:ext>
          </c:extLst>
        </c:ser>
        <c:ser>
          <c:idx val="2"/>
          <c:order val="2"/>
          <c:tx>
            <c:strRef>
              <c:f>'53 Data dwells for charts'!$D$57</c:f>
              <c:strCache>
                <c:ptCount val="1"/>
                <c:pt idx="0">
                  <c:v>Approx turnover in a year</c:v>
                </c:pt>
              </c:strCache>
            </c:strRef>
          </c:tx>
          <c:spPr>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a:noFill/>
            </a:ln>
            <a:effectLst/>
          </c:spPr>
          <c:invertIfNegative val="0"/>
          <c:pictureOptions>
            <c:pictureFormat val="stack"/>
          </c:pictureOptions>
          <c:cat>
            <c:strRef>
              <c:f>'53 Data dwells for charts'!$A$59:$A$62</c:f>
              <c:strCache>
                <c:ptCount val="4"/>
                <c:pt idx="0">
                  <c:v>HA social rent &amp; affordable rent</c:v>
                </c:pt>
                <c:pt idx="1">
                  <c:v>Private rent</c:v>
                </c:pt>
                <c:pt idx="2">
                  <c:v>Homebuy / LCHO</c:v>
                </c:pt>
                <c:pt idx="3">
                  <c:v>Ownership</c:v>
                </c:pt>
              </c:strCache>
              <c:extLst/>
            </c:strRef>
          </c:cat>
          <c:val>
            <c:numRef>
              <c:f>'53 Data dwells for charts'!$D$59:$D$62</c:f>
              <c:numCache>
                <c:formatCode>_-* #,##0_-;\-* #,##0_-;_-* "-"??_-;_-@_-</c:formatCode>
                <c:ptCount val="4"/>
                <c:pt idx="0">
                  <c:v>386</c:v>
                </c:pt>
                <c:pt idx="1">
                  <c:v>3723.2999999999997</c:v>
                </c:pt>
                <c:pt idx="2">
                  <c:v>13</c:v>
                </c:pt>
                <c:pt idx="3">
                  <c:v>2156</c:v>
                </c:pt>
              </c:numCache>
              <c:extLst/>
            </c:numRef>
          </c:val>
          <c:extLst>
            <c:ext xmlns:c16="http://schemas.microsoft.com/office/drawing/2014/chart" uri="{C3380CC4-5D6E-409C-BE32-E72D297353CC}">
              <c16:uniqueId val="{00000001-C3B4-4C02-A0CF-801395F5439E}"/>
            </c:ext>
          </c:extLst>
        </c:ser>
        <c:ser>
          <c:idx val="3"/>
          <c:order val="3"/>
          <c:tx>
            <c:strRef>
              <c:f>'53 Data dwells for charts'!$E$57</c:f>
              <c:strCache>
                <c:ptCount val="1"/>
                <c:pt idx="0">
                  <c:v>New build</c:v>
                </c:pt>
              </c:strCache>
            </c:strRef>
          </c:tx>
          <c:spPr>
            <a:blipFill>
              <a:blip xmlns:r="http://schemas.openxmlformats.org/officeDocument/2006/relationships" r:embed="rId7">
                <a:extLst>
                  <a:ext uri="{96DAC541-7B7A-43D3-8B79-37D633B846F1}">
                    <asvg:svgBlip xmlns:asvg="http://schemas.microsoft.com/office/drawing/2016/SVG/main" r:embed="rId8"/>
                  </a:ext>
                </a:extLst>
              </a:blip>
              <a:stretch>
                <a:fillRect/>
              </a:stretch>
            </a:blipFill>
            <a:ln>
              <a:noFill/>
            </a:ln>
            <a:effectLst/>
          </c:spPr>
          <c:invertIfNegative val="0"/>
          <c:pictureOptions>
            <c:pictureFormat val="stack"/>
          </c:pictureOptions>
          <c:cat>
            <c:strRef>
              <c:f>'53 Data dwells for charts'!$A$59:$A$62</c:f>
              <c:strCache>
                <c:ptCount val="4"/>
                <c:pt idx="0">
                  <c:v>HA social rent &amp; affordable rent</c:v>
                </c:pt>
                <c:pt idx="1">
                  <c:v>Private rent</c:v>
                </c:pt>
                <c:pt idx="2">
                  <c:v>Homebuy / LCHO</c:v>
                </c:pt>
                <c:pt idx="3">
                  <c:v>Ownership</c:v>
                </c:pt>
              </c:strCache>
              <c:extLst/>
            </c:strRef>
          </c:cat>
          <c:val>
            <c:numRef>
              <c:f>'53 Data dwells for charts'!$E$59:$E$62</c:f>
              <c:numCache>
                <c:formatCode>_-* #,##0_-;\-* #,##0_-;_-* "-"??_-;_-@_-</c:formatCode>
                <c:ptCount val="4"/>
                <c:pt idx="0" formatCode="#,##0">
                  <c:v>223</c:v>
                </c:pt>
                <c:pt idx="1">
                  <c:v>17</c:v>
                </c:pt>
                <c:pt idx="2">
                  <c:v>155</c:v>
                </c:pt>
                <c:pt idx="3" formatCode="General">
                  <c:v>1041</c:v>
                </c:pt>
              </c:numCache>
              <c:extLst/>
            </c:numRef>
          </c:val>
          <c:extLst>
            <c:ext xmlns:c16="http://schemas.microsoft.com/office/drawing/2014/chart" uri="{C3380CC4-5D6E-409C-BE32-E72D297353CC}">
              <c16:uniqueId val="{00000002-C3B4-4C02-A0CF-801395F5439E}"/>
            </c:ext>
          </c:extLst>
        </c:ser>
        <c:dLbls>
          <c:showLegendKey val="0"/>
          <c:showVal val="0"/>
          <c:showCatName val="0"/>
          <c:showSerName val="0"/>
          <c:showPercent val="0"/>
          <c:showBubbleSize val="0"/>
        </c:dLbls>
        <c:gapWidth val="182"/>
        <c:overlap val="100"/>
        <c:axId val="1014933312"/>
        <c:axId val="1014932328"/>
        <c:extLst>
          <c:ext xmlns:c15="http://schemas.microsoft.com/office/drawing/2012/chart" uri="{02D57815-91ED-43cb-92C2-25804820EDAC}">
            <c15:filteredBarSeries>
              <c15:ser>
                <c:idx val="0"/>
                <c:order val="0"/>
                <c:tx>
                  <c:strRef>
                    <c:extLst>
                      <c:ext uri="{02D57815-91ED-43cb-92C2-25804820EDAC}">
                        <c15:formulaRef>
                          <c15:sqref>'53 Data dwells for charts'!$B$57</c15:sqref>
                        </c15:formulaRef>
                      </c:ext>
                    </c:extLst>
                    <c:strCache>
                      <c:ptCount val="1"/>
                      <c:pt idx="0">
                        <c:v>Number of dwellings (not on chart)</c:v>
                      </c:pt>
                    </c:strCache>
                  </c:strRef>
                </c:tx>
                <c:spPr>
                  <a:solidFill>
                    <a:schemeClr val="accent1"/>
                  </a:solidFill>
                  <a:ln>
                    <a:noFill/>
                  </a:ln>
                  <a:effectLst/>
                </c:spPr>
                <c:invertIfNegative val="0"/>
                <c:cat>
                  <c:strRef>
                    <c:extLst>
                      <c:ext uri="{02D57815-91ED-43cb-92C2-25804820EDAC}">
                        <c15:formulaRef>
                          <c15:sqref>'53 Data dwells for charts'!$A$59:$A$62</c15:sqref>
                        </c15:formulaRef>
                      </c:ext>
                    </c:extLst>
                    <c:strCache>
                      <c:ptCount val="4"/>
                      <c:pt idx="0">
                        <c:v>HA social rent &amp; affordable rent</c:v>
                      </c:pt>
                      <c:pt idx="1">
                        <c:v>Private rent</c:v>
                      </c:pt>
                      <c:pt idx="2">
                        <c:v>Homebuy / LCHO</c:v>
                      </c:pt>
                      <c:pt idx="3">
                        <c:v>Ownership</c:v>
                      </c:pt>
                    </c:strCache>
                  </c:strRef>
                </c:cat>
                <c:val>
                  <c:numRef>
                    <c:extLst>
                      <c:ext uri="{02D57815-91ED-43cb-92C2-25804820EDAC}">
                        <c15:formulaRef>
                          <c15:sqref>'53 Data dwells for charts'!$B$59:$B$62</c15:sqref>
                        </c15:formulaRef>
                      </c:ext>
                    </c:extLst>
                    <c:numCache>
                      <c:formatCode>_-* #,##0_-;\-* #,##0_-;_-* "-"??_-;_-@_-</c:formatCode>
                      <c:ptCount val="4"/>
                      <c:pt idx="0">
                        <c:v>10011</c:v>
                      </c:pt>
                      <c:pt idx="1">
                        <c:v>12411</c:v>
                      </c:pt>
                      <c:pt idx="2">
                        <c:v>978</c:v>
                      </c:pt>
                      <c:pt idx="3">
                        <c:v>54702</c:v>
                      </c:pt>
                    </c:numCache>
                  </c:numRef>
                </c:val>
                <c:extLst>
                  <c:ext xmlns:c16="http://schemas.microsoft.com/office/drawing/2014/chart" uri="{C3380CC4-5D6E-409C-BE32-E72D297353CC}">
                    <c16:uniqueId val="{00000003-C3B4-4C02-A0CF-801395F5439E}"/>
                  </c:ext>
                </c:extLst>
              </c15:ser>
            </c15:filteredBarSeries>
          </c:ext>
        </c:extLst>
      </c:barChart>
      <c:catAx>
        <c:axId val="1014933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4932328"/>
        <c:crosses val="autoZero"/>
        <c:auto val="1"/>
        <c:lblAlgn val="ctr"/>
        <c:lblOffset val="100"/>
        <c:noMultiLvlLbl val="0"/>
      </c:catAx>
      <c:valAx>
        <c:axId val="1014932328"/>
        <c:scaling>
          <c:orientation val="minMax"/>
        </c:scaling>
        <c:delete val="0"/>
        <c:axPos val="b"/>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49333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9">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All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1"/>
          <c:order val="1"/>
          <c:tx>
            <c:strRef>
              <c:f>'53 Data dwells for charts'!$C$87</c:f>
              <c:strCache>
                <c:ptCount val="1"/>
                <c:pt idx="0">
                  <c:v>Dwells minus turnover</c:v>
                </c:pt>
              </c:strCache>
            </c:strRef>
          </c:tx>
          <c:spPr>
            <a:solidFill>
              <a:schemeClr val="bg1">
                <a:lumMod val="65000"/>
              </a:schemeClr>
            </a:solidFill>
            <a:ln>
              <a:noFill/>
            </a:ln>
            <a:effectLst/>
          </c:spPr>
          <c:invertIfNegative val="0"/>
          <c:cat>
            <c:strRef>
              <c:f>'53 Data dwells for charts'!$A$88:$A$92</c:f>
              <c:strCache>
                <c:ptCount val="5"/>
                <c:pt idx="0">
                  <c:v>LA social rent &amp; affordable rent</c:v>
                </c:pt>
                <c:pt idx="1">
                  <c:v>HA social rent &amp; affordable rent</c:v>
                </c:pt>
                <c:pt idx="2">
                  <c:v>Private rent</c:v>
                </c:pt>
                <c:pt idx="3">
                  <c:v>Homebuy / LCHO</c:v>
                </c:pt>
                <c:pt idx="4">
                  <c:v>Ownership</c:v>
                </c:pt>
              </c:strCache>
            </c:strRef>
          </c:cat>
          <c:val>
            <c:numRef>
              <c:f>'53 Data dwells for charts'!$C$88:$C$92</c:f>
              <c:numCache>
                <c:formatCode>_-* #,##0_-;\-* #,##0_-;_-* "-"??_-;_-@_-</c:formatCode>
                <c:ptCount val="5"/>
                <c:pt idx="0">
                  <c:v>12309</c:v>
                </c:pt>
                <c:pt idx="1">
                  <c:v>52987</c:v>
                </c:pt>
                <c:pt idx="2">
                  <c:v>60419.100000000006</c:v>
                </c:pt>
                <c:pt idx="3">
                  <c:v>5446</c:v>
                </c:pt>
                <c:pt idx="4">
                  <c:v>281581</c:v>
                </c:pt>
              </c:numCache>
            </c:numRef>
          </c:val>
          <c:extLst>
            <c:ext xmlns:c16="http://schemas.microsoft.com/office/drawing/2014/chart" uri="{C3380CC4-5D6E-409C-BE32-E72D297353CC}">
              <c16:uniqueId val="{00000000-6729-4DBD-B425-F880F752593D}"/>
            </c:ext>
          </c:extLst>
        </c:ser>
        <c:ser>
          <c:idx val="2"/>
          <c:order val="2"/>
          <c:tx>
            <c:strRef>
              <c:f>'53 Data dwells for charts'!$D$87</c:f>
              <c:strCache>
                <c:ptCount val="1"/>
                <c:pt idx="0">
                  <c:v>Approx turnover in a year</c:v>
                </c:pt>
              </c:strCache>
            </c:strRef>
          </c:tx>
          <c:spPr>
            <a:solidFill>
              <a:srgbClr val="0070C0"/>
            </a:solidFill>
            <a:ln>
              <a:noFill/>
            </a:ln>
            <a:effectLst/>
          </c:spPr>
          <c:invertIfNegative val="0"/>
          <c:cat>
            <c:strRef>
              <c:f>'53 Data dwells for charts'!$A$88:$A$92</c:f>
              <c:strCache>
                <c:ptCount val="5"/>
                <c:pt idx="0">
                  <c:v>LA social rent &amp; affordable rent</c:v>
                </c:pt>
                <c:pt idx="1">
                  <c:v>HA social rent &amp; affordable rent</c:v>
                </c:pt>
                <c:pt idx="2">
                  <c:v>Private rent</c:v>
                </c:pt>
                <c:pt idx="3">
                  <c:v>Homebuy / LCHO</c:v>
                </c:pt>
                <c:pt idx="4">
                  <c:v>Ownership</c:v>
                </c:pt>
              </c:strCache>
            </c:strRef>
          </c:cat>
          <c:val>
            <c:numRef>
              <c:f>'53 Data dwells for charts'!$D$88:$D$92</c:f>
              <c:numCache>
                <c:formatCode>_-* #,##0_-;\-* #,##0_-;_-* "-"??_-;_-@_-</c:formatCode>
                <c:ptCount val="5"/>
                <c:pt idx="0">
                  <c:v>349</c:v>
                </c:pt>
                <c:pt idx="1">
                  <c:v>3809</c:v>
                </c:pt>
                <c:pt idx="2">
                  <c:v>25893.899999999998</c:v>
                </c:pt>
                <c:pt idx="3">
                  <c:v>138</c:v>
                </c:pt>
                <c:pt idx="4">
                  <c:v>10931</c:v>
                </c:pt>
              </c:numCache>
            </c:numRef>
          </c:val>
          <c:extLst>
            <c:ext xmlns:c16="http://schemas.microsoft.com/office/drawing/2014/chart" uri="{C3380CC4-5D6E-409C-BE32-E72D297353CC}">
              <c16:uniqueId val="{00000001-6729-4DBD-B425-F880F752593D}"/>
            </c:ext>
          </c:extLst>
        </c:ser>
        <c:ser>
          <c:idx val="3"/>
          <c:order val="3"/>
          <c:tx>
            <c:strRef>
              <c:f>'53 Data dwells for charts'!$E$87</c:f>
              <c:strCache>
                <c:ptCount val="1"/>
                <c:pt idx="0">
                  <c:v>New build</c:v>
                </c:pt>
              </c:strCache>
            </c:strRef>
          </c:tx>
          <c:spPr>
            <a:solidFill>
              <a:srgbClr val="FF0000"/>
            </a:solidFill>
            <a:ln>
              <a:noFill/>
            </a:ln>
            <a:effectLst/>
          </c:spPr>
          <c:invertIfNegative val="0"/>
          <c:cat>
            <c:strRef>
              <c:f>'53 Data dwells for charts'!$A$88:$A$92</c:f>
              <c:strCache>
                <c:ptCount val="5"/>
                <c:pt idx="0">
                  <c:v>LA social rent &amp; affordable rent</c:v>
                </c:pt>
                <c:pt idx="1">
                  <c:v>HA social rent &amp; affordable rent</c:v>
                </c:pt>
                <c:pt idx="2">
                  <c:v>Private rent</c:v>
                </c:pt>
                <c:pt idx="3">
                  <c:v>Homebuy / LCHO</c:v>
                </c:pt>
                <c:pt idx="4">
                  <c:v>Ownership</c:v>
                </c:pt>
              </c:strCache>
            </c:strRef>
          </c:cat>
          <c:val>
            <c:numRef>
              <c:f>'53 Data dwells for charts'!$E$88:$E$92</c:f>
              <c:numCache>
                <c:formatCode>_-* #,##0_-;\-* #,##0_-;_-* "-"??_-;_-@_-</c:formatCode>
                <c:ptCount val="5"/>
                <c:pt idx="0">
                  <c:v>185</c:v>
                </c:pt>
                <c:pt idx="1">
                  <c:v>1015</c:v>
                </c:pt>
                <c:pt idx="2">
                  <c:v>52</c:v>
                </c:pt>
                <c:pt idx="3">
                  <c:v>698</c:v>
                </c:pt>
                <c:pt idx="4">
                  <c:v>5642</c:v>
                </c:pt>
              </c:numCache>
            </c:numRef>
          </c:val>
          <c:extLst>
            <c:ext xmlns:c16="http://schemas.microsoft.com/office/drawing/2014/chart" uri="{C3380CC4-5D6E-409C-BE32-E72D297353CC}">
              <c16:uniqueId val="{00000002-6729-4DBD-B425-F880F752593D}"/>
            </c:ext>
          </c:extLst>
        </c:ser>
        <c:dLbls>
          <c:showLegendKey val="0"/>
          <c:showVal val="0"/>
          <c:showCatName val="0"/>
          <c:showSerName val="0"/>
          <c:showPercent val="0"/>
          <c:showBubbleSize val="0"/>
        </c:dLbls>
        <c:gapWidth val="182"/>
        <c:overlap val="100"/>
        <c:axId val="1014933312"/>
        <c:axId val="1014932328"/>
        <c:extLst>
          <c:ext xmlns:c15="http://schemas.microsoft.com/office/drawing/2012/chart" uri="{02D57815-91ED-43cb-92C2-25804820EDAC}">
            <c15:filteredBarSeries>
              <c15:ser>
                <c:idx val="0"/>
                <c:order val="0"/>
                <c:tx>
                  <c:strRef>
                    <c:extLst>
                      <c:ext uri="{02D57815-91ED-43cb-92C2-25804820EDAC}">
                        <c15:formulaRef>
                          <c15:sqref>'53 Data dwells for charts'!$B$87</c15:sqref>
                        </c15:formulaRef>
                      </c:ext>
                    </c:extLst>
                    <c:strCache>
                      <c:ptCount val="1"/>
                      <c:pt idx="0">
                        <c:v>Number of dwellings (not on chart)</c:v>
                      </c:pt>
                    </c:strCache>
                  </c:strRef>
                </c:tx>
                <c:spPr>
                  <a:solidFill>
                    <a:schemeClr val="accent1"/>
                  </a:solidFill>
                  <a:ln>
                    <a:noFill/>
                  </a:ln>
                  <a:effectLst/>
                </c:spPr>
                <c:invertIfNegative val="0"/>
                <c:cat>
                  <c:strRef>
                    <c:extLst>
                      <c:ext uri="{02D57815-91ED-43cb-92C2-25804820EDAC}">
                        <c15:formulaRef>
                          <c15:sqref>'53 Data dwells for charts'!$A$88:$A$92</c15:sqref>
                        </c15:formulaRef>
                      </c:ext>
                    </c:extLst>
                    <c:strCache>
                      <c:ptCount val="5"/>
                      <c:pt idx="0">
                        <c:v>LA social rent &amp; affordable rent</c:v>
                      </c:pt>
                      <c:pt idx="1">
                        <c:v>HA social rent &amp; affordable rent</c:v>
                      </c:pt>
                      <c:pt idx="2">
                        <c:v>Private rent</c:v>
                      </c:pt>
                      <c:pt idx="3">
                        <c:v>Homebuy / LCHO</c:v>
                      </c:pt>
                      <c:pt idx="4">
                        <c:v>Ownership</c:v>
                      </c:pt>
                    </c:strCache>
                  </c:strRef>
                </c:cat>
                <c:val>
                  <c:numRef>
                    <c:extLst>
                      <c:ext uri="{02D57815-91ED-43cb-92C2-25804820EDAC}">
                        <c15:formulaRef>
                          <c15:sqref>'53 Data dwells for charts'!$B$88:$B$92</c15:sqref>
                        </c15:formulaRef>
                      </c:ext>
                    </c:extLst>
                    <c:numCache>
                      <c:formatCode>_-* #,##0_-;\-* #,##0_-;_-* "-"??_-;_-@_-</c:formatCode>
                      <c:ptCount val="5"/>
                      <c:pt idx="0">
                        <c:v>12658</c:v>
                      </c:pt>
                      <c:pt idx="1">
                        <c:v>56796</c:v>
                      </c:pt>
                      <c:pt idx="2">
                        <c:v>86313</c:v>
                      </c:pt>
                      <c:pt idx="3">
                        <c:v>5584</c:v>
                      </c:pt>
                      <c:pt idx="4">
                        <c:v>292512</c:v>
                      </c:pt>
                    </c:numCache>
                  </c:numRef>
                </c:val>
                <c:extLst>
                  <c:ext xmlns:c16="http://schemas.microsoft.com/office/drawing/2014/chart" uri="{C3380CC4-5D6E-409C-BE32-E72D297353CC}">
                    <c16:uniqueId val="{00000003-6729-4DBD-B425-F880F752593D}"/>
                  </c:ext>
                </c:extLst>
              </c15:ser>
            </c15:filteredBarSeries>
          </c:ext>
        </c:extLst>
      </c:barChart>
      <c:catAx>
        <c:axId val="1014933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4932328"/>
        <c:crosses val="autoZero"/>
        <c:auto val="1"/>
        <c:lblAlgn val="ctr"/>
        <c:lblOffset val="100"/>
        <c:noMultiLvlLbl val="0"/>
      </c:catAx>
      <c:valAx>
        <c:axId val="10149323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49333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gradFill>
      <a:gsLst>
        <a:gs pos="0">
          <a:schemeClr val="bg1"/>
        </a:gs>
        <a:gs pos="100000">
          <a:schemeClr val="bg1">
            <a:lumMod val="85000"/>
          </a:schemeClr>
        </a:gs>
      </a:gsLst>
    </a:grad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Huntingdonshire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1"/>
          <c:order val="0"/>
          <c:tx>
            <c:strRef>
              <c:f>'53 Data dwells for charts'!$C$57</c:f>
              <c:strCache>
                <c:ptCount val="1"/>
                <c:pt idx="0">
                  <c:v>Dwells minus turnover</c:v>
                </c:pt>
              </c:strCache>
            </c:strRef>
          </c:tx>
          <c:spPr>
            <a:solidFill>
              <a:schemeClr val="bg1">
                <a:lumMod val="65000"/>
              </a:schemeClr>
            </a:solidFill>
            <a:ln>
              <a:noFill/>
            </a:ln>
            <a:effectLst/>
          </c:spPr>
          <c:invertIfNegative val="0"/>
          <c:cat>
            <c:strRef>
              <c:f>'53 Data dwells for charts'!$A$59:$A$62</c:f>
              <c:strCache>
                <c:ptCount val="4"/>
                <c:pt idx="0">
                  <c:v>HA social rent &amp; affordable rent</c:v>
                </c:pt>
                <c:pt idx="1">
                  <c:v>Private rent</c:v>
                </c:pt>
                <c:pt idx="2">
                  <c:v>Homebuy / LCHO</c:v>
                </c:pt>
                <c:pt idx="3">
                  <c:v>Ownership</c:v>
                </c:pt>
              </c:strCache>
              <c:extLst/>
            </c:strRef>
          </c:cat>
          <c:val>
            <c:numRef>
              <c:f>'53 Data dwells for charts'!$C$59:$C$62</c:f>
              <c:numCache>
                <c:formatCode>_-* #,##0_-;\-* #,##0_-;_-* "-"??_-;_-@_-</c:formatCode>
                <c:ptCount val="4"/>
                <c:pt idx="0">
                  <c:v>9625</c:v>
                </c:pt>
                <c:pt idx="1">
                  <c:v>8687.7000000000007</c:v>
                </c:pt>
                <c:pt idx="2">
                  <c:v>965</c:v>
                </c:pt>
                <c:pt idx="3">
                  <c:v>52546</c:v>
                </c:pt>
              </c:numCache>
              <c:extLst/>
            </c:numRef>
          </c:val>
          <c:extLst>
            <c:ext xmlns:c16="http://schemas.microsoft.com/office/drawing/2014/chart" uri="{C3380CC4-5D6E-409C-BE32-E72D297353CC}">
              <c16:uniqueId val="{00000000-8C3D-40B2-990D-847E61C9B651}"/>
            </c:ext>
          </c:extLst>
        </c:ser>
        <c:ser>
          <c:idx val="2"/>
          <c:order val="1"/>
          <c:tx>
            <c:strRef>
              <c:f>'53 Data dwells for charts'!$D$57</c:f>
              <c:strCache>
                <c:ptCount val="1"/>
                <c:pt idx="0">
                  <c:v>Approx turnover in a year</c:v>
                </c:pt>
              </c:strCache>
            </c:strRef>
          </c:tx>
          <c:spPr>
            <a:solidFill>
              <a:srgbClr val="0070C0"/>
            </a:solidFill>
            <a:ln>
              <a:noFill/>
            </a:ln>
            <a:effectLst/>
          </c:spPr>
          <c:invertIfNegative val="0"/>
          <c:cat>
            <c:strRef>
              <c:f>'53 Data dwells for charts'!$A$59:$A$62</c:f>
              <c:strCache>
                <c:ptCount val="4"/>
                <c:pt idx="0">
                  <c:v>HA social rent &amp; affordable rent</c:v>
                </c:pt>
                <c:pt idx="1">
                  <c:v>Private rent</c:v>
                </c:pt>
                <c:pt idx="2">
                  <c:v>Homebuy / LCHO</c:v>
                </c:pt>
                <c:pt idx="3">
                  <c:v>Ownership</c:v>
                </c:pt>
              </c:strCache>
              <c:extLst/>
            </c:strRef>
          </c:cat>
          <c:val>
            <c:numRef>
              <c:f>'53 Data dwells for charts'!$D$59:$D$62</c:f>
              <c:numCache>
                <c:formatCode>_-* #,##0_-;\-* #,##0_-;_-* "-"??_-;_-@_-</c:formatCode>
                <c:ptCount val="4"/>
                <c:pt idx="0">
                  <c:v>386</c:v>
                </c:pt>
                <c:pt idx="1">
                  <c:v>3723.2999999999997</c:v>
                </c:pt>
                <c:pt idx="2">
                  <c:v>13</c:v>
                </c:pt>
                <c:pt idx="3">
                  <c:v>2156</c:v>
                </c:pt>
              </c:numCache>
              <c:extLst/>
            </c:numRef>
          </c:val>
          <c:extLst>
            <c:ext xmlns:c16="http://schemas.microsoft.com/office/drawing/2014/chart" uri="{C3380CC4-5D6E-409C-BE32-E72D297353CC}">
              <c16:uniqueId val="{00000001-8C3D-40B2-990D-847E61C9B651}"/>
            </c:ext>
          </c:extLst>
        </c:ser>
        <c:ser>
          <c:idx val="3"/>
          <c:order val="2"/>
          <c:tx>
            <c:strRef>
              <c:f>'53 Data dwells for charts'!$E$57</c:f>
              <c:strCache>
                <c:ptCount val="1"/>
                <c:pt idx="0">
                  <c:v>New build</c:v>
                </c:pt>
              </c:strCache>
            </c:strRef>
          </c:tx>
          <c:spPr>
            <a:solidFill>
              <a:srgbClr val="FF0000"/>
            </a:solidFill>
            <a:ln>
              <a:noFill/>
            </a:ln>
            <a:effectLst/>
          </c:spPr>
          <c:invertIfNegative val="0"/>
          <c:cat>
            <c:strRef>
              <c:f>'53 Data dwells for charts'!$A$59:$A$62</c:f>
              <c:strCache>
                <c:ptCount val="4"/>
                <c:pt idx="0">
                  <c:v>HA social rent &amp; affordable rent</c:v>
                </c:pt>
                <c:pt idx="1">
                  <c:v>Private rent</c:v>
                </c:pt>
                <c:pt idx="2">
                  <c:v>Homebuy / LCHO</c:v>
                </c:pt>
                <c:pt idx="3">
                  <c:v>Ownership</c:v>
                </c:pt>
              </c:strCache>
              <c:extLst/>
            </c:strRef>
          </c:cat>
          <c:val>
            <c:numRef>
              <c:f>'53 Data dwells for charts'!$E$59:$E$62</c:f>
              <c:numCache>
                <c:formatCode>_-* #,##0_-;\-* #,##0_-;_-* "-"??_-;_-@_-</c:formatCode>
                <c:ptCount val="4"/>
                <c:pt idx="0" formatCode="#,##0">
                  <c:v>223</c:v>
                </c:pt>
                <c:pt idx="1">
                  <c:v>17</c:v>
                </c:pt>
                <c:pt idx="2">
                  <c:v>155</c:v>
                </c:pt>
                <c:pt idx="3" formatCode="General">
                  <c:v>1041</c:v>
                </c:pt>
              </c:numCache>
              <c:extLst/>
            </c:numRef>
          </c:val>
          <c:extLst>
            <c:ext xmlns:c16="http://schemas.microsoft.com/office/drawing/2014/chart" uri="{C3380CC4-5D6E-409C-BE32-E72D297353CC}">
              <c16:uniqueId val="{00000002-8C3D-40B2-990D-847E61C9B651}"/>
            </c:ext>
          </c:extLst>
        </c:ser>
        <c:dLbls>
          <c:showLegendKey val="0"/>
          <c:showVal val="0"/>
          <c:showCatName val="0"/>
          <c:showSerName val="0"/>
          <c:showPercent val="0"/>
          <c:showBubbleSize val="0"/>
        </c:dLbls>
        <c:gapWidth val="182"/>
        <c:overlap val="100"/>
        <c:axId val="1014933312"/>
        <c:axId val="1014932328"/>
        <c:extLst/>
      </c:barChart>
      <c:catAx>
        <c:axId val="1014933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4932328"/>
        <c:crosses val="autoZero"/>
        <c:auto val="1"/>
        <c:lblAlgn val="ctr"/>
        <c:lblOffset val="100"/>
        <c:noMultiLvlLbl val="0"/>
      </c:catAx>
      <c:valAx>
        <c:axId val="10149323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49333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gradFill>
      <a:gsLst>
        <a:gs pos="0">
          <a:schemeClr val="bg2">
            <a:tint val="94000"/>
            <a:satMod val="80000"/>
            <a:lumMod val="106000"/>
          </a:schemeClr>
        </a:gs>
        <a:gs pos="100000">
          <a:schemeClr val="accent1">
            <a:lumMod val="20000"/>
            <a:lumOff val="80000"/>
          </a:schemeClr>
        </a:gs>
      </a:gsLst>
      <a:path path="circle">
        <a:fillToRect l="43000" r="43000" b="100000"/>
      </a:path>
    </a:gra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111603775531494"/>
          <c:y val="0.15295395727760341"/>
          <c:w val="0.75232623453322844"/>
          <c:h val="0.75240403189952398"/>
        </c:manualLayout>
      </c:layout>
      <c:pieChart>
        <c:varyColors val="1"/>
        <c:ser>
          <c:idx val="3"/>
          <c:order val="3"/>
          <c:tx>
            <c:strRef>
              <c:f>'53 Data dwells for charts'!$A$11</c:f>
              <c:strCache>
                <c:ptCount val="1"/>
                <c:pt idx="0">
                  <c:v>Huntingdonshire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CDD-466D-A73A-FAE20EE05F0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CDD-466D-A73A-FAE20EE05F0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CDD-466D-A73A-FAE20EE05F0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CDD-466D-A73A-FAE20EE05F0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CDD-466D-A73A-FAE20EE05F0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3CDD-466D-A73A-FAE20EE05F0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'53 Data dwells for charts'!$B$7:$G$7</c:f>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f>'53 Data dwells for charts'!$B$11:$G$11</c:f>
              <c:numCache>
                <c:formatCode>#,##0</c:formatCode>
                <c:ptCount val="6"/>
                <c:pt idx="0">
                  <c:v>65</c:v>
                </c:pt>
                <c:pt idx="1">
                  <c:v>10153</c:v>
                </c:pt>
                <c:pt idx="2">
                  <c:v>570</c:v>
                </c:pt>
                <c:pt idx="3" formatCode="_-* #,##0_-;\-* #,##0_-;_-* &quot;-&quot;??_-;_-@_-">
                  <c:v>29290</c:v>
                </c:pt>
                <c:pt idx="4" formatCode="_-* #,##0_-;\-* #,##0_-;_-* &quot;-&quot;??_-;_-@_-">
                  <c:v>25412</c:v>
                </c:pt>
                <c:pt idx="5" formatCode="_-* #,##0_-;\-* #,##0_-;_-* &quot;-&quot;??_-;_-@_-">
                  <c:v>12411</c:v>
                </c:pt>
              </c:numCache>
            </c:numRef>
          </c:val>
          <c:extLst>
            <c:ext xmlns:c16="http://schemas.microsoft.com/office/drawing/2014/chart" uri="{C3380CC4-5D6E-409C-BE32-E72D297353CC}">
              <c16:uniqueId val="{0000000C-3CDD-466D-A73A-FAE20EE05F05}"/>
            </c:ext>
          </c:extLst>
        </c:ser>
        <c:dLbls>
          <c:showLegendKey val="0"/>
          <c:showVal val="0"/>
          <c:showCatName val="0"/>
          <c:showSerName val="0"/>
          <c:showPercent val="0"/>
          <c:showBubbleSize val="0"/>
          <c:showLeaderLines val="1"/>
        </c:dLbls>
        <c:firstSliceAng val="0"/>
        <c:extLst>
          <c:ext xmlns:c15="http://schemas.microsoft.com/office/drawing/2012/chart" uri="{02D57815-91ED-43cb-92C2-25804820EDAC}">
            <c15:filteredPieSeries>
              <c15:ser>
                <c:idx val="0"/>
                <c:order val="0"/>
                <c:tx>
                  <c:strRef>
                    <c:extLst>
                      <c:ext uri="{02D57815-91ED-43cb-92C2-25804820EDAC}">
                        <c15:formulaRef>
                          <c15:sqref>'53 Data dwells for charts'!$A$8</c15:sqref>
                        </c15:formulaRef>
                      </c:ext>
                    </c:extLst>
                    <c:strCache>
                      <c:ptCount val="1"/>
                      <c:pt idx="0">
                        <c:v>Cambridge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E-3CDD-466D-A73A-FAE20EE05F0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0-3CDD-466D-A73A-FAE20EE05F0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2-3CDD-466D-A73A-FAE20EE05F0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4-3CDD-466D-A73A-FAE20EE05F0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6-3CDD-466D-A73A-FAE20EE05F0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8-3CDD-466D-A73A-FAE20EE05F0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c:ext uri="{02D57815-91ED-43cb-92C2-25804820EDAC}">
                        <c15:formulaRef>
                          <c15:sqref>'53 Data dwells for charts'!$B$8:$G$8</c15:sqref>
                        </c15:formulaRef>
                      </c:ext>
                    </c:extLst>
                    <c:numCache>
                      <c:formatCode>#,##0</c:formatCode>
                      <c:ptCount val="6"/>
                      <c:pt idx="0">
                        <c:v>7105</c:v>
                      </c:pt>
                      <c:pt idx="1">
                        <c:v>5310</c:v>
                      </c:pt>
                      <c:pt idx="2">
                        <c:v>104</c:v>
                      </c:pt>
                      <c:pt idx="3" formatCode="_-* #,##0_-;\-* #,##0_-;_-* &quot;-&quot;??_-;_-@_-">
                        <c:v>16656</c:v>
                      </c:pt>
                      <c:pt idx="4" formatCode="_-* #,##0_-;\-* #,##0_-;_-* &quot;-&quot;??_-;_-@_-">
                        <c:v>11304</c:v>
                      </c:pt>
                      <c:pt idx="5" formatCode="_-* #,##0_-;\-* #,##0_-;_-* &quot;-&quot;??_-;_-@_-">
                        <c:v>15192</c:v>
                      </c:pt>
                    </c:numCache>
                  </c:numRef>
                </c:val>
                <c:extLst>
                  <c:ext xmlns:c16="http://schemas.microsoft.com/office/drawing/2014/chart" uri="{C3380CC4-5D6E-409C-BE32-E72D297353CC}">
                    <c16:uniqueId val="{00000019-3CDD-466D-A73A-FAE20EE05F05}"/>
                  </c:ext>
                </c:extLst>
              </c15:ser>
            </c15:filteredPieSeries>
            <c15:filteredPieSeries>
              <c15:ser>
                <c:idx val="1"/>
                <c:order val="1"/>
                <c:tx>
                  <c:strRef>
                    <c:extLst xmlns:c15="http://schemas.microsoft.com/office/drawing/2012/chart">
                      <c:ext xmlns:c15="http://schemas.microsoft.com/office/drawing/2012/chart" uri="{02D57815-91ED-43cb-92C2-25804820EDAC}">
                        <c15:formulaRef>
                          <c15:sqref>'53 Data dwells for charts'!$A$9</c15:sqref>
                        </c15:formulaRef>
                      </c:ext>
                    </c:extLst>
                    <c:strCache>
                      <c:ptCount val="1"/>
                      <c:pt idx="0">
                        <c:v>East Cambridgeshire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1B-3CDD-466D-A73A-FAE20EE05F05}"/>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D-3CDD-466D-A73A-FAE20EE05F05}"/>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1F-3CDD-466D-A73A-FAE20EE05F05}"/>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21-3CDD-466D-A73A-FAE20EE05F05}"/>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23-3CDD-466D-A73A-FAE20EE05F05}"/>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25-3CDD-466D-A73A-FAE20EE05F05}"/>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charts'!$B$9:$G$9</c15:sqref>
                        </c15:formulaRef>
                      </c:ext>
                    </c:extLst>
                    <c:numCache>
                      <c:formatCode>#,##0</c:formatCode>
                      <c:ptCount val="6"/>
                      <c:pt idx="0">
                        <c:v>9</c:v>
                      </c:pt>
                      <c:pt idx="1">
                        <c:v>5316</c:v>
                      </c:pt>
                      <c:pt idx="2">
                        <c:v>126</c:v>
                      </c:pt>
                      <c:pt idx="3" formatCode="_-* #,##0_-;\-* #,##0_-;_-* &quot;-&quot;??_-;_-@_-">
                        <c:v>14565</c:v>
                      </c:pt>
                      <c:pt idx="4" formatCode="_-* #,##0_-;\-* #,##0_-;_-* &quot;-&quot;??_-;_-@_-">
                        <c:v>11937</c:v>
                      </c:pt>
                      <c:pt idx="5" formatCode="_-* #,##0_-;\-* #,##0_-;_-* &quot;-&quot;??_-;_-@_-">
                        <c:v>6352</c:v>
                      </c:pt>
                    </c:numCache>
                  </c:numRef>
                </c:val>
                <c:extLst xmlns:c15="http://schemas.microsoft.com/office/drawing/2012/chart">
                  <c:ext xmlns:c16="http://schemas.microsoft.com/office/drawing/2014/chart" uri="{C3380CC4-5D6E-409C-BE32-E72D297353CC}">
                    <c16:uniqueId val="{00000026-3CDD-466D-A73A-FAE20EE05F05}"/>
                  </c:ext>
                </c:extLst>
              </c15:ser>
            </c15:filteredPieSeries>
            <c15:filteredPieSeries>
              <c15:ser>
                <c:idx val="2"/>
                <c:order val="2"/>
                <c:tx>
                  <c:strRef>
                    <c:extLst xmlns:c15="http://schemas.microsoft.com/office/drawing/2012/chart">
                      <c:ext xmlns:c15="http://schemas.microsoft.com/office/drawing/2012/chart" uri="{02D57815-91ED-43cb-92C2-25804820EDAC}">
                        <c15:formulaRef>
                          <c15:sqref>'53 Data dwells for charts'!$A$10</c15:sqref>
                        </c15:formulaRef>
                      </c:ext>
                    </c:extLst>
                    <c:strCache>
                      <c:ptCount val="1"/>
                      <c:pt idx="0">
                        <c:v>Fenland</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28-3CDD-466D-A73A-FAE20EE05F05}"/>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2A-3CDD-466D-A73A-FAE20EE05F05}"/>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C-3CDD-466D-A73A-FAE20EE05F05}"/>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2E-3CDD-466D-A73A-FAE20EE05F05}"/>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30-3CDD-466D-A73A-FAE20EE05F05}"/>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32-3CDD-466D-A73A-FAE20EE05F05}"/>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charts'!$B$10:$G$10</c15:sqref>
                        </c15:formulaRef>
                      </c:ext>
                    </c:extLst>
                    <c:numCache>
                      <c:formatCode>#,##0</c:formatCode>
                      <c:ptCount val="6"/>
                      <c:pt idx="0">
                        <c:v>34</c:v>
                      </c:pt>
                      <c:pt idx="1">
                        <c:v>5785</c:v>
                      </c:pt>
                      <c:pt idx="2">
                        <c:v>0</c:v>
                      </c:pt>
                      <c:pt idx="3" formatCode="_-* #,##0_-;\-* #,##0_-;_-* &quot;-&quot;??_-;_-@_-">
                        <c:v>18757</c:v>
                      </c:pt>
                      <c:pt idx="4" formatCode="_-* #,##0_-;\-* #,##0_-;_-* &quot;-&quot;??_-;_-@_-">
                        <c:v>13046</c:v>
                      </c:pt>
                      <c:pt idx="5" formatCode="_-* #,##0_-;\-* #,##0_-;_-* &quot;-&quot;??_-;_-@_-">
                        <c:v>8021</c:v>
                      </c:pt>
                    </c:numCache>
                  </c:numRef>
                </c:val>
                <c:extLst xmlns:c15="http://schemas.microsoft.com/office/drawing/2012/chart">
                  <c:ext xmlns:c16="http://schemas.microsoft.com/office/drawing/2014/chart" uri="{C3380CC4-5D6E-409C-BE32-E72D297353CC}">
                    <c16:uniqueId val="{00000033-3CDD-466D-A73A-FAE20EE05F05}"/>
                  </c:ext>
                </c:extLst>
              </c15:ser>
            </c15:filteredPieSeries>
            <c15:filteredPieSeries>
              <c15:ser>
                <c:idx val="4"/>
                <c:order val="4"/>
                <c:tx>
                  <c:strRef>
                    <c:extLst xmlns:c15="http://schemas.microsoft.com/office/drawing/2012/chart">
                      <c:ext xmlns:c15="http://schemas.microsoft.com/office/drawing/2012/chart" uri="{02D57815-91ED-43cb-92C2-25804820EDAC}">
                        <c15:formulaRef>
                          <c15:sqref>'53 Data dwells for charts'!$A$12</c15:sqref>
                        </c15:formulaRef>
                      </c:ext>
                    </c:extLst>
                    <c:strCache>
                      <c:ptCount val="1"/>
                      <c:pt idx="0">
                        <c:v>Peterborough</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35-3CDD-466D-A73A-FAE20EE05F05}"/>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37-3CDD-466D-A73A-FAE20EE05F05}"/>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39-3CDD-466D-A73A-FAE20EE05F05}"/>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3B-3CDD-466D-A73A-FAE20EE05F05}"/>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3D-3CDD-466D-A73A-FAE20EE05F05}"/>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3F-3CDD-466D-A73A-FAE20EE05F05}"/>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charts'!$B$12:$G$12</c15:sqref>
                        </c15:formulaRef>
                      </c:ext>
                    </c:extLst>
                    <c:numCache>
                      <c:formatCode>#,##0</c:formatCode>
                      <c:ptCount val="6"/>
                      <c:pt idx="0">
                        <c:v>88</c:v>
                      </c:pt>
                      <c:pt idx="1">
                        <c:v>16011</c:v>
                      </c:pt>
                      <c:pt idx="2">
                        <c:v>448</c:v>
                      </c:pt>
                      <c:pt idx="3" formatCode="_-* #,##0_-;\-* #,##0_-;_-* &quot;-&quot;??_-;_-@_-">
                        <c:v>26722</c:v>
                      </c:pt>
                      <c:pt idx="4" formatCode="_-* #,##0_-;\-* #,##0_-;_-* &quot;-&quot;??_-;_-@_-">
                        <c:v>24474</c:v>
                      </c:pt>
                      <c:pt idx="5" formatCode="_-* #,##0_-;\-* #,##0_-;_-* &quot;-&quot;??_-;_-@_-">
                        <c:v>17799</c:v>
                      </c:pt>
                    </c:numCache>
                  </c:numRef>
                </c:val>
                <c:extLst xmlns:c15="http://schemas.microsoft.com/office/drawing/2012/chart">
                  <c:ext xmlns:c16="http://schemas.microsoft.com/office/drawing/2014/chart" uri="{C3380CC4-5D6E-409C-BE32-E72D297353CC}">
                    <c16:uniqueId val="{00000040-3CDD-466D-A73A-FAE20EE05F05}"/>
                  </c:ext>
                </c:extLst>
              </c15:ser>
            </c15:filteredPieSeries>
            <c15:filteredPieSeries>
              <c15:ser>
                <c:idx val="5"/>
                <c:order val="5"/>
                <c:tx>
                  <c:strRef>
                    <c:extLst xmlns:c15="http://schemas.microsoft.com/office/drawing/2012/chart">
                      <c:ext xmlns:c15="http://schemas.microsoft.com/office/drawing/2012/chart" uri="{02D57815-91ED-43cb-92C2-25804820EDAC}">
                        <c15:formulaRef>
                          <c15:sqref>'53 Data dwells for charts'!$A$13</c15:sqref>
                        </c15:formulaRef>
                      </c:ext>
                    </c:extLst>
                    <c:strCache>
                      <c:ptCount val="1"/>
                      <c:pt idx="0">
                        <c:v>South Cambridgeshire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42-3CDD-466D-A73A-FAE20EE05F05}"/>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44-3CDD-466D-A73A-FAE20EE05F05}"/>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46-3CDD-466D-A73A-FAE20EE05F05}"/>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48-3CDD-466D-A73A-FAE20EE05F05}"/>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4A-3CDD-466D-A73A-FAE20EE05F05}"/>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4C-3CDD-466D-A73A-FAE20EE05F05}"/>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charts'!$B$13:$G$13</c15:sqref>
                        </c15:formulaRef>
                      </c:ext>
                    </c:extLst>
                    <c:numCache>
                      <c:formatCode>#,##0</c:formatCode>
                      <c:ptCount val="6"/>
                      <c:pt idx="0">
                        <c:v>5787</c:v>
                      </c:pt>
                      <c:pt idx="1">
                        <c:v>4085</c:v>
                      </c:pt>
                      <c:pt idx="2">
                        <c:v>0</c:v>
                      </c:pt>
                      <c:pt idx="3" formatCode="_-* #,##0_-;\-* #,##0_-;_-* &quot;-&quot;??_-;_-@_-">
                        <c:v>27742</c:v>
                      </c:pt>
                      <c:pt idx="4" formatCode="_-* #,##0_-;\-* #,##0_-;_-* &quot;-&quot;??_-;_-@_-">
                        <c:v>21285</c:v>
                      </c:pt>
                      <c:pt idx="5" formatCode="_-* #,##0_-;\-* #,##0_-;_-* &quot;-&quot;??_-;_-@_-">
                        <c:v>9819</c:v>
                      </c:pt>
                    </c:numCache>
                  </c:numRef>
                </c:val>
                <c:extLst xmlns:c15="http://schemas.microsoft.com/office/drawing/2012/chart">
                  <c:ext xmlns:c16="http://schemas.microsoft.com/office/drawing/2014/chart" uri="{C3380CC4-5D6E-409C-BE32-E72D297353CC}">
                    <c16:uniqueId val="{0000004D-3CDD-466D-A73A-FAE20EE05F05}"/>
                  </c:ext>
                </c:extLst>
              </c15:ser>
            </c15:filteredPieSeries>
            <c15:filteredPieSeries>
              <c15:ser>
                <c:idx val="6"/>
                <c:order val="6"/>
                <c:tx>
                  <c:strRef>
                    <c:extLst xmlns:c15="http://schemas.microsoft.com/office/drawing/2012/chart">
                      <c:ext xmlns:c15="http://schemas.microsoft.com/office/drawing/2012/chart" uri="{02D57815-91ED-43cb-92C2-25804820EDAC}">
                        <c15:formulaRef>
                          <c15:sqref>'53 Data dwells for charts'!$A$14</c15:sqref>
                        </c15:formulaRef>
                      </c:ext>
                    </c:extLst>
                    <c:strCache>
                      <c:ptCount val="1"/>
                      <c:pt idx="0">
                        <c:v>West Suffolk</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4F-3CDD-466D-A73A-FAE20EE05F05}"/>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51-3CDD-466D-A73A-FAE20EE05F05}"/>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53-3CDD-466D-A73A-FAE20EE05F05}"/>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55-3CDD-466D-A73A-FAE20EE05F05}"/>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57-3CDD-466D-A73A-FAE20EE05F05}"/>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59-3CDD-466D-A73A-FAE20EE05F05}"/>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charts'!$B$14:$G$14</c15:sqref>
                        </c15:formulaRef>
                      </c:ext>
                    </c:extLst>
                    <c:numCache>
                      <c:formatCode>#,##0</c:formatCode>
                      <c:ptCount val="6"/>
                      <c:pt idx="0">
                        <c:v>54</c:v>
                      </c:pt>
                      <c:pt idx="1">
                        <c:v>12354</c:v>
                      </c:pt>
                      <c:pt idx="2">
                        <c:v>0</c:v>
                      </c:pt>
                      <c:pt idx="3" formatCode="_-* #,##0_-;\-* #,##0_-;_-* &quot;-&quot;??_-;_-@_-">
                        <c:v>29593</c:v>
                      </c:pt>
                      <c:pt idx="4" formatCode="_-* #,##0_-;\-* #,##0_-;_-* &quot;-&quot;??_-;_-@_-">
                        <c:v>21729</c:v>
                      </c:pt>
                      <c:pt idx="5" formatCode="_-* #,##0_-;\-* #,##0_-;_-* &quot;-&quot;??_-;_-@_-">
                        <c:v>16719</c:v>
                      </c:pt>
                    </c:numCache>
                  </c:numRef>
                </c:val>
                <c:extLst xmlns:c15="http://schemas.microsoft.com/office/drawing/2012/chart">
                  <c:ext xmlns:c16="http://schemas.microsoft.com/office/drawing/2014/chart" uri="{C3380CC4-5D6E-409C-BE32-E72D297353CC}">
                    <c16:uniqueId val="{0000005A-3CDD-466D-A73A-FAE20EE05F05}"/>
                  </c:ext>
                </c:extLst>
              </c15:ser>
            </c15:filteredPieSeries>
            <c15:filteredPieSeries>
              <c15:ser>
                <c:idx val="7"/>
                <c:order val="7"/>
                <c:tx>
                  <c:strRef>
                    <c:extLst xmlns:c15="http://schemas.microsoft.com/office/drawing/2012/chart">
                      <c:ext xmlns:c15="http://schemas.microsoft.com/office/drawing/2012/chart" uri="{02D57815-91ED-43cb-92C2-25804820EDAC}">
                        <c15:formulaRef>
                          <c15:sqref>'53 Data dwells for charts'!$A$15</c15:sqref>
                        </c15:formulaRef>
                      </c:ext>
                    </c:extLst>
                    <c:strCache>
                      <c:ptCount val="1"/>
                      <c:pt idx="0">
                        <c:v>Greater Cambridge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5C-3CDD-466D-A73A-FAE20EE05F05}"/>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5E-3CDD-466D-A73A-FAE20EE05F05}"/>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60-3CDD-466D-A73A-FAE20EE05F05}"/>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62-3CDD-466D-A73A-FAE20EE05F05}"/>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64-3CDD-466D-A73A-FAE20EE05F05}"/>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66-3CDD-466D-A73A-FAE20EE05F05}"/>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charts'!$B$15:$G$15</c15:sqref>
                        </c15:formulaRef>
                      </c:ext>
                    </c:extLst>
                    <c:numCache>
                      <c:formatCode>#,##0</c:formatCode>
                      <c:ptCount val="6"/>
                      <c:pt idx="0">
                        <c:v>12892</c:v>
                      </c:pt>
                      <c:pt idx="1">
                        <c:v>9395</c:v>
                      </c:pt>
                      <c:pt idx="2">
                        <c:v>104</c:v>
                      </c:pt>
                      <c:pt idx="3" formatCode="_-* #,##0_-;\-* #,##0_-;_-* &quot;-&quot;??_-;_-@_-">
                        <c:v>44398</c:v>
                      </c:pt>
                      <c:pt idx="4" formatCode="_-* #,##0_-;\-* #,##0_-;_-* &quot;-&quot;??_-;_-@_-">
                        <c:v>32589</c:v>
                      </c:pt>
                      <c:pt idx="5" formatCode="_-* #,##0_-;\-* #,##0_-;_-* &quot;-&quot;??_-;_-@_-">
                        <c:v>25011</c:v>
                      </c:pt>
                    </c:numCache>
                  </c:numRef>
                </c:val>
                <c:extLst xmlns:c15="http://schemas.microsoft.com/office/drawing/2012/chart">
                  <c:ext xmlns:c16="http://schemas.microsoft.com/office/drawing/2014/chart" uri="{C3380CC4-5D6E-409C-BE32-E72D297353CC}">
                    <c16:uniqueId val="{00000067-3CDD-466D-A73A-FAE20EE05F05}"/>
                  </c:ext>
                </c:extLst>
              </c15:ser>
            </c15:filteredPieSeries>
            <c15:filteredPieSeries>
              <c15:ser>
                <c:idx val="8"/>
                <c:order val="8"/>
                <c:tx>
                  <c:strRef>
                    <c:extLst xmlns:c15="http://schemas.microsoft.com/office/drawing/2012/chart">
                      <c:ext xmlns:c15="http://schemas.microsoft.com/office/drawing/2012/chart" uri="{02D57815-91ED-43cb-92C2-25804820EDAC}">
                        <c15:formulaRef>
                          <c15:sqref>'53 Data dwells for charts'!$A$16</c15:sqref>
                        </c15:formulaRef>
                      </c:ext>
                    </c:extLst>
                    <c:strCache>
                      <c:ptCount val="1"/>
                      <c:pt idx="0">
                        <c:v>All</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69-3CDD-466D-A73A-FAE20EE05F05}"/>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6B-3CDD-466D-A73A-FAE20EE05F05}"/>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6D-3CDD-466D-A73A-FAE20EE05F05}"/>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6F-3CDD-466D-A73A-FAE20EE05F05}"/>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71-3CDD-466D-A73A-FAE20EE05F05}"/>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73-3CDD-466D-A73A-FAE20EE05F05}"/>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charts'!$B$16:$G$16</c15:sqref>
                        </c15:formulaRef>
                      </c:ext>
                    </c:extLst>
                    <c:numCache>
                      <c:formatCode>#,##0</c:formatCode>
                      <c:ptCount val="6"/>
                      <c:pt idx="0">
                        <c:v>13142</c:v>
                      </c:pt>
                      <c:pt idx="1">
                        <c:v>59014</c:v>
                      </c:pt>
                      <c:pt idx="2">
                        <c:v>1248</c:v>
                      </c:pt>
                      <c:pt idx="3">
                        <c:v>163325</c:v>
                      </c:pt>
                      <c:pt idx="4">
                        <c:v>129187</c:v>
                      </c:pt>
                      <c:pt idx="5">
                        <c:v>86313</c:v>
                      </c:pt>
                    </c:numCache>
                  </c:numRef>
                </c:val>
                <c:extLst xmlns:c15="http://schemas.microsoft.com/office/drawing/2012/chart">
                  <c:ext xmlns:c16="http://schemas.microsoft.com/office/drawing/2014/chart" uri="{C3380CC4-5D6E-409C-BE32-E72D297353CC}">
                    <c16:uniqueId val="{00000074-3CDD-466D-A73A-FAE20EE05F05}"/>
                  </c:ext>
                </c:extLst>
              </c15:ser>
            </c15:filteredPieSeries>
          </c:ext>
        </c:extLst>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bg1"/>
        </a:gs>
        <a:gs pos="100000">
          <a:schemeClr val="accent1">
            <a:lumMod val="20000"/>
            <a:lumOff val="80000"/>
          </a:schemeClr>
        </a:gs>
      </a:gsLst>
      <a:path path="circle">
        <a:fillToRect l="50000" t="50000" r="50000" b="50000"/>
      </a:path>
    </a:gra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'45 Data Census hhold types'!$F$21</c:f>
              <c:strCache>
                <c:ptCount val="1"/>
                <c:pt idx="0">
                  <c:v>Huntingdonshire v2</c:v>
                </c:pt>
              </c:strCache>
            </c:strRef>
          </c:tx>
          <c:spPr>
            <a:solidFill>
              <a:schemeClr val="accent6"/>
            </a:solidFill>
            <a:ln>
              <a:noFill/>
            </a:ln>
            <a:effectLst/>
          </c:spPr>
          <c:invertIfNegative val="0"/>
          <c:dPt>
            <c:idx val="0"/>
            <c:invertIfNegative val="0"/>
            <c:bubble3D val="0"/>
            <c:spPr>
              <a:solidFill>
                <a:schemeClr val="tx2">
                  <a:lumMod val="40000"/>
                  <a:lumOff val="60000"/>
                </a:schemeClr>
              </a:solidFill>
              <a:ln>
                <a:noFill/>
              </a:ln>
              <a:effectLst/>
            </c:spPr>
            <c:extLst>
              <c:ext xmlns:c16="http://schemas.microsoft.com/office/drawing/2014/chart" uri="{C3380CC4-5D6E-409C-BE32-E72D297353CC}">
                <c16:uniqueId val="{00000001-D67C-4DFE-B2A4-7BF7231A9D36}"/>
              </c:ext>
            </c:extLst>
          </c:dPt>
          <c:dPt>
            <c:idx val="1"/>
            <c:invertIfNegative val="0"/>
            <c:bubble3D val="0"/>
            <c:spPr>
              <a:solidFill>
                <a:schemeClr val="tx2">
                  <a:lumMod val="40000"/>
                  <a:lumOff val="60000"/>
                </a:schemeClr>
              </a:solidFill>
              <a:ln>
                <a:noFill/>
              </a:ln>
              <a:effectLst/>
            </c:spPr>
            <c:extLst>
              <c:ext xmlns:c16="http://schemas.microsoft.com/office/drawing/2014/chart" uri="{C3380CC4-5D6E-409C-BE32-E72D297353CC}">
                <c16:uniqueId val="{00000003-D67C-4DFE-B2A4-7BF7231A9D36}"/>
              </c:ext>
            </c:extLst>
          </c:dPt>
          <c:dPt>
            <c:idx val="2"/>
            <c:invertIfNegative val="0"/>
            <c:bubble3D val="0"/>
            <c:spPr>
              <a:solidFill>
                <a:schemeClr val="tx2">
                  <a:lumMod val="40000"/>
                  <a:lumOff val="60000"/>
                </a:schemeClr>
              </a:solidFill>
              <a:ln>
                <a:noFill/>
              </a:ln>
              <a:effectLst/>
            </c:spPr>
            <c:extLst>
              <c:ext xmlns:c16="http://schemas.microsoft.com/office/drawing/2014/chart" uri="{C3380CC4-5D6E-409C-BE32-E72D297353CC}">
                <c16:uniqueId val="{00000005-D67C-4DFE-B2A4-7BF7231A9D36}"/>
              </c:ext>
            </c:extLst>
          </c:dPt>
          <c:dPt>
            <c:idx val="5"/>
            <c:invertIfNegative val="0"/>
            <c:bubble3D val="0"/>
            <c:spPr>
              <a:solidFill>
                <a:schemeClr val="accent4"/>
              </a:solidFill>
              <a:ln>
                <a:noFill/>
              </a:ln>
              <a:effectLst/>
            </c:spPr>
            <c:extLst>
              <c:ext xmlns:c16="http://schemas.microsoft.com/office/drawing/2014/chart" uri="{C3380CC4-5D6E-409C-BE32-E72D297353CC}">
                <c16:uniqueId val="{00000007-D67C-4DFE-B2A4-7BF7231A9D36}"/>
              </c:ext>
            </c:extLst>
          </c:dPt>
          <c:dPt>
            <c:idx val="6"/>
            <c:invertIfNegative val="0"/>
            <c:bubble3D val="0"/>
            <c:spPr>
              <a:solidFill>
                <a:schemeClr val="accent4"/>
              </a:solidFill>
              <a:ln>
                <a:noFill/>
              </a:ln>
              <a:effectLst/>
            </c:spPr>
            <c:extLst>
              <c:ext xmlns:c16="http://schemas.microsoft.com/office/drawing/2014/chart" uri="{C3380CC4-5D6E-409C-BE32-E72D297353CC}">
                <c16:uniqueId val="{00000009-D67C-4DFE-B2A4-7BF7231A9D36}"/>
              </c:ext>
            </c:extLst>
          </c:dPt>
          <c:dPt>
            <c:idx val="7"/>
            <c:invertIfNegative val="0"/>
            <c:bubble3D val="0"/>
            <c:spPr>
              <a:solidFill>
                <a:schemeClr val="accent4"/>
              </a:solidFill>
              <a:ln>
                <a:noFill/>
              </a:ln>
              <a:effectLst/>
            </c:spPr>
            <c:extLst>
              <c:ext xmlns:c16="http://schemas.microsoft.com/office/drawing/2014/chart" uri="{C3380CC4-5D6E-409C-BE32-E72D297353CC}">
                <c16:uniqueId val="{0000000B-D67C-4DFE-B2A4-7BF7231A9D36}"/>
              </c:ext>
            </c:extLst>
          </c:dPt>
          <c:dPt>
            <c:idx val="8"/>
            <c:invertIfNegative val="0"/>
            <c:bubble3D val="0"/>
            <c:spPr>
              <a:solidFill>
                <a:schemeClr val="accent5"/>
              </a:solidFill>
              <a:ln>
                <a:noFill/>
              </a:ln>
              <a:effectLst/>
            </c:spPr>
            <c:extLst>
              <c:ext xmlns:c16="http://schemas.microsoft.com/office/drawing/2014/chart" uri="{C3380CC4-5D6E-409C-BE32-E72D297353CC}">
                <c16:uniqueId val="{0000000D-D67C-4DFE-B2A4-7BF7231A9D36}"/>
              </c:ext>
            </c:extLst>
          </c:dPt>
          <c:dPt>
            <c:idx val="9"/>
            <c:invertIfNegative val="0"/>
            <c:bubble3D val="0"/>
            <c:spPr>
              <a:solidFill>
                <a:schemeClr val="accent5"/>
              </a:solidFill>
              <a:ln>
                <a:noFill/>
              </a:ln>
              <a:effectLst/>
            </c:spPr>
            <c:extLst>
              <c:ext xmlns:c16="http://schemas.microsoft.com/office/drawing/2014/chart" uri="{C3380CC4-5D6E-409C-BE32-E72D297353CC}">
                <c16:uniqueId val="{0000000F-D67C-4DFE-B2A4-7BF7231A9D36}"/>
              </c:ext>
            </c:extLst>
          </c:dPt>
          <c:dPt>
            <c:idx val="11"/>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11-D67C-4DFE-B2A4-7BF7231A9D36}"/>
              </c:ext>
            </c:extLst>
          </c:dPt>
          <c:dLbls>
            <c:dLbl>
              <c:idx val="1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2-D67C-4DFE-B2A4-7BF7231A9D3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'45 Data Census hhold types'!$A$22:$B$33</c:f>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f>'45 Data Census hhold types'!$F$22:$F$33</c:f>
              <c:numCache>
                <c:formatCode>_-* #,##0_-;\-* #,##0_-;_-* "-"??_-;_-@_-</c:formatCode>
                <c:ptCount val="12"/>
                <c:pt idx="0">
                  <c:v>6396</c:v>
                </c:pt>
                <c:pt idx="1">
                  <c:v>168</c:v>
                </c:pt>
                <c:pt idx="2">
                  <c:v>7389</c:v>
                </c:pt>
                <c:pt idx="3">
                  <c:v>4432</c:v>
                </c:pt>
                <c:pt idx="4">
                  <c:v>1931</c:v>
                </c:pt>
                <c:pt idx="5">
                  <c:v>15846</c:v>
                </c:pt>
                <c:pt idx="6">
                  <c:v>3681</c:v>
                </c:pt>
                <c:pt idx="7">
                  <c:v>1398</c:v>
                </c:pt>
                <c:pt idx="8">
                  <c:v>15353</c:v>
                </c:pt>
                <c:pt idx="9">
                  <c:v>10302</c:v>
                </c:pt>
                <c:pt idx="10">
                  <c:v>13</c:v>
                </c:pt>
                <c:pt idx="11">
                  <c:v>2424</c:v>
                </c:pt>
              </c:numCache>
            </c:numRef>
          </c:val>
          <c:extLst>
            <c:ext xmlns:c16="http://schemas.microsoft.com/office/drawing/2014/chart" uri="{C3380CC4-5D6E-409C-BE32-E72D297353CC}">
              <c16:uniqueId val="{00000013-D67C-4DFE-B2A4-7BF7231A9D36}"/>
            </c:ext>
          </c:extLst>
        </c:ser>
        <c:dLbls>
          <c:showLegendKey val="0"/>
          <c:showVal val="0"/>
          <c:showCatName val="0"/>
          <c:showSerName val="0"/>
          <c:showPercent val="0"/>
          <c:showBubbleSize val="0"/>
        </c:dLbls>
        <c:gapWidth val="182"/>
        <c:axId val="724414448"/>
        <c:axId val="724410512"/>
      </c:barChart>
      <c:catAx>
        <c:axId val="7244144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24410512"/>
        <c:crosses val="autoZero"/>
        <c:auto val="1"/>
        <c:lblAlgn val="ctr"/>
        <c:lblOffset val="100"/>
        <c:noMultiLvlLbl val="0"/>
      </c:catAx>
      <c:valAx>
        <c:axId val="724410512"/>
        <c:scaling>
          <c:orientation val="minMax"/>
        </c:scaling>
        <c:delete val="1"/>
        <c:axPos val="t"/>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crossAx val="724414448"/>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7"/>
          <c:order val="7"/>
          <c:tx>
            <c:strRef>
              <c:f>'29 Context All'!$V$34</c:f>
              <c:strCache>
                <c:ptCount val="1"/>
                <c:pt idx="0">
                  <c:v>Huntingdonshire</c:v>
                </c:pt>
              </c:strCache>
            </c:strRef>
          </c:tx>
          <c:spPr>
            <a:solidFill>
              <a:srgbClr val="00B050"/>
            </a:solidFill>
            <a:ln>
              <a:noFill/>
            </a:ln>
            <a:effectLst/>
          </c:spPr>
          <c:invertIfNegative val="0"/>
          <c:cat>
            <c:multiLvlStrRef>
              <c:f>'29 Context All'!$M$35:$N$46</c:f>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f>'29 Context All'!$V$35:$V$46</c:f>
              <c:numCache>
                <c:formatCode>0%</c:formatCode>
                <c:ptCount val="12"/>
                <c:pt idx="0">
                  <c:v>9.225044351174766E-2</c:v>
                </c:pt>
                <c:pt idx="1">
                  <c:v>2.423088572541214E-3</c:v>
                </c:pt>
                <c:pt idx="2">
                  <c:v>0.10657262775301804</c:v>
                </c:pt>
                <c:pt idx="3">
                  <c:v>6.3923384247039652E-2</c:v>
                </c:pt>
                <c:pt idx="4">
                  <c:v>2.7851095437958835E-2</c:v>
                </c:pt>
                <c:pt idx="5">
                  <c:v>0.22854917571719094</c:v>
                </c:pt>
                <c:pt idx="6">
                  <c:v>5.3091601401929818E-2</c:v>
                </c:pt>
                <c:pt idx="7">
                  <c:v>2.016355847864653E-2</c:v>
                </c:pt>
                <c:pt idx="8">
                  <c:v>0.22143856460848368</c:v>
                </c:pt>
                <c:pt idx="9">
                  <c:v>0.14858725282333088</c:v>
                </c:pt>
                <c:pt idx="10">
                  <c:v>1.8750090144664157E-4</c:v>
                </c:pt>
                <c:pt idx="11">
                  <c:v>3.496170654666609E-2</c:v>
                </c:pt>
              </c:numCache>
            </c:numRef>
          </c:val>
          <c:extLst>
            <c:ext xmlns:c16="http://schemas.microsoft.com/office/drawing/2014/chart" uri="{C3380CC4-5D6E-409C-BE32-E72D297353CC}">
              <c16:uniqueId val="{00000000-96DF-49E8-B221-8C730BBA9482}"/>
            </c:ext>
          </c:extLst>
        </c:ser>
        <c:ser>
          <c:idx val="15"/>
          <c:order val="15"/>
          <c:tx>
            <c:strRef>
              <c:f>'29 Context All'!$AD$34</c:f>
              <c:strCache>
                <c:ptCount val="1"/>
                <c:pt idx="0">
                  <c:v>ALL</c:v>
                </c:pt>
              </c:strCache>
            </c:strRef>
          </c:tx>
          <c:spPr>
            <a:solidFill>
              <a:schemeClr val="bg1">
                <a:lumMod val="75000"/>
              </a:schemeClr>
            </a:solidFill>
            <a:ln>
              <a:noFill/>
            </a:ln>
            <a:effectLst/>
          </c:spPr>
          <c:invertIfNegative val="0"/>
          <c:cat>
            <c:multiLvlStrRef>
              <c:f>'29 Context All'!$M$35:$N$46</c:f>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f>'29 Context All'!$AD$35:$AD$46</c:f>
              <c:numCache>
                <c:formatCode>0%</c:formatCode>
                <c:ptCount val="12"/>
                <c:pt idx="0">
                  <c:v>8.776817963729297E-2</c:v>
                </c:pt>
                <c:pt idx="1">
                  <c:v>2.5804520974664173E-3</c:v>
                </c:pt>
                <c:pt idx="2">
                  <c:v>0.11666524764776022</c:v>
                </c:pt>
                <c:pt idx="3">
                  <c:v>5.7087795753736903E-2</c:v>
                </c:pt>
                <c:pt idx="4">
                  <c:v>2.8210924401938335E-2</c:v>
                </c:pt>
                <c:pt idx="5">
                  <c:v>0.21366555467898565</c:v>
                </c:pt>
                <c:pt idx="6">
                  <c:v>5.6436968785441417E-2</c:v>
                </c:pt>
                <c:pt idx="7">
                  <c:v>2.4805648211562607E-2</c:v>
                </c:pt>
                <c:pt idx="8">
                  <c:v>0.20449397326624635</c:v>
                </c:pt>
                <c:pt idx="9">
                  <c:v>0.15918598575967075</c:v>
                </c:pt>
                <c:pt idx="10">
                  <c:v>3.0597328154157622E-3</c:v>
                </c:pt>
                <c:pt idx="11">
                  <c:v>4.6039536944482769E-2</c:v>
                </c:pt>
              </c:numCache>
            </c:numRef>
          </c:val>
          <c:extLst>
            <c:ext xmlns:c16="http://schemas.microsoft.com/office/drawing/2014/chart" uri="{C3380CC4-5D6E-409C-BE32-E72D297353CC}">
              <c16:uniqueId val="{00000001-96DF-49E8-B221-8C730BBA9482}"/>
            </c:ext>
          </c:extLst>
        </c:ser>
        <c:dLbls>
          <c:showLegendKey val="0"/>
          <c:showVal val="0"/>
          <c:showCatName val="0"/>
          <c:showSerName val="0"/>
          <c:showPercent val="0"/>
          <c:showBubbleSize val="0"/>
        </c:dLbls>
        <c:gapWidth val="219"/>
        <c:overlap val="-27"/>
        <c:axId val="1283671216"/>
        <c:axId val="1283672856"/>
        <c:extLst>
          <c:ext xmlns:c15="http://schemas.microsoft.com/office/drawing/2012/chart" uri="{02D57815-91ED-43cb-92C2-25804820EDAC}">
            <c15:filteredBarSeries>
              <c15:ser>
                <c:idx val="0"/>
                <c:order val="0"/>
                <c:tx>
                  <c:strRef>
                    <c:extLst>
                      <c:ext uri="{02D57815-91ED-43cb-92C2-25804820EDAC}">
                        <c15:formulaRef>
                          <c15:sqref>'29 Context All'!$O$34</c15:sqref>
                        </c15:formulaRef>
                      </c:ext>
                    </c:extLst>
                    <c:strCache>
                      <c:ptCount val="1"/>
                      <c:pt idx="0">
                        <c:v>Cambridge</c:v>
                      </c:pt>
                    </c:strCache>
                  </c:strRef>
                </c:tx>
                <c:spPr>
                  <a:solidFill>
                    <a:schemeClr val="accent1"/>
                  </a:solidFill>
                  <a:ln>
                    <a:noFill/>
                  </a:ln>
                  <a:effectLst/>
                </c:spPr>
                <c:invertIfNegative val="0"/>
                <c:cat>
                  <c:multiLvlStrRef>
                    <c:extLst>
                      <c:ex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c:ext uri="{02D57815-91ED-43cb-92C2-25804820EDAC}">
                        <c15:formulaRef>
                          <c15:sqref>'29 Context All'!$O$35:$O$46</c15:sqref>
                        </c15:formulaRef>
                      </c:ext>
                    </c:extLst>
                    <c:numCache>
                      <c:formatCode>_-* #,##0_-;\-* #,##0_-;_-* "-"??_-;_-@_-</c:formatCode>
                      <c:ptCount val="12"/>
                      <c:pt idx="0">
                        <c:v>2671</c:v>
                      </c:pt>
                      <c:pt idx="1">
                        <c:v>107</c:v>
                      </c:pt>
                      <c:pt idx="2">
                        <c:v>5194</c:v>
                      </c:pt>
                      <c:pt idx="3">
                        <c:v>1835</c:v>
                      </c:pt>
                      <c:pt idx="4">
                        <c:v>1235</c:v>
                      </c:pt>
                      <c:pt idx="5">
                        <c:v>8116</c:v>
                      </c:pt>
                      <c:pt idx="6">
                        <c:v>1977</c:v>
                      </c:pt>
                      <c:pt idx="7">
                        <c:v>1149</c:v>
                      </c:pt>
                      <c:pt idx="8">
                        <c:v>8191</c:v>
                      </c:pt>
                      <c:pt idx="9">
                        <c:v>10654</c:v>
                      </c:pt>
                      <c:pt idx="10">
                        <c:v>1097</c:v>
                      </c:pt>
                      <c:pt idx="11">
                        <c:v>4488</c:v>
                      </c:pt>
                    </c:numCache>
                  </c:numRef>
                </c:val>
                <c:extLst>
                  <c:ext xmlns:c16="http://schemas.microsoft.com/office/drawing/2014/chart" uri="{C3380CC4-5D6E-409C-BE32-E72D297353CC}">
                    <c16:uniqueId val="{00000002-96DF-49E8-B221-8C730BBA9482}"/>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'29 Context All'!$P$34</c15:sqref>
                        </c15:formulaRef>
                      </c:ext>
                    </c:extLst>
                    <c:strCache>
                      <c:ptCount val="1"/>
                      <c:pt idx="0">
                        <c:v>Cambridge</c:v>
                      </c:pt>
                    </c:strCache>
                  </c:strRef>
                </c:tx>
                <c:spPr>
                  <a:solidFill>
                    <a:schemeClr val="accent2"/>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All'!$P$35:$P$46</c15:sqref>
                        </c15:formulaRef>
                      </c:ext>
                    </c:extLst>
                    <c:numCache>
                      <c:formatCode>0%</c:formatCode>
                      <c:ptCount val="12"/>
                      <c:pt idx="0">
                        <c:v>5.7177719741405147E-2</c:v>
                      </c:pt>
                      <c:pt idx="1">
                        <c:v>2.2905338870574132E-3</c:v>
                      </c:pt>
                      <c:pt idx="2">
                        <c:v>0.1111872243866935</c:v>
                      </c:pt>
                      <c:pt idx="3">
                        <c:v>3.9281585820096762E-2</c:v>
                      </c:pt>
                      <c:pt idx="4">
                        <c:v>2.6437470565569207E-2</c:v>
                      </c:pt>
                      <c:pt idx="5">
                        <c:v>0.17373806567624267</c:v>
                      </c:pt>
                      <c:pt idx="6">
                        <c:v>4.2321359763668277E-2</c:v>
                      </c:pt>
                      <c:pt idx="7">
                        <c:v>2.4596480712420259E-2</c:v>
                      </c:pt>
                      <c:pt idx="8">
                        <c:v>0.17534358008305861</c:v>
                      </c:pt>
                      <c:pt idx="9">
                        <c:v>0.2280686732028942</c:v>
                      </c:pt>
                      <c:pt idx="10">
                        <c:v>2.3483324057027872E-2</c:v>
                      </c:pt>
                      <c:pt idx="11">
                        <c:v>9.6073982103866085E-2</c:v>
                      </c:pt>
                    </c:numCache>
                  </c:numRef>
                </c:val>
                <c:extLst xmlns:c15="http://schemas.microsoft.com/office/drawing/2012/chart">
                  <c:ext xmlns:c16="http://schemas.microsoft.com/office/drawing/2014/chart" uri="{C3380CC4-5D6E-409C-BE32-E72D297353CC}">
                    <c16:uniqueId val="{00000003-96DF-49E8-B221-8C730BBA9482}"/>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'29 Context All'!$Q$34</c15:sqref>
                        </c15:formulaRef>
                      </c:ext>
                    </c:extLst>
                    <c:strCache>
                      <c:ptCount val="1"/>
                      <c:pt idx="0">
                        <c:v>East Cambridgeshire</c:v>
                      </c:pt>
                    </c:strCache>
                  </c:strRef>
                </c:tx>
                <c:spPr>
                  <a:solidFill>
                    <a:schemeClr val="accent3"/>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All'!$Q$35:$Q$46</c15:sqref>
                        </c15:formulaRef>
                      </c:ext>
                    </c:extLst>
                    <c:numCache>
                      <c:formatCode>_-* #,##0_-;\-* #,##0_-;_-* "-"??_-;_-@_-</c:formatCode>
                      <c:ptCount val="12"/>
                      <c:pt idx="0">
                        <c:v>3296</c:v>
                      </c:pt>
                      <c:pt idx="1">
                        <c:v>96</c:v>
                      </c:pt>
                      <c:pt idx="2">
                        <c:v>4117</c:v>
                      </c:pt>
                      <c:pt idx="3">
                        <c:v>2192</c:v>
                      </c:pt>
                      <c:pt idx="4">
                        <c:v>826</c:v>
                      </c:pt>
                      <c:pt idx="5">
                        <c:v>8254</c:v>
                      </c:pt>
                      <c:pt idx="6">
                        <c:v>1464</c:v>
                      </c:pt>
                      <c:pt idx="7">
                        <c:v>694</c:v>
                      </c:pt>
                      <c:pt idx="8">
                        <c:v>7839</c:v>
                      </c:pt>
                      <c:pt idx="9">
                        <c:v>4776</c:v>
                      </c:pt>
                      <c:pt idx="10">
                        <c:v>2</c:v>
                      </c:pt>
                      <c:pt idx="11">
                        <c:v>1058</c:v>
                      </c:pt>
                    </c:numCache>
                  </c:numRef>
                </c:val>
                <c:extLst xmlns:c15="http://schemas.microsoft.com/office/drawing/2012/chart">
                  <c:ext xmlns:c16="http://schemas.microsoft.com/office/drawing/2014/chart" uri="{C3380CC4-5D6E-409C-BE32-E72D297353CC}">
                    <c16:uniqueId val="{00000004-96DF-49E8-B221-8C730BBA9482}"/>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'29 Context All'!$R$34</c15:sqref>
                        </c15:formulaRef>
                      </c:ext>
                    </c:extLst>
                    <c:strCache>
                      <c:ptCount val="1"/>
                      <c:pt idx="0">
                        <c:v>East Cambridgeshire</c:v>
                      </c:pt>
                    </c:strCache>
                  </c:strRef>
                </c:tx>
                <c:spPr>
                  <a:solidFill>
                    <a:schemeClr val="accent4"/>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All'!$R$35:$R$46</c15:sqref>
                        </c15:formulaRef>
                      </c:ext>
                    </c:extLst>
                    <c:numCache>
                      <c:formatCode>0%</c:formatCode>
                      <c:ptCount val="12"/>
                      <c:pt idx="0">
                        <c:v>9.522158664124343E-2</c:v>
                      </c:pt>
                      <c:pt idx="1">
                        <c:v>2.7734442711041776E-3</c:v>
                      </c:pt>
                      <c:pt idx="2">
                        <c:v>0.11894031316808228</c:v>
                      </c:pt>
                      <c:pt idx="3">
                        <c:v>6.332697752354538E-2</c:v>
                      </c:pt>
                      <c:pt idx="4">
                        <c:v>2.3863176749292194E-2</c:v>
                      </c:pt>
                      <c:pt idx="5">
                        <c:v>0.23845842722597793</c:v>
                      </c:pt>
                      <c:pt idx="6">
                        <c:v>4.2295025134338707E-2</c:v>
                      </c:pt>
                      <c:pt idx="7">
                        <c:v>2.0049690876523949E-2</c:v>
                      </c:pt>
                      <c:pt idx="8">
                        <c:v>0.22646905876235049</c:v>
                      </c:pt>
                      <c:pt idx="9">
                        <c:v>0.13797885248743283</c:v>
                      </c:pt>
                      <c:pt idx="10">
                        <c:v>5.7780088981337034E-5</c:v>
                      </c:pt>
                      <c:pt idx="11">
                        <c:v>3.0565667071127289E-2</c:v>
                      </c:pt>
                    </c:numCache>
                  </c:numRef>
                </c:val>
                <c:extLst xmlns:c15="http://schemas.microsoft.com/office/drawing/2012/chart">
                  <c:ext xmlns:c16="http://schemas.microsoft.com/office/drawing/2014/chart" uri="{C3380CC4-5D6E-409C-BE32-E72D297353CC}">
                    <c16:uniqueId val="{00000005-96DF-49E8-B221-8C730BBA9482}"/>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'29 Context All'!$S$34</c15:sqref>
                        </c15:formulaRef>
                      </c:ext>
                    </c:extLst>
                    <c:strCache>
                      <c:ptCount val="1"/>
                      <c:pt idx="0">
                        <c:v>Fenland</c:v>
                      </c:pt>
                    </c:strCache>
                  </c:strRef>
                </c:tx>
                <c:spPr>
                  <a:solidFill>
                    <a:schemeClr val="accent5"/>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All'!$S$35:$S$46</c15:sqref>
                        </c15:formulaRef>
                      </c:ext>
                    </c:extLst>
                    <c:numCache>
                      <c:formatCode>_-* #,##0_-;\-* #,##0_-;_-* "-"??_-;_-@_-</c:formatCode>
                      <c:ptCount val="12"/>
                      <c:pt idx="0">
                        <c:v>4365</c:v>
                      </c:pt>
                      <c:pt idx="1">
                        <c:v>137</c:v>
                      </c:pt>
                      <c:pt idx="2">
                        <c:v>5809</c:v>
                      </c:pt>
                      <c:pt idx="3">
                        <c:v>2466</c:v>
                      </c:pt>
                      <c:pt idx="4">
                        <c:v>1136</c:v>
                      </c:pt>
                      <c:pt idx="5">
                        <c:v>7460</c:v>
                      </c:pt>
                      <c:pt idx="6">
                        <c:v>2591</c:v>
                      </c:pt>
                      <c:pt idx="7">
                        <c:v>1011</c:v>
                      </c:pt>
                      <c:pt idx="8">
                        <c:v>8442</c:v>
                      </c:pt>
                      <c:pt idx="9">
                        <c:v>5767</c:v>
                      </c:pt>
                      <c:pt idx="10">
                        <c:v>1</c:v>
                      </c:pt>
                      <c:pt idx="11">
                        <c:v>1435</c:v>
                      </c:pt>
                    </c:numCache>
                  </c:numRef>
                </c:val>
                <c:extLst xmlns:c15="http://schemas.microsoft.com/office/drawing/2012/chart">
                  <c:ext xmlns:c16="http://schemas.microsoft.com/office/drawing/2014/chart" uri="{C3380CC4-5D6E-409C-BE32-E72D297353CC}">
                    <c16:uniqueId val="{00000006-96DF-49E8-B221-8C730BBA9482}"/>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'29 Context All'!$T$34</c15:sqref>
                        </c15:formulaRef>
                      </c:ext>
                    </c:extLst>
                    <c:strCache>
                      <c:ptCount val="1"/>
                      <c:pt idx="0">
                        <c:v>Fenland</c:v>
                      </c:pt>
                    </c:strCache>
                  </c:strRef>
                </c:tx>
                <c:spPr>
                  <a:solidFill>
                    <a:schemeClr val="accent6"/>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All'!$T$35:$T$46</c15:sqref>
                        </c15:formulaRef>
                      </c:ext>
                    </c:extLst>
                    <c:numCache>
                      <c:formatCode>0%</c:formatCode>
                      <c:ptCount val="12"/>
                      <c:pt idx="0">
                        <c:v>0.10745937961595273</c:v>
                      </c:pt>
                      <c:pt idx="1">
                        <c:v>3.3727227966518958E-3</c:v>
                      </c:pt>
                      <c:pt idx="2">
                        <c:v>0.1430083702609552</c:v>
                      </c:pt>
                      <c:pt idx="3">
                        <c:v>6.0709010339734124E-2</c:v>
                      </c:pt>
                      <c:pt idx="4">
                        <c:v>2.7966518956179222E-2</c:v>
                      </c:pt>
                      <c:pt idx="5">
                        <c:v>0.18365337272279667</c:v>
                      </c:pt>
                      <c:pt idx="6">
                        <c:v>6.37863121614968E-2</c:v>
                      </c:pt>
                      <c:pt idx="7">
                        <c:v>2.4889217134416542E-2</c:v>
                      </c:pt>
                      <c:pt idx="8">
                        <c:v>0.20782865583456425</c:v>
                      </c:pt>
                      <c:pt idx="9">
                        <c:v>0.14197439684884294</c:v>
                      </c:pt>
                      <c:pt idx="10">
                        <c:v>2.4618414574101428E-5</c:v>
                      </c:pt>
                      <c:pt idx="11">
                        <c:v>3.5327424913835552E-2</c:v>
                      </c:pt>
                    </c:numCache>
                  </c:numRef>
                </c:val>
                <c:extLst xmlns:c15="http://schemas.microsoft.com/office/drawing/2012/chart">
                  <c:ext xmlns:c16="http://schemas.microsoft.com/office/drawing/2014/chart" uri="{C3380CC4-5D6E-409C-BE32-E72D297353CC}">
                    <c16:uniqueId val="{00000007-96DF-49E8-B221-8C730BBA9482}"/>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'29 Context All'!$U$34</c15:sqref>
                        </c15:formulaRef>
                      </c:ext>
                    </c:extLst>
                    <c:strCache>
                      <c:ptCount val="1"/>
                      <c:pt idx="0">
                        <c:v>Huntingdonshire</c:v>
                      </c:pt>
                    </c:strCache>
                  </c:strRef>
                </c:tx>
                <c:spPr>
                  <a:solidFill>
                    <a:schemeClr val="accent1">
                      <a:lumMod val="6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All'!$U$35:$U$46</c15:sqref>
                        </c15:formulaRef>
                      </c:ext>
                    </c:extLst>
                    <c:numCache>
                      <c:formatCode>_-* #,##0_-;\-* #,##0_-;_-* "-"??_-;_-@_-</c:formatCode>
                      <c:ptCount val="12"/>
                      <c:pt idx="0">
                        <c:v>6396</c:v>
                      </c:pt>
                      <c:pt idx="1">
                        <c:v>168</c:v>
                      </c:pt>
                      <c:pt idx="2">
                        <c:v>7389</c:v>
                      </c:pt>
                      <c:pt idx="3">
                        <c:v>4432</c:v>
                      </c:pt>
                      <c:pt idx="4">
                        <c:v>1931</c:v>
                      </c:pt>
                      <c:pt idx="5">
                        <c:v>15846</c:v>
                      </c:pt>
                      <c:pt idx="6">
                        <c:v>3681</c:v>
                      </c:pt>
                      <c:pt idx="7">
                        <c:v>1398</c:v>
                      </c:pt>
                      <c:pt idx="8">
                        <c:v>15353</c:v>
                      </c:pt>
                      <c:pt idx="9">
                        <c:v>10302</c:v>
                      </c:pt>
                      <c:pt idx="10">
                        <c:v>13</c:v>
                      </c:pt>
                      <c:pt idx="11">
                        <c:v>2424</c:v>
                      </c:pt>
                    </c:numCache>
                  </c:numRef>
                </c:val>
                <c:extLst xmlns:c15="http://schemas.microsoft.com/office/drawing/2012/chart">
                  <c:ext xmlns:c16="http://schemas.microsoft.com/office/drawing/2014/chart" uri="{C3380CC4-5D6E-409C-BE32-E72D297353CC}">
                    <c16:uniqueId val="{00000008-96DF-49E8-B221-8C730BBA9482}"/>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'29 Context All'!$W$34</c15:sqref>
                        </c15:formulaRef>
                      </c:ext>
                    </c:extLst>
                    <c:strCache>
                      <c:ptCount val="1"/>
                      <c:pt idx="0">
                        <c:v>Peterborough</c:v>
                      </c:pt>
                    </c:strCache>
                  </c:strRef>
                </c:tx>
                <c:spPr>
                  <a:solidFill>
                    <a:schemeClr val="accent3">
                      <a:lumMod val="6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All'!$W$35:$W$46</c15:sqref>
                        </c15:formulaRef>
                      </c:ext>
                    </c:extLst>
                    <c:numCache>
                      <c:formatCode>_-* #,##0_-;\-* #,##0_-;_-* "-"??_-;_-@_-</c:formatCode>
                      <c:ptCount val="12"/>
                      <c:pt idx="0">
                        <c:v>5192</c:v>
                      </c:pt>
                      <c:pt idx="1">
                        <c:v>123</c:v>
                      </c:pt>
                      <c:pt idx="2">
                        <c:v>8093</c:v>
                      </c:pt>
                      <c:pt idx="3">
                        <c:v>3932</c:v>
                      </c:pt>
                      <c:pt idx="4">
                        <c:v>2416</c:v>
                      </c:pt>
                      <c:pt idx="5">
                        <c:v>15296</c:v>
                      </c:pt>
                      <c:pt idx="6">
                        <c:v>5882</c:v>
                      </c:pt>
                      <c:pt idx="7">
                        <c:v>3074</c:v>
                      </c:pt>
                      <c:pt idx="8">
                        <c:v>12995</c:v>
                      </c:pt>
                      <c:pt idx="9">
                        <c:v>13159</c:v>
                      </c:pt>
                      <c:pt idx="10">
                        <c:v>47</c:v>
                      </c:pt>
                      <c:pt idx="11">
                        <c:v>3814</c:v>
                      </c:pt>
                    </c:numCache>
                  </c:numRef>
                </c:val>
                <c:extLst xmlns:c15="http://schemas.microsoft.com/office/drawing/2012/chart">
                  <c:ext xmlns:c16="http://schemas.microsoft.com/office/drawing/2014/chart" uri="{C3380CC4-5D6E-409C-BE32-E72D297353CC}">
                    <c16:uniqueId val="{00000009-96DF-49E8-B221-8C730BBA9482}"/>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'29 Context All'!$X$34</c15:sqref>
                        </c15:formulaRef>
                      </c:ext>
                    </c:extLst>
                    <c:strCache>
                      <c:ptCount val="1"/>
                      <c:pt idx="0">
                        <c:v>Peterborough</c:v>
                      </c:pt>
                    </c:strCache>
                  </c:strRef>
                </c:tx>
                <c:spPr>
                  <a:solidFill>
                    <a:schemeClr val="accent4">
                      <a:lumMod val="6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All'!$X$35:$X$46</c15:sqref>
                        </c15:formulaRef>
                      </c:ext>
                    </c:extLst>
                    <c:numCache>
                      <c:formatCode>0%</c:formatCode>
                      <c:ptCount val="12"/>
                      <c:pt idx="0">
                        <c:v>7.0140361779446922E-2</c:v>
                      </c:pt>
                      <c:pt idx="1">
                        <c:v>1.6616457047133998E-3</c:v>
                      </c:pt>
                      <c:pt idx="2">
                        <c:v>0.10933088364427272</c:v>
                      </c:pt>
                      <c:pt idx="3">
                        <c:v>5.3118625292138927E-2</c:v>
                      </c:pt>
                      <c:pt idx="4">
                        <c:v>3.2638504248679465E-2</c:v>
                      </c:pt>
                      <c:pt idx="5">
                        <c:v>0.20663847723005013</c:v>
                      </c:pt>
                      <c:pt idx="6">
                        <c:v>7.9461788903448932E-2</c:v>
                      </c:pt>
                      <c:pt idx="7">
                        <c:v>4.1527633303162531E-2</c:v>
                      </c:pt>
                      <c:pt idx="8">
                        <c:v>0.17555354416870433</c:v>
                      </c:pt>
                      <c:pt idx="9">
                        <c:v>0.17776907177498885</c:v>
                      </c:pt>
                      <c:pt idx="10">
                        <c:v>6.3493778960593329E-4</c:v>
                      </c:pt>
                      <c:pt idx="11">
                        <c:v>5.1524526160787863E-2</c:v>
                      </c:pt>
                    </c:numCache>
                  </c:numRef>
                </c:val>
                <c:extLst xmlns:c15="http://schemas.microsoft.com/office/drawing/2012/chart">
                  <c:ext xmlns:c16="http://schemas.microsoft.com/office/drawing/2014/chart" uri="{C3380CC4-5D6E-409C-BE32-E72D297353CC}">
                    <c16:uniqueId val="{0000000A-96DF-49E8-B221-8C730BBA9482}"/>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'29 Context All'!$Y$34</c15:sqref>
                        </c15:formulaRef>
                      </c:ext>
                    </c:extLst>
                    <c:strCache>
                      <c:ptCount val="1"/>
                      <c:pt idx="0">
                        <c:v>South Cambridgeshire</c:v>
                      </c:pt>
                    </c:strCache>
                  </c:strRef>
                </c:tx>
                <c:spPr>
                  <a:solidFill>
                    <a:schemeClr val="accent5">
                      <a:lumMod val="6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All'!$Y$35:$Y$46</c15:sqref>
                        </c15:formulaRef>
                      </c:ext>
                    </c:extLst>
                    <c:numCache>
                      <c:formatCode>_-* #,##0_-;\-* #,##0_-;_-* "-"??_-;_-@_-</c:formatCode>
                      <c:ptCount val="12"/>
                      <c:pt idx="0">
                        <c:v>5818</c:v>
                      </c:pt>
                      <c:pt idx="1">
                        <c:v>153</c:v>
                      </c:pt>
                      <c:pt idx="2">
                        <c:v>6899</c:v>
                      </c:pt>
                      <c:pt idx="3">
                        <c:v>3723</c:v>
                      </c:pt>
                      <c:pt idx="4">
                        <c:v>1547</c:v>
                      </c:pt>
                      <c:pt idx="5">
                        <c:v>15037</c:v>
                      </c:pt>
                      <c:pt idx="6">
                        <c:v>2545</c:v>
                      </c:pt>
                      <c:pt idx="7">
                        <c:v>1103</c:v>
                      </c:pt>
                      <c:pt idx="8">
                        <c:v>13196</c:v>
                      </c:pt>
                      <c:pt idx="9">
                        <c:v>7873</c:v>
                      </c:pt>
                      <c:pt idx="10">
                        <c:v>34</c:v>
                      </c:pt>
                      <c:pt idx="11">
                        <c:v>2032</c:v>
                      </c:pt>
                    </c:numCache>
                  </c:numRef>
                </c:val>
                <c:extLst xmlns:c15="http://schemas.microsoft.com/office/drawing/2012/chart">
                  <c:ext xmlns:c16="http://schemas.microsoft.com/office/drawing/2014/chart" uri="{C3380CC4-5D6E-409C-BE32-E72D297353CC}">
                    <c16:uniqueId val="{0000000B-96DF-49E8-B221-8C730BBA9482}"/>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'29 Context All'!$Z$34</c15:sqref>
                        </c15:formulaRef>
                      </c:ext>
                    </c:extLst>
                    <c:strCache>
                      <c:ptCount val="1"/>
                      <c:pt idx="0">
                        <c:v>South Cambridgeshire</c:v>
                      </c:pt>
                    </c:strCache>
                  </c:strRef>
                </c:tx>
                <c:spPr>
                  <a:solidFill>
                    <a:schemeClr val="accent6">
                      <a:lumMod val="6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All'!$Z$35:$Z$46</c15:sqref>
                        </c15:formulaRef>
                      </c:ext>
                    </c:extLst>
                    <c:numCache>
                      <c:formatCode>0%</c:formatCode>
                      <c:ptCount val="12"/>
                      <c:pt idx="0">
                        <c:v>9.7031354236157441E-2</c:v>
                      </c:pt>
                      <c:pt idx="1">
                        <c:v>2.5517011340893928E-3</c:v>
                      </c:pt>
                      <c:pt idx="2">
                        <c:v>0.11506004002668446</c:v>
                      </c:pt>
                      <c:pt idx="3">
                        <c:v>6.2091394262841895E-2</c:v>
                      </c:pt>
                      <c:pt idx="4">
                        <c:v>2.5800533689126083E-2</c:v>
                      </c:pt>
                      <c:pt idx="5">
                        <c:v>0.25078385590393598</c:v>
                      </c:pt>
                      <c:pt idx="6">
                        <c:v>4.2444963308872583E-2</c:v>
                      </c:pt>
                      <c:pt idx="7">
                        <c:v>1.8395597064709807E-2</c:v>
                      </c:pt>
                      <c:pt idx="8">
                        <c:v>0.22008005336891262</c:v>
                      </c:pt>
                      <c:pt idx="9">
                        <c:v>0.13130420280186791</c:v>
                      </c:pt>
                      <c:pt idx="10">
                        <c:v>5.6704469646430956E-4</c:v>
                      </c:pt>
                      <c:pt idx="11">
                        <c:v>3.388925950633756E-2</c:v>
                      </c:pt>
                    </c:numCache>
                  </c:numRef>
                </c:val>
                <c:extLst xmlns:c15="http://schemas.microsoft.com/office/drawing/2012/chart">
                  <c:ext xmlns:c16="http://schemas.microsoft.com/office/drawing/2014/chart" uri="{C3380CC4-5D6E-409C-BE32-E72D297353CC}">
                    <c16:uniqueId val="{0000000C-96DF-49E8-B221-8C730BBA9482}"/>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'29 Context All'!$AA$34</c15:sqref>
                        </c15:formulaRef>
                      </c:ext>
                    </c:extLst>
                    <c:strCache>
                      <c:ptCount val="1"/>
                      <c:pt idx="0">
                        <c:v>West Suffolk</c:v>
                      </c:pt>
                    </c:strCache>
                  </c:strRef>
                </c:tx>
                <c:spPr>
                  <a:solidFill>
                    <a:schemeClr val="accent1">
                      <a:lumMod val="80000"/>
                      <a:lumOff val="2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All'!$AA$35:$AA$46</c15:sqref>
                        </c15:formulaRef>
                      </c:ext>
                    </c:extLst>
                    <c:numCache>
                      <c:formatCode>_-* #,##0_-;\-* #,##0_-;_-* "-"??_-;_-@_-</c:formatCode>
                      <c:ptCount val="12"/>
                      <c:pt idx="0">
                        <c:v>7057</c:v>
                      </c:pt>
                      <c:pt idx="1">
                        <c:v>239</c:v>
                      </c:pt>
                      <c:pt idx="2">
                        <c:v>8750</c:v>
                      </c:pt>
                      <c:pt idx="3">
                        <c:v>4052</c:v>
                      </c:pt>
                      <c:pt idx="4">
                        <c:v>2093</c:v>
                      </c:pt>
                      <c:pt idx="5">
                        <c:v>14697</c:v>
                      </c:pt>
                      <c:pt idx="6">
                        <c:v>4234</c:v>
                      </c:pt>
                      <c:pt idx="7">
                        <c:v>1405</c:v>
                      </c:pt>
                      <c:pt idx="8">
                        <c:v>15054</c:v>
                      </c:pt>
                      <c:pt idx="9">
                        <c:v>10577</c:v>
                      </c:pt>
                      <c:pt idx="10">
                        <c:v>19</c:v>
                      </c:pt>
                      <c:pt idx="11">
                        <c:v>3001</c:v>
                      </c:pt>
                    </c:numCache>
                  </c:numRef>
                </c:val>
                <c:extLst xmlns:c15="http://schemas.microsoft.com/office/drawing/2012/chart">
                  <c:ext xmlns:c16="http://schemas.microsoft.com/office/drawing/2014/chart" uri="{C3380CC4-5D6E-409C-BE32-E72D297353CC}">
                    <c16:uniqueId val="{0000000D-96DF-49E8-B221-8C730BBA9482}"/>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'29 Context All'!$AB$34</c15:sqref>
                        </c15:formulaRef>
                      </c:ext>
                    </c:extLst>
                    <c:strCache>
                      <c:ptCount val="1"/>
                      <c:pt idx="0">
                        <c:v>West Suffolk</c:v>
                      </c:pt>
                    </c:strCache>
                  </c:strRef>
                </c:tx>
                <c:spPr>
                  <a:solidFill>
                    <a:schemeClr val="accent2">
                      <a:lumMod val="80000"/>
                      <a:lumOff val="2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All'!$AB$35:$AB$46</c15:sqref>
                        </c15:formulaRef>
                      </c:ext>
                    </c:extLst>
                    <c:numCache>
                      <c:formatCode>0%</c:formatCode>
                      <c:ptCount val="12"/>
                      <c:pt idx="0">
                        <c:v>9.914580347860294E-2</c:v>
                      </c:pt>
                      <c:pt idx="1">
                        <c:v>3.3577790890443678E-3</c:v>
                      </c:pt>
                      <c:pt idx="2">
                        <c:v>0.12293124279974149</c:v>
                      </c:pt>
                      <c:pt idx="3">
                        <c:v>5.6927702379948861E-2</c:v>
                      </c:pt>
                      <c:pt idx="4">
                        <c:v>2.9405153277698166E-2</c:v>
                      </c:pt>
                      <c:pt idx="5">
                        <c:v>0.20648234004889152</c:v>
                      </c:pt>
                      <c:pt idx="6">
                        <c:v>5.9484672230183486E-2</c:v>
                      </c:pt>
                      <c:pt idx="7">
                        <c:v>1.9739245272415634E-2</c:v>
                      </c:pt>
                      <c:pt idx="8">
                        <c:v>0.21149793475512096</c:v>
                      </c:pt>
                      <c:pt idx="9">
                        <c:v>0.14859928629632752</c:v>
                      </c:pt>
                      <c:pt idx="10">
                        <c:v>2.6693641293658153E-4</c:v>
                      </c:pt>
                      <c:pt idx="11">
                        <c:v>4.2161903959088483E-2</c:v>
                      </c:pt>
                    </c:numCache>
                  </c:numRef>
                </c:val>
                <c:extLst xmlns:c15="http://schemas.microsoft.com/office/drawing/2012/chart">
                  <c:ext xmlns:c16="http://schemas.microsoft.com/office/drawing/2014/chart" uri="{C3380CC4-5D6E-409C-BE32-E72D297353CC}">
                    <c16:uniqueId val="{0000000E-96DF-49E8-B221-8C730BBA9482}"/>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'29 Context All'!$AC$34</c15:sqref>
                        </c15:formulaRef>
                      </c:ext>
                    </c:extLst>
                    <c:strCache>
                      <c:ptCount val="1"/>
                      <c:pt idx="0">
                        <c:v>All</c:v>
                      </c:pt>
                    </c:strCache>
                  </c:strRef>
                </c:tx>
                <c:spPr>
                  <a:solidFill>
                    <a:schemeClr val="accent3">
                      <a:lumMod val="80000"/>
                      <a:lumOff val="2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All'!$AC$35:$AC$46</c15:sqref>
                        </c15:formulaRef>
                      </c:ext>
                    </c:extLst>
                    <c:numCache>
                      <c:formatCode>_-* #,##0_-;\-* #,##0_-;_-* "-"??_-;_-@_-</c:formatCode>
                      <c:ptCount val="12"/>
                      <c:pt idx="0">
                        <c:v>34795.519280845518</c:v>
                      </c:pt>
                      <c:pt idx="1">
                        <c:v>1023.0150731363661</c:v>
                      </c:pt>
                      <c:pt idx="2">
                        <c:v>46251.704099459239</c:v>
                      </c:pt>
                      <c:pt idx="3">
                        <c:v>22632.342450977485</c:v>
                      </c:pt>
                      <c:pt idx="4">
                        <c:v>11184.164557299648</c:v>
                      </c:pt>
                      <c:pt idx="5">
                        <c:v>84707.28182137449</c:v>
                      </c:pt>
                      <c:pt idx="6">
                        <c:v>22374.323401050675</c:v>
                      </c:pt>
                      <c:pt idx="7">
                        <c:v>9834.1496221775706</c:v>
                      </c:pt>
                      <c:pt idx="8">
                        <c:v>81071.226713456825</c:v>
                      </c:pt>
                      <c:pt idx="9">
                        <c:v>63108.96568244994</c:v>
                      </c:pt>
                      <c:pt idx="10">
                        <c:v>1213.0249552059479</c:v>
                      </c:pt>
                      <c:pt idx="11">
                        <c:v>18252.282342566301</c:v>
                      </c:pt>
                    </c:numCache>
                  </c:numRef>
                </c:val>
                <c:extLst xmlns:c15="http://schemas.microsoft.com/office/drawing/2012/chart">
                  <c:ext xmlns:c16="http://schemas.microsoft.com/office/drawing/2014/chart" uri="{C3380CC4-5D6E-409C-BE32-E72D297353CC}">
                    <c16:uniqueId val="{0000000F-96DF-49E8-B221-8C730BBA9482}"/>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'29 Context All'!$AE$34</c15:sqref>
                        </c15:formulaRef>
                      </c:ext>
                    </c:extLst>
                    <c:strCache>
                      <c:ptCount val="1"/>
                      <c:pt idx="0">
                        <c:v>Greater Cambridge</c:v>
                      </c:pt>
                    </c:strCache>
                  </c:strRef>
                </c:tx>
                <c:spPr>
                  <a:solidFill>
                    <a:schemeClr val="accent5">
                      <a:lumMod val="80000"/>
                      <a:lumOff val="2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All'!$AE$35:$AE$46</c15:sqref>
                        </c15:formulaRef>
                      </c:ext>
                    </c:extLst>
                    <c:numCache>
                      <c:formatCode>_-* #,##0_-;\-* #,##0_-;_-* "-"??_-;_-@_-</c:formatCode>
                      <c:ptCount val="12"/>
                      <c:pt idx="0">
                        <c:v>8489</c:v>
                      </c:pt>
                      <c:pt idx="1">
                        <c:v>260</c:v>
                      </c:pt>
                      <c:pt idx="2">
                        <c:v>12093</c:v>
                      </c:pt>
                      <c:pt idx="3">
                        <c:v>5558</c:v>
                      </c:pt>
                      <c:pt idx="4">
                        <c:v>2782</c:v>
                      </c:pt>
                      <c:pt idx="5">
                        <c:v>23153</c:v>
                      </c:pt>
                      <c:pt idx="6">
                        <c:v>4522</c:v>
                      </c:pt>
                      <c:pt idx="7">
                        <c:v>2252</c:v>
                      </c:pt>
                      <c:pt idx="8">
                        <c:v>21387</c:v>
                      </c:pt>
                      <c:pt idx="9">
                        <c:v>18527</c:v>
                      </c:pt>
                      <c:pt idx="10">
                        <c:v>1131</c:v>
                      </c:pt>
                      <c:pt idx="11">
                        <c:v>6520</c:v>
                      </c:pt>
                    </c:numCache>
                  </c:numRef>
                </c:val>
                <c:extLst xmlns:c15="http://schemas.microsoft.com/office/drawing/2012/chart">
                  <c:ext xmlns:c16="http://schemas.microsoft.com/office/drawing/2014/chart" uri="{C3380CC4-5D6E-409C-BE32-E72D297353CC}">
                    <c16:uniqueId val="{00000010-96DF-49E8-B221-8C730BBA9482}"/>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'29 Context All'!$AF$34</c15:sqref>
                        </c15:formulaRef>
                      </c:ext>
                    </c:extLst>
                    <c:strCache>
                      <c:ptCount val="1"/>
                      <c:pt idx="0">
                        <c:v>Greater Cambridge</c:v>
                      </c:pt>
                    </c:strCache>
                  </c:strRef>
                </c:tx>
                <c:spPr>
                  <a:solidFill>
                    <a:schemeClr val="accent6">
                      <a:lumMod val="80000"/>
                      <a:lumOff val="2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All'!$AF$35:$AF$46</c15:sqref>
                        </c15:formulaRef>
                      </c:ext>
                    </c:extLst>
                    <c:numCache>
                      <c:formatCode>0%</c:formatCode>
                      <c:ptCount val="12"/>
                      <c:pt idx="0">
                        <c:v>7.9578903950353413E-2</c:v>
                      </c:pt>
                      <c:pt idx="1">
                        <c:v>2.4373324333952042E-3</c:v>
                      </c:pt>
                      <c:pt idx="2">
                        <c:v>0.11336408121941617</c:v>
                      </c:pt>
                      <c:pt idx="3">
                        <c:v>5.2102667941579014E-2</c:v>
                      </c:pt>
                      <c:pt idx="4">
                        <c:v>2.6079457037328682E-2</c:v>
                      </c:pt>
                      <c:pt idx="5">
                        <c:v>0.21704445319384291</c:v>
                      </c:pt>
                      <c:pt idx="6">
                        <c:v>4.2390835630050437E-2</c:v>
                      </c:pt>
                      <c:pt idx="7">
                        <c:v>2.111104861540769E-2</c:v>
                      </c:pt>
                      <c:pt idx="8">
                        <c:v>0.20048934135778165</c:v>
                      </c:pt>
                      <c:pt idx="9">
                        <c:v>0.1736786845904344</c:v>
                      </c:pt>
                      <c:pt idx="10">
                        <c:v>1.0602396085269137E-2</c:v>
                      </c:pt>
                      <c:pt idx="11">
                        <c:v>6.1120797945141268E-2</c:v>
                      </c:pt>
                    </c:numCache>
                  </c:numRef>
                </c:val>
                <c:extLst xmlns:c15="http://schemas.microsoft.com/office/drawing/2012/chart">
                  <c:ext xmlns:c16="http://schemas.microsoft.com/office/drawing/2014/chart" uri="{C3380CC4-5D6E-409C-BE32-E72D297353CC}">
                    <c16:uniqueId val="{00000011-96DF-49E8-B221-8C730BBA9482}"/>
                  </c:ext>
                </c:extLst>
              </c15:ser>
            </c15:filteredBarSeries>
          </c:ext>
        </c:extLst>
      </c:barChart>
      <c:catAx>
        <c:axId val="1283671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3672856"/>
        <c:crosses val="autoZero"/>
        <c:auto val="1"/>
        <c:lblAlgn val="ctr"/>
        <c:lblOffset val="100"/>
        <c:noMultiLvlLbl val="0"/>
      </c:catAx>
      <c:valAx>
        <c:axId val="12836728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3671216"/>
        <c:crosses val="autoZero"/>
        <c:crossBetween val="between"/>
      </c:valAx>
      <c:spPr>
        <a:noFill/>
        <a:ln>
          <a:noFill/>
        </a:ln>
        <a:effectLst/>
      </c:spPr>
    </c:plotArea>
    <c:legend>
      <c:legendPos val="t"/>
      <c:layout>
        <c:manualLayout>
          <c:xMode val="edge"/>
          <c:yMode val="edge"/>
          <c:x val="0.29655769873843668"/>
          <c:y val="6.5698059993192235E-3"/>
          <c:w val="0.40688460252312658"/>
          <c:h val="8.0051275525248225E-2"/>
        </c:manualLayout>
      </c:layout>
      <c:overlay val="1"/>
      <c:spPr>
        <a:solidFill>
          <a:schemeClr val="bg1"/>
        </a:solid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'46 Data Census size tenure'!$F$171</c:f>
              <c:strCache>
                <c:ptCount val="1"/>
                <c:pt idx="0">
                  <c:v>Huntingdonshire</c:v>
                </c:pt>
              </c:strCache>
            </c:strRef>
          </c:tx>
          <c:spPr>
            <a:solidFill>
              <a:schemeClr val="accent1"/>
            </a:solidFill>
            <a:ln>
              <a:noFill/>
            </a:ln>
            <a:effectLst/>
          </c:spPr>
          <c:invertIfNegative val="0"/>
          <c:dPt>
            <c:idx val="5"/>
            <c:invertIfNegative val="0"/>
            <c:bubble3D val="0"/>
            <c:spPr>
              <a:solidFill>
                <a:schemeClr val="accent2"/>
              </a:solidFill>
              <a:ln>
                <a:noFill/>
              </a:ln>
              <a:effectLst/>
            </c:spPr>
            <c:extLst>
              <c:ext xmlns:c16="http://schemas.microsoft.com/office/drawing/2014/chart" uri="{C3380CC4-5D6E-409C-BE32-E72D297353CC}">
                <c16:uniqueId val="{00000001-19D5-48F5-BEE0-462710B1B4C1}"/>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3-19D5-48F5-BEE0-462710B1B4C1}"/>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5-19D5-48F5-BEE0-462710B1B4C1}"/>
              </c:ext>
            </c:extLst>
          </c:dPt>
          <c:dPt>
            <c:idx val="8"/>
            <c:invertIfNegative val="0"/>
            <c:bubble3D val="0"/>
            <c:spPr>
              <a:solidFill>
                <a:schemeClr val="accent2"/>
              </a:solidFill>
              <a:ln>
                <a:noFill/>
              </a:ln>
              <a:effectLst/>
            </c:spPr>
            <c:extLst>
              <c:ext xmlns:c16="http://schemas.microsoft.com/office/drawing/2014/chart" uri="{C3380CC4-5D6E-409C-BE32-E72D297353CC}">
                <c16:uniqueId val="{00000007-19D5-48F5-BEE0-462710B1B4C1}"/>
              </c:ext>
            </c:extLst>
          </c:dPt>
          <c:dPt>
            <c:idx val="9"/>
            <c:invertIfNegative val="0"/>
            <c:bubble3D val="0"/>
            <c:spPr>
              <a:solidFill>
                <a:schemeClr val="accent2"/>
              </a:solidFill>
              <a:ln>
                <a:noFill/>
              </a:ln>
              <a:effectLst/>
            </c:spPr>
            <c:extLst>
              <c:ext xmlns:c16="http://schemas.microsoft.com/office/drawing/2014/chart" uri="{C3380CC4-5D6E-409C-BE32-E72D297353CC}">
                <c16:uniqueId val="{00000009-19D5-48F5-BEE0-462710B1B4C1}"/>
              </c:ext>
            </c:extLst>
          </c:dPt>
          <c:dPt>
            <c:idx val="10"/>
            <c:invertIfNegative val="0"/>
            <c:bubble3D val="0"/>
            <c:spPr>
              <a:solidFill>
                <a:schemeClr val="accent3"/>
              </a:solidFill>
              <a:ln>
                <a:noFill/>
              </a:ln>
              <a:effectLst/>
            </c:spPr>
            <c:extLst>
              <c:ext xmlns:c16="http://schemas.microsoft.com/office/drawing/2014/chart" uri="{C3380CC4-5D6E-409C-BE32-E72D297353CC}">
                <c16:uniqueId val="{0000000B-19D5-48F5-BEE0-462710B1B4C1}"/>
              </c:ext>
            </c:extLst>
          </c:dPt>
          <c:dPt>
            <c:idx val="11"/>
            <c:invertIfNegative val="0"/>
            <c:bubble3D val="0"/>
            <c:spPr>
              <a:solidFill>
                <a:schemeClr val="accent3"/>
              </a:solidFill>
              <a:ln>
                <a:noFill/>
              </a:ln>
              <a:effectLst/>
            </c:spPr>
            <c:extLst>
              <c:ext xmlns:c16="http://schemas.microsoft.com/office/drawing/2014/chart" uri="{C3380CC4-5D6E-409C-BE32-E72D297353CC}">
                <c16:uniqueId val="{0000000D-19D5-48F5-BEE0-462710B1B4C1}"/>
              </c:ext>
            </c:extLst>
          </c:dPt>
          <c:dPt>
            <c:idx val="12"/>
            <c:invertIfNegative val="0"/>
            <c:bubble3D val="0"/>
            <c:spPr>
              <a:solidFill>
                <a:schemeClr val="accent3"/>
              </a:solidFill>
              <a:ln>
                <a:noFill/>
              </a:ln>
              <a:effectLst/>
            </c:spPr>
            <c:extLst>
              <c:ext xmlns:c16="http://schemas.microsoft.com/office/drawing/2014/chart" uri="{C3380CC4-5D6E-409C-BE32-E72D297353CC}">
                <c16:uniqueId val="{0000000F-19D5-48F5-BEE0-462710B1B4C1}"/>
              </c:ext>
            </c:extLst>
          </c:dPt>
          <c:dPt>
            <c:idx val="13"/>
            <c:invertIfNegative val="0"/>
            <c:bubble3D val="0"/>
            <c:spPr>
              <a:solidFill>
                <a:schemeClr val="accent3"/>
              </a:solidFill>
              <a:ln>
                <a:noFill/>
              </a:ln>
              <a:effectLst/>
            </c:spPr>
            <c:extLst>
              <c:ext xmlns:c16="http://schemas.microsoft.com/office/drawing/2014/chart" uri="{C3380CC4-5D6E-409C-BE32-E72D297353CC}">
                <c16:uniqueId val="{00000011-19D5-48F5-BEE0-462710B1B4C1}"/>
              </c:ext>
            </c:extLst>
          </c:dPt>
          <c:dPt>
            <c:idx val="14"/>
            <c:invertIfNegative val="0"/>
            <c:bubble3D val="0"/>
            <c:spPr>
              <a:solidFill>
                <a:schemeClr val="accent3"/>
              </a:solidFill>
              <a:ln>
                <a:noFill/>
              </a:ln>
              <a:effectLst/>
            </c:spPr>
            <c:extLst>
              <c:ext xmlns:c16="http://schemas.microsoft.com/office/drawing/2014/chart" uri="{C3380CC4-5D6E-409C-BE32-E72D297353CC}">
                <c16:uniqueId val="{00000013-19D5-48F5-BEE0-462710B1B4C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'46 Data Census size tenure'!$A$172:$B$186</c:f>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f>'46 Data Census size tenure'!$F$172:$F$186</c:f>
              <c:numCache>
                <c:formatCode>#,##0</c:formatCode>
                <c:ptCount val="15"/>
                <c:pt idx="0">
                  <c:v>2249</c:v>
                </c:pt>
                <c:pt idx="1">
                  <c:v>3258</c:v>
                </c:pt>
                <c:pt idx="2">
                  <c:v>3023</c:v>
                </c:pt>
                <c:pt idx="3">
                  <c:v>324</c:v>
                </c:pt>
                <c:pt idx="4">
                  <c:v>85</c:v>
                </c:pt>
                <c:pt idx="5">
                  <c:v>1663</c:v>
                </c:pt>
                <c:pt idx="6">
                  <c:v>3713</c:v>
                </c:pt>
                <c:pt idx="7">
                  <c:v>3588</c:v>
                </c:pt>
                <c:pt idx="8">
                  <c:v>1195</c:v>
                </c:pt>
                <c:pt idx="9">
                  <c:v>329</c:v>
                </c:pt>
                <c:pt idx="10">
                  <c:v>1390</c:v>
                </c:pt>
                <c:pt idx="11">
                  <c:v>7871</c:v>
                </c:pt>
                <c:pt idx="12">
                  <c:v>21991</c:v>
                </c:pt>
                <c:pt idx="13">
                  <c:v>15312</c:v>
                </c:pt>
                <c:pt idx="14">
                  <c:v>3342</c:v>
                </c:pt>
              </c:numCache>
            </c:numRef>
          </c:val>
          <c:extLst>
            <c:ext xmlns:c16="http://schemas.microsoft.com/office/drawing/2014/chart" uri="{C3380CC4-5D6E-409C-BE32-E72D297353CC}">
              <c16:uniqueId val="{00000014-19D5-48F5-BEE0-462710B1B4C1}"/>
            </c:ext>
          </c:extLst>
        </c:ser>
        <c:dLbls>
          <c:showLegendKey val="0"/>
          <c:showVal val="0"/>
          <c:showCatName val="0"/>
          <c:showSerName val="0"/>
          <c:showPercent val="0"/>
          <c:showBubbleSize val="0"/>
        </c:dLbls>
        <c:gapWidth val="182"/>
        <c:axId val="724414448"/>
        <c:axId val="724410512"/>
      </c:barChart>
      <c:catAx>
        <c:axId val="724414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4410512"/>
        <c:crosses val="autoZero"/>
        <c:auto val="1"/>
        <c:lblAlgn val="ctr"/>
        <c:lblOffset val="100"/>
        <c:noMultiLvlLbl val="0"/>
      </c:catAx>
      <c:valAx>
        <c:axId val="72441051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4414448"/>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'46 Data Census size tenure'!$F$131</c:f>
              <c:strCache>
                <c:ptCount val="1"/>
                <c:pt idx="0">
                  <c:v>Huntingdonshire</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1FC3-4152-81C2-79A7F95CAAE9}"/>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1FC3-4152-81C2-79A7F95CAAE9}"/>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1FC3-4152-81C2-79A7F95CAAE9}"/>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1FC3-4152-81C2-79A7F95CAAE9}"/>
              </c:ext>
            </c:extLst>
          </c:dPt>
          <c:dPt>
            <c:idx val="4"/>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1FC3-4152-81C2-79A7F95CAAE9}"/>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'46 Data Census size tenure'!$B$132:$B$136</c:f>
              <c:strCache>
                <c:ptCount val="5"/>
                <c:pt idx="0">
                  <c:v>1 bed</c:v>
                </c:pt>
                <c:pt idx="1">
                  <c:v>2 bed</c:v>
                </c:pt>
                <c:pt idx="2">
                  <c:v>3 bed</c:v>
                </c:pt>
                <c:pt idx="3">
                  <c:v>4 bed</c:v>
                </c:pt>
                <c:pt idx="4">
                  <c:v>5+ bed</c:v>
                </c:pt>
              </c:strCache>
            </c:strRef>
          </c:cat>
          <c:val>
            <c:numRef>
              <c:f>'46 Data Census size tenure'!$F$132:$F$136</c:f>
              <c:numCache>
                <c:formatCode>#,##0</c:formatCode>
                <c:ptCount val="5"/>
                <c:pt idx="0">
                  <c:v>5302</c:v>
                </c:pt>
                <c:pt idx="1">
                  <c:v>14842</c:v>
                </c:pt>
                <c:pt idx="2">
                  <c:v>28602</c:v>
                </c:pt>
                <c:pt idx="3">
                  <c:v>16831</c:v>
                </c:pt>
                <c:pt idx="4">
                  <c:v>3756</c:v>
                </c:pt>
              </c:numCache>
            </c:numRef>
          </c:val>
          <c:extLst>
            <c:ext xmlns:c16="http://schemas.microsoft.com/office/drawing/2014/chart" uri="{C3380CC4-5D6E-409C-BE32-E72D297353CC}">
              <c16:uniqueId val="{0000000A-1FC3-4152-81C2-79A7F95CAAE9}"/>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7"/>
          <c:order val="0"/>
          <c:tx>
            <c:strRef>
              <c:f>'46 Data Census size tenure'!$J$188</c:f>
              <c:strCache>
                <c:ptCount val="1"/>
                <c:pt idx="0">
                  <c:v>All</c:v>
                </c:pt>
              </c:strCache>
            </c:strRef>
          </c:tx>
          <c:spPr>
            <a:solidFill>
              <a:schemeClr val="bg1">
                <a:lumMod val="65000"/>
              </a:schemeClr>
            </a:solidFill>
            <a:ln>
              <a:noFill/>
            </a:ln>
            <a:effectLst/>
          </c:spPr>
          <c:invertIfNegative val="0"/>
          <c:cat>
            <c:multiLvlStrRef>
              <c:f>'46 Data Census size tenure'!$A$189:$B$203</c:f>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f>'46 Data Census size tenure'!$J$189:$J$203</c:f>
              <c:numCache>
                <c:formatCode>0%</c:formatCode>
                <c:ptCount val="15"/>
                <c:pt idx="0">
                  <c:v>4.8042336583913915E-2</c:v>
                </c:pt>
                <c:pt idx="1">
                  <c:v>5.6111612795818805E-2</c:v>
                </c:pt>
                <c:pt idx="2">
                  <c:v>5.0249469026995119E-2</c:v>
                </c:pt>
                <c:pt idx="3">
                  <c:v>5.5846756902649067E-3</c:v>
                </c:pt>
                <c:pt idx="4">
                  <c:v>1.4478788826612721E-3</c:v>
                </c:pt>
                <c:pt idx="5">
                  <c:v>3.1747393061280084E-2</c:v>
                </c:pt>
                <c:pt idx="6">
                  <c:v>6.6519188178850885E-2</c:v>
                </c:pt>
                <c:pt idx="7">
                  <c:v>6.0992528541375532E-2</c:v>
                </c:pt>
                <c:pt idx="8">
                  <c:v>1.9190701287956372E-2</c:v>
                </c:pt>
                <c:pt idx="9">
                  <c:v>6.9240897785804731E-3</c:v>
                </c:pt>
                <c:pt idx="10">
                  <c:v>1.9639695087806035E-2</c:v>
                </c:pt>
                <c:pt idx="11">
                  <c:v>0.13135338838972663</c:v>
                </c:pt>
                <c:pt idx="12">
                  <c:v>0.29390932343192699</c:v>
                </c:pt>
                <c:pt idx="13">
                  <c:v>0.1615696621447778</c:v>
                </c:pt>
                <c:pt idx="14">
                  <c:v>4.671805711806519E-2</c:v>
                </c:pt>
              </c:numCache>
            </c:numRef>
          </c:val>
          <c:extLst>
            <c:ext xmlns:c16="http://schemas.microsoft.com/office/drawing/2014/chart" uri="{C3380CC4-5D6E-409C-BE32-E72D297353CC}">
              <c16:uniqueId val="{00000000-529C-4C84-AB67-CA6CC2D910A0}"/>
            </c:ext>
          </c:extLst>
        </c:ser>
        <c:ser>
          <c:idx val="3"/>
          <c:order val="4"/>
          <c:tx>
            <c:strRef>
              <c:f>'46 Data Census size tenure'!$F$188</c:f>
              <c:strCache>
                <c:ptCount val="1"/>
                <c:pt idx="0">
                  <c:v>Huntingdonshire</c:v>
                </c:pt>
              </c:strCache>
            </c:strRef>
          </c:tx>
          <c:spPr>
            <a:solidFill>
              <a:schemeClr val="accent4"/>
            </a:solidFill>
            <a:ln>
              <a:noFill/>
            </a:ln>
            <a:effectLst/>
          </c:spPr>
          <c:invertIfNegative val="0"/>
          <c:cat>
            <c:multiLvlStrRef>
              <c:f>'46 Data Census size tenure'!$A$189:$B$203</c:f>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f>'46 Data Census size tenure'!$F$189:$F$203</c:f>
              <c:numCache>
                <c:formatCode>0%</c:formatCode>
                <c:ptCount val="15"/>
                <c:pt idx="0">
                  <c:v>3.2437655950268991E-2</c:v>
                </c:pt>
                <c:pt idx="1">
                  <c:v>4.6990610531781406E-2</c:v>
                </c:pt>
                <c:pt idx="2">
                  <c:v>4.3601171159476731E-2</c:v>
                </c:pt>
                <c:pt idx="3">
                  <c:v>4.6730993899009128E-3</c:v>
                </c:pt>
                <c:pt idx="4">
                  <c:v>1.2259674325357333E-3</c:v>
                </c:pt>
                <c:pt idx="5">
                  <c:v>2.3985692238904996E-2</c:v>
                </c:pt>
                <c:pt idx="6">
                  <c:v>5.3553142082413858E-2</c:v>
                </c:pt>
                <c:pt idx="7">
                  <c:v>5.175024879927307E-2</c:v>
                </c:pt>
                <c:pt idx="8">
                  <c:v>1.7235659786825897E-2</c:v>
                </c:pt>
                <c:pt idx="9">
                  <c:v>4.7452151212265441E-3</c:v>
                </c:pt>
                <c:pt idx="10">
                  <c:v>2.004817330852552E-2</c:v>
                </c:pt>
                <c:pt idx="11">
                  <c:v>0.11352458425280891</c:v>
                </c:pt>
                <c:pt idx="12">
                  <c:v>0.3171794095163919</c:v>
                </c:pt>
                <c:pt idx="13">
                  <c:v>0.22084721561161352</c:v>
                </c:pt>
                <c:pt idx="14">
                  <c:v>4.8202154818052012E-2</c:v>
                </c:pt>
              </c:numCache>
            </c:numRef>
          </c:val>
          <c:extLst>
            <c:ext xmlns:c16="http://schemas.microsoft.com/office/drawing/2014/chart" uri="{C3380CC4-5D6E-409C-BE32-E72D297353CC}">
              <c16:uniqueId val="{00000001-529C-4C84-AB67-CA6CC2D910A0}"/>
            </c:ext>
          </c:extLst>
        </c:ser>
        <c:dLbls>
          <c:showLegendKey val="0"/>
          <c:showVal val="0"/>
          <c:showCatName val="0"/>
          <c:showSerName val="0"/>
          <c:showPercent val="0"/>
          <c:showBubbleSize val="0"/>
        </c:dLbls>
        <c:gapWidth val="150"/>
        <c:axId val="1265910592"/>
        <c:axId val="1265914528"/>
        <c:extLst>
          <c:ext xmlns:c15="http://schemas.microsoft.com/office/drawing/2012/chart" uri="{02D57815-91ED-43cb-92C2-25804820EDAC}">
            <c15:filteredBarSeries>
              <c15:ser>
                <c:idx val="0"/>
                <c:order val="1"/>
                <c:tx>
                  <c:strRef>
                    <c:extLst>
                      <c:ext uri="{02D57815-91ED-43cb-92C2-25804820EDAC}">
                        <c15:formulaRef>
                          <c15:sqref>'46 Data Census size tenure'!$C$188</c15:sqref>
                        </c15:formulaRef>
                      </c:ext>
                    </c:extLst>
                    <c:strCache>
                      <c:ptCount val="1"/>
                      <c:pt idx="0">
                        <c:v>Cambridge</c:v>
                      </c:pt>
                    </c:strCache>
                  </c:strRef>
                </c:tx>
                <c:spPr>
                  <a:solidFill>
                    <a:schemeClr val="accent1"/>
                  </a:solidFill>
                  <a:ln>
                    <a:noFill/>
                  </a:ln>
                  <a:effectLst/>
                </c:spPr>
                <c:invertIfNegative val="0"/>
                <c:cat>
                  <c:multiLvlStrRef>
                    <c:extLst>
                      <c:ext uri="{02D57815-91ED-43cb-92C2-25804820EDAC}">
                        <c15:formulaRef>
                          <c15:sqref>'46 Data Census size tenure'!$A$189:$B$203</c15:sqref>
                        </c15:formulaRef>
                      </c:ext>
                    </c:extLst>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extLst>
                      <c:ext uri="{02D57815-91ED-43cb-92C2-25804820EDAC}">
                        <c15:formulaRef>
                          <c15:sqref>'46 Data Census size tenure'!$C$189:$C$203</c15:sqref>
                        </c15:formulaRef>
                      </c:ext>
                    </c:extLst>
                    <c:numCache>
                      <c:formatCode>0%</c:formatCode>
                      <c:ptCount val="15"/>
                      <c:pt idx="0">
                        <c:v>8.6098385922849685E-2</c:v>
                      </c:pt>
                      <c:pt idx="1">
                        <c:v>7.1948452284111827E-2</c:v>
                      </c:pt>
                      <c:pt idx="2">
                        <c:v>6.7388791368754544E-2</c:v>
                      </c:pt>
                      <c:pt idx="3">
                        <c:v>6.9572290962024233E-3</c:v>
                      </c:pt>
                      <c:pt idx="4">
                        <c:v>3.5749454125101683E-3</c:v>
                      </c:pt>
                      <c:pt idx="5">
                        <c:v>7.8391916770133144E-2</c:v>
                      </c:pt>
                      <c:pt idx="6">
                        <c:v>9.050819882690414E-2</c:v>
                      </c:pt>
                      <c:pt idx="7">
                        <c:v>6.2743503018367092E-2</c:v>
                      </c:pt>
                      <c:pt idx="8">
                        <c:v>2.7721882091021964E-2</c:v>
                      </c:pt>
                      <c:pt idx="9">
                        <c:v>1.8795221989125317E-2</c:v>
                      </c:pt>
                      <c:pt idx="10">
                        <c:v>2.9327396497837908E-2</c:v>
                      </c:pt>
                      <c:pt idx="11">
                        <c:v>0.10253885344864494</c:v>
                      </c:pt>
                      <c:pt idx="12">
                        <c:v>0.21539581281842701</c:v>
                      </c:pt>
                      <c:pt idx="13">
                        <c:v>9.4382840262019957E-2</c:v>
                      </c:pt>
                      <c:pt idx="14">
                        <c:v>4.4226570193089863E-2</c:v>
                      </c:pt>
                    </c:numCache>
                  </c:numRef>
                </c:val>
                <c:extLst>
                  <c:ext xmlns:c16="http://schemas.microsoft.com/office/drawing/2014/chart" uri="{C3380CC4-5D6E-409C-BE32-E72D297353CC}">
                    <c16:uniqueId val="{00000002-529C-4C84-AB67-CA6CC2D910A0}"/>
                  </c:ext>
                </c:extLst>
              </c15:ser>
            </c15:filteredBarSeries>
            <c15:filteredBarSeries>
              <c15:ser>
                <c:idx val="1"/>
                <c:order val="2"/>
                <c:tx>
                  <c:strRef>
                    <c:extLst xmlns:c15="http://schemas.microsoft.com/office/drawing/2012/chart">
                      <c:ext xmlns:c15="http://schemas.microsoft.com/office/drawing/2012/chart" uri="{02D57815-91ED-43cb-92C2-25804820EDAC}">
                        <c15:formulaRef>
                          <c15:sqref>'46 Data Census size tenure'!$D$188</c15:sqref>
                        </c15:formulaRef>
                      </c:ext>
                    </c:extLst>
                    <c:strCache>
                      <c:ptCount val="1"/>
                      <c:pt idx="0">
                        <c:v>East Cambridgeshire</c:v>
                      </c:pt>
                    </c:strCache>
                  </c:strRef>
                </c:tx>
                <c:spPr>
                  <a:solidFill>
                    <a:schemeClr val="accent2"/>
                  </a:solidFill>
                  <a:ln>
                    <a:noFill/>
                  </a:ln>
                  <a:effectLst/>
                </c:spPr>
                <c:invertIfNegative val="0"/>
                <c:cat>
                  <c:multiLvlStrRef>
                    <c:extLst xmlns:c15="http://schemas.microsoft.com/office/drawing/2012/chart">
                      <c:ext xmlns:c15="http://schemas.microsoft.com/office/drawing/2012/chart" uri="{02D57815-91ED-43cb-92C2-25804820EDAC}">
                        <c15:formulaRef>
                          <c15:sqref>'46 Data Census size tenure'!$A$189:$B$203</c15:sqref>
                        </c15:formulaRef>
                      </c:ext>
                    </c:extLst>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extLst xmlns:c15="http://schemas.microsoft.com/office/drawing/2012/chart">
                      <c:ext xmlns:c15="http://schemas.microsoft.com/office/drawing/2012/chart" uri="{02D57815-91ED-43cb-92C2-25804820EDAC}">
                        <c15:formulaRef>
                          <c15:sqref>'46 Data Census size tenure'!$D$189:$D$203</c15:sqref>
                        </c15:formulaRef>
                      </c:ext>
                    </c:extLst>
                    <c:numCache>
                      <c:formatCode>0%</c:formatCode>
                      <c:ptCount val="15"/>
                      <c:pt idx="0">
                        <c:v>3.9001560062402497E-2</c:v>
                      </c:pt>
                      <c:pt idx="1">
                        <c:v>5.5468885422083551E-2</c:v>
                      </c:pt>
                      <c:pt idx="2">
                        <c:v>4.307505633558676E-2</c:v>
                      </c:pt>
                      <c:pt idx="3">
                        <c:v>4.3046166291096088E-3</c:v>
                      </c:pt>
                      <c:pt idx="4">
                        <c:v>9.822615126827295E-4</c:v>
                      </c:pt>
                      <c:pt idx="5">
                        <c:v>2.0511931588374645E-2</c:v>
                      </c:pt>
                      <c:pt idx="6">
                        <c:v>5.8646790316057087E-2</c:v>
                      </c:pt>
                      <c:pt idx="7">
                        <c:v>5.5526665511064888E-2</c:v>
                      </c:pt>
                      <c:pt idx="8">
                        <c:v>1.6900676027041081E-2</c:v>
                      </c:pt>
                      <c:pt idx="9">
                        <c:v>5.7202288091523657E-3</c:v>
                      </c:pt>
                      <c:pt idx="10">
                        <c:v>1.4502802334315595E-2</c:v>
                      </c:pt>
                      <c:pt idx="11">
                        <c:v>0.14887039926041487</c:v>
                      </c:pt>
                      <c:pt idx="12">
                        <c:v>0.30259432599526204</c:v>
                      </c:pt>
                      <c:pt idx="13">
                        <c:v>0.1786560351302941</c:v>
                      </c:pt>
                      <c:pt idx="14">
                        <c:v>5.5237765066158205E-2</c:v>
                      </c:pt>
                    </c:numCache>
                  </c:numRef>
                </c:val>
                <c:extLst xmlns:c15="http://schemas.microsoft.com/office/drawing/2012/chart">
                  <c:ext xmlns:c16="http://schemas.microsoft.com/office/drawing/2014/chart" uri="{C3380CC4-5D6E-409C-BE32-E72D297353CC}">
                    <c16:uniqueId val="{00000003-529C-4C84-AB67-CA6CC2D910A0}"/>
                  </c:ext>
                </c:extLst>
              </c15:ser>
            </c15:filteredBarSeries>
            <c15:filteredBarSeries>
              <c15:ser>
                <c:idx val="2"/>
                <c:order val="3"/>
                <c:tx>
                  <c:strRef>
                    <c:extLst xmlns:c15="http://schemas.microsoft.com/office/drawing/2012/chart">
                      <c:ext xmlns:c15="http://schemas.microsoft.com/office/drawing/2012/chart" uri="{02D57815-91ED-43cb-92C2-25804820EDAC}">
                        <c15:formulaRef>
                          <c15:sqref>'46 Data Census size tenure'!$E$188</c15:sqref>
                        </c15:formulaRef>
                      </c:ext>
                    </c:extLst>
                    <c:strCache>
                      <c:ptCount val="1"/>
                      <c:pt idx="0">
                        <c:v>Fenland</c:v>
                      </c:pt>
                    </c:strCache>
                  </c:strRef>
                </c:tx>
                <c:spPr>
                  <a:solidFill>
                    <a:schemeClr val="accent3"/>
                  </a:solidFill>
                  <a:ln>
                    <a:noFill/>
                  </a:ln>
                  <a:effectLst/>
                </c:spPr>
                <c:invertIfNegative val="0"/>
                <c:cat>
                  <c:multiLvlStrRef>
                    <c:extLst xmlns:c15="http://schemas.microsoft.com/office/drawing/2012/chart">
                      <c:ext xmlns:c15="http://schemas.microsoft.com/office/drawing/2012/chart" uri="{02D57815-91ED-43cb-92C2-25804820EDAC}">
                        <c15:formulaRef>
                          <c15:sqref>'46 Data Census size tenure'!$A$189:$B$203</c15:sqref>
                        </c15:formulaRef>
                      </c:ext>
                    </c:extLst>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extLst xmlns:c15="http://schemas.microsoft.com/office/drawing/2012/chart">
                      <c:ext xmlns:c15="http://schemas.microsoft.com/office/drawing/2012/chart" uri="{02D57815-91ED-43cb-92C2-25804820EDAC}">
                        <c15:formulaRef>
                          <c15:sqref>'46 Data Census size tenure'!$E$189:$E$203</c15:sqref>
                        </c15:formulaRef>
                      </c:ext>
                    </c:extLst>
                    <c:numCache>
                      <c:formatCode>0%</c:formatCode>
                      <c:ptCount val="15"/>
                      <c:pt idx="0">
                        <c:v>3.8970950270802558E-2</c:v>
                      </c:pt>
                      <c:pt idx="1">
                        <c:v>4.5691777449532248E-2</c:v>
                      </c:pt>
                      <c:pt idx="2">
                        <c:v>3.567208271787297E-2</c:v>
                      </c:pt>
                      <c:pt idx="3">
                        <c:v>3.2742491383554897E-3</c:v>
                      </c:pt>
                      <c:pt idx="4">
                        <c:v>8.1240768094534711E-4</c:v>
                      </c:pt>
                      <c:pt idx="5">
                        <c:v>3.1093057607090104E-2</c:v>
                      </c:pt>
                      <c:pt idx="6">
                        <c:v>7.0236336779911368E-2</c:v>
                      </c:pt>
                      <c:pt idx="7">
                        <c:v>5.605612998522895E-2</c:v>
                      </c:pt>
                      <c:pt idx="8">
                        <c:v>1.0733628754308222E-2</c:v>
                      </c:pt>
                      <c:pt idx="9">
                        <c:v>2.3633677991137369E-3</c:v>
                      </c:pt>
                      <c:pt idx="10">
                        <c:v>1.7848350566223536E-2</c:v>
                      </c:pt>
                      <c:pt idx="11">
                        <c:v>0.19561792220580995</c:v>
                      </c:pt>
                      <c:pt idx="12">
                        <c:v>0.33510585918266861</c:v>
                      </c:pt>
                      <c:pt idx="13">
                        <c:v>0.1241014278680453</c:v>
                      </c:pt>
                      <c:pt idx="14">
                        <c:v>3.2422451994091578E-2</c:v>
                      </c:pt>
                    </c:numCache>
                  </c:numRef>
                </c:val>
                <c:extLst xmlns:c15="http://schemas.microsoft.com/office/drawing/2012/chart">
                  <c:ext xmlns:c16="http://schemas.microsoft.com/office/drawing/2014/chart" uri="{C3380CC4-5D6E-409C-BE32-E72D297353CC}">
                    <c16:uniqueId val="{00000004-529C-4C84-AB67-CA6CC2D910A0}"/>
                  </c:ext>
                </c:extLst>
              </c15:ser>
            </c15:filteredBarSeries>
            <c15:filteredBarSeries>
              <c15:ser>
                <c:idx val="4"/>
                <c:order val="5"/>
                <c:tx>
                  <c:strRef>
                    <c:extLst xmlns:c15="http://schemas.microsoft.com/office/drawing/2012/chart">
                      <c:ext xmlns:c15="http://schemas.microsoft.com/office/drawing/2012/chart" uri="{02D57815-91ED-43cb-92C2-25804820EDAC}">
                        <c15:formulaRef>
                          <c15:sqref>'46 Data Census size tenure'!$G$188</c15:sqref>
                        </c15:formulaRef>
                      </c:ext>
                    </c:extLst>
                    <c:strCache>
                      <c:ptCount val="1"/>
                      <c:pt idx="0">
                        <c:v>Peterborough</c:v>
                      </c:pt>
                    </c:strCache>
                  </c:strRef>
                </c:tx>
                <c:spPr>
                  <a:solidFill>
                    <a:schemeClr val="accent5"/>
                  </a:solidFill>
                  <a:ln>
                    <a:noFill/>
                  </a:ln>
                  <a:effectLst/>
                </c:spPr>
                <c:invertIfNegative val="0"/>
                <c:cat>
                  <c:multiLvlStrRef>
                    <c:extLst xmlns:c15="http://schemas.microsoft.com/office/drawing/2012/chart">
                      <c:ext xmlns:c15="http://schemas.microsoft.com/office/drawing/2012/chart" uri="{02D57815-91ED-43cb-92C2-25804820EDAC}">
                        <c15:formulaRef>
                          <c15:sqref>'46 Data Census size tenure'!$A$189:$B$203</c15:sqref>
                        </c15:formulaRef>
                      </c:ext>
                    </c:extLst>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extLst xmlns:c15="http://schemas.microsoft.com/office/drawing/2012/chart">
                      <c:ext xmlns:c15="http://schemas.microsoft.com/office/drawing/2012/chart" uri="{02D57815-91ED-43cb-92C2-25804820EDAC}">
                        <c15:formulaRef>
                          <c15:sqref>'46 Data Census size tenure'!$G$189:$G$203</c15:sqref>
                        </c15:formulaRef>
                      </c:ext>
                    </c:extLst>
                    <c:numCache>
                      <c:formatCode>0%</c:formatCode>
                      <c:ptCount val="15"/>
                      <c:pt idx="0">
                        <c:v>6.7884306229145E-2</c:v>
                      </c:pt>
                      <c:pt idx="1">
                        <c:v>5.800899720357186E-2</c:v>
                      </c:pt>
                      <c:pt idx="2">
                        <c:v>5.8252164867676259E-2</c:v>
                      </c:pt>
                      <c:pt idx="3">
                        <c:v>8.9972035718627989E-3</c:v>
                      </c:pt>
                      <c:pt idx="4">
                        <c:v>1.8507761101279332E-3</c:v>
                      </c:pt>
                      <c:pt idx="5">
                        <c:v>3.1800926738986532E-2</c:v>
                      </c:pt>
                      <c:pt idx="6">
                        <c:v>7.1315672155951526E-2</c:v>
                      </c:pt>
                      <c:pt idx="7">
                        <c:v>7.4584926306688462E-2</c:v>
                      </c:pt>
                      <c:pt idx="8">
                        <c:v>1.9453413128351998E-2</c:v>
                      </c:pt>
                      <c:pt idx="9">
                        <c:v>5.7954959944881996E-3</c:v>
                      </c:pt>
                      <c:pt idx="10">
                        <c:v>1.8143009605122731E-2</c:v>
                      </c:pt>
                      <c:pt idx="11">
                        <c:v>0.11355929913675479</c:v>
                      </c:pt>
                      <c:pt idx="12">
                        <c:v>0.30531051159774664</c:v>
                      </c:pt>
                      <c:pt idx="13">
                        <c:v>0.13197249503532685</c:v>
                      </c:pt>
                      <c:pt idx="14">
                        <c:v>3.3070802318198395E-2</c:v>
                      </c:pt>
                    </c:numCache>
                  </c:numRef>
                </c:val>
                <c:extLst xmlns:c15="http://schemas.microsoft.com/office/drawing/2012/chart">
                  <c:ext xmlns:c16="http://schemas.microsoft.com/office/drawing/2014/chart" uri="{C3380CC4-5D6E-409C-BE32-E72D297353CC}">
                    <c16:uniqueId val="{00000005-529C-4C84-AB67-CA6CC2D910A0}"/>
                  </c:ext>
                </c:extLst>
              </c15:ser>
            </c15:filteredBarSeries>
            <c15:filteredBarSeries>
              <c15:ser>
                <c:idx val="5"/>
                <c:order val="6"/>
                <c:tx>
                  <c:strRef>
                    <c:extLst xmlns:c15="http://schemas.microsoft.com/office/drawing/2012/chart">
                      <c:ext xmlns:c15="http://schemas.microsoft.com/office/drawing/2012/chart" uri="{02D57815-91ED-43cb-92C2-25804820EDAC}">
                        <c15:formulaRef>
                          <c15:sqref>'46 Data Census size tenure'!$H$188</c15:sqref>
                        </c15:formulaRef>
                      </c:ext>
                    </c:extLst>
                    <c:strCache>
                      <c:ptCount val="1"/>
                      <c:pt idx="0">
                        <c:v>South Cambridgeshire</c:v>
                      </c:pt>
                    </c:strCache>
                  </c:strRef>
                </c:tx>
                <c:spPr>
                  <a:solidFill>
                    <a:schemeClr val="accent6"/>
                  </a:solidFill>
                  <a:ln>
                    <a:noFill/>
                  </a:ln>
                  <a:effectLst/>
                </c:spPr>
                <c:invertIfNegative val="0"/>
                <c:cat>
                  <c:multiLvlStrRef>
                    <c:extLst xmlns:c15="http://schemas.microsoft.com/office/drawing/2012/chart">
                      <c:ext xmlns:c15="http://schemas.microsoft.com/office/drawing/2012/chart" uri="{02D57815-91ED-43cb-92C2-25804820EDAC}">
                        <c15:formulaRef>
                          <c15:sqref>'46 Data Census size tenure'!$A$189:$B$203</c15:sqref>
                        </c15:formulaRef>
                      </c:ext>
                    </c:extLst>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extLst xmlns:c15="http://schemas.microsoft.com/office/drawing/2012/chart">
                      <c:ext xmlns:c15="http://schemas.microsoft.com/office/drawing/2012/chart" uri="{02D57815-91ED-43cb-92C2-25804820EDAC}">
                        <c15:formulaRef>
                          <c15:sqref>'46 Data Census size tenure'!$H$189:$H$203</c15:sqref>
                        </c15:formulaRef>
                      </c:ext>
                    </c:extLst>
                    <c:numCache>
                      <c:formatCode>0%</c:formatCode>
                      <c:ptCount val="15"/>
                      <c:pt idx="0">
                        <c:v>2.8819212808539028E-2</c:v>
                      </c:pt>
                      <c:pt idx="1">
                        <c:v>5.9523015343562372E-2</c:v>
                      </c:pt>
                      <c:pt idx="2">
                        <c:v>4.8932621747831889E-2</c:v>
                      </c:pt>
                      <c:pt idx="3">
                        <c:v>4.1861240827218149E-3</c:v>
                      </c:pt>
                      <c:pt idx="4">
                        <c:v>1.067378252168112E-3</c:v>
                      </c:pt>
                      <c:pt idx="5">
                        <c:v>2.0313542361574382E-2</c:v>
                      </c:pt>
                      <c:pt idx="6">
                        <c:v>4.8198799199466312E-2</c:v>
                      </c:pt>
                      <c:pt idx="7">
                        <c:v>4.467978652434957E-2</c:v>
                      </c:pt>
                      <c:pt idx="8">
                        <c:v>1.4843228819212809E-2</c:v>
                      </c:pt>
                      <c:pt idx="9">
                        <c:v>5.8372248165443627E-3</c:v>
                      </c:pt>
                      <c:pt idx="10">
                        <c:v>1.7995330220146766E-2</c:v>
                      </c:pt>
                      <c:pt idx="11">
                        <c:v>0.11937958639092729</c:v>
                      </c:pt>
                      <c:pt idx="12">
                        <c:v>0.27813542361574384</c:v>
                      </c:pt>
                      <c:pt idx="13">
                        <c:v>0.22805203468979318</c:v>
                      </c:pt>
                      <c:pt idx="14">
                        <c:v>8.0036691127418277E-2</c:v>
                      </c:pt>
                    </c:numCache>
                  </c:numRef>
                </c:val>
                <c:extLst xmlns:c15="http://schemas.microsoft.com/office/drawing/2012/chart">
                  <c:ext xmlns:c16="http://schemas.microsoft.com/office/drawing/2014/chart" uri="{C3380CC4-5D6E-409C-BE32-E72D297353CC}">
                    <c16:uniqueId val="{00000006-529C-4C84-AB67-CA6CC2D910A0}"/>
                  </c:ext>
                </c:extLst>
              </c15:ser>
            </c15:filteredBarSeries>
            <c15:filteredBarSeries>
              <c15:ser>
                <c:idx val="6"/>
                <c:order val="7"/>
                <c:tx>
                  <c:strRef>
                    <c:extLst xmlns:c15="http://schemas.microsoft.com/office/drawing/2012/chart">
                      <c:ext xmlns:c15="http://schemas.microsoft.com/office/drawing/2012/chart" uri="{02D57815-91ED-43cb-92C2-25804820EDAC}">
                        <c15:formulaRef>
                          <c15:sqref>'46 Data Census size tenure'!$I$188</c15:sqref>
                        </c15:formulaRef>
                      </c:ext>
                    </c:extLst>
                    <c:strCache>
                      <c:ptCount val="1"/>
                      <c:pt idx="0">
                        <c:v>West Suffolk</c:v>
                      </c:pt>
                    </c:strCache>
                  </c:strRef>
                </c:tx>
                <c:spPr>
                  <a:solidFill>
                    <a:schemeClr val="accent1">
                      <a:lumMod val="6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'46 Data Census size tenure'!$A$189:$B$203</c15:sqref>
                        </c15:formulaRef>
                      </c:ext>
                    </c:extLst>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extLst xmlns:c15="http://schemas.microsoft.com/office/drawing/2012/chart">
                      <c:ext xmlns:c15="http://schemas.microsoft.com/office/drawing/2012/chart" uri="{02D57815-91ED-43cb-92C2-25804820EDAC}">
                        <c15:formulaRef>
                          <c15:sqref>'46 Data Census size tenure'!$I$189:$I$203</c15:sqref>
                        </c15:formulaRef>
                      </c:ext>
                    </c:extLst>
                    <c:numCache>
                      <c:formatCode>0%</c:formatCode>
                      <c:ptCount val="15"/>
                      <c:pt idx="0">
                        <c:v>4.3398241029531597E-2</c:v>
                      </c:pt>
                      <c:pt idx="1">
                        <c:v>5.6014498862007926E-2</c:v>
                      </c:pt>
                      <c:pt idx="2">
                        <c:v>5.0071651352946132E-2</c:v>
                      </c:pt>
                      <c:pt idx="3">
                        <c:v>5.1420382702520445E-3</c:v>
                      </c:pt>
                      <c:pt idx="4">
                        <c:v>7.5866138413554747E-4</c:v>
                      </c:pt>
                      <c:pt idx="5">
                        <c:v>2.4108572873640731E-2</c:v>
                      </c:pt>
                      <c:pt idx="6">
                        <c:v>7.5557054145943978E-2</c:v>
                      </c:pt>
                      <c:pt idx="7">
                        <c:v>7.3927337098541684E-2</c:v>
                      </c:pt>
                      <c:pt idx="8">
                        <c:v>2.4825086403102083E-2</c:v>
                      </c:pt>
                      <c:pt idx="9">
                        <c:v>6.5329174745005483E-3</c:v>
                      </c:pt>
                      <c:pt idx="10">
                        <c:v>1.9345865295456462E-2</c:v>
                      </c:pt>
                      <c:pt idx="11">
                        <c:v>0.15102981258253956</c:v>
                      </c:pt>
                      <c:pt idx="12">
                        <c:v>0.29646800977830229</c:v>
                      </c:pt>
                      <c:pt idx="13">
                        <c:v>0.13577228919048021</c:v>
                      </c:pt>
                      <c:pt idx="14">
                        <c:v>3.7047964258619233E-2</c:v>
                      </c:pt>
                    </c:numCache>
                  </c:numRef>
                </c:val>
                <c:extLst xmlns:c15="http://schemas.microsoft.com/office/drawing/2012/chart">
                  <c:ext xmlns:c16="http://schemas.microsoft.com/office/drawing/2014/chart" uri="{C3380CC4-5D6E-409C-BE32-E72D297353CC}">
                    <c16:uniqueId val="{00000007-529C-4C84-AB67-CA6CC2D910A0}"/>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'46 Data Census size tenure'!$K$188</c15:sqref>
                        </c15:formulaRef>
                      </c:ext>
                    </c:extLst>
                    <c:strCache>
                      <c:ptCount val="1"/>
                      <c:pt idx="0">
                        <c:v>Greater Cambridge</c:v>
                      </c:pt>
                    </c:strCache>
                  </c:strRef>
                </c:tx>
                <c:spPr>
                  <a:solidFill>
                    <a:schemeClr val="accent3">
                      <a:lumMod val="6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'46 Data Census size tenure'!$A$189:$B$203</c15:sqref>
                        </c15:formulaRef>
                      </c:ext>
                    </c:extLst>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extLst xmlns:c15="http://schemas.microsoft.com/office/drawing/2012/chart">
                      <c:ext xmlns:c15="http://schemas.microsoft.com/office/drawing/2012/chart" uri="{02D57815-91ED-43cb-92C2-25804820EDAC}">
                        <c15:formulaRef>
                          <c15:sqref>'46 Data Census size tenure'!$K$189:$K$203</c15:sqref>
                        </c15:formulaRef>
                      </c:ext>
                    </c:extLst>
                    <c:numCache>
                      <c:formatCode>0%</c:formatCode>
                      <c:ptCount val="15"/>
                      <c:pt idx="0">
                        <c:v>5.3902544200086243E-2</c:v>
                      </c:pt>
                      <c:pt idx="1">
                        <c:v>6.4964283705495243E-2</c:v>
                      </c:pt>
                      <c:pt idx="2">
                        <c:v>5.7014830230421656E-2</c:v>
                      </c:pt>
                      <c:pt idx="3">
                        <c:v>5.3996287755216825E-3</c:v>
                      </c:pt>
                      <c:pt idx="4">
                        <c:v>2.1654761235165082E-3</c:v>
                      </c:pt>
                      <c:pt idx="5">
                        <c:v>4.5746854903725369E-2</c:v>
                      </c:pt>
                      <c:pt idx="6">
                        <c:v>6.6726662541950241E-2</c:v>
                      </c:pt>
                      <c:pt idx="7">
                        <c:v>5.2590134428258058E-2</c:v>
                      </c:pt>
                      <c:pt idx="8">
                        <c:v>2.0482966796032773E-2</c:v>
                      </c:pt>
                      <c:pt idx="9">
                        <c:v>1.1511708570035809E-2</c:v>
                      </c:pt>
                      <c:pt idx="10">
                        <c:v>2.2957796651480209E-2</c:v>
                      </c:pt>
                      <c:pt idx="11">
                        <c:v>0.11200479967002269</c:v>
                      </c:pt>
                      <c:pt idx="12">
                        <c:v>0.25066089206367065</c:v>
                      </c:pt>
                      <c:pt idx="13">
                        <c:v>0.16951647074263645</c:v>
                      </c:pt>
                      <c:pt idx="14">
                        <c:v>6.4354950597146451E-2</c:v>
                      </c:pt>
                    </c:numCache>
                  </c:numRef>
                </c:val>
                <c:extLst xmlns:c15="http://schemas.microsoft.com/office/drawing/2012/chart">
                  <c:ext xmlns:c16="http://schemas.microsoft.com/office/drawing/2014/chart" uri="{C3380CC4-5D6E-409C-BE32-E72D297353CC}">
                    <c16:uniqueId val="{00000008-529C-4C84-AB67-CA6CC2D910A0}"/>
                  </c:ext>
                </c:extLst>
              </c15:ser>
            </c15:filteredBarSeries>
          </c:ext>
        </c:extLst>
      </c:barChart>
      <c:catAx>
        <c:axId val="1265910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265914528"/>
        <c:crosses val="autoZero"/>
        <c:auto val="1"/>
        <c:lblAlgn val="ctr"/>
        <c:lblOffset val="100"/>
        <c:noMultiLvlLbl val="0"/>
      </c:catAx>
      <c:valAx>
        <c:axId val="1265914528"/>
        <c:scaling>
          <c:orientation val="minMax"/>
          <c:max val="0.35000000000000003"/>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5910592"/>
        <c:crosses val="autoZero"/>
        <c:crossBetween val="between"/>
      </c:valAx>
      <c:spPr>
        <a:noFill/>
        <a:ln>
          <a:noFill/>
        </a:ln>
        <a:effectLst/>
      </c:spPr>
    </c:plotArea>
    <c:legend>
      <c:legendPos val="r"/>
      <c:overlay val="1"/>
      <c:spPr>
        <a:solidFill>
          <a:sysClr val="window" lastClr="FFFFFF"/>
        </a:solidFill>
        <a:ln>
          <a:solidFill>
            <a:schemeClr val="tx1">
              <a:lumMod val="50000"/>
              <a:lumOff val="50000"/>
            </a:schemeClr>
          </a:solid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sz="1400" dirty="0"/>
              <a:t>Huntingdonshire movers </a:t>
            </a:r>
            <a:r>
              <a:rPr lang="en-GB" sz="1400" b="0" dirty="0"/>
              <a:t>in year prior to 2011 Census </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661-4D84-8BB2-1CC2AB01E122}"/>
              </c:ext>
            </c:extLst>
          </c:dPt>
          <c:dPt>
            <c:idx val="1"/>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661-4D84-8BB2-1CC2AB01E122}"/>
              </c:ext>
            </c:extLst>
          </c:dPt>
          <c:dPt>
            <c:idx val="2"/>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D661-4D84-8BB2-1CC2AB01E122}"/>
              </c:ext>
            </c:extLst>
          </c:dPt>
          <c:dPt>
            <c:idx val="3"/>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D661-4D84-8BB2-1CC2AB01E122}"/>
              </c:ext>
            </c:extLst>
          </c:dPt>
          <c:dPt>
            <c:idx val="4"/>
            <c:bubble3D val="0"/>
            <c:spPr>
              <a:solidFill>
                <a:schemeClr val="accent4">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D661-4D84-8BB2-1CC2AB01E122}"/>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'47 Data Census moves'!$B$23:$B$27</c:f>
              <c:strCache>
                <c:ptCount val="5"/>
                <c:pt idx="0">
                  <c:v>Non movers</c:v>
                </c:pt>
                <c:pt idx="1">
                  <c:v>Movers within area</c:v>
                </c:pt>
                <c:pt idx="2">
                  <c:v>Movers into area</c:v>
                </c:pt>
                <c:pt idx="3">
                  <c:v>Movers out of area</c:v>
                </c:pt>
                <c:pt idx="4">
                  <c:v>Partial movers</c:v>
                </c:pt>
              </c:strCache>
            </c:strRef>
          </c:cat>
          <c:val>
            <c:numRef>
              <c:f>'47 Data Census moves'!$G$23:$G$27</c:f>
              <c:numCache>
                <c:formatCode>0%</c:formatCode>
                <c:ptCount val="5"/>
                <c:pt idx="0">
                  <c:v>0.84352994197510001</c:v>
                </c:pt>
                <c:pt idx="1">
                  <c:v>4.1941299081741872E-2</c:v>
                </c:pt>
                <c:pt idx="2">
                  <c:v>3.3716410343079262E-2</c:v>
                </c:pt>
                <c:pt idx="3">
                  <c:v>2.3533885414906204E-2</c:v>
                </c:pt>
                <c:pt idx="4">
                  <c:v>5.7278463185172664E-2</c:v>
                </c:pt>
              </c:numCache>
            </c:numRef>
          </c:val>
          <c:extLst>
            <c:ext xmlns:c16="http://schemas.microsoft.com/office/drawing/2014/chart" uri="{C3380CC4-5D6E-409C-BE32-E72D297353CC}">
              <c16:uniqueId val="{0000000A-D661-4D84-8BB2-1CC2AB01E122}"/>
            </c:ext>
          </c:extLst>
        </c:ser>
        <c:dLbls>
          <c:dLblPos val="ctr"/>
          <c:showLegendKey val="0"/>
          <c:showVal val="0"/>
          <c:showCatName val="1"/>
          <c:showSerName val="0"/>
          <c:showPercent val="0"/>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bg1"/>
        </a:gs>
        <a:gs pos="100000">
          <a:schemeClr val="accent1">
            <a:lumMod val="20000"/>
            <a:lumOff val="80000"/>
          </a:schemeClr>
        </a:gs>
      </a:gsLst>
      <a:path path="circle">
        <a:fillToRect l="43000" r="43000" b="10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'46 Data Census size tenure'!$A$172:$B$186</cx:f>
        <cx:lvl ptCount="15">
          <cx:pt idx="0">1 bed</cx:pt>
          <cx:pt idx="1">2 bed</cx:pt>
          <cx:pt idx="2">3 bed</cx:pt>
          <cx:pt idx="3">4 bed</cx:pt>
          <cx:pt idx="4">5+ bed</cx:pt>
          <cx:pt idx="5">1 bed</cx:pt>
          <cx:pt idx="6">2 bed</cx:pt>
          <cx:pt idx="7">3 bed</cx:pt>
          <cx:pt idx="8">4 bed</cx:pt>
          <cx:pt idx="9">5+ bed</cx:pt>
          <cx:pt idx="10">1 bed</cx:pt>
          <cx:pt idx="11">2 bed</cx:pt>
          <cx:pt idx="12">3 bed</cx:pt>
          <cx:pt idx="13">4 bed</cx:pt>
          <cx:pt idx="14">5+ bed</cx:pt>
        </cx:lvl>
        <cx:lvl ptCount="15">
          <cx:pt idx="0">Social rented</cx:pt>
          <cx:pt idx="5">Private rented</cx:pt>
          <cx:pt idx="10">Owned</cx:pt>
        </cx:lvl>
      </cx:strDim>
      <cx:numDim type="size">
        <cx:f>'46 Data Census size tenure'!$F$172:$F$186</cx:f>
        <cx:lvl ptCount="15" formatCode="#,##0">
          <cx:pt idx="0">2249</cx:pt>
          <cx:pt idx="1">3258</cx:pt>
          <cx:pt idx="2">3023</cx:pt>
          <cx:pt idx="3">324</cx:pt>
          <cx:pt idx="4">85</cx:pt>
          <cx:pt idx="5">1663</cx:pt>
          <cx:pt idx="6">3713</cx:pt>
          <cx:pt idx="7">3588</cx:pt>
          <cx:pt idx="8">1195</cx:pt>
          <cx:pt idx="9">329</cx:pt>
          <cx:pt idx="10">1390</cx:pt>
          <cx:pt idx="11">7871</cx:pt>
          <cx:pt idx="12">21991</cx:pt>
          <cx:pt idx="13">15312</cx:pt>
          <cx:pt idx="14">3342</cx:pt>
        </cx:lvl>
      </cx:numDim>
    </cx:data>
  </cx:chartData>
  <cx:chart>
    <cx:plotArea>
      <cx:plotAreaRegion>
        <cx:series layoutId="sunburst" uniqueId="{D09BF9D7-E9E9-4ACF-AD1E-0FC8AA387AB1}">
          <cx:tx>
            <cx:txData>
              <cx:f>'46 Data Census size tenure'!$F$171</cx:f>
              <cx:v>Huntingdonshire</cx:v>
            </cx:txData>
          </cx:tx>
          <cx:dataLabels>
            <cx:txPr>
              <a:bodyPr spcFirstLastPara="1" vertOverflow="ellipsis" horzOverflow="overflow" wrap="square" lIns="0" tIns="0" rIns="0" bIns="0" anchor="ctr" anchorCtr="1"/>
              <a:lstStyle/>
              <a:p>
                <a:pPr algn="ctr" rtl="0">
                  <a:defRPr sz="1400"/>
                </a:pPr>
                <a:endParaRPr lang="en-US" sz="1400" b="0" i="0" u="none" strike="noStrike" baseline="0">
                  <a:solidFill>
                    <a:prstClr val="white"/>
                  </a:solidFill>
                  <a:latin typeface="Gill Sans MT" panose="020B0502020104020203"/>
                </a:endParaRPr>
              </a:p>
            </cx:txPr>
          </cx:dataLabels>
          <cx:dataId val="0"/>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withinLinearReversed" id="21">
  <a:schemeClr val="accent1"/>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withinLinearReversed" id="21">
  <a:schemeClr val="accent1"/>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withinLinearReversed" id="21">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5.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6.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56C2ED-54A4-480D-B5C8-65C0D62359B9}" type="datetime2">
              <a:rPr lang="en-US" smtClean="0"/>
              <a:pPr/>
              <a:t>Wednesday, July 19, 2023</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r>
              <a:rPr lang="en-US" spc="200" dirty="0"/>
              <a:t>Sample Footer Text</a:t>
            </a:r>
          </a:p>
        </p:txBody>
      </p:sp>
      <p:sp>
        <p:nvSpPr>
          <p:cNvPr id="6" name="Slide Number Placeholder 5"/>
          <p:cNvSpPr>
            <a:spLocks noGrp="1"/>
          </p:cNvSpPr>
          <p:nvPr>
            <p:ph type="sldNum" sz="quarter" idx="12"/>
          </p:nvPr>
        </p:nvSpPr>
        <p:spPr>
          <a:xfrm>
            <a:off x="1437664" y="798973"/>
            <a:ext cx="811019" cy="503578"/>
          </a:xfrm>
        </p:spPr>
        <p:txBody>
          <a:bodyPr/>
          <a:lstStyle/>
          <a:p>
            <a:fld id="{0D309695-DEC3-40DA-9DF5-330280C9D0E8}" type="slidenum">
              <a:rPr lang="en-US" smtClean="0"/>
              <a:pPr/>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71159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CF612A-4CB0-4F57-9A87-F049CECB184D}" type="datetime2">
              <a:rPr lang="en-US" smtClean="0"/>
              <a:t>Wednesday, July 19, 2023</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0D309695-DEC3-40DA-9DF5-330280C9D0E8}"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86411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397F40-C8F7-4897-A6B8-241042F913A9}" type="datetime2">
              <a:rPr lang="en-US" smtClean="0"/>
              <a:t>Wednesday, July 19, 2023</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0D309695-DEC3-40DA-9DF5-330280C9D0E8}"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41363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56C2ED-54A4-480D-B5C8-65C0D62359B9}" type="datetime2">
              <a:rPr lang="en-US" smtClean="0"/>
              <a:pPr/>
              <a:t>Wednesday, July 19, 2023</a:t>
            </a:fld>
            <a:endParaRPr lang="en-US" dirty="0"/>
          </a:p>
        </p:txBody>
      </p:sp>
      <p:sp>
        <p:nvSpPr>
          <p:cNvPr id="5" name="Footer Placeholder 4"/>
          <p:cNvSpPr>
            <a:spLocks noGrp="1"/>
          </p:cNvSpPr>
          <p:nvPr>
            <p:ph type="ftr" sz="quarter" idx="11"/>
          </p:nvPr>
        </p:nvSpPr>
        <p:spPr/>
        <p:txBody>
          <a:bodyPr/>
          <a:lstStyle/>
          <a:p>
            <a:r>
              <a:rPr lang="en-US" spc="200" dirty="0"/>
              <a:t>Sample Footer Text</a:t>
            </a:r>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2857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EDCA73-0A86-4195-A787-75037827079D}" type="datetime2">
              <a:rPr lang="en-US" smtClean="0"/>
              <a:t>Wednesday, July 19, 2023</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0D309695-DEC3-40DA-9DF5-330280C9D0E8}"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75792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C75374-B296-498E-A935-80631EA9020D}" type="datetime2">
              <a:rPr lang="en-US" smtClean="0"/>
              <a:t>Wednesday, July 19, 2023</a:t>
            </a:fld>
            <a:endParaRPr lang="en-US" dirty="0"/>
          </a:p>
        </p:txBody>
      </p:sp>
      <p:sp>
        <p:nvSpPr>
          <p:cNvPr id="6" name="Footer Placeholder 5"/>
          <p:cNvSpPr>
            <a:spLocks noGrp="1"/>
          </p:cNvSpPr>
          <p:nvPr>
            <p:ph type="ftr" sz="quarter" idx="11"/>
          </p:nvPr>
        </p:nvSpPr>
        <p:spPr/>
        <p:txBody>
          <a:bodyPr/>
          <a:lstStyle/>
          <a:p>
            <a:r>
              <a:rPr lang="en-US" dirty="0"/>
              <a:t>Sample Footer Text</a:t>
            </a:r>
          </a:p>
        </p:txBody>
      </p:sp>
      <p:sp>
        <p:nvSpPr>
          <p:cNvPr id="7" name="Slide Number Placeholder 6"/>
          <p:cNvSpPr>
            <a:spLocks noGrp="1"/>
          </p:cNvSpPr>
          <p:nvPr>
            <p:ph type="sldNum" sz="quarter" idx="12"/>
          </p:nvPr>
        </p:nvSpPr>
        <p:spPr/>
        <p:txBody>
          <a:bodyPr/>
          <a:lstStyle/>
          <a:p>
            <a:fld id="{0D309695-DEC3-40DA-9DF5-330280C9D0E8}"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65075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98B728-214A-4ABC-8432-5B3A5A66A987}" type="datetime2">
              <a:rPr lang="en-US" smtClean="0"/>
              <a:t>Wednesday, July 19, 2023</a:t>
            </a:fld>
            <a:endParaRPr lang="en-US" dirty="0"/>
          </a:p>
        </p:txBody>
      </p:sp>
      <p:sp>
        <p:nvSpPr>
          <p:cNvPr id="8" name="Footer Placeholder 7"/>
          <p:cNvSpPr>
            <a:spLocks noGrp="1"/>
          </p:cNvSpPr>
          <p:nvPr>
            <p:ph type="ftr" sz="quarter" idx="11"/>
          </p:nvPr>
        </p:nvSpPr>
        <p:spPr/>
        <p:txBody>
          <a:bodyPr/>
          <a:lstStyle/>
          <a:p>
            <a:r>
              <a:rPr lang="en-US" dirty="0"/>
              <a:t>Sample Footer Text</a:t>
            </a:r>
          </a:p>
        </p:txBody>
      </p:sp>
      <p:sp>
        <p:nvSpPr>
          <p:cNvPr id="9" name="Slide Number Placeholder 8"/>
          <p:cNvSpPr>
            <a:spLocks noGrp="1"/>
          </p:cNvSpPr>
          <p:nvPr>
            <p:ph type="sldNum" sz="quarter" idx="12"/>
          </p:nvPr>
        </p:nvSpPr>
        <p:spPr/>
        <p:txBody>
          <a:bodyPr/>
          <a:lstStyle/>
          <a:p>
            <a:fld id="{0D309695-DEC3-40DA-9DF5-330280C9D0E8}"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45728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5F02D0-6806-43AF-9888-2359BF40C204}" type="datetime2">
              <a:rPr lang="en-US" smtClean="0"/>
              <a:t>Wednesday, July 19, 2023</a:t>
            </a:fld>
            <a:endParaRPr lang="en-US" dirty="0"/>
          </a:p>
        </p:txBody>
      </p:sp>
      <p:sp>
        <p:nvSpPr>
          <p:cNvPr id="4" name="Footer Placeholder 3"/>
          <p:cNvSpPr>
            <a:spLocks noGrp="1"/>
          </p:cNvSpPr>
          <p:nvPr>
            <p:ph type="ftr" sz="quarter" idx="11"/>
          </p:nvPr>
        </p:nvSpPr>
        <p:spPr/>
        <p:txBody>
          <a:bodyPr/>
          <a:lstStyle/>
          <a:p>
            <a:r>
              <a:rPr lang="en-US" dirty="0"/>
              <a:t>Sample Footer Text</a:t>
            </a:r>
          </a:p>
        </p:txBody>
      </p:sp>
      <p:sp>
        <p:nvSpPr>
          <p:cNvPr id="5" name="Slide Number Placeholder 4"/>
          <p:cNvSpPr>
            <a:spLocks noGrp="1"/>
          </p:cNvSpPr>
          <p:nvPr>
            <p:ph type="sldNum" sz="quarter" idx="12"/>
          </p:nvPr>
        </p:nvSpPr>
        <p:spPr/>
        <p:txBody>
          <a:bodyPr/>
          <a:lstStyle/>
          <a:p>
            <a:fld id="{0D309695-DEC3-40DA-9DF5-330280C9D0E8}"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61591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E14D2D-B1AF-4197-82D6-FC1F8BD05681}" type="datetime2">
              <a:rPr lang="en-US" smtClean="0"/>
              <a:t>Wednesday, July 19, 2023</a:t>
            </a:fld>
            <a:endParaRPr lang="en-US" dirty="0"/>
          </a:p>
        </p:txBody>
      </p:sp>
      <p:sp>
        <p:nvSpPr>
          <p:cNvPr id="3" name="Footer Placeholder 2"/>
          <p:cNvSpPr>
            <a:spLocks noGrp="1"/>
          </p:cNvSpPr>
          <p:nvPr>
            <p:ph type="ftr" sz="quarter" idx="11"/>
          </p:nvPr>
        </p:nvSpPr>
        <p:spPr/>
        <p:txBody>
          <a:bodyPr/>
          <a:lstStyle/>
          <a:p>
            <a:r>
              <a:rPr lang="en-US" dirty="0"/>
              <a:t>Sample Footer Text</a:t>
            </a:r>
          </a:p>
        </p:txBody>
      </p:sp>
      <p:sp>
        <p:nvSpPr>
          <p:cNvPr id="4" name="Slide Number Placeholder 3"/>
          <p:cNvSpPr>
            <a:spLocks noGrp="1"/>
          </p:cNvSpPr>
          <p:nvPr>
            <p:ph type="sldNum" sz="quarter" idx="12"/>
          </p:nvPr>
        </p:nvSpPr>
        <p:spPr/>
        <p:txBody>
          <a:bodyPr/>
          <a:lstStyle/>
          <a:p>
            <a:fld id="{0D309695-DEC3-40DA-9DF5-330280C9D0E8}" type="slidenum">
              <a:rPr lang="en-US" smtClean="0"/>
              <a:t>‹#›</a:t>
            </a:fld>
            <a:endParaRPr lang="en-US" dirty="0"/>
          </a:p>
        </p:txBody>
      </p:sp>
    </p:spTree>
    <p:extLst>
      <p:ext uri="{BB962C8B-B14F-4D97-AF65-F5344CB8AC3E}">
        <p14:creationId xmlns:p14="http://schemas.microsoft.com/office/powerpoint/2010/main" val="3408182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771CEB-9838-4245-91B8-EFBAFE2D8B44}" type="datetime2">
              <a:rPr lang="en-US" smtClean="0"/>
              <a:t>Wednesday, July 19, 2023</a:t>
            </a:fld>
            <a:endParaRPr lang="en-US" dirty="0"/>
          </a:p>
        </p:txBody>
      </p:sp>
      <p:sp>
        <p:nvSpPr>
          <p:cNvPr id="6" name="Footer Placeholder 5"/>
          <p:cNvSpPr>
            <a:spLocks noGrp="1"/>
          </p:cNvSpPr>
          <p:nvPr>
            <p:ph type="ftr" sz="quarter" idx="11"/>
          </p:nvPr>
        </p:nvSpPr>
        <p:spPr/>
        <p:txBody>
          <a:bodyPr/>
          <a:lstStyle/>
          <a:p>
            <a:r>
              <a:rPr lang="en-US" dirty="0"/>
              <a:t>Sample Footer Text</a:t>
            </a:r>
          </a:p>
        </p:txBody>
      </p:sp>
      <p:sp>
        <p:nvSpPr>
          <p:cNvPr id="7" name="Slide Number Placeholder 6"/>
          <p:cNvSpPr>
            <a:spLocks noGrp="1"/>
          </p:cNvSpPr>
          <p:nvPr>
            <p:ph type="sldNum" sz="quarter" idx="12"/>
          </p:nvPr>
        </p:nvSpPr>
        <p:spPr/>
        <p:txBody>
          <a:bodyPr/>
          <a:lstStyle/>
          <a:p>
            <a:fld id="{0D309695-DEC3-40DA-9DF5-330280C9D0E8}"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83167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51D3F6BF-A585-41F8-88DF-7E5D069F892A}" type="datetime2">
              <a:rPr lang="en-US" smtClean="0"/>
              <a:t>Wednesday, July 19, 2023</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r>
              <a:rPr lang="en-US" dirty="0"/>
              <a:t>Sample Footer Text</a:t>
            </a:r>
          </a:p>
        </p:txBody>
      </p:sp>
      <p:sp>
        <p:nvSpPr>
          <p:cNvPr id="7" name="Slide Number Placeholder 6"/>
          <p:cNvSpPr>
            <a:spLocks noGrp="1"/>
          </p:cNvSpPr>
          <p:nvPr>
            <p:ph type="sldNum" sz="quarter" idx="12"/>
          </p:nvPr>
        </p:nvSpPr>
        <p:spPr/>
        <p:txBody>
          <a:bodyPr/>
          <a:lstStyle/>
          <a:p>
            <a:fld id="{0D309695-DEC3-40DA-9DF5-330280C9D0E8}"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71080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8256C2ED-54A4-480D-B5C8-65C0D62359B9}" type="datetime2">
              <a:rPr lang="en-US" smtClean="0"/>
              <a:pPr/>
              <a:t>Wednesday, July 19, 2023</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spc="200" dirty="0"/>
              <a:t>Sample Footer Text</a:t>
            </a: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0D309695-DEC3-40DA-9DF5-330280C9D0E8}"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2287091"/>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027082/2021_RP_Lookup_tool.xlsx" TargetMode="External"/><Relationship Id="rId2" Type="http://schemas.openxmlformats.org/officeDocument/2006/relationships/hyperlink" Target="https://nroshplus.regulatorofsocialhousing.org.uk/Help/NROSHGuideLADR.pdf" TargetMode="External"/><Relationship Id="rId1" Type="http://schemas.openxmlformats.org/officeDocument/2006/relationships/slideLayout" Target="../slideLayouts/slideLayout7.xml"/><Relationship Id="rId5" Type="http://schemas.openxmlformats.org/officeDocument/2006/relationships/hyperlink" Target="https://www.ons.gov.uk/methodology/geography/ukgeographies/administrativegeography/england" TargetMode="External"/><Relationship Id="rId4" Type="http://schemas.openxmlformats.org/officeDocument/2006/relationships/hyperlink" Target="https://cambridgeshireinsight.org.uk/housing/local-housing-knowledge/our-housing-market/housing-market-bulletin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chart" Target="../charts/chart19.xml"/></Relationships>
</file>

<file path=ppt/slides/_rels/slide2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7.xml"/><Relationship Id="rId4" Type="http://schemas.openxmlformats.org/officeDocument/2006/relationships/chart" Target="../charts/char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chart" Target="../charts/chart23.xml"/><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chart" Target="../charts/chart24.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8" Type="http://schemas.openxmlformats.org/officeDocument/2006/relationships/hyperlink" Target="https://clockify.me/working-hours" TargetMode="External"/><Relationship Id="rId3" Type="http://schemas.openxmlformats.org/officeDocument/2006/relationships/hyperlink" Target="https://www.healthcareers.nhs.uk/working-health/working-nhs/nhs-pay-and-benefits/agenda-change-pay-rates/agenda-change-pay-rates" TargetMode="External"/><Relationship Id="rId7" Type="http://schemas.openxmlformats.org/officeDocument/2006/relationships/hyperlink" Target="https://www.skillsforcare.org.uk/Adult-Social-Care-Workforce-Data/Workforce-intelligence/publications/local-information/My-local-authority-area.aspx" TargetMode="External"/><Relationship Id="rId2" Type="http://schemas.openxmlformats.org/officeDocument/2006/relationships/hyperlink" Target="https://getintoteaching.education.gov.uk/salaries-and-benefits" TargetMode="External"/><Relationship Id="rId1" Type="http://schemas.openxmlformats.org/officeDocument/2006/relationships/slideLayout" Target="../slideLayouts/slideLayout7.xml"/><Relationship Id="rId6" Type="http://schemas.openxmlformats.org/officeDocument/2006/relationships/hyperlink" Target="https://nationalcareers.service.gov.uk/explore-careers" TargetMode="External"/><Relationship Id="rId5" Type="http://schemas.openxmlformats.org/officeDocument/2006/relationships/hyperlink" Target="https://www.ageuk.org.uk/information-advice/money-legal/pensions/state-pension/new-state-pension/#:~:text=The%20full%20rate%20of%20the%20new%20State%20Pension,can%20request%20a%20paper%20statement%20if%20you%20prefer." TargetMode="External"/><Relationship Id="rId4" Type="http://schemas.openxmlformats.org/officeDocument/2006/relationships/hyperlink" Target="https://www.gov.uk/national-minimum-wage-rate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8" Type="http://schemas.openxmlformats.org/officeDocument/2006/relationships/hyperlink" Target="https://assets.publishing.service.gov.uk/government/uploads/system/uploads/attachment_data/file/1060141/2020-21_EHS_Headline_Report_revised.pdf" TargetMode="External"/><Relationship Id="rId3" Type="http://schemas.openxmlformats.org/officeDocument/2006/relationships/hyperlink" Target="https://assets.publishing.service.gov.uk/government/uploads/system/uploads/attachment_data/file/963104/RP_COMBINED_TOOL_2020_FINAL.xlsx" TargetMode="External"/><Relationship Id="rId7" Type="http://schemas.openxmlformats.org/officeDocument/2006/relationships/hyperlink" Target="https://www.gov.uk/government/collections/local-authority-housing-data" TargetMode="External"/><Relationship Id="rId2" Type="http://schemas.openxmlformats.org/officeDocument/2006/relationships/hyperlink" Target="https://assets.publishing.service.gov.uk/government/uploads/system/uploads/attachment_data/file/1034087/Live_Tables_1006-1009.ods" TargetMode="External"/><Relationship Id="rId1" Type="http://schemas.openxmlformats.org/officeDocument/2006/relationships/slideLayout" Target="../slideLayouts/slideLayout7.xml"/><Relationship Id="rId6" Type="http://schemas.openxmlformats.org/officeDocument/2006/relationships/hyperlink" Target="https://core.communities.gov.uk/" TargetMode="External"/><Relationship Id="rId5" Type="http://schemas.openxmlformats.org/officeDocument/2006/relationships/hyperlink" Target="https://assets.publishing.service.gov.uk/government/uploads/system/uploads/attachment_data/file/1084086/LiveTable253.ods" TargetMode="External"/><Relationship Id="rId4" Type="http://schemas.openxmlformats.org/officeDocument/2006/relationships/hyperlink" Target="https://assets.publishing.service.gov.uk/government/uploads/system/uploads/attachment_data/file/1027082/2021_RP_Lookup_tool.xlsx" TargetMode="External"/></Relationships>
</file>

<file path=ppt/slides/_rels/slide46.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s://www.peterborough.gov.uk/asset-library/imported-assets/SHMAFinalReport-2017.pdf" TargetMode="External"/><Relationship Id="rId2" Type="http://schemas.openxmlformats.org/officeDocument/2006/relationships/hyperlink" Target="https://cambridgeshireinsight.org.uk/wp-content/uploads/2021/10/CWS-Housing-Needs-of-Specific-Groups-Oct21.pdf"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hyperlink" Target="https://www.nomisweb.co.uk/census/2011/ukmig009" TargetMode="External"/><Relationship Id="rId3" Type="http://schemas.openxmlformats.org/officeDocument/2006/relationships/hyperlink" Target="https://assets.publishing.service.gov.uk/government/uploads/system/uploads/attachment_data/file/1074203/LT_100.ods" TargetMode="External"/><Relationship Id="rId7" Type="http://schemas.openxmlformats.org/officeDocument/2006/relationships/hyperlink" Target="https://www.nomisweb.co.uk/census/2011/" TargetMode="External"/><Relationship Id="rId2" Type="http://schemas.openxmlformats.org/officeDocument/2006/relationships/hyperlink" Target="https://www.ons.gov.uk/peoplepopulationandcommunity/housing/datasets/subnationaldwellingstockbytenureestimates" TargetMode="External"/><Relationship Id="rId1" Type="http://schemas.openxmlformats.org/officeDocument/2006/relationships/slideLayout" Target="../slideLayouts/slideLayout6.xml"/><Relationship Id="rId6" Type="http://schemas.openxmlformats.org/officeDocument/2006/relationships/hyperlink" Target="https://www.ukcensusdata.com/st-edmundsbury-e07000204#sthash.nZt0oAuh.dpbs" TargetMode="External"/><Relationship Id="rId5" Type="http://schemas.openxmlformats.org/officeDocument/2006/relationships/hyperlink" Target="https://www.ukcensusdata.com/forest-heath-e07000201#sthash.7GMnR1HQ.dpbs" TargetMode="External"/><Relationship Id="rId4" Type="http://schemas.openxmlformats.org/officeDocument/2006/relationships/hyperlink" Target="https://cambridgeshireinsight.org.uk/population/reports/#/view-report/f7de925f5608420c825c4c0691de5af2/E07000012"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hyperlink" Target="mailto:sue.beecroft@cambridge.gov.uk" TargetMode="Externa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47" name="Rectangle 46">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038EE2C-93B5-40C1-8DFF-62140F060AA5}"/>
              </a:ext>
            </a:extLst>
          </p:cNvPr>
          <p:cNvSpPr>
            <a:spLocks noGrp="1"/>
          </p:cNvSpPr>
          <p:nvPr>
            <p:ph type="ctrTitle"/>
          </p:nvPr>
        </p:nvSpPr>
        <p:spPr>
          <a:xfrm>
            <a:off x="1557071" y="1584552"/>
            <a:ext cx="9099255" cy="2537251"/>
          </a:xfrm>
        </p:spPr>
        <p:txBody>
          <a:bodyPr vert="horz" lIns="91440" tIns="45720" rIns="91440" bIns="45720" rtlCol="0" anchor="ctr">
            <a:normAutofit/>
          </a:bodyPr>
          <a:lstStyle/>
          <a:p>
            <a:pPr algn="ctr"/>
            <a:r>
              <a:rPr lang="en-US" sz="7200" dirty="0">
                <a:solidFill>
                  <a:srgbClr val="454545"/>
                </a:solidFill>
              </a:rPr>
              <a:t>Housing affordability 2022</a:t>
            </a:r>
          </a:p>
        </p:txBody>
      </p:sp>
      <p:sp>
        <p:nvSpPr>
          <p:cNvPr id="3" name="Subtitle 2">
            <a:extLst>
              <a:ext uri="{FF2B5EF4-FFF2-40B4-BE49-F238E27FC236}">
                <a16:creationId xmlns:a16="http://schemas.microsoft.com/office/drawing/2014/main" id="{5F1AAFE8-D8BC-4A8F-AF0A-E25F6E895FB0}"/>
              </a:ext>
            </a:extLst>
          </p:cNvPr>
          <p:cNvSpPr>
            <a:spLocks noGrp="1"/>
          </p:cNvSpPr>
          <p:nvPr>
            <p:ph type="subTitle" idx="1"/>
          </p:nvPr>
        </p:nvSpPr>
        <p:spPr>
          <a:xfrm>
            <a:off x="1535372" y="4133234"/>
            <a:ext cx="9120954" cy="744373"/>
          </a:xfrm>
        </p:spPr>
        <p:txBody>
          <a:bodyPr vert="horz" lIns="91440" tIns="45720" rIns="91440" bIns="45720" rtlCol="0">
            <a:normAutofit/>
          </a:bodyPr>
          <a:lstStyle/>
          <a:p>
            <a:pPr algn="ctr"/>
            <a:r>
              <a:rPr lang="en-US" dirty="0">
                <a:solidFill>
                  <a:schemeClr val="accent1"/>
                </a:solidFill>
              </a:rPr>
              <a:t>The diamonds report: </a:t>
            </a:r>
            <a:r>
              <a:rPr lang="en-US" b="1" dirty="0">
                <a:solidFill>
                  <a:schemeClr val="accent1"/>
                </a:solidFill>
              </a:rPr>
              <a:t>Huntingdonshire</a:t>
            </a:r>
          </a:p>
        </p:txBody>
      </p:sp>
      <p:pic>
        <p:nvPicPr>
          <p:cNvPr id="53" name="Picture 52">
            <a:extLst>
              <a:ext uri="{FF2B5EF4-FFF2-40B4-BE49-F238E27FC236}">
                <a16:creationId xmlns:a16="http://schemas.microsoft.com/office/drawing/2014/main" id="{4C401D57-600A-4C91-AC9A-14CA1ED6F7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5" name="Straight Connector 54">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2" name="Slide Number Placeholder 4">
            <a:extLst>
              <a:ext uri="{FF2B5EF4-FFF2-40B4-BE49-F238E27FC236}">
                <a16:creationId xmlns:a16="http://schemas.microsoft.com/office/drawing/2014/main" id="{7C3F30FA-90C2-41A0-BDBF-6A503619939D}"/>
              </a:ext>
            </a:extLst>
          </p:cNvPr>
          <p:cNvSpPr>
            <a:spLocks noGrp="1"/>
          </p:cNvSpPr>
          <p:nvPr>
            <p:ph type="sldNum" sz="quarter" idx="12"/>
          </p:nvPr>
        </p:nvSpPr>
        <p:spPr>
          <a:xfrm>
            <a:off x="11417450" y="6354422"/>
            <a:ext cx="774550" cy="503578"/>
          </a:xfrm>
        </p:spPr>
        <p:txBody>
          <a:bodyPr>
            <a:normAutofit/>
          </a:bodyPr>
          <a:lstStyle/>
          <a:p>
            <a:pPr algn="ctr">
              <a:lnSpc>
                <a:spcPct val="90000"/>
              </a:lnSpc>
              <a:spcAft>
                <a:spcPts val="600"/>
              </a:spcAft>
            </a:pPr>
            <a:fld id="{0D309695-DEC3-40DA-9DF5-330280C9D0E8}" type="slidenum">
              <a:rPr lang="en-US" smtClean="0"/>
              <a:pPr algn="ctr">
                <a:lnSpc>
                  <a:spcPct val="90000"/>
                </a:lnSpc>
                <a:spcAft>
                  <a:spcPts val="600"/>
                </a:spcAft>
              </a:pPr>
              <a:t>1</a:t>
            </a:fld>
            <a:endParaRPr lang="en-US" dirty="0"/>
          </a:p>
        </p:txBody>
      </p:sp>
    </p:spTree>
    <p:extLst>
      <p:ext uri="{BB962C8B-B14F-4D97-AF65-F5344CB8AC3E}">
        <p14:creationId xmlns:p14="http://schemas.microsoft.com/office/powerpoint/2010/main" val="313629952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E33A-296F-4F70-B193-0F96B177B1E7}"/>
              </a:ext>
            </a:extLst>
          </p:cNvPr>
          <p:cNvSpPr>
            <a:spLocks noGrp="1"/>
          </p:cNvSpPr>
          <p:nvPr>
            <p:ph type="title"/>
          </p:nvPr>
        </p:nvSpPr>
        <p:spPr>
          <a:xfrm>
            <a:off x="638881" y="417576"/>
            <a:ext cx="10909640" cy="1249394"/>
          </a:xfrm>
        </p:spPr>
        <p:txBody>
          <a:bodyPr vert="horz" lIns="91440" tIns="45720" rIns="91440" bIns="45720" rtlCol="0" anchor="ctr">
            <a:normAutofit/>
          </a:bodyPr>
          <a:lstStyle/>
          <a:p>
            <a:r>
              <a:rPr lang="en-US" kern="1200" dirty="0">
                <a:solidFill>
                  <a:schemeClr val="tx1"/>
                </a:solidFill>
                <a:latin typeface="+mj-lt"/>
                <a:ea typeface="+mj-ea"/>
                <a:cs typeface="+mj-cs"/>
              </a:rPr>
              <a:t>household tenure &amp; beds</a:t>
            </a:r>
          </a:p>
        </p:txBody>
      </p:sp>
      <p:sp>
        <p:nvSpPr>
          <p:cNvPr id="4" name="Footer Placeholder 3">
            <a:extLst>
              <a:ext uri="{FF2B5EF4-FFF2-40B4-BE49-F238E27FC236}">
                <a16:creationId xmlns:a16="http://schemas.microsoft.com/office/drawing/2014/main" id="{60A7FE05-6F1B-47F6-A434-1C5562BACC30}"/>
              </a:ext>
            </a:extLst>
          </p:cNvPr>
          <p:cNvSpPr>
            <a:spLocks noGrp="1"/>
          </p:cNvSpPr>
          <p:nvPr>
            <p:ph type="ftr" sz="quarter" idx="11"/>
          </p:nvPr>
        </p:nvSpPr>
        <p:spPr>
          <a:xfrm>
            <a:off x="0" y="6548799"/>
            <a:ext cx="4973915" cy="309201"/>
          </a:xfrm>
        </p:spPr>
        <p:txBody>
          <a:bodyPr/>
          <a:lstStyle/>
          <a:p>
            <a:r>
              <a:rPr lang="en-US" spc="200" dirty="0">
                <a:solidFill>
                  <a:schemeClr val="bg1"/>
                </a:solidFill>
              </a:rPr>
              <a:t>Huntingdonshire</a:t>
            </a:r>
          </a:p>
        </p:txBody>
      </p:sp>
      <p:graphicFrame>
        <p:nvGraphicFramePr>
          <p:cNvPr id="8" name="Chart 7">
            <a:extLst>
              <a:ext uri="{FF2B5EF4-FFF2-40B4-BE49-F238E27FC236}">
                <a16:creationId xmlns:a16="http://schemas.microsoft.com/office/drawing/2014/main" id="{3C830C80-397C-474C-9B19-15E239214118}"/>
              </a:ext>
            </a:extLst>
          </p:cNvPr>
          <p:cNvGraphicFramePr>
            <a:graphicFrameLocks/>
          </p:cNvGraphicFramePr>
          <p:nvPr>
            <p:extLst>
              <p:ext uri="{D42A27DB-BD31-4B8C-83A1-F6EECF244321}">
                <p14:modId xmlns:p14="http://schemas.microsoft.com/office/powerpoint/2010/main" val="447880583"/>
              </p:ext>
            </p:extLst>
          </p:nvPr>
        </p:nvGraphicFramePr>
        <p:xfrm>
          <a:off x="184728" y="1558451"/>
          <a:ext cx="8053581" cy="4267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045B34AF-7242-43B8-A868-D07F9340F65A}"/>
              </a:ext>
            </a:extLst>
          </p:cNvPr>
          <p:cNvGraphicFramePr>
            <a:graphicFrameLocks/>
          </p:cNvGraphicFramePr>
          <p:nvPr>
            <p:extLst>
              <p:ext uri="{D42A27DB-BD31-4B8C-83A1-F6EECF244321}">
                <p14:modId xmlns:p14="http://schemas.microsoft.com/office/powerpoint/2010/main" val="612205287"/>
              </p:ext>
            </p:extLst>
          </p:nvPr>
        </p:nvGraphicFramePr>
        <p:xfrm>
          <a:off x="7536873" y="1561692"/>
          <a:ext cx="4537721"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4">
            <a:extLst>
              <a:ext uri="{FF2B5EF4-FFF2-40B4-BE49-F238E27FC236}">
                <a16:creationId xmlns:a16="http://schemas.microsoft.com/office/drawing/2014/main" id="{DBB81ADE-0E92-405A-B215-9162742B533F}"/>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10</a:t>
            </a:fld>
            <a:endParaRPr lang="en-US" dirty="0"/>
          </a:p>
        </p:txBody>
      </p:sp>
      <p:sp>
        <p:nvSpPr>
          <p:cNvPr id="3" name="Rectangle: Rounded Corners 2">
            <a:extLst>
              <a:ext uri="{FF2B5EF4-FFF2-40B4-BE49-F238E27FC236}">
                <a16:creationId xmlns:a16="http://schemas.microsoft.com/office/drawing/2014/main" id="{26665A67-38FB-E650-4210-F8E55232E47B}"/>
              </a:ext>
            </a:extLst>
          </p:cNvPr>
          <p:cNvSpPr/>
          <p:nvPr/>
        </p:nvSpPr>
        <p:spPr>
          <a:xfrm>
            <a:off x="8238309" y="5989056"/>
            <a:ext cx="3008812" cy="5788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t>The next slide helps us combine and compare size and tenure of homes</a:t>
            </a:r>
          </a:p>
        </p:txBody>
      </p:sp>
    </p:spTree>
    <p:extLst>
      <p:ext uri="{BB962C8B-B14F-4D97-AF65-F5344CB8AC3E}">
        <p14:creationId xmlns:p14="http://schemas.microsoft.com/office/powerpoint/2010/main" val="301100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66D6D024-4E95-4ADA-ABB2-4DD07B914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B72B2A8D-90FA-4CE6-8ABE-5CD209B458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4" name="Title 1">
            <a:extLst>
              <a:ext uri="{FF2B5EF4-FFF2-40B4-BE49-F238E27FC236}">
                <a16:creationId xmlns:a16="http://schemas.microsoft.com/office/drawing/2014/main" id="{B27C6030-554D-43CB-8484-183ACA39BC52}"/>
              </a:ext>
            </a:extLst>
          </p:cNvPr>
          <p:cNvSpPr txBox="1">
            <a:spLocks/>
          </p:cNvSpPr>
          <p:nvPr/>
        </p:nvSpPr>
        <p:spPr>
          <a:xfrm>
            <a:off x="1451580" y="804520"/>
            <a:ext cx="4176511" cy="1049235"/>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dirty="0"/>
              <a:t>household tenure &amp; beds combined</a:t>
            </a:r>
          </a:p>
        </p:txBody>
      </p:sp>
      <p:sp>
        <p:nvSpPr>
          <p:cNvPr id="5" name="Rectangle 4">
            <a:extLst>
              <a:ext uri="{FF2B5EF4-FFF2-40B4-BE49-F238E27FC236}">
                <a16:creationId xmlns:a16="http://schemas.microsoft.com/office/drawing/2014/main" id="{3BC1D172-3EB3-4A5C-A050-7C1083B4C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6" name="TextBox 5">
            <a:extLst>
              <a:ext uri="{FF2B5EF4-FFF2-40B4-BE49-F238E27FC236}">
                <a16:creationId xmlns:a16="http://schemas.microsoft.com/office/drawing/2014/main" id="{AF463945-C9CB-40F4-8F16-158DF3547EC6}"/>
              </a:ext>
            </a:extLst>
          </p:cNvPr>
          <p:cNvSpPr txBox="1"/>
          <p:nvPr/>
        </p:nvSpPr>
        <p:spPr>
          <a:xfrm>
            <a:off x="1451581" y="2015732"/>
            <a:ext cx="4172212" cy="3450613"/>
          </a:xfrm>
          <a:prstGeom prst="rect">
            <a:avLst/>
          </a:prstGeom>
        </p:spPr>
        <p:txBody>
          <a:bodyPr vert="horz" lIns="91440" tIns="45720" rIns="91440" bIns="45720" rtlCol="0" anchor="t">
            <a:normAutofit/>
          </a:bodyPr>
          <a:lstStyle/>
          <a:p>
            <a:pPr marL="285750" indent="-285750" defTabSz="914400">
              <a:lnSpc>
                <a:spcPct val="120000"/>
              </a:lnSpc>
              <a:spcAft>
                <a:spcPts val="600"/>
              </a:spcAft>
              <a:buClr>
                <a:schemeClr val="accent1"/>
              </a:buClr>
              <a:buSzPct val="100000"/>
              <a:buFont typeface="Arial" panose="020B0604020202020204" pitchFamily="34" charset="0"/>
              <a:buChar char="•"/>
            </a:pPr>
            <a:r>
              <a:rPr lang="en-US" dirty="0"/>
              <a:t>This pie chart combines Census 2011 household data on broad tenure group and number of bedrooms.</a:t>
            </a:r>
          </a:p>
          <a:p>
            <a:pPr indent="-228600" defTabSz="914400">
              <a:lnSpc>
                <a:spcPct val="120000"/>
              </a:lnSpc>
              <a:spcAft>
                <a:spcPts val="600"/>
              </a:spcAft>
              <a:buClr>
                <a:schemeClr val="accent1"/>
              </a:buClr>
              <a:buSzPct val="100000"/>
              <a:buFont typeface="Arial" panose="020B0604020202020204" pitchFamily="34" charset="0"/>
              <a:buChar char="•"/>
            </a:pPr>
            <a:endParaRPr lang="en-US" dirty="0"/>
          </a:p>
        </p:txBody>
      </p:sp>
      <p:pic>
        <p:nvPicPr>
          <p:cNvPr id="7" name="Picture 6">
            <a:extLst>
              <a:ext uri="{FF2B5EF4-FFF2-40B4-BE49-F238E27FC236}">
                <a16:creationId xmlns:a16="http://schemas.microsoft.com/office/drawing/2014/main" id="{BEAB6707-6312-4B58-85C8-593CFFDF30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8" name="Slide Number Placeholder 4">
            <a:extLst>
              <a:ext uri="{FF2B5EF4-FFF2-40B4-BE49-F238E27FC236}">
                <a16:creationId xmlns:a16="http://schemas.microsoft.com/office/drawing/2014/main" id="{615BA2D8-EAB3-4AE2-AE8C-EAFBD6A82FA4}"/>
              </a:ext>
            </a:extLst>
          </p:cNvPr>
          <p:cNvSpPr>
            <a:spLocks noGrp="1"/>
          </p:cNvSpPr>
          <p:nvPr>
            <p:ph type="sldNum" sz="quarter" idx="12"/>
          </p:nvPr>
        </p:nvSpPr>
        <p:spPr>
          <a:xfrm>
            <a:off x="11380981" y="6354422"/>
            <a:ext cx="811019" cy="503578"/>
          </a:xfrm>
        </p:spPr>
        <p:txBody>
          <a:bodyPr vert="horz" lIns="91440" tIns="45720" rIns="91440" bIns="45720" rtlCol="0" anchor="t">
            <a:normAutofit/>
          </a:bodyPr>
          <a:lstStyle/>
          <a:p>
            <a:pPr>
              <a:lnSpc>
                <a:spcPct val="90000"/>
              </a:lnSpc>
              <a:spcAft>
                <a:spcPts val="600"/>
              </a:spcAft>
            </a:pPr>
            <a:fld id="{0D309695-DEC3-40DA-9DF5-330280C9D0E8}" type="slidenum">
              <a:rPr lang="en-US" smtClean="0"/>
              <a:pPr>
                <a:lnSpc>
                  <a:spcPct val="90000"/>
                </a:lnSpc>
                <a:spcAft>
                  <a:spcPts val="600"/>
                </a:spcAft>
              </a:pPr>
              <a:t>11</a:t>
            </a:fld>
            <a:endParaRPr lang="en-US" dirty="0"/>
          </a:p>
        </p:txBody>
      </p:sp>
      <p:cxnSp>
        <p:nvCxnSpPr>
          <p:cNvPr id="9" name="Straight Connector 8">
            <a:extLst>
              <a:ext uri="{FF2B5EF4-FFF2-40B4-BE49-F238E27FC236}">
                <a16:creationId xmlns:a16="http://schemas.microsoft.com/office/drawing/2014/main" id="{90520E1E-73A3-4996-B579-05854ACF27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1" name="Footer Placeholder 3">
            <a:extLst>
              <a:ext uri="{FF2B5EF4-FFF2-40B4-BE49-F238E27FC236}">
                <a16:creationId xmlns:a16="http://schemas.microsoft.com/office/drawing/2014/main" id="{FCF8A516-F755-4A8E-B97E-0D6AE148FF3D}"/>
              </a:ext>
            </a:extLst>
          </p:cNvPr>
          <p:cNvSpPr>
            <a:spLocks noGrp="1"/>
          </p:cNvSpPr>
          <p:nvPr>
            <p:ph type="ftr" sz="quarter" idx="11"/>
          </p:nvPr>
        </p:nvSpPr>
        <p:spPr>
          <a:xfrm>
            <a:off x="0" y="6548799"/>
            <a:ext cx="4973915" cy="309201"/>
          </a:xfrm>
        </p:spPr>
        <p:txBody>
          <a:bodyPr/>
          <a:lstStyle/>
          <a:p>
            <a:r>
              <a:rPr lang="en-US" spc="200" dirty="0">
                <a:solidFill>
                  <a:schemeClr val="bg1"/>
                </a:solidFill>
              </a:rPr>
              <a:t>Huntingdonshire</a:t>
            </a:r>
          </a:p>
        </p:txBody>
      </p:sp>
      <mc:AlternateContent xmlns:mc="http://schemas.openxmlformats.org/markup-compatibility/2006" xmlns:cx1="http://schemas.microsoft.com/office/drawing/2015/9/8/chartex">
        <mc:Choice Requires="cx1">
          <p:graphicFrame>
            <p:nvGraphicFramePr>
              <p:cNvPr id="12" name="Chart 11">
                <a:extLst>
                  <a:ext uri="{FF2B5EF4-FFF2-40B4-BE49-F238E27FC236}">
                    <a16:creationId xmlns:a16="http://schemas.microsoft.com/office/drawing/2014/main" id="{2DBAD9D7-2C9B-496E-9BC3-691AE3EFAC31}"/>
                  </a:ext>
                </a:extLst>
              </p:cNvPr>
              <p:cNvGraphicFramePr>
                <a:graphicFrameLocks/>
              </p:cNvGraphicFramePr>
              <p:nvPr>
                <p:extLst>
                  <p:ext uri="{D42A27DB-BD31-4B8C-83A1-F6EECF244321}">
                    <p14:modId xmlns:p14="http://schemas.microsoft.com/office/powerpoint/2010/main" val="117028259"/>
                  </p:ext>
                </p:extLst>
              </p:nvPr>
            </p:nvGraphicFramePr>
            <p:xfrm>
              <a:off x="6306460" y="294821"/>
              <a:ext cx="5480030" cy="5528575"/>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12" name="Chart 11">
                <a:extLst>
                  <a:ext uri="{FF2B5EF4-FFF2-40B4-BE49-F238E27FC236}">
                    <a16:creationId xmlns:a16="http://schemas.microsoft.com/office/drawing/2014/main" id="{2DBAD9D7-2C9B-496E-9BC3-691AE3EFAC31}"/>
                  </a:ext>
                </a:extLst>
              </p:cNvPr>
              <p:cNvPicPr>
                <a:picLocks noGrp="1" noRot="1" noChangeAspect="1" noMove="1" noResize="1" noEditPoints="1" noAdjustHandles="1" noChangeArrowheads="1" noChangeShapeType="1"/>
              </p:cNvPicPr>
              <p:nvPr/>
            </p:nvPicPr>
            <p:blipFill>
              <a:blip r:embed="rId4"/>
              <a:stretch>
                <a:fillRect/>
              </a:stretch>
            </p:blipFill>
            <p:spPr>
              <a:xfrm>
                <a:off x="6306460" y="294821"/>
                <a:ext cx="5480030" cy="5528575"/>
              </a:xfrm>
              <a:prstGeom prst="rect">
                <a:avLst/>
              </a:prstGeom>
            </p:spPr>
          </p:pic>
        </mc:Fallback>
      </mc:AlternateContent>
      <p:sp>
        <p:nvSpPr>
          <p:cNvPr id="10" name="TextBox 9">
            <a:extLst>
              <a:ext uri="{FF2B5EF4-FFF2-40B4-BE49-F238E27FC236}">
                <a16:creationId xmlns:a16="http://schemas.microsoft.com/office/drawing/2014/main" id="{9CEAA512-0B93-EDCA-E9C7-2070243D3B26}"/>
              </a:ext>
            </a:extLst>
          </p:cNvPr>
          <p:cNvSpPr txBox="1"/>
          <p:nvPr/>
        </p:nvSpPr>
        <p:spPr>
          <a:xfrm>
            <a:off x="1451278" y="3525920"/>
            <a:ext cx="4172212" cy="12939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spcAft>
                <a:spcPts val="600"/>
              </a:spcAft>
            </a:pPr>
            <a:r>
              <a:rPr lang="en-GB" sz="1400" dirty="0"/>
              <a:t>This pie highlights the broad tenure and size breakdown in Huntingdonshire, with good availability of owned 3 &amp; 4 beds but few 1 beds, while and private and social rented tend to be 1, 2 or 3 beds, with very few 4 or 5 beds</a:t>
            </a:r>
          </a:p>
        </p:txBody>
      </p:sp>
    </p:spTree>
    <p:extLst>
      <p:ext uri="{BB962C8B-B14F-4D97-AF65-F5344CB8AC3E}">
        <p14:creationId xmlns:p14="http://schemas.microsoft.com/office/powerpoint/2010/main" val="405297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48BF8094-2917-47DC-9A6B-A3B812769066}"/>
              </a:ext>
            </a:extLst>
          </p:cNvPr>
          <p:cNvSpPr>
            <a:spLocks noGrp="1"/>
          </p:cNvSpPr>
          <p:nvPr>
            <p:ph type="title"/>
          </p:nvPr>
        </p:nvSpPr>
        <p:spPr>
          <a:xfrm>
            <a:off x="659301" y="1474969"/>
            <a:ext cx="3111500" cy="1868760"/>
          </a:xfrm>
        </p:spPr>
        <p:txBody>
          <a:bodyPr vert="horz" lIns="91440" tIns="45720" rIns="91440" bIns="0" rtlCol="0" anchor="b">
            <a:normAutofit fontScale="90000"/>
          </a:bodyPr>
          <a:lstStyle/>
          <a:p>
            <a:r>
              <a:rPr lang="en-US" sz="3600" dirty="0"/>
              <a:t>Comparing Household tenure &amp; beds </a:t>
            </a:r>
          </a:p>
        </p:txBody>
      </p:sp>
      <p:cxnSp>
        <p:nvCxnSpPr>
          <p:cNvPr id="20" name="Straight Connector 19">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2" name="Group 21">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3" name="Rectangle 22">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6" name="Rectangle 25">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0" name="Straight Connector 29">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3" name="Chart 2">
            <a:extLst>
              <a:ext uri="{FF2B5EF4-FFF2-40B4-BE49-F238E27FC236}">
                <a16:creationId xmlns:a16="http://schemas.microsoft.com/office/drawing/2014/main" id="{E5CAEAA7-BEB9-4050-8E06-4ED88B5A4F2C}"/>
              </a:ext>
            </a:extLst>
          </p:cNvPr>
          <p:cNvGraphicFramePr>
            <a:graphicFrameLocks/>
          </p:cNvGraphicFramePr>
          <p:nvPr>
            <p:extLst>
              <p:ext uri="{D42A27DB-BD31-4B8C-83A1-F6EECF244321}">
                <p14:modId xmlns:p14="http://schemas.microsoft.com/office/powerpoint/2010/main" val="1008846389"/>
              </p:ext>
            </p:extLst>
          </p:nvPr>
        </p:nvGraphicFramePr>
        <p:xfrm>
          <a:off x="4618374" y="1116345"/>
          <a:ext cx="6282919" cy="3866172"/>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Rounded Corners 16">
            <a:extLst>
              <a:ext uri="{FF2B5EF4-FFF2-40B4-BE49-F238E27FC236}">
                <a16:creationId xmlns:a16="http://schemas.microsoft.com/office/drawing/2014/main" id="{E19B4C6B-7708-499D-A155-3E6000AD1173}"/>
              </a:ext>
            </a:extLst>
          </p:cNvPr>
          <p:cNvSpPr/>
          <p:nvPr/>
        </p:nvSpPr>
        <p:spPr>
          <a:xfrm>
            <a:off x="9085007" y="451705"/>
            <a:ext cx="2898102" cy="817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spcAft>
                <a:spcPts val="600"/>
              </a:spcAft>
            </a:pPr>
            <a:r>
              <a:rPr lang="en-GB" sz="1400" dirty="0"/>
              <a:t>Huntingdonshire has a lot more 3 &amp; 4 bed owned homes, fewer both social and private rented of all sizes</a:t>
            </a:r>
          </a:p>
        </p:txBody>
      </p:sp>
      <p:sp>
        <p:nvSpPr>
          <p:cNvPr id="19" name="Footer Placeholder 3">
            <a:extLst>
              <a:ext uri="{FF2B5EF4-FFF2-40B4-BE49-F238E27FC236}">
                <a16:creationId xmlns:a16="http://schemas.microsoft.com/office/drawing/2014/main" id="{F7799E84-203B-4A1A-B95E-F04C15203492}"/>
              </a:ext>
            </a:extLst>
          </p:cNvPr>
          <p:cNvSpPr>
            <a:spLocks noGrp="1"/>
          </p:cNvSpPr>
          <p:nvPr>
            <p:ph type="ftr" sz="quarter" idx="11"/>
          </p:nvPr>
        </p:nvSpPr>
        <p:spPr>
          <a:xfrm>
            <a:off x="0" y="6548799"/>
            <a:ext cx="4973915" cy="309201"/>
          </a:xfrm>
        </p:spPr>
        <p:txBody>
          <a:bodyPr/>
          <a:lstStyle/>
          <a:p>
            <a:r>
              <a:rPr lang="en-US" spc="200" dirty="0">
                <a:solidFill>
                  <a:schemeClr val="bg1"/>
                </a:solidFill>
              </a:rPr>
              <a:t>Huntingdonshire</a:t>
            </a:r>
          </a:p>
        </p:txBody>
      </p:sp>
      <p:sp>
        <p:nvSpPr>
          <p:cNvPr id="21" name="Slide Number Placeholder 4">
            <a:extLst>
              <a:ext uri="{FF2B5EF4-FFF2-40B4-BE49-F238E27FC236}">
                <a16:creationId xmlns:a16="http://schemas.microsoft.com/office/drawing/2014/main" id="{B51C079A-8F1D-4EC2-8ACE-58EAB9B70BEC}"/>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12</a:t>
            </a:fld>
            <a:endParaRPr lang="en-US" dirty="0"/>
          </a:p>
        </p:txBody>
      </p:sp>
      <p:sp>
        <p:nvSpPr>
          <p:cNvPr id="4" name="TextBox 3">
            <a:extLst>
              <a:ext uri="{FF2B5EF4-FFF2-40B4-BE49-F238E27FC236}">
                <a16:creationId xmlns:a16="http://schemas.microsoft.com/office/drawing/2014/main" id="{8909E8F6-1CB3-264D-3164-BE333DFB6158}"/>
              </a:ext>
            </a:extLst>
          </p:cNvPr>
          <p:cNvSpPr txBox="1"/>
          <p:nvPr/>
        </p:nvSpPr>
        <p:spPr>
          <a:xfrm>
            <a:off x="652496" y="3684285"/>
            <a:ext cx="3177235" cy="1782060"/>
          </a:xfrm>
          <a:prstGeom prst="rect">
            <a:avLst/>
          </a:prstGeom>
        </p:spPr>
        <p:txBody>
          <a:bodyPr vert="horz" lIns="91440" tIns="45720" rIns="91440" bIns="45720" rtlCol="0" anchor="t">
            <a:normAutofit fontScale="92500"/>
          </a:bodyPr>
          <a:lstStyle/>
          <a:p>
            <a:pPr defTabSz="914400">
              <a:lnSpc>
                <a:spcPct val="120000"/>
              </a:lnSpc>
              <a:spcAft>
                <a:spcPts val="600"/>
              </a:spcAft>
              <a:buClr>
                <a:schemeClr val="accent1"/>
              </a:buClr>
              <a:buSzPct val="100000"/>
            </a:pPr>
            <a:r>
              <a:rPr lang="en-US" dirty="0"/>
              <a:t>This chart combines Census 2011 household data on broad tenure group and number of bedrooms, and compares this district to the study area total (all)</a:t>
            </a:r>
          </a:p>
        </p:txBody>
      </p:sp>
    </p:spTree>
    <p:extLst>
      <p:ext uri="{BB962C8B-B14F-4D97-AF65-F5344CB8AC3E}">
        <p14:creationId xmlns:p14="http://schemas.microsoft.com/office/powerpoint/2010/main" val="113073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E33A-296F-4F70-B193-0F96B177B1E7}"/>
              </a:ext>
            </a:extLst>
          </p:cNvPr>
          <p:cNvSpPr>
            <a:spLocks noGrp="1"/>
          </p:cNvSpPr>
          <p:nvPr>
            <p:ph type="title"/>
          </p:nvPr>
        </p:nvSpPr>
        <p:spPr>
          <a:xfrm>
            <a:off x="1451580" y="804520"/>
            <a:ext cx="3530157" cy="1049235"/>
          </a:xfrm>
        </p:spPr>
        <p:txBody>
          <a:bodyPr vert="horz" lIns="91440" tIns="45720" rIns="91440" bIns="45720" rtlCol="0" anchor="t">
            <a:normAutofit/>
          </a:bodyPr>
          <a:lstStyle/>
          <a:p>
            <a:r>
              <a:rPr lang="en-US" dirty="0"/>
              <a:t>Likely movers</a:t>
            </a:r>
          </a:p>
        </p:txBody>
      </p:sp>
      <p:sp>
        <p:nvSpPr>
          <p:cNvPr id="11" name="Content Placeholder 10">
            <a:extLst>
              <a:ext uri="{FF2B5EF4-FFF2-40B4-BE49-F238E27FC236}">
                <a16:creationId xmlns:a16="http://schemas.microsoft.com/office/drawing/2014/main" id="{76E9FD0B-23A8-4313-95D7-31D8EFE297AB}"/>
              </a:ext>
            </a:extLst>
          </p:cNvPr>
          <p:cNvSpPr>
            <a:spLocks noGrp="1"/>
          </p:cNvSpPr>
          <p:nvPr>
            <p:ph sz="half" idx="1"/>
          </p:nvPr>
        </p:nvSpPr>
        <p:spPr>
          <a:xfrm>
            <a:off x="1451581" y="2015732"/>
            <a:ext cx="4121905" cy="3923513"/>
          </a:xfrm>
        </p:spPr>
        <p:txBody>
          <a:bodyPr vert="horz" lIns="91440" tIns="45720" rIns="91440" bIns="45720" rtlCol="0" anchor="t">
            <a:normAutofit fontScale="85000" lnSpcReduction="10000"/>
          </a:bodyPr>
          <a:lstStyle/>
          <a:p>
            <a:r>
              <a:rPr lang="en-US" dirty="0"/>
              <a:t>Census 2011 asked if a household had moved in the year leading up to Census night. Please see slide 5 for definitions, but in summary a </a:t>
            </a:r>
            <a:r>
              <a:rPr lang="en-GB" sz="2000" dirty="0">
                <a:solidFill>
                  <a:schemeClr val="tx1"/>
                </a:solidFill>
              </a:rPr>
              <a:t>‘wholly moving household’ is one where </a:t>
            </a:r>
            <a:r>
              <a:rPr lang="en-GB" sz="2000" u="sng" dirty="0">
                <a:solidFill>
                  <a:schemeClr val="tx1"/>
                </a:solidFill>
              </a:rPr>
              <a:t>all</a:t>
            </a:r>
            <a:r>
              <a:rPr lang="en-GB" sz="2000" dirty="0">
                <a:solidFill>
                  <a:schemeClr val="tx1"/>
                </a:solidFill>
              </a:rPr>
              <a:t> members of the household have moved from the same address.  A ‘partly moving household’ is where one or more members of the household have moved in the last year but </a:t>
            </a:r>
            <a:r>
              <a:rPr lang="en-GB" sz="2000" u="sng" dirty="0">
                <a:solidFill>
                  <a:schemeClr val="tx1"/>
                </a:solidFill>
              </a:rPr>
              <a:t>not all</a:t>
            </a:r>
            <a:r>
              <a:rPr lang="en-GB" sz="2000" dirty="0">
                <a:solidFill>
                  <a:schemeClr val="tx1"/>
                </a:solidFill>
              </a:rPr>
              <a:t> members have moved from the same address. </a:t>
            </a:r>
            <a:endParaRPr lang="en-US" dirty="0"/>
          </a:p>
          <a:p>
            <a:r>
              <a:rPr lang="en-US" dirty="0"/>
              <a:t>The pie chart shows the total movers for </a:t>
            </a:r>
            <a:r>
              <a:rPr lang="en-GB" dirty="0"/>
              <a:t>Huntingdonshire. </a:t>
            </a:r>
            <a:endParaRPr lang="en-US" dirty="0"/>
          </a:p>
        </p:txBody>
      </p:sp>
      <p:sp>
        <p:nvSpPr>
          <p:cNvPr id="17" name="Footer Placeholder 3">
            <a:extLst>
              <a:ext uri="{FF2B5EF4-FFF2-40B4-BE49-F238E27FC236}">
                <a16:creationId xmlns:a16="http://schemas.microsoft.com/office/drawing/2014/main" id="{AE998467-B747-440E-AB01-E82B175055B8}"/>
              </a:ext>
            </a:extLst>
          </p:cNvPr>
          <p:cNvSpPr>
            <a:spLocks noGrp="1"/>
          </p:cNvSpPr>
          <p:nvPr>
            <p:ph type="ftr" sz="quarter" idx="11"/>
          </p:nvPr>
        </p:nvSpPr>
        <p:spPr>
          <a:xfrm>
            <a:off x="0" y="6548799"/>
            <a:ext cx="4973915" cy="309201"/>
          </a:xfrm>
        </p:spPr>
        <p:txBody>
          <a:bodyPr/>
          <a:lstStyle/>
          <a:p>
            <a:r>
              <a:rPr lang="en-US" spc="200" dirty="0">
                <a:solidFill>
                  <a:schemeClr val="bg1"/>
                </a:solidFill>
              </a:rPr>
              <a:t>Huntingdonshire</a:t>
            </a:r>
          </a:p>
        </p:txBody>
      </p:sp>
      <p:graphicFrame>
        <p:nvGraphicFramePr>
          <p:cNvPr id="18" name="Chart 17">
            <a:extLst>
              <a:ext uri="{FF2B5EF4-FFF2-40B4-BE49-F238E27FC236}">
                <a16:creationId xmlns:a16="http://schemas.microsoft.com/office/drawing/2014/main" id="{A6A8ECE8-15E7-48FD-8C08-9D0E9C7167B4}"/>
              </a:ext>
            </a:extLst>
          </p:cNvPr>
          <p:cNvGraphicFramePr>
            <a:graphicFrameLocks/>
          </p:cNvGraphicFramePr>
          <p:nvPr>
            <p:extLst>
              <p:ext uri="{D42A27DB-BD31-4B8C-83A1-F6EECF244321}">
                <p14:modId xmlns:p14="http://schemas.microsoft.com/office/powerpoint/2010/main" val="4162331015"/>
              </p:ext>
            </p:extLst>
          </p:nvPr>
        </p:nvGraphicFramePr>
        <p:xfrm>
          <a:off x="6096000" y="498764"/>
          <a:ext cx="5954057" cy="5440481"/>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4">
            <a:extLst>
              <a:ext uri="{FF2B5EF4-FFF2-40B4-BE49-F238E27FC236}">
                <a16:creationId xmlns:a16="http://schemas.microsoft.com/office/drawing/2014/main" id="{1E94D77F-B177-40B4-A89B-D5D55D9C0A89}"/>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13</a:t>
            </a:fld>
            <a:endParaRPr lang="en-US" dirty="0"/>
          </a:p>
        </p:txBody>
      </p:sp>
      <p:sp>
        <p:nvSpPr>
          <p:cNvPr id="3" name="TextBox 2">
            <a:extLst>
              <a:ext uri="{FF2B5EF4-FFF2-40B4-BE49-F238E27FC236}">
                <a16:creationId xmlns:a16="http://schemas.microsoft.com/office/drawing/2014/main" id="{4812F92A-AFA7-8542-2EAF-F07021A260E0}"/>
              </a:ext>
            </a:extLst>
          </p:cNvPr>
          <p:cNvSpPr txBox="1"/>
          <p:nvPr/>
        </p:nvSpPr>
        <p:spPr>
          <a:xfrm>
            <a:off x="9939093" y="5224156"/>
            <a:ext cx="2110964" cy="715089"/>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GB" dirty="0"/>
              <a:t>84% non-movers</a:t>
            </a:r>
          </a:p>
          <a:p>
            <a:pPr algn="ctr"/>
            <a:r>
              <a:rPr lang="en-GB" dirty="0"/>
              <a:t>16% movers</a:t>
            </a:r>
          </a:p>
        </p:txBody>
      </p:sp>
    </p:spTree>
    <p:extLst>
      <p:ext uri="{BB962C8B-B14F-4D97-AF65-F5344CB8AC3E}">
        <p14:creationId xmlns:p14="http://schemas.microsoft.com/office/powerpoint/2010/main" val="4101306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B6C8E-B38E-47FC-95D6-A0EBF06CAFD0}"/>
              </a:ext>
            </a:extLst>
          </p:cNvPr>
          <p:cNvSpPr txBox="1">
            <a:spLocks/>
          </p:cNvSpPr>
          <p:nvPr/>
        </p:nvSpPr>
        <p:spPr>
          <a:xfrm>
            <a:off x="1447191" y="804163"/>
            <a:ext cx="9607661" cy="105631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dirty="0"/>
              <a:t>comparing LIKELY MOVERS</a:t>
            </a:r>
          </a:p>
        </p:txBody>
      </p:sp>
      <p:graphicFrame>
        <p:nvGraphicFramePr>
          <p:cNvPr id="3" name="Chart 2">
            <a:extLst>
              <a:ext uri="{FF2B5EF4-FFF2-40B4-BE49-F238E27FC236}">
                <a16:creationId xmlns:a16="http://schemas.microsoft.com/office/drawing/2014/main" id="{80F478CF-4670-4CF4-9C12-1A6F7FC742D8}"/>
              </a:ext>
            </a:extLst>
          </p:cNvPr>
          <p:cNvGraphicFramePr>
            <a:graphicFrameLocks/>
          </p:cNvGraphicFramePr>
          <p:nvPr>
            <p:extLst>
              <p:ext uri="{D42A27DB-BD31-4B8C-83A1-F6EECF244321}">
                <p14:modId xmlns:p14="http://schemas.microsoft.com/office/powerpoint/2010/main" val="3486884993"/>
              </p:ext>
            </p:extLst>
          </p:nvPr>
        </p:nvGraphicFramePr>
        <p:xfrm>
          <a:off x="6375966" y="1434354"/>
          <a:ext cx="5111103" cy="46194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51486105-F26F-45F0-98F9-8D0D53B4F657}"/>
              </a:ext>
            </a:extLst>
          </p:cNvPr>
          <p:cNvGraphicFramePr>
            <a:graphicFrameLocks/>
          </p:cNvGraphicFramePr>
          <p:nvPr>
            <p:extLst>
              <p:ext uri="{D42A27DB-BD31-4B8C-83A1-F6EECF244321}">
                <p14:modId xmlns:p14="http://schemas.microsoft.com/office/powerpoint/2010/main" val="883970515"/>
              </p:ext>
            </p:extLst>
          </p:nvPr>
        </p:nvGraphicFramePr>
        <p:xfrm>
          <a:off x="1226943" y="1434354"/>
          <a:ext cx="5111103" cy="4619483"/>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Rounded Corners 6">
            <a:extLst>
              <a:ext uri="{FF2B5EF4-FFF2-40B4-BE49-F238E27FC236}">
                <a16:creationId xmlns:a16="http://schemas.microsoft.com/office/drawing/2014/main" id="{66270F4D-4A95-4CF8-B78B-B6C3C3255BAE}"/>
              </a:ext>
            </a:extLst>
          </p:cNvPr>
          <p:cNvSpPr/>
          <p:nvPr/>
        </p:nvSpPr>
        <p:spPr>
          <a:xfrm>
            <a:off x="7515498" y="421686"/>
            <a:ext cx="4190748" cy="817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spcAft>
                <a:spcPts val="600"/>
              </a:spcAft>
            </a:pPr>
            <a:r>
              <a:rPr lang="en-GB" sz="1400" dirty="0"/>
              <a:t>Huntingdonshire has a lower % of households likely to move, with 16% movers compared to 18% movers across the study area.</a:t>
            </a:r>
          </a:p>
        </p:txBody>
      </p:sp>
      <p:sp>
        <p:nvSpPr>
          <p:cNvPr id="6" name="Footer Placeholder 3">
            <a:extLst>
              <a:ext uri="{FF2B5EF4-FFF2-40B4-BE49-F238E27FC236}">
                <a16:creationId xmlns:a16="http://schemas.microsoft.com/office/drawing/2014/main" id="{91AE343E-9865-40B0-8174-099523EA8FA6}"/>
              </a:ext>
            </a:extLst>
          </p:cNvPr>
          <p:cNvSpPr>
            <a:spLocks noGrp="1"/>
          </p:cNvSpPr>
          <p:nvPr>
            <p:ph type="ftr" sz="quarter" idx="11"/>
          </p:nvPr>
        </p:nvSpPr>
        <p:spPr>
          <a:xfrm>
            <a:off x="0" y="6548799"/>
            <a:ext cx="4973915" cy="309201"/>
          </a:xfrm>
        </p:spPr>
        <p:txBody>
          <a:bodyPr/>
          <a:lstStyle/>
          <a:p>
            <a:r>
              <a:rPr lang="en-US" spc="200" dirty="0">
                <a:solidFill>
                  <a:schemeClr val="bg1"/>
                </a:solidFill>
              </a:rPr>
              <a:t>Huntingdonshire</a:t>
            </a:r>
          </a:p>
        </p:txBody>
      </p:sp>
      <p:sp>
        <p:nvSpPr>
          <p:cNvPr id="8" name="Slide Number Placeholder 4">
            <a:extLst>
              <a:ext uri="{FF2B5EF4-FFF2-40B4-BE49-F238E27FC236}">
                <a16:creationId xmlns:a16="http://schemas.microsoft.com/office/drawing/2014/main" id="{DEC2922F-1484-41A5-B7AC-01F3E22FF761}"/>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14</a:t>
            </a:fld>
            <a:endParaRPr lang="en-US" dirty="0"/>
          </a:p>
        </p:txBody>
      </p:sp>
      <p:sp>
        <p:nvSpPr>
          <p:cNvPr id="4" name="TextBox 3">
            <a:extLst>
              <a:ext uri="{FF2B5EF4-FFF2-40B4-BE49-F238E27FC236}">
                <a16:creationId xmlns:a16="http://schemas.microsoft.com/office/drawing/2014/main" id="{6F84A89F-367F-92E8-7F92-4C57547A844A}"/>
              </a:ext>
            </a:extLst>
          </p:cNvPr>
          <p:cNvSpPr txBox="1"/>
          <p:nvPr/>
        </p:nvSpPr>
        <p:spPr>
          <a:xfrm>
            <a:off x="9721021" y="5505511"/>
            <a:ext cx="1818233" cy="578882"/>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GB" sz="1400" dirty="0"/>
              <a:t>82% non-movers</a:t>
            </a:r>
          </a:p>
          <a:p>
            <a:pPr algn="ctr"/>
            <a:r>
              <a:rPr lang="en-GB" sz="1400" dirty="0"/>
              <a:t>18% movers</a:t>
            </a:r>
          </a:p>
        </p:txBody>
      </p:sp>
      <p:sp>
        <p:nvSpPr>
          <p:cNvPr id="9" name="TextBox 8">
            <a:extLst>
              <a:ext uri="{FF2B5EF4-FFF2-40B4-BE49-F238E27FC236}">
                <a16:creationId xmlns:a16="http://schemas.microsoft.com/office/drawing/2014/main" id="{1EEF9598-BA3F-41DA-31EC-FCF03496A738}"/>
              </a:ext>
            </a:extLst>
          </p:cNvPr>
          <p:cNvSpPr txBox="1"/>
          <p:nvPr/>
        </p:nvSpPr>
        <p:spPr>
          <a:xfrm>
            <a:off x="4505548" y="5474955"/>
            <a:ext cx="1818233" cy="578882"/>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GB" sz="1400" dirty="0"/>
              <a:t>84% non-movers</a:t>
            </a:r>
          </a:p>
          <a:p>
            <a:pPr algn="ctr"/>
            <a:r>
              <a:rPr lang="en-GB" sz="1400" dirty="0"/>
              <a:t>16% movers</a:t>
            </a:r>
          </a:p>
        </p:txBody>
      </p:sp>
    </p:spTree>
    <p:extLst>
      <p:ext uri="{BB962C8B-B14F-4D97-AF65-F5344CB8AC3E}">
        <p14:creationId xmlns:p14="http://schemas.microsoft.com/office/powerpoint/2010/main" val="229891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E33A-296F-4F70-B193-0F96B177B1E7}"/>
              </a:ext>
            </a:extLst>
          </p:cNvPr>
          <p:cNvSpPr>
            <a:spLocks noGrp="1"/>
          </p:cNvSpPr>
          <p:nvPr>
            <p:ph type="title"/>
          </p:nvPr>
        </p:nvSpPr>
        <p:spPr>
          <a:xfrm>
            <a:off x="1451579" y="1182029"/>
            <a:ext cx="9603275" cy="671725"/>
          </a:xfrm>
        </p:spPr>
        <p:txBody>
          <a:bodyPr vert="horz" lIns="91440" tIns="45720" rIns="91440" bIns="45720" rtlCol="0" anchor="t">
            <a:normAutofit/>
          </a:bodyPr>
          <a:lstStyle/>
          <a:p>
            <a:r>
              <a:rPr lang="en-US" dirty="0"/>
              <a:t>Likely movers: DETAIL</a:t>
            </a:r>
          </a:p>
        </p:txBody>
      </p:sp>
      <p:sp>
        <p:nvSpPr>
          <p:cNvPr id="11" name="Content Placeholder 10">
            <a:extLst>
              <a:ext uri="{FF2B5EF4-FFF2-40B4-BE49-F238E27FC236}">
                <a16:creationId xmlns:a16="http://schemas.microsoft.com/office/drawing/2014/main" id="{76E9FD0B-23A8-4313-95D7-31D8EFE297AB}"/>
              </a:ext>
            </a:extLst>
          </p:cNvPr>
          <p:cNvSpPr>
            <a:spLocks noGrp="1"/>
          </p:cNvSpPr>
          <p:nvPr>
            <p:ph sz="half" idx="1"/>
          </p:nvPr>
        </p:nvSpPr>
        <p:spPr>
          <a:xfrm>
            <a:off x="1451579" y="2015734"/>
            <a:ext cx="4536845" cy="4037747"/>
          </a:xfrm>
        </p:spPr>
        <p:txBody>
          <a:bodyPr vert="horz" lIns="91440" tIns="45720" rIns="91440" bIns="45720" rtlCol="0" anchor="t">
            <a:normAutofit fontScale="85000" lnSpcReduction="20000"/>
          </a:bodyPr>
          <a:lstStyle/>
          <a:p>
            <a:pPr>
              <a:lnSpc>
                <a:spcPct val="110000"/>
              </a:lnSpc>
            </a:pPr>
            <a:r>
              <a:rPr lang="en-US" dirty="0"/>
              <a:t>We can also look at movers / non movers by tenure. This is a guide only and we can’t make big assumptions based on the data, but useful to be aware of.</a:t>
            </a:r>
          </a:p>
          <a:p>
            <a:pPr>
              <a:lnSpc>
                <a:spcPct val="110000"/>
              </a:lnSpc>
            </a:pPr>
            <a:r>
              <a:rPr lang="en-GB" dirty="0"/>
              <a:t>For those that moved in the year before Census day 2011, for </a:t>
            </a:r>
            <a:r>
              <a:rPr lang="en-US" dirty="0"/>
              <a:t>Huntingdonshire</a:t>
            </a:r>
            <a:endParaRPr lang="en-US" dirty="0">
              <a:solidFill>
                <a:schemeClr val="accent3"/>
              </a:solidFill>
            </a:endParaRPr>
          </a:p>
          <a:p>
            <a:pPr lvl="1">
              <a:lnSpc>
                <a:spcPct val="110000"/>
              </a:lnSpc>
            </a:pPr>
            <a:r>
              <a:rPr lang="en-US" dirty="0"/>
              <a:t>49% of private renters moved</a:t>
            </a:r>
          </a:p>
          <a:p>
            <a:pPr lvl="1">
              <a:lnSpc>
                <a:spcPct val="110000"/>
              </a:lnSpc>
            </a:pPr>
            <a:r>
              <a:rPr lang="en-US" dirty="0"/>
              <a:t>18% of social renters moved</a:t>
            </a:r>
          </a:p>
          <a:p>
            <a:pPr lvl="1">
              <a:lnSpc>
                <a:spcPct val="110000"/>
              </a:lnSpc>
            </a:pPr>
            <a:r>
              <a:rPr lang="en-US" dirty="0"/>
              <a:t>13% of owners with a mortgage or shared owners moved</a:t>
            </a:r>
          </a:p>
          <a:p>
            <a:pPr lvl="1">
              <a:lnSpc>
                <a:spcPct val="110000"/>
              </a:lnSpc>
            </a:pPr>
            <a:r>
              <a:rPr lang="en-US" dirty="0"/>
              <a:t>8% of outright owners moved.</a:t>
            </a:r>
          </a:p>
          <a:p>
            <a:pPr>
              <a:lnSpc>
                <a:spcPct val="110000"/>
              </a:lnSpc>
            </a:pPr>
            <a:r>
              <a:rPr lang="en-US" dirty="0"/>
              <a:t>Will compare 2021 Census results which will have several different influences, yet to be released…</a:t>
            </a:r>
          </a:p>
        </p:txBody>
      </p:sp>
      <p:sp>
        <p:nvSpPr>
          <p:cNvPr id="12" name="Footer Placeholder 3">
            <a:extLst>
              <a:ext uri="{FF2B5EF4-FFF2-40B4-BE49-F238E27FC236}">
                <a16:creationId xmlns:a16="http://schemas.microsoft.com/office/drawing/2014/main" id="{C5BDC5B9-5DB1-4B37-AE89-0ABA745DC6E2}"/>
              </a:ext>
            </a:extLst>
          </p:cNvPr>
          <p:cNvSpPr>
            <a:spLocks noGrp="1"/>
          </p:cNvSpPr>
          <p:nvPr>
            <p:ph type="ftr" sz="quarter" idx="11"/>
          </p:nvPr>
        </p:nvSpPr>
        <p:spPr>
          <a:xfrm>
            <a:off x="0" y="6548799"/>
            <a:ext cx="4973915" cy="309201"/>
          </a:xfrm>
        </p:spPr>
        <p:txBody>
          <a:bodyPr/>
          <a:lstStyle/>
          <a:p>
            <a:r>
              <a:rPr lang="en-US" spc="200" dirty="0">
                <a:solidFill>
                  <a:schemeClr val="bg1"/>
                </a:solidFill>
              </a:rPr>
              <a:t>Huntingdonshire</a:t>
            </a:r>
          </a:p>
        </p:txBody>
      </p:sp>
      <p:graphicFrame>
        <p:nvGraphicFramePr>
          <p:cNvPr id="13" name="Chart 12">
            <a:extLst>
              <a:ext uri="{FF2B5EF4-FFF2-40B4-BE49-F238E27FC236}">
                <a16:creationId xmlns:a16="http://schemas.microsoft.com/office/drawing/2014/main" id="{7BAFC889-01E8-4A6C-9667-873C757568EA}"/>
              </a:ext>
            </a:extLst>
          </p:cNvPr>
          <p:cNvGraphicFramePr>
            <a:graphicFrameLocks/>
          </p:cNvGraphicFramePr>
          <p:nvPr>
            <p:extLst>
              <p:ext uri="{D42A27DB-BD31-4B8C-83A1-F6EECF244321}">
                <p14:modId xmlns:p14="http://schemas.microsoft.com/office/powerpoint/2010/main" val="3105342860"/>
              </p:ext>
            </p:extLst>
          </p:nvPr>
        </p:nvGraphicFramePr>
        <p:xfrm>
          <a:off x="6096000" y="240147"/>
          <a:ext cx="5657242" cy="5730208"/>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4">
            <a:extLst>
              <a:ext uri="{FF2B5EF4-FFF2-40B4-BE49-F238E27FC236}">
                <a16:creationId xmlns:a16="http://schemas.microsoft.com/office/drawing/2014/main" id="{003EE974-4A90-4CAD-8AEC-3676AF6B883F}"/>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15</a:t>
            </a:fld>
            <a:endParaRPr lang="en-US" dirty="0"/>
          </a:p>
        </p:txBody>
      </p:sp>
    </p:spTree>
    <p:extLst>
      <p:ext uri="{BB962C8B-B14F-4D97-AF65-F5344CB8AC3E}">
        <p14:creationId xmlns:p14="http://schemas.microsoft.com/office/powerpoint/2010/main" val="916501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0" name="Rectangle 19">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2BF7980-C295-4F90-167D-028B4F2DEA6F}"/>
              </a:ext>
            </a:extLst>
          </p:cNvPr>
          <p:cNvSpPr>
            <a:spLocks noGrp="1"/>
          </p:cNvSpPr>
          <p:nvPr>
            <p:ph type="title"/>
          </p:nvPr>
        </p:nvSpPr>
        <p:spPr>
          <a:xfrm>
            <a:off x="1557071" y="1584552"/>
            <a:ext cx="9099255" cy="2537251"/>
          </a:xfrm>
        </p:spPr>
        <p:txBody>
          <a:bodyPr vert="horz" lIns="91440" tIns="45720" rIns="91440" bIns="0" rtlCol="0" anchor="ctr">
            <a:normAutofit/>
          </a:bodyPr>
          <a:lstStyle/>
          <a:p>
            <a:pPr algn="ctr"/>
            <a:r>
              <a:rPr lang="en-US" sz="7200" dirty="0">
                <a:solidFill>
                  <a:srgbClr val="454545"/>
                </a:solidFill>
              </a:rPr>
              <a:t>Income </a:t>
            </a:r>
          </a:p>
        </p:txBody>
      </p:sp>
      <p:sp>
        <p:nvSpPr>
          <p:cNvPr id="3" name="Text Placeholder 2">
            <a:extLst>
              <a:ext uri="{FF2B5EF4-FFF2-40B4-BE49-F238E27FC236}">
                <a16:creationId xmlns:a16="http://schemas.microsoft.com/office/drawing/2014/main" id="{21857066-1ABB-1776-87DF-AF5AEF0047C3}"/>
              </a:ext>
            </a:extLst>
          </p:cNvPr>
          <p:cNvSpPr>
            <a:spLocks noGrp="1"/>
          </p:cNvSpPr>
          <p:nvPr>
            <p:ph type="body" idx="1"/>
          </p:nvPr>
        </p:nvSpPr>
        <p:spPr>
          <a:xfrm>
            <a:off x="1535372" y="3875316"/>
            <a:ext cx="9120954" cy="1002292"/>
          </a:xfrm>
        </p:spPr>
        <p:txBody>
          <a:bodyPr vert="horz" lIns="91440" tIns="91440" rIns="91440" bIns="91440" rtlCol="0">
            <a:normAutofit/>
          </a:bodyPr>
          <a:lstStyle/>
          <a:p>
            <a:pPr marL="285750" indent="-285750" algn="ctr">
              <a:buFont typeface="Arial" panose="020B0604020202020204" pitchFamily="34" charset="0"/>
              <a:buChar char="•"/>
            </a:pPr>
            <a:r>
              <a:rPr lang="en-US" cap="all" dirty="0">
                <a:solidFill>
                  <a:schemeClr val="accent1"/>
                </a:solidFill>
              </a:rPr>
              <a:t>Income distribution</a:t>
            </a:r>
          </a:p>
          <a:p>
            <a:pPr marL="285750" indent="-285750" algn="ctr">
              <a:buFont typeface="Arial" panose="020B0604020202020204" pitchFamily="34" charset="0"/>
              <a:buChar char="•"/>
            </a:pPr>
            <a:r>
              <a:rPr lang="en-US" cap="all" dirty="0">
                <a:solidFill>
                  <a:schemeClr val="accent1"/>
                </a:solidFill>
              </a:rPr>
              <a:t>change in income</a:t>
            </a:r>
          </a:p>
        </p:txBody>
      </p:sp>
      <p:pic>
        <p:nvPicPr>
          <p:cNvPr id="26" name="Picture 25">
            <a:extLst>
              <a:ext uri="{FF2B5EF4-FFF2-40B4-BE49-F238E27FC236}">
                <a16:creationId xmlns:a16="http://schemas.microsoft.com/office/drawing/2014/main" id="{4C401D57-600A-4C91-AC9A-14CA1ED6F7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8" name="Straight Connector 27">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5" name="Footer Placeholder 3">
            <a:extLst>
              <a:ext uri="{FF2B5EF4-FFF2-40B4-BE49-F238E27FC236}">
                <a16:creationId xmlns:a16="http://schemas.microsoft.com/office/drawing/2014/main" id="{18157185-F336-DB6D-2D3D-923AA5F2EFEB}"/>
              </a:ext>
            </a:extLst>
          </p:cNvPr>
          <p:cNvSpPr>
            <a:spLocks noGrp="1"/>
          </p:cNvSpPr>
          <p:nvPr>
            <p:ph type="ftr" sz="quarter" idx="11"/>
          </p:nvPr>
        </p:nvSpPr>
        <p:spPr>
          <a:xfrm>
            <a:off x="0" y="6548799"/>
            <a:ext cx="4973915" cy="309201"/>
          </a:xfrm>
        </p:spPr>
        <p:txBody>
          <a:bodyPr/>
          <a:lstStyle/>
          <a:p>
            <a:r>
              <a:rPr lang="en-US" spc="200" dirty="0">
                <a:solidFill>
                  <a:schemeClr val="bg1"/>
                </a:solidFill>
              </a:rPr>
              <a:t>Huntingdonshire</a:t>
            </a:r>
          </a:p>
        </p:txBody>
      </p:sp>
      <p:sp>
        <p:nvSpPr>
          <p:cNvPr id="6" name="Slide Number Placeholder 4">
            <a:extLst>
              <a:ext uri="{FF2B5EF4-FFF2-40B4-BE49-F238E27FC236}">
                <a16:creationId xmlns:a16="http://schemas.microsoft.com/office/drawing/2014/main" id="{1D1B40F4-38EB-E217-D0B4-DB6030F84805}"/>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16</a:t>
            </a:fld>
            <a:endParaRPr lang="en-US" dirty="0"/>
          </a:p>
        </p:txBody>
      </p:sp>
    </p:spTree>
    <p:extLst>
      <p:ext uri="{BB962C8B-B14F-4D97-AF65-F5344CB8AC3E}">
        <p14:creationId xmlns:p14="http://schemas.microsoft.com/office/powerpoint/2010/main" val="2863094111"/>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4182D-EE74-A777-741D-8EE674375EC5}"/>
              </a:ext>
            </a:extLst>
          </p:cNvPr>
          <p:cNvSpPr>
            <a:spLocks noGrp="1"/>
          </p:cNvSpPr>
          <p:nvPr>
            <p:ph type="title"/>
          </p:nvPr>
        </p:nvSpPr>
        <p:spPr>
          <a:xfrm>
            <a:off x="1447191" y="516778"/>
            <a:ext cx="9607661" cy="1056319"/>
          </a:xfrm>
        </p:spPr>
        <p:txBody>
          <a:bodyPr/>
          <a:lstStyle/>
          <a:p>
            <a:r>
              <a:rPr lang="en-GB" dirty="0"/>
              <a:t>Data used for incomes</a:t>
            </a:r>
          </a:p>
        </p:txBody>
      </p:sp>
      <p:sp>
        <p:nvSpPr>
          <p:cNvPr id="7" name="Content Placeholder 6">
            <a:extLst>
              <a:ext uri="{FF2B5EF4-FFF2-40B4-BE49-F238E27FC236}">
                <a16:creationId xmlns:a16="http://schemas.microsoft.com/office/drawing/2014/main" id="{8A246FAE-79EA-D764-6C24-E75C0BCC91A7}"/>
              </a:ext>
            </a:extLst>
          </p:cNvPr>
          <p:cNvSpPr txBox="1">
            <a:spLocks/>
          </p:cNvSpPr>
          <p:nvPr/>
        </p:nvSpPr>
        <p:spPr>
          <a:xfrm>
            <a:off x="1451579" y="2353756"/>
            <a:ext cx="9603275" cy="3611613"/>
          </a:xfrm>
          <a:prstGeom prst="rect">
            <a:avLst/>
          </a:prstGeom>
        </p:spPr>
        <p:txBody>
          <a:bodyPr vert="horz" lIns="91440" tIns="45720" rIns="91440" bIns="45720" rtlCol="0" anchor="t">
            <a:normAutofit fontScale="70000" lnSpcReduction="20000"/>
          </a:bodyPr>
          <a:lstStyle>
            <a:lvl1pPr marL="0" indent="0" algn="l" defTabSz="914400" rtl="0" eaLnBrk="1" latinLnBrk="0" hangingPunct="1">
              <a:lnSpc>
                <a:spcPct val="100000"/>
              </a:lnSpc>
              <a:spcBef>
                <a:spcPts val="1000"/>
              </a:spcBef>
              <a:buClr>
                <a:schemeClr val="accent1"/>
              </a:buClr>
              <a:buSzPct val="100000"/>
              <a:buFont typeface="Arial" panose="020B0604020202020204" pitchFamily="34" charset="0"/>
              <a:buNone/>
              <a:defRPr sz="2200" b="0" kern="1200" cap="all" baseline="0">
                <a:solidFill>
                  <a:schemeClr val="accent1"/>
                </a:solidFill>
                <a:effectLst/>
                <a:latin typeface="+mn-lt"/>
                <a:ea typeface="+mn-ea"/>
                <a:cs typeface="+mn-cs"/>
              </a:defRPr>
            </a:lvl1pPr>
            <a:lvl2pPr marL="4572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2000" b="1" kern="1200" cap="none" baseline="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800" b="1" kern="120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cap="none" baseline="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baseline="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baseline="0">
                <a:solidFill>
                  <a:schemeClr val="tx1"/>
                </a:solidFill>
                <a:effectLst/>
                <a:latin typeface="+mn-lt"/>
                <a:ea typeface="+mn-ea"/>
                <a:cs typeface="+mn-cs"/>
              </a:defRPr>
            </a:lvl9pPr>
          </a:lstStyle>
          <a:p>
            <a:r>
              <a:rPr lang="en-GB" sz="2900" dirty="0"/>
              <a:t>About caci data</a:t>
            </a:r>
          </a:p>
          <a:p>
            <a:r>
              <a:rPr lang="en-GB" cap="none" dirty="0">
                <a:solidFill>
                  <a:schemeClr val="tx1"/>
                </a:solidFill>
              </a:rPr>
              <a:t>A firm called CACI developed away to provide consistent and reliable household income estimates at postcode level across the UK. It uses information from CACI's lifestyle database, ONS average weekly earnings and living costs &amp; food survey to build a consistent and statistically reliable model.  </a:t>
            </a:r>
          </a:p>
          <a:p>
            <a:r>
              <a:rPr lang="en-GB" cap="none" dirty="0">
                <a:solidFill>
                  <a:schemeClr val="tx1"/>
                </a:solidFill>
              </a:rPr>
              <a:t>Income is </a:t>
            </a:r>
            <a:r>
              <a:rPr lang="en-GB" b="1" cap="none" dirty="0">
                <a:solidFill>
                  <a:schemeClr val="tx1"/>
                </a:solidFill>
              </a:rPr>
              <a:t>gross </a:t>
            </a:r>
            <a:r>
              <a:rPr lang="en-GB" cap="none" dirty="0">
                <a:solidFill>
                  <a:schemeClr val="tx1"/>
                </a:solidFill>
              </a:rPr>
              <a:t>household income from all sources including earnings, benefits and investments. </a:t>
            </a:r>
          </a:p>
          <a:p>
            <a:r>
              <a:rPr lang="en-GB" cap="none" dirty="0">
                <a:solidFill>
                  <a:schemeClr val="tx1"/>
                </a:solidFill>
              </a:rPr>
              <a:t>The data is provided as mean, median and mode income, and also breaks down into £5,000 bands. </a:t>
            </a:r>
          </a:p>
          <a:p>
            <a:r>
              <a:rPr lang="en-GB" cap="none" dirty="0">
                <a:solidFill>
                  <a:schemeClr val="tx1"/>
                </a:solidFill>
              </a:rPr>
              <a:t>There are a number of households in the lowest income bands, who we would expect should be supported by the benefit system so no-one would be on an income of less than £5k per year. However there are typically students and adults of pensionable age and some disadvantaged families in this banding. </a:t>
            </a:r>
          </a:p>
          <a:p>
            <a:r>
              <a:rPr lang="en-GB" cap="none" dirty="0">
                <a:solidFill>
                  <a:schemeClr val="tx1"/>
                </a:solidFill>
              </a:rPr>
              <a:t>It is also important to note that benefits are claimed by people higher up the income spectrum, it is not the sole preserve of the poorest households; these benefits help many households on modest and middling incomes make ends meet. </a:t>
            </a:r>
          </a:p>
          <a:p>
            <a:r>
              <a:rPr lang="en-GB" cap="none" dirty="0">
                <a:solidFill>
                  <a:schemeClr val="tx1"/>
                </a:solidFill>
              </a:rPr>
              <a:t>CACI data is provided on a subscription basis, there is no web link to the source data. Local access comes via our subscription to Hometrack.</a:t>
            </a:r>
          </a:p>
          <a:p>
            <a:r>
              <a:rPr lang="en-GB" cap="none" dirty="0">
                <a:solidFill>
                  <a:schemeClr val="tx1"/>
                </a:solidFill>
              </a:rPr>
              <a:t>CACI stands for </a:t>
            </a:r>
            <a:r>
              <a:rPr lang="en-GB" b="1" cap="none" dirty="0">
                <a:solidFill>
                  <a:schemeClr val="tx1"/>
                </a:solidFill>
              </a:rPr>
              <a:t>C</a:t>
            </a:r>
            <a:r>
              <a:rPr lang="en-GB" cap="none" dirty="0">
                <a:solidFill>
                  <a:schemeClr val="tx1"/>
                </a:solidFill>
              </a:rPr>
              <a:t>onsolidated </a:t>
            </a:r>
            <a:r>
              <a:rPr lang="en-GB" b="1" cap="none" dirty="0">
                <a:solidFill>
                  <a:schemeClr val="tx1"/>
                </a:solidFill>
              </a:rPr>
              <a:t>A</a:t>
            </a:r>
            <a:r>
              <a:rPr lang="en-GB" cap="none" dirty="0">
                <a:solidFill>
                  <a:schemeClr val="tx1"/>
                </a:solidFill>
              </a:rPr>
              <a:t>nalysis </a:t>
            </a:r>
            <a:r>
              <a:rPr lang="en-GB" b="1" cap="none" dirty="0">
                <a:solidFill>
                  <a:schemeClr val="tx1"/>
                </a:solidFill>
              </a:rPr>
              <a:t>C</a:t>
            </a:r>
            <a:r>
              <a:rPr lang="en-GB" cap="none" dirty="0">
                <a:solidFill>
                  <a:schemeClr val="tx1"/>
                </a:solidFill>
              </a:rPr>
              <a:t>entre </a:t>
            </a:r>
            <a:r>
              <a:rPr lang="en-GB" b="1" cap="none" dirty="0">
                <a:solidFill>
                  <a:schemeClr val="tx1"/>
                </a:solidFill>
              </a:rPr>
              <a:t>I</a:t>
            </a:r>
            <a:r>
              <a:rPr lang="en-GB" cap="none" dirty="0">
                <a:solidFill>
                  <a:schemeClr val="tx1"/>
                </a:solidFill>
              </a:rPr>
              <a:t>ncorporated.</a:t>
            </a:r>
          </a:p>
        </p:txBody>
      </p:sp>
      <p:sp>
        <p:nvSpPr>
          <p:cNvPr id="9" name="Footer Placeholder 3">
            <a:extLst>
              <a:ext uri="{FF2B5EF4-FFF2-40B4-BE49-F238E27FC236}">
                <a16:creationId xmlns:a16="http://schemas.microsoft.com/office/drawing/2014/main" id="{9B610AFD-808E-4185-E6C4-CFEEE06BBAAB}"/>
              </a:ext>
            </a:extLst>
          </p:cNvPr>
          <p:cNvSpPr>
            <a:spLocks noGrp="1"/>
          </p:cNvSpPr>
          <p:nvPr>
            <p:ph type="ftr" sz="quarter" idx="11"/>
          </p:nvPr>
        </p:nvSpPr>
        <p:spPr>
          <a:xfrm>
            <a:off x="0" y="6548799"/>
            <a:ext cx="4973915" cy="309201"/>
          </a:xfrm>
        </p:spPr>
        <p:txBody>
          <a:bodyPr/>
          <a:lstStyle/>
          <a:p>
            <a:r>
              <a:rPr lang="en-US" spc="200" dirty="0">
                <a:solidFill>
                  <a:schemeClr val="bg1"/>
                </a:solidFill>
              </a:rPr>
              <a:t>Huntingdonshire</a:t>
            </a:r>
          </a:p>
        </p:txBody>
      </p:sp>
      <p:sp>
        <p:nvSpPr>
          <p:cNvPr id="10" name="Slide Number Placeholder 4">
            <a:extLst>
              <a:ext uri="{FF2B5EF4-FFF2-40B4-BE49-F238E27FC236}">
                <a16:creationId xmlns:a16="http://schemas.microsoft.com/office/drawing/2014/main" id="{6AFB089C-4F08-7E19-8233-37EA2B357CAF}"/>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17</a:t>
            </a:fld>
            <a:endParaRPr lang="en-US" dirty="0"/>
          </a:p>
        </p:txBody>
      </p:sp>
      <p:graphicFrame>
        <p:nvGraphicFramePr>
          <p:cNvPr id="8" name="Table 7">
            <a:extLst>
              <a:ext uri="{FF2B5EF4-FFF2-40B4-BE49-F238E27FC236}">
                <a16:creationId xmlns:a16="http://schemas.microsoft.com/office/drawing/2014/main" id="{430073EE-E7AC-8153-16F9-29E636CD73C3}"/>
              </a:ext>
            </a:extLst>
          </p:cNvPr>
          <p:cNvGraphicFramePr>
            <a:graphicFrameLocks noGrp="1"/>
          </p:cNvGraphicFramePr>
          <p:nvPr>
            <p:extLst>
              <p:ext uri="{D42A27DB-BD31-4B8C-83A1-F6EECF244321}">
                <p14:modId xmlns:p14="http://schemas.microsoft.com/office/powerpoint/2010/main" val="349813305"/>
              </p:ext>
            </p:extLst>
          </p:nvPr>
        </p:nvGraphicFramePr>
        <p:xfrm>
          <a:off x="1447191" y="1573097"/>
          <a:ext cx="9607661" cy="780659"/>
        </p:xfrm>
        <a:graphic>
          <a:graphicData uri="http://schemas.openxmlformats.org/drawingml/2006/table">
            <a:tbl>
              <a:tblPr firstRow="1" bandRow="1">
                <a:tableStyleId>{69012ECD-51FC-41F1-AA8D-1B2483CD663E}</a:tableStyleId>
              </a:tblPr>
              <a:tblGrid>
                <a:gridCol w="3891163">
                  <a:extLst>
                    <a:ext uri="{9D8B030D-6E8A-4147-A177-3AD203B41FA5}">
                      <a16:colId xmlns:a16="http://schemas.microsoft.com/office/drawing/2014/main" val="3927090664"/>
                    </a:ext>
                  </a:extLst>
                </a:gridCol>
                <a:gridCol w="3030583">
                  <a:extLst>
                    <a:ext uri="{9D8B030D-6E8A-4147-A177-3AD203B41FA5}">
                      <a16:colId xmlns:a16="http://schemas.microsoft.com/office/drawing/2014/main" val="3294435107"/>
                    </a:ext>
                  </a:extLst>
                </a:gridCol>
                <a:gridCol w="2685915">
                  <a:extLst>
                    <a:ext uri="{9D8B030D-6E8A-4147-A177-3AD203B41FA5}">
                      <a16:colId xmlns:a16="http://schemas.microsoft.com/office/drawing/2014/main" val="1344021028"/>
                    </a:ext>
                  </a:extLst>
                </a:gridCol>
              </a:tblGrid>
              <a:tr h="227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Sources</a:t>
                      </a:r>
                    </a:p>
                  </a:txBody>
                  <a:tcPr/>
                </a:tc>
                <a:tc>
                  <a:txBody>
                    <a:bodyPr/>
                    <a:lstStyle/>
                    <a:p>
                      <a:r>
                        <a:rPr lang="en-GB" sz="1200" b="0" dirty="0">
                          <a:latin typeface="+mn-lt"/>
                        </a:rPr>
                        <a:t>Links</a:t>
                      </a:r>
                    </a:p>
                  </a:txBody>
                  <a:tcPr/>
                </a:tc>
                <a:tc>
                  <a:txBody>
                    <a:bodyPr/>
                    <a:lstStyle/>
                    <a:p>
                      <a:r>
                        <a:rPr lang="en-GB" sz="1200" b="0" dirty="0">
                          <a:latin typeface="+mn-lt"/>
                        </a:rPr>
                        <a:t>Dates</a:t>
                      </a:r>
                    </a:p>
                  </a:txBody>
                  <a:tcPr/>
                </a:tc>
                <a:extLst>
                  <a:ext uri="{0D108BD9-81ED-4DB2-BD59-A6C34878D82A}">
                    <a16:rowId xmlns:a16="http://schemas.microsoft.com/office/drawing/2014/main" val="3923115101"/>
                  </a:ext>
                </a:extLst>
              </a:tr>
              <a:tr h="506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mn-lt"/>
                        </a:rPr>
                        <a:t>CACI via Hometrack subscription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mn-lt"/>
                          <a:ea typeface="+mn-ea"/>
                          <a:cs typeface="+mn-cs"/>
                        </a:rPr>
                        <a:t>None (not open data)</a:t>
                      </a:r>
                    </a:p>
                  </a:txBody>
                  <a:tcPr marL="0" marR="0" marT="0" marB="0" anchor="ctr"/>
                </a:tc>
                <a:tc>
                  <a:txBody>
                    <a:bodyPr/>
                    <a:lstStyle/>
                    <a:p>
                      <a:pPr algn="l"/>
                      <a:r>
                        <a:rPr lang="en-GB" sz="1200" b="0" dirty="0">
                          <a:latin typeface="+mn-lt"/>
                        </a:rPr>
                        <a:t>Jan 2020 – Jan 2021 (updated May 2021)</a:t>
                      </a:r>
                    </a:p>
                  </a:txBody>
                  <a:tcPr anchor="ctr"/>
                </a:tc>
                <a:extLst>
                  <a:ext uri="{0D108BD9-81ED-4DB2-BD59-A6C34878D82A}">
                    <a16:rowId xmlns:a16="http://schemas.microsoft.com/office/drawing/2014/main" val="2279856294"/>
                  </a:ext>
                </a:extLst>
              </a:tr>
            </a:tbl>
          </a:graphicData>
        </a:graphic>
      </p:graphicFrame>
    </p:spTree>
    <p:extLst>
      <p:ext uri="{BB962C8B-B14F-4D97-AF65-F5344CB8AC3E}">
        <p14:creationId xmlns:p14="http://schemas.microsoft.com/office/powerpoint/2010/main" val="1192293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6F8048A3-17BE-46F5-B84F-46549F2FF329}"/>
              </a:ext>
            </a:extLst>
          </p:cNvPr>
          <p:cNvSpPr>
            <a:spLocks noGrp="1"/>
          </p:cNvSpPr>
          <p:nvPr>
            <p:ph type="title"/>
          </p:nvPr>
        </p:nvSpPr>
        <p:spPr>
          <a:xfrm>
            <a:off x="659301" y="2235199"/>
            <a:ext cx="3314370" cy="1108529"/>
          </a:xfrm>
        </p:spPr>
        <p:txBody>
          <a:bodyPr vert="horz" lIns="91440" tIns="45720" rIns="91440" bIns="0" rtlCol="0" anchor="b">
            <a:noAutofit/>
          </a:bodyPr>
          <a:lstStyle/>
          <a:p>
            <a:r>
              <a:rPr lang="en-GB" sz="3600" dirty="0"/>
              <a:t>INCOME DISTRIBUTION</a:t>
            </a:r>
            <a:endParaRPr lang="en-US" sz="3600" dirty="0"/>
          </a:p>
        </p:txBody>
      </p:sp>
      <p:cxnSp>
        <p:nvCxnSpPr>
          <p:cNvPr id="20" name="Straight Connector 19">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2" name="Group 21">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39" name="Rectangle 22">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0" name="Rectangle 25">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Picture 27">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2" name="Straight Connector 29">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9" name="Footer Placeholder 3">
            <a:extLst>
              <a:ext uri="{FF2B5EF4-FFF2-40B4-BE49-F238E27FC236}">
                <a16:creationId xmlns:a16="http://schemas.microsoft.com/office/drawing/2014/main" id="{06E2E8C7-EF9A-4CA0-96C4-2CC544774BBE}"/>
              </a:ext>
            </a:extLst>
          </p:cNvPr>
          <p:cNvSpPr>
            <a:spLocks noGrp="1"/>
          </p:cNvSpPr>
          <p:nvPr>
            <p:ph type="ftr" sz="quarter" idx="11"/>
          </p:nvPr>
        </p:nvSpPr>
        <p:spPr>
          <a:xfrm>
            <a:off x="0" y="6548799"/>
            <a:ext cx="4973915" cy="309201"/>
          </a:xfrm>
        </p:spPr>
        <p:txBody>
          <a:bodyPr/>
          <a:lstStyle/>
          <a:p>
            <a:r>
              <a:rPr lang="en-US" spc="200" dirty="0">
                <a:solidFill>
                  <a:schemeClr val="bg1"/>
                </a:solidFill>
              </a:rPr>
              <a:t>Huntingdonshire</a:t>
            </a:r>
          </a:p>
        </p:txBody>
      </p:sp>
      <p:graphicFrame>
        <p:nvGraphicFramePr>
          <p:cNvPr id="21" name="Chart 20">
            <a:extLst>
              <a:ext uri="{FF2B5EF4-FFF2-40B4-BE49-F238E27FC236}">
                <a16:creationId xmlns:a16="http://schemas.microsoft.com/office/drawing/2014/main" id="{202198B6-5D0D-4090-82AA-84860640D27C}"/>
              </a:ext>
            </a:extLst>
          </p:cNvPr>
          <p:cNvGraphicFramePr>
            <a:graphicFrameLocks/>
          </p:cNvGraphicFramePr>
          <p:nvPr>
            <p:extLst>
              <p:ext uri="{D42A27DB-BD31-4B8C-83A1-F6EECF244321}">
                <p14:modId xmlns:p14="http://schemas.microsoft.com/office/powerpoint/2010/main" val="1124592422"/>
              </p:ext>
            </p:extLst>
          </p:nvPr>
        </p:nvGraphicFramePr>
        <p:xfrm>
          <a:off x="4455487" y="984716"/>
          <a:ext cx="6615734" cy="412858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E8EEF2B2-4B45-415D-95D1-BA1105BE3979}"/>
              </a:ext>
            </a:extLst>
          </p:cNvPr>
          <p:cNvSpPr txBox="1"/>
          <p:nvPr/>
        </p:nvSpPr>
        <p:spPr>
          <a:xfrm>
            <a:off x="659301" y="3668751"/>
            <a:ext cx="2823919" cy="923330"/>
          </a:xfrm>
          <a:prstGeom prst="rect">
            <a:avLst/>
          </a:prstGeom>
          <a:noFill/>
        </p:spPr>
        <p:txBody>
          <a:bodyPr wrap="square" rtlCol="0">
            <a:spAutoFit/>
          </a:bodyPr>
          <a:lstStyle/>
          <a:p>
            <a:r>
              <a:rPr lang="en-US" sz="1800" dirty="0"/>
              <a:t>Count of households in £5,000 income bands</a:t>
            </a:r>
            <a:br>
              <a:rPr lang="en-US" sz="1800" dirty="0"/>
            </a:br>
            <a:r>
              <a:rPr lang="en-US" sz="1800" dirty="0"/>
              <a:t>(income includes benefits)</a:t>
            </a:r>
            <a:endParaRPr lang="en-GB" dirty="0"/>
          </a:p>
        </p:txBody>
      </p:sp>
      <p:sp>
        <p:nvSpPr>
          <p:cNvPr id="23" name="Slide Number Placeholder 4">
            <a:extLst>
              <a:ext uri="{FF2B5EF4-FFF2-40B4-BE49-F238E27FC236}">
                <a16:creationId xmlns:a16="http://schemas.microsoft.com/office/drawing/2014/main" id="{B1689E83-1165-4650-827B-C9B0E2C51DAC}"/>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18</a:t>
            </a:fld>
            <a:endParaRPr lang="en-US" dirty="0"/>
          </a:p>
        </p:txBody>
      </p:sp>
    </p:spTree>
    <p:extLst>
      <p:ext uri="{BB962C8B-B14F-4D97-AF65-F5344CB8AC3E}">
        <p14:creationId xmlns:p14="http://schemas.microsoft.com/office/powerpoint/2010/main" val="169982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1F6FA-F58A-486B-A6E3-3E791F531C15}"/>
              </a:ext>
            </a:extLst>
          </p:cNvPr>
          <p:cNvSpPr>
            <a:spLocks noGrp="1"/>
          </p:cNvSpPr>
          <p:nvPr>
            <p:ph type="title"/>
          </p:nvPr>
        </p:nvSpPr>
        <p:spPr/>
        <p:txBody>
          <a:bodyPr/>
          <a:lstStyle/>
          <a:p>
            <a:endParaRPr lang="en-GB" dirty="0"/>
          </a:p>
        </p:txBody>
      </p:sp>
      <p:sp>
        <p:nvSpPr>
          <p:cNvPr id="3" name="Rectangle 2">
            <a:extLst>
              <a:ext uri="{FF2B5EF4-FFF2-40B4-BE49-F238E27FC236}">
                <a16:creationId xmlns:a16="http://schemas.microsoft.com/office/drawing/2014/main" id="{BB26086B-861E-436A-88F1-5840B42A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0D1A74DD-BC1E-403D-B809-F89FE8B2513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 name="Straight Connector 4">
            <a:extLst>
              <a:ext uri="{FF2B5EF4-FFF2-40B4-BE49-F238E27FC236}">
                <a16:creationId xmlns:a16="http://schemas.microsoft.com/office/drawing/2014/main" id="{69DF5589-BCBE-4FED-876A-F6A4A6A863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D0DAFF7-965B-4170-A477-5B654E33E1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 name="Rectangle 6">
            <a:extLst>
              <a:ext uri="{FF2B5EF4-FFF2-40B4-BE49-F238E27FC236}">
                <a16:creationId xmlns:a16="http://schemas.microsoft.com/office/drawing/2014/main" id="{C3D11D33-F66B-478A-8E66-CDF1104D8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3D8188B-56AC-46A4-A253-A88883D90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Title 2">
            <a:extLst>
              <a:ext uri="{FF2B5EF4-FFF2-40B4-BE49-F238E27FC236}">
                <a16:creationId xmlns:a16="http://schemas.microsoft.com/office/drawing/2014/main" id="{DA28EB0C-6F79-4CA8-9A75-73116CA16FA8}"/>
              </a:ext>
            </a:extLst>
          </p:cNvPr>
          <p:cNvSpPr txBox="1">
            <a:spLocks/>
          </p:cNvSpPr>
          <p:nvPr/>
        </p:nvSpPr>
        <p:spPr>
          <a:xfrm>
            <a:off x="659301" y="1474969"/>
            <a:ext cx="2823919" cy="1868760"/>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sz="3100" dirty="0"/>
              <a:t>Comparing income distribution</a:t>
            </a:r>
          </a:p>
        </p:txBody>
      </p:sp>
      <p:cxnSp>
        <p:nvCxnSpPr>
          <p:cNvPr id="10" name="Straight Connector 9">
            <a:extLst>
              <a:ext uri="{FF2B5EF4-FFF2-40B4-BE49-F238E27FC236}">
                <a16:creationId xmlns:a16="http://schemas.microsoft.com/office/drawing/2014/main" id="{B9A5A65E-5DDC-4D72-8403-C716E3A907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11" name="Group 10">
            <a:extLst>
              <a:ext uri="{FF2B5EF4-FFF2-40B4-BE49-F238E27FC236}">
                <a16:creationId xmlns:a16="http://schemas.microsoft.com/office/drawing/2014/main" id="{6C670FEE-8166-479B-BCDE-A29183194D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12" name="Rectangle 11">
              <a:extLst>
                <a:ext uri="{FF2B5EF4-FFF2-40B4-BE49-F238E27FC236}">
                  <a16:creationId xmlns:a16="http://schemas.microsoft.com/office/drawing/2014/main" id="{FFF3F648-5FD7-49E0-96B0-EBB7B7E66E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F1D7367-D1F7-4C98-9072-C988BE9F99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4" name="Rectangle 13">
            <a:extLst>
              <a:ext uri="{FF2B5EF4-FFF2-40B4-BE49-F238E27FC236}">
                <a16:creationId xmlns:a16="http://schemas.microsoft.com/office/drawing/2014/main" id="{763D7F8F-907D-4CE8-AE8B-95405F003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606958E4-6B35-4E9F-9E84-D85647AECA8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6" name="Straight Connector 15">
            <a:extLst>
              <a:ext uri="{FF2B5EF4-FFF2-40B4-BE49-F238E27FC236}">
                <a16:creationId xmlns:a16="http://schemas.microsoft.com/office/drawing/2014/main" id="{62FC0F5C-3758-4689-80BF-B9D6BF75EE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18" name="Chart 17">
            <a:extLst>
              <a:ext uri="{FF2B5EF4-FFF2-40B4-BE49-F238E27FC236}">
                <a16:creationId xmlns:a16="http://schemas.microsoft.com/office/drawing/2014/main" id="{5BFB898B-12B3-411F-AB50-FBACAD4E6FD3}"/>
              </a:ext>
            </a:extLst>
          </p:cNvPr>
          <p:cNvGraphicFramePr>
            <a:graphicFrameLocks/>
          </p:cNvGraphicFramePr>
          <p:nvPr>
            <p:extLst>
              <p:ext uri="{D42A27DB-BD31-4B8C-83A1-F6EECF244321}">
                <p14:modId xmlns:p14="http://schemas.microsoft.com/office/powerpoint/2010/main" val="1388870722"/>
              </p:ext>
            </p:extLst>
          </p:nvPr>
        </p:nvGraphicFramePr>
        <p:xfrm>
          <a:off x="4455184" y="976902"/>
          <a:ext cx="6599668" cy="4135339"/>
        </p:xfrm>
        <a:graphic>
          <a:graphicData uri="http://schemas.openxmlformats.org/drawingml/2006/chart">
            <c:chart xmlns:c="http://schemas.openxmlformats.org/drawingml/2006/chart" xmlns:r="http://schemas.openxmlformats.org/officeDocument/2006/relationships" r:id="rId3"/>
          </a:graphicData>
        </a:graphic>
      </p:graphicFrame>
      <p:sp>
        <p:nvSpPr>
          <p:cNvPr id="19" name="Rectangle: Rounded Corners 18">
            <a:extLst>
              <a:ext uri="{FF2B5EF4-FFF2-40B4-BE49-F238E27FC236}">
                <a16:creationId xmlns:a16="http://schemas.microsoft.com/office/drawing/2014/main" id="{7C3B3305-1B25-4E28-A851-27529B5F7E06}"/>
              </a:ext>
            </a:extLst>
          </p:cNvPr>
          <p:cNvSpPr/>
          <p:nvPr/>
        </p:nvSpPr>
        <p:spPr>
          <a:xfrm>
            <a:off x="9320981" y="420252"/>
            <a:ext cx="2733367" cy="10556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spcAft>
                <a:spcPts val="600"/>
              </a:spcAft>
            </a:pPr>
            <a:r>
              <a:rPr lang="en-GB" sz="1400" dirty="0"/>
              <a:t>Huntingdonshire sees a similar spread of households on incomes up to £20K, and more on incomes higher than £20K</a:t>
            </a:r>
          </a:p>
        </p:txBody>
      </p:sp>
      <p:sp>
        <p:nvSpPr>
          <p:cNvPr id="21" name="Footer Placeholder 3">
            <a:extLst>
              <a:ext uri="{FF2B5EF4-FFF2-40B4-BE49-F238E27FC236}">
                <a16:creationId xmlns:a16="http://schemas.microsoft.com/office/drawing/2014/main" id="{8937A822-789D-446A-AEAF-CDDA1D8EC387}"/>
              </a:ext>
            </a:extLst>
          </p:cNvPr>
          <p:cNvSpPr>
            <a:spLocks noGrp="1"/>
          </p:cNvSpPr>
          <p:nvPr>
            <p:ph type="ftr" sz="quarter" idx="11"/>
          </p:nvPr>
        </p:nvSpPr>
        <p:spPr>
          <a:xfrm>
            <a:off x="0" y="6548799"/>
            <a:ext cx="4973915" cy="309201"/>
          </a:xfrm>
        </p:spPr>
        <p:txBody>
          <a:bodyPr/>
          <a:lstStyle/>
          <a:p>
            <a:r>
              <a:rPr lang="en-US" spc="200" dirty="0">
                <a:solidFill>
                  <a:schemeClr val="bg1"/>
                </a:solidFill>
              </a:rPr>
              <a:t>Huntingdonshire</a:t>
            </a:r>
          </a:p>
        </p:txBody>
      </p:sp>
      <p:sp>
        <p:nvSpPr>
          <p:cNvPr id="22" name="Slide Number Placeholder 4">
            <a:extLst>
              <a:ext uri="{FF2B5EF4-FFF2-40B4-BE49-F238E27FC236}">
                <a16:creationId xmlns:a16="http://schemas.microsoft.com/office/drawing/2014/main" id="{A4AE8EA6-6574-4715-A468-FB973265BDE7}"/>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19</a:t>
            </a:fld>
            <a:endParaRPr lang="en-US" dirty="0"/>
          </a:p>
        </p:txBody>
      </p:sp>
      <p:sp>
        <p:nvSpPr>
          <p:cNvPr id="17" name="TextBox 16">
            <a:extLst>
              <a:ext uri="{FF2B5EF4-FFF2-40B4-BE49-F238E27FC236}">
                <a16:creationId xmlns:a16="http://schemas.microsoft.com/office/drawing/2014/main" id="{6016BB0F-D3AF-C9E0-EC30-378F0B7E35CD}"/>
              </a:ext>
            </a:extLst>
          </p:cNvPr>
          <p:cNvSpPr txBox="1"/>
          <p:nvPr/>
        </p:nvSpPr>
        <p:spPr>
          <a:xfrm>
            <a:off x="659301" y="3687417"/>
            <a:ext cx="2805244" cy="2062103"/>
          </a:xfrm>
          <a:prstGeom prst="rect">
            <a:avLst/>
          </a:prstGeom>
          <a:noFill/>
        </p:spPr>
        <p:txBody>
          <a:bodyPr wrap="square" rtlCol="0">
            <a:spAutoFit/>
          </a:bodyPr>
          <a:lstStyle/>
          <a:p>
            <a:r>
              <a:rPr lang="en-GB" sz="1600" dirty="0"/>
              <a:t>Please note, the Total line is plotted on a different axis  (on the right) to the districts line, enabling us to compare the “shape” of the two graphs, despite the number of households in each £5K band being very different</a:t>
            </a:r>
          </a:p>
        </p:txBody>
      </p:sp>
    </p:spTree>
    <p:extLst>
      <p:ext uri="{BB962C8B-B14F-4D97-AF65-F5344CB8AC3E}">
        <p14:creationId xmlns:p14="http://schemas.microsoft.com/office/powerpoint/2010/main" val="2041452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E50EA1B3-B50D-4AD8-A2EC-39D5CAAF8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97466C1B-0A26-494F-8977-A694B03348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4" name="Title 1">
            <a:extLst>
              <a:ext uri="{FF2B5EF4-FFF2-40B4-BE49-F238E27FC236}">
                <a16:creationId xmlns:a16="http://schemas.microsoft.com/office/drawing/2014/main" id="{D3E3B8EA-CCDA-49D7-B1D2-51874CF44063}"/>
              </a:ext>
            </a:extLst>
          </p:cNvPr>
          <p:cNvSpPr txBox="1">
            <a:spLocks/>
          </p:cNvSpPr>
          <p:nvPr/>
        </p:nvSpPr>
        <p:spPr>
          <a:xfrm>
            <a:off x="1451580" y="804520"/>
            <a:ext cx="3530157" cy="1049235"/>
          </a:xfrm>
          <a:prstGeom prst="rect">
            <a:avLst/>
          </a:prstGeom>
        </p:spPr>
        <p:txBody>
          <a:bodyP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sz="3000" dirty="0"/>
              <a:t>About the 2022 diamond update</a:t>
            </a:r>
          </a:p>
        </p:txBody>
      </p:sp>
      <p:sp>
        <p:nvSpPr>
          <p:cNvPr id="5" name="Rectangle 4">
            <a:extLst>
              <a:ext uri="{FF2B5EF4-FFF2-40B4-BE49-F238E27FC236}">
                <a16:creationId xmlns:a16="http://schemas.microsoft.com/office/drawing/2014/main" id="{BB020375-1BC9-4E91-953A-F8A4CD27E3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nvGrpSpPr>
          <p:cNvPr id="6" name="Group 5">
            <a:extLst>
              <a:ext uri="{FF2B5EF4-FFF2-40B4-BE49-F238E27FC236}">
                <a16:creationId xmlns:a16="http://schemas.microsoft.com/office/drawing/2014/main" id="{E2BD3684-E2C4-4639-BDC7-35538E3268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7" name="Rectangle 6">
              <a:extLst>
                <a:ext uri="{FF2B5EF4-FFF2-40B4-BE49-F238E27FC236}">
                  <a16:creationId xmlns:a16="http://schemas.microsoft.com/office/drawing/2014/main" id="{6872110C-4A05-4C35-84AB-74CCFCCD59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CE2BDCC-2935-4547-9712-F0D38B76B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9" name="Picture 5" descr="A group of people sitting around a table with a board game&#10;&#10;Description automatically generated with low confidence">
            <a:extLst>
              <a:ext uri="{FF2B5EF4-FFF2-40B4-BE49-F238E27FC236}">
                <a16:creationId xmlns:a16="http://schemas.microsoft.com/office/drawing/2014/main" id="{68713A5E-FBF6-4138-83C2-49A7A5D60279}"/>
              </a:ext>
            </a:extLst>
          </p:cNvPr>
          <p:cNvPicPr>
            <a:picLocks noChangeAspect="1"/>
          </p:cNvPicPr>
          <p:nvPr/>
        </p:nvPicPr>
        <p:blipFill rotWithShape="1">
          <a:blip r:embed="rId2"/>
          <a:srcRect l="17314" r="12536"/>
          <a:stretch/>
        </p:blipFill>
        <p:spPr>
          <a:xfrm>
            <a:off x="6093926" y="1116345"/>
            <a:ext cx="4821551" cy="3866172"/>
          </a:xfrm>
          <a:prstGeom prst="rect">
            <a:avLst/>
          </a:prstGeom>
        </p:spPr>
      </p:pic>
      <p:pic>
        <p:nvPicPr>
          <p:cNvPr id="10" name="Picture 9">
            <a:extLst>
              <a:ext uri="{FF2B5EF4-FFF2-40B4-BE49-F238E27FC236}">
                <a16:creationId xmlns:a16="http://schemas.microsoft.com/office/drawing/2014/main" id="{0498FC38-81A7-43E2-B98F-156227A29C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1" name="Straight Connector 10">
            <a:extLst>
              <a:ext uri="{FF2B5EF4-FFF2-40B4-BE49-F238E27FC236}">
                <a16:creationId xmlns:a16="http://schemas.microsoft.com/office/drawing/2014/main" id="{5CC95C6C-F24B-45A8-98B7-09E152CBBD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2" name="Content Placeholder 3">
            <a:extLst>
              <a:ext uri="{FF2B5EF4-FFF2-40B4-BE49-F238E27FC236}">
                <a16:creationId xmlns:a16="http://schemas.microsoft.com/office/drawing/2014/main" id="{BB9B971B-04DE-4430-B132-D01543ABD318}"/>
              </a:ext>
            </a:extLst>
          </p:cNvPr>
          <p:cNvSpPr txBox="1">
            <a:spLocks/>
          </p:cNvSpPr>
          <p:nvPr/>
        </p:nvSpPr>
        <p:spPr>
          <a:xfrm>
            <a:off x="1451580" y="2141258"/>
            <a:ext cx="3526523" cy="3912222"/>
          </a:xfrm>
          <a:prstGeom prst="rect">
            <a:avLst/>
          </a:prstGeom>
        </p:spPr>
        <p:txBody>
          <a:bodyPr>
            <a:normAutofit fontScale="92500"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110000"/>
              </a:lnSpc>
              <a:buFont typeface="Arial" panose="020B0604020202020204" pitchFamily="34" charset="0"/>
              <a:buNone/>
            </a:pPr>
            <a:r>
              <a:rPr lang="en-GB" sz="1400" dirty="0"/>
              <a:t>The diamonds update 2022 consists of</a:t>
            </a:r>
          </a:p>
          <a:p>
            <a:pPr>
              <a:lnSpc>
                <a:spcPct val="110000"/>
              </a:lnSpc>
            </a:pPr>
            <a:r>
              <a:rPr lang="en-GB" sz="1400" dirty="0"/>
              <a:t>Executive summary</a:t>
            </a:r>
          </a:p>
          <a:p>
            <a:pPr>
              <a:lnSpc>
                <a:spcPct val="110000"/>
              </a:lnSpc>
            </a:pPr>
            <a:r>
              <a:rPr lang="en-GB" sz="1400" dirty="0"/>
              <a:t>Note setting out the method used</a:t>
            </a:r>
          </a:p>
          <a:p>
            <a:pPr>
              <a:lnSpc>
                <a:spcPct val="110000"/>
              </a:lnSpc>
            </a:pPr>
            <a:r>
              <a:rPr lang="en-GB" sz="1400" dirty="0"/>
              <a:t>Slides and notes setting out district data compared to the “whole area” which includes Cambridge, East Cambridgeshire, Fenland, Huntingdonshire, Peterborough, South Cambridgeshire and West Suffolk. In the slides this is referred to as “all”, “total” or “whole area”.</a:t>
            </a:r>
          </a:p>
          <a:p>
            <a:pPr>
              <a:lnSpc>
                <a:spcPct val="110000"/>
              </a:lnSpc>
            </a:pPr>
            <a:r>
              <a:rPr lang="en-GB" sz="1400" dirty="0"/>
              <a:t>Detailed spreadsheet of all data  and sources used which sits behind the reports, acting as a technical appendix</a:t>
            </a:r>
          </a:p>
          <a:p>
            <a:pPr>
              <a:lnSpc>
                <a:spcPct val="110000"/>
              </a:lnSpc>
            </a:pPr>
            <a:r>
              <a:rPr lang="en-GB" sz="1400" b="1" dirty="0"/>
              <a:t>You are looking at the slides setting out Huntingdonshire data, compared to the whole study area</a:t>
            </a:r>
            <a:endParaRPr lang="en-GB" sz="1400" dirty="0"/>
          </a:p>
        </p:txBody>
      </p:sp>
      <p:sp>
        <p:nvSpPr>
          <p:cNvPr id="13" name="Footer Placeholder 3">
            <a:extLst>
              <a:ext uri="{FF2B5EF4-FFF2-40B4-BE49-F238E27FC236}">
                <a16:creationId xmlns:a16="http://schemas.microsoft.com/office/drawing/2014/main" id="{C8DBED5B-E592-410D-A4A1-7817ED1ECCB7}"/>
              </a:ext>
            </a:extLst>
          </p:cNvPr>
          <p:cNvSpPr>
            <a:spLocks noGrp="1"/>
          </p:cNvSpPr>
          <p:nvPr>
            <p:ph type="ftr" sz="quarter" idx="11"/>
          </p:nvPr>
        </p:nvSpPr>
        <p:spPr>
          <a:xfrm>
            <a:off x="0" y="6548799"/>
            <a:ext cx="4973915" cy="309201"/>
          </a:xfrm>
        </p:spPr>
        <p:txBody>
          <a:bodyPr/>
          <a:lstStyle/>
          <a:p>
            <a:r>
              <a:rPr lang="en-US" spc="200" dirty="0">
                <a:solidFill>
                  <a:schemeClr val="bg1"/>
                </a:solidFill>
              </a:rPr>
              <a:t>Huntingdonshire</a:t>
            </a:r>
          </a:p>
        </p:txBody>
      </p:sp>
      <p:sp>
        <p:nvSpPr>
          <p:cNvPr id="14" name="Slide Number Placeholder 4">
            <a:extLst>
              <a:ext uri="{FF2B5EF4-FFF2-40B4-BE49-F238E27FC236}">
                <a16:creationId xmlns:a16="http://schemas.microsoft.com/office/drawing/2014/main" id="{F043762E-87C8-4AB8-AE00-DB54D3582DC5}"/>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a:t>
            </a:fld>
            <a:endParaRPr lang="en-US" dirty="0"/>
          </a:p>
        </p:txBody>
      </p:sp>
    </p:spTree>
    <p:extLst>
      <p:ext uri="{BB962C8B-B14F-4D97-AF65-F5344CB8AC3E}">
        <p14:creationId xmlns:p14="http://schemas.microsoft.com/office/powerpoint/2010/main" val="3192187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6F8048A3-17BE-46F5-B84F-46549F2FF329}"/>
              </a:ext>
            </a:extLst>
          </p:cNvPr>
          <p:cNvSpPr>
            <a:spLocks noGrp="1"/>
          </p:cNvSpPr>
          <p:nvPr>
            <p:ph type="title"/>
          </p:nvPr>
        </p:nvSpPr>
        <p:spPr>
          <a:xfrm>
            <a:off x="659301" y="2235199"/>
            <a:ext cx="3314370" cy="1108529"/>
          </a:xfrm>
        </p:spPr>
        <p:txBody>
          <a:bodyPr vert="horz" lIns="91440" tIns="45720" rIns="91440" bIns="0" rtlCol="0" anchor="b">
            <a:noAutofit/>
          </a:bodyPr>
          <a:lstStyle/>
          <a:p>
            <a:r>
              <a:rPr lang="en-GB" sz="3600" dirty="0"/>
              <a:t>Change in INCOME</a:t>
            </a:r>
            <a:endParaRPr lang="en-US" sz="3600" dirty="0"/>
          </a:p>
        </p:txBody>
      </p:sp>
      <p:cxnSp>
        <p:nvCxnSpPr>
          <p:cNvPr id="20" name="Straight Connector 19">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2" name="Group 21">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39" name="Rectangle 22">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0" name="Rectangle 25">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Picture 27">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2" name="Straight Connector 29">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9" name="Footer Placeholder 3">
            <a:extLst>
              <a:ext uri="{FF2B5EF4-FFF2-40B4-BE49-F238E27FC236}">
                <a16:creationId xmlns:a16="http://schemas.microsoft.com/office/drawing/2014/main" id="{06E2E8C7-EF9A-4CA0-96C4-2CC544774BBE}"/>
              </a:ext>
            </a:extLst>
          </p:cNvPr>
          <p:cNvSpPr>
            <a:spLocks noGrp="1"/>
          </p:cNvSpPr>
          <p:nvPr>
            <p:ph type="ftr" sz="quarter" idx="11"/>
          </p:nvPr>
        </p:nvSpPr>
        <p:spPr>
          <a:xfrm>
            <a:off x="0" y="6548799"/>
            <a:ext cx="4973915" cy="309201"/>
          </a:xfrm>
        </p:spPr>
        <p:txBody>
          <a:bodyPr/>
          <a:lstStyle/>
          <a:p>
            <a:r>
              <a:rPr lang="en-US" spc="200" dirty="0">
                <a:solidFill>
                  <a:schemeClr val="bg1"/>
                </a:solidFill>
              </a:rPr>
              <a:t>Huntingdonshire</a:t>
            </a:r>
          </a:p>
        </p:txBody>
      </p:sp>
      <p:graphicFrame>
        <p:nvGraphicFramePr>
          <p:cNvPr id="21" name="Chart 20">
            <a:extLst>
              <a:ext uri="{FF2B5EF4-FFF2-40B4-BE49-F238E27FC236}">
                <a16:creationId xmlns:a16="http://schemas.microsoft.com/office/drawing/2014/main" id="{202198B6-5D0D-4090-82AA-84860640D27C}"/>
              </a:ext>
            </a:extLst>
          </p:cNvPr>
          <p:cNvGraphicFramePr>
            <a:graphicFrameLocks/>
          </p:cNvGraphicFramePr>
          <p:nvPr/>
        </p:nvGraphicFramePr>
        <p:xfrm>
          <a:off x="4455487" y="984716"/>
          <a:ext cx="6615734" cy="412858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E8EEF2B2-4B45-415D-95D1-BA1105BE3979}"/>
              </a:ext>
            </a:extLst>
          </p:cNvPr>
          <p:cNvSpPr txBox="1"/>
          <p:nvPr/>
        </p:nvSpPr>
        <p:spPr>
          <a:xfrm>
            <a:off x="659301" y="3668751"/>
            <a:ext cx="2823919" cy="646331"/>
          </a:xfrm>
          <a:prstGeom prst="rect">
            <a:avLst/>
          </a:prstGeom>
          <a:noFill/>
        </p:spPr>
        <p:txBody>
          <a:bodyPr wrap="square" rtlCol="0">
            <a:spAutoFit/>
          </a:bodyPr>
          <a:lstStyle/>
          <a:p>
            <a:r>
              <a:rPr lang="en-US" dirty="0"/>
              <a:t>CACI data 2016-17 and 2020-21</a:t>
            </a:r>
            <a:endParaRPr lang="en-GB" dirty="0"/>
          </a:p>
        </p:txBody>
      </p:sp>
      <p:graphicFrame>
        <p:nvGraphicFramePr>
          <p:cNvPr id="23" name="Chart 22">
            <a:extLst>
              <a:ext uri="{FF2B5EF4-FFF2-40B4-BE49-F238E27FC236}">
                <a16:creationId xmlns:a16="http://schemas.microsoft.com/office/drawing/2014/main" id="{F79B4C7E-E01B-450F-ABD0-B8389380E622}"/>
              </a:ext>
            </a:extLst>
          </p:cNvPr>
          <p:cNvGraphicFramePr>
            <a:graphicFrameLocks/>
          </p:cNvGraphicFramePr>
          <p:nvPr>
            <p:extLst>
              <p:ext uri="{D42A27DB-BD31-4B8C-83A1-F6EECF244321}">
                <p14:modId xmlns:p14="http://schemas.microsoft.com/office/powerpoint/2010/main" val="3660838705"/>
              </p:ext>
            </p:extLst>
          </p:nvPr>
        </p:nvGraphicFramePr>
        <p:xfrm>
          <a:off x="4455184" y="977965"/>
          <a:ext cx="6621825" cy="4135339"/>
        </p:xfrm>
        <a:graphic>
          <a:graphicData uri="http://schemas.openxmlformats.org/drawingml/2006/chart">
            <c:chart xmlns:c="http://schemas.openxmlformats.org/drawingml/2006/chart" xmlns:r="http://schemas.openxmlformats.org/officeDocument/2006/relationships" r:id="rId4"/>
          </a:graphicData>
        </a:graphic>
      </p:graphicFrame>
      <p:sp>
        <p:nvSpPr>
          <p:cNvPr id="25" name="Rectangle: Rounded Corners 24">
            <a:extLst>
              <a:ext uri="{FF2B5EF4-FFF2-40B4-BE49-F238E27FC236}">
                <a16:creationId xmlns:a16="http://schemas.microsoft.com/office/drawing/2014/main" id="{7793F9E8-9458-42A6-92AC-9A1996383CA1}"/>
              </a:ext>
            </a:extLst>
          </p:cNvPr>
          <p:cNvSpPr/>
          <p:nvPr/>
        </p:nvSpPr>
        <p:spPr>
          <a:xfrm>
            <a:off x="183225" y="465527"/>
            <a:ext cx="3652446" cy="1532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spcAft>
                <a:spcPts val="600"/>
              </a:spcAft>
            </a:pPr>
            <a:r>
              <a:rPr lang="en-GB" sz="1400" dirty="0"/>
              <a:t>The number of households on incomes of less than £15K has fallen a little. The number on incomes above £15K has increased or held steady. The number on more than £100K has decreased a good </a:t>
            </a:r>
            <a:r>
              <a:rPr lang="en-GB" sz="1400" dirty="0">
                <a:solidFill>
                  <a:schemeClr val="bg1"/>
                </a:solidFill>
              </a:rPr>
              <a:t>deal (as it has in other areas)</a:t>
            </a:r>
            <a:endParaRPr lang="en-GB" sz="1400" dirty="0"/>
          </a:p>
        </p:txBody>
      </p:sp>
      <p:sp>
        <p:nvSpPr>
          <p:cNvPr id="26" name="Slide Number Placeholder 4">
            <a:extLst>
              <a:ext uri="{FF2B5EF4-FFF2-40B4-BE49-F238E27FC236}">
                <a16:creationId xmlns:a16="http://schemas.microsoft.com/office/drawing/2014/main" id="{9DE968E5-77C1-453A-883E-12E3BFBA4809}"/>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20</a:t>
            </a:fld>
            <a:endParaRPr lang="en-US" dirty="0"/>
          </a:p>
        </p:txBody>
      </p:sp>
    </p:spTree>
    <p:extLst>
      <p:ext uri="{BB962C8B-B14F-4D97-AF65-F5344CB8AC3E}">
        <p14:creationId xmlns:p14="http://schemas.microsoft.com/office/powerpoint/2010/main" val="418059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0" name="Rectangle 19">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9AFA2CF-0D36-7619-6FE4-5BB8D7198852}"/>
              </a:ext>
            </a:extLst>
          </p:cNvPr>
          <p:cNvSpPr>
            <a:spLocks noGrp="1"/>
          </p:cNvSpPr>
          <p:nvPr>
            <p:ph type="title"/>
          </p:nvPr>
        </p:nvSpPr>
        <p:spPr>
          <a:xfrm>
            <a:off x="1557222" y="1232264"/>
            <a:ext cx="9099255" cy="2537251"/>
          </a:xfrm>
        </p:spPr>
        <p:txBody>
          <a:bodyPr vert="horz" lIns="91440" tIns="45720" rIns="91440" bIns="0" rtlCol="0" anchor="ctr">
            <a:normAutofit/>
          </a:bodyPr>
          <a:lstStyle/>
          <a:p>
            <a:pPr algn="ctr"/>
            <a:r>
              <a:rPr lang="en-US" sz="7200" dirty="0">
                <a:solidFill>
                  <a:srgbClr val="454545"/>
                </a:solidFill>
              </a:rPr>
              <a:t>Housing costs</a:t>
            </a:r>
          </a:p>
        </p:txBody>
      </p:sp>
      <p:sp>
        <p:nvSpPr>
          <p:cNvPr id="3" name="Text Placeholder 2">
            <a:extLst>
              <a:ext uri="{FF2B5EF4-FFF2-40B4-BE49-F238E27FC236}">
                <a16:creationId xmlns:a16="http://schemas.microsoft.com/office/drawing/2014/main" id="{22CC4F6D-36E4-37D3-7F8D-FE93EA16B322}"/>
              </a:ext>
            </a:extLst>
          </p:cNvPr>
          <p:cNvSpPr>
            <a:spLocks noGrp="1"/>
          </p:cNvSpPr>
          <p:nvPr>
            <p:ph type="body" idx="1"/>
          </p:nvPr>
        </p:nvSpPr>
        <p:spPr>
          <a:xfrm>
            <a:off x="1535372" y="4167051"/>
            <a:ext cx="9120954" cy="870558"/>
          </a:xfrm>
        </p:spPr>
        <p:txBody>
          <a:bodyPr vert="horz" lIns="91440" tIns="91440" rIns="91440" bIns="91440" rtlCol="0">
            <a:normAutofit/>
          </a:bodyPr>
          <a:lstStyle/>
          <a:p>
            <a:pPr marL="285750" indent="-285750" algn="ctr">
              <a:buFont typeface="Arial" panose="020B0604020202020204" pitchFamily="34" charset="0"/>
              <a:buChar char="•"/>
            </a:pPr>
            <a:r>
              <a:rPr lang="en-US" sz="1400" cap="all" dirty="0">
                <a:solidFill>
                  <a:schemeClr val="accent1"/>
                </a:solidFill>
              </a:rPr>
              <a:t>Identify housing costs and the range of costs across the study area</a:t>
            </a:r>
          </a:p>
        </p:txBody>
      </p:sp>
      <p:pic>
        <p:nvPicPr>
          <p:cNvPr id="26" name="Picture 25">
            <a:extLst>
              <a:ext uri="{FF2B5EF4-FFF2-40B4-BE49-F238E27FC236}">
                <a16:creationId xmlns:a16="http://schemas.microsoft.com/office/drawing/2014/main" id="{4C401D57-600A-4C91-AC9A-14CA1ED6F7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8" name="Straight Connector 27">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5" name="Footer Placeholder 3">
            <a:extLst>
              <a:ext uri="{FF2B5EF4-FFF2-40B4-BE49-F238E27FC236}">
                <a16:creationId xmlns:a16="http://schemas.microsoft.com/office/drawing/2014/main" id="{EFC5F6BD-522C-862F-6C6F-6368877AB042}"/>
              </a:ext>
            </a:extLst>
          </p:cNvPr>
          <p:cNvSpPr>
            <a:spLocks noGrp="1"/>
          </p:cNvSpPr>
          <p:nvPr>
            <p:ph type="ftr" sz="quarter" idx="11"/>
          </p:nvPr>
        </p:nvSpPr>
        <p:spPr>
          <a:xfrm>
            <a:off x="0" y="6548799"/>
            <a:ext cx="4973915" cy="309201"/>
          </a:xfrm>
        </p:spPr>
        <p:txBody>
          <a:bodyPr/>
          <a:lstStyle/>
          <a:p>
            <a:r>
              <a:rPr lang="en-US" spc="200" dirty="0">
                <a:solidFill>
                  <a:schemeClr val="bg1"/>
                </a:solidFill>
              </a:rPr>
              <a:t>Huntingdonshire</a:t>
            </a:r>
          </a:p>
        </p:txBody>
      </p:sp>
      <p:sp>
        <p:nvSpPr>
          <p:cNvPr id="6" name="Slide Number Placeholder 4">
            <a:extLst>
              <a:ext uri="{FF2B5EF4-FFF2-40B4-BE49-F238E27FC236}">
                <a16:creationId xmlns:a16="http://schemas.microsoft.com/office/drawing/2014/main" id="{356328B3-0A56-C8F9-78F0-48ADBDAD9FB7}"/>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21</a:t>
            </a:fld>
            <a:endParaRPr lang="en-US" dirty="0"/>
          </a:p>
        </p:txBody>
      </p:sp>
    </p:spTree>
    <p:extLst>
      <p:ext uri="{BB962C8B-B14F-4D97-AF65-F5344CB8AC3E}">
        <p14:creationId xmlns:p14="http://schemas.microsoft.com/office/powerpoint/2010/main" val="2546886936"/>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3">
            <a:extLst>
              <a:ext uri="{FF2B5EF4-FFF2-40B4-BE49-F238E27FC236}">
                <a16:creationId xmlns:a16="http://schemas.microsoft.com/office/drawing/2014/main" id="{E4D0680C-4397-4C1C-4215-6928D48757F9}"/>
              </a:ext>
            </a:extLst>
          </p:cNvPr>
          <p:cNvSpPr>
            <a:spLocks noGrp="1"/>
          </p:cNvSpPr>
          <p:nvPr>
            <p:ph type="ftr" sz="quarter" idx="11"/>
          </p:nvPr>
        </p:nvSpPr>
        <p:spPr>
          <a:xfrm>
            <a:off x="0" y="6548799"/>
            <a:ext cx="5938836" cy="309201"/>
          </a:xfrm>
        </p:spPr>
        <p:txBody>
          <a:bodyPr/>
          <a:lstStyle/>
          <a:p>
            <a:r>
              <a:rPr lang="en-US" spc="200" dirty="0">
                <a:solidFill>
                  <a:schemeClr val="bg1"/>
                </a:solidFill>
              </a:rPr>
              <a:t>Huntingdonshire</a:t>
            </a:r>
          </a:p>
        </p:txBody>
      </p:sp>
      <p:sp>
        <p:nvSpPr>
          <p:cNvPr id="12" name="Slide Number Placeholder 4">
            <a:extLst>
              <a:ext uri="{FF2B5EF4-FFF2-40B4-BE49-F238E27FC236}">
                <a16:creationId xmlns:a16="http://schemas.microsoft.com/office/drawing/2014/main" id="{BD5454FA-0C54-0659-BEB4-F451EE6B1E81}"/>
              </a:ext>
            </a:extLst>
          </p:cNvPr>
          <p:cNvSpPr>
            <a:spLocks noGrp="1"/>
          </p:cNvSpPr>
          <p:nvPr>
            <p:ph type="sldNum" sz="quarter" idx="12"/>
          </p:nvPr>
        </p:nvSpPr>
        <p:spPr>
          <a:xfrm>
            <a:off x="11380981" y="6354422"/>
            <a:ext cx="811019" cy="503578"/>
          </a:xfrm>
        </p:spPr>
        <p:txBody>
          <a:bodyPr/>
          <a:lstStyle/>
          <a:p>
            <a:fld id="{0D309695-DEC3-40DA-9DF5-330280C9D0E8}" type="slidenum">
              <a:rPr lang="en-US" smtClean="0"/>
              <a:pPr/>
              <a:t>22</a:t>
            </a:fld>
            <a:endParaRPr lang="en-US" dirty="0"/>
          </a:p>
        </p:txBody>
      </p:sp>
      <p:sp>
        <p:nvSpPr>
          <p:cNvPr id="2" name="Title 1">
            <a:extLst>
              <a:ext uri="{FF2B5EF4-FFF2-40B4-BE49-F238E27FC236}">
                <a16:creationId xmlns:a16="http://schemas.microsoft.com/office/drawing/2014/main" id="{98A4182D-EE74-A777-741D-8EE674375EC5}"/>
              </a:ext>
            </a:extLst>
          </p:cNvPr>
          <p:cNvSpPr>
            <a:spLocks noGrp="1"/>
          </p:cNvSpPr>
          <p:nvPr>
            <p:ph type="title" idx="4294967295"/>
          </p:nvPr>
        </p:nvSpPr>
        <p:spPr>
          <a:xfrm>
            <a:off x="177553" y="0"/>
            <a:ext cx="12014447" cy="574855"/>
          </a:xfrm>
        </p:spPr>
        <p:txBody>
          <a:bodyPr/>
          <a:lstStyle/>
          <a:p>
            <a:r>
              <a:rPr lang="en-GB" dirty="0"/>
              <a:t>Data used for ANNUAL housing costs</a:t>
            </a:r>
          </a:p>
        </p:txBody>
      </p:sp>
      <p:graphicFrame>
        <p:nvGraphicFramePr>
          <p:cNvPr id="3" name="Table 7">
            <a:extLst>
              <a:ext uri="{FF2B5EF4-FFF2-40B4-BE49-F238E27FC236}">
                <a16:creationId xmlns:a16="http://schemas.microsoft.com/office/drawing/2014/main" id="{96784536-A8A6-E203-DB81-FBED16FBDFAF}"/>
              </a:ext>
            </a:extLst>
          </p:cNvPr>
          <p:cNvGraphicFramePr>
            <a:graphicFrameLocks noGrp="1"/>
          </p:cNvGraphicFramePr>
          <p:nvPr>
            <p:extLst>
              <p:ext uri="{D42A27DB-BD31-4B8C-83A1-F6EECF244321}">
                <p14:modId xmlns:p14="http://schemas.microsoft.com/office/powerpoint/2010/main" val="4011535815"/>
              </p:ext>
            </p:extLst>
          </p:nvPr>
        </p:nvGraphicFramePr>
        <p:xfrm>
          <a:off x="177553" y="574855"/>
          <a:ext cx="11931589" cy="5550952"/>
        </p:xfrm>
        <a:graphic>
          <a:graphicData uri="http://schemas.openxmlformats.org/drawingml/2006/table">
            <a:tbl>
              <a:tblPr firstRow="1" bandRow="1">
                <a:tableStyleId>{69012ECD-51FC-41F1-AA8D-1B2483CD663E}</a:tableStyleId>
              </a:tblPr>
              <a:tblGrid>
                <a:gridCol w="4832369">
                  <a:extLst>
                    <a:ext uri="{9D8B030D-6E8A-4147-A177-3AD203B41FA5}">
                      <a16:colId xmlns:a16="http://schemas.microsoft.com/office/drawing/2014/main" val="3927090664"/>
                    </a:ext>
                  </a:extLst>
                </a:gridCol>
                <a:gridCol w="4628832">
                  <a:extLst>
                    <a:ext uri="{9D8B030D-6E8A-4147-A177-3AD203B41FA5}">
                      <a16:colId xmlns:a16="http://schemas.microsoft.com/office/drawing/2014/main" val="3294435107"/>
                    </a:ext>
                  </a:extLst>
                </a:gridCol>
                <a:gridCol w="2470388">
                  <a:extLst>
                    <a:ext uri="{9D8B030D-6E8A-4147-A177-3AD203B41FA5}">
                      <a16:colId xmlns:a16="http://schemas.microsoft.com/office/drawing/2014/main" val="1344021028"/>
                    </a:ext>
                  </a:extLst>
                </a:gridCol>
              </a:tblGrid>
              <a:tr h="227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Sources</a:t>
                      </a:r>
                    </a:p>
                  </a:txBody>
                  <a:tcPr/>
                </a:tc>
                <a:tc>
                  <a:txBody>
                    <a:bodyPr/>
                    <a:lstStyle/>
                    <a:p>
                      <a:r>
                        <a:rPr lang="en-GB" sz="1200" b="0" dirty="0">
                          <a:latin typeface="+mn-lt"/>
                        </a:rPr>
                        <a:t>Links</a:t>
                      </a:r>
                    </a:p>
                  </a:txBody>
                  <a:tcPr/>
                </a:tc>
                <a:tc>
                  <a:txBody>
                    <a:bodyPr/>
                    <a:lstStyle/>
                    <a:p>
                      <a:r>
                        <a:rPr lang="en-GB" sz="1200" b="0" dirty="0">
                          <a:latin typeface="+mn-lt"/>
                        </a:rPr>
                        <a:t>Dates</a:t>
                      </a:r>
                    </a:p>
                  </a:txBody>
                  <a:tcPr/>
                </a:tc>
                <a:extLst>
                  <a:ext uri="{0D108BD9-81ED-4DB2-BD59-A6C34878D82A}">
                    <a16:rowId xmlns:a16="http://schemas.microsoft.com/office/drawing/2014/main" val="3923115101"/>
                  </a:ext>
                </a:extLst>
              </a:tr>
              <a:tr h="506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mn-lt"/>
                        </a:rPr>
                        <a:t>LA social rent and LA affordable rent Local Authority Data Return (</a:t>
                      </a:r>
                      <a:r>
                        <a:rPr lang="en-GB" sz="1200" b="0" dirty="0">
                          <a:latin typeface="+mn-lt"/>
                        </a:rPr>
                        <a:t>LADR) Cambridge &amp; South Cambs only</a:t>
                      </a:r>
                      <a:endParaRPr lang="en-US" sz="1200" b="0" dirty="0">
                        <a:latin typeface="+mn-lt"/>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2"/>
                        </a:rPr>
                        <a:t>About the LADR return: https://nroshplus.regulatorofsocialhousing.org.uk/Help/NROSHGuideLADR.pdf</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2020-2021</a:t>
                      </a:r>
                    </a:p>
                    <a:p>
                      <a:endParaRPr lang="en-GB" sz="1200" b="0" dirty="0">
                        <a:latin typeface="+mn-lt"/>
                      </a:endParaRPr>
                    </a:p>
                  </a:txBody>
                  <a:tcPr/>
                </a:tc>
                <a:extLst>
                  <a:ext uri="{0D108BD9-81ED-4DB2-BD59-A6C34878D82A}">
                    <a16:rowId xmlns:a16="http://schemas.microsoft.com/office/drawing/2014/main" val="2279856294"/>
                  </a:ext>
                </a:extLst>
              </a:tr>
              <a:tr h="3872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mn-lt"/>
                        </a:rPr>
                        <a:t>HA social rent and HA affordable rent: </a:t>
                      </a:r>
                      <a:r>
                        <a:rPr lang="en-GB" sz="1200" b="0" dirty="0">
                          <a:latin typeface="+mn-lt"/>
                        </a:rPr>
                        <a:t>Statistical Data Return (SDR) Homes England</a:t>
                      </a: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3"/>
                        </a:rPr>
                        <a:t>https://assets.publishing.service.gov.uk/government/uploads/system/uploads/attachment_data/file/1027082/2021_RP_Lookup_tool.xlsx</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2020-2021</a:t>
                      </a:r>
                    </a:p>
                  </a:txBody>
                  <a:tcPr/>
                </a:tc>
                <a:extLst>
                  <a:ext uri="{0D108BD9-81ED-4DB2-BD59-A6C34878D82A}">
                    <a16:rowId xmlns:a16="http://schemas.microsoft.com/office/drawing/2014/main" val="3682887777"/>
                  </a:ext>
                </a:extLst>
              </a:tr>
              <a:tr h="243507">
                <a:tc>
                  <a:txBody>
                    <a:bodyPr/>
                    <a:lstStyle/>
                    <a:p>
                      <a:pPr marL="0" lvl="1" indent="0" defTabSz="914400">
                        <a:lnSpc>
                          <a:spcPct val="120000"/>
                        </a:lnSpc>
                        <a:spcAft>
                          <a:spcPts val="600"/>
                        </a:spcAft>
                        <a:buClr>
                          <a:schemeClr val="accent1"/>
                        </a:buClr>
                        <a:buSzPct val="100000"/>
                        <a:buFont typeface="Arial" panose="020B0604020202020204" pitchFamily="34" charset="0"/>
                        <a:buNone/>
                      </a:pPr>
                      <a:r>
                        <a:rPr lang="en-US" sz="1200" b="0" dirty="0">
                          <a:latin typeface="+mn-lt"/>
                        </a:rPr>
                        <a:t>Intermediate rent: </a:t>
                      </a:r>
                      <a:r>
                        <a:rPr lang="en-GB" sz="1200" b="0" dirty="0">
                          <a:latin typeface="+mn-lt"/>
                        </a:rPr>
                        <a:t>Hometrack</a:t>
                      </a:r>
                      <a:endParaRPr lang="en-US" sz="1200" b="0" dirty="0">
                        <a:latin typeface="+mn-lt"/>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4"/>
                        </a:rPr>
                        <a:t>https://cambridgeshireinsight.org.uk/housing/local-housing-knowledge/our-housing-market/housing-market-bulletins/</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July 2020 to March 2021 (quarterly) </a:t>
                      </a:r>
                    </a:p>
                  </a:txBody>
                  <a:tcPr/>
                </a:tc>
                <a:extLst>
                  <a:ext uri="{0D108BD9-81ED-4DB2-BD59-A6C34878D82A}">
                    <a16:rowId xmlns:a16="http://schemas.microsoft.com/office/drawing/2014/main" val="820158824"/>
                  </a:ext>
                </a:extLst>
              </a:tr>
              <a:tr h="243507">
                <a:tc>
                  <a:txBody>
                    <a:bodyPr/>
                    <a:lstStyle/>
                    <a:p>
                      <a:pPr marL="0" lvl="1" indent="0" defTabSz="914400">
                        <a:lnSpc>
                          <a:spcPct val="120000"/>
                        </a:lnSpc>
                        <a:spcAft>
                          <a:spcPts val="600"/>
                        </a:spcAft>
                        <a:buClr>
                          <a:schemeClr val="accent1"/>
                        </a:buClr>
                        <a:buSzPct val="100000"/>
                        <a:buFont typeface="Arial" panose="020B0604020202020204" pitchFamily="34" charset="0"/>
                        <a:buNone/>
                      </a:pPr>
                      <a:r>
                        <a:rPr lang="en-US" sz="1200" b="0" dirty="0">
                          <a:latin typeface="+mn-lt"/>
                        </a:rPr>
                        <a:t>Median private rent: </a:t>
                      </a:r>
                      <a:r>
                        <a:rPr lang="en-GB" sz="1200" b="0" dirty="0">
                          <a:latin typeface="+mn-lt"/>
                        </a:rPr>
                        <a:t>Hometrack</a:t>
                      </a:r>
                      <a:r>
                        <a:rPr lang="en-US" sz="1200" b="0" dirty="0">
                          <a:latin typeface="+mn-lt"/>
                        </a:rPr>
                        <a:t>, compared to</a:t>
                      </a:r>
                      <a:endParaRPr lang="en-GB" sz="1200" b="0" dirty="0">
                        <a:latin typeface="+mn-lt"/>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4"/>
                        </a:rPr>
                        <a:t>https://cambridgeshireinsight.org.uk/housing/local-housing-knowledge/our-housing-market/housing-market-bulletins/</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July 2020 to March 2021 (quarterly) </a:t>
                      </a:r>
                    </a:p>
                  </a:txBody>
                  <a:tcPr/>
                </a:tc>
                <a:extLst>
                  <a:ext uri="{0D108BD9-81ED-4DB2-BD59-A6C34878D82A}">
                    <a16:rowId xmlns:a16="http://schemas.microsoft.com/office/drawing/2014/main" val="2896524033"/>
                  </a:ext>
                </a:extLst>
              </a:tr>
              <a:tr h="399832">
                <a:tc>
                  <a:txBody>
                    <a:bodyPr/>
                    <a:lstStyle/>
                    <a:p>
                      <a:pPr marL="0" lvl="1" indent="0" defTabSz="914400">
                        <a:lnSpc>
                          <a:spcPct val="120000"/>
                        </a:lnSpc>
                        <a:spcAft>
                          <a:spcPts val="600"/>
                        </a:spcAft>
                        <a:buClr>
                          <a:schemeClr val="accent1"/>
                        </a:buClr>
                        <a:buSzPct val="100000"/>
                        <a:buFont typeface="Arial" panose="020B0604020202020204" pitchFamily="34" charset="0"/>
                        <a:buNone/>
                      </a:pPr>
                      <a:r>
                        <a:rPr lang="en-GB" sz="1200" b="0" dirty="0">
                          <a:latin typeface="+mn-lt"/>
                        </a:rPr>
                        <a:t>Valuation Office Agency rents: Private Rental Market Statistics</a:t>
                      </a:r>
                      <a:endParaRPr lang="en-US" sz="1200" b="0" dirty="0">
                        <a:latin typeface="+mn-lt"/>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5"/>
                        </a:rPr>
                        <a:t>https://www.ons.gov.uk/methodology/geography/ukgeographies/administrativegeography/england</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2020-21 (at 31 March 2021)</a:t>
                      </a:r>
                    </a:p>
                  </a:txBody>
                  <a:tcPr/>
                </a:tc>
                <a:extLst>
                  <a:ext uri="{0D108BD9-81ED-4DB2-BD59-A6C34878D82A}">
                    <a16:rowId xmlns:a16="http://schemas.microsoft.com/office/drawing/2014/main" val="1388084243"/>
                  </a:ext>
                </a:extLst>
              </a:tr>
              <a:tr h="243507">
                <a:tc>
                  <a:txBody>
                    <a:bodyPr/>
                    <a:lstStyle/>
                    <a:p>
                      <a:pPr marL="0" lvl="1" indent="0" defTabSz="914400">
                        <a:lnSpc>
                          <a:spcPct val="120000"/>
                        </a:lnSpc>
                        <a:spcAft>
                          <a:spcPts val="600"/>
                        </a:spcAft>
                        <a:buClr>
                          <a:schemeClr val="accent1"/>
                        </a:buClr>
                        <a:buSzPct val="100000"/>
                        <a:buFont typeface="Arial" panose="020B0604020202020204" pitchFamily="34" charset="0"/>
                        <a:buNone/>
                      </a:pPr>
                      <a:r>
                        <a:rPr lang="en-US" sz="1200" b="0" dirty="0">
                          <a:latin typeface="+mn-lt"/>
                        </a:rPr>
                        <a:t>Homebuy: </a:t>
                      </a:r>
                      <a:r>
                        <a:rPr lang="en-GB" sz="1200" b="0" dirty="0">
                          <a:latin typeface="+mn-lt"/>
                        </a:rPr>
                        <a:t>Hometrack	</a:t>
                      </a:r>
                      <a:endParaRPr lang="en-US" sz="1200" b="0" dirty="0">
                        <a:latin typeface="+mn-lt"/>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4"/>
                        </a:rPr>
                        <a:t>https://cambridgeshireinsight.org.uk/housing/local-housing-knowledge/our-housing-market/housing-market-bulletins/</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July 2020 to March 2021 (quarterly) </a:t>
                      </a:r>
                    </a:p>
                  </a:txBody>
                  <a:tcPr/>
                </a:tc>
                <a:extLst>
                  <a:ext uri="{0D108BD9-81ED-4DB2-BD59-A6C34878D82A}">
                    <a16:rowId xmlns:a16="http://schemas.microsoft.com/office/drawing/2014/main" val="3740229084"/>
                  </a:ext>
                </a:extLst>
              </a:tr>
              <a:tr h="243507">
                <a:tc>
                  <a:txBody>
                    <a:bodyPr/>
                    <a:lstStyle/>
                    <a:p>
                      <a:pPr marL="0" lvl="1" indent="0" defTabSz="914400">
                        <a:lnSpc>
                          <a:spcPct val="120000"/>
                        </a:lnSpc>
                        <a:spcAft>
                          <a:spcPts val="600"/>
                        </a:spcAft>
                        <a:buClr>
                          <a:schemeClr val="accent1"/>
                        </a:buClr>
                        <a:buSzPct val="100000"/>
                        <a:buFont typeface="Arial" panose="020B0604020202020204" pitchFamily="34" charset="0"/>
                        <a:buNone/>
                      </a:pPr>
                      <a:r>
                        <a:rPr lang="en-US" sz="1200" b="0" dirty="0">
                          <a:latin typeface="+mn-lt"/>
                        </a:rPr>
                        <a:t>Lower Quartile (LQ) and average (avg) resale: </a:t>
                      </a:r>
                      <a:r>
                        <a:rPr lang="en-GB" sz="1200" b="0" dirty="0">
                          <a:latin typeface="+mn-lt"/>
                        </a:rPr>
                        <a:t>Hometrack</a:t>
                      </a:r>
                      <a:endParaRPr lang="en-US" sz="1200" b="0" dirty="0">
                        <a:latin typeface="+mn-lt"/>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4"/>
                        </a:rPr>
                        <a:t>https://cambridgeshireinsight.org.uk/housing/local-housing-knowledge/our-housing-market/housing-market-bulletins/</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July 2020 to March 2021 (quarterly) </a:t>
                      </a:r>
                    </a:p>
                  </a:txBody>
                  <a:tcPr/>
                </a:tc>
                <a:extLst>
                  <a:ext uri="{0D108BD9-81ED-4DB2-BD59-A6C34878D82A}">
                    <a16:rowId xmlns:a16="http://schemas.microsoft.com/office/drawing/2014/main" val="232106242"/>
                  </a:ext>
                </a:extLst>
              </a:tr>
              <a:tr h="243507">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US" sz="1200" b="0" dirty="0">
                          <a:latin typeface="+mn-lt"/>
                        </a:rPr>
                        <a:t>Lower Quartile (LQ) and average (avg) new build: </a:t>
                      </a:r>
                      <a:r>
                        <a:rPr lang="en-GB" sz="1200" b="0" dirty="0">
                          <a:latin typeface="+mn-lt"/>
                        </a:rPr>
                        <a:t>Hometrack</a:t>
                      </a:r>
                      <a:endParaRPr lang="en-US" sz="1200" b="0" dirty="0">
                        <a:latin typeface="+mn-lt"/>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4"/>
                        </a:rPr>
                        <a:t>https://cambridgeshireinsight.org.uk/housing/local-housing-knowledge/our-housing-market/housing-market-bulletins/</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July 2020 to March 2021 (quarterly) </a:t>
                      </a:r>
                    </a:p>
                  </a:txBody>
                  <a:tcPr/>
                </a:tc>
                <a:extLst>
                  <a:ext uri="{0D108BD9-81ED-4DB2-BD59-A6C34878D82A}">
                    <a16:rowId xmlns:a16="http://schemas.microsoft.com/office/drawing/2014/main" val="2431897761"/>
                  </a:ext>
                </a:extLst>
              </a:tr>
              <a:tr h="243507">
                <a:tc gridSpan="3">
                  <a:txBody>
                    <a:bodyPr/>
                    <a:lstStyle/>
                    <a:p>
                      <a:pPr marL="0" marR="0" lvl="1" indent="0" algn="l" defTabSz="914400" rtl="0" eaLnBrk="1" fontAlgn="auto" latinLnBrk="0" hangingPunct="1">
                        <a:lnSpc>
                          <a:spcPct val="100000"/>
                        </a:lnSpc>
                        <a:spcBef>
                          <a:spcPts val="0"/>
                        </a:spcBef>
                        <a:spcAft>
                          <a:spcPts val="600"/>
                        </a:spcAft>
                        <a:buClr>
                          <a:schemeClr val="accent1"/>
                        </a:buClr>
                        <a:buSzPct val="100000"/>
                        <a:buFont typeface="Arial" panose="020B0604020202020204" pitchFamily="34" charset="0"/>
                        <a:buNone/>
                        <a:tabLst/>
                        <a:defRPr/>
                      </a:pPr>
                      <a:r>
                        <a:rPr lang="en-US" sz="1200" dirty="0"/>
                        <a:t>Notes: </a:t>
                      </a:r>
                    </a:p>
                    <a:p>
                      <a:pPr marL="0" marR="0" lvl="1" indent="0" algn="l" defTabSz="914400" rtl="0" eaLnBrk="1" fontAlgn="auto" latinLnBrk="0" hangingPunct="1">
                        <a:lnSpc>
                          <a:spcPct val="100000"/>
                        </a:lnSpc>
                        <a:spcBef>
                          <a:spcPts val="0"/>
                        </a:spcBef>
                        <a:spcAft>
                          <a:spcPts val="600"/>
                        </a:spcAft>
                        <a:buClr>
                          <a:schemeClr val="accent1"/>
                        </a:buClr>
                        <a:buSzPct val="100000"/>
                        <a:buFont typeface="Arial" panose="020B0604020202020204" pitchFamily="34" charset="0"/>
                        <a:buNone/>
                        <a:tabLst/>
                        <a:defRPr/>
                      </a:pPr>
                      <a:r>
                        <a:rPr lang="en-US" sz="1200" dirty="0"/>
                        <a:t>The term Private Registered Provider was used in the context section, this can be taken to also mean Housing Associations (HA) in this section.</a:t>
                      </a:r>
                    </a:p>
                    <a:p>
                      <a:pPr marL="0" marR="0" lvl="1" indent="0" algn="l" defTabSz="914400" rtl="0" eaLnBrk="1" fontAlgn="auto" latinLnBrk="0" hangingPunct="1">
                        <a:lnSpc>
                          <a:spcPct val="100000"/>
                        </a:lnSpc>
                        <a:spcBef>
                          <a:spcPts val="0"/>
                        </a:spcBef>
                        <a:spcAft>
                          <a:spcPts val="600"/>
                        </a:spcAft>
                        <a:buClr>
                          <a:schemeClr val="accent1"/>
                        </a:buClr>
                        <a:buSzPct val="100000"/>
                        <a:buFont typeface="Arial" panose="020B0604020202020204" pitchFamily="34" charset="0"/>
                        <a:buNone/>
                        <a:tabLst/>
                        <a:defRPr/>
                      </a:pPr>
                      <a:r>
                        <a:rPr lang="en-US" sz="1200" kern="1200" dirty="0">
                          <a:solidFill>
                            <a:schemeClr val="tx1"/>
                          </a:solidFill>
                          <a:latin typeface="+mn-lt"/>
                          <a:ea typeface="+mn-ea"/>
                          <a:cs typeface="+mn-cs"/>
                        </a:rPr>
                        <a:t>Costs are set out for each tenure of home, and for 1 2 and 3+ beds. </a:t>
                      </a:r>
                    </a:p>
                    <a:p>
                      <a:pPr marL="0" marR="0" lvl="1" indent="0" algn="l" defTabSz="914400" rtl="0" eaLnBrk="1" fontAlgn="auto" latinLnBrk="0" hangingPunct="1">
                        <a:lnSpc>
                          <a:spcPct val="100000"/>
                        </a:lnSpc>
                        <a:spcBef>
                          <a:spcPts val="0"/>
                        </a:spcBef>
                        <a:spcAft>
                          <a:spcPts val="600"/>
                        </a:spcAft>
                        <a:buClr>
                          <a:schemeClr val="accent1"/>
                        </a:buClr>
                        <a:buSzPct val="100000"/>
                        <a:buFont typeface="Arial" panose="020B0604020202020204" pitchFamily="34" charset="0"/>
                        <a:buNone/>
                        <a:tabLst/>
                        <a:defRPr/>
                      </a:pPr>
                      <a:r>
                        <a:rPr lang="en-US" sz="1200" kern="1200" dirty="0">
                          <a:solidFill>
                            <a:schemeClr val="tx1"/>
                          </a:solidFill>
                          <a:latin typeface="+mn-lt"/>
                          <a:ea typeface="+mn-ea"/>
                          <a:cs typeface="+mn-cs"/>
                        </a:rPr>
                        <a:t>For home purchase, prices relate to the purchase price of a home but exclude payments made to secure the home such as deposits and legal fees. This enables us to compare the annual cost of a mortgage, with the annual cost of rented housing. However it is important to remember that deposits, legal fees etc. are required and will form an additional expense, a possible barrier especially for first time buyers.  Costs are expressed annually even if sources quote weekly or monthly amounts, in order to compare costs at a later stage to annual income.</a:t>
                      </a:r>
                    </a:p>
                    <a:p>
                      <a:pPr marL="0" marR="0" lvl="1" indent="0" algn="l" defTabSz="914400" rtl="0" eaLnBrk="1" fontAlgn="auto" latinLnBrk="0" hangingPunct="1">
                        <a:lnSpc>
                          <a:spcPct val="100000"/>
                        </a:lnSpc>
                        <a:spcBef>
                          <a:spcPts val="0"/>
                        </a:spcBef>
                        <a:spcAft>
                          <a:spcPts val="600"/>
                        </a:spcAft>
                        <a:buClr>
                          <a:schemeClr val="accent1"/>
                        </a:buClr>
                        <a:buSzPct val="100000"/>
                        <a:buFont typeface="Arial" panose="020B0604020202020204" pitchFamily="34" charset="0"/>
                        <a:buNone/>
                        <a:tabLst/>
                        <a:defRPr/>
                      </a:pPr>
                      <a:r>
                        <a:rPr lang="en-US" sz="1200" b="0" dirty="0">
                          <a:latin typeface="+mn-lt"/>
                        </a:rPr>
                        <a:t>Intermediate rents are calculated by Hometrack based on 80% of the current median private rent. Since housing associations / PRPs set their affordable rent at no more than 80% of the median private rent, you might imagine the two values would be very similar. the housing cots for intermediate rent and HA affordable rent may well differ. This can be because the HA rents were set sometime ago so relied on private rent levels at that time, private rent level swill have changed since then, and HAs are restricted on the rent changes they can make each year.</a:t>
                      </a:r>
                    </a:p>
                  </a:txBody>
                  <a:tcPr/>
                </a:tc>
                <a:tc h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GB" sz="1200" b="0" i="0" u="sng" strike="noStrike" dirty="0">
                        <a:solidFill>
                          <a:srgbClr val="EE7B08"/>
                        </a:solidFill>
                        <a:effectLst/>
                        <a:latin typeface="+mn-lt"/>
                      </a:endParaRPr>
                    </a:p>
                  </a:txBody>
                  <a:tcPr marL="0" marR="0" marT="0" marB="0"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latin typeface="+mn-lt"/>
                      </a:endParaRPr>
                    </a:p>
                  </a:txBody>
                  <a:tcPr/>
                </a:tc>
                <a:extLst>
                  <a:ext uri="{0D108BD9-81ED-4DB2-BD59-A6C34878D82A}">
                    <a16:rowId xmlns:a16="http://schemas.microsoft.com/office/drawing/2014/main" val="1577945596"/>
                  </a:ext>
                </a:extLst>
              </a:tr>
            </a:tbl>
          </a:graphicData>
        </a:graphic>
      </p:graphicFrame>
    </p:spTree>
    <p:extLst>
      <p:ext uri="{BB962C8B-B14F-4D97-AF65-F5344CB8AC3E}">
        <p14:creationId xmlns:p14="http://schemas.microsoft.com/office/powerpoint/2010/main" val="677035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4DE76E6-8CC3-420E-8360-571967083FE1}"/>
              </a:ext>
            </a:extLst>
          </p:cNvPr>
          <p:cNvGraphicFramePr>
            <a:graphicFrameLocks noGrp="1"/>
          </p:cNvGraphicFramePr>
          <p:nvPr>
            <p:extLst>
              <p:ext uri="{D42A27DB-BD31-4B8C-83A1-F6EECF244321}">
                <p14:modId xmlns:p14="http://schemas.microsoft.com/office/powerpoint/2010/main" val="1046976719"/>
              </p:ext>
            </p:extLst>
          </p:nvPr>
        </p:nvGraphicFramePr>
        <p:xfrm>
          <a:off x="1449278" y="1666970"/>
          <a:ext cx="9601899" cy="3897672"/>
        </p:xfrm>
        <a:graphic>
          <a:graphicData uri="http://schemas.openxmlformats.org/drawingml/2006/table">
            <a:tbl>
              <a:tblPr firstRow="1">
                <a:tableStyleId>{5C22544A-7EE6-4342-B048-85BDC9FD1C3A}</a:tableStyleId>
              </a:tblPr>
              <a:tblGrid>
                <a:gridCol w="2512685">
                  <a:extLst>
                    <a:ext uri="{9D8B030D-6E8A-4147-A177-3AD203B41FA5}">
                      <a16:colId xmlns:a16="http://schemas.microsoft.com/office/drawing/2014/main" val="51333165"/>
                    </a:ext>
                  </a:extLst>
                </a:gridCol>
                <a:gridCol w="1672736">
                  <a:extLst>
                    <a:ext uri="{9D8B030D-6E8A-4147-A177-3AD203B41FA5}">
                      <a16:colId xmlns:a16="http://schemas.microsoft.com/office/drawing/2014/main" val="2590346686"/>
                    </a:ext>
                  </a:extLst>
                </a:gridCol>
                <a:gridCol w="2150661">
                  <a:extLst>
                    <a:ext uri="{9D8B030D-6E8A-4147-A177-3AD203B41FA5}">
                      <a16:colId xmlns:a16="http://schemas.microsoft.com/office/drawing/2014/main" val="2110719262"/>
                    </a:ext>
                  </a:extLst>
                </a:gridCol>
                <a:gridCol w="3265817">
                  <a:extLst>
                    <a:ext uri="{9D8B030D-6E8A-4147-A177-3AD203B41FA5}">
                      <a16:colId xmlns:a16="http://schemas.microsoft.com/office/drawing/2014/main" val="2663437825"/>
                    </a:ext>
                  </a:extLst>
                </a:gridCol>
              </a:tblGrid>
              <a:tr h="324806">
                <a:tc>
                  <a:txBody>
                    <a:bodyPr/>
                    <a:lstStyle/>
                    <a:p>
                      <a:pPr algn="l" fontAlgn="b"/>
                      <a:r>
                        <a:rPr lang="en-GB" sz="1600" b="1" u="none" strike="noStrike" dirty="0">
                          <a:effectLst/>
                        </a:rPr>
                        <a:t>Huntingdonshire</a:t>
                      </a:r>
                      <a:endParaRPr lang="en-GB" sz="1600" b="1"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1bed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2bed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3bed </a:t>
                      </a:r>
                      <a:endParaRPr lang="en-GB" sz="16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4056677051"/>
                  </a:ext>
                </a:extLst>
              </a:tr>
              <a:tr h="324806">
                <a:tc>
                  <a:txBody>
                    <a:bodyPr/>
                    <a:lstStyle/>
                    <a:p>
                      <a:pPr algn="l" fontAlgn="b"/>
                      <a:r>
                        <a:rPr lang="en-GB" sz="1600" u="none" strike="noStrike" dirty="0">
                          <a:effectLst/>
                        </a:rPr>
                        <a:t>1 LA social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b="0" u="none" strike="noStrike" dirty="0">
                          <a:solidFill>
                            <a:srgbClr val="000000"/>
                          </a:solidFill>
                          <a:effectLst/>
                        </a:rPr>
                        <a:t>X </a:t>
                      </a:r>
                      <a:endParaRPr lang="en-GB" sz="1600" b="0" i="0" u="none" strike="noStrike" dirty="0">
                        <a:solidFill>
                          <a:srgbClr val="000000"/>
                        </a:solidFill>
                        <a:effectLst/>
                        <a:latin typeface="+mn-lt"/>
                      </a:endParaRPr>
                    </a:p>
                  </a:txBody>
                  <a:tcPr marL="0" marR="0" marT="0" marB="0" anchor="b"/>
                </a:tc>
                <a:tc>
                  <a:txBody>
                    <a:bodyPr/>
                    <a:lstStyle/>
                    <a:p>
                      <a:pPr algn="r" fontAlgn="b"/>
                      <a:r>
                        <a:rPr lang="en-GB" sz="1600" b="0" u="none" strike="noStrike" dirty="0">
                          <a:solidFill>
                            <a:srgbClr val="000000"/>
                          </a:solidFill>
                          <a:effectLst/>
                        </a:rPr>
                        <a:t>X </a:t>
                      </a:r>
                      <a:endParaRPr lang="en-GB" sz="1600" b="0" i="0" u="none" strike="noStrike" dirty="0">
                        <a:solidFill>
                          <a:srgbClr val="000000"/>
                        </a:solidFill>
                        <a:effectLst/>
                        <a:latin typeface="+mn-lt"/>
                      </a:endParaRPr>
                    </a:p>
                  </a:txBody>
                  <a:tcPr marL="0" marR="0" marT="0" marB="0" anchor="b"/>
                </a:tc>
                <a:tc>
                  <a:txBody>
                    <a:bodyPr/>
                    <a:lstStyle/>
                    <a:p>
                      <a:pPr algn="r" fontAlgn="b"/>
                      <a:r>
                        <a:rPr lang="en-GB" sz="1600" b="0" u="none" strike="noStrike" dirty="0">
                          <a:solidFill>
                            <a:srgbClr val="000000"/>
                          </a:solidFill>
                          <a:effectLst/>
                        </a:rPr>
                        <a:t>X </a:t>
                      </a:r>
                      <a:endParaRPr lang="en-GB" sz="16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316406227"/>
                  </a:ext>
                </a:extLst>
              </a:tr>
              <a:tr h="324806">
                <a:tc>
                  <a:txBody>
                    <a:bodyPr/>
                    <a:lstStyle/>
                    <a:p>
                      <a:pPr algn="l" fontAlgn="b"/>
                      <a:r>
                        <a:rPr lang="en-GB" sz="1600" u="none" strike="noStrike" dirty="0">
                          <a:effectLst/>
                        </a:rPr>
                        <a:t>2 HA social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rPr>
                        <a:t> £   4,218 </a:t>
                      </a:r>
                      <a:endParaRPr lang="en-GB" sz="16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rPr>
                        <a:t> £   4,902 </a:t>
                      </a:r>
                      <a:endParaRPr lang="en-GB" sz="16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rPr>
                        <a:t> £   5,381 </a:t>
                      </a:r>
                      <a:endParaRPr lang="en-GB" sz="1600" b="0" i="0" u="none" strike="noStrike" kern="1200" dirty="0">
                        <a:solidFill>
                          <a:srgbClr val="000000"/>
                        </a:solidFill>
                        <a:effectLst/>
                        <a:latin typeface="+mn-lt"/>
                        <a:ea typeface="+mn-ea"/>
                        <a:cs typeface="+mn-cs"/>
                      </a:endParaRPr>
                    </a:p>
                  </a:txBody>
                  <a:tcPr marL="0" marR="0" marT="0" marB="0" anchor="b"/>
                </a:tc>
                <a:extLst>
                  <a:ext uri="{0D108BD9-81ED-4DB2-BD59-A6C34878D82A}">
                    <a16:rowId xmlns:a16="http://schemas.microsoft.com/office/drawing/2014/main" val="4083638268"/>
                  </a:ext>
                </a:extLst>
              </a:tr>
              <a:tr h="324806">
                <a:tc>
                  <a:txBody>
                    <a:bodyPr/>
                    <a:lstStyle/>
                    <a:p>
                      <a:pPr algn="l" fontAlgn="b"/>
                      <a:r>
                        <a:rPr lang="en-GB" sz="1600" u="none" strike="noStrike" dirty="0">
                          <a:effectLst/>
                        </a:rPr>
                        <a:t>3 HA affordable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rPr>
                        <a:t> £   5,835 </a:t>
                      </a:r>
                      <a:endParaRPr lang="en-GB" sz="16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rPr>
                        <a:t> £   6,906 </a:t>
                      </a:r>
                      <a:endParaRPr lang="en-GB" sz="16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rPr>
                        <a:t> £   8,163 </a:t>
                      </a:r>
                      <a:endParaRPr lang="en-GB" sz="1600" b="0" i="0" u="none" strike="noStrike" kern="1200" dirty="0">
                        <a:solidFill>
                          <a:srgbClr val="000000"/>
                        </a:solidFill>
                        <a:effectLst/>
                        <a:latin typeface="+mn-lt"/>
                        <a:ea typeface="+mn-ea"/>
                        <a:cs typeface="+mn-cs"/>
                      </a:endParaRPr>
                    </a:p>
                  </a:txBody>
                  <a:tcPr marL="0" marR="0" marT="0" marB="0" anchor="b"/>
                </a:tc>
                <a:extLst>
                  <a:ext uri="{0D108BD9-81ED-4DB2-BD59-A6C34878D82A}">
                    <a16:rowId xmlns:a16="http://schemas.microsoft.com/office/drawing/2014/main" val="3218272329"/>
                  </a:ext>
                </a:extLst>
              </a:tr>
              <a:tr h="324806">
                <a:tc>
                  <a:txBody>
                    <a:bodyPr/>
                    <a:lstStyle/>
                    <a:p>
                      <a:pPr algn="l" fontAlgn="b"/>
                      <a:r>
                        <a:rPr lang="en-GB" sz="1600" u="none" strike="noStrike" dirty="0">
                          <a:effectLst/>
                        </a:rPr>
                        <a:t>4 LA affordable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b="0" u="none" strike="noStrike" dirty="0">
                          <a:solidFill>
                            <a:srgbClr val="000000"/>
                          </a:solidFill>
                          <a:effectLst/>
                        </a:rPr>
                        <a:t>X </a:t>
                      </a:r>
                      <a:endParaRPr lang="en-GB" sz="1600" b="0" i="0" u="none" strike="noStrike" dirty="0">
                        <a:solidFill>
                          <a:srgbClr val="000000"/>
                        </a:solidFill>
                        <a:effectLst/>
                        <a:latin typeface="+mn-lt"/>
                      </a:endParaRPr>
                    </a:p>
                  </a:txBody>
                  <a:tcPr marL="0" marR="0" marT="0" marB="0" anchor="b"/>
                </a:tc>
                <a:tc>
                  <a:txBody>
                    <a:bodyPr/>
                    <a:lstStyle/>
                    <a:p>
                      <a:pPr algn="r" fontAlgn="b"/>
                      <a:r>
                        <a:rPr lang="en-GB" sz="1600" b="0" u="none" strike="noStrike" dirty="0">
                          <a:solidFill>
                            <a:srgbClr val="000000"/>
                          </a:solidFill>
                          <a:effectLst/>
                        </a:rPr>
                        <a:t>X </a:t>
                      </a:r>
                      <a:endParaRPr lang="en-GB" sz="1600" b="0" i="0" u="none" strike="noStrike" dirty="0">
                        <a:solidFill>
                          <a:srgbClr val="000000"/>
                        </a:solidFill>
                        <a:effectLst/>
                        <a:latin typeface="+mn-lt"/>
                      </a:endParaRPr>
                    </a:p>
                  </a:txBody>
                  <a:tcPr marL="0" marR="0" marT="0" marB="0" anchor="b"/>
                </a:tc>
                <a:tc>
                  <a:txBody>
                    <a:bodyPr/>
                    <a:lstStyle/>
                    <a:p>
                      <a:pPr algn="r" fontAlgn="b"/>
                      <a:r>
                        <a:rPr lang="en-GB" sz="1600" b="0" u="none" strike="noStrike" dirty="0">
                          <a:solidFill>
                            <a:srgbClr val="000000"/>
                          </a:solidFill>
                          <a:effectLst/>
                        </a:rPr>
                        <a:t>X </a:t>
                      </a:r>
                      <a:endParaRPr lang="en-GB" sz="16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2040477775"/>
                  </a:ext>
                </a:extLst>
              </a:tr>
              <a:tr h="324806">
                <a:tc>
                  <a:txBody>
                    <a:bodyPr/>
                    <a:lstStyle/>
                    <a:p>
                      <a:pPr algn="l" fontAlgn="b"/>
                      <a:r>
                        <a:rPr lang="en-GB" sz="1600" u="none" strike="noStrike" dirty="0">
                          <a:effectLst/>
                        </a:rPr>
                        <a:t>5 Intermediate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rPr>
                        <a:t> £   5,772 </a:t>
                      </a:r>
                      <a:endParaRPr lang="en-GB" sz="16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rPr>
                        <a:t> £   7,280 </a:t>
                      </a:r>
                      <a:endParaRPr lang="en-GB" sz="16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rPr>
                        <a:t> £   8,684 </a:t>
                      </a:r>
                      <a:endParaRPr lang="en-GB" sz="1600" b="0" i="0" u="none" strike="noStrike" kern="1200" dirty="0">
                        <a:solidFill>
                          <a:srgbClr val="000000"/>
                        </a:solidFill>
                        <a:effectLst/>
                        <a:latin typeface="+mn-lt"/>
                        <a:ea typeface="+mn-ea"/>
                        <a:cs typeface="+mn-cs"/>
                      </a:endParaRPr>
                    </a:p>
                  </a:txBody>
                  <a:tcPr marL="0" marR="0" marT="0" marB="0" anchor="b"/>
                </a:tc>
                <a:extLst>
                  <a:ext uri="{0D108BD9-81ED-4DB2-BD59-A6C34878D82A}">
                    <a16:rowId xmlns:a16="http://schemas.microsoft.com/office/drawing/2014/main" val="746952993"/>
                  </a:ext>
                </a:extLst>
              </a:tr>
              <a:tr h="324806">
                <a:tc>
                  <a:txBody>
                    <a:bodyPr/>
                    <a:lstStyle/>
                    <a:p>
                      <a:pPr algn="l" fontAlgn="b"/>
                      <a:r>
                        <a:rPr lang="en-GB" sz="1600" u="none" strike="noStrike" dirty="0">
                          <a:effectLst/>
                        </a:rPr>
                        <a:t>6 Median private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rPr>
                        <a:t> £   7,228 </a:t>
                      </a:r>
                      <a:endParaRPr lang="en-GB" sz="16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rPr>
                        <a:t> £   9,126 </a:t>
                      </a:r>
                      <a:endParaRPr lang="en-GB" sz="16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rPr>
                        <a:t> £ 10,842 </a:t>
                      </a:r>
                      <a:endParaRPr lang="en-GB" sz="1600" b="0" i="0" u="none" strike="noStrike" kern="1200" dirty="0">
                        <a:solidFill>
                          <a:srgbClr val="000000"/>
                        </a:solidFill>
                        <a:effectLst/>
                        <a:latin typeface="+mn-lt"/>
                        <a:ea typeface="+mn-ea"/>
                        <a:cs typeface="+mn-cs"/>
                      </a:endParaRPr>
                    </a:p>
                  </a:txBody>
                  <a:tcPr marL="0" marR="0" marT="0" marB="0" anchor="b"/>
                </a:tc>
                <a:extLst>
                  <a:ext uri="{0D108BD9-81ED-4DB2-BD59-A6C34878D82A}">
                    <a16:rowId xmlns:a16="http://schemas.microsoft.com/office/drawing/2014/main" val="1598849496"/>
                  </a:ext>
                </a:extLst>
              </a:tr>
              <a:tr h="324806">
                <a:tc>
                  <a:txBody>
                    <a:bodyPr/>
                    <a:lstStyle/>
                    <a:p>
                      <a:pPr algn="l" fontAlgn="b"/>
                      <a:r>
                        <a:rPr lang="en-GB" sz="1600" u="none" strike="noStrike" dirty="0">
                          <a:effectLst/>
                        </a:rPr>
                        <a:t>7 Homebuy</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rPr>
                        <a:t> £   6,461 </a:t>
                      </a:r>
                      <a:endParaRPr lang="en-GB" sz="16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rPr>
                        <a:t> £   9,568 </a:t>
                      </a:r>
                      <a:endParaRPr lang="en-GB" sz="16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rPr>
                        <a:t> £ 12,506 </a:t>
                      </a:r>
                      <a:endParaRPr lang="en-GB" sz="1600" b="0" i="0" u="none" strike="noStrike" kern="1200" dirty="0">
                        <a:solidFill>
                          <a:srgbClr val="000000"/>
                        </a:solidFill>
                        <a:effectLst/>
                        <a:latin typeface="+mn-lt"/>
                        <a:ea typeface="+mn-ea"/>
                        <a:cs typeface="+mn-cs"/>
                      </a:endParaRPr>
                    </a:p>
                  </a:txBody>
                  <a:tcPr marL="0" marR="0" marT="0" marB="0" anchor="b"/>
                </a:tc>
                <a:extLst>
                  <a:ext uri="{0D108BD9-81ED-4DB2-BD59-A6C34878D82A}">
                    <a16:rowId xmlns:a16="http://schemas.microsoft.com/office/drawing/2014/main" val="4057487886"/>
                  </a:ext>
                </a:extLst>
              </a:tr>
              <a:tr h="324806">
                <a:tc>
                  <a:txBody>
                    <a:bodyPr/>
                    <a:lstStyle/>
                    <a:p>
                      <a:pPr algn="l" fontAlgn="b"/>
                      <a:r>
                        <a:rPr lang="en-GB" sz="1600" u="none" strike="noStrike" dirty="0">
                          <a:effectLst/>
                        </a:rPr>
                        <a:t>8 LQ resale</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rPr>
                        <a:t> £   5,642 </a:t>
                      </a:r>
                      <a:endParaRPr lang="en-GB" sz="16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rPr>
                        <a:t> £   7,878 </a:t>
                      </a:r>
                      <a:endParaRPr lang="en-GB" sz="16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rPr>
                        <a:t> £ 12,259 </a:t>
                      </a:r>
                      <a:endParaRPr lang="en-GB" sz="1600" b="0" i="0" u="none" strike="noStrike" kern="1200" dirty="0">
                        <a:solidFill>
                          <a:srgbClr val="000000"/>
                        </a:solidFill>
                        <a:effectLst/>
                        <a:latin typeface="+mn-lt"/>
                        <a:ea typeface="+mn-ea"/>
                        <a:cs typeface="+mn-cs"/>
                      </a:endParaRPr>
                    </a:p>
                  </a:txBody>
                  <a:tcPr marL="0" marR="0" marT="0" marB="0" anchor="b"/>
                </a:tc>
                <a:extLst>
                  <a:ext uri="{0D108BD9-81ED-4DB2-BD59-A6C34878D82A}">
                    <a16:rowId xmlns:a16="http://schemas.microsoft.com/office/drawing/2014/main" val="3144066353"/>
                  </a:ext>
                </a:extLst>
              </a:tr>
              <a:tr h="324806">
                <a:tc>
                  <a:txBody>
                    <a:bodyPr/>
                    <a:lstStyle/>
                    <a:p>
                      <a:pPr algn="l" fontAlgn="b"/>
                      <a:r>
                        <a:rPr lang="en-GB" sz="1600" u="none" strike="noStrike" dirty="0">
                          <a:effectLst/>
                        </a:rPr>
                        <a:t>9 Avg resale</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rPr>
                        <a:t> £   6,903 </a:t>
                      </a:r>
                      <a:endParaRPr lang="en-GB" sz="16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rPr>
                        <a:t> £   9,360 </a:t>
                      </a:r>
                      <a:endParaRPr lang="en-GB" sz="16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rPr>
                        <a:t> £ 14,378 </a:t>
                      </a:r>
                      <a:endParaRPr lang="en-GB" sz="1600" b="0" i="0" u="none" strike="noStrike" kern="1200" dirty="0">
                        <a:solidFill>
                          <a:srgbClr val="000000"/>
                        </a:solidFill>
                        <a:effectLst/>
                        <a:latin typeface="+mn-lt"/>
                        <a:ea typeface="+mn-ea"/>
                        <a:cs typeface="+mn-cs"/>
                      </a:endParaRPr>
                    </a:p>
                  </a:txBody>
                  <a:tcPr marL="0" marR="0" marT="0" marB="0" anchor="b"/>
                </a:tc>
                <a:extLst>
                  <a:ext uri="{0D108BD9-81ED-4DB2-BD59-A6C34878D82A}">
                    <a16:rowId xmlns:a16="http://schemas.microsoft.com/office/drawing/2014/main" val="1835506041"/>
                  </a:ext>
                </a:extLst>
              </a:tr>
              <a:tr h="324806">
                <a:tc>
                  <a:txBody>
                    <a:bodyPr/>
                    <a:lstStyle/>
                    <a:p>
                      <a:pPr algn="l" fontAlgn="b"/>
                      <a:r>
                        <a:rPr lang="en-GB" sz="1600" u="none" strike="noStrike" dirty="0">
                          <a:effectLst/>
                        </a:rPr>
                        <a:t>10 LQ new build</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rPr>
                        <a:t> £ 10,712 </a:t>
                      </a:r>
                      <a:endParaRPr lang="en-GB" sz="16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rPr>
                        <a:t> £ 11,986 </a:t>
                      </a:r>
                      <a:endParaRPr lang="en-GB" sz="16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rPr>
                        <a:t> £ 15,860 </a:t>
                      </a:r>
                      <a:endParaRPr lang="en-GB" sz="1600" b="0" i="0" u="none" strike="noStrike" kern="1200" dirty="0">
                        <a:solidFill>
                          <a:srgbClr val="000000"/>
                        </a:solidFill>
                        <a:effectLst/>
                        <a:latin typeface="+mn-lt"/>
                        <a:ea typeface="+mn-ea"/>
                        <a:cs typeface="+mn-cs"/>
                      </a:endParaRPr>
                    </a:p>
                  </a:txBody>
                  <a:tcPr marL="0" marR="0" marT="0" marB="0" anchor="b"/>
                </a:tc>
                <a:extLst>
                  <a:ext uri="{0D108BD9-81ED-4DB2-BD59-A6C34878D82A}">
                    <a16:rowId xmlns:a16="http://schemas.microsoft.com/office/drawing/2014/main" val="1548578091"/>
                  </a:ext>
                </a:extLst>
              </a:tr>
              <a:tr h="324806">
                <a:tc>
                  <a:txBody>
                    <a:bodyPr/>
                    <a:lstStyle/>
                    <a:p>
                      <a:pPr algn="l" fontAlgn="b"/>
                      <a:r>
                        <a:rPr lang="en-GB" sz="1600" u="none" strike="noStrike" dirty="0">
                          <a:effectLst/>
                        </a:rPr>
                        <a:t>11 Avg new build</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rPr>
                        <a:t> £ 10,855 </a:t>
                      </a:r>
                      <a:endParaRPr lang="en-GB" sz="16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rPr>
                        <a:t> £ 12,506 </a:t>
                      </a:r>
                      <a:endParaRPr lang="en-GB" sz="16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rPr>
                        <a:t> £ 17,836 </a:t>
                      </a:r>
                      <a:endParaRPr lang="en-GB" sz="1600" b="0" i="0" u="none" strike="noStrike" kern="1200" dirty="0">
                        <a:solidFill>
                          <a:srgbClr val="000000"/>
                        </a:solidFill>
                        <a:effectLst/>
                        <a:latin typeface="+mn-lt"/>
                        <a:ea typeface="+mn-ea"/>
                        <a:cs typeface="+mn-cs"/>
                      </a:endParaRPr>
                    </a:p>
                  </a:txBody>
                  <a:tcPr marL="0" marR="0" marT="0" marB="0" anchor="b"/>
                </a:tc>
                <a:extLst>
                  <a:ext uri="{0D108BD9-81ED-4DB2-BD59-A6C34878D82A}">
                    <a16:rowId xmlns:a16="http://schemas.microsoft.com/office/drawing/2014/main" val="2812583024"/>
                  </a:ext>
                </a:extLst>
              </a:tr>
            </a:tbl>
          </a:graphicData>
        </a:graphic>
      </p:graphicFrame>
      <p:sp>
        <p:nvSpPr>
          <p:cNvPr id="5" name="Footer Placeholder 3">
            <a:extLst>
              <a:ext uri="{FF2B5EF4-FFF2-40B4-BE49-F238E27FC236}">
                <a16:creationId xmlns:a16="http://schemas.microsoft.com/office/drawing/2014/main" id="{1D7346A7-325D-401D-9526-A7E06D4BBC93}"/>
              </a:ext>
            </a:extLst>
          </p:cNvPr>
          <p:cNvSpPr>
            <a:spLocks noGrp="1"/>
          </p:cNvSpPr>
          <p:nvPr>
            <p:ph type="ftr" sz="quarter" idx="11"/>
          </p:nvPr>
        </p:nvSpPr>
        <p:spPr>
          <a:xfrm>
            <a:off x="0" y="6548799"/>
            <a:ext cx="4973915" cy="309201"/>
          </a:xfrm>
        </p:spPr>
        <p:txBody>
          <a:bodyPr/>
          <a:lstStyle/>
          <a:p>
            <a:r>
              <a:rPr lang="en-US" spc="200" dirty="0">
                <a:solidFill>
                  <a:schemeClr val="bg1"/>
                </a:solidFill>
              </a:rPr>
              <a:t>Huntingdonshire</a:t>
            </a:r>
          </a:p>
        </p:txBody>
      </p:sp>
      <p:sp>
        <p:nvSpPr>
          <p:cNvPr id="6" name="Slide Number Placeholder 4">
            <a:extLst>
              <a:ext uri="{FF2B5EF4-FFF2-40B4-BE49-F238E27FC236}">
                <a16:creationId xmlns:a16="http://schemas.microsoft.com/office/drawing/2014/main" id="{DAD2EEB2-594B-4488-80CB-E1844E89F02B}"/>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23</a:t>
            </a:fld>
            <a:endParaRPr lang="en-US" dirty="0"/>
          </a:p>
        </p:txBody>
      </p:sp>
      <p:sp>
        <p:nvSpPr>
          <p:cNvPr id="8" name="Title 1">
            <a:extLst>
              <a:ext uri="{FF2B5EF4-FFF2-40B4-BE49-F238E27FC236}">
                <a16:creationId xmlns:a16="http://schemas.microsoft.com/office/drawing/2014/main" id="{EEF75DC0-72E0-07AC-B9B4-510928B21549}"/>
              </a:ext>
            </a:extLst>
          </p:cNvPr>
          <p:cNvSpPr>
            <a:spLocks noGrp="1"/>
          </p:cNvSpPr>
          <p:nvPr>
            <p:ph type="title"/>
          </p:nvPr>
        </p:nvSpPr>
        <p:spPr>
          <a:xfrm>
            <a:off x="638881" y="124178"/>
            <a:ext cx="10909640" cy="1025353"/>
          </a:xfrm>
        </p:spPr>
        <p:txBody>
          <a:bodyPr vert="horz" lIns="91440" tIns="45720" rIns="91440" bIns="45720" rtlCol="0" anchor="ctr">
            <a:normAutofit/>
          </a:bodyPr>
          <a:lstStyle/>
          <a:p>
            <a:pPr algn="ctr"/>
            <a:r>
              <a:rPr lang="en-GB" sz="3600" dirty="0"/>
              <a:t>Identify annual housing costs</a:t>
            </a:r>
            <a:br>
              <a:rPr lang="en-GB" sz="3600" dirty="0"/>
            </a:br>
            <a:r>
              <a:rPr lang="en-GB" sz="1800" dirty="0"/>
              <a:t>For each tenure and for 1,2, 3+ beds</a:t>
            </a:r>
            <a:endParaRPr lang="en-US" sz="1800" kern="1200" dirty="0">
              <a:solidFill>
                <a:schemeClr val="tx1"/>
              </a:solidFill>
              <a:latin typeface="+mj-lt"/>
              <a:ea typeface="+mj-ea"/>
              <a:cs typeface="+mj-cs"/>
            </a:endParaRPr>
          </a:p>
        </p:txBody>
      </p:sp>
    </p:spTree>
    <p:extLst>
      <p:ext uri="{BB962C8B-B14F-4D97-AF65-F5344CB8AC3E}">
        <p14:creationId xmlns:p14="http://schemas.microsoft.com/office/powerpoint/2010/main" val="715136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F99D68-65C3-72CC-FB01-1C6F1B7B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a:extLst>
              <a:ext uri="{FF2B5EF4-FFF2-40B4-BE49-F238E27FC236}">
                <a16:creationId xmlns:a16="http://schemas.microsoft.com/office/drawing/2014/main" id="{F09BA0B9-FC58-D8E6-0811-5A7AF5ED122C}"/>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 name="Straight Connector 3">
            <a:extLst>
              <a:ext uri="{FF2B5EF4-FFF2-40B4-BE49-F238E27FC236}">
                <a16:creationId xmlns:a16="http://schemas.microsoft.com/office/drawing/2014/main" id="{9A881218-1206-07E1-F7E3-92DBE1BBD0A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839A949-C391-CB95-22F4-6587AA41AA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 name="Rectangle 5">
            <a:extLst>
              <a:ext uri="{FF2B5EF4-FFF2-40B4-BE49-F238E27FC236}">
                <a16:creationId xmlns:a16="http://schemas.microsoft.com/office/drawing/2014/main" id="{7A82D529-44C9-DCFA-AFC7-A91712DF8B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0F17BFE-853A-D898-2AA2-A7A2A115FE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 name="Title 2">
            <a:extLst>
              <a:ext uri="{FF2B5EF4-FFF2-40B4-BE49-F238E27FC236}">
                <a16:creationId xmlns:a16="http://schemas.microsoft.com/office/drawing/2014/main" id="{94984388-5EE0-7202-AF18-63EB3F98FC50}"/>
              </a:ext>
            </a:extLst>
          </p:cNvPr>
          <p:cNvSpPr txBox="1">
            <a:spLocks/>
          </p:cNvSpPr>
          <p:nvPr/>
        </p:nvSpPr>
        <p:spPr>
          <a:xfrm>
            <a:off x="652496" y="1510770"/>
            <a:ext cx="2823919" cy="1868760"/>
          </a:xfrm>
          <a:prstGeom prst="rect">
            <a:avLst/>
          </a:prstGeom>
        </p:spPr>
        <p:txBody>
          <a:bodyPr vert="horz" lIns="91440" tIns="45720" rIns="91440" bIns="0" rtlCol="0" anchor="b">
            <a:normAutofit fontScale="975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Range of max and min housing costs: intro</a:t>
            </a:r>
            <a:endParaRPr lang="en-US" sz="3100" dirty="0"/>
          </a:p>
        </p:txBody>
      </p:sp>
      <p:cxnSp>
        <p:nvCxnSpPr>
          <p:cNvPr id="9" name="Straight Connector 8">
            <a:extLst>
              <a:ext uri="{FF2B5EF4-FFF2-40B4-BE49-F238E27FC236}">
                <a16:creationId xmlns:a16="http://schemas.microsoft.com/office/drawing/2014/main" id="{15AC7AE4-EFBF-EE36-AED1-8C18CF7022F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10" name="Group 9">
            <a:extLst>
              <a:ext uri="{FF2B5EF4-FFF2-40B4-BE49-F238E27FC236}">
                <a16:creationId xmlns:a16="http://schemas.microsoft.com/office/drawing/2014/main" id="{D7815680-B31A-5CB1-A996-1E8AF0EF77E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11" name="Rectangle 10">
              <a:extLst>
                <a:ext uri="{FF2B5EF4-FFF2-40B4-BE49-F238E27FC236}">
                  <a16:creationId xmlns:a16="http://schemas.microsoft.com/office/drawing/2014/main" id="{2DEE907A-CAE2-6938-BFBF-57D6C157D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7C9E0EE-9E26-4D8B-71F2-D7DC9E77B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3" name="Rectangle 12">
            <a:extLst>
              <a:ext uri="{FF2B5EF4-FFF2-40B4-BE49-F238E27FC236}">
                <a16:creationId xmlns:a16="http://schemas.microsoft.com/office/drawing/2014/main" id="{2B72229B-5E14-720F-6CE0-DD094CB33F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8D27835-32E7-2666-89E9-84ED11460D16}"/>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6F2DDC8F-557A-FFF3-5004-032D3788AAA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6" name="Slide Number Placeholder 4">
            <a:extLst>
              <a:ext uri="{FF2B5EF4-FFF2-40B4-BE49-F238E27FC236}">
                <a16:creationId xmlns:a16="http://schemas.microsoft.com/office/drawing/2014/main" id="{45B13EC5-6320-AEBA-7CC9-A295DC3CDFA8}"/>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24</a:t>
            </a:fld>
            <a:endParaRPr lang="en-US" dirty="0"/>
          </a:p>
        </p:txBody>
      </p:sp>
      <p:sp>
        <p:nvSpPr>
          <p:cNvPr id="17" name="TextBox 16">
            <a:extLst>
              <a:ext uri="{FF2B5EF4-FFF2-40B4-BE49-F238E27FC236}">
                <a16:creationId xmlns:a16="http://schemas.microsoft.com/office/drawing/2014/main" id="{F049071C-27EE-37F8-07C7-94B75DED5D33}"/>
              </a:ext>
            </a:extLst>
          </p:cNvPr>
          <p:cNvSpPr txBox="1"/>
          <p:nvPr/>
        </p:nvSpPr>
        <p:spPr>
          <a:xfrm>
            <a:off x="579267" y="3630466"/>
            <a:ext cx="3242139" cy="2308324"/>
          </a:xfrm>
          <a:prstGeom prst="rect">
            <a:avLst/>
          </a:prstGeom>
          <a:noFill/>
        </p:spPr>
        <p:txBody>
          <a:bodyPr wrap="square" rtlCol="0">
            <a:spAutoFit/>
          </a:bodyPr>
          <a:lstStyle/>
          <a:p>
            <a:r>
              <a:rPr lang="en-US" dirty="0"/>
              <a:t>This slide sets out the housing costs for all districts, to assist understanding of the individual district graphs.</a:t>
            </a:r>
          </a:p>
          <a:p>
            <a:r>
              <a:rPr lang="en-US" sz="1800" dirty="0"/>
              <a:t>The example provided shows only 1 bed housing costs.</a:t>
            </a:r>
          </a:p>
          <a:p>
            <a:r>
              <a:rPr lang="en-US" dirty="0"/>
              <a:t>The next slide sets out just one district’s dots, for 1 2 and 3 beds</a:t>
            </a:r>
            <a:endParaRPr lang="en-US" sz="1800" dirty="0"/>
          </a:p>
        </p:txBody>
      </p:sp>
      <p:graphicFrame>
        <p:nvGraphicFramePr>
          <p:cNvPr id="18" name="Chart 17">
            <a:extLst>
              <a:ext uri="{FF2B5EF4-FFF2-40B4-BE49-F238E27FC236}">
                <a16:creationId xmlns:a16="http://schemas.microsoft.com/office/drawing/2014/main" id="{43F49716-AA7E-C8F7-76BE-748DFD89D816}"/>
              </a:ext>
            </a:extLst>
          </p:cNvPr>
          <p:cNvGraphicFramePr>
            <a:graphicFrameLocks/>
          </p:cNvGraphicFramePr>
          <p:nvPr>
            <p:extLst>
              <p:ext uri="{D42A27DB-BD31-4B8C-83A1-F6EECF244321}">
                <p14:modId xmlns:p14="http://schemas.microsoft.com/office/powerpoint/2010/main" val="3146413080"/>
              </p:ext>
            </p:extLst>
          </p:nvPr>
        </p:nvGraphicFramePr>
        <p:xfrm>
          <a:off x="4455184" y="977964"/>
          <a:ext cx="6615582" cy="4135339"/>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1E1B48AB-08F1-583F-4285-A739C6C7E6FC}"/>
              </a:ext>
            </a:extLst>
          </p:cNvPr>
          <p:cNvSpPr txBox="1"/>
          <p:nvPr/>
        </p:nvSpPr>
        <p:spPr>
          <a:xfrm>
            <a:off x="1906970" y="106401"/>
            <a:ext cx="3240000" cy="817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dirty="0"/>
              <a:t>The solid red line represents the highest housing cost for a 1 bed across the study area (shorthand = max)</a:t>
            </a:r>
            <a:endParaRPr lang="en-GB" sz="1400" dirty="0"/>
          </a:p>
        </p:txBody>
      </p:sp>
      <p:sp>
        <p:nvSpPr>
          <p:cNvPr id="20" name="TextBox 19">
            <a:extLst>
              <a:ext uri="{FF2B5EF4-FFF2-40B4-BE49-F238E27FC236}">
                <a16:creationId xmlns:a16="http://schemas.microsoft.com/office/drawing/2014/main" id="{9CDDCB71-2C49-5E10-174E-EF0862699692}"/>
              </a:ext>
            </a:extLst>
          </p:cNvPr>
          <p:cNvSpPr txBox="1"/>
          <p:nvPr/>
        </p:nvSpPr>
        <p:spPr>
          <a:xfrm>
            <a:off x="5397543" y="106401"/>
            <a:ext cx="3240000" cy="817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dirty="0"/>
              <a:t>The dashed red line represents the lowest housing cost for a 1 bed across the study area (shorthand = min)</a:t>
            </a:r>
            <a:endParaRPr lang="en-GB" sz="1400" dirty="0"/>
          </a:p>
        </p:txBody>
      </p:sp>
      <p:sp>
        <p:nvSpPr>
          <p:cNvPr id="21" name="TextBox 20">
            <a:extLst>
              <a:ext uri="{FF2B5EF4-FFF2-40B4-BE49-F238E27FC236}">
                <a16:creationId xmlns:a16="http://schemas.microsoft.com/office/drawing/2014/main" id="{8579609D-5DA8-0295-BDC1-0F9A9C388C58}"/>
              </a:ext>
            </a:extLst>
          </p:cNvPr>
          <p:cNvSpPr txBox="1"/>
          <p:nvPr/>
        </p:nvSpPr>
        <p:spPr>
          <a:xfrm>
            <a:off x="8784152" y="106401"/>
            <a:ext cx="3240000" cy="817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dirty="0"/>
              <a:t>Each district has a “dot” representing the local average cost for a 1 bed of each tenure.</a:t>
            </a:r>
          </a:p>
        </p:txBody>
      </p:sp>
      <p:sp>
        <p:nvSpPr>
          <p:cNvPr id="22" name="TextBox 21">
            <a:extLst>
              <a:ext uri="{FF2B5EF4-FFF2-40B4-BE49-F238E27FC236}">
                <a16:creationId xmlns:a16="http://schemas.microsoft.com/office/drawing/2014/main" id="{D67F2B0F-4E09-F32A-389F-415B612C80D3}"/>
              </a:ext>
            </a:extLst>
          </p:cNvPr>
          <p:cNvSpPr txBox="1"/>
          <p:nvPr/>
        </p:nvSpPr>
        <p:spPr>
          <a:xfrm>
            <a:off x="3039291" y="5469480"/>
            <a:ext cx="3160779" cy="12939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dirty="0"/>
              <a:t>So the graph sets out the average cost of a district’s housing, but also how the local housing cost compares to the highest and lowest costs across the study area </a:t>
            </a:r>
          </a:p>
        </p:txBody>
      </p:sp>
      <p:sp>
        <p:nvSpPr>
          <p:cNvPr id="23" name="TextBox 22">
            <a:extLst>
              <a:ext uri="{FF2B5EF4-FFF2-40B4-BE49-F238E27FC236}">
                <a16:creationId xmlns:a16="http://schemas.microsoft.com/office/drawing/2014/main" id="{2A0CA04E-1E89-8F16-7CA5-E3C23BEA8462}"/>
              </a:ext>
            </a:extLst>
          </p:cNvPr>
          <p:cNvSpPr txBox="1"/>
          <p:nvPr/>
        </p:nvSpPr>
        <p:spPr>
          <a:xfrm>
            <a:off x="6429512" y="5469480"/>
            <a:ext cx="5047579" cy="12939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dirty="0"/>
              <a:t>All the costs for 1 2 and 3 beds are set out in the “whole area” slides, but it’s true to say that Cambridge and South Cambs are often on or near the max line, and Fenland and Peterborough are on or near the min line. The other 3 districts tend to fall into the “middle area” between max and min.</a:t>
            </a:r>
          </a:p>
        </p:txBody>
      </p:sp>
      <p:sp>
        <p:nvSpPr>
          <p:cNvPr id="24" name="Footer Placeholder 3">
            <a:extLst>
              <a:ext uri="{FF2B5EF4-FFF2-40B4-BE49-F238E27FC236}">
                <a16:creationId xmlns:a16="http://schemas.microsoft.com/office/drawing/2014/main" id="{EF8FAAF8-5E00-2356-FE15-8212C79DC76B}"/>
              </a:ext>
            </a:extLst>
          </p:cNvPr>
          <p:cNvSpPr>
            <a:spLocks noGrp="1"/>
          </p:cNvSpPr>
          <p:nvPr>
            <p:ph type="ftr" sz="quarter" idx="11"/>
          </p:nvPr>
        </p:nvSpPr>
        <p:spPr>
          <a:xfrm>
            <a:off x="0" y="6548799"/>
            <a:ext cx="4973915" cy="309201"/>
          </a:xfrm>
        </p:spPr>
        <p:txBody>
          <a:bodyPr/>
          <a:lstStyle/>
          <a:p>
            <a:r>
              <a:rPr lang="en-US" spc="200" dirty="0">
                <a:solidFill>
                  <a:schemeClr val="bg1"/>
                </a:solidFill>
              </a:rPr>
              <a:t>Huntingdonshire</a:t>
            </a:r>
          </a:p>
        </p:txBody>
      </p:sp>
    </p:spTree>
    <p:extLst>
      <p:ext uri="{BB962C8B-B14F-4D97-AF65-F5344CB8AC3E}">
        <p14:creationId xmlns:p14="http://schemas.microsoft.com/office/powerpoint/2010/main" val="202291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6F8048A3-17BE-46F5-B84F-46549F2FF329}"/>
              </a:ext>
            </a:extLst>
          </p:cNvPr>
          <p:cNvSpPr>
            <a:spLocks noGrp="1"/>
          </p:cNvSpPr>
          <p:nvPr>
            <p:ph type="title"/>
          </p:nvPr>
        </p:nvSpPr>
        <p:spPr>
          <a:xfrm>
            <a:off x="657843" y="1322994"/>
            <a:ext cx="3314370" cy="2053838"/>
          </a:xfrm>
        </p:spPr>
        <p:txBody>
          <a:bodyPr vert="horz" lIns="91440" tIns="45720" rIns="91440" bIns="0" rtlCol="0" anchor="b">
            <a:noAutofit/>
          </a:bodyPr>
          <a:lstStyle/>
          <a:p>
            <a:r>
              <a:rPr lang="en-GB" sz="3600" dirty="0"/>
              <a:t>Range of max and</a:t>
            </a:r>
            <a:r>
              <a:rPr lang="en-GB" sz="3600" baseline="0" dirty="0"/>
              <a:t> min </a:t>
            </a:r>
            <a:r>
              <a:rPr lang="en-GB" sz="3600" dirty="0"/>
              <a:t>housing costs</a:t>
            </a:r>
            <a:endParaRPr lang="en-US" sz="3600" dirty="0"/>
          </a:p>
        </p:txBody>
      </p:sp>
      <p:cxnSp>
        <p:nvCxnSpPr>
          <p:cNvPr id="20" name="Straight Connector 19">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2" name="Group 21">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39" name="Rectangle 22">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0" name="Rectangle 25">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Picture 27">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2" name="Straight Connector 29">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9" name="Footer Placeholder 3">
            <a:extLst>
              <a:ext uri="{FF2B5EF4-FFF2-40B4-BE49-F238E27FC236}">
                <a16:creationId xmlns:a16="http://schemas.microsoft.com/office/drawing/2014/main" id="{06E2E8C7-EF9A-4CA0-96C4-2CC544774BBE}"/>
              </a:ext>
            </a:extLst>
          </p:cNvPr>
          <p:cNvSpPr>
            <a:spLocks noGrp="1"/>
          </p:cNvSpPr>
          <p:nvPr>
            <p:ph type="ftr" sz="quarter" idx="11"/>
          </p:nvPr>
        </p:nvSpPr>
        <p:spPr>
          <a:xfrm>
            <a:off x="0" y="6548799"/>
            <a:ext cx="4973915" cy="309201"/>
          </a:xfrm>
        </p:spPr>
        <p:txBody>
          <a:bodyPr/>
          <a:lstStyle/>
          <a:p>
            <a:r>
              <a:rPr lang="en-US" spc="200" dirty="0">
                <a:solidFill>
                  <a:schemeClr val="bg1"/>
                </a:solidFill>
              </a:rPr>
              <a:t>Huntingdonshire</a:t>
            </a:r>
          </a:p>
        </p:txBody>
      </p:sp>
      <p:graphicFrame>
        <p:nvGraphicFramePr>
          <p:cNvPr id="21" name="Chart 20">
            <a:extLst>
              <a:ext uri="{FF2B5EF4-FFF2-40B4-BE49-F238E27FC236}">
                <a16:creationId xmlns:a16="http://schemas.microsoft.com/office/drawing/2014/main" id="{202198B6-5D0D-4090-82AA-84860640D27C}"/>
              </a:ext>
            </a:extLst>
          </p:cNvPr>
          <p:cNvGraphicFramePr>
            <a:graphicFrameLocks/>
          </p:cNvGraphicFramePr>
          <p:nvPr/>
        </p:nvGraphicFramePr>
        <p:xfrm>
          <a:off x="4455487" y="984716"/>
          <a:ext cx="6615734" cy="412858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E8EEF2B2-4B45-415D-95D1-BA1105BE3979}"/>
              </a:ext>
            </a:extLst>
          </p:cNvPr>
          <p:cNvSpPr txBox="1"/>
          <p:nvPr/>
        </p:nvSpPr>
        <p:spPr>
          <a:xfrm>
            <a:off x="664440" y="3525120"/>
            <a:ext cx="3233430" cy="2308324"/>
          </a:xfrm>
          <a:prstGeom prst="rect">
            <a:avLst/>
          </a:prstGeom>
          <a:noFill/>
        </p:spPr>
        <p:txBody>
          <a:bodyPr wrap="square" rtlCol="0">
            <a:spAutoFit/>
          </a:bodyPr>
          <a:lstStyle/>
          <a:p>
            <a:r>
              <a:rPr lang="en-US" dirty="0"/>
              <a:t>Here costs are presented on a graph to help compare by both size and tenure.</a:t>
            </a:r>
          </a:p>
          <a:p>
            <a:r>
              <a:rPr lang="en-US" sz="1800" dirty="0"/>
              <a:t>This graph sets out districts housing costs (dots) and how they compare to the max and min across the whole study area (lines).</a:t>
            </a:r>
          </a:p>
        </p:txBody>
      </p:sp>
      <p:sp>
        <p:nvSpPr>
          <p:cNvPr id="26" name="Slide Number Placeholder 4">
            <a:extLst>
              <a:ext uri="{FF2B5EF4-FFF2-40B4-BE49-F238E27FC236}">
                <a16:creationId xmlns:a16="http://schemas.microsoft.com/office/drawing/2014/main" id="{9DE968E5-77C1-453A-883E-12E3BFBA4809}"/>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25</a:t>
            </a:fld>
            <a:endParaRPr lang="en-US" dirty="0"/>
          </a:p>
        </p:txBody>
      </p:sp>
      <p:graphicFrame>
        <p:nvGraphicFramePr>
          <p:cNvPr id="4" name="Chart 3">
            <a:extLst>
              <a:ext uri="{FF2B5EF4-FFF2-40B4-BE49-F238E27FC236}">
                <a16:creationId xmlns:a16="http://schemas.microsoft.com/office/drawing/2014/main" id="{7E0BCEB7-BEEE-984F-B3D3-6E631BC860A0}"/>
              </a:ext>
            </a:extLst>
          </p:cNvPr>
          <p:cNvGraphicFramePr>
            <a:graphicFrameLocks/>
          </p:cNvGraphicFramePr>
          <p:nvPr>
            <p:extLst>
              <p:ext uri="{D42A27DB-BD31-4B8C-83A1-F6EECF244321}">
                <p14:modId xmlns:p14="http://schemas.microsoft.com/office/powerpoint/2010/main" val="2992959850"/>
              </p:ext>
            </p:extLst>
          </p:nvPr>
        </p:nvGraphicFramePr>
        <p:xfrm>
          <a:off x="4469840" y="983656"/>
          <a:ext cx="6585012" cy="412858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0925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330B16F5-C793-475E-927A-23F841B296A0}"/>
              </a:ext>
            </a:extLst>
          </p:cNvPr>
          <p:cNvSpPr txBox="1">
            <a:spLocks/>
          </p:cNvSpPr>
          <p:nvPr/>
        </p:nvSpPr>
        <p:spPr>
          <a:xfrm>
            <a:off x="641180" y="356277"/>
            <a:ext cx="10909640" cy="521281"/>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lnSpc>
                <a:spcPct val="100000"/>
              </a:lnSpc>
            </a:pPr>
            <a:r>
              <a:rPr lang="en-GB" sz="4000" dirty="0"/>
              <a:t>COMPARING housing</a:t>
            </a:r>
            <a:r>
              <a:rPr lang="en-GB" dirty="0"/>
              <a:t> </a:t>
            </a:r>
            <a:r>
              <a:rPr lang="en-GB" sz="4000" dirty="0"/>
              <a:t>costs TO STUDY AREA</a:t>
            </a:r>
            <a:endParaRPr lang="en-US" sz="4000" dirty="0"/>
          </a:p>
        </p:txBody>
      </p:sp>
      <p:sp>
        <p:nvSpPr>
          <p:cNvPr id="6" name="TextBox 5">
            <a:extLst>
              <a:ext uri="{FF2B5EF4-FFF2-40B4-BE49-F238E27FC236}">
                <a16:creationId xmlns:a16="http://schemas.microsoft.com/office/drawing/2014/main" id="{63C3E4C9-1CA0-4A61-899C-3D759FD6B54D}"/>
              </a:ext>
            </a:extLst>
          </p:cNvPr>
          <p:cNvSpPr txBox="1"/>
          <p:nvPr/>
        </p:nvSpPr>
        <p:spPr>
          <a:xfrm>
            <a:off x="125881" y="1020193"/>
            <a:ext cx="3960000" cy="369332"/>
          </a:xfrm>
          <a:prstGeom prst="rect">
            <a:avLst/>
          </a:prstGeom>
          <a:noFill/>
        </p:spPr>
        <p:txBody>
          <a:bodyPr wrap="square" rtlCol="0">
            <a:spAutoFit/>
          </a:bodyPr>
          <a:lstStyle/>
          <a:p>
            <a:pPr algn="ctr"/>
            <a:r>
              <a:rPr lang="en-GB" dirty="0"/>
              <a:t>1 BED</a:t>
            </a:r>
          </a:p>
        </p:txBody>
      </p:sp>
      <p:sp>
        <p:nvSpPr>
          <p:cNvPr id="29" name="TextBox 28">
            <a:extLst>
              <a:ext uri="{FF2B5EF4-FFF2-40B4-BE49-F238E27FC236}">
                <a16:creationId xmlns:a16="http://schemas.microsoft.com/office/drawing/2014/main" id="{3359D3B8-BB8E-4492-BEE5-37DBCA4529BB}"/>
              </a:ext>
            </a:extLst>
          </p:cNvPr>
          <p:cNvSpPr txBox="1"/>
          <p:nvPr/>
        </p:nvSpPr>
        <p:spPr>
          <a:xfrm>
            <a:off x="4143740" y="1037318"/>
            <a:ext cx="3960000" cy="369332"/>
          </a:xfrm>
          <a:prstGeom prst="rect">
            <a:avLst/>
          </a:prstGeom>
          <a:noFill/>
        </p:spPr>
        <p:txBody>
          <a:bodyPr wrap="square" rtlCol="0">
            <a:spAutoFit/>
          </a:bodyPr>
          <a:lstStyle/>
          <a:p>
            <a:pPr algn="ctr"/>
            <a:r>
              <a:rPr lang="en-GB" dirty="0"/>
              <a:t>2 BED</a:t>
            </a:r>
          </a:p>
        </p:txBody>
      </p:sp>
      <p:sp>
        <p:nvSpPr>
          <p:cNvPr id="30" name="TextBox 29">
            <a:extLst>
              <a:ext uri="{FF2B5EF4-FFF2-40B4-BE49-F238E27FC236}">
                <a16:creationId xmlns:a16="http://schemas.microsoft.com/office/drawing/2014/main" id="{4236FB4A-2F92-4367-83FD-FE6B142C4FDD}"/>
              </a:ext>
            </a:extLst>
          </p:cNvPr>
          <p:cNvSpPr txBox="1"/>
          <p:nvPr/>
        </p:nvSpPr>
        <p:spPr>
          <a:xfrm>
            <a:off x="8161599" y="960842"/>
            <a:ext cx="3960000" cy="369332"/>
          </a:xfrm>
          <a:prstGeom prst="rect">
            <a:avLst/>
          </a:prstGeom>
          <a:noFill/>
        </p:spPr>
        <p:txBody>
          <a:bodyPr wrap="square" rtlCol="0">
            <a:spAutoFit/>
          </a:bodyPr>
          <a:lstStyle/>
          <a:p>
            <a:pPr algn="ctr"/>
            <a:r>
              <a:rPr lang="en-GB" dirty="0"/>
              <a:t>3 BED</a:t>
            </a:r>
          </a:p>
        </p:txBody>
      </p:sp>
      <p:sp>
        <p:nvSpPr>
          <p:cNvPr id="10" name="Footer Placeholder 3">
            <a:extLst>
              <a:ext uri="{FF2B5EF4-FFF2-40B4-BE49-F238E27FC236}">
                <a16:creationId xmlns:a16="http://schemas.microsoft.com/office/drawing/2014/main" id="{CDF08C4A-EAE4-4332-B871-DD61DA6CCBA3}"/>
              </a:ext>
            </a:extLst>
          </p:cNvPr>
          <p:cNvSpPr>
            <a:spLocks noGrp="1"/>
          </p:cNvSpPr>
          <p:nvPr>
            <p:ph type="ftr" sz="quarter" idx="11"/>
          </p:nvPr>
        </p:nvSpPr>
        <p:spPr>
          <a:xfrm>
            <a:off x="0" y="6548799"/>
            <a:ext cx="4973915" cy="309201"/>
          </a:xfrm>
        </p:spPr>
        <p:txBody>
          <a:bodyPr/>
          <a:lstStyle/>
          <a:p>
            <a:r>
              <a:rPr lang="en-US" spc="200" dirty="0">
                <a:solidFill>
                  <a:schemeClr val="bg1"/>
                </a:solidFill>
              </a:rPr>
              <a:t>Huntingdonshire</a:t>
            </a:r>
          </a:p>
        </p:txBody>
      </p:sp>
      <p:sp>
        <p:nvSpPr>
          <p:cNvPr id="11" name="Rectangle: Rounded Corners 10">
            <a:extLst>
              <a:ext uri="{FF2B5EF4-FFF2-40B4-BE49-F238E27FC236}">
                <a16:creationId xmlns:a16="http://schemas.microsoft.com/office/drawing/2014/main" id="{1BFE128E-EC76-4E41-A01A-26D3CE3833BD}"/>
              </a:ext>
            </a:extLst>
          </p:cNvPr>
          <p:cNvSpPr/>
          <p:nvPr/>
        </p:nvSpPr>
        <p:spPr>
          <a:xfrm>
            <a:off x="1436914" y="5673775"/>
            <a:ext cx="10232572" cy="10556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spcAft>
                <a:spcPts val="600"/>
              </a:spcAft>
            </a:pPr>
            <a:r>
              <a:rPr lang="en-GB" sz="1400" dirty="0"/>
              <a:t>Huntingdonshire housing costs tend to fall towards the middle of the cost range for the study area. East Cambs, Huntingdonshire and West Suffolk housing costs consistently form a group towards the middle of the study area values. Cambridge &amp; South Cambs see the highest, while Fenland &amp; Peterborough see the lowest housing costs, compared to the rest of the study area. A comparison of costs is set out in the “whole area” slide deck.</a:t>
            </a:r>
          </a:p>
        </p:txBody>
      </p:sp>
      <p:graphicFrame>
        <p:nvGraphicFramePr>
          <p:cNvPr id="12" name="Chart 11">
            <a:extLst>
              <a:ext uri="{FF2B5EF4-FFF2-40B4-BE49-F238E27FC236}">
                <a16:creationId xmlns:a16="http://schemas.microsoft.com/office/drawing/2014/main" id="{ED4DC8C1-F401-4C17-B042-3FDE8EE448AD}"/>
              </a:ext>
            </a:extLst>
          </p:cNvPr>
          <p:cNvGraphicFramePr>
            <a:graphicFrameLocks/>
          </p:cNvGraphicFramePr>
          <p:nvPr>
            <p:extLst>
              <p:ext uri="{D42A27DB-BD31-4B8C-83A1-F6EECF244321}">
                <p14:modId xmlns:p14="http://schemas.microsoft.com/office/powerpoint/2010/main" val="3870028680"/>
              </p:ext>
            </p:extLst>
          </p:nvPr>
        </p:nvGraphicFramePr>
        <p:xfrm>
          <a:off x="125879" y="1389525"/>
          <a:ext cx="3960000" cy="414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a:extLst>
              <a:ext uri="{FF2B5EF4-FFF2-40B4-BE49-F238E27FC236}">
                <a16:creationId xmlns:a16="http://schemas.microsoft.com/office/drawing/2014/main" id="{539AF381-2705-4AD8-A315-C75098FDF730}"/>
              </a:ext>
            </a:extLst>
          </p:cNvPr>
          <p:cNvGraphicFramePr>
            <a:graphicFrameLocks/>
          </p:cNvGraphicFramePr>
          <p:nvPr>
            <p:extLst>
              <p:ext uri="{D42A27DB-BD31-4B8C-83A1-F6EECF244321}">
                <p14:modId xmlns:p14="http://schemas.microsoft.com/office/powerpoint/2010/main" val="3705222051"/>
              </p:ext>
            </p:extLst>
          </p:nvPr>
        </p:nvGraphicFramePr>
        <p:xfrm>
          <a:off x="4143739" y="1389525"/>
          <a:ext cx="3960000" cy="41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220CA95B-A72B-4C50-A89B-344A4B8DFC58}"/>
              </a:ext>
            </a:extLst>
          </p:cNvPr>
          <p:cNvGraphicFramePr>
            <a:graphicFrameLocks/>
          </p:cNvGraphicFramePr>
          <p:nvPr>
            <p:extLst>
              <p:ext uri="{D42A27DB-BD31-4B8C-83A1-F6EECF244321}">
                <p14:modId xmlns:p14="http://schemas.microsoft.com/office/powerpoint/2010/main" val="3694652005"/>
              </p:ext>
            </p:extLst>
          </p:nvPr>
        </p:nvGraphicFramePr>
        <p:xfrm>
          <a:off x="8161599" y="1389525"/>
          <a:ext cx="3960000" cy="4140000"/>
        </p:xfrm>
        <a:graphic>
          <a:graphicData uri="http://schemas.openxmlformats.org/drawingml/2006/chart">
            <c:chart xmlns:c="http://schemas.openxmlformats.org/drawingml/2006/chart" xmlns:r="http://schemas.openxmlformats.org/officeDocument/2006/relationships" r:id="rId4"/>
          </a:graphicData>
        </a:graphic>
      </p:graphicFrame>
      <p:sp>
        <p:nvSpPr>
          <p:cNvPr id="15" name="Slide Number Placeholder 4">
            <a:extLst>
              <a:ext uri="{FF2B5EF4-FFF2-40B4-BE49-F238E27FC236}">
                <a16:creationId xmlns:a16="http://schemas.microsoft.com/office/drawing/2014/main" id="{008A571F-7202-499C-B015-741B798ECEB7}"/>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26</a:t>
            </a:fld>
            <a:endParaRPr lang="en-US" dirty="0"/>
          </a:p>
        </p:txBody>
      </p:sp>
    </p:spTree>
    <p:extLst>
      <p:ext uri="{BB962C8B-B14F-4D97-AF65-F5344CB8AC3E}">
        <p14:creationId xmlns:p14="http://schemas.microsoft.com/office/powerpoint/2010/main" val="326417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4DE76E6-8CC3-420E-8360-571967083FE1}"/>
              </a:ext>
            </a:extLst>
          </p:cNvPr>
          <p:cNvGraphicFramePr>
            <a:graphicFrameLocks noGrp="1"/>
          </p:cNvGraphicFramePr>
          <p:nvPr>
            <p:extLst>
              <p:ext uri="{D42A27DB-BD31-4B8C-83A1-F6EECF244321}">
                <p14:modId xmlns:p14="http://schemas.microsoft.com/office/powerpoint/2010/main" val="3833194060"/>
              </p:ext>
            </p:extLst>
          </p:nvPr>
        </p:nvGraphicFramePr>
        <p:xfrm>
          <a:off x="1449278" y="1666970"/>
          <a:ext cx="9601899" cy="3897672"/>
        </p:xfrm>
        <a:graphic>
          <a:graphicData uri="http://schemas.openxmlformats.org/drawingml/2006/table">
            <a:tbl>
              <a:tblPr firstRow="1">
                <a:tableStyleId>{5C22544A-7EE6-4342-B048-85BDC9FD1C3A}</a:tableStyleId>
              </a:tblPr>
              <a:tblGrid>
                <a:gridCol w="2512685">
                  <a:extLst>
                    <a:ext uri="{9D8B030D-6E8A-4147-A177-3AD203B41FA5}">
                      <a16:colId xmlns:a16="http://schemas.microsoft.com/office/drawing/2014/main" val="51333165"/>
                    </a:ext>
                  </a:extLst>
                </a:gridCol>
                <a:gridCol w="1672736">
                  <a:extLst>
                    <a:ext uri="{9D8B030D-6E8A-4147-A177-3AD203B41FA5}">
                      <a16:colId xmlns:a16="http://schemas.microsoft.com/office/drawing/2014/main" val="2590346686"/>
                    </a:ext>
                  </a:extLst>
                </a:gridCol>
                <a:gridCol w="2150661">
                  <a:extLst>
                    <a:ext uri="{9D8B030D-6E8A-4147-A177-3AD203B41FA5}">
                      <a16:colId xmlns:a16="http://schemas.microsoft.com/office/drawing/2014/main" val="2110719262"/>
                    </a:ext>
                  </a:extLst>
                </a:gridCol>
                <a:gridCol w="3265817">
                  <a:extLst>
                    <a:ext uri="{9D8B030D-6E8A-4147-A177-3AD203B41FA5}">
                      <a16:colId xmlns:a16="http://schemas.microsoft.com/office/drawing/2014/main" val="2663437825"/>
                    </a:ext>
                  </a:extLst>
                </a:gridCol>
              </a:tblGrid>
              <a:tr h="324806">
                <a:tc>
                  <a:txBody>
                    <a:bodyPr/>
                    <a:lstStyle/>
                    <a:p>
                      <a:pPr algn="l" fontAlgn="b"/>
                      <a:r>
                        <a:rPr lang="en-GB" sz="1600" b="1" u="none" strike="noStrike" dirty="0">
                          <a:effectLst/>
                        </a:rPr>
                        <a:t>Huntingdonshire</a:t>
                      </a:r>
                      <a:endParaRPr lang="en-GB" sz="1600" b="1"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1bed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2bed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3bed </a:t>
                      </a:r>
                      <a:endParaRPr lang="en-GB" sz="16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4056677051"/>
                  </a:ext>
                </a:extLst>
              </a:tr>
              <a:tr h="324806">
                <a:tc>
                  <a:txBody>
                    <a:bodyPr/>
                    <a:lstStyle/>
                    <a:p>
                      <a:pPr algn="l" fontAlgn="b"/>
                      <a:r>
                        <a:rPr lang="en-GB" sz="1600" u="none" strike="noStrike" dirty="0">
                          <a:effectLst/>
                        </a:rPr>
                        <a:t>1 LA social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b="0" u="none" strike="noStrike" dirty="0">
                          <a:solidFill>
                            <a:srgbClr val="000000"/>
                          </a:solidFill>
                          <a:effectLst/>
                        </a:rPr>
                        <a:t>X </a:t>
                      </a:r>
                      <a:endParaRPr lang="en-GB" sz="1600" b="0" i="0" u="none" strike="noStrike" dirty="0">
                        <a:solidFill>
                          <a:srgbClr val="000000"/>
                        </a:solidFill>
                        <a:effectLst/>
                        <a:latin typeface="+mn-lt"/>
                      </a:endParaRPr>
                    </a:p>
                  </a:txBody>
                  <a:tcPr marL="0" marR="0" marT="0" marB="0" anchor="b"/>
                </a:tc>
                <a:tc>
                  <a:txBody>
                    <a:bodyPr/>
                    <a:lstStyle/>
                    <a:p>
                      <a:pPr algn="r" fontAlgn="b"/>
                      <a:r>
                        <a:rPr lang="en-GB" sz="1600" b="0" u="none" strike="noStrike" dirty="0">
                          <a:solidFill>
                            <a:srgbClr val="000000"/>
                          </a:solidFill>
                          <a:effectLst/>
                        </a:rPr>
                        <a:t>X </a:t>
                      </a:r>
                      <a:endParaRPr lang="en-GB" sz="1600" b="0" i="0" u="none" strike="noStrike" dirty="0">
                        <a:solidFill>
                          <a:srgbClr val="000000"/>
                        </a:solidFill>
                        <a:effectLst/>
                        <a:latin typeface="+mn-lt"/>
                      </a:endParaRPr>
                    </a:p>
                  </a:txBody>
                  <a:tcPr marL="0" marR="0" marT="0" marB="0" anchor="b"/>
                </a:tc>
                <a:tc>
                  <a:txBody>
                    <a:bodyPr/>
                    <a:lstStyle/>
                    <a:p>
                      <a:pPr algn="r" fontAlgn="b"/>
                      <a:r>
                        <a:rPr lang="en-GB" sz="1600" b="0" u="none" strike="noStrike" dirty="0">
                          <a:solidFill>
                            <a:srgbClr val="000000"/>
                          </a:solidFill>
                          <a:effectLst/>
                        </a:rPr>
                        <a:t>X </a:t>
                      </a:r>
                      <a:endParaRPr lang="en-GB" sz="16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316406227"/>
                  </a:ext>
                </a:extLst>
              </a:tr>
              <a:tr h="324806">
                <a:tc>
                  <a:txBody>
                    <a:bodyPr/>
                    <a:lstStyle/>
                    <a:p>
                      <a:pPr algn="l" fontAlgn="b"/>
                      <a:r>
                        <a:rPr lang="en-GB" sz="1600" u="none" strike="noStrike" dirty="0">
                          <a:effectLst/>
                        </a:rPr>
                        <a:t>2 HA social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latin typeface="+mn-lt"/>
                          <a:ea typeface="+mn-ea"/>
                          <a:cs typeface="+mn-cs"/>
                        </a:rPr>
                        <a:t>£14,762 </a:t>
                      </a: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latin typeface="+mn-lt"/>
                          <a:ea typeface="+mn-ea"/>
                          <a:cs typeface="+mn-cs"/>
                        </a:rPr>
                        <a:t>£17,157 </a:t>
                      </a: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latin typeface="+mn-lt"/>
                          <a:ea typeface="+mn-ea"/>
                          <a:cs typeface="+mn-cs"/>
                        </a:rPr>
                        <a:t>£18,835 </a:t>
                      </a:r>
                    </a:p>
                  </a:txBody>
                  <a:tcPr marL="0" marR="0" marT="0" marB="0" anchor="b"/>
                </a:tc>
                <a:extLst>
                  <a:ext uri="{0D108BD9-81ED-4DB2-BD59-A6C34878D82A}">
                    <a16:rowId xmlns:a16="http://schemas.microsoft.com/office/drawing/2014/main" val="4083638268"/>
                  </a:ext>
                </a:extLst>
              </a:tr>
              <a:tr h="324806">
                <a:tc>
                  <a:txBody>
                    <a:bodyPr/>
                    <a:lstStyle/>
                    <a:p>
                      <a:pPr algn="l" fontAlgn="b"/>
                      <a:r>
                        <a:rPr lang="en-GB" sz="1600" u="none" strike="noStrike" dirty="0">
                          <a:effectLst/>
                        </a:rPr>
                        <a:t>3 HA affordable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latin typeface="+mn-lt"/>
                          <a:ea typeface="+mn-ea"/>
                          <a:cs typeface="+mn-cs"/>
                        </a:rPr>
                        <a:t>£20,422 </a:t>
                      </a: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latin typeface="+mn-lt"/>
                          <a:ea typeface="+mn-ea"/>
                          <a:cs typeface="+mn-cs"/>
                        </a:rPr>
                        <a:t>£24,170 </a:t>
                      </a: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latin typeface="+mn-lt"/>
                          <a:ea typeface="+mn-ea"/>
                          <a:cs typeface="+mn-cs"/>
                        </a:rPr>
                        <a:t>£28,570 </a:t>
                      </a:r>
                    </a:p>
                  </a:txBody>
                  <a:tcPr marL="0" marR="0" marT="0" marB="0" anchor="b"/>
                </a:tc>
                <a:extLst>
                  <a:ext uri="{0D108BD9-81ED-4DB2-BD59-A6C34878D82A}">
                    <a16:rowId xmlns:a16="http://schemas.microsoft.com/office/drawing/2014/main" val="3218272329"/>
                  </a:ext>
                </a:extLst>
              </a:tr>
              <a:tr h="324806">
                <a:tc>
                  <a:txBody>
                    <a:bodyPr/>
                    <a:lstStyle/>
                    <a:p>
                      <a:pPr algn="l" fontAlgn="b"/>
                      <a:r>
                        <a:rPr lang="en-GB" sz="1600" u="none" strike="noStrike" dirty="0">
                          <a:effectLst/>
                        </a:rPr>
                        <a:t>4 LA affordable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b="0" u="none" strike="noStrike" dirty="0">
                          <a:solidFill>
                            <a:srgbClr val="000000"/>
                          </a:solidFill>
                          <a:effectLst/>
                        </a:rPr>
                        <a:t>X </a:t>
                      </a:r>
                      <a:endParaRPr lang="en-GB" sz="1600" b="0" i="0" u="none" strike="noStrike" dirty="0">
                        <a:solidFill>
                          <a:srgbClr val="000000"/>
                        </a:solidFill>
                        <a:effectLst/>
                        <a:latin typeface="+mn-lt"/>
                      </a:endParaRPr>
                    </a:p>
                  </a:txBody>
                  <a:tcPr marL="0" marR="0" marT="0" marB="0" anchor="b"/>
                </a:tc>
                <a:tc>
                  <a:txBody>
                    <a:bodyPr/>
                    <a:lstStyle/>
                    <a:p>
                      <a:pPr algn="r" fontAlgn="b"/>
                      <a:r>
                        <a:rPr lang="en-GB" sz="1600" b="0" u="none" strike="noStrike" dirty="0">
                          <a:solidFill>
                            <a:srgbClr val="000000"/>
                          </a:solidFill>
                          <a:effectLst/>
                        </a:rPr>
                        <a:t>X </a:t>
                      </a:r>
                      <a:endParaRPr lang="en-GB" sz="1600" b="0" i="0" u="none" strike="noStrike" dirty="0">
                        <a:solidFill>
                          <a:srgbClr val="000000"/>
                        </a:solidFill>
                        <a:effectLst/>
                        <a:latin typeface="+mn-lt"/>
                      </a:endParaRPr>
                    </a:p>
                  </a:txBody>
                  <a:tcPr marL="0" marR="0" marT="0" marB="0" anchor="b"/>
                </a:tc>
                <a:tc>
                  <a:txBody>
                    <a:bodyPr/>
                    <a:lstStyle/>
                    <a:p>
                      <a:pPr algn="r" fontAlgn="b"/>
                      <a:r>
                        <a:rPr lang="en-GB" sz="1600" b="0" u="none" strike="noStrike" dirty="0">
                          <a:solidFill>
                            <a:srgbClr val="000000"/>
                          </a:solidFill>
                          <a:effectLst/>
                        </a:rPr>
                        <a:t>X </a:t>
                      </a:r>
                      <a:endParaRPr lang="en-GB" sz="16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2040477775"/>
                  </a:ext>
                </a:extLst>
              </a:tr>
              <a:tr h="324806">
                <a:tc>
                  <a:txBody>
                    <a:bodyPr/>
                    <a:lstStyle/>
                    <a:p>
                      <a:pPr algn="l" fontAlgn="b"/>
                      <a:r>
                        <a:rPr lang="en-GB" sz="1600" u="none" strike="noStrike" dirty="0">
                          <a:effectLst/>
                        </a:rPr>
                        <a:t>5 Intermediate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latin typeface="+mn-lt"/>
                          <a:ea typeface="+mn-ea"/>
                          <a:cs typeface="+mn-cs"/>
                        </a:rPr>
                        <a:t>£20,202 </a:t>
                      </a: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latin typeface="+mn-lt"/>
                          <a:ea typeface="+mn-ea"/>
                          <a:cs typeface="+mn-cs"/>
                        </a:rPr>
                        <a:t>£25,480 </a:t>
                      </a: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latin typeface="+mn-lt"/>
                          <a:ea typeface="+mn-ea"/>
                          <a:cs typeface="+mn-cs"/>
                        </a:rPr>
                        <a:t>£30,394 </a:t>
                      </a:r>
                    </a:p>
                  </a:txBody>
                  <a:tcPr marL="0" marR="0" marT="0" marB="0" anchor="b"/>
                </a:tc>
                <a:extLst>
                  <a:ext uri="{0D108BD9-81ED-4DB2-BD59-A6C34878D82A}">
                    <a16:rowId xmlns:a16="http://schemas.microsoft.com/office/drawing/2014/main" val="746952993"/>
                  </a:ext>
                </a:extLst>
              </a:tr>
              <a:tr h="324806">
                <a:tc>
                  <a:txBody>
                    <a:bodyPr/>
                    <a:lstStyle/>
                    <a:p>
                      <a:pPr algn="l" fontAlgn="b"/>
                      <a:r>
                        <a:rPr lang="en-GB" sz="1600" u="none" strike="noStrike" dirty="0">
                          <a:effectLst/>
                        </a:rPr>
                        <a:t>6 Median private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latin typeface="+mn-lt"/>
                          <a:ea typeface="+mn-ea"/>
                          <a:cs typeface="+mn-cs"/>
                        </a:rPr>
                        <a:t>£25,298 </a:t>
                      </a: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latin typeface="+mn-lt"/>
                          <a:ea typeface="+mn-ea"/>
                          <a:cs typeface="+mn-cs"/>
                        </a:rPr>
                        <a:t>£31,941 </a:t>
                      </a: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latin typeface="+mn-lt"/>
                          <a:ea typeface="+mn-ea"/>
                          <a:cs typeface="+mn-cs"/>
                        </a:rPr>
                        <a:t>£37,947 </a:t>
                      </a:r>
                    </a:p>
                  </a:txBody>
                  <a:tcPr marL="0" marR="0" marT="0" marB="0" anchor="b"/>
                </a:tc>
                <a:extLst>
                  <a:ext uri="{0D108BD9-81ED-4DB2-BD59-A6C34878D82A}">
                    <a16:rowId xmlns:a16="http://schemas.microsoft.com/office/drawing/2014/main" val="1598849496"/>
                  </a:ext>
                </a:extLst>
              </a:tr>
              <a:tr h="324806">
                <a:tc>
                  <a:txBody>
                    <a:bodyPr/>
                    <a:lstStyle/>
                    <a:p>
                      <a:pPr algn="l" fontAlgn="b"/>
                      <a:r>
                        <a:rPr lang="en-GB" sz="1600" u="none" strike="noStrike" dirty="0">
                          <a:effectLst/>
                        </a:rPr>
                        <a:t>7 Homebuy</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latin typeface="+mn-lt"/>
                          <a:ea typeface="+mn-ea"/>
                          <a:cs typeface="+mn-cs"/>
                        </a:rPr>
                        <a:t>£22,614 </a:t>
                      </a: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latin typeface="+mn-lt"/>
                          <a:ea typeface="+mn-ea"/>
                          <a:cs typeface="+mn-cs"/>
                        </a:rPr>
                        <a:t>£33,488 </a:t>
                      </a: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latin typeface="+mn-lt"/>
                          <a:ea typeface="+mn-ea"/>
                          <a:cs typeface="+mn-cs"/>
                        </a:rPr>
                        <a:t>£43,771 </a:t>
                      </a:r>
                    </a:p>
                  </a:txBody>
                  <a:tcPr marL="0" marR="0" marT="0" marB="0" anchor="b"/>
                </a:tc>
                <a:extLst>
                  <a:ext uri="{0D108BD9-81ED-4DB2-BD59-A6C34878D82A}">
                    <a16:rowId xmlns:a16="http://schemas.microsoft.com/office/drawing/2014/main" val="4057487886"/>
                  </a:ext>
                </a:extLst>
              </a:tr>
              <a:tr h="324806">
                <a:tc>
                  <a:txBody>
                    <a:bodyPr/>
                    <a:lstStyle/>
                    <a:p>
                      <a:pPr algn="l" fontAlgn="b"/>
                      <a:r>
                        <a:rPr lang="en-GB" sz="1600" u="none" strike="noStrike" dirty="0">
                          <a:effectLst/>
                        </a:rPr>
                        <a:t>8 LQ resale</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latin typeface="+mn-lt"/>
                          <a:ea typeface="+mn-ea"/>
                          <a:cs typeface="+mn-cs"/>
                        </a:rPr>
                        <a:t>£19,747 </a:t>
                      </a: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latin typeface="+mn-lt"/>
                          <a:ea typeface="+mn-ea"/>
                          <a:cs typeface="+mn-cs"/>
                        </a:rPr>
                        <a:t>£27,573 </a:t>
                      </a: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latin typeface="+mn-lt"/>
                          <a:ea typeface="+mn-ea"/>
                          <a:cs typeface="+mn-cs"/>
                        </a:rPr>
                        <a:t>£42,907 </a:t>
                      </a:r>
                    </a:p>
                  </a:txBody>
                  <a:tcPr marL="0" marR="0" marT="0" marB="0" anchor="b"/>
                </a:tc>
                <a:extLst>
                  <a:ext uri="{0D108BD9-81ED-4DB2-BD59-A6C34878D82A}">
                    <a16:rowId xmlns:a16="http://schemas.microsoft.com/office/drawing/2014/main" val="3144066353"/>
                  </a:ext>
                </a:extLst>
              </a:tr>
              <a:tr h="324806">
                <a:tc>
                  <a:txBody>
                    <a:bodyPr/>
                    <a:lstStyle/>
                    <a:p>
                      <a:pPr algn="l" fontAlgn="b"/>
                      <a:r>
                        <a:rPr lang="en-GB" sz="1600" u="none" strike="noStrike" dirty="0">
                          <a:effectLst/>
                        </a:rPr>
                        <a:t>9 Avg resale</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latin typeface="+mn-lt"/>
                          <a:ea typeface="+mn-ea"/>
                          <a:cs typeface="+mn-cs"/>
                        </a:rPr>
                        <a:t>£24,161 </a:t>
                      </a: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latin typeface="+mn-lt"/>
                          <a:ea typeface="+mn-ea"/>
                          <a:cs typeface="+mn-cs"/>
                        </a:rPr>
                        <a:t>£32,760 </a:t>
                      </a: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latin typeface="+mn-lt"/>
                          <a:ea typeface="+mn-ea"/>
                          <a:cs typeface="+mn-cs"/>
                        </a:rPr>
                        <a:t>£50,323 </a:t>
                      </a:r>
                    </a:p>
                  </a:txBody>
                  <a:tcPr marL="0" marR="0" marT="0" marB="0" anchor="b"/>
                </a:tc>
                <a:extLst>
                  <a:ext uri="{0D108BD9-81ED-4DB2-BD59-A6C34878D82A}">
                    <a16:rowId xmlns:a16="http://schemas.microsoft.com/office/drawing/2014/main" val="1835506041"/>
                  </a:ext>
                </a:extLst>
              </a:tr>
              <a:tr h="324806">
                <a:tc>
                  <a:txBody>
                    <a:bodyPr/>
                    <a:lstStyle/>
                    <a:p>
                      <a:pPr algn="l" fontAlgn="b"/>
                      <a:r>
                        <a:rPr lang="en-GB" sz="1600" u="none" strike="noStrike" dirty="0">
                          <a:effectLst/>
                        </a:rPr>
                        <a:t>10 LQ new build</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latin typeface="+mn-lt"/>
                          <a:ea typeface="+mn-ea"/>
                          <a:cs typeface="+mn-cs"/>
                        </a:rPr>
                        <a:t>£37,492 </a:t>
                      </a: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latin typeface="+mn-lt"/>
                          <a:ea typeface="+mn-ea"/>
                          <a:cs typeface="+mn-cs"/>
                        </a:rPr>
                        <a:t>£41,951 </a:t>
                      </a: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latin typeface="+mn-lt"/>
                          <a:ea typeface="+mn-ea"/>
                          <a:cs typeface="+mn-cs"/>
                        </a:rPr>
                        <a:t>£55,510 </a:t>
                      </a:r>
                    </a:p>
                  </a:txBody>
                  <a:tcPr marL="0" marR="0" marT="0" marB="0" anchor="b"/>
                </a:tc>
                <a:extLst>
                  <a:ext uri="{0D108BD9-81ED-4DB2-BD59-A6C34878D82A}">
                    <a16:rowId xmlns:a16="http://schemas.microsoft.com/office/drawing/2014/main" val="1548578091"/>
                  </a:ext>
                </a:extLst>
              </a:tr>
              <a:tr h="324806">
                <a:tc>
                  <a:txBody>
                    <a:bodyPr/>
                    <a:lstStyle/>
                    <a:p>
                      <a:pPr algn="l" fontAlgn="b"/>
                      <a:r>
                        <a:rPr lang="en-GB" sz="1600" u="none" strike="noStrike" dirty="0">
                          <a:effectLst/>
                        </a:rPr>
                        <a:t>11 Avg new build</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latin typeface="+mn-lt"/>
                          <a:ea typeface="+mn-ea"/>
                          <a:cs typeface="+mn-cs"/>
                        </a:rPr>
                        <a:t>£37,993 </a:t>
                      </a: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latin typeface="+mn-lt"/>
                          <a:ea typeface="+mn-ea"/>
                          <a:cs typeface="+mn-cs"/>
                        </a:rPr>
                        <a:t>£43,771 </a:t>
                      </a:r>
                    </a:p>
                  </a:txBody>
                  <a:tcPr marL="0" marR="0" marT="0" marB="0" anchor="b"/>
                </a:tc>
                <a:tc>
                  <a:txBody>
                    <a:bodyPr/>
                    <a:lstStyle/>
                    <a:p>
                      <a:pPr marL="0" algn="r" defTabSz="914400" rtl="0" eaLnBrk="1" fontAlgn="b" latinLnBrk="0" hangingPunct="1"/>
                      <a:r>
                        <a:rPr lang="en-GB" sz="1600" b="0" u="none" strike="noStrike" kern="1200" dirty="0">
                          <a:solidFill>
                            <a:srgbClr val="000000"/>
                          </a:solidFill>
                          <a:effectLst/>
                          <a:latin typeface="+mn-lt"/>
                          <a:ea typeface="+mn-ea"/>
                          <a:cs typeface="+mn-cs"/>
                        </a:rPr>
                        <a:t>£62,426 </a:t>
                      </a:r>
                    </a:p>
                  </a:txBody>
                  <a:tcPr marL="0" marR="0" marT="0" marB="0" anchor="b"/>
                </a:tc>
                <a:extLst>
                  <a:ext uri="{0D108BD9-81ED-4DB2-BD59-A6C34878D82A}">
                    <a16:rowId xmlns:a16="http://schemas.microsoft.com/office/drawing/2014/main" val="2812583024"/>
                  </a:ext>
                </a:extLst>
              </a:tr>
            </a:tbl>
          </a:graphicData>
        </a:graphic>
      </p:graphicFrame>
      <p:sp>
        <p:nvSpPr>
          <p:cNvPr id="5" name="Footer Placeholder 3">
            <a:extLst>
              <a:ext uri="{FF2B5EF4-FFF2-40B4-BE49-F238E27FC236}">
                <a16:creationId xmlns:a16="http://schemas.microsoft.com/office/drawing/2014/main" id="{1D7346A7-325D-401D-9526-A7E06D4BBC93}"/>
              </a:ext>
            </a:extLst>
          </p:cNvPr>
          <p:cNvSpPr>
            <a:spLocks noGrp="1"/>
          </p:cNvSpPr>
          <p:nvPr>
            <p:ph type="ftr" sz="quarter" idx="11"/>
          </p:nvPr>
        </p:nvSpPr>
        <p:spPr>
          <a:xfrm>
            <a:off x="0" y="6548799"/>
            <a:ext cx="4973915" cy="309201"/>
          </a:xfrm>
        </p:spPr>
        <p:txBody>
          <a:bodyPr/>
          <a:lstStyle/>
          <a:p>
            <a:r>
              <a:rPr lang="en-US" spc="200" dirty="0">
                <a:solidFill>
                  <a:schemeClr val="bg1"/>
                </a:solidFill>
              </a:rPr>
              <a:t>Huntingdonshire</a:t>
            </a:r>
          </a:p>
        </p:txBody>
      </p:sp>
      <p:sp>
        <p:nvSpPr>
          <p:cNvPr id="6" name="Slide Number Placeholder 4">
            <a:extLst>
              <a:ext uri="{FF2B5EF4-FFF2-40B4-BE49-F238E27FC236}">
                <a16:creationId xmlns:a16="http://schemas.microsoft.com/office/drawing/2014/main" id="{DAD2EEB2-594B-4488-80CB-E1844E89F02B}"/>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27</a:t>
            </a:fld>
            <a:endParaRPr lang="en-US" dirty="0"/>
          </a:p>
        </p:txBody>
      </p:sp>
      <p:sp>
        <p:nvSpPr>
          <p:cNvPr id="8" name="Title 1">
            <a:extLst>
              <a:ext uri="{FF2B5EF4-FFF2-40B4-BE49-F238E27FC236}">
                <a16:creationId xmlns:a16="http://schemas.microsoft.com/office/drawing/2014/main" id="{EEF75DC0-72E0-07AC-B9B4-510928B21549}"/>
              </a:ext>
            </a:extLst>
          </p:cNvPr>
          <p:cNvSpPr>
            <a:spLocks noGrp="1"/>
          </p:cNvSpPr>
          <p:nvPr>
            <p:ph type="title"/>
          </p:nvPr>
        </p:nvSpPr>
        <p:spPr>
          <a:xfrm>
            <a:off x="638881" y="124178"/>
            <a:ext cx="10909640" cy="1025353"/>
          </a:xfrm>
        </p:spPr>
        <p:txBody>
          <a:bodyPr vert="horz" lIns="91440" tIns="45720" rIns="91440" bIns="45720" rtlCol="0" anchor="ctr">
            <a:normAutofit/>
          </a:bodyPr>
          <a:lstStyle/>
          <a:p>
            <a:pPr algn="ctr"/>
            <a:r>
              <a:rPr lang="en-GB" sz="3600" dirty="0"/>
              <a:t>annual housing costs x 3.5</a:t>
            </a:r>
            <a:br>
              <a:rPr lang="en-GB" sz="3600" dirty="0"/>
            </a:br>
            <a:r>
              <a:rPr lang="en-GB" sz="1800" dirty="0"/>
              <a:t>For each tenure and for 1,2, 3+ beds</a:t>
            </a:r>
            <a:endParaRPr lang="en-US" sz="1800" kern="1200" dirty="0">
              <a:solidFill>
                <a:schemeClr val="tx1"/>
              </a:solidFill>
              <a:latin typeface="+mj-lt"/>
              <a:ea typeface="+mj-ea"/>
              <a:cs typeface="+mj-cs"/>
            </a:endParaRPr>
          </a:p>
        </p:txBody>
      </p:sp>
    </p:spTree>
    <p:extLst>
      <p:ext uri="{BB962C8B-B14F-4D97-AF65-F5344CB8AC3E}">
        <p14:creationId xmlns:p14="http://schemas.microsoft.com/office/powerpoint/2010/main" val="2270305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0" name="Rectangle 19">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id="{4C401D57-600A-4C91-AC9A-14CA1ED6F7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8" name="Straight Connector 27">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5" name="Footer Placeholder 3">
            <a:extLst>
              <a:ext uri="{FF2B5EF4-FFF2-40B4-BE49-F238E27FC236}">
                <a16:creationId xmlns:a16="http://schemas.microsoft.com/office/drawing/2014/main" id="{C1DB97BC-CAB3-4CB1-68CC-6F7C6DDF6261}"/>
              </a:ext>
            </a:extLst>
          </p:cNvPr>
          <p:cNvSpPr>
            <a:spLocks noGrp="1"/>
          </p:cNvSpPr>
          <p:nvPr>
            <p:ph type="ftr" sz="quarter" idx="11"/>
          </p:nvPr>
        </p:nvSpPr>
        <p:spPr>
          <a:xfrm>
            <a:off x="0" y="6548799"/>
            <a:ext cx="4973915" cy="309201"/>
          </a:xfrm>
        </p:spPr>
        <p:txBody>
          <a:bodyPr/>
          <a:lstStyle/>
          <a:p>
            <a:r>
              <a:rPr lang="en-US" spc="200" dirty="0">
                <a:solidFill>
                  <a:schemeClr val="bg1"/>
                </a:solidFill>
              </a:rPr>
              <a:t>Huntingdonshire</a:t>
            </a:r>
          </a:p>
        </p:txBody>
      </p:sp>
      <p:sp>
        <p:nvSpPr>
          <p:cNvPr id="6" name="Slide Number Placeholder 4">
            <a:extLst>
              <a:ext uri="{FF2B5EF4-FFF2-40B4-BE49-F238E27FC236}">
                <a16:creationId xmlns:a16="http://schemas.microsoft.com/office/drawing/2014/main" id="{256AA703-DB79-128C-C9AC-15E311F6286B}"/>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28</a:t>
            </a:fld>
            <a:endParaRPr lang="en-US" dirty="0"/>
          </a:p>
        </p:txBody>
      </p:sp>
      <p:sp>
        <p:nvSpPr>
          <p:cNvPr id="13" name="Title 1">
            <a:extLst>
              <a:ext uri="{FF2B5EF4-FFF2-40B4-BE49-F238E27FC236}">
                <a16:creationId xmlns:a16="http://schemas.microsoft.com/office/drawing/2014/main" id="{7455F1F9-F6C8-6FDF-7030-655065C4C720}"/>
              </a:ext>
            </a:extLst>
          </p:cNvPr>
          <p:cNvSpPr txBox="1">
            <a:spLocks/>
          </p:cNvSpPr>
          <p:nvPr/>
        </p:nvSpPr>
        <p:spPr>
          <a:xfrm>
            <a:off x="1535372" y="1066938"/>
            <a:ext cx="9099255" cy="2361000"/>
          </a:xfrm>
          <a:prstGeom prst="rect">
            <a:avLst/>
          </a:prstGeom>
        </p:spPr>
        <p:txBody>
          <a:bodyPr vert="horz" lIns="91440" tIns="45720" rIns="91440" bIns="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GB" sz="7200" dirty="0">
                <a:solidFill>
                  <a:srgbClr val="454545"/>
                </a:solidFill>
              </a:rPr>
              <a:t>The </a:t>
            </a:r>
            <a:br>
              <a:rPr lang="en-GB" sz="7200" dirty="0">
                <a:solidFill>
                  <a:srgbClr val="454545"/>
                </a:solidFill>
              </a:rPr>
            </a:br>
            <a:r>
              <a:rPr lang="en-GB" sz="7200" dirty="0">
                <a:solidFill>
                  <a:srgbClr val="454545"/>
                </a:solidFill>
              </a:rPr>
              <a:t>diamond-o-gram</a:t>
            </a:r>
            <a:endParaRPr lang="en-US" sz="7200" dirty="0">
              <a:solidFill>
                <a:srgbClr val="454545"/>
              </a:solidFill>
            </a:endParaRPr>
          </a:p>
        </p:txBody>
      </p:sp>
      <p:sp>
        <p:nvSpPr>
          <p:cNvPr id="15" name="Text Placeholder 2">
            <a:extLst>
              <a:ext uri="{FF2B5EF4-FFF2-40B4-BE49-F238E27FC236}">
                <a16:creationId xmlns:a16="http://schemas.microsoft.com/office/drawing/2014/main" id="{A90C2B52-53DF-A9DE-3A53-E3E82D224546}"/>
              </a:ext>
            </a:extLst>
          </p:cNvPr>
          <p:cNvSpPr txBox="1">
            <a:spLocks/>
          </p:cNvSpPr>
          <p:nvPr/>
        </p:nvSpPr>
        <p:spPr>
          <a:xfrm>
            <a:off x="1535372" y="3455127"/>
            <a:ext cx="9120954" cy="1578429"/>
          </a:xfrm>
          <a:prstGeom prst="rect">
            <a:avLst/>
          </a:prstGeom>
        </p:spPr>
        <p:txBody>
          <a:bodyPr vert="horz" lIns="91440" tIns="91440" rIns="91440" bIns="91440" rtlCol="0">
            <a:normAutofit fontScale="550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ctr"/>
            <a:r>
              <a:rPr lang="en-GB" cap="all" dirty="0">
                <a:solidFill>
                  <a:schemeClr val="accent1"/>
                </a:solidFill>
              </a:rPr>
              <a:t>Creating the diamond-o-gram 	</a:t>
            </a:r>
          </a:p>
          <a:p>
            <a:pPr algn="ctr"/>
            <a:r>
              <a:rPr lang="en-GB" cap="all" dirty="0">
                <a:solidFill>
                  <a:schemeClr val="accent1"/>
                </a:solidFill>
              </a:rPr>
              <a:t>Six income groups help "read" the diamond</a:t>
            </a:r>
          </a:p>
          <a:p>
            <a:pPr algn="ctr"/>
            <a:r>
              <a:rPr lang="en-GB" cap="all" dirty="0">
                <a:solidFill>
                  <a:schemeClr val="accent1"/>
                </a:solidFill>
              </a:rPr>
              <a:t>Comparing diamonds</a:t>
            </a:r>
          </a:p>
          <a:p>
            <a:pPr algn="ctr"/>
            <a:r>
              <a:rPr lang="en-GB" cap="all" dirty="0">
                <a:solidFill>
                  <a:schemeClr val="accent1"/>
                </a:solidFill>
              </a:rPr>
              <a:t>Minimum income needed if housing takes up 35%</a:t>
            </a:r>
          </a:p>
          <a:p>
            <a:pPr algn="ctr"/>
            <a:r>
              <a:rPr lang="en-GB" cap="all" dirty="0">
                <a:solidFill>
                  <a:schemeClr val="accent1"/>
                </a:solidFill>
              </a:rPr>
              <a:t>Income needed for broad tenures</a:t>
            </a:r>
          </a:p>
        </p:txBody>
      </p:sp>
    </p:spTree>
    <p:extLst>
      <p:ext uri="{BB962C8B-B14F-4D97-AF65-F5344CB8AC3E}">
        <p14:creationId xmlns:p14="http://schemas.microsoft.com/office/powerpoint/2010/main" val="2428668015"/>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4182D-EE74-A777-741D-8EE674375EC5}"/>
              </a:ext>
            </a:extLst>
          </p:cNvPr>
          <p:cNvSpPr>
            <a:spLocks noGrp="1"/>
          </p:cNvSpPr>
          <p:nvPr>
            <p:ph type="title"/>
          </p:nvPr>
        </p:nvSpPr>
        <p:spPr/>
        <p:txBody>
          <a:bodyPr/>
          <a:lstStyle/>
          <a:p>
            <a:r>
              <a:rPr lang="en-GB" dirty="0"/>
              <a:t>Data used for the diamond-o-gram</a:t>
            </a:r>
          </a:p>
        </p:txBody>
      </p:sp>
      <p:sp>
        <p:nvSpPr>
          <p:cNvPr id="9" name="Slide Number Placeholder 4">
            <a:extLst>
              <a:ext uri="{FF2B5EF4-FFF2-40B4-BE49-F238E27FC236}">
                <a16:creationId xmlns:a16="http://schemas.microsoft.com/office/drawing/2014/main" id="{9FC0EEF7-DA67-280A-42B9-6269794C6769}"/>
              </a:ext>
            </a:extLst>
          </p:cNvPr>
          <p:cNvSpPr>
            <a:spLocks noGrp="1"/>
          </p:cNvSpPr>
          <p:nvPr>
            <p:ph type="sldNum" sz="quarter" idx="12"/>
          </p:nvPr>
        </p:nvSpPr>
        <p:spPr>
          <a:xfrm>
            <a:off x="11380981" y="6354422"/>
            <a:ext cx="811019" cy="503578"/>
          </a:xfrm>
        </p:spPr>
        <p:txBody>
          <a:bodyPr/>
          <a:lstStyle/>
          <a:p>
            <a:fld id="{0D309695-DEC3-40DA-9DF5-330280C9D0E8}" type="slidenum">
              <a:rPr lang="en-US" smtClean="0"/>
              <a:pPr/>
              <a:t>29</a:t>
            </a:fld>
            <a:endParaRPr lang="en-US" dirty="0"/>
          </a:p>
        </p:txBody>
      </p:sp>
      <p:graphicFrame>
        <p:nvGraphicFramePr>
          <p:cNvPr id="7" name="Table 7">
            <a:extLst>
              <a:ext uri="{FF2B5EF4-FFF2-40B4-BE49-F238E27FC236}">
                <a16:creationId xmlns:a16="http://schemas.microsoft.com/office/drawing/2014/main" id="{9795664C-FE24-18FF-BEEA-F4CA682EE257}"/>
              </a:ext>
            </a:extLst>
          </p:cNvPr>
          <p:cNvGraphicFramePr>
            <a:graphicFrameLocks noGrp="1"/>
          </p:cNvGraphicFramePr>
          <p:nvPr>
            <p:extLst>
              <p:ext uri="{D42A27DB-BD31-4B8C-83A1-F6EECF244321}">
                <p14:modId xmlns:p14="http://schemas.microsoft.com/office/powerpoint/2010/main" val="4005882747"/>
              </p:ext>
            </p:extLst>
          </p:nvPr>
        </p:nvGraphicFramePr>
        <p:xfrm>
          <a:off x="1451579" y="1849990"/>
          <a:ext cx="9607661" cy="3876825"/>
        </p:xfrm>
        <a:graphic>
          <a:graphicData uri="http://schemas.openxmlformats.org/drawingml/2006/table">
            <a:tbl>
              <a:tblPr firstRow="1" bandRow="1">
                <a:tableStyleId>{69012ECD-51FC-41F1-AA8D-1B2483CD663E}</a:tableStyleId>
              </a:tblPr>
              <a:tblGrid>
                <a:gridCol w="3891163">
                  <a:extLst>
                    <a:ext uri="{9D8B030D-6E8A-4147-A177-3AD203B41FA5}">
                      <a16:colId xmlns:a16="http://schemas.microsoft.com/office/drawing/2014/main" val="3927090664"/>
                    </a:ext>
                  </a:extLst>
                </a:gridCol>
                <a:gridCol w="3727270">
                  <a:extLst>
                    <a:ext uri="{9D8B030D-6E8A-4147-A177-3AD203B41FA5}">
                      <a16:colId xmlns:a16="http://schemas.microsoft.com/office/drawing/2014/main" val="3294435107"/>
                    </a:ext>
                  </a:extLst>
                </a:gridCol>
                <a:gridCol w="1989228">
                  <a:extLst>
                    <a:ext uri="{9D8B030D-6E8A-4147-A177-3AD203B41FA5}">
                      <a16:colId xmlns:a16="http://schemas.microsoft.com/office/drawing/2014/main" val="1344021028"/>
                    </a:ext>
                  </a:extLst>
                </a:gridCol>
              </a:tblGrid>
              <a:tr h="227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Sources</a:t>
                      </a:r>
                    </a:p>
                  </a:txBody>
                  <a:tcPr/>
                </a:tc>
                <a:tc>
                  <a:txBody>
                    <a:bodyPr/>
                    <a:lstStyle/>
                    <a:p>
                      <a:r>
                        <a:rPr lang="en-GB" sz="1200" b="0" dirty="0">
                          <a:latin typeface="+mn-lt"/>
                        </a:rPr>
                        <a:t>Links</a:t>
                      </a:r>
                    </a:p>
                  </a:txBody>
                  <a:tcPr/>
                </a:tc>
                <a:tc>
                  <a:txBody>
                    <a:bodyPr/>
                    <a:lstStyle/>
                    <a:p>
                      <a:r>
                        <a:rPr lang="en-GB" sz="1200" b="0" dirty="0">
                          <a:latin typeface="+mn-lt"/>
                        </a:rPr>
                        <a:t>Dates</a:t>
                      </a:r>
                    </a:p>
                  </a:txBody>
                  <a:tcPr/>
                </a:tc>
                <a:extLst>
                  <a:ext uri="{0D108BD9-81ED-4DB2-BD59-A6C34878D82A}">
                    <a16:rowId xmlns:a16="http://schemas.microsoft.com/office/drawing/2014/main" val="3923115101"/>
                  </a:ext>
                </a:extLst>
              </a:tr>
              <a:tr h="506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Incomes from CACI</a:t>
                      </a:r>
                    </a:p>
                  </a:txBody>
                  <a:tcPr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See slide 17</a:t>
                      </a:r>
                    </a:p>
                  </a:txBody>
                  <a:tcPr marL="0" marR="0" marT="0" marB="0" anchor="ctr"/>
                </a:tc>
                <a:tc>
                  <a:txBody>
                    <a:bodyPr/>
                    <a:lstStyle/>
                    <a:p>
                      <a:r>
                        <a:rPr lang="en-GB" sz="1200" dirty="0"/>
                        <a:t>Jan 2020 – Jan 2021</a:t>
                      </a:r>
                      <a:endParaRPr lang="en-GB" sz="1200" b="0" dirty="0">
                        <a:latin typeface="+mn-lt"/>
                      </a:endParaRPr>
                    </a:p>
                  </a:txBody>
                  <a:tcPr anchor="ctr"/>
                </a:tc>
                <a:extLst>
                  <a:ext uri="{0D108BD9-81ED-4DB2-BD59-A6C34878D82A}">
                    <a16:rowId xmlns:a16="http://schemas.microsoft.com/office/drawing/2014/main" val="2279856294"/>
                  </a:ext>
                </a:extLst>
              </a:tr>
              <a:tr h="3872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Housing costs</a:t>
                      </a:r>
                    </a:p>
                  </a:txBody>
                  <a:tcPr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dirty="0"/>
                        <a:t>See slide 22</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2020-2021</a:t>
                      </a:r>
                    </a:p>
                  </a:txBody>
                  <a:tcPr anchor="ctr"/>
                </a:tc>
                <a:extLst>
                  <a:ext uri="{0D108BD9-81ED-4DB2-BD59-A6C34878D82A}">
                    <a16:rowId xmlns:a16="http://schemas.microsoft.com/office/drawing/2014/main" val="3682887777"/>
                  </a:ext>
                </a:extLst>
              </a:tr>
              <a:tr h="243507">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dirty="0"/>
                        <a:t>Affordability used in the slides are set at 35% of income to enable comparison between districts. </a:t>
                      </a:r>
                    </a:p>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dirty="0"/>
                        <a:t>In the full compendium of data, multipliers provided by the GLHearn study and Peterborough’s housing needs survey are also used</a:t>
                      </a:r>
                    </a:p>
                  </a:txBody>
                  <a:tcPr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dirty="0"/>
                        <a:t>See slide 45</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latin typeface="+mn-lt"/>
                      </a:endParaRPr>
                    </a:p>
                  </a:txBody>
                  <a:tcPr anchor="ctr"/>
                </a:tc>
                <a:extLst>
                  <a:ext uri="{0D108BD9-81ED-4DB2-BD59-A6C34878D82A}">
                    <a16:rowId xmlns:a16="http://schemas.microsoft.com/office/drawing/2014/main" val="820158824"/>
                  </a:ext>
                </a:extLst>
              </a:tr>
              <a:tr h="243507">
                <a:tc gridSpan="3">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US" sz="1200" dirty="0"/>
                        <a:t>Note: the term Private Registered Provider was used in the context section, this can be taken to also mean Housing Associations (HA) in this section</a:t>
                      </a:r>
                      <a:endParaRPr lang="en-US" sz="1200" b="0" dirty="0">
                        <a:latin typeface="+mn-lt"/>
                      </a:endParaRPr>
                    </a:p>
                  </a:txBody>
                  <a:tcPr anchor="ctr"/>
                </a:tc>
                <a:tc h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GB" sz="1200" b="0" i="0" u="sng" strike="noStrike" dirty="0">
                        <a:solidFill>
                          <a:srgbClr val="EE7B08"/>
                        </a:solidFill>
                        <a:effectLst/>
                        <a:latin typeface="+mn-lt"/>
                      </a:endParaRPr>
                    </a:p>
                  </a:txBody>
                  <a:tcPr marL="0" marR="0" marT="0" marB="0"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latin typeface="+mn-lt"/>
                      </a:endParaRPr>
                    </a:p>
                  </a:txBody>
                  <a:tcPr anchor="ctr"/>
                </a:tc>
                <a:extLst>
                  <a:ext uri="{0D108BD9-81ED-4DB2-BD59-A6C34878D82A}">
                    <a16:rowId xmlns:a16="http://schemas.microsoft.com/office/drawing/2014/main" val="3932005701"/>
                  </a:ext>
                </a:extLst>
              </a:tr>
              <a:tr h="243507">
                <a:tc gridSpan="3">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dirty="0">
                          <a:solidFill>
                            <a:schemeClr val="tx1"/>
                          </a:solidFill>
                        </a:rPr>
                        <a:t>The diamond o gram is intended to help us compare income distribution with other factors, particularly housing costs. To do this we apply a % of income it is reasonable to spend on housing in this district, our standard being 35%. We also apply the affordability percentage identified in GLHearn’s report (which varies from district to district) in the source spreadsheet. Then we line up each box, representing the cost of 1 2 and 3 bed homes, with the income bands in the diamond-o-gram, to indicate the income needed for each and what percentage of households might be able to afford that at 35% of gross income.</a:t>
                      </a:r>
                      <a:endParaRPr lang="en-US" sz="1200" b="0" dirty="0">
                        <a:solidFill>
                          <a:schemeClr val="tx1"/>
                        </a:solidFill>
                        <a:latin typeface="+mn-lt"/>
                      </a:endParaRPr>
                    </a:p>
                  </a:txBody>
                  <a:tcPr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59080348"/>
                  </a:ext>
                </a:extLst>
              </a:tr>
            </a:tbl>
          </a:graphicData>
        </a:graphic>
      </p:graphicFrame>
      <p:sp>
        <p:nvSpPr>
          <p:cNvPr id="3" name="Footer Placeholder 3">
            <a:extLst>
              <a:ext uri="{FF2B5EF4-FFF2-40B4-BE49-F238E27FC236}">
                <a16:creationId xmlns:a16="http://schemas.microsoft.com/office/drawing/2014/main" id="{C90EF72B-7B8F-40C7-76CE-443AEA4F90C0}"/>
              </a:ext>
            </a:extLst>
          </p:cNvPr>
          <p:cNvSpPr>
            <a:spLocks noGrp="1"/>
          </p:cNvSpPr>
          <p:nvPr>
            <p:ph type="ftr" sz="quarter" idx="11"/>
          </p:nvPr>
        </p:nvSpPr>
        <p:spPr>
          <a:xfrm>
            <a:off x="0" y="6548799"/>
            <a:ext cx="4973915" cy="309201"/>
          </a:xfrm>
        </p:spPr>
        <p:txBody>
          <a:bodyPr/>
          <a:lstStyle/>
          <a:p>
            <a:r>
              <a:rPr lang="en-US" spc="200" dirty="0">
                <a:solidFill>
                  <a:schemeClr val="bg1"/>
                </a:solidFill>
              </a:rPr>
              <a:t>Huntingdonshire</a:t>
            </a:r>
          </a:p>
        </p:txBody>
      </p:sp>
    </p:spTree>
    <p:extLst>
      <p:ext uri="{BB962C8B-B14F-4D97-AF65-F5344CB8AC3E}">
        <p14:creationId xmlns:p14="http://schemas.microsoft.com/office/powerpoint/2010/main" val="382607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DFBC3-1BCF-4E73-A9B1-15C54BDDC8B8}"/>
              </a:ext>
            </a:extLst>
          </p:cNvPr>
          <p:cNvSpPr txBox="1">
            <a:spLocks/>
          </p:cNvSpPr>
          <p:nvPr/>
        </p:nvSpPr>
        <p:spPr>
          <a:xfrm>
            <a:off x="1449217" y="804889"/>
            <a:ext cx="9605635" cy="1059305"/>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contents</a:t>
            </a:r>
          </a:p>
        </p:txBody>
      </p:sp>
      <p:sp>
        <p:nvSpPr>
          <p:cNvPr id="5" name="Footer Placeholder 3">
            <a:extLst>
              <a:ext uri="{FF2B5EF4-FFF2-40B4-BE49-F238E27FC236}">
                <a16:creationId xmlns:a16="http://schemas.microsoft.com/office/drawing/2014/main" id="{FAE5EA08-C9E2-48F0-AB35-0C28B3DE5C03}"/>
              </a:ext>
            </a:extLst>
          </p:cNvPr>
          <p:cNvSpPr>
            <a:spLocks noGrp="1"/>
          </p:cNvSpPr>
          <p:nvPr>
            <p:ph type="ftr" sz="quarter" idx="11"/>
          </p:nvPr>
        </p:nvSpPr>
        <p:spPr>
          <a:xfrm>
            <a:off x="0" y="6548799"/>
            <a:ext cx="5938836" cy="309201"/>
          </a:xfrm>
        </p:spPr>
        <p:txBody>
          <a:bodyPr/>
          <a:lstStyle/>
          <a:p>
            <a:r>
              <a:rPr lang="en-US" spc="200" dirty="0">
                <a:solidFill>
                  <a:schemeClr val="bg1"/>
                </a:solidFill>
              </a:rPr>
              <a:t>Huntingdonshire</a:t>
            </a:r>
          </a:p>
        </p:txBody>
      </p:sp>
      <p:sp>
        <p:nvSpPr>
          <p:cNvPr id="6" name="Slide Number Placeholder 4">
            <a:extLst>
              <a:ext uri="{FF2B5EF4-FFF2-40B4-BE49-F238E27FC236}">
                <a16:creationId xmlns:a16="http://schemas.microsoft.com/office/drawing/2014/main" id="{0494D5A0-3805-4F25-83F8-0338D143C8BE}"/>
              </a:ext>
            </a:extLst>
          </p:cNvPr>
          <p:cNvSpPr>
            <a:spLocks noGrp="1"/>
          </p:cNvSpPr>
          <p:nvPr>
            <p:ph type="sldNum" sz="quarter" idx="12"/>
          </p:nvPr>
        </p:nvSpPr>
        <p:spPr>
          <a:xfrm>
            <a:off x="11380981" y="6354422"/>
            <a:ext cx="811019" cy="503578"/>
          </a:xfrm>
        </p:spPr>
        <p:txBody>
          <a:bodyPr/>
          <a:lstStyle/>
          <a:p>
            <a:fld id="{0D309695-DEC3-40DA-9DF5-330280C9D0E8}" type="slidenum">
              <a:rPr lang="en-US" smtClean="0"/>
              <a:pPr/>
              <a:t>3</a:t>
            </a:fld>
            <a:endParaRPr lang="en-US" dirty="0"/>
          </a:p>
        </p:txBody>
      </p:sp>
      <p:sp>
        <p:nvSpPr>
          <p:cNvPr id="12" name="Content Placeholder 2">
            <a:extLst>
              <a:ext uri="{FF2B5EF4-FFF2-40B4-BE49-F238E27FC236}">
                <a16:creationId xmlns:a16="http://schemas.microsoft.com/office/drawing/2014/main" id="{0937C5CE-8828-D74B-BBA1-107C014999EC}"/>
              </a:ext>
            </a:extLst>
          </p:cNvPr>
          <p:cNvSpPr>
            <a:spLocks noGrp="1"/>
          </p:cNvSpPr>
          <p:nvPr>
            <p:ph sz="half" idx="1"/>
          </p:nvPr>
        </p:nvSpPr>
        <p:spPr>
          <a:xfrm>
            <a:off x="1449217" y="1933168"/>
            <a:ext cx="4645152" cy="3912351"/>
          </a:xfrm>
        </p:spPr>
        <p:txBody>
          <a:bodyPr>
            <a:normAutofit fontScale="70000" lnSpcReduction="20000"/>
          </a:bodyPr>
          <a:lstStyle/>
          <a:p>
            <a:pPr marL="0" indent="0">
              <a:buNone/>
            </a:pPr>
            <a:r>
              <a:rPr lang="en-GB" b="1" dirty="0"/>
              <a:t>Context </a:t>
            </a:r>
          </a:p>
          <a:p>
            <a:r>
              <a:rPr lang="en-GB" dirty="0"/>
              <a:t>Tenure of dwellings </a:t>
            </a:r>
          </a:p>
          <a:p>
            <a:r>
              <a:rPr lang="en-GB" dirty="0"/>
              <a:t>Household and family type </a:t>
            </a:r>
          </a:p>
          <a:p>
            <a:r>
              <a:rPr lang="en-GB" dirty="0"/>
              <a:t>Household tenure and beds</a:t>
            </a:r>
          </a:p>
          <a:p>
            <a:r>
              <a:rPr lang="en-GB" dirty="0"/>
              <a:t>Likely movers</a:t>
            </a:r>
          </a:p>
          <a:p>
            <a:pPr marL="0" indent="0">
              <a:buNone/>
            </a:pPr>
            <a:r>
              <a:rPr lang="en-GB" b="1" dirty="0"/>
              <a:t>Income </a:t>
            </a:r>
          </a:p>
          <a:p>
            <a:r>
              <a:rPr lang="en-GB" dirty="0"/>
              <a:t>Income distribution</a:t>
            </a:r>
          </a:p>
          <a:p>
            <a:r>
              <a:rPr lang="en-GB" dirty="0"/>
              <a:t>Change in income</a:t>
            </a:r>
          </a:p>
          <a:p>
            <a:pPr marL="0" indent="0">
              <a:buNone/>
            </a:pPr>
            <a:r>
              <a:rPr lang="en-GB" b="1" dirty="0"/>
              <a:t>Housing costs</a:t>
            </a:r>
          </a:p>
          <a:p>
            <a:r>
              <a:rPr lang="en-GB" dirty="0"/>
              <a:t>Identify housing costs</a:t>
            </a:r>
          </a:p>
          <a:p>
            <a:r>
              <a:rPr lang="en-GB" dirty="0"/>
              <a:t>Range of max and min housing costs</a:t>
            </a:r>
          </a:p>
          <a:p>
            <a:endParaRPr lang="en-GB" dirty="0"/>
          </a:p>
        </p:txBody>
      </p:sp>
      <p:sp>
        <p:nvSpPr>
          <p:cNvPr id="13" name="Content Placeholder 3">
            <a:extLst>
              <a:ext uri="{FF2B5EF4-FFF2-40B4-BE49-F238E27FC236}">
                <a16:creationId xmlns:a16="http://schemas.microsoft.com/office/drawing/2014/main" id="{2D149470-98A8-B5B4-60AA-4DF7E5A06A4C}"/>
              </a:ext>
            </a:extLst>
          </p:cNvPr>
          <p:cNvSpPr txBox="1">
            <a:spLocks/>
          </p:cNvSpPr>
          <p:nvPr/>
        </p:nvSpPr>
        <p:spPr>
          <a:xfrm>
            <a:off x="6409700" y="1937180"/>
            <a:ext cx="4645152" cy="3904325"/>
          </a:xfrm>
          <a:prstGeom prst="rect">
            <a:avLst/>
          </a:prstGeom>
        </p:spPr>
        <p:txBody>
          <a:bodyPr>
            <a:normAutofit fontScale="700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Font typeface="Arial" panose="020B0604020202020204" pitchFamily="34" charset="0"/>
              <a:buNone/>
            </a:pPr>
            <a:r>
              <a:rPr lang="en-GB" b="1" dirty="0"/>
              <a:t>The diamond-o-gram</a:t>
            </a:r>
          </a:p>
          <a:p>
            <a:r>
              <a:rPr lang="en-GB" dirty="0"/>
              <a:t>Creating the diamond-o-gram 	</a:t>
            </a:r>
          </a:p>
          <a:p>
            <a:r>
              <a:rPr lang="en-GB" dirty="0"/>
              <a:t>Six income groups help "read" the diamond</a:t>
            </a:r>
          </a:p>
          <a:p>
            <a:r>
              <a:rPr lang="en-GB" dirty="0"/>
              <a:t>Minimum income needed if housing takes up 35%</a:t>
            </a:r>
          </a:p>
          <a:p>
            <a:pPr marL="0" indent="0">
              <a:buFont typeface="Arial" panose="020B0604020202020204" pitchFamily="34" charset="0"/>
              <a:buNone/>
            </a:pPr>
            <a:r>
              <a:rPr lang="en-GB" b="1" dirty="0"/>
              <a:t>Housing market diagrams</a:t>
            </a:r>
          </a:p>
          <a:p>
            <a:r>
              <a:rPr lang="en-GB" dirty="0"/>
              <a:t>The scale and cost of housing</a:t>
            </a:r>
          </a:p>
          <a:p>
            <a:r>
              <a:rPr lang="en-GB" dirty="0"/>
              <a:t>Introducing the staircase</a:t>
            </a:r>
          </a:p>
          <a:p>
            <a:r>
              <a:rPr lang="en-GB" dirty="0"/>
              <a:t>Broad tenures &amp; pay scales</a:t>
            </a:r>
          </a:p>
          <a:p>
            <a:pPr marL="0" indent="0">
              <a:buFont typeface="Arial" panose="020B0604020202020204" pitchFamily="34" charset="0"/>
              <a:buNone/>
            </a:pPr>
            <a:r>
              <a:rPr lang="en-GB" b="1" dirty="0"/>
              <a:t>Dwelling stock, turnover, new build</a:t>
            </a:r>
          </a:p>
          <a:p>
            <a:pPr marL="0" indent="0">
              <a:buFont typeface="Arial" panose="020B0604020202020204" pitchFamily="34" charset="0"/>
              <a:buNone/>
            </a:pPr>
            <a:r>
              <a:rPr lang="en-GB" b="1" dirty="0"/>
              <a:t>Applying CACI income bands to Local Plan figures</a:t>
            </a:r>
          </a:p>
          <a:p>
            <a:pPr marL="0" indent="0">
              <a:buFont typeface="Arial" panose="020B0604020202020204" pitchFamily="34" charset="0"/>
              <a:buNone/>
            </a:pPr>
            <a:r>
              <a:rPr lang="en-GB" b="1" dirty="0"/>
              <a:t>Links to other parts of the 2022 diamond update</a:t>
            </a:r>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1910706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9D6D81-098B-99BF-7854-026F0D2E3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a:extLst>
              <a:ext uri="{FF2B5EF4-FFF2-40B4-BE49-F238E27FC236}">
                <a16:creationId xmlns:a16="http://schemas.microsoft.com/office/drawing/2014/main" id="{F8AF6617-D609-E6DD-1F09-1235DBF9D273}"/>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 name="Straight Connector 3">
            <a:extLst>
              <a:ext uri="{FF2B5EF4-FFF2-40B4-BE49-F238E27FC236}">
                <a16:creationId xmlns:a16="http://schemas.microsoft.com/office/drawing/2014/main" id="{3B843C9C-0362-78C9-E788-11485CE2969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5BF8E06-EB0E-11A8-7FD3-C5199218A8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 name="Rectangle 5">
            <a:extLst>
              <a:ext uri="{FF2B5EF4-FFF2-40B4-BE49-F238E27FC236}">
                <a16:creationId xmlns:a16="http://schemas.microsoft.com/office/drawing/2014/main" id="{F4E1435D-CDFE-067A-90B0-863527008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000DE5C-8B80-75CF-5DC8-396D772507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 name="Title 1">
            <a:extLst>
              <a:ext uri="{FF2B5EF4-FFF2-40B4-BE49-F238E27FC236}">
                <a16:creationId xmlns:a16="http://schemas.microsoft.com/office/drawing/2014/main" id="{E7D07DF2-3654-C1CA-D5D6-8D1AEBEE8C23}"/>
              </a:ext>
            </a:extLst>
          </p:cNvPr>
          <p:cNvSpPr txBox="1">
            <a:spLocks/>
          </p:cNvSpPr>
          <p:nvPr/>
        </p:nvSpPr>
        <p:spPr>
          <a:xfrm>
            <a:off x="8680960" y="1504687"/>
            <a:ext cx="3249623" cy="1873219"/>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dirty="0"/>
              <a:t>Creating THE ‘diamond-o-gram’</a:t>
            </a:r>
          </a:p>
        </p:txBody>
      </p:sp>
      <p:grpSp>
        <p:nvGrpSpPr>
          <p:cNvPr id="9" name="Group 8">
            <a:extLst>
              <a:ext uri="{FF2B5EF4-FFF2-40B4-BE49-F238E27FC236}">
                <a16:creationId xmlns:a16="http://schemas.microsoft.com/office/drawing/2014/main" id="{FFE93A1D-A0E1-1832-EEEF-CFB16ADE13E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49418" y="477854"/>
            <a:ext cx="3690924" cy="1899398"/>
            <a:chOff x="7807230" y="2012810"/>
            <a:chExt cx="3251252" cy="3459865"/>
          </a:xfrm>
        </p:grpSpPr>
        <p:sp>
          <p:nvSpPr>
            <p:cNvPr id="10" name="Rectangle 9">
              <a:extLst>
                <a:ext uri="{FF2B5EF4-FFF2-40B4-BE49-F238E27FC236}">
                  <a16:creationId xmlns:a16="http://schemas.microsoft.com/office/drawing/2014/main" id="{DCE2E246-D83A-3861-51DE-5212EA59E7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29A9B3D-88BB-34BD-56CB-81E68922E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13" name="Straight Connector 12">
            <a:extLst>
              <a:ext uri="{FF2B5EF4-FFF2-40B4-BE49-F238E27FC236}">
                <a16:creationId xmlns:a16="http://schemas.microsoft.com/office/drawing/2014/main" id="{9FF7575B-E9C3-A33D-B847-FE658631B8D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680960" y="3526496"/>
            <a:ext cx="284442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4" name="Rectangle 13">
            <a:extLst>
              <a:ext uri="{FF2B5EF4-FFF2-40B4-BE49-F238E27FC236}">
                <a16:creationId xmlns:a16="http://schemas.microsoft.com/office/drawing/2014/main" id="{1ED88E2B-EBDB-936C-5119-84C78B3DB1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5132" y="5447610"/>
            <a:ext cx="163726" cy="164592"/>
          </a:xfrm>
          <a:prstGeom prst="rect">
            <a:avLst/>
          </a:prstGeom>
          <a:solidFill>
            <a:srgbClr val="FF26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7E36DBB5-841F-4B8E-6AAE-83CA84DA534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39509" y="2542318"/>
            <a:ext cx="3690924" cy="3074978"/>
            <a:chOff x="7807230" y="2012810"/>
            <a:chExt cx="3251252" cy="3459865"/>
          </a:xfrm>
        </p:grpSpPr>
        <p:sp>
          <p:nvSpPr>
            <p:cNvPr id="16" name="Rectangle 15">
              <a:extLst>
                <a:ext uri="{FF2B5EF4-FFF2-40B4-BE49-F238E27FC236}">
                  <a16:creationId xmlns:a16="http://schemas.microsoft.com/office/drawing/2014/main" id="{31E909C6-A7BD-2395-35BF-751CBCA4D6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C45A984-8E95-F619-113E-2C35F87C0E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7A02AE9F-BECB-A0A7-AAFB-E9E6813ACE1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501429" y="472933"/>
            <a:ext cx="3690924" cy="3074978"/>
            <a:chOff x="7807230" y="2012810"/>
            <a:chExt cx="3251252" cy="3459865"/>
          </a:xfrm>
        </p:grpSpPr>
        <p:sp>
          <p:nvSpPr>
            <p:cNvPr id="19" name="Rectangle 18">
              <a:extLst>
                <a:ext uri="{FF2B5EF4-FFF2-40B4-BE49-F238E27FC236}">
                  <a16:creationId xmlns:a16="http://schemas.microsoft.com/office/drawing/2014/main" id="{9BA62FB8-9851-3775-7DD8-CF64A873A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5F1487F6-9FAA-F52C-EAF3-1B1322C8E2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6F629DD-3294-4770-1C9D-4F8D2AD79AA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496017" y="3709644"/>
            <a:ext cx="3690924" cy="1899398"/>
            <a:chOff x="7807230" y="2012810"/>
            <a:chExt cx="3251252" cy="3459865"/>
          </a:xfrm>
        </p:grpSpPr>
        <p:sp>
          <p:nvSpPr>
            <p:cNvPr id="22" name="Rectangle 21">
              <a:extLst>
                <a:ext uri="{FF2B5EF4-FFF2-40B4-BE49-F238E27FC236}">
                  <a16:creationId xmlns:a16="http://schemas.microsoft.com/office/drawing/2014/main" id="{2338FD09-39BD-4D75-26CA-10FA53ADA9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B6263972-C09A-0E42-C74C-431F2D060B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4" name="Picture 23" descr="Graphical user interface, chart, application, table, Excel&#10;&#10;Description automatically generated">
            <a:extLst>
              <a:ext uri="{FF2B5EF4-FFF2-40B4-BE49-F238E27FC236}">
                <a16:creationId xmlns:a16="http://schemas.microsoft.com/office/drawing/2014/main" id="{843908BB-9AD0-1288-1CBD-831EEFD0D4F5}"/>
              </a:ext>
            </a:extLst>
          </p:cNvPr>
          <p:cNvPicPr>
            <a:picLocks noChangeAspect="1"/>
          </p:cNvPicPr>
          <p:nvPr/>
        </p:nvPicPr>
        <p:blipFill rotWithShape="1">
          <a:blip r:embed="rId3"/>
          <a:srcRect l="8280" t="29902" r="17017" b="39898"/>
          <a:stretch/>
        </p:blipFill>
        <p:spPr>
          <a:xfrm>
            <a:off x="729151" y="3061849"/>
            <a:ext cx="3523061" cy="1888367"/>
          </a:xfrm>
          <a:prstGeom prst="rect">
            <a:avLst/>
          </a:prstGeom>
        </p:spPr>
      </p:pic>
      <p:pic>
        <p:nvPicPr>
          <p:cNvPr id="25" name="Picture 24">
            <a:extLst>
              <a:ext uri="{FF2B5EF4-FFF2-40B4-BE49-F238E27FC236}">
                <a16:creationId xmlns:a16="http://schemas.microsoft.com/office/drawing/2014/main" id="{ED4B5DB2-B077-85AB-00F7-8CEF5D4EABC8}"/>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6" name="Straight Connector 25">
            <a:extLst>
              <a:ext uri="{FF2B5EF4-FFF2-40B4-BE49-F238E27FC236}">
                <a16:creationId xmlns:a16="http://schemas.microsoft.com/office/drawing/2014/main" id="{D9BE212B-DF51-6F07-356A-208AECC94BA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41" name="Picture 40">
            <a:extLst>
              <a:ext uri="{FF2B5EF4-FFF2-40B4-BE49-F238E27FC236}">
                <a16:creationId xmlns:a16="http://schemas.microsoft.com/office/drawing/2014/main" id="{C4AB2DAD-6BD1-A4BB-C736-F24A817DE62D}"/>
              </a:ext>
            </a:extLst>
          </p:cNvPr>
          <p:cNvPicPr>
            <a:picLocks noChangeAspect="1"/>
          </p:cNvPicPr>
          <p:nvPr/>
        </p:nvPicPr>
        <p:blipFill rotWithShape="1">
          <a:blip r:embed="rId4"/>
          <a:srcRect l="10786" t="35299" r="48643" b="18165"/>
          <a:stretch/>
        </p:blipFill>
        <p:spPr>
          <a:xfrm>
            <a:off x="4541483" y="862911"/>
            <a:ext cx="3613373" cy="2477209"/>
          </a:xfrm>
          <a:prstGeom prst="rect">
            <a:avLst/>
          </a:prstGeom>
        </p:spPr>
      </p:pic>
      <p:sp>
        <p:nvSpPr>
          <p:cNvPr id="29" name="Slide Number Placeholder 4">
            <a:extLst>
              <a:ext uri="{FF2B5EF4-FFF2-40B4-BE49-F238E27FC236}">
                <a16:creationId xmlns:a16="http://schemas.microsoft.com/office/drawing/2014/main" id="{8A8DF7D8-53BA-F181-8C25-CDB203D38479}"/>
              </a:ext>
            </a:extLst>
          </p:cNvPr>
          <p:cNvSpPr>
            <a:spLocks noGrp="1"/>
          </p:cNvSpPr>
          <p:nvPr>
            <p:ph type="sldNum" sz="quarter" idx="12"/>
          </p:nvPr>
        </p:nvSpPr>
        <p:spPr>
          <a:xfrm>
            <a:off x="11380981" y="6354421"/>
            <a:ext cx="811019" cy="503579"/>
          </a:xfrm>
        </p:spPr>
        <p:txBody>
          <a:bodyPr vert="horz" lIns="91440" tIns="45720" rIns="91440" bIns="45720" rtlCol="0" anchor="t">
            <a:normAutofit/>
          </a:bodyPr>
          <a:lstStyle/>
          <a:p>
            <a:pPr>
              <a:lnSpc>
                <a:spcPct val="90000"/>
              </a:lnSpc>
              <a:spcAft>
                <a:spcPts val="600"/>
              </a:spcAft>
            </a:pPr>
            <a:fld id="{0D309695-DEC3-40DA-9DF5-330280C9D0E8}" type="slidenum">
              <a:rPr lang="en-US" smtClean="0"/>
              <a:pPr>
                <a:lnSpc>
                  <a:spcPct val="90000"/>
                </a:lnSpc>
                <a:spcAft>
                  <a:spcPts val="600"/>
                </a:spcAft>
              </a:pPr>
              <a:t>30</a:t>
            </a:fld>
            <a:endParaRPr lang="en-US" dirty="0"/>
          </a:p>
        </p:txBody>
      </p:sp>
      <p:sp>
        <p:nvSpPr>
          <p:cNvPr id="30" name="TextBox 29">
            <a:extLst>
              <a:ext uri="{FF2B5EF4-FFF2-40B4-BE49-F238E27FC236}">
                <a16:creationId xmlns:a16="http://schemas.microsoft.com/office/drawing/2014/main" id="{5990CDEA-50A7-37A1-DB9C-75705772417B}"/>
              </a:ext>
            </a:extLst>
          </p:cNvPr>
          <p:cNvSpPr txBox="1"/>
          <p:nvPr/>
        </p:nvSpPr>
        <p:spPr>
          <a:xfrm>
            <a:off x="4038891" y="453565"/>
            <a:ext cx="331596" cy="369332"/>
          </a:xfrm>
          <a:prstGeom prst="rect">
            <a:avLst/>
          </a:prstGeom>
          <a:solidFill>
            <a:schemeClr val="tx1"/>
          </a:solidFill>
        </p:spPr>
        <p:txBody>
          <a:bodyPr wrap="square" rtlCol="0">
            <a:spAutoFit/>
          </a:bodyPr>
          <a:lstStyle/>
          <a:p>
            <a:r>
              <a:rPr lang="en-GB" dirty="0">
                <a:solidFill>
                  <a:srgbClr val="FF0000"/>
                </a:solidFill>
              </a:rPr>
              <a:t>1</a:t>
            </a:r>
          </a:p>
        </p:txBody>
      </p:sp>
      <p:sp>
        <p:nvSpPr>
          <p:cNvPr id="31" name="TextBox 30">
            <a:extLst>
              <a:ext uri="{FF2B5EF4-FFF2-40B4-BE49-F238E27FC236}">
                <a16:creationId xmlns:a16="http://schemas.microsoft.com/office/drawing/2014/main" id="{29A67A59-63A8-907D-EAF7-37A09AC8016B}"/>
              </a:ext>
            </a:extLst>
          </p:cNvPr>
          <p:cNvSpPr txBox="1"/>
          <p:nvPr/>
        </p:nvSpPr>
        <p:spPr>
          <a:xfrm>
            <a:off x="7847763" y="509827"/>
            <a:ext cx="331596" cy="369332"/>
          </a:xfrm>
          <a:prstGeom prst="rect">
            <a:avLst/>
          </a:prstGeom>
          <a:solidFill>
            <a:schemeClr val="tx1"/>
          </a:solidFill>
        </p:spPr>
        <p:txBody>
          <a:bodyPr wrap="square" rtlCol="0">
            <a:spAutoFit/>
          </a:bodyPr>
          <a:lstStyle/>
          <a:p>
            <a:r>
              <a:rPr lang="en-GB" dirty="0">
                <a:solidFill>
                  <a:srgbClr val="FF0000"/>
                </a:solidFill>
              </a:rPr>
              <a:t>2</a:t>
            </a:r>
          </a:p>
        </p:txBody>
      </p:sp>
      <p:sp>
        <p:nvSpPr>
          <p:cNvPr id="32" name="TextBox 31">
            <a:extLst>
              <a:ext uri="{FF2B5EF4-FFF2-40B4-BE49-F238E27FC236}">
                <a16:creationId xmlns:a16="http://schemas.microsoft.com/office/drawing/2014/main" id="{7C98A2E3-140F-A1DC-4F14-D53F0B0E00AD}"/>
              </a:ext>
            </a:extLst>
          </p:cNvPr>
          <p:cNvSpPr txBox="1"/>
          <p:nvPr/>
        </p:nvSpPr>
        <p:spPr>
          <a:xfrm>
            <a:off x="3979720" y="2574439"/>
            <a:ext cx="331596" cy="369332"/>
          </a:xfrm>
          <a:prstGeom prst="rect">
            <a:avLst/>
          </a:prstGeom>
          <a:solidFill>
            <a:schemeClr val="tx1"/>
          </a:solidFill>
        </p:spPr>
        <p:txBody>
          <a:bodyPr wrap="square" rtlCol="0">
            <a:spAutoFit/>
          </a:bodyPr>
          <a:lstStyle/>
          <a:p>
            <a:r>
              <a:rPr lang="en-GB" dirty="0">
                <a:solidFill>
                  <a:srgbClr val="FF0000"/>
                </a:solidFill>
              </a:rPr>
              <a:t>3</a:t>
            </a:r>
          </a:p>
        </p:txBody>
      </p:sp>
      <p:pic>
        <p:nvPicPr>
          <p:cNvPr id="43" name="Picture 42">
            <a:extLst>
              <a:ext uri="{FF2B5EF4-FFF2-40B4-BE49-F238E27FC236}">
                <a16:creationId xmlns:a16="http://schemas.microsoft.com/office/drawing/2014/main" id="{38B9640F-B987-617E-7245-F7FAA041D301}"/>
              </a:ext>
            </a:extLst>
          </p:cNvPr>
          <p:cNvPicPr>
            <a:picLocks noChangeAspect="1"/>
          </p:cNvPicPr>
          <p:nvPr/>
        </p:nvPicPr>
        <p:blipFill rotWithShape="1">
          <a:blip r:embed="rId5"/>
          <a:srcRect l="7929" t="37712" r="10071" b="29372"/>
          <a:stretch/>
        </p:blipFill>
        <p:spPr>
          <a:xfrm>
            <a:off x="4525573" y="3778410"/>
            <a:ext cx="3629284" cy="1769610"/>
          </a:xfrm>
          <a:prstGeom prst="rect">
            <a:avLst/>
          </a:prstGeom>
        </p:spPr>
      </p:pic>
      <p:sp>
        <p:nvSpPr>
          <p:cNvPr id="33" name="TextBox 32">
            <a:extLst>
              <a:ext uri="{FF2B5EF4-FFF2-40B4-BE49-F238E27FC236}">
                <a16:creationId xmlns:a16="http://schemas.microsoft.com/office/drawing/2014/main" id="{2E8C3658-A90C-5377-2346-CCAC7129D1A2}"/>
              </a:ext>
            </a:extLst>
          </p:cNvPr>
          <p:cNvSpPr txBox="1"/>
          <p:nvPr/>
        </p:nvSpPr>
        <p:spPr>
          <a:xfrm>
            <a:off x="7877908" y="3734601"/>
            <a:ext cx="276948" cy="369332"/>
          </a:xfrm>
          <a:prstGeom prst="rect">
            <a:avLst/>
          </a:prstGeom>
          <a:solidFill>
            <a:schemeClr val="tx1"/>
          </a:solidFill>
        </p:spPr>
        <p:txBody>
          <a:bodyPr wrap="square" rtlCol="0">
            <a:spAutoFit/>
          </a:bodyPr>
          <a:lstStyle/>
          <a:p>
            <a:r>
              <a:rPr lang="en-GB" dirty="0">
                <a:solidFill>
                  <a:srgbClr val="FF0000"/>
                </a:solidFill>
              </a:rPr>
              <a:t>4</a:t>
            </a:r>
          </a:p>
        </p:txBody>
      </p:sp>
      <p:sp>
        <p:nvSpPr>
          <p:cNvPr id="34" name="TextBox 33">
            <a:extLst>
              <a:ext uri="{FF2B5EF4-FFF2-40B4-BE49-F238E27FC236}">
                <a16:creationId xmlns:a16="http://schemas.microsoft.com/office/drawing/2014/main" id="{B32FEB4D-02D2-562C-1E93-C77D2C72EDD9}"/>
              </a:ext>
            </a:extLst>
          </p:cNvPr>
          <p:cNvSpPr txBox="1"/>
          <p:nvPr/>
        </p:nvSpPr>
        <p:spPr>
          <a:xfrm>
            <a:off x="8556661" y="3548684"/>
            <a:ext cx="3690921" cy="2554545"/>
          </a:xfrm>
          <a:prstGeom prst="rect">
            <a:avLst/>
          </a:prstGeom>
          <a:noFill/>
        </p:spPr>
        <p:txBody>
          <a:bodyPr wrap="square" rtlCol="0">
            <a:spAutoFit/>
          </a:bodyPr>
          <a:lstStyle/>
          <a:p>
            <a:pPr marL="342900" indent="-342900">
              <a:buAutoNum type="arabicPeriod"/>
            </a:pPr>
            <a:r>
              <a:rPr lang="en-US" sz="1600" dirty="0"/>
              <a:t>Start with the CACI income distribution graph (number of households in each £5K income band)</a:t>
            </a:r>
          </a:p>
          <a:p>
            <a:pPr marL="342900" indent="-342900">
              <a:buAutoNum type="arabicPeriod"/>
            </a:pPr>
            <a:r>
              <a:rPr lang="en-US" sz="1600" dirty="0"/>
              <a:t>Convert numbers to “percentage of all households” in that district and present on a column chart, with each “square” representing 0.5%.</a:t>
            </a:r>
          </a:p>
          <a:p>
            <a:pPr marL="342900" indent="-342900">
              <a:buAutoNum type="arabicPeriod"/>
            </a:pPr>
            <a:r>
              <a:rPr lang="en-US" sz="1600" dirty="0"/>
              <a:t>Take a blank diamond template.</a:t>
            </a:r>
          </a:p>
          <a:p>
            <a:pPr marL="342900" indent="-342900">
              <a:buAutoNum type="arabicPeriod"/>
            </a:pPr>
            <a:r>
              <a:rPr lang="en-US" sz="1600" dirty="0"/>
              <a:t>Apply the shading in 2 to the template to create the diamond-o-gram.</a:t>
            </a:r>
          </a:p>
        </p:txBody>
      </p:sp>
      <p:sp>
        <p:nvSpPr>
          <p:cNvPr id="35" name="Arrow: Right 34">
            <a:extLst>
              <a:ext uri="{FF2B5EF4-FFF2-40B4-BE49-F238E27FC236}">
                <a16:creationId xmlns:a16="http://schemas.microsoft.com/office/drawing/2014/main" id="{2D7A4812-672F-5943-48B3-917325809437}"/>
              </a:ext>
            </a:extLst>
          </p:cNvPr>
          <p:cNvSpPr/>
          <p:nvPr/>
        </p:nvSpPr>
        <p:spPr>
          <a:xfrm>
            <a:off x="4252516" y="735944"/>
            <a:ext cx="498185"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Arrow: Right 35">
            <a:extLst>
              <a:ext uri="{FF2B5EF4-FFF2-40B4-BE49-F238E27FC236}">
                <a16:creationId xmlns:a16="http://schemas.microsoft.com/office/drawing/2014/main" id="{00840220-C38B-B2BB-8553-A547F8C4A528}"/>
              </a:ext>
            </a:extLst>
          </p:cNvPr>
          <p:cNvSpPr/>
          <p:nvPr/>
        </p:nvSpPr>
        <p:spPr>
          <a:xfrm rot="10800000">
            <a:off x="4027387" y="2946039"/>
            <a:ext cx="498185"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Arrow: Right 36">
            <a:extLst>
              <a:ext uri="{FF2B5EF4-FFF2-40B4-BE49-F238E27FC236}">
                <a16:creationId xmlns:a16="http://schemas.microsoft.com/office/drawing/2014/main" id="{70FDE835-50EC-8EE5-8124-428C8C94EB24}"/>
              </a:ext>
            </a:extLst>
          </p:cNvPr>
          <p:cNvSpPr/>
          <p:nvPr/>
        </p:nvSpPr>
        <p:spPr>
          <a:xfrm>
            <a:off x="4252516" y="3769757"/>
            <a:ext cx="498185"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Footer Placeholder 3">
            <a:extLst>
              <a:ext uri="{FF2B5EF4-FFF2-40B4-BE49-F238E27FC236}">
                <a16:creationId xmlns:a16="http://schemas.microsoft.com/office/drawing/2014/main" id="{AF3099BA-7D26-8594-89A1-D6F58B5A82E0}"/>
              </a:ext>
            </a:extLst>
          </p:cNvPr>
          <p:cNvSpPr>
            <a:spLocks noGrp="1"/>
          </p:cNvSpPr>
          <p:nvPr>
            <p:ph type="ftr" sz="quarter" idx="11"/>
          </p:nvPr>
        </p:nvSpPr>
        <p:spPr>
          <a:xfrm>
            <a:off x="0" y="6548799"/>
            <a:ext cx="4973915" cy="309201"/>
          </a:xfrm>
        </p:spPr>
        <p:txBody>
          <a:bodyPr/>
          <a:lstStyle/>
          <a:p>
            <a:r>
              <a:rPr lang="en-US" spc="200" dirty="0">
                <a:solidFill>
                  <a:schemeClr val="bg1"/>
                </a:solidFill>
              </a:rPr>
              <a:t>Huntingdonshire</a:t>
            </a:r>
          </a:p>
        </p:txBody>
      </p:sp>
      <p:graphicFrame>
        <p:nvGraphicFramePr>
          <p:cNvPr id="39" name="Chart 38">
            <a:extLst>
              <a:ext uri="{FF2B5EF4-FFF2-40B4-BE49-F238E27FC236}">
                <a16:creationId xmlns:a16="http://schemas.microsoft.com/office/drawing/2014/main" id="{202198B6-5D0D-4090-82AA-84860640D27C}"/>
              </a:ext>
            </a:extLst>
          </p:cNvPr>
          <p:cNvGraphicFramePr>
            <a:graphicFrameLocks/>
          </p:cNvGraphicFramePr>
          <p:nvPr>
            <p:extLst>
              <p:ext uri="{D42A27DB-BD31-4B8C-83A1-F6EECF244321}">
                <p14:modId xmlns:p14="http://schemas.microsoft.com/office/powerpoint/2010/main" val="2046486469"/>
              </p:ext>
            </p:extLst>
          </p:nvPr>
        </p:nvGraphicFramePr>
        <p:xfrm>
          <a:off x="693738" y="515963"/>
          <a:ext cx="3523061" cy="1812197"/>
        </p:xfrm>
        <a:graphic>
          <a:graphicData uri="http://schemas.openxmlformats.org/drawingml/2006/chart">
            <c:chart xmlns:c="http://schemas.openxmlformats.org/drawingml/2006/chart" xmlns:r="http://schemas.openxmlformats.org/officeDocument/2006/relationships" r:id="rId6"/>
          </a:graphicData>
        </a:graphic>
      </p:graphicFrame>
      <p:sp>
        <p:nvSpPr>
          <p:cNvPr id="12" name="TextBox 11">
            <a:extLst>
              <a:ext uri="{FF2B5EF4-FFF2-40B4-BE49-F238E27FC236}">
                <a16:creationId xmlns:a16="http://schemas.microsoft.com/office/drawing/2014/main" id="{EF3DDC16-3A65-6AD8-759D-530DC0F89153}"/>
              </a:ext>
            </a:extLst>
          </p:cNvPr>
          <p:cNvSpPr txBox="1"/>
          <p:nvPr/>
        </p:nvSpPr>
        <p:spPr>
          <a:xfrm rot="16200000">
            <a:off x="3714977" y="1729743"/>
            <a:ext cx="949299" cy="261610"/>
          </a:xfrm>
          <a:prstGeom prst="rect">
            <a:avLst/>
          </a:prstGeom>
          <a:noFill/>
        </p:spPr>
        <p:txBody>
          <a:bodyPr wrap="none" rtlCol="0">
            <a:spAutoFit/>
          </a:bodyPr>
          <a:lstStyle/>
          <a:p>
            <a:r>
              <a:rPr lang="en-GB" sz="1100" i="1" dirty="0">
                <a:solidFill>
                  <a:schemeClr val="tx2"/>
                </a:solidFill>
                <a:latin typeface="Calibri Light" panose="020F0302020204030204" pitchFamily="34" charset="0"/>
                <a:cs typeface="Calibri Light" panose="020F0302020204030204" pitchFamily="34" charset="0"/>
              </a:rPr>
              <a:t>From Slide 18</a:t>
            </a:r>
          </a:p>
        </p:txBody>
      </p:sp>
    </p:spTree>
    <p:extLst>
      <p:ext uri="{BB962C8B-B14F-4D97-AF65-F5344CB8AC3E}">
        <p14:creationId xmlns:p14="http://schemas.microsoft.com/office/powerpoint/2010/main" val="4792549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048A3-17BE-46F5-B84F-46549F2FF329}"/>
              </a:ext>
            </a:extLst>
          </p:cNvPr>
          <p:cNvSpPr>
            <a:spLocks noGrp="1"/>
          </p:cNvSpPr>
          <p:nvPr>
            <p:ph type="title"/>
          </p:nvPr>
        </p:nvSpPr>
        <p:spPr>
          <a:xfrm>
            <a:off x="212187" y="30166"/>
            <a:ext cx="11763021" cy="1341241"/>
          </a:xfrm>
        </p:spPr>
        <p:txBody>
          <a:bodyPr vert="horz" lIns="91440" tIns="45720" rIns="91440" bIns="45720" rtlCol="0" anchor="ctr">
            <a:normAutofit/>
          </a:bodyPr>
          <a:lstStyle/>
          <a:p>
            <a:pPr algn="ctr"/>
            <a:r>
              <a:rPr lang="en-US" sz="4000" dirty="0"/>
              <a:t>the diamond-o-gram</a:t>
            </a:r>
            <a:br>
              <a:rPr lang="en-US" sz="4600" kern="1200" dirty="0">
                <a:solidFill>
                  <a:schemeClr val="tx1"/>
                </a:solidFill>
                <a:latin typeface="+mj-lt"/>
                <a:ea typeface="+mj-ea"/>
                <a:cs typeface="+mj-cs"/>
              </a:rPr>
            </a:br>
            <a:r>
              <a:rPr lang="en-US" sz="2000" dirty="0"/>
              <a:t>use the caci income data to show how many households fall into each £5,000 income band</a:t>
            </a:r>
            <a:endParaRPr lang="en-US" sz="2000" kern="1200" dirty="0">
              <a:solidFill>
                <a:schemeClr val="tx1"/>
              </a:solidFill>
              <a:latin typeface="+mj-lt"/>
              <a:ea typeface="+mj-ea"/>
              <a:cs typeface="+mj-cs"/>
            </a:endParaRPr>
          </a:p>
        </p:txBody>
      </p:sp>
      <p:sp>
        <p:nvSpPr>
          <p:cNvPr id="3" name="Footer Placeholder 3">
            <a:extLst>
              <a:ext uri="{FF2B5EF4-FFF2-40B4-BE49-F238E27FC236}">
                <a16:creationId xmlns:a16="http://schemas.microsoft.com/office/drawing/2014/main" id="{B4BA9C03-87BC-48B8-BF78-CC882CE1CFAE}"/>
              </a:ext>
            </a:extLst>
          </p:cNvPr>
          <p:cNvSpPr>
            <a:spLocks noGrp="1"/>
          </p:cNvSpPr>
          <p:nvPr>
            <p:ph type="ftr" sz="quarter" idx="11"/>
          </p:nvPr>
        </p:nvSpPr>
        <p:spPr>
          <a:xfrm>
            <a:off x="0" y="6548799"/>
            <a:ext cx="4973915" cy="309201"/>
          </a:xfrm>
        </p:spPr>
        <p:txBody>
          <a:bodyPr/>
          <a:lstStyle/>
          <a:p>
            <a:r>
              <a:rPr lang="en-US" spc="200" dirty="0">
                <a:solidFill>
                  <a:schemeClr val="bg1"/>
                </a:solidFill>
              </a:rPr>
              <a:t>Huntingdonshire</a:t>
            </a:r>
          </a:p>
        </p:txBody>
      </p:sp>
      <p:graphicFrame>
        <p:nvGraphicFramePr>
          <p:cNvPr id="5" name="Table 8">
            <a:extLst>
              <a:ext uri="{FF2B5EF4-FFF2-40B4-BE49-F238E27FC236}">
                <a16:creationId xmlns:a16="http://schemas.microsoft.com/office/drawing/2014/main" id="{3CDCCABC-27B2-425F-B2F0-EA9627C02109}"/>
              </a:ext>
            </a:extLst>
          </p:cNvPr>
          <p:cNvGraphicFramePr>
            <a:graphicFrameLocks noGrp="1"/>
          </p:cNvGraphicFramePr>
          <p:nvPr>
            <p:extLst>
              <p:ext uri="{D42A27DB-BD31-4B8C-83A1-F6EECF244321}">
                <p14:modId xmlns:p14="http://schemas.microsoft.com/office/powerpoint/2010/main" val="4224575997"/>
              </p:ext>
            </p:extLst>
          </p:nvPr>
        </p:nvGraphicFramePr>
        <p:xfrm>
          <a:off x="212187" y="4959341"/>
          <a:ext cx="11763021" cy="548640"/>
        </p:xfrm>
        <a:graphic>
          <a:graphicData uri="http://schemas.openxmlformats.org/drawingml/2006/table">
            <a:tbl>
              <a:tblPr firstRow="1" bandRow="1">
                <a:tableStyleId>{2D5ABB26-0587-4C30-8999-92F81FD0307C}</a:tableStyleId>
              </a:tblPr>
              <a:tblGrid>
                <a:gridCol w="3843213">
                  <a:extLst>
                    <a:ext uri="{9D8B030D-6E8A-4147-A177-3AD203B41FA5}">
                      <a16:colId xmlns:a16="http://schemas.microsoft.com/office/drawing/2014/main" val="545593795"/>
                    </a:ext>
                  </a:extLst>
                </a:gridCol>
                <a:gridCol w="3678013">
                  <a:extLst>
                    <a:ext uri="{9D8B030D-6E8A-4147-A177-3AD203B41FA5}">
                      <a16:colId xmlns:a16="http://schemas.microsoft.com/office/drawing/2014/main" val="906472247"/>
                    </a:ext>
                  </a:extLst>
                </a:gridCol>
                <a:gridCol w="4241795">
                  <a:extLst>
                    <a:ext uri="{9D8B030D-6E8A-4147-A177-3AD203B41FA5}">
                      <a16:colId xmlns:a16="http://schemas.microsoft.com/office/drawing/2014/main" val="1254432382"/>
                    </a:ext>
                  </a:extLst>
                </a:gridCol>
              </a:tblGrid>
              <a:tr h="233307">
                <a:tc>
                  <a:txBody>
                    <a:bodyPr/>
                    <a:lstStyle/>
                    <a:p>
                      <a:r>
                        <a:rPr lang="en-US" sz="1200" b="0" dirty="0">
                          <a:solidFill>
                            <a:schemeClr val="tx1"/>
                          </a:solidFill>
                        </a:rPr>
                        <a:t>25% of households in the lower ‘yellow’ zone</a:t>
                      </a:r>
                      <a:endParaRPr lang="en-GB" sz="1200" b="0" dirty="0">
                        <a:solidFill>
                          <a:schemeClr val="tx1"/>
                        </a:solidFill>
                      </a:endParaRP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50% of households in the middle ‘white’ zone</a:t>
                      </a:r>
                    </a:p>
                  </a:txBody>
                  <a:tcP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25% of households in the upper ‘pink’ zone</a:t>
                      </a:r>
                      <a:endParaRPr lang="en-GB" sz="1200" dirty="0">
                        <a:solidFill>
                          <a:schemeClr val="tx1"/>
                        </a:solidFill>
                      </a:endParaRPr>
                    </a:p>
                  </a:txBody>
                  <a:tcPr>
                    <a:solidFill>
                      <a:srgbClr val="FFCCFF"/>
                    </a:solidFill>
                  </a:tcPr>
                </a:tc>
                <a:extLst>
                  <a:ext uri="{0D108BD9-81ED-4DB2-BD59-A6C34878D82A}">
                    <a16:rowId xmlns:a16="http://schemas.microsoft.com/office/drawing/2014/main" val="1025458491"/>
                  </a:ext>
                </a:extLst>
              </a:tr>
              <a:tr h="233307">
                <a:tc>
                  <a:txBody>
                    <a:bodyPr/>
                    <a:lstStyle/>
                    <a:p>
                      <a:r>
                        <a:rPr lang="en-GB" sz="1200" b="0" i="1" dirty="0">
                          <a:solidFill>
                            <a:schemeClr val="tx1"/>
                          </a:solidFill>
                        </a:rPr>
                        <a:t>In Huntingdonshire, incomes up to c.£20K</a:t>
                      </a: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1" dirty="0">
                          <a:solidFill>
                            <a:schemeClr val="tx1"/>
                          </a:solidFill>
                        </a:rPr>
                        <a:t>In Huntingdonshire, incomes between £20K and £55K</a:t>
                      </a:r>
                    </a:p>
                  </a:txBody>
                  <a:tcP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i="1" dirty="0">
                          <a:solidFill>
                            <a:schemeClr val="tx1"/>
                          </a:solidFill>
                        </a:rPr>
                        <a:t>In Huntingdonshire, incomes over c.£55K</a:t>
                      </a:r>
                    </a:p>
                  </a:txBody>
                  <a:tcPr>
                    <a:solidFill>
                      <a:srgbClr val="FFCCFF"/>
                    </a:solidFill>
                  </a:tcPr>
                </a:tc>
                <a:extLst>
                  <a:ext uri="{0D108BD9-81ED-4DB2-BD59-A6C34878D82A}">
                    <a16:rowId xmlns:a16="http://schemas.microsoft.com/office/drawing/2014/main" val="3719690726"/>
                  </a:ext>
                </a:extLst>
              </a:tr>
            </a:tbl>
          </a:graphicData>
        </a:graphic>
      </p:graphicFrame>
      <p:sp>
        <p:nvSpPr>
          <p:cNvPr id="7" name="Slide Number Placeholder 4">
            <a:extLst>
              <a:ext uri="{FF2B5EF4-FFF2-40B4-BE49-F238E27FC236}">
                <a16:creationId xmlns:a16="http://schemas.microsoft.com/office/drawing/2014/main" id="{C5AE052A-5164-4F35-AE63-E7798EEB8297}"/>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31</a:t>
            </a:fld>
            <a:endParaRPr lang="en-US" dirty="0"/>
          </a:p>
        </p:txBody>
      </p:sp>
      <p:pic>
        <p:nvPicPr>
          <p:cNvPr id="4" name="Picture 3">
            <a:extLst>
              <a:ext uri="{FF2B5EF4-FFF2-40B4-BE49-F238E27FC236}">
                <a16:creationId xmlns:a16="http://schemas.microsoft.com/office/drawing/2014/main" id="{FD07F158-E06B-8502-BEF7-D0A9D883BAED}"/>
              </a:ext>
            </a:extLst>
          </p:cNvPr>
          <p:cNvPicPr>
            <a:picLocks noChangeAspect="1"/>
          </p:cNvPicPr>
          <p:nvPr/>
        </p:nvPicPr>
        <p:blipFill rotWithShape="1">
          <a:blip r:embed="rId2"/>
          <a:srcRect l="8806" t="33255" r="10706" b="33190"/>
          <a:stretch/>
        </p:blipFill>
        <p:spPr>
          <a:xfrm>
            <a:off x="212187" y="1737121"/>
            <a:ext cx="11763020" cy="3179127"/>
          </a:xfrm>
          <a:prstGeom prst="rect">
            <a:avLst/>
          </a:prstGeom>
        </p:spPr>
      </p:pic>
    </p:spTree>
    <p:extLst>
      <p:ext uri="{BB962C8B-B14F-4D97-AF65-F5344CB8AC3E}">
        <p14:creationId xmlns:p14="http://schemas.microsoft.com/office/powerpoint/2010/main" val="12806046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3BFFB5-20B4-B3B5-718E-C106A4D140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a:extLst>
              <a:ext uri="{FF2B5EF4-FFF2-40B4-BE49-F238E27FC236}">
                <a16:creationId xmlns:a16="http://schemas.microsoft.com/office/drawing/2014/main" id="{7360FD40-9722-3071-0789-F7EDBC76AF5A}"/>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 name="Straight Connector 3">
            <a:extLst>
              <a:ext uri="{FF2B5EF4-FFF2-40B4-BE49-F238E27FC236}">
                <a16:creationId xmlns:a16="http://schemas.microsoft.com/office/drawing/2014/main" id="{7356632B-2B0B-6181-1B90-3F43439C8C7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D265C80-57DA-CEF8-91A9-D475BA28897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 name="Rectangle 5">
            <a:extLst>
              <a:ext uri="{FF2B5EF4-FFF2-40B4-BE49-F238E27FC236}">
                <a16:creationId xmlns:a16="http://schemas.microsoft.com/office/drawing/2014/main" id="{04A90F8B-B5DD-FFBC-42BB-9D30AEE2D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6271376-D7E2-3882-4644-454E41561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 name="Title 1">
            <a:extLst>
              <a:ext uri="{FF2B5EF4-FFF2-40B4-BE49-F238E27FC236}">
                <a16:creationId xmlns:a16="http://schemas.microsoft.com/office/drawing/2014/main" id="{ECE5181F-C310-A471-FD9A-7E42CE006A7A}"/>
              </a:ext>
            </a:extLst>
          </p:cNvPr>
          <p:cNvSpPr txBox="1">
            <a:spLocks/>
          </p:cNvSpPr>
          <p:nvPr/>
        </p:nvSpPr>
        <p:spPr>
          <a:xfrm>
            <a:off x="8680960" y="1504687"/>
            <a:ext cx="3249623" cy="1873219"/>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dirty="0"/>
              <a:t>Shading around THE ‘diamond-o-gram’</a:t>
            </a:r>
          </a:p>
        </p:txBody>
      </p:sp>
      <p:grpSp>
        <p:nvGrpSpPr>
          <p:cNvPr id="9" name="Group 8">
            <a:extLst>
              <a:ext uri="{FF2B5EF4-FFF2-40B4-BE49-F238E27FC236}">
                <a16:creationId xmlns:a16="http://schemas.microsoft.com/office/drawing/2014/main" id="{4F2865C6-DA6A-2A8C-9105-1A4020A5740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49418" y="477854"/>
            <a:ext cx="3690924" cy="1899398"/>
            <a:chOff x="7807230" y="2012810"/>
            <a:chExt cx="3251252" cy="3459865"/>
          </a:xfrm>
        </p:grpSpPr>
        <p:sp>
          <p:nvSpPr>
            <p:cNvPr id="10" name="Rectangle 9">
              <a:extLst>
                <a:ext uri="{FF2B5EF4-FFF2-40B4-BE49-F238E27FC236}">
                  <a16:creationId xmlns:a16="http://schemas.microsoft.com/office/drawing/2014/main" id="{8384117E-0221-73BA-0663-A1F1960AF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5C78F3F-95ED-2971-3ACD-5157648825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12" name="Straight Connector 11">
            <a:extLst>
              <a:ext uri="{FF2B5EF4-FFF2-40B4-BE49-F238E27FC236}">
                <a16:creationId xmlns:a16="http://schemas.microsoft.com/office/drawing/2014/main" id="{1C69D19F-E893-00AA-F2C7-43551FB478E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680960" y="3526496"/>
            <a:ext cx="284442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39B1FD8E-BAC0-3259-C62D-E27D10C79D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5132" y="5447610"/>
            <a:ext cx="163726" cy="164592"/>
          </a:xfrm>
          <a:prstGeom prst="rect">
            <a:avLst/>
          </a:prstGeom>
          <a:solidFill>
            <a:srgbClr val="FF26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EA60AD11-C68F-CE68-8B88-AE4F38F181F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39509" y="2542318"/>
            <a:ext cx="3690924" cy="3074978"/>
            <a:chOff x="7807230" y="2012810"/>
            <a:chExt cx="3251252" cy="3459865"/>
          </a:xfrm>
        </p:grpSpPr>
        <p:sp>
          <p:nvSpPr>
            <p:cNvPr id="15" name="Rectangle 14">
              <a:extLst>
                <a:ext uri="{FF2B5EF4-FFF2-40B4-BE49-F238E27FC236}">
                  <a16:creationId xmlns:a16="http://schemas.microsoft.com/office/drawing/2014/main" id="{55F87BED-ACFA-F760-0815-269A179EC2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BAEFF33-F5C7-4D10-3284-A9425E0953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97F2FFCC-36B8-DB38-C2FB-DAFC77D226E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501429" y="472933"/>
            <a:ext cx="3690924" cy="3074978"/>
            <a:chOff x="7807230" y="2012810"/>
            <a:chExt cx="3251252" cy="3459865"/>
          </a:xfrm>
        </p:grpSpPr>
        <p:sp>
          <p:nvSpPr>
            <p:cNvPr id="18" name="Rectangle 17">
              <a:extLst>
                <a:ext uri="{FF2B5EF4-FFF2-40B4-BE49-F238E27FC236}">
                  <a16:creationId xmlns:a16="http://schemas.microsoft.com/office/drawing/2014/main" id="{58999848-C83C-F18B-9C07-4351530A4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C44FA1C0-C370-FDA0-09CA-A63AAE69FB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0" name="Picture 19">
            <a:extLst>
              <a:ext uri="{FF2B5EF4-FFF2-40B4-BE49-F238E27FC236}">
                <a16:creationId xmlns:a16="http://schemas.microsoft.com/office/drawing/2014/main" id="{60FC802E-60BF-94B0-A206-41831B4098AA}"/>
              </a:ext>
            </a:extLst>
          </p:cNvPr>
          <p:cNvPicPr>
            <a:picLocks noChangeAspect="1"/>
          </p:cNvPicPr>
          <p:nvPr/>
        </p:nvPicPr>
        <p:blipFill rotWithShape="1">
          <a:blip r:embed="rId3"/>
          <a:srcRect l="7995" t="46751" r="10660" b="18901"/>
          <a:stretch/>
        </p:blipFill>
        <p:spPr>
          <a:xfrm>
            <a:off x="4560408" y="872111"/>
            <a:ext cx="3538564" cy="2355533"/>
          </a:xfrm>
          <a:prstGeom prst="rect">
            <a:avLst/>
          </a:prstGeom>
        </p:spPr>
      </p:pic>
      <p:grpSp>
        <p:nvGrpSpPr>
          <p:cNvPr id="21" name="Group 20">
            <a:extLst>
              <a:ext uri="{FF2B5EF4-FFF2-40B4-BE49-F238E27FC236}">
                <a16:creationId xmlns:a16="http://schemas.microsoft.com/office/drawing/2014/main" id="{BEA5C5F4-239A-9126-22DE-E522E4F9B1D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496017" y="3709644"/>
            <a:ext cx="3690924" cy="1899398"/>
            <a:chOff x="7807230" y="2012810"/>
            <a:chExt cx="3251252" cy="3459865"/>
          </a:xfrm>
        </p:grpSpPr>
        <p:sp>
          <p:nvSpPr>
            <p:cNvPr id="22" name="Rectangle 21">
              <a:extLst>
                <a:ext uri="{FF2B5EF4-FFF2-40B4-BE49-F238E27FC236}">
                  <a16:creationId xmlns:a16="http://schemas.microsoft.com/office/drawing/2014/main" id="{830720A6-E3FC-B50E-2257-BD00B2A69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922615F8-434E-4D11-D79E-27D58DF187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4" name="Picture 23" descr="Graphical user interface, chart, application, table, Excel&#10;&#10;Description automatically generated">
            <a:extLst>
              <a:ext uri="{FF2B5EF4-FFF2-40B4-BE49-F238E27FC236}">
                <a16:creationId xmlns:a16="http://schemas.microsoft.com/office/drawing/2014/main" id="{A8B7EBCD-796D-CF9A-9E51-F2463F19482B}"/>
              </a:ext>
            </a:extLst>
          </p:cNvPr>
          <p:cNvPicPr>
            <a:picLocks noChangeAspect="1"/>
          </p:cNvPicPr>
          <p:nvPr/>
        </p:nvPicPr>
        <p:blipFill rotWithShape="1">
          <a:blip r:embed="rId4"/>
          <a:srcRect l="7085" t="29902" r="15458" b="39898"/>
          <a:stretch/>
        </p:blipFill>
        <p:spPr>
          <a:xfrm>
            <a:off x="751345" y="551278"/>
            <a:ext cx="3480772" cy="1727879"/>
          </a:xfrm>
          <a:prstGeom prst="rect">
            <a:avLst/>
          </a:prstGeom>
        </p:spPr>
      </p:pic>
      <p:pic>
        <p:nvPicPr>
          <p:cNvPr id="25" name="Picture 24">
            <a:extLst>
              <a:ext uri="{FF2B5EF4-FFF2-40B4-BE49-F238E27FC236}">
                <a16:creationId xmlns:a16="http://schemas.microsoft.com/office/drawing/2014/main" id="{57BC6377-C033-250B-265F-A550845DDE91}"/>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6" name="Straight Connector 25">
            <a:extLst>
              <a:ext uri="{FF2B5EF4-FFF2-40B4-BE49-F238E27FC236}">
                <a16:creationId xmlns:a16="http://schemas.microsoft.com/office/drawing/2014/main" id="{FDF96B46-11E5-479A-BBD3-7F7FA59D28E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7" name="Slide Number Placeholder 4">
            <a:extLst>
              <a:ext uri="{FF2B5EF4-FFF2-40B4-BE49-F238E27FC236}">
                <a16:creationId xmlns:a16="http://schemas.microsoft.com/office/drawing/2014/main" id="{81B9307B-ED52-03B9-8650-D0123C144B19}"/>
              </a:ext>
            </a:extLst>
          </p:cNvPr>
          <p:cNvSpPr>
            <a:spLocks noGrp="1"/>
          </p:cNvSpPr>
          <p:nvPr>
            <p:ph type="sldNum" sz="quarter" idx="12"/>
          </p:nvPr>
        </p:nvSpPr>
        <p:spPr>
          <a:xfrm>
            <a:off x="11380981" y="6354421"/>
            <a:ext cx="811019" cy="503579"/>
          </a:xfrm>
        </p:spPr>
        <p:txBody>
          <a:bodyPr vert="horz" lIns="91440" tIns="45720" rIns="91440" bIns="45720" rtlCol="0" anchor="t">
            <a:normAutofit/>
          </a:bodyPr>
          <a:lstStyle/>
          <a:p>
            <a:pPr>
              <a:lnSpc>
                <a:spcPct val="90000"/>
              </a:lnSpc>
              <a:spcAft>
                <a:spcPts val="600"/>
              </a:spcAft>
            </a:pPr>
            <a:fld id="{0D309695-DEC3-40DA-9DF5-330280C9D0E8}" type="slidenum">
              <a:rPr lang="en-US" smtClean="0"/>
              <a:pPr>
                <a:lnSpc>
                  <a:spcPct val="90000"/>
                </a:lnSpc>
                <a:spcAft>
                  <a:spcPts val="600"/>
                </a:spcAft>
              </a:pPr>
              <a:t>32</a:t>
            </a:fld>
            <a:endParaRPr lang="en-US" dirty="0"/>
          </a:p>
        </p:txBody>
      </p:sp>
      <p:sp>
        <p:nvSpPr>
          <p:cNvPr id="28" name="TextBox 27">
            <a:extLst>
              <a:ext uri="{FF2B5EF4-FFF2-40B4-BE49-F238E27FC236}">
                <a16:creationId xmlns:a16="http://schemas.microsoft.com/office/drawing/2014/main" id="{232B09F3-DC99-9FC1-BF5D-72CBA22289ED}"/>
              </a:ext>
            </a:extLst>
          </p:cNvPr>
          <p:cNvSpPr txBox="1"/>
          <p:nvPr/>
        </p:nvSpPr>
        <p:spPr>
          <a:xfrm>
            <a:off x="4038891" y="453565"/>
            <a:ext cx="331596" cy="369332"/>
          </a:xfrm>
          <a:prstGeom prst="rect">
            <a:avLst/>
          </a:prstGeom>
          <a:solidFill>
            <a:schemeClr val="tx1"/>
          </a:solidFill>
        </p:spPr>
        <p:txBody>
          <a:bodyPr wrap="square" rtlCol="0">
            <a:spAutoFit/>
          </a:bodyPr>
          <a:lstStyle/>
          <a:p>
            <a:r>
              <a:rPr lang="en-GB" dirty="0">
                <a:solidFill>
                  <a:srgbClr val="FF0000"/>
                </a:solidFill>
              </a:rPr>
              <a:t>1</a:t>
            </a:r>
          </a:p>
        </p:txBody>
      </p:sp>
      <p:pic>
        <p:nvPicPr>
          <p:cNvPr id="47" name="Picture 46">
            <a:extLst>
              <a:ext uri="{FF2B5EF4-FFF2-40B4-BE49-F238E27FC236}">
                <a16:creationId xmlns:a16="http://schemas.microsoft.com/office/drawing/2014/main" id="{3B3ABE15-EF35-0A00-8263-99FCBB917679}"/>
              </a:ext>
            </a:extLst>
          </p:cNvPr>
          <p:cNvPicPr>
            <a:picLocks noChangeAspect="1"/>
          </p:cNvPicPr>
          <p:nvPr/>
        </p:nvPicPr>
        <p:blipFill rotWithShape="1">
          <a:blip r:embed="rId5"/>
          <a:srcRect l="8786" t="33939" r="10643" b="33297"/>
          <a:stretch/>
        </p:blipFill>
        <p:spPr>
          <a:xfrm>
            <a:off x="4522617" y="3767354"/>
            <a:ext cx="3632238" cy="1799904"/>
          </a:xfrm>
          <a:prstGeom prst="rect">
            <a:avLst/>
          </a:prstGeom>
        </p:spPr>
      </p:pic>
      <p:sp>
        <p:nvSpPr>
          <p:cNvPr id="29" name="TextBox 28">
            <a:extLst>
              <a:ext uri="{FF2B5EF4-FFF2-40B4-BE49-F238E27FC236}">
                <a16:creationId xmlns:a16="http://schemas.microsoft.com/office/drawing/2014/main" id="{C3EB3916-C32E-FAEE-0FE7-2817F9990015}"/>
              </a:ext>
            </a:extLst>
          </p:cNvPr>
          <p:cNvSpPr txBox="1"/>
          <p:nvPr/>
        </p:nvSpPr>
        <p:spPr>
          <a:xfrm>
            <a:off x="7840889" y="501757"/>
            <a:ext cx="331596" cy="369332"/>
          </a:xfrm>
          <a:prstGeom prst="rect">
            <a:avLst/>
          </a:prstGeom>
          <a:solidFill>
            <a:schemeClr val="tx1"/>
          </a:solidFill>
        </p:spPr>
        <p:txBody>
          <a:bodyPr wrap="square" rtlCol="0">
            <a:spAutoFit/>
          </a:bodyPr>
          <a:lstStyle/>
          <a:p>
            <a:r>
              <a:rPr lang="en-GB" dirty="0">
                <a:solidFill>
                  <a:srgbClr val="FF0000"/>
                </a:solidFill>
              </a:rPr>
              <a:t>2</a:t>
            </a:r>
          </a:p>
        </p:txBody>
      </p:sp>
      <p:sp>
        <p:nvSpPr>
          <p:cNvPr id="31" name="TextBox 30">
            <a:extLst>
              <a:ext uri="{FF2B5EF4-FFF2-40B4-BE49-F238E27FC236}">
                <a16:creationId xmlns:a16="http://schemas.microsoft.com/office/drawing/2014/main" id="{0D164A1C-E371-75EA-9F69-EEA40970289E}"/>
              </a:ext>
            </a:extLst>
          </p:cNvPr>
          <p:cNvSpPr txBox="1"/>
          <p:nvPr/>
        </p:nvSpPr>
        <p:spPr>
          <a:xfrm>
            <a:off x="7830840" y="3734601"/>
            <a:ext cx="324015" cy="369332"/>
          </a:xfrm>
          <a:prstGeom prst="rect">
            <a:avLst/>
          </a:prstGeom>
          <a:solidFill>
            <a:schemeClr val="tx1"/>
          </a:solidFill>
        </p:spPr>
        <p:txBody>
          <a:bodyPr wrap="square" rtlCol="0">
            <a:spAutoFit/>
          </a:bodyPr>
          <a:lstStyle/>
          <a:p>
            <a:r>
              <a:rPr lang="en-GB" dirty="0">
                <a:solidFill>
                  <a:srgbClr val="FF0000"/>
                </a:solidFill>
              </a:rPr>
              <a:t>4</a:t>
            </a:r>
          </a:p>
        </p:txBody>
      </p:sp>
      <p:sp>
        <p:nvSpPr>
          <p:cNvPr id="32" name="TextBox 31">
            <a:extLst>
              <a:ext uri="{FF2B5EF4-FFF2-40B4-BE49-F238E27FC236}">
                <a16:creationId xmlns:a16="http://schemas.microsoft.com/office/drawing/2014/main" id="{F5D2DA22-F673-ED4B-EC5D-144FCF69BD7E}"/>
              </a:ext>
            </a:extLst>
          </p:cNvPr>
          <p:cNvSpPr txBox="1"/>
          <p:nvPr/>
        </p:nvSpPr>
        <p:spPr>
          <a:xfrm>
            <a:off x="8516469" y="3548684"/>
            <a:ext cx="3690921" cy="2554545"/>
          </a:xfrm>
          <a:prstGeom prst="rect">
            <a:avLst/>
          </a:prstGeom>
          <a:noFill/>
        </p:spPr>
        <p:txBody>
          <a:bodyPr wrap="square" rtlCol="0">
            <a:spAutoFit/>
          </a:bodyPr>
          <a:lstStyle/>
          <a:p>
            <a:pPr marL="342900" indent="-342900">
              <a:buAutoNum type="arabicPeriod"/>
            </a:pPr>
            <a:r>
              <a:rPr lang="en-US" sz="1600" dirty="0"/>
              <a:t>Each diamond-o-gam represents 100% of the households in that district.</a:t>
            </a:r>
          </a:p>
          <a:p>
            <a:pPr marL="342900" indent="-342900">
              <a:buAutoNum type="arabicPeriod"/>
            </a:pPr>
            <a:r>
              <a:rPr lang="en-US" sz="1600" dirty="0"/>
              <a:t>As each “box” represents 0.5% we can shade the lowest 25%, (the yellow zone), the top 25% (the pink zone) &amp; find there are 50% in the white zone.</a:t>
            </a:r>
          </a:p>
          <a:p>
            <a:pPr marL="342900" indent="-342900">
              <a:buAutoNum type="arabicPeriod"/>
            </a:pPr>
            <a:r>
              <a:rPr lang="en-US" sz="1600" dirty="0"/>
              <a:t>We use these 3 zones as background shading to remember this concept</a:t>
            </a:r>
          </a:p>
          <a:p>
            <a:pPr marL="342900" indent="-342900">
              <a:buAutoNum type="arabicPeriod"/>
            </a:pPr>
            <a:r>
              <a:rPr lang="en-US" sz="1600" dirty="0"/>
              <a:t>We can then shade the diamond with the detailed income distribution data.</a:t>
            </a:r>
          </a:p>
        </p:txBody>
      </p:sp>
      <p:sp>
        <p:nvSpPr>
          <p:cNvPr id="33" name="Arrow: Right 32">
            <a:extLst>
              <a:ext uri="{FF2B5EF4-FFF2-40B4-BE49-F238E27FC236}">
                <a16:creationId xmlns:a16="http://schemas.microsoft.com/office/drawing/2014/main" id="{3C19E58B-D852-FC1A-AC2B-F27801DFFC86}"/>
              </a:ext>
            </a:extLst>
          </p:cNvPr>
          <p:cNvSpPr/>
          <p:nvPr/>
        </p:nvSpPr>
        <p:spPr>
          <a:xfrm>
            <a:off x="4252516" y="735944"/>
            <a:ext cx="498185"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4" name="Picture 33">
            <a:extLst>
              <a:ext uri="{FF2B5EF4-FFF2-40B4-BE49-F238E27FC236}">
                <a16:creationId xmlns:a16="http://schemas.microsoft.com/office/drawing/2014/main" id="{E06B6AD8-7FA6-47AB-2E50-F918C852F6EE}"/>
              </a:ext>
            </a:extLst>
          </p:cNvPr>
          <p:cNvPicPr>
            <a:picLocks noChangeAspect="1"/>
          </p:cNvPicPr>
          <p:nvPr/>
        </p:nvPicPr>
        <p:blipFill rotWithShape="1">
          <a:blip r:embed="rId6"/>
          <a:srcRect l="8406" t="52703" r="11154" b="10510"/>
          <a:stretch/>
        </p:blipFill>
        <p:spPr>
          <a:xfrm>
            <a:off x="771441" y="2908455"/>
            <a:ext cx="3427060" cy="2387837"/>
          </a:xfrm>
          <a:prstGeom prst="rect">
            <a:avLst/>
          </a:prstGeom>
        </p:spPr>
      </p:pic>
      <p:sp>
        <p:nvSpPr>
          <p:cNvPr id="35" name="Arrow: Right 34">
            <a:extLst>
              <a:ext uri="{FF2B5EF4-FFF2-40B4-BE49-F238E27FC236}">
                <a16:creationId xmlns:a16="http://schemas.microsoft.com/office/drawing/2014/main" id="{0544EF61-FD41-7FA1-8EDA-95ED93CFE0A2}"/>
              </a:ext>
            </a:extLst>
          </p:cNvPr>
          <p:cNvSpPr/>
          <p:nvPr/>
        </p:nvSpPr>
        <p:spPr>
          <a:xfrm rot="10800000">
            <a:off x="4062223" y="2946039"/>
            <a:ext cx="498185"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Arrow: Right 35">
            <a:extLst>
              <a:ext uri="{FF2B5EF4-FFF2-40B4-BE49-F238E27FC236}">
                <a16:creationId xmlns:a16="http://schemas.microsoft.com/office/drawing/2014/main" id="{D2A34A12-C3D8-0A57-1BF0-BC422F4C17A9}"/>
              </a:ext>
            </a:extLst>
          </p:cNvPr>
          <p:cNvSpPr/>
          <p:nvPr/>
        </p:nvSpPr>
        <p:spPr>
          <a:xfrm>
            <a:off x="4252516" y="3769757"/>
            <a:ext cx="498185"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TextBox 36">
            <a:extLst>
              <a:ext uri="{FF2B5EF4-FFF2-40B4-BE49-F238E27FC236}">
                <a16:creationId xmlns:a16="http://schemas.microsoft.com/office/drawing/2014/main" id="{C119C9DF-5C0B-D674-AD5B-392AC8E1B757}"/>
              </a:ext>
            </a:extLst>
          </p:cNvPr>
          <p:cNvSpPr txBox="1"/>
          <p:nvPr/>
        </p:nvSpPr>
        <p:spPr>
          <a:xfrm>
            <a:off x="4989758" y="1843709"/>
            <a:ext cx="697482" cy="369332"/>
          </a:xfrm>
          <a:prstGeom prst="rect">
            <a:avLst/>
          </a:prstGeom>
          <a:noFill/>
        </p:spPr>
        <p:txBody>
          <a:bodyPr wrap="square" rtlCol="0">
            <a:spAutoFit/>
          </a:bodyPr>
          <a:lstStyle/>
          <a:p>
            <a:pPr algn="ctr"/>
            <a:r>
              <a:rPr lang="en-GB" dirty="0"/>
              <a:t>25%</a:t>
            </a:r>
          </a:p>
        </p:txBody>
      </p:sp>
      <p:sp>
        <p:nvSpPr>
          <p:cNvPr id="38" name="TextBox 37">
            <a:extLst>
              <a:ext uri="{FF2B5EF4-FFF2-40B4-BE49-F238E27FC236}">
                <a16:creationId xmlns:a16="http://schemas.microsoft.com/office/drawing/2014/main" id="{51B48DDF-F6ED-8269-0A8A-A155B71AFDD6}"/>
              </a:ext>
            </a:extLst>
          </p:cNvPr>
          <p:cNvSpPr txBox="1"/>
          <p:nvPr/>
        </p:nvSpPr>
        <p:spPr>
          <a:xfrm>
            <a:off x="6012195" y="1843709"/>
            <a:ext cx="697482" cy="369332"/>
          </a:xfrm>
          <a:prstGeom prst="rect">
            <a:avLst/>
          </a:prstGeom>
          <a:noFill/>
        </p:spPr>
        <p:txBody>
          <a:bodyPr wrap="square" rtlCol="0">
            <a:spAutoFit/>
          </a:bodyPr>
          <a:lstStyle/>
          <a:p>
            <a:pPr algn="ctr"/>
            <a:r>
              <a:rPr lang="en-GB" dirty="0"/>
              <a:t>50%</a:t>
            </a:r>
          </a:p>
        </p:txBody>
      </p:sp>
      <p:sp>
        <p:nvSpPr>
          <p:cNvPr id="39" name="TextBox 38">
            <a:extLst>
              <a:ext uri="{FF2B5EF4-FFF2-40B4-BE49-F238E27FC236}">
                <a16:creationId xmlns:a16="http://schemas.microsoft.com/office/drawing/2014/main" id="{44EC5EB0-35C1-DEAB-8827-6BE55EE4A7B2}"/>
              </a:ext>
            </a:extLst>
          </p:cNvPr>
          <p:cNvSpPr txBox="1"/>
          <p:nvPr/>
        </p:nvSpPr>
        <p:spPr>
          <a:xfrm>
            <a:off x="7034631" y="1843709"/>
            <a:ext cx="645920" cy="369332"/>
          </a:xfrm>
          <a:prstGeom prst="rect">
            <a:avLst/>
          </a:prstGeom>
          <a:noFill/>
        </p:spPr>
        <p:txBody>
          <a:bodyPr wrap="square" rtlCol="0">
            <a:spAutoFit/>
          </a:bodyPr>
          <a:lstStyle/>
          <a:p>
            <a:pPr algn="ctr"/>
            <a:r>
              <a:rPr lang="en-GB" dirty="0"/>
              <a:t>25%</a:t>
            </a:r>
          </a:p>
        </p:txBody>
      </p:sp>
      <p:sp>
        <p:nvSpPr>
          <p:cNvPr id="40" name="TextBox 39">
            <a:extLst>
              <a:ext uri="{FF2B5EF4-FFF2-40B4-BE49-F238E27FC236}">
                <a16:creationId xmlns:a16="http://schemas.microsoft.com/office/drawing/2014/main" id="{E774AB89-9CB1-C66E-F63E-707C250F3411}"/>
              </a:ext>
            </a:extLst>
          </p:cNvPr>
          <p:cNvSpPr txBox="1"/>
          <p:nvPr/>
        </p:nvSpPr>
        <p:spPr>
          <a:xfrm>
            <a:off x="3999816" y="2564391"/>
            <a:ext cx="331596" cy="369332"/>
          </a:xfrm>
          <a:prstGeom prst="rect">
            <a:avLst/>
          </a:prstGeom>
          <a:solidFill>
            <a:schemeClr val="tx1"/>
          </a:solidFill>
        </p:spPr>
        <p:txBody>
          <a:bodyPr wrap="square" rtlCol="0">
            <a:spAutoFit/>
          </a:bodyPr>
          <a:lstStyle/>
          <a:p>
            <a:r>
              <a:rPr lang="en-GB" dirty="0">
                <a:solidFill>
                  <a:srgbClr val="FF0000"/>
                </a:solidFill>
              </a:rPr>
              <a:t>3</a:t>
            </a:r>
          </a:p>
        </p:txBody>
      </p:sp>
      <p:sp>
        <p:nvSpPr>
          <p:cNvPr id="41" name="Footer Placeholder 3">
            <a:extLst>
              <a:ext uri="{FF2B5EF4-FFF2-40B4-BE49-F238E27FC236}">
                <a16:creationId xmlns:a16="http://schemas.microsoft.com/office/drawing/2014/main" id="{9A7CD1AD-7A19-2AA1-D035-F3C97DEBF17F}"/>
              </a:ext>
            </a:extLst>
          </p:cNvPr>
          <p:cNvSpPr>
            <a:spLocks noGrp="1"/>
          </p:cNvSpPr>
          <p:nvPr>
            <p:ph type="ftr" sz="quarter" idx="11"/>
          </p:nvPr>
        </p:nvSpPr>
        <p:spPr>
          <a:xfrm>
            <a:off x="0" y="6548799"/>
            <a:ext cx="4973915" cy="309201"/>
          </a:xfrm>
        </p:spPr>
        <p:txBody>
          <a:bodyPr/>
          <a:lstStyle/>
          <a:p>
            <a:r>
              <a:rPr lang="en-US" spc="200" dirty="0">
                <a:solidFill>
                  <a:schemeClr val="bg1"/>
                </a:solidFill>
              </a:rPr>
              <a:t>Huntingdonshire</a:t>
            </a:r>
          </a:p>
        </p:txBody>
      </p:sp>
      <p:grpSp>
        <p:nvGrpSpPr>
          <p:cNvPr id="42" name="Group 41">
            <a:extLst>
              <a:ext uri="{FF2B5EF4-FFF2-40B4-BE49-F238E27FC236}">
                <a16:creationId xmlns:a16="http://schemas.microsoft.com/office/drawing/2014/main" id="{66DBC39B-73BA-8504-7BB3-BBD95C53D079}"/>
              </a:ext>
            </a:extLst>
          </p:cNvPr>
          <p:cNvGrpSpPr/>
          <p:nvPr/>
        </p:nvGrpSpPr>
        <p:grpSpPr>
          <a:xfrm>
            <a:off x="8186940" y="0"/>
            <a:ext cx="4020450" cy="1794407"/>
            <a:chOff x="8186940" y="0"/>
            <a:chExt cx="4020450" cy="1794407"/>
          </a:xfrm>
        </p:grpSpPr>
        <p:sp>
          <p:nvSpPr>
            <p:cNvPr id="43" name="Thought Bubble: Cloud 42">
              <a:extLst>
                <a:ext uri="{FF2B5EF4-FFF2-40B4-BE49-F238E27FC236}">
                  <a16:creationId xmlns:a16="http://schemas.microsoft.com/office/drawing/2014/main" id="{12781021-05C5-C2FB-1C70-9AAD065AD5F1}"/>
                </a:ext>
              </a:extLst>
            </p:cNvPr>
            <p:cNvSpPr/>
            <p:nvPr/>
          </p:nvSpPr>
          <p:spPr>
            <a:xfrm>
              <a:off x="8186940" y="0"/>
              <a:ext cx="4020450" cy="1599091"/>
            </a:xfrm>
            <a:prstGeom prst="cloudCallout">
              <a:avLst>
                <a:gd name="adj1" fmla="val -53053"/>
                <a:gd name="adj2" fmla="val 45028"/>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graphicFrame>
          <p:nvGraphicFramePr>
            <p:cNvPr id="44" name="Chart 43">
              <a:extLst>
                <a:ext uri="{FF2B5EF4-FFF2-40B4-BE49-F238E27FC236}">
                  <a16:creationId xmlns:a16="http://schemas.microsoft.com/office/drawing/2014/main" id="{7B048CDD-D5E9-3521-9E0A-D6F5B0561323}"/>
                </a:ext>
              </a:extLst>
            </p:cNvPr>
            <p:cNvGraphicFramePr>
              <a:graphicFrameLocks/>
            </p:cNvGraphicFramePr>
            <p:nvPr>
              <p:extLst>
                <p:ext uri="{D42A27DB-BD31-4B8C-83A1-F6EECF244321}">
                  <p14:modId xmlns:p14="http://schemas.microsoft.com/office/powerpoint/2010/main" val="2251991211"/>
                </p:ext>
              </p:extLst>
            </p:nvPr>
          </p:nvGraphicFramePr>
          <p:xfrm>
            <a:off x="10431046" y="0"/>
            <a:ext cx="1760954" cy="1794407"/>
          </p:xfrm>
          <a:graphic>
            <a:graphicData uri="http://schemas.openxmlformats.org/drawingml/2006/chart">
              <c:chart xmlns:c="http://schemas.openxmlformats.org/drawingml/2006/chart" xmlns:r="http://schemas.openxmlformats.org/officeDocument/2006/relationships" r:id="rId7"/>
            </a:graphicData>
          </a:graphic>
        </p:graphicFrame>
        <p:sp>
          <p:nvSpPr>
            <p:cNvPr id="45" name="TextBox 44">
              <a:extLst>
                <a:ext uri="{FF2B5EF4-FFF2-40B4-BE49-F238E27FC236}">
                  <a16:creationId xmlns:a16="http://schemas.microsoft.com/office/drawing/2014/main" id="{22D83649-732D-27E7-8B11-CA2861A6D257}"/>
                </a:ext>
              </a:extLst>
            </p:cNvPr>
            <p:cNvSpPr txBox="1"/>
            <p:nvPr/>
          </p:nvSpPr>
          <p:spPr>
            <a:xfrm>
              <a:off x="8567154" y="355090"/>
              <a:ext cx="1956913" cy="830997"/>
            </a:xfrm>
            <a:prstGeom prst="rect">
              <a:avLst/>
            </a:prstGeom>
            <a:noFill/>
          </p:spPr>
          <p:txBody>
            <a:bodyPr wrap="square" rtlCol="0">
              <a:spAutoFit/>
            </a:bodyPr>
            <a:lstStyle/>
            <a:p>
              <a:r>
                <a:rPr lang="en-GB" sz="1200" i="1" dirty="0"/>
                <a:t>If it helps, think of the diamond as a type of ‘pie chart’ and the yellow, white &amp; pink shading as set out here</a:t>
              </a:r>
            </a:p>
          </p:txBody>
        </p:sp>
      </p:grpSp>
      <p:sp>
        <p:nvSpPr>
          <p:cNvPr id="30" name="TextBox 29">
            <a:extLst>
              <a:ext uri="{FF2B5EF4-FFF2-40B4-BE49-F238E27FC236}">
                <a16:creationId xmlns:a16="http://schemas.microsoft.com/office/drawing/2014/main" id="{11C8AB79-520E-6076-253C-05731CCB3E83}"/>
              </a:ext>
            </a:extLst>
          </p:cNvPr>
          <p:cNvSpPr txBox="1"/>
          <p:nvPr/>
        </p:nvSpPr>
        <p:spPr>
          <a:xfrm rot="16200000">
            <a:off x="7610940" y="5050680"/>
            <a:ext cx="900000" cy="252000"/>
          </a:xfrm>
          <a:prstGeom prst="rect">
            <a:avLst/>
          </a:prstGeom>
          <a:noFill/>
        </p:spPr>
        <p:txBody>
          <a:bodyPr wrap="none" rtlCol="0">
            <a:spAutoFit/>
          </a:bodyPr>
          <a:lstStyle/>
          <a:p>
            <a:r>
              <a:rPr lang="en-GB" sz="1100" i="1" dirty="0">
                <a:solidFill>
                  <a:schemeClr val="tx2"/>
                </a:solidFill>
                <a:latin typeface="Calibri Light" panose="020F0302020204030204" pitchFamily="34" charset="0"/>
                <a:cs typeface="Calibri Light" panose="020F0302020204030204" pitchFamily="34" charset="0"/>
              </a:rPr>
              <a:t>From Slide 36</a:t>
            </a:r>
          </a:p>
        </p:txBody>
      </p:sp>
    </p:spTree>
    <p:extLst>
      <p:ext uri="{BB962C8B-B14F-4D97-AF65-F5344CB8AC3E}">
        <p14:creationId xmlns:p14="http://schemas.microsoft.com/office/powerpoint/2010/main" val="19373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20EFD-DBC7-4045-B874-571D1B9463BD}"/>
              </a:ext>
            </a:extLst>
          </p:cNvPr>
          <p:cNvSpPr txBox="1">
            <a:spLocks/>
          </p:cNvSpPr>
          <p:nvPr/>
        </p:nvSpPr>
        <p:spPr>
          <a:xfrm>
            <a:off x="638881" y="417576"/>
            <a:ext cx="10909640" cy="954024"/>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4000" dirty="0"/>
              <a:t>Six income groups help “read” THE diamond</a:t>
            </a:r>
            <a:endParaRPr lang="en-US" sz="2000" dirty="0"/>
          </a:p>
        </p:txBody>
      </p:sp>
      <p:sp>
        <p:nvSpPr>
          <p:cNvPr id="7" name="Footer Placeholder 3">
            <a:extLst>
              <a:ext uri="{FF2B5EF4-FFF2-40B4-BE49-F238E27FC236}">
                <a16:creationId xmlns:a16="http://schemas.microsoft.com/office/drawing/2014/main" id="{8C4D2635-BA60-4AB5-B298-104A05242B23}"/>
              </a:ext>
            </a:extLst>
          </p:cNvPr>
          <p:cNvSpPr>
            <a:spLocks noGrp="1"/>
          </p:cNvSpPr>
          <p:nvPr>
            <p:ph type="ftr" sz="quarter" idx="11"/>
          </p:nvPr>
        </p:nvSpPr>
        <p:spPr>
          <a:xfrm>
            <a:off x="0" y="6548799"/>
            <a:ext cx="4973915" cy="309201"/>
          </a:xfrm>
        </p:spPr>
        <p:txBody>
          <a:bodyPr/>
          <a:lstStyle/>
          <a:p>
            <a:r>
              <a:rPr lang="en-US" spc="200" dirty="0">
                <a:solidFill>
                  <a:schemeClr val="bg1"/>
                </a:solidFill>
              </a:rPr>
              <a:t>Huntingdonshire</a:t>
            </a:r>
          </a:p>
        </p:txBody>
      </p:sp>
      <p:sp>
        <p:nvSpPr>
          <p:cNvPr id="8" name="Slide Number Placeholder 4">
            <a:extLst>
              <a:ext uri="{FF2B5EF4-FFF2-40B4-BE49-F238E27FC236}">
                <a16:creationId xmlns:a16="http://schemas.microsoft.com/office/drawing/2014/main" id="{D695214D-8F1D-4C11-8DD7-5214804FCD1C}"/>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33</a:t>
            </a:fld>
            <a:endParaRPr lang="en-US" dirty="0"/>
          </a:p>
        </p:txBody>
      </p:sp>
      <p:pic>
        <p:nvPicPr>
          <p:cNvPr id="5" name="Picture 4">
            <a:extLst>
              <a:ext uri="{FF2B5EF4-FFF2-40B4-BE49-F238E27FC236}">
                <a16:creationId xmlns:a16="http://schemas.microsoft.com/office/drawing/2014/main" id="{5CD26F27-ADFF-1135-A4F9-2401E123310B}"/>
              </a:ext>
            </a:extLst>
          </p:cNvPr>
          <p:cNvPicPr>
            <a:picLocks noChangeAspect="1"/>
          </p:cNvPicPr>
          <p:nvPr/>
        </p:nvPicPr>
        <p:blipFill rotWithShape="1">
          <a:blip r:embed="rId2"/>
          <a:srcRect l="8643" t="31112" r="10572" b="23676"/>
          <a:stretch/>
        </p:blipFill>
        <p:spPr>
          <a:xfrm>
            <a:off x="104010" y="1533593"/>
            <a:ext cx="11983980" cy="3613561"/>
          </a:xfrm>
          <a:prstGeom prst="rect">
            <a:avLst/>
          </a:prstGeom>
        </p:spPr>
      </p:pic>
    </p:spTree>
    <p:extLst>
      <p:ext uri="{BB962C8B-B14F-4D97-AF65-F5344CB8AC3E}">
        <p14:creationId xmlns:p14="http://schemas.microsoft.com/office/powerpoint/2010/main" val="1102788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7913675-3F57-6F4E-F5B0-9345FA2B335D}"/>
              </a:ext>
            </a:extLst>
          </p:cNvPr>
          <p:cNvPicPr>
            <a:picLocks noChangeAspect="1"/>
          </p:cNvPicPr>
          <p:nvPr/>
        </p:nvPicPr>
        <p:blipFill rotWithShape="1">
          <a:blip r:embed="rId2"/>
          <a:srcRect l="8806" t="33255" r="10706" b="33190"/>
          <a:stretch/>
        </p:blipFill>
        <p:spPr>
          <a:xfrm>
            <a:off x="776269" y="1000959"/>
            <a:ext cx="10546694" cy="2700000"/>
          </a:xfrm>
          <a:prstGeom prst="rect">
            <a:avLst/>
          </a:prstGeom>
        </p:spPr>
      </p:pic>
      <p:pic>
        <p:nvPicPr>
          <p:cNvPr id="12" name="Picture 11">
            <a:extLst>
              <a:ext uri="{FF2B5EF4-FFF2-40B4-BE49-F238E27FC236}">
                <a16:creationId xmlns:a16="http://schemas.microsoft.com/office/drawing/2014/main" id="{C4D24EBB-0321-04B1-18D6-10898945CD79}"/>
              </a:ext>
            </a:extLst>
          </p:cNvPr>
          <p:cNvPicPr>
            <a:picLocks noChangeAspect="1"/>
          </p:cNvPicPr>
          <p:nvPr/>
        </p:nvPicPr>
        <p:blipFill rotWithShape="1">
          <a:blip r:embed="rId3"/>
          <a:srcRect l="9066" t="32967" r="10412" b="32307"/>
          <a:stretch/>
        </p:blipFill>
        <p:spPr>
          <a:xfrm>
            <a:off x="776269" y="3821411"/>
            <a:ext cx="10546695" cy="2700000"/>
          </a:xfrm>
          <a:prstGeom prst="rect">
            <a:avLst/>
          </a:prstGeom>
        </p:spPr>
      </p:pic>
      <p:sp>
        <p:nvSpPr>
          <p:cNvPr id="2" name="Title 1">
            <a:extLst>
              <a:ext uri="{FF2B5EF4-FFF2-40B4-BE49-F238E27FC236}">
                <a16:creationId xmlns:a16="http://schemas.microsoft.com/office/drawing/2014/main" id="{B62B5DC7-0252-461C-AF43-192EFD25025C}"/>
              </a:ext>
            </a:extLst>
          </p:cNvPr>
          <p:cNvSpPr txBox="1">
            <a:spLocks/>
          </p:cNvSpPr>
          <p:nvPr/>
        </p:nvSpPr>
        <p:spPr>
          <a:xfrm>
            <a:off x="776269" y="130502"/>
            <a:ext cx="11296882" cy="8240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dirty="0"/>
              <a:t>comparing DIAMONDS</a:t>
            </a:r>
          </a:p>
        </p:txBody>
      </p:sp>
      <p:sp>
        <p:nvSpPr>
          <p:cNvPr id="5" name="TextBox 4">
            <a:extLst>
              <a:ext uri="{FF2B5EF4-FFF2-40B4-BE49-F238E27FC236}">
                <a16:creationId xmlns:a16="http://schemas.microsoft.com/office/drawing/2014/main" id="{822AF1DC-B0F4-4B23-B66E-B933A53F46FB}"/>
              </a:ext>
            </a:extLst>
          </p:cNvPr>
          <p:cNvSpPr txBox="1"/>
          <p:nvPr/>
        </p:nvSpPr>
        <p:spPr>
          <a:xfrm>
            <a:off x="776269" y="3821412"/>
            <a:ext cx="1134217" cy="369332"/>
          </a:xfrm>
          <a:prstGeom prst="rect">
            <a:avLst/>
          </a:prstGeom>
          <a:noFill/>
        </p:spPr>
        <p:txBody>
          <a:bodyPr wrap="square" rtlCol="0">
            <a:spAutoFit/>
          </a:bodyPr>
          <a:lstStyle/>
          <a:p>
            <a:r>
              <a:rPr lang="en-GB" dirty="0"/>
              <a:t>All</a:t>
            </a:r>
          </a:p>
        </p:txBody>
      </p:sp>
      <p:sp>
        <p:nvSpPr>
          <p:cNvPr id="8" name="Footer Placeholder 3">
            <a:extLst>
              <a:ext uri="{FF2B5EF4-FFF2-40B4-BE49-F238E27FC236}">
                <a16:creationId xmlns:a16="http://schemas.microsoft.com/office/drawing/2014/main" id="{1A822D39-B8B5-4711-AF0B-FA8CA655A577}"/>
              </a:ext>
            </a:extLst>
          </p:cNvPr>
          <p:cNvSpPr>
            <a:spLocks noGrp="1"/>
          </p:cNvSpPr>
          <p:nvPr>
            <p:ph type="ftr" sz="quarter" idx="11"/>
          </p:nvPr>
        </p:nvSpPr>
        <p:spPr>
          <a:xfrm>
            <a:off x="0" y="6548799"/>
            <a:ext cx="4973915" cy="309201"/>
          </a:xfrm>
        </p:spPr>
        <p:txBody>
          <a:bodyPr/>
          <a:lstStyle/>
          <a:p>
            <a:r>
              <a:rPr lang="en-US" spc="200" dirty="0">
                <a:solidFill>
                  <a:schemeClr val="bg1"/>
                </a:solidFill>
              </a:rPr>
              <a:t>Huntingdonshire</a:t>
            </a:r>
          </a:p>
        </p:txBody>
      </p:sp>
      <p:sp>
        <p:nvSpPr>
          <p:cNvPr id="10" name="Slide Number Placeholder 4">
            <a:extLst>
              <a:ext uri="{FF2B5EF4-FFF2-40B4-BE49-F238E27FC236}">
                <a16:creationId xmlns:a16="http://schemas.microsoft.com/office/drawing/2014/main" id="{4B48DB51-29D7-4E5A-9B50-B45A46770836}"/>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34</a:t>
            </a:fld>
            <a:endParaRPr lang="en-US" dirty="0"/>
          </a:p>
        </p:txBody>
      </p:sp>
      <p:sp>
        <p:nvSpPr>
          <p:cNvPr id="4" name="TextBox 3">
            <a:extLst>
              <a:ext uri="{FF2B5EF4-FFF2-40B4-BE49-F238E27FC236}">
                <a16:creationId xmlns:a16="http://schemas.microsoft.com/office/drawing/2014/main" id="{7B8394C3-D39E-48FC-862A-BDB6F82CC49B}"/>
              </a:ext>
            </a:extLst>
          </p:cNvPr>
          <p:cNvSpPr txBox="1"/>
          <p:nvPr/>
        </p:nvSpPr>
        <p:spPr>
          <a:xfrm>
            <a:off x="776269" y="997960"/>
            <a:ext cx="1875569" cy="369332"/>
          </a:xfrm>
          <a:prstGeom prst="rect">
            <a:avLst/>
          </a:prstGeom>
          <a:noFill/>
        </p:spPr>
        <p:txBody>
          <a:bodyPr wrap="square" rtlCol="0">
            <a:spAutoFit/>
          </a:bodyPr>
          <a:lstStyle/>
          <a:p>
            <a:r>
              <a:rPr lang="en-GB" dirty="0"/>
              <a:t>Huntingdonshire</a:t>
            </a:r>
          </a:p>
        </p:txBody>
      </p:sp>
      <p:sp>
        <p:nvSpPr>
          <p:cNvPr id="7" name="Rectangle: Rounded Corners 6">
            <a:extLst>
              <a:ext uri="{FF2B5EF4-FFF2-40B4-BE49-F238E27FC236}">
                <a16:creationId xmlns:a16="http://schemas.microsoft.com/office/drawing/2014/main" id="{DB8B4DEA-2C58-43BD-896E-4D6A954D1704}"/>
              </a:ext>
            </a:extLst>
          </p:cNvPr>
          <p:cNvSpPr/>
          <p:nvPr/>
        </p:nvSpPr>
        <p:spPr>
          <a:xfrm>
            <a:off x="8307976" y="130502"/>
            <a:ext cx="3765175" cy="12939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spcAft>
                <a:spcPts val="600"/>
              </a:spcAft>
            </a:pPr>
            <a:r>
              <a:rPr lang="en-GB" sz="1400" dirty="0"/>
              <a:t>Huntingdonshire shows a fairly similar income distribution, as for the ‘whole area’ diamond, with 39% on incomes less than £30K compared to 42%, and 33% on incomes more than £50K compared to 30% across the whole area</a:t>
            </a:r>
          </a:p>
        </p:txBody>
      </p:sp>
    </p:spTree>
    <p:extLst>
      <p:ext uri="{BB962C8B-B14F-4D97-AF65-F5344CB8AC3E}">
        <p14:creationId xmlns:p14="http://schemas.microsoft.com/office/powerpoint/2010/main" val="2130452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1EEDB3-0125-B227-05BE-01695A5DA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a:extLst>
              <a:ext uri="{FF2B5EF4-FFF2-40B4-BE49-F238E27FC236}">
                <a16:creationId xmlns:a16="http://schemas.microsoft.com/office/drawing/2014/main" id="{BA64AB35-4B9C-EAAB-FD54-2E9677D9ACF8}"/>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 name="Straight Connector 3">
            <a:extLst>
              <a:ext uri="{FF2B5EF4-FFF2-40B4-BE49-F238E27FC236}">
                <a16:creationId xmlns:a16="http://schemas.microsoft.com/office/drawing/2014/main" id="{D9420556-9430-6C60-8993-5AF5D77EF5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94309D4-37F0-98B4-A92B-A6CB7499CA2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 name="Rectangle 5">
            <a:extLst>
              <a:ext uri="{FF2B5EF4-FFF2-40B4-BE49-F238E27FC236}">
                <a16:creationId xmlns:a16="http://schemas.microsoft.com/office/drawing/2014/main" id="{926F269A-0E8B-D4D9-011D-9B7E316DF7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B3F44B5-8B63-F908-3374-6D843924C9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 name="Title 1">
            <a:extLst>
              <a:ext uri="{FF2B5EF4-FFF2-40B4-BE49-F238E27FC236}">
                <a16:creationId xmlns:a16="http://schemas.microsoft.com/office/drawing/2014/main" id="{01E0950B-FD5D-DCA7-264F-5B4A14462E3C}"/>
              </a:ext>
            </a:extLst>
          </p:cNvPr>
          <p:cNvSpPr txBox="1">
            <a:spLocks/>
          </p:cNvSpPr>
          <p:nvPr/>
        </p:nvSpPr>
        <p:spPr>
          <a:xfrm>
            <a:off x="8363349" y="1504687"/>
            <a:ext cx="3828347" cy="1873219"/>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dirty="0"/>
              <a:t>Comparing the diamond-o-gram to housing costs</a:t>
            </a:r>
          </a:p>
        </p:txBody>
      </p:sp>
      <p:grpSp>
        <p:nvGrpSpPr>
          <p:cNvPr id="9" name="Group 8">
            <a:extLst>
              <a:ext uri="{FF2B5EF4-FFF2-40B4-BE49-F238E27FC236}">
                <a16:creationId xmlns:a16="http://schemas.microsoft.com/office/drawing/2014/main" id="{7F4B6930-159C-8BCE-F9F1-6A4692411E1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49418" y="477854"/>
            <a:ext cx="3690924" cy="1899398"/>
            <a:chOff x="7807230" y="2012810"/>
            <a:chExt cx="3251252" cy="3459865"/>
          </a:xfrm>
        </p:grpSpPr>
        <p:sp>
          <p:nvSpPr>
            <p:cNvPr id="10" name="Rectangle 9">
              <a:extLst>
                <a:ext uri="{FF2B5EF4-FFF2-40B4-BE49-F238E27FC236}">
                  <a16:creationId xmlns:a16="http://schemas.microsoft.com/office/drawing/2014/main" id="{BB5925E5-CC0D-34A3-5E5C-C8EF2A608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07035F7-B9E1-9BAC-6C12-A2515D36F5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12" name="Straight Connector 11">
            <a:extLst>
              <a:ext uri="{FF2B5EF4-FFF2-40B4-BE49-F238E27FC236}">
                <a16:creationId xmlns:a16="http://schemas.microsoft.com/office/drawing/2014/main" id="{3F9082A5-32CE-2E40-66D1-2B1F414405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680960" y="3526496"/>
            <a:ext cx="284442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08A92F65-6B19-79F6-2E46-1FA7870AF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5132" y="5447610"/>
            <a:ext cx="163726" cy="164592"/>
          </a:xfrm>
          <a:prstGeom prst="rect">
            <a:avLst/>
          </a:prstGeom>
          <a:solidFill>
            <a:srgbClr val="FF26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73BE5CA1-40D3-6B7C-6C41-A44D956B065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39509" y="2542318"/>
            <a:ext cx="3690924" cy="3074978"/>
            <a:chOff x="7807230" y="2012810"/>
            <a:chExt cx="3251252" cy="3459865"/>
          </a:xfrm>
        </p:grpSpPr>
        <p:sp>
          <p:nvSpPr>
            <p:cNvPr id="15" name="Rectangle 14">
              <a:extLst>
                <a:ext uri="{FF2B5EF4-FFF2-40B4-BE49-F238E27FC236}">
                  <a16:creationId xmlns:a16="http://schemas.microsoft.com/office/drawing/2014/main" id="{FB18C584-708E-A104-EA80-B8BE22799F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9FF22B8-ECC8-1818-7B4F-4D015BA849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6E9E561-52CC-3D08-75B9-E36D536C465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501429" y="472933"/>
            <a:ext cx="3690924" cy="3074978"/>
            <a:chOff x="7807230" y="2012810"/>
            <a:chExt cx="3251252" cy="3459865"/>
          </a:xfrm>
        </p:grpSpPr>
        <p:sp>
          <p:nvSpPr>
            <p:cNvPr id="18" name="Rectangle 17">
              <a:extLst>
                <a:ext uri="{FF2B5EF4-FFF2-40B4-BE49-F238E27FC236}">
                  <a16:creationId xmlns:a16="http://schemas.microsoft.com/office/drawing/2014/main" id="{CDE52CC8-84A3-EF1E-4229-46C592189C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99FEC8D-E419-E6F6-4E69-C28B1861D0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1781254-989A-99B5-6CCD-72046619B08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496017" y="3709644"/>
            <a:ext cx="3690924" cy="1899398"/>
            <a:chOff x="7807230" y="2012810"/>
            <a:chExt cx="3251252" cy="3459865"/>
          </a:xfrm>
        </p:grpSpPr>
        <p:sp>
          <p:nvSpPr>
            <p:cNvPr id="21" name="Rectangle 20">
              <a:extLst>
                <a:ext uri="{FF2B5EF4-FFF2-40B4-BE49-F238E27FC236}">
                  <a16:creationId xmlns:a16="http://schemas.microsoft.com/office/drawing/2014/main" id="{14B974F8-203C-9B16-0513-422A069711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B2DE0B5E-8CFE-42D2-38C8-022F0B36B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3" name="Picture 22">
            <a:extLst>
              <a:ext uri="{FF2B5EF4-FFF2-40B4-BE49-F238E27FC236}">
                <a16:creationId xmlns:a16="http://schemas.microsoft.com/office/drawing/2014/main" id="{97D80DB9-DC91-D05C-27CC-CB1AF40112C8}"/>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4" name="Straight Connector 23">
            <a:extLst>
              <a:ext uri="{FF2B5EF4-FFF2-40B4-BE49-F238E27FC236}">
                <a16:creationId xmlns:a16="http://schemas.microsoft.com/office/drawing/2014/main" id="{0E2FADC6-D5B6-B269-B1D3-1BCE5FB51D7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5" name="Slide Number Placeholder 4">
            <a:extLst>
              <a:ext uri="{FF2B5EF4-FFF2-40B4-BE49-F238E27FC236}">
                <a16:creationId xmlns:a16="http://schemas.microsoft.com/office/drawing/2014/main" id="{92167216-3E02-CF96-ADE8-C0C382591276}"/>
              </a:ext>
            </a:extLst>
          </p:cNvPr>
          <p:cNvSpPr>
            <a:spLocks noGrp="1"/>
          </p:cNvSpPr>
          <p:nvPr>
            <p:ph type="sldNum" sz="quarter" idx="12"/>
          </p:nvPr>
        </p:nvSpPr>
        <p:spPr>
          <a:xfrm>
            <a:off x="11380981" y="6354421"/>
            <a:ext cx="811019" cy="503579"/>
          </a:xfrm>
        </p:spPr>
        <p:txBody>
          <a:bodyPr vert="horz" lIns="91440" tIns="45720" rIns="91440" bIns="45720" rtlCol="0" anchor="t">
            <a:normAutofit/>
          </a:bodyPr>
          <a:lstStyle/>
          <a:p>
            <a:pPr>
              <a:lnSpc>
                <a:spcPct val="90000"/>
              </a:lnSpc>
              <a:spcAft>
                <a:spcPts val="600"/>
              </a:spcAft>
            </a:pPr>
            <a:fld id="{0D309695-DEC3-40DA-9DF5-330280C9D0E8}" type="slidenum">
              <a:rPr lang="en-US" smtClean="0"/>
              <a:pPr>
                <a:lnSpc>
                  <a:spcPct val="90000"/>
                </a:lnSpc>
                <a:spcAft>
                  <a:spcPts val="600"/>
                </a:spcAft>
              </a:pPr>
              <a:t>35</a:t>
            </a:fld>
            <a:endParaRPr lang="en-US" dirty="0"/>
          </a:p>
        </p:txBody>
      </p:sp>
      <p:pic>
        <p:nvPicPr>
          <p:cNvPr id="43" name="Picture 42">
            <a:extLst>
              <a:ext uri="{FF2B5EF4-FFF2-40B4-BE49-F238E27FC236}">
                <a16:creationId xmlns:a16="http://schemas.microsoft.com/office/drawing/2014/main" id="{4FE31CBA-4BC1-335A-CC88-3FB46C52CDA3}"/>
              </a:ext>
            </a:extLst>
          </p:cNvPr>
          <p:cNvPicPr>
            <a:picLocks noChangeAspect="1"/>
          </p:cNvPicPr>
          <p:nvPr/>
        </p:nvPicPr>
        <p:blipFill rotWithShape="1">
          <a:blip r:embed="rId3"/>
          <a:srcRect l="8806" t="33255" r="10706" b="32878"/>
          <a:stretch/>
        </p:blipFill>
        <p:spPr>
          <a:xfrm>
            <a:off x="666616" y="532113"/>
            <a:ext cx="3622571" cy="1768991"/>
          </a:xfrm>
          <a:prstGeom prst="rect">
            <a:avLst/>
          </a:prstGeom>
        </p:spPr>
      </p:pic>
      <p:sp>
        <p:nvSpPr>
          <p:cNvPr id="27" name="TextBox 26">
            <a:extLst>
              <a:ext uri="{FF2B5EF4-FFF2-40B4-BE49-F238E27FC236}">
                <a16:creationId xmlns:a16="http://schemas.microsoft.com/office/drawing/2014/main" id="{7160A599-6484-BFA3-E683-B09FB2A001B3}"/>
              </a:ext>
            </a:extLst>
          </p:cNvPr>
          <p:cNvSpPr txBox="1"/>
          <p:nvPr/>
        </p:nvSpPr>
        <p:spPr>
          <a:xfrm>
            <a:off x="4038891" y="453565"/>
            <a:ext cx="331596" cy="369332"/>
          </a:xfrm>
          <a:prstGeom prst="rect">
            <a:avLst/>
          </a:prstGeom>
          <a:solidFill>
            <a:schemeClr val="tx1"/>
          </a:solidFill>
        </p:spPr>
        <p:txBody>
          <a:bodyPr wrap="square" rtlCol="0">
            <a:spAutoFit/>
          </a:bodyPr>
          <a:lstStyle/>
          <a:p>
            <a:r>
              <a:rPr lang="en-GB" dirty="0">
                <a:solidFill>
                  <a:srgbClr val="FF0000"/>
                </a:solidFill>
              </a:rPr>
              <a:t>1</a:t>
            </a:r>
          </a:p>
        </p:txBody>
      </p:sp>
      <p:sp>
        <p:nvSpPr>
          <p:cNvPr id="29" name="TextBox 28">
            <a:extLst>
              <a:ext uri="{FF2B5EF4-FFF2-40B4-BE49-F238E27FC236}">
                <a16:creationId xmlns:a16="http://schemas.microsoft.com/office/drawing/2014/main" id="{22DE3236-B801-855D-4D2B-4066BD3D6A9E}"/>
              </a:ext>
            </a:extLst>
          </p:cNvPr>
          <p:cNvSpPr txBox="1"/>
          <p:nvPr/>
        </p:nvSpPr>
        <p:spPr>
          <a:xfrm>
            <a:off x="7860756" y="453565"/>
            <a:ext cx="331597" cy="369332"/>
          </a:xfrm>
          <a:prstGeom prst="rect">
            <a:avLst/>
          </a:prstGeom>
          <a:solidFill>
            <a:schemeClr val="tx1"/>
          </a:solidFill>
        </p:spPr>
        <p:txBody>
          <a:bodyPr wrap="square" rtlCol="0">
            <a:spAutoFit/>
          </a:bodyPr>
          <a:lstStyle/>
          <a:p>
            <a:r>
              <a:rPr lang="en-GB" dirty="0">
                <a:solidFill>
                  <a:srgbClr val="FF0000"/>
                </a:solidFill>
              </a:rPr>
              <a:t>2</a:t>
            </a:r>
          </a:p>
        </p:txBody>
      </p:sp>
      <p:pic>
        <p:nvPicPr>
          <p:cNvPr id="42" name="Picture 41">
            <a:extLst>
              <a:ext uri="{FF2B5EF4-FFF2-40B4-BE49-F238E27FC236}">
                <a16:creationId xmlns:a16="http://schemas.microsoft.com/office/drawing/2014/main" id="{B2801373-78BD-60FB-166C-E0AC367C7AA7}"/>
              </a:ext>
            </a:extLst>
          </p:cNvPr>
          <p:cNvPicPr>
            <a:picLocks noChangeAspect="1"/>
          </p:cNvPicPr>
          <p:nvPr/>
        </p:nvPicPr>
        <p:blipFill rotWithShape="1">
          <a:blip r:embed="rId3"/>
          <a:srcRect l="8934" t="33255" r="10705" b="9333"/>
          <a:stretch/>
        </p:blipFill>
        <p:spPr>
          <a:xfrm>
            <a:off x="4541694" y="3752504"/>
            <a:ext cx="3613161" cy="1809258"/>
          </a:xfrm>
          <a:prstGeom prst="rect">
            <a:avLst/>
          </a:prstGeom>
        </p:spPr>
      </p:pic>
      <p:sp>
        <p:nvSpPr>
          <p:cNvPr id="31" name="TextBox 30">
            <a:extLst>
              <a:ext uri="{FF2B5EF4-FFF2-40B4-BE49-F238E27FC236}">
                <a16:creationId xmlns:a16="http://schemas.microsoft.com/office/drawing/2014/main" id="{3937C2B5-ABA8-9F61-B481-3F6BA444AA56}"/>
              </a:ext>
            </a:extLst>
          </p:cNvPr>
          <p:cNvSpPr txBox="1"/>
          <p:nvPr/>
        </p:nvSpPr>
        <p:spPr>
          <a:xfrm>
            <a:off x="4038892" y="2563278"/>
            <a:ext cx="281900" cy="369332"/>
          </a:xfrm>
          <a:prstGeom prst="rect">
            <a:avLst/>
          </a:prstGeom>
          <a:solidFill>
            <a:schemeClr val="tx1"/>
          </a:solidFill>
        </p:spPr>
        <p:txBody>
          <a:bodyPr wrap="square" rtlCol="0">
            <a:spAutoFit/>
          </a:bodyPr>
          <a:lstStyle/>
          <a:p>
            <a:r>
              <a:rPr lang="en-GB" dirty="0">
                <a:solidFill>
                  <a:srgbClr val="FF0000"/>
                </a:solidFill>
              </a:rPr>
              <a:t>3</a:t>
            </a:r>
          </a:p>
        </p:txBody>
      </p:sp>
      <p:sp>
        <p:nvSpPr>
          <p:cNvPr id="33" name="TextBox 32">
            <a:extLst>
              <a:ext uri="{FF2B5EF4-FFF2-40B4-BE49-F238E27FC236}">
                <a16:creationId xmlns:a16="http://schemas.microsoft.com/office/drawing/2014/main" id="{B642DDA0-E042-AC8B-F27F-2C12F27A8093}"/>
              </a:ext>
            </a:extLst>
          </p:cNvPr>
          <p:cNvSpPr txBox="1"/>
          <p:nvPr/>
        </p:nvSpPr>
        <p:spPr>
          <a:xfrm>
            <a:off x="7860756" y="3734601"/>
            <a:ext cx="294099" cy="369332"/>
          </a:xfrm>
          <a:prstGeom prst="rect">
            <a:avLst/>
          </a:prstGeom>
          <a:solidFill>
            <a:schemeClr val="tx1"/>
          </a:solidFill>
        </p:spPr>
        <p:txBody>
          <a:bodyPr wrap="square" rtlCol="0">
            <a:spAutoFit/>
          </a:bodyPr>
          <a:lstStyle/>
          <a:p>
            <a:r>
              <a:rPr lang="en-GB" dirty="0">
                <a:solidFill>
                  <a:srgbClr val="FF0000"/>
                </a:solidFill>
              </a:rPr>
              <a:t>4</a:t>
            </a:r>
          </a:p>
        </p:txBody>
      </p:sp>
      <p:sp>
        <p:nvSpPr>
          <p:cNvPr id="34" name="TextBox 33">
            <a:extLst>
              <a:ext uri="{FF2B5EF4-FFF2-40B4-BE49-F238E27FC236}">
                <a16:creationId xmlns:a16="http://schemas.microsoft.com/office/drawing/2014/main" id="{7D5AFA7A-980C-0CB7-9CDC-614607E393F7}"/>
              </a:ext>
            </a:extLst>
          </p:cNvPr>
          <p:cNvSpPr txBox="1"/>
          <p:nvPr/>
        </p:nvSpPr>
        <p:spPr>
          <a:xfrm>
            <a:off x="8317883" y="3548684"/>
            <a:ext cx="3889508" cy="2554545"/>
          </a:xfrm>
          <a:prstGeom prst="rect">
            <a:avLst/>
          </a:prstGeom>
          <a:noFill/>
        </p:spPr>
        <p:txBody>
          <a:bodyPr wrap="square" rtlCol="0">
            <a:spAutoFit/>
          </a:bodyPr>
          <a:lstStyle/>
          <a:p>
            <a:pPr marL="342900" indent="-342900">
              <a:buAutoNum type="arabicPeriod"/>
            </a:pPr>
            <a:r>
              <a:rPr lang="en-US" sz="1600" dirty="0"/>
              <a:t>The diamond-o-gram represents 100% of households, shaded by £5K income groups</a:t>
            </a:r>
          </a:p>
          <a:p>
            <a:pPr marL="342900" indent="-342900">
              <a:buAutoNum type="arabicPeriod"/>
            </a:pPr>
            <a:r>
              <a:rPr lang="en-US" sz="1600" dirty="0"/>
              <a:t>We have secured comparable data on annual housing costs for different tenures and sizes of homes.</a:t>
            </a:r>
          </a:p>
          <a:p>
            <a:pPr marL="342900" indent="-342900">
              <a:buAutoNum type="arabicPeriod"/>
            </a:pPr>
            <a:r>
              <a:rPr lang="en-US" sz="1600" dirty="0"/>
              <a:t>Times by 3.5 to give a 35% housing affordability ratio</a:t>
            </a:r>
          </a:p>
          <a:p>
            <a:pPr marL="342900" indent="-342900">
              <a:buAutoNum type="arabicPeriod"/>
            </a:pPr>
            <a:r>
              <a:rPr lang="en-US" sz="1600" dirty="0"/>
              <a:t>Place the annual housing cost in line with the diamond-o-gram income bands.</a:t>
            </a:r>
          </a:p>
        </p:txBody>
      </p:sp>
      <p:graphicFrame>
        <p:nvGraphicFramePr>
          <p:cNvPr id="39" name="Table 38">
            <a:extLst>
              <a:ext uri="{FF2B5EF4-FFF2-40B4-BE49-F238E27FC236}">
                <a16:creationId xmlns:a16="http://schemas.microsoft.com/office/drawing/2014/main" id="{6B4DD644-13DC-B22D-66B5-EC097DA15697}"/>
              </a:ext>
            </a:extLst>
          </p:cNvPr>
          <p:cNvGraphicFramePr>
            <a:graphicFrameLocks noGrp="1"/>
          </p:cNvGraphicFramePr>
          <p:nvPr>
            <p:extLst>
              <p:ext uri="{D42A27DB-BD31-4B8C-83A1-F6EECF244321}">
                <p14:modId xmlns:p14="http://schemas.microsoft.com/office/powerpoint/2010/main" val="1107648013"/>
              </p:ext>
            </p:extLst>
          </p:nvPr>
        </p:nvGraphicFramePr>
        <p:xfrm>
          <a:off x="4541695" y="830213"/>
          <a:ext cx="3613161" cy="2484000"/>
        </p:xfrm>
        <a:graphic>
          <a:graphicData uri="http://schemas.openxmlformats.org/drawingml/2006/table">
            <a:tbl>
              <a:tblPr firstRow="1">
                <a:tableStyleId>{5C22544A-7EE6-4342-B048-85BDC9FD1C3A}</a:tableStyleId>
              </a:tblPr>
              <a:tblGrid>
                <a:gridCol w="1509177">
                  <a:extLst>
                    <a:ext uri="{9D8B030D-6E8A-4147-A177-3AD203B41FA5}">
                      <a16:colId xmlns:a16="http://schemas.microsoft.com/office/drawing/2014/main" val="51333165"/>
                    </a:ext>
                  </a:extLst>
                </a:gridCol>
                <a:gridCol w="775675">
                  <a:extLst>
                    <a:ext uri="{9D8B030D-6E8A-4147-A177-3AD203B41FA5}">
                      <a16:colId xmlns:a16="http://schemas.microsoft.com/office/drawing/2014/main" val="2590346686"/>
                    </a:ext>
                  </a:extLst>
                </a:gridCol>
                <a:gridCol w="671090">
                  <a:extLst>
                    <a:ext uri="{9D8B030D-6E8A-4147-A177-3AD203B41FA5}">
                      <a16:colId xmlns:a16="http://schemas.microsoft.com/office/drawing/2014/main" val="2110719262"/>
                    </a:ext>
                  </a:extLst>
                </a:gridCol>
                <a:gridCol w="657219">
                  <a:extLst>
                    <a:ext uri="{9D8B030D-6E8A-4147-A177-3AD203B41FA5}">
                      <a16:colId xmlns:a16="http://schemas.microsoft.com/office/drawing/2014/main" val="2663437825"/>
                    </a:ext>
                  </a:extLst>
                </a:gridCol>
              </a:tblGrid>
              <a:tr h="207000">
                <a:tc>
                  <a:txBody>
                    <a:bodyPr/>
                    <a:lstStyle/>
                    <a:p>
                      <a:pPr algn="l" fontAlgn="b"/>
                      <a:r>
                        <a:rPr lang="en-GB" sz="1000" b="0" u="none" strike="noStrike" dirty="0">
                          <a:effectLst/>
                        </a:rPr>
                        <a:t>HDC per year</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effectLst/>
                        </a:rPr>
                        <a:t> 1 bed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effectLst/>
                        </a:rPr>
                        <a:t> 2 bed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effectLst/>
                        </a:rPr>
                        <a:t> 3 bed </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4056677051"/>
                  </a:ext>
                </a:extLst>
              </a:tr>
              <a:tr h="207000">
                <a:tc>
                  <a:txBody>
                    <a:bodyPr/>
                    <a:lstStyle/>
                    <a:p>
                      <a:pPr algn="l" fontAlgn="b"/>
                      <a:r>
                        <a:rPr lang="en-GB" sz="1000" u="none" strike="noStrike" dirty="0">
                          <a:effectLst/>
                        </a:rPr>
                        <a:t>LA social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solidFill>
                            <a:srgbClr val="000000"/>
                          </a:solidFill>
                          <a:effectLst/>
                        </a:rPr>
                        <a:t>X </a:t>
                      </a:r>
                      <a:endParaRPr lang="en-GB" sz="1000" b="0" i="0" u="none" strike="noStrike" dirty="0">
                        <a:solidFill>
                          <a:srgbClr val="000000"/>
                        </a:solidFill>
                        <a:effectLst/>
                        <a:latin typeface="+mn-lt"/>
                      </a:endParaRPr>
                    </a:p>
                  </a:txBody>
                  <a:tcPr marL="0" marR="0" marT="0" marB="0" anchor="b"/>
                </a:tc>
                <a:tc>
                  <a:txBody>
                    <a:bodyPr/>
                    <a:lstStyle/>
                    <a:p>
                      <a:pPr algn="r" fontAlgn="b"/>
                      <a:r>
                        <a:rPr lang="en-GB" sz="1000" b="0" u="none" strike="noStrike" dirty="0">
                          <a:solidFill>
                            <a:srgbClr val="000000"/>
                          </a:solidFill>
                          <a:effectLst/>
                        </a:rPr>
                        <a:t>X </a:t>
                      </a:r>
                      <a:endParaRPr lang="en-GB" sz="1000" b="0" i="0" u="none" strike="noStrike" dirty="0">
                        <a:solidFill>
                          <a:srgbClr val="000000"/>
                        </a:solidFill>
                        <a:effectLst/>
                        <a:latin typeface="+mn-lt"/>
                      </a:endParaRPr>
                    </a:p>
                  </a:txBody>
                  <a:tcPr marL="0" marR="0" marT="0" marB="0" anchor="b"/>
                </a:tc>
                <a:tc>
                  <a:txBody>
                    <a:bodyPr/>
                    <a:lstStyle/>
                    <a:p>
                      <a:pPr algn="r" fontAlgn="b"/>
                      <a:r>
                        <a:rPr lang="en-GB" sz="1000" b="0" u="none" strike="noStrike" dirty="0">
                          <a:solidFill>
                            <a:srgbClr val="000000"/>
                          </a:solidFill>
                          <a:effectLst/>
                        </a:rPr>
                        <a:t>X </a:t>
                      </a:r>
                      <a:endParaRPr lang="en-GB"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316406227"/>
                  </a:ext>
                </a:extLst>
              </a:tr>
              <a:tr h="207000">
                <a:tc>
                  <a:txBody>
                    <a:bodyPr/>
                    <a:lstStyle/>
                    <a:p>
                      <a:pPr algn="l" fontAlgn="b"/>
                      <a:r>
                        <a:rPr lang="en-GB" sz="1000" u="none" strike="noStrike" dirty="0">
                          <a:effectLst/>
                        </a:rPr>
                        <a:t>HA social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rPr>
                        <a:t> £   4,218 </a:t>
                      </a:r>
                      <a:endParaRPr lang="en-GB" sz="10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rPr>
                        <a:t> £   4,902 </a:t>
                      </a:r>
                      <a:endParaRPr lang="en-GB" sz="10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rPr>
                        <a:t> £   5,381 </a:t>
                      </a:r>
                      <a:endParaRPr lang="en-GB" sz="1000" b="0" i="0" u="none" strike="noStrike" kern="1200" dirty="0">
                        <a:solidFill>
                          <a:srgbClr val="000000"/>
                        </a:solidFill>
                        <a:effectLst/>
                        <a:latin typeface="+mn-lt"/>
                        <a:ea typeface="+mn-ea"/>
                        <a:cs typeface="+mn-cs"/>
                      </a:endParaRPr>
                    </a:p>
                  </a:txBody>
                  <a:tcPr marL="0" marR="0" marT="0" marB="0" anchor="b"/>
                </a:tc>
                <a:extLst>
                  <a:ext uri="{0D108BD9-81ED-4DB2-BD59-A6C34878D82A}">
                    <a16:rowId xmlns:a16="http://schemas.microsoft.com/office/drawing/2014/main" val="4083638268"/>
                  </a:ext>
                </a:extLst>
              </a:tr>
              <a:tr h="207000">
                <a:tc>
                  <a:txBody>
                    <a:bodyPr/>
                    <a:lstStyle/>
                    <a:p>
                      <a:pPr algn="l" fontAlgn="b"/>
                      <a:r>
                        <a:rPr lang="en-GB" sz="1000" u="none" strike="noStrike" dirty="0">
                          <a:effectLst/>
                        </a:rPr>
                        <a:t>HA affordable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rPr>
                        <a:t> £   5,835 </a:t>
                      </a:r>
                      <a:endParaRPr lang="en-GB" sz="10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rPr>
                        <a:t> £   6,906 </a:t>
                      </a:r>
                      <a:endParaRPr lang="en-GB" sz="10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rPr>
                        <a:t> £   8,163 </a:t>
                      </a:r>
                      <a:endParaRPr lang="en-GB" sz="1000" b="0" i="0" u="none" strike="noStrike" kern="1200" dirty="0">
                        <a:solidFill>
                          <a:srgbClr val="000000"/>
                        </a:solidFill>
                        <a:effectLst/>
                        <a:latin typeface="+mn-lt"/>
                        <a:ea typeface="+mn-ea"/>
                        <a:cs typeface="+mn-cs"/>
                      </a:endParaRPr>
                    </a:p>
                  </a:txBody>
                  <a:tcPr marL="0" marR="0" marT="0" marB="0" anchor="b"/>
                </a:tc>
                <a:extLst>
                  <a:ext uri="{0D108BD9-81ED-4DB2-BD59-A6C34878D82A}">
                    <a16:rowId xmlns:a16="http://schemas.microsoft.com/office/drawing/2014/main" val="3218272329"/>
                  </a:ext>
                </a:extLst>
              </a:tr>
              <a:tr h="207000">
                <a:tc>
                  <a:txBody>
                    <a:bodyPr/>
                    <a:lstStyle/>
                    <a:p>
                      <a:pPr algn="l" fontAlgn="b"/>
                      <a:r>
                        <a:rPr lang="en-GB" sz="1000" u="none" strike="noStrike" dirty="0">
                          <a:effectLst/>
                        </a:rPr>
                        <a:t>LA affordable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solidFill>
                            <a:srgbClr val="000000"/>
                          </a:solidFill>
                          <a:effectLst/>
                        </a:rPr>
                        <a:t>X </a:t>
                      </a:r>
                      <a:endParaRPr lang="en-GB" sz="1000" b="0" i="0" u="none" strike="noStrike" dirty="0">
                        <a:solidFill>
                          <a:srgbClr val="000000"/>
                        </a:solidFill>
                        <a:effectLst/>
                        <a:latin typeface="+mn-lt"/>
                      </a:endParaRPr>
                    </a:p>
                  </a:txBody>
                  <a:tcPr marL="0" marR="0" marT="0" marB="0" anchor="b"/>
                </a:tc>
                <a:tc>
                  <a:txBody>
                    <a:bodyPr/>
                    <a:lstStyle/>
                    <a:p>
                      <a:pPr algn="r" fontAlgn="b"/>
                      <a:r>
                        <a:rPr lang="en-GB" sz="1000" b="0" u="none" strike="noStrike" dirty="0">
                          <a:solidFill>
                            <a:srgbClr val="000000"/>
                          </a:solidFill>
                          <a:effectLst/>
                        </a:rPr>
                        <a:t>X </a:t>
                      </a:r>
                      <a:endParaRPr lang="en-GB" sz="1000" b="0" i="0" u="none" strike="noStrike" dirty="0">
                        <a:solidFill>
                          <a:srgbClr val="000000"/>
                        </a:solidFill>
                        <a:effectLst/>
                        <a:latin typeface="+mn-lt"/>
                      </a:endParaRPr>
                    </a:p>
                  </a:txBody>
                  <a:tcPr marL="0" marR="0" marT="0" marB="0" anchor="b"/>
                </a:tc>
                <a:tc>
                  <a:txBody>
                    <a:bodyPr/>
                    <a:lstStyle/>
                    <a:p>
                      <a:pPr algn="r" fontAlgn="b"/>
                      <a:r>
                        <a:rPr lang="en-GB" sz="1000" b="0" u="none" strike="noStrike" dirty="0">
                          <a:solidFill>
                            <a:srgbClr val="000000"/>
                          </a:solidFill>
                          <a:effectLst/>
                        </a:rPr>
                        <a:t>X </a:t>
                      </a:r>
                      <a:endParaRPr lang="en-GB"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2040477775"/>
                  </a:ext>
                </a:extLst>
              </a:tr>
              <a:tr h="207000">
                <a:tc>
                  <a:txBody>
                    <a:bodyPr/>
                    <a:lstStyle/>
                    <a:p>
                      <a:pPr algn="l" fontAlgn="b"/>
                      <a:r>
                        <a:rPr lang="en-GB" sz="1000" u="none" strike="noStrike" dirty="0">
                          <a:effectLst/>
                        </a:rPr>
                        <a:t>Intermediate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rPr>
                        <a:t> £   5,772 </a:t>
                      </a:r>
                      <a:endParaRPr lang="en-GB" sz="10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rPr>
                        <a:t> £   7,280 </a:t>
                      </a:r>
                      <a:endParaRPr lang="en-GB" sz="10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rPr>
                        <a:t> £   8,684 </a:t>
                      </a:r>
                      <a:endParaRPr lang="en-GB" sz="1000" b="0" i="0" u="none" strike="noStrike" kern="1200" dirty="0">
                        <a:solidFill>
                          <a:srgbClr val="000000"/>
                        </a:solidFill>
                        <a:effectLst/>
                        <a:latin typeface="+mn-lt"/>
                        <a:ea typeface="+mn-ea"/>
                        <a:cs typeface="+mn-cs"/>
                      </a:endParaRPr>
                    </a:p>
                  </a:txBody>
                  <a:tcPr marL="0" marR="0" marT="0" marB="0" anchor="b"/>
                </a:tc>
                <a:extLst>
                  <a:ext uri="{0D108BD9-81ED-4DB2-BD59-A6C34878D82A}">
                    <a16:rowId xmlns:a16="http://schemas.microsoft.com/office/drawing/2014/main" val="746952993"/>
                  </a:ext>
                </a:extLst>
              </a:tr>
              <a:tr h="207000">
                <a:tc>
                  <a:txBody>
                    <a:bodyPr/>
                    <a:lstStyle/>
                    <a:p>
                      <a:pPr algn="l" fontAlgn="b"/>
                      <a:r>
                        <a:rPr lang="en-GB" sz="1000" u="none" strike="noStrike" dirty="0">
                          <a:effectLst/>
                        </a:rPr>
                        <a:t>Median private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rPr>
                        <a:t> £   7,228 </a:t>
                      </a:r>
                      <a:endParaRPr lang="en-GB" sz="10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rPr>
                        <a:t> £   9,126 </a:t>
                      </a:r>
                      <a:endParaRPr lang="en-GB" sz="10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rPr>
                        <a:t> £ 10,842 </a:t>
                      </a:r>
                      <a:endParaRPr lang="en-GB" sz="1000" b="0" i="0" u="none" strike="noStrike" kern="1200" dirty="0">
                        <a:solidFill>
                          <a:srgbClr val="000000"/>
                        </a:solidFill>
                        <a:effectLst/>
                        <a:latin typeface="+mn-lt"/>
                        <a:ea typeface="+mn-ea"/>
                        <a:cs typeface="+mn-cs"/>
                      </a:endParaRPr>
                    </a:p>
                  </a:txBody>
                  <a:tcPr marL="0" marR="0" marT="0" marB="0" anchor="b"/>
                </a:tc>
                <a:extLst>
                  <a:ext uri="{0D108BD9-81ED-4DB2-BD59-A6C34878D82A}">
                    <a16:rowId xmlns:a16="http://schemas.microsoft.com/office/drawing/2014/main" val="1598849496"/>
                  </a:ext>
                </a:extLst>
              </a:tr>
              <a:tr h="207000">
                <a:tc>
                  <a:txBody>
                    <a:bodyPr/>
                    <a:lstStyle/>
                    <a:p>
                      <a:pPr algn="l" fontAlgn="b"/>
                      <a:r>
                        <a:rPr lang="en-GB" sz="1000" u="none" strike="noStrike" dirty="0">
                          <a:effectLst/>
                        </a:rPr>
                        <a:t>Homebuy</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rPr>
                        <a:t> £   6,461 </a:t>
                      </a:r>
                      <a:endParaRPr lang="en-GB" sz="10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rPr>
                        <a:t> £   9,568 </a:t>
                      </a:r>
                      <a:endParaRPr lang="en-GB" sz="10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rPr>
                        <a:t> £ 12,506 </a:t>
                      </a:r>
                      <a:endParaRPr lang="en-GB" sz="1000" b="0" i="0" u="none" strike="noStrike" kern="1200" dirty="0">
                        <a:solidFill>
                          <a:srgbClr val="000000"/>
                        </a:solidFill>
                        <a:effectLst/>
                        <a:latin typeface="+mn-lt"/>
                        <a:ea typeface="+mn-ea"/>
                        <a:cs typeface="+mn-cs"/>
                      </a:endParaRPr>
                    </a:p>
                  </a:txBody>
                  <a:tcPr marL="0" marR="0" marT="0" marB="0" anchor="b"/>
                </a:tc>
                <a:extLst>
                  <a:ext uri="{0D108BD9-81ED-4DB2-BD59-A6C34878D82A}">
                    <a16:rowId xmlns:a16="http://schemas.microsoft.com/office/drawing/2014/main" val="4057487886"/>
                  </a:ext>
                </a:extLst>
              </a:tr>
              <a:tr h="207000">
                <a:tc>
                  <a:txBody>
                    <a:bodyPr/>
                    <a:lstStyle/>
                    <a:p>
                      <a:pPr algn="l" fontAlgn="b"/>
                      <a:r>
                        <a:rPr lang="en-GB" sz="1000" u="none" strike="noStrike" dirty="0">
                          <a:effectLst/>
                        </a:rPr>
                        <a:t>LQ resale</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rPr>
                        <a:t> £   5,642 </a:t>
                      </a:r>
                      <a:endParaRPr lang="en-GB" sz="10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rPr>
                        <a:t> £   7,878 </a:t>
                      </a:r>
                      <a:endParaRPr lang="en-GB" sz="10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rPr>
                        <a:t> £ 12,259 </a:t>
                      </a:r>
                      <a:endParaRPr lang="en-GB" sz="1000" b="0" i="0" u="none" strike="noStrike" kern="1200" dirty="0">
                        <a:solidFill>
                          <a:srgbClr val="000000"/>
                        </a:solidFill>
                        <a:effectLst/>
                        <a:latin typeface="+mn-lt"/>
                        <a:ea typeface="+mn-ea"/>
                        <a:cs typeface="+mn-cs"/>
                      </a:endParaRPr>
                    </a:p>
                  </a:txBody>
                  <a:tcPr marL="0" marR="0" marT="0" marB="0" anchor="b"/>
                </a:tc>
                <a:extLst>
                  <a:ext uri="{0D108BD9-81ED-4DB2-BD59-A6C34878D82A}">
                    <a16:rowId xmlns:a16="http://schemas.microsoft.com/office/drawing/2014/main" val="3144066353"/>
                  </a:ext>
                </a:extLst>
              </a:tr>
              <a:tr h="207000">
                <a:tc>
                  <a:txBody>
                    <a:bodyPr/>
                    <a:lstStyle/>
                    <a:p>
                      <a:pPr algn="l" fontAlgn="b"/>
                      <a:r>
                        <a:rPr lang="en-GB" sz="1000" u="none" strike="noStrike" dirty="0">
                          <a:effectLst/>
                        </a:rPr>
                        <a:t>Avg resale</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rPr>
                        <a:t> £   6,903 </a:t>
                      </a:r>
                      <a:endParaRPr lang="en-GB" sz="10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rPr>
                        <a:t> £   9,360 </a:t>
                      </a:r>
                      <a:endParaRPr lang="en-GB" sz="10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rPr>
                        <a:t> £ 14,378 </a:t>
                      </a:r>
                      <a:endParaRPr lang="en-GB" sz="1000" b="0" i="0" u="none" strike="noStrike" kern="1200" dirty="0">
                        <a:solidFill>
                          <a:srgbClr val="000000"/>
                        </a:solidFill>
                        <a:effectLst/>
                        <a:latin typeface="+mn-lt"/>
                        <a:ea typeface="+mn-ea"/>
                        <a:cs typeface="+mn-cs"/>
                      </a:endParaRPr>
                    </a:p>
                  </a:txBody>
                  <a:tcPr marL="0" marR="0" marT="0" marB="0" anchor="b"/>
                </a:tc>
                <a:extLst>
                  <a:ext uri="{0D108BD9-81ED-4DB2-BD59-A6C34878D82A}">
                    <a16:rowId xmlns:a16="http://schemas.microsoft.com/office/drawing/2014/main" val="1835506041"/>
                  </a:ext>
                </a:extLst>
              </a:tr>
              <a:tr h="207000">
                <a:tc>
                  <a:txBody>
                    <a:bodyPr/>
                    <a:lstStyle/>
                    <a:p>
                      <a:pPr algn="l" fontAlgn="b"/>
                      <a:r>
                        <a:rPr lang="en-GB" sz="1000" u="none" strike="noStrike" dirty="0">
                          <a:effectLst/>
                        </a:rPr>
                        <a:t>LQ new build</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rPr>
                        <a:t> £ 10,712 </a:t>
                      </a:r>
                      <a:endParaRPr lang="en-GB" sz="10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rPr>
                        <a:t> £ 11,986 </a:t>
                      </a:r>
                      <a:endParaRPr lang="en-GB" sz="10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rPr>
                        <a:t> £ 15,860 </a:t>
                      </a:r>
                      <a:endParaRPr lang="en-GB" sz="1000" b="0" i="0" u="none" strike="noStrike" kern="1200" dirty="0">
                        <a:solidFill>
                          <a:srgbClr val="000000"/>
                        </a:solidFill>
                        <a:effectLst/>
                        <a:latin typeface="+mn-lt"/>
                        <a:ea typeface="+mn-ea"/>
                        <a:cs typeface="+mn-cs"/>
                      </a:endParaRPr>
                    </a:p>
                  </a:txBody>
                  <a:tcPr marL="0" marR="0" marT="0" marB="0" anchor="b"/>
                </a:tc>
                <a:extLst>
                  <a:ext uri="{0D108BD9-81ED-4DB2-BD59-A6C34878D82A}">
                    <a16:rowId xmlns:a16="http://schemas.microsoft.com/office/drawing/2014/main" val="1548578091"/>
                  </a:ext>
                </a:extLst>
              </a:tr>
              <a:tr h="207000">
                <a:tc>
                  <a:txBody>
                    <a:bodyPr/>
                    <a:lstStyle/>
                    <a:p>
                      <a:pPr algn="l" fontAlgn="b"/>
                      <a:r>
                        <a:rPr lang="en-GB" sz="1000" u="none" strike="noStrike" dirty="0">
                          <a:effectLst/>
                        </a:rPr>
                        <a:t>Avg new build</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rPr>
                        <a:t> £ 10,855 </a:t>
                      </a:r>
                      <a:endParaRPr lang="en-GB" sz="10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rPr>
                        <a:t> £ 12,506 </a:t>
                      </a:r>
                      <a:endParaRPr lang="en-GB" sz="10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rPr>
                        <a:t> £ 17,836 </a:t>
                      </a:r>
                      <a:endParaRPr lang="en-GB" sz="1000" b="0" i="0" u="none" strike="noStrike" kern="1200" dirty="0">
                        <a:solidFill>
                          <a:srgbClr val="000000"/>
                        </a:solidFill>
                        <a:effectLst/>
                        <a:latin typeface="+mn-lt"/>
                        <a:ea typeface="+mn-ea"/>
                        <a:cs typeface="+mn-cs"/>
                      </a:endParaRPr>
                    </a:p>
                  </a:txBody>
                  <a:tcPr marL="0" marR="0" marT="0" marB="0" anchor="b"/>
                </a:tc>
                <a:extLst>
                  <a:ext uri="{0D108BD9-81ED-4DB2-BD59-A6C34878D82A}">
                    <a16:rowId xmlns:a16="http://schemas.microsoft.com/office/drawing/2014/main" val="2812583024"/>
                  </a:ext>
                </a:extLst>
              </a:tr>
            </a:tbl>
          </a:graphicData>
        </a:graphic>
      </p:graphicFrame>
      <p:sp>
        <p:nvSpPr>
          <p:cNvPr id="35" name="Arrow: Right 34">
            <a:extLst>
              <a:ext uri="{FF2B5EF4-FFF2-40B4-BE49-F238E27FC236}">
                <a16:creationId xmlns:a16="http://schemas.microsoft.com/office/drawing/2014/main" id="{DA1F7FBE-4256-AA33-F62D-7802CCE69AFA}"/>
              </a:ext>
            </a:extLst>
          </p:cNvPr>
          <p:cNvSpPr/>
          <p:nvPr/>
        </p:nvSpPr>
        <p:spPr>
          <a:xfrm>
            <a:off x="4011424" y="814325"/>
            <a:ext cx="530270"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40" name="Table 39">
            <a:extLst>
              <a:ext uri="{FF2B5EF4-FFF2-40B4-BE49-F238E27FC236}">
                <a16:creationId xmlns:a16="http://schemas.microsoft.com/office/drawing/2014/main" id="{054A4F44-BB98-5ED1-462C-C820FF2E1CC8}"/>
              </a:ext>
            </a:extLst>
          </p:cNvPr>
          <p:cNvGraphicFramePr>
            <a:graphicFrameLocks noGrp="1"/>
          </p:cNvGraphicFramePr>
          <p:nvPr>
            <p:extLst>
              <p:ext uri="{D42A27DB-BD31-4B8C-83A1-F6EECF244321}">
                <p14:modId xmlns:p14="http://schemas.microsoft.com/office/powerpoint/2010/main" val="2060156881"/>
              </p:ext>
            </p:extLst>
          </p:nvPr>
        </p:nvGraphicFramePr>
        <p:xfrm>
          <a:off x="666616" y="2932609"/>
          <a:ext cx="3654175" cy="2629152"/>
        </p:xfrm>
        <a:graphic>
          <a:graphicData uri="http://schemas.openxmlformats.org/drawingml/2006/table">
            <a:tbl>
              <a:tblPr firstRow="1">
                <a:tableStyleId>{5C22544A-7EE6-4342-B048-85BDC9FD1C3A}</a:tableStyleId>
              </a:tblPr>
              <a:tblGrid>
                <a:gridCol w="1655473">
                  <a:extLst>
                    <a:ext uri="{9D8B030D-6E8A-4147-A177-3AD203B41FA5}">
                      <a16:colId xmlns:a16="http://schemas.microsoft.com/office/drawing/2014/main" val="51333165"/>
                    </a:ext>
                  </a:extLst>
                </a:gridCol>
                <a:gridCol w="667626">
                  <a:extLst>
                    <a:ext uri="{9D8B030D-6E8A-4147-A177-3AD203B41FA5}">
                      <a16:colId xmlns:a16="http://schemas.microsoft.com/office/drawing/2014/main" val="2590346686"/>
                    </a:ext>
                  </a:extLst>
                </a:gridCol>
                <a:gridCol w="632487">
                  <a:extLst>
                    <a:ext uri="{9D8B030D-6E8A-4147-A177-3AD203B41FA5}">
                      <a16:colId xmlns:a16="http://schemas.microsoft.com/office/drawing/2014/main" val="2110719262"/>
                    </a:ext>
                  </a:extLst>
                </a:gridCol>
                <a:gridCol w="698589">
                  <a:extLst>
                    <a:ext uri="{9D8B030D-6E8A-4147-A177-3AD203B41FA5}">
                      <a16:colId xmlns:a16="http://schemas.microsoft.com/office/drawing/2014/main" val="2663437825"/>
                    </a:ext>
                  </a:extLst>
                </a:gridCol>
              </a:tblGrid>
              <a:tr h="219096">
                <a:tc>
                  <a:txBody>
                    <a:bodyPr/>
                    <a:lstStyle/>
                    <a:p>
                      <a:pPr algn="l" fontAlgn="b"/>
                      <a:r>
                        <a:rPr lang="en-GB" sz="1000" b="0" u="none" strike="noStrike" dirty="0">
                          <a:effectLst/>
                        </a:rPr>
                        <a:t>HDC per year x 3.5</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effectLst/>
                        </a:rPr>
                        <a:t> 1 bed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effectLst/>
                        </a:rPr>
                        <a:t> 2 bed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effectLst/>
                        </a:rPr>
                        <a:t> 3 bed </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4056677051"/>
                  </a:ext>
                </a:extLst>
              </a:tr>
              <a:tr h="219096">
                <a:tc>
                  <a:txBody>
                    <a:bodyPr/>
                    <a:lstStyle/>
                    <a:p>
                      <a:pPr algn="l" fontAlgn="b"/>
                      <a:r>
                        <a:rPr lang="en-GB" sz="1000" b="0" u="none" strike="noStrike" dirty="0">
                          <a:effectLst/>
                        </a:rPr>
                        <a:t>LA social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solidFill>
                            <a:srgbClr val="000000"/>
                          </a:solidFill>
                          <a:effectLst/>
                        </a:rPr>
                        <a:t>X </a:t>
                      </a:r>
                      <a:endParaRPr lang="en-GB" sz="1000" b="0" i="0" u="none" strike="noStrike" dirty="0">
                        <a:solidFill>
                          <a:srgbClr val="000000"/>
                        </a:solidFill>
                        <a:effectLst/>
                        <a:latin typeface="+mn-lt"/>
                      </a:endParaRPr>
                    </a:p>
                  </a:txBody>
                  <a:tcPr marL="0" marR="0" marT="0" marB="0" anchor="b"/>
                </a:tc>
                <a:tc>
                  <a:txBody>
                    <a:bodyPr/>
                    <a:lstStyle/>
                    <a:p>
                      <a:pPr algn="r" fontAlgn="b"/>
                      <a:r>
                        <a:rPr lang="en-GB" sz="1000" b="0" u="none" strike="noStrike" dirty="0">
                          <a:solidFill>
                            <a:srgbClr val="000000"/>
                          </a:solidFill>
                          <a:effectLst/>
                        </a:rPr>
                        <a:t>X </a:t>
                      </a:r>
                      <a:endParaRPr lang="en-GB" sz="1000" b="0" i="0" u="none" strike="noStrike" dirty="0">
                        <a:solidFill>
                          <a:srgbClr val="000000"/>
                        </a:solidFill>
                        <a:effectLst/>
                        <a:latin typeface="+mn-lt"/>
                      </a:endParaRPr>
                    </a:p>
                  </a:txBody>
                  <a:tcPr marL="0" marR="0" marT="0" marB="0" anchor="b"/>
                </a:tc>
                <a:tc>
                  <a:txBody>
                    <a:bodyPr/>
                    <a:lstStyle/>
                    <a:p>
                      <a:pPr algn="r" fontAlgn="b"/>
                      <a:r>
                        <a:rPr lang="en-GB" sz="1000" b="0" u="none" strike="noStrike" dirty="0">
                          <a:solidFill>
                            <a:srgbClr val="000000"/>
                          </a:solidFill>
                          <a:effectLst/>
                        </a:rPr>
                        <a:t>X </a:t>
                      </a:r>
                      <a:endParaRPr lang="en-GB"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316406227"/>
                  </a:ext>
                </a:extLst>
              </a:tr>
              <a:tr h="219096">
                <a:tc>
                  <a:txBody>
                    <a:bodyPr/>
                    <a:lstStyle/>
                    <a:p>
                      <a:pPr algn="l" fontAlgn="b"/>
                      <a:r>
                        <a:rPr lang="en-GB" sz="1000" b="0" u="none" strike="noStrike" dirty="0">
                          <a:effectLst/>
                        </a:rPr>
                        <a:t>HA social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latin typeface="+mn-lt"/>
                          <a:ea typeface="+mn-ea"/>
                          <a:cs typeface="+mn-cs"/>
                        </a:rPr>
                        <a:t>£14,762 </a:t>
                      </a: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latin typeface="+mn-lt"/>
                          <a:ea typeface="+mn-ea"/>
                          <a:cs typeface="+mn-cs"/>
                        </a:rPr>
                        <a:t>£17,157 </a:t>
                      </a: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latin typeface="+mn-lt"/>
                          <a:ea typeface="+mn-ea"/>
                          <a:cs typeface="+mn-cs"/>
                        </a:rPr>
                        <a:t>£18,835 </a:t>
                      </a:r>
                    </a:p>
                  </a:txBody>
                  <a:tcPr marL="0" marR="0" marT="0" marB="0" anchor="b"/>
                </a:tc>
                <a:extLst>
                  <a:ext uri="{0D108BD9-81ED-4DB2-BD59-A6C34878D82A}">
                    <a16:rowId xmlns:a16="http://schemas.microsoft.com/office/drawing/2014/main" val="4083638268"/>
                  </a:ext>
                </a:extLst>
              </a:tr>
              <a:tr h="219096">
                <a:tc>
                  <a:txBody>
                    <a:bodyPr/>
                    <a:lstStyle/>
                    <a:p>
                      <a:pPr algn="l" fontAlgn="b"/>
                      <a:r>
                        <a:rPr lang="en-GB" sz="1000" b="0" u="none" strike="noStrike" dirty="0">
                          <a:effectLst/>
                        </a:rPr>
                        <a:t>HA affordable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latin typeface="+mn-lt"/>
                          <a:ea typeface="+mn-ea"/>
                          <a:cs typeface="+mn-cs"/>
                        </a:rPr>
                        <a:t>£20,422 </a:t>
                      </a: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latin typeface="+mn-lt"/>
                          <a:ea typeface="+mn-ea"/>
                          <a:cs typeface="+mn-cs"/>
                        </a:rPr>
                        <a:t>£24,170 </a:t>
                      </a: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latin typeface="+mn-lt"/>
                          <a:ea typeface="+mn-ea"/>
                          <a:cs typeface="+mn-cs"/>
                        </a:rPr>
                        <a:t>£28,570 </a:t>
                      </a:r>
                    </a:p>
                  </a:txBody>
                  <a:tcPr marL="0" marR="0" marT="0" marB="0" anchor="b"/>
                </a:tc>
                <a:extLst>
                  <a:ext uri="{0D108BD9-81ED-4DB2-BD59-A6C34878D82A}">
                    <a16:rowId xmlns:a16="http://schemas.microsoft.com/office/drawing/2014/main" val="3218272329"/>
                  </a:ext>
                </a:extLst>
              </a:tr>
              <a:tr h="219096">
                <a:tc>
                  <a:txBody>
                    <a:bodyPr/>
                    <a:lstStyle/>
                    <a:p>
                      <a:pPr algn="l" fontAlgn="b"/>
                      <a:r>
                        <a:rPr lang="en-GB" sz="1000" b="0" u="none" strike="noStrike" dirty="0">
                          <a:effectLst/>
                        </a:rPr>
                        <a:t>LA affordable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solidFill>
                            <a:srgbClr val="000000"/>
                          </a:solidFill>
                          <a:effectLst/>
                        </a:rPr>
                        <a:t>X </a:t>
                      </a:r>
                      <a:endParaRPr lang="en-GB" sz="1000" b="0" i="0" u="none" strike="noStrike" dirty="0">
                        <a:solidFill>
                          <a:srgbClr val="000000"/>
                        </a:solidFill>
                        <a:effectLst/>
                        <a:latin typeface="+mn-lt"/>
                      </a:endParaRPr>
                    </a:p>
                  </a:txBody>
                  <a:tcPr marL="0" marR="0" marT="0" marB="0" anchor="b"/>
                </a:tc>
                <a:tc>
                  <a:txBody>
                    <a:bodyPr/>
                    <a:lstStyle/>
                    <a:p>
                      <a:pPr algn="r" fontAlgn="b"/>
                      <a:r>
                        <a:rPr lang="en-GB" sz="1000" b="0" u="none" strike="noStrike" dirty="0">
                          <a:solidFill>
                            <a:srgbClr val="000000"/>
                          </a:solidFill>
                          <a:effectLst/>
                        </a:rPr>
                        <a:t>X </a:t>
                      </a:r>
                      <a:endParaRPr lang="en-GB" sz="1000" b="0" i="0" u="none" strike="noStrike" dirty="0">
                        <a:solidFill>
                          <a:srgbClr val="000000"/>
                        </a:solidFill>
                        <a:effectLst/>
                        <a:latin typeface="+mn-lt"/>
                      </a:endParaRPr>
                    </a:p>
                  </a:txBody>
                  <a:tcPr marL="0" marR="0" marT="0" marB="0" anchor="b"/>
                </a:tc>
                <a:tc>
                  <a:txBody>
                    <a:bodyPr/>
                    <a:lstStyle/>
                    <a:p>
                      <a:pPr algn="r" fontAlgn="b"/>
                      <a:r>
                        <a:rPr lang="en-GB" sz="1000" b="0" u="none" strike="noStrike" dirty="0">
                          <a:solidFill>
                            <a:srgbClr val="000000"/>
                          </a:solidFill>
                          <a:effectLst/>
                        </a:rPr>
                        <a:t>X </a:t>
                      </a:r>
                      <a:endParaRPr lang="en-GB"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2040477775"/>
                  </a:ext>
                </a:extLst>
              </a:tr>
              <a:tr h="219096">
                <a:tc>
                  <a:txBody>
                    <a:bodyPr/>
                    <a:lstStyle/>
                    <a:p>
                      <a:pPr algn="l" fontAlgn="b"/>
                      <a:r>
                        <a:rPr lang="en-GB" sz="1000" b="0" u="none" strike="noStrike" dirty="0">
                          <a:effectLst/>
                        </a:rPr>
                        <a:t>Intermediate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latin typeface="+mn-lt"/>
                          <a:ea typeface="+mn-ea"/>
                          <a:cs typeface="+mn-cs"/>
                        </a:rPr>
                        <a:t>£20,202 </a:t>
                      </a: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latin typeface="+mn-lt"/>
                          <a:ea typeface="+mn-ea"/>
                          <a:cs typeface="+mn-cs"/>
                        </a:rPr>
                        <a:t>£25,480 </a:t>
                      </a: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latin typeface="+mn-lt"/>
                          <a:ea typeface="+mn-ea"/>
                          <a:cs typeface="+mn-cs"/>
                        </a:rPr>
                        <a:t>£30,394 </a:t>
                      </a:r>
                    </a:p>
                  </a:txBody>
                  <a:tcPr marL="0" marR="0" marT="0" marB="0" anchor="b"/>
                </a:tc>
                <a:extLst>
                  <a:ext uri="{0D108BD9-81ED-4DB2-BD59-A6C34878D82A}">
                    <a16:rowId xmlns:a16="http://schemas.microsoft.com/office/drawing/2014/main" val="746952993"/>
                  </a:ext>
                </a:extLst>
              </a:tr>
              <a:tr h="219096">
                <a:tc>
                  <a:txBody>
                    <a:bodyPr/>
                    <a:lstStyle/>
                    <a:p>
                      <a:pPr algn="l" fontAlgn="b"/>
                      <a:r>
                        <a:rPr lang="en-GB" sz="1000" b="0" u="none" strike="noStrike" dirty="0">
                          <a:effectLst/>
                        </a:rPr>
                        <a:t>Median private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latin typeface="+mn-lt"/>
                          <a:ea typeface="+mn-ea"/>
                          <a:cs typeface="+mn-cs"/>
                        </a:rPr>
                        <a:t>£25,298 </a:t>
                      </a: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latin typeface="+mn-lt"/>
                          <a:ea typeface="+mn-ea"/>
                          <a:cs typeface="+mn-cs"/>
                        </a:rPr>
                        <a:t>£31,941 </a:t>
                      </a: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latin typeface="+mn-lt"/>
                          <a:ea typeface="+mn-ea"/>
                          <a:cs typeface="+mn-cs"/>
                        </a:rPr>
                        <a:t>£37,947 </a:t>
                      </a:r>
                    </a:p>
                  </a:txBody>
                  <a:tcPr marL="0" marR="0" marT="0" marB="0" anchor="b"/>
                </a:tc>
                <a:extLst>
                  <a:ext uri="{0D108BD9-81ED-4DB2-BD59-A6C34878D82A}">
                    <a16:rowId xmlns:a16="http://schemas.microsoft.com/office/drawing/2014/main" val="1598849496"/>
                  </a:ext>
                </a:extLst>
              </a:tr>
              <a:tr h="219096">
                <a:tc>
                  <a:txBody>
                    <a:bodyPr/>
                    <a:lstStyle/>
                    <a:p>
                      <a:pPr algn="l" fontAlgn="b"/>
                      <a:r>
                        <a:rPr lang="en-GB" sz="1000" b="0" u="none" strike="noStrike" dirty="0">
                          <a:effectLst/>
                        </a:rPr>
                        <a:t>Homebuy</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latin typeface="+mn-lt"/>
                          <a:ea typeface="+mn-ea"/>
                          <a:cs typeface="+mn-cs"/>
                        </a:rPr>
                        <a:t>£22,614 </a:t>
                      </a: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latin typeface="+mn-lt"/>
                          <a:ea typeface="+mn-ea"/>
                          <a:cs typeface="+mn-cs"/>
                        </a:rPr>
                        <a:t>£33,488 </a:t>
                      </a: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latin typeface="+mn-lt"/>
                          <a:ea typeface="+mn-ea"/>
                          <a:cs typeface="+mn-cs"/>
                        </a:rPr>
                        <a:t>£43,771 </a:t>
                      </a:r>
                    </a:p>
                  </a:txBody>
                  <a:tcPr marL="0" marR="0" marT="0" marB="0" anchor="b"/>
                </a:tc>
                <a:extLst>
                  <a:ext uri="{0D108BD9-81ED-4DB2-BD59-A6C34878D82A}">
                    <a16:rowId xmlns:a16="http://schemas.microsoft.com/office/drawing/2014/main" val="4057487886"/>
                  </a:ext>
                </a:extLst>
              </a:tr>
              <a:tr h="219096">
                <a:tc>
                  <a:txBody>
                    <a:bodyPr/>
                    <a:lstStyle/>
                    <a:p>
                      <a:pPr algn="l" fontAlgn="b"/>
                      <a:r>
                        <a:rPr lang="en-GB" sz="1000" b="0" u="none" strike="noStrike" dirty="0">
                          <a:effectLst/>
                        </a:rPr>
                        <a:t>LQ resale</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latin typeface="+mn-lt"/>
                          <a:ea typeface="+mn-ea"/>
                          <a:cs typeface="+mn-cs"/>
                        </a:rPr>
                        <a:t>£19,747 </a:t>
                      </a: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latin typeface="+mn-lt"/>
                          <a:ea typeface="+mn-ea"/>
                          <a:cs typeface="+mn-cs"/>
                        </a:rPr>
                        <a:t>£27,573 </a:t>
                      </a: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latin typeface="+mn-lt"/>
                          <a:ea typeface="+mn-ea"/>
                          <a:cs typeface="+mn-cs"/>
                        </a:rPr>
                        <a:t>£42,907 </a:t>
                      </a:r>
                    </a:p>
                  </a:txBody>
                  <a:tcPr marL="0" marR="0" marT="0" marB="0" anchor="b"/>
                </a:tc>
                <a:extLst>
                  <a:ext uri="{0D108BD9-81ED-4DB2-BD59-A6C34878D82A}">
                    <a16:rowId xmlns:a16="http://schemas.microsoft.com/office/drawing/2014/main" val="3144066353"/>
                  </a:ext>
                </a:extLst>
              </a:tr>
              <a:tr h="219096">
                <a:tc>
                  <a:txBody>
                    <a:bodyPr/>
                    <a:lstStyle/>
                    <a:p>
                      <a:pPr algn="l" fontAlgn="b"/>
                      <a:r>
                        <a:rPr lang="en-GB" sz="1000" b="0" u="none" strike="noStrike" dirty="0">
                          <a:effectLst/>
                        </a:rPr>
                        <a:t>Avg resale</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latin typeface="+mn-lt"/>
                          <a:ea typeface="+mn-ea"/>
                          <a:cs typeface="+mn-cs"/>
                        </a:rPr>
                        <a:t>£24,161 </a:t>
                      </a: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latin typeface="+mn-lt"/>
                          <a:ea typeface="+mn-ea"/>
                          <a:cs typeface="+mn-cs"/>
                        </a:rPr>
                        <a:t>£32,760 </a:t>
                      </a: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latin typeface="+mn-lt"/>
                          <a:ea typeface="+mn-ea"/>
                          <a:cs typeface="+mn-cs"/>
                        </a:rPr>
                        <a:t>£50,323 </a:t>
                      </a:r>
                    </a:p>
                  </a:txBody>
                  <a:tcPr marL="0" marR="0" marT="0" marB="0" anchor="b"/>
                </a:tc>
                <a:extLst>
                  <a:ext uri="{0D108BD9-81ED-4DB2-BD59-A6C34878D82A}">
                    <a16:rowId xmlns:a16="http://schemas.microsoft.com/office/drawing/2014/main" val="1835506041"/>
                  </a:ext>
                </a:extLst>
              </a:tr>
              <a:tr h="219096">
                <a:tc>
                  <a:txBody>
                    <a:bodyPr/>
                    <a:lstStyle/>
                    <a:p>
                      <a:pPr algn="l" fontAlgn="b"/>
                      <a:r>
                        <a:rPr lang="en-GB" sz="1000" b="0" u="none" strike="noStrike" dirty="0">
                          <a:effectLst/>
                        </a:rPr>
                        <a:t>LQ new build</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latin typeface="+mn-lt"/>
                          <a:ea typeface="+mn-ea"/>
                          <a:cs typeface="+mn-cs"/>
                        </a:rPr>
                        <a:t>£37,492 </a:t>
                      </a: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latin typeface="+mn-lt"/>
                          <a:ea typeface="+mn-ea"/>
                          <a:cs typeface="+mn-cs"/>
                        </a:rPr>
                        <a:t>£41,951 </a:t>
                      </a: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latin typeface="+mn-lt"/>
                          <a:ea typeface="+mn-ea"/>
                          <a:cs typeface="+mn-cs"/>
                        </a:rPr>
                        <a:t>£55,510 </a:t>
                      </a:r>
                    </a:p>
                  </a:txBody>
                  <a:tcPr marL="0" marR="0" marT="0" marB="0" anchor="b"/>
                </a:tc>
                <a:extLst>
                  <a:ext uri="{0D108BD9-81ED-4DB2-BD59-A6C34878D82A}">
                    <a16:rowId xmlns:a16="http://schemas.microsoft.com/office/drawing/2014/main" val="1548578091"/>
                  </a:ext>
                </a:extLst>
              </a:tr>
              <a:tr h="219096">
                <a:tc>
                  <a:txBody>
                    <a:bodyPr/>
                    <a:lstStyle/>
                    <a:p>
                      <a:pPr algn="l" fontAlgn="b"/>
                      <a:r>
                        <a:rPr lang="en-GB" sz="1000" b="0" u="none" strike="noStrike" dirty="0">
                          <a:effectLst/>
                        </a:rPr>
                        <a:t>Avg new build</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latin typeface="+mn-lt"/>
                          <a:ea typeface="+mn-ea"/>
                          <a:cs typeface="+mn-cs"/>
                        </a:rPr>
                        <a:t>£37,993 </a:t>
                      </a: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latin typeface="+mn-lt"/>
                          <a:ea typeface="+mn-ea"/>
                          <a:cs typeface="+mn-cs"/>
                        </a:rPr>
                        <a:t>£43,771 </a:t>
                      </a:r>
                    </a:p>
                  </a:txBody>
                  <a:tcPr marL="0" marR="0" marT="0" marB="0" anchor="b"/>
                </a:tc>
                <a:tc>
                  <a:txBody>
                    <a:bodyPr/>
                    <a:lstStyle/>
                    <a:p>
                      <a:pPr marL="0" algn="r" defTabSz="914400" rtl="0" eaLnBrk="1" fontAlgn="b" latinLnBrk="0" hangingPunct="1"/>
                      <a:r>
                        <a:rPr lang="en-GB" sz="1000" b="0" u="none" strike="noStrike" kern="1200" dirty="0">
                          <a:solidFill>
                            <a:srgbClr val="000000"/>
                          </a:solidFill>
                          <a:effectLst/>
                          <a:latin typeface="+mn-lt"/>
                          <a:ea typeface="+mn-ea"/>
                          <a:cs typeface="+mn-cs"/>
                        </a:rPr>
                        <a:t>£62,426 </a:t>
                      </a:r>
                    </a:p>
                  </a:txBody>
                  <a:tcPr marL="0" marR="0" marT="0" marB="0" anchor="b"/>
                </a:tc>
                <a:extLst>
                  <a:ext uri="{0D108BD9-81ED-4DB2-BD59-A6C34878D82A}">
                    <a16:rowId xmlns:a16="http://schemas.microsoft.com/office/drawing/2014/main" val="2812583024"/>
                  </a:ext>
                </a:extLst>
              </a:tr>
            </a:tbl>
          </a:graphicData>
        </a:graphic>
      </p:graphicFrame>
      <p:sp>
        <p:nvSpPr>
          <p:cNvPr id="36" name="Arrow: Right 35">
            <a:extLst>
              <a:ext uri="{FF2B5EF4-FFF2-40B4-BE49-F238E27FC236}">
                <a16:creationId xmlns:a16="http://schemas.microsoft.com/office/drawing/2014/main" id="{E4A3D670-7C90-7073-D957-0B9D8259A4D9}"/>
              </a:ext>
            </a:extLst>
          </p:cNvPr>
          <p:cNvSpPr/>
          <p:nvPr/>
        </p:nvSpPr>
        <p:spPr>
          <a:xfrm rot="10800000">
            <a:off x="4158020" y="2946038"/>
            <a:ext cx="574374"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Arrow: Right 36">
            <a:extLst>
              <a:ext uri="{FF2B5EF4-FFF2-40B4-BE49-F238E27FC236}">
                <a16:creationId xmlns:a16="http://schemas.microsoft.com/office/drawing/2014/main" id="{645CC05C-6AD4-8650-4D13-CA6C776CB54F}"/>
              </a:ext>
            </a:extLst>
          </p:cNvPr>
          <p:cNvSpPr/>
          <p:nvPr/>
        </p:nvSpPr>
        <p:spPr>
          <a:xfrm>
            <a:off x="4220432" y="3769757"/>
            <a:ext cx="530270"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Footer Placeholder 3">
            <a:extLst>
              <a:ext uri="{FF2B5EF4-FFF2-40B4-BE49-F238E27FC236}">
                <a16:creationId xmlns:a16="http://schemas.microsoft.com/office/drawing/2014/main" id="{D1028637-E009-D238-04A3-363E5227DB7D}"/>
              </a:ext>
            </a:extLst>
          </p:cNvPr>
          <p:cNvSpPr>
            <a:spLocks noGrp="1"/>
          </p:cNvSpPr>
          <p:nvPr>
            <p:ph type="ftr" sz="quarter" idx="11"/>
          </p:nvPr>
        </p:nvSpPr>
        <p:spPr>
          <a:xfrm>
            <a:off x="0" y="6548799"/>
            <a:ext cx="4973915" cy="309201"/>
          </a:xfrm>
        </p:spPr>
        <p:txBody>
          <a:bodyPr/>
          <a:lstStyle/>
          <a:p>
            <a:r>
              <a:rPr lang="en-US" spc="200" dirty="0">
                <a:solidFill>
                  <a:schemeClr val="bg1"/>
                </a:solidFill>
              </a:rPr>
              <a:t>Huntingdonshire</a:t>
            </a:r>
          </a:p>
        </p:txBody>
      </p:sp>
      <p:sp>
        <p:nvSpPr>
          <p:cNvPr id="26" name="TextBox 25">
            <a:extLst>
              <a:ext uri="{FF2B5EF4-FFF2-40B4-BE49-F238E27FC236}">
                <a16:creationId xmlns:a16="http://schemas.microsoft.com/office/drawing/2014/main" id="{BAD36792-8567-8332-DFC8-755B99CCF10C}"/>
              </a:ext>
            </a:extLst>
          </p:cNvPr>
          <p:cNvSpPr txBox="1"/>
          <p:nvPr/>
        </p:nvSpPr>
        <p:spPr>
          <a:xfrm rot="16200000">
            <a:off x="7610940" y="5050680"/>
            <a:ext cx="900000" cy="252000"/>
          </a:xfrm>
          <a:prstGeom prst="rect">
            <a:avLst/>
          </a:prstGeom>
          <a:noFill/>
        </p:spPr>
        <p:txBody>
          <a:bodyPr wrap="none" rtlCol="0">
            <a:spAutoFit/>
          </a:bodyPr>
          <a:lstStyle/>
          <a:p>
            <a:r>
              <a:rPr lang="en-GB" sz="1100" i="1" dirty="0">
                <a:solidFill>
                  <a:schemeClr val="tx2"/>
                </a:solidFill>
                <a:latin typeface="Calibri Light" panose="020F0302020204030204" pitchFamily="34" charset="0"/>
                <a:cs typeface="Calibri Light" panose="020F0302020204030204" pitchFamily="34" charset="0"/>
              </a:rPr>
              <a:t>From Slide 36</a:t>
            </a:r>
          </a:p>
        </p:txBody>
      </p:sp>
      <p:sp>
        <p:nvSpPr>
          <p:cNvPr id="28" name="TextBox 27">
            <a:extLst>
              <a:ext uri="{FF2B5EF4-FFF2-40B4-BE49-F238E27FC236}">
                <a16:creationId xmlns:a16="http://schemas.microsoft.com/office/drawing/2014/main" id="{7792772D-8005-3157-58FC-048E98D742B0}"/>
              </a:ext>
            </a:extLst>
          </p:cNvPr>
          <p:cNvSpPr txBox="1"/>
          <p:nvPr/>
        </p:nvSpPr>
        <p:spPr>
          <a:xfrm rot="16200000">
            <a:off x="3754689" y="1810936"/>
            <a:ext cx="900000" cy="252000"/>
          </a:xfrm>
          <a:prstGeom prst="rect">
            <a:avLst/>
          </a:prstGeom>
          <a:noFill/>
        </p:spPr>
        <p:txBody>
          <a:bodyPr wrap="none" rtlCol="0">
            <a:spAutoFit/>
          </a:bodyPr>
          <a:lstStyle/>
          <a:p>
            <a:r>
              <a:rPr lang="en-GB" sz="1100" i="1" dirty="0">
                <a:solidFill>
                  <a:schemeClr val="tx2"/>
                </a:solidFill>
                <a:latin typeface="Calibri Light" panose="020F0302020204030204" pitchFamily="34" charset="0"/>
                <a:cs typeface="Calibri Light" panose="020F0302020204030204" pitchFamily="34" charset="0"/>
              </a:rPr>
              <a:t>From Slide 36</a:t>
            </a:r>
          </a:p>
        </p:txBody>
      </p:sp>
      <p:sp>
        <p:nvSpPr>
          <p:cNvPr id="30" name="TextBox 29">
            <a:extLst>
              <a:ext uri="{FF2B5EF4-FFF2-40B4-BE49-F238E27FC236}">
                <a16:creationId xmlns:a16="http://schemas.microsoft.com/office/drawing/2014/main" id="{08E42535-8F14-6A7E-7C21-50C5AC13DB1B}"/>
              </a:ext>
            </a:extLst>
          </p:cNvPr>
          <p:cNvSpPr txBox="1"/>
          <p:nvPr/>
        </p:nvSpPr>
        <p:spPr>
          <a:xfrm>
            <a:off x="6985641" y="517675"/>
            <a:ext cx="949299" cy="261610"/>
          </a:xfrm>
          <a:prstGeom prst="rect">
            <a:avLst/>
          </a:prstGeom>
          <a:noFill/>
        </p:spPr>
        <p:txBody>
          <a:bodyPr wrap="none" rtlCol="0">
            <a:spAutoFit/>
          </a:bodyPr>
          <a:lstStyle/>
          <a:p>
            <a:r>
              <a:rPr lang="en-GB" sz="1100" i="1" dirty="0">
                <a:solidFill>
                  <a:schemeClr val="tx2"/>
                </a:solidFill>
                <a:latin typeface="Calibri Light" panose="020F0302020204030204" pitchFamily="34" charset="0"/>
                <a:cs typeface="Calibri Light" panose="020F0302020204030204" pitchFamily="34" charset="0"/>
              </a:rPr>
              <a:t>From Slide 23</a:t>
            </a:r>
          </a:p>
        </p:txBody>
      </p:sp>
      <p:sp>
        <p:nvSpPr>
          <p:cNvPr id="32" name="TextBox 31">
            <a:extLst>
              <a:ext uri="{FF2B5EF4-FFF2-40B4-BE49-F238E27FC236}">
                <a16:creationId xmlns:a16="http://schemas.microsoft.com/office/drawing/2014/main" id="{8CF19569-6B9B-2C38-E017-98B868F2D224}"/>
              </a:ext>
            </a:extLst>
          </p:cNvPr>
          <p:cNvSpPr txBox="1"/>
          <p:nvPr/>
        </p:nvSpPr>
        <p:spPr>
          <a:xfrm>
            <a:off x="3138496" y="2585066"/>
            <a:ext cx="949299" cy="261610"/>
          </a:xfrm>
          <a:prstGeom prst="rect">
            <a:avLst/>
          </a:prstGeom>
          <a:noFill/>
        </p:spPr>
        <p:txBody>
          <a:bodyPr wrap="none" rtlCol="0">
            <a:spAutoFit/>
          </a:bodyPr>
          <a:lstStyle/>
          <a:p>
            <a:r>
              <a:rPr lang="en-GB" sz="1100" i="1" dirty="0">
                <a:solidFill>
                  <a:schemeClr val="tx2"/>
                </a:solidFill>
                <a:latin typeface="Calibri Light" panose="020F0302020204030204" pitchFamily="34" charset="0"/>
                <a:cs typeface="Calibri Light" panose="020F0302020204030204" pitchFamily="34" charset="0"/>
              </a:rPr>
              <a:t>From Slide 27</a:t>
            </a:r>
          </a:p>
        </p:txBody>
      </p:sp>
    </p:spTree>
    <p:extLst>
      <p:ext uri="{BB962C8B-B14F-4D97-AF65-F5344CB8AC3E}">
        <p14:creationId xmlns:p14="http://schemas.microsoft.com/office/powerpoint/2010/main" val="30539109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510A3DC-C2ED-4C94-9FD0-76846F5F424E}"/>
              </a:ext>
            </a:extLst>
          </p:cNvPr>
          <p:cNvSpPr>
            <a:spLocks noGrp="1"/>
          </p:cNvSpPr>
          <p:nvPr>
            <p:ph type="title"/>
          </p:nvPr>
        </p:nvSpPr>
        <p:spPr>
          <a:xfrm>
            <a:off x="680080" y="0"/>
            <a:ext cx="10909640" cy="790222"/>
          </a:xfrm>
        </p:spPr>
        <p:txBody>
          <a:bodyPr vert="horz" lIns="91440" tIns="45720" rIns="91440" bIns="45720" rtlCol="0" anchor="ctr">
            <a:noAutofit/>
          </a:bodyPr>
          <a:lstStyle/>
          <a:p>
            <a:pPr algn="ctr"/>
            <a:r>
              <a:rPr lang="en-GB" sz="3200" dirty="0"/>
              <a:t>MINIMUM Income needed IF housing TAKES UP 35%</a:t>
            </a:r>
            <a:endParaRPr lang="en-US" sz="3200" kern="1200" dirty="0">
              <a:solidFill>
                <a:schemeClr val="tx1"/>
              </a:solidFill>
              <a:latin typeface="+mj-lt"/>
              <a:ea typeface="+mj-ea"/>
              <a:cs typeface="+mj-cs"/>
            </a:endParaRPr>
          </a:p>
        </p:txBody>
      </p:sp>
      <p:sp>
        <p:nvSpPr>
          <p:cNvPr id="4" name="Footer Placeholder 3">
            <a:extLst>
              <a:ext uri="{FF2B5EF4-FFF2-40B4-BE49-F238E27FC236}">
                <a16:creationId xmlns:a16="http://schemas.microsoft.com/office/drawing/2014/main" id="{1EF19BC9-DC17-430C-AAFC-D2954EC9E4A5}"/>
              </a:ext>
            </a:extLst>
          </p:cNvPr>
          <p:cNvSpPr>
            <a:spLocks noGrp="1"/>
          </p:cNvSpPr>
          <p:nvPr>
            <p:ph type="ftr" sz="quarter" idx="11"/>
          </p:nvPr>
        </p:nvSpPr>
        <p:spPr>
          <a:xfrm>
            <a:off x="0" y="6548799"/>
            <a:ext cx="4973915" cy="309201"/>
          </a:xfrm>
        </p:spPr>
        <p:txBody>
          <a:bodyPr/>
          <a:lstStyle/>
          <a:p>
            <a:r>
              <a:rPr lang="en-US" spc="200" dirty="0">
                <a:solidFill>
                  <a:schemeClr val="bg1"/>
                </a:solidFill>
              </a:rPr>
              <a:t>Huntingdonshire</a:t>
            </a:r>
          </a:p>
        </p:txBody>
      </p:sp>
      <p:sp>
        <p:nvSpPr>
          <p:cNvPr id="7" name="Slide Number Placeholder 4">
            <a:extLst>
              <a:ext uri="{FF2B5EF4-FFF2-40B4-BE49-F238E27FC236}">
                <a16:creationId xmlns:a16="http://schemas.microsoft.com/office/drawing/2014/main" id="{CC699FE1-5A49-473E-8058-B6BBD93785B5}"/>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36</a:t>
            </a:fld>
            <a:endParaRPr lang="en-US" dirty="0"/>
          </a:p>
        </p:txBody>
      </p:sp>
      <p:pic>
        <p:nvPicPr>
          <p:cNvPr id="5" name="Picture 4">
            <a:extLst>
              <a:ext uri="{FF2B5EF4-FFF2-40B4-BE49-F238E27FC236}">
                <a16:creationId xmlns:a16="http://schemas.microsoft.com/office/drawing/2014/main" id="{DDE4F7E6-788C-8E6A-C367-3DA75D950DA9}"/>
              </a:ext>
            </a:extLst>
          </p:cNvPr>
          <p:cNvPicPr>
            <a:picLocks noChangeAspect="1"/>
          </p:cNvPicPr>
          <p:nvPr/>
        </p:nvPicPr>
        <p:blipFill rotWithShape="1">
          <a:blip r:embed="rId2"/>
          <a:srcRect l="1478" t="33255" r="10706" b="9333"/>
          <a:stretch/>
        </p:blipFill>
        <p:spPr>
          <a:xfrm>
            <a:off x="53982" y="1210281"/>
            <a:ext cx="11980518" cy="4511250"/>
          </a:xfrm>
          <a:prstGeom prst="rect">
            <a:avLst/>
          </a:prstGeom>
        </p:spPr>
      </p:pic>
    </p:spTree>
    <p:extLst>
      <p:ext uri="{BB962C8B-B14F-4D97-AF65-F5344CB8AC3E}">
        <p14:creationId xmlns:p14="http://schemas.microsoft.com/office/powerpoint/2010/main" val="27288592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7ABE62B-E437-90C3-EC20-ED9C2565FB3B}"/>
              </a:ext>
            </a:extLst>
          </p:cNvPr>
          <p:cNvPicPr>
            <a:picLocks noChangeAspect="1"/>
          </p:cNvPicPr>
          <p:nvPr/>
        </p:nvPicPr>
        <p:blipFill rotWithShape="1">
          <a:blip r:embed="rId2"/>
          <a:srcRect l="8786" t="33270" r="10518" b="14539"/>
          <a:stretch/>
        </p:blipFill>
        <p:spPr>
          <a:xfrm>
            <a:off x="213311" y="1337733"/>
            <a:ext cx="11766153" cy="4418633"/>
          </a:xfrm>
          <a:prstGeom prst="rect">
            <a:avLst/>
          </a:prstGeom>
        </p:spPr>
      </p:pic>
      <p:sp>
        <p:nvSpPr>
          <p:cNvPr id="2" name="Title 1">
            <a:extLst>
              <a:ext uri="{FF2B5EF4-FFF2-40B4-BE49-F238E27FC236}">
                <a16:creationId xmlns:a16="http://schemas.microsoft.com/office/drawing/2014/main" id="{6F8048A3-17BE-46F5-B84F-46549F2FF329}"/>
              </a:ext>
            </a:extLst>
          </p:cNvPr>
          <p:cNvSpPr>
            <a:spLocks noGrp="1"/>
          </p:cNvSpPr>
          <p:nvPr>
            <p:ph type="title"/>
          </p:nvPr>
        </p:nvSpPr>
        <p:spPr>
          <a:xfrm>
            <a:off x="641180" y="94411"/>
            <a:ext cx="10909640" cy="1249394"/>
          </a:xfrm>
        </p:spPr>
        <p:txBody>
          <a:bodyPr vert="horz" lIns="91440" tIns="45720" rIns="91440" bIns="45720" rtlCol="0" anchor="ctr">
            <a:normAutofit/>
          </a:bodyPr>
          <a:lstStyle/>
          <a:p>
            <a:pPr algn="ctr"/>
            <a:r>
              <a:rPr lang="en-GB" dirty="0"/>
              <a:t>Income needed for ‘broad’ tenures</a:t>
            </a:r>
            <a:endParaRPr lang="en-US" kern="1200" dirty="0">
              <a:solidFill>
                <a:schemeClr val="tx1"/>
              </a:solidFill>
              <a:latin typeface="+mj-lt"/>
              <a:ea typeface="+mj-ea"/>
              <a:cs typeface="+mj-cs"/>
            </a:endParaRPr>
          </a:p>
        </p:txBody>
      </p:sp>
      <p:sp>
        <p:nvSpPr>
          <p:cNvPr id="10" name="TextBox 9">
            <a:extLst>
              <a:ext uri="{FF2B5EF4-FFF2-40B4-BE49-F238E27FC236}">
                <a16:creationId xmlns:a16="http://schemas.microsoft.com/office/drawing/2014/main" id="{F8B0C763-24AC-4371-9E7C-35FD6CC0D1D6}"/>
              </a:ext>
            </a:extLst>
          </p:cNvPr>
          <p:cNvSpPr txBox="1"/>
          <p:nvPr/>
        </p:nvSpPr>
        <p:spPr>
          <a:xfrm>
            <a:off x="848023" y="6224785"/>
            <a:ext cx="10938164" cy="523220"/>
          </a:xfrm>
          <a:prstGeom prst="rect">
            <a:avLst/>
          </a:prstGeom>
          <a:noFill/>
        </p:spPr>
        <p:txBody>
          <a:bodyPr wrap="square" rtlCol="0">
            <a:spAutoFit/>
          </a:bodyPr>
          <a:lstStyle/>
          <a:p>
            <a:pPr algn="ctr"/>
            <a:r>
              <a:rPr lang="en-GB" sz="1400" dirty="0">
                <a:solidFill>
                  <a:schemeClr val="bg1"/>
                </a:solidFill>
              </a:rPr>
              <a:t>Using the power of “outlines” each tenure’s cost data can be summarized into broad groupings, covering 1, 2 and 3 beds. In this diagram the number of dwellings and % of stock is included in each box, where known.</a:t>
            </a:r>
          </a:p>
        </p:txBody>
      </p:sp>
      <p:sp>
        <p:nvSpPr>
          <p:cNvPr id="4" name="Footer Placeholder 3">
            <a:extLst>
              <a:ext uri="{FF2B5EF4-FFF2-40B4-BE49-F238E27FC236}">
                <a16:creationId xmlns:a16="http://schemas.microsoft.com/office/drawing/2014/main" id="{AF17D8DD-581C-40E7-9BBD-0A40D811CE9F}"/>
              </a:ext>
            </a:extLst>
          </p:cNvPr>
          <p:cNvSpPr>
            <a:spLocks noGrp="1"/>
          </p:cNvSpPr>
          <p:nvPr>
            <p:ph type="ftr" sz="quarter" idx="11"/>
          </p:nvPr>
        </p:nvSpPr>
        <p:spPr>
          <a:xfrm>
            <a:off x="0" y="6548799"/>
            <a:ext cx="4973915" cy="309201"/>
          </a:xfrm>
        </p:spPr>
        <p:txBody>
          <a:bodyPr/>
          <a:lstStyle/>
          <a:p>
            <a:r>
              <a:rPr lang="en-US" spc="200" dirty="0">
                <a:solidFill>
                  <a:schemeClr val="bg1"/>
                </a:solidFill>
              </a:rPr>
              <a:t>Huntingdonshire</a:t>
            </a:r>
          </a:p>
        </p:txBody>
      </p:sp>
      <p:sp>
        <p:nvSpPr>
          <p:cNvPr id="6" name="Callout: Line 5">
            <a:extLst>
              <a:ext uri="{FF2B5EF4-FFF2-40B4-BE49-F238E27FC236}">
                <a16:creationId xmlns:a16="http://schemas.microsoft.com/office/drawing/2014/main" id="{5009A7C5-7501-4363-97DC-8D78D21576A2}"/>
              </a:ext>
            </a:extLst>
          </p:cNvPr>
          <p:cNvSpPr/>
          <p:nvPr/>
        </p:nvSpPr>
        <p:spPr>
          <a:xfrm>
            <a:off x="7643005" y="4336126"/>
            <a:ext cx="4308417" cy="523220"/>
          </a:xfrm>
          <a:prstGeom prst="borderCallout1">
            <a:avLst>
              <a:gd name="adj1" fmla="val 47909"/>
              <a:gd name="adj2" fmla="val -60"/>
              <a:gd name="adj3" fmla="val 81366"/>
              <a:gd name="adj4" fmla="val -36724"/>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spcAft>
                <a:spcPts val="600"/>
              </a:spcAft>
            </a:pPr>
            <a:r>
              <a:rPr lang="en-GB" sz="1400" dirty="0"/>
              <a:t>Private rented requires a slightly higher income than ownership and Homebuy, at £25-30K</a:t>
            </a:r>
          </a:p>
        </p:txBody>
      </p:sp>
      <p:sp>
        <p:nvSpPr>
          <p:cNvPr id="7" name="Callout: Line 6">
            <a:extLst>
              <a:ext uri="{FF2B5EF4-FFF2-40B4-BE49-F238E27FC236}">
                <a16:creationId xmlns:a16="http://schemas.microsoft.com/office/drawing/2014/main" id="{9AF84A5E-DEA2-4CEC-8E0B-3F53BDDB12A4}"/>
              </a:ext>
            </a:extLst>
          </p:cNvPr>
          <p:cNvSpPr/>
          <p:nvPr/>
        </p:nvSpPr>
        <p:spPr>
          <a:xfrm>
            <a:off x="212536" y="4829275"/>
            <a:ext cx="2733368" cy="954107"/>
          </a:xfrm>
          <a:prstGeom prst="borderCallout1">
            <a:avLst>
              <a:gd name="adj1" fmla="val 52029"/>
              <a:gd name="adj2" fmla="val 99624"/>
              <a:gd name="adj3" fmla="val 43943"/>
              <a:gd name="adj4" fmla="val 129665"/>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t>Income needed for smaller home purchase and for Homebuy starts around £20-25K reaching up to £45-50K</a:t>
            </a:r>
          </a:p>
        </p:txBody>
      </p:sp>
      <p:sp>
        <p:nvSpPr>
          <p:cNvPr id="8" name="Callout: Line 7">
            <a:extLst>
              <a:ext uri="{FF2B5EF4-FFF2-40B4-BE49-F238E27FC236}">
                <a16:creationId xmlns:a16="http://schemas.microsoft.com/office/drawing/2014/main" id="{6841F21F-9F72-44B3-A29C-5D4DFDB71528}"/>
              </a:ext>
            </a:extLst>
          </p:cNvPr>
          <p:cNvSpPr/>
          <p:nvPr/>
        </p:nvSpPr>
        <p:spPr>
          <a:xfrm>
            <a:off x="9040484" y="3541613"/>
            <a:ext cx="2910938" cy="738664"/>
          </a:xfrm>
          <a:prstGeom prst="borderCallout1">
            <a:avLst>
              <a:gd name="adj1" fmla="val 53383"/>
              <a:gd name="adj2" fmla="val 203"/>
              <a:gd name="adj3" fmla="val 117021"/>
              <a:gd name="adj4" fmla="val -122119"/>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spcAft>
                <a:spcPts val="600"/>
              </a:spcAft>
            </a:pPr>
            <a:r>
              <a:rPr lang="en-GB" sz="1400" dirty="0"/>
              <a:t>Affordable / social rented is the main option for lower income households, starting around £10-15K</a:t>
            </a:r>
          </a:p>
        </p:txBody>
      </p:sp>
      <p:sp>
        <p:nvSpPr>
          <p:cNvPr id="9" name="Callout: Line 8">
            <a:extLst>
              <a:ext uri="{FF2B5EF4-FFF2-40B4-BE49-F238E27FC236}">
                <a16:creationId xmlns:a16="http://schemas.microsoft.com/office/drawing/2014/main" id="{B4BB6624-4BA9-4C3B-9B6A-9256A44B02A5}"/>
              </a:ext>
            </a:extLst>
          </p:cNvPr>
          <p:cNvSpPr/>
          <p:nvPr/>
        </p:nvSpPr>
        <p:spPr>
          <a:xfrm>
            <a:off x="3159902" y="5654777"/>
            <a:ext cx="4631999" cy="523220"/>
          </a:xfrm>
          <a:prstGeom prst="borderCallout1">
            <a:avLst>
              <a:gd name="adj1" fmla="val 51558"/>
              <a:gd name="adj2" fmla="val 99557"/>
              <a:gd name="adj3" fmla="val -34420"/>
              <a:gd name="adj4" fmla="val 107786"/>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spcAft>
                <a:spcPts val="600"/>
              </a:spcAft>
            </a:pPr>
            <a:r>
              <a:rPr lang="en-GB" sz="1400" dirty="0"/>
              <a:t>New build requires higher income levels than all other tenures in Huntingdonshire, starting at £35-40K</a:t>
            </a:r>
          </a:p>
        </p:txBody>
      </p:sp>
      <p:sp>
        <p:nvSpPr>
          <p:cNvPr id="11" name="Slide Number Placeholder 4">
            <a:extLst>
              <a:ext uri="{FF2B5EF4-FFF2-40B4-BE49-F238E27FC236}">
                <a16:creationId xmlns:a16="http://schemas.microsoft.com/office/drawing/2014/main" id="{7E052D6F-348C-426A-B695-984C1939E41D}"/>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37</a:t>
            </a:fld>
            <a:endParaRPr lang="en-US" dirty="0"/>
          </a:p>
        </p:txBody>
      </p:sp>
    </p:spTree>
    <p:extLst>
      <p:ext uri="{BB962C8B-B14F-4D97-AF65-F5344CB8AC3E}">
        <p14:creationId xmlns:p14="http://schemas.microsoft.com/office/powerpoint/2010/main" val="19128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0" name="Rectangle 19">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id="{4C401D57-600A-4C91-AC9A-14CA1ED6F7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8" name="Straight Connector 27">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F3C59403-6695-E27C-1AA8-F4F3FA0F7505}"/>
              </a:ext>
            </a:extLst>
          </p:cNvPr>
          <p:cNvSpPr>
            <a:spLocks noGrp="1"/>
          </p:cNvSpPr>
          <p:nvPr>
            <p:ph type="ftr" sz="quarter" idx="11"/>
          </p:nvPr>
        </p:nvSpPr>
        <p:spPr>
          <a:xfrm>
            <a:off x="0" y="6548799"/>
            <a:ext cx="4973915" cy="309201"/>
          </a:xfrm>
        </p:spPr>
        <p:txBody>
          <a:bodyPr/>
          <a:lstStyle/>
          <a:p>
            <a:r>
              <a:rPr lang="en-US" spc="200" dirty="0">
                <a:solidFill>
                  <a:schemeClr val="bg1"/>
                </a:solidFill>
              </a:rPr>
              <a:t>Huntingdonshire</a:t>
            </a:r>
          </a:p>
        </p:txBody>
      </p:sp>
      <p:sp>
        <p:nvSpPr>
          <p:cNvPr id="5" name="Slide Number Placeholder 4">
            <a:extLst>
              <a:ext uri="{FF2B5EF4-FFF2-40B4-BE49-F238E27FC236}">
                <a16:creationId xmlns:a16="http://schemas.microsoft.com/office/drawing/2014/main" id="{E990E4E9-4B81-BB8C-0F39-A11782CDDEE3}"/>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38</a:t>
            </a:fld>
            <a:endParaRPr lang="en-US" dirty="0"/>
          </a:p>
        </p:txBody>
      </p:sp>
      <p:sp>
        <p:nvSpPr>
          <p:cNvPr id="13" name="Title 1">
            <a:extLst>
              <a:ext uri="{FF2B5EF4-FFF2-40B4-BE49-F238E27FC236}">
                <a16:creationId xmlns:a16="http://schemas.microsoft.com/office/drawing/2014/main" id="{8831DE69-C752-D436-54B6-F65355C8CA1B}"/>
              </a:ext>
            </a:extLst>
          </p:cNvPr>
          <p:cNvSpPr txBox="1">
            <a:spLocks/>
          </p:cNvSpPr>
          <p:nvPr/>
        </p:nvSpPr>
        <p:spPr>
          <a:xfrm>
            <a:off x="1535372" y="1038740"/>
            <a:ext cx="9099255" cy="2537251"/>
          </a:xfrm>
          <a:prstGeom prst="rect">
            <a:avLst/>
          </a:prstGeom>
        </p:spPr>
        <p:txBody>
          <a:bodyPr vert="horz" lIns="91440" tIns="45720" rIns="91440" bIns="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7200" dirty="0">
                <a:solidFill>
                  <a:srgbClr val="454545"/>
                </a:solidFill>
              </a:rPr>
              <a:t>housing market diagrams</a:t>
            </a:r>
          </a:p>
        </p:txBody>
      </p:sp>
      <p:sp>
        <p:nvSpPr>
          <p:cNvPr id="15" name="Text Placeholder 2">
            <a:extLst>
              <a:ext uri="{FF2B5EF4-FFF2-40B4-BE49-F238E27FC236}">
                <a16:creationId xmlns:a16="http://schemas.microsoft.com/office/drawing/2014/main" id="{B6BBEFF2-D1CE-DDE4-9077-2C0A8C86477A}"/>
              </a:ext>
            </a:extLst>
          </p:cNvPr>
          <p:cNvSpPr txBox="1">
            <a:spLocks/>
          </p:cNvSpPr>
          <p:nvPr/>
        </p:nvSpPr>
        <p:spPr>
          <a:xfrm>
            <a:off x="1535372" y="3575990"/>
            <a:ext cx="9120954" cy="1448855"/>
          </a:xfrm>
          <a:prstGeom prst="rect">
            <a:avLst/>
          </a:prstGeom>
        </p:spPr>
        <p:txBody>
          <a:bodyPr vert="horz" lIns="91440" tIns="91440" rIns="91440" bIns="91440" rtlCol="0">
            <a:normAutofit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ctr"/>
            <a:r>
              <a:rPr lang="en-GB" cap="all" dirty="0">
                <a:solidFill>
                  <a:schemeClr val="accent1"/>
                </a:solidFill>
              </a:rPr>
              <a:t>the scale and cost of housing</a:t>
            </a:r>
          </a:p>
          <a:p>
            <a:pPr algn="ctr"/>
            <a:r>
              <a:rPr lang="en-GB" cap="all" dirty="0">
                <a:solidFill>
                  <a:schemeClr val="accent1"/>
                </a:solidFill>
              </a:rPr>
              <a:t>Introducing the staircase FOR 1, 2 &amp; 3 beds</a:t>
            </a:r>
          </a:p>
          <a:p>
            <a:pPr algn="ctr"/>
            <a:r>
              <a:rPr lang="en-GB" cap="all" dirty="0">
                <a:solidFill>
                  <a:schemeClr val="accent1"/>
                </a:solidFill>
              </a:rPr>
              <a:t>Comparing broad tenures &amp; pay scales</a:t>
            </a:r>
            <a:endParaRPr lang="en-US" cap="all" dirty="0">
              <a:solidFill>
                <a:schemeClr val="accent1"/>
              </a:solidFill>
            </a:endParaRPr>
          </a:p>
        </p:txBody>
      </p:sp>
    </p:spTree>
    <p:extLst>
      <p:ext uri="{BB962C8B-B14F-4D97-AF65-F5344CB8AC3E}">
        <p14:creationId xmlns:p14="http://schemas.microsoft.com/office/powerpoint/2010/main" val="451811432"/>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B0B9C7-3B2A-B1AA-5BEA-191A5312CF7D}"/>
              </a:ext>
            </a:extLst>
          </p:cNvPr>
          <p:cNvSpPr>
            <a:spLocks noGrp="1"/>
          </p:cNvSpPr>
          <p:nvPr>
            <p:ph type="title" idx="4294967295"/>
          </p:nvPr>
        </p:nvSpPr>
        <p:spPr>
          <a:xfrm>
            <a:off x="402856" y="-6350"/>
            <a:ext cx="9199932" cy="1049338"/>
          </a:xfrm>
        </p:spPr>
        <p:txBody>
          <a:bodyPr anchor="ctr"/>
          <a:lstStyle/>
          <a:p>
            <a:r>
              <a:rPr lang="en-GB" dirty="0"/>
              <a:t>Data used for diagrams</a:t>
            </a:r>
          </a:p>
        </p:txBody>
      </p:sp>
      <p:graphicFrame>
        <p:nvGraphicFramePr>
          <p:cNvPr id="2" name="Table 7">
            <a:extLst>
              <a:ext uri="{FF2B5EF4-FFF2-40B4-BE49-F238E27FC236}">
                <a16:creationId xmlns:a16="http://schemas.microsoft.com/office/drawing/2014/main" id="{542755A2-284B-8E92-294D-FAB060B2A688}"/>
              </a:ext>
            </a:extLst>
          </p:cNvPr>
          <p:cNvGraphicFramePr>
            <a:graphicFrameLocks noGrp="1"/>
          </p:cNvGraphicFramePr>
          <p:nvPr>
            <p:extLst>
              <p:ext uri="{D42A27DB-BD31-4B8C-83A1-F6EECF244321}">
                <p14:modId xmlns:p14="http://schemas.microsoft.com/office/powerpoint/2010/main" val="998783600"/>
              </p:ext>
            </p:extLst>
          </p:nvPr>
        </p:nvGraphicFramePr>
        <p:xfrm>
          <a:off x="402856" y="1043167"/>
          <a:ext cx="11388550" cy="4972223"/>
        </p:xfrm>
        <a:graphic>
          <a:graphicData uri="http://schemas.openxmlformats.org/drawingml/2006/table">
            <a:tbl>
              <a:tblPr firstRow="1" bandRow="1">
                <a:tableStyleId>{69012ECD-51FC-41F1-AA8D-1B2483CD663E}</a:tableStyleId>
              </a:tblPr>
              <a:tblGrid>
                <a:gridCol w="3623100">
                  <a:extLst>
                    <a:ext uri="{9D8B030D-6E8A-4147-A177-3AD203B41FA5}">
                      <a16:colId xmlns:a16="http://schemas.microsoft.com/office/drawing/2014/main" val="3927090664"/>
                    </a:ext>
                  </a:extLst>
                </a:gridCol>
                <a:gridCol w="5954604">
                  <a:extLst>
                    <a:ext uri="{9D8B030D-6E8A-4147-A177-3AD203B41FA5}">
                      <a16:colId xmlns:a16="http://schemas.microsoft.com/office/drawing/2014/main" val="3051318368"/>
                    </a:ext>
                  </a:extLst>
                </a:gridCol>
                <a:gridCol w="1810846">
                  <a:extLst>
                    <a:ext uri="{9D8B030D-6E8A-4147-A177-3AD203B41FA5}">
                      <a16:colId xmlns:a16="http://schemas.microsoft.com/office/drawing/2014/main" val="1344021028"/>
                    </a:ext>
                  </a:extLst>
                </a:gridCol>
              </a:tblGrid>
              <a:tr h="2794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Sources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Links</a:t>
                      </a:r>
                    </a:p>
                  </a:txBody>
                  <a:tcPr/>
                </a:tc>
                <a:tc>
                  <a:txBody>
                    <a:bodyPr/>
                    <a:lstStyle/>
                    <a:p>
                      <a:r>
                        <a:rPr lang="en-GB" sz="1200" dirty="0"/>
                        <a:t>Dates</a:t>
                      </a:r>
                    </a:p>
                  </a:txBody>
                  <a:tcPr/>
                </a:tc>
                <a:extLst>
                  <a:ext uri="{0D108BD9-81ED-4DB2-BD59-A6C34878D82A}">
                    <a16:rowId xmlns:a16="http://schemas.microsoft.com/office/drawing/2014/main" val="3923115101"/>
                  </a:ext>
                </a:extLst>
              </a:tr>
              <a:tr h="2490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diamond-o-grams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see slide 27</a:t>
                      </a:r>
                      <a:endParaRPr lang="en-GB" sz="1200" b="0" dirty="0">
                        <a:latin typeface="+mn-lt"/>
                      </a:endParaRPr>
                    </a:p>
                  </a:txBody>
                  <a:tcPr/>
                </a:tc>
                <a:tc>
                  <a:txBody>
                    <a:bodyPr/>
                    <a:lstStyle/>
                    <a:p>
                      <a:r>
                        <a:rPr lang="en-GB" sz="1200" dirty="0"/>
                        <a:t>2020-21</a:t>
                      </a:r>
                    </a:p>
                  </a:txBody>
                  <a:tcPr/>
                </a:tc>
                <a:extLst>
                  <a:ext uri="{0D108BD9-81ED-4DB2-BD59-A6C34878D82A}">
                    <a16:rowId xmlns:a16="http://schemas.microsoft.com/office/drawing/2014/main" val="1359836882"/>
                  </a:ext>
                </a:extLst>
              </a:tr>
              <a:tr h="4641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Number and % of dwellings in each broad tenure group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see slide 40</a:t>
                      </a:r>
                      <a:endParaRPr lang="en-GB" sz="1200" b="0" dirty="0">
                        <a:solidFill>
                          <a:srgbClr val="FF0000"/>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2020-21</a:t>
                      </a:r>
                    </a:p>
                  </a:txBody>
                  <a:tcPr/>
                </a:tc>
                <a:extLst>
                  <a:ext uri="{0D108BD9-81ED-4DB2-BD59-A6C34878D82A}">
                    <a16:rowId xmlns:a16="http://schemas.microsoft.com/office/drawing/2014/main" val="2085590287"/>
                  </a:ext>
                </a:extLst>
              </a:tr>
              <a:tr h="293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Payscales:</a:t>
                      </a:r>
                    </a:p>
                  </a:txBody>
                  <a:tcPr>
                    <a:solidFill>
                      <a:schemeClr val="accent1">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latin typeface="+mn-lt"/>
                      </a:endParaRPr>
                    </a:p>
                  </a:txBody>
                  <a:tcPr>
                    <a:solidFill>
                      <a:schemeClr val="accent1">
                        <a:lumMod val="60000"/>
                        <a:lumOff val="40000"/>
                      </a:schemeClr>
                    </a:solidFill>
                  </a:tcPr>
                </a:tc>
                <a:tc>
                  <a:txBody>
                    <a:bodyPr/>
                    <a:lstStyle/>
                    <a:p>
                      <a:endParaRPr lang="en-GB" sz="1200" dirty="0"/>
                    </a:p>
                  </a:txBody>
                  <a:tcPr>
                    <a:solidFill>
                      <a:schemeClr val="accent1">
                        <a:lumMod val="60000"/>
                        <a:lumOff val="40000"/>
                      </a:schemeClr>
                    </a:solidFill>
                  </a:tcPr>
                </a:tc>
                <a:extLst>
                  <a:ext uri="{0D108BD9-81ED-4DB2-BD59-A6C34878D82A}">
                    <a16:rowId xmlns:a16="http://schemas.microsoft.com/office/drawing/2014/main" val="781102600"/>
                  </a:ext>
                </a:extLst>
              </a:tr>
              <a:tr h="4641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Teachers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hlinkClick r:id="rId2"/>
                        </a:rPr>
                        <a:t>https://getintoteaching.education.gov.uk/salaries-and-benefits</a:t>
                      </a:r>
                      <a:r>
                        <a:rPr lang="en-GB" sz="1200" b="0" dirty="0">
                          <a:latin typeface="+mn-lt"/>
                        </a:rPr>
                        <a:t> </a:t>
                      </a:r>
                    </a:p>
                  </a:txBody>
                  <a:tcPr/>
                </a:tc>
                <a:tc>
                  <a:txBody>
                    <a:bodyPr/>
                    <a:lstStyle/>
                    <a:p>
                      <a:r>
                        <a:rPr lang="en-GB" sz="1200" dirty="0"/>
                        <a:t>April 2021+</a:t>
                      </a:r>
                    </a:p>
                  </a:txBody>
                  <a:tcPr/>
                </a:tc>
                <a:extLst>
                  <a:ext uri="{0D108BD9-81ED-4DB2-BD59-A6C34878D82A}">
                    <a16:rowId xmlns:a16="http://schemas.microsoft.com/office/drawing/2014/main" val="2279856294"/>
                  </a:ext>
                </a:extLst>
              </a:tr>
              <a:tr h="3550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Health service “agenda for change”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3"/>
                        </a:rPr>
                        <a:t>Agenda for change - pay rates | Health Careers</a:t>
                      </a:r>
                      <a:endParaRPr lang="en-GB" sz="1200" b="0" i="0" u="sng" strike="noStrike" dirty="0">
                        <a:solidFill>
                          <a:srgbClr val="EE7B08"/>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2022</a:t>
                      </a:r>
                    </a:p>
                  </a:txBody>
                  <a:tcPr/>
                </a:tc>
                <a:extLst>
                  <a:ext uri="{0D108BD9-81ED-4DB2-BD59-A6C34878D82A}">
                    <a16:rowId xmlns:a16="http://schemas.microsoft.com/office/drawing/2014/main" val="3682887777"/>
                  </a:ext>
                </a:extLst>
              </a:tr>
              <a:tr h="2986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Minimum and living wage rates	</a:t>
                      </a:r>
                      <a:endParaRPr lang="en-US" sz="1200" dirty="0"/>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b="0" dirty="0">
                          <a:latin typeface="+mn-lt"/>
                          <a:hlinkClick r:id="rId4"/>
                        </a:rPr>
                        <a:t>https://www.gov.uk/national-minimum-wage-rates</a:t>
                      </a:r>
                      <a:r>
                        <a:rPr lang="en-US" sz="1200" b="0" dirty="0">
                          <a:latin typeface="+mn-lt"/>
                        </a:rPr>
                        <a:t> </a:t>
                      </a:r>
                      <a:endParaRPr lang="en-GB" sz="12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2021/22</a:t>
                      </a:r>
                    </a:p>
                  </a:txBody>
                  <a:tcPr/>
                </a:tc>
                <a:extLst>
                  <a:ext uri="{0D108BD9-81ED-4DB2-BD59-A6C34878D82A}">
                    <a16:rowId xmlns:a16="http://schemas.microsoft.com/office/drawing/2014/main" val="820158824"/>
                  </a:ext>
                </a:extLst>
              </a:tr>
              <a:tr h="2986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State pension		</a:t>
                      </a:r>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b="0" i="0" u="sng" strike="noStrike" dirty="0">
                          <a:solidFill>
                            <a:srgbClr val="EE7B08"/>
                          </a:solidFill>
                          <a:effectLst/>
                          <a:latin typeface="+mn-lt"/>
                          <a:hlinkClick r:id="rId5"/>
                        </a:rPr>
                        <a:t>The new State Pension amount - What you'll get | Age UK</a:t>
                      </a:r>
                      <a:endParaRPr lang="en-GB" sz="1200" b="0" i="0" u="sng" strike="noStrike" dirty="0">
                        <a:solidFill>
                          <a:srgbClr val="EE7B08"/>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Mar-22</a:t>
                      </a:r>
                    </a:p>
                  </a:txBody>
                  <a:tcPr/>
                </a:tc>
                <a:extLst>
                  <a:ext uri="{0D108BD9-81ED-4DB2-BD59-A6C34878D82A}">
                    <a16:rowId xmlns:a16="http://schemas.microsoft.com/office/drawing/2014/main" val="2896524033"/>
                  </a:ext>
                </a:extLst>
              </a:tr>
              <a:tr h="3665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Selection of public sector salaries</a:t>
                      </a:r>
                      <a:endParaRPr lang="en-US" sz="1200" dirty="0"/>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b="0" i="0" u="sng" strike="noStrike" dirty="0">
                          <a:solidFill>
                            <a:srgbClr val="EE7B08"/>
                          </a:solidFill>
                          <a:effectLst/>
                          <a:latin typeface="+mn-lt"/>
                          <a:hlinkClick r:id="rId6"/>
                        </a:rPr>
                        <a:t>Explore careers | National Careers Service</a:t>
                      </a:r>
                      <a:endParaRPr lang="en-GB" sz="1200" b="0" i="0" u="sng" strike="noStrike" dirty="0">
                        <a:solidFill>
                          <a:srgbClr val="EE7B08"/>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2020/21</a:t>
                      </a:r>
                    </a:p>
                  </a:txBody>
                  <a:tcPr/>
                </a:tc>
                <a:extLst>
                  <a:ext uri="{0D108BD9-81ED-4DB2-BD59-A6C34878D82A}">
                    <a16:rowId xmlns:a16="http://schemas.microsoft.com/office/drawing/2014/main" val="1388084243"/>
                  </a:ext>
                </a:extLst>
              </a:tr>
              <a:tr h="768126">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dirty="0"/>
                        <a:t>Care workers		</a:t>
                      </a:r>
                    </a:p>
                    <a:p>
                      <a:pPr marL="0" lvl="1" indent="0" defTabSz="914400">
                        <a:lnSpc>
                          <a:spcPct val="120000"/>
                        </a:lnSpc>
                        <a:spcAft>
                          <a:spcPts val="600"/>
                        </a:spcAft>
                        <a:buClr>
                          <a:schemeClr val="accent1"/>
                        </a:buClr>
                        <a:buSzPct val="100000"/>
                        <a:buFont typeface="Arial" panose="020B0604020202020204" pitchFamily="34" charset="0"/>
                        <a:buNone/>
                      </a:pPr>
                      <a:endParaRPr lang="en-US" sz="1200" dirty="0"/>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b="0" dirty="0">
                          <a:latin typeface="+mn-lt"/>
                          <a:hlinkClick r:id="rId7"/>
                        </a:rPr>
                        <a:t>https://www.skillsforcare.org.uk/Adult-Social-Care-Workforce-Data/Workforce-intelligence/publications/local-information/My-local-authority-area.aspx</a:t>
                      </a:r>
                      <a:endParaRPr lang="en-GB" sz="12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2021/22</a:t>
                      </a:r>
                    </a:p>
                  </a:txBody>
                  <a:tcPr/>
                </a:tc>
                <a:extLst>
                  <a:ext uri="{0D108BD9-81ED-4DB2-BD59-A6C34878D82A}">
                    <a16:rowId xmlns:a16="http://schemas.microsoft.com/office/drawing/2014/main" val="232106242"/>
                  </a:ext>
                </a:extLst>
              </a:tr>
              <a:tr h="298694">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dirty="0"/>
                        <a:t>Working hours		</a:t>
                      </a:r>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b="0" dirty="0">
                          <a:latin typeface="+mn-lt"/>
                          <a:hlinkClick r:id="rId8"/>
                        </a:rPr>
                        <a:t>https://clockify.me/working-hours</a:t>
                      </a:r>
                      <a:r>
                        <a:rPr lang="en-GB" sz="1200" b="0" dirty="0">
                          <a:latin typeface="+mn-lt"/>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2021</a:t>
                      </a:r>
                    </a:p>
                  </a:txBody>
                  <a:tcPr/>
                </a:tc>
                <a:extLst>
                  <a:ext uri="{0D108BD9-81ED-4DB2-BD59-A6C34878D82A}">
                    <a16:rowId xmlns:a16="http://schemas.microsoft.com/office/drawing/2014/main" val="1724192025"/>
                  </a:ext>
                </a:extLst>
              </a:tr>
              <a:tr h="298694">
                <a:tc gridSpan="3">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US" sz="1200" dirty="0"/>
                        <a:t>Note: the term Private Registered Provider was used in the context section, this can be taken to also mean Housing Associations (HA) in this section</a:t>
                      </a:r>
                      <a:endParaRPr lang="en-US" sz="1200" b="0" dirty="0">
                        <a:latin typeface="+mn-lt"/>
                      </a:endParaRPr>
                    </a:p>
                  </a:txBody>
                  <a:tcPr/>
                </a:tc>
                <a:tc hMerge="1">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endParaRPr lang="en-GB" sz="1200" b="0" dirty="0">
                        <a:latin typeface="+mn-lt"/>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txBody>
                  <a:tcPr/>
                </a:tc>
                <a:extLst>
                  <a:ext uri="{0D108BD9-81ED-4DB2-BD59-A6C34878D82A}">
                    <a16:rowId xmlns:a16="http://schemas.microsoft.com/office/drawing/2014/main" val="2065373141"/>
                  </a:ext>
                </a:extLst>
              </a:tr>
              <a:tr h="298694">
                <a:tc gridSpan="3">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US" sz="1200" b="0" dirty="0">
                          <a:latin typeface="+mn-lt"/>
                        </a:rPr>
                        <a:t>Note about payscales: </a:t>
                      </a:r>
                      <a:r>
                        <a:rPr lang="en-GB" sz="1200" dirty="0"/>
                        <a:t>Annual pay rates are based on quoted salary levels (so may not compare well with CACI income data). We assume full time working although some households will have incomes from more than one earner, and some will have income from one or more part time jobs. </a:t>
                      </a:r>
                      <a:endParaRPr lang="en-US" sz="1200" b="0" dirty="0">
                        <a:latin typeface="+mn-lt"/>
                      </a:endParaRP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680593687"/>
                  </a:ext>
                </a:extLst>
              </a:tr>
            </a:tbl>
          </a:graphicData>
        </a:graphic>
      </p:graphicFrame>
      <p:sp>
        <p:nvSpPr>
          <p:cNvPr id="4" name="Footer Placeholder 3">
            <a:extLst>
              <a:ext uri="{FF2B5EF4-FFF2-40B4-BE49-F238E27FC236}">
                <a16:creationId xmlns:a16="http://schemas.microsoft.com/office/drawing/2014/main" id="{4967C5A8-65FF-2602-8958-D477485B9976}"/>
              </a:ext>
            </a:extLst>
          </p:cNvPr>
          <p:cNvSpPr>
            <a:spLocks noGrp="1"/>
          </p:cNvSpPr>
          <p:nvPr>
            <p:ph type="ftr" sz="quarter" idx="11"/>
          </p:nvPr>
        </p:nvSpPr>
        <p:spPr>
          <a:xfrm>
            <a:off x="0" y="6548799"/>
            <a:ext cx="5938836" cy="309201"/>
          </a:xfrm>
        </p:spPr>
        <p:txBody>
          <a:bodyPr/>
          <a:lstStyle/>
          <a:p>
            <a:r>
              <a:rPr lang="en-US" spc="200" dirty="0">
                <a:solidFill>
                  <a:schemeClr val="bg1"/>
                </a:solidFill>
              </a:rPr>
              <a:t>Huntingdonshire</a:t>
            </a:r>
          </a:p>
        </p:txBody>
      </p:sp>
      <p:sp>
        <p:nvSpPr>
          <p:cNvPr id="5" name="Slide Number Placeholder 4">
            <a:extLst>
              <a:ext uri="{FF2B5EF4-FFF2-40B4-BE49-F238E27FC236}">
                <a16:creationId xmlns:a16="http://schemas.microsoft.com/office/drawing/2014/main" id="{0DF26D05-0BC0-FBC0-F77C-12C0FC084F0F}"/>
              </a:ext>
            </a:extLst>
          </p:cNvPr>
          <p:cNvSpPr>
            <a:spLocks noGrp="1"/>
          </p:cNvSpPr>
          <p:nvPr>
            <p:ph type="sldNum" sz="quarter" idx="12"/>
          </p:nvPr>
        </p:nvSpPr>
        <p:spPr>
          <a:xfrm>
            <a:off x="11380981" y="6354422"/>
            <a:ext cx="811019" cy="503578"/>
          </a:xfrm>
        </p:spPr>
        <p:txBody>
          <a:bodyPr/>
          <a:lstStyle/>
          <a:p>
            <a:fld id="{0D309695-DEC3-40DA-9DF5-330280C9D0E8}" type="slidenum">
              <a:rPr lang="en-US" smtClean="0"/>
              <a:pPr/>
              <a:t>39</a:t>
            </a:fld>
            <a:endParaRPr lang="en-US" dirty="0"/>
          </a:p>
        </p:txBody>
      </p:sp>
    </p:spTree>
    <p:extLst>
      <p:ext uri="{BB962C8B-B14F-4D97-AF65-F5344CB8AC3E}">
        <p14:creationId xmlns:p14="http://schemas.microsoft.com/office/powerpoint/2010/main" val="2682110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0" name="Rectangle 19">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8642820-8384-1F43-8222-F7844679DB16}"/>
              </a:ext>
            </a:extLst>
          </p:cNvPr>
          <p:cNvSpPr>
            <a:spLocks noGrp="1"/>
          </p:cNvSpPr>
          <p:nvPr>
            <p:ph type="title"/>
          </p:nvPr>
        </p:nvSpPr>
        <p:spPr>
          <a:xfrm>
            <a:off x="1557071" y="1584552"/>
            <a:ext cx="9099255" cy="2537251"/>
          </a:xfrm>
        </p:spPr>
        <p:txBody>
          <a:bodyPr vert="horz" lIns="91440" tIns="45720" rIns="91440" bIns="0" rtlCol="0" anchor="ctr">
            <a:normAutofit/>
          </a:bodyPr>
          <a:lstStyle/>
          <a:p>
            <a:pPr algn="ctr"/>
            <a:r>
              <a:rPr lang="en-US" sz="7200" dirty="0">
                <a:solidFill>
                  <a:srgbClr val="454545"/>
                </a:solidFill>
              </a:rPr>
              <a:t>Context</a:t>
            </a:r>
          </a:p>
        </p:txBody>
      </p:sp>
      <p:sp>
        <p:nvSpPr>
          <p:cNvPr id="3" name="Text Placeholder 2">
            <a:extLst>
              <a:ext uri="{FF2B5EF4-FFF2-40B4-BE49-F238E27FC236}">
                <a16:creationId xmlns:a16="http://schemas.microsoft.com/office/drawing/2014/main" id="{43FA5A21-E061-FD8D-2878-CE25E443088E}"/>
              </a:ext>
            </a:extLst>
          </p:cNvPr>
          <p:cNvSpPr>
            <a:spLocks noGrp="1"/>
          </p:cNvSpPr>
          <p:nvPr>
            <p:ph type="body" idx="1"/>
          </p:nvPr>
        </p:nvSpPr>
        <p:spPr>
          <a:xfrm>
            <a:off x="1535372" y="3517113"/>
            <a:ext cx="9120954" cy="1446774"/>
          </a:xfrm>
        </p:spPr>
        <p:txBody>
          <a:bodyPr vert="horz" lIns="91440" tIns="91440" rIns="91440" bIns="91440" rtlCol="0">
            <a:normAutofit fontScale="77500" lnSpcReduction="20000"/>
          </a:bodyPr>
          <a:lstStyle/>
          <a:p>
            <a:pPr marL="285750" indent="-285750" algn="ctr">
              <a:buFont typeface="Arial" panose="020B0604020202020204" pitchFamily="34" charset="0"/>
              <a:buChar char="•"/>
            </a:pPr>
            <a:r>
              <a:rPr lang="en-GB" cap="all" dirty="0">
                <a:solidFill>
                  <a:schemeClr val="accent1"/>
                </a:solidFill>
              </a:rPr>
              <a:t>Tenure of dwellings</a:t>
            </a:r>
          </a:p>
          <a:p>
            <a:pPr marL="285750" indent="-285750" algn="ctr">
              <a:buFont typeface="Arial" panose="020B0604020202020204" pitchFamily="34" charset="0"/>
              <a:buChar char="•"/>
            </a:pPr>
            <a:r>
              <a:rPr lang="en-GB" cap="all" dirty="0">
                <a:solidFill>
                  <a:schemeClr val="accent1"/>
                </a:solidFill>
              </a:rPr>
              <a:t>Household and family type</a:t>
            </a:r>
          </a:p>
          <a:p>
            <a:pPr marL="285750" indent="-285750" algn="ctr">
              <a:buFont typeface="Arial" panose="020B0604020202020204" pitchFamily="34" charset="0"/>
              <a:buChar char="•"/>
            </a:pPr>
            <a:r>
              <a:rPr lang="en-GB" cap="all" dirty="0">
                <a:solidFill>
                  <a:schemeClr val="accent1"/>
                </a:solidFill>
              </a:rPr>
              <a:t>HOUSEHOLD Tenure and beds</a:t>
            </a:r>
          </a:p>
          <a:p>
            <a:pPr marL="285750" indent="-285750" algn="ctr">
              <a:buFont typeface="Arial" panose="020B0604020202020204" pitchFamily="34" charset="0"/>
              <a:buChar char="•"/>
            </a:pPr>
            <a:r>
              <a:rPr lang="en-GB" cap="all" dirty="0">
                <a:solidFill>
                  <a:schemeClr val="accent1"/>
                </a:solidFill>
              </a:rPr>
              <a:t>LIKELY MOVERS</a:t>
            </a:r>
            <a:endParaRPr lang="en-US" cap="all" dirty="0">
              <a:solidFill>
                <a:schemeClr val="accent1"/>
              </a:solidFill>
            </a:endParaRPr>
          </a:p>
        </p:txBody>
      </p:sp>
      <p:pic>
        <p:nvPicPr>
          <p:cNvPr id="26" name="Picture 25">
            <a:extLst>
              <a:ext uri="{FF2B5EF4-FFF2-40B4-BE49-F238E27FC236}">
                <a16:creationId xmlns:a16="http://schemas.microsoft.com/office/drawing/2014/main" id="{4C401D57-600A-4C91-AC9A-14CA1ED6F7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8" name="Straight Connector 27">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6" name="Slide Number Placeholder 4">
            <a:extLst>
              <a:ext uri="{FF2B5EF4-FFF2-40B4-BE49-F238E27FC236}">
                <a16:creationId xmlns:a16="http://schemas.microsoft.com/office/drawing/2014/main" id="{76B7A517-B20C-95CE-4DA4-118B47EC05B2}"/>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a:t>
            </a:fld>
            <a:endParaRPr lang="en-US" dirty="0"/>
          </a:p>
        </p:txBody>
      </p:sp>
      <p:sp>
        <p:nvSpPr>
          <p:cNvPr id="4" name="Footer Placeholder 3">
            <a:extLst>
              <a:ext uri="{FF2B5EF4-FFF2-40B4-BE49-F238E27FC236}">
                <a16:creationId xmlns:a16="http://schemas.microsoft.com/office/drawing/2014/main" id="{3DDB85C1-DE3F-D561-C1CE-1DC0399E87A1}"/>
              </a:ext>
            </a:extLst>
          </p:cNvPr>
          <p:cNvSpPr>
            <a:spLocks noGrp="1"/>
          </p:cNvSpPr>
          <p:nvPr>
            <p:ph type="ftr" sz="quarter" idx="11"/>
          </p:nvPr>
        </p:nvSpPr>
        <p:spPr>
          <a:xfrm>
            <a:off x="0" y="6548799"/>
            <a:ext cx="4973915" cy="309201"/>
          </a:xfrm>
        </p:spPr>
        <p:txBody>
          <a:bodyPr/>
          <a:lstStyle/>
          <a:p>
            <a:r>
              <a:rPr lang="en-US" spc="200" dirty="0">
                <a:solidFill>
                  <a:schemeClr val="bg1"/>
                </a:solidFill>
              </a:rPr>
              <a:t>Huntingdonshire</a:t>
            </a:r>
          </a:p>
        </p:txBody>
      </p:sp>
    </p:spTree>
    <p:extLst>
      <p:ext uri="{BB962C8B-B14F-4D97-AF65-F5344CB8AC3E}">
        <p14:creationId xmlns:p14="http://schemas.microsoft.com/office/powerpoint/2010/main" val="4068623196"/>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522F5C4-CDD8-802F-F0D9-10E8F54557D3}"/>
              </a:ext>
            </a:extLst>
          </p:cNvPr>
          <p:cNvPicPr>
            <a:picLocks noChangeAspect="1"/>
          </p:cNvPicPr>
          <p:nvPr/>
        </p:nvPicPr>
        <p:blipFill rotWithShape="1">
          <a:blip r:embed="rId2"/>
          <a:srcRect l="8785" t="38476" r="10857" b="20381"/>
          <a:stretch/>
        </p:blipFill>
        <p:spPr>
          <a:xfrm>
            <a:off x="130040" y="1697962"/>
            <a:ext cx="11848630" cy="3412406"/>
          </a:xfrm>
          <a:prstGeom prst="rect">
            <a:avLst/>
          </a:prstGeom>
        </p:spPr>
      </p:pic>
      <p:sp>
        <p:nvSpPr>
          <p:cNvPr id="2" name="Title 1">
            <a:extLst>
              <a:ext uri="{FF2B5EF4-FFF2-40B4-BE49-F238E27FC236}">
                <a16:creationId xmlns:a16="http://schemas.microsoft.com/office/drawing/2014/main" id="{6F8048A3-17BE-46F5-B84F-46549F2FF329}"/>
              </a:ext>
            </a:extLst>
          </p:cNvPr>
          <p:cNvSpPr>
            <a:spLocks noGrp="1"/>
          </p:cNvSpPr>
          <p:nvPr>
            <p:ph type="title"/>
          </p:nvPr>
        </p:nvSpPr>
        <p:spPr>
          <a:xfrm>
            <a:off x="100419" y="0"/>
            <a:ext cx="8042095" cy="1463040"/>
          </a:xfrm>
        </p:spPr>
        <p:txBody>
          <a:bodyPr vert="horz" lIns="91440" tIns="45720" rIns="91440" bIns="45720" rtlCol="0" anchor="ctr">
            <a:normAutofit/>
          </a:bodyPr>
          <a:lstStyle/>
          <a:p>
            <a:r>
              <a:rPr lang="en-US" sz="3600" dirty="0"/>
              <a:t>Scale &amp; cost of housing</a:t>
            </a:r>
            <a:endParaRPr lang="en-US" sz="3600" kern="1200" dirty="0">
              <a:solidFill>
                <a:schemeClr val="tx1"/>
              </a:solidFill>
            </a:endParaRPr>
          </a:p>
        </p:txBody>
      </p:sp>
      <p:sp>
        <p:nvSpPr>
          <p:cNvPr id="5" name="Footer Placeholder 3">
            <a:extLst>
              <a:ext uri="{FF2B5EF4-FFF2-40B4-BE49-F238E27FC236}">
                <a16:creationId xmlns:a16="http://schemas.microsoft.com/office/drawing/2014/main" id="{C61FCB42-F49D-4342-A811-237BBA6734F5}"/>
              </a:ext>
            </a:extLst>
          </p:cNvPr>
          <p:cNvSpPr>
            <a:spLocks noGrp="1"/>
          </p:cNvSpPr>
          <p:nvPr>
            <p:ph type="ftr" sz="quarter" idx="11"/>
          </p:nvPr>
        </p:nvSpPr>
        <p:spPr>
          <a:xfrm>
            <a:off x="0" y="6548799"/>
            <a:ext cx="4973915" cy="309201"/>
          </a:xfrm>
        </p:spPr>
        <p:txBody>
          <a:bodyPr/>
          <a:lstStyle/>
          <a:p>
            <a:r>
              <a:rPr lang="en-US" spc="200" dirty="0">
                <a:solidFill>
                  <a:schemeClr val="bg1"/>
                </a:solidFill>
              </a:rPr>
              <a:t>Huntingdonshire</a:t>
            </a:r>
          </a:p>
        </p:txBody>
      </p:sp>
      <p:sp>
        <p:nvSpPr>
          <p:cNvPr id="6" name="Callout: Line 5">
            <a:extLst>
              <a:ext uri="{FF2B5EF4-FFF2-40B4-BE49-F238E27FC236}">
                <a16:creationId xmlns:a16="http://schemas.microsoft.com/office/drawing/2014/main" id="{927AA292-21EB-4274-9BF5-552D334B5559}"/>
              </a:ext>
            </a:extLst>
          </p:cNvPr>
          <p:cNvSpPr/>
          <p:nvPr/>
        </p:nvSpPr>
        <p:spPr>
          <a:xfrm>
            <a:off x="8562110" y="2968539"/>
            <a:ext cx="3416560" cy="1600438"/>
          </a:xfrm>
          <a:prstGeom prst="borderCallout1">
            <a:avLst>
              <a:gd name="adj1" fmla="val 40493"/>
              <a:gd name="adj2" fmla="val -561"/>
              <a:gd name="adj3" fmla="val 42055"/>
              <a:gd name="adj4" fmla="val -393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spcAft>
                <a:spcPts val="600"/>
              </a:spcAft>
            </a:pPr>
            <a:r>
              <a:rPr lang="en-GB" sz="1400" dirty="0"/>
              <a:t>Ownership dominates the dwelling supply at 69%. Income needed for smaller home purchase and for Homebuy starts around £20-25K reaching up to £45-50K. 1 bed new build requires higher income levels than other tenures in Huntingdonshire, starting at £35-40K</a:t>
            </a:r>
          </a:p>
        </p:txBody>
      </p:sp>
      <p:sp>
        <p:nvSpPr>
          <p:cNvPr id="7" name="Callout: Line 6">
            <a:extLst>
              <a:ext uri="{FF2B5EF4-FFF2-40B4-BE49-F238E27FC236}">
                <a16:creationId xmlns:a16="http://schemas.microsoft.com/office/drawing/2014/main" id="{F3B7528F-C7FC-42C2-9604-ACB3BEBC458E}"/>
              </a:ext>
            </a:extLst>
          </p:cNvPr>
          <p:cNvSpPr/>
          <p:nvPr/>
        </p:nvSpPr>
        <p:spPr>
          <a:xfrm>
            <a:off x="8562110" y="291658"/>
            <a:ext cx="3416560" cy="1169551"/>
          </a:xfrm>
          <a:prstGeom prst="borderCallout1">
            <a:avLst>
              <a:gd name="adj1" fmla="val 52855"/>
              <a:gd name="adj2" fmla="val -3264"/>
              <a:gd name="adj3" fmla="val 147476"/>
              <a:gd name="adj4" fmla="val -901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spcAft>
                <a:spcPts val="600"/>
              </a:spcAft>
            </a:pPr>
            <a:r>
              <a:rPr lang="en-GB" sz="1400" dirty="0"/>
              <a:t>There is a fairly small amount of affordable / social rented dwellings at c.13%. Affordable / social rented is the main option for lower income households, starting around £10-15K</a:t>
            </a:r>
          </a:p>
        </p:txBody>
      </p:sp>
      <p:sp>
        <p:nvSpPr>
          <p:cNvPr id="8" name="Callout: Line 7">
            <a:extLst>
              <a:ext uri="{FF2B5EF4-FFF2-40B4-BE49-F238E27FC236}">
                <a16:creationId xmlns:a16="http://schemas.microsoft.com/office/drawing/2014/main" id="{DFD01D76-8BAE-4B3F-B012-B88B5D8A31DF}"/>
              </a:ext>
            </a:extLst>
          </p:cNvPr>
          <p:cNvSpPr/>
          <p:nvPr/>
        </p:nvSpPr>
        <p:spPr>
          <a:xfrm>
            <a:off x="8562110" y="1795003"/>
            <a:ext cx="3416560" cy="954107"/>
          </a:xfrm>
          <a:prstGeom prst="borderCallout1">
            <a:avLst>
              <a:gd name="adj1" fmla="val 52855"/>
              <a:gd name="adj2" fmla="val -3264"/>
              <a:gd name="adj3" fmla="val 69176"/>
              <a:gd name="adj4" fmla="val -734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spcAft>
                <a:spcPts val="600"/>
              </a:spcAft>
            </a:pPr>
            <a:r>
              <a:rPr lang="en-GB" sz="1400" dirty="0"/>
              <a:t>Private rented makes up 16% of dwellings in Huntingdonshire. Private rented requires a slightly higher income than ownership and Homebuy, at £25-30K</a:t>
            </a:r>
          </a:p>
        </p:txBody>
      </p:sp>
      <p:sp>
        <p:nvSpPr>
          <p:cNvPr id="14" name="Callout: Line 13">
            <a:extLst>
              <a:ext uri="{FF2B5EF4-FFF2-40B4-BE49-F238E27FC236}">
                <a16:creationId xmlns:a16="http://schemas.microsoft.com/office/drawing/2014/main" id="{180D39A8-2FC0-4804-8E0C-D0C5F40EE5EC}"/>
              </a:ext>
            </a:extLst>
          </p:cNvPr>
          <p:cNvSpPr/>
          <p:nvPr/>
        </p:nvSpPr>
        <p:spPr>
          <a:xfrm>
            <a:off x="163219" y="2290618"/>
            <a:ext cx="3106453" cy="2098502"/>
          </a:xfrm>
          <a:prstGeom prst="borderCallout1">
            <a:avLst>
              <a:gd name="adj1" fmla="val 17649"/>
              <a:gd name="adj2" fmla="val 99731"/>
              <a:gd name="adj3" fmla="val -3123"/>
              <a:gd name="adj4" fmla="val 1139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spcAft>
                <a:spcPts val="600"/>
              </a:spcAft>
            </a:pPr>
            <a:r>
              <a:rPr lang="en-GB" sz="1400" dirty="0"/>
              <a:t>Intermediate rent could provide useful dwelling supply in Huntingdonshire, but for smaller homes, need a similar income to Homebuy or resales. 2 and 3 beds slightly more affordable - so worth considering factors such as access (deposits), mobility (shorter term commitment than purchase) and availability</a:t>
            </a:r>
          </a:p>
        </p:txBody>
      </p:sp>
      <p:sp>
        <p:nvSpPr>
          <p:cNvPr id="15" name="Callout: Line 14">
            <a:extLst>
              <a:ext uri="{FF2B5EF4-FFF2-40B4-BE49-F238E27FC236}">
                <a16:creationId xmlns:a16="http://schemas.microsoft.com/office/drawing/2014/main" id="{F3ECAACC-1859-4A1E-AC6C-3A54C711DAFF}"/>
              </a:ext>
            </a:extLst>
          </p:cNvPr>
          <p:cNvSpPr/>
          <p:nvPr/>
        </p:nvSpPr>
        <p:spPr>
          <a:xfrm>
            <a:off x="156093" y="4514759"/>
            <a:ext cx="3113579" cy="1384995"/>
          </a:xfrm>
          <a:prstGeom prst="borderCallout1">
            <a:avLst>
              <a:gd name="adj1" fmla="val 43893"/>
              <a:gd name="adj2" fmla="val 100187"/>
              <a:gd name="adj3" fmla="val -120639"/>
              <a:gd name="adj4" fmla="val 1140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spcAft>
                <a:spcPts val="600"/>
              </a:spcAft>
            </a:pPr>
            <a:r>
              <a:rPr lang="en-GB" sz="1400" dirty="0"/>
              <a:t>Income required for smaller Homebuy is lower than for private rented, and similar to ownership. Lower deposits than traditional ownership may prove very useful, alongside flexibility to purchase a higher share in time.</a:t>
            </a:r>
          </a:p>
        </p:txBody>
      </p:sp>
      <p:sp>
        <p:nvSpPr>
          <p:cNvPr id="11" name="Slide Number Placeholder 4">
            <a:extLst>
              <a:ext uri="{FF2B5EF4-FFF2-40B4-BE49-F238E27FC236}">
                <a16:creationId xmlns:a16="http://schemas.microsoft.com/office/drawing/2014/main" id="{097DD2C6-00F4-4820-84DA-F007A3500C3D}"/>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40</a:t>
            </a:fld>
            <a:endParaRPr lang="en-US" dirty="0"/>
          </a:p>
        </p:txBody>
      </p:sp>
      <p:sp>
        <p:nvSpPr>
          <p:cNvPr id="3" name="TextBox 2">
            <a:extLst>
              <a:ext uri="{FF2B5EF4-FFF2-40B4-BE49-F238E27FC236}">
                <a16:creationId xmlns:a16="http://schemas.microsoft.com/office/drawing/2014/main" id="{27A9460C-3086-73F7-2FFB-BD5C8ABCFDBA}"/>
              </a:ext>
            </a:extLst>
          </p:cNvPr>
          <p:cNvSpPr txBox="1"/>
          <p:nvPr/>
        </p:nvSpPr>
        <p:spPr>
          <a:xfrm>
            <a:off x="130040" y="6173661"/>
            <a:ext cx="11692779" cy="519953"/>
          </a:xfrm>
          <a:prstGeom prst="rect">
            <a:avLst/>
          </a:prstGeom>
        </p:spPr>
        <p:txBody>
          <a:bodyPr vert="horz" lIns="91440" tIns="45720" rIns="91440" bIns="45720" rtlCol="0" anchor="ctr">
            <a:noAutofit/>
          </a:bodyPr>
          <a:lstStyle/>
          <a:p>
            <a:pPr algn="ctr" defTabSz="914400"/>
            <a:r>
              <a:rPr lang="en-US" sz="1400" dirty="0">
                <a:solidFill>
                  <a:schemeClr val="bg1"/>
                </a:solidFill>
              </a:rPr>
              <a:t>In this diagram the bubble “height” is adjusted to indicate the % of stock in this area, of each tenure. </a:t>
            </a:r>
          </a:p>
          <a:p>
            <a:pPr algn="ctr" defTabSz="914400"/>
            <a:r>
              <a:rPr lang="en-US" sz="1400" dirty="0">
                <a:solidFill>
                  <a:schemeClr val="bg1"/>
                </a:solidFill>
              </a:rPr>
              <a:t>Where the amount of stock is not certain (intermediate rent) or very small numbers (Homebuy &amp; new build) a standard height is used so the boxes are visible</a:t>
            </a:r>
          </a:p>
        </p:txBody>
      </p:sp>
    </p:spTree>
    <p:extLst>
      <p:ext uri="{BB962C8B-B14F-4D97-AF65-F5344CB8AC3E}">
        <p14:creationId xmlns:p14="http://schemas.microsoft.com/office/powerpoint/2010/main" val="234214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4" grpId="0" animBg="1"/>
      <p:bldP spid="1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B9A50D9-1C0A-4062-A749-BC65BAE56C50}"/>
              </a:ext>
            </a:extLst>
          </p:cNvPr>
          <p:cNvSpPr>
            <a:spLocks noGrp="1"/>
          </p:cNvSpPr>
          <p:nvPr>
            <p:ph type="ftr" sz="quarter" idx="11"/>
          </p:nvPr>
        </p:nvSpPr>
        <p:spPr>
          <a:xfrm>
            <a:off x="0" y="6548799"/>
            <a:ext cx="4973915" cy="309201"/>
          </a:xfrm>
        </p:spPr>
        <p:txBody>
          <a:bodyPr/>
          <a:lstStyle/>
          <a:p>
            <a:r>
              <a:rPr lang="en-US" spc="200" dirty="0">
                <a:solidFill>
                  <a:schemeClr val="bg1"/>
                </a:solidFill>
              </a:rPr>
              <a:t>Huntingdonshire</a:t>
            </a:r>
          </a:p>
        </p:txBody>
      </p:sp>
      <p:graphicFrame>
        <p:nvGraphicFramePr>
          <p:cNvPr id="9" name="Table 8">
            <a:extLst>
              <a:ext uri="{FF2B5EF4-FFF2-40B4-BE49-F238E27FC236}">
                <a16:creationId xmlns:a16="http://schemas.microsoft.com/office/drawing/2014/main" id="{1C8940CB-5417-4090-B39C-4022AEBC70C3}"/>
              </a:ext>
            </a:extLst>
          </p:cNvPr>
          <p:cNvGraphicFramePr>
            <a:graphicFrameLocks noGrp="1"/>
          </p:cNvGraphicFramePr>
          <p:nvPr>
            <p:extLst>
              <p:ext uri="{D42A27DB-BD31-4B8C-83A1-F6EECF244321}">
                <p14:modId xmlns:p14="http://schemas.microsoft.com/office/powerpoint/2010/main" val="3056303951"/>
              </p:ext>
            </p:extLst>
          </p:nvPr>
        </p:nvGraphicFramePr>
        <p:xfrm>
          <a:off x="1219201" y="4983214"/>
          <a:ext cx="10726878" cy="591846"/>
        </p:xfrm>
        <a:graphic>
          <a:graphicData uri="http://schemas.openxmlformats.org/drawingml/2006/table">
            <a:tbl>
              <a:tblPr firstRow="1" bandRow="1">
                <a:tableStyleId>{2D5ABB26-0587-4C30-8999-92F81FD0307C}</a:tableStyleId>
              </a:tblPr>
              <a:tblGrid>
                <a:gridCol w="3504685">
                  <a:extLst>
                    <a:ext uri="{9D8B030D-6E8A-4147-A177-3AD203B41FA5}">
                      <a16:colId xmlns:a16="http://schemas.microsoft.com/office/drawing/2014/main" val="545593795"/>
                    </a:ext>
                  </a:extLst>
                </a:gridCol>
                <a:gridCol w="3354036">
                  <a:extLst>
                    <a:ext uri="{9D8B030D-6E8A-4147-A177-3AD203B41FA5}">
                      <a16:colId xmlns:a16="http://schemas.microsoft.com/office/drawing/2014/main" val="906472247"/>
                    </a:ext>
                  </a:extLst>
                </a:gridCol>
                <a:gridCol w="3868157">
                  <a:extLst>
                    <a:ext uri="{9D8B030D-6E8A-4147-A177-3AD203B41FA5}">
                      <a16:colId xmlns:a16="http://schemas.microsoft.com/office/drawing/2014/main" val="1254432382"/>
                    </a:ext>
                  </a:extLst>
                </a:gridCol>
              </a:tblGrid>
              <a:tr h="295923">
                <a:tc>
                  <a:txBody>
                    <a:bodyPr/>
                    <a:lstStyle/>
                    <a:p>
                      <a:r>
                        <a:rPr lang="en-US" sz="1200" b="0" dirty="0">
                          <a:solidFill>
                            <a:schemeClr val="tx1"/>
                          </a:solidFill>
                        </a:rPr>
                        <a:t>25% of households in the lower ‘yellow’ zone</a:t>
                      </a:r>
                      <a:endParaRPr lang="en-GB" sz="1200" b="0" dirty="0">
                        <a:solidFill>
                          <a:schemeClr val="tx1"/>
                        </a:solidFill>
                      </a:endParaRP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50% of households in the middle ‘white’ zone</a:t>
                      </a:r>
                    </a:p>
                  </a:txBody>
                  <a:tcP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25% of households in the upper ‘pink’ zone</a:t>
                      </a:r>
                      <a:endParaRPr lang="en-GB" sz="1200" dirty="0">
                        <a:solidFill>
                          <a:schemeClr val="tx1"/>
                        </a:solidFill>
                      </a:endParaRPr>
                    </a:p>
                  </a:txBody>
                  <a:tcPr>
                    <a:solidFill>
                      <a:srgbClr val="FFCCFF"/>
                    </a:solidFill>
                  </a:tcPr>
                </a:tc>
                <a:extLst>
                  <a:ext uri="{0D108BD9-81ED-4DB2-BD59-A6C34878D82A}">
                    <a16:rowId xmlns:a16="http://schemas.microsoft.com/office/drawing/2014/main" val="1025458491"/>
                  </a:ext>
                </a:extLst>
              </a:tr>
              <a:tr h="295923">
                <a:tc>
                  <a:txBody>
                    <a:bodyPr/>
                    <a:lstStyle/>
                    <a:p>
                      <a:r>
                        <a:rPr lang="en-GB" sz="1200" b="0" i="1" dirty="0">
                          <a:solidFill>
                            <a:schemeClr val="tx1"/>
                          </a:solidFill>
                        </a:rPr>
                        <a:t>In Huntingdonshire, incomes up to c.£20K</a:t>
                      </a: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1" dirty="0">
                          <a:solidFill>
                            <a:schemeClr val="tx1"/>
                          </a:solidFill>
                        </a:rPr>
                        <a:t>In Huntingdonshire, incomes between £20K and £55K</a:t>
                      </a:r>
                    </a:p>
                  </a:txBody>
                  <a:tcP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i="1" dirty="0">
                          <a:solidFill>
                            <a:schemeClr val="tx1"/>
                          </a:solidFill>
                        </a:rPr>
                        <a:t>In Huntingdonshire, incomes over c.£55K</a:t>
                      </a:r>
                    </a:p>
                  </a:txBody>
                  <a:tcPr>
                    <a:solidFill>
                      <a:srgbClr val="FFCCFF"/>
                    </a:solidFill>
                  </a:tcPr>
                </a:tc>
                <a:extLst>
                  <a:ext uri="{0D108BD9-81ED-4DB2-BD59-A6C34878D82A}">
                    <a16:rowId xmlns:a16="http://schemas.microsoft.com/office/drawing/2014/main" val="1537114953"/>
                  </a:ext>
                </a:extLst>
              </a:tr>
            </a:tbl>
          </a:graphicData>
        </a:graphic>
      </p:graphicFrame>
      <p:sp>
        <p:nvSpPr>
          <p:cNvPr id="13" name="Slide Number Placeholder 4">
            <a:extLst>
              <a:ext uri="{FF2B5EF4-FFF2-40B4-BE49-F238E27FC236}">
                <a16:creationId xmlns:a16="http://schemas.microsoft.com/office/drawing/2014/main" id="{1F677748-BD7F-4DA9-A279-911A80DC1220}"/>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41</a:t>
            </a:fld>
            <a:endParaRPr lang="en-US" dirty="0"/>
          </a:p>
        </p:txBody>
      </p:sp>
      <p:pic>
        <p:nvPicPr>
          <p:cNvPr id="6" name="Picture 5">
            <a:extLst>
              <a:ext uri="{FF2B5EF4-FFF2-40B4-BE49-F238E27FC236}">
                <a16:creationId xmlns:a16="http://schemas.microsoft.com/office/drawing/2014/main" id="{68C048F8-452B-4974-9ED0-1E222BCAAEEC}"/>
              </a:ext>
            </a:extLst>
          </p:cNvPr>
          <p:cNvPicPr>
            <a:picLocks noChangeAspect="1"/>
          </p:cNvPicPr>
          <p:nvPr/>
        </p:nvPicPr>
        <p:blipFill rotWithShape="1">
          <a:blip r:embed="rId2"/>
          <a:srcRect l="1358" t="35937" r="11000" b="41841"/>
          <a:stretch/>
        </p:blipFill>
        <p:spPr>
          <a:xfrm>
            <a:off x="201402" y="3130006"/>
            <a:ext cx="11744676" cy="1675076"/>
          </a:xfrm>
          <a:prstGeom prst="rect">
            <a:avLst/>
          </a:prstGeom>
        </p:spPr>
      </p:pic>
      <p:sp>
        <p:nvSpPr>
          <p:cNvPr id="14" name="Title 1">
            <a:extLst>
              <a:ext uri="{FF2B5EF4-FFF2-40B4-BE49-F238E27FC236}">
                <a16:creationId xmlns:a16="http://schemas.microsoft.com/office/drawing/2014/main" id="{8EEEA893-0401-426C-B719-53E5D31676FB}"/>
              </a:ext>
            </a:extLst>
          </p:cNvPr>
          <p:cNvSpPr txBox="1">
            <a:spLocks/>
          </p:cNvSpPr>
          <p:nvPr/>
        </p:nvSpPr>
        <p:spPr>
          <a:xfrm>
            <a:off x="175397" y="0"/>
            <a:ext cx="11841205" cy="10264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3600" dirty="0"/>
              <a:t>Introducing “the staircase”</a:t>
            </a:r>
          </a:p>
        </p:txBody>
      </p:sp>
      <p:sp>
        <p:nvSpPr>
          <p:cNvPr id="16" name="TextBox 15">
            <a:extLst>
              <a:ext uri="{FF2B5EF4-FFF2-40B4-BE49-F238E27FC236}">
                <a16:creationId xmlns:a16="http://schemas.microsoft.com/office/drawing/2014/main" id="{89019CEB-7542-4527-B70F-2FEE531906C1}"/>
              </a:ext>
            </a:extLst>
          </p:cNvPr>
          <p:cNvSpPr txBox="1"/>
          <p:nvPr/>
        </p:nvSpPr>
        <p:spPr>
          <a:xfrm>
            <a:off x="175396" y="988030"/>
            <a:ext cx="11841206" cy="1569660"/>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GB" sz="1600" dirty="0"/>
              <a:t>The staircase is built using the boxes provided on the slide titled “Minimum income needed if housing takes up 35%”.</a:t>
            </a:r>
          </a:p>
          <a:p>
            <a:pPr marL="285750" indent="-285750">
              <a:buFont typeface="Arial" panose="020B0604020202020204" pitchFamily="34" charset="0"/>
              <a:buChar char="•"/>
            </a:pPr>
            <a:r>
              <a:rPr lang="en-GB" sz="1600" dirty="0"/>
              <a:t>The boxes are arranged to form a staircase with the lowest income needed for 1 beds forming the first step. The rows are arranged so next step up is the tenure requiring a little more income.  Some tenures need roughly the same income, so these steps are “taller”. In other places there is a gap in the incomes needed between tenures leads to a long “tread” on our staircase. A tall step demonstrates a number of products at the same income level, a long step indicates a gap between incomes needed.</a:t>
            </a:r>
          </a:p>
          <a:p>
            <a:pPr marL="285750" indent="-285750">
              <a:buFont typeface="Arial" panose="020B0604020202020204" pitchFamily="34" charset="0"/>
              <a:buChar char="•"/>
            </a:pPr>
            <a:r>
              <a:rPr lang="en-GB" sz="1600" dirty="0"/>
              <a:t>1, 2 and 3+ beds in each tenure group are presented on this staircase. On the next slide, the sizes are separated out. </a:t>
            </a:r>
          </a:p>
        </p:txBody>
      </p:sp>
    </p:spTree>
    <p:extLst>
      <p:ext uri="{BB962C8B-B14F-4D97-AF65-F5344CB8AC3E}">
        <p14:creationId xmlns:p14="http://schemas.microsoft.com/office/powerpoint/2010/main" val="32300612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E33A-296F-4F70-B193-0F96B177B1E7}"/>
              </a:ext>
            </a:extLst>
          </p:cNvPr>
          <p:cNvSpPr>
            <a:spLocks noGrp="1"/>
          </p:cNvSpPr>
          <p:nvPr>
            <p:ph type="title"/>
          </p:nvPr>
        </p:nvSpPr>
        <p:spPr>
          <a:xfrm>
            <a:off x="456470" y="0"/>
            <a:ext cx="10667069" cy="1072444"/>
          </a:xfrm>
        </p:spPr>
        <p:txBody>
          <a:bodyPr vert="horz" lIns="91440" tIns="45720" rIns="91440" bIns="45720" rtlCol="0" anchor="ctr">
            <a:normAutofit/>
          </a:bodyPr>
          <a:lstStyle/>
          <a:p>
            <a:r>
              <a:rPr lang="en-US" sz="3200" dirty="0"/>
              <a:t>1, 2 &amp; 3 beds staircase</a:t>
            </a:r>
            <a:endParaRPr lang="en-US" kern="1200" dirty="0">
              <a:solidFill>
                <a:schemeClr val="tx1"/>
              </a:solidFill>
              <a:latin typeface="+mj-lt"/>
              <a:ea typeface="+mj-ea"/>
              <a:cs typeface="+mj-cs"/>
            </a:endParaRPr>
          </a:p>
        </p:txBody>
      </p:sp>
      <p:sp>
        <p:nvSpPr>
          <p:cNvPr id="4" name="Footer Placeholder 3">
            <a:extLst>
              <a:ext uri="{FF2B5EF4-FFF2-40B4-BE49-F238E27FC236}">
                <a16:creationId xmlns:a16="http://schemas.microsoft.com/office/drawing/2014/main" id="{3B9A50D9-1C0A-4062-A749-BC65BAE56C50}"/>
              </a:ext>
            </a:extLst>
          </p:cNvPr>
          <p:cNvSpPr>
            <a:spLocks noGrp="1"/>
          </p:cNvSpPr>
          <p:nvPr>
            <p:ph type="ftr" sz="quarter" idx="11"/>
          </p:nvPr>
        </p:nvSpPr>
        <p:spPr>
          <a:xfrm>
            <a:off x="0" y="6548799"/>
            <a:ext cx="4973915" cy="309201"/>
          </a:xfrm>
        </p:spPr>
        <p:txBody>
          <a:bodyPr/>
          <a:lstStyle/>
          <a:p>
            <a:r>
              <a:rPr lang="en-US" spc="200" dirty="0">
                <a:solidFill>
                  <a:schemeClr val="bg1"/>
                </a:solidFill>
              </a:rPr>
              <a:t>Huntingdonshire</a:t>
            </a:r>
          </a:p>
        </p:txBody>
      </p:sp>
      <p:pic>
        <p:nvPicPr>
          <p:cNvPr id="5" name="Picture 4">
            <a:extLst>
              <a:ext uri="{FF2B5EF4-FFF2-40B4-BE49-F238E27FC236}">
                <a16:creationId xmlns:a16="http://schemas.microsoft.com/office/drawing/2014/main" id="{262D7435-F137-42A9-AC2A-44882904A87E}"/>
              </a:ext>
            </a:extLst>
          </p:cNvPr>
          <p:cNvPicPr>
            <a:picLocks noChangeAspect="1"/>
          </p:cNvPicPr>
          <p:nvPr/>
        </p:nvPicPr>
        <p:blipFill rotWithShape="1">
          <a:blip r:embed="rId2"/>
          <a:srcRect l="8719" t="29505" r="10741" b="5679"/>
          <a:stretch/>
        </p:blipFill>
        <p:spPr>
          <a:xfrm>
            <a:off x="456471" y="984956"/>
            <a:ext cx="11376941" cy="5150040"/>
          </a:xfrm>
          <a:prstGeom prst="rect">
            <a:avLst/>
          </a:prstGeom>
        </p:spPr>
      </p:pic>
      <p:graphicFrame>
        <p:nvGraphicFramePr>
          <p:cNvPr id="9" name="Table 8">
            <a:extLst>
              <a:ext uri="{FF2B5EF4-FFF2-40B4-BE49-F238E27FC236}">
                <a16:creationId xmlns:a16="http://schemas.microsoft.com/office/drawing/2014/main" id="{1C8940CB-5417-4090-B39C-4022AEBC70C3}"/>
              </a:ext>
            </a:extLst>
          </p:cNvPr>
          <p:cNvGraphicFramePr>
            <a:graphicFrameLocks noGrp="1"/>
          </p:cNvGraphicFramePr>
          <p:nvPr>
            <p:extLst>
              <p:ext uri="{D42A27DB-BD31-4B8C-83A1-F6EECF244321}">
                <p14:modId xmlns:p14="http://schemas.microsoft.com/office/powerpoint/2010/main" val="3113669686"/>
              </p:ext>
            </p:extLst>
          </p:nvPr>
        </p:nvGraphicFramePr>
        <p:xfrm>
          <a:off x="456470" y="6136779"/>
          <a:ext cx="11376942" cy="591846"/>
        </p:xfrm>
        <a:graphic>
          <a:graphicData uri="http://schemas.openxmlformats.org/drawingml/2006/table">
            <a:tbl>
              <a:tblPr firstRow="1" bandRow="1">
                <a:tableStyleId>{2D5ABB26-0587-4C30-8999-92F81FD0307C}</a:tableStyleId>
              </a:tblPr>
              <a:tblGrid>
                <a:gridCol w="3717073">
                  <a:extLst>
                    <a:ext uri="{9D8B030D-6E8A-4147-A177-3AD203B41FA5}">
                      <a16:colId xmlns:a16="http://schemas.microsoft.com/office/drawing/2014/main" val="545593795"/>
                    </a:ext>
                  </a:extLst>
                </a:gridCol>
                <a:gridCol w="3557296">
                  <a:extLst>
                    <a:ext uri="{9D8B030D-6E8A-4147-A177-3AD203B41FA5}">
                      <a16:colId xmlns:a16="http://schemas.microsoft.com/office/drawing/2014/main" val="906472247"/>
                    </a:ext>
                  </a:extLst>
                </a:gridCol>
                <a:gridCol w="4102573">
                  <a:extLst>
                    <a:ext uri="{9D8B030D-6E8A-4147-A177-3AD203B41FA5}">
                      <a16:colId xmlns:a16="http://schemas.microsoft.com/office/drawing/2014/main" val="1254432382"/>
                    </a:ext>
                  </a:extLst>
                </a:gridCol>
              </a:tblGrid>
              <a:tr h="295923">
                <a:tc>
                  <a:txBody>
                    <a:bodyPr/>
                    <a:lstStyle/>
                    <a:p>
                      <a:r>
                        <a:rPr lang="en-US" sz="1200" b="0" dirty="0">
                          <a:solidFill>
                            <a:schemeClr val="tx1"/>
                          </a:solidFill>
                        </a:rPr>
                        <a:t>25% of households in the lower ‘yellow’ zone</a:t>
                      </a:r>
                      <a:endParaRPr lang="en-GB" sz="1200" b="0" dirty="0">
                        <a:solidFill>
                          <a:schemeClr val="tx1"/>
                        </a:solidFill>
                      </a:endParaRP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50% of households in the middle ‘white’ zone</a:t>
                      </a:r>
                    </a:p>
                  </a:txBody>
                  <a:tcP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25% of households in the upper ‘pink’ zone</a:t>
                      </a:r>
                      <a:endParaRPr lang="en-GB" sz="1200" dirty="0">
                        <a:solidFill>
                          <a:schemeClr val="tx1"/>
                        </a:solidFill>
                      </a:endParaRPr>
                    </a:p>
                  </a:txBody>
                  <a:tcPr>
                    <a:solidFill>
                      <a:srgbClr val="FFCCFF"/>
                    </a:solidFill>
                  </a:tcPr>
                </a:tc>
                <a:extLst>
                  <a:ext uri="{0D108BD9-81ED-4DB2-BD59-A6C34878D82A}">
                    <a16:rowId xmlns:a16="http://schemas.microsoft.com/office/drawing/2014/main" val="1025458491"/>
                  </a:ext>
                </a:extLst>
              </a:tr>
              <a:tr h="295923">
                <a:tc>
                  <a:txBody>
                    <a:bodyPr/>
                    <a:lstStyle/>
                    <a:p>
                      <a:r>
                        <a:rPr lang="en-GB" sz="1200" b="0" i="1" dirty="0">
                          <a:solidFill>
                            <a:schemeClr val="tx1"/>
                          </a:solidFill>
                        </a:rPr>
                        <a:t>In Huntingdonshire, incomes up to c.£20K</a:t>
                      </a: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1" dirty="0">
                          <a:solidFill>
                            <a:schemeClr val="tx1"/>
                          </a:solidFill>
                        </a:rPr>
                        <a:t>In Huntingdonshire, incomes between £20K and £55K</a:t>
                      </a:r>
                    </a:p>
                  </a:txBody>
                  <a:tcP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i="1" dirty="0">
                          <a:solidFill>
                            <a:schemeClr val="tx1"/>
                          </a:solidFill>
                        </a:rPr>
                        <a:t>In Huntingdonshire, incomes over c.£55K</a:t>
                      </a:r>
                    </a:p>
                  </a:txBody>
                  <a:tcPr>
                    <a:solidFill>
                      <a:srgbClr val="FFCCFF"/>
                    </a:solidFill>
                  </a:tcPr>
                </a:tc>
                <a:extLst>
                  <a:ext uri="{0D108BD9-81ED-4DB2-BD59-A6C34878D82A}">
                    <a16:rowId xmlns:a16="http://schemas.microsoft.com/office/drawing/2014/main" val="2317049582"/>
                  </a:ext>
                </a:extLst>
              </a:tr>
            </a:tbl>
          </a:graphicData>
        </a:graphic>
      </p:graphicFrame>
      <p:sp>
        <p:nvSpPr>
          <p:cNvPr id="10" name="Rectangle: Rounded Corners 9">
            <a:extLst>
              <a:ext uri="{FF2B5EF4-FFF2-40B4-BE49-F238E27FC236}">
                <a16:creationId xmlns:a16="http://schemas.microsoft.com/office/drawing/2014/main" id="{7A821560-20B1-4D89-BD4A-C396C0466B0C}"/>
              </a:ext>
            </a:extLst>
          </p:cNvPr>
          <p:cNvSpPr/>
          <p:nvPr/>
        </p:nvSpPr>
        <p:spPr>
          <a:xfrm>
            <a:off x="7236823" y="218790"/>
            <a:ext cx="4902923" cy="1532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sz="1200" b="1" dirty="0">
                <a:solidFill>
                  <a:schemeClr val="bg1"/>
                </a:solidFill>
              </a:rPr>
              <a:t>1 bed</a:t>
            </a:r>
          </a:p>
          <a:p>
            <a:pPr marL="171450" lvl="1" indent="-171450">
              <a:buFont typeface="Arial" panose="020B0604020202020204" pitchFamily="34" charset="0"/>
              <a:buChar char="•"/>
            </a:pPr>
            <a:r>
              <a:rPr lang="en-GB" sz="1200" dirty="0"/>
              <a:t>The income needed for 1 bed HA social rents require a relatively low income.</a:t>
            </a:r>
          </a:p>
          <a:p>
            <a:pPr marL="171450" lvl="1" indent="-171450">
              <a:buFont typeface="Arial" panose="020B0604020202020204" pitchFamily="34" charset="0"/>
              <a:buChar char="•"/>
            </a:pPr>
            <a:r>
              <a:rPr lang="en-GB" sz="1200" dirty="0"/>
              <a:t>There is a big gap between the income needed for HA social rent at 35% affordability, and all other tenures.</a:t>
            </a:r>
          </a:p>
          <a:p>
            <a:pPr marL="171450" lvl="1" indent="-171450">
              <a:buFont typeface="Arial" panose="020B0604020202020204" pitchFamily="34" charset="0"/>
              <a:buChar char="•"/>
            </a:pPr>
            <a:r>
              <a:rPr lang="en-GB" sz="1200" dirty="0">
                <a:solidFill>
                  <a:schemeClr val="bg1"/>
                </a:solidFill>
              </a:rPr>
              <a:t>Private rent requires the next highest income, with new build requiring the highest incomes of all 1 beds </a:t>
            </a:r>
          </a:p>
        </p:txBody>
      </p:sp>
      <p:sp>
        <p:nvSpPr>
          <p:cNvPr id="11" name="Rectangle: Rounded Corners 10">
            <a:extLst>
              <a:ext uri="{FF2B5EF4-FFF2-40B4-BE49-F238E27FC236}">
                <a16:creationId xmlns:a16="http://schemas.microsoft.com/office/drawing/2014/main" id="{0C65F96F-27EE-44D9-ADBC-19543CFE0048}"/>
              </a:ext>
            </a:extLst>
          </p:cNvPr>
          <p:cNvSpPr/>
          <p:nvPr/>
        </p:nvSpPr>
        <p:spPr>
          <a:xfrm>
            <a:off x="7863840" y="1889439"/>
            <a:ext cx="4275906" cy="2145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sz="1200" b="1" dirty="0"/>
              <a:t>2 bed</a:t>
            </a:r>
          </a:p>
          <a:p>
            <a:pPr marL="171450" indent="-171450">
              <a:buFont typeface="Arial" panose="020B0604020202020204" pitchFamily="34" charset="0"/>
              <a:buChar char="•"/>
            </a:pPr>
            <a:r>
              <a:rPr lang="en-GB" sz="1200" dirty="0"/>
              <a:t>For 2 beds a number of tenures require a similar income level but there is more of a “spread” of incomes needed than for 1 beds.</a:t>
            </a:r>
          </a:p>
          <a:p>
            <a:pPr marL="171450" indent="-171450">
              <a:buFont typeface="Arial" panose="020B0604020202020204" pitchFamily="34" charset="0"/>
              <a:buChar char="•"/>
            </a:pPr>
            <a:r>
              <a:rPr lang="en-GB" sz="1200" dirty="0"/>
              <a:t>Income required for a 2 bed starts with HA social rents then a gap before the step for  affordable rents and intermediate rents. Homebuy, resales and private rents come next. </a:t>
            </a:r>
          </a:p>
          <a:p>
            <a:pPr marL="171450" indent="-171450">
              <a:buFont typeface="Arial" panose="020B0604020202020204" pitchFamily="34" charset="0"/>
              <a:buChar char="•"/>
            </a:pPr>
            <a:r>
              <a:rPr lang="en-GB" sz="1200" dirty="0"/>
              <a:t>New build comes in needing the highest income   for a 2 bed, somewhat higher than Homebuy, rented and resales.</a:t>
            </a:r>
          </a:p>
        </p:txBody>
      </p:sp>
      <p:sp>
        <p:nvSpPr>
          <p:cNvPr id="12" name="Rectangle: Rounded Corners 11">
            <a:extLst>
              <a:ext uri="{FF2B5EF4-FFF2-40B4-BE49-F238E27FC236}">
                <a16:creationId xmlns:a16="http://schemas.microsoft.com/office/drawing/2014/main" id="{5F636860-75A8-4C7D-BC13-8EC47B4A0D2E}"/>
              </a:ext>
            </a:extLst>
          </p:cNvPr>
          <p:cNvSpPr/>
          <p:nvPr/>
        </p:nvSpPr>
        <p:spPr>
          <a:xfrm>
            <a:off x="8516980" y="4173022"/>
            <a:ext cx="3622766" cy="19409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GB" sz="1200" b="1" dirty="0"/>
              <a:t>3 bed</a:t>
            </a:r>
          </a:p>
          <a:p>
            <a:pPr marL="171450" indent="-171450">
              <a:buFont typeface="Arial" panose="020B0604020202020204" pitchFamily="34" charset="0"/>
              <a:buChar char="•"/>
            </a:pPr>
            <a:r>
              <a:rPr lang="en-GB" sz="1200" dirty="0"/>
              <a:t>For 3 beds, different tenures require different income levels making the 3 bed staircase “flatter” and broader.</a:t>
            </a:r>
          </a:p>
          <a:p>
            <a:pPr marL="171450" indent="-171450">
              <a:buFont typeface="Arial" panose="020B0604020202020204" pitchFamily="34" charset="0"/>
              <a:buChar char="•"/>
            </a:pPr>
            <a:r>
              <a:rPr lang="en-GB" sz="1200" dirty="0"/>
              <a:t>Again HA social rent forms the first step, then almost every tenure finds itself on a separate “step” meaning they each require a different income; there is a spread of housing costs.</a:t>
            </a:r>
          </a:p>
          <a:p>
            <a:pPr marL="171450" indent="-171450">
              <a:buFont typeface="Arial" panose="020B0604020202020204" pitchFamily="34" charset="0"/>
              <a:buChar char="•"/>
            </a:pPr>
            <a:r>
              <a:rPr lang="en-GB" sz="1200" dirty="0"/>
              <a:t>Not unusually, new build forms the two top steps</a:t>
            </a:r>
          </a:p>
        </p:txBody>
      </p:sp>
      <p:sp>
        <p:nvSpPr>
          <p:cNvPr id="13" name="Slide Number Placeholder 4">
            <a:extLst>
              <a:ext uri="{FF2B5EF4-FFF2-40B4-BE49-F238E27FC236}">
                <a16:creationId xmlns:a16="http://schemas.microsoft.com/office/drawing/2014/main" id="{1F677748-BD7F-4DA9-A279-911A80DC1220}"/>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42</a:t>
            </a:fld>
            <a:endParaRPr lang="en-US" dirty="0"/>
          </a:p>
        </p:txBody>
      </p:sp>
    </p:spTree>
    <p:extLst>
      <p:ext uri="{BB962C8B-B14F-4D97-AF65-F5344CB8AC3E}">
        <p14:creationId xmlns:p14="http://schemas.microsoft.com/office/powerpoint/2010/main" val="353033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93F54F-C4CD-7AB4-0CFC-AAE1BA2CF575}"/>
              </a:ext>
            </a:extLst>
          </p:cNvPr>
          <p:cNvSpPr txBox="1"/>
          <p:nvPr/>
        </p:nvSpPr>
        <p:spPr>
          <a:xfrm>
            <a:off x="52253" y="1779162"/>
            <a:ext cx="2746950" cy="4031873"/>
          </a:xfrm>
          <a:prstGeom prst="rect">
            <a:avLst/>
          </a:prstGeom>
          <a:noFill/>
        </p:spPr>
        <p:txBody>
          <a:bodyPr wrap="square" rtlCol="0">
            <a:spAutoFit/>
          </a:bodyPr>
          <a:lstStyle/>
          <a:p>
            <a:pPr marL="285750" indent="-285750">
              <a:buFont typeface="Arial" panose="020B0604020202020204" pitchFamily="34" charset="0"/>
              <a:buChar char="•"/>
            </a:pPr>
            <a:r>
              <a:rPr lang="en-US" sz="1600" dirty="0"/>
              <a:t>Dwelling stock by tenure, size and income needed is compared to pay-scales for various jobs.</a:t>
            </a:r>
          </a:p>
          <a:p>
            <a:pPr marL="285750" indent="-285750">
              <a:buFont typeface="Arial" panose="020B0604020202020204" pitchFamily="34" charset="0"/>
              <a:buChar char="•"/>
            </a:pPr>
            <a:r>
              <a:rPr lang="en-US" sz="1600" dirty="0"/>
              <a:t>Please note the income needed for housing cost is based on CACI income data, so payscales (quoted salaries) and not strictly comparable.</a:t>
            </a:r>
            <a:endParaRPr lang="en-GB" sz="1600" dirty="0"/>
          </a:p>
          <a:p>
            <a:pPr marL="285750" indent="-285750">
              <a:buFont typeface="Arial" panose="020B0604020202020204" pitchFamily="34" charset="0"/>
              <a:buChar char="•"/>
            </a:pPr>
            <a:r>
              <a:rPr lang="en-US" sz="1600" dirty="0"/>
              <a:t>So this diagram can only give an indication of how national and local pay rates compare to housing costs; but we hope help to indicate pressures.</a:t>
            </a:r>
          </a:p>
        </p:txBody>
      </p:sp>
      <p:pic>
        <p:nvPicPr>
          <p:cNvPr id="3" name="Picture 2">
            <a:extLst>
              <a:ext uri="{FF2B5EF4-FFF2-40B4-BE49-F238E27FC236}">
                <a16:creationId xmlns:a16="http://schemas.microsoft.com/office/drawing/2014/main" id="{0A167A90-ED42-389C-5A4E-8BECBD974AA2}"/>
              </a:ext>
            </a:extLst>
          </p:cNvPr>
          <p:cNvPicPr>
            <a:picLocks noChangeAspect="1"/>
          </p:cNvPicPr>
          <p:nvPr/>
        </p:nvPicPr>
        <p:blipFill rotWithShape="1">
          <a:blip r:embed="rId2"/>
          <a:srcRect l="1339" t="50165" r="10808" b="14012"/>
          <a:stretch/>
        </p:blipFill>
        <p:spPr>
          <a:xfrm>
            <a:off x="2812650" y="1600700"/>
            <a:ext cx="9379349" cy="2151296"/>
          </a:xfrm>
          <a:prstGeom prst="rect">
            <a:avLst/>
          </a:prstGeom>
        </p:spPr>
      </p:pic>
      <p:pic>
        <p:nvPicPr>
          <p:cNvPr id="4" name="Picture 3">
            <a:extLst>
              <a:ext uri="{FF2B5EF4-FFF2-40B4-BE49-F238E27FC236}">
                <a16:creationId xmlns:a16="http://schemas.microsoft.com/office/drawing/2014/main" id="{266999CA-470C-165C-32D3-892668D15883}"/>
              </a:ext>
            </a:extLst>
          </p:cNvPr>
          <p:cNvPicPr>
            <a:picLocks noChangeAspect="1"/>
          </p:cNvPicPr>
          <p:nvPr/>
        </p:nvPicPr>
        <p:blipFill rotWithShape="1">
          <a:blip r:embed="rId3"/>
          <a:srcRect l="1665" t="62234" r="10747" b="14732"/>
          <a:stretch/>
        </p:blipFill>
        <p:spPr>
          <a:xfrm>
            <a:off x="2812648" y="7804"/>
            <a:ext cx="9379351" cy="1575827"/>
          </a:xfrm>
          <a:prstGeom prst="rect">
            <a:avLst/>
          </a:prstGeom>
        </p:spPr>
      </p:pic>
      <p:pic>
        <p:nvPicPr>
          <p:cNvPr id="5" name="Picture 4">
            <a:extLst>
              <a:ext uri="{FF2B5EF4-FFF2-40B4-BE49-F238E27FC236}">
                <a16:creationId xmlns:a16="http://schemas.microsoft.com/office/drawing/2014/main" id="{A2274B3B-C5C1-E230-21DF-8E1C6294D652}"/>
              </a:ext>
            </a:extLst>
          </p:cNvPr>
          <p:cNvPicPr>
            <a:picLocks noChangeAspect="1"/>
          </p:cNvPicPr>
          <p:nvPr/>
        </p:nvPicPr>
        <p:blipFill rotWithShape="1">
          <a:blip r:embed="rId4"/>
          <a:srcRect l="1340" t="38068" r="10808" b="17777"/>
          <a:stretch/>
        </p:blipFill>
        <p:spPr>
          <a:xfrm>
            <a:off x="2812649" y="3662349"/>
            <a:ext cx="9379350" cy="2583473"/>
          </a:xfrm>
          <a:prstGeom prst="rect">
            <a:avLst/>
          </a:prstGeom>
        </p:spPr>
      </p:pic>
      <p:sp>
        <p:nvSpPr>
          <p:cNvPr id="6" name="Rectangle: Rounded Corners 5">
            <a:extLst>
              <a:ext uri="{FF2B5EF4-FFF2-40B4-BE49-F238E27FC236}">
                <a16:creationId xmlns:a16="http://schemas.microsoft.com/office/drawing/2014/main" id="{A60FA8EE-C8B6-F8A8-8B87-854FD5AEEB2F}"/>
              </a:ext>
            </a:extLst>
          </p:cNvPr>
          <p:cNvSpPr/>
          <p:nvPr/>
        </p:nvSpPr>
        <p:spPr>
          <a:xfrm>
            <a:off x="6157758" y="664049"/>
            <a:ext cx="1309348" cy="120560"/>
          </a:xfrm>
          <a:prstGeom prst="roundRect">
            <a:avLst/>
          </a:prstGeom>
          <a:noFill/>
          <a:ln>
            <a:solidFill>
              <a:srgbClr val="FFCC99"/>
            </a:solidFill>
            <a:prstDash val="sysDot"/>
          </a:ln>
        </p:spPr>
        <p:style>
          <a:lnRef idx="2">
            <a:schemeClr val="accent5"/>
          </a:lnRef>
          <a:fillRef idx="1">
            <a:schemeClr val="lt1"/>
          </a:fillRef>
          <a:effectRef idx="0">
            <a:schemeClr val="accent5"/>
          </a:effectRef>
          <a:fontRef idx="minor">
            <a:schemeClr val="dk1"/>
          </a:fontRef>
        </p:style>
        <p:txBody>
          <a:bodyPr vert="vert270" rtlCol="0" anchor="t"/>
          <a:lstStyle/>
          <a:p>
            <a:pPr algn="r"/>
            <a:endParaRPr lang="en-GB" sz="1200" dirty="0">
              <a:solidFill>
                <a:srgbClr val="FFC000"/>
              </a:solidFill>
              <a:latin typeface="Agency FB" panose="020B0503020202020204" pitchFamily="34" charset="0"/>
            </a:endParaRPr>
          </a:p>
        </p:txBody>
      </p:sp>
      <p:sp>
        <p:nvSpPr>
          <p:cNvPr id="7" name="Slide Number Placeholder 4">
            <a:extLst>
              <a:ext uri="{FF2B5EF4-FFF2-40B4-BE49-F238E27FC236}">
                <a16:creationId xmlns:a16="http://schemas.microsoft.com/office/drawing/2014/main" id="{48C6D035-8EBA-91B4-3D8B-DCBA5EC97EAE}"/>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43</a:t>
            </a:fld>
            <a:endParaRPr lang="en-US" dirty="0"/>
          </a:p>
        </p:txBody>
      </p:sp>
      <p:sp>
        <p:nvSpPr>
          <p:cNvPr id="8" name="Title 1">
            <a:extLst>
              <a:ext uri="{FF2B5EF4-FFF2-40B4-BE49-F238E27FC236}">
                <a16:creationId xmlns:a16="http://schemas.microsoft.com/office/drawing/2014/main" id="{A9F895B0-359E-E76F-9380-FA04A8EED735}"/>
              </a:ext>
            </a:extLst>
          </p:cNvPr>
          <p:cNvSpPr txBox="1">
            <a:spLocks/>
          </p:cNvSpPr>
          <p:nvPr/>
        </p:nvSpPr>
        <p:spPr>
          <a:xfrm>
            <a:off x="151746" y="240206"/>
            <a:ext cx="2483161" cy="179279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BROAD Tenure &amp; pay scales</a:t>
            </a:r>
          </a:p>
        </p:txBody>
      </p:sp>
      <p:sp>
        <p:nvSpPr>
          <p:cNvPr id="15" name="Rectangle: Rounded Corners 14">
            <a:extLst>
              <a:ext uri="{FF2B5EF4-FFF2-40B4-BE49-F238E27FC236}">
                <a16:creationId xmlns:a16="http://schemas.microsoft.com/office/drawing/2014/main" id="{D0FBE50A-14CF-515E-D741-599D0CBE7F5A}"/>
              </a:ext>
            </a:extLst>
          </p:cNvPr>
          <p:cNvSpPr/>
          <p:nvPr/>
        </p:nvSpPr>
        <p:spPr>
          <a:xfrm>
            <a:off x="6601095" y="786756"/>
            <a:ext cx="1309349" cy="109742"/>
          </a:xfrm>
          <a:prstGeom prst="roundRect">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Rounded Corners 15">
            <a:extLst>
              <a:ext uri="{FF2B5EF4-FFF2-40B4-BE49-F238E27FC236}">
                <a16:creationId xmlns:a16="http://schemas.microsoft.com/office/drawing/2014/main" id="{FC83F27A-EB9A-2035-C29F-E20F22AE8321}"/>
              </a:ext>
            </a:extLst>
          </p:cNvPr>
          <p:cNvSpPr/>
          <p:nvPr/>
        </p:nvSpPr>
        <p:spPr>
          <a:xfrm>
            <a:off x="6173204" y="894014"/>
            <a:ext cx="2160899" cy="125183"/>
          </a:xfrm>
          <a:prstGeom prst="roundRect">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Rounded Corners 16">
            <a:extLst>
              <a:ext uri="{FF2B5EF4-FFF2-40B4-BE49-F238E27FC236}">
                <a16:creationId xmlns:a16="http://schemas.microsoft.com/office/drawing/2014/main" id="{4F9635E7-693D-01F0-EE88-E8687896D541}"/>
              </a:ext>
            </a:extLst>
          </p:cNvPr>
          <p:cNvSpPr/>
          <p:nvPr/>
        </p:nvSpPr>
        <p:spPr>
          <a:xfrm>
            <a:off x="6157759" y="1020418"/>
            <a:ext cx="2585648" cy="277305"/>
          </a:xfrm>
          <a:prstGeom prst="round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Rounded Corners 17">
            <a:extLst>
              <a:ext uri="{FF2B5EF4-FFF2-40B4-BE49-F238E27FC236}">
                <a16:creationId xmlns:a16="http://schemas.microsoft.com/office/drawing/2014/main" id="{CC7C4F9F-E4A1-85B4-FB06-B8BB6FC5B1A2}"/>
              </a:ext>
            </a:extLst>
          </p:cNvPr>
          <p:cNvSpPr/>
          <p:nvPr/>
        </p:nvSpPr>
        <p:spPr>
          <a:xfrm>
            <a:off x="7450584" y="1306124"/>
            <a:ext cx="2137554" cy="251705"/>
          </a:xfrm>
          <a:prstGeom prst="roundRect">
            <a:avLst/>
          </a:prstGeom>
          <a:noFill/>
          <a:ln>
            <a:solidFill>
              <a:srgbClr val="FF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Rounded Corners 18">
            <a:extLst>
              <a:ext uri="{FF2B5EF4-FFF2-40B4-BE49-F238E27FC236}">
                <a16:creationId xmlns:a16="http://schemas.microsoft.com/office/drawing/2014/main" id="{B4EF60FF-209C-2E22-6E93-B427997663AC}"/>
              </a:ext>
            </a:extLst>
          </p:cNvPr>
          <p:cNvSpPr/>
          <p:nvPr/>
        </p:nvSpPr>
        <p:spPr>
          <a:xfrm>
            <a:off x="4868090" y="257414"/>
            <a:ext cx="2599015" cy="293679"/>
          </a:xfrm>
          <a:prstGeom prst="roundRect">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Rounded Corners 19">
            <a:extLst>
              <a:ext uri="{FF2B5EF4-FFF2-40B4-BE49-F238E27FC236}">
                <a16:creationId xmlns:a16="http://schemas.microsoft.com/office/drawing/2014/main" id="{7274FC31-A1F0-34FE-15CC-B12F28E56625}"/>
              </a:ext>
            </a:extLst>
          </p:cNvPr>
          <p:cNvSpPr/>
          <p:nvPr/>
        </p:nvSpPr>
        <p:spPr>
          <a:xfrm>
            <a:off x="6165014" y="653724"/>
            <a:ext cx="1302091" cy="130886"/>
          </a:xfrm>
          <a:prstGeom prst="roundRect">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Rounded Corners 20">
            <a:extLst>
              <a:ext uri="{FF2B5EF4-FFF2-40B4-BE49-F238E27FC236}">
                <a16:creationId xmlns:a16="http://schemas.microsoft.com/office/drawing/2014/main" id="{7F632208-F798-1B87-2725-77D47B4FB6C9}"/>
              </a:ext>
            </a:extLst>
          </p:cNvPr>
          <p:cNvSpPr/>
          <p:nvPr/>
        </p:nvSpPr>
        <p:spPr>
          <a:xfrm>
            <a:off x="4868089" y="1825244"/>
            <a:ext cx="2582493" cy="4368707"/>
          </a:xfrm>
          <a:prstGeom prst="roundRect">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Rounded Corners 21">
            <a:extLst>
              <a:ext uri="{FF2B5EF4-FFF2-40B4-BE49-F238E27FC236}">
                <a16:creationId xmlns:a16="http://schemas.microsoft.com/office/drawing/2014/main" id="{05C70B3B-6197-C195-C356-7A2E152E3630}"/>
              </a:ext>
            </a:extLst>
          </p:cNvPr>
          <p:cNvSpPr/>
          <p:nvPr/>
        </p:nvSpPr>
        <p:spPr>
          <a:xfrm>
            <a:off x="6165014" y="1825245"/>
            <a:ext cx="1302091" cy="4377706"/>
          </a:xfrm>
          <a:prstGeom prst="roundRect">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Rounded Corners 22">
            <a:extLst>
              <a:ext uri="{FF2B5EF4-FFF2-40B4-BE49-F238E27FC236}">
                <a16:creationId xmlns:a16="http://schemas.microsoft.com/office/drawing/2014/main" id="{E8994C4D-9A63-9A5C-3332-5BA481F6A315}"/>
              </a:ext>
            </a:extLst>
          </p:cNvPr>
          <p:cNvSpPr/>
          <p:nvPr/>
        </p:nvSpPr>
        <p:spPr>
          <a:xfrm>
            <a:off x="6601096" y="1835288"/>
            <a:ext cx="1319584" cy="4376662"/>
          </a:xfrm>
          <a:prstGeom prst="roundRect">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Rounded Corners 23">
            <a:extLst>
              <a:ext uri="{FF2B5EF4-FFF2-40B4-BE49-F238E27FC236}">
                <a16:creationId xmlns:a16="http://schemas.microsoft.com/office/drawing/2014/main" id="{73DA7C99-DE3B-2D9F-2979-8963319E7C9B}"/>
              </a:ext>
            </a:extLst>
          </p:cNvPr>
          <p:cNvSpPr/>
          <p:nvPr/>
        </p:nvSpPr>
        <p:spPr>
          <a:xfrm>
            <a:off x="6173204" y="1836589"/>
            <a:ext cx="2137110" cy="4357361"/>
          </a:xfrm>
          <a:prstGeom prst="roundRect">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Rounded Corners 24">
            <a:extLst>
              <a:ext uri="{FF2B5EF4-FFF2-40B4-BE49-F238E27FC236}">
                <a16:creationId xmlns:a16="http://schemas.microsoft.com/office/drawing/2014/main" id="{56834388-4C91-DC23-C114-A4C7202A6151}"/>
              </a:ext>
            </a:extLst>
          </p:cNvPr>
          <p:cNvSpPr/>
          <p:nvPr/>
        </p:nvSpPr>
        <p:spPr>
          <a:xfrm>
            <a:off x="6157760" y="1827597"/>
            <a:ext cx="2585648" cy="4375354"/>
          </a:xfrm>
          <a:prstGeom prst="round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Rounded Corners 25">
            <a:extLst>
              <a:ext uri="{FF2B5EF4-FFF2-40B4-BE49-F238E27FC236}">
                <a16:creationId xmlns:a16="http://schemas.microsoft.com/office/drawing/2014/main" id="{71BA9546-F8CC-5557-9B50-36FEB57F1226}"/>
              </a:ext>
            </a:extLst>
          </p:cNvPr>
          <p:cNvSpPr/>
          <p:nvPr/>
        </p:nvSpPr>
        <p:spPr>
          <a:xfrm>
            <a:off x="7450584" y="1832547"/>
            <a:ext cx="2143117" cy="4370395"/>
          </a:xfrm>
          <a:prstGeom prst="roundRect">
            <a:avLst/>
          </a:prstGeom>
          <a:noFill/>
          <a:ln>
            <a:solidFill>
              <a:srgbClr val="FF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Arrow: Left-Right 26">
            <a:extLst>
              <a:ext uri="{FF2B5EF4-FFF2-40B4-BE49-F238E27FC236}">
                <a16:creationId xmlns:a16="http://schemas.microsoft.com/office/drawing/2014/main" id="{C85B4CF3-9345-3ABE-D893-C88304C6E16A}"/>
              </a:ext>
            </a:extLst>
          </p:cNvPr>
          <p:cNvSpPr/>
          <p:nvPr/>
        </p:nvSpPr>
        <p:spPr>
          <a:xfrm>
            <a:off x="4868315" y="2319589"/>
            <a:ext cx="2582267" cy="427970"/>
          </a:xfrm>
          <a:prstGeom prst="leftRightArrow">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800" dirty="0">
                <a:solidFill>
                  <a:srgbClr val="7030A0"/>
                </a:solidFill>
                <a:latin typeface="+mj-lt"/>
              </a:rPr>
              <a:t>Payscales relating to social / affordable rents</a:t>
            </a:r>
          </a:p>
        </p:txBody>
      </p:sp>
      <p:sp>
        <p:nvSpPr>
          <p:cNvPr id="28" name="Arrow: Left-Right 27">
            <a:extLst>
              <a:ext uri="{FF2B5EF4-FFF2-40B4-BE49-F238E27FC236}">
                <a16:creationId xmlns:a16="http://schemas.microsoft.com/office/drawing/2014/main" id="{CB9F9E2D-8526-2621-B7BE-F4CB86205883}"/>
              </a:ext>
            </a:extLst>
          </p:cNvPr>
          <p:cNvSpPr/>
          <p:nvPr/>
        </p:nvSpPr>
        <p:spPr>
          <a:xfrm>
            <a:off x="6165014" y="2715019"/>
            <a:ext cx="1310281" cy="504000"/>
          </a:xfrm>
          <a:prstGeom prst="leftRightArrow">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sz="800" dirty="0">
                <a:solidFill>
                  <a:srgbClr val="0070C0"/>
                </a:solidFill>
              </a:rPr>
              <a:t>Payscales equating to intermediate rents</a:t>
            </a:r>
          </a:p>
        </p:txBody>
      </p:sp>
      <p:sp>
        <p:nvSpPr>
          <p:cNvPr id="29" name="Arrow: Left-Right 28">
            <a:extLst>
              <a:ext uri="{FF2B5EF4-FFF2-40B4-BE49-F238E27FC236}">
                <a16:creationId xmlns:a16="http://schemas.microsoft.com/office/drawing/2014/main" id="{8EFAC31D-7D63-4476-DBDC-9CD6B7023B73}"/>
              </a:ext>
            </a:extLst>
          </p:cNvPr>
          <p:cNvSpPr/>
          <p:nvPr/>
        </p:nvSpPr>
        <p:spPr>
          <a:xfrm>
            <a:off x="6595695" y="3539213"/>
            <a:ext cx="1324985" cy="504000"/>
          </a:xfrm>
          <a:prstGeom prst="leftRightArrow">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sz="800" dirty="0">
                <a:solidFill>
                  <a:srgbClr val="00B050"/>
                </a:solidFill>
              </a:rPr>
              <a:t>Payscales relating to private rents</a:t>
            </a:r>
          </a:p>
        </p:txBody>
      </p:sp>
      <p:sp>
        <p:nvSpPr>
          <p:cNvPr id="30" name="Arrow: Left-Right 29">
            <a:extLst>
              <a:ext uri="{FF2B5EF4-FFF2-40B4-BE49-F238E27FC236}">
                <a16:creationId xmlns:a16="http://schemas.microsoft.com/office/drawing/2014/main" id="{EC481934-C427-7990-4514-AC2D3A3DBEFB}"/>
              </a:ext>
            </a:extLst>
          </p:cNvPr>
          <p:cNvSpPr/>
          <p:nvPr/>
        </p:nvSpPr>
        <p:spPr>
          <a:xfrm>
            <a:off x="6151657" y="3907726"/>
            <a:ext cx="2158658" cy="672525"/>
          </a:xfrm>
          <a:prstGeom prst="leftRightArrow">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800" dirty="0">
                <a:solidFill>
                  <a:srgbClr val="FF9933"/>
                </a:solidFill>
              </a:rPr>
              <a:t>Payscales relating to Homebuy / shared ownership</a:t>
            </a:r>
          </a:p>
        </p:txBody>
      </p:sp>
      <p:sp>
        <p:nvSpPr>
          <p:cNvPr id="31" name="Arrow: Left-Right 30">
            <a:extLst>
              <a:ext uri="{FF2B5EF4-FFF2-40B4-BE49-F238E27FC236}">
                <a16:creationId xmlns:a16="http://schemas.microsoft.com/office/drawing/2014/main" id="{A9609684-AB45-4522-1717-AB995867FA67}"/>
              </a:ext>
            </a:extLst>
          </p:cNvPr>
          <p:cNvSpPr/>
          <p:nvPr/>
        </p:nvSpPr>
        <p:spPr>
          <a:xfrm>
            <a:off x="6173204" y="4694916"/>
            <a:ext cx="2590826" cy="427970"/>
          </a:xfrm>
          <a:prstGeom prst="leftRightArrow">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800" dirty="0">
                <a:solidFill>
                  <a:srgbClr val="C00000"/>
                </a:solidFill>
              </a:rPr>
              <a:t>Payscales relating to resales</a:t>
            </a:r>
          </a:p>
        </p:txBody>
      </p:sp>
      <p:sp>
        <p:nvSpPr>
          <p:cNvPr id="32" name="Arrow: Left-Right 31">
            <a:extLst>
              <a:ext uri="{FF2B5EF4-FFF2-40B4-BE49-F238E27FC236}">
                <a16:creationId xmlns:a16="http://schemas.microsoft.com/office/drawing/2014/main" id="{7D865EBC-0566-1076-59C3-754AB4B8B36A}"/>
              </a:ext>
            </a:extLst>
          </p:cNvPr>
          <p:cNvSpPr/>
          <p:nvPr/>
        </p:nvSpPr>
        <p:spPr>
          <a:xfrm>
            <a:off x="7441281" y="5257300"/>
            <a:ext cx="2130562" cy="427970"/>
          </a:xfrm>
          <a:prstGeom prst="leftRightArrow">
            <a:avLst/>
          </a:prstGeom>
          <a:noFill/>
          <a:ln>
            <a:solidFill>
              <a:srgbClr val="FF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800" dirty="0">
                <a:solidFill>
                  <a:srgbClr val="FF00FF"/>
                </a:solidFill>
              </a:rPr>
              <a:t>Payscales relating to new build</a:t>
            </a:r>
          </a:p>
        </p:txBody>
      </p:sp>
      <p:sp>
        <p:nvSpPr>
          <p:cNvPr id="33" name="Footer Placeholder 3">
            <a:extLst>
              <a:ext uri="{FF2B5EF4-FFF2-40B4-BE49-F238E27FC236}">
                <a16:creationId xmlns:a16="http://schemas.microsoft.com/office/drawing/2014/main" id="{7C301014-5552-DB0F-8264-C7FFE3EBF607}"/>
              </a:ext>
            </a:extLst>
          </p:cNvPr>
          <p:cNvSpPr>
            <a:spLocks noGrp="1"/>
          </p:cNvSpPr>
          <p:nvPr>
            <p:ph type="ftr" sz="quarter" idx="11"/>
          </p:nvPr>
        </p:nvSpPr>
        <p:spPr>
          <a:xfrm>
            <a:off x="0" y="6548799"/>
            <a:ext cx="4973915" cy="309201"/>
          </a:xfrm>
        </p:spPr>
        <p:txBody>
          <a:bodyPr/>
          <a:lstStyle/>
          <a:p>
            <a:r>
              <a:rPr lang="en-US" spc="200" dirty="0">
                <a:solidFill>
                  <a:schemeClr val="bg1"/>
                </a:solidFill>
              </a:rPr>
              <a:t>Huntingdonshire</a:t>
            </a:r>
          </a:p>
        </p:txBody>
      </p:sp>
      <p:sp>
        <p:nvSpPr>
          <p:cNvPr id="34" name="Rectangle: Rounded Corners 33">
            <a:extLst>
              <a:ext uri="{FF2B5EF4-FFF2-40B4-BE49-F238E27FC236}">
                <a16:creationId xmlns:a16="http://schemas.microsoft.com/office/drawing/2014/main" id="{9E256C0D-4827-0028-BFBA-B86A2752CBAB}"/>
              </a:ext>
            </a:extLst>
          </p:cNvPr>
          <p:cNvSpPr/>
          <p:nvPr/>
        </p:nvSpPr>
        <p:spPr>
          <a:xfrm>
            <a:off x="9953547" y="104257"/>
            <a:ext cx="1080000" cy="435149"/>
          </a:xfrm>
          <a:prstGeom prst="roundRect">
            <a:avLst/>
          </a:prstGeom>
          <a:solidFill>
            <a:schemeClr val="bg1">
              <a:lumMod val="95000"/>
            </a:schemeClr>
          </a:solid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rgbClr val="7030A0"/>
                </a:solidFill>
              </a:rPr>
              <a:t>Social &amp; affordable rented (average)</a:t>
            </a:r>
          </a:p>
        </p:txBody>
      </p:sp>
      <p:sp>
        <p:nvSpPr>
          <p:cNvPr id="35" name="Rectangle: Rounded Corners 34">
            <a:extLst>
              <a:ext uri="{FF2B5EF4-FFF2-40B4-BE49-F238E27FC236}">
                <a16:creationId xmlns:a16="http://schemas.microsoft.com/office/drawing/2014/main" id="{D2D9E541-024D-9C20-57DB-0AFDA5D4F030}"/>
              </a:ext>
            </a:extLst>
          </p:cNvPr>
          <p:cNvSpPr/>
          <p:nvPr/>
        </p:nvSpPr>
        <p:spPr>
          <a:xfrm>
            <a:off x="9953547" y="574006"/>
            <a:ext cx="1080000" cy="435149"/>
          </a:xfrm>
          <a:prstGeom prst="roundRect">
            <a:avLst/>
          </a:prstGeom>
          <a:solidFill>
            <a:schemeClr val="bg1">
              <a:lumMod val="95000"/>
            </a:schemeClr>
          </a:solid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rgbClr val="0070C0"/>
                </a:solidFill>
              </a:rPr>
              <a:t>Intermediate rented (80% of private rent)</a:t>
            </a:r>
          </a:p>
        </p:txBody>
      </p:sp>
      <p:sp>
        <p:nvSpPr>
          <p:cNvPr id="36" name="Rectangle: Rounded Corners 35">
            <a:extLst>
              <a:ext uri="{FF2B5EF4-FFF2-40B4-BE49-F238E27FC236}">
                <a16:creationId xmlns:a16="http://schemas.microsoft.com/office/drawing/2014/main" id="{969F7BD5-5C87-FC79-BEC4-064E54929FF9}"/>
              </a:ext>
            </a:extLst>
          </p:cNvPr>
          <p:cNvSpPr/>
          <p:nvPr/>
        </p:nvSpPr>
        <p:spPr>
          <a:xfrm>
            <a:off x="9944860" y="1051838"/>
            <a:ext cx="1080000" cy="435149"/>
          </a:xfrm>
          <a:prstGeom prst="roundRect">
            <a:avLst/>
          </a:prstGeom>
          <a:solidFill>
            <a:schemeClr val="bg1">
              <a:lumMod val="95000"/>
            </a:schemeClr>
          </a:solid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rgbClr val="00B050"/>
                </a:solidFill>
              </a:rPr>
              <a:t>Private rent (median)</a:t>
            </a:r>
          </a:p>
        </p:txBody>
      </p:sp>
      <p:sp>
        <p:nvSpPr>
          <p:cNvPr id="37" name="Rectangle: Rounded Corners 36">
            <a:extLst>
              <a:ext uri="{FF2B5EF4-FFF2-40B4-BE49-F238E27FC236}">
                <a16:creationId xmlns:a16="http://schemas.microsoft.com/office/drawing/2014/main" id="{D7A18218-21AB-5DE2-4B6D-FFC08D7A723F}"/>
              </a:ext>
            </a:extLst>
          </p:cNvPr>
          <p:cNvSpPr/>
          <p:nvPr/>
        </p:nvSpPr>
        <p:spPr>
          <a:xfrm>
            <a:off x="11111086" y="104257"/>
            <a:ext cx="1080000" cy="435149"/>
          </a:xfrm>
          <a:prstGeom prst="roundRect">
            <a:avLst/>
          </a:prstGeom>
          <a:solidFill>
            <a:schemeClr val="bg1">
              <a:lumMod val="95000"/>
            </a:schemeClr>
          </a:solid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rgbClr val="FF9933"/>
                </a:solidFill>
              </a:rPr>
              <a:t>Homebuy / shared ownership (avg)</a:t>
            </a:r>
          </a:p>
        </p:txBody>
      </p:sp>
      <p:sp>
        <p:nvSpPr>
          <p:cNvPr id="38" name="Rectangle: Rounded Corners 37">
            <a:extLst>
              <a:ext uri="{FF2B5EF4-FFF2-40B4-BE49-F238E27FC236}">
                <a16:creationId xmlns:a16="http://schemas.microsoft.com/office/drawing/2014/main" id="{8945DF5A-BFBD-6E71-BDF2-986E45B2176F}"/>
              </a:ext>
            </a:extLst>
          </p:cNvPr>
          <p:cNvSpPr/>
          <p:nvPr/>
        </p:nvSpPr>
        <p:spPr>
          <a:xfrm>
            <a:off x="11094719" y="574006"/>
            <a:ext cx="1080000" cy="435149"/>
          </a:xfrm>
          <a:prstGeom prst="roundRect">
            <a:avLst/>
          </a:prstGeom>
          <a:solidFill>
            <a:schemeClr val="bg1">
              <a:lumMod val="95000"/>
            </a:schemeClr>
          </a:solid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rgbClr val="C00000"/>
                </a:solidFill>
              </a:rPr>
              <a:t>Resales (lower quartile &amp; average)</a:t>
            </a:r>
          </a:p>
        </p:txBody>
      </p:sp>
      <p:sp>
        <p:nvSpPr>
          <p:cNvPr id="39" name="Rectangle: Rounded Corners 38">
            <a:extLst>
              <a:ext uri="{FF2B5EF4-FFF2-40B4-BE49-F238E27FC236}">
                <a16:creationId xmlns:a16="http://schemas.microsoft.com/office/drawing/2014/main" id="{CA140F13-9D29-09B9-E84C-5CD65F8D65B6}"/>
              </a:ext>
            </a:extLst>
          </p:cNvPr>
          <p:cNvSpPr/>
          <p:nvPr/>
        </p:nvSpPr>
        <p:spPr>
          <a:xfrm>
            <a:off x="11094719" y="1051838"/>
            <a:ext cx="1080000" cy="435149"/>
          </a:xfrm>
          <a:prstGeom prst="roundRect">
            <a:avLst/>
          </a:prstGeom>
          <a:solidFill>
            <a:schemeClr val="bg1">
              <a:lumMod val="95000"/>
            </a:schemeClr>
          </a:solidFill>
          <a:ln>
            <a:solidFill>
              <a:srgbClr val="FF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rgbClr val="FF00FF"/>
                </a:solidFill>
              </a:rPr>
              <a:t>New build (lower quartile &amp; average)</a:t>
            </a:r>
          </a:p>
        </p:txBody>
      </p:sp>
    </p:spTree>
    <p:extLst>
      <p:ext uri="{BB962C8B-B14F-4D97-AF65-F5344CB8AC3E}">
        <p14:creationId xmlns:p14="http://schemas.microsoft.com/office/powerpoint/2010/main" val="114105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1000"/>
                                        <p:tgtEl>
                                          <p:spTgt spid="28"/>
                                        </p:tgtEl>
                                      </p:cBhvr>
                                    </p:animEffect>
                                    <p:anim calcmode="lin" valueType="num">
                                      <p:cBhvr>
                                        <p:cTn id="39" dur="1000" fill="hold"/>
                                        <p:tgtEl>
                                          <p:spTgt spid="28"/>
                                        </p:tgtEl>
                                        <p:attrNameLst>
                                          <p:attrName>ppt_x</p:attrName>
                                        </p:attrNameLst>
                                      </p:cBhvr>
                                      <p:tavLst>
                                        <p:tav tm="0">
                                          <p:val>
                                            <p:strVal val="#ppt_x"/>
                                          </p:val>
                                        </p:tav>
                                        <p:tav tm="100000">
                                          <p:val>
                                            <p:strVal val="#ppt_x"/>
                                          </p:val>
                                        </p:tav>
                                      </p:tavLst>
                                    </p:anim>
                                    <p:anim calcmode="lin" valueType="num">
                                      <p:cBhvr>
                                        <p:cTn id="4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1000"/>
                                        <p:tgtEl>
                                          <p:spTgt spid="29"/>
                                        </p:tgtEl>
                                      </p:cBhvr>
                                    </p:animEffect>
                                    <p:anim calcmode="lin" valueType="num">
                                      <p:cBhvr>
                                        <p:cTn id="58" dur="1000" fill="hold"/>
                                        <p:tgtEl>
                                          <p:spTgt spid="29"/>
                                        </p:tgtEl>
                                        <p:attrNameLst>
                                          <p:attrName>ppt_x</p:attrName>
                                        </p:attrNameLst>
                                      </p:cBhvr>
                                      <p:tavLst>
                                        <p:tav tm="0">
                                          <p:val>
                                            <p:strVal val="#ppt_x"/>
                                          </p:val>
                                        </p:tav>
                                        <p:tav tm="100000">
                                          <p:val>
                                            <p:strVal val="#ppt_x"/>
                                          </p:val>
                                        </p:tav>
                                      </p:tavLst>
                                    </p:anim>
                                    <p:anim calcmode="lin" valueType="num">
                                      <p:cBhvr>
                                        <p:cTn id="5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37"/>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fade">
                                      <p:cBhvr>
                                        <p:cTn id="76" dur="1000"/>
                                        <p:tgtEl>
                                          <p:spTgt spid="30"/>
                                        </p:tgtEl>
                                      </p:cBhvr>
                                    </p:animEffect>
                                    <p:anim calcmode="lin" valueType="num">
                                      <p:cBhvr>
                                        <p:cTn id="77" dur="1000" fill="hold"/>
                                        <p:tgtEl>
                                          <p:spTgt spid="30"/>
                                        </p:tgtEl>
                                        <p:attrNameLst>
                                          <p:attrName>ppt_x</p:attrName>
                                        </p:attrNameLst>
                                      </p:cBhvr>
                                      <p:tavLst>
                                        <p:tav tm="0">
                                          <p:val>
                                            <p:strVal val="#ppt_x"/>
                                          </p:val>
                                        </p:tav>
                                        <p:tav tm="100000">
                                          <p:val>
                                            <p:strVal val="#ppt_x"/>
                                          </p:val>
                                        </p:tav>
                                      </p:tavLst>
                                    </p:anim>
                                    <p:anim calcmode="lin" valueType="num">
                                      <p:cBhvr>
                                        <p:cTn id="7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fade">
                                      <p:cBhvr>
                                        <p:cTn id="95" dur="1000"/>
                                        <p:tgtEl>
                                          <p:spTgt spid="31"/>
                                        </p:tgtEl>
                                      </p:cBhvr>
                                    </p:animEffect>
                                    <p:anim calcmode="lin" valueType="num">
                                      <p:cBhvr>
                                        <p:cTn id="96" dur="1000" fill="hold"/>
                                        <p:tgtEl>
                                          <p:spTgt spid="31"/>
                                        </p:tgtEl>
                                        <p:attrNameLst>
                                          <p:attrName>ppt_x</p:attrName>
                                        </p:attrNameLst>
                                      </p:cBhvr>
                                      <p:tavLst>
                                        <p:tav tm="0">
                                          <p:val>
                                            <p:strVal val="#ppt_x"/>
                                          </p:val>
                                        </p:tav>
                                        <p:tav tm="100000">
                                          <p:val>
                                            <p:strVal val="#ppt_x"/>
                                          </p:val>
                                        </p:tav>
                                      </p:tavLst>
                                    </p:anim>
                                    <p:anim calcmode="lin" valueType="num">
                                      <p:cBhvr>
                                        <p:cTn id="97"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39"/>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18"/>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26"/>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42" presetClass="entr" presetSubtype="0" fill="hold" grpId="0" nodeType="clickEffect">
                                  <p:stCondLst>
                                    <p:cond delay="0"/>
                                  </p:stCondLst>
                                  <p:childTnLst>
                                    <p:set>
                                      <p:cBhvr>
                                        <p:cTn id="113" dur="1" fill="hold">
                                          <p:stCondLst>
                                            <p:cond delay="0"/>
                                          </p:stCondLst>
                                        </p:cTn>
                                        <p:tgtEl>
                                          <p:spTgt spid="32"/>
                                        </p:tgtEl>
                                        <p:attrNameLst>
                                          <p:attrName>style.visibility</p:attrName>
                                        </p:attrNameLst>
                                      </p:cBhvr>
                                      <p:to>
                                        <p:strVal val="visible"/>
                                      </p:to>
                                    </p:set>
                                    <p:animEffect transition="in" filter="fade">
                                      <p:cBhvr>
                                        <p:cTn id="114" dur="1000"/>
                                        <p:tgtEl>
                                          <p:spTgt spid="32"/>
                                        </p:tgtEl>
                                      </p:cBhvr>
                                    </p:animEffect>
                                    <p:anim calcmode="lin" valueType="num">
                                      <p:cBhvr>
                                        <p:cTn id="115" dur="1000" fill="hold"/>
                                        <p:tgtEl>
                                          <p:spTgt spid="32"/>
                                        </p:tgtEl>
                                        <p:attrNameLst>
                                          <p:attrName>ppt_x</p:attrName>
                                        </p:attrNameLst>
                                      </p:cBhvr>
                                      <p:tavLst>
                                        <p:tav tm="0">
                                          <p:val>
                                            <p:strVal val="#ppt_x"/>
                                          </p:val>
                                        </p:tav>
                                        <p:tav tm="100000">
                                          <p:val>
                                            <p:strVal val="#ppt_x"/>
                                          </p:val>
                                        </p:tav>
                                      </p:tavLst>
                                    </p:anim>
                                    <p:anim calcmode="lin" valueType="num">
                                      <p:cBhvr>
                                        <p:cTn id="11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P spid="35" grpId="0" animBg="1"/>
      <p:bldP spid="36" grpId="0" animBg="1"/>
      <p:bldP spid="37" grpId="0" animBg="1"/>
      <p:bldP spid="38" grpId="0" animBg="1"/>
      <p:bldP spid="3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0" name="Rectangle 19">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9099CE5-FF31-5FCD-224D-D43E760556F4}"/>
              </a:ext>
            </a:extLst>
          </p:cNvPr>
          <p:cNvSpPr>
            <a:spLocks noGrp="1"/>
          </p:cNvSpPr>
          <p:nvPr>
            <p:ph type="title"/>
          </p:nvPr>
        </p:nvSpPr>
        <p:spPr>
          <a:xfrm>
            <a:off x="1557071" y="1584552"/>
            <a:ext cx="9099255" cy="2537251"/>
          </a:xfrm>
        </p:spPr>
        <p:txBody>
          <a:bodyPr vert="horz" lIns="91440" tIns="45720" rIns="91440" bIns="0" rtlCol="0" anchor="ctr">
            <a:normAutofit/>
          </a:bodyPr>
          <a:lstStyle/>
          <a:p>
            <a:pPr algn="ctr"/>
            <a:r>
              <a:rPr lang="en-US" sz="7200" dirty="0">
                <a:solidFill>
                  <a:srgbClr val="454545"/>
                </a:solidFill>
              </a:rPr>
              <a:t>Dwelling change </a:t>
            </a:r>
          </a:p>
        </p:txBody>
      </p:sp>
      <p:sp>
        <p:nvSpPr>
          <p:cNvPr id="3" name="Text Placeholder 2">
            <a:extLst>
              <a:ext uri="{FF2B5EF4-FFF2-40B4-BE49-F238E27FC236}">
                <a16:creationId xmlns:a16="http://schemas.microsoft.com/office/drawing/2014/main" id="{8291CB78-1984-62D7-FAF8-A16419B6BF2E}"/>
              </a:ext>
            </a:extLst>
          </p:cNvPr>
          <p:cNvSpPr>
            <a:spLocks noGrp="1"/>
          </p:cNvSpPr>
          <p:nvPr>
            <p:ph type="body" idx="1"/>
          </p:nvPr>
        </p:nvSpPr>
        <p:spPr>
          <a:xfrm>
            <a:off x="1535372" y="3755702"/>
            <a:ext cx="9120954" cy="1121905"/>
          </a:xfrm>
        </p:spPr>
        <p:txBody>
          <a:bodyPr vert="horz" lIns="91440" tIns="91440" rIns="91440" bIns="91440" rtlCol="0">
            <a:normAutofit/>
          </a:bodyPr>
          <a:lstStyle/>
          <a:p>
            <a:pPr algn="ctr"/>
            <a:r>
              <a:rPr lang="en-US" cap="all" dirty="0">
                <a:solidFill>
                  <a:schemeClr val="accent1"/>
                </a:solidFill>
              </a:rPr>
              <a:t>Dwelling stock, turnover and new build</a:t>
            </a:r>
          </a:p>
          <a:p>
            <a:pPr algn="ctr"/>
            <a:endParaRPr lang="en-US" cap="all" dirty="0">
              <a:solidFill>
                <a:schemeClr val="accent1"/>
              </a:solidFill>
            </a:endParaRPr>
          </a:p>
        </p:txBody>
      </p:sp>
      <p:pic>
        <p:nvPicPr>
          <p:cNvPr id="26" name="Picture 25">
            <a:extLst>
              <a:ext uri="{FF2B5EF4-FFF2-40B4-BE49-F238E27FC236}">
                <a16:creationId xmlns:a16="http://schemas.microsoft.com/office/drawing/2014/main" id="{4C401D57-600A-4C91-AC9A-14CA1ED6F7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8" name="Straight Connector 27">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78ED8674-6E5C-9E6F-FD81-EE3855AF3376}"/>
              </a:ext>
            </a:extLst>
          </p:cNvPr>
          <p:cNvSpPr>
            <a:spLocks noGrp="1"/>
          </p:cNvSpPr>
          <p:nvPr>
            <p:ph type="ftr" sz="quarter" idx="11"/>
          </p:nvPr>
        </p:nvSpPr>
        <p:spPr>
          <a:xfrm>
            <a:off x="0" y="6548799"/>
            <a:ext cx="4973915" cy="309201"/>
          </a:xfrm>
        </p:spPr>
        <p:txBody>
          <a:bodyPr/>
          <a:lstStyle/>
          <a:p>
            <a:r>
              <a:rPr lang="en-US" spc="200" dirty="0">
                <a:solidFill>
                  <a:schemeClr val="bg1"/>
                </a:solidFill>
              </a:rPr>
              <a:t>Huntingdonshire</a:t>
            </a:r>
          </a:p>
        </p:txBody>
      </p:sp>
      <p:sp>
        <p:nvSpPr>
          <p:cNvPr id="5" name="Slide Number Placeholder 4">
            <a:extLst>
              <a:ext uri="{FF2B5EF4-FFF2-40B4-BE49-F238E27FC236}">
                <a16:creationId xmlns:a16="http://schemas.microsoft.com/office/drawing/2014/main" id="{F17FD1F1-831D-841D-02E6-B63163296F94}"/>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44</a:t>
            </a:fld>
            <a:endParaRPr lang="en-US" dirty="0"/>
          </a:p>
        </p:txBody>
      </p:sp>
    </p:spTree>
    <p:extLst>
      <p:ext uri="{BB962C8B-B14F-4D97-AF65-F5344CB8AC3E}">
        <p14:creationId xmlns:p14="http://schemas.microsoft.com/office/powerpoint/2010/main" val="1397320534"/>
      </p:ext>
    </p:extLst>
  </p:cSld>
  <p:clrMapOvr>
    <a:overrideClrMapping bg1="dk1" tx1="lt1" bg2="dk2" tx2="lt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7F8D3-6039-92F5-8B3C-E763C2376275}"/>
              </a:ext>
            </a:extLst>
          </p:cNvPr>
          <p:cNvSpPr>
            <a:spLocks noGrp="1"/>
          </p:cNvSpPr>
          <p:nvPr>
            <p:ph type="title" idx="4294967295"/>
          </p:nvPr>
        </p:nvSpPr>
        <p:spPr>
          <a:xfrm>
            <a:off x="351321" y="1"/>
            <a:ext cx="11840680" cy="664233"/>
          </a:xfrm>
        </p:spPr>
        <p:txBody>
          <a:bodyPr anchor="ctr"/>
          <a:lstStyle/>
          <a:p>
            <a:r>
              <a:rPr lang="en-GB" dirty="0"/>
              <a:t>Data used for dwelling change</a:t>
            </a:r>
          </a:p>
        </p:txBody>
      </p:sp>
      <p:graphicFrame>
        <p:nvGraphicFramePr>
          <p:cNvPr id="3" name="Table 7">
            <a:extLst>
              <a:ext uri="{FF2B5EF4-FFF2-40B4-BE49-F238E27FC236}">
                <a16:creationId xmlns:a16="http://schemas.microsoft.com/office/drawing/2014/main" id="{DB726354-911E-B547-97D0-C6F4827162AD}"/>
              </a:ext>
            </a:extLst>
          </p:cNvPr>
          <p:cNvGraphicFramePr>
            <a:graphicFrameLocks noGrp="1"/>
          </p:cNvGraphicFramePr>
          <p:nvPr>
            <p:extLst>
              <p:ext uri="{D42A27DB-BD31-4B8C-83A1-F6EECF244321}">
                <p14:modId xmlns:p14="http://schemas.microsoft.com/office/powerpoint/2010/main" val="4122040477"/>
              </p:ext>
            </p:extLst>
          </p:nvPr>
        </p:nvGraphicFramePr>
        <p:xfrm>
          <a:off x="351321" y="682744"/>
          <a:ext cx="11611279" cy="5398460"/>
        </p:xfrm>
        <a:graphic>
          <a:graphicData uri="http://schemas.openxmlformats.org/drawingml/2006/table">
            <a:tbl>
              <a:tblPr firstRow="1" bandRow="1">
                <a:tableStyleId>{69012ECD-51FC-41F1-AA8D-1B2483CD663E}</a:tableStyleId>
              </a:tblPr>
              <a:tblGrid>
                <a:gridCol w="3693958">
                  <a:extLst>
                    <a:ext uri="{9D8B030D-6E8A-4147-A177-3AD203B41FA5}">
                      <a16:colId xmlns:a16="http://schemas.microsoft.com/office/drawing/2014/main" val="3927090664"/>
                    </a:ext>
                  </a:extLst>
                </a:gridCol>
                <a:gridCol w="6071060">
                  <a:extLst>
                    <a:ext uri="{9D8B030D-6E8A-4147-A177-3AD203B41FA5}">
                      <a16:colId xmlns:a16="http://schemas.microsoft.com/office/drawing/2014/main" val="3051318368"/>
                    </a:ext>
                  </a:extLst>
                </a:gridCol>
                <a:gridCol w="1846261">
                  <a:extLst>
                    <a:ext uri="{9D8B030D-6E8A-4147-A177-3AD203B41FA5}">
                      <a16:colId xmlns:a16="http://schemas.microsoft.com/office/drawing/2014/main" val="1344021028"/>
                    </a:ext>
                  </a:extLst>
                </a:gridCol>
              </a:tblGrid>
              <a:tr h="2264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Sources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Links</a:t>
                      </a:r>
                    </a:p>
                  </a:txBody>
                  <a:tcPr/>
                </a:tc>
                <a:tc>
                  <a:txBody>
                    <a:bodyPr/>
                    <a:lstStyle/>
                    <a:p>
                      <a:r>
                        <a:rPr lang="en-GB" sz="1000" dirty="0"/>
                        <a:t>Dates</a:t>
                      </a:r>
                    </a:p>
                  </a:txBody>
                  <a:tcPr/>
                </a:tc>
                <a:extLst>
                  <a:ext uri="{0D108BD9-81ED-4DB2-BD59-A6C34878D82A}">
                    <a16:rowId xmlns:a16="http://schemas.microsoft.com/office/drawing/2014/main" val="3923115101"/>
                  </a:ext>
                </a:extLst>
              </a:tr>
              <a:tr h="2264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Stock of dwellings: see slide 5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dirty="0">
                        <a:latin typeface="+mn-lt"/>
                      </a:endParaRPr>
                    </a:p>
                  </a:txBody>
                  <a:tcPr/>
                </a:tc>
                <a:tc>
                  <a:txBody>
                    <a:bodyPr/>
                    <a:lstStyle/>
                    <a:p>
                      <a:endParaRPr lang="en-GB" sz="1000" dirty="0"/>
                    </a:p>
                  </a:txBody>
                  <a:tcPr/>
                </a:tc>
                <a:extLst>
                  <a:ext uri="{0D108BD9-81ED-4DB2-BD59-A6C34878D82A}">
                    <a16:rowId xmlns:a16="http://schemas.microsoft.com/office/drawing/2014/main" val="1359836882"/>
                  </a:ext>
                </a:extLst>
              </a:tr>
              <a:tr h="5094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Affordable Housing Supply Statistics (AHS) by district. Provides CLG completions data for Social rent, Affordable rent, Intermediate rent, Shared ownership and Affordable home ownership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hlinkClick r:id="rId2"/>
                        </a:rPr>
                        <a:t>https://assets.publishing.service.gov.uk/government/uploads/system/uploads/attachment_data/file/1034087/Live_Tables_1006-1009.ods</a:t>
                      </a:r>
                      <a:r>
                        <a:rPr lang="en-GB" sz="1000" dirty="0"/>
                        <a:t> </a:t>
                      </a:r>
                      <a:endParaRPr lang="en-GB" sz="1000" b="0" dirty="0">
                        <a:latin typeface="+mn-lt"/>
                      </a:endParaRPr>
                    </a:p>
                  </a:txBody>
                  <a:tcPr/>
                </a:tc>
                <a:tc>
                  <a:txBody>
                    <a:bodyPr/>
                    <a:lstStyle/>
                    <a:p>
                      <a:r>
                        <a:rPr lang="en-GB" sz="1000" dirty="0"/>
                        <a:t>2020-2021</a:t>
                      </a:r>
                    </a:p>
                  </a:txBody>
                  <a:tcPr/>
                </a:tc>
                <a:extLst>
                  <a:ext uri="{0D108BD9-81ED-4DB2-BD59-A6C34878D82A}">
                    <a16:rowId xmlns:a16="http://schemas.microsoft.com/office/drawing/2014/main" val="3415701061"/>
                  </a:ext>
                </a:extLst>
              </a:tr>
              <a:tr h="9339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PRP (housing association) and LA (council) housing stock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2019-20 from </a:t>
                      </a:r>
                      <a:r>
                        <a:rPr lang="en-GB" sz="1000" dirty="0">
                          <a:hlinkClick r:id="rId3"/>
                        </a:rPr>
                        <a:t>https://assets.publishing.service.gov.uk/government/uploads/system/uploads/attachment_data/file/963104/RP_COMBINED_TOOL_2020_FINAL.xlsx</a:t>
                      </a:r>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2020-21 from </a:t>
                      </a:r>
                      <a:r>
                        <a:rPr lang="en-GB" sz="1000" dirty="0">
                          <a:hlinkClick r:id="rId4"/>
                        </a:rPr>
                        <a:t>https://assets.publishing.service.gov.uk/government/uploads/system/uploads/attachment_data/file/1027082/2021_RP_Lookup_tool.xlsx</a:t>
                      </a:r>
                      <a:r>
                        <a:rPr lang="en-GB" sz="1000" dirty="0"/>
                        <a:t> </a:t>
                      </a:r>
                    </a:p>
                  </a:txBody>
                  <a:tcPr/>
                </a:tc>
                <a:tc>
                  <a:txBody>
                    <a:bodyPr/>
                    <a:lstStyle/>
                    <a:p>
                      <a:r>
                        <a:rPr lang="en-GB" sz="1000" dirty="0"/>
                        <a:t>2019-20</a:t>
                      </a:r>
                    </a:p>
                    <a:p>
                      <a:endParaRPr lang="en-GB" sz="1000" dirty="0"/>
                    </a:p>
                    <a:p>
                      <a:endParaRPr lang="en-GB" sz="1000" dirty="0"/>
                    </a:p>
                    <a:p>
                      <a:r>
                        <a:rPr lang="en-GB" sz="1000" dirty="0"/>
                        <a:t>2020-21</a:t>
                      </a:r>
                    </a:p>
                    <a:p>
                      <a:endParaRPr lang="en-GB" sz="1000" dirty="0"/>
                    </a:p>
                  </a:txBody>
                  <a:tcPr/>
                </a:tc>
                <a:extLst>
                  <a:ext uri="{0D108BD9-81ED-4DB2-BD59-A6C34878D82A}">
                    <a16:rowId xmlns:a16="http://schemas.microsoft.com/office/drawing/2014/main" val="1174112595"/>
                  </a:ext>
                </a:extLst>
              </a:tr>
              <a:tr h="3905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CLG Table 253 Housebuilding: permanent dwellings started and completed, by tenure and district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hlinkClick r:id="rId5"/>
                        </a:rPr>
                        <a:t>https://assets.publishing.service.gov.uk/government/uploads/system/uploads/attachment_data/file/1084086/LiveTable253.ods</a:t>
                      </a:r>
                      <a:endParaRPr lang="en-GB" sz="1000" b="0" dirty="0">
                        <a:latin typeface="+mn-lt"/>
                      </a:endParaRPr>
                    </a:p>
                  </a:txBody>
                  <a:tcPr/>
                </a:tc>
                <a:tc>
                  <a:txBody>
                    <a:bodyPr/>
                    <a:lstStyle/>
                    <a:p>
                      <a:r>
                        <a:rPr lang="en-GB" sz="1000" dirty="0"/>
                        <a:t>2020-21</a:t>
                      </a:r>
                    </a:p>
                  </a:txBody>
                  <a:tcPr/>
                </a:tc>
                <a:extLst>
                  <a:ext uri="{0D108BD9-81ED-4DB2-BD59-A6C34878D82A}">
                    <a16:rowId xmlns:a16="http://schemas.microsoft.com/office/drawing/2014/main" val="2279856294"/>
                  </a:ext>
                </a:extLst>
              </a:tr>
              <a:tr h="3679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(At the time unpublished) Annual Monitoring Report	</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Cambridgeshire and Peterborough unpublished AMR, Email of 26/5/22 confirmed new build figure for West Suffolk (842)	</a:t>
                      </a:r>
                      <a:endParaRPr lang="en-GB" sz="1000" b="0" i="0" u="sng" strike="noStrike" dirty="0">
                        <a:solidFill>
                          <a:srgbClr val="EE7B08"/>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2020-21</a:t>
                      </a:r>
                    </a:p>
                  </a:txBody>
                  <a:tcPr/>
                </a:tc>
                <a:extLst>
                  <a:ext uri="{0D108BD9-81ED-4DB2-BD59-A6C34878D82A}">
                    <a16:rowId xmlns:a16="http://schemas.microsoft.com/office/drawing/2014/main" val="3682887777"/>
                  </a:ext>
                </a:extLst>
              </a:tr>
              <a:tr h="2403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HT new vs 2nd hand prices and count</a:t>
                      </a:r>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000" dirty="0"/>
                        <a:t>Land Registry via Hometrack (no link as not public data in this format)</a:t>
                      </a:r>
                      <a:endParaRPr lang="en-GB" sz="10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Jan to Dec 2020</a:t>
                      </a:r>
                    </a:p>
                  </a:txBody>
                  <a:tcPr/>
                </a:tc>
                <a:extLst>
                  <a:ext uri="{0D108BD9-81ED-4DB2-BD59-A6C34878D82A}">
                    <a16:rowId xmlns:a16="http://schemas.microsoft.com/office/drawing/2014/main" val="820158824"/>
                  </a:ext>
                </a:extLst>
              </a:tr>
              <a:tr h="3905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Turnover: CORE Table 1d: Reported new social housing lettings by local authority area location of property</a:t>
                      </a:r>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000" dirty="0"/>
                        <a:t>CORE website: </a:t>
                      </a:r>
                      <a:r>
                        <a:rPr lang="en-GB" sz="1000" dirty="0">
                          <a:hlinkClick r:id="rId6"/>
                        </a:rPr>
                        <a:t>https://core.communities.gov.uk</a:t>
                      </a:r>
                      <a:r>
                        <a:rPr lang="en-GB" sz="1000" dirty="0"/>
                        <a:t>  </a:t>
                      </a:r>
                      <a:endParaRPr lang="en-GB" sz="1000" b="0" i="0" u="sng" strike="noStrike" dirty="0">
                        <a:solidFill>
                          <a:srgbClr val="EE7B08"/>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2017/18 to 2019/20 &amp; 2019/20 to 2020/21 (Apr to Sept)</a:t>
                      </a:r>
                    </a:p>
                  </a:txBody>
                  <a:tcPr/>
                </a:tc>
                <a:extLst>
                  <a:ext uri="{0D108BD9-81ED-4DB2-BD59-A6C34878D82A}">
                    <a16:rowId xmlns:a16="http://schemas.microsoft.com/office/drawing/2014/main" val="2896524033"/>
                  </a:ext>
                </a:extLst>
              </a:tr>
              <a:tr h="3905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Housing stock: Local Authority Housing Statistics dataset, England: Section A - Dwelling Stock	</a:t>
                      </a:r>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000" dirty="0">
                          <a:hlinkClick r:id="rId7"/>
                        </a:rPr>
                        <a:t>https://www.gov.uk/government/collections/local-authority-housing-data</a:t>
                      </a:r>
                      <a:endParaRPr lang="en-GB"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2020-21</a:t>
                      </a:r>
                    </a:p>
                  </a:txBody>
                  <a:tcPr/>
                </a:tc>
                <a:extLst>
                  <a:ext uri="{0D108BD9-81ED-4DB2-BD59-A6C34878D82A}">
                    <a16:rowId xmlns:a16="http://schemas.microsoft.com/office/drawing/2014/main" val="1388084243"/>
                  </a:ext>
                </a:extLst>
              </a:tr>
              <a:tr h="410179">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000" dirty="0"/>
                        <a:t>Lettings: Local Authority Housing Statistics dataset, England: Section D - Lettings and Nominations</a:t>
                      </a:r>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000" dirty="0">
                          <a:hlinkClick r:id="rId7"/>
                        </a:rPr>
                        <a:t>https://www.gov.uk/government/collections/local-authority-housing-data</a:t>
                      </a:r>
                      <a:r>
                        <a:rPr lang="en-GB" sz="1000" dirty="0"/>
                        <a:t> </a:t>
                      </a:r>
                      <a:endParaRPr lang="en-GB" sz="10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2020-21</a:t>
                      </a:r>
                    </a:p>
                  </a:txBody>
                  <a:tcPr/>
                </a:tc>
                <a:extLst>
                  <a:ext uri="{0D108BD9-81ED-4DB2-BD59-A6C34878D82A}">
                    <a16:rowId xmlns:a16="http://schemas.microsoft.com/office/drawing/2014/main" val="232106242"/>
                  </a:ext>
                </a:extLst>
              </a:tr>
              <a:tr h="410179">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000" dirty="0"/>
                        <a:t>EHS 2020-21 Excerpt from English Housing Survey on private rented supply	</a:t>
                      </a:r>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000" dirty="0">
                          <a:hlinkClick r:id="rId8"/>
                        </a:rPr>
                        <a:t>https://assets.publishing.service.gov.uk/government/uploads/system/uploads/attachment_data/file/1060141/2020-21_EHS_Headline_Report_revised.pdf</a:t>
                      </a:r>
                      <a:endParaRPr lang="en-GB"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2020-21</a:t>
                      </a:r>
                    </a:p>
                  </a:txBody>
                  <a:tcPr/>
                </a:tc>
                <a:extLst>
                  <a:ext uri="{0D108BD9-81ED-4DB2-BD59-A6C34878D82A}">
                    <a16:rowId xmlns:a16="http://schemas.microsoft.com/office/drawing/2014/main" val="1724192025"/>
                  </a:ext>
                </a:extLst>
              </a:tr>
              <a:tr h="314455">
                <a:tc gridSpan="3">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US" sz="1000" dirty="0"/>
                        <a:t>Note: the term Private Registered Provider was used in the context section, this can be taken to also mean Housing Associations (HA) in this section</a:t>
                      </a:r>
                      <a:endParaRPr lang="en-US" sz="1000" b="0" dirty="0">
                        <a:latin typeface="+mn-lt"/>
                      </a:endParaRPr>
                    </a:p>
                  </a:txBody>
                  <a:tcPr/>
                </a:tc>
                <a:tc hMerge="1">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endParaRPr lang="en-GB" sz="1000"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txBody>
                  <a:tcPr/>
                </a:tc>
                <a:extLst>
                  <a:ext uri="{0D108BD9-81ED-4DB2-BD59-A6C34878D82A}">
                    <a16:rowId xmlns:a16="http://schemas.microsoft.com/office/drawing/2014/main" val="228287234"/>
                  </a:ext>
                </a:extLst>
              </a:tr>
              <a:tr h="314455">
                <a:tc gridSpan="3">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000" kern="1200" dirty="0">
                          <a:solidFill>
                            <a:schemeClr val="tx1"/>
                          </a:solidFill>
                          <a:latin typeface="+mn-lt"/>
                          <a:ea typeface="+mn-ea"/>
                          <a:cs typeface="+mn-cs"/>
                        </a:rPr>
                        <a:t>NOTE: These charts bring together several data sources which may not be directly comparable. So the graphics are intentionally pictorial and are intended to illustrate the scale of dwelling stock, turnover &amp; newbuild.</a:t>
                      </a:r>
                      <a:endParaRPr lang="en-US" sz="1000" b="0" dirty="0">
                        <a:latin typeface="+mn-lt"/>
                      </a:endParaRP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62710239"/>
                  </a:ext>
                </a:extLst>
              </a:tr>
            </a:tbl>
          </a:graphicData>
        </a:graphic>
      </p:graphicFrame>
      <p:sp>
        <p:nvSpPr>
          <p:cNvPr id="4" name="Footer Placeholder 3">
            <a:extLst>
              <a:ext uri="{FF2B5EF4-FFF2-40B4-BE49-F238E27FC236}">
                <a16:creationId xmlns:a16="http://schemas.microsoft.com/office/drawing/2014/main" id="{54781CA0-465F-2501-E715-37C6C3B525D6}"/>
              </a:ext>
            </a:extLst>
          </p:cNvPr>
          <p:cNvSpPr>
            <a:spLocks noGrp="1"/>
          </p:cNvSpPr>
          <p:nvPr>
            <p:ph type="ftr" sz="quarter" idx="11"/>
          </p:nvPr>
        </p:nvSpPr>
        <p:spPr>
          <a:xfrm>
            <a:off x="0" y="6548799"/>
            <a:ext cx="4973915" cy="309201"/>
          </a:xfrm>
        </p:spPr>
        <p:txBody>
          <a:bodyPr/>
          <a:lstStyle/>
          <a:p>
            <a:r>
              <a:rPr lang="en-US" spc="200" dirty="0">
                <a:solidFill>
                  <a:schemeClr val="bg1"/>
                </a:solidFill>
              </a:rPr>
              <a:t>Huntingdonshire</a:t>
            </a:r>
          </a:p>
        </p:txBody>
      </p:sp>
      <p:sp>
        <p:nvSpPr>
          <p:cNvPr id="5" name="Slide Number Placeholder 4">
            <a:extLst>
              <a:ext uri="{FF2B5EF4-FFF2-40B4-BE49-F238E27FC236}">
                <a16:creationId xmlns:a16="http://schemas.microsoft.com/office/drawing/2014/main" id="{A700444C-B0F4-AEBA-105A-316437B24C30}"/>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45</a:t>
            </a:fld>
            <a:endParaRPr lang="en-US" dirty="0"/>
          </a:p>
        </p:txBody>
      </p:sp>
    </p:spTree>
    <p:extLst>
      <p:ext uri="{BB962C8B-B14F-4D97-AF65-F5344CB8AC3E}">
        <p14:creationId xmlns:p14="http://schemas.microsoft.com/office/powerpoint/2010/main" val="405930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E33A-296F-4F70-B193-0F96B177B1E7}"/>
              </a:ext>
            </a:extLst>
          </p:cNvPr>
          <p:cNvSpPr>
            <a:spLocks noGrp="1"/>
          </p:cNvSpPr>
          <p:nvPr>
            <p:ph type="title"/>
          </p:nvPr>
        </p:nvSpPr>
        <p:spPr>
          <a:xfrm>
            <a:off x="98612" y="0"/>
            <a:ext cx="11452208" cy="770965"/>
          </a:xfrm>
        </p:spPr>
        <p:txBody>
          <a:bodyPr vert="horz" lIns="91440" tIns="45720" rIns="91440" bIns="45720" rtlCol="0" anchor="ctr">
            <a:normAutofit/>
          </a:bodyPr>
          <a:lstStyle/>
          <a:p>
            <a:r>
              <a:rPr lang="en-US" kern="1200" dirty="0">
                <a:solidFill>
                  <a:schemeClr val="tx1"/>
                </a:solidFill>
                <a:latin typeface="+mj-lt"/>
                <a:ea typeface="+mj-ea"/>
                <a:cs typeface="+mj-cs"/>
              </a:rPr>
              <a:t>Dwelling stock, turnover, newbuild</a:t>
            </a:r>
          </a:p>
        </p:txBody>
      </p:sp>
      <p:graphicFrame>
        <p:nvGraphicFramePr>
          <p:cNvPr id="5" name="Chart 4">
            <a:extLst>
              <a:ext uri="{FF2B5EF4-FFF2-40B4-BE49-F238E27FC236}">
                <a16:creationId xmlns:a16="http://schemas.microsoft.com/office/drawing/2014/main" id="{57194858-875D-490D-8C25-593304B22311}"/>
              </a:ext>
            </a:extLst>
          </p:cNvPr>
          <p:cNvGraphicFramePr>
            <a:graphicFrameLocks/>
          </p:cNvGraphicFramePr>
          <p:nvPr>
            <p:extLst>
              <p:ext uri="{D42A27DB-BD31-4B8C-83A1-F6EECF244321}">
                <p14:modId xmlns:p14="http://schemas.microsoft.com/office/powerpoint/2010/main" val="1403622759"/>
              </p:ext>
            </p:extLst>
          </p:nvPr>
        </p:nvGraphicFramePr>
        <p:xfrm>
          <a:off x="98612" y="770965"/>
          <a:ext cx="11932023" cy="531607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DCAED6CE-1AEF-498D-B13E-CA87671435AA}"/>
              </a:ext>
            </a:extLst>
          </p:cNvPr>
          <p:cNvSpPr>
            <a:spLocks noGrp="1"/>
          </p:cNvSpPr>
          <p:nvPr>
            <p:ph type="ftr" sz="quarter" idx="11"/>
          </p:nvPr>
        </p:nvSpPr>
        <p:spPr>
          <a:xfrm>
            <a:off x="0" y="6548799"/>
            <a:ext cx="4973915" cy="309201"/>
          </a:xfrm>
        </p:spPr>
        <p:txBody>
          <a:bodyPr/>
          <a:lstStyle/>
          <a:p>
            <a:r>
              <a:rPr lang="en-US" spc="200" dirty="0">
                <a:solidFill>
                  <a:schemeClr val="bg1"/>
                </a:solidFill>
              </a:rPr>
              <a:t>Huntingdonshire</a:t>
            </a:r>
          </a:p>
        </p:txBody>
      </p:sp>
      <p:sp>
        <p:nvSpPr>
          <p:cNvPr id="6" name="TextBox 5">
            <a:extLst>
              <a:ext uri="{FF2B5EF4-FFF2-40B4-BE49-F238E27FC236}">
                <a16:creationId xmlns:a16="http://schemas.microsoft.com/office/drawing/2014/main" id="{6C4A4884-5E16-4726-AA40-BA87ACCC627F}"/>
              </a:ext>
            </a:extLst>
          </p:cNvPr>
          <p:cNvSpPr txBox="1"/>
          <p:nvPr/>
        </p:nvSpPr>
        <p:spPr>
          <a:xfrm>
            <a:off x="5913766" y="2221749"/>
            <a:ext cx="5800164" cy="17706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indent="-285750" algn="ctr">
              <a:buFont typeface="Arial" panose="020B0604020202020204" pitchFamily="34" charset="0"/>
              <a:buChar char="•"/>
            </a:pPr>
            <a:r>
              <a:rPr lang="en-GB" sz="1400" dirty="0"/>
              <a:t>Sets out the dwellings in each of five broad tenure groups.</a:t>
            </a:r>
          </a:p>
          <a:p>
            <a:pPr indent="-285750" algn="ctr">
              <a:buFont typeface="Arial" panose="020B0604020202020204" pitchFamily="34" charset="0"/>
              <a:buChar char="•"/>
            </a:pPr>
            <a:r>
              <a:rPr lang="en-GB" sz="1400" dirty="0"/>
              <a:t>Highlights the relatively small number of homes built (in red), compared to the overall housing stock (grey) in each group, which may mean the red houses are too small to clearly see. </a:t>
            </a:r>
          </a:p>
          <a:p>
            <a:pPr indent="-285750" algn="ctr">
              <a:buFont typeface="Arial" panose="020B0604020202020204" pitchFamily="34" charset="0"/>
              <a:buChar char="•"/>
            </a:pPr>
            <a:r>
              <a:rPr lang="en-GB" sz="1400" dirty="0"/>
              <a:t>However the additional homes (red) alongside turnover (blue) do contribute significantly in numbers to housing availability, providing new supply at first let, and then when re-let or re-sold later down the line</a:t>
            </a:r>
          </a:p>
        </p:txBody>
      </p:sp>
      <p:sp>
        <p:nvSpPr>
          <p:cNvPr id="7" name="Slide Number Placeholder 4">
            <a:extLst>
              <a:ext uri="{FF2B5EF4-FFF2-40B4-BE49-F238E27FC236}">
                <a16:creationId xmlns:a16="http://schemas.microsoft.com/office/drawing/2014/main" id="{BDC1B36C-75D2-4995-B5DD-81CFF8FA936F}"/>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46</a:t>
            </a:fld>
            <a:endParaRPr lang="en-US" dirty="0"/>
          </a:p>
        </p:txBody>
      </p:sp>
    </p:spTree>
    <p:extLst>
      <p:ext uri="{BB962C8B-B14F-4D97-AF65-F5344CB8AC3E}">
        <p14:creationId xmlns:p14="http://schemas.microsoft.com/office/powerpoint/2010/main" val="72055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092662D1-2EE9-48BE-AE74-265597542E20}"/>
              </a:ext>
            </a:extLst>
          </p:cNvPr>
          <p:cNvGraphicFramePr>
            <a:graphicFrameLocks/>
          </p:cNvGraphicFramePr>
          <p:nvPr>
            <p:extLst>
              <p:ext uri="{D42A27DB-BD31-4B8C-83A1-F6EECF244321}">
                <p14:modId xmlns:p14="http://schemas.microsoft.com/office/powerpoint/2010/main" val="472430525"/>
              </p:ext>
            </p:extLst>
          </p:nvPr>
        </p:nvGraphicFramePr>
        <p:xfrm>
          <a:off x="6340092" y="681313"/>
          <a:ext cx="5773271" cy="53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280C0E57-3859-4883-BA9C-8EB5B4F67F37}"/>
              </a:ext>
            </a:extLst>
          </p:cNvPr>
          <p:cNvGraphicFramePr>
            <a:graphicFrameLocks/>
          </p:cNvGraphicFramePr>
          <p:nvPr>
            <p:extLst>
              <p:ext uri="{D42A27DB-BD31-4B8C-83A1-F6EECF244321}">
                <p14:modId xmlns:p14="http://schemas.microsoft.com/office/powerpoint/2010/main" val="600080158"/>
              </p:ext>
            </p:extLst>
          </p:nvPr>
        </p:nvGraphicFramePr>
        <p:xfrm>
          <a:off x="555815" y="681313"/>
          <a:ext cx="5773270" cy="5334004"/>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E0450DF5-55FE-4311-8279-C069FCBE3EE8}"/>
              </a:ext>
            </a:extLst>
          </p:cNvPr>
          <p:cNvSpPr txBox="1">
            <a:spLocks/>
          </p:cNvSpPr>
          <p:nvPr/>
        </p:nvSpPr>
        <p:spPr>
          <a:xfrm>
            <a:off x="161364" y="-2242"/>
            <a:ext cx="11952000" cy="6835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4000" dirty="0"/>
              <a:t>Comparing stock, turnover &amp; newbuild (%)</a:t>
            </a:r>
            <a:endParaRPr lang="en-US" sz="2000" dirty="0"/>
          </a:p>
        </p:txBody>
      </p:sp>
      <p:sp>
        <p:nvSpPr>
          <p:cNvPr id="6" name="TextBox 5">
            <a:extLst>
              <a:ext uri="{FF2B5EF4-FFF2-40B4-BE49-F238E27FC236}">
                <a16:creationId xmlns:a16="http://schemas.microsoft.com/office/drawing/2014/main" id="{1F2610BF-6933-4E34-98E9-D60A6C156C9E}"/>
              </a:ext>
            </a:extLst>
          </p:cNvPr>
          <p:cNvSpPr txBox="1"/>
          <p:nvPr/>
        </p:nvSpPr>
        <p:spPr>
          <a:xfrm>
            <a:off x="0" y="6294260"/>
            <a:ext cx="11952000" cy="307777"/>
          </a:xfrm>
          <a:prstGeom prst="rect">
            <a:avLst/>
          </a:prstGeom>
          <a:noFill/>
        </p:spPr>
        <p:txBody>
          <a:bodyPr wrap="square" rtlCol="0">
            <a:spAutoFit/>
          </a:bodyPr>
          <a:lstStyle/>
          <a:p>
            <a:pPr algn="ctr"/>
            <a:r>
              <a:rPr lang="en-GB" sz="1400" dirty="0">
                <a:solidFill>
                  <a:schemeClr val="bg1"/>
                </a:solidFill>
              </a:rPr>
              <a:t>Shows turnover and new build as a % of each tenure group</a:t>
            </a:r>
            <a:endParaRPr lang="en-GB" sz="1400" dirty="0"/>
          </a:p>
        </p:txBody>
      </p:sp>
      <p:sp>
        <p:nvSpPr>
          <p:cNvPr id="7" name="Footer Placeholder 3">
            <a:extLst>
              <a:ext uri="{FF2B5EF4-FFF2-40B4-BE49-F238E27FC236}">
                <a16:creationId xmlns:a16="http://schemas.microsoft.com/office/drawing/2014/main" id="{085A19E6-A698-4CCD-B0CB-B90FCAAD52E9}"/>
              </a:ext>
            </a:extLst>
          </p:cNvPr>
          <p:cNvSpPr>
            <a:spLocks noGrp="1"/>
          </p:cNvSpPr>
          <p:nvPr>
            <p:ph type="ftr" sz="quarter" idx="11"/>
          </p:nvPr>
        </p:nvSpPr>
        <p:spPr>
          <a:xfrm>
            <a:off x="0" y="6548799"/>
            <a:ext cx="4973915" cy="309201"/>
          </a:xfrm>
        </p:spPr>
        <p:txBody>
          <a:bodyPr/>
          <a:lstStyle/>
          <a:p>
            <a:r>
              <a:rPr lang="en-US" spc="200" dirty="0">
                <a:solidFill>
                  <a:schemeClr val="bg1"/>
                </a:solidFill>
              </a:rPr>
              <a:t>Huntingdonshire</a:t>
            </a:r>
          </a:p>
        </p:txBody>
      </p:sp>
      <p:sp>
        <p:nvSpPr>
          <p:cNvPr id="8" name="Slide Number Placeholder 4">
            <a:extLst>
              <a:ext uri="{FF2B5EF4-FFF2-40B4-BE49-F238E27FC236}">
                <a16:creationId xmlns:a16="http://schemas.microsoft.com/office/drawing/2014/main" id="{92D5C6C8-1260-4CD4-9C2B-B8B14D1ECCEF}"/>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47</a:t>
            </a:fld>
            <a:endParaRPr lang="en-US" dirty="0"/>
          </a:p>
        </p:txBody>
      </p:sp>
      <p:sp>
        <p:nvSpPr>
          <p:cNvPr id="10" name="Rectangle: Rounded Corners 9">
            <a:extLst>
              <a:ext uri="{FF2B5EF4-FFF2-40B4-BE49-F238E27FC236}">
                <a16:creationId xmlns:a16="http://schemas.microsoft.com/office/drawing/2014/main" id="{2BC12B81-E01F-4835-9E7C-13F870CD3E52}"/>
              </a:ext>
            </a:extLst>
          </p:cNvPr>
          <p:cNvSpPr/>
          <p:nvPr/>
        </p:nvSpPr>
        <p:spPr>
          <a:xfrm>
            <a:off x="4474279" y="1189285"/>
            <a:ext cx="3829132" cy="1532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spcAft>
                <a:spcPts val="600"/>
              </a:spcAft>
            </a:pPr>
            <a:r>
              <a:rPr lang="en-GB" sz="1400" dirty="0"/>
              <a:t>New build: Huntingdonshire delivered 1,436 new homes, representing 1.8% of HDC’s stock of around 78,000 dwellings. For comparison, across the whole study area, new homes represented around 1.7% of the total stock of 453,863 dwellings. </a:t>
            </a:r>
          </a:p>
        </p:txBody>
      </p:sp>
      <p:sp>
        <p:nvSpPr>
          <p:cNvPr id="9" name="Rectangle: Rounded Corners 8">
            <a:extLst>
              <a:ext uri="{FF2B5EF4-FFF2-40B4-BE49-F238E27FC236}">
                <a16:creationId xmlns:a16="http://schemas.microsoft.com/office/drawing/2014/main" id="{91BA284B-B78F-B430-B2BE-D15DEC526732}"/>
              </a:ext>
            </a:extLst>
          </p:cNvPr>
          <p:cNvSpPr/>
          <p:nvPr/>
        </p:nvSpPr>
        <p:spPr>
          <a:xfrm>
            <a:off x="4474279" y="2897471"/>
            <a:ext cx="3829132" cy="17706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400" dirty="0"/>
              <a:t>Turnover: In Huntingdonshire the % turnover for </a:t>
            </a:r>
            <a:r>
              <a:rPr lang="en-GB" sz="1400" dirty="0">
                <a:solidFill>
                  <a:schemeClr val="bg1"/>
                </a:solidFill>
              </a:rPr>
              <a:t>HA social/affordable rent is lower at 4% compared to the whole area’s 7%</a:t>
            </a:r>
          </a:p>
          <a:p>
            <a:pPr algn="ctr"/>
            <a:r>
              <a:rPr lang="en-GB" sz="1400" dirty="0">
                <a:solidFill>
                  <a:schemeClr val="bg1"/>
                </a:solidFill>
              </a:rPr>
              <a:t>Homebuy is similar at 1% compared to 2% for the whole area</a:t>
            </a:r>
          </a:p>
          <a:p>
            <a:pPr algn="ctr"/>
            <a:r>
              <a:rPr lang="en-GB" sz="1400" dirty="0">
                <a:solidFill>
                  <a:schemeClr val="bg1"/>
                </a:solidFill>
              </a:rPr>
              <a:t>Ownership is the same, at 4% for both HDC and the whole area</a:t>
            </a:r>
          </a:p>
        </p:txBody>
      </p:sp>
    </p:spTree>
    <p:extLst>
      <p:ext uri="{BB962C8B-B14F-4D97-AF65-F5344CB8AC3E}">
        <p14:creationId xmlns:p14="http://schemas.microsoft.com/office/powerpoint/2010/main" val="13121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0" name="Rectangle 19">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C740945-B5B7-78AF-14C7-04AE9D717190}"/>
              </a:ext>
            </a:extLst>
          </p:cNvPr>
          <p:cNvSpPr>
            <a:spLocks noGrp="1"/>
          </p:cNvSpPr>
          <p:nvPr>
            <p:ph type="title"/>
          </p:nvPr>
        </p:nvSpPr>
        <p:spPr>
          <a:xfrm>
            <a:off x="1557071" y="1584552"/>
            <a:ext cx="9099255" cy="2537251"/>
          </a:xfrm>
        </p:spPr>
        <p:txBody>
          <a:bodyPr vert="horz" lIns="91440" tIns="45720" rIns="91440" bIns="0" rtlCol="0" anchor="ctr">
            <a:normAutofit/>
          </a:bodyPr>
          <a:lstStyle/>
          <a:p>
            <a:pPr algn="ctr"/>
            <a:r>
              <a:rPr lang="en-US" sz="7200" dirty="0">
                <a:solidFill>
                  <a:srgbClr val="454545"/>
                </a:solidFill>
              </a:rPr>
              <a:t>Plans </a:t>
            </a:r>
          </a:p>
        </p:txBody>
      </p:sp>
      <p:sp>
        <p:nvSpPr>
          <p:cNvPr id="3" name="Text Placeholder 2">
            <a:extLst>
              <a:ext uri="{FF2B5EF4-FFF2-40B4-BE49-F238E27FC236}">
                <a16:creationId xmlns:a16="http://schemas.microsoft.com/office/drawing/2014/main" id="{2FF9A4E5-A502-BF24-A1FE-3E864245FDAE}"/>
              </a:ext>
            </a:extLst>
          </p:cNvPr>
          <p:cNvSpPr>
            <a:spLocks noGrp="1"/>
          </p:cNvSpPr>
          <p:nvPr>
            <p:ph type="body" idx="1"/>
          </p:nvPr>
        </p:nvSpPr>
        <p:spPr>
          <a:xfrm>
            <a:off x="1535372" y="4133234"/>
            <a:ext cx="9120954" cy="744373"/>
          </a:xfrm>
        </p:spPr>
        <p:txBody>
          <a:bodyPr vert="horz" lIns="91440" tIns="91440" rIns="91440" bIns="91440" rtlCol="0">
            <a:normAutofit/>
          </a:bodyPr>
          <a:lstStyle/>
          <a:p>
            <a:pPr algn="ctr"/>
            <a:r>
              <a:rPr lang="en-GB" cap="all" dirty="0">
                <a:solidFill>
                  <a:schemeClr val="accent1"/>
                </a:solidFill>
              </a:rPr>
              <a:t>Applying CACI income bands to Local Plan figures</a:t>
            </a:r>
            <a:endParaRPr lang="en-US" cap="all" dirty="0">
              <a:solidFill>
                <a:schemeClr val="accent1"/>
              </a:solidFill>
            </a:endParaRPr>
          </a:p>
        </p:txBody>
      </p:sp>
      <p:pic>
        <p:nvPicPr>
          <p:cNvPr id="26" name="Picture 25">
            <a:extLst>
              <a:ext uri="{FF2B5EF4-FFF2-40B4-BE49-F238E27FC236}">
                <a16:creationId xmlns:a16="http://schemas.microsoft.com/office/drawing/2014/main" id="{4C401D57-600A-4C91-AC9A-14CA1ED6F7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8" name="Straight Connector 27">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BF8139E9-0B37-50A6-5582-324B3EC4C3D2}"/>
              </a:ext>
            </a:extLst>
          </p:cNvPr>
          <p:cNvSpPr>
            <a:spLocks noGrp="1"/>
          </p:cNvSpPr>
          <p:nvPr>
            <p:ph type="ftr" sz="quarter" idx="11"/>
          </p:nvPr>
        </p:nvSpPr>
        <p:spPr>
          <a:xfrm>
            <a:off x="0" y="6548799"/>
            <a:ext cx="4973915" cy="309201"/>
          </a:xfrm>
        </p:spPr>
        <p:txBody>
          <a:bodyPr/>
          <a:lstStyle/>
          <a:p>
            <a:r>
              <a:rPr lang="en-US" spc="200" dirty="0">
                <a:solidFill>
                  <a:schemeClr val="bg1"/>
                </a:solidFill>
              </a:rPr>
              <a:t>Huntingdonshire</a:t>
            </a:r>
          </a:p>
        </p:txBody>
      </p:sp>
      <p:sp>
        <p:nvSpPr>
          <p:cNvPr id="5" name="Slide Number Placeholder 4">
            <a:extLst>
              <a:ext uri="{FF2B5EF4-FFF2-40B4-BE49-F238E27FC236}">
                <a16:creationId xmlns:a16="http://schemas.microsoft.com/office/drawing/2014/main" id="{905E7506-A23C-39AF-853D-5985E2851A94}"/>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48</a:t>
            </a:fld>
            <a:endParaRPr lang="en-US" dirty="0"/>
          </a:p>
        </p:txBody>
      </p:sp>
    </p:spTree>
    <p:extLst>
      <p:ext uri="{BB962C8B-B14F-4D97-AF65-F5344CB8AC3E}">
        <p14:creationId xmlns:p14="http://schemas.microsoft.com/office/powerpoint/2010/main" val="4034058642"/>
      </p:ext>
    </p:extLst>
  </p:cSld>
  <p:clrMapOvr>
    <a:overrideClrMapping bg1="dk1" tx1="lt1" bg2="dk2" tx2="lt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4182D-EE74-A777-741D-8EE674375EC5}"/>
              </a:ext>
            </a:extLst>
          </p:cNvPr>
          <p:cNvSpPr>
            <a:spLocks noGrp="1"/>
          </p:cNvSpPr>
          <p:nvPr>
            <p:ph type="title"/>
          </p:nvPr>
        </p:nvSpPr>
        <p:spPr/>
        <p:txBody>
          <a:bodyPr/>
          <a:lstStyle/>
          <a:p>
            <a:r>
              <a:rPr lang="en-GB" dirty="0"/>
              <a:t>Data used for plans</a:t>
            </a:r>
          </a:p>
        </p:txBody>
      </p:sp>
      <p:sp>
        <p:nvSpPr>
          <p:cNvPr id="7" name="Footer Placeholder 3">
            <a:extLst>
              <a:ext uri="{FF2B5EF4-FFF2-40B4-BE49-F238E27FC236}">
                <a16:creationId xmlns:a16="http://schemas.microsoft.com/office/drawing/2014/main" id="{E0BE813D-590D-3052-DA3C-46414C63B7A0}"/>
              </a:ext>
            </a:extLst>
          </p:cNvPr>
          <p:cNvSpPr>
            <a:spLocks noGrp="1"/>
          </p:cNvSpPr>
          <p:nvPr>
            <p:ph type="ftr" sz="quarter" idx="11"/>
          </p:nvPr>
        </p:nvSpPr>
        <p:spPr>
          <a:xfrm>
            <a:off x="0" y="6548799"/>
            <a:ext cx="4973915" cy="309201"/>
          </a:xfrm>
        </p:spPr>
        <p:txBody>
          <a:bodyPr/>
          <a:lstStyle/>
          <a:p>
            <a:r>
              <a:rPr lang="en-US" spc="200" dirty="0">
                <a:solidFill>
                  <a:schemeClr val="bg1"/>
                </a:solidFill>
              </a:rPr>
              <a:t>Huntingdonshire</a:t>
            </a:r>
          </a:p>
        </p:txBody>
      </p:sp>
      <p:sp>
        <p:nvSpPr>
          <p:cNvPr id="8" name="Slide Number Placeholder 4">
            <a:extLst>
              <a:ext uri="{FF2B5EF4-FFF2-40B4-BE49-F238E27FC236}">
                <a16:creationId xmlns:a16="http://schemas.microsoft.com/office/drawing/2014/main" id="{E6A9A723-F2BE-FEA6-ECD3-73266278A7B1}"/>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49</a:t>
            </a:fld>
            <a:endParaRPr lang="en-US" dirty="0"/>
          </a:p>
        </p:txBody>
      </p:sp>
      <p:graphicFrame>
        <p:nvGraphicFramePr>
          <p:cNvPr id="9" name="Table 7">
            <a:extLst>
              <a:ext uri="{FF2B5EF4-FFF2-40B4-BE49-F238E27FC236}">
                <a16:creationId xmlns:a16="http://schemas.microsoft.com/office/drawing/2014/main" id="{6A0DA134-D18D-5EC0-89B4-06EF5A214C37}"/>
              </a:ext>
            </a:extLst>
          </p:cNvPr>
          <p:cNvGraphicFramePr>
            <a:graphicFrameLocks noGrp="1"/>
          </p:cNvGraphicFramePr>
          <p:nvPr>
            <p:extLst>
              <p:ext uri="{D42A27DB-BD31-4B8C-83A1-F6EECF244321}">
                <p14:modId xmlns:p14="http://schemas.microsoft.com/office/powerpoint/2010/main" val="3938273760"/>
              </p:ext>
            </p:extLst>
          </p:nvPr>
        </p:nvGraphicFramePr>
        <p:xfrm>
          <a:off x="1447191" y="1744594"/>
          <a:ext cx="9607662" cy="2521257"/>
        </p:xfrm>
        <a:graphic>
          <a:graphicData uri="http://schemas.openxmlformats.org/drawingml/2006/table">
            <a:tbl>
              <a:tblPr firstRow="1" bandRow="1">
                <a:tableStyleId>{69012ECD-51FC-41F1-AA8D-1B2483CD663E}</a:tableStyleId>
              </a:tblPr>
              <a:tblGrid>
                <a:gridCol w="3056537">
                  <a:extLst>
                    <a:ext uri="{9D8B030D-6E8A-4147-A177-3AD203B41FA5}">
                      <a16:colId xmlns:a16="http://schemas.microsoft.com/office/drawing/2014/main" val="3927090664"/>
                    </a:ext>
                  </a:extLst>
                </a:gridCol>
                <a:gridCol w="5023451">
                  <a:extLst>
                    <a:ext uri="{9D8B030D-6E8A-4147-A177-3AD203B41FA5}">
                      <a16:colId xmlns:a16="http://schemas.microsoft.com/office/drawing/2014/main" val="3051318368"/>
                    </a:ext>
                  </a:extLst>
                </a:gridCol>
                <a:gridCol w="1527674">
                  <a:extLst>
                    <a:ext uri="{9D8B030D-6E8A-4147-A177-3AD203B41FA5}">
                      <a16:colId xmlns:a16="http://schemas.microsoft.com/office/drawing/2014/main" val="1344021028"/>
                    </a:ext>
                  </a:extLst>
                </a:gridCol>
              </a:tblGrid>
              <a:tr h="3266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Sources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Links</a:t>
                      </a:r>
                    </a:p>
                  </a:txBody>
                  <a:tcPr/>
                </a:tc>
                <a:tc>
                  <a:txBody>
                    <a:bodyPr/>
                    <a:lstStyle/>
                    <a:p>
                      <a:r>
                        <a:rPr lang="en-GB" sz="1000" dirty="0"/>
                        <a:t>Dates</a:t>
                      </a:r>
                    </a:p>
                  </a:txBody>
                  <a:tcPr/>
                </a:tc>
                <a:extLst>
                  <a:ext uri="{0D108BD9-81ED-4DB2-BD59-A6C34878D82A}">
                    <a16:rowId xmlns:a16="http://schemas.microsoft.com/office/drawing/2014/main" val="3923115101"/>
                  </a:ext>
                </a:extLst>
              </a:tr>
              <a:tr h="11434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Cambridgeshire and West Suffolk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GLHearn (consultants) provided the Cambridgeshire and West Suffolk authorities with evidence to inform their local plans, around housing needs. This evidence is used to inform Local Plan making.</a:t>
                      </a: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hlinkClick r:id="rId2"/>
                        </a:rPr>
                        <a:t>https://cambridgeshireinsight.org.uk/wp-content/uploads/2021/10/CWS-Housing-Needs-of-Specific-Groups-Oct21.pdf</a:t>
                      </a:r>
                      <a:endParaRPr lang="en-GB" sz="1200" b="0" dirty="0">
                        <a:latin typeface="+mn-lt"/>
                      </a:endParaRPr>
                    </a:p>
                  </a:txBody>
                  <a:tcPr/>
                </a:tc>
                <a:tc>
                  <a:txBody>
                    <a:bodyPr/>
                    <a:lstStyle/>
                    <a:p>
                      <a:r>
                        <a:rPr lang="en-GB" sz="1200" dirty="0"/>
                        <a:t>2021</a:t>
                      </a:r>
                    </a:p>
                  </a:txBody>
                  <a:tcPr/>
                </a:tc>
                <a:extLst>
                  <a:ext uri="{0D108BD9-81ED-4DB2-BD59-A6C34878D82A}">
                    <a16:rowId xmlns:a16="http://schemas.microsoft.com/office/drawing/2014/main" val="1359836882"/>
                  </a:ext>
                </a:extLst>
              </a:tr>
              <a:tr h="9392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Peterborough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Peterborough Housing Needs Study: </a:t>
                      </a:r>
                      <a:r>
                        <a:rPr lang="en-GB" sz="1200" u="none" strike="noStrike" dirty="0">
                          <a:effectLst/>
                        </a:rPr>
                        <a:t>The housing requirement for Peterborough between 2016-2036 which is the base date for the current Local Plan.</a:t>
                      </a: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linkClick r:id="rId3"/>
                        </a:rPr>
                        <a:t>https://www.peterborough.gov.uk/asset-library/imported-assets/SHMAFinalReport-2017.pdf</a:t>
                      </a:r>
                      <a:endParaRPr lang="en-GB" sz="1200" b="0" dirty="0">
                        <a:latin typeface="+mn-lt"/>
                      </a:endParaRPr>
                    </a:p>
                  </a:txBody>
                  <a:tcPr/>
                </a:tc>
                <a:tc>
                  <a:txBody>
                    <a:bodyPr/>
                    <a:lstStyle/>
                    <a:p>
                      <a:r>
                        <a:rPr lang="en-GB" sz="1200" dirty="0"/>
                        <a:t>2015/16</a:t>
                      </a:r>
                    </a:p>
                  </a:txBody>
                  <a:tcPr/>
                </a:tc>
                <a:extLst>
                  <a:ext uri="{0D108BD9-81ED-4DB2-BD59-A6C34878D82A}">
                    <a16:rowId xmlns:a16="http://schemas.microsoft.com/office/drawing/2014/main" val="3415701061"/>
                  </a:ext>
                </a:extLst>
              </a:tr>
            </a:tbl>
          </a:graphicData>
        </a:graphic>
      </p:graphicFrame>
    </p:spTree>
    <p:extLst>
      <p:ext uri="{BB962C8B-B14F-4D97-AF65-F5344CB8AC3E}">
        <p14:creationId xmlns:p14="http://schemas.microsoft.com/office/powerpoint/2010/main" val="2708066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4182D-EE74-A777-741D-8EE674375EC5}"/>
              </a:ext>
            </a:extLst>
          </p:cNvPr>
          <p:cNvSpPr>
            <a:spLocks noGrp="1"/>
          </p:cNvSpPr>
          <p:nvPr>
            <p:ph type="title"/>
          </p:nvPr>
        </p:nvSpPr>
        <p:spPr>
          <a:xfrm>
            <a:off x="330925" y="1"/>
            <a:ext cx="10723927" cy="972806"/>
          </a:xfrm>
        </p:spPr>
        <p:txBody>
          <a:bodyPr anchor="ctr"/>
          <a:lstStyle/>
          <a:p>
            <a:r>
              <a:rPr lang="en-GB" dirty="0"/>
              <a:t>Data used for context</a:t>
            </a:r>
          </a:p>
        </p:txBody>
      </p:sp>
      <p:graphicFrame>
        <p:nvGraphicFramePr>
          <p:cNvPr id="15" name="Table 2">
            <a:extLst>
              <a:ext uri="{FF2B5EF4-FFF2-40B4-BE49-F238E27FC236}">
                <a16:creationId xmlns:a16="http://schemas.microsoft.com/office/drawing/2014/main" id="{D709E6FC-B2B5-A7C8-6AD2-5E55DBBF740B}"/>
              </a:ext>
            </a:extLst>
          </p:cNvPr>
          <p:cNvGraphicFramePr>
            <a:graphicFrameLocks noGrp="1"/>
          </p:cNvGraphicFramePr>
          <p:nvPr>
            <p:extLst>
              <p:ext uri="{D42A27DB-BD31-4B8C-83A1-F6EECF244321}">
                <p14:modId xmlns:p14="http://schemas.microsoft.com/office/powerpoint/2010/main" val="2880260269"/>
              </p:ext>
            </p:extLst>
          </p:nvPr>
        </p:nvGraphicFramePr>
        <p:xfrm>
          <a:off x="330926" y="755091"/>
          <a:ext cx="11530149" cy="5699760"/>
        </p:xfrm>
        <a:graphic>
          <a:graphicData uri="http://schemas.openxmlformats.org/drawingml/2006/table">
            <a:tbl>
              <a:tblPr firstRow="1" bandRow="1">
                <a:tableStyleId>{5C22544A-7EE6-4342-B048-85BDC9FD1C3A}</a:tableStyleId>
              </a:tblPr>
              <a:tblGrid>
                <a:gridCol w="4603911">
                  <a:extLst>
                    <a:ext uri="{9D8B030D-6E8A-4147-A177-3AD203B41FA5}">
                      <a16:colId xmlns:a16="http://schemas.microsoft.com/office/drawing/2014/main" val="3758205482"/>
                    </a:ext>
                  </a:extLst>
                </a:gridCol>
                <a:gridCol w="4903830">
                  <a:extLst>
                    <a:ext uri="{9D8B030D-6E8A-4147-A177-3AD203B41FA5}">
                      <a16:colId xmlns:a16="http://schemas.microsoft.com/office/drawing/2014/main" val="37175414"/>
                    </a:ext>
                  </a:extLst>
                </a:gridCol>
                <a:gridCol w="2022408">
                  <a:extLst>
                    <a:ext uri="{9D8B030D-6E8A-4147-A177-3AD203B41FA5}">
                      <a16:colId xmlns:a16="http://schemas.microsoft.com/office/drawing/2014/main" val="3086537145"/>
                    </a:ext>
                  </a:extLst>
                </a:gridCol>
              </a:tblGrid>
              <a:tr h="258265">
                <a:tc>
                  <a:txBody>
                    <a:bodyPr/>
                    <a:lstStyle/>
                    <a:p>
                      <a:r>
                        <a:rPr lang="en-GB" sz="1200" dirty="0">
                          <a:latin typeface="+mn-lt"/>
                        </a:rPr>
                        <a:t>Source</a:t>
                      </a:r>
                    </a:p>
                  </a:txBody>
                  <a:tcPr/>
                </a:tc>
                <a:tc>
                  <a:txBody>
                    <a:bodyPr/>
                    <a:lstStyle/>
                    <a:p>
                      <a:r>
                        <a:rPr lang="en-GB" sz="1200" dirty="0">
                          <a:latin typeface="+mn-lt"/>
                        </a:rPr>
                        <a:t>Link</a:t>
                      </a:r>
                    </a:p>
                  </a:txBody>
                  <a:tcPr/>
                </a:tc>
                <a:tc>
                  <a:txBody>
                    <a:bodyPr/>
                    <a:lstStyle/>
                    <a:p>
                      <a:r>
                        <a:rPr lang="en-GB" sz="1200" dirty="0">
                          <a:latin typeface="+mn-lt"/>
                        </a:rPr>
                        <a:t>Date</a:t>
                      </a:r>
                    </a:p>
                  </a:txBody>
                  <a:tcPr/>
                </a:tc>
                <a:extLst>
                  <a:ext uri="{0D108BD9-81ED-4DB2-BD59-A6C34878D82A}">
                    <a16:rowId xmlns:a16="http://schemas.microsoft.com/office/drawing/2014/main" val="775013841"/>
                  </a:ext>
                </a:extLst>
              </a:tr>
              <a:tr h="1033060">
                <a:tc>
                  <a:txBody>
                    <a:bodyPr/>
                    <a:lstStyle/>
                    <a:p>
                      <a:r>
                        <a:rPr lang="en-US" sz="1100" b="0" dirty="0">
                          <a:latin typeface="+mn-lt"/>
                        </a:rPr>
                        <a:t>Office for National Statistics (ONS)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mn-lt"/>
                        </a:rPr>
                        <a:t>Subnational estimates of dwellings by tenure, England: Table 1b Counts of dwelling stock by tenure in each local authority, England.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mn-lt"/>
                        </a:rPr>
                        <a:t>Sources feeding into Table 1b ae Annual Population Survey, 2011 Census - ONS, Live tables of dwelling stock, English Housing Survey - Department for Levelling Up, Housing and Communities </a:t>
                      </a:r>
                      <a:r>
                        <a:rPr lang="en-US" sz="1100" b="0" dirty="0">
                          <a:latin typeface="+mn-lt"/>
                        </a:rPr>
                        <a:t> </a:t>
                      </a:r>
                      <a:endParaRPr lang="en-GB" sz="11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sng" strike="noStrike" dirty="0">
                          <a:solidFill>
                            <a:srgbClr val="EE7B08"/>
                          </a:solidFill>
                          <a:effectLst/>
                          <a:latin typeface="+mn-lt"/>
                          <a:hlinkClick r:id="rId2"/>
                        </a:rPr>
                        <a:t>Subnational estimates of dwellings by tenure, England - Office for National Statistics (ons.gov.uk)</a:t>
                      </a:r>
                      <a:endParaRPr lang="en-GB" sz="1100" b="0" i="0" u="sng" strike="noStrike" dirty="0">
                        <a:solidFill>
                          <a:srgbClr val="EE7B08"/>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latin typeface="+mn-lt"/>
                        </a:rPr>
                        <a:t>Covers </a:t>
                      </a:r>
                      <a:r>
                        <a:rPr lang="en-GB" sz="1100" b="0" i="0" u="none" strike="noStrike" dirty="0">
                          <a:solidFill>
                            <a:srgbClr val="000000"/>
                          </a:solidFill>
                          <a:effectLst/>
                          <a:latin typeface="+mn-lt"/>
                        </a:rPr>
                        <a:t>2012-2020</a:t>
                      </a:r>
                      <a:r>
                        <a:rPr lang="en-GB" sz="1100" b="0" dirty="0">
                          <a:latin typeface="+mn-lt"/>
                        </a:rPr>
                        <a:t>, we use 2020</a:t>
                      </a:r>
                    </a:p>
                  </a:txBody>
                  <a:tcPr/>
                </a:tc>
                <a:extLst>
                  <a:ext uri="{0D108BD9-81ED-4DB2-BD59-A6C34878D82A}">
                    <a16:rowId xmlns:a16="http://schemas.microsoft.com/office/drawing/2014/main" val="933567251"/>
                  </a:ext>
                </a:extLst>
              </a:tr>
              <a:tr h="4017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mn-lt"/>
                        </a:rPr>
                        <a:t>Dwellings CLG Table 100 Dwelling stock: Number of Dwellings by Tenure and district: England (CLG now known as DLUHC)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sng" strike="noStrike" dirty="0">
                          <a:solidFill>
                            <a:srgbClr val="EE7B08"/>
                          </a:solidFill>
                          <a:effectLst/>
                          <a:latin typeface="+mn-lt"/>
                          <a:hlinkClick r:id="rId3"/>
                        </a:rPr>
                        <a:t>https://assets.publishing.service.gov.uk/government/uploads/system/uploads/attachment_data/file/1074203/LT_100.ods</a:t>
                      </a:r>
                      <a:endParaRPr lang="en-GB" sz="1100" b="0" i="0" u="sng" strike="noStrike" dirty="0">
                        <a:solidFill>
                          <a:srgbClr val="EE7B08"/>
                        </a:solidFill>
                        <a:effectLst/>
                        <a:latin typeface="+mn-lt"/>
                      </a:endParaRPr>
                    </a:p>
                  </a:txBody>
                  <a:tcPr/>
                </a:tc>
                <a:tc>
                  <a:txBody>
                    <a:bodyPr/>
                    <a:lstStyle/>
                    <a:p>
                      <a:pPr algn="l" fontAlgn="ctr"/>
                      <a:r>
                        <a:rPr lang="en-GB" sz="1100" b="0" i="0" u="none" strike="noStrike" dirty="0">
                          <a:solidFill>
                            <a:srgbClr val="000000"/>
                          </a:solidFill>
                          <a:effectLst/>
                          <a:latin typeface="+mn-lt"/>
                        </a:rPr>
                        <a:t>31-Mar-20</a:t>
                      </a:r>
                    </a:p>
                    <a:p>
                      <a:endParaRPr lang="en-GB" sz="1100" b="0" dirty="0">
                        <a:latin typeface="+mn-lt"/>
                      </a:endParaRPr>
                    </a:p>
                  </a:txBody>
                  <a:tcPr/>
                </a:tc>
                <a:extLst>
                  <a:ext uri="{0D108BD9-81ED-4DB2-BD59-A6C34878D82A}">
                    <a16:rowId xmlns:a16="http://schemas.microsoft.com/office/drawing/2014/main" val="621146261"/>
                  </a:ext>
                </a:extLst>
              </a:tr>
              <a:tr h="717403">
                <a:tc>
                  <a:txBody>
                    <a:bodyPr/>
                    <a:lstStyle/>
                    <a:p>
                      <a:r>
                        <a:rPr lang="en-GB" sz="1100" b="0" dirty="0">
                          <a:latin typeface="+mn-lt"/>
                        </a:rPr>
                        <a:t>Census household types: Household Composition – Households. </a:t>
                      </a:r>
                    </a:p>
                    <a:p>
                      <a:r>
                        <a:rPr lang="en-GB" sz="1100" b="0" dirty="0">
                          <a:latin typeface="+mn-lt"/>
                        </a:rPr>
                        <a:t>Ref QS113EW</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u="sng" strike="noStrike" dirty="0">
                          <a:solidFill>
                            <a:srgbClr val="EE7B08"/>
                          </a:solidFill>
                          <a:effectLst/>
                          <a:latin typeface="+mn-lt"/>
                          <a:hlinkClick r:id="rId4"/>
                        </a:rPr>
                        <a:t>Cambridgeshire_and_Peterborough - Population - District | South Cambridgeshire | InstantAtlas Reports (cambridgeshireinsight.org.uk)</a:t>
                      </a:r>
                      <a:endParaRPr lang="en-GB" sz="1100" b="0" i="0" u="sng" strike="noStrike" dirty="0">
                        <a:solidFill>
                          <a:srgbClr val="EE7B08"/>
                        </a:solidFill>
                        <a:effectLst/>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u="sng" strike="noStrike" dirty="0">
                          <a:solidFill>
                            <a:srgbClr val="EE7B08"/>
                          </a:solidFill>
                          <a:effectLst/>
                          <a:latin typeface="+mn-lt"/>
                          <a:hlinkClick r:id="rId5"/>
                        </a:rPr>
                        <a:t>Forest Heath - UK Census Data 2011</a:t>
                      </a:r>
                      <a:endParaRPr lang="en-GB" sz="1100" b="0" i="0" u="sng" strike="noStrike" dirty="0">
                        <a:solidFill>
                          <a:srgbClr val="EE7B08"/>
                        </a:solidFill>
                        <a:effectLst/>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u="sng" strike="noStrike" dirty="0">
                          <a:solidFill>
                            <a:srgbClr val="EE7B08"/>
                          </a:solidFill>
                          <a:effectLst/>
                          <a:latin typeface="+mn-lt"/>
                          <a:hlinkClick r:id="rId6"/>
                        </a:rPr>
                        <a:t>St Edmundsbury - UK Census Data 2011</a:t>
                      </a:r>
                      <a:endParaRPr lang="en-GB" sz="1100" b="0" i="0" u="sng" strike="noStrike" dirty="0">
                        <a:solidFill>
                          <a:srgbClr val="EE7B08"/>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latin typeface="+mn-lt"/>
                        </a:rPr>
                        <a:t>2011</a:t>
                      </a:r>
                    </a:p>
                    <a:p>
                      <a:endParaRPr lang="en-GB" sz="1100" b="0" dirty="0">
                        <a:latin typeface="+mn-lt"/>
                      </a:endParaRPr>
                    </a:p>
                  </a:txBody>
                  <a:tcPr/>
                </a:tc>
                <a:extLst>
                  <a:ext uri="{0D108BD9-81ED-4DB2-BD59-A6C34878D82A}">
                    <a16:rowId xmlns:a16="http://schemas.microsoft.com/office/drawing/2014/main" val="1484171066"/>
                  </a:ext>
                </a:extLst>
              </a:tr>
              <a:tr h="401746">
                <a:tc>
                  <a:txBody>
                    <a:bodyPr/>
                    <a:lstStyle/>
                    <a:p>
                      <a:r>
                        <a:rPr lang="en-GB" sz="1100" b="0" dirty="0">
                          <a:latin typeface="+mn-lt"/>
                        </a:rPr>
                        <a:t>Tenure by household size by number of bedrooms</a:t>
                      </a:r>
                    </a:p>
                    <a:p>
                      <a:r>
                        <a:rPr lang="en-GB" sz="1100" b="0" dirty="0">
                          <a:latin typeface="+mn-lt"/>
                        </a:rPr>
                        <a:t>Ref DC4405EW </a:t>
                      </a:r>
                    </a:p>
                  </a:txBody>
                  <a:tcPr/>
                </a:tc>
                <a:tc>
                  <a:txBody>
                    <a:bodyPr/>
                    <a:lstStyle/>
                    <a:p>
                      <a:r>
                        <a:rPr lang="en-GB" sz="1100" b="0" dirty="0">
                          <a:latin typeface="+mn-lt"/>
                          <a:hlinkClick r:id="rId7"/>
                        </a:rPr>
                        <a:t>https://www.nomisweb.co.uk/census/2011/</a:t>
                      </a:r>
                      <a:r>
                        <a:rPr lang="en-GB" sz="1100" b="0" dirty="0">
                          <a:latin typeface="+mn-lt"/>
                        </a:rPr>
                        <a:t> </a:t>
                      </a:r>
                    </a:p>
                  </a:txBody>
                  <a:tcPr/>
                </a:tc>
                <a:tc>
                  <a:txBody>
                    <a:bodyPr/>
                    <a:lstStyle/>
                    <a:p>
                      <a:r>
                        <a:rPr lang="en-GB" sz="1100" b="0" dirty="0">
                          <a:latin typeface="+mn-lt"/>
                        </a:rPr>
                        <a:t>2011</a:t>
                      </a:r>
                    </a:p>
                  </a:txBody>
                  <a:tcPr/>
                </a:tc>
                <a:extLst>
                  <a:ext uri="{0D108BD9-81ED-4DB2-BD59-A6C34878D82A}">
                    <a16:rowId xmlns:a16="http://schemas.microsoft.com/office/drawing/2014/main" val="2109846699"/>
                  </a:ext>
                </a:extLst>
              </a:tr>
              <a:tr h="401746">
                <a:tc>
                  <a:txBody>
                    <a:bodyPr/>
                    <a:lstStyle/>
                    <a:p>
                      <a:r>
                        <a:rPr lang="en-GB" sz="1100" b="0" dirty="0">
                          <a:latin typeface="+mn-lt"/>
                        </a:rPr>
                        <a:t>Household migration by tenure</a:t>
                      </a:r>
                    </a:p>
                    <a:p>
                      <a:r>
                        <a:rPr lang="en-GB" sz="1100" b="0" dirty="0">
                          <a:latin typeface="+mn-lt"/>
                        </a:rPr>
                        <a:t>Ref UKMIG011</a:t>
                      </a:r>
                    </a:p>
                  </a:txBody>
                  <a:tcPr/>
                </a:tc>
                <a:tc>
                  <a:txBody>
                    <a:bodyPr/>
                    <a:lstStyle/>
                    <a:p>
                      <a:r>
                        <a:rPr lang="en-GB" sz="1100" b="0" dirty="0">
                          <a:latin typeface="+mn-lt"/>
                          <a:hlinkClick r:id="rId7"/>
                        </a:rPr>
                        <a:t>https://www.nomisweb.co.uk/census/2011/</a:t>
                      </a:r>
                      <a:r>
                        <a:rPr lang="en-GB" sz="1100" b="0" dirty="0">
                          <a:latin typeface="+mn-lt"/>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latin typeface="+mn-lt"/>
                        </a:rPr>
                        <a:t>2011</a:t>
                      </a:r>
                    </a:p>
                    <a:p>
                      <a:endParaRPr lang="en-GB" sz="1100" b="0" dirty="0">
                        <a:latin typeface="+mn-lt"/>
                      </a:endParaRPr>
                    </a:p>
                  </a:txBody>
                  <a:tcPr/>
                </a:tc>
                <a:extLst>
                  <a:ext uri="{0D108BD9-81ED-4DB2-BD59-A6C34878D82A}">
                    <a16:rowId xmlns:a16="http://schemas.microsoft.com/office/drawing/2014/main" val="1153609144"/>
                  </a:ext>
                </a:extLst>
              </a:tr>
              <a:tr h="401746">
                <a:tc>
                  <a:txBody>
                    <a:bodyPr/>
                    <a:lstStyle/>
                    <a:p>
                      <a:r>
                        <a:rPr lang="en-GB" sz="1100" b="0" dirty="0">
                          <a:latin typeface="+mn-lt"/>
                        </a:rPr>
                        <a:t>Census:  Migration including students</a:t>
                      </a:r>
                    </a:p>
                    <a:p>
                      <a:r>
                        <a:rPr lang="en-GB" sz="1100" b="0" dirty="0">
                          <a:latin typeface="+mn-lt"/>
                        </a:rPr>
                        <a:t>Ref UKMIG009</a:t>
                      </a:r>
                    </a:p>
                  </a:txBody>
                  <a:tcPr/>
                </a:tc>
                <a:tc>
                  <a:txBody>
                    <a:bodyPr/>
                    <a:lstStyle/>
                    <a:p>
                      <a:r>
                        <a:rPr lang="en-GB" sz="1100" b="0" dirty="0">
                          <a:latin typeface="+mn-lt"/>
                          <a:hlinkClick r:id="rId8"/>
                        </a:rPr>
                        <a:t>https://www.nomisweb.co.uk/census/2011/ukmig009</a:t>
                      </a:r>
                      <a:endParaRPr lang="en-GB" sz="1100" b="0" dirty="0">
                        <a:latin typeface="+mn-lt"/>
                      </a:endParaRPr>
                    </a:p>
                  </a:txBody>
                  <a:tcPr/>
                </a:tc>
                <a:tc>
                  <a:txBody>
                    <a:bodyPr/>
                    <a:lstStyle/>
                    <a:p>
                      <a:r>
                        <a:rPr lang="en-GB" sz="1100" b="0" dirty="0">
                          <a:latin typeface="+mn-lt"/>
                        </a:rPr>
                        <a:t>2011</a:t>
                      </a:r>
                    </a:p>
                  </a:txBody>
                  <a:tcPr/>
                </a:tc>
                <a:extLst>
                  <a:ext uri="{0D108BD9-81ED-4DB2-BD59-A6C34878D82A}">
                    <a16:rowId xmlns:a16="http://schemas.microsoft.com/office/drawing/2014/main" val="1669559319"/>
                  </a:ext>
                </a:extLst>
              </a:tr>
              <a:tr h="1033060">
                <a:tc>
                  <a:txBody>
                    <a:bodyPr/>
                    <a:lstStyle/>
                    <a:p>
                      <a:r>
                        <a:rPr lang="en-GB" sz="1100" b="0" dirty="0">
                          <a:latin typeface="+mn-lt"/>
                        </a:rPr>
                        <a:t>Definition of Census moves. In summary: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i="1" dirty="0">
                          <a:solidFill>
                            <a:schemeClr val="tx1"/>
                          </a:solidFill>
                        </a:rPr>
                        <a:t>A ‘wholly moving household’ is one where all members of the household have moved from the same address.  A ‘partly moving household’ is where one or more members of the household have moved in the last year but not all members have moved from the same address. This includes only those partly moving households which were resident in the area on Census Day.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latin typeface="+mn-lt"/>
                          <a:hlinkClick r:id="rId8"/>
                        </a:rPr>
                        <a:t>https://www.nomisweb.co.uk/census/2011/ukmig009</a:t>
                      </a:r>
                      <a:endParaRPr lang="en-GB" sz="11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latin typeface="+mn-lt"/>
                        </a:rPr>
                        <a:t>2011</a:t>
                      </a:r>
                    </a:p>
                    <a:p>
                      <a:endParaRPr lang="en-GB" sz="1100" b="0" dirty="0">
                        <a:latin typeface="+mn-lt"/>
                      </a:endParaRPr>
                    </a:p>
                  </a:txBody>
                  <a:tcPr/>
                </a:tc>
                <a:extLst>
                  <a:ext uri="{0D108BD9-81ED-4DB2-BD59-A6C34878D82A}">
                    <a16:rowId xmlns:a16="http://schemas.microsoft.com/office/drawing/2014/main" val="670946702"/>
                  </a:ext>
                </a:extLst>
              </a:tr>
              <a:tr h="21600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1" dirty="0">
                          <a:solidFill>
                            <a:schemeClr val="tx1"/>
                          </a:solidFill>
                        </a:rPr>
                        <a:t>Note</a:t>
                      </a:r>
                      <a:r>
                        <a:rPr lang="en-GB" sz="1100" i="1" dirty="0">
                          <a:solidFill>
                            <a:schemeClr val="tx1"/>
                          </a:solidFill>
                        </a:rPr>
                        <a:t>: </a:t>
                      </a:r>
                      <a:r>
                        <a:rPr lang="en-GB" sz="1100" dirty="0">
                          <a:solidFill>
                            <a:schemeClr val="tx1"/>
                          </a:solidFill>
                        </a:rPr>
                        <a:t>Census 2011 data on tenure depends on respondent accuracy, so in stock transfer areas some residents may think of themselves as ‘council’.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i="0" dirty="0">
                          <a:solidFill>
                            <a:schemeClr val="tx1"/>
                          </a:solidFill>
                        </a:rPr>
                        <a:t>Census 2021 results have started being published, however the data form the 2021 Census comes AFTER the year much of our diamond analysis depends on. When there are further updates to data  or at a suitable moment, and the Census 2021 results are published at the level of detail needed for the diamonds analysis, we will update. In the meantime the 2011 Census, while old, is the best source available where it has been used.</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dirty="0">
                        <a:latin typeface="+mn-lt"/>
                      </a:endParaRPr>
                    </a:p>
                  </a:txBody>
                  <a:tcPr/>
                </a:tc>
                <a:tc hMerge="1">
                  <a:txBody>
                    <a:bodyPr/>
                    <a:lstStyle/>
                    <a:p>
                      <a:endParaRPr lang="en-GB" sz="1100" b="0" dirty="0">
                        <a:latin typeface="+mn-lt"/>
                      </a:endParaRPr>
                    </a:p>
                  </a:txBody>
                  <a:tcPr/>
                </a:tc>
                <a:extLst>
                  <a:ext uri="{0D108BD9-81ED-4DB2-BD59-A6C34878D82A}">
                    <a16:rowId xmlns:a16="http://schemas.microsoft.com/office/drawing/2014/main" val="1359411546"/>
                  </a:ext>
                </a:extLst>
              </a:tr>
            </a:tbl>
          </a:graphicData>
        </a:graphic>
      </p:graphicFrame>
      <p:sp>
        <p:nvSpPr>
          <p:cNvPr id="17" name="Footer Placeholder 3">
            <a:extLst>
              <a:ext uri="{FF2B5EF4-FFF2-40B4-BE49-F238E27FC236}">
                <a16:creationId xmlns:a16="http://schemas.microsoft.com/office/drawing/2014/main" id="{7C24EEF7-1052-57CD-EEDD-38B90AC4779B}"/>
              </a:ext>
            </a:extLst>
          </p:cNvPr>
          <p:cNvSpPr>
            <a:spLocks noGrp="1"/>
          </p:cNvSpPr>
          <p:nvPr>
            <p:ph type="ftr" sz="quarter" idx="11"/>
          </p:nvPr>
        </p:nvSpPr>
        <p:spPr>
          <a:xfrm>
            <a:off x="0" y="6548799"/>
            <a:ext cx="4973915" cy="309201"/>
          </a:xfrm>
        </p:spPr>
        <p:txBody>
          <a:bodyPr/>
          <a:lstStyle/>
          <a:p>
            <a:r>
              <a:rPr lang="en-US" spc="200" dirty="0">
                <a:solidFill>
                  <a:schemeClr val="bg1"/>
                </a:solidFill>
              </a:rPr>
              <a:t>Huntingdonshire</a:t>
            </a:r>
          </a:p>
        </p:txBody>
      </p:sp>
      <p:sp>
        <p:nvSpPr>
          <p:cNvPr id="18" name="Slide Number Placeholder 4">
            <a:extLst>
              <a:ext uri="{FF2B5EF4-FFF2-40B4-BE49-F238E27FC236}">
                <a16:creationId xmlns:a16="http://schemas.microsoft.com/office/drawing/2014/main" id="{A20F79B0-26DE-4D7E-6CE8-76080DDAB625}"/>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5</a:t>
            </a:fld>
            <a:endParaRPr lang="en-US" dirty="0"/>
          </a:p>
        </p:txBody>
      </p:sp>
    </p:spTree>
    <p:extLst>
      <p:ext uri="{BB962C8B-B14F-4D97-AF65-F5344CB8AC3E}">
        <p14:creationId xmlns:p14="http://schemas.microsoft.com/office/powerpoint/2010/main" val="40063963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2914B-975E-4B8B-BB19-C46F8611645A}"/>
              </a:ext>
            </a:extLst>
          </p:cNvPr>
          <p:cNvSpPr txBox="1">
            <a:spLocks/>
          </p:cNvSpPr>
          <p:nvPr/>
        </p:nvSpPr>
        <p:spPr>
          <a:xfrm>
            <a:off x="1451579" y="564777"/>
            <a:ext cx="9603275" cy="12889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sz="3600" dirty="0"/>
              <a:t>Applying caci income bands to Local Plan figures</a:t>
            </a:r>
          </a:p>
        </p:txBody>
      </p:sp>
      <p:sp>
        <p:nvSpPr>
          <p:cNvPr id="3" name="Content Placeholder 4">
            <a:extLst>
              <a:ext uri="{FF2B5EF4-FFF2-40B4-BE49-F238E27FC236}">
                <a16:creationId xmlns:a16="http://schemas.microsoft.com/office/drawing/2014/main" id="{C9AFB6C1-329F-45C8-B1F4-6CF11E998A91}"/>
              </a:ext>
            </a:extLst>
          </p:cNvPr>
          <p:cNvSpPr txBox="1">
            <a:spLocks/>
          </p:cNvSpPr>
          <p:nvPr/>
        </p:nvSpPr>
        <p:spPr>
          <a:xfrm>
            <a:off x="1451579" y="2015732"/>
            <a:ext cx="9603275" cy="403774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spcBef>
                <a:spcPts val="600"/>
              </a:spcBef>
              <a:spcAft>
                <a:spcPts val="600"/>
              </a:spcAft>
            </a:pPr>
            <a:r>
              <a:rPr lang="en-US" sz="2200" dirty="0"/>
              <a:t>GLHearn set out an annual requirement for 951 new homes in Huntingdonshire. Delivering these homes would lead to a population increase of 36,209 between 2020 and 2040.</a:t>
            </a:r>
          </a:p>
          <a:p>
            <a:pPr marL="0" fontAlgn="ctr">
              <a:spcBef>
                <a:spcPts val="600"/>
              </a:spcBef>
              <a:spcAft>
                <a:spcPts val="600"/>
              </a:spcAft>
            </a:pPr>
            <a:r>
              <a:rPr lang="en-US" sz="2200" dirty="0"/>
              <a:t>Based on the CACI income distribution for 2020-21 we could imagine that:</a:t>
            </a:r>
          </a:p>
          <a:p>
            <a:pPr marL="900000" lvl="2" fontAlgn="b">
              <a:spcBef>
                <a:spcPts val="600"/>
              </a:spcBef>
              <a:spcAft>
                <a:spcPts val="600"/>
              </a:spcAft>
            </a:pPr>
            <a:r>
              <a:rPr lang="en-US" sz="2200" dirty="0"/>
              <a:t>39% of the new population (14,064) might have incomes of less than £30K</a:t>
            </a:r>
          </a:p>
          <a:p>
            <a:pPr marL="900000" lvl="2" fontAlgn="b">
              <a:spcBef>
                <a:spcPts val="600"/>
              </a:spcBef>
              <a:spcAft>
                <a:spcPts val="600"/>
              </a:spcAft>
            </a:pPr>
            <a:r>
              <a:rPr lang="en-US" sz="2200" dirty="0"/>
              <a:t>28% of the new population (10,195) might have incomes of £30-50K</a:t>
            </a:r>
          </a:p>
          <a:p>
            <a:pPr marL="900000" lvl="2" fontAlgn="b">
              <a:spcBef>
                <a:spcPts val="600"/>
              </a:spcBef>
              <a:spcAft>
                <a:spcPts val="600"/>
              </a:spcAft>
            </a:pPr>
            <a:r>
              <a:rPr lang="en-US" sz="2200" dirty="0"/>
              <a:t>33% of the new population (11,950) might have incomes of more than £50K</a:t>
            </a:r>
          </a:p>
        </p:txBody>
      </p:sp>
      <p:sp>
        <p:nvSpPr>
          <p:cNvPr id="4" name="Footer Placeholder 3">
            <a:extLst>
              <a:ext uri="{FF2B5EF4-FFF2-40B4-BE49-F238E27FC236}">
                <a16:creationId xmlns:a16="http://schemas.microsoft.com/office/drawing/2014/main" id="{30E332E2-A3C6-4C06-9ED9-D8669A99913B}"/>
              </a:ext>
            </a:extLst>
          </p:cNvPr>
          <p:cNvSpPr>
            <a:spLocks noGrp="1"/>
          </p:cNvSpPr>
          <p:nvPr>
            <p:ph type="ftr" sz="quarter" idx="11"/>
          </p:nvPr>
        </p:nvSpPr>
        <p:spPr>
          <a:xfrm>
            <a:off x="0" y="6548799"/>
            <a:ext cx="4973915" cy="309201"/>
          </a:xfrm>
        </p:spPr>
        <p:txBody>
          <a:bodyPr/>
          <a:lstStyle/>
          <a:p>
            <a:r>
              <a:rPr lang="en-US" spc="200" dirty="0">
                <a:solidFill>
                  <a:schemeClr val="bg1"/>
                </a:solidFill>
              </a:rPr>
              <a:t>Huntingdonshire</a:t>
            </a:r>
          </a:p>
        </p:txBody>
      </p:sp>
      <p:sp>
        <p:nvSpPr>
          <p:cNvPr id="5" name="Slide Number Placeholder 4">
            <a:extLst>
              <a:ext uri="{FF2B5EF4-FFF2-40B4-BE49-F238E27FC236}">
                <a16:creationId xmlns:a16="http://schemas.microsoft.com/office/drawing/2014/main" id="{1E276B57-6D1F-407F-B14A-57D3F841507D}"/>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50</a:t>
            </a:fld>
            <a:endParaRPr lang="en-US" dirty="0"/>
          </a:p>
        </p:txBody>
      </p:sp>
    </p:spTree>
    <p:extLst>
      <p:ext uri="{BB962C8B-B14F-4D97-AF65-F5344CB8AC3E}">
        <p14:creationId xmlns:p14="http://schemas.microsoft.com/office/powerpoint/2010/main" val="24553579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F6753D36-1986-4600-B29A-2E23868E75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41878528-F77D-429F-93DB-2541E82719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Rectangle 4">
            <a:extLst>
              <a:ext uri="{FF2B5EF4-FFF2-40B4-BE49-F238E27FC236}">
                <a16:creationId xmlns:a16="http://schemas.microsoft.com/office/drawing/2014/main" id="{03889372-6E08-4679-8DCA-C3074E230F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nvGrpSpPr>
          <p:cNvPr id="6" name="Group 5">
            <a:extLst>
              <a:ext uri="{FF2B5EF4-FFF2-40B4-BE49-F238E27FC236}">
                <a16:creationId xmlns:a16="http://schemas.microsoft.com/office/drawing/2014/main" id="{F98341B0-A2D7-44A8-9A26-18AB38F7489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7" name="Rectangle 6">
              <a:extLst>
                <a:ext uri="{FF2B5EF4-FFF2-40B4-BE49-F238E27FC236}">
                  <a16:creationId xmlns:a16="http://schemas.microsoft.com/office/drawing/2014/main" id="{9E14CC81-15F1-43D7-950A-7C9EEFCCA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840D5A6-258F-4FD1-8F0F-AB471CA72B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9" name="Picture 5" descr="A group of people sitting around a table with a board game&#10;&#10;Description automatically generated with low confidence">
            <a:extLst>
              <a:ext uri="{FF2B5EF4-FFF2-40B4-BE49-F238E27FC236}">
                <a16:creationId xmlns:a16="http://schemas.microsoft.com/office/drawing/2014/main" id="{95B496FE-8C88-4DBA-BE8E-1768699137BC}"/>
              </a:ext>
            </a:extLst>
          </p:cNvPr>
          <p:cNvPicPr>
            <a:picLocks noChangeAspect="1"/>
          </p:cNvPicPr>
          <p:nvPr/>
        </p:nvPicPr>
        <p:blipFill rotWithShape="1">
          <a:blip r:embed="rId2"/>
          <a:srcRect l="17314" r="12536"/>
          <a:stretch/>
        </p:blipFill>
        <p:spPr>
          <a:xfrm>
            <a:off x="6093926" y="1116345"/>
            <a:ext cx="4821551" cy="3866172"/>
          </a:xfrm>
          <a:prstGeom prst="rect">
            <a:avLst/>
          </a:prstGeom>
        </p:spPr>
      </p:pic>
      <p:pic>
        <p:nvPicPr>
          <p:cNvPr id="10" name="Picture 9">
            <a:extLst>
              <a:ext uri="{FF2B5EF4-FFF2-40B4-BE49-F238E27FC236}">
                <a16:creationId xmlns:a16="http://schemas.microsoft.com/office/drawing/2014/main" id="{72D5EDB9-4DFE-4C2F-B65C-88B39E7406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1" name="Straight Connector 10">
            <a:extLst>
              <a:ext uri="{FF2B5EF4-FFF2-40B4-BE49-F238E27FC236}">
                <a16:creationId xmlns:a16="http://schemas.microsoft.com/office/drawing/2014/main" id="{CEC1E7E7-2B6E-4493-8896-F051DD073CB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3" name="Footer Placeholder 3">
            <a:extLst>
              <a:ext uri="{FF2B5EF4-FFF2-40B4-BE49-F238E27FC236}">
                <a16:creationId xmlns:a16="http://schemas.microsoft.com/office/drawing/2014/main" id="{CB8316D5-6DB7-4910-AF5F-D42EDC49DC85}"/>
              </a:ext>
            </a:extLst>
          </p:cNvPr>
          <p:cNvSpPr>
            <a:spLocks noGrp="1"/>
          </p:cNvSpPr>
          <p:nvPr>
            <p:ph type="ftr" sz="quarter" idx="11"/>
          </p:nvPr>
        </p:nvSpPr>
        <p:spPr>
          <a:xfrm>
            <a:off x="0" y="6548799"/>
            <a:ext cx="4973915" cy="309201"/>
          </a:xfrm>
        </p:spPr>
        <p:txBody>
          <a:bodyPr/>
          <a:lstStyle/>
          <a:p>
            <a:r>
              <a:rPr lang="en-US" spc="200" dirty="0">
                <a:solidFill>
                  <a:schemeClr val="bg1"/>
                </a:solidFill>
              </a:rPr>
              <a:t>Huntingdonshire</a:t>
            </a:r>
          </a:p>
        </p:txBody>
      </p:sp>
      <p:sp>
        <p:nvSpPr>
          <p:cNvPr id="14" name="Title 1">
            <a:extLst>
              <a:ext uri="{FF2B5EF4-FFF2-40B4-BE49-F238E27FC236}">
                <a16:creationId xmlns:a16="http://schemas.microsoft.com/office/drawing/2014/main" id="{1D7DA1B0-3012-4C58-84D4-9000DC28237A}"/>
              </a:ext>
            </a:extLst>
          </p:cNvPr>
          <p:cNvSpPr txBox="1">
            <a:spLocks/>
          </p:cNvSpPr>
          <p:nvPr/>
        </p:nvSpPr>
        <p:spPr>
          <a:xfrm>
            <a:off x="1451580" y="804520"/>
            <a:ext cx="3530157" cy="1049235"/>
          </a:xfrm>
          <a:prstGeom prst="rect">
            <a:avLst/>
          </a:prstGeom>
        </p:spPr>
        <p:txBody>
          <a:bodyPr>
            <a:normAutofit fontScale="92500" lnSpcReduction="2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sz="3000" dirty="0"/>
              <a:t>Links to other Parts of the 2022 diamond update</a:t>
            </a:r>
          </a:p>
        </p:txBody>
      </p:sp>
      <p:sp>
        <p:nvSpPr>
          <p:cNvPr id="15" name="Content Placeholder 3">
            <a:extLst>
              <a:ext uri="{FF2B5EF4-FFF2-40B4-BE49-F238E27FC236}">
                <a16:creationId xmlns:a16="http://schemas.microsoft.com/office/drawing/2014/main" id="{38008FDE-9400-4526-9466-BBD7A1406C26}"/>
              </a:ext>
            </a:extLst>
          </p:cNvPr>
          <p:cNvSpPr txBox="1">
            <a:spLocks/>
          </p:cNvSpPr>
          <p:nvPr/>
        </p:nvSpPr>
        <p:spPr>
          <a:xfrm>
            <a:off x="1451580" y="2141258"/>
            <a:ext cx="3526523" cy="3450613"/>
          </a:xfrm>
          <a:prstGeom prst="rect">
            <a:avLst/>
          </a:prstGeom>
        </p:spPr>
        <p:txBody>
          <a:bodyPr>
            <a:normAutofit fontScale="92500"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nSpc>
                <a:spcPct val="110000"/>
              </a:lnSpc>
            </a:pPr>
            <a:r>
              <a:rPr lang="en-GB" sz="1400" b="1" i="1" dirty="0"/>
              <a:t>Will add links once all on Cambs Insight</a:t>
            </a:r>
          </a:p>
          <a:p>
            <a:pPr>
              <a:lnSpc>
                <a:spcPct val="110000"/>
              </a:lnSpc>
            </a:pPr>
            <a:r>
              <a:rPr lang="en-GB" sz="1400" dirty="0"/>
              <a:t>Executive summary</a:t>
            </a:r>
          </a:p>
          <a:p>
            <a:pPr>
              <a:lnSpc>
                <a:spcPct val="110000"/>
              </a:lnSpc>
            </a:pPr>
            <a:r>
              <a:rPr lang="en-GB" sz="1400" dirty="0"/>
              <a:t>Note setting out the method used</a:t>
            </a:r>
          </a:p>
          <a:p>
            <a:pPr>
              <a:lnSpc>
                <a:spcPct val="110000"/>
              </a:lnSpc>
            </a:pPr>
            <a:r>
              <a:rPr lang="en-GB" sz="1400" dirty="0"/>
              <a:t>Note setting out “area wide” data and conclusions and</a:t>
            </a:r>
          </a:p>
          <a:p>
            <a:pPr>
              <a:lnSpc>
                <a:spcPct val="110000"/>
              </a:lnSpc>
            </a:pPr>
            <a:r>
              <a:rPr lang="en-GB" sz="1400" dirty="0"/>
              <a:t>Slides setting out district data compared to the “whole area” and a note of any points highlighted in those slides, for each district</a:t>
            </a:r>
          </a:p>
          <a:p>
            <a:pPr>
              <a:lnSpc>
                <a:spcPct val="110000"/>
              </a:lnSpc>
            </a:pPr>
            <a:r>
              <a:rPr lang="en-GB" sz="1400" dirty="0"/>
              <a:t>Detailed spreadsheet of all data  and sources used which sits behind the reports, acting as a technical appendix</a:t>
            </a:r>
          </a:p>
          <a:p>
            <a:pPr>
              <a:lnSpc>
                <a:spcPct val="110000"/>
              </a:lnSpc>
            </a:pPr>
            <a:r>
              <a:rPr lang="en-GB" sz="1400" dirty="0"/>
              <a:t>Queries? Please contact </a:t>
            </a:r>
            <a:r>
              <a:rPr lang="en-GB" sz="1400" dirty="0">
                <a:hlinkClick r:id="rId4"/>
              </a:rPr>
              <a:t>sue.beecroft@cambridge.gov.uk</a:t>
            </a:r>
            <a:r>
              <a:rPr lang="en-GB" sz="1400" dirty="0"/>
              <a:t> </a:t>
            </a:r>
          </a:p>
        </p:txBody>
      </p:sp>
      <p:sp>
        <p:nvSpPr>
          <p:cNvPr id="16" name="Slide Number Placeholder 4">
            <a:extLst>
              <a:ext uri="{FF2B5EF4-FFF2-40B4-BE49-F238E27FC236}">
                <a16:creationId xmlns:a16="http://schemas.microsoft.com/office/drawing/2014/main" id="{50557EBA-E5FD-429F-B457-29D26A2AE1D6}"/>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51</a:t>
            </a:fld>
            <a:endParaRPr lang="en-US" dirty="0"/>
          </a:p>
        </p:txBody>
      </p:sp>
    </p:spTree>
    <p:extLst>
      <p:ext uri="{BB962C8B-B14F-4D97-AF65-F5344CB8AC3E}">
        <p14:creationId xmlns:p14="http://schemas.microsoft.com/office/powerpoint/2010/main" val="2170642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9" name="Picture 28">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30">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5" name="Rectangle 34">
            <a:extLst>
              <a:ext uri="{FF2B5EF4-FFF2-40B4-BE49-F238E27FC236}">
                <a16:creationId xmlns:a16="http://schemas.microsoft.com/office/drawing/2014/main" id="{3193BA5C-B8F3-4972-BA54-014C48FAF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 name="Straight Connector 36">
            <a:extLst>
              <a:ext uri="{FF2B5EF4-FFF2-40B4-BE49-F238E27FC236}">
                <a16:creationId xmlns:a16="http://schemas.microsoft.com/office/drawing/2014/main" id="{D7162BAB-C25E-4CE9-B87C-F118DC7E7C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9" name="Title 18">
            <a:extLst>
              <a:ext uri="{FF2B5EF4-FFF2-40B4-BE49-F238E27FC236}">
                <a16:creationId xmlns:a16="http://schemas.microsoft.com/office/drawing/2014/main" id="{86A7775C-CE1B-4F84-90B4-C4DE26D1B9E6}"/>
              </a:ext>
            </a:extLst>
          </p:cNvPr>
          <p:cNvSpPr>
            <a:spLocks noGrp="1"/>
          </p:cNvSpPr>
          <p:nvPr>
            <p:ph type="title"/>
          </p:nvPr>
        </p:nvSpPr>
        <p:spPr>
          <a:xfrm>
            <a:off x="1451580" y="804520"/>
            <a:ext cx="3530157" cy="1049235"/>
          </a:xfrm>
        </p:spPr>
        <p:txBody>
          <a:bodyPr vert="horz" lIns="91440" tIns="45720" rIns="91440" bIns="45720" rtlCol="0" anchor="t">
            <a:normAutofit/>
          </a:bodyPr>
          <a:lstStyle/>
          <a:p>
            <a:r>
              <a:rPr lang="en-US" dirty="0"/>
              <a:t>TENURE OF DWELLINGS</a:t>
            </a:r>
          </a:p>
        </p:txBody>
      </p:sp>
      <p:sp>
        <p:nvSpPr>
          <p:cNvPr id="39" name="Rectangle 38">
            <a:extLst>
              <a:ext uri="{FF2B5EF4-FFF2-40B4-BE49-F238E27FC236}">
                <a16:creationId xmlns:a16="http://schemas.microsoft.com/office/drawing/2014/main" id="{05B93327-222A-4DAC-9163-371BF44CD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2" name="TextBox 21">
            <a:extLst>
              <a:ext uri="{FF2B5EF4-FFF2-40B4-BE49-F238E27FC236}">
                <a16:creationId xmlns:a16="http://schemas.microsoft.com/office/drawing/2014/main" id="{24883008-42F5-4F0B-BA7A-070C00B644CF}"/>
              </a:ext>
            </a:extLst>
          </p:cNvPr>
          <p:cNvSpPr txBox="1"/>
          <p:nvPr/>
        </p:nvSpPr>
        <p:spPr>
          <a:xfrm>
            <a:off x="1451581" y="2015732"/>
            <a:ext cx="3526523" cy="3450613"/>
          </a:xfrm>
          <a:prstGeom prst="rect">
            <a:avLst/>
          </a:prstGeom>
        </p:spPr>
        <p:txBody>
          <a:bodyPr vert="horz" lIns="91440" tIns="45720" rIns="91440" bIns="45720" rtlCol="0" anchor="t">
            <a:normAutofit fontScale="70000" lnSpcReduction="20000"/>
          </a:bodyPr>
          <a:lstStyle/>
          <a:p>
            <a:pPr marL="285750" indent="-285750" defTabSz="914400">
              <a:lnSpc>
                <a:spcPct val="120000"/>
              </a:lnSpc>
              <a:spcAft>
                <a:spcPts val="600"/>
              </a:spcAft>
              <a:buClr>
                <a:schemeClr val="accent1"/>
              </a:buClr>
              <a:buSzPct val="100000"/>
              <a:buFont typeface="Arial" panose="020B0604020202020204" pitchFamily="34" charset="0"/>
              <a:buChar char="•"/>
            </a:pPr>
            <a:r>
              <a:rPr lang="en-US" dirty="0"/>
              <a:t>The tenure of dwellings comes from three sources: </a:t>
            </a:r>
          </a:p>
          <a:p>
            <a:pPr marL="742950" lvl="1" indent="-285750" defTabSz="914400">
              <a:lnSpc>
                <a:spcPct val="120000"/>
              </a:lnSpc>
              <a:spcAft>
                <a:spcPts val="600"/>
              </a:spcAft>
              <a:buClr>
                <a:schemeClr val="accent1"/>
              </a:buClr>
              <a:buSzPct val="100000"/>
              <a:buFont typeface="Arial" panose="020B0604020202020204" pitchFamily="34" charset="0"/>
              <a:buChar char="•"/>
            </a:pPr>
            <a:r>
              <a:rPr lang="en-US" dirty="0"/>
              <a:t>Census 2011 for the baseline position</a:t>
            </a:r>
          </a:p>
          <a:p>
            <a:pPr marL="742950" lvl="1" indent="-285750" defTabSz="914400">
              <a:lnSpc>
                <a:spcPct val="120000"/>
              </a:lnSpc>
              <a:spcAft>
                <a:spcPts val="600"/>
              </a:spcAft>
              <a:buClr>
                <a:schemeClr val="accent1"/>
              </a:buClr>
              <a:buSzPct val="100000"/>
              <a:buFont typeface="Arial" panose="020B0604020202020204" pitchFamily="34" charset="0"/>
              <a:buChar char="•"/>
            </a:pPr>
            <a:r>
              <a:rPr lang="en-US" dirty="0"/>
              <a:t>Updated annually by data from Office for National Statistics (ONS) and CLG (now known as </a:t>
            </a:r>
            <a:r>
              <a:rPr lang="en-GB" dirty="0"/>
              <a:t>Department for Levelling Up, Housing and Communities</a:t>
            </a:r>
            <a:r>
              <a:rPr lang="en-US" dirty="0"/>
              <a:t> DLUHC) to provide more up to date estimates of the number and tenure of dwellings in each district</a:t>
            </a:r>
          </a:p>
          <a:p>
            <a:pPr marL="285750" indent="-285750" defTabSz="914400">
              <a:lnSpc>
                <a:spcPct val="120000"/>
              </a:lnSpc>
              <a:spcAft>
                <a:spcPts val="600"/>
              </a:spcAft>
              <a:buClr>
                <a:schemeClr val="accent1"/>
              </a:buClr>
              <a:buSzPct val="100000"/>
              <a:buFont typeface="Arial" panose="020B0604020202020204" pitchFamily="34" charset="0"/>
              <a:buChar char="•"/>
            </a:pPr>
            <a:r>
              <a:rPr lang="en-US" dirty="0"/>
              <a:t>In this slide, the term Private Registered Provider is used, which can be taken to also mean Housing Associations</a:t>
            </a:r>
          </a:p>
        </p:txBody>
      </p:sp>
      <p:grpSp>
        <p:nvGrpSpPr>
          <p:cNvPr id="41" name="Group 40">
            <a:extLst>
              <a:ext uri="{FF2B5EF4-FFF2-40B4-BE49-F238E27FC236}">
                <a16:creationId xmlns:a16="http://schemas.microsoft.com/office/drawing/2014/main" id="{14EE34E3-F117-4487-8ACF-33DA65FA11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60131" y="482171"/>
            <a:chExt cx="6091791" cy="5149101"/>
          </a:xfrm>
        </p:grpSpPr>
        <p:sp>
          <p:nvSpPr>
            <p:cNvPr id="42" name="Rectangle 41">
              <a:extLst>
                <a:ext uri="{FF2B5EF4-FFF2-40B4-BE49-F238E27FC236}">
                  <a16:creationId xmlns:a16="http://schemas.microsoft.com/office/drawing/2014/main" id="{39ACC02C-6424-4165-93C4-E83C8E81D4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60131" y="482171"/>
              <a:ext cx="6091791"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C182CB9C-C978-4C9B-9AAD-8B13418975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78956" y="812507"/>
              <a:ext cx="5461780"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5" name="Rectangle 44">
            <a:extLst>
              <a:ext uri="{FF2B5EF4-FFF2-40B4-BE49-F238E27FC236}">
                <a16:creationId xmlns:a16="http://schemas.microsoft.com/office/drawing/2014/main" id="{56388820-A63D-463C-9DBC-060A5ABE3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2379" y="977965"/>
            <a:ext cx="5134631"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Picture 46">
            <a:extLst>
              <a:ext uri="{FF2B5EF4-FFF2-40B4-BE49-F238E27FC236}">
                <a16:creationId xmlns:a16="http://schemas.microsoft.com/office/drawing/2014/main" id="{C04ED70F-D6FD-4EB1-A171-D30F885FE7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9" name="Straight Connector 48">
            <a:extLst>
              <a:ext uri="{FF2B5EF4-FFF2-40B4-BE49-F238E27FC236}">
                <a16:creationId xmlns:a16="http://schemas.microsoft.com/office/drawing/2014/main" id="{DA26CAE9-74C4-4EDD-8A80-77F79EAA86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6587A6E9-3D29-4F19-ABFA-3FEEE924F68C}"/>
              </a:ext>
            </a:extLst>
          </p:cNvPr>
          <p:cNvSpPr txBox="1">
            <a:spLocks/>
          </p:cNvSpPr>
          <p:nvPr/>
        </p:nvSpPr>
        <p:spPr>
          <a:xfrm>
            <a:off x="652496" y="1489073"/>
            <a:ext cx="2823919" cy="1108529"/>
          </a:xfrm>
          <a:prstGeom prst="rect">
            <a:avLst/>
          </a:prstGeom>
        </p:spPr>
        <p:txBody>
          <a:bodyPr vert="horz" lIns="91440" tIns="45720" rIns="91440" bIns="0" rtlCol="0" anchor="b">
            <a:normAutofit fontScale="975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sz="1400" dirty="0"/>
          </a:p>
        </p:txBody>
      </p:sp>
      <p:graphicFrame>
        <p:nvGraphicFramePr>
          <p:cNvPr id="21" name="Chart 20">
            <a:extLst>
              <a:ext uri="{FF2B5EF4-FFF2-40B4-BE49-F238E27FC236}">
                <a16:creationId xmlns:a16="http://schemas.microsoft.com/office/drawing/2014/main" id="{08DFD285-199B-4FB7-9DF4-E2AD185741CE}"/>
              </a:ext>
            </a:extLst>
          </p:cNvPr>
          <p:cNvGraphicFramePr>
            <a:graphicFrameLocks/>
          </p:cNvGraphicFramePr>
          <p:nvPr>
            <p:extLst>
              <p:ext uri="{D42A27DB-BD31-4B8C-83A1-F6EECF244321}">
                <p14:modId xmlns:p14="http://schemas.microsoft.com/office/powerpoint/2010/main" val="1677356986"/>
              </p:ext>
            </p:extLst>
          </p:nvPr>
        </p:nvGraphicFramePr>
        <p:xfrm>
          <a:off x="6093926" y="1116345"/>
          <a:ext cx="4821551" cy="3866172"/>
        </p:xfrm>
        <a:graphic>
          <a:graphicData uri="http://schemas.openxmlformats.org/drawingml/2006/chart">
            <c:chart xmlns:c="http://schemas.openxmlformats.org/drawingml/2006/chart" xmlns:r="http://schemas.openxmlformats.org/officeDocument/2006/relationships" r:id="rId3"/>
          </a:graphicData>
        </a:graphic>
      </p:graphicFrame>
      <p:sp>
        <p:nvSpPr>
          <p:cNvPr id="23" name="Footer Placeholder 3">
            <a:extLst>
              <a:ext uri="{FF2B5EF4-FFF2-40B4-BE49-F238E27FC236}">
                <a16:creationId xmlns:a16="http://schemas.microsoft.com/office/drawing/2014/main" id="{C6C65CD4-7DFA-4364-A200-3CE621B4C38C}"/>
              </a:ext>
            </a:extLst>
          </p:cNvPr>
          <p:cNvSpPr txBox="1">
            <a:spLocks/>
          </p:cNvSpPr>
          <p:nvPr/>
        </p:nvSpPr>
        <p:spPr>
          <a:xfrm>
            <a:off x="0" y="6548799"/>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pc="200" dirty="0">
                <a:solidFill>
                  <a:schemeClr val="bg1"/>
                </a:solidFill>
              </a:rPr>
              <a:t>Huntingdonshire</a:t>
            </a:r>
          </a:p>
        </p:txBody>
      </p:sp>
      <p:sp>
        <p:nvSpPr>
          <p:cNvPr id="24" name="Slide Number Placeholder 4">
            <a:extLst>
              <a:ext uri="{FF2B5EF4-FFF2-40B4-BE49-F238E27FC236}">
                <a16:creationId xmlns:a16="http://schemas.microsoft.com/office/drawing/2014/main" id="{7A070BD0-1E6B-472A-BB4A-403A2CAB34C0}"/>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6</a:t>
            </a:fld>
            <a:endParaRPr lang="en-US" dirty="0"/>
          </a:p>
        </p:txBody>
      </p:sp>
      <p:sp>
        <p:nvSpPr>
          <p:cNvPr id="7" name="Rectangle: Rounded Corners 6">
            <a:extLst>
              <a:ext uri="{FF2B5EF4-FFF2-40B4-BE49-F238E27FC236}">
                <a16:creationId xmlns:a16="http://schemas.microsoft.com/office/drawing/2014/main" id="{07015DB9-30D4-4639-8010-831C5A9FFD0F}"/>
              </a:ext>
            </a:extLst>
          </p:cNvPr>
          <p:cNvSpPr/>
          <p:nvPr/>
        </p:nvSpPr>
        <p:spPr>
          <a:xfrm>
            <a:off x="6093623" y="5393065"/>
            <a:ext cx="4821552" cy="10556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spcAft>
                <a:spcPts val="600"/>
              </a:spcAft>
            </a:pPr>
            <a:r>
              <a:rPr lang="en-GB" sz="1400" dirty="0"/>
              <a:t>In 2000 Huntingdonshire’s council housing was transferred to Luminus which became Chorus Homes, and is now part of the </a:t>
            </a:r>
            <a:r>
              <a:rPr lang="en-GB" sz="1400" i="1" dirty="0"/>
              <a:t>Places for People </a:t>
            </a:r>
            <a:r>
              <a:rPr lang="en-GB" sz="1400" dirty="0"/>
              <a:t>group (classed as Private Registered Provider housing in the pie chart)</a:t>
            </a:r>
          </a:p>
        </p:txBody>
      </p:sp>
    </p:spTree>
    <p:extLst>
      <p:ext uri="{BB962C8B-B14F-4D97-AF65-F5344CB8AC3E}">
        <p14:creationId xmlns:p14="http://schemas.microsoft.com/office/powerpoint/2010/main" val="214138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25">
            <a:extLst>
              <a:ext uri="{FF2B5EF4-FFF2-40B4-BE49-F238E27FC236}">
                <a16:creationId xmlns:a16="http://schemas.microsoft.com/office/drawing/2014/main" id="{239C7164-73BF-407D-8F1C-827CCC13BE50}"/>
              </a:ext>
            </a:extLst>
          </p:cNvPr>
          <p:cNvGraphicFramePr>
            <a:graphicFrameLocks/>
          </p:cNvGraphicFramePr>
          <p:nvPr>
            <p:extLst>
              <p:ext uri="{D42A27DB-BD31-4B8C-83A1-F6EECF244321}">
                <p14:modId xmlns:p14="http://schemas.microsoft.com/office/powerpoint/2010/main" val="3061268392"/>
              </p:ext>
            </p:extLst>
          </p:nvPr>
        </p:nvGraphicFramePr>
        <p:xfrm>
          <a:off x="4861932" y="1542366"/>
          <a:ext cx="4727593" cy="4361319"/>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9">
            <a:extLst>
              <a:ext uri="{FF2B5EF4-FFF2-40B4-BE49-F238E27FC236}">
                <a16:creationId xmlns:a16="http://schemas.microsoft.com/office/drawing/2014/main" id="{22B3D233-2EA0-4DBA-835F-A619CA0F88A6}"/>
              </a:ext>
            </a:extLst>
          </p:cNvPr>
          <p:cNvSpPr txBox="1">
            <a:spLocks/>
          </p:cNvSpPr>
          <p:nvPr/>
        </p:nvSpPr>
        <p:spPr>
          <a:xfrm>
            <a:off x="233071" y="300880"/>
            <a:ext cx="10924673" cy="1059305"/>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Comparing TENURE OF DWELLINGS</a:t>
            </a:r>
            <a:endParaRPr lang="en-GB" b="1" dirty="0"/>
          </a:p>
        </p:txBody>
      </p:sp>
      <p:graphicFrame>
        <p:nvGraphicFramePr>
          <p:cNvPr id="5" name="Chart 4">
            <a:extLst>
              <a:ext uri="{FF2B5EF4-FFF2-40B4-BE49-F238E27FC236}">
                <a16:creationId xmlns:a16="http://schemas.microsoft.com/office/drawing/2014/main" id="{48F88D21-FC2B-46A6-BB97-A75F08C763AF}"/>
              </a:ext>
            </a:extLst>
          </p:cNvPr>
          <p:cNvGraphicFramePr>
            <a:graphicFrameLocks/>
          </p:cNvGraphicFramePr>
          <p:nvPr>
            <p:extLst>
              <p:ext uri="{D42A27DB-BD31-4B8C-83A1-F6EECF244321}">
                <p14:modId xmlns:p14="http://schemas.microsoft.com/office/powerpoint/2010/main" val="2145349774"/>
              </p:ext>
            </p:extLst>
          </p:nvPr>
        </p:nvGraphicFramePr>
        <p:xfrm>
          <a:off x="134339" y="1542366"/>
          <a:ext cx="4727593" cy="43613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6">
            <a:extLst>
              <a:ext uri="{FF2B5EF4-FFF2-40B4-BE49-F238E27FC236}">
                <a16:creationId xmlns:a16="http://schemas.microsoft.com/office/drawing/2014/main" id="{9F6B4AF1-E1EA-4C53-BA61-B3104D7720CB}"/>
              </a:ext>
            </a:extLst>
          </p:cNvPr>
          <p:cNvGraphicFramePr>
            <a:graphicFrameLocks noGrp="1"/>
          </p:cNvGraphicFramePr>
          <p:nvPr>
            <p:extLst>
              <p:ext uri="{D42A27DB-BD31-4B8C-83A1-F6EECF244321}">
                <p14:modId xmlns:p14="http://schemas.microsoft.com/office/powerpoint/2010/main" val="579069591"/>
              </p:ext>
            </p:extLst>
          </p:nvPr>
        </p:nvGraphicFramePr>
        <p:xfrm>
          <a:off x="9589524" y="1542367"/>
          <a:ext cx="2602476" cy="4398528"/>
        </p:xfrm>
        <a:graphic>
          <a:graphicData uri="http://schemas.openxmlformats.org/drawingml/2006/table">
            <a:tbl>
              <a:tblPr firstRow="1" bandRow="1">
                <a:tableStyleId>{5C22544A-7EE6-4342-B048-85BDC9FD1C3A}</a:tableStyleId>
              </a:tblPr>
              <a:tblGrid>
                <a:gridCol w="867492">
                  <a:extLst>
                    <a:ext uri="{9D8B030D-6E8A-4147-A177-3AD203B41FA5}">
                      <a16:colId xmlns:a16="http://schemas.microsoft.com/office/drawing/2014/main" val="1957423572"/>
                    </a:ext>
                  </a:extLst>
                </a:gridCol>
                <a:gridCol w="867492">
                  <a:extLst>
                    <a:ext uri="{9D8B030D-6E8A-4147-A177-3AD203B41FA5}">
                      <a16:colId xmlns:a16="http://schemas.microsoft.com/office/drawing/2014/main" val="2729557960"/>
                    </a:ext>
                  </a:extLst>
                </a:gridCol>
                <a:gridCol w="867492">
                  <a:extLst>
                    <a:ext uri="{9D8B030D-6E8A-4147-A177-3AD203B41FA5}">
                      <a16:colId xmlns:a16="http://schemas.microsoft.com/office/drawing/2014/main" val="3074899737"/>
                    </a:ext>
                  </a:extLst>
                </a:gridCol>
              </a:tblGrid>
              <a:tr h="5114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Number of homes</a:t>
                      </a:r>
                    </a:p>
                    <a:p>
                      <a:endParaRPr lang="en-GB" sz="1000" dirty="0"/>
                    </a:p>
                  </a:txBody>
                  <a:tcPr/>
                </a:tc>
                <a:tc>
                  <a:txBody>
                    <a:bodyPr/>
                    <a:lstStyle/>
                    <a:p>
                      <a:r>
                        <a:rPr lang="en-GB" sz="1000" b="0" dirty="0"/>
                        <a:t>HDC</a:t>
                      </a:r>
                    </a:p>
                  </a:txBody>
                  <a:tcPr/>
                </a:tc>
                <a:tc>
                  <a:txBody>
                    <a:bodyPr/>
                    <a:lstStyle/>
                    <a:p>
                      <a:r>
                        <a:rPr lang="en-GB" sz="1000" b="0" dirty="0"/>
                        <a:t>All</a:t>
                      </a:r>
                    </a:p>
                  </a:txBody>
                  <a:tcPr/>
                </a:tc>
                <a:extLst>
                  <a:ext uri="{0D108BD9-81ED-4DB2-BD59-A6C34878D82A}">
                    <a16:rowId xmlns:a16="http://schemas.microsoft.com/office/drawing/2014/main" val="118752968"/>
                  </a:ext>
                </a:extLst>
              </a:tr>
              <a:tr h="520255">
                <a:tc>
                  <a:txBody>
                    <a:bodyPr/>
                    <a:lstStyle/>
                    <a:p>
                      <a:r>
                        <a:rPr lang="en-GB" sz="1000" dirty="0"/>
                        <a:t>Local Authority</a:t>
                      </a:r>
                    </a:p>
                  </a:txBody>
                  <a:tcPr/>
                </a:tc>
                <a:tc>
                  <a:txBody>
                    <a:bodyPr/>
                    <a:lstStyle/>
                    <a:p>
                      <a:pPr algn="r"/>
                      <a:r>
                        <a:rPr lang="en-GB" sz="1000" dirty="0"/>
                        <a:t>65</a:t>
                      </a:r>
                    </a:p>
                  </a:txBody>
                  <a:tcPr/>
                </a:tc>
                <a:tc>
                  <a:txBody>
                    <a:bodyPr/>
                    <a:lstStyle/>
                    <a:p>
                      <a:pPr algn="r"/>
                      <a:r>
                        <a:rPr lang="en-GB" sz="1000" dirty="0"/>
                        <a:t>13,142</a:t>
                      </a:r>
                    </a:p>
                  </a:txBody>
                  <a:tcPr/>
                </a:tc>
                <a:extLst>
                  <a:ext uri="{0D108BD9-81ED-4DB2-BD59-A6C34878D82A}">
                    <a16:rowId xmlns:a16="http://schemas.microsoft.com/office/drawing/2014/main" val="865105406"/>
                  </a:ext>
                </a:extLst>
              </a:tr>
              <a:tr h="520255">
                <a:tc>
                  <a:txBody>
                    <a:bodyPr/>
                    <a:lstStyle/>
                    <a:p>
                      <a:r>
                        <a:rPr lang="en-GB" sz="1000" dirty="0"/>
                        <a:t>Housing</a:t>
                      </a:r>
                      <a:r>
                        <a:rPr lang="en-GB" sz="1000" baseline="0" dirty="0"/>
                        <a:t> </a:t>
                      </a:r>
                      <a:r>
                        <a:rPr lang="en-GB" sz="1000" dirty="0"/>
                        <a:t>Assn/PRP</a:t>
                      </a:r>
                    </a:p>
                  </a:txBody>
                  <a:tcPr/>
                </a:tc>
                <a:tc>
                  <a:txBody>
                    <a:bodyPr/>
                    <a:lstStyle/>
                    <a:p>
                      <a:pPr algn="r"/>
                      <a:r>
                        <a:rPr lang="en-GB" sz="1000" dirty="0"/>
                        <a:t>10,153</a:t>
                      </a:r>
                    </a:p>
                  </a:txBody>
                  <a:tcPr/>
                </a:tc>
                <a:tc>
                  <a:txBody>
                    <a:bodyPr/>
                    <a:lstStyle/>
                    <a:p>
                      <a:pPr algn="r"/>
                      <a:r>
                        <a:rPr lang="en-GB" sz="1000" dirty="0"/>
                        <a:t>59,104</a:t>
                      </a:r>
                    </a:p>
                  </a:txBody>
                  <a:tcPr/>
                </a:tc>
                <a:extLst>
                  <a:ext uri="{0D108BD9-81ED-4DB2-BD59-A6C34878D82A}">
                    <a16:rowId xmlns:a16="http://schemas.microsoft.com/office/drawing/2014/main" val="2264419612"/>
                  </a:ext>
                </a:extLst>
              </a:tr>
              <a:tr h="520255">
                <a:tc>
                  <a:txBody>
                    <a:bodyPr/>
                    <a:lstStyle/>
                    <a:p>
                      <a:r>
                        <a:rPr lang="en-GB" sz="1000" dirty="0"/>
                        <a:t>Other public</a:t>
                      </a:r>
                    </a:p>
                  </a:txBody>
                  <a:tcPr/>
                </a:tc>
                <a:tc>
                  <a:txBody>
                    <a:bodyPr/>
                    <a:lstStyle/>
                    <a:p>
                      <a:pPr algn="r"/>
                      <a:r>
                        <a:rPr lang="en-GB" sz="1000" dirty="0"/>
                        <a:t>570</a:t>
                      </a:r>
                    </a:p>
                  </a:txBody>
                  <a:tcPr/>
                </a:tc>
                <a:tc>
                  <a:txBody>
                    <a:bodyPr/>
                    <a:lstStyle/>
                    <a:p>
                      <a:pPr algn="r"/>
                      <a:r>
                        <a:rPr lang="en-GB" sz="1000" dirty="0"/>
                        <a:t>1,248</a:t>
                      </a:r>
                    </a:p>
                  </a:txBody>
                  <a:tcPr/>
                </a:tc>
                <a:extLst>
                  <a:ext uri="{0D108BD9-81ED-4DB2-BD59-A6C34878D82A}">
                    <a16:rowId xmlns:a16="http://schemas.microsoft.com/office/drawing/2014/main" val="567823954"/>
                  </a:ext>
                </a:extLst>
              </a:tr>
              <a:tr h="520255">
                <a:tc>
                  <a:txBody>
                    <a:bodyPr/>
                    <a:lstStyle/>
                    <a:p>
                      <a:r>
                        <a:rPr lang="en-GB" sz="1000" dirty="0"/>
                        <a:t>Owned outright</a:t>
                      </a:r>
                    </a:p>
                  </a:txBody>
                  <a:tcPr/>
                </a:tc>
                <a:tc>
                  <a:txBody>
                    <a:bodyPr/>
                    <a:lstStyle/>
                    <a:p>
                      <a:pPr algn="r"/>
                      <a:r>
                        <a:rPr lang="en-GB" sz="1000" dirty="0"/>
                        <a:t>29,290</a:t>
                      </a:r>
                    </a:p>
                  </a:txBody>
                  <a:tcPr/>
                </a:tc>
                <a:tc>
                  <a:txBody>
                    <a:bodyPr/>
                    <a:lstStyle/>
                    <a:p>
                      <a:pPr algn="r"/>
                      <a:r>
                        <a:rPr lang="en-GB" sz="1000" dirty="0"/>
                        <a:t>163,325</a:t>
                      </a:r>
                    </a:p>
                  </a:txBody>
                  <a:tcPr/>
                </a:tc>
                <a:extLst>
                  <a:ext uri="{0D108BD9-81ED-4DB2-BD59-A6C34878D82A}">
                    <a16:rowId xmlns:a16="http://schemas.microsoft.com/office/drawing/2014/main" val="543246467"/>
                  </a:ext>
                </a:extLst>
              </a:tr>
              <a:tr h="728358">
                <a:tc>
                  <a:txBody>
                    <a:bodyPr/>
                    <a:lstStyle/>
                    <a:p>
                      <a:r>
                        <a:rPr lang="en-GB" sz="1000" dirty="0"/>
                        <a:t>Owned with MG or loan</a:t>
                      </a:r>
                    </a:p>
                  </a:txBody>
                  <a:tcPr/>
                </a:tc>
                <a:tc>
                  <a:txBody>
                    <a:bodyPr/>
                    <a:lstStyle/>
                    <a:p>
                      <a:pPr algn="r"/>
                      <a:r>
                        <a:rPr lang="en-GB" sz="1000" dirty="0"/>
                        <a:t>25,412</a:t>
                      </a:r>
                    </a:p>
                  </a:txBody>
                  <a:tcPr/>
                </a:tc>
                <a:tc>
                  <a:txBody>
                    <a:bodyPr/>
                    <a:lstStyle/>
                    <a:p>
                      <a:pPr algn="r"/>
                      <a:r>
                        <a:rPr lang="en-GB" sz="1000" dirty="0"/>
                        <a:t>129,187</a:t>
                      </a:r>
                    </a:p>
                  </a:txBody>
                  <a:tcPr/>
                </a:tc>
                <a:extLst>
                  <a:ext uri="{0D108BD9-81ED-4DB2-BD59-A6C34878D82A}">
                    <a16:rowId xmlns:a16="http://schemas.microsoft.com/office/drawing/2014/main" val="4153993022"/>
                  </a:ext>
                </a:extLst>
              </a:tr>
              <a:tr h="520255">
                <a:tc>
                  <a:txBody>
                    <a:bodyPr/>
                    <a:lstStyle/>
                    <a:p>
                      <a:r>
                        <a:rPr lang="en-GB" sz="1000" dirty="0"/>
                        <a:t>Private rent</a:t>
                      </a:r>
                    </a:p>
                  </a:txBody>
                  <a:tcPr/>
                </a:tc>
                <a:tc>
                  <a:txBody>
                    <a:bodyPr/>
                    <a:lstStyle/>
                    <a:p>
                      <a:pPr algn="r"/>
                      <a:r>
                        <a:rPr lang="en-GB" sz="1000" dirty="0"/>
                        <a:t>12,411</a:t>
                      </a:r>
                    </a:p>
                  </a:txBody>
                  <a:tcPr/>
                </a:tc>
                <a:tc>
                  <a:txBody>
                    <a:bodyPr/>
                    <a:lstStyle/>
                    <a:p>
                      <a:pPr algn="r"/>
                      <a:r>
                        <a:rPr lang="en-GB" sz="1000" dirty="0"/>
                        <a:t>86,313</a:t>
                      </a:r>
                    </a:p>
                  </a:txBody>
                  <a:tcPr/>
                </a:tc>
                <a:extLst>
                  <a:ext uri="{0D108BD9-81ED-4DB2-BD59-A6C34878D82A}">
                    <a16:rowId xmlns:a16="http://schemas.microsoft.com/office/drawing/2014/main" val="3628346556"/>
                  </a:ext>
                </a:extLst>
              </a:tr>
              <a:tr h="520255">
                <a:tc>
                  <a:txBody>
                    <a:bodyPr/>
                    <a:lstStyle/>
                    <a:p>
                      <a:r>
                        <a:rPr lang="en-GB" sz="1000" dirty="0"/>
                        <a:t>All</a:t>
                      </a:r>
                    </a:p>
                  </a:txBody>
                  <a:tcPr/>
                </a:tc>
                <a:tc>
                  <a:txBody>
                    <a:bodyPr/>
                    <a:lstStyle/>
                    <a:p>
                      <a:pPr algn="r"/>
                      <a:r>
                        <a:rPr lang="en-GB" sz="1000" dirty="0"/>
                        <a:t>77,901</a:t>
                      </a:r>
                    </a:p>
                  </a:txBody>
                  <a:tcPr/>
                </a:tc>
                <a:tc>
                  <a:txBody>
                    <a:bodyPr/>
                    <a:lstStyle/>
                    <a:p>
                      <a:pPr algn="r"/>
                      <a:r>
                        <a:rPr lang="en-GB" sz="1000" dirty="0"/>
                        <a:t>452,229</a:t>
                      </a:r>
                    </a:p>
                  </a:txBody>
                  <a:tcPr/>
                </a:tc>
                <a:extLst>
                  <a:ext uri="{0D108BD9-81ED-4DB2-BD59-A6C34878D82A}">
                    <a16:rowId xmlns:a16="http://schemas.microsoft.com/office/drawing/2014/main" val="3119983711"/>
                  </a:ext>
                </a:extLst>
              </a:tr>
            </a:tbl>
          </a:graphicData>
        </a:graphic>
      </p:graphicFrame>
      <p:sp>
        <p:nvSpPr>
          <p:cNvPr id="7" name="Rectangle: Rounded Corners 6">
            <a:extLst>
              <a:ext uri="{FF2B5EF4-FFF2-40B4-BE49-F238E27FC236}">
                <a16:creationId xmlns:a16="http://schemas.microsoft.com/office/drawing/2014/main" id="{182C0A00-F9BB-4A4B-B836-45A452A53FD2}"/>
              </a:ext>
            </a:extLst>
          </p:cNvPr>
          <p:cNvSpPr/>
          <p:nvPr/>
        </p:nvSpPr>
        <p:spPr>
          <a:xfrm>
            <a:off x="2780793" y="5748450"/>
            <a:ext cx="4549277" cy="817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spcAft>
                <a:spcPts val="600"/>
              </a:spcAft>
            </a:pPr>
            <a:r>
              <a:rPr lang="en-GB" sz="1400" dirty="0"/>
              <a:t>Not an unusual stock picture for a stock transfer area. Slightly fewer renters (16% compared to 19%) and more owners with a mortgage than “all” (33% compared to 29%)</a:t>
            </a:r>
          </a:p>
        </p:txBody>
      </p:sp>
      <p:sp>
        <p:nvSpPr>
          <p:cNvPr id="8" name="Footer Placeholder 3">
            <a:extLst>
              <a:ext uri="{FF2B5EF4-FFF2-40B4-BE49-F238E27FC236}">
                <a16:creationId xmlns:a16="http://schemas.microsoft.com/office/drawing/2014/main" id="{D79C43D0-EE31-47E2-BE77-F534F6E07554}"/>
              </a:ext>
            </a:extLst>
          </p:cNvPr>
          <p:cNvSpPr>
            <a:spLocks noGrp="1"/>
          </p:cNvSpPr>
          <p:nvPr>
            <p:ph type="ftr" sz="quarter" idx="11"/>
          </p:nvPr>
        </p:nvSpPr>
        <p:spPr>
          <a:xfrm>
            <a:off x="0" y="6548799"/>
            <a:ext cx="4973915" cy="309201"/>
          </a:xfrm>
        </p:spPr>
        <p:txBody>
          <a:bodyPr/>
          <a:lstStyle/>
          <a:p>
            <a:r>
              <a:rPr lang="en-US" spc="200" dirty="0">
                <a:solidFill>
                  <a:schemeClr val="bg1"/>
                </a:solidFill>
              </a:rPr>
              <a:t>Huntingdonshire</a:t>
            </a:r>
          </a:p>
        </p:txBody>
      </p:sp>
      <p:sp>
        <p:nvSpPr>
          <p:cNvPr id="9" name="Slide Number Placeholder 4">
            <a:extLst>
              <a:ext uri="{FF2B5EF4-FFF2-40B4-BE49-F238E27FC236}">
                <a16:creationId xmlns:a16="http://schemas.microsoft.com/office/drawing/2014/main" id="{4931BD3B-361C-432F-A662-F8F930D4168B}"/>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7</a:t>
            </a:fld>
            <a:endParaRPr lang="en-US" dirty="0"/>
          </a:p>
        </p:txBody>
      </p:sp>
    </p:spTree>
    <p:extLst>
      <p:ext uri="{BB962C8B-B14F-4D97-AF65-F5344CB8AC3E}">
        <p14:creationId xmlns:p14="http://schemas.microsoft.com/office/powerpoint/2010/main" val="2040732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C3158B-06EA-456E-B068-0091D7E30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2BEA1115-75F2-4CAE-A3A5-BCA16980551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449100" cy="5149101"/>
            <a:chOff x="632237" y="482171"/>
            <a:chExt cx="6104331" cy="5149101"/>
          </a:xfrm>
        </p:grpSpPr>
        <p:sp>
          <p:nvSpPr>
            <p:cNvPr id="5" name="Rectangle 4">
              <a:extLst>
                <a:ext uri="{FF2B5EF4-FFF2-40B4-BE49-F238E27FC236}">
                  <a16:creationId xmlns:a16="http://schemas.microsoft.com/office/drawing/2014/main" id="{630FE1AC-59A3-443E-BAC0-8301E721DE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7" y="482171"/>
              <a:ext cx="6104331"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821CED33-CBCE-40E2-A6A8-149A0A4DE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6" y="812507"/>
              <a:ext cx="5471355"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7" name="Straight Connector 6">
            <a:extLst>
              <a:ext uri="{FF2B5EF4-FFF2-40B4-BE49-F238E27FC236}">
                <a16:creationId xmlns:a16="http://schemas.microsoft.com/office/drawing/2014/main" id="{EB0CC458-30C9-48D5-850B-D1CEFFD35F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991" y="807995"/>
            <a:ext cx="3182406"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8" name="Rectangle 7">
            <a:extLst>
              <a:ext uri="{FF2B5EF4-FFF2-40B4-BE49-F238E27FC236}">
                <a16:creationId xmlns:a16="http://schemas.microsoft.com/office/drawing/2014/main" id="{13078765-5BE4-4B39-9051-EB16E5340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9805" y="977965"/>
            <a:ext cx="5440719" cy="4135339"/>
          </a:xfrm>
          <a:prstGeom prst="rect">
            <a:avLst/>
          </a:prstGeom>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58E7B323-4A45-48C5-B34B-56E5F00839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0" name="Straight Connector 9">
            <a:extLst>
              <a:ext uri="{FF2B5EF4-FFF2-40B4-BE49-F238E27FC236}">
                <a16:creationId xmlns:a16="http://schemas.microsoft.com/office/drawing/2014/main" id="{04FA1B87-8F6B-435E-B9B8-82297E6750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14" name="Chart 13">
            <a:extLst>
              <a:ext uri="{FF2B5EF4-FFF2-40B4-BE49-F238E27FC236}">
                <a16:creationId xmlns:a16="http://schemas.microsoft.com/office/drawing/2014/main" id="{CF089011-2154-467B-8E0D-86E8DDA548B1}"/>
              </a:ext>
            </a:extLst>
          </p:cNvPr>
          <p:cNvGraphicFramePr>
            <a:graphicFrameLocks/>
          </p:cNvGraphicFramePr>
          <p:nvPr>
            <p:extLst>
              <p:ext uri="{D42A27DB-BD31-4B8C-83A1-F6EECF244321}">
                <p14:modId xmlns:p14="http://schemas.microsoft.com/office/powerpoint/2010/main" val="3016005221"/>
              </p:ext>
            </p:extLst>
          </p:nvPr>
        </p:nvGraphicFramePr>
        <p:xfrm>
          <a:off x="1119805" y="986635"/>
          <a:ext cx="5440719" cy="4126669"/>
        </p:xfrm>
        <a:graphic>
          <a:graphicData uri="http://schemas.openxmlformats.org/drawingml/2006/chart">
            <c:chart xmlns:c="http://schemas.openxmlformats.org/drawingml/2006/chart" xmlns:r="http://schemas.openxmlformats.org/officeDocument/2006/relationships" r:id="rId3"/>
          </a:graphicData>
        </a:graphic>
      </p:graphicFrame>
      <p:sp>
        <p:nvSpPr>
          <p:cNvPr id="15" name="Footer Placeholder 3">
            <a:extLst>
              <a:ext uri="{FF2B5EF4-FFF2-40B4-BE49-F238E27FC236}">
                <a16:creationId xmlns:a16="http://schemas.microsoft.com/office/drawing/2014/main" id="{19D2B304-261C-4F1E-83F4-58F45B67C0B0}"/>
              </a:ext>
            </a:extLst>
          </p:cNvPr>
          <p:cNvSpPr>
            <a:spLocks noGrp="1"/>
          </p:cNvSpPr>
          <p:nvPr>
            <p:ph type="ftr" sz="quarter" idx="11"/>
          </p:nvPr>
        </p:nvSpPr>
        <p:spPr>
          <a:xfrm>
            <a:off x="0" y="6548799"/>
            <a:ext cx="4973915" cy="309201"/>
          </a:xfrm>
        </p:spPr>
        <p:txBody>
          <a:bodyPr/>
          <a:lstStyle/>
          <a:p>
            <a:r>
              <a:rPr lang="en-US" spc="200" dirty="0">
                <a:solidFill>
                  <a:schemeClr val="bg1"/>
                </a:solidFill>
              </a:rPr>
              <a:t>Huntingdonshire</a:t>
            </a:r>
          </a:p>
        </p:txBody>
      </p:sp>
      <p:sp>
        <p:nvSpPr>
          <p:cNvPr id="16" name="Slide Number Placeholder 4">
            <a:extLst>
              <a:ext uri="{FF2B5EF4-FFF2-40B4-BE49-F238E27FC236}">
                <a16:creationId xmlns:a16="http://schemas.microsoft.com/office/drawing/2014/main" id="{B883C4FF-5647-4567-81E2-028407081725}"/>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8</a:t>
            </a:fld>
            <a:endParaRPr lang="en-US" dirty="0"/>
          </a:p>
        </p:txBody>
      </p:sp>
      <p:sp>
        <p:nvSpPr>
          <p:cNvPr id="11" name="Content Placeholder 10">
            <a:extLst>
              <a:ext uri="{FF2B5EF4-FFF2-40B4-BE49-F238E27FC236}">
                <a16:creationId xmlns:a16="http://schemas.microsoft.com/office/drawing/2014/main" id="{E7A199FA-AA76-7FB2-BC17-E122CDA28342}"/>
              </a:ext>
            </a:extLst>
          </p:cNvPr>
          <p:cNvSpPr txBox="1">
            <a:spLocks/>
          </p:cNvSpPr>
          <p:nvPr/>
        </p:nvSpPr>
        <p:spPr>
          <a:xfrm>
            <a:off x="7555990" y="2058305"/>
            <a:ext cx="4479255" cy="3995176"/>
          </a:xfrm>
          <a:prstGeom prst="rect">
            <a:avLst/>
          </a:prstGeom>
        </p:spPr>
        <p:txBody>
          <a:bodyPr vert="horz" lIns="91440" tIns="45720" rIns="91440" bIns="45720" rtlCol="0" anchor="t">
            <a:normAutofit fontScale="475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GB" dirty="0"/>
              <a:t>Household composition classifies households according to the relationships between the household members. </a:t>
            </a:r>
          </a:p>
          <a:p>
            <a:r>
              <a:rPr lang="en-US" dirty="0"/>
              <a:t>Census 2011 shows the breakdown of household and family type, in this chart: </a:t>
            </a:r>
          </a:p>
          <a:p>
            <a:pPr lvl="1"/>
            <a:r>
              <a:rPr lang="en-US" dirty="0"/>
              <a:t>Aged 65+</a:t>
            </a:r>
          </a:p>
          <a:p>
            <a:pPr lvl="1"/>
            <a:r>
              <a:rPr lang="en-US" dirty="0"/>
              <a:t>Children non-dependent</a:t>
            </a:r>
          </a:p>
          <a:p>
            <a:pPr lvl="1"/>
            <a:r>
              <a:rPr lang="en-US" dirty="0"/>
              <a:t>Dependent children</a:t>
            </a:r>
          </a:p>
          <a:p>
            <a:pPr lvl="1"/>
            <a:r>
              <a:rPr lang="en-US" dirty="0"/>
              <a:t>No children</a:t>
            </a:r>
          </a:p>
          <a:p>
            <a:pPr lvl="1"/>
            <a:r>
              <a:rPr lang="en-US" dirty="0"/>
              <a:t>Students </a:t>
            </a:r>
          </a:p>
          <a:p>
            <a:pPr lvl="1"/>
            <a:r>
              <a:rPr lang="en-US" dirty="0"/>
              <a:t>Others</a:t>
            </a:r>
          </a:p>
          <a:p>
            <a:r>
              <a:rPr lang="en-US" dirty="0"/>
              <a:t>Then Family / one person / couple / lone partner / student / other.</a:t>
            </a:r>
          </a:p>
          <a:p>
            <a:r>
              <a:rPr lang="en-GB" sz="2000" dirty="0">
                <a:solidFill>
                  <a:schemeClr val="tx1"/>
                </a:solidFill>
              </a:rPr>
              <a:t>Households consisting of one family and no other usual residents are classified according to the type of family (married, same-sex civil partnership or cohabiting couple family, or lone parent family) and the number of dependent children. </a:t>
            </a:r>
          </a:p>
          <a:p>
            <a:r>
              <a:rPr lang="en-GB" sz="2000" dirty="0">
                <a:solidFill>
                  <a:schemeClr val="tx1"/>
                </a:solidFill>
              </a:rPr>
              <a:t>Other households are classified by the number of people, the number of dependent children, or whether the household consists only of students or only of people aged 65 and over. </a:t>
            </a:r>
          </a:p>
          <a:p>
            <a:r>
              <a:rPr lang="en-GB" sz="2000" dirty="0">
                <a:solidFill>
                  <a:schemeClr val="tx1"/>
                </a:solidFill>
              </a:rPr>
              <a:t>Households not falling into these categories is classed as “other”</a:t>
            </a:r>
            <a:endParaRPr lang="en-US" dirty="0"/>
          </a:p>
        </p:txBody>
      </p:sp>
      <p:sp>
        <p:nvSpPr>
          <p:cNvPr id="12" name="Title 10">
            <a:extLst>
              <a:ext uri="{FF2B5EF4-FFF2-40B4-BE49-F238E27FC236}">
                <a16:creationId xmlns:a16="http://schemas.microsoft.com/office/drawing/2014/main" id="{48E53C46-0F91-21BC-957D-78FBA41DB5C9}"/>
              </a:ext>
            </a:extLst>
          </p:cNvPr>
          <p:cNvSpPr txBox="1">
            <a:spLocks/>
          </p:cNvSpPr>
          <p:nvPr/>
        </p:nvSpPr>
        <p:spPr>
          <a:xfrm>
            <a:off x="7537860" y="804519"/>
            <a:ext cx="4497385" cy="1049235"/>
          </a:xfrm>
          <a:prstGeom prst="rect">
            <a:avLst/>
          </a:prstGeom>
        </p:spPr>
        <p:txBody>
          <a:bodyPr>
            <a:no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sz="3600" dirty="0">
                <a:solidFill>
                  <a:srgbClr val="000001"/>
                </a:solidFill>
              </a:rPr>
              <a:t>Household &amp; family type</a:t>
            </a:r>
            <a:endParaRPr lang="en-GB" sz="3600" dirty="0"/>
          </a:p>
        </p:txBody>
      </p:sp>
    </p:spTree>
    <p:extLst>
      <p:ext uri="{BB962C8B-B14F-4D97-AF65-F5344CB8AC3E}">
        <p14:creationId xmlns:p14="http://schemas.microsoft.com/office/powerpoint/2010/main" val="3315200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82223E4C-589E-4BE4-929D-428CCC14A8DD}"/>
              </a:ext>
            </a:extLst>
          </p:cNvPr>
          <p:cNvSpPr>
            <a:spLocks noGrp="1"/>
          </p:cNvSpPr>
          <p:nvPr>
            <p:ph type="title"/>
          </p:nvPr>
        </p:nvSpPr>
        <p:spPr>
          <a:xfrm>
            <a:off x="659301" y="1474969"/>
            <a:ext cx="2823919" cy="1868760"/>
          </a:xfrm>
        </p:spPr>
        <p:txBody>
          <a:bodyPr vert="horz" lIns="91440" tIns="45720" rIns="91440" bIns="0" rtlCol="0" anchor="b">
            <a:normAutofit fontScale="90000"/>
          </a:bodyPr>
          <a:lstStyle/>
          <a:p>
            <a:r>
              <a:rPr lang="en-GB" sz="3600" dirty="0"/>
              <a:t>Comparing Household</a:t>
            </a:r>
            <a:r>
              <a:rPr lang="en-GB" sz="2000" dirty="0">
                <a:solidFill>
                  <a:srgbClr val="000001"/>
                </a:solidFill>
              </a:rPr>
              <a:t> </a:t>
            </a:r>
            <a:r>
              <a:rPr lang="en-GB" sz="3600" dirty="0"/>
              <a:t>&amp; family type</a:t>
            </a:r>
            <a:endParaRPr lang="en-US" sz="3600" dirty="0"/>
          </a:p>
        </p:txBody>
      </p:sp>
      <p:cxnSp>
        <p:nvCxnSpPr>
          <p:cNvPr id="20" name="Straight Connector 19">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2" name="Group 21">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3" name="Rectangle 22">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6" name="Rectangle 25">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0" name="Straight Connector 29">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3" name="Chart 2">
            <a:extLst>
              <a:ext uri="{FF2B5EF4-FFF2-40B4-BE49-F238E27FC236}">
                <a16:creationId xmlns:a16="http://schemas.microsoft.com/office/drawing/2014/main" id="{EC633887-D13C-4428-A133-83528484DB50}"/>
              </a:ext>
            </a:extLst>
          </p:cNvPr>
          <p:cNvGraphicFramePr>
            <a:graphicFrameLocks/>
          </p:cNvGraphicFramePr>
          <p:nvPr>
            <p:extLst>
              <p:ext uri="{D42A27DB-BD31-4B8C-83A1-F6EECF244321}">
                <p14:modId xmlns:p14="http://schemas.microsoft.com/office/powerpoint/2010/main" val="4074055779"/>
              </p:ext>
            </p:extLst>
          </p:nvPr>
        </p:nvGraphicFramePr>
        <p:xfrm>
          <a:off x="4618374" y="1116345"/>
          <a:ext cx="6282919" cy="3866172"/>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Rounded Corners 16">
            <a:extLst>
              <a:ext uri="{FF2B5EF4-FFF2-40B4-BE49-F238E27FC236}">
                <a16:creationId xmlns:a16="http://schemas.microsoft.com/office/drawing/2014/main" id="{5B116E29-724F-4113-8148-78B7807F49BB}"/>
              </a:ext>
            </a:extLst>
          </p:cNvPr>
          <p:cNvSpPr/>
          <p:nvPr/>
        </p:nvSpPr>
        <p:spPr>
          <a:xfrm>
            <a:off x="10012788" y="268258"/>
            <a:ext cx="1946787" cy="17706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spcAft>
                <a:spcPts val="600"/>
              </a:spcAft>
            </a:pPr>
            <a:r>
              <a:rPr lang="en-GB" sz="1400" dirty="0"/>
              <a:t>No unusually large differences in % household &amp; family type from the whole study area; slightly more couples with and without children</a:t>
            </a:r>
          </a:p>
        </p:txBody>
      </p:sp>
      <p:sp>
        <p:nvSpPr>
          <p:cNvPr id="19" name="Footer Placeholder 3">
            <a:extLst>
              <a:ext uri="{FF2B5EF4-FFF2-40B4-BE49-F238E27FC236}">
                <a16:creationId xmlns:a16="http://schemas.microsoft.com/office/drawing/2014/main" id="{C6475C4C-B248-43BC-8B66-7AB695501D7B}"/>
              </a:ext>
            </a:extLst>
          </p:cNvPr>
          <p:cNvSpPr>
            <a:spLocks noGrp="1"/>
          </p:cNvSpPr>
          <p:nvPr>
            <p:ph type="ftr" sz="quarter" idx="11"/>
          </p:nvPr>
        </p:nvSpPr>
        <p:spPr>
          <a:xfrm>
            <a:off x="0" y="6548799"/>
            <a:ext cx="4973915" cy="309201"/>
          </a:xfrm>
        </p:spPr>
        <p:txBody>
          <a:bodyPr/>
          <a:lstStyle/>
          <a:p>
            <a:r>
              <a:rPr lang="en-US" spc="200" dirty="0">
                <a:solidFill>
                  <a:schemeClr val="bg1"/>
                </a:solidFill>
              </a:rPr>
              <a:t>Huntingdonshire</a:t>
            </a:r>
          </a:p>
        </p:txBody>
      </p:sp>
      <p:sp>
        <p:nvSpPr>
          <p:cNvPr id="21" name="Slide Number Placeholder 4">
            <a:extLst>
              <a:ext uri="{FF2B5EF4-FFF2-40B4-BE49-F238E27FC236}">
                <a16:creationId xmlns:a16="http://schemas.microsoft.com/office/drawing/2014/main" id="{922CFF69-CDD2-4EED-A614-D00DCBF40C82}"/>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9</a:t>
            </a:fld>
            <a:endParaRPr lang="en-US" dirty="0"/>
          </a:p>
        </p:txBody>
      </p:sp>
    </p:spTree>
    <p:extLst>
      <p:ext uri="{BB962C8B-B14F-4D97-AF65-F5344CB8AC3E}">
        <p14:creationId xmlns:p14="http://schemas.microsoft.com/office/powerpoint/2010/main" val="135691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theme/theme1.xml><?xml version="1.0" encoding="utf-8"?>
<a:theme xmlns:a="http://schemas.openxmlformats.org/drawingml/2006/main" name="Gallery">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43491</TotalTime>
  <Words>6398</Words>
  <Application>Microsoft Office PowerPoint</Application>
  <PresentationFormat>Widescreen</PresentationFormat>
  <Paragraphs>773</Paragraphs>
  <Slides>51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Agency FB</vt:lpstr>
      <vt:lpstr>Arial</vt:lpstr>
      <vt:lpstr>Calibri Light</vt:lpstr>
      <vt:lpstr>Gill Sans MT</vt:lpstr>
      <vt:lpstr>Gallery</vt:lpstr>
      <vt:lpstr>Housing affordability 2022</vt:lpstr>
      <vt:lpstr>PowerPoint Presentation</vt:lpstr>
      <vt:lpstr>PowerPoint Presentation</vt:lpstr>
      <vt:lpstr>Context</vt:lpstr>
      <vt:lpstr>Data used for context</vt:lpstr>
      <vt:lpstr>TENURE OF DWELLINGS</vt:lpstr>
      <vt:lpstr>PowerPoint Presentation</vt:lpstr>
      <vt:lpstr>PowerPoint Presentation</vt:lpstr>
      <vt:lpstr>Comparing Household &amp; family type</vt:lpstr>
      <vt:lpstr>household tenure &amp; beds</vt:lpstr>
      <vt:lpstr>PowerPoint Presentation</vt:lpstr>
      <vt:lpstr>Comparing Household tenure &amp; beds </vt:lpstr>
      <vt:lpstr>Likely movers</vt:lpstr>
      <vt:lpstr>PowerPoint Presentation</vt:lpstr>
      <vt:lpstr>Likely movers: DETAIL</vt:lpstr>
      <vt:lpstr>Income </vt:lpstr>
      <vt:lpstr>Data used for incomes</vt:lpstr>
      <vt:lpstr>INCOME DISTRIBUTION</vt:lpstr>
      <vt:lpstr>PowerPoint Presentation</vt:lpstr>
      <vt:lpstr>Change in INCOME</vt:lpstr>
      <vt:lpstr>Housing costs</vt:lpstr>
      <vt:lpstr>Data used for ANNUAL housing costs</vt:lpstr>
      <vt:lpstr>Identify annual housing costs For each tenure and for 1,2, 3+ beds</vt:lpstr>
      <vt:lpstr>PowerPoint Presentation</vt:lpstr>
      <vt:lpstr>Range of max and min housing costs</vt:lpstr>
      <vt:lpstr>PowerPoint Presentation</vt:lpstr>
      <vt:lpstr>annual housing costs x 3.5 For each tenure and for 1,2, 3+ beds</vt:lpstr>
      <vt:lpstr>PowerPoint Presentation</vt:lpstr>
      <vt:lpstr>Data used for the diamond-o-gram</vt:lpstr>
      <vt:lpstr>PowerPoint Presentation</vt:lpstr>
      <vt:lpstr>the diamond-o-gram use the caci income data to show how many households fall into each £5,000 income band</vt:lpstr>
      <vt:lpstr>PowerPoint Presentation</vt:lpstr>
      <vt:lpstr>PowerPoint Presentation</vt:lpstr>
      <vt:lpstr>PowerPoint Presentation</vt:lpstr>
      <vt:lpstr>PowerPoint Presentation</vt:lpstr>
      <vt:lpstr>MINIMUM Income needed IF housing TAKES UP 35%</vt:lpstr>
      <vt:lpstr>Income needed for ‘broad’ tenures</vt:lpstr>
      <vt:lpstr>PowerPoint Presentation</vt:lpstr>
      <vt:lpstr>Data used for diagrams</vt:lpstr>
      <vt:lpstr>Scale &amp; cost of housing</vt:lpstr>
      <vt:lpstr>PowerPoint Presentation</vt:lpstr>
      <vt:lpstr>1, 2 &amp; 3 beds staircase</vt:lpstr>
      <vt:lpstr>PowerPoint Presentation</vt:lpstr>
      <vt:lpstr>Dwelling change </vt:lpstr>
      <vt:lpstr>Data used for dwelling change</vt:lpstr>
      <vt:lpstr>Dwelling stock, turnover, newbuild</vt:lpstr>
      <vt:lpstr>PowerPoint Presentation</vt:lpstr>
      <vt:lpstr>Plans </vt:lpstr>
      <vt:lpstr>Data used for plans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Affordability</dc:title>
  <dc:creator>SUE BEECROFT</dc:creator>
  <cp:lastModifiedBy>SUE BEECROFT</cp:lastModifiedBy>
  <cp:revision>101</cp:revision>
  <dcterms:created xsi:type="dcterms:W3CDTF">2022-07-26T07:44:23Z</dcterms:created>
  <dcterms:modified xsi:type="dcterms:W3CDTF">2023-07-19T07:52:23Z</dcterms:modified>
</cp:coreProperties>
</file>