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Ex1.xml" ContentType="application/vnd.ms-office.chartex+xml"/>
  <Override PartName="/ppt/charts/style8.xml" ContentType="application/vnd.ms-office.chartstyle+xml"/>
  <Override PartName="/ppt/charts/colors8.xml" ContentType="application/vnd.ms-office.chartcolorstyl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1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0.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1.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2.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3.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4.xml" ContentType="application/vnd.openxmlformats-officedocument.drawingml.chart+xml"/>
  <Override PartName="/ppt/charts/style25.xml" ContentType="application/vnd.ms-office.chartstyle+xml"/>
  <Override PartName="/ppt/charts/colors2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55"/>
  </p:notesMasterIdLst>
  <p:sldIdLst>
    <p:sldId id="256" r:id="rId2"/>
    <p:sldId id="328" r:id="rId3"/>
    <p:sldId id="308" r:id="rId4"/>
    <p:sldId id="334" r:id="rId5"/>
    <p:sldId id="335" r:id="rId6"/>
    <p:sldId id="331" r:id="rId7"/>
    <p:sldId id="307" r:id="rId8"/>
    <p:sldId id="305" r:id="rId9"/>
    <p:sldId id="318" r:id="rId10"/>
    <p:sldId id="292" r:id="rId11"/>
    <p:sldId id="330" r:id="rId12"/>
    <p:sldId id="319" r:id="rId13"/>
    <p:sldId id="291" r:id="rId14"/>
    <p:sldId id="311" r:id="rId15"/>
    <p:sldId id="293" r:id="rId16"/>
    <p:sldId id="336" r:id="rId17"/>
    <p:sldId id="337" r:id="rId18"/>
    <p:sldId id="306" r:id="rId19"/>
    <p:sldId id="312" r:id="rId20"/>
    <p:sldId id="317" r:id="rId21"/>
    <p:sldId id="338" r:id="rId22"/>
    <p:sldId id="339" r:id="rId23"/>
    <p:sldId id="280" r:id="rId24"/>
    <p:sldId id="352" r:id="rId25"/>
    <p:sldId id="332" r:id="rId26"/>
    <p:sldId id="324" r:id="rId27"/>
    <p:sldId id="353" r:id="rId28"/>
    <p:sldId id="340" r:id="rId29"/>
    <p:sldId id="341" r:id="rId30"/>
    <p:sldId id="349" r:id="rId31"/>
    <p:sldId id="277" r:id="rId32"/>
    <p:sldId id="350" r:id="rId33"/>
    <p:sldId id="329" r:id="rId34"/>
    <p:sldId id="314" r:id="rId35"/>
    <p:sldId id="351" r:id="rId36"/>
    <p:sldId id="303" r:id="rId37"/>
    <p:sldId id="282" r:id="rId38"/>
    <p:sldId id="342" r:id="rId39"/>
    <p:sldId id="343" r:id="rId40"/>
    <p:sldId id="283" r:id="rId41"/>
    <p:sldId id="270" r:id="rId42"/>
    <p:sldId id="287" r:id="rId43"/>
    <p:sldId id="274" r:id="rId44"/>
    <p:sldId id="275" r:id="rId45"/>
    <p:sldId id="348" r:id="rId46"/>
    <p:sldId id="344" r:id="rId47"/>
    <p:sldId id="345" r:id="rId48"/>
    <p:sldId id="289" r:id="rId49"/>
    <p:sldId id="316" r:id="rId50"/>
    <p:sldId id="346" r:id="rId51"/>
    <p:sldId id="347" r:id="rId52"/>
    <p:sldId id="320" r:id="rId53"/>
    <p:sldId id="322"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6C595E60-7701-48F6-B9B9-A64F8F27746B}">
          <p14:sldIdLst>
            <p14:sldId id="256"/>
            <p14:sldId id="328"/>
            <p14:sldId id="308"/>
          </p14:sldIdLst>
        </p14:section>
        <p14:section name="Context" id="{598AABB8-E310-4B1B-BCE9-02FFA5F6EEAE}">
          <p14:sldIdLst>
            <p14:sldId id="334"/>
            <p14:sldId id="335"/>
            <p14:sldId id="331"/>
            <p14:sldId id="307"/>
            <p14:sldId id="305"/>
            <p14:sldId id="318"/>
            <p14:sldId id="292"/>
            <p14:sldId id="330"/>
            <p14:sldId id="319"/>
            <p14:sldId id="291"/>
            <p14:sldId id="311"/>
            <p14:sldId id="293"/>
          </p14:sldIdLst>
        </p14:section>
        <p14:section name="Income" id="{9D1C0D20-B57F-4924-B11A-F91F671148EF}">
          <p14:sldIdLst>
            <p14:sldId id="336"/>
            <p14:sldId id="337"/>
            <p14:sldId id="306"/>
            <p14:sldId id="312"/>
            <p14:sldId id="317"/>
          </p14:sldIdLst>
        </p14:section>
        <p14:section name="Housing costs" id="{36577409-0508-48C5-B0CF-E303E737D45C}">
          <p14:sldIdLst>
            <p14:sldId id="338"/>
            <p14:sldId id="339"/>
            <p14:sldId id="280"/>
            <p14:sldId id="352"/>
            <p14:sldId id="332"/>
            <p14:sldId id="324"/>
            <p14:sldId id="353"/>
          </p14:sldIdLst>
        </p14:section>
        <p14:section name="Diamond-o-gram" id="{6E6791D9-5119-430D-A8D2-B11980200F3E}">
          <p14:sldIdLst>
            <p14:sldId id="340"/>
            <p14:sldId id="341"/>
            <p14:sldId id="349"/>
            <p14:sldId id="277"/>
            <p14:sldId id="350"/>
            <p14:sldId id="329"/>
            <p14:sldId id="314"/>
            <p14:sldId id="351"/>
            <p14:sldId id="303"/>
            <p14:sldId id="282"/>
          </p14:sldIdLst>
        </p14:section>
        <p14:section name="Diagrams" id="{92A5055B-CD7C-483E-8E47-315812FD600A}">
          <p14:sldIdLst>
            <p14:sldId id="342"/>
            <p14:sldId id="343"/>
            <p14:sldId id="283"/>
            <p14:sldId id="270"/>
            <p14:sldId id="287"/>
            <p14:sldId id="274"/>
            <p14:sldId id="275"/>
            <p14:sldId id="348"/>
          </p14:sldIdLst>
        </p14:section>
        <p14:section name="Dwelling change" id="{29462545-CD25-450B-AD5B-643C91E83205}">
          <p14:sldIdLst>
            <p14:sldId id="344"/>
            <p14:sldId id="345"/>
            <p14:sldId id="289"/>
            <p14:sldId id="316"/>
          </p14:sldIdLst>
        </p14:section>
        <p14:section name="Plans" id="{1A9DE7A2-361F-47C7-B07C-267EF22A42B4}">
          <p14:sldIdLst>
            <p14:sldId id="346"/>
            <p14:sldId id="347"/>
            <p14:sldId id="320"/>
          </p14:sldIdLst>
        </p14:section>
        <p14:section name="Useful links" id="{A496B129-E6DF-4F14-A9FD-ADBDA17B0C5F}">
          <p14:sldIdLst>
            <p14:sldId id="32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ECF4F8"/>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1" autoAdjust="0"/>
    <p:restoredTop sz="95503" autoAdjust="0"/>
  </p:normalViewPr>
  <p:slideViewPr>
    <p:cSldViewPr snapToGrid="0">
      <p:cViewPr varScale="1">
        <p:scale>
          <a:sx n="88" d="100"/>
          <a:sy n="88" d="100"/>
        </p:scale>
        <p:origin x="154" y="5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360000" cy="360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4.xml"/><Relationship Id="rId1" Type="http://schemas.microsoft.com/office/2011/relationships/chartStyle" Target="style14.xml"/></Relationships>
</file>

<file path=ppt/charts/_rels/chart14.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5.xml"/><Relationship Id="rId1" Type="http://schemas.microsoft.com/office/2011/relationships/chartStyle" Target="style15.xml"/></Relationships>
</file>

<file path=ppt/charts/_rels/chart15.xml.rels><?xml version="1.0" encoding="UTF-8" standalone="yes"?>
<Relationships xmlns="http://schemas.openxmlformats.org/package/2006/relationships"><Relationship Id="rId3" Type="http://schemas.openxmlformats.org/officeDocument/2006/relationships/oleObject" Target="file:///\\ccity-profile.ccc.local\profiles\beecr1s\Desktop\compendium-18-july-2002.xlsx" TargetMode="External"/><Relationship Id="rId2" Type="http://schemas.microsoft.com/office/2011/relationships/chartColorStyle" Target="colors16.xml"/><Relationship Id="rId1" Type="http://schemas.microsoft.com/office/2011/relationships/chartStyle" Target="style16.xml"/></Relationships>
</file>

<file path=ppt/charts/_rels/chart16.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3-MAR-23.xlsb.xlsx" TargetMode="External"/><Relationship Id="rId2" Type="http://schemas.microsoft.com/office/2011/relationships/chartColorStyle" Target="colors17.xml"/><Relationship Id="rId1" Type="http://schemas.microsoft.com/office/2011/relationships/chartStyle" Target="style17.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beecr1s\AppData\Roaming\Microsoft\Excel\compendium-3-feb-2023.xlsb.xlsx" TargetMode="External"/><Relationship Id="rId2" Type="http://schemas.microsoft.com/office/2011/relationships/chartColorStyle" Target="colors18.xml"/><Relationship Id="rId1" Type="http://schemas.microsoft.com/office/2011/relationships/chartStyle" Target="style18.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beecr1s\AppData\Roaming\Microsoft\Excel\compendium-3-feb-2023.xlsb.xlsx" TargetMode="External"/><Relationship Id="rId2" Type="http://schemas.microsoft.com/office/2011/relationships/chartColorStyle" Target="colors19.xml"/><Relationship Id="rId1" Type="http://schemas.microsoft.com/office/2011/relationships/chartStyle" Target="style19.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beecr1s\AppData\Roaming\Microsoft\Excel\compendium-3-feb-2023.xlsb.xlsx" TargetMode="External"/><Relationship Id="rId2" Type="http://schemas.microsoft.com/office/2011/relationships/chartColorStyle" Target="colors20.xml"/><Relationship Id="rId1" Type="http://schemas.microsoft.com/office/2011/relationships/chartStyle" Target="style20.xml"/></Relationships>
</file>

<file path=ppt/charts/_rels/chart2.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beecr1s\AppData\Roaming\Microsoft\Excel\compendium-3-feb-2023.xlsb.xlsx" TargetMode="External"/><Relationship Id="rId2" Type="http://schemas.microsoft.com/office/2011/relationships/chartColorStyle" Target="colors21.xml"/><Relationship Id="rId1" Type="http://schemas.microsoft.com/office/2011/relationships/chartStyle" Target="style21.xml"/></Relationships>
</file>

<file path=ppt/charts/_rels/chart2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2.xml"/><Relationship Id="rId1" Type="http://schemas.microsoft.com/office/2011/relationships/chartStyle" Target="style22.xml"/></Relationships>
</file>

<file path=ppt/charts/_rels/chart2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microsoft.com/office/2011/relationships/chartColorStyle" Target="colors23.xml"/><Relationship Id="rId1" Type="http://schemas.microsoft.com/office/2011/relationships/chartStyle" Target="style23.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 Id="rId9" Type="http://schemas.openxmlformats.org/officeDocument/2006/relationships/oleObject" Target="file:///C:\Users\beecr1s\AppData\Roaming\Microsoft\Excel\compendium-15-nov-2002%20(version%201).xlsb" TargetMode="External"/></Relationships>
</file>

<file path=ppt/charts/_rels/chart23.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24.xml"/><Relationship Id="rId1" Type="http://schemas.microsoft.com/office/2011/relationships/chartStyle" Target="style24.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beecr1s\AppData\Roaming\Microsoft\Excel\compendium-15-nov-2002%20(version%201).xlsb" TargetMode="External"/><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7-feb-202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Ex1.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file:///\\MH_SHARED_SERVER.ccc.local\SHARED\MH\Data\Strategic%20Housing%20Team%20Plans%20and%20info\Sue%20Beecroft\Housing\7%20Affordability\New%20diamonds%20July%202021\compendium\compendium-17-feb-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816639448148441E-2"/>
          <c:y val="0.10549522722952971"/>
          <c:w val="0.82019795686698937"/>
          <c:h val="0.8699360196782171"/>
        </c:manualLayout>
      </c:layout>
      <c:pieChart>
        <c:varyColors val="1"/>
        <c:ser>
          <c:idx val="7"/>
          <c:order val="7"/>
          <c:tx>
            <c:strRef>
              <c:f>'53 Data dwells for charts'!$A$15</c:f>
              <c:strCache>
                <c:ptCount val="1"/>
                <c:pt idx="0">
                  <c:v>Greater Cambridge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14A-4946-A0D4-CADD66CF667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14A-4946-A0D4-CADD66CF667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14A-4946-A0D4-CADD66CF667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14A-4946-A0D4-CADD66CF667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14A-4946-A0D4-CADD66CF667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14A-4946-A0D4-CADD66CF667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'53 Data dwells for charts'!$B$7:$G$7</c:f>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f>'53 Data dwells for charts'!$B$15:$G$15</c:f>
              <c:numCache>
                <c:formatCode>#,##0</c:formatCode>
                <c:ptCount val="6"/>
                <c:pt idx="0">
                  <c:v>12892</c:v>
                </c:pt>
                <c:pt idx="1">
                  <c:v>9395</c:v>
                </c:pt>
                <c:pt idx="2">
                  <c:v>104</c:v>
                </c:pt>
                <c:pt idx="3" formatCode="_-* #,##0_-;\-* #,##0_-;_-* &quot;-&quot;??_-;_-@_-">
                  <c:v>44398</c:v>
                </c:pt>
                <c:pt idx="4" formatCode="_-* #,##0_-;\-* #,##0_-;_-* &quot;-&quot;??_-;_-@_-">
                  <c:v>32589</c:v>
                </c:pt>
                <c:pt idx="5" formatCode="_-* #,##0_-;\-* #,##0_-;_-* &quot;-&quot;??_-;_-@_-">
                  <c:v>25011</c:v>
                </c:pt>
              </c:numCache>
            </c:numRef>
          </c:val>
          <c:extLst>
            <c:ext xmlns:c16="http://schemas.microsoft.com/office/drawing/2014/chart" uri="{C3380CC4-5D6E-409C-BE32-E72D297353CC}">
              <c16:uniqueId val="{0000000C-514A-4946-A0D4-CADD66CF667F}"/>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'53 Data dwells for charts'!$A$8</c15:sqref>
                        </c15:formulaRef>
                      </c:ext>
                    </c:extLst>
                    <c:strCache>
                      <c:ptCount val="1"/>
                      <c:pt idx="0">
                        <c:v>Cambridge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E-514A-4946-A0D4-CADD66CF667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514A-4946-A0D4-CADD66CF667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514A-4946-A0D4-CADD66CF667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514A-4946-A0D4-CADD66CF667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514A-4946-A0D4-CADD66CF667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514A-4946-A0D4-CADD66CF667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c:ext uri="{02D57815-91ED-43cb-92C2-25804820EDAC}">
                        <c15:formulaRef>
                          <c15:sqref>'53 Data dwells for charts'!$B$8:$G$8</c15:sqref>
                        </c15:formulaRef>
                      </c:ext>
                    </c:extLst>
                    <c:numCache>
                      <c:formatCode>#,##0</c:formatCode>
                      <c:ptCount val="6"/>
                      <c:pt idx="0">
                        <c:v>7105</c:v>
                      </c:pt>
                      <c:pt idx="1">
                        <c:v>5310</c:v>
                      </c:pt>
                      <c:pt idx="2">
                        <c:v>104</c:v>
                      </c:pt>
                      <c:pt idx="3" formatCode="_-* #,##0_-;\-* #,##0_-;_-* &quot;-&quot;??_-;_-@_-">
                        <c:v>16656</c:v>
                      </c:pt>
                      <c:pt idx="4" formatCode="_-* #,##0_-;\-* #,##0_-;_-* &quot;-&quot;??_-;_-@_-">
                        <c:v>11304</c:v>
                      </c:pt>
                      <c:pt idx="5" formatCode="_-* #,##0_-;\-* #,##0_-;_-* &quot;-&quot;??_-;_-@_-">
                        <c:v>15192</c:v>
                      </c:pt>
                    </c:numCache>
                  </c:numRef>
                </c:val>
                <c:extLst>
                  <c:ext xmlns:c16="http://schemas.microsoft.com/office/drawing/2014/chart" uri="{C3380CC4-5D6E-409C-BE32-E72D297353CC}">
                    <c16:uniqueId val="{00000019-514A-4946-A0D4-CADD66CF667F}"/>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'53 Data dwells for charts'!$A$9</c15:sqref>
                        </c15:formulaRef>
                      </c:ext>
                    </c:extLst>
                    <c:strCache>
                      <c:ptCount val="1"/>
                      <c:pt idx="0">
                        <c:v>East Cambridgeshire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B-514A-4946-A0D4-CADD66CF667F}"/>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D-514A-4946-A0D4-CADD66CF667F}"/>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F-514A-4946-A0D4-CADD66CF667F}"/>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1-514A-4946-A0D4-CADD66CF667F}"/>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23-514A-4946-A0D4-CADD66CF667F}"/>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25-514A-4946-A0D4-CADD66CF667F}"/>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charts'!$B$9:$G$9</c15:sqref>
                        </c15:formulaRef>
                      </c:ext>
                    </c:extLst>
                    <c:numCache>
                      <c:formatCode>#,##0</c:formatCode>
                      <c:ptCount val="6"/>
                      <c:pt idx="0">
                        <c:v>9</c:v>
                      </c:pt>
                      <c:pt idx="1">
                        <c:v>5316</c:v>
                      </c:pt>
                      <c:pt idx="2">
                        <c:v>126</c:v>
                      </c:pt>
                      <c:pt idx="3" formatCode="_-* #,##0_-;\-* #,##0_-;_-* &quot;-&quot;??_-;_-@_-">
                        <c:v>14565</c:v>
                      </c:pt>
                      <c:pt idx="4" formatCode="_-* #,##0_-;\-* #,##0_-;_-* &quot;-&quot;??_-;_-@_-">
                        <c:v>11937</c:v>
                      </c:pt>
                      <c:pt idx="5" formatCode="_-* #,##0_-;\-* #,##0_-;_-* &quot;-&quot;??_-;_-@_-">
                        <c:v>6352</c:v>
                      </c:pt>
                    </c:numCache>
                  </c:numRef>
                </c:val>
                <c:extLst xmlns:c15="http://schemas.microsoft.com/office/drawing/2012/chart">
                  <c:ext xmlns:c16="http://schemas.microsoft.com/office/drawing/2014/chart" uri="{C3380CC4-5D6E-409C-BE32-E72D297353CC}">
                    <c16:uniqueId val="{00000026-514A-4946-A0D4-CADD66CF667F}"/>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'53 Data dwells for charts'!$A$10</c15:sqref>
                        </c15:formulaRef>
                      </c:ext>
                    </c:extLst>
                    <c:strCache>
                      <c:ptCount val="1"/>
                      <c:pt idx="0">
                        <c:v>Fenland</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8-514A-4946-A0D4-CADD66CF667F}"/>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A-514A-4946-A0D4-CADD66CF667F}"/>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C-514A-4946-A0D4-CADD66CF667F}"/>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E-514A-4946-A0D4-CADD66CF667F}"/>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0-514A-4946-A0D4-CADD66CF667F}"/>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2-514A-4946-A0D4-CADD66CF667F}"/>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charts'!$B$10:$G$10</c15:sqref>
                        </c15:formulaRef>
                      </c:ext>
                    </c:extLst>
                    <c:numCache>
                      <c:formatCode>#,##0</c:formatCode>
                      <c:ptCount val="6"/>
                      <c:pt idx="0">
                        <c:v>34</c:v>
                      </c:pt>
                      <c:pt idx="1">
                        <c:v>5785</c:v>
                      </c:pt>
                      <c:pt idx="2">
                        <c:v>0</c:v>
                      </c:pt>
                      <c:pt idx="3" formatCode="_-* #,##0_-;\-* #,##0_-;_-* &quot;-&quot;??_-;_-@_-">
                        <c:v>18757</c:v>
                      </c:pt>
                      <c:pt idx="4" formatCode="_-* #,##0_-;\-* #,##0_-;_-* &quot;-&quot;??_-;_-@_-">
                        <c:v>13046</c:v>
                      </c:pt>
                      <c:pt idx="5" formatCode="_-* #,##0_-;\-* #,##0_-;_-* &quot;-&quot;??_-;_-@_-">
                        <c:v>8021</c:v>
                      </c:pt>
                    </c:numCache>
                  </c:numRef>
                </c:val>
                <c:extLst xmlns:c15="http://schemas.microsoft.com/office/drawing/2012/chart">
                  <c:ext xmlns:c16="http://schemas.microsoft.com/office/drawing/2014/chart" uri="{C3380CC4-5D6E-409C-BE32-E72D297353CC}">
                    <c16:uniqueId val="{00000033-514A-4946-A0D4-CADD66CF667F}"/>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'53 Data dwells for charts'!$A$11</c15:sqref>
                        </c15:formulaRef>
                      </c:ext>
                    </c:extLst>
                    <c:strCache>
                      <c:ptCount val="1"/>
                      <c:pt idx="0">
                        <c:v>Huntingdonshire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35-514A-4946-A0D4-CADD66CF667F}"/>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7-514A-4946-A0D4-CADD66CF667F}"/>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9-514A-4946-A0D4-CADD66CF667F}"/>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3B-514A-4946-A0D4-CADD66CF667F}"/>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D-514A-4946-A0D4-CADD66CF667F}"/>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F-514A-4946-A0D4-CADD66CF667F}"/>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charts'!$B$11:$G$11</c15:sqref>
                        </c15:formulaRef>
                      </c:ext>
                    </c:extLst>
                    <c:numCache>
                      <c:formatCode>#,##0</c:formatCode>
                      <c:ptCount val="6"/>
                      <c:pt idx="0">
                        <c:v>65</c:v>
                      </c:pt>
                      <c:pt idx="1">
                        <c:v>10153</c:v>
                      </c:pt>
                      <c:pt idx="2">
                        <c:v>570</c:v>
                      </c:pt>
                      <c:pt idx="3" formatCode="_-* #,##0_-;\-* #,##0_-;_-* &quot;-&quot;??_-;_-@_-">
                        <c:v>29290</c:v>
                      </c:pt>
                      <c:pt idx="4" formatCode="_-* #,##0_-;\-* #,##0_-;_-* &quot;-&quot;??_-;_-@_-">
                        <c:v>25412</c:v>
                      </c:pt>
                      <c:pt idx="5" formatCode="_-* #,##0_-;\-* #,##0_-;_-* &quot;-&quot;??_-;_-@_-">
                        <c:v>12411</c:v>
                      </c:pt>
                    </c:numCache>
                  </c:numRef>
                </c:val>
                <c:extLst xmlns:c15="http://schemas.microsoft.com/office/drawing/2012/chart">
                  <c:ext xmlns:c16="http://schemas.microsoft.com/office/drawing/2014/chart" uri="{C3380CC4-5D6E-409C-BE32-E72D297353CC}">
                    <c16:uniqueId val="{00000040-514A-4946-A0D4-CADD66CF667F}"/>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'53 Data dwells for charts'!$A$12</c15:sqref>
                        </c15:formulaRef>
                      </c:ext>
                    </c:extLst>
                    <c:strCache>
                      <c:ptCount val="1"/>
                      <c:pt idx="0">
                        <c:v>Peterborough</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2-514A-4946-A0D4-CADD66CF667F}"/>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44-514A-4946-A0D4-CADD66CF667F}"/>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46-514A-4946-A0D4-CADD66CF667F}"/>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48-514A-4946-A0D4-CADD66CF667F}"/>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4A-514A-4946-A0D4-CADD66CF667F}"/>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4C-514A-4946-A0D4-CADD66CF667F}"/>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charts'!$B$12:$G$12</c15:sqref>
                        </c15:formulaRef>
                      </c:ext>
                    </c:extLst>
                    <c:numCache>
                      <c:formatCode>#,##0</c:formatCode>
                      <c:ptCount val="6"/>
                      <c:pt idx="0">
                        <c:v>88</c:v>
                      </c:pt>
                      <c:pt idx="1">
                        <c:v>16011</c:v>
                      </c:pt>
                      <c:pt idx="2">
                        <c:v>448</c:v>
                      </c:pt>
                      <c:pt idx="3" formatCode="_-* #,##0_-;\-* #,##0_-;_-* &quot;-&quot;??_-;_-@_-">
                        <c:v>26722</c:v>
                      </c:pt>
                      <c:pt idx="4" formatCode="_-* #,##0_-;\-* #,##0_-;_-* &quot;-&quot;??_-;_-@_-">
                        <c:v>24474</c:v>
                      </c:pt>
                      <c:pt idx="5" formatCode="_-* #,##0_-;\-* #,##0_-;_-* &quot;-&quot;??_-;_-@_-">
                        <c:v>17799</c:v>
                      </c:pt>
                    </c:numCache>
                  </c:numRef>
                </c:val>
                <c:extLst xmlns:c15="http://schemas.microsoft.com/office/drawing/2012/chart">
                  <c:ext xmlns:c16="http://schemas.microsoft.com/office/drawing/2014/chart" uri="{C3380CC4-5D6E-409C-BE32-E72D297353CC}">
                    <c16:uniqueId val="{0000004D-514A-4946-A0D4-CADD66CF667F}"/>
                  </c:ext>
                </c:extLst>
              </c15:ser>
            </c15:filteredPieSeries>
            <c15:filteredPieSeries>
              <c15:ser>
                <c:idx val="5"/>
                <c:order val="5"/>
                <c:tx>
                  <c:strRef>
                    <c:extLst xmlns:c15="http://schemas.microsoft.com/office/drawing/2012/chart">
                      <c:ext xmlns:c15="http://schemas.microsoft.com/office/drawing/2012/chart" uri="{02D57815-91ED-43cb-92C2-25804820EDAC}">
                        <c15:formulaRef>
                          <c15:sqref>'53 Data dwells for charts'!$A$13</c15:sqref>
                        </c15:formulaRef>
                      </c:ext>
                    </c:extLst>
                    <c:strCache>
                      <c:ptCount val="1"/>
                      <c:pt idx="0">
                        <c:v>South Cambridgeshire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F-514A-4946-A0D4-CADD66CF667F}"/>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1-514A-4946-A0D4-CADD66CF667F}"/>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53-514A-4946-A0D4-CADD66CF667F}"/>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55-514A-4946-A0D4-CADD66CF667F}"/>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57-514A-4946-A0D4-CADD66CF667F}"/>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59-514A-4946-A0D4-CADD66CF667F}"/>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charts'!$B$13:$G$13</c15:sqref>
                        </c15:formulaRef>
                      </c:ext>
                    </c:extLst>
                    <c:numCache>
                      <c:formatCode>#,##0</c:formatCode>
                      <c:ptCount val="6"/>
                      <c:pt idx="0">
                        <c:v>5787</c:v>
                      </c:pt>
                      <c:pt idx="1">
                        <c:v>4085</c:v>
                      </c:pt>
                      <c:pt idx="2">
                        <c:v>0</c:v>
                      </c:pt>
                      <c:pt idx="3" formatCode="_-* #,##0_-;\-* #,##0_-;_-* &quot;-&quot;??_-;_-@_-">
                        <c:v>27742</c:v>
                      </c:pt>
                      <c:pt idx="4" formatCode="_-* #,##0_-;\-* #,##0_-;_-* &quot;-&quot;??_-;_-@_-">
                        <c:v>21285</c:v>
                      </c:pt>
                      <c:pt idx="5" formatCode="_-* #,##0_-;\-* #,##0_-;_-* &quot;-&quot;??_-;_-@_-">
                        <c:v>9819</c:v>
                      </c:pt>
                    </c:numCache>
                  </c:numRef>
                </c:val>
                <c:extLst xmlns:c15="http://schemas.microsoft.com/office/drawing/2012/chart">
                  <c:ext xmlns:c16="http://schemas.microsoft.com/office/drawing/2014/chart" uri="{C3380CC4-5D6E-409C-BE32-E72D297353CC}">
                    <c16:uniqueId val="{0000005A-514A-4946-A0D4-CADD66CF667F}"/>
                  </c:ext>
                </c:extLst>
              </c15:ser>
            </c15:filteredPieSeries>
            <c15:filteredPieSeries>
              <c15:ser>
                <c:idx val="6"/>
                <c:order val="6"/>
                <c:tx>
                  <c:strRef>
                    <c:extLst xmlns:c15="http://schemas.microsoft.com/office/drawing/2012/chart">
                      <c:ext xmlns:c15="http://schemas.microsoft.com/office/drawing/2012/chart" uri="{02D57815-91ED-43cb-92C2-25804820EDAC}">
                        <c15:formulaRef>
                          <c15:sqref>'53 Data dwells for charts'!$A$14</c15:sqref>
                        </c15:formulaRef>
                      </c:ext>
                    </c:extLst>
                    <c:strCache>
                      <c:ptCount val="1"/>
                      <c:pt idx="0">
                        <c:v>West Suffolk</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5C-514A-4946-A0D4-CADD66CF667F}"/>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E-514A-4946-A0D4-CADD66CF667F}"/>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0-514A-4946-A0D4-CADD66CF667F}"/>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2-514A-4946-A0D4-CADD66CF667F}"/>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64-514A-4946-A0D4-CADD66CF667F}"/>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66-514A-4946-A0D4-CADD66CF667F}"/>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charts'!$B$14:$G$14</c15:sqref>
                        </c15:formulaRef>
                      </c:ext>
                    </c:extLst>
                    <c:numCache>
                      <c:formatCode>#,##0</c:formatCode>
                      <c:ptCount val="6"/>
                      <c:pt idx="0">
                        <c:v>54</c:v>
                      </c:pt>
                      <c:pt idx="1">
                        <c:v>12354</c:v>
                      </c:pt>
                      <c:pt idx="2">
                        <c:v>0</c:v>
                      </c:pt>
                      <c:pt idx="3" formatCode="_-* #,##0_-;\-* #,##0_-;_-* &quot;-&quot;??_-;_-@_-">
                        <c:v>29593</c:v>
                      </c:pt>
                      <c:pt idx="4" formatCode="_-* #,##0_-;\-* #,##0_-;_-* &quot;-&quot;??_-;_-@_-">
                        <c:v>21729</c:v>
                      </c:pt>
                      <c:pt idx="5" formatCode="_-* #,##0_-;\-* #,##0_-;_-* &quot;-&quot;??_-;_-@_-">
                        <c:v>16719</c:v>
                      </c:pt>
                    </c:numCache>
                  </c:numRef>
                </c:val>
                <c:extLst xmlns:c15="http://schemas.microsoft.com/office/drawing/2012/chart">
                  <c:ext xmlns:c16="http://schemas.microsoft.com/office/drawing/2014/chart" uri="{C3380CC4-5D6E-409C-BE32-E72D297353CC}">
                    <c16:uniqueId val="{00000067-514A-4946-A0D4-CADD66CF667F}"/>
                  </c:ext>
                </c:extLst>
              </c15:ser>
            </c15:filteredPieSeries>
            <c15:filteredPieSeries>
              <c15:ser>
                <c:idx val="8"/>
                <c:order val="8"/>
                <c:tx>
                  <c:strRef>
                    <c:extLst xmlns:c15="http://schemas.microsoft.com/office/drawing/2012/chart">
                      <c:ext xmlns:c15="http://schemas.microsoft.com/office/drawing/2012/chart" uri="{02D57815-91ED-43cb-92C2-25804820EDAC}">
                        <c15:formulaRef>
                          <c15:sqref>'53 Data dwells for charts'!$A$16</c15:sqref>
                        </c15:formulaRef>
                      </c:ext>
                    </c:extLst>
                    <c:strCache>
                      <c:ptCount val="1"/>
                      <c:pt idx="0">
                        <c:v>All</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69-514A-4946-A0D4-CADD66CF667F}"/>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6B-514A-4946-A0D4-CADD66CF667F}"/>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D-514A-4946-A0D4-CADD66CF667F}"/>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F-514A-4946-A0D4-CADD66CF667F}"/>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71-514A-4946-A0D4-CADD66CF667F}"/>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73-514A-4946-A0D4-CADD66CF667F}"/>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charts'!$B$16:$G$16</c15:sqref>
                        </c15:formulaRef>
                      </c:ext>
                    </c:extLst>
                    <c:numCache>
                      <c:formatCode>#,##0</c:formatCode>
                      <c:ptCount val="6"/>
                      <c:pt idx="0">
                        <c:v>13142</c:v>
                      </c:pt>
                      <c:pt idx="1">
                        <c:v>59014</c:v>
                      </c:pt>
                      <c:pt idx="2">
                        <c:v>1248</c:v>
                      </c:pt>
                      <c:pt idx="3">
                        <c:v>163325</c:v>
                      </c:pt>
                      <c:pt idx="4">
                        <c:v>129187</c:v>
                      </c:pt>
                      <c:pt idx="5">
                        <c:v>86313</c:v>
                      </c:pt>
                    </c:numCache>
                  </c:numRef>
                </c:val>
                <c:extLst xmlns:c15="http://schemas.microsoft.com/office/drawing/2012/chart">
                  <c:ext xmlns:c16="http://schemas.microsoft.com/office/drawing/2014/chart" uri="{C3380CC4-5D6E-409C-BE32-E72D297353CC}">
                    <c16:uniqueId val="{00000074-514A-4946-A0D4-CADD66CF667F}"/>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bg1"/>
        </a:gs>
        <a:gs pos="100000">
          <a:schemeClr val="accent1">
            <a:lumMod val="20000"/>
            <a:lumOff val="80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sz="1400" dirty="0"/>
              <a:t>All movers </a:t>
            </a:r>
            <a:r>
              <a:rPr lang="en-GB" sz="1400" b="0" dirty="0"/>
              <a:t>in year prior to 2011 Census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01E-41EF-8924-F8A737670B24}"/>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01E-41EF-8924-F8A737670B24}"/>
              </c:ext>
            </c:extLst>
          </c:dPt>
          <c:dPt>
            <c:idx val="2"/>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01E-41EF-8924-F8A737670B24}"/>
              </c:ext>
            </c:extLst>
          </c:dPt>
          <c:dPt>
            <c:idx val="3"/>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01E-41EF-8924-F8A737670B24}"/>
              </c:ext>
            </c:extLst>
          </c:dPt>
          <c:dPt>
            <c:idx val="4"/>
            <c:bubble3D val="0"/>
            <c:spPr>
              <a:solidFill>
                <a:schemeClr val="accent5">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801E-41EF-8924-F8A737670B2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'47 Data Census moves'!$B$23:$B$27</c:f>
              <c:strCache>
                <c:ptCount val="5"/>
                <c:pt idx="0">
                  <c:v>Non movers</c:v>
                </c:pt>
                <c:pt idx="1">
                  <c:v>Movers within area</c:v>
                </c:pt>
                <c:pt idx="2">
                  <c:v>Movers into area</c:v>
                </c:pt>
                <c:pt idx="3">
                  <c:v>Movers out of area</c:v>
                </c:pt>
                <c:pt idx="4">
                  <c:v>Partial movers</c:v>
                </c:pt>
              </c:strCache>
            </c:strRef>
          </c:cat>
          <c:val>
            <c:numRef>
              <c:f>'47 Data Census moves'!$M$23:$M$27</c:f>
              <c:numCache>
                <c:formatCode>0%</c:formatCode>
                <c:ptCount val="5"/>
                <c:pt idx="0">
                  <c:v>0.82237120694761634</c:v>
                </c:pt>
                <c:pt idx="1">
                  <c:v>4.3004041190278626E-2</c:v>
                </c:pt>
                <c:pt idx="2">
                  <c:v>3.7971523193397021E-2</c:v>
                </c:pt>
                <c:pt idx="3">
                  <c:v>2.961989313242425E-2</c:v>
                </c:pt>
                <c:pt idx="4">
                  <c:v>6.7033335536283822E-2</c:v>
                </c:pt>
              </c:numCache>
            </c:numRef>
          </c:val>
          <c:extLst>
            <c:ext xmlns:c16="http://schemas.microsoft.com/office/drawing/2014/chart" uri="{C3380CC4-5D6E-409C-BE32-E72D297353CC}">
              <c16:uniqueId val="{0000000A-801E-41EF-8924-F8A737670B24}"/>
            </c:ext>
          </c:extLst>
        </c:ser>
        <c:dLbls>
          <c:dLblPos val="ctr"/>
          <c:showLegendKey val="0"/>
          <c:showVal val="0"/>
          <c:showCatName val="1"/>
          <c:showSerName val="0"/>
          <c:showPercent val="0"/>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bg1"/>
        </a:gs>
        <a:gs pos="100000">
          <a:schemeClr val="bg1">
            <a:lumMod val="8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sz="1400" dirty="0"/>
              <a:t>Greater Cambridge movers </a:t>
            </a:r>
            <a:r>
              <a:rPr lang="en-GB" sz="1400" b="0" dirty="0"/>
              <a:t>in year prior to 2011 Census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938-4EC2-AC41-21BC440C3855}"/>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938-4EC2-AC41-21BC440C3855}"/>
              </c:ext>
            </c:extLst>
          </c:dPt>
          <c:dPt>
            <c:idx val="2"/>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938-4EC2-AC41-21BC440C3855}"/>
              </c:ext>
            </c:extLst>
          </c:dPt>
          <c:dPt>
            <c:idx val="3"/>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9938-4EC2-AC41-21BC440C3855}"/>
              </c:ext>
            </c:extLst>
          </c:dPt>
          <c:dPt>
            <c:idx val="4"/>
            <c:bubble3D val="0"/>
            <c:spPr>
              <a:solidFill>
                <a:schemeClr val="accent5">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9938-4EC2-AC41-21BC440C385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'47 Data Census moves'!$B$23:$B$27</c:f>
              <c:strCache>
                <c:ptCount val="5"/>
                <c:pt idx="0">
                  <c:v>Non movers</c:v>
                </c:pt>
                <c:pt idx="1">
                  <c:v>Movers within area</c:v>
                </c:pt>
                <c:pt idx="2">
                  <c:v>Movers into area</c:v>
                </c:pt>
                <c:pt idx="3">
                  <c:v>Movers out of area</c:v>
                </c:pt>
                <c:pt idx="4">
                  <c:v>Partial movers</c:v>
                </c:pt>
              </c:strCache>
            </c:strRef>
          </c:cat>
          <c:val>
            <c:numRef>
              <c:f>'47 Data Census moves'!$N$23:$N$27</c:f>
              <c:numCache>
                <c:formatCode>0%</c:formatCode>
                <c:ptCount val="5"/>
                <c:pt idx="0">
                  <c:v>0.78397327984526666</c:v>
                </c:pt>
                <c:pt idx="1">
                  <c:v>3.7913249041871128E-2</c:v>
                </c:pt>
                <c:pt idx="2">
                  <c:v>4.7709445180701311E-2</c:v>
                </c:pt>
                <c:pt idx="3">
                  <c:v>4.4790286185035277E-2</c:v>
                </c:pt>
                <c:pt idx="4">
                  <c:v>8.561373974712562E-2</c:v>
                </c:pt>
              </c:numCache>
            </c:numRef>
          </c:val>
          <c:extLst>
            <c:ext xmlns:c16="http://schemas.microsoft.com/office/drawing/2014/chart" uri="{C3380CC4-5D6E-409C-BE32-E72D297353CC}">
              <c16:uniqueId val="{0000000A-9938-4EC2-AC41-21BC440C3855}"/>
            </c:ext>
          </c:extLst>
        </c:ser>
        <c:dLbls>
          <c:dLblPos val="ctr"/>
          <c:showLegendKey val="0"/>
          <c:showVal val="0"/>
          <c:showCatName val="1"/>
          <c:showSerName val="0"/>
          <c:showPercent val="0"/>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bg1"/>
        </a:gs>
        <a:gs pos="100000">
          <a:schemeClr val="accent1">
            <a:lumMod val="20000"/>
            <a:lumOff val="80000"/>
          </a:schemeClr>
        </a:gs>
      </a:gsLst>
      <a:path path="circle">
        <a:fillToRect l="50000" t="50000" r="50000" b="5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7"/>
          <c:order val="7"/>
          <c:tx>
            <c:strRef>
              <c:f>'47 Data Census moves'!$K$273</c:f>
              <c:strCache>
                <c:ptCount val="1"/>
                <c:pt idx="0">
                  <c:v>Greater Cambridge</c:v>
                </c:pt>
              </c:strCache>
            </c:strRef>
          </c:tx>
          <c:spPr>
            <a:solidFill>
              <a:schemeClr val="accent1">
                <a:shade val="4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'47 Data Census moves'!$B$274:$C$293</c:f>
              <c:multiLvlStrCache>
                <c:ptCount val="20"/>
                <c:lvl>
                  <c:pt idx="0">
                    <c:v>Non-mover</c:v>
                  </c:pt>
                  <c:pt idx="1">
                    <c:v>Mover within same area</c:v>
                  </c:pt>
                  <c:pt idx="2">
                    <c:v>Moves into area</c:v>
                  </c:pt>
                  <c:pt idx="3">
                    <c:v>Moves out of area</c:v>
                  </c:pt>
                  <c:pt idx="4">
                    <c:v>Partially moving household</c:v>
                  </c:pt>
                  <c:pt idx="5">
                    <c:v>Non-mover</c:v>
                  </c:pt>
                  <c:pt idx="6">
                    <c:v>Mover within same area</c:v>
                  </c:pt>
                  <c:pt idx="7">
                    <c:v>Moves into area</c:v>
                  </c:pt>
                  <c:pt idx="8">
                    <c:v>Moves out of area</c:v>
                  </c:pt>
                  <c:pt idx="9">
                    <c:v>Partially moving household</c:v>
                  </c:pt>
                  <c:pt idx="10">
                    <c:v>Non-mover</c:v>
                  </c:pt>
                  <c:pt idx="11">
                    <c:v>Mover within same area</c:v>
                  </c:pt>
                  <c:pt idx="12">
                    <c:v>Moves into area</c:v>
                  </c:pt>
                  <c:pt idx="13">
                    <c:v>Moves out of area</c:v>
                  </c:pt>
                  <c:pt idx="14">
                    <c:v>Partially moving household</c:v>
                  </c:pt>
                  <c:pt idx="15">
                    <c:v>Non-mover</c:v>
                  </c:pt>
                  <c:pt idx="16">
                    <c:v>Mover within same area</c:v>
                  </c:pt>
                  <c:pt idx="17">
                    <c:v>Moves into area</c:v>
                  </c:pt>
                  <c:pt idx="18">
                    <c:v>Moves out of area</c:v>
                  </c:pt>
                  <c:pt idx="19">
                    <c:v>Partially moving household</c:v>
                  </c:pt>
                </c:lvl>
                <c:lvl>
                  <c:pt idx="0">
                    <c:v>Owned: Owned outright</c:v>
                  </c:pt>
                  <c:pt idx="5">
                    <c:v>Owned with MG/loan or SO</c:v>
                  </c:pt>
                  <c:pt idx="10">
                    <c:v>All social rented</c:v>
                  </c:pt>
                  <c:pt idx="15">
                    <c:v>All private rented</c:v>
                  </c:pt>
                </c:lvl>
              </c:multiLvlStrCache>
            </c:multiLvlStrRef>
          </c:cat>
          <c:val>
            <c:numRef>
              <c:f>'47 Data Census moves'!$K$274:$K$293</c:f>
              <c:numCache>
                <c:formatCode>0</c:formatCode>
                <c:ptCount val="20"/>
                <c:pt idx="0">
                  <c:v>30169</c:v>
                </c:pt>
                <c:pt idx="1">
                  <c:v>399</c:v>
                </c:pt>
                <c:pt idx="2">
                  <c:v>527</c:v>
                </c:pt>
                <c:pt idx="3">
                  <c:v>687</c:v>
                </c:pt>
                <c:pt idx="4">
                  <c:v>1303</c:v>
                </c:pt>
                <c:pt idx="5">
                  <c:v>29234</c:v>
                </c:pt>
                <c:pt idx="6">
                  <c:v>1137</c:v>
                </c:pt>
                <c:pt idx="7">
                  <c:v>1008</c:v>
                </c:pt>
                <c:pt idx="8">
                  <c:v>1238</c:v>
                </c:pt>
                <c:pt idx="9">
                  <c:v>2307</c:v>
                </c:pt>
                <c:pt idx="10">
                  <c:v>16877</c:v>
                </c:pt>
                <c:pt idx="11">
                  <c:v>1047</c:v>
                </c:pt>
                <c:pt idx="12">
                  <c:v>654</c:v>
                </c:pt>
                <c:pt idx="13">
                  <c:v>474</c:v>
                </c:pt>
                <c:pt idx="14">
                  <c:v>991</c:v>
                </c:pt>
                <c:pt idx="15">
                  <c:v>11271</c:v>
                </c:pt>
                <c:pt idx="16">
                  <c:v>1651</c:v>
                </c:pt>
                <c:pt idx="17">
                  <c:v>3139</c:v>
                </c:pt>
                <c:pt idx="18">
                  <c:v>2603</c:v>
                </c:pt>
                <c:pt idx="19">
                  <c:v>4960</c:v>
                </c:pt>
              </c:numCache>
            </c:numRef>
          </c:val>
          <c:extLst>
            <c:ext xmlns:c16="http://schemas.microsoft.com/office/drawing/2014/chart" uri="{C3380CC4-5D6E-409C-BE32-E72D297353CC}">
              <c16:uniqueId val="{00000000-48EF-4E2F-8E5A-6BE3A4784793}"/>
            </c:ext>
          </c:extLst>
        </c:ser>
        <c:dLbls>
          <c:showLegendKey val="0"/>
          <c:showVal val="0"/>
          <c:showCatName val="0"/>
          <c:showSerName val="0"/>
          <c:showPercent val="0"/>
          <c:showBubbleSize val="0"/>
        </c:dLbls>
        <c:gapWidth val="182"/>
        <c:axId val="724414448"/>
        <c:axId val="724410512"/>
        <c:extLst>
          <c:ext xmlns:c15="http://schemas.microsoft.com/office/drawing/2012/chart" uri="{02D57815-91ED-43cb-92C2-25804820EDAC}">
            <c15:filteredBarSeries>
              <c15:ser>
                <c:idx val="0"/>
                <c:order val="0"/>
                <c:tx>
                  <c:strRef>
                    <c:extLst>
                      <c:ext uri="{02D57815-91ED-43cb-92C2-25804820EDAC}">
                        <c15:formulaRef>
                          <c15:sqref>'47 Data Census moves'!$D$273</c15:sqref>
                        </c15:formulaRef>
                      </c:ext>
                    </c:extLst>
                    <c:strCache>
                      <c:ptCount val="1"/>
                      <c:pt idx="0">
                        <c:v>Cambridge</c:v>
                      </c:pt>
                    </c:strCache>
                  </c:strRef>
                </c:tx>
                <c:spPr>
                  <a:solidFill>
                    <a:schemeClr val="accent1">
                      <a:tint val="46000"/>
                    </a:schemeClr>
                  </a:solidFill>
                  <a:ln>
                    <a:noFill/>
                  </a:ln>
                  <a:effectLst/>
                </c:spPr>
                <c:invertIfNegative val="0"/>
                <c:dPt>
                  <c:idx val="3"/>
                  <c:invertIfNegative val="0"/>
                  <c:bubble3D val="0"/>
                  <c:spPr>
                    <a:solidFill>
                      <a:schemeClr val="accent1">
                        <a:tint val="46000"/>
                      </a:schemeClr>
                    </a:solidFill>
                    <a:ln>
                      <a:noFill/>
                    </a:ln>
                    <a:effectLst/>
                  </c:spPr>
                  <c:extLst>
                    <c:ext xmlns:c16="http://schemas.microsoft.com/office/drawing/2014/chart" uri="{C3380CC4-5D6E-409C-BE32-E72D297353CC}">
                      <c16:uniqueId val="{00000002-48EF-4E2F-8E5A-6BE3A4784793}"/>
                    </c:ext>
                  </c:extLst>
                </c:dPt>
                <c:dPt>
                  <c:idx val="8"/>
                  <c:invertIfNegative val="0"/>
                  <c:bubble3D val="0"/>
                  <c:spPr>
                    <a:solidFill>
                      <a:schemeClr val="accent1">
                        <a:tint val="46000"/>
                      </a:schemeClr>
                    </a:solidFill>
                    <a:ln>
                      <a:noFill/>
                    </a:ln>
                    <a:effectLst/>
                  </c:spPr>
                  <c:extLst>
                    <c:ext xmlns:c16="http://schemas.microsoft.com/office/drawing/2014/chart" uri="{C3380CC4-5D6E-409C-BE32-E72D297353CC}">
                      <c16:uniqueId val="{00000004-48EF-4E2F-8E5A-6BE3A4784793}"/>
                    </c:ext>
                  </c:extLst>
                </c:dPt>
                <c:dPt>
                  <c:idx val="13"/>
                  <c:invertIfNegative val="0"/>
                  <c:bubble3D val="0"/>
                  <c:spPr>
                    <a:solidFill>
                      <a:schemeClr val="accent1">
                        <a:tint val="46000"/>
                      </a:schemeClr>
                    </a:solidFill>
                    <a:ln>
                      <a:noFill/>
                    </a:ln>
                    <a:effectLst/>
                  </c:spPr>
                  <c:extLst>
                    <c:ext xmlns:c16="http://schemas.microsoft.com/office/drawing/2014/chart" uri="{C3380CC4-5D6E-409C-BE32-E72D297353CC}">
                      <c16:uniqueId val="{00000006-48EF-4E2F-8E5A-6BE3A4784793}"/>
                    </c:ext>
                  </c:extLst>
                </c:dPt>
                <c:dPt>
                  <c:idx val="18"/>
                  <c:invertIfNegative val="0"/>
                  <c:bubble3D val="0"/>
                  <c:spPr>
                    <a:solidFill>
                      <a:schemeClr val="accent1">
                        <a:tint val="46000"/>
                      </a:schemeClr>
                    </a:solidFill>
                    <a:ln>
                      <a:noFill/>
                    </a:ln>
                    <a:effectLst/>
                  </c:spPr>
                  <c:extLst>
                    <c:ext xmlns:c16="http://schemas.microsoft.com/office/drawing/2014/chart" uri="{C3380CC4-5D6E-409C-BE32-E72D297353CC}">
                      <c16:uniqueId val="{00000008-48EF-4E2F-8E5A-6BE3A4784793}"/>
                    </c:ext>
                  </c:extLst>
                </c:dPt>
                <c:dLbls>
                  <c:dLbl>
                    <c:idx val="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48EF-4E2F-8E5A-6BE3A4784793}"/>
                      </c:ext>
                    </c:extLst>
                  </c:dLbl>
                  <c:dLbl>
                    <c:idx val="8"/>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48EF-4E2F-8E5A-6BE3A4784793}"/>
                      </c:ext>
                    </c:extLst>
                  </c:dLbl>
                  <c:dLbl>
                    <c:idx val="1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48EF-4E2F-8E5A-6BE3A4784793}"/>
                      </c:ext>
                    </c:extLst>
                  </c:dLbl>
                  <c:dLbl>
                    <c:idx val="18"/>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48EF-4E2F-8E5A-6BE3A478479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'47 Data Census moves'!$B$274:$C$293</c15:sqref>
                        </c15:formulaRef>
                      </c:ext>
                    </c:extLst>
                    <c:multiLvlStrCache>
                      <c:ptCount val="20"/>
                      <c:lvl>
                        <c:pt idx="0">
                          <c:v>Non-mover</c:v>
                        </c:pt>
                        <c:pt idx="1">
                          <c:v>Mover within same area</c:v>
                        </c:pt>
                        <c:pt idx="2">
                          <c:v>Moves into area</c:v>
                        </c:pt>
                        <c:pt idx="3">
                          <c:v>Moves out of area</c:v>
                        </c:pt>
                        <c:pt idx="4">
                          <c:v>Partially moving household</c:v>
                        </c:pt>
                        <c:pt idx="5">
                          <c:v>Non-mover</c:v>
                        </c:pt>
                        <c:pt idx="6">
                          <c:v>Mover within same area</c:v>
                        </c:pt>
                        <c:pt idx="7">
                          <c:v>Moves into area</c:v>
                        </c:pt>
                        <c:pt idx="8">
                          <c:v>Moves out of area</c:v>
                        </c:pt>
                        <c:pt idx="9">
                          <c:v>Partially moving household</c:v>
                        </c:pt>
                        <c:pt idx="10">
                          <c:v>Non-mover</c:v>
                        </c:pt>
                        <c:pt idx="11">
                          <c:v>Mover within same area</c:v>
                        </c:pt>
                        <c:pt idx="12">
                          <c:v>Moves into area</c:v>
                        </c:pt>
                        <c:pt idx="13">
                          <c:v>Moves out of area</c:v>
                        </c:pt>
                        <c:pt idx="14">
                          <c:v>Partially moving household</c:v>
                        </c:pt>
                        <c:pt idx="15">
                          <c:v>Non-mover</c:v>
                        </c:pt>
                        <c:pt idx="16">
                          <c:v>Mover within same area</c:v>
                        </c:pt>
                        <c:pt idx="17">
                          <c:v>Moves into area</c:v>
                        </c:pt>
                        <c:pt idx="18">
                          <c:v>Moves out of area</c:v>
                        </c:pt>
                        <c:pt idx="19">
                          <c:v>Partially moving household</c:v>
                        </c:pt>
                      </c:lvl>
                      <c:lvl>
                        <c:pt idx="0">
                          <c:v>Owned: Owned outright</c:v>
                        </c:pt>
                        <c:pt idx="5">
                          <c:v>Owned with MG/loan or SO</c:v>
                        </c:pt>
                        <c:pt idx="10">
                          <c:v>All social rented</c:v>
                        </c:pt>
                        <c:pt idx="15">
                          <c:v>All private rented</c:v>
                        </c:pt>
                      </c:lvl>
                    </c:multiLvlStrCache>
                  </c:multiLvlStrRef>
                </c:cat>
                <c:val>
                  <c:numRef>
                    <c:extLst>
                      <c:ext uri="{02D57815-91ED-43cb-92C2-25804820EDAC}">
                        <c15:formulaRef>
                          <c15:sqref>'47 Data Census moves'!$D$274:$D$293</c15:sqref>
                        </c15:formulaRef>
                      </c:ext>
                    </c:extLst>
                    <c:numCache>
                      <c:formatCode>0</c:formatCode>
                      <c:ptCount val="20"/>
                      <c:pt idx="0">
                        <c:v>10603</c:v>
                      </c:pt>
                      <c:pt idx="1">
                        <c:v>181</c:v>
                      </c:pt>
                      <c:pt idx="2">
                        <c:v>209</c:v>
                      </c:pt>
                      <c:pt idx="3">
                        <c:v>331</c:v>
                      </c:pt>
                      <c:pt idx="4">
                        <c:v>646</c:v>
                      </c:pt>
                      <c:pt idx="5">
                        <c:v>9273</c:v>
                      </c:pt>
                      <c:pt idx="6">
                        <c:v>477</c:v>
                      </c:pt>
                      <c:pt idx="7">
                        <c:v>266</c:v>
                      </c:pt>
                      <c:pt idx="8">
                        <c:v>636</c:v>
                      </c:pt>
                      <c:pt idx="9">
                        <c:v>1042</c:v>
                      </c:pt>
                      <c:pt idx="10">
                        <c:v>9287</c:v>
                      </c:pt>
                      <c:pt idx="11">
                        <c:v>695</c:v>
                      </c:pt>
                      <c:pt idx="12">
                        <c:v>423</c:v>
                      </c:pt>
                      <c:pt idx="13">
                        <c:v>243</c:v>
                      </c:pt>
                      <c:pt idx="14">
                        <c:v>618</c:v>
                      </c:pt>
                      <c:pt idx="15">
                        <c:v>6272</c:v>
                      </c:pt>
                      <c:pt idx="16">
                        <c:v>1104</c:v>
                      </c:pt>
                      <c:pt idx="17">
                        <c:v>1793</c:v>
                      </c:pt>
                      <c:pt idx="18">
                        <c:v>1577</c:v>
                      </c:pt>
                      <c:pt idx="19">
                        <c:v>3825</c:v>
                      </c:pt>
                    </c:numCache>
                  </c:numRef>
                </c:val>
                <c:extLst>
                  <c:ext xmlns:c16="http://schemas.microsoft.com/office/drawing/2014/chart" uri="{C3380CC4-5D6E-409C-BE32-E72D297353CC}">
                    <c16:uniqueId val="{00000009-48EF-4E2F-8E5A-6BE3A4784793}"/>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'47 Data Census moves'!$E$273</c15:sqref>
                        </c15:formulaRef>
                      </c:ext>
                    </c:extLst>
                    <c:strCache>
                      <c:ptCount val="1"/>
                      <c:pt idx="0">
                        <c:v>East Cambridgeshire</c:v>
                      </c:pt>
                    </c:strCache>
                  </c:strRef>
                </c:tx>
                <c:spPr>
                  <a:solidFill>
                    <a:schemeClr val="accent1">
                      <a:tint val="62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'47 Data Census moves'!$B$274:$C$293</c15:sqref>
                        </c15:formulaRef>
                      </c:ext>
                    </c:extLst>
                    <c:multiLvlStrCache>
                      <c:ptCount val="20"/>
                      <c:lvl>
                        <c:pt idx="0">
                          <c:v>Non-mover</c:v>
                        </c:pt>
                        <c:pt idx="1">
                          <c:v>Mover within same area</c:v>
                        </c:pt>
                        <c:pt idx="2">
                          <c:v>Moves into area</c:v>
                        </c:pt>
                        <c:pt idx="3">
                          <c:v>Moves out of area</c:v>
                        </c:pt>
                        <c:pt idx="4">
                          <c:v>Partially moving household</c:v>
                        </c:pt>
                        <c:pt idx="5">
                          <c:v>Non-mover</c:v>
                        </c:pt>
                        <c:pt idx="6">
                          <c:v>Mover within same area</c:v>
                        </c:pt>
                        <c:pt idx="7">
                          <c:v>Moves into area</c:v>
                        </c:pt>
                        <c:pt idx="8">
                          <c:v>Moves out of area</c:v>
                        </c:pt>
                        <c:pt idx="9">
                          <c:v>Partially moving household</c:v>
                        </c:pt>
                        <c:pt idx="10">
                          <c:v>Non-mover</c:v>
                        </c:pt>
                        <c:pt idx="11">
                          <c:v>Mover within same area</c:v>
                        </c:pt>
                        <c:pt idx="12">
                          <c:v>Moves into area</c:v>
                        </c:pt>
                        <c:pt idx="13">
                          <c:v>Moves out of area</c:v>
                        </c:pt>
                        <c:pt idx="14">
                          <c:v>Partially moving household</c:v>
                        </c:pt>
                        <c:pt idx="15">
                          <c:v>Non-mover</c:v>
                        </c:pt>
                        <c:pt idx="16">
                          <c:v>Mover within same area</c:v>
                        </c:pt>
                        <c:pt idx="17">
                          <c:v>Moves into area</c:v>
                        </c:pt>
                        <c:pt idx="18">
                          <c:v>Moves out of area</c:v>
                        </c:pt>
                        <c:pt idx="19">
                          <c:v>Partially moving household</c:v>
                        </c:pt>
                      </c:lvl>
                      <c:lvl>
                        <c:pt idx="0">
                          <c:v>Owned: Owned outright</c:v>
                        </c:pt>
                        <c:pt idx="5">
                          <c:v>Owned with MG/loan or SO</c:v>
                        </c:pt>
                        <c:pt idx="10">
                          <c:v>All social rented</c:v>
                        </c:pt>
                        <c:pt idx="15">
                          <c:v>All private rented</c:v>
                        </c:pt>
                      </c:lvl>
                    </c:multiLvlStrCache>
                  </c:multiLvlStrRef>
                </c:cat>
                <c:val>
                  <c:numRef>
                    <c:extLst xmlns:c15="http://schemas.microsoft.com/office/drawing/2012/chart">
                      <c:ext xmlns:c15="http://schemas.microsoft.com/office/drawing/2012/chart" uri="{02D57815-91ED-43cb-92C2-25804820EDAC}">
                        <c15:formulaRef>
                          <c15:sqref>'47 Data Census moves'!$E$274:$E$293</c15:sqref>
                        </c15:formulaRef>
                      </c:ext>
                    </c:extLst>
                    <c:numCache>
                      <c:formatCode>0</c:formatCode>
                      <c:ptCount val="20"/>
                      <c:pt idx="0">
                        <c:v>10487</c:v>
                      </c:pt>
                      <c:pt idx="1">
                        <c:v>136</c:v>
                      </c:pt>
                      <c:pt idx="2">
                        <c:v>206</c:v>
                      </c:pt>
                      <c:pt idx="3">
                        <c:v>161</c:v>
                      </c:pt>
                      <c:pt idx="4">
                        <c:v>316</c:v>
                      </c:pt>
                      <c:pt idx="5">
                        <c:v>11542</c:v>
                      </c:pt>
                      <c:pt idx="6">
                        <c:v>436</c:v>
                      </c:pt>
                      <c:pt idx="7">
                        <c:v>396</c:v>
                      </c:pt>
                      <c:pt idx="8">
                        <c:v>245</c:v>
                      </c:pt>
                      <c:pt idx="9">
                        <c:v>706</c:v>
                      </c:pt>
                      <c:pt idx="10">
                        <c:v>4296</c:v>
                      </c:pt>
                      <c:pt idx="11">
                        <c:v>297</c:v>
                      </c:pt>
                      <c:pt idx="12">
                        <c:v>129</c:v>
                      </c:pt>
                      <c:pt idx="13">
                        <c:v>104</c:v>
                      </c:pt>
                      <c:pt idx="14">
                        <c:v>222</c:v>
                      </c:pt>
                      <c:pt idx="15">
                        <c:v>3655</c:v>
                      </c:pt>
                      <c:pt idx="16">
                        <c:v>446</c:v>
                      </c:pt>
                      <c:pt idx="17">
                        <c:v>723</c:v>
                      </c:pt>
                      <c:pt idx="18">
                        <c:v>480</c:v>
                      </c:pt>
                      <c:pt idx="19">
                        <c:v>621</c:v>
                      </c:pt>
                    </c:numCache>
                  </c:numRef>
                </c:val>
                <c:extLst xmlns:c15="http://schemas.microsoft.com/office/drawing/2012/chart">
                  <c:ext xmlns:c16="http://schemas.microsoft.com/office/drawing/2014/chart" uri="{C3380CC4-5D6E-409C-BE32-E72D297353CC}">
                    <c16:uniqueId val="{0000000A-48EF-4E2F-8E5A-6BE3A4784793}"/>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'47 Data Census moves'!$F$273</c15:sqref>
                        </c15:formulaRef>
                      </c:ext>
                    </c:extLst>
                    <c:strCache>
                      <c:ptCount val="1"/>
                      <c:pt idx="0">
                        <c:v>Fenland</c:v>
                      </c:pt>
                    </c:strCache>
                  </c:strRef>
                </c:tx>
                <c:spPr>
                  <a:solidFill>
                    <a:schemeClr val="accent1">
                      <a:tint val="77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'47 Data Census moves'!$B$274:$C$293</c15:sqref>
                        </c15:formulaRef>
                      </c:ext>
                    </c:extLst>
                    <c:multiLvlStrCache>
                      <c:ptCount val="20"/>
                      <c:lvl>
                        <c:pt idx="0">
                          <c:v>Non-mover</c:v>
                        </c:pt>
                        <c:pt idx="1">
                          <c:v>Mover within same area</c:v>
                        </c:pt>
                        <c:pt idx="2">
                          <c:v>Moves into area</c:v>
                        </c:pt>
                        <c:pt idx="3">
                          <c:v>Moves out of area</c:v>
                        </c:pt>
                        <c:pt idx="4">
                          <c:v>Partially moving household</c:v>
                        </c:pt>
                        <c:pt idx="5">
                          <c:v>Non-mover</c:v>
                        </c:pt>
                        <c:pt idx="6">
                          <c:v>Mover within same area</c:v>
                        </c:pt>
                        <c:pt idx="7">
                          <c:v>Moves into area</c:v>
                        </c:pt>
                        <c:pt idx="8">
                          <c:v>Moves out of area</c:v>
                        </c:pt>
                        <c:pt idx="9">
                          <c:v>Partially moving household</c:v>
                        </c:pt>
                        <c:pt idx="10">
                          <c:v>Non-mover</c:v>
                        </c:pt>
                        <c:pt idx="11">
                          <c:v>Mover within same area</c:v>
                        </c:pt>
                        <c:pt idx="12">
                          <c:v>Moves into area</c:v>
                        </c:pt>
                        <c:pt idx="13">
                          <c:v>Moves out of area</c:v>
                        </c:pt>
                        <c:pt idx="14">
                          <c:v>Partially moving household</c:v>
                        </c:pt>
                        <c:pt idx="15">
                          <c:v>Non-mover</c:v>
                        </c:pt>
                        <c:pt idx="16">
                          <c:v>Mover within same area</c:v>
                        </c:pt>
                        <c:pt idx="17">
                          <c:v>Moves into area</c:v>
                        </c:pt>
                        <c:pt idx="18">
                          <c:v>Moves out of area</c:v>
                        </c:pt>
                        <c:pt idx="19">
                          <c:v>Partially moving household</c:v>
                        </c:pt>
                      </c:lvl>
                      <c:lvl>
                        <c:pt idx="0">
                          <c:v>Owned: Owned outright</c:v>
                        </c:pt>
                        <c:pt idx="5">
                          <c:v>Owned with MG/loan or SO</c:v>
                        </c:pt>
                        <c:pt idx="10">
                          <c:v>All social rented</c:v>
                        </c:pt>
                        <c:pt idx="15">
                          <c:v>All private rented</c:v>
                        </c:pt>
                      </c:lvl>
                    </c:multiLvlStrCache>
                  </c:multiLvlStrRef>
                </c:cat>
                <c:val>
                  <c:numRef>
                    <c:extLst xmlns:c15="http://schemas.microsoft.com/office/drawing/2012/chart">
                      <c:ext xmlns:c15="http://schemas.microsoft.com/office/drawing/2012/chart" uri="{02D57815-91ED-43cb-92C2-25804820EDAC}">
                        <c15:formulaRef>
                          <c15:sqref>'47 Data Census moves'!$F$274:$F$293</c15:sqref>
                        </c15:formulaRef>
                      </c:ext>
                    </c:extLst>
                    <c:numCache>
                      <c:formatCode>0</c:formatCode>
                      <c:ptCount val="20"/>
                      <c:pt idx="0">
                        <c:v>13776</c:v>
                      </c:pt>
                      <c:pt idx="1">
                        <c:v>191</c:v>
                      </c:pt>
                      <c:pt idx="2">
                        <c:v>212</c:v>
                      </c:pt>
                      <c:pt idx="3">
                        <c:v>147</c:v>
                      </c:pt>
                      <c:pt idx="4">
                        <c:v>311</c:v>
                      </c:pt>
                      <c:pt idx="5">
                        <c:v>12866</c:v>
                      </c:pt>
                      <c:pt idx="6">
                        <c:v>298</c:v>
                      </c:pt>
                      <c:pt idx="7">
                        <c:v>233</c:v>
                      </c:pt>
                      <c:pt idx="8">
                        <c:v>160</c:v>
                      </c:pt>
                      <c:pt idx="9">
                        <c:v>754</c:v>
                      </c:pt>
                      <c:pt idx="10">
                        <c:v>4381</c:v>
                      </c:pt>
                      <c:pt idx="11">
                        <c:v>371</c:v>
                      </c:pt>
                      <c:pt idx="12">
                        <c:v>74</c:v>
                      </c:pt>
                      <c:pt idx="13">
                        <c:v>136</c:v>
                      </c:pt>
                      <c:pt idx="14">
                        <c:v>228</c:v>
                      </c:pt>
                      <c:pt idx="15">
                        <c:v>4604</c:v>
                      </c:pt>
                      <c:pt idx="16">
                        <c:v>916</c:v>
                      </c:pt>
                      <c:pt idx="17">
                        <c:v>568</c:v>
                      </c:pt>
                      <c:pt idx="18">
                        <c:v>451</c:v>
                      </c:pt>
                      <c:pt idx="19">
                        <c:v>837</c:v>
                      </c:pt>
                    </c:numCache>
                  </c:numRef>
                </c:val>
                <c:extLst xmlns:c15="http://schemas.microsoft.com/office/drawing/2012/chart">
                  <c:ext xmlns:c16="http://schemas.microsoft.com/office/drawing/2014/chart" uri="{C3380CC4-5D6E-409C-BE32-E72D297353CC}">
                    <c16:uniqueId val="{0000000B-48EF-4E2F-8E5A-6BE3A4784793}"/>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'47 Data Census moves'!$G$273</c15:sqref>
                        </c15:formulaRef>
                      </c:ext>
                    </c:extLst>
                    <c:strCache>
                      <c:ptCount val="1"/>
                      <c:pt idx="0">
                        <c:v>Huntingdonshire</c:v>
                      </c:pt>
                    </c:strCache>
                  </c:strRef>
                </c:tx>
                <c:spPr>
                  <a:solidFill>
                    <a:schemeClr val="accent1">
                      <a:tint val="93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'47 Data Census moves'!$B$274:$C$293</c15:sqref>
                        </c15:formulaRef>
                      </c:ext>
                    </c:extLst>
                    <c:multiLvlStrCache>
                      <c:ptCount val="20"/>
                      <c:lvl>
                        <c:pt idx="0">
                          <c:v>Non-mover</c:v>
                        </c:pt>
                        <c:pt idx="1">
                          <c:v>Mover within same area</c:v>
                        </c:pt>
                        <c:pt idx="2">
                          <c:v>Moves into area</c:v>
                        </c:pt>
                        <c:pt idx="3">
                          <c:v>Moves out of area</c:v>
                        </c:pt>
                        <c:pt idx="4">
                          <c:v>Partially moving household</c:v>
                        </c:pt>
                        <c:pt idx="5">
                          <c:v>Non-mover</c:v>
                        </c:pt>
                        <c:pt idx="6">
                          <c:v>Mover within same area</c:v>
                        </c:pt>
                        <c:pt idx="7">
                          <c:v>Moves into area</c:v>
                        </c:pt>
                        <c:pt idx="8">
                          <c:v>Moves out of area</c:v>
                        </c:pt>
                        <c:pt idx="9">
                          <c:v>Partially moving household</c:v>
                        </c:pt>
                        <c:pt idx="10">
                          <c:v>Non-mover</c:v>
                        </c:pt>
                        <c:pt idx="11">
                          <c:v>Mover within same area</c:v>
                        </c:pt>
                        <c:pt idx="12">
                          <c:v>Moves into area</c:v>
                        </c:pt>
                        <c:pt idx="13">
                          <c:v>Moves out of area</c:v>
                        </c:pt>
                        <c:pt idx="14">
                          <c:v>Partially moving household</c:v>
                        </c:pt>
                        <c:pt idx="15">
                          <c:v>Non-mover</c:v>
                        </c:pt>
                        <c:pt idx="16">
                          <c:v>Mover within same area</c:v>
                        </c:pt>
                        <c:pt idx="17">
                          <c:v>Moves into area</c:v>
                        </c:pt>
                        <c:pt idx="18">
                          <c:v>Moves out of area</c:v>
                        </c:pt>
                        <c:pt idx="19">
                          <c:v>Partially moving household</c:v>
                        </c:pt>
                      </c:lvl>
                      <c:lvl>
                        <c:pt idx="0">
                          <c:v>Owned: Owned outright</c:v>
                        </c:pt>
                        <c:pt idx="5">
                          <c:v>Owned with MG/loan or SO</c:v>
                        </c:pt>
                        <c:pt idx="10">
                          <c:v>All social rented</c:v>
                        </c:pt>
                        <c:pt idx="15">
                          <c:v>All private rented</c:v>
                        </c:pt>
                      </c:lvl>
                    </c:multiLvlStrCache>
                  </c:multiLvlStrRef>
                </c:cat>
                <c:val>
                  <c:numRef>
                    <c:extLst xmlns:c15="http://schemas.microsoft.com/office/drawing/2012/chart">
                      <c:ext xmlns:c15="http://schemas.microsoft.com/office/drawing/2012/chart" uri="{02D57815-91ED-43cb-92C2-25804820EDAC}">
                        <c15:formulaRef>
                          <c15:sqref>'47 Data Census moves'!$G$274:$G$293</c15:sqref>
                        </c15:formulaRef>
                      </c:ext>
                    </c:extLst>
                    <c:numCache>
                      <c:formatCode>0</c:formatCode>
                      <c:ptCount val="20"/>
                      <c:pt idx="0">
                        <c:v>20927</c:v>
                      </c:pt>
                      <c:pt idx="1">
                        <c:v>257</c:v>
                      </c:pt>
                      <c:pt idx="2">
                        <c:v>323</c:v>
                      </c:pt>
                      <c:pt idx="3">
                        <c:v>262</c:v>
                      </c:pt>
                      <c:pt idx="4">
                        <c:v>664</c:v>
                      </c:pt>
                      <c:pt idx="5">
                        <c:v>24859</c:v>
                      </c:pt>
                      <c:pt idx="6">
                        <c:v>769</c:v>
                      </c:pt>
                      <c:pt idx="7">
                        <c:v>577</c:v>
                      </c:pt>
                      <c:pt idx="8">
                        <c:v>384</c:v>
                      </c:pt>
                      <c:pt idx="9">
                        <c:v>1530</c:v>
                      </c:pt>
                      <c:pt idx="10">
                        <c:v>7627</c:v>
                      </c:pt>
                      <c:pt idx="11">
                        <c:v>660</c:v>
                      </c:pt>
                      <c:pt idx="12">
                        <c:v>197</c:v>
                      </c:pt>
                      <c:pt idx="13">
                        <c:v>147</c:v>
                      </c:pt>
                      <c:pt idx="14">
                        <c:v>455</c:v>
                      </c:pt>
                      <c:pt idx="15">
                        <c:v>6481</c:v>
                      </c:pt>
                      <c:pt idx="16">
                        <c:v>1292</c:v>
                      </c:pt>
                      <c:pt idx="17">
                        <c:v>1297</c:v>
                      </c:pt>
                      <c:pt idx="18">
                        <c:v>878</c:v>
                      </c:pt>
                      <c:pt idx="19">
                        <c:v>1418</c:v>
                      </c:pt>
                    </c:numCache>
                  </c:numRef>
                </c:val>
                <c:extLst xmlns:c15="http://schemas.microsoft.com/office/drawing/2012/chart">
                  <c:ext xmlns:c16="http://schemas.microsoft.com/office/drawing/2014/chart" uri="{C3380CC4-5D6E-409C-BE32-E72D297353CC}">
                    <c16:uniqueId val="{0000000C-48EF-4E2F-8E5A-6BE3A4784793}"/>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'47 Data Census moves'!$H$273</c15:sqref>
                        </c15:formulaRef>
                      </c:ext>
                    </c:extLst>
                    <c:strCache>
                      <c:ptCount val="1"/>
                      <c:pt idx="0">
                        <c:v>Peterborough</c:v>
                      </c:pt>
                    </c:strCache>
                  </c:strRef>
                </c:tx>
                <c:spPr>
                  <a:solidFill>
                    <a:schemeClr val="accent1">
                      <a:shade val="92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'47 Data Census moves'!$B$274:$C$293</c15:sqref>
                        </c15:formulaRef>
                      </c:ext>
                    </c:extLst>
                    <c:multiLvlStrCache>
                      <c:ptCount val="20"/>
                      <c:lvl>
                        <c:pt idx="0">
                          <c:v>Non-mover</c:v>
                        </c:pt>
                        <c:pt idx="1">
                          <c:v>Mover within same area</c:v>
                        </c:pt>
                        <c:pt idx="2">
                          <c:v>Moves into area</c:v>
                        </c:pt>
                        <c:pt idx="3">
                          <c:v>Moves out of area</c:v>
                        </c:pt>
                        <c:pt idx="4">
                          <c:v>Partially moving household</c:v>
                        </c:pt>
                        <c:pt idx="5">
                          <c:v>Non-mover</c:v>
                        </c:pt>
                        <c:pt idx="6">
                          <c:v>Mover within same area</c:v>
                        </c:pt>
                        <c:pt idx="7">
                          <c:v>Moves into area</c:v>
                        </c:pt>
                        <c:pt idx="8">
                          <c:v>Moves out of area</c:v>
                        </c:pt>
                        <c:pt idx="9">
                          <c:v>Partially moving household</c:v>
                        </c:pt>
                        <c:pt idx="10">
                          <c:v>Non-mover</c:v>
                        </c:pt>
                        <c:pt idx="11">
                          <c:v>Mover within same area</c:v>
                        </c:pt>
                        <c:pt idx="12">
                          <c:v>Moves into area</c:v>
                        </c:pt>
                        <c:pt idx="13">
                          <c:v>Moves out of area</c:v>
                        </c:pt>
                        <c:pt idx="14">
                          <c:v>Partially moving household</c:v>
                        </c:pt>
                        <c:pt idx="15">
                          <c:v>Non-mover</c:v>
                        </c:pt>
                        <c:pt idx="16">
                          <c:v>Mover within same area</c:v>
                        </c:pt>
                        <c:pt idx="17">
                          <c:v>Moves into area</c:v>
                        </c:pt>
                        <c:pt idx="18">
                          <c:v>Moves out of area</c:v>
                        </c:pt>
                        <c:pt idx="19">
                          <c:v>Partially moving household</c:v>
                        </c:pt>
                      </c:lvl>
                      <c:lvl>
                        <c:pt idx="0">
                          <c:v>Owned: Owned outright</c:v>
                        </c:pt>
                        <c:pt idx="5">
                          <c:v>Owned with MG/loan or SO</c:v>
                        </c:pt>
                        <c:pt idx="10">
                          <c:v>All social rented</c:v>
                        </c:pt>
                        <c:pt idx="15">
                          <c:v>All private rented</c:v>
                        </c:pt>
                      </c:lvl>
                    </c:multiLvlStrCache>
                  </c:multiLvlStrRef>
                </c:cat>
                <c:val>
                  <c:numRef>
                    <c:extLst xmlns:c15="http://schemas.microsoft.com/office/drawing/2012/chart">
                      <c:ext xmlns:c15="http://schemas.microsoft.com/office/drawing/2012/chart" uri="{02D57815-91ED-43cb-92C2-25804820EDAC}">
                        <c15:formulaRef>
                          <c15:sqref>'47 Data Census moves'!$H$274:$H$293</c15:sqref>
                        </c15:formulaRef>
                      </c:ext>
                    </c:extLst>
                    <c:numCache>
                      <c:formatCode>0</c:formatCode>
                      <c:ptCount val="20"/>
                      <c:pt idx="0">
                        <c:v>18240</c:v>
                      </c:pt>
                      <c:pt idx="1">
                        <c:v>227</c:v>
                      </c:pt>
                      <c:pt idx="2">
                        <c:v>162</c:v>
                      </c:pt>
                      <c:pt idx="3">
                        <c:v>205</c:v>
                      </c:pt>
                      <c:pt idx="4">
                        <c:v>505</c:v>
                      </c:pt>
                      <c:pt idx="5">
                        <c:v>22693</c:v>
                      </c:pt>
                      <c:pt idx="6">
                        <c:v>787</c:v>
                      </c:pt>
                      <c:pt idx="7">
                        <c:v>310</c:v>
                      </c:pt>
                      <c:pt idx="8">
                        <c:v>342</c:v>
                      </c:pt>
                      <c:pt idx="9">
                        <c:v>1642</c:v>
                      </c:pt>
                      <c:pt idx="10">
                        <c:v>12279</c:v>
                      </c:pt>
                      <c:pt idx="11">
                        <c:v>1280</c:v>
                      </c:pt>
                      <c:pt idx="12">
                        <c:v>201</c:v>
                      </c:pt>
                      <c:pt idx="13">
                        <c:v>177</c:v>
                      </c:pt>
                      <c:pt idx="14">
                        <c:v>674</c:v>
                      </c:pt>
                      <c:pt idx="15">
                        <c:v>9230</c:v>
                      </c:pt>
                      <c:pt idx="16">
                        <c:v>2070</c:v>
                      </c:pt>
                      <c:pt idx="17">
                        <c:v>1280</c:v>
                      </c:pt>
                      <c:pt idx="18">
                        <c:v>1013</c:v>
                      </c:pt>
                      <c:pt idx="19">
                        <c:v>2443</c:v>
                      </c:pt>
                    </c:numCache>
                  </c:numRef>
                </c:val>
                <c:extLst xmlns:c15="http://schemas.microsoft.com/office/drawing/2012/chart">
                  <c:ext xmlns:c16="http://schemas.microsoft.com/office/drawing/2014/chart" uri="{C3380CC4-5D6E-409C-BE32-E72D297353CC}">
                    <c16:uniqueId val="{0000000D-48EF-4E2F-8E5A-6BE3A4784793}"/>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'47 Data Census moves'!$I$273</c15:sqref>
                        </c15:formulaRef>
                      </c:ext>
                    </c:extLst>
                    <c:strCache>
                      <c:ptCount val="1"/>
                      <c:pt idx="0">
                        <c:v>South Cambridgeshire</c:v>
                      </c:pt>
                    </c:strCache>
                  </c:strRef>
                </c:tx>
                <c:spPr>
                  <a:solidFill>
                    <a:schemeClr val="accent1">
                      <a:shade val="76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'47 Data Census moves'!$B$274:$C$293</c15:sqref>
                        </c15:formulaRef>
                      </c:ext>
                    </c:extLst>
                    <c:multiLvlStrCache>
                      <c:ptCount val="20"/>
                      <c:lvl>
                        <c:pt idx="0">
                          <c:v>Non-mover</c:v>
                        </c:pt>
                        <c:pt idx="1">
                          <c:v>Mover within same area</c:v>
                        </c:pt>
                        <c:pt idx="2">
                          <c:v>Moves into area</c:v>
                        </c:pt>
                        <c:pt idx="3">
                          <c:v>Moves out of area</c:v>
                        </c:pt>
                        <c:pt idx="4">
                          <c:v>Partially moving household</c:v>
                        </c:pt>
                        <c:pt idx="5">
                          <c:v>Non-mover</c:v>
                        </c:pt>
                        <c:pt idx="6">
                          <c:v>Mover within same area</c:v>
                        </c:pt>
                        <c:pt idx="7">
                          <c:v>Moves into area</c:v>
                        </c:pt>
                        <c:pt idx="8">
                          <c:v>Moves out of area</c:v>
                        </c:pt>
                        <c:pt idx="9">
                          <c:v>Partially moving household</c:v>
                        </c:pt>
                        <c:pt idx="10">
                          <c:v>Non-mover</c:v>
                        </c:pt>
                        <c:pt idx="11">
                          <c:v>Mover within same area</c:v>
                        </c:pt>
                        <c:pt idx="12">
                          <c:v>Moves into area</c:v>
                        </c:pt>
                        <c:pt idx="13">
                          <c:v>Moves out of area</c:v>
                        </c:pt>
                        <c:pt idx="14">
                          <c:v>Partially moving household</c:v>
                        </c:pt>
                        <c:pt idx="15">
                          <c:v>Non-mover</c:v>
                        </c:pt>
                        <c:pt idx="16">
                          <c:v>Mover within same area</c:v>
                        </c:pt>
                        <c:pt idx="17">
                          <c:v>Moves into area</c:v>
                        </c:pt>
                        <c:pt idx="18">
                          <c:v>Moves out of area</c:v>
                        </c:pt>
                        <c:pt idx="19">
                          <c:v>Partially moving household</c:v>
                        </c:pt>
                      </c:lvl>
                      <c:lvl>
                        <c:pt idx="0">
                          <c:v>Owned: Owned outright</c:v>
                        </c:pt>
                        <c:pt idx="5">
                          <c:v>Owned with MG/loan or SO</c:v>
                        </c:pt>
                        <c:pt idx="10">
                          <c:v>All social rented</c:v>
                        </c:pt>
                        <c:pt idx="15">
                          <c:v>All private rented</c:v>
                        </c:pt>
                      </c:lvl>
                    </c:multiLvlStrCache>
                  </c:multiLvlStrRef>
                </c:cat>
                <c:val>
                  <c:numRef>
                    <c:extLst xmlns:c15="http://schemas.microsoft.com/office/drawing/2012/chart">
                      <c:ext xmlns:c15="http://schemas.microsoft.com/office/drawing/2012/chart" uri="{02D57815-91ED-43cb-92C2-25804820EDAC}">
                        <c15:formulaRef>
                          <c15:sqref>'47 Data Census moves'!$I$274:$I$293</c15:sqref>
                        </c15:formulaRef>
                      </c:ext>
                    </c:extLst>
                    <c:numCache>
                      <c:formatCode>0</c:formatCode>
                      <c:ptCount val="20"/>
                      <c:pt idx="0">
                        <c:v>19566</c:v>
                      </c:pt>
                      <c:pt idx="1">
                        <c:v>218</c:v>
                      </c:pt>
                      <c:pt idx="2">
                        <c:v>318</c:v>
                      </c:pt>
                      <c:pt idx="3">
                        <c:v>356</c:v>
                      </c:pt>
                      <c:pt idx="4">
                        <c:v>657</c:v>
                      </c:pt>
                      <c:pt idx="5">
                        <c:v>19961</c:v>
                      </c:pt>
                      <c:pt idx="6">
                        <c:v>660</c:v>
                      </c:pt>
                      <c:pt idx="7">
                        <c:v>742</c:v>
                      </c:pt>
                      <c:pt idx="8">
                        <c:v>602</c:v>
                      </c:pt>
                      <c:pt idx="9">
                        <c:v>1265</c:v>
                      </c:pt>
                      <c:pt idx="10">
                        <c:v>7590</c:v>
                      </c:pt>
                      <c:pt idx="11">
                        <c:v>352</c:v>
                      </c:pt>
                      <c:pt idx="12">
                        <c:v>231</c:v>
                      </c:pt>
                      <c:pt idx="13">
                        <c:v>231</c:v>
                      </c:pt>
                      <c:pt idx="14">
                        <c:v>373</c:v>
                      </c:pt>
                      <c:pt idx="15">
                        <c:v>4999</c:v>
                      </c:pt>
                      <c:pt idx="16">
                        <c:v>547</c:v>
                      </c:pt>
                      <c:pt idx="17">
                        <c:v>1346</c:v>
                      </c:pt>
                      <c:pt idx="18">
                        <c:v>1026</c:v>
                      </c:pt>
                      <c:pt idx="19">
                        <c:v>1135</c:v>
                      </c:pt>
                    </c:numCache>
                  </c:numRef>
                </c:val>
                <c:extLst xmlns:c15="http://schemas.microsoft.com/office/drawing/2012/chart">
                  <c:ext xmlns:c16="http://schemas.microsoft.com/office/drawing/2014/chart" uri="{C3380CC4-5D6E-409C-BE32-E72D297353CC}">
                    <c16:uniqueId val="{0000000E-48EF-4E2F-8E5A-6BE3A4784793}"/>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'47 Data Census moves'!$J$273</c15:sqref>
                        </c15:formulaRef>
                      </c:ext>
                    </c:extLst>
                    <c:strCache>
                      <c:ptCount val="1"/>
                      <c:pt idx="0">
                        <c:v>West Suffolk</c:v>
                      </c:pt>
                    </c:strCache>
                  </c:strRef>
                </c:tx>
                <c:spPr>
                  <a:solidFill>
                    <a:schemeClr val="accent1">
                      <a:shade val="61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'47 Data Census moves'!$B$274:$C$293</c15:sqref>
                        </c15:formulaRef>
                      </c:ext>
                    </c:extLst>
                    <c:multiLvlStrCache>
                      <c:ptCount val="20"/>
                      <c:lvl>
                        <c:pt idx="0">
                          <c:v>Non-mover</c:v>
                        </c:pt>
                        <c:pt idx="1">
                          <c:v>Mover within same area</c:v>
                        </c:pt>
                        <c:pt idx="2">
                          <c:v>Moves into area</c:v>
                        </c:pt>
                        <c:pt idx="3">
                          <c:v>Moves out of area</c:v>
                        </c:pt>
                        <c:pt idx="4">
                          <c:v>Partially moving household</c:v>
                        </c:pt>
                        <c:pt idx="5">
                          <c:v>Non-mover</c:v>
                        </c:pt>
                        <c:pt idx="6">
                          <c:v>Mover within same area</c:v>
                        </c:pt>
                        <c:pt idx="7">
                          <c:v>Moves into area</c:v>
                        </c:pt>
                        <c:pt idx="8">
                          <c:v>Moves out of area</c:v>
                        </c:pt>
                        <c:pt idx="9">
                          <c:v>Partially moving household</c:v>
                        </c:pt>
                        <c:pt idx="10">
                          <c:v>Non-mover</c:v>
                        </c:pt>
                        <c:pt idx="11">
                          <c:v>Mover within same area</c:v>
                        </c:pt>
                        <c:pt idx="12">
                          <c:v>Moves into area</c:v>
                        </c:pt>
                        <c:pt idx="13">
                          <c:v>Moves out of area</c:v>
                        </c:pt>
                        <c:pt idx="14">
                          <c:v>Partially moving household</c:v>
                        </c:pt>
                        <c:pt idx="15">
                          <c:v>Non-mover</c:v>
                        </c:pt>
                        <c:pt idx="16">
                          <c:v>Mover within same area</c:v>
                        </c:pt>
                        <c:pt idx="17">
                          <c:v>Moves into area</c:v>
                        </c:pt>
                        <c:pt idx="18">
                          <c:v>Moves out of area</c:v>
                        </c:pt>
                        <c:pt idx="19">
                          <c:v>Partially moving household</c:v>
                        </c:pt>
                      </c:lvl>
                      <c:lvl>
                        <c:pt idx="0">
                          <c:v>Owned: Owned outright</c:v>
                        </c:pt>
                        <c:pt idx="5">
                          <c:v>Owned with MG/loan or SO</c:v>
                        </c:pt>
                        <c:pt idx="10">
                          <c:v>All social rented</c:v>
                        </c:pt>
                        <c:pt idx="15">
                          <c:v>All private rented</c:v>
                        </c:pt>
                      </c:lvl>
                    </c:multiLvlStrCache>
                  </c:multiLvlStrRef>
                </c:cat>
                <c:val>
                  <c:numRef>
                    <c:extLst xmlns:c15="http://schemas.microsoft.com/office/drawing/2012/chart">
                      <c:ext xmlns:c15="http://schemas.microsoft.com/office/drawing/2012/chart" uri="{02D57815-91ED-43cb-92C2-25804820EDAC}">
                        <c15:formulaRef>
                          <c15:sqref>'47 Data Census moves'!$J$274:$J$293</c15:sqref>
                        </c15:formulaRef>
                      </c:ext>
                    </c:extLst>
                    <c:numCache>
                      <c:formatCode>0</c:formatCode>
                      <c:ptCount val="20"/>
                      <c:pt idx="0">
                        <c:v>20996</c:v>
                      </c:pt>
                      <c:pt idx="1">
                        <c:v>266</c:v>
                      </c:pt>
                      <c:pt idx="2">
                        <c:v>440</c:v>
                      </c:pt>
                      <c:pt idx="3">
                        <c:v>236</c:v>
                      </c:pt>
                      <c:pt idx="4">
                        <c:v>642</c:v>
                      </c:pt>
                      <c:pt idx="5">
                        <c:v>20620</c:v>
                      </c:pt>
                      <c:pt idx="6">
                        <c:v>637</c:v>
                      </c:pt>
                      <c:pt idx="7">
                        <c:v>576</c:v>
                      </c:pt>
                      <c:pt idx="8">
                        <c:v>445</c:v>
                      </c:pt>
                      <c:pt idx="9">
                        <c:v>1353</c:v>
                      </c:pt>
                      <c:pt idx="10">
                        <c:v>9478</c:v>
                      </c:pt>
                      <c:pt idx="11">
                        <c:v>743</c:v>
                      </c:pt>
                      <c:pt idx="12">
                        <c:v>300</c:v>
                      </c:pt>
                      <c:pt idx="13">
                        <c:v>204</c:v>
                      </c:pt>
                      <c:pt idx="14">
                        <c:v>539</c:v>
                      </c:pt>
                      <c:pt idx="15">
                        <c:v>9386</c:v>
                      </c:pt>
                      <c:pt idx="16">
                        <c:v>1256</c:v>
                      </c:pt>
                      <c:pt idx="17">
                        <c:v>1981</c:v>
                      </c:pt>
                      <c:pt idx="18">
                        <c:v>922</c:v>
                      </c:pt>
                      <c:pt idx="19">
                        <c:v>1965</c:v>
                      </c:pt>
                    </c:numCache>
                  </c:numRef>
                </c:val>
                <c:extLst xmlns:c15="http://schemas.microsoft.com/office/drawing/2012/chart">
                  <c:ext xmlns:c16="http://schemas.microsoft.com/office/drawing/2014/chart" uri="{C3380CC4-5D6E-409C-BE32-E72D297353CC}">
                    <c16:uniqueId val="{0000000F-48EF-4E2F-8E5A-6BE3A4784793}"/>
                  </c:ext>
                </c:extLst>
              </c15:ser>
            </c15:filteredBarSeries>
          </c:ext>
        </c:extLst>
      </c:barChart>
      <c:catAx>
        <c:axId val="724414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4410512"/>
        <c:crosses val="autoZero"/>
        <c:auto val="1"/>
        <c:lblAlgn val="ctr"/>
        <c:lblOffset val="100"/>
        <c:noMultiLvlLbl val="0"/>
      </c:catAx>
      <c:valAx>
        <c:axId val="724410512"/>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24414448"/>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7.8036804275609023E-2"/>
          <c:y val="3.3759747387094509E-2"/>
          <c:w val="0.90607436616508585"/>
          <c:h val="0.82842664168524027"/>
        </c:manualLayout>
      </c:layout>
      <c:barChart>
        <c:barDir val="col"/>
        <c:grouping val="clustered"/>
        <c:varyColors val="0"/>
        <c:ser>
          <c:idx val="1"/>
          <c:order val="0"/>
          <c:tx>
            <c:strRef>
              <c:f>'30 Data CACI'!$A$14</c:f>
              <c:strCache>
                <c:ptCount val="1"/>
                <c:pt idx="0">
                  <c:v>Greater Cambridge</c:v>
                </c:pt>
              </c:strCache>
            </c:strRef>
          </c:tx>
          <c:spPr>
            <a:solidFill>
              <a:schemeClr val="accent1">
                <a:shade val="76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'30 Data CACI'!$B$3:$V$3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CACI'!$B$14:$V$14</c:f>
              <c:numCache>
                <c:formatCode>_-* #,##0_-;\-* #,##0_-;_-* "-"??_-;_-@_-</c:formatCode>
                <c:ptCount val="21"/>
                <c:pt idx="0">
                  <c:v>646</c:v>
                </c:pt>
                <c:pt idx="1">
                  <c:v>3642</c:v>
                </c:pt>
                <c:pt idx="2">
                  <c:v>5996</c:v>
                </c:pt>
                <c:pt idx="3">
                  <c:v>7610</c:v>
                </c:pt>
                <c:pt idx="4">
                  <c:v>7435</c:v>
                </c:pt>
                <c:pt idx="5">
                  <c:v>7642</c:v>
                </c:pt>
                <c:pt idx="6">
                  <c:v>7274</c:v>
                </c:pt>
                <c:pt idx="7">
                  <c:v>7574</c:v>
                </c:pt>
                <c:pt idx="8">
                  <c:v>6833</c:v>
                </c:pt>
                <c:pt idx="9">
                  <c:v>6681</c:v>
                </c:pt>
                <c:pt idx="10">
                  <c:v>5395</c:v>
                </c:pt>
                <c:pt idx="11">
                  <c:v>5151</c:v>
                </c:pt>
                <c:pt idx="12">
                  <c:v>4384</c:v>
                </c:pt>
                <c:pt idx="13">
                  <c:v>3610</c:v>
                </c:pt>
                <c:pt idx="14">
                  <c:v>3244</c:v>
                </c:pt>
                <c:pt idx="15">
                  <c:v>3011</c:v>
                </c:pt>
                <c:pt idx="16">
                  <c:v>3326</c:v>
                </c:pt>
                <c:pt idx="17">
                  <c:v>2876</c:v>
                </c:pt>
                <c:pt idx="18">
                  <c:v>2007</c:v>
                </c:pt>
                <c:pt idx="19">
                  <c:v>1943</c:v>
                </c:pt>
                <c:pt idx="20">
                  <c:v>4778</c:v>
                </c:pt>
              </c:numCache>
            </c:numRef>
          </c:val>
          <c:extLst>
            <c:ext xmlns:c16="http://schemas.microsoft.com/office/drawing/2014/chart" uri="{C3380CC4-5D6E-409C-BE32-E72D297353CC}">
              <c16:uniqueId val="{00000000-E6F1-4138-8514-9A13E905941D}"/>
            </c:ext>
          </c:extLst>
        </c:ser>
        <c:dLbls>
          <c:showLegendKey val="0"/>
          <c:showVal val="0"/>
          <c:showCatName val="0"/>
          <c:showSerName val="0"/>
          <c:showPercent val="0"/>
          <c:showBubbleSize val="0"/>
        </c:dLbls>
        <c:gapWidth val="267"/>
        <c:overlap val="-43"/>
        <c:axId val="603894944"/>
        <c:axId val="603887072"/>
      </c:barChart>
      <c:catAx>
        <c:axId val="6038949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lgn="ctr">
              <a:defRPr lang="en-US" sz="900" b="0" i="0" u="none" strike="noStrike" kern="1200" cap="none" spc="0" normalizeH="0" baseline="0">
                <a:solidFill>
                  <a:schemeClr val="dk1">
                    <a:lumMod val="50000"/>
                    <a:lumOff val="50000"/>
                  </a:schemeClr>
                </a:solidFill>
                <a:latin typeface="+mn-lt"/>
                <a:ea typeface="+mn-ea"/>
                <a:cs typeface="+mn-cs"/>
              </a:defRPr>
            </a:pPr>
            <a:endParaRPr lang="en-US"/>
          </a:p>
        </c:txPr>
        <c:crossAx val="603887072"/>
        <c:crosses val="autoZero"/>
        <c:auto val="1"/>
        <c:lblAlgn val="ctr"/>
        <c:lblOffset val="100"/>
        <c:noMultiLvlLbl val="0"/>
      </c:catAx>
      <c:valAx>
        <c:axId val="603887072"/>
        <c:scaling>
          <c:orientation val="minMax"/>
        </c:scaling>
        <c:delete val="0"/>
        <c:axPos val="l"/>
        <c:majorGridlines>
          <c:spPr>
            <a:ln w="9525" cap="flat" cmpd="sng" algn="ctr">
              <a:solidFill>
                <a:schemeClr val="dk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603894944"/>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44792798668054"/>
          <c:y val="3.6830837810394743E-2"/>
          <c:w val="0.77906797735886113"/>
          <c:h val="0.80385791829883835"/>
        </c:manualLayout>
      </c:layout>
      <c:lineChart>
        <c:grouping val="standard"/>
        <c:varyColors val="0"/>
        <c:ser>
          <c:idx val="10"/>
          <c:order val="8"/>
          <c:tx>
            <c:strRef>
              <c:f>'30 Data CACI'!$A$14</c:f>
              <c:strCache>
                <c:ptCount val="1"/>
                <c:pt idx="0">
                  <c:v>Greater Cambridge</c:v>
                </c:pt>
              </c:strCache>
              <c:extLst xmlns:c15="http://schemas.microsoft.com/office/drawing/2012/chart"/>
            </c:strRef>
          </c:tx>
          <c:spPr>
            <a:ln w="22225" cap="rnd">
              <a:solidFill>
                <a:srgbClr val="00B0F0"/>
              </a:solidFill>
              <a:round/>
            </a:ln>
            <a:effectLst/>
          </c:spPr>
          <c:marker>
            <c:symbol val="none"/>
          </c:marker>
          <c:cat>
            <c:strRef>
              <c:f>'30 Data CACI'!$B$3:$V$3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extLst xmlns:c15="http://schemas.microsoft.com/office/drawing/2012/chart"/>
            </c:strRef>
          </c:cat>
          <c:val>
            <c:numRef>
              <c:f>'30 Data CACI'!$B$14:$V$14</c:f>
              <c:numCache>
                <c:formatCode>_-* #,##0_-;\-* #,##0_-;_-* "-"??_-;_-@_-</c:formatCode>
                <c:ptCount val="21"/>
                <c:pt idx="0">
                  <c:v>646</c:v>
                </c:pt>
                <c:pt idx="1">
                  <c:v>3642</c:v>
                </c:pt>
                <c:pt idx="2">
                  <c:v>5996</c:v>
                </c:pt>
                <c:pt idx="3">
                  <c:v>7610</c:v>
                </c:pt>
                <c:pt idx="4">
                  <c:v>7435</c:v>
                </c:pt>
                <c:pt idx="5">
                  <c:v>7642</c:v>
                </c:pt>
                <c:pt idx="6">
                  <c:v>7274</c:v>
                </c:pt>
                <c:pt idx="7">
                  <c:v>7574</c:v>
                </c:pt>
                <c:pt idx="8">
                  <c:v>6833</c:v>
                </c:pt>
                <c:pt idx="9">
                  <c:v>6681</c:v>
                </c:pt>
                <c:pt idx="10">
                  <c:v>5395</c:v>
                </c:pt>
                <c:pt idx="11">
                  <c:v>5151</c:v>
                </c:pt>
                <c:pt idx="12">
                  <c:v>4384</c:v>
                </c:pt>
                <c:pt idx="13">
                  <c:v>3610</c:v>
                </c:pt>
                <c:pt idx="14">
                  <c:v>3244</c:v>
                </c:pt>
                <c:pt idx="15">
                  <c:v>3011</c:v>
                </c:pt>
                <c:pt idx="16">
                  <c:v>3326</c:v>
                </c:pt>
                <c:pt idx="17">
                  <c:v>2876</c:v>
                </c:pt>
                <c:pt idx="18">
                  <c:v>2007</c:v>
                </c:pt>
                <c:pt idx="19">
                  <c:v>1943</c:v>
                </c:pt>
                <c:pt idx="20">
                  <c:v>4778</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0-6E94-427E-BB11-CAEE906E4C6A}"/>
            </c:ext>
          </c:extLst>
        </c:ser>
        <c:dLbls>
          <c:showLegendKey val="0"/>
          <c:showVal val="0"/>
          <c:showCatName val="0"/>
          <c:showSerName val="0"/>
          <c:showPercent val="0"/>
          <c:showBubbleSize val="0"/>
        </c:dLbls>
        <c:marker val="1"/>
        <c:smooth val="0"/>
        <c:axId val="603894944"/>
        <c:axId val="603887072"/>
        <c:extLst>
          <c:ext xmlns:c15="http://schemas.microsoft.com/office/drawing/2012/chart" uri="{02D57815-91ED-43cb-92C2-25804820EDAC}">
            <c15:filteredLineSeries>
              <c15:ser>
                <c:idx val="1"/>
                <c:order val="0"/>
                <c:tx>
                  <c:strRef>
                    <c:extLst>
                      <c:ext uri="{02D57815-91ED-43cb-92C2-25804820EDAC}">
                        <c15:formulaRef>
                          <c15:sqref>'30 Data CACI'!$A$4</c15:sqref>
                        </c15:formulaRef>
                      </c:ext>
                    </c:extLst>
                    <c:strCache>
                      <c:ptCount val="1"/>
                      <c:pt idx="0">
                        <c:v>Cambridge</c:v>
                      </c:pt>
                    </c:strCache>
                  </c:strRef>
                </c:tx>
                <c:spPr>
                  <a:ln w="22225" cap="rnd">
                    <a:solidFill>
                      <a:schemeClr val="accent2"/>
                    </a:solidFill>
                    <a:round/>
                  </a:ln>
                  <a:effectLst/>
                </c:spPr>
                <c:marker>
                  <c:symbol val="none"/>
                </c:marker>
                <c:cat>
                  <c:strRef>
                    <c:extLst>
                      <c:ex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c:ext uri="{02D57815-91ED-43cb-92C2-25804820EDAC}">
                        <c15:formulaRef>
                          <c15:sqref>'30 Data CACI'!$B$4:$V$4</c15:sqref>
                        </c15:formulaRef>
                      </c:ext>
                    </c:extLst>
                    <c:numCache>
                      <c:formatCode>_-* #,##0_-;\-* #,##0_-;_-* "-"??_-;_-@_-</c:formatCode>
                      <c:ptCount val="21"/>
                      <c:pt idx="0">
                        <c:v>275</c:v>
                      </c:pt>
                      <c:pt idx="1">
                        <c:v>1558</c:v>
                      </c:pt>
                      <c:pt idx="2">
                        <c:v>2561</c:v>
                      </c:pt>
                      <c:pt idx="3">
                        <c:v>3232</c:v>
                      </c:pt>
                      <c:pt idx="4">
                        <c:v>3134</c:v>
                      </c:pt>
                      <c:pt idx="5">
                        <c:v>3195</c:v>
                      </c:pt>
                      <c:pt idx="6">
                        <c:v>3016</c:v>
                      </c:pt>
                      <c:pt idx="7">
                        <c:v>3112</c:v>
                      </c:pt>
                      <c:pt idx="8">
                        <c:v>2782</c:v>
                      </c:pt>
                      <c:pt idx="9">
                        <c:v>2695</c:v>
                      </c:pt>
                      <c:pt idx="10">
                        <c:v>2158</c:v>
                      </c:pt>
                      <c:pt idx="11">
                        <c:v>2044</c:v>
                      </c:pt>
                      <c:pt idx="12">
                        <c:v>1726</c:v>
                      </c:pt>
                      <c:pt idx="13">
                        <c:v>1411</c:v>
                      </c:pt>
                      <c:pt idx="14">
                        <c:v>1259</c:v>
                      </c:pt>
                      <c:pt idx="15">
                        <c:v>1162</c:v>
                      </c:pt>
                      <c:pt idx="16">
                        <c:v>1276</c:v>
                      </c:pt>
                      <c:pt idx="17">
                        <c:v>1097</c:v>
                      </c:pt>
                      <c:pt idx="18">
                        <c:v>761</c:v>
                      </c:pt>
                      <c:pt idx="19">
                        <c:v>733</c:v>
                      </c:pt>
                      <c:pt idx="20">
                        <c:v>1786</c:v>
                      </c:pt>
                    </c:numCache>
                  </c:numRef>
                </c:val>
                <c:smooth val="0"/>
                <c:extLst>
                  <c:ext xmlns:c16="http://schemas.microsoft.com/office/drawing/2014/chart" uri="{C3380CC4-5D6E-409C-BE32-E72D297353CC}">
                    <c16:uniqueId val="{00000002-6E94-427E-BB11-CAEE906E4C6A}"/>
                  </c:ext>
                </c:extLst>
              </c15:ser>
            </c15:filteredLineSeries>
            <c15:filteredLineSeries>
              <c15:ser>
                <c:idx val="0"/>
                <c:order val="1"/>
                <c:tx>
                  <c:strRef>
                    <c:extLst xmlns:c15="http://schemas.microsoft.com/office/drawing/2012/chart">
                      <c:ext xmlns:c15="http://schemas.microsoft.com/office/drawing/2012/chart" uri="{02D57815-91ED-43cb-92C2-25804820EDAC}">
                        <c15:formulaRef>
                          <c15:sqref>'30 Data CACI'!$A$5</c15:sqref>
                        </c15:formulaRef>
                      </c:ext>
                    </c:extLst>
                    <c:strCache>
                      <c:ptCount val="1"/>
                      <c:pt idx="0">
                        <c:v>East Cambs</c:v>
                      </c:pt>
                    </c:strCache>
                  </c:strRef>
                </c:tx>
                <c:spPr>
                  <a:ln w="22225" cap="rnd">
                    <a:solidFill>
                      <a:schemeClr val="accent1"/>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CACI'!$B$5:$V$5</c15:sqref>
                        </c15:formulaRef>
                      </c:ext>
                    </c:extLst>
                    <c:numCache>
                      <c:formatCode>_-* #,##0_-;\-* #,##0_-;_-* "-"??_-;_-@_-</c:formatCode>
                      <c:ptCount val="21"/>
                      <c:pt idx="0">
                        <c:v>335</c:v>
                      </c:pt>
                      <c:pt idx="1">
                        <c:v>1724</c:v>
                      </c:pt>
                      <c:pt idx="2">
                        <c:v>2660</c:v>
                      </c:pt>
                      <c:pt idx="3">
                        <c:v>3216</c:v>
                      </c:pt>
                      <c:pt idx="4">
                        <c:v>3016</c:v>
                      </c:pt>
                      <c:pt idx="5">
                        <c:v>2990</c:v>
                      </c:pt>
                      <c:pt idx="6">
                        <c:v>2752</c:v>
                      </c:pt>
                      <c:pt idx="7">
                        <c:v>2773</c:v>
                      </c:pt>
                      <c:pt idx="8">
                        <c:v>2423</c:v>
                      </c:pt>
                      <c:pt idx="9">
                        <c:v>2298</c:v>
                      </c:pt>
                      <c:pt idx="10">
                        <c:v>1805</c:v>
                      </c:pt>
                      <c:pt idx="11">
                        <c:v>1679</c:v>
                      </c:pt>
                      <c:pt idx="12">
                        <c:v>1394</c:v>
                      </c:pt>
                      <c:pt idx="13">
                        <c:v>1121</c:v>
                      </c:pt>
                      <c:pt idx="14">
                        <c:v>986</c:v>
                      </c:pt>
                      <c:pt idx="15">
                        <c:v>898</c:v>
                      </c:pt>
                      <c:pt idx="16">
                        <c:v>971</c:v>
                      </c:pt>
                      <c:pt idx="17">
                        <c:v>820</c:v>
                      </c:pt>
                      <c:pt idx="18">
                        <c:v>560</c:v>
                      </c:pt>
                      <c:pt idx="19">
                        <c:v>531</c:v>
                      </c:pt>
                      <c:pt idx="20">
                        <c:v>1246</c:v>
                      </c:pt>
                    </c:numCache>
                  </c:numRef>
                </c:val>
                <c:smooth val="0"/>
                <c:extLst xmlns:c15="http://schemas.microsoft.com/office/drawing/2012/chart">
                  <c:ext xmlns:c16="http://schemas.microsoft.com/office/drawing/2014/chart" uri="{C3380CC4-5D6E-409C-BE32-E72D297353CC}">
                    <c16:uniqueId val="{00000003-6E94-427E-BB11-CAEE906E4C6A}"/>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'30 Data CACI'!$A$6</c15:sqref>
                        </c15:formulaRef>
                      </c:ext>
                    </c:extLst>
                    <c:strCache>
                      <c:ptCount val="1"/>
                      <c:pt idx="0">
                        <c:v>Fenland</c:v>
                      </c:pt>
                    </c:strCache>
                  </c:strRef>
                </c:tx>
                <c:spPr>
                  <a:ln w="22225"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CACI'!$B$6:$V$6</c15:sqref>
                        </c15:formulaRef>
                      </c:ext>
                    </c:extLst>
                    <c:numCache>
                      <c:formatCode>_-* #,##0_-;\-* #,##0_-;_-* "-"??_-;_-@_-</c:formatCode>
                      <c:ptCount val="21"/>
                      <c:pt idx="0">
                        <c:v>816</c:v>
                      </c:pt>
                      <c:pt idx="1">
                        <c:v>3580</c:v>
                      </c:pt>
                      <c:pt idx="2">
                        <c:v>4784</c:v>
                      </c:pt>
                      <c:pt idx="3">
                        <c:v>5143</c:v>
                      </c:pt>
                      <c:pt idx="4">
                        <c:v>4367</c:v>
                      </c:pt>
                      <c:pt idx="5">
                        <c:v>3978</c:v>
                      </c:pt>
                      <c:pt idx="6">
                        <c:v>3389</c:v>
                      </c:pt>
                      <c:pt idx="7">
                        <c:v>3173</c:v>
                      </c:pt>
                      <c:pt idx="8">
                        <c:v>2584</c:v>
                      </c:pt>
                      <c:pt idx="9">
                        <c:v>2292</c:v>
                      </c:pt>
                      <c:pt idx="10">
                        <c:v>1695</c:v>
                      </c:pt>
                      <c:pt idx="11">
                        <c:v>1493</c:v>
                      </c:pt>
                      <c:pt idx="12">
                        <c:v>1174</c:v>
                      </c:pt>
                      <c:pt idx="13">
                        <c:v>899</c:v>
                      </c:pt>
                      <c:pt idx="14">
                        <c:v>756</c:v>
                      </c:pt>
                      <c:pt idx="15">
                        <c:v>661</c:v>
                      </c:pt>
                      <c:pt idx="16">
                        <c:v>685</c:v>
                      </c:pt>
                      <c:pt idx="17">
                        <c:v>552</c:v>
                      </c:pt>
                      <c:pt idx="18">
                        <c:v>361</c:v>
                      </c:pt>
                      <c:pt idx="19">
                        <c:v>328</c:v>
                      </c:pt>
                      <c:pt idx="20">
                        <c:v>706</c:v>
                      </c:pt>
                    </c:numCache>
                  </c:numRef>
                </c:val>
                <c:smooth val="0"/>
                <c:extLst xmlns:c15="http://schemas.microsoft.com/office/drawing/2012/chart">
                  <c:ext xmlns:c16="http://schemas.microsoft.com/office/drawing/2014/chart" uri="{C3380CC4-5D6E-409C-BE32-E72D297353CC}">
                    <c16:uniqueId val="{00000004-6E94-427E-BB11-CAEE906E4C6A}"/>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'30 Data CACI'!$A$7</c15:sqref>
                        </c15:formulaRef>
                      </c:ext>
                    </c:extLst>
                    <c:strCache>
                      <c:ptCount val="1"/>
                      <c:pt idx="0">
                        <c:v>Huntingdonshire</c:v>
                      </c:pt>
                    </c:strCache>
                  </c:strRef>
                </c:tx>
                <c:spPr>
                  <a:ln w="2222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CACI'!$B$7:$V$7</c15:sqref>
                        </c15:formulaRef>
                      </c:ext>
                    </c:extLst>
                    <c:numCache>
                      <c:formatCode>_-* #,##0_-;\-* #,##0_-;_-* "-"??_-;_-@_-</c:formatCode>
                      <c:ptCount val="21"/>
                      <c:pt idx="0">
                        <c:v>707</c:v>
                      </c:pt>
                      <c:pt idx="1">
                        <c:v>3535</c:v>
                      </c:pt>
                      <c:pt idx="2">
                        <c:v>5345</c:v>
                      </c:pt>
                      <c:pt idx="3">
                        <c:v>6390</c:v>
                      </c:pt>
                      <c:pt idx="4">
                        <c:v>5956</c:v>
                      </c:pt>
                      <c:pt idx="5">
                        <c:v>5889</c:v>
                      </c:pt>
                      <c:pt idx="6">
                        <c:v>5416</c:v>
                      </c:pt>
                      <c:pt idx="7">
                        <c:v>5457</c:v>
                      </c:pt>
                      <c:pt idx="8">
                        <c:v>4771</c:v>
                      </c:pt>
                      <c:pt idx="9">
                        <c:v>4525</c:v>
                      </c:pt>
                      <c:pt idx="10">
                        <c:v>3555</c:v>
                      </c:pt>
                      <c:pt idx="11">
                        <c:v>3308</c:v>
                      </c:pt>
                      <c:pt idx="12">
                        <c:v>2744</c:v>
                      </c:pt>
                      <c:pt idx="13">
                        <c:v>2207</c:v>
                      </c:pt>
                      <c:pt idx="14">
                        <c:v>1941</c:v>
                      </c:pt>
                      <c:pt idx="15">
                        <c:v>1765</c:v>
                      </c:pt>
                      <c:pt idx="16">
                        <c:v>1910</c:v>
                      </c:pt>
                      <c:pt idx="17">
                        <c:v>1612</c:v>
                      </c:pt>
                      <c:pt idx="18">
                        <c:v>1101</c:v>
                      </c:pt>
                      <c:pt idx="19">
                        <c:v>1044</c:v>
                      </c:pt>
                      <c:pt idx="20">
                        <c:v>2454</c:v>
                      </c:pt>
                    </c:numCache>
                  </c:numRef>
                </c:val>
                <c:smooth val="0"/>
                <c:extLst xmlns:c15="http://schemas.microsoft.com/office/drawing/2012/chart">
                  <c:ext xmlns:c16="http://schemas.microsoft.com/office/drawing/2014/chart" uri="{C3380CC4-5D6E-409C-BE32-E72D297353CC}">
                    <c16:uniqueId val="{00000005-6E94-427E-BB11-CAEE906E4C6A}"/>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'30 Data CACI'!$A$8</c15:sqref>
                        </c15:formulaRef>
                      </c:ext>
                    </c:extLst>
                    <c:strCache>
                      <c:ptCount val="1"/>
                      <c:pt idx="0">
                        <c:v>South Cambs</c:v>
                      </c:pt>
                    </c:strCache>
                  </c:strRef>
                </c:tx>
                <c:spPr>
                  <a:ln w="22225"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CACI'!$B$8:$V$8</c15:sqref>
                        </c15:formulaRef>
                      </c:ext>
                    </c:extLst>
                    <c:numCache>
                      <c:formatCode>_-* #,##0_-;\-* #,##0_-;_-* "-"??_-;_-@_-</c:formatCode>
                      <c:ptCount val="21"/>
                      <c:pt idx="0">
                        <c:v>371</c:v>
                      </c:pt>
                      <c:pt idx="1">
                        <c:v>2084</c:v>
                      </c:pt>
                      <c:pt idx="2">
                        <c:v>3435</c:v>
                      </c:pt>
                      <c:pt idx="3">
                        <c:v>4378</c:v>
                      </c:pt>
                      <c:pt idx="4">
                        <c:v>4301</c:v>
                      </c:pt>
                      <c:pt idx="5">
                        <c:v>4447</c:v>
                      </c:pt>
                      <c:pt idx="6">
                        <c:v>4258</c:v>
                      </c:pt>
                      <c:pt idx="7">
                        <c:v>4462</c:v>
                      </c:pt>
                      <c:pt idx="8">
                        <c:v>4051</c:v>
                      </c:pt>
                      <c:pt idx="9">
                        <c:v>3986</c:v>
                      </c:pt>
                      <c:pt idx="10">
                        <c:v>3237</c:v>
                      </c:pt>
                      <c:pt idx="11">
                        <c:v>3107</c:v>
                      </c:pt>
                      <c:pt idx="12">
                        <c:v>2658</c:v>
                      </c:pt>
                      <c:pt idx="13">
                        <c:v>2199</c:v>
                      </c:pt>
                      <c:pt idx="14">
                        <c:v>1985</c:v>
                      </c:pt>
                      <c:pt idx="15">
                        <c:v>1849</c:v>
                      </c:pt>
                      <c:pt idx="16">
                        <c:v>2050</c:v>
                      </c:pt>
                      <c:pt idx="17">
                        <c:v>1779</c:v>
                      </c:pt>
                      <c:pt idx="18">
                        <c:v>1246</c:v>
                      </c:pt>
                      <c:pt idx="19">
                        <c:v>1210</c:v>
                      </c:pt>
                      <c:pt idx="20">
                        <c:v>2992</c:v>
                      </c:pt>
                    </c:numCache>
                  </c:numRef>
                </c:val>
                <c:smooth val="0"/>
                <c:extLst xmlns:c15="http://schemas.microsoft.com/office/drawing/2012/chart">
                  <c:ext xmlns:c16="http://schemas.microsoft.com/office/drawing/2014/chart" uri="{C3380CC4-5D6E-409C-BE32-E72D297353CC}">
                    <c16:uniqueId val="{00000006-6E94-427E-BB11-CAEE906E4C6A}"/>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'30 Data CACI'!$A$9</c15:sqref>
                        </c15:formulaRef>
                      </c:ext>
                    </c:extLst>
                    <c:strCache>
                      <c:ptCount val="1"/>
                      <c:pt idx="0">
                        <c:v>Forest Heath </c:v>
                      </c:pt>
                    </c:strCache>
                  </c:strRef>
                </c:tx>
                <c:spPr>
                  <a:ln w="2222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CACI'!$B$9:$V$9</c15:sqref>
                        </c15:formulaRef>
                      </c:ext>
                    </c:extLst>
                    <c:numCache>
                      <c:formatCode>_-* #,##0_-;\-* #,##0_-;_-* "-"??_-;_-@_-</c:formatCode>
                      <c:ptCount val="21"/>
                      <c:pt idx="0">
                        <c:v>386</c:v>
                      </c:pt>
                      <c:pt idx="1">
                        <c:v>1816</c:v>
                      </c:pt>
                      <c:pt idx="2">
                        <c:v>2586</c:v>
                      </c:pt>
                      <c:pt idx="3">
                        <c:v>2921</c:v>
                      </c:pt>
                      <c:pt idx="4">
                        <c:v>2579</c:v>
                      </c:pt>
                      <c:pt idx="5">
                        <c:v>2421</c:v>
                      </c:pt>
                      <c:pt idx="6">
                        <c:v>2117</c:v>
                      </c:pt>
                      <c:pt idx="7">
                        <c:v>2028</c:v>
                      </c:pt>
                      <c:pt idx="8">
                        <c:v>1686</c:v>
                      </c:pt>
                      <c:pt idx="9">
                        <c:v>1523</c:v>
                      </c:pt>
                      <c:pt idx="10">
                        <c:v>1145</c:v>
                      </c:pt>
                      <c:pt idx="11">
                        <c:v>1022</c:v>
                      </c:pt>
                      <c:pt idx="12">
                        <c:v>814</c:v>
                      </c:pt>
                      <c:pt idx="13">
                        <c:v>630</c:v>
                      </c:pt>
                      <c:pt idx="14">
                        <c:v>536</c:v>
                      </c:pt>
                      <c:pt idx="15">
                        <c:v>473</c:v>
                      </c:pt>
                      <c:pt idx="16">
                        <c:v>495</c:v>
                      </c:pt>
                      <c:pt idx="17">
                        <c:v>403</c:v>
                      </c:pt>
                      <c:pt idx="18">
                        <c:v>266</c:v>
                      </c:pt>
                      <c:pt idx="19">
                        <c:v>245</c:v>
                      </c:pt>
                      <c:pt idx="20">
                        <c:v>539</c:v>
                      </c:pt>
                    </c:numCache>
                  </c:numRef>
                </c:val>
                <c:smooth val="0"/>
                <c:extLst xmlns:c15="http://schemas.microsoft.com/office/drawing/2012/chart">
                  <c:ext xmlns:c16="http://schemas.microsoft.com/office/drawing/2014/chart" uri="{C3380CC4-5D6E-409C-BE32-E72D297353CC}">
                    <c16:uniqueId val="{00000007-6E94-427E-BB11-CAEE906E4C6A}"/>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'30 Data CACI'!$A$10</c15:sqref>
                        </c15:formulaRef>
                      </c:ext>
                    </c:extLst>
                    <c:strCache>
                      <c:ptCount val="1"/>
                      <c:pt idx="0">
                        <c:v>St Edmundsbury</c:v>
                      </c:pt>
                    </c:strCache>
                  </c:strRef>
                </c:tx>
                <c:spPr>
                  <a:ln w="22225" cap="rnd">
                    <a:solidFill>
                      <a:schemeClr val="accent1">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CACI'!$B$10:$V$10</c15:sqref>
                        </c15:formulaRef>
                      </c:ext>
                    </c:extLst>
                    <c:numCache>
                      <c:formatCode>_-* #,##0_-;\-* #,##0_-;_-* "-"??_-;_-@_-</c:formatCode>
                      <c:ptCount val="21"/>
                      <c:pt idx="0">
                        <c:v>479</c:v>
                      </c:pt>
                      <c:pt idx="1">
                        <c:v>2398</c:v>
                      </c:pt>
                      <c:pt idx="2">
                        <c:v>3591</c:v>
                      </c:pt>
                      <c:pt idx="3">
                        <c:v>4240</c:v>
                      </c:pt>
                      <c:pt idx="4">
                        <c:v>3900</c:v>
                      </c:pt>
                      <c:pt idx="5">
                        <c:v>3804</c:v>
                      </c:pt>
                      <c:pt idx="6">
                        <c:v>3450</c:v>
                      </c:pt>
                      <c:pt idx="7">
                        <c:v>3428</c:v>
                      </c:pt>
                      <c:pt idx="8">
                        <c:v>2956</c:v>
                      </c:pt>
                      <c:pt idx="9">
                        <c:v>2765</c:v>
                      </c:pt>
                      <c:pt idx="10">
                        <c:v>2146</c:v>
                      </c:pt>
                      <c:pt idx="11">
                        <c:v>1975</c:v>
                      </c:pt>
                      <c:pt idx="12">
                        <c:v>1621</c:v>
                      </c:pt>
                      <c:pt idx="13">
                        <c:v>1291</c:v>
                      </c:pt>
                      <c:pt idx="14">
                        <c:v>1126</c:v>
                      </c:pt>
                      <c:pt idx="15">
                        <c:v>1017</c:v>
                      </c:pt>
                      <c:pt idx="16">
                        <c:v>1092</c:v>
                      </c:pt>
                      <c:pt idx="17">
                        <c:v>914</c:v>
                      </c:pt>
                      <c:pt idx="18">
                        <c:v>620</c:v>
                      </c:pt>
                      <c:pt idx="19">
                        <c:v>584</c:v>
                      </c:pt>
                      <c:pt idx="20">
                        <c:v>1355</c:v>
                      </c:pt>
                    </c:numCache>
                  </c:numRef>
                </c:val>
                <c:smooth val="0"/>
                <c:extLst xmlns:c15="http://schemas.microsoft.com/office/drawing/2012/chart">
                  <c:ext xmlns:c16="http://schemas.microsoft.com/office/drawing/2014/chart" uri="{C3380CC4-5D6E-409C-BE32-E72D297353CC}">
                    <c16:uniqueId val="{00000008-6E94-427E-BB11-CAEE906E4C6A}"/>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'30 Data CACI'!$A$11</c15:sqref>
                        </c15:formulaRef>
                      </c:ext>
                    </c:extLst>
                    <c:strCache>
                      <c:ptCount val="1"/>
                      <c:pt idx="0">
                        <c:v>Peterborough</c:v>
                      </c:pt>
                    </c:strCache>
                  </c:strRef>
                </c:tx>
                <c:spPr>
                  <a:ln w="22225" cap="rnd">
                    <a:solidFill>
                      <a:schemeClr val="accent2">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CACI'!$B$11:$V$11</c15:sqref>
                        </c15:formulaRef>
                      </c:ext>
                    </c:extLst>
                    <c:numCache>
                      <c:formatCode>_-* #,##0_-;\-* #,##0_-;_-* "-"??_-;_-@_-</c:formatCode>
                      <c:ptCount val="21"/>
                      <c:pt idx="0">
                        <c:v>1535</c:v>
                      </c:pt>
                      <c:pt idx="1">
                        <c:v>6527</c:v>
                      </c:pt>
                      <c:pt idx="2">
                        <c:v>8552</c:v>
                      </c:pt>
                      <c:pt idx="3">
                        <c:v>9095</c:v>
                      </c:pt>
                      <c:pt idx="4">
                        <c:v>7685</c:v>
                      </c:pt>
                      <c:pt idx="5">
                        <c:v>6995</c:v>
                      </c:pt>
                      <c:pt idx="6">
                        <c:v>5969</c:v>
                      </c:pt>
                      <c:pt idx="7">
                        <c:v>5603</c:v>
                      </c:pt>
                      <c:pt idx="8">
                        <c:v>4576</c:v>
                      </c:pt>
                      <c:pt idx="9">
                        <c:v>4068</c:v>
                      </c:pt>
                      <c:pt idx="10">
                        <c:v>3013</c:v>
                      </c:pt>
                      <c:pt idx="11">
                        <c:v>2657</c:v>
                      </c:pt>
                      <c:pt idx="12">
                        <c:v>2090</c:v>
                      </c:pt>
                      <c:pt idx="13">
                        <c:v>1603</c:v>
                      </c:pt>
                      <c:pt idx="14">
                        <c:v>1349</c:v>
                      </c:pt>
                      <c:pt idx="15">
                        <c:v>1181</c:v>
                      </c:pt>
                      <c:pt idx="16">
                        <c:v>1228</c:v>
                      </c:pt>
                      <c:pt idx="17">
                        <c:v>992</c:v>
                      </c:pt>
                      <c:pt idx="18">
                        <c:v>651</c:v>
                      </c:pt>
                      <c:pt idx="19">
                        <c:v>596</c:v>
                      </c:pt>
                      <c:pt idx="20">
                        <c:v>1304</c:v>
                      </c:pt>
                    </c:numCache>
                  </c:numRef>
                </c:val>
                <c:smooth val="0"/>
                <c:extLst xmlns:c15="http://schemas.microsoft.com/office/drawing/2012/chart">
                  <c:ext xmlns:c16="http://schemas.microsoft.com/office/drawing/2014/chart" uri="{C3380CC4-5D6E-409C-BE32-E72D297353CC}">
                    <c16:uniqueId val="{00000009-6E94-427E-BB11-CAEE906E4C6A}"/>
                  </c:ext>
                </c:extLst>
              </c15:ser>
            </c15:filteredLineSeries>
            <c15:filteredLineSeries>
              <c15:ser>
                <c:idx val="9"/>
                <c:order val="10"/>
                <c:tx>
                  <c:strRef>
                    <c:extLst xmlns:c15="http://schemas.microsoft.com/office/drawing/2012/chart">
                      <c:ext xmlns:c15="http://schemas.microsoft.com/office/drawing/2012/chart" uri="{02D57815-91ED-43cb-92C2-25804820EDAC}">
                        <c15:formulaRef>
                          <c15:sqref>'30 Data CACI'!$A$13</c15:sqref>
                        </c15:formulaRef>
                      </c:ext>
                    </c:extLst>
                    <c:strCache>
                      <c:ptCount val="1"/>
                      <c:pt idx="0">
                        <c:v>West Suffolk</c:v>
                      </c:pt>
                    </c:strCache>
                  </c:strRef>
                </c:tx>
                <c:spPr>
                  <a:ln w="22225" cap="rnd">
                    <a:solidFill>
                      <a:schemeClr val="accent4">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CACI'!$B$13:$V$13</c15:sqref>
                        </c15:formulaRef>
                      </c:ext>
                    </c:extLst>
                    <c:numCache>
                      <c:formatCode>_-* #,##0_-;\-* #,##0_-;_-* "-"??_-;_-@_-</c:formatCode>
                      <c:ptCount val="21"/>
                      <c:pt idx="0">
                        <c:v>865</c:v>
                      </c:pt>
                      <c:pt idx="1">
                        <c:v>4214</c:v>
                      </c:pt>
                      <c:pt idx="2">
                        <c:v>6177</c:v>
                      </c:pt>
                      <c:pt idx="3">
                        <c:v>7161</c:v>
                      </c:pt>
                      <c:pt idx="4">
                        <c:v>6479</c:v>
                      </c:pt>
                      <c:pt idx="5">
                        <c:v>6225</c:v>
                      </c:pt>
                      <c:pt idx="6">
                        <c:v>5567</c:v>
                      </c:pt>
                      <c:pt idx="7">
                        <c:v>5456</c:v>
                      </c:pt>
                      <c:pt idx="8">
                        <c:v>4642</c:v>
                      </c:pt>
                      <c:pt idx="9">
                        <c:v>4288</c:v>
                      </c:pt>
                      <c:pt idx="10">
                        <c:v>3291</c:v>
                      </c:pt>
                      <c:pt idx="11">
                        <c:v>2997</c:v>
                      </c:pt>
                      <c:pt idx="12">
                        <c:v>2435</c:v>
                      </c:pt>
                      <c:pt idx="13">
                        <c:v>1921</c:v>
                      </c:pt>
                      <c:pt idx="14">
                        <c:v>1662</c:v>
                      </c:pt>
                      <c:pt idx="15">
                        <c:v>1490</c:v>
                      </c:pt>
                      <c:pt idx="16">
                        <c:v>1587</c:v>
                      </c:pt>
                      <c:pt idx="17">
                        <c:v>1317</c:v>
                      </c:pt>
                      <c:pt idx="18">
                        <c:v>886</c:v>
                      </c:pt>
                      <c:pt idx="19">
                        <c:v>829</c:v>
                      </c:pt>
                      <c:pt idx="20">
                        <c:v>1894</c:v>
                      </c:pt>
                    </c:numCache>
                  </c:numRef>
                </c:val>
                <c:smooth val="0"/>
                <c:extLst xmlns:c15="http://schemas.microsoft.com/office/drawing/2012/chart">
                  <c:ext xmlns:c16="http://schemas.microsoft.com/office/drawing/2014/chart" uri="{C3380CC4-5D6E-409C-BE32-E72D297353CC}">
                    <c16:uniqueId val="{0000000A-6E94-427E-BB11-CAEE906E4C6A}"/>
                  </c:ext>
                </c:extLst>
              </c15:ser>
            </c15:filteredLineSeries>
          </c:ext>
        </c:extLst>
      </c:lineChart>
      <c:lineChart>
        <c:grouping val="standard"/>
        <c:varyColors val="0"/>
        <c:ser>
          <c:idx val="8"/>
          <c:order val="9"/>
          <c:tx>
            <c:strRef>
              <c:f>'30 Data CACI'!$A$12</c:f>
              <c:strCache>
                <c:ptCount val="1"/>
                <c:pt idx="0">
                  <c:v>Total</c:v>
                </c:pt>
              </c:strCache>
              <c:extLst xmlns:c15="http://schemas.microsoft.com/office/drawing/2012/chart"/>
            </c:strRef>
          </c:tx>
          <c:spPr>
            <a:ln w="22225" cap="rnd">
              <a:solidFill>
                <a:schemeClr val="tx1">
                  <a:lumMod val="50000"/>
                  <a:lumOff val="50000"/>
                </a:schemeClr>
              </a:solidFill>
              <a:round/>
            </a:ln>
            <a:effectLst/>
          </c:spPr>
          <c:marker>
            <c:symbol val="none"/>
          </c:marker>
          <c:cat>
            <c:strRef>
              <c:f>'30 Data CACI'!$B$3:$V$3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extLst xmlns:c15="http://schemas.microsoft.com/office/drawing/2012/chart"/>
            </c:strRef>
          </c:cat>
          <c:val>
            <c:numRef>
              <c:f>'30 Data CACI'!$B$12:$V$12</c:f>
              <c:numCache>
                <c:formatCode>_-* #,##0_-;\-* #,##0_-;_-* "-"??_-;_-@_-</c:formatCode>
                <c:ptCount val="21"/>
                <c:pt idx="0">
                  <c:v>4904</c:v>
                </c:pt>
                <c:pt idx="1">
                  <c:v>23222</c:v>
                </c:pt>
                <c:pt idx="2">
                  <c:v>33514</c:v>
                </c:pt>
                <c:pt idx="3">
                  <c:v>38615</c:v>
                </c:pt>
                <c:pt idx="4">
                  <c:v>34938</c:v>
                </c:pt>
                <c:pt idx="5">
                  <c:v>33719</c:v>
                </c:pt>
                <c:pt idx="6">
                  <c:v>30367</c:v>
                </c:pt>
                <c:pt idx="7">
                  <c:v>30036</c:v>
                </c:pt>
                <c:pt idx="8">
                  <c:v>25829</c:v>
                </c:pt>
                <c:pt idx="9">
                  <c:v>24152</c:v>
                </c:pt>
                <c:pt idx="10">
                  <c:v>18754</c:v>
                </c:pt>
                <c:pt idx="11">
                  <c:v>17285</c:v>
                </c:pt>
                <c:pt idx="12">
                  <c:v>14221</c:v>
                </c:pt>
                <c:pt idx="13">
                  <c:v>11361</c:v>
                </c:pt>
                <c:pt idx="14">
                  <c:v>9938</c:v>
                </c:pt>
                <c:pt idx="15">
                  <c:v>9006</c:v>
                </c:pt>
                <c:pt idx="16">
                  <c:v>9707</c:v>
                </c:pt>
                <c:pt idx="17">
                  <c:v>8169</c:v>
                </c:pt>
                <c:pt idx="18">
                  <c:v>5566</c:v>
                </c:pt>
                <c:pt idx="19">
                  <c:v>5271</c:v>
                </c:pt>
                <c:pt idx="20">
                  <c:v>12382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1-6E94-427E-BB11-CAEE906E4C6A}"/>
            </c:ext>
          </c:extLst>
        </c:ser>
        <c:dLbls>
          <c:showLegendKey val="0"/>
          <c:showVal val="0"/>
          <c:showCatName val="0"/>
          <c:showSerName val="0"/>
          <c:showPercent val="0"/>
          <c:showBubbleSize val="0"/>
        </c:dLbls>
        <c:marker val="1"/>
        <c:smooth val="0"/>
        <c:axId val="1258405984"/>
        <c:axId val="1258409592"/>
      </c:lineChart>
      <c:catAx>
        <c:axId val="6038949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lgn="ctr">
              <a:defRPr lang="en-US" sz="900" b="0" i="0" u="none" strike="noStrike" kern="1200" cap="none" spc="0" normalizeH="0" baseline="0">
                <a:solidFill>
                  <a:schemeClr val="dk1">
                    <a:lumMod val="50000"/>
                    <a:lumOff val="50000"/>
                  </a:schemeClr>
                </a:solidFill>
                <a:latin typeface="+mn-lt"/>
                <a:ea typeface="+mn-ea"/>
                <a:cs typeface="+mn-cs"/>
              </a:defRPr>
            </a:pPr>
            <a:endParaRPr lang="en-US"/>
          </a:p>
        </c:txPr>
        <c:crossAx val="603887072"/>
        <c:crosses val="autoZero"/>
        <c:auto val="1"/>
        <c:lblAlgn val="ctr"/>
        <c:lblOffset val="100"/>
        <c:noMultiLvlLbl val="0"/>
      </c:catAx>
      <c:valAx>
        <c:axId val="603887072"/>
        <c:scaling>
          <c:orientation val="minMax"/>
        </c:scaling>
        <c:delete val="0"/>
        <c:axPos val="l"/>
        <c:majorGridlines>
          <c:spPr>
            <a:ln w="9525" cap="flat" cmpd="sng" algn="ctr">
              <a:solidFill>
                <a:schemeClr val="dk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603894944"/>
        <c:crosses val="autoZero"/>
        <c:crossBetween val="between"/>
      </c:valAx>
      <c:valAx>
        <c:axId val="1258409592"/>
        <c:scaling>
          <c:orientation val="minMax"/>
        </c:scaling>
        <c:delete val="0"/>
        <c:axPos val="r"/>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1258405984"/>
        <c:crosses val="max"/>
        <c:crossBetween val="between"/>
      </c:valAx>
      <c:catAx>
        <c:axId val="1258405984"/>
        <c:scaling>
          <c:orientation val="minMax"/>
        </c:scaling>
        <c:delete val="1"/>
        <c:axPos val="b"/>
        <c:numFmt formatCode="General" sourceLinked="1"/>
        <c:majorTickMark val="out"/>
        <c:minorTickMark val="none"/>
        <c:tickLblPos val="nextTo"/>
        <c:crossAx val="1258409592"/>
        <c:crosses val="autoZero"/>
        <c:auto val="1"/>
        <c:lblAlgn val="ctr"/>
        <c:lblOffset val="100"/>
        <c:noMultiLvlLbl val="0"/>
      </c:catAx>
      <c:spPr>
        <a:solidFill>
          <a:schemeClr val="bg1"/>
        </a:solidFill>
        <a:ln>
          <a:noFill/>
        </a:ln>
        <a:effectLst/>
      </c:spPr>
    </c:plotArea>
    <c:legend>
      <c:legendPos val="t"/>
      <c:layout>
        <c:manualLayout>
          <c:xMode val="edge"/>
          <c:yMode val="edge"/>
          <c:x val="0.25798888671369524"/>
          <c:y val="4.299526592620339E-2"/>
          <c:w val="0.4840222265726094"/>
          <c:h val="7.4840780888821928E-2"/>
        </c:manualLayout>
      </c:layout>
      <c:overlay val="1"/>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9.6421534478329601E-2"/>
          <c:y val="3.3605725482590651E-2"/>
          <c:w val="0.89124145435183166"/>
          <c:h val="0.85136374617110999"/>
        </c:manualLayout>
      </c:layout>
      <c:barChart>
        <c:barDir val="col"/>
        <c:grouping val="clustered"/>
        <c:varyColors val="0"/>
        <c:ser>
          <c:idx val="0"/>
          <c:order val="0"/>
          <c:tx>
            <c:strRef>
              <c:f>'Data CACI'!$A$137</c:f>
              <c:strCache>
                <c:ptCount val="1"/>
                <c:pt idx="0">
                  <c:v>Greater Cambridge 2016-17</c:v>
                </c:pt>
              </c:strCache>
            </c:strRef>
          </c:tx>
          <c:spPr>
            <a:solidFill>
              <a:schemeClr val="accent1">
                <a:tint val="77000"/>
              </a:schemeClr>
            </a:solidFill>
            <a:ln>
              <a:noFill/>
            </a:ln>
            <a:effectLst/>
          </c:spPr>
          <c:invertIfNegative val="0"/>
          <c:cat>
            <c:strRef>
              <c:f>'Data CACI'!$B$136:$V$136</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'Data CACI'!$B$137:$V$137</c:f>
              <c:numCache>
                <c:formatCode>_-* #,##0_-;\-* #,##0_-;_-* "-"??_-;_-@_-</c:formatCode>
                <c:ptCount val="21"/>
                <c:pt idx="0">
                  <c:v>1574</c:v>
                </c:pt>
                <c:pt idx="1">
                  <c:v>5506</c:v>
                </c:pt>
                <c:pt idx="2">
                  <c:v>7732</c:v>
                </c:pt>
                <c:pt idx="3">
                  <c:v>8613</c:v>
                </c:pt>
                <c:pt idx="4">
                  <c:v>8473</c:v>
                </c:pt>
                <c:pt idx="5">
                  <c:v>8572</c:v>
                </c:pt>
                <c:pt idx="6">
                  <c:v>8460</c:v>
                </c:pt>
                <c:pt idx="7">
                  <c:v>7629</c:v>
                </c:pt>
                <c:pt idx="8">
                  <c:v>7414</c:v>
                </c:pt>
                <c:pt idx="9">
                  <c:v>6381</c:v>
                </c:pt>
                <c:pt idx="10">
                  <c:v>5949</c:v>
                </c:pt>
                <c:pt idx="11">
                  <c:v>5317</c:v>
                </c:pt>
                <c:pt idx="12">
                  <c:v>4912</c:v>
                </c:pt>
                <c:pt idx="13">
                  <c:v>4074</c:v>
                </c:pt>
                <c:pt idx="14">
                  <c:v>3373</c:v>
                </c:pt>
                <c:pt idx="15">
                  <c:v>2836</c:v>
                </c:pt>
                <c:pt idx="16">
                  <c:v>2894</c:v>
                </c:pt>
                <c:pt idx="17">
                  <c:v>2583</c:v>
                </c:pt>
                <c:pt idx="18">
                  <c:v>1065</c:v>
                </c:pt>
                <c:pt idx="19">
                  <c:v>1579</c:v>
                </c:pt>
                <c:pt idx="20">
                  <c:v>10583</c:v>
                </c:pt>
              </c:numCache>
            </c:numRef>
          </c:val>
          <c:extLst xmlns:c15="http://schemas.microsoft.com/office/drawing/2012/chart">
            <c:ext xmlns:c16="http://schemas.microsoft.com/office/drawing/2014/chart" uri="{C3380CC4-5D6E-409C-BE32-E72D297353CC}">
              <c16:uniqueId val="{00000000-22F4-4C21-8335-A8571628C1E0}"/>
            </c:ext>
          </c:extLst>
        </c:ser>
        <c:ser>
          <c:idx val="1"/>
          <c:order val="1"/>
          <c:tx>
            <c:strRef>
              <c:f>'Data CACI'!$A$138</c:f>
              <c:strCache>
                <c:ptCount val="1"/>
                <c:pt idx="0">
                  <c:v> Greater Cambridge  2020-21 </c:v>
                </c:pt>
              </c:strCache>
            </c:strRef>
          </c:tx>
          <c:spPr>
            <a:solidFill>
              <a:schemeClr val="accent1">
                <a:shade val="76000"/>
              </a:schemeClr>
            </a:solidFill>
            <a:ln>
              <a:noFill/>
            </a:ln>
            <a:effectLst/>
          </c:spPr>
          <c:invertIfNegative val="0"/>
          <c:cat>
            <c:strRef>
              <c:f>'Data CACI'!$B$136:$V$136</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'Data CACI'!$B$138:$V$138</c:f>
              <c:numCache>
                <c:formatCode>_-* #,##0_-;\-* #,##0_-;_-* "-"??_-;_-@_-</c:formatCode>
                <c:ptCount val="21"/>
                <c:pt idx="0">
                  <c:v>646</c:v>
                </c:pt>
                <c:pt idx="1">
                  <c:v>3642</c:v>
                </c:pt>
                <c:pt idx="2">
                  <c:v>5996</c:v>
                </c:pt>
                <c:pt idx="3">
                  <c:v>7610</c:v>
                </c:pt>
                <c:pt idx="4">
                  <c:v>7435</c:v>
                </c:pt>
                <c:pt idx="5">
                  <c:v>7642</c:v>
                </c:pt>
                <c:pt idx="6">
                  <c:v>7274</c:v>
                </c:pt>
                <c:pt idx="7">
                  <c:v>7574</c:v>
                </c:pt>
                <c:pt idx="8">
                  <c:v>6833</c:v>
                </c:pt>
                <c:pt idx="9">
                  <c:v>6681</c:v>
                </c:pt>
                <c:pt idx="10">
                  <c:v>5395</c:v>
                </c:pt>
                <c:pt idx="11">
                  <c:v>5151</c:v>
                </c:pt>
                <c:pt idx="12">
                  <c:v>4384</c:v>
                </c:pt>
                <c:pt idx="13">
                  <c:v>3610</c:v>
                </c:pt>
                <c:pt idx="14">
                  <c:v>3244</c:v>
                </c:pt>
                <c:pt idx="15">
                  <c:v>3011</c:v>
                </c:pt>
                <c:pt idx="16">
                  <c:v>3326</c:v>
                </c:pt>
                <c:pt idx="17">
                  <c:v>2876</c:v>
                </c:pt>
                <c:pt idx="18">
                  <c:v>2007</c:v>
                </c:pt>
                <c:pt idx="19">
                  <c:v>1943</c:v>
                </c:pt>
                <c:pt idx="20">
                  <c:v>4778</c:v>
                </c:pt>
              </c:numCache>
            </c:numRef>
          </c:val>
          <c:extLst xmlns:c15="http://schemas.microsoft.com/office/drawing/2012/chart">
            <c:ext xmlns:c16="http://schemas.microsoft.com/office/drawing/2014/chart" uri="{C3380CC4-5D6E-409C-BE32-E72D297353CC}">
              <c16:uniqueId val="{00000001-22F4-4C21-8335-A8571628C1E0}"/>
            </c:ext>
          </c:extLst>
        </c:ser>
        <c:dLbls>
          <c:showLegendKey val="0"/>
          <c:showVal val="0"/>
          <c:showCatName val="0"/>
          <c:showSerName val="0"/>
          <c:showPercent val="0"/>
          <c:showBubbleSize val="0"/>
        </c:dLbls>
        <c:gapWidth val="219"/>
        <c:overlap val="-27"/>
        <c:axId val="335419264"/>
        <c:axId val="335420800"/>
        <c:extLst/>
      </c:barChart>
      <c:catAx>
        <c:axId val="33541926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5420800"/>
        <c:crosses val="autoZero"/>
        <c:auto val="1"/>
        <c:lblAlgn val="ctr"/>
        <c:lblOffset val="100"/>
        <c:noMultiLvlLbl val="0"/>
      </c:catAx>
      <c:valAx>
        <c:axId val="335420800"/>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5419264"/>
        <c:crosses val="autoZero"/>
        <c:crossBetween val="between"/>
      </c:valAx>
      <c:spPr>
        <a:noFill/>
        <a:ln>
          <a:noFill/>
        </a:ln>
        <a:effectLst/>
      </c:spPr>
    </c:plotArea>
    <c:legend>
      <c:legendPos val="t"/>
      <c:layout>
        <c:manualLayout>
          <c:xMode val="edge"/>
          <c:yMode val="edge"/>
          <c:x val="5.7420289792976358E-2"/>
          <c:y val="1.5355459542958652E-2"/>
          <c:w val="0.87526581754365596"/>
          <c:h val="6.0733139765876396E-2"/>
        </c:manualLayout>
      </c:layout>
      <c:overlay val="0"/>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602044385512867E-2"/>
          <c:y val="3.3781994656302661E-2"/>
          <c:w val="0.88528114382075529"/>
          <c:h val="0.60800553473366992"/>
        </c:manualLayout>
      </c:layout>
      <c:lineChart>
        <c:grouping val="standard"/>
        <c:varyColors val="0"/>
        <c:ser>
          <c:idx val="0"/>
          <c:order val="0"/>
          <c:tx>
            <c:strRef>
              <c:f>'38 Data annual-price'!$D$342:$D$343</c:f>
              <c:strCache>
                <c:ptCount val="2"/>
                <c:pt idx="0">
                  <c:v>Whole area</c:v>
                </c:pt>
                <c:pt idx="1">
                  <c:v> 1bed min </c:v>
                </c:pt>
              </c:strCache>
            </c:strRef>
          </c:tx>
          <c:spPr>
            <a:ln w="19050" cap="rnd">
              <a:solidFill>
                <a:srgbClr val="FF0000"/>
              </a:solidFill>
              <a:prstDash val="sysDash"/>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annual-price'!$D$344:$D$354</c:f>
              <c:numCache>
                <c:formatCode>_-"£"* #,##0_-;\-"£"* #,##0_-;_-"£"* "-"??_-;_-@_-</c:formatCode>
                <c:ptCount val="11"/>
                <c:pt idx="0">
                  <c:v>4475.6399999999994</c:v>
                </c:pt>
                <c:pt idx="1">
                  <c:v>3895.3199999999997</c:v>
                </c:pt>
                <c:pt idx="2">
                  <c:v>4523.4799999999996</c:v>
                </c:pt>
                <c:pt idx="3">
                  <c:v>6721.5199999999995</c:v>
                </c:pt>
                <c:pt idx="4">
                  <c:v>4732</c:v>
                </c:pt>
                <c:pt idx="5">
                  <c:v>5928</c:v>
                </c:pt>
                <c:pt idx="6">
                  <c:v>4732</c:v>
                </c:pt>
                <c:pt idx="7">
                  <c:v>3380</c:v>
                </c:pt>
                <c:pt idx="8">
                  <c:v>4082</c:v>
                </c:pt>
                <c:pt idx="9">
                  <c:v>6474</c:v>
                </c:pt>
                <c:pt idx="10">
                  <c:v>6825</c:v>
                </c:pt>
              </c:numCache>
            </c:numRef>
          </c:val>
          <c:smooth val="0"/>
          <c:extLst>
            <c:ext xmlns:c16="http://schemas.microsoft.com/office/drawing/2014/chart" uri="{C3380CC4-5D6E-409C-BE32-E72D297353CC}">
              <c16:uniqueId val="{00000000-3C66-43A8-9C6E-D7149B1E2A04}"/>
            </c:ext>
          </c:extLst>
        </c:ser>
        <c:ser>
          <c:idx val="3"/>
          <c:order val="3"/>
          <c:tx>
            <c:strRef>
              <c:f>'38 Data annual-price'!$G$342:$G$343</c:f>
              <c:strCache>
                <c:ptCount val="2"/>
                <c:pt idx="0">
                  <c:v>Whole area</c:v>
                </c:pt>
                <c:pt idx="1">
                  <c:v> 1bed max </c:v>
                </c:pt>
              </c:strCache>
            </c:strRef>
          </c:tx>
          <c:spPr>
            <a:ln w="19050" cap="rnd">
              <a:solidFill>
                <a:srgbClr val="FF000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annual-price'!$G$344:$G$354</c:f>
              <c:numCache>
                <c:formatCode>_-"£"* #,##0_-;\-"£"* #,##0_-;_-"£"* "-"??_-;_-@_-</c:formatCode>
                <c:ptCount val="11"/>
                <c:pt idx="0">
                  <c:v>4595.76</c:v>
                </c:pt>
                <c:pt idx="1">
                  <c:v>4927.5200000000004</c:v>
                </c:pt>
                <c:pt idx="2">
                  <c:v>6781.32</c:v>
                </c:pt>
                <c:pt idx="3">
                  <c:v>7095.4</c:v>
                </c:pt>
                <c:pt idx="4">
                  <c:v>9399</c:v>
                </c:pt>
                <c:pt idx="5">
                  <c:v>11765</c:v>
                </c:pt>
                <c:pt idx="6">
                  <c:v>12012</c:v>
                </c:pt>
                <c:pt idx="7">
                  <c:v>11232</c:v>
                </c:pt>
                <c:pt idx="8">
                  <c:v>13429</c:v>
                </c:pt>
                <c:pt idx="9">
                  <c:v>14976</c:v>
                </c:pt>
                <c:pt idx="10">
                  <c:v>16705</c:v>
                </c:pt>
              </c:numCache>
            </c:numRef>
          </c:val>
          <c:smooth val="0"/>
          <c:extLst>
            <c:ext xmlns:c16="http://schemas.microsoft.com/office/drawing/2014/chart" uri="{C3380CC4-5D6E-409C-BE32-E72D297353CC}">
              <c16:uniqueId val="{00000001-3C66-43A8-9C6E-D7149B1E2A04}"/>
            </c:ext>
          </c:extLst>
        </c:ser>
        <c:dLbls>
          <c:showLegendKey val="0"/>
          <c:showVal val="0"/>
          <c:showCatName val="0"/>
          <c:showSerName val="0"/>
          <c:showPercent val="0"/>
          <c:showBubbleSize val="0"/>
        </c:dLbls>
        <c:marker val="1"/>
        <c:smooth val="0"/>
        <c:axId val="1307753952"/>
        <c:axId val="1307752968"/>
        <c:extLst>
          <c:ext xmlns:c15="http://schemas.microsoft.com/office/drawing/2012/chart" uri="{02D57815-91ED-43cb-92C2-25804820EDAC}">
            <c15:filteredLineSeries>
              <c15:ser>
                <c:idx val="4"/>
                <c:order val="1"/>
                <c:tx>
                  <c:strRef>
                    <c:extLst>
                      <c:ext uri="{02D57815-91ED-43cb-92C2-25804820EDAC}">
                        <c15:formulaRef>
                          <c15:sqref>'38 Data annual-price'!$E$342:$E$343</c15:sqref>
                        </c15:formulaRef>
                      </c:ext>
                    </c:extLst>
                    <c:strCache>
                      <c:ptCount val="2"/>
                      <c:pt idx="0">
                        <c:v>Whole area</c:v>
                      </c:pt>
                      <c:pt idx="1">
                        <c:v> 2bed min </c:v>
                      </c:pt>
                    </c:strCache>
                  </c:strRef>
                </c:tx>
                <c:spPr>
                  <a:ln w="19050" cap="rnd">
                    <a:solidFill>
                      <a:schemeClr val="accent5"/>
                    </a:solidFill>
                    <a:round/>
                  </a:ln>
                  <a:effectLst/>
                </c:spPr>
                <c:marker>
                  <c:symbol val="none"/>
                </c:marker>
                <c:cat>
                  <c:strRef>
                    <c:extLst>
                      <c:ex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c:ext uri="{02D57815-91ED-43cb-92C2-25804820EDAC}">
                        <c15:formulaRef>
                          <c15:sqref>'38 Data annual-price'!$E$344:$E$354</c15:sqref>
                        </c15:formulaRef>
                      </c:ext>
                    </c:extLst>
                    <c:numCache>
                      <c:formatCode>_-"£"* #,##0_-;\-"£"* #,##0_-;_-"£"* "-"??_-;_-@_-</c:formatCode>
                      <c:ptCount val="11"/>
                      <c:pt idx="0">
                        <c:v>5248.88</c:v>
                      </c:pt>
                      <c:pt idx="1">
                        <c:v>4581.72</c:v>
                      </c:pt>
                      <c:pt idx="2">
                        <c:v>5610.28</c:v>
                      </c:pt>
                      <c:pt idx="3">
                        <c:v>7833.8</c:v>
                      </c:pt>
                      <c:pt idx="4">
                        <c:v>6071</c:v>
                      </c:pt>
                      <c:pt idx="5">
                        <c:v>7592</c:v>
                      </c:pt>
                      <c:pt idx="6">
                        <c:v>7098</c:v>
                      </c:pt>
                      <c:pt idx="7">
                        <c:v>4667</c:v>
                      </c:pt>
                      <c:pt idx="8">
                        <c:v>5239</c:v>
                      </c:pt>
                      <c:pt idx="9">
                        <c:v>7046</c:v>
                      </c:pt>
                      <c:pt idx="10">
                        <c:v>7709</c:v>
                      </c:pt>
                    </c:numCache>
                  </c:numRef>
                </c:val>
                <c:smooth val="0"/>
                <c:extLst>
                  <c:ext xmlns:c16="http://schemas.microsoft.com/office/drawing/2014/chart" uri="{C3380CC4-5D6E-409C-BE32-E72D297353CC}">
                    <c16:uniqueId val="{00000009-3C66-43A8-9C6E-D7149B1E2A04}"/>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'38 Data annual-price'!$F$342:$F$343</c15:sqref>
                        </c15:formulaRef>
                      </c:ext>
                    </c:extLst>
                    <c:strCache>
                      <c:ptCount val="2"/>
                      <c:pt idx="0">
                        <c:v>Whole area</c:v>
                      </c:pt>
                      <c:pt idx="1">
                        <c:v> 3bed min </c:v>
                      </c:pt>
                    </c:strCache>
                  </c:strRef>
                </c:tx>
                <c:spPr>
                  <a:ln w="19050"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annual-price'!$F$344:$F$354</c15:sqref>
                        </c15:formulaRef>
                      </c:ext>
                    </c:extLst>
                    <c:numCache>
                      <c:formatCode>_-"£"* #,##0_-;\-"£"* #,##0_-;_-"£"* "-"??_-;_-@_-</c:formatCode>
                      <c:ptCount val="11"/>
                      <c:pt idx="0">
                        <c:v>5712.72</c:v>
                      </c:pt>
                      <c:pt idx="1">
                        <c:v>4899.4399999999996</c:v>
                      </c:pt>
                      <c:pt idx="2">
                        <c:v>6334.6399999999994</c:v>
                      </c:pt>
                      <c:pt idx="3">
                        <c:v>9330.8799999999992</c:v>
                      </c:pt>
                      <c:pt idx="4">
                        <c:v>7280</c:v>
                      </c:pt>
                      <c:pt idx="5">
                        <c:v>9113</c:v>
                      </c:pt>
                      <c:pt idx="6">
                        <c:v>9100</c:v>
                      </c:pt>
                      <c:pt idx="7">
                        <c:v>8827</c:v>
                      </c:pt>
                      <c:pt idx="8">
                        <c:v>10465</c:v>
                      </c:pt>
                      <c:pt idx="9">
                        <c:v>11219</c:v>
                      </c:pt>
                      <c:pt idx="10">
                        <c:v>11648</c:v>
                      </c:pt>
                    </c:numCache>
                  </c:numRef>
                </c:val>
                <c:smooth val="0"/>
                <c:extLst xmlns:c15="http://schemas.microsoft.com/office/drawing/2012/chart">
                  <c:ext xmlns:c16="http://schemas.microsoft.com/office/drawing/2014/chart" uri="{C3380CC4-5D6E-409C-BE32-E72D297353CC}">
                    <c16:uniqueId val="{0000000A-3C66-43A8-9C6E-D7149B1E2A04}"/>
                  </c:ext>
                </c:extLst>
              </c15:ser>
            </c15:filteredLineSeries>
            <c15:filteredLineSeries>
              <c15:ser>
                <c:idx val="1"/>
                <c:order val="4"/>
                <c:tx>
                  <c:strRef>
                    <c:extLst xmlns:c15="http://schemas.microsoft.com/office/drawing/2012/chart">
                      <c:ext xmlns:c15="http://schemas.microsoft.com/office/drawing/2012/chart" uri="{02D57815-91ED-43cb-92C2-25804820EDAC}">
                        <c15:formulaRef>
                          <c15:sqref>'38 Data annual-price'!$H$342:$H$343</c15:sqref>
                        </c15:formulaRef>
                      </c:ext>
                    </c:extLst>
                    <c:strCache>
                      <c:ptCount val="2"/>
                      <c:pt idx="0">
                        <c:v>Whole area</c:v>
                      </c:pt>
                      <c:pt idx="1">
                        <c:v> 2bed max </c:v>
                      </c:pt>
                    </c:strCache>
                  </c:strRef>
                </c:tx>
                <c:spPr>
                  <a:ln w="19050"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annual-price'!$H$344:$H$354</c15:sqref>
                        </c15:formulaRef>
                      </c:ext>
                    </c:extLst>
                    <c:numCache>
                      <c:formatCode>_-"£"* #,##0_-;\-"£"* #,##0_-;_-"£"* "-"??_-;_-@_-</c:formatCode>
                      <c:ptCount val="11"/>
                      <c:pt idx="0">
                        <c:v>5397.5999999999995</c:v>
                      </c:pt>
                      <c:pt idx="1">
                        <c:v>5819.84</c:v>
                      </c:pt>
                      <c:pt idx="2">
                        <c:v>7924.2799999999988</c:v>
                      </c:pt>
                      <c:pt idx="3">
                        <c:v>8174.4</c:v>
                      </c:pt>
                      <c:pt idx="4">
                        <c:v>12376</c:v>
                      </c:pt>
                      <c:pt idx="5">
                        <c:v>15483</c:v>
                      </c:pt>
                      <c:pt idx="6">
                        <c:v>17433</c:v>
                      </c:pt>
                      <c:pt idx="7">
                        <c:v>15145</c:v>
                      </c:pt>
                      <c:pt idx="8">
                        <c:v>18356</c:v>
                      </c:pt>
                      <c:pt idx="9">
                        <c:v>21190</c:v>
                      </c:pt>
                      <c:pt idx="10">
                        <c:v>23868</c:v>
                      </c:pt>
                    </c:numCache>
                  </c:numRef>
                </c:val>
                <c:smooth val="0"/>
                <c:extLst xmlns:c15="http://schemas.microsoft.com/office/drawing/2012/chart">
                  <c:ext xmlns:c16="http://schemas.microsoft.com/office/drawing/2014/chart" uri="{C3380CC4-5D6E-409C-BE32-E72D297353CC}">
                    <c16:uniqueId val="{0000000B-3C66-43A8-9C6E-D7149B1E2A04}"/>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'38 Data annual-price'!$I$342:$I$343</c15:sqref>
                        </c15:formulaRef>
                      </c:ext>
                    </c:extLst>
                    <c:strCache>
                      <c:ptCount val="2"/>
                      <c:pt idx="0">
                        <c:v>Whole area</c:v>
                      </c:pt>
                      <c:pt idx="1">
                        <c:v> 3bed max </c:v>
                      </c:pt>
                    </c:strCache>
                  </c:strRef>
                </c:tx>
                <c:spPr>
                  <a:ln w="19050"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annual-price'!$I$344:$I$354</c15:sqref>
                        </c15:formulaRef>
                      </c:ext>
                    </c:extLst>
                    <c:numCache>
                      <c:formatCode>_-"£"* #,##0_-;\-"£"* #,##0_-;_-"£"* "-"??_-;_-@_-</c:formatCode>
                      <c:ptCount val="11"/>
                      <c:pt idx="0">
                        <c:v>5951.4000000000005</c:v>
                      </c:pt>
                      <c:pt idx="1">
                        <c:v>6414.2</c:v>
                      </c:pt>
                      <c:pt idx="2">
                        <c:v>9071.4</c:v>
                      </c:pt>
                      <c:pt idx="3">
                        <c:v>9592.44</c:v>
                      </c:pt>
                      <c:pt idx="4">
                        <c:v>14040</c:v>
                      </c:pt>
                      <c:pt idx="5">
                        <c:v>17563</c:v>
                      </c:pt>
                      <c:pt idx="6">
                        <c:v>21580</c:v>
                      </c:pt>
                      <c:pt idx="7">
                        <c:v>21749</c:v>
                      </c:pt>
                      <c:pt idx="8">
                        <c:v>24843</c:v>
                      </c:pt>
                      <c:pt idx="9">
                        <c:v>24245</c:v>
                      </c:pt>
                      <c:pt idx="10">
                        <c:v>26975</c:v>
                      </c:pt>
                    </c:numCache>
                  </c:numRef>
                </c:val>
                <c:smooth val="0"/>
                <c:extLst xmlns:c15="http://schemas.microsoft.com/office/drawing/2012/chart">
                  <c:ext xmlns:c16="http://schemas.microsoft.com/office/drawing/2014/chart" uri="{C3380CC4-5D6E-409C-BE32-E72D297353CC}">
                    <c16:uniqueId val="{0000000C-3C66-43A8-9C6E-D7149B1E2A04}"/>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'38 Data annual-price'!$K$342:$K$343</c15:sqref>
                        </c15:formulaRef>
                      </c:ext>
                    </c:extLst>
                    <c:strCache>
                      <c:ptCount val="2"/>
                      <c:pt idx="0">
                        <c:v>Cambridge</c:v>
                      </c:pt>
                      <c:pt idx="1">
                        <c:v> 2bed </c:v>
                      </c:pt>
                    </c:strCache>
                  </c:strRef>
                </c:tx>
                <c:spPr>
                  <a:ln w="19050" cap="rnd">
                    <a:solidFill>
                      <a:schemeClr val="accent2">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annual-price'!$K$344:$K$354</c15:sqref>
                        </c15:formulaRef>
                      </c:ext>
                    </c:extLst>
                    <c:numCache>
                      <c:formatCode>_-"£"* #,##0_-;\-"£"* #,##0_-;_-"£"* "-"??_-;_-@_-</c:formatCode>
                      <c:ptCount val="11"/>
                      <c:pt idx="0">
                        <c:v>5248.88</c:v>
                      </c:pt>
                      <c:pt idx="1">
                        <c:v>5819.84</c:v>
                      </c:pt>
                      <c:pt idx="2">
                        <c:v>7663.24</c:v>
                      </c:pt>
                      <c:pt idx="3">
                        <c:v>8174.4</c:v>
                      </c:pt>
                      <c:pt idx="4">
                        <c:v>12376</c:v>
                      </c:pt>
                      <c:pt idx="5">
                        <c:v>15483</c:v>
                      </c:pt>
                      <c:pt idx="6">
                        <c:v>17433</c:v>
                      </c:pt>
                      <c:pt idx="7">
                        <c:v>15145</c:v>
                      </c:pt>
                      <c:pt idx="8">
                        <c:v>18356</c:v>
                      </c:pt>
                      <c:pt idx="9">
                        <c:v>21190</c:v>
                      </c:pt>
                      <c:pt idx="10">
                        <c:v>23868</c:v>
                      </c:pt>
                    </c:numCache>
                  </c:numRef>
                </c:val>
                <c:smooth val="0"/>
                <c:extLst xmlns:c15="http://schemas.microsoft.com/office/drawing/2012/chart">
                  <c:ext xmlns:c16="http://schemas.microsoft.com/office/drawing/2014/chart" uri="{C3380CC4-5D6E-409C-BE32-E72D297353CC}">
                    <c16:uniqueId val="{0000000D-3C66-43A8-9C6E-D7149B1E2A04}"/>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'38 Data annual-price'!$L$342:$L$343</c15:sqref>
                        </c15:formulaRef>
                      </c:ext>
                    </c:extLst>
                    <c:strCache>
                      <c:ptCount val="2"/>
                      <c:pt idx="0">
                        <c:v>Cambridge</c:v>
                      </c:pt>
                      <c:pt idx="1">
                        <c:v> 3bed </c:v>
                      </c:pt>
                    </c:strCache>
                  </c:strRef>
                </c:tx>
                <c:spPr>
                  <a:ln w="19050" cap="rnd">
                    <a:solidFill>
                      <a:schemeClr val="accent3">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annual-price'!$L$344:$L$354</c15:sqref>
                        </c15:formulaRef>
                      </c:ext>
                    </c:extLst>
                    <c:numCache>
                      <c:formatCode>_-"£"* #,##0_-;\-"£"* #,##0_-;_-"£"* "-"??_-;_-@_-</c:formatCode>
                      <c:ptCount val="11"/>
                      <c:pt idx="0">
                        <c:v>5951.4000000000005</c:v>
                      </c:pt>
                      <c:pt idx="1">
                        <c:v>6406.4000000000005</c:v>
                      </c:pt>
                      <c:pt idx="2">
                        <c:v>8747.44</c:v>
                      </c:pt>
                      <c:pt idx="3">
                        <c:v>9592.44</c:v>
                      </c:pt>
                      <c:pt idx="4">
                        <c:v>14040</c:v>
                      </c:pt>
                      <c:pt idx="5">
                        <c:v>17563</c:v>
                      </c:pt>
                      <c:pt idx="6">
                        <c:v>21580</c:v>
                      </c:pt>
                      <c:pt idx="7">
                        <c:v>21749</c:v>
                      </c:pt>
                      <c:pt idx="8">
                        <c:v>24843</c:v>
                      </c:pt>
                      <c:pt idx="9">
                        <c:v>24245</c:v>
                      </c:pt>
                      <c:pt idx="10">
                        <c:v>26975</c:v>
                      </c:pt>
                    </c:numCache>
                  </c:numRef>
                </c:val>
                <c:smooth val="0"/>
                <c:extLst xmlns:c15="http://schemas.microsoft.com/office/drawing/2012/chart">
                  <c:ext xmlns:c16="http://schemas.microsoft.com/office/drawing/2014/chart" uri="{C3380CC4-5D6E-409C-BE32-E72D297353CC}">
                    <c16:uniqueId val="{0000000E-3C66-43A8-9C6E-D7149B1E2A04}"/>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'38 Data annual-price'!$N$342:$N$343</c15:sqref>
                        </c15:formulaRef>
                      </c:ext>
                    </c:extLst>
                    <c:strCache>
                      <c:ptCount val="2"/>
                      <c:pt idx="0">
                        <c:v>East Cambridgeshire</c:v>
                      </c:pt>
                      <c:pt idx="1">
                        <c:v> 2bed </c:v>
                      </c:pt>
                    </c:strCache>
                  </c:strRef>
                </c:tx>
                <c:spPr>
                  <a:ln w="19050" cap="rnd">
                    <a:solidFill>
                      <a:schemeClr val="accent5">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annual-price'!$N$344:$N$354</c15:sqref>
                        </c15:formulaRef>
                      </c:ext>
                    </c:extLst>
                    <c:numCache>
                      <c:formatCode>_-"£"* #,##0_-;\-"£"* #,##0_-;_-"£"* "-"??_-;_-@_-</c:formatCode>
                      <c:ptCount val="11"/>
                      <c:pt idx="1">
                        <c:v>5236.4000000000005</c:v>
                      </c:pt>
                      <c:pt idx="2">
                        <c:v>6609.72</c:v>
                      </c:pt>
                      <c:pt idx="4">
                        <c:v>7228</c:v>
                      </c:pt>
                      <c:pt idx="5">
                        <c:v>9061</c:v>
                      </c:pt>
                      <c:pt idx="6">
                        <c:v>10153</c:v>
                      </c:pt>
                      <c:pt idx="7">
                        <c:v>7475</c:v>
                      </c:pt>
                      <c:pt idx="8">
                        <c:v>8814</c:v>
                      </c:pt>
                    </c:numCache>
                  </c:numRef>
                </c:val>
                <c:smooth val="0"/>
                <c:extLst xmlns:c15="http://schemas.microsoft.com/office/drawing/2012/chart">
                  <c:ext xmlns:c16="http://schemas.microsoft.com/office/drawing/2014/chart" uri="{C3380CC4-5D6E-409C-BE32-E72D297353CC}">
                    <c16:uniqueId val="{0000000F-3C66-43A8-9C6E-D7149B1E2A04}"/>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'38 Data annual-price'!$O$342:$O$343</c15:sqref>
                        </c15:formulaRef>
                      </c:ext>
                    </c:extLst>
                    <c:strCache>
                      <c:ptCount val="2"/>
                      <c:pt idx="0">
                        <c:v>East Cambridgeshire</c:v>
                      </c:pt>
                      <c:pt idx="1">
                        <c:v> 3bed </c:v>
                      </c:pt>
                    </c:strCache>
                  </c:strRef>
                </c:tx>
                <c:spPr>
                  <a:ln w="19050" cap="rnd">
                    <a:solidFill>
                      <a:schemeClr val="accent6">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annual-price'!$O$344:$O$354</c15:sqref>
                        </c15:formulaRef>
                      </c:ext>
                    </c:extLst>
                    <c:numCache>
                      <c:formatCode>_-"£"* #,##0_-;\-"£"* #,##0_-;_-"£"* "-"??_-;_-@_-</c:formatCode>
                      <c:ptCount val="11"/>
                      <c:pt idx="1">
                        <c:v>5818.8</c:v>
                      </c:pt>
                      <c:pt idx="2">
                        <c:v>7428.2</c:v>
                      </c:pt>
                      <c:pt idx="4">
                        <c:v>9087</c:v>
                      </c:pt>
                      <c:pt idx="5">
                        <c:v>11375</c:v>
                      </c:pt>
                      <c:pt idx="6">
                        <c:v>13715</c:v>
                      </c:pt>
                      <c:pt idx="7">
                        <c:v>13481</c:v>
                      </c:pt>
                      <c:pt idx="8">
                        <c:v>15808</c:v>
                      </c:pt>
                      <c:pt idx="9">
                        <c:v>15236</c:v>
                      </c:pt>
                      <c:pt idx="10">
                        <c:v>18616</c:v>
                      </c:pt>
                    </c:numCache>
                  </c:numRef>
                </c:val>
                <c:smooth val="0"/>
                <c:extLst xmlns:c15="http://schemas.microsoft.com/office/drawing/2012/chart">
                  <c:ext xmlns:c16="http://schemas.microsoft.com/office/drawing/2014/chart" uri="{C3380CC4-5D6E-409C-BE32-E72D297353CC}">
                    <c16:uniqueId val="{00000010-3C66-43A8-9C6E-D7149B1E2A04}"/>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'38 Data annual-price'!$Q$342:$Q$343</c15:sqref>
                        </c15:formulaRef>
                      </c:ext>
                    </c:extLst>
                    <c:strCache>
                      <c:ptCount val="2"/>
                      <c:pt idx="0">
                        <c:v>Fenland </c:v>
                      </c:pt>
                      <c:pt idx="1">
                        <c:v> 2bed </c:v>
                      </c:pt>
                    </c:strCache>
                  </c:strRef>
                </c:tx>
                <c:spPr>
                  <a:ln w="19050" cap="rnd">
                    <a:solidFill>
                      <a:schemeClr val="accent2">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annual-price'!$Q$344:$Q$354</c15:sqref>
                        </c15:formulaRef>
                      </c:ext>
                    </c:extLst>
                    <c:numCache>
                      <c:formatCode>_-"£"* #,##0_-;\-"£"* #,##0_-;_-"£"* "-"??_-;_-@_-</c:formatCode>
                      <c:ptCount val="11"/>
                      <c:pt idx="1">
                        <c:v>4628.5200000000004</c:v>
                      </c:pt>
                      <c:pt idx="2">
                        <c:v>5610.28</c:v>
                      </c:pt>
                      <c:pt idx="4">
                        <c:v>6071</c:v>
                      </c:pt>
                      <c:pt idx="5">
                        <c:v>7592</c:v>
                      </c:pt>
                      <c:pt idx="6">
                        <c:v>7124</c:v>
                      </c:pt>
                      <c:pt idx="7">
                        <c:v>4667</c:v>
                      </c:pt>
                      <c:pt idx="8">
                        <c:v>5239</c:v>
                      </c:pt>
                      <c:pt idx="9">
                        <c:v>7735</c:v>
                      </c:pt>
                      <c:pt idx="10">
                        <c:v>7904</c:v>
                      </c:pt>
                    </c:numCache>
                  </c:numRef>
                </c:val>
                <c:smooth val="0"/>
                <c:extLst xmlns:c15="http://schemas.microsoft.com/office/drawing/2012/chart">
                  <c:ext xmlns:c16="http://schemas.microsoft.com/office/drawing/2014/chart" uri="{C3380CC4-5D6E-409C-BE32-E72D297353CC}">
                    <c16:uniqueId val="{00000011-3C66-43A8-9C6E-D7149B1E2A04}"/>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'38 Data annual-price'!$R$342:$R$343</c15:sqref>
                        </c15:formulaRef>
                      </c:ext>
                    </c:extLst>
                    <c:strCache>
                      <c:ptCount val="2"/>
                      <c:pt idx="0">
                        <c:v>Fenland </c:v>
                      </c:pt>
                      <c:pt idx="1">
                        <c:v> 3bed </c:v>
                      </c:pt>
                    </c:strCache>
                  </c:strRef>
                </c:tx>
                <c:spPr>
                  <a:ln w="19050" cap="rnd">
                    <a:solidFill>
                      <a:schemeClr val="accent3">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annual-price'!$R$344:$R$354</c15:sqref>
                        </c15:formulaRef>
                      </c:ext>
                    </c:extLst>
                    <c:numCache>
                      <c:formatCode>_-"£"* #,##0_-;\-"£"* #,##0_-;_-"£"* "-"??_-;_-@_-</c:formatCode>
                      <c:ptCount val="11"/>
                      <c:pt idx="1">
                        <c:v>5121.4799999999996</c:v>
                      </c:pt>
                      <c:pt idx="2">
                        <c:v>6379.88</c:v>
                      </c:pt>
                      <c:pt idx="4">
                        <c:v>7280</c:v>
                      </c:pt>
                      <c:pt idx="5">
                        <c:v>9113</c:v>
                      </c:pt>
                      <c:pt idx="6">
                        <c:v>9100</c:v>
                      </c:pt>
                      <c:pt idx="7">
                        <c:v>8983</c:v>
                      </c:pt>
                      <c:pt idx="8">
                        <c:v>10465</c:v>
                      </c:pt>
                      <c:pt idx="9">
                        <c:v>11739</c:v>
                      </c:pt>
                      <c:pt idx="10">
                        <c:v>13091</c:v>
                      </c:pt>
                    </c:numCache>
                  </c:numRef>
                </c:val>
                <c:smooth val="0"/>
                <c:extLst xmlns:c15="http://schemas.microsoft.com/office/drawing/2012/chart">
                  <c:ext xmlns:c16="http://schemas.microsoft.com/office/drawing/2014/chart" uri="{C3380CC4-5D6E-409C-BE32-E72D297353CC}">
                    <c16:uniqueId val="{00000012-3C66-43A8-9C6E-D7149B1E2A04}"/>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'38 Data annual-price'!$T$342:$T$343</c15:sqref>
                        </c15:formulaRef>
                      </c:ext>
                    </c:extLst>
                    <c:strCache>
                      <c:ptCount val="2"/>
                      <c:pt idx="0">
                        <c:v>Huntingdonshire</c:v>
                      </c:pt>
                      <c:pt idx="1">
                        <c:v> 2bed </c:v>
                      </c:pt>
                    </c:strCache>
                  </c:strRef>
                </c:tx>
                <c:spPr>
                  <a:ln w="19050" cap="rnd">
                    <a:solidFill>
                      <a:schemeClr val="accent5">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annual-price'!$T$344:$T$354</c15:sqref>
                        </c15:formulaRef>
                      </c:ext>
                    </c:extLst>
                    <c:numCache>
                      <c:formatCode>_-"£"* #,##0_-;\-"£"* #,##0_-;_-"£"* "-"??_-;_-@_-</c:formatCode>
                      <c:ptCount val="11"/>
                      <c:pt idx="1">
                        <c:v>4902.04</c:v>
                      </c:pt>
                      <c:pt idx="2">
                        <c:v>6905.6</c:v>
                      </c:pt>
                      <c:pt idx="4">
                        <c:v>7280</c:v>
                      </c:pt>
                      <c:pt idx="5">
                        <c:v>9126</c:v>
                      </c:pt>
                      <c:pt idx="6">
                        <c:v>9568</c:v>
                      </c:pt>
                      <c:pt idx="7">
                        <c:v>7878</c:v>
                      </c:pt>
                      <c:pt idx="8">
                        <c:v>9360</c:v>
                      </c:pt>
                      <c:pt idx="9">
                        <c:v>11986</c:v>
                      </c:pt>
                      <c:pt idx="10">
                        <c:v>12506</c:v>
                      </c:pt>
                    </c:numCache>
                  </c:numRef>
                </c:val>
                <c:smooth val="0"/>
                <c:extLst xmlns:c15="http://schemas.microsoft.com/office/drawing/2012/chart">
                  <c:ext xmlns:c16="http://schemas.microsoft.com/office/drawing/2014/chart" uri="{C3380CC4-5D6E-409C-BE32-E72D297353CC}">
                    <c16:uniqueId val="{00000013-3C66-43A8-9C6E-D7149B1E2A04}"/>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'38 Data annual-price'!$U$342:$U$343</c15:sqref>
                        </c15:formulaRef>
                      </c:ext>
                    </c:extLst>
                    <c:strCache>
                      <c:ptCount val="2"/>
                      <c:pt idx="0">
                        <c:v>Huntingdonshire</c:v>
                      </c:pt>
                      <c:pt idx="1">
                        <c:v> 3bed </c:v>
                      </c:pt>
                    </c:strCache>
                  </c:strRef>
                </c:tx>
                <c:spPr>
                  <a:ln w="19050" cap="rnd">
                    <a:solidFill>
                      <a:schemeClr val="accent6">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annual-price'!$U$344:$U$354</c15:sqref>
                        </c15:formulaRef>
                      </c:ext>
                    </c:extLst>
                    <c:numCache>
                      <c:formatCode>_-"£"* #,##0_-;\-"£"* #,##0_-;_-"£"* "-"??_-;_-@_-</c:formatCode>
                      <c:ptCount val="11"/>
                      <c:pt idx="1">
                        <c:v>5381.48</c:v>
                      </c:pt>
                      <c:pt idx="2">
                        <c:v>8162.9599999999991</c:v>
                      </c:pt>
                      <c:pt idx="4">
                        <c:v>8684</c:v>
                      </c:pt>
                      <c:pt idx="5">
                        <c:v>10842</c:v>
                      </c:pt>
                      <c:pt idx="6">
                        <c:v>12506</c:v>
                      </c:pt>
                      <c:pt idx="7">
                        <c:v>12259</c:v>
                      </c:pt>
                      <c:pt idx="8">
                        <c:v>14378</c:v>
                      </c:pt>
                      <c:pt idx="9">
                        <c:v>15860</c:v>
                      </c:pt>
                      <c:pt idx="10">
                        <c:v>17836</c:v>
                      </c:pt>
                    </c:numCache>
                  </c:numRef>
                </c:val>
                <c:smooth val="0"/>
                <c:extLst xmlns:c15="http://schemas.microsoft.com/office/drawing/2012/chart">
                  <c:ext xmlns:c16="http://schemas.microsoft.com/office/drawing/2014/chart" uri="{C3380CC4-5D6E-409C-BE32-E72D297353CC}">
                    <c16:uniqueId val="{00000014-3C66-43A8-9C6E-D7149B1E2A04}"/>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'38 Data annual-price'!$W$342:$W$343</c15:sqref>
                        </c15:formulaRef>
                      </c:ext>
                    </c:extLst>
                    <c:strCache>
                      <c:ptCount val="2"/>
                      <c:pt idx="0">
                        <c:v>Peterborough </c:v>
                      </c:pt>
                      <c:pt idx="1">
                        <c:v> 2bed </c:v>
                      </c:pt>
                    </c:strCache>
                  </c:strRef>
                </c:tx>
                <c:spPr>
                  <a:ln w="19050" cap="rnd">
                    <a:solidFill>
                      <a:schemeClr val="accent2">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annual-price'!$W$344:$W$354</c15:sqref>
                        </c15:formulaRef>
                      </c:ext>
                    </c:extLst>
                    <c:numCache>
                      <c:formatCode>_-"£"* #,##0_-;\-"£"* #,##0_-;_-"£"* "-"??_-;_-@_-</c:formatCode>
                      <c:ptCount val="11"/>
                      <c:pt idx="1">
                        <c:v>4581.72</c:v>
                      </c:pt>
                      <c:pt idx="2">
                        <c:v>5805.28</c:v>
                      </c:pt>
                      <c:pt idx="4">
                        <c:v>6695</c:v>
                      </c:pt>
                      <c:pt idx="5">
                        <c:v>8359</c:v>
                      </c:pt>
                      <c:pt idx="6">
                        <c:v>7098</c:v>
                      </c:pt>
                      <c:pt idx="7">
                        <c:v>5616</c:v>
                      </c:pt>
                      <c:pt idx="8">
                        <c:v>6643</c:v>
                      </c:pt>
                      <c:pt idx="9">
                        <c:v>7046</c:v>
                      </c:pt>
                      <c:pt idx="10">
                        <c:v>7709</c:v>
                      </c:pt>
                    </c:numCache>
                  </c:numRef>
                </c:val>
                <c:smooth val="0"/>
                <c:extLst xmlns:c15="http://schemas.microsoft.com/office/drawing/2012/chart">
                  <c:ext xmlns:c16="http://schemas.microsoft.com/office/drawing/2014/chart" uri="{C3380CC4-5D6E-409C-BE32-E72D297353CC}">
                    <c16:uniqueId val="{00000015-3C66-43A8-9C6E-D7149B1E2A04}"/>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'38 Data annual-price'!$X$342:$X$343</c15:sqref>
                        </c15:formulaRef>
                      </c:ext>
                    </c:extLst>
                    <c:strCache>
                      <c:ptCount val="2"/>
                      <c:pt idx="0">
                        <c:v>Peterborough </c:v>
                      </c:pt>
                      <c:pt idx="1">
                        <c:v> 3bed </c:v>
                      </c:pt>
                    </c:strCache>
                  </c:strRef>
                </c:tx>
                <c:spPr>
                  <a:ln w="19050" cap="rnd">
                    <a:solidFill>
                      <a:schemeClr val="accent3">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annual-price'!$X$344:$X$354</c15:sqref>
                        </c15:formulaRef>
                      </c:ext>
                    </c:extLst>
                    <c:numCache>
                      <c:formatCode>_-"£"* #,##0_-;\-"£"* #,##0_-;_-"£"* "-"??_-;_-@_-</c:formatCode>
                      <c:ptCount val="11"/>
                      <c:pt idx="1">
                        <c:v>4899.4399999999996</c:v>
                      </c:pt>
                      <c:pt idx="2">
                        <c:v>6334.6399999999994</c:v>
                      </c:pt>
                      <c:pt idx="4">
                        <c:v>7748</c:v>
                      </c:pt>
                      <c:pt idx="5">
                        <c:v>9698</c:v>
                      </c:pt>
                      <c:pt idx="6">
                        <c:v>9191</c:v>
                      </c:pt>
                      <c:pt idx="7">
                        <c:v>8827</c:v>
                      </c:pt>
                      <c:pt idx="8">
                        <c:v>10569</c:v>
                      </c:pt>
                      <c:pt idx="9">
                        <c:v>11219</c:v>
                      </c:pt>
                      <c:pt idx="10">
                        <c:v>11648</c:v>
                      </c:pt>
                    </c:numCache>
                  </c:numRef>
                </c:val>
                <c:smooth val="0"/>
                <c:extLst xmlns:c15="http://schemas.microsoft.com/office/drawing/2012/chart">
                  <c:ext xmlns:c16="http://schemas.microsoft.com/office/drawing/2014/chart" uri="{C3380CC4-5D6E-409C-BE32-E72D297353CC}">
                    <c16:uniqueId val="{00000016-3C66-43A8-9C6E-D7149B1E2A04}"/>
                  </c:ext>
                </c:extLst>
              </c15:ser>
            </c15:filteredLineSeries>
            <c15:filteredLineSeries>
              <c15:ser>
                <c:idx val="22"/>
                <c:order val="22"/>
                <c:tx>
                  <c:strRef>
                    <c:extLst xmlns:c15="http://schemas.microsoft.com/office/drawing/2012/chart">
                      <c:ext xmlns:c15="http://schemas.microsoft.com/office/drawing/2012/chart" uri="{02D57815-91ED-43cb-92C2-25804820EDAC}">
                        <c15:formulaRef>
                          <c15:sqref>'38 Data annual-price'!$Z$342:$Z$343</c15:sqref>
                        </c15:formulaRef>
                      </c:ext>
                    </c:extLst>
                    <c:strCache>
                      <c:ptCount val="2"/>
                      <c:pt idx="0">
                        <c:v>South Cambridgeshire </c:v>
                      </c:pt>
                      <c:pt idx="1">
                        <c:v> 2bed </c:v>
                      </c:pt>
                    </c:strCache>
                  </c:strRef>
                </c:tx>
                <c:spPr>
                  <a:ln w="19050" cap="rnd">
                    <a:solidFill>
                      <a:schemeClr val="accent5">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annual-price'!$Z$344:$Z$354</c15:sqref>
                        </c15:formulaRef>
                      </c:ext>
                    </c:extLst>
                    <c:numCache>
                      <c:formatCode>_-"£"* #,##0_-;\-"£"* #,##0_-;_-"£"* "-"??_-;_-@_-</c:formatCode>
                      <c:ptCount val="11"/>
                      <c:pt idx="0">
                        <c:v>5397.5999999999995</c:v>
                      </c:pt>
                      <c:pt idx="1">
                        <c:v>5662.8</c:v>
                      </c:pt>
                      <c:pt idx="2">
                        <c:v>7924.2799999999988</c:v>
                      </c:pt>
                      <c:pt idx="3">
                        <c:v>7833.8</c:v>
                      </c:pt>
                      <c:pt idx="4">
                        <c:v>9165</c:v>
                      </c:pt>
                      <c:pt idx="5">
                        <c:v>11466</c:v>
                      </c:pt>
                      <c:pt idx="6">
                        <c:v>12779</c:v>
                      </c:pt>
                      <c:pt idx="7">
                        <c:v>10907</c:v>
                      </c:pt>
                      <c:pt idx="8">
                        <c:v>13000</c:v>
                      </c:pt>
                      <c:pt idx="9">
                        <c:v>18044</c:v>
                      </c:pt>
                      <c:pt idx="10">
                        <c:v>21814</c:v>
                      </c:pt>
                    </c:numCache>
                  </c:numRef>
                </c:val>
                <c:smooth val="0"/>
                <c:extLst xmlns:c15="http://schemas.microsoft.com/office/drawing/2012/chart">
                  <c:ext xmlns:c16="http://schemas.microsoft.com/office/drawing/2014/chart" uri="{C3380CC4-5D6E-409C-BE32-E72D297353CC}">
                    <c16:uniqueId val="{00000017-3C66-43A8-9C6E-D7149B1E2A04}"/>
                  </c:ext>
                </c:extLst>
              </c15:ser>
            </c15:filteredLineSeries>
            <c15:filteredLineSeries>
              <c15:ser>
                <c:idx val="23"/>
                <c:order val="23"/>
                <c:tx>
                  <c:strRef>
                    <c:extLst xmlns:c15="http://schemas.microsoft.com/office/drawing/2012/chart">
                      <c:ext xmlns:c15="http://schemas.microsoft.com/office/drawing/2012/chart" uri="{02D57815-91ED-43cb-92C2-25804820EDAC}">
                        <c15:formulaRef>
                          <c15:sqref>'38 Data annual-price'!$AA$342:$AA$343</c15:sqref>
                        </c15:formulaRef>
                      </c:ext>
                    </c:extLst>
                    <c:strCache>
                      <c:ptCount val="2"/>
                      <c:pt idx="0">
                        <c:v>South Cambridgeshire </c:v>
                      </c:pt>
                      <c:pt idx="1">
                        <c:v> 3bed </c:v>
                      </c:pt>
                    </c:strCache>
                  </c:strRef>
                </c:tx>
                <c:spPr>
                  <a:ln w="19050" cap="rnd">
                    <a:solidFill>
                      <a:schemeClr val="accent6">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annual-price'!$AA$344:$AA$354</c15:sqref>
                        </c15:formulaRef>
                      </c:ext>
                    </c:extLst>
                    <c:numCache>
                      <c:formatCode>_-"£"* #,##0_-;\-"£"* #,##0_-;_-"£"* "-"??_-;_-@_-</c:formatCode>
                      <c:ptCount val="11"/>
                      <c:pt idx="0">
                        <c:v>5712.72</c:v>
                      </c:pt>
                      <c:pt idx="1">
                        <c:v>6414.2</c:v>
                      </c:pt>
                      <c:pt idx="2">
                        <c:v>9071.4</c:v>
                      </c:pt>
                      <c:pt idx="3">
                        <c:v>9330.8799999999992</c:v>
                      </c:pt>
                      <c:pt idx="4">
                        <c:v>11219</c:v>
                      </c:pt>
                      <c:pt idx="5">
                        <c:v>14027</c:v>
                      </c:pt>
                      <c:pt idx="6">
                        <c:v>16549</c:v>
                      </c:pt>
                      <c:pt idx="7">
                        <c:v>16380</c:v>
                      </c:pt>
                      <c:pt idx="8">
                        <c:v>19032</c:v>
                      </c:pt>
                      <c:pt idx="9">
                        <c:v>17797</c:v>
                      </c:pt>
                      <c:pt idx="10">
                        <c:v>20670</c:v>
                      </c:pt>
                    </c:numCache>
                  </c:numRef>
                </c:val>
                <c:smooth val="0"/>
                <c:extLst xmlns:c15="http://schemas.microsoft.com/office/drawing/2012/chart">
                  <c:ext xmlns:c16="http://schemas.microsoft.com/office/drawing/2014/chart" uri="{C3380CC4-5D6E-409C-BE32-E72D297353CC}">
                    <c16:uniqueId val="{00000018-3C66-43A8-9C6E-D7149B1E2A04}"/>
                  </c:ext>
                </c:extLst>
              </c15:ser>
            </c15:filteredLineSeries>
            <c15:filteredLineSeries>
              <c15:ser>
                <c:idx val="25"/>
                <c:order val="25"/>
                <c:tx>
                  <c:strRef>
                    <c:extLst xmlns:c15="http://schemas.microsoft.com/office/drawing/2012/chart">
                      <c:ext xmlns:c15="http://schemas.microsoft.com/office/drawing/2012/chart" uri="{02D57815-91ED-43cb-92C2-25804820EDAC}">
                        <c15:formulaRef>
                          <c15:sqref>'38 Data annual-price'!$AC$342:$AC$343</c15:sqref>
                        </c15:formulaRef>
                      </c:ext>
                    </c:extLst>
                    <c:strCache>
                      <c:ptCount val="2"/>
                      <c:pt idx="0">
                        <c:v>West Suffolk</c:v>
                      </c:pt>
                      <c:pt idx="1">
                        <c:v> 2bed </c:v>
                      </c:pt>
                    </c:strCache>
                  </c:strRef>
                </c:tx>
                <c:spPr>
                  <a:ln w="19050" cap="rnd">
                    <a:solidFill>
                      <a:schemeClr val="accent2">
                        <a:lumMod val="60000"/>
                        <a:lumOff val="4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annual-price'!$AC$344:$AC$354</c15:sqref>
                        </c15:formulaRef>
                      </c:ext>
                    </c:extLst>
                    <c:numCache>
                      <c:formatCode>_-"£"* #,##0_-;\-"£"* #,##0_-;_-"£"* "-"??_-;_-@_-</c:formatCode>
                      <c:ptCount val="11"/>
                      <c:pt idx="1">
                        <c:v>4730.2449999999999</c:v>
                      </c:pt>
                      <c:pt idx="2">
                        <c:v>6714.24</c:v>
                      </c:pt>
                      <c:pt idx="4">
                        <c:v>7858.5</c:v>
                      </c:pt>
                      <c:pt idx="5">
                        <c:v>9828</c:v>
                      </c:pt>
                      <c:pt idx="6">
                        <c:v>9568</c:v>
                      </c:pt>
                      <c:pt idx="7">
                        <c:v>8053.5</c:v>
                      </c:pt>
                      <c:pt idx="8">
                        <c:v>9334</c:v>
                      </c:pt>
                      <c:pt idx="9">
                        <c:v>13214.5</c:v>
                      </c:pt>
                      <c:pt idx="10">
                        <c:v>13543.833333333332</c:v>
                      </c:pt>
                    </c:numCache>
                  </c:numRef>
                </c:val>
                <c:smooth val="0"/>
                <c:extLst xmlns:c15="http://schemas.microsoft.com/office/drawing/2012/chart">
                  <c:ext xmlns:c16="http://schemas.microsoft.com/office/drawing/2014/chart" uri="{C3380CC4-5D6E-409C-BE32-E72D297353CC}">
                    <c16:uniqueId val="{00000019-3C66-43A8-9C6E-D7149B1E2A04}"/>
                  </c:ext>
                </c:extLst>
              </c15:ser>
            </c15:filteredLineSeries>
            <c15:filteredLineSeries>
              <c15:ser>
                <c:idx val="26"/>
                <c:order val="26"/>
                <c:tx>
                  <c:strRef>
                    <c:extLst xmlns:c15="http://schemas.microsoft.com/office/drawing/2012/chart">
                      <c:ext xmlns:c15="http://schemas.microsoft.com/office/drawing/2012/chart" uri="{02D57815-91ED-43cb-92C2-25804820EDAC}">
                        <c15:formulaRef>
                          <c15:sqref>'38 Data annual-price'!$AD$342:$AD$343</c15:sqref>
                        </c15:formulaRef>
                      </c:ext>
                    </c:extLst>
                    <c:strCache>
                      <c:ptCount val="2"/>
                      <c:pt idx="0">
                        <c:v>West Suffolk</c:v>
                      </c:pt>
                      <c:pt idx="1">
                        <c:v> 3bed </c:v>
                      </c:pt>
                    </c:strCache>
                  </c:strRef>
                </c:tx>
                <c:spPr>
                  <a:ln w="19050" cap="rnd">
                    <a:solidFill>
                      <a:schemeClr val="accent3">
                        <a:lumMod val="60000"/>
                        <a:lumOff val="4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annual-price'!$AD$344:$AD$354</c15:sqref>
                        </c15:formulaRef>
                      </c:ext>
                    </c:extLst>
                    <c:numCache>
                      <c:formatCode>_-"£"* #,##0_-;\-"£"* #,##0_-;_-"£"* "-"??_-;_-@_-</c:formatCode>
                      <c:ptCount val="11"/>
                      <c:pt idx="1">
                        <c:v>5232.0450000000001</c:v>
                      </c:pt>
                      <c:pt idx="2">
                        <c:v>7734.4800000000005</c:v>
                      </c:pt>
                      <c:pt idx="4">
                        <c:v>9925.5</c:v>
                      </c:pt>
                      <c:pt idx="5">
                        <c:v>12415</c:v>
                      </c:pt>
                      <c:pt idx="6">
                        <c:v>11992.5</c:v>
                      </c:pt>
                      <c:pt idx="7">
                        <c:v>11791</c:v>
                      </c:pt>
                      <c:pt idx="8">
                        <c:v>13806</c:v>
                      </c:pt>
                      <c:pt idx="9">
                        <c:v>15106</c:v>
                      </c:pt>
                      <c:pt idx="10">
                        <c:v>16191.5</c:v>
                      </c:pt>
                    </c:numCache>
                  </c:numRef>
                </c:val>
                <c:smooth val="0"/>
                <c:extLst xmlns:c15="http://schemas.microsoft.com/office/drawing/2012/chart">
                  <c:ext xmlns:c16="http://schemas.microsoft.com/office/drawing/2014/chart" uri="{C3380CC4-5D6E-409C-BE32-E72D297353CC}">
                    <c16:uniqueId val="{0000001A-3C66-43A8-9C6E-D7149B1E2A04}"/>
                  </c:ext>
                </c:extLst>
              </c15:ser>
            </c15:filteredLineSeries>
          </c:ext>
        </c:extLst>
      </c:lineChart>
      <c:scatterChart>
        <c:scatterStyle val="lineMarker"/>
        <c:varyColors val="0"/>
        <c:ser>
          <c:idx val="6"/>
          <c:order val="6"/>
          <c:tx>
            <c:strRef>
              <c:f>'38 Data annual-price'!$J$342:$J$343</c:f>
              <c:strCache>
                <c:ptCount val="2"/>
                <c:pt idx="0">
                  <c:v>Cambridge</c:v>
                </c:pt>
                <c:pt idx="1">
                  <c:v> 1bed  </c:v>
                </c:pt>
              </c:strCache>
            </c:strRef>
          </c:tx>
          <c:spPr>
            <a:ln w="25400" cap="rnd">
              <a:noFill/>
              <a:round/>
            </a:ln>
            <a:effectLst/>
          </c:spPr>
          <c:marker>
            <c:symbol val="circle"/>
            <c:size val="5"/>
            <c:spPr>
              <a:solidFill>
                <a:srgbClr val="C0000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annual-price'!$J$344:$J$354</c:f>
              <c:numCache>
                <c:formatCode>_-"£"* #,##0_-;\-"£"* #,##0_-;_-"£"* "-"??_-;_-@_-</c:formatCode>
                <c:ptCount val="11"/>
                <c:pt idx="0">
                  <c:v>4475.6399999999994</c:v>
                </c:pt>
                <c:pt idx="1">
                  <c:v>4927.5200000000004</c:v>
                </c:pt>
                <c:pt idx="2">
                  <c:v>6773</c:v>
                </c:pt>
                <c:pt idx="3">
                  <c:v>7095.4</c:v>
                </c:pt>
                <c:pt idx="4">
                  <c:v>9399</c:v>
                </c:pt>
                <c:pt idx="5">
                  <c:v>11765</c:v>
                </c:pt>
                <c:pt idx="6">
                  <c:v>12012</c:v>
                </c:pt>
                <c:pt idx="7">
                  <c:v>11232</c:v>
                </c:pt>
                <c:pt idx="8">
                  <c:v>13429</c:v>
                </c:pt>
                <c:pt idx="9">
                  <c:v>13819</c:v>
                </c:pt>
                <c:pt idx="10">
                  <c:v>16705</c:v>
                </c:pt>
              </c:numCache>
            </c:numRef>
          </c:yVal>
          <c:smooth val="0"/>
          <c:extLst>
            <c:ext xmlns:c16="http://schemas.microsoft.com/office/drawing/2014/chart" uri="{C3380CC4-5D6E-409C-BE32-E72D297353CC}">
              <c16:uniqueId val="{00000002-3C66-43A8-9C6E-D7149B1E2A04}"/>
            </c:ext>
          </c:extLst>
        </c:ser>
        <c:ser>
          <c:idx val="9"/>
          <c:order val="9"/>
          <c:tx>
            <c:strRef>
              <c:f>'38 Data annual-price'!$M$342:$M$343</c:f>
              <c:strCache>
                <c:ptCount val="2"/>
                <c:pt idx="0">
                  <c:v>East Cambridgeshire</c:v>
                </c:pt>
                <c:pt idx="1">
                  <c:v> 1bed  </c:v>
                </c:pt>
              </c:strCache>
            </c:strRef>
          </c:tx>
          <c:spPr>
            <a:ln w="25400" cap="rnd">
              <a:noFill/>
              <a:round/>
            </a:ln>
            <a:effectLst/>
          </c:spPr>
          <c:marker>
            <c:symbol val="circle"/>
            <c:size val="5"/>
            <c:spPr>
              <a:solidFill>
                <a:srgbClr val="FFC00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annual-price'!$M$344:$M$354</c:f>
              <c:numCache>
                <c:formatCode>_-"£"* #,##0_-;\-"£"* #,##0_-;_-"£"* "-"??_-;_-@_-</c:formatCode>
                <c:ptCount val="11"/>
                <c:pt idx="1">
                  <c:v>4483.4399999999996</c:v>
                </c:pt>
                <c:pt idx="2">
                  <c:v>5847.4000000000005</c:v>
                </c:pt>
                <c:pt idx="4">
                  <c:v>6071</c:v>
                </c:pt>
                <c:pt idx="5">
                  <c:v>7592</c:v>
                </c:pt>
                <c:pt idx="6">
                  <c:v>6955</c:v>
                </c:pt>
                <c:pt idx="7">
                  <c:v>5876</c:v>
                </c:pt>
                <c:pt idx="8">
                  <c:v>7462</c:v>
                </c:pt>
              </c:numCache>
            </c:numRef>
          </c:yVal>
          <c:smooth val="0"/>
          <c:extLst>
            <c:ext xmlns:c16="http://schemas.microsoft.com/office/drawing/2014/chart" uri="{C3380CC4-5D6E-409C-BE32-E72D297353CC}">
              <c16:uniqueId val="{00000003-3C66-43A8-9C6E-D7149B1E2A04}"/>
            </c:ext>
          </c:extLst>
        </c:ser>
        <c:ser>
          <c:idx val="12"/>
          <c:order val="12"/>
          <c:tx>
            <c:strRef>
              <c:f>'38 Data annual-price'!$P$342:$P$343</c:f>
              <c:strCache>
                <c:ptCount val="2"/>
                <c:pt idx="0">
                  <c:v>Fenland </c:v>
                </c:pt>
                <c:pt idx="1">
                  <c:v> 1bed  </c:v>
                </c:pt>
              </c:strCache>
            </c:strRef>
          </c:tx>
          <c:spPr>
            <a:ln w="25400" cap="rnd">
              <a:noFill/>
              <a:round/>
            </a:ln>
            <a:effectLst/>
          </c:spPr>
          <c:marker>
            <c:symbol val="circle"/>
            <c:size val="5"/>
            <c:spPr>
              <a:solidFill>
                <a:srgbClr val="92D05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annual-price'!$P$344:$P$354</c:f>
              <c:numCache>
                <c:formatCode>_-"£"* #,##0_-;\-"£"* #,##0_-;_-"£"* "-"??_-;_-@_-</c:formatCode>
                <c:ptCount val="11"/>
                <c:pt idx="1">
                  <c:v>4147.5200000000004</c:v>
                </c:pt>
                <c:pt idx="2">
                  <c:v>4523.4799999999996</c:v>
                </c:pt>
                <c:pt idx="4">
                  <c:v>4732</c:v>
                </c:pt>
                <c:pt idx="5">
                  <c:v>5928</c:v>
                </c:pt>
                <c:pt idx="6">
                  <c:v>4732</c:v>
                </c:pt>
                <c:pt idx="7">
                  <c:v>3380</c:v>
                </c:pt>
                <c:pt idx="8">
                  <c:v>4082</c:v>
                </c:pt>
                <c:pt idx="9">
                  <c:v>6565</c:v>
                </c:pt>
                <c:pt idx="10">
                  <c:v>6903</c:v>
                </c:pt>
              </c:numCache>
            </c:numRef>
          </c:yVal>
          <c:smooth val="0"/>
          <c:extLst>
            <c:ext xmlns:c16="http://schemas.microsoft.com/office/drawing/2014/chart" uri="{C3380CC4-5D6E-409C-BE32-E72D297353CC}">
              <c16:uniqueId val="{00000004-3C66-43A8-9C6E-D7149B1E2A04}"/>
            </c:ext>
          </c:extLst>
        </c:ser>
        <c:ser>
          <c:idx val="15"/>
          <c:order val="15"/>
          <c:tx>
            <c:strRef>
              <c:f>'38 Data annual-price'!$S$342:$S$343</c:f>
              <c:strCache>
                <c:ptCount val="2"/>
                <c:pt idx="0">
                  <c:v>Huntingdonshire</c:v>
                </c:pt>
                <c:pt idx="1">
                  <c:v> 1bed  </c:v>
                </c:pt>
              </c:strCache>
            </c:strRef>
          </c:tx>
          <c:spPr>
            <a:ln w="25400" cap="rnd">
              <a:noFill/>
              <a:round/>
            </a:ln>
            <a:effectLst/>
          </c:spPr>
          <c:marker>
            <c:symbol val="circle"/>
            <c:size val="5"/>
            <c:spPr>
              <a:solidFill>
                <a:srgbClr val="00B05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annual-price'!$S$344:$S$354</c:f>
              <c:numCache>
                <c:formatCode>_-"£"* #,##0_-;\-"£"* #,##0_-;_-"£"* "-"??_-;_-@_-</c:formatCode>
                <c:ptCount val="11"/>
                <c:pt idx="1">
                  <c:v>4217.72</c:v>
                </c:pt>
                <c:pt idx="2">
                  <c:v>5834.92</c:v>
                </c:pt>
                <c:pt idx="4">
                  <c:v>5772</c:v>
                </c:pt>
                <c:pt idx="5">
                  <c:v>7228</c:v>
                </c:pt>
                <c:pt idx="6">
                  <c:v>6461</c:v>
                </c:pt>
                <c:pt idx="7">
                  <c:v>5642</c:v>
                </c:pt>
                <c:pt idx="8">
                  <c:v>6903</c:v>
                </c:pt>
                <c:pt idx="9">
                  <c:v>10712</c:v>
                </c:pt>
                <c:pt idx="10">
                  <c:v>10855</c:v>
                </c:pt>
              </c:numCache>
            </c:numRef>
          </c:yVal>
          <c:smooth val="0"/>
          <c:extLst>
            <c:ext xmlns:c16="http://schemas.microsoft.com/office/drawing/2014/chart" uri="{C3380CC4-5D6E-409C-BE32-E72D297353CC}">
              <c16:uniqueId val="{00000005-3C66-43A8-9C6E-D7149B1E2A04}"/>
            </c:ext>
          </c:extLst>
        </c:ser>
        <c:ser>
          <c:idx val="18"/>
          <c:order val="18"/>
          <c:tx>
            <c:strRef>
              <c:f>'38 Data annual-price'!$V$342:$V$343</c:f>
              <c:strCache>
                <c:ptCount val="2"/>
                <c:pt idx="0">
                  <c:v>Peterborough </c:v>
                </c:pt>
                <c:pt idx="1">
                  <c:v> 1bed  </c:v>
                </c:pt>
              </c:strCache>
            </c:strRef>
          </c:tx>
          <c:spPr>
            <a:ln w="25400" cap="rnd">
              <a:noFill/>
              <a:round/>
            </a:ln>
            <a:effectLst/>
          </c:spPr>
          <c:marker>
            <c:symbol val="circle"/>
            <c:size val="5"/>
            <c:spPr>
              <a:solidFill>
                <a:srgbClr val="7030A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annual-price'!$V$344:$V$354</c:f>
              <c:numCache>
                <c:formatCode>_-"£"* #,##0_-;\-"£"* #,##0_-;_-"£"* "-"??_-;_-@_-</c:formatCode>
                <c:ptCount val="11"/>
                <c:pt idx="1">
                  <c:v>3895.3199999999997</c:v>
                </c:pt>
                <c:pt idx="2">
                  <c:v>4659.2</c:v>
                </c:pt>
                <c:pt idx="4">
                  <c:v>5252</c:v>
                </c:pt>
                <c:pt idx="5">
                  <c:v>6552</c:v>
                </c:pt>
                <c:pt idx="6">
                  <c:v>4732</c:v>
                </c:pt>
                <c:pt idx="7">
                  <c:v>4407</c:v>
                </c:pt>
                <c:pt idx="8">
                  <c:v>4914</c:v>
                </c:pt>
                <c:pt idx="9">
                  <c:v>6474</c:v>
                </c:pt>
                <c:pt idx="10">
                  <c:v>6825</c:v>
                </c:pt>
              </c:numCache>
            </c:numRef>
          </c:yVal>
          <c:smooth val="0"/>
          <c:extLst>
            <c:ext xmlns:c16="http://schemas.microsoft.com/office/drawing/2014/chart" uri="{C3380CC4-5D6E-409C-BE32-E72D297353CC}">
              <c16:uniqueId val="{00000006-3C66-43A8-9C6E-D7149B1E2A04}"/>
            </c:ext>
          </c:extLst>
        </c:ser>
        <c:ser>
          <c:idx val="21"/>
          <c:order val="21"/>
          <c:tx>
            <c:strRef>
              <c:f>'38 Data annual-price'!$Y$342:$Y$343</c:f>
              <c:strCache>
                <c:ptCount val="2"/>
                <c:pt idx="0">
                  <c:v>South Cambridgeshire </c:v>
                </c:pt>
                <c:pt idx="1">
                  <c:v> 1bed  </c:v>
                </c:pt>
              </c:strCache>
            </c:strRef>
          </c:tx>
          <c:spPr>
            <a:ln w="25400" cap="rnd">
              <a:noFill/>
              <a:round/>
            </a:ln>
            <a:effectLst/>
          </c:spPr>
          <c:marker>
            <c:symbol val="circle"/>
            <c:size val="5"/>
            <c:spPr>
              <a:solidFill>
                <a:srgbClr val="00B0F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annual-price'!$Y$344:$Y$354</c:f>
              <c:numCache>
                <c:formatCode>_-"£"* #,##0_-;\-"£"* #,##0_-;_-"£"* "-"??_-;_-@_-</c:formatCode>
                <c:ptCount val="11"/>
                <c:pt idx="0">
                  <c:v>4595.76</c:v>
                </c:pt>
                <c:pt idx="1">
                  <c:v>4734.08</c:v>
                </c:pt>
                <c:pt idx="2">
                  <c:v>6781.32</c:v>
                </c:pt>
                <c:pt idx="3">
                  <c:v>6721.5199999999995</c:v>
                </c:pt>
                <c:pt idx="4">
                  <c:v>7384</c:v>
                </c:pt>
                <c:pt idx="5">
                  <c:v>9256</c:v>
                </c:pt>
                <c:pt idx="6">
                  <c:v>8944</c:v>
                </c:pt>
                <c:pt idx="7">
                  <c:v>7462</c:v>
                </c:pt>
                <c:pt idx="8">
                  <c:v>9035</c:v>
                </c:pt>
                <c:pt idx="9">
                  <c:v>14976</c:v>
                </c:pt>
                <c:pt idx="10">
                  <c:v>14976</c:v>
                </c:pt>
              </c:numCache>
            </c:numRef>
          </c:yVal>
          <c:smooth val="0"/>
          <c:extLst>
            <c:ext xmlns:c16="http://schemas.microsoft.com/office/drawing/2014/chart" uri="{C3380CC4-5D6E-409C-BE32-E72D297353CC}">
              <c16:uniqueId val="{00000007-3C66-43A8-9C6E-D7149B1E2A04}"/>
            </c:ext>
          </c:extLst>
        </c:ser>
        <c:ser>
          <c:idx val="24"/>
          <c:order val="24"/>
          <c:tx>
            <c:strRef>
              <c:f>'38 Data annual-price'!$AB$342:$AB$343</c:f>
              <c:strCache>
                <c:ptCount val="2"/>
                <c:pt idx="0">
                  <c:v>West Suffolk</c:v>
                </c:pt>
                <c:pt idx="1">
                  <c:v> 1bed  </c:v>
                </c:pt>
              </c:strCache>
            </c:strRef>
          </c:tx>
          <c:spPr>
            <a:ln w="25400" cap="rnd">
              <a:noFill/>
              <a:round/>
            </a:ln>
            <a:effectLst/>
          </c:spPr>
          <c:marker>
            <c:symbol val="circle"/>
            <c:size val="5"/>
            <c:spPr>
              <a:solidFill>
                <a:srgbClr val="FF00FF"/>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annual-price'!$AB$344:$AB$354</c:f>
              <c:numCache>
                <c:formatCode>_-"£"* #,##0_-;\-"£"* #,##0_-;_-"£"* "-"??_-;_-@_-</c:formatCode>
                <c:ptCount val="11"/>
                <c:pt idx="1">
                  <c:v>4083.8199999999997</c:v>
                </c:pt>
                <c:pt idx="2">
                  <c:v>5717.92</c:v>
                </c:pt>
                <c:pt idx="4">
                  <c:v>6207.5</c:v>
                </c:pt>
                <c:pt idx="5">
                  <c:v>7761</c:v>
                </c:pt>
                <c:pt idx="6">
                  <c:v>6890</c:v>
                </c:pt>
                <c:pt idx="7">
                  <c:v>6643</c:v>
                </c:pt>
                <c:pt idx="8">
                  <c:v>7488</c:v>
                </c:pt>
                <c:pt idx="9">
                  <c:v>10777</c:v>
                </c:pt>
                <c:pt idx="10">
                  <c:v>10777</c:v>
                </c:pt>
              </c:numCache>
            </c:numRef>
          </c:yVal>
          <c:smooth val="0"/>
          <c:extLst>
            <c:ext xmlns:c16="http://schemas.microsoft.com/office/drawing/2014/chart" uri="{C3380CC4-5D6E-409C-BE32-E72D297353CC}">
              <c16:uniqueId val="{00000008-3C66-43A8-9C6E-D7149B1E2A04}"/>
            </c:ext>
          </c:extLst>
        </c:ser>
        <c:dLbls>
          <c:showLegendKey val="0"/>
          <c:showVal val="0"/>
          <c:showCatName val="0"/>
          <c:showSerName val="0"/>
          <c:showPercent val="0"/>
          <c:showBubbleSize val="0"/>
        </c:dLbls>
        <c:axId val="1307753952"/>
        <c:axId val="1307752968"/>
      </c:scatter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legend>
      <c:legendPos val="b"/>
      <c:layout>
        <c:manualLayout>
          <c:xMode val="edge"/>
          <c:yMode val="edge"/>
          <c:x val="1.4426395138024135E-2"/>
          <c:y val="0.86645989745467866"/>
          <c:w val="0.98096630047061617"/>
          <c:h val="0.1190052188243911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'38 Data annual-price'!$D$328:$D$329</c:f>
              <c:strCache>
                <c:ptCount val="2"/>
                <c:pt idx="0">
                  <c:v>Whole area</c:v>
                </c:pt>
                <c:pt idx="1">
                  <c:v> 1bed min </c:v>
                </c:pt>
              </c:strCache>
            </c:strRef>
          </c:tx>
          <c:spPr>
            <a:ln w="19050" cap="rnd">
              <a:solidFill>
                <a:srgbClr val="00B050"/>
              </a:solidFill>
              <a:prstDash val="dash"/>
              <a:round/>
            </a:ln>
            <a:effectLst/>
          </c:spPr>
          <c:marker>
            <c:symbol val="none"/>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annual-price'!$D$330:$D$340</c:f>
              <c:numCache>
                <c:formatCode>_-"£"* #,##0_-;\-"£"* #,##0_-;_-"£"* "-"??_-;_-@_-</c:formatCode>
                <c:ptCount val="11"/>
                <c:pt idx="0">
                  <c:v>4475.6399999999994</c:v>
                </c:pt>
                <c:pt idx="1">
                  <c:v>3895.3199999999997</c:v>
                </c:pt>
                <c:pt idx="2">
                  <c:v>4523.4799999999996</c:v>
                </c:pt>
                <c:pt idx="3">
                  <c:v>6721.5199999999995</c:v>
                </c:pt>
                <c:pt idx="4">
                  <c:v>4732</c:v>
                </c:pt>
                <c:pt idx="5">
                  <c:v>5928</c:v>
                </c:pt>
                <c:pt idx="6">
                  <c:v>4732</c:v>
                </c:pt>
                <c:pt idx="7">
                  <c:v>3380</c:v>
                </c:pt>
                <c:pt idx="8">
                  <c:v>4082</c:v>
                </c:pt>
                <c:pt idx="9">
                  <c:v>6474</c:v>
                </c:pt>
                <c:pt idx="10">
                  <c:v>6825</c:v>
                </c:pt>
              </c:numCache>
            </c:numRef>
          </c:val>
          <c:smooth val="0"/>
          <c:extLst>
            <c:ext xmlns:c16="http://schemas.microsoft.com/office/drawing/2014/chart" uri="{C3380CC4-5D6E-409C-BE32-E72D297353CC}">
              <c16:uniqueId val="{00000000-501B-4EDB-83E5-04E0AACBDED6}"/>
            </c:ext>
          </c:extLst>
        </c:ser>
        <c:ser>
          <c:idx val="4"/>
          <c:order val="1"/>
          <c:tx>
            <c:strRef>
              <c:f>'38 Data annual-price'!$E$328:$E$329</c:f>
              <c:strCache>
                <c:ptCount val="2"/>
                <c:pt idx="0">
                  <c:v>Whole area</c:v>
                </c:pt>
                <c:pt idx="1">
                  <c:v> 2bed min </c:v>
                </c:pt>
              </c:strCache>
            </c:strRef>
          </c:tx>
          <c:spPr>
            <a:ln w="19050" cap="rnd">
              <a:solidFill>
                <a:srgbClr val="FFC000"/>
              </a:solidFill>
              <a:prstDash val="dash"/>
              <a:round/>
            </a:ln>
            <a:effectLst/>
          </c:spPr>
          <c:marker>
            <c:symbol val="none"/>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annual-price'!$E$330:$E$340</c:f>
              <c:numCache>
                <c:formatCode>_-"£"* #,##0_-;\-"£"* #,##0_-;_-"£"* "-"??_-;_-@_-</c:formatCode>
                <c:ptCount val="11"/>
                <c:pt idx="0">
                  <c:v>5248.88</c:v>
                </c:pt>
                <c:pt idx="1">
                  <c:v>4581.72</c:v>
                </c:pt>
                <c:pt idx="2">
                  <c:v>5610.28</c:v>
                </c:pt>
                <c:pt idx="3">
                  <c:v>7833.8</c:v>
                </c:pt>
                <c:pt idx="4">
                  <c:v>6071</c:v>
                </c:pt>
                <c:pt idx="5">
                  <c:v>7592</c:v>
                </c:pt>
                <c:pt idx="6">
                  <c:v>7098</c:v>
                </c:pt>
                <c:pt idx="7">
                  <c:v>4667</c:v>
                </c:pt>
                <c:pt idx="8">
                  <c:v>5239</c:v>
                </c:pt>
                <c:pt idx="9">
                  <c:v>7046</c:v>
                </c:pt>
                <c:pt idx="10">
                  <c:v>7709</c:v>
                </c:pt>
              </c:numCache>
            </c:numRef>
          </c:val>
          <c:smooth val="0"/>
          <c:extLst>
            <c:ext xmlns:c16="http://schemas.microsoft.com/office/drawing/2014/chart" uri="{C3380CC4-5D6E-409C-BE32-E72D297353CC}">
              <c16:uniqueId val="{00000001-501B-4EDB-83E5-04E0AACBDED6}"/>
            </c:ext>
          </c:extLst>
        </c:ser>
        <c:ser>
          <c:idx val="2"/>
          <c:order val="2"/>
          <c:tx>
            <c:strRef>
              <c:f>'38 Data annual-price'!$F$328:$F$329</c:f>
              <c:strCache>
                <c:ptCount val="2"/>
                <c:pt idx="0">
                  <c:v>Whole area</c:v>
                </c:pt>
                <c:pt idx="1">
                  <c:v> 3bed min </c:v>
                </c:pt>
              </c:strCache>
            </c:strRef>
          </c:tx>
          <c:spPr>
            <a:ln w="19050" cap="rnd">
              <a:solidFill>
                <a:srgbClr val="FF0000"/>
              </a:solidFill>
              <a:prstDash val="dash"/>
              <a:round/>
            </a:ln>
            <a:effectLst/>
          </c:spPr>
          <c:marker>
            <c:symbol val="none"/>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annual-price'!$F$330:$F$340</c:f>
              <c:numCache>
                <c:formatCode>_-"£"* #,##0_-;\-"£"* #,##0_-;_-"£"* "-"??_-;_-@_-</c:formatCode>
                <c:ptCount val="11"/>
                <c:pt idx="0">
                  <c:v>5712.72</c:v>
                </c:pt>
                <c:pt idx="1">
                  <c:v>4899.4399999999996</c:v>
                </c:pt>
                <c:pt idx="2">
                  <c:v>6334.6399999999994</c:v>
                </c:pt>
                <c:pt idx="3">
                  <c:v>9330.8799999999992</c:v>
                </c:pt>
                <c:pt idx="4">
                  <c:v>7280</c:v>
                </c:pt>
                <c:pt idx="5">
                  <c:v>9113</c:v>
                </c:pt>
                <c:pt idx="6">
                  <c:v>9100</c:v>
                </c:pt>
                <c:pt idx="7">
                  <c:v>8827</c:v>
                </c:pt>
                <c:pt idx="8">
                  <c:v>10465</c:v>
                </c:pt>
                <c:pt idx="9">
                  <c:v>11219</c:v>
                </c:pt>
                <c:pt idx="10">
                  <c:v>11648</c:v>
                </c:pt>
              </c:numCache>
            </c:numRef>
          </c:val>
          <c:smooth val="0"/>
          <c:extLst>
            <c:ext xmlns:c16="http://schemas.microsoft.com/office/drawing/2014/chart" uri="{C3380CC4-5D6E-409C-BE32-E72D297353CC}">
              <c16:uniqueId val="{00000002-501B-4EDB-83E5-04E0AACBDED6}"/>
            </c:ext>
          </c:extLst>
        </c:ser>
        <c:ser>
          <c:idx val="3"/>
          <c:order val="3"/>
          <c:tx>
            <c:strRef>
              <c:f>'38 Data annual-price'!$G$328:$G$329</c:f>
              <c:strCache>
                <c:ptCount val="2"/>
                <c:pt idx="0">
                  <c:v>Whole area</c:v>
                </c:pt>
                <c:pt idx="1">
                  <c:v> 1bed max </c:v>
                </c:pt>
              </c:strCache>
            </c:strRef>
          </c:tx>
          <c:spPr>
            <a:ln w="19050" cap="rnd">
              <a:solidFill>
                <a:srgbClr val="00B050"/>
              </a:solidFill>
              <a:round/>
            </a:ln>
            <a:effectLst/>
          </c:spPr>
          <c:marker>
            <c:symbol val="none"/>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annual-price'!$G$330:$G$340</c:f>
              <c:numCache>
                <c:formatCode>_-"£"* #,##0_-;\-"£"* #,##0_-;_-"£"* "-"??_-;_-@_-</c:formatCode>
                <c:ptCount val="11"/>
                <c:pt idx="0">
                  <c:v>4595.76</c:v>
                </c:pt>
                <c:pt idx="1">
                  <c:v>4927.5200000000004</c:v>
                </c:pt>
                <c:pt idx="2">
                  <c:v>6781.32</c:v>
                </c:pt>
                <c:pt idx="3">
                  <c:v>7095.4</c:v>
                </c:pt>
                <c:pt idx="4">
                  <c:v>9399</c:v>
                </c:pt>
                <c:pt idx="5">
                  <c:v>11765</c:v>
                </c:pt>
                <c:pt idx="6">
                  <c:v>12012</c:v>
                </c:pt>
                <c:pt idx="7">
                  <c:v>11232</c:v>
                </c:pt>
                <c:pt idx="8">
                  <c:v>13429</c:v>
                </c:pt>
                <c:pt idx="9">
                  <c:v>14976</c:v>
                </c:pt>
                <c:pt idx="10">
                  <c:v>16705</c:v>
                </c:pt>
              </c:numCache>
            </c:numRef>
          </c:val>
          <c:smooth val="0"/>
          <c:extLst>
            <c:ext xmlns:c16="http://schemas.microsoft.com/office/drawing/2014/chart" uri="{C3380CC4-5D6E-409C-BE32-E72D297353CC}">
              <c16:uniqueId val="{00000003-501B-4EDB-83E5-04E0AACBDED6}"/>
            </c:ext>
          </c:extLst>
        </c:ser>
        <c:ser>
          <c:idx val="1"/>
          <c:order val="4"/>
          <c:tx>
            <c:strRef>
              <c:f>'38 Data annual-price'!$H$328:$H$329</c:f>
              <c:strCache>
                <c:ptCount val="2"/>
                <c:pt idx="0">
                  <c:v>Whole area</c:v>
                </c:pt>
                <c:pt idx="1">
                  <c:v> 2bed max </c:v>
                </c:pt>
              </c:strCache>
            </c:strRef>
          </c:tx>
          <c:spPr>
            <a:ln w="19050" cap="rnd">
              <a:solidFill>
                <a:srgbClr val="FFC000"/>
              </a:solidFill>
              <a:round/>
            </a:ln>
            <a:effectLst/>
          </c:spPr>
          <c:marker>
            <c:symbol val="none"/>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annual-price'!$H$330:$H$340</c:f>
              <c:numCache>
                <c:formatCode>_-"£"* #,##0_-;\-"£"* #,##0_-;_-"£"* "-"??_-;_-@_-</c:formatCode>
                <c:ptCount val="11"/>
                <c:pt idx="0">
                  <c:v>5397.5999999999995</c:v>
                </c:pt>
                <c:pt idx="1">
                  <c:v>5819.84</c:v>
                </c:pt>
                <c:pt idx="2">
                  <c:v>7924.2799999999988</c:v>
                </c:pt>
                <c:pt idx="3">
                  <c:v>8174.4</c:v>
                </c:pt>
                <c:pt idx="4">
                  <c:v>12376</c:v>
                </c:pt>
                <c:pt idx="5">
                  <c:v>15483</c:v>
                </c:pt>
                <c:pt idx="6">
                  <c:v>17433</c:v>
                </c:pt>
                <c:pt idx="7">
                  <c:v>15145</c:v>
                </c:pt>
                <c:pt idx="8">
                  <c:v>18356</c:v>
                </c:pt>
                <c:pt idx="9">
                  <c:v>21190</c:v>
                </c:pt>
                <c:pt idx="10">
                  <c:v>23868</c:v>
                </c:pt>
              </c:numCache>
            </c:numRef>
          </c:val>
          <c:smooth val="0"/>
          <c:extLst>
            <c:ext xmlns:c16="http://schemas.microsoft.com/office/drawing/2014/chart" uri="{C3380CC4-5D6E-409C-BE32-E72D297353CC}">
              <c16:uniqueId val="{00000004-501B-4EDB-83E5-04E0AACBDED6}"/>
            </c:ext>
          </c:extLst>
        </c:ser>
        <c:ser>
          <c:idx val="5"/>
          <c:order val="5"/>
          <c:tx>
            <c:strRef>
              <c:f>'38 Data annual-price'!$I$328:$I$329</c:f>
              <c:strCache>
                <c:ptCount val="2"/>
                <c:pt idx="0">
                  <c:v>Whole area</c:v>
                </c:pt>
                <c:pt idx="1">
                  <c:v> 3bed max </c:v>
                </c:pt>
              </c:strCache>
            </c:strRef>
          </c:tx>
          <c:spPr>
            <a:ln w="19050" cap="rnd">
              <a:solidFill>
                <a:srgbClr val="FF0000"/>
              </a:solidFill>
              <a:round/>
            </a:ln>
            <a:effectLst/>
          </c:spPr>
          <c:marker>
            <c:symbol val="none"/>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annual-price'!$I$330:$I$340</c:f>
              <c:numCache>
                <c:formatCode>_-"£"* #,##0_-;\-"£"* #,##0_-;_-"£"* "-"??_-;_-@_-</c:formatCode>
                <c:ptCount val="11"/>
                <c:pt idx="0">
                  <c:v>5951.4000000000005</c:v>
                </c:pt>
                <c:pt idx="1">
                  <c:v>6414.2</c:v>
                </c:pt>
                <c:pt idx="2">
                  <c:v>9071.4</c:v>
                </c:pt>
                <c:pt idx="3">
                  <c:v>9592.44</c:v>
                </c:pt>
                <c:pt idx="4">
                  <c:v>14040</c:v>
                </c:pt>
                <c:pt idx="5">
                  <c:v>17563</c:v>
                </c:pt>
                <c:pt idx="6">
                  <c:v>21580</c:v>
                </c:pt>
                <c:pt idx="7">
                  <c:v>21749</c:v>
                </c:pt>
                <c:pt idx="8">
                  <c:v>24843</c:v>
                </c:pt>
                <c:pt idx="9">
                  <c:v>24245</c:v>
                </c:pt>
                <c:pt idx="10">
                  <c:v>26975</c:v>
                </c:pt>
              </c:numCache>
            </c:numRef>
          </c:val>
          <c:smooth val="0"/>
          <c:extLst>
            <c:ext xmlns:c16="http://schemas.microsoft.com/office/drawing/2014/chart" uri="{C3380CC4-5D6E-409C-BE32-E72D297353CC}">
              <c16:uniqueId val="{00000005-501B-4EDB-83E5-04E0AACBDED6}"/>
            </c:ext>
          </c:extLst>
        </c:ser>
        <c:ser>
          <c:idx val="6"/>
          <c:order val="6"/>
          <c:tx>
            <c:strRef>
              <c:f>'38 Data annual-price'!$J$328:$J$329</c:f>
              <c:strCache>
                <c:ptCount val="2"/>
                <c:pt idx="0">
                  <c:v>Cambridge</c:v>
                </c:pt>
                <c:pt idx="1">
                  <c:v> 1bed  </c:v>
                </c:pt>
              </c:strCache>
            </c:strRef>
          </c:tx>
          <c:spPr>
            <a:ln w="3175" cap="rnd">
              <a:noFill/>
              <a:round/>
            </a:ln>
            <a:effectLst/>
          </c:spPr>
          <c:marker>
            <c:symbol val="circle"/>
            <c:size val="10"/>
            <c:spPr>
              <a:solidFill>
                <a:srgbClr val="00B050"/>
              </a:solidFill>
              <a:ln w="9525">
                <a:noFill/>
              </a:ln>
              <a:effectLst/>
            </c:spPr>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annual-price'!$J$330:$J$340</c:f>
              <c:numCache>
                <c:formatCode>_-"£"* #,##0_-;\-"£"* #,##0_-;_-"£"* "-"??_-;_-@_-</c:formatCode>
                <c:ptCount val="11"/>
                <c:pt idx="0">
                  <c:v>4475.6399999999994</c:v>
                </c:pt>
                <c:pt idx="1">
                  <c:v>4927.5200000000004</c:v>
                </c:pt>
                <c:pt idx="2">
                  <c:v>6773</c:v>
                </c:pt>
                <c:pt idx="3">
                  <c:v>7095.4</c:v>
                </c:pt>
                <c:pt idx="4">
                  <c:v>9399</c:v>
                </c:pt>
                <c:pt idx="5">
                  <c:v>11765</c:v>
                </c:pt>
                <c:pt idx="6">
                  <c:v>12012</c:v>
                </c:pt>
                <c:pt idx="7">
                  <c:v>11232</c:v>
                </c:pt>
                <c:pt idx="8">
                  <c:v>13429</c:v>
                </c:pt>
                <c:pt idx="9">
                  <c:v>13819</c:v>
                </c:pt>
                <c:pt idx="10">
                  <c:v>16705</c:v>
                </c:pt>
              </c:numCache>
            </c:numRef>
          </c:val>
          <c:smooth val="0"/>
          <c:extLst>
            <c:ext xmlns:c16="http://schemas.microsoft.com/office/drawing/2014/chart" uri="{C3380CC4-5D6E-409C-BE32-E72D297353CC}">
              <c16:uniqueId val="{00000006-501B-4EDB-83E5-04E0AACBDED6}"/>
            </c:ext>
          </c:extLst>
        </c:ser>
        <c:ser>
          <c:idx val="7"/>
          <c:order val="7"/>
          <c:tx>
            <c:strRef>
              <c:f>'38 Data annual-price'!$K$328:$K$329</c:f>
              <c:strCache>
                <c:ptCount val="2"/>
                <c:pt idx="0">
                  <c:v>Cambridge</c:v>
                </c:pt>
                <c:pt idx="1">
                  <c:v> 2bed </c:v>
                </c:pt>
              </c:strCache>
            </c:strRef>
          </c:tx>
          <c:spPr>
            <a:ln w="19050" cap="rnd">
              <a:noFill/>
              <a:round/>
            </a:ln>
            <a:effectLst/>
          </c:spPr>
          <c:marker>
            <c:symbol val="circle"/>
            <c:size val="10"/>
            <c:spPr>
              <a:solidFill>
                <a:srgbClr val="FFC000"/>
              </a:solidFill>
              <a:ln w="9525">
                <a:noFill/>
              </a:ln>
              <a:effectLst/>
            </c:spPr>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annual-price'!$K$330:$K$340</c:f>
              <c:numCache>
                <c:formatCode>_-"£"* #,##0_-;\-"£"* #,##0_-;_-"£"* "-"??_-;_-@_-</c:formatCode>
                <c:ptCount val="11"/>
                <c:pt idx="0">
                  <c:v>5248.88</c:v>
                </c:pt>
                <c:pt idx="1">
                  <c:v>5819.84</c:v>
                </c:pt>
                <c:pt idx="2">
                  <c:v>7663.24</c:v>
                </c:pt>
                <c:pt idx="3">
                  <c:v>8174.4</c:v>
                </c:pt>
                <c:pt idx="4">
                  <c:v>12376</c:v>
                </c:pt>
                <c:pt idx="5">
                  <c:v>15483</c:v>
                </c:pt>
                <c:pt idx="6">
                  <c:v>17433</c:v>
                </c:pt>
                <c:pt idx="7">
                  <c:v>15145</c:v>
                </c:pt>
                <c:pt idx="8">
                  <c:v>18356</c:v>
                </c:pt>
                <c:pt idx="9">
                  <c:v>21190</c:v>
                </c:pt>
                <c:pt idx="10">
                  <c:v>23868</c:v>
                </c:pt>
              </c:numCache>
            </c:numRef>
          </c:val>
          <c:smooth val="0"/>
          <c:extLst>
            <c:ext xmlns:c16="http://schemas.microsoft.com/office/drawing/2014/chart" uri="{C3380CC4-5D6E-409C-BE32-E72D297353CC}">
              <c16:uniqueId val="{00000007-501B-4EDB-83E5-04E0AACBDED6}"/>
            </c:ext>
          </c:extLst>
        </c:ser>
        <c:ser>
          <c:idx val="8"/>
          <c:order val="8"/>
          <c:tx>
            <c:strRef>
              <c:f>'38 Data annual-price'!$L$328:$L$329</c:f>
              <c:strCache>
                <c:ptCount val="2"/>
                <c:pt idx="0">
                  <c:v>Cambridge</c:v>
                </c:pt>
                <c:pt idx="1">
                  <c:v> 3bed </c:v>
                </c:pt>
              </c:strCache>
            </c:strRef>
          </c:tx>
          <c:spPr>
            <a:ln w="19050" cap="rnd">
              <a:noFill/>
              <a:round/>
            </a:ln>
            <a:effectLst/>
          </c:spPr>
          <c:marker>
            <c:symbol val="circle"/>
            <c:size val="10"/>
            <c:spPr>
              <a:solidFill>
                <a:srgbClr val="C00000"/>
              </a:solidFill>
              <a:ln w="9525">
                <a:noFill/>
              </a:ln>
              <a:effectLst/>
            </c:spPr>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annual-price'!$L$330:$L$340</c:f>
              <c:numCache>
                <c:formatCode>_-"£"* #,##0_-;\-"£"* #,##0_-;_-"£"* "-"??_-;_-@_-</c:formatCode>
                <c:ptCount val="11"/>
                <c:pt idx="0">
                  <c:v>5951.4000000000005</c:v>
                </c:pt>
                <c:pt idx="1">
                  <c:v>6406.4000000000005</c:v>
                </c:pt>
                <c:pt idx="2">
                  <c:v>8747.44</c:v>
                </c:pt>
                <c:pt idx="3">
                  <c:v>9592.44</c:v>
                </c:pt>
                <c:pt idx="4">
                  <c:v>14040</c:v>
                </c:pt>
                <c:pt idx="5">
                  <c:v>17563</c:v>
                </c:pt>
                <c:pt idx="6">
                  <c:v>21580</c:v>
                </c:pt>
                <c:pt idx="7">
                  <c:v>21749</c:v>
                </c:pt>
                <c:pt idx="8">
                  <c:v>24843</c:v>
                </c:pt>
                <c:pt idx="9">
                  <c:v>24245</c:v>
                </c:pt>
                <c:pt idx="10">
                  <c:v>26975</c:v>
                </c:pt>
              </c:numCache>
            </c:numRef>
          </c:val>
          <c:smooth val="0"/>
          <c:extLst>
            <c:ext xmlns:c16="http://schemas.microsoft.com/office/drawing/2014/chart" uri="{C3380CC4-5D6E-409C-BE32-E72D297353CC}">
              <c16:uniqueId val="{00000008-501B-4EDB-83E5-04E0AACBDED6}"/>
            </c:ext>
          </c:extLst>
        </c:ser>
        <c:ser>
          <c:idx val="9"/>
          <c:order val="9"/>
          <c:tx>
            <c:strRef>
              <c:f>'38 Data annual-price'!$M$328:$M$329</c:f>
              <c:strCache>
                <c:ptCount val="2"/>
                <c:pt idx="0">
                  <c:v>South Cambridgeshire </c:v>
                </c:pt>
                <c:pt idx="1">
                  <c:v> 1bed  </c:v>
                </c:pt>
              </c:strCache>
            </c:strRef>
          </c:tx>
          <c:spPr>
            <a:ln w="3175" cap="rnd">
              <a:noFill/>
              <a:round/>
            </a:ln>
            <a:effectLst/>
          </c:spPr>
          <c:marker>
            <c:symbol val="circle"/>
            <c:size val="10"/>
            <c:spPr>
              <a:solidFill>
                <a:srgbClr val="92D050"/>
              </a:solidFill>
              <a:ln w="9525">
                <a:noFill/>
              </a:ln>
              <a:effectLst/>
            </c:spPr>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annual-price'!$M$330:$M$340</c:f>
              <c:numCache>
                <c:formatCode>_-"£"* #,##0_-;\-"£"* #,##0_-;_-"£"* "-"??_-;_-@_-</c:formatCode>
                <c:ptCount val="11"/>
                <c:pt idx="0">
                  <c:v>4595.76</c:v>
                </c:pt>
                <c:pt idx="1">
                  <c:v>4734.08</c:v>
                </c:pt>
                <c:pt idx="2">
                  <c:v>6781.32</c:v>
                </c:pt>
                <c:pt idx="3">
                  <c:v>6721.5199999999995</c:v>
                </c:pt>
                <c:pt idx="4">
                  <c:v>7384</c:v>
                </c:pt>
                <c:pt idx="5">
                  <c:v>9256</c:v>
                </c:pt>
                <c:pt idx="6">
                  <c:v>8944</c:v>
                </c:pt>
                <c:pt idx="7">
                  <c:v>7462</c:v>
                </c:pt>
                <c:pt idx="8">
                  <c:v>9035</c:v>
                </c:pt>
                <c:pt idx="9">
                  <c:v>14976</c:v>
                </c:pt>
                <c:pt idx="10">
                  <c:v>14976</c:v>
                </c:pt>
              </c:numCache>
            </c:numRef>
          </c:val>
          <c:smooth val="0"/>
          <c:extLst>
            <c:ext xmlns:c16="http://schemas.microsoft.com/office/drawing/2014/chart" uri="{C3380CC4-5D6E-409C-BE32-E72D297353CC}">
              <c16:uniqueId val="{00000009-501B-4EDB-83E5-04E0AACBDED6}"/>
            </c:ext>
          </c:extLst>
        </c:ser>
        <c:ser>
          <c:idx val="10"/>
          <c:order val="10"/>
          <c:tx>
            <c:strRef>
              <c:f>'38 Data annual-price'!$N$328:$N$329</c:f>
              <c:strCache>
                <c:ptCount val="2"/>
                <c:pt idx="0">
                  <c:v>South Cambridgeshire </c:v>
                </c:pt>
                <c:pt idx="1">
                  <c:v> 2bed </c:v>
                </c:pt>
              </c:strCache>
            </c:strRef>
          </c:tx>
          <c:spPr>
            <a:ln w="3175" cap="rnd">
              <a:noFill/>
              <a:round/>
            </a:ln>
            <a:effectLst/>
          </c:spPr>
          <c:marker>
            <c:symbol val="circle"/>
            <c:size val="10"/>
            <c:spPr>
              <a:solidFill>
                <a:schemeClr val="accent6">
                  <a:lumMod val="60000"/>
                  <a:lumOff val="40000"/>
                </a:schemeClr>
              </a:solidFill>
              <a:ln w="9525">
                <a:noFill/>
              </a:ln>
              <a:effectLst/>
            </c:spPr>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annual-price'!$N$330:$N$340</c:f>
              <c:numCache>
                <c:formatCode>_-"£"* #,##0_-;\-"£"* #,##0_-;_-"£"* "-"??_-;_-@_-</c:formatCode>
                <c:ptCount val="11"/>
                <c:pt idx="0">
                  <c:v>5397.5999999999995</c:v>
                </c:pt>
                <c:pt idx="1">
                  <c:v>5662.8</c:v>
                </c:pt>
                <c:pt idx="2">
                  <c:v>7924.2799999999988</c:v>
                </c:pt>
                <c:pt idx="3">
                  <c:v>7833.8</c:v>
                </c:pt>
                <c:pt idx="4">
                  <c:v>9165</c:v>
                </c:pt>
                <c:pt idx="5">
                  <c:v>11466</c:v>
                </c:pt>
                <c:pt idx="6">
                  <c:v>12779</c:v>
                </c:pt>
                <c:pt idx="7">
                  <c:v>10907</c:v>
                </c:pt>
                <c:pt idx="8">
                  <c:v>13000</c:v>
                </c:pt>
                <c:pt idx="9">
                  <c:v>18044</c:v>
                </c:pt>
                <c:pt idx="10">
                  <c:v>21814</c:v>
                </c:pt>
              </c:numCache>
            </c:numRef>
          </c:val>
          <c:smooth val="0"/>
          <c:extLst>
            <c:ext xmlns:c16="http://schemas.microsoft.com/office/drawing/2014/chart" uri="{C3380CC4-5D6E-409C-BE32-E72D297353CC}">
              <c16:uniqueId val="{0000000A-501B-4EDB-83E5-04E0AACBDED6}"/>
            </c:ext>
          </c:extLst>
        </c:ser>
        <c:ser>
          <c:idx val="11"/>
          <c:order val="11"/>
          <c:tx>
            <c:strRef>
              <c:f>'38 Data annual-price'!$O$328:$O$329</c:f>
              <c:strCache>
                <c:ptCount val="2"/>
                <c:pt idx="0">
                  <c:v>South Cambridgeshire </c:v>
                </c:pt>
                <c:pt idx="1">
                  <c:v> 3bed </c:v>
                </c:pt>
              </c:strCache>
            </c:strRef>
          </c:tx>
          <c:spPr>
            <a:ln w="3175" cap="rnd">
              <a:noFill/>
              <a:round/>
            </a:ln>
            <a:effectLst/>
          </c:spPr>
          <c:marker>
            <c:symbol val="circle"/>
            <c:size val="10"/>
            <c:spPr>
              <a:solidFill>
                <a:srgbClr val="FF0000"/>
              </a:solidFill>
              <a:ln w="9525">
                <a:noFill/>
              </a:ln>
              <a:effectLst/>
            </c:spPr>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annual-price'!$O$330:$O$340</c:f>
              <c:numCache>
                <c:formatCode>_-"£"* #,##0_-;\-"£"* #,##0_-;_-"£"* "-"??_-;_-@_-</c:formatCode>
                <c:ptCount val="11"/>
                <c:pt idx="0">
                  <c:v>5712.72</c:v>
                </c:pt>
                <c:pt idx="1">
                  <c:v>6414.2</c:v>
                </c:pt>
                <c:pt idx="2">
                  <c:v>9071.4</c:v>
                </c:pt>
                <c:pt idx="3">
                  <c:v>9330.8799999999992</c:v>
                </c:pt>
                <c:pt idx="4">
                  <c:v>11219</c:v>
                </c:pt>
                <c:pt idx="5">
                  <c:v>14027</c:v>
                </c:pt>
                <c:pt idx="6">
                  <c:v>16549</c:v>
                </c:pt>
                <c:pt idx="7">
                  <c:v>16380</c:v>
                </c:pt>
                <c:pt idx="8">
                  <c:v>19032</c:v>
                </c:pt>
                <c:pt idx="9">
                  <c:v>17797</c:v>
                </c:pt>
                <c:pt idx="10">
                  <c:v>20670</c:v>
                </c:pt>
              </c:numCache>
            </c:numRef>
          </c:val>
          <c:smooth val="0"/>
          <c:extLst>
            <c:ext xmlns:c16="http://schemas.microsoft.com/office/drawing/2014/chart" uri="{C3380CC4-5D6E-409C-BE32-E72D297353CC}">
              <c16:uniqueId val="{0000000B-501B-4EDB-83E5-04E0AACBDED6}"/>
            </c:ext>
          </c:extLst>
        </c:ser>
        <c:dLbls>
          <c:showLegendKey val="0"/>
          <c:showVal val="0"/>
          <c:showCatName val="0"/>
          <c:showSerName val="0"/>
          <c:showPercent val="0"/>
          <c:showBubbleSize val="0"/>
        </c:dLbls>
        <c:smooth val="0"/>
        <c:axId val="1307753952"/>
        <c:axId val="1307752968"/>
      </c:line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legend>
      <c:legendPos val="b"/>
      <c:layout>
        <c:manualLayout>
          <c:xMode val="edge"/>
          <c:yMode val="edge"/>
          <c:x val="2.149138201295064E-2"/>
          <c:y val="0.79961444505866264"/>
          <c:w val="0.96277621530501778"/>
          <c:h val="0.1819590079456624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'38 Data annual-price'!$D$328:$D$329</c:f>
              <c:strCache>
                <c:ptCount val="2"/>
                <c:pt idx="0">
                  <c:v>Whole area</c:v>
                </c:pt>
                <c:pt idx="1">
                  <c:v> 1bed min </c:v>
                </c:pt>
              </c:strCache>
            </c:strRef>
          </c:tx>
          <c:spPr>
            <a:ln w="19050" cap="rnd">
              <a:solidFill>
                <a:srgbClr val="00B050"/>
              </a:solidFill>
              <a:prstDash val="dash"/>
              <a:round/>
            </a:ln>
            <a:effectLst/>
          </c:spPr>
          <c:marker>
            <c:symbol val="none"/>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annual-price'!$D$330:$D$340</c:f>
              <c:numCache>
                <c:formatCode>_-"£"* #,##0_-;\-"£"* #,##0_-;_-"£"* "-"??_-;_-@_-</c:formatCode>
                <c:ptCount val="11"/>
                <c:pt idx="0">
                  <c:v>4475.6399999999994</c:v>
                </c:pt>
                <c:pt idx="1">
                  <c:v>3895.3199999999997</c:v>
                </c:pt>
                <c:pt idx="2">
                  <c:v>4523.4799999999996</c:v>
                </c:pt>
                <c:pt idx="3">
                  <c:v>6721.5199999999995</c:v>
                </c:pt>
                <c:pt idx="4">
                  <c:v>4732</c:v>
                </c:pt>
                <c:pt idx="5">
                  <c:v>5928</c:v>
                </c:pt>
                <c:pt idx="6">
                  <c:v>4732</c:v>
                </c:pt>
                <c:pt idx="7">
                  <c:v>3380</c:v>
                </c:pt>
                <c:pt idx="8">
                  <c:v>4082</c:v>
                </c:pt>
                <c:pt idx="9">
                  <c:v>6474</c:v>
                </c:pt>
                <c:pt idx="10">
                  <c:v>6825</c:v>
                </c:pt>
              </c:numCache>
            </c:numRef>
          </c:val>
          <c:smooth val="0"/>
          <c:extLst>
            <c:ext xmlns:c16="http://schemas.microsoft.com/office/drawing/2014/chart" uri="{C3380CC4-5D6E-409C-BE32-E72D297353CC}">
              <c16:uniqueId val="{00000000-A476-4254-ABA8-226CCBFE562C}"/>
            </c:ext>
          </c:extLst>
        </c:ser>
        <c:ser>
          <c:idx val="3"/>
          <c:order val="1"/>
          <c:tx>
            <c:strRef>
              <c:f>'38 Data annual-price'!$G$328:$G$329</c:f>
              <c:strCache>
                <c:ptCount val="2"/>
                <c:pt idx="0">
                  <c:v>Whole area</c:v>
                </c:pt>
                <c:pt idx="1">
                  <c:v> 1bed max </c:v>
                </c:pt>
              </c:strCache>
            </c:strRef>
          </c:tx>
          <c:spPr>
            <a:ln w="19050" cap="rnd">
              <a:solidFill>
                <a:srgbClr val="00B050"/>
              </a:solidFill>
              <a:round/>
            </a:ln>
            <a:effectLst/>
          </c:spPr>
          <c:marker>
            <c:symbol val="none"/>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annual-price'!$G$330:$G$340</c:f>
              <c:numCache>
                <c:formatCode>_-"£"* #,##0_-;\-"£"* #,##0_-;_-"£"* "-"??_-;_-@_-</c:formatCode>
                <c:ptCount val="11"/>
                <c:pt idx="0">
                  <c:v>4595.76</c:v>
                </c:pt>
                <c:pt idx="1">
                  <c:v>4927.5200000000004</c:v>
                </c:pt>
                <c:pt idx="2">
                  <c:v>6781.32</c:v>
                </c:pt>
                <c:pt idx="3">
                  <c:v>7095.4</c:v>
                </c:pt>
                <c:pt idx="4">
                  <c:v>9399</c:v>
                </c:pt>
                <c:pt idx="5">
                  <c:v>11765</c:v>
                </c:pt>
                <c:pt idx="6">
                  <c:v>12012</c:v>
                </c:pt>
                <c:pt idx="7">
                  <c:v>11232</c:v>
                </c:pt>
                <c:pt idx="8">
                  <c:v>13429</c:v>
                </c:pt>
                <c:pt idx="9">
                  <c:v>14976</c:v>
                </c:pt>
                <c:pt idx="10">
                  <c:v>16705</c:v>
                </c:pt>
              </c:numCache>
            </c:numRef>
          </c:val>
          <c:smooth val="0"/>
          <c:extLst>
            <c:ext xmlns:c16="http://schemas.microsoft.com/office/drawing/2014/chart" uri="{C3380CC4-5D6E-409C-BE32-E72D297353CC}">
              <c16:uniqueId val="{00000003-A476-4254-ABA8-226CCBFE562C}"/>
            </c:ext>
          </c:extLst>
        </c:ser>
        <c:ser>
          <c:idx val="6"/>
          <c:order val="2"/>
          <c:tx>
            <c:strRef>
              <c:f>'38 Data annual-price'!$J$328:$J$329</c:f>
              <c:strCache>
                <c:ptCount val="2"/>
                <c:pt idx="0">
                  <c:v>Cambridge</c:v>
                </c:pt>
                <c:pt idx="1">
                  <c:v> 1bed  </c:v>
                </c:pt>
              </c:strCache>
            </c:strRef>
          </c:tx>
          <c:spPr>
            <a:ln w="3175" cap="rnd">
              <a:noFill/>
              <a:round/>
            </a:ln>
            <a:effectLst/>
          </c:spPr>
          <c:marker>
            <c:symbol val="circle"/>
            <c:size val="10"/>
            <c:spPr>
              <a:solidFill>
                <a:srgbClr val="C00000"/>
              </a:solidFill>
              <a:ln w="9525">
                <a:noFill/>
              </a:ln>
              <a:effectLst/>
            </c:spPr>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annual-price'!$J$330:$J$340</c:f>
              <c:numCache>
                <c:formatCode>_-"£"* #,##0_-;\-"£"* #,##0_-;_-"£"* "-"??_-;_-@_-</c:formatCode>
                <c:ptCount val="11"/>
                <c:pt idx="0">
                  <c:v>4475.6399999999994</c:v>
                </c:pt>
                <c:pt idx="1">
                  <c:v>4927.5200000000004</c:v>
                </c:pt>
                <c:pt idx="2">
                  <c:v>6773</c:v>
                </c:pt>
                <c:pt idx="3">
                  <c:v>7095.4</c:v>
                </c:pt>
                <c:pt idx="4">
                  <c:v>9399</c:v>
                </c:pt>
                <c:pt idx="5">
                  <c:v>11765</c:v>
                </c:pt>
                <c:pt idx="6">
                  <c:v>12012</c:v>
                </c:pt>
                <c:pt idx="7">
                  <c:v>11232</c:v>
                </c:pt>
                <c:pt idx="8">
                  <c:v>13429</c:v>
                </c:pt>
                <c:pt idx="9">
                  <c:v>13819</c:v>
                </c:pt>
                <c:pt idx="10">
                  <c:v>16705</c:v>
                </c:pt>
              </c:numCache>
            </c:numRef>
          </c:val>
          <c:smooth val="0"/>
          <c:extLst>
            <c:ext xmlns:c16="http://schemas.microsoft.com/office/drawing/2014/chart" uri="{C3380CC4-5D6E-409C-BE32-E72D297353CC}">
              <c16:uniqueId val="{00000006-A476-4254-ABA8-226CCBFE562C}"/>
            </c:ext>
          </c:extLst>
        </c:ser>
        <c:ser>
          <c:idx val="9"/>
          <c:order val="3"/>
          <c:tx>
            <c:strRef>
              <c:f>'38 Data annual-price'!$M$328:$M$329</c:f>
              <c:strCache>
                <c:ptCount val="2"/>
                <c:pt idx="0">
                  <c:v>South Cambridgeshire </c:v>
                </c:pt>
                <c:pt idx="1">
                  <c:v> 1bed  </c:v>
                </c:pt>
              </c:strCache>
            </c:strRef>
          </c:tx>
          <c:spPr>
            <a:ln w="3175" cap="rnd">
              <a:noFill/>
              <a:round/>
            </a:ln>
            <a:effectLst/>
          </c:spPr>
          <c:marker>
            <c:symbol val="circle"/>
            <c:size val="10"/>
            <c:spPr>
              <a:solidFill>
                <a:srgbClr val="00B0F0"/>
              </a:solidFill>
              <a:ln w="9525">
                <a:noFill/>
              </a:ln>
              <a:effectLst/>
            </c:spPr>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annual-price'!$M$330:$M$340</c:f>
              <c:numCache>
                <c:formatCode>_-"£"* #,##0_-;\-"£"* #,##0_-;_-"£"* "-"??_-;_-@_-</c:formatCode>
                <c:ptCount val="11"/>
                <c:pt idx="0">
                  <c:v>4595.76</c:v>
                </c:pt>
                <c:pt idx="1">
                  <c:v>4734.08</c:v>
                </c:pt>
                <c:pt idx="2">
                  <c:v>6781.32</c:v>
                </c:pt>
                <c:pt idx="3">
                  <c:v>6721.5199999999995</c:v>
                </c:pt>
                <c:pt idx="4">
                  <c:v>7384</c:v>
                </c:pt>
                <c:pt idx="5">
                  <c:v>9256</c:v>
                </c:pt>
                <c:pt idx="6">
                  <c:v>8944</c:v>
                </c:pt>
                <c:pt idx="7">
                  <c:v>7462</c:v>
                </c:pt>
                <c:pt idx="8">
                  <c:v>9035</c:v>
                </c:pt>
                <c:pt idx="9">
                  <c:v>14976</c:v>
                </c:pt>
                <c:pt idx="10">
                  <c:v>14976</c:v>
                </c:pt>
              </c:numCache>
            </c:numRef>
          </c:val>
          <c:smooth val="0"/>
          <c:extLst>
            <c:ext xmlns:c16="http://schemas.microsoft.com/office/drawing/2014/chart" uri="{C3380CC4-5D6E-409C-BE32-E72D297353CC}">
              <c16:uniqueId val="{00000009-A476-4254-ABA8-226CCBFE562C}"/>
            </c:ext>
          </c:extLst>
        </c:ser>
        <c:dLbls>
          <c:showLegendKey val="0"/>
          <c:showVal val="0"/>
          <c:showCatName val="0"/>
          <c:showSerName val="0"/>
          <c:showPercent val="0"/>
          <c:showBubbleSize val="0"/>
        </c:dLbls>
        <c:smooth val="0"/>
        <c:axId val="1307753952"/>
        <c:axId val="1307752968"/>
      </c:line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4"/>
          <c:order val="0"/>
          <c:tx>
            <c:strRef>
              <c:f>'38 Data annual-price'!$E$328:$E$329</c:f>
              <c:strCache>
                <c:ptCount val="2"/>
                <c:pt idx="0">
                  <c:v>Whole area</c:v>
                </c:pt>
                <c:pt idx="1">
                  <c:v> 2bed min </c:v>
                </c:pt>
              </c:strCache>
            </c:strRef>
          </c:tx>
          <c:spPr>
            <a:ln w="19050" cap="rnd">
              <a:solidFill>
                <a:srgbClr val="FFC000"/>
              </a:solidFill>
              <a:prstDash val="dash"/>
              <a:round/>
            </a:ln>
            <a:effectLst/>
          </c:spPr>
          <c:marker>
            <c:symbol val="none"/>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annual-price'!$E$330:$E$340</c:f>
              <c:numCache>
                <c:formatCode>_-"£"* #,##0_-;\-"£"* #,##0_-;_-"£"* "-"??_-;_-@_-</c:formatCode>
                <c:ptCount val="11"/>
                <c:pt idx="0">
                  <c:v>5248.88</c:v>
                </c:pt>
                <c:pt idx="1">
                  <c:v>4581.72</c:v>
                </c:pt>
                <c:pt idx="2">
                  <c:v>5610.28</c:v>
                </c:pt>
                <c:pt idx="3">
                  <c:v>7833.8</c:v>
                </c:pt>
                <c:pt idx="4">
                  <c:v>6071</c:v>
                </c:pt>
                <c:pt idx="5">
                  <c:v>7592</c:v>
                </c:pt>
                <c:pt idx="6">
                  <c:v>7098</c:v>
                </c:pt>
                <c:pt idx="7">
                  <c:v>4667</c:v>
                </c:pt>
                <c:pt idx="8">
                  <c:v>5239</c:v>
                </c:pt>
                <c:pt idx="9">
                  <c:v>7046</c:v>
                </c:pt>
                <c:pt idx="10">
                  <c:v>7709</c:v>
                </c:pt>
              </c:numCache>
            </c:numRef>
          </c:val>
          <c:smooth val="0"/>
          <c:extLst>
            <c:ext xmlns:c16="http://schemas.microsoft.com/office/drawing/2014/chart" uri="{C3380CC4-5D6E-409C-BE32-E72D297353CC}">
              <c16:uniqueId val="{00000001-81DD-4554-8243-B5D6A5AAA60E}"/>
            </c:ext>
          </c:extLst>
        </c:ser>
        <c:ser>
          <c:idx val="1"/>
          <c:order val="1"/>
          <c:tx>
            <c:strRef>
              <c:f>'38 Data annual-price'!$H$328:$H$329</c:f>
              <c:strCache>
                <c:ptCount val="2"/>
                <c:pt idx="0">
                  <c:v>Whole area</c:v>
                </c:pt>
                <c:pt idx="1">
                  <c:v> 2bed max </c:v>
                </c:pt>
              </c:strCache>
            </c:strRef>
          </c:tx>
          <c:spPr>
            <a:ln w="19050" cap="rnd">
              <a:solidFill>
                <a:srgbClr val="FFC000"/>
              </a:solidFill>
              <a:round/>
            </a:ln>
            <a:effectLst/>
          </c:spPr>
          <c:marker>
            <c:symbol val="none"/>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annual-price'!$H$330:$H$340</c:f>
              <c:numCache>
                <c:formatCode>_-"£"* #,##0_-;\-"£"* #,##0_-;_-"£"* "-"??_-;_-@_-</c:formatCode>
                <c:ptCount val="11"/>
                <c:pt idx="0">
                  <c:v>5397.5999999999995</c:v>
                </c:pt>
                <c:pt idx="1">
                  <c:v>5819.84</c:v>
                </c:pt>
                <c:pt idx="2">
                  <c:v>7924.2799999999988</c:v>
                </c:pt>
                <c:pt idx="3">
                  <c:v>8174.4</c:v>
                </c:pt>
                <c:pt idx="4">
                  <c:v>12376</c:v>
                </c:pt>
                <c:pt idx="5">
                  <c:v>15483</c:v>
                </c:pt>
                <c:pt idx="6">
                  <c:v>17433</c:v>
                </c:pt>
                <c:pt idx="7">
                  <c:v>15145</c:v>
                </c:pt>
                <c:pt idx="8">
                  <c:v>18356</c:v>
                </c:pt>
                <c:pt idx="9">
                  <c:v>21190</c:v>
                </c:pt>
                <c:pt idx="10">
                  <c:v>23868</c:v>
                </c:pt>
              </c:numCache>
            </c:numRef>
          </c:val>
          <c:smooth val="0"/>
          <c:extLst>
            <c:ext xmlns:c16="http://schemas.microsoft.com/office/drawing/2014/chart" uri="{C3380CC4-5D6E-409C-BE32-E72D297353CC}">
              <c16:uniqueId val="{00000004-81DD-4554-8243-B5D6A5AAA60E}"/>
            </c:ext>
          </c:extLst>
        </c:ser>
        <c:ser>
          <c:idx val="7"/>
          <c:order val="2"/>
          <c:tx>
            <c:strRef>
              <c:f>'38 Data annual-price'!$K$328:$K$329</c:f>
              <c:strCache>
                <c:ptCount val="2"/>
                <c:pt idx="0">
                  <c:v>Cambridge</c:v>
                </c:pt>
                <c:pt idx="1">
                  <c:v> 2bed </c:v>
                </c:pt>
              </c:strCache>
            </c:strRef>
          </c:tx>
          <c:spPr>
            <a:ln w="19050" cap="rnd">
              <a:noFill/>
              <a:round/>
            </a:ln>
            <a:effectLst/>
          </c:spPr>
          <c:marker>
            <c:symbol val="circle"/>
            <c:size val="10"/>
            <c:spPr>
              <a:solidFill>
                <a:srgbClr val="C00000"/>
              </a:solidFill>
              <a:ln w="9525">
                <a:noFill/>
              </a:ln>
              <a:effectLst/>
            </c:spPr>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annual-price'!$K$330:$K$340</c:f>
              <c:numCache>
                <c:formatCode>_-"£"* #,##0_-;\-"£"* #,##0_-;_-"£"* "-"??_-;_-@_-</c:formatCode>
                <c:ptCount val="11"/>
                <c:pt idx="0">
                  <c:v>5248.88</c:v>
                </c:pt>
                <c:pt idx="1">
                  <c:v>5819.84</c:v>
                </c:pt>
                <c:pt idx="2">
                  <c:v>7663.24</c:v>
                </c:pt>
                <c:pt idx="3">
                  <c:v>8174.4</c:v>
                </c:pt>
                <c:pt idx="4">
                  <c:v>12376</c:v>
                </c:pt>
                <c:pt idx="5">
                  <c:v>15483</c:v>
                </c:pt>
                <c:pt idx="6">
                  <c:v>17433</c:v>
                </c:pt>
                <c:pt idx="7">
                  <c:v>15145</c:v>
                </c:pt>
                <c:pt idx="8">
                  <c:v>18356</c:v>
                </c:pt>
                <c:pt idx="9">
                  <c:v>21190</c:v>
                </c:pt>
                <c:pt idx="10">
                  <c:v>23868</c:v>
                </c:pt>
              </c:numCache>
            </c:numRef>
          </c:val>
          <c:smooth val="0"/>
          <c:extLst>
            <c:ext xmlns:c16="http://schemas.microsoft.com/office/drawing/2014/chart" uri="{C3380CC4-5D6E-409C-BE32-E72D297353CC}">
              <c16:uniqueId val="{00000007-81DD-4554-8243-B5D6A5AAA60E}"/>
            </c:ext>
          </c:extLst>
        </c:ser>
        <c:ser>
          <c:idx val="10"/>
          <c:order val="3"/>
          <c:tx>
            <c:strRef>
              <c:f>'38 Data annual-price'!$N$328:$N$329</c:f>
              <c:strCache>
                <c:ptCount val="2"/>
                <c:pt idx="0">
                  <c:v>South Cambridgeshire </c:v>
                </c:pt>
                <c:pt idx="1">
                  <c:v> 2bed </c:v>
                </c:pt>
              </c:strCache>
            </c:strRef>
          </c:tx>
          <c:spPr>
            <a:ln w="3175" cap="rnd">
              <a:noFill/>
              <a:round/>
            </a:ln>
            <a:effectLst/>
          </c:spPr>
          <c:marker>
            <c:symbol val="circle"/>
            <c:size val="10"/>
            <c:spPr>
              <a:solidFill>
                <a:srgbClr val="00B0F0"/>
              </a:solidFill>
              <a:ln w="9525">
                <a:noFill/>
              </a:ln>
              <a:effectLst/>
            </c:spPr>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annual-price'!$N$330:$N$340</c:f>
              <c:numCache>
                <c:formatCode>_-"£"* #,##0_-;\-"£"* #,##0_-;_-"£"* "-"??_-;_-@_-</c:formatCode>
                <c:ptCount val="11"/>
                <c:pt idx="0">
                  <c:v>5397.5999999999995</c:v>
                </c:pt>
                <c:pt idx="1">
                  <c:v>5662.8</c:v>
                </c:pt>
                <c:pt idx="2">
                  <c:v>7924.2799999999988</c:v>
                </c:pt>
                <c:pt idx="3">
                  <c:v>7833.8</c:v>
                </c:pt>
                <c:pt idx="4">
                  <c:v>9165</c:v>
                </c:pt>
                <c:pt idx="5">
                  <c:v>11466</c:v>
                </c:pt>
                <c:pt idx="6">
                  <c:v>12779</c:v>
                </c:pt>
                <c:pt idx="7">
                  <c:v>10907</c:v>
                </c:pt>
                <c:pt idx="8">
                  <c:v>13000</c:v>
                </c:pt>
                <c:pt idx="9">
                  <c:v>18044</c:v>
                </c:pt>
                <c:pt idx="10">
                  <c:v>21814</c:v>
                </c:pt>
              </c:numCache>
            </c:numRef>
          </c:val>
          <c:smooth val="0"/>
          <c:extLst>
            <c:ext xmlns:c16="http://schemas.microsoft.com/office/drawing/2014/chart" uri="{C3380CC4-5D6E-409C-BE32-E72D297353CC}">
              <c16:uniqueId val="{0000000A-81DD-4554-8243-B5D6A5AAA60E}"/>
            </c:ext>
          </c:extLst>
        </c:ser>
        <c:dLbls>
          <c:showLegendKey val="0"/>
          <c:showVal val="0"/>
          <c:showCatName val="0"/>
          <c:showSerName val="0"/>
          <c:showPercent val="0"/>
          <c:showBubbleSize val="0"/>
        </c:dLbls>
        <c:smooth val="0"/>
        <c:axId val="1307753952"/>
        <c:axId val="1307752968"/>
      </c:line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7"/>
          <c:order val="7"/>
          <c:tx>
            <c:strRef>
              <c:f>'53 Data dwells for charts'!$A$15</c:f>
              <c:strCache>
                <c:ptCount val="1"/>
                <c:pt idx="0">
                  <c:v>Greater Cambridge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23-478C-A523-837525D4965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223-478C-A523-837525D4965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223-478C-A523-837525D4965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223-478C-A523-837525D4965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223-478C-A523-837525D4965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223-478C-A523-837525D4965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'53 Data dwells for charts'!$B$7:$G$7</c:f>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f>'53 Data dwells for charts'!$B$15:$G$15</c:f>
              <c:numCache>
                <c:formatCode>#,##0</c:formatCode>
                <c:ptCount val="6"/>
                <c:pt idx="0">
                  <c:v>12892</c:v>
                </c:pt>
                <c:pt idx="1">
                  <c:v>9395</c:v>
                </c:pt>
                <c:pt idx="2">
                  <c:v>104</c:v>
                </c:pt>
                <c:pt idx="3" formatCode="_-* #,##0_-;\-* #,##0_-;_-* &quot;-&quot;??_-;_-@_-">
                  <c:v>44398</c:v>
                </c:pt>
                <c:pt idx="4" formatCode="_-* #,##0_-;\-* #,##0_-;_-* &quot;-&quot;??_-;_-@_-">
                  <c:v>32589</c:v>
                </c:pt>
                <c:pt idx="5" formatCode="_-* #,##0_-;\-* #,##0_-;_-* &quot;-&quot;??_-;_-@_-">
                  <c:v>25011</c:v>
                </c:pt>
              </c:numCache>
            </c:numRef>
          </c:val>
          <c:extLst>
            <c:ext xmlns:c16="http://schemas.microsoft.com/office/drawing/2014/chart" uri="{C3380CC4-5D6E-409C-BE32-E72D297353CC}">
              <c16:uniqueId val="{0000000C-4223-478C-A523-837525D49652}"/>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'53 Data dwells for charts'!$A$8</c15:sqref>
                        </c15:formulaRef>
                      </c:ext>
                    </c:extLst>
                    <c:strCache>
                      <c:ptCount val="1"/>
                      <c:pt idx="0">
                        <c:v>Cambridge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E-4223-478C-A523-837525D4965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4223-478C-A523-837525D4965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4223-478C-A523-837525D4965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4223-478C-A523-837525D4965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4223-478C-A523-837525D4965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4223-478C-A523-837525D4965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c:ext uri="{02D57815-91ED-43cb-92C2-25804820EDAC}">
                        <c15:formulaRef>
                          <c15:sqref>'53 Data dwells for charts'!$B$8:$G$8</c15:sqref>
                        </c15:formulaRef>
                      </c:ext>
                    </c:extLst>
                    <c:numCache>
                      <c:formatCode>#,##0</c:formatCode>
                      <c:ptCount val="6"/>
                      <c:pt idx="0">
                        <c:v>7105</c:v>
                      </c:pt>
                      <c:pt idx="1">
                        <c:v>5310</c:v>
                      </c:pt>
                      <c:pt idx="2">
                        <c:v>104</c:v>
                      </c:pt>
                      <c:pt idx="3" formatCode="_-* #,##0_-;\-* #,##0_-;_-* &quot;-&quot;??_-;_-@_-">
                        <c:v>16656</c:v>
                      </c:pt>
                      <c:pt idx="4" formatCode="_-* #,##0_-;\-* #,##0_-;_-* &quot;-&quot;??_-;_-@_-">
                        <c:v>11304</c:v>
                      </c:pt>
                      <c:pt idx="5" formatCode="_-* #,##0_-;\-* #,##0_-;_-* &quot;-&quot;??_-;_-@_-">
                        <c:v>15192</c:v>
                      </c:pt>
                    </c:numCache>
                  </c:numRef>
                </c:val>
                <c:extLst>
                  <c:ext xmlns:c16="http://schemas.microsoft.com/office/drawing/2014/chart" uri="{C3380CC4-5D6E-409C-BE32-E72D297353CC}">
                    <c16:uniqueId val="{00000019-4223-478C-A523-837525D49652}"/>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'53 Data dwells for charts'!$A$9</c15:sqref>
                        </c15:formulaRef>
                      </c:ext>
                    </c:extLst>
                    <c:strCache>
                      <c:ptCount val="1"/>
                      <c:pt idx="0">
                        <c:v>East Cambridgeshire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B-4223-478C-A523-837525D4965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D-4223-478C-A523-837525D4965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F-4223-478C-A523-837525D49652}"/>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1-4223-478C-A523-837525D49652}"/>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23-4223-478C-A523-837525D49652}"/>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25-4223-478C-A523-837525D49652}"/>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charts'!$B$9:$G$9</c15:sqref>
                        </c15:formulaRef>
                      </c:ext>
                    </c:extLst>
                    <c:numCache>
                      <c:formatCode>#,##0</c:formatCode>
                      <c:ptCount val="6"/>
                      <c:pt idx="0">
                        <c:v>9</c:v>
                      </c:pt>
                      <c:pt idx="1">
                        <c:v>5316</c:v>
                      </c:pt>
                      <c:pt idx="2">
                        <c:v>126</c:v>
                      </c:pt>
                      <c:pt idx="3" formatCode="_-* #,##0_-;\-* #,##0_-;_-* &quot;-&quot;??_-;_-@_-">
                        <c:v>14565</c:v>
                      </c:pt>
                      <c:pt idx="4" formatCode="_-* #,##0_-;\-* #,##0_-;_-* &quot;-&quot;??_-;_-@_-">
                        <c:v>11937</c:v>
                      </c:pt>
                      <c:pt idx="5" formatCode="_-* #,##0_-;\-* #,##0_-;_-* &quot;-&quot;??_-;_-@_-">
                        <c:v>6352</c:v>
                      </c:pt>
                    </c:numCache>
                  </c:numRef>
                </c:val>
                <c:extLst xmlns:c15="http://schemas.microsoft.com/office/drawing/2012/chart">
                  <c:ext xmlns:c16="http://schemas.microsoft.com/office/drawing/2014/chart" uri="{C3380CC4-5D6E-409C-BE32-E72D297353CC}">
                    <c16:uniqueId val="{00000026-4223-478C-A523-837525D49652}"/>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'53 Data dwells for charts'!$A$10</c15:sqref>
                        </c15:formulaRef>
                      </c:ext>
                    </c:extLst>
                    <c:strCache>
                      <c:ptCount val="1"/>
                      <c:pt idx="0">
                        <c:v>Fenland</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8-4223-478C-A523-837525D4965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A-4223-478C-A523-837525D4965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C-4223-478C-A523-837525D49652}"/>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E-4223-478C-A523-837525D49652}"/>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0-4223-478C-A523-837525D49652}"/>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2-4223-478C-A523-837525D49652}"/>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charts'!$B$10:$G$10</c15:sqref>
                        </c15:formulaRef>
                      </c:ext>
                    </c:extLst>
                    <c:numCache>
                      <c:formatCode>#,##0</c:formatCode>
                      <c:ptCount val="6"/>
                      <c:pt idx="0">
                        <c:v>34</c:v>
                      </c:pt>
                      <c:pt idx="1">
                        <c:v>5785</c:v>
                      </c:pt>
                      <c:pt idx="2">
                        <c:v>0</c:v>
                      </c:pt>
                      <c:pt idx="3" formatCode="_-* #,##0_-;\-* #,##0_-;_-* &quot;-&quot;??_-;_-@_-">
                        <c:v>18757</c:v>
                      </c:pt>
                      <c:pt idx="4" formatCode="_-* #,##0_-;\-* #,##0_-;_-* &quot;-&quot;??_-;_-@_-">
                        <c:v>13046</c:v>
                      </c:pt>
                      <c:pt idx="5" formatCode="_-* #,##0_-;\-* #,##0_-;_-* &quot;-&quot;??_-;_-@_-">
                        <c:v>8021</c:v>
                      </c:pt>
                    </c:numCache>
                  </c:numRef>
                </c:val>
                <c:extLst xmlns:c15="http://schemas.microsoft.com/office/drawing/2012/chart">
                  <c:ext xmlns:c16="http://schemas.microsoft.com/office/drawing/2014/chart" uri="{C3380CC4-5D6E-409C-BE32-E72D297353CC}">
                    <c16:uniqueId val="{00000033-4223-478C-A523-837525D49652}"/>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'53 Data dwells for charts'!$A$11</c15:sqref>
                        </c15:formulaRef>
                      </c:ext>
                    </c:extLst>
                    <c:strCache>
                      <c:ptCount val="1"/>
                      <c:pt idx="0">
                        <c:v>Huntingdonshire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35-4223-478C-A523-837525D4965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7-4223-478C-A523-837525D4965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9-4223-478C-A523-837525D49652}"/>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3B-4223-478C-A523-837525D49652}"/>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D-4223-478C-A523-837525D49652}"/>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F-4223-478C-A523-837525D49652}"/>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charts'!$B$11:$G$11</c15:sqref>
                        </c15:formulaRef>
                      </c:ext>
                    </c:extLst>
                    <c:numCache>
                      <c:formatCode>#,##0</c:formatCode>
                      <c:ptCount val="6"/>
                      <c:pt idx="0">
                        <c:v>65</c:v>
                      </c:pt>
                      <c:pt idx="1">
                        <c:v>10153</c:v>
                      </c:pt>
                      <c:pt idx="2">
                        <c:v>570</c:v>
                      </c:pt>
                      <c:pt idx="3" formatCode="_-* #,##0_-;\-* #,##0_-;_-* &quot;-&quot;??_-;_-@_-">
                        <c:v>29290</c:v>
                      </c:pt>
                      <c:pt idx="4" formatCode="_-* #,##0_-;\-* #,##0_-;_-* &quot;-&quot;??_-;_-@_-">
                        <c:v>25412</c:v>
                      </c:pt>
                      <c:pt idx="5" formatCode="_-* #,##0_-;\-* #,##0_-;_-* &quot;-&quot;??_-;_-@_-">
                        <c:v>12411</c:v>
                      </c:pt>
                    </c:numCache>
                  </c:numRef>
                </c:val>
                <c:extLst xmlns:c15="http://schemas.microsoft.com/office/drawing/2012/chart">
                  <c:ext xmlns:c16="http://schemas.microsoft.com/office/drawing/2014/chart" uri="{C3380CC4-5D6E-409C-BE32-E72D297353CC}">
                    <c16:uniqueId val="{00000040-4223-478C-A523-837525D49652}"/>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'53 Data dwells for charts'!$A$12</c15:sqref>
                        </c15:formulaRef>
                      </c:ext>
                    </c:extLst>
                    <c:strCache>
                      <c:ptCount val="1"/>
                      <c:pt idx="0">
                        <c:v>Peterborough</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2-4223-478C-A523-837525D4965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44-4223-478C-A523-837525D4965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46-4223-478C-A523-837525D49652}"/>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48-4223-478C-A523-837525D49652}"/>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4A-4223-478C-A523-837525D49652}"/>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4C-4223-478C-A523-837525D49652}"/>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charts'!$B$12:$G$12</c15:sqref>
                        </c15:formulaRef>
                      </c:ext>
                    </c:extLst>
                    <c:numCache>
                      <c:formatCode>#,##0</c:formatCode>
                      <c:ptCount val="6"/>
                      <c:pt idx="0">
                        <c:v>88</c:v>
                      </c:pt>
                      <c:pt idx="1">
                        <c:v>16011</c:v>
                      </c:pt>
                      <c:pt idx="2">
                        <c:v>448</c:v>
                      </c:pt>
                      <c:pt idx="3" formatCode="_-* #,##0_-;\-* #,##0_-;_-* &quot;-&quot;??_-;_-@_-">
                        <c:v>26722</c:v>
                      </c:pt>
                      <c:pt idx="4" formatCode="_-* #,##0_-;\-* #,##0_-;_-* &quot;-&quot;??_-;_-@_-">
                        <c:v>24474</c:v>
                      </c:pt>
                      <c:pt idx="5" formatCode="_-* #,##0_-;\-* #,##0_-;_-* &quot;-&quot;??_-;_-@_-">
                        <c:v>17799</c:v>
                      </c:pt>
                    </c:numCache>
                  </c:numRef>
                </c:val>
                <c:extLst xmlns:c15="http://schemas.microsoft.com/office/drawing/2012/chart">
                  <c:ext xmlns:c16="http://schemas.microsoft.com/office/drawing/2014/chart" uri="{C3380CC4-5D6E-409C-BE32-E72D297353CC}">
                    <c16:uniqueId val="{0000004D-4223-478C-A523-837525D49652}"/>
                  </c:ext>
                </c:extLst>
              </c15:ser>
            </c15:filteredPieSeries>
            <c15:filteredPieSeries>
              <c15:ser>
                <c:idx val="5"/>
                <c:order val="5"/>
                <c:tx>
                  <c:strRef>
                    <c:extLst xmlns:c15="http://schemas.microsoft.com/office/drawing/2012/chart">
                      <c:ext xmlns:c15="http://schemas.microsoft.com/office/drawing/2012/chart" uri="{02D57815-91ED-43cb-92C2-25804820EDAC}">
                        <c15:formulaRef>
                          <c15:sqref>'53 Data dwells for charts'!$A$13</c15:sqref>
                        </c15:formulaRef>
                      </c:ext>
                    </c:extLst>
                    <c:strCache>
                      <c:ptCount val="1"/>
                      <c:pt idx="0">
                        <c:v>South Cambridgeshire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F-4223-478C-A523-837525D4965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1-4223-478C-A523-837525D4965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53-4223-478C-A523-837525D49652}"/>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55-4223-478C-A523-837525D49652}"/>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57-4223-478C-A523-837525D49652}"/>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59-4223-478C-A523-837525D49652}"/>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charts'!$B$13:$G$13</c15:sqref>
                        </c15:formulaRef>
                      </c:ext>
                    </c:extLst>
                    <c:numCache>
                      <c:formatCode>#,##0</c:formatCode>
                      <c:ptCount val="6"/>
                      <c:pt idx="0">
                        <c:v>5787</c:v>
                      </c:pt>
                      <c:pt idx="1">
                        <c:v>4085</c:v>
                      </c:pt>
                      <c:pt idx="2">
                        <c:v>0</c:v>
                      </c:pt>
                      <c:pt idx="3" formatCode="_-* #,##0_-;\-* #,##0_-;_-* &quot;-&quot;??_-;_-@_-">
                        <c:v>27742</c:v>
                      </c:pt>
                      <c:pt idx="4" formatCode="_-* #,##0_-;\-* #,##0_-;_-* &quot;-&quot;??_-;_-@_-">
                        <c:v>21285</c:v>
                      </c:pt>
                      <c:pt idx="5" formatCode="_-* #,##0_-;\-* #,##0_-;_-* &quot;-&quot;??_-;_-@_-">
                        <c:v>9819</c:v>
                      </c:pt>
                    </c:numCache>
                  </c:numRef>
                </c:val>
                <c:extLst xmlns:c15="http://schemas.microsoft.com/office/drawing/2012/chart">
                  <c:ext xmlns:c16="http://schemas.microsoft.com/office/drawing/2014/chart" uri="{C3380CC4-5D6E-409C-BE32-E72D297353CC}">
                    <c16:uniqueId val="{0000005A-4223-478C-A523-837525D49652}"/>
                  </c:ext>
                </c:extLst>
              </c15:ser>
            </c15:filteredPieSeries>
            <c15:filteredPieSeries>
              <c15:ser>
                <c:idx val="6"/>
                <c:order val="6"/>
                <c:tx>
                  <c:strRef>
                    <c:extLst xmlns:c15="http://schemas.microsoft.com/office/drawing/2012/chart">
                      <c:ext xmlns:c15="http://schemas.microsoft.com/office/drawing/2012/chart" uri="{02D57815-91ED-43cb-92C2-25804820EDAC}">
                        <c15:formulaRef>
                          <c15:sqref>'53 Data dwells for charts'!$A$14</c15:sqref>
                        </c15:formulaRef>
                      </c:ext>
                    </c:extLst>
                    <c:strCache>
                      <c:ptCount val="1"/>
                      <c:pt idx="0">
                        <c:v>West Suffolk</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5C-4223-478C-A523-837525D4965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E-4223-478C-A523-837525D4965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0-4223-478C-A523-837525D49652}"/>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2-4223-478C-A523-837525D49652}"/>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64-4223-478C-A523-837525D49652}"/>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66-4223-478C-A523-837525D49652}"/>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charts'!$B$14:$G$14</c15:sqref>
                        </c15:formulaRef>
                      </c:ext>
                    </c:extLst>
                    <c:numCache>
                      <c:formatCode>#,##0</c:formatCode>
                      <c:ptCount val="6"/>
                      <c:pt idx="0">
                        <c:v>54</c:v>
                      </c:pt>
                      <c:pt idx="1">
                        <c:v>12354</c:v>
                      </c:pt>
                      <c:pt idx="2">
                        <c:v>0</c:v>
                      </c:pt>
                      <c:pt idx="3" formatCode="_-* #,##0_-;\-* #,##0_-;_-* &quot;-&quot;??_-;_-@_-">
                        <c:v>29593</c:v>
                      </c:pt>
                      <c:pt idx="4" formatCode="_-* #,##0_-;\-* #,##0_-;_-* &quot;-&quot;??_-;_-@_-">
                        <c:v>21729</c:v>
                      </c:pt>
                      <c:pt idx="5" formatCode="_-* #,##0_-;\-* #,##0_-;_-* &quot;-&quot;??_-;_-@_-">
                        <c:v>16719</c:v>
                      </c:pt>
                    </c:numCache>
                  </c:numRef>
                </c:val>
                <c:extLst xmlns:c15="http://schemas.microsoft.com/office/drawing/2012/chart">
                  <c:ext xmlns:c16="http://schemas.microsoft.com/office/drawing/2014/chart" uri="{C3380CC4-5D6E-409C-BE32-E72D297353CC}">
                    <c16:uniqueId val="{00000067-4223-478C-A523-837525D49652}"/>
                  </c:ext>
                </c:extLst>
              </c15:ser>
            </c15:filteredPieSeries>
            <c15:filteredPieSeries>
              <c15:ser>
                <c:idx val="8"/>
                <c:order val="8"/>
                <c:tx>
                  <c:strRef>
                    <c:extLst xmlns:c15="http://schemas.microsoft.com/office/drawing/2012/chart">
                      <c:ext xmlns:c15="http://schemas.microsoft.com/office/drawing/2012/chart" uri="{02D57815-91ED-43cb-92C2-25804820EDAC}">
                        <c15:formulaRef>
                          <c15:sqref>'53 Data dwells for charts'!$A$16</c15:sqref>
                        </c15:formulaRef>
                      </c:ext>
                    </c:extLst>
                    <c:strCache>
                      <c:ptCount val="1"/>
                      <c:pt idx="0">
                        <c:v>All</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69-4223-478C-A523-837525D4965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6B-4223-478C-A523-837525D4965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D-4223-478C-A523-837525D49652}"/>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F-4223-478C-A523-837525D49652}"/>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71-4223-478C-A523-837525D49652}"/>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73-4223-478C-A523-837525D49652}"/>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charts'!$B$16:$G$16</c15:sqref>
                        </c15:formulaRef>
                      </c:ext>
                    </c:extLst>
                    <c:numCache>
                      <c:formatCode>#,##0</c:formatCode>
                      <c:ptCount val="6"/>
                      <c:pt idx="0">
                        <c:v>13142</c:v>
                      </c:pt>
                      <c:pt idx="1">
                        <c:v>59014</c:v>
                      </c:pt>
                      <c:pt idx="2">
                        <c:v>1248</c:v>
                      </c:pt>
                      <c:pt idx="3">
                        <c:v>163325</c:v>
                      </c:pt>
                      <c:pt idx="4">
                        <c:v>129187</c:v>
                      </c:pt>
                      <c:pt idx="5">
                        <c:v>86313</c:v>
                      </c:pt>
                    </c:numCache>
                  </c:numRef>
                </c:val>
                <c:extLst xmlns:c15="http://schemas.microsoft.com/office/drawing/2012/chart">
                  <c:ext xmlns:c16="http://schemas.microsoft.com/office/drawing/2014/chart" uri="{C3380CC4-5D6E-409C-BE32-E72D297353CC}">
                    <c16:uniqueId val="{00000074-4223-478C-A523-837525D49652}"/>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bg1"/>
        </a:gs>
        <a:gs pos="100000">
          <a:srgbClr val="ECF4F8"/>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'38 Data annual-price'!$F$328:$F$329</c:f>
              <c:strCache>
                <c:ptCount val="2"/>
                <c:pt idx="0">
                  <c:v>Whole area</c:v>
                </c:pt>
                <c:pt idx="1">
                  <c:v> 3bed min </c:v>
                </c:pt>
              </c:strCache>
            </c:strRef>
          </c:tx>
          <c:spPr>
            <a:ln w="19050" cap="rnd">
              <a:solidFill>
                <a:srgbClr val="FF0000"/>
              </a:solidFill>
              <a:prstDash val="dash"/>
              <a:round/>
            </a:ln>
            <a:effectLst/>
          </c:spPr>
          <c:marker>
            <c:symbol val="none"/>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annual-price'!$F$330:$F$340</c:f>
              <c:numCache>
                <c:formatCode>_-"£"* #,##0_-;\-"£"* #,##0_-;_-"£"* "-"??_-;_-@_-</c:formatCode>
                <c:ptCount val="11"/>
                <c:pt idx="0">
                  <c:v>5712.72</c:v>
                </c:pt>
                <c:pt idx="1">
                  <c:v>4899.4399999999996</c:v>
                </c:pt>
                <c:pt idx="2">
                  <c:v>6334.6399999999994</c:v>
                </c:pt>
                <c:pt idx="3">
                  <c:v>9330.8799999999992</c:v>
                </c:pt>
                <c:pt idx="4">
                  <c:v>7280</c:v>
                </c:pt>
                <c:pt idx="5">
                  <c:v>9113</c:v>
                </c:pt>
                <c:pt idx="6">
                  <c:v>9100</c:v>
                </c:pt>
                <c:pt idx="7">
                  <c:v>8827</c:v>
                </c:pt>
                <c:pt idx="8">
                  <c:v>10465</c:v>
                </c:pt>
                <c:pt idx="9">
                  <c:v>11219</c:v>
                </c:pt>
                <c:pt idx="10">
                  <c:v>11648</c:v>
                </c:pt>
              </c:numCache>
            </c:numRef>
          </c:val>
          <c:smooth val="0"/>
          <c:extLst>
            <c:ext xmlns:c16="http://schemas.microsoft.com/office/drawing/2014/chart" uri="{C3380CC4-5D6E-409C-BE32-E72D297353CC}">
              <c16:uniqueId val="{00000002-F374-4DB5-BBC9-46C0EFF97E49}"/>
            </c:ext>
          </c:extLst>
        </c:ser>
        <c:ser>
          <c:idx val="5"/>
          <c:order val="1"/>
          <c:tx>
            <c:strRef>
              <c:f>'38 Data annual-price'!$I$328:$I$329</c:f>
              <c:strCache>
                <c:ptCount val="2"/>
                <c:pt idx="0">
                  <c:v>Whole area</c:v>
                </c:pt>
                <c:pt idx="1">
                  <c:v> 3bed max </c:v>
                </c:pt>
              </c:strCache>
            </c:strRef>
          </c:tx>
          <c:spPr>
            <a:ln w="19050" cap="rnd">
              <a:solidFill>
                <a:srgbClr val="FF0000"/>
              </a:solidFill>
              <a:round/>
            </a:ln>
            <a:effectLst/>
          </c:spPr>
          <c:marker>
            <c:symbol val="none"/>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annual-price'!$I$330:$I$340</c:f>
              <c:numCache>
                <c:formatCode>_-"£"* #,##0_-;\-"£"* #,##0_-;_-"£"* "-"??_-;_-@_-</c:formatCode>
                <c:ptCount val="11"/>
                <c:pt idx="0">
                  <c:v>5951.4000000000005</c:v>
                </c:pt>
                <c:pt idx="1">
                  <c:v>6414.2</c:v>
                </c:pt>
                <c:pt idx="2">
                  <c:v>9071.4</c:v>
                </c:pt>
                <c:pt idx="3">
                  <c:v>9592.44</c:v>
                </c:pt>
                <c:pt idx="4">
                  <c:v>14040</c:v>
                </c:pt>
                <c:pt idx="5">
                  <c:v>17563</c:v>
                </c:pt>
                <c:pt idx="6">
                  <c:v>21580</c:v>
                </c:pt>
                <c:pt idx="7">
                  <c:v>21749</c:v>
                </c:pt>
                <c:pt idx="8">
                  <c:v>24843</c:v>
                </c:pt>
                <c:pt idx="9">
                  <c:v>24245</c:v>
                </c:pt>
                <c:pt idx="10">
                  <c:v>26975</c:v>
                </c:pt>
              </c:numCache>
            </c:numRef>
          </c:val>
          <c:smooth val="0"/>
          <c:extLst>
            <c:ext xmlns:c16="http://schemas.microsoft.com/office/drawing/2014/chart" uri="{C3380CC4-5D6E-409C-BE32-E72D297353CC}">
              <c16:uniqueId val="{00000005-F374-4DB5-BBC9-46C0EFF97E49}"/>
            </c:ext>
          </c:extLst>
        </c:ser>
        <c:ser>
          <c:idx val="8"/>
          <c:order val="2"/>
          <c:tx>
            <c:strRef>
              <c:f>'38 Data annual-price'!$L$328:$L$329</c:f>
              <c:strCache>
                <c:ptCount val="2"/>
                <c:pt idx="0">
                  <c:v>Cambridge</c:v>
                </c:pt>
                <c:pt idx="1">
                  <c:v> 3bed </c:v>
                </c:pt>
              </c:strCache>
            </c:strRef>
          </c:tx>
          <c:spPr>
            <a:ln w="19050" cap="rnd">
              <a:noFill/>
              <a:round/>
            </a:ln>
            <a:effectLst/>
          </c:spPr>
          <c:marker>
            <c:symbol val="circle"/>
            <c:size val="10"/>
            <c:spPr>
              <a:solidFill>
                <a:srgbClr val="C00000"/>
              </a:solidFill>
              <a:ln w="9525">
                <a:noFill/>
              </a:ln>
              <a:effectLst/>
            </c:spPr>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annual-price'!$L$330:$L$340</c:f>
              <c:numCache>
                <c:formatCode>_-"£"* #,##0_-;\-"£"* #,##0_-;_-"£"* "-"??_-;_-@_-</c:formatCode>
                <c:ptCount val="11"/>
                <c:pt idx="0">
                  <c:v>5951.4000000000005</c:v>
                </c:pt>
                <c:pt idx="1">
                  <c:v>6406.4000000000005</c:v>
                </c:pt>
                <c:pt idx="2">
                  <c:v>8747.44</c:v>
                </c:pt>
                <c:pt idx="3">
                  <c:v>9592.44</c:v>
                </c:pt>
                <c:pt idx="4">
                  <c:v>14040</c:v>
                </c:pt>
                <c:pt idx="5">
                  <c:v>17563</c:v>
                </c:pt>
                <c:pt idx="6">
                  <c:v>21580</c:v>
                </c:pt>
                <c:pt idx="7">
                  <c:v>21749</c:v>
                </c:pt>
                <c:pt idx="8">
                  <c:v>24843</c:v>
                </c:pt>
                <c:pt idx="9">
                  <c:v>24245</c:v>
                </c:pt>
                <c:pt idx="10">
                  <c:v>26975</c:v>
                </c:pt>
              </c:numCache>
            </c:numRef>
          </c:val>
          <c:smooth val="0"/>
          <c:extLst>
            <c:ext xmlns:c16="http://schemas.microsoft.com/office/drawing/2014/chart" uri="{C3380CC4-5D6E-409C-BE32-E72D297353CC}">
              <c16:uniqueId val="{00000008-F374-4DB5-BBC9-46C0EFF97E49}"/>
            </c:ext>
          </c:extLst>
        </c:ser>
        <c:ser>
          <c:idx val="11"/>
          <c:order val="3"/>
          <c:tx>
            <c:strRef>
              <c:f>'38 Data annual-price'!$O$328:$O$329</c:f>
              <c:strCache>
                <c:ptCount val="2"/>
                <c:pt idx="0">
                  <c:v>South Cambridgeshire </c:v>
                </c:pt>
                <c:pt idx="1">
                  <c:v> 3bed </c:v>
                </c:pt>
              </c:strCache>
            </c:strRef>
          </c:tx>
          <c:spPr>
            <a:ln w="3175" cap="rnd">
              <a:noFill/>
              <a:round/>
            </a:ln>
            <a:effectLst/>
          </c:spPr>
          <c:marker>
            <c:symbol val="circle"/>
            <c:size val="10"/>
            <c:spPr>
              <a:solidFill>
                <a:srgbClr val="00B0F0"/>
              </a:solidFill>
              <a:ln w="9525">
                <a:noFill/>
              </a:ln>
              <a:effectLst/>
            </c:spPr>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annual-price'!$O$330:$O$340</c:f>
              <c:numCache>
                <c:formatCode>_-"£"* #,##0_-;\-"£"* #,##0_-;_-"£"* "-"??_-;_-@_-</c:formatCode>
                <c:ptCount val="11"/>
                <c:pt idx="0">
                  <c:v>5712.72</c:v>
                </c:pt>
                <c:pt idx="1">
                  <c:v>6414.2</c:v>
                </c:pt>
                <c:pt idx="2">
                  <c:v>9071.4</c:v>
                </c:pt>
                <c:pt idx="3">
                  <c:v>9330.8799999999992</c:v>
                </c:pt>
                <c:pt idx="4">
                  <c:v>11219</c:v>
                </c:pt>
                <c:pt idx="5">
                  <c:v>14027</c:v>
                </c:pt>
                <c:pt idx="6">
                  <c:v>16549</c:v>
                </c:pt>
                <c:pt idx="7">
                  <c:v>16380</c:v>
                </c:pt>
                <c:pt idx="8">
                  <c:v>19032</c:v>
                </c:pt>
                <c:pt idx="9">
                  <c:v>17797</c:v>
                </c:pt>
                <c:pt idx="10">
                  <c:v>20670</c:v>
                </c:pt>
              </c:numCache>
            </c:numRef>
          </c:val>
          <c:smooth val="0"/>
          <c:extLst>
            <c:ext xmlns:c16="http://schemas.microsoft.com/office/drawing/2014/chart" uri="{C3380CC4-5D6E-409C-BE32-E72D297353CC}">
              <c16:uniqueId val="{0000000B-F374-4DB5-BBC9-46C0EFF97E49}"/>
            </c:ext>
          </c:extLst>
        </c:ser>
        <c:dLbls>
          <c:showLegendKey val="0"/>
          <c:showVal val="0"/>
          <c:showCatName val="0"/>
          <c:showSerName val="0"/>
          <c:showPercent val="0"/>
          <c:showBubbleSize val="0"/>
        </c:dLbls>
        <c:smooth val="0"/>
        <c:axId val="1307753952"/>
        <c:axId val="1307752968"/>
      </c:line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793031504514E-3"/>
          <c:y val="9.3018473512419417E-2"/>
          <c:w val="0.8228843368508173"/>
          <c:h val="0.99226546906187629"/>
        </c:manualLayout>
      </c:layout>
      <c:pieChart>
        <c:varyColors val="1"/>
        <c:ser>
          <c:idx val="0"/>
          <c:order val="0"/>
          <c:dPt>
            <c:idx val="0"/>
            <c:bubble3D val="0"/>
            <c:spPr>
              <a:solidFill>
                <a:srgbClr val="FFFF00"/>
              </a:solidFill>
              <a:ln w="19050">
                <a:solidFill>
                  <a:schemeClr val="lt1"/>
                </a:solidFill>
              </a:ln>
              <a:effectLst/>
            </c:spPr>
            <c:extLst>
              <c:ext xmlns:c16="http://schemas.microsoft.com/office/drawing/2014/chart" uri="{C3380CC4-5D6E-409C-BE32-E72D297353CC}">
                <c16:uniqueId val="{00000001-9C50-4485-810F-2D9292673021}"/>
              </c:ext>
            </c:extLst>
          </c:dPt>
          <c:dPt>
            <c:idx val="1"/>
            <c:bubble3D val="0"/>
            <c:spPr>
              <a:solidFill>
                <a:schemeClr val="bg1"/>
              </a:solidFill>
              <a:ln w="9525">
                <a:solidFill>
                  <a:schemeClr val="bg1">
                    <a:lumMod val="65000"/>
                  </a:schemeClr>
                </a:solidFill>
              </a:ln>
              <a:effectLst/>
            </c:spPr>
            <c:extLst>
              <c:ext xmlns:c16="http://schemas.microsoft.com/office/drawing/2014/chart" uri="{C3380CC4-5D6E-409C-BE32-E72D297353CC}">
                <c16:uniqueId val="{00000003-9C50-4485-810F-2D9292673021}"/>
              </c:ext>
            </c:extLst>
          </c:dPt>
          <c:dPt>
            <c:idx val="2"/>
            <c:bubble3D val="0"/>
            <c:spPr>
              <a:solidFill>
                <a:srgbClr val="FF99FF"/>
              </a:solidFill>
              <a:ln w="19050">
                <a:solidFill>
                  <a:schemeClr val="lt1"/>
                </a:solidFill>
              </a:ln>
              <a:effectLst/>
            </c:spPr>
            <c:extLst>
              <c:ext xmlns:c16="http://schemas.microsoft.com/office/drawing/2014/chart" uri="{C3380CC4-5D6E-409C-BE32-E72D297353CC}">
                <c16:uniqueId val="{00000005-9C50-4485-810F-2D9292673021}"/>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badi Extra Light" panose="020B0204020104020204" pitchFamily="34" charset="0"/>
                    <a:ea typeface="+mn-ea"/>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extLst>
          </c:dLbls>
          <c:cat>
            <c:strRef>
              <c:f>Sheet1!$A$1:$A$3</c:f>
              <c:strCache>
                <c:ptCount val="3"/>
                <c:pt idx="0">
                  <c:v>Lower 25%</c:v>
                </c:pt>
                <c:pt idx="1">
                  <c:v>Middle 50%</c:v>
                </c:pt>
                <c:pt idx="2">
                  <c:v>Upper 25%</c:v>
                </c:pt>
              </c:strCache>
            </c:strRef>
          </c:cat>
          <c:val>
            <c:numRef>
              <c:f>Sheet1!$B$1:$B$3</c:f>
              <c:numCache>
                <c:formatCode>General</c:formatCode>
                <c:ptCount val="3"/>
                <c:pt idx="0">
                  <c:v>25</c:v>
                </c:pt>
                <c:pt idx="1">
                  <c:v>50</c:v>
                </c:pt>
                <c:pt idx="2">
                  <c:v>25</c:v>
                </c:pt>
              </c:numCache>
            </c:numRef>
          </c:val>
          <c:extLst>
            <c:ext xmlns:c16="http://schemas.microsoft.com/office/drawing/2014/chart" uri="{C3380CC4-5D6E-409C-BE32-E72D297353CC}">
              <c16:uniqueId val="{00000006-9C50-4485-810F-2D929267302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1"/>
          <c:order val="1"/>
          <c:tx>
            <c:strRef>
              <c:f>'53 Data dwells for charts'!$C$83</c:f>
              <c:strCache>
                <c:ptCount val="1"/>
                <c:pt idx="0">
                  <c:v>Dwells minus turnover</c:v>
                </c:pt>
              </c:strCache>
            </c:strRef>
          </c:tx>
          <c: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a:effectLst/>
          </c:spPr>
          <c:invertIfNegative val="0"/>
          <c:pictureOptions>
            <c:pictureFormat val="stack"/>
          </c:pictureOptions>
          <c:cat>
            <c:strRef>
              <c:f>'53 Data dwells for charts'!$A$84:$A$88</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charts'!$C$84:$C$88</c:f>
              <c:numCache>
                <c:formatCode>_-* #,##0_-;\-* #,##0_-;_-* "-"??_-;_-@_-</c:formatCode>
                <c:ptCount val="5"/>
                <c:pt idx="0">
                  <c:v>12309</c:v>
                </c:pt>
                <c:pt idx="1">
                  <c:v>7180</c:v>
                </c:pt>
                <c:pt idx="2">
                  <c:v>17507.7</c:v>
                </c:pt>
                <c:pt idx="3">
                  <c:v>1953</c:v>
                </c:pt>
                <c:pt idx="4">
                  <c:v>74343</c:v>
                </c:pt>
              </c:numCache>
            </c:numRef>
          </c:val>
          <c:extLst>
            <c:ext xmlns:c16="http://schemas.microsoft.com/office/drawing/2014/chart" uri="{C3380CC4-5D6E-409C-BE32-E72D297353CC}">
              <c16:uniqueId val="{00000000-FCE4-449B-991C-7165A93307DD}"/>
            </c:ext>
          </c:extLst>
        </c:ser>
        <c:ser>
          <c:idx val="2"/>
          <c:order val="2"/>
          <c:tx>
            <c:strRef>
              <c:f>'53 Data dwells for charts'!$D$83</c:f>
              <c:strCache>
                <c:ptCount val="1"/>
                <c:pt idx="0">
                  <c:v>Approx turnover in a year</c:v>
                </c:pt>
              </c:strCache>
            </c:strRef>
          </c:tx>
          <c: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noFill/>
            </a:ln>
            <a:effectLst/>
          </c:spPr>
          <c:invertIfNegative val="0"/>
          <c:pictureOptions>
            <c:pictureFormat val="stack"/>
          </c:pictureOptions>
          <c:cat>
            <c:strRef>
              <c:f>'53 Data dwells for charts'!$A$84:$A$88</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charts'!$D$84:$D$88</c:f>
              <c:numCache>
                <c:formatCode>_-* #,##0_-;\-* #,##0_-;_-* "-"??_-;_-@_-</c:formatCode>
                <c:ptCount val="5"/>
                <c:pt idx="0">
                  <c:v>349</c:v>
                </c:pt>
                <c:pt idx="1">
                  <c:v>871</c:v>
                </c:pt>
                <c:pt idx="2">
                  <c:v>7503.2999999999993</c:v>
                </c:pt>
                <c:pt idx="3">
                  <c:v>80</c:v>
                </c:pt>
                <c:pt idx="4">
                  <c:v>2644</c:v>
                </c:pt>
              </c:numCache>
            </c:numRef>
          </c:val>
          <c:extLst>
            <c:ext xmlns:c16="http://schemas.microsoft.com/office/drawing/2014/chart" uri="{C3380CC4-5D6E-409C-BE32-E72D297353CC}">
              <c16:uniqueId val="{00000001-FCE4-449B-991C-7165A93307DD}"/>
            </c:ext>
          </c:extLst>
        </c:ser>
        <c:ser>
          <c:idx val="3"/>
          <c:order val="3"/>
          <c:tx>
            <c:strRef>
              <c:f>'53 Data dwells for charts'!$E$83</c:f>
              <c:strCache>
                <c:ptCount val="1"/>
                <c:pt idx="0">
                  <c:v>New build</c:v>
                </c:pt>
              </c:strCache>
            </c:strRef>
          </c:tx>
          <c:spPr>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a:noFill/>
            </a:ln>
            <a:effectLst/>
          </c:spPr>
          <c:invertIfNegative val="0"/>
          <c:pictureOptions>
            <c:pictureFormat val="stack"/>
          </c:pictureOptions>
          <c:cat>
            <c:strRef>
              <c:f>'53 Data dwells for charts'!$A$84:$A$88</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charts'!$E$84:$E$88</c:f>
              <c:numCache>
                <c:formatCode>_-* #,##0_-;\-* #,##0_-;_-* "-"??_-;_-@_-</c:formatCode>
                <c:ptCount val="5"/>
                <c:pt idx="0">
                  <c:v>185</c:v>
                </c:pt>
                <c:pt idx="1">
                  <c:v>339</c:v>
                </c:pt>
                <c:pt idx="2">
                  <c:v>0</c:v>
                </c:pt>
                <c:pt idx="3">
                  <c:v>135</c:v>
                </c:pt>
                <c:pt idx="4">
                  <c:v>1750</c:v>
                </c:pt>
              </c:numCache>
            </c:numRef>
          </c:val>
          <c:extLst>
            <c:ext xmlns:c16="http://schemas.microsoft.com/office/drawing/2014/chart" uri="{C3380CC4-5D6E-409C-BE32-E72D297353CC}">
              <c16:uniqueId val="{00000002-FCE4-449B-991C-7165A93307DD}"/>
            </c:ext>
          </c:extLst>
        </c:ser>
        <c:dLbls>
          <c:showLegendKey val="0"/>
          <c:showVal val="0"/>
          <c:showCatName val="0"/>
          <c:showSerName val="0"/>
          <c:showPercent val="0"/>
          <c:showBubbleSize val="0"/>
        </c:dLbls>
        <c:gapWidth val="182"/>
        <c:overlap val="100"/>
        <c:axId val="1014933312"/>
        <c:axId val="1014932328"/>
        <c:extLst>
          <c:ext xmlns:c15="http://schemas.microsoft.com/office/drawing/2012/chart" uri="{02D57815-91ED-43cb-92C2-25804820EDAC}">
            <c15:filteredBarSeries>
              <c15:ser>
                <c:idx val="0"/>
                <c:order val="0"/>
                <c:tx>
                  <c:strRef>
                    <c:extLst>
                      <c:ext uri="{02D57815-91ED-43cb-92C2-25804820EDAC}">
                        <c15:formulaRef>
                          <c15:sqref>'53 Data dwells for charts'!$B$83</c15:sqref>
                        </c15:formulaRef>
                      </c:ext>
                    </c:extLst>
                    <c:strCache>
                      <c:ptCount val="1"/>
                      <c:pt idx="0">
                        <c:v>Number of dwellings (not on chart)</c:v>
                      </c:pt>
                    </c:strCache>
                  </c:strRef>
                </c:tx>
                <c:spPr>
                  <a:solidFill>
                    <a:schemeClr val="accent1"/>
                  </a:solidFill>
                  <a:ln>
                    <a:noFill/>
                  </a:ln>
                  <a:effectLst/>
                </c:spPr>
                <c:invertIfNegative val="0"/>
                <c:cat>
                  <c:strRef>
                    <c:extLst>
                      <c:ext uri="{02D57815-91ED-43cb-92C2-25804820EDAC}">
                        <c15:formulaRef>
                          <c15:sqref>'53 Data dwells for charts'!$A$84:$A$88</c15:sqref>
                        </c15:formulaRef>
                      </c:ext>
                    </c:extLst>
                    <c:strCache>
                      <c:ptCount val="5"/>
                      <c:pt idx="0">
                        <c:v>LA social rent &amp; affordable rent</c:v>
                      </c:pt>
                      <c:pt idx="1">
                        <c:v>HA social rent &amp; affordable rent</c:v>
                      </c:pt>
                      <c:pt idx="2">
                        <c:v>Private rent</c:v>
                      </c:pt>
                      <c:pt idx="3">
                        <c:v>Homebuy / LCHO</c:v>
                      </c:pt>
                      <c:pt idx="4">
                        <c:v>Ownership</c:v>
                      </c:pt>
                    </c:strCache>
                  </c:strRef>
                </c:cat>
                <c:val>
                  <c:numRef>
                    <c:extLst>
                      <c:ext uri="{02D57815-91ED-43cb-92C2-25804820EDAC}">
                        <c15:formulaRef>
                          <c15:sqref>'53 Data dwells for charts'!$B$84:$B$88</c15:sqref>
                        </c15:formulaRef>
                      </c:ext>
                    </c:extLst>
                    <c:numCache>
                      <c:formatCode>_-* #,##0_-;\-* #,##0_-;_-* "-"??_-;_-@_-</c:formatCode>
                      <c:ptCount val="5"/>
                      <c:pt idx="0">
                        <c:v>12658</c:v>
                      </c:pt>
                      <c:pt idx="1">
                        <c:v>8051</c:v>
                      </c:pt>
                      <c:pt idx="2">
                        <c:v>25011</c:v>
                      </c:pt>
                      <c:pt idx="3">
                        <c:v>2033</c:v>
                      </c:pt>
                      <c:pt idx="4">
                        <c:v>76987</c:v>
                      </c:pt>
                    </c:numCache>
                  </c:numRef>
                </c:val>
                <c:extLst>
                  <c:ext xmlns:c16="http://schemas.microsoft.com/office/drawing/2014/chart" uri="{C3380CC4-5D6E-409C-BE32-E72D297353CC}">
                    <c16:uniqueId val="{00000003-FCE4-449B-991C-7165A93307DD}"/>
                  </c:ext>
                </c:extLst>
              </c15:ser>
            </c15:filteredBarSeries>
          </c:ext>
        </c:extLst>
      </c:barChart>
      <c:catAx>
        <c:axId val="1014933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2328"/>
        <c:crosses val="autoZero"/>
        <c:auto val="1"/>
        <c:lblAlgn val="ctr"/>
        <c:lblOffset val="100"/>
        <c:noMultiLvlLbl val="0"/>
      </c:catAx>
      <c:valAx>
        <c:axId val="1014932328"/>
        <c:scaling>
          <c:orientation val="minMax"/>
          <c:max val="80000"/>
        </c:scaling>
        <c:delete val="0"/>
        <c:axPos val="b"/>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33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gradFill>
      <a:gsLst>
        <a:gs pos="0">
          <a:schemeClr val="bg1"/>
        </a:gs>
        <a:gs pos="100000">
          <a:srgbClr val="ECF4F8"/>
        </a:gs>
      </a:gsLst>
    </a:gradFill>
    <a:ln>
      <a:noFill/>
    </a:ln>
    <a:effectLst/>
  </c:spPr>
  <c:txPr>
    <a:bodyPr/>
    <a:lstStyle/>
    <a:p>
      <a:pPr>
        <a:defRPr/>
      </a:pPr>
      <a:endParaRPr lang="en-US"/>
    </a:p>
  </c:txPr>
  <c:externalData r:id="rId9">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All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1"/>
          <c:order val="1"/>
          <c:tx>
            <c:strRef>
              <c:f>'53 Data dwells for charts'!$C$87</c:f>
              <c:strCache>
                <c:ptCount val="1"/>
                <c:pt idx="0">
                  <c:v>Dwells minus turnover</c:v>
                </c:pt>
              </c:strCache>
            </c:strRef>
          </c:tx>
          <c:spPr>
            <a:solidFill>
              <a:schemeClr val="bg1">
                <a:lumMod val="65000"/>
              </a:schemeClr>
            </a:solidFill>
            <a:ln>
              <a:noFill/>
            </a:ln>
            <a:effectLst/>
          </c:spPr>
          <c:invertIfNegative val="0"/>
          <c:cat>
            <c:strRef>
              <c:f>'53 Data dwells for charts'!$A$88:$A$92</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charts'!$C$88:$C$92</c:f>
              <c:numCache>
                <c:formatCode>_-* #,##0_-;\-* #,##0_-;_-* "-"??_-;_-@_-</c:formatCode>
                <c:ptCount val="5"/>
                <c:pt idx="0">
                  <c:v>12309</c:v>
                </c:pt>
                <c:pt idx="1">
                  <c:v>52987</c:v>
                </c:pt>
                <c:pt idx="2">
                  <c:v>60419.100000000006</c:v>
                </c:pt>
                <c:pt idx="3">
                  <c:v>5446</c:v>
                </c:pt>
                <c:pt idx="4">
                  <c:v>281581</c:v>
                </c:pt>
              </c:numCache>
            </c:numRef>
          </c:val>
          <c:extLst>
            <c:ext xmlns:c16="http://schemas.microsoft.com/office/drawing/2014/chart" uri="{C3380CC4-5D6E-409C-BE32-E72D297353CC}">
              <c16:uniqueId val="{00000000-AE10-4197-89AE-27E618B95ED6}"/>
            </c:ext>
          </c:extLst>
        </c:ser>
        <c:ser>
          <c:idx val="2"/>
          <c:order val="2"/>
          <c:tx>
            <c:strRef>
              <c:f>'53 Data dwells for charts'!$D$87</c:f>
              <c:strCache>
                <c:ptCount val="1"/>
                <c:pt idx="0">
                  <c:v>Approx turnover in a year</c:v>
                </c:pt>
              </c:strCache>
            </c:strRef>
          </c:tx>
          <c:spPr>
            <a:solidFill>
              <a:srgbClr val="0070C0"/>
            </a:solidFill>
            <a:ln>
              <a:noFill/>
            </a:ln>
            <a:effectLst/>
          </c:spPr>
          <c:invertIfNegative val="0"/>
          <c:cat>
            <c:strRef>
              <c:f>'53 Data dwells for charts'!$A$88:$A$92</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charts'!$D$88:$D$92</c:f>
              <c:numCache>
                <c:formatCode>_-* #,##0_-;\-* #,##0_-;_-* "-"??_-;_-@_-</c:formatCode>
                <c:ptCount val="5"/>
                <c:pt idx="0">
                  <c:v>349</c:v>
                </c:pt>
                <c:pt idx="1">
                  <c:v>3809</c:v>
                </c:pt>
                <c:pt idx="2">
                  <c:v>25893.899999999998</c:v>
                </c:pt>
                <c:pt idx="3">
                  <c:v>138</c:v>
                </c:pt>
                <c:pt idx="4">
                  <c:v>10931</c:v>
                </c:pt>
              </c:numCache>
            </c:numRef>
          </c:val>
          <c:extLst>
            <c:ext xmlns:c16="http://schemas.microsoft.com/office/drawing/2014/chart" uri="{C3380CC4-5D6E-409C-BE32-E72D297353CC}">
              <c16:uniqueId val="{00000001-AE10-4197-89AE-27E618B95ED6}"/>
            </c:ext>
          </c:extLst>
        </c:ser>
        <c:ser>
          <c:idx val="3"/>
          <c:order val="3"/>
          <c:tx>
            <c:strRef>
              <c:f>'53 Data dwells for charts'!$E$87</c:f>
              <c:strCache>
                <c:ptCount val="1"/>
                <c:pt idx="0">
                  <c:v>New build</c:v>
                </c:pt>
              </c:strCache>
            </c:strRef>
          </c:tx>
          <c:spPr>
            <a:solidFill>
              <a:srgbClr val="FF0000"/>
            </a:solidFill>
            <a:ln>
              <a:noFill/>
            </a:ln>
            <a:effectLst/>
          </c:spPr>
          <c:invertIfNegative val="0"/>
          <c:cat>
            <c:strRef>
              <c:f>'53 Data dwells for charts'!$A$88:$A$92</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charts'!$E$88:$E$92</c:f>
              <c:numCache>
                <c:formatCode>_-* #,##0_-;\-* #,##0_-;_-* "-"??_-;_-@_-</c:formatCode>
                <c:ptCount val="5"/>
                <c:pt idx="0">
                  <c:v>185</c:v>
                </c:pt>
                <c:pt idx="1">
                  <c:v>1015</c:v>
                </c:pt>
                <c:pt idx="2">
                  <c:v>52</c:v>
                </c:pt>
                <c:pt idx="3">
                  <c:v>698</c:v>
                </c:pt>
                <c:pt idx="4">
                  <c:v>5642</c:v>
                </c:pt>
              </c:numCache>
            </c:numRef>
          </c:val>
          <c:extLst>
            <c:ext xmlns:c16="http://schemas.microsoft.com/office/drawing/2014/chart" uri="{C3380CC4-5D6E-409C-BE32-E72D297353CC}">
              <c16:uniqueId val="{00000002-AE10-4197-89AE-27E618B95ED6}"/>
            </c:ext>
          </c:extLst>
        </c:ser>
        <c:dLbls>
          <c:showLegendKey val="0"/>
          <c:showVal val="0"/>
          <c:showCatName val="0"/>
          <c:showSerName val="0"/>
          <c:showPercent val="0"/>
          <c:showBubbleSize val="0"/>
        </c:dLbls>
        <c:gapWidth val="182"/>
        <c:overlap val="100"/>
        <c:axId val="1014933312"/>
        <c:axId val="1014932328"/>
        <c:extLst>
          <c:ext xmlns:c15="http://schemas.microsoft.com/office/drawing/2012/chart" uri="{02D57815-91ED-43cb-92C2-25804820EDAC}">
            <c15:filteredBarSeries>
              <c15:ser>
                <c:idx val="0"/>
                <c:order val="0"/>
                <c:tx>
                  <c:strRef>
                    <c:extLst>
                      <c:ext uri="{02D57815-91ED-43cb-92C2-25804820EDAC}">
                        <c15:formulaRef>
                          <c15:sqref>'53 Data dwells for charts'!$B$87</c15:sqref>
                        </c15:formulaRef>
                      </c:ext>
                    </c:extLst>
                    <c:strCache>
                      <c:ptCount val="1"/>
                      <c:pt idx="0">
                        <c:v>Number of dwellings (not on chart)</c:v>
                      </c:pt>
                    </c:strCache>
                  </c:strRef>
                </c:tx>
                <c:spPr>
                  <a:solidFill>
                    <a:schemeClr val="accent1"/>
                  </a:solidFill>
                  <a:ln>
                    <a:noFill/>
                  </a:ln>
                  <a:effectLst/>
                </c:spPr>
                <c:invertIfNegative val="0"/>
                <c:cat>
                  <c:strRef>
                    <c:extLst>
                      <c:ext uri="{02D57815-91ED-43cb-92C2-25804820EDAC}">
                        <c15:formulaRef>
                          <c15:sqref>'53 Data dwells for charts'!$A$88:$A$92</c15:sqref>
                        </c15:formulaRef>
                      </c:ext>
                    </c:extLst>
                    <c:strCache>
                      <c:ptCount val="5"/>
                      <c:pt idx="0">
                        <c:v>LA social rent &amp; affordable rent</c:v>
                      </c:pt>
                      <c:pt idx="1">
                        <c:v>HA social rent &amp; affordable rent</c:v>
                      </c:pt>
                      <c:pt idx="2">
                        <c:v>Private rent</c:v>
                      </c:pt>
                      <c:pt idx="3">
                        <c:v>Homebuy / LCHO</c:v>
                      </c:pt>
                      <c:pt idx="4">
                        <c:v>Ownership</c:v>
                      </c:pt>
                    </c:strCache>
                  </c:strRef>
                </c:cat>
                <c:val>
                  <c:numRef>
                    <c:extLst>
                      <c:ext uri="{02D57815-91ED-43cb-92C2-25804820EDAC}">
                        <c15:formulaRef>
                          <c15:sqref>'53 Data dwells for charts'!$B$88:$B$92</c15:sqref>
                        </c15:formulaRef>
                      </c:ext>
                    </c:extLst>
                    <c:numCache>
                      <c:formatCode>_-* #,##0_-;\-* #,##0_-;_-* "-"??_-;_-@_-</c:formatCode>
                      <c:ptCount val="5"/>
                      <c:pt idx="0">
                        <c:v>12658</c:v>
                      </c:pt>
                      <c:pt idx="1">
                        <c:v>56796</c:v>
                      </c:pt>
                      <c:pt idx="2">
                        <c:v>86313</c:v>
                      </c:pt>
                      <c:pt idx="3">
                        <c:v>5584</c:v>
                      </c:pt>
                      <c:pt idx="4">
                        <c:v>292512</c:v>
                      </c:pt>
                    </c:numCache>
                  </c:numRef>
                </c:val>
                <c:extLst>
                  <c:ext xmlns:c16="http://schemas.microsoft.com/office/drawing/2014/chart" uri="{C3380CC4-5D6E-409C-BE32-E72D297353CC}">
                    <c16:uniqueId val="{00000003-AE10-4197-89AE-27E618B95ED6}"/>
                  </c:ext>
                </c:extLst>
              </c15:ser>
            </c15:filteredBarSeries>
          </c:ext>
        </c:extLst>
      </c:barChart>
      <c:catAx>
        <c:axId val="101493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2328"/>
        <c:crosses val="autoZero"/>
        <c:auto val="1"/>
        <c:lblAlgn val="ctr"/>
        <c:lblOffset val="100"/>
        <c:noMultiLvlLbl val="0"/>
      </c:catAx>
      <c:valAx>
        <c:axId val="1014932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33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gradFill>
      <a:gsLst>
        <a:gs pos="0">
          <a:schemeClr val="bg1"/>
        </a:gs>
        <a:gs pos="100000">
          <a:schemeClr val="bg1">
            <a:lumMod val="85000"/>
          </a:schemeClr>
        </a:gs>
      </a:gsLst>
    </a:grad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Greater Cambridge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1"/>
          <c:order val="0"/>
          <c:tx>
            <c:strRef>
              <c:f>'53 Data dwells for charts'!$C$83</c:f>
              <c:strCache>
                <c:ptCount val="1"/>
                <c:pt idx="0">
                  <c:v>Dwells minus turnover</c:v>
                </c:pt>
              </c:strCache>
            </c:strRef>
          </c:tx>
          <c:spPr>
            <a:solidFill>
              <a:schemeClr val="bg1">
                <a:lumMod val="65000"/>
              </a:schemeClr>
            </a:solidFill>
            <a:ln>
              <a:noFill/>
            </a:ln>
            <a:effectLst/>
          </c:spPr>
          <c:invertIfNegative val="0"/>
          <c:cat>
            <c:strRef>
              <c:f>'53 Data dwells for charts'!$A$84:$A$88</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charts'!$C$84:$C$88</c:f>
              <c:numCache>
                <c:formatCode>_-* #,##0_-;\-* #,##0_-;_-* "-"??_-;_-@_-</c:formatCode>
                <c:ptCount val="5"/>
                <c:pt idx="0">
                  <c:v>12309</c:v>
                </c:pt>
                <c:pt idx="1">
                  <c:v>7180</c:v>
                </c:pt>
                <c:pt idx="2">
                  <c:v>17507.7</c:v>
                </c:pt>
                <c:pt idx="3">
                  <c:v>1953</c:v>
                </c:pt>
                <c:pt idx="4">
                  <c:v>74343</c:v>
                </c:pt>
              </c:numCache>
            </c:numRef>
          </c:val>
          <c:extLst>
            <c:ext xmlns:c16="http://schemas.microsoft.com/office/drawing/2014/chart" uri="{C3380CC4-5D6E-409C-BE32-E72D297353CC}">
              <c16:uniqueId val="{00000000-0CD0-4924-8E2A-9CDD68D0E2E6}"/>
            </c:ext>
          </c:extLst>
        </c:ser>
        <c:ser>
          <c:idx val="2"/>
          <c:order val="1"/>
          <c:tx>
            <c:strRef>
              <c:f>'53 Data dwells for charts'!$D$83</c:f>
              <c:strCache>
                <c:ptCount val="1"/>
                <c:pt idx="0">
                  <c:v>Approx turnover in a year</c:v>
                </c:pt>
              </c:strCache>
            </c:strRef>
          </c:tx>
          <c:spPr>
            <a:solidFill>
              <a:srgbClr val="0070C0"/>
            </a:solidFill>
            <a:ln>
              <a:noFill/>
            </a:ln>
            <a:effectLst/>
          </c:spPr>
          <c:invertIfNegative val="0"/>
          <c:cat>
            <c:strRef>
              <c:f>'53 Data dwells for charts'!$A$84:$A$88</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charts'!$D$84:$D$88</c:f>
              <c:numCache>
                <c:formatCode>_-* #,##0_-;\-* #,##0_-;_-* "-"??_-;_-@_-</c:formatCode>
                <c:ptCount val="5"/>
                <c:pt idx="0">
                  <c:v>349</c:v>
                </c:pt>
                <c:pt idx="1">
                  <c:v>871</c:v>
                </c:pt>
                <c:pt idx="2">
                  <c:v>7503.2999999999993</c:v>
                </c:pt>
                <c:pt idx="3">
                  <c:v>80</c:v>
                </c:pt>
                <c:pt idx="4">
                  <c:v>2644</c:v>
                </c:pt>
              </c:numCache>
            </c:numRef>
          </c:val>
          <c:extLst>
            <c:ext xmlns:c16="http://schemas.microsoft.com/office/drawing/2014/chart" uri="{C3380CC4-5D6E-409C-BE32-E72D297353CC}">
              <c16:uniqueId val="{00000001-0CD0-4924-8E2A-9CDD68D0E2E6}"/>
            </c:ext>
          </c:extLst>
        </c:ser>
        <c:ser>
          <c:idx val="3"/>
          <c:order val="2"/>
          <c:tx>
            <c:strRef>
              <c:f>'53 Data dwells for charts'!$E$83</c:f>
              <c:strCache>
                <c:ptCount val="1"/>
                <c:pt idx="0">
                  <c:v>New build</c:v>
                </c:pt>
              </c:strCache>
            </c:strRef>
          </c:tx>
          <c:spPr>
            <a:solidFill>
              <a:srgbClr val="FF0000"/>
            </a:solidFill>
            <a:ln>
              <a:noFill/>
            </a:ln>
            <a:effectLst/>
          </c:spPr>
          <c:invertIfNegative val="0"/>
          <c:cat>
            <c:strRef>
              <c:f>'53 Data dwells for charts'!$A$84:$A$88</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charts'!$E$84:$E$88</c:f>
              <c:numCache>
                <c:formatCode>_-* #,##0_-;\-* #,##0_-;_-* "-"??_-;_-@_-</c:formatCode>
                <c:ptCount val="5"/>
                <c:pt idx="0">
                  <c:v>185</c:v>
                </c:pt>
                <c:pt idx="1">
                  <c:v>339</c:v>
                </c:pt>
                <c:pt idx="2">
                  <c:v>0</c:v>
                </c:pt>
                <c:pt idx="3">
                  <c:v>135</c:v>
                </c:pt>
                <c:pt idx="4">
                  <c:v>1750</c:v>
                </c:pt>
              </c:numCache>
            </c:numRef>
          </c:val>
          <c:extLst>
            <c:ext xmlns:c16="http://schemas.microsoft.com/office/drawing/2014/chart" uri="{C3380CC4-5D6E-409C-BE32-E72D297353CC}">
              <c16:uniqueId val="{00000002-0CD0-4924-8E2A-9CDD68D0E2E6}"/>
            </c:ext>
          </c:extLst>
        </c:ser>
        <c:dLbls>
          <c:showLegendKey val="0"/>
          <c:showVal val="0"/>
          <c:showCatName val="0"/>
          <c:showSerName val="0"/>
          <c:showPercent val="0"/>
          <c:showBubbleSize val="0"/>
        </c:dLbls>
        <c:gapWidth val="182"/>
        <c:overlap val="100"/>
        <c:axId val="1014933312"/>
        <c:axId val="1014932328"/>
        <c:extLst/>
      </c:barChart>
      <c:catAx>
        <c:axId val="101493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2328"/>
        <c:crosses val="autoZero"/>
        <c:auto val="1"/>
        <c:lblAlgn val="ctr"/>
        <c:lblOffset val="100"/>
        <c:noMultiLvlLbl val="0"/>
      </c:catAx>
      <c:valAx>
        <c:axId val="1014932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33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gradFill>
      <a:gsLst>
        <a:gs pos="0">
          <a:schemeClr val="bg1"/>
        </a:gs>
        <a:gs pos="100000">
          <a:srgbClr val="ECF4F8"/>
        </a:gs>
      </a:gsLst>
      <a:path path="circle">
        <a:fillToRect l="43000" r="43000" b="100000"/>
      </a:path>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8"/>
          <c:order val="8"/>
          <c:tx>
            <c:strRef>
              <c:f>'53 Data dwells for charts'!$A$16</c:f>
              <c:strCache>
                <c:ptCount val="1"/>
                <c:pt idx="0">
                  <c:v>All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C50-4339-8DB1-060CBB02DD7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C50-4339-8DB1-060CBB02DD7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C50-4339-8DB1-060CBB02DD7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C50-4339-8DB1-060CBB02DD7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C50-4339-8DB1-060CBB02DD7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C50-4339-8DB1-060CBB02DD75}"/>
              </c:ext>
            </c:extLst>
          </c:dPt>
          <c:dLbls>
            <c:dLbl>
              <c:idx val="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7-2C50-4339-8DB1-060CBB02DD7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'53 Data dwells for charts'!$B$7:$G$7</c:f>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f>'53 Data dwells for charts'!$B$16:$G$16</c:f>
              <c:numCache>
                <c:formatCode>#,##0</c:formatCode>
                <c:ptCount val="6"/>
                <c:pt idx="0">
                  <c:v>13142</c:v>
                </c:pt>
                <c:pt idx="1">
                  <c:v>59014</c:v>
                </c:pt>
                <c:pt idx="2">
                  <c:v>1248</c:v>
                </c:pt>
                <c:pt idx="3">
                  <c:v>163325</c:v>
                </c:pt>
                <c:pt idx="4">
                  <c:v>129187</c:v>
                </c:pt>
                <c:pt idx="5">
                  <c:v>86313</c:v>
                </c:pt>
              </c:numCache>
            </c:numRef>
          </c:val>
          <c:extLst>
            <c:ext xmlns:c16="http://schemas.microsoft.com/office/drawing/2014/chart" uri="{C3380CC4-5D6E-409C-BE32-E72D297353CC}">
              <c16:uniqueId val="{0000000C-2C50-4339-8DB1-060CBB02DD75}"/>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'53 Data dwells for charts'!$A$8</c15:sqref>
                        </c15:formulaRef>
                      </c:ext>
                    </c:extLst>
                    <c:strCache>
                      <c:ptCount val="1"/>
                      <c:pt idx="0">
                        <c:v>Cambridge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E-2C50-4339-8DB1-060CBB02DD7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2C50-4339-8DB1-060CBB02DD7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2C50-4339-8DB1-060CBB02DD7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2C50-4339-8DB1-060CBB02DD7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2C50-4339-8DB1-060CBB02DD7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2C50-4339-8DB1-060CBB02DD7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c:ext uri="{02D57815-91ED-43cb-92C2-25804820EDAC}">
                        <c15:formulaRef>
                          <c15:sqref>'53 Data dwells for charts'!$B$8:$G$8</c15:sqref>
                        </c15:formulaRef>
                      </c:ext>
                    </c:extLst>
                    <c:numCache>
                      <c:formatCode>#,##0</c:formatCode>
                      <c:ptCount val="6"/>
                      <c:pt idx="0">
                        <c:v>7105</c:v>
                      </c:pt>
                      <c:pt idx="1">
                        <c:v>5310</c:v>
                      </c:pt>
                      <c:pt idx="2">
                        <c:v>104</c:v>
                      </c:pt>
                      <c:pt idx="3" formatCode="_-* #,##0_-;\-* #,##0_-;_-* &quot;-&quot;??_-;_-@_-">
                        <c:v>16656</c:v>
                      </c:pt>
                      <c:pt idx="4" formatCode="_-* #,##0_-;\-* #,##0_-;_-* &quot;-&quot;??_-;_-@_-">
                        <c:v>11304</c:v>
                      </c:pt>
                      <c:pt idx="5" formatCode="_-* #,##0_-;\-* #,##0_-;_-* &quot;-&quot;??_-;_-@_-">
                        <c:v>15192</c:v>
                      </c:pt>
                    </c:numCache>
                  </c:numRef>
                </c:val>
                <c:extLst>
                  <c:ext xmlns:c16="http://schemas.microsoft.com/office/drawing/2014/chart" uri="{C3380CC4-5D6E-409C-BE32-E72D297353CC}">
                    <c16:uniqueId val="{00000019-2C50-4339-8DB1-060CBB02DD75}"/>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'53 Data dwells for charts'!$A$9</c15:sqref>
                        </c15:formulaRef>
                      </c:ext>
                    </c:extLst>
                    <c:strCache>
                      <c:ptCount val="1"/>
                      <c:pt idx="0">
                        <c:v>East Cambridgeshire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B-2C50-4339-8DB1-060CBB02DD7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D-2C50-4339-8DB1-060CBB02DD7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F-2C50-4339-8DB1-060CBB02DD75}"/>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1-2C50-4339-8DB1-060CBB02DD75}"/>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23-2C50-4339-8DB1-060CBB02DD75}"/>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25-2C50-4339-8DB1-060CBB02DD75}"/>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charts'!$B$9:$G$9</c15:sqref>
                        </c15:formulaRef>
                      </c:ext>
                    </c:extLst>
                    <c:numCache>
                      <c:formatCode>#,##0</c:formatCode>
                      <c:ptCount val="6"/>
                      <c:pt idx="0">
                        <c:v>9</c:v>
                      </c:pt>
                      <c:pt idx="1">
                        <c:v>5316</c:v>
                      </c:pt>
                      <c:pt idx="2">
                        <c:v>126</c:v>
                      </c:pt>
                      <c:pt idx="3" formatCode="_-* #,##0_-;\-* #,##0_-;_-* &quot;-&quot;??_-;_-@_-">
                        <c:v>14565</c:v>
                      </c:pt>
                      <c:pt idx="4" formatCode="_-* #,##0_-;\-* #,##0_-;_-* &quot;-&quot;??_-;_-@_-">
                        <c:v>11937</c:v>
                      </c:pt>
                      <c:pt idx="5" formatCode="_-* #,##0_-;\-* #,##0_-;_-* &quot;-&quot;??_-;_-@_-">
                        <c:v>6352</c:v>
                      </c:pt>
                    </c:numCache>
                  </c:numRef>
                </c:val>
                <c:extLst xmlns:c15="http://schemas.microsoft.com/office/drawing/2012/chart">
                  <c:ext xmlns:c16="http://schemas.microsoft.com/office/drawing/2014/chart" uri="{C3380CC4-5D6E-409C-BE32-E72D297353CC}">
                    <c16:uniqueId val="{00000026-2C50-4339-8DB1-060CBB02DD75}"/>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'53 Data dwells for charts'!$A$10</c15:sqref>
                        </c15:formulaRef>
                      </c:ext>
                    </c:extLst>
                    <c:strCache>
                      <c:ptCount val="1"/>
                      <c:pt idx="0">
                        <c:v>Fenland</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8-2C50-4339-8DB1-060CBB02DD7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A-2C50-4339-8DB1-060CBB02DD7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C-2C50-4339-8DB1-060CBB02DD75}"/>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E-2C50-4339-8DB1-060CBB02DD75}"/>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0-2C50-4339-8DB1-060CBB02DD75}"/>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2-2C50-4339-8DB1-060CBB02DD75}"/>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charts'!$B$10:$G$10</c15:sqref>
                        </c15:formulaRef>
                      </c:ext>
                    </c:extLst>
                    <c:numCache>
                      <c:formatCode>#,##0</c:formatCode>
                      <c:ptCount val="6"/>
                      <c:pt idx="0">
                        <c:v>34</c:v>
                      </c:pt>
                      <c:pt idx="1">
                        <c:v>5785</c:v>
                      </c:pt>
                      <c:pt idx="2">
                        <c:v>0</c:v>
                      </c:pt>
                      <c:pt idx="3" formatCode="_-* #,##0_-;\-* #,##0_-;_-* &quot;-&quot;??_-;_-@_-">
                        <c:v>18757</c:v>
                      </c:pt>
                      <c:pt idx="4" formatCode="_-* #,##0_-;\-* #,##0_-;_-* &quot;-&quot;??_-;_-@_-">
                        <c:v>13046</c:v>
                      </c:pt>
                      <c:pt idx="5" formatCode="_-* #,##0_-;\-* #,##0_-;_-* &quot;-&quot;??_-;_-@_-">
                        <c:v>8021</c:v>
                      </c:pt>
                    </c:numCache>
                  </c:numRef>
                </c:val>
                <c:extLst xmlns:c15="http://schemas.microsoft.com/office/drawing/2012/chart">
                  <c:ext xmlns:c16="http://schemas.microsoft.com/office/drawing/2014/chart" uri="{C3380CC4-5D6E-409C-BE32-E72D297353CC}">
                    <c16:uniqueId val="{00000033-2C50-4339-8DB1-060CBB02DD75}"/>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'53 Data dwells for charts'!$A$11</c15:sqref>
                        </c15:formulaRef>
                      </c:ext>
                    </c:extLst>
                    <c:strCache>
                      <c:ptCount val="1"/>
                      <c:pt idx="0">
                        <c:v>Huntingdonshire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35-2C50-4339-8DB1-060CBB02DD7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7-2C50-4339-8DB1-060CBB02DD7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9-2C50-4339-8DB1-060CBB02DD75}"/>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3B-2C50-4339-8DB1-060CBB02DD75}"/>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D-2C50-4339-8DB1-060CBB02DD75}"/>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F-2C50-4339-8DB1-060CBB02DD75}"/>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charts'!$B$11:$G$11</c15:sqref>
                        </c15:formulaRef>
                      </c:ext>
                    </c:extLst>
                    <c:numCache>
                      <c:formatCode>#,##0</c:formatCode>
                      <c:ptCount val="6"/>
                      <c:pt idx="0">
                        <c:v>65</c:v>
                      </c:pt>
                      <c:pt idx="1">
                        <c:v>10153</c:v>
                      </c:pt>
                      <c:pt idx="2">
                        <c:v>570</c:v>
                      </c:pt>
                      <c:pt idx="3" formatCode="_-* #,##0_-;\-* #,##0_-;_-* &quot;-&quot;??_-;_-@_-">
                        <c:v>29290</c:v>
                      </c:pt>
                      <c:pt idx="4" formatCode="_-* #,##0_-;\-* #,##0_-;_-* &quot;-&quot;??_-;_-@_-">
                        <c:v>25412</c:v>
                      </c:pt>
                      <c:pt idx="5" formatCode="_-* #,##0_-;\-* #,##0_-;_-* &quot;-&quot;??_-;_-@_-">
                        <c:v>12411</c:v>
                      </c:pt>
                    </c:numCache>
                  </c:numRef>
                </c:val>
                <c:extLst xmlns:c15="http://schemas.microsoft.com/office/drawing/2012/chart">
                  <c:ext xmlns:c16="http://schemas.microsoft.com/office/drawing/2014/chart" uri="{C3380CC4-5D6E-409C-BE32-E72D297353CC}">
                    <c16:uniqueId val="{00000040-2C50-4339-8DB1-060CBB02DD75}"/>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'53 Data dwells for charts'!$A$12</c15:sqref>
                        </c15:formulaRef>
                      </c:ext>
                    </c:extLst>
                    <c:strCache>
                      <c:ptCount val="1"/>
                      <c:pt idx="0">
                        <c:v>Peterborough</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2-2C50-4339-8DB1-060CBB02DD7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44-2C50-4339-8DB1-060CBB02DD7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46-2C50-4339-8DB1-060CBB02DD75}"/>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48-2C50-4339-8DB1-060CBB02DD75}"/>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4A-2C50-4339-8DB1-060CBB02DD75}"/>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4C-2C50-4339-8DB1-060CBB02DD75}"/>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charts'!$B$12:$G$12</c15:sqref>
                        </c15:formulaRef>
                      </c:ext>
                    </c:extLst>
                    <c:numCache>
                      <c:formatCode>#,##0</c:formatCode>
                      <c:ptCount val="6"/>
                      <c:pt idx="0">
                        <c:v>88</c:v>
                      </c:pt>
                      <c:pt idx="1">
                        <c:v>16011</c:v>
                      </c:pt>
                      <c:pt idx="2">
                        <c:v>448</c:v>
                      </c:pt>
                      <c:pt idx="3" formatCode="_-* #,##0_-;\-* #,##0_-;_-* &quot;-&quot;??_-;_-@_-">
                        <c:v>26722</c:v>
                      </c:pt>
                      <c:pt idx="4" formatCode="_-* #,##0_-;\-* #,##0_-;_-* &quot;-&quot;??_-;_-@_-">
                        <c:v>24474</c:v>
                      </c:pt>
                      <c:pt idx="5" formatCode="_-* #,##0_-;\-* #,##0_-;_-* &quot;-&quot;??_-;_-@_-">
                        <c:v>17799</c:v>
                      </c:pt>
                    </c:numCache>
                  </c:numRef>
                </c:val>
                <c:extLst xmlns:c15="http://schemas.microsoft.com/office/drawing/2012/chart">
                  <c:ext xmlns:c16="http://schemas.microsoft.com/office/drawing/2014/chart" uri="{C3380CC4-5D6E-409C-BE32-E72D297353CC}">
                    <c16:uniqueId val="{0000004D-2C50-4339-8DB1-060CBB02DD75}"/>
                  </c:ext>
                </c:extLst>
              </c15:ser>
            </c15:filteredPieSeries>
            <c15:filteredPieSeries>
              <c15:ser>
                <c:idx val="5"/>
                <c:order val="5"/>
                <c:tx>
                  <c:strRef>
                    <c:extLst xmlns:c15="http://schemas.microsoft.com/office/drawing/2012/chart">
                      <c:ext xmlns:c15="http://schemas.microsoft.com/office/drawing/2012/chart" uri="{02D57815-91ED-43cb-92C2-25804820EDAC}">
                        <c15:formulaRef>
                          <c15:sqref>'53 Data dwells for charts'!$A$13</c15:sqref>
                        </c15:formulaRef>
                      </c:ext>
                    </c:extLst>
                    <c:strCache>
                      <c:ptCount val="1"/>
                      <c:pt idx="0">
                        <c:v>South Cambridgeshire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F-2C50-4339-8DB1-060CBB02DD7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1-2C50-4339-8DB1-060CBB02DD7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53-2C50-4339-8DB1-060CBB02DD75}"/>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55-2C50-4339-8DB1-060CBB02DD75}"/>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57-2C50-4339-8DB1-060CBB02DD75}"/>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59-2C50-4339-8DB1-060CBB02DD75}"/>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charts'!$B$13:$G$13</c15:sqref>
                        </c15:formulaRef>
                      </c:ext>
                    </c:extLst>
                    <c:numCache>
                      <c:formatCode>#,##0</c:formatCode>
                      <c:ptCount val="6"/>
                      <c:pt idx="0">
                        <c:v>5787</c:v>
                      </c:pt>
                      <c:pt idx="1">
                        <c:v>4085</c:v>
                      </c:pt>
                      <c:pt idx="2">
                        <c:v>0</c:v>
                      </c:pt>
                      <c:pt idx="3" formatCode="_-* #,##0_-;\-* #,##0_-;_-* &quot;-&quot;??_-;_-@_-">
                        <c:v>27742</c:v>
                      </c:pt>
                      <c:pt idx="4" formatCode="_-* #,##0_-;\-* #,##0_-;_-* &quot;-&quot;??_-;_-@_-">
                        <c:v>21285</c:v>
                      </c:pt>
                      <c:pt idx="5" formatCode="_-* #,##0_-;\-* #,##0_-;_-* &quot;-&quot;??_-;_-@_-">
                        <c:v>9819</c:v>
                      </c:pt>
                    </c:numCache>
                  </c:numRef>
                </c:val>
                <c:extLst xmlns:c15="http://schemas.microsoft.com/office/drawing/2012/chart">
                  <c:ext xmlns:c16="http://schemas.microsoft.com/office/drawing/2014/chart" uri="{C3380CC4-5D6E-409C-BE32-E72D297353CC}">
                    <c16:uniqueId val="{0000005A-2C50-4339-8DB1-060CBB02DD75}"/>
                  </c:ext>
                </c:extLst>
              </c15:ser>
            </c15:filteredPieSeries>
            <c15:filteredPieSeries>
              <c15:ser>
                <c:idx val="6"/>
                <c:order val="6"/>
                <c:tx>
                  <c:strRef>
                    <c:extLst xmlns:c15="http://schemas.microsoft.com/office/drawing/2012/chart">
                      <c:ext xmlns:c15="http://schemas.microsoft.com/office/drawing/2012/chart" uri="{02D57815-91ED-43cb-92C2-25804820EDAC}">
                        <c15:formulaRef>
                          <c15:sqref>'53 Data dwells for charts'!$A$14</c15:sqref>
                        </c15:formulaRef>
                      </c:ext>
                    </c:extLst>
                    <c:strCache>
                      <c:ptCount val="1"/>
                      <c:pt idx="0">
                        <c:v>West Suffolk</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5C-2C50-4339-8DB1-060CBB02DD7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E-2C50-4339-8DB1-060CBB02DD7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0-2C50-4339-8DB1-060CBB02DD75}"/>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2-2C50-4339-8DB1-060CBB02DD75}"/>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64-2C50-4339-8DB1-060CBB02DD75}"/>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66-2C50-4339-8DB1-060CBB02DD75}"/>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charts'!$B$14:$G$14</c15:sqref>
                        </c15:formulaRef>
                      </c:ext>
                    </c:extLst>
                    <c:numCache>
                      <c:formatCode>#,##0</c:formatCode>
                      <c:ptCount val="6"/>
                      <c:pt idx="0">
                        <c:v>54</c:v>
                      </c:pt>
                      <c:pt idx="1">
                        <c:v>12354</c:v>
                      </c:pt>
                      <c:pt idx="2">
                        <c:v>0</c:v>
                      </c:pt>
                      <c:pt idx="3" formatCode="_-* #,##0_-;\-* #,##0_-;_-* &quot;-&quot;??_-;_-@_-">
                        <c:v>29593</c:v>
                      </c:pt>
                      <c:pt idx="4" formatCode="_-* #,##0_-;\-* #,##0_-;_-* &quot;-&quot;??_-;_-@_-">
                        <c:v>21729</c:v>
                      </c:pt>
                      <c:pt idx="5" formatCode="_-* #,##0_-;\-* #,##0_-;_-* &quot;-&quot;??_-;_-@_-">
                        <c:v>16719</c:v>
                      </c:pt>
                    </c:numCache>
                  </c:numRef>
                </c:val>
                <c:extLst xmlns:c15="http://schemas.microsoft.com/office/drawing/2012/chart">
                  <c:ext xmlns:c16="http://schemas.microsoft.com/office/drawing/2014/chart" uri="{C3380CC4-5D6E-409C-BE32-E72D297353CC}">
                    <c16:uniqueId val="{00000067-2C50-4339-8DB1-060CBB02DD75}"/>
                  </c:ext>
                </c:extLst>
              </c15:ser>
            </c15:filteredPieSeries>
            <c15:filteredPieSeries>
              <c15:ser>
                <c:idx val="7"/>
                <c:order val="7"/>
                <c:tx>
                  <c:strRef>
                    <c:extLst xmlns:c15="http://schemas.microsoft.com/office/drawing/2012/chart">
                      <c:ext xmlns:c15="http://schemas.microsoft.com/office/drawing/2012/chart" uri="{02D57815-91ED-43cb-92C2-25804820EDAC}">
                        <c15:formulaRef>
                          <c15:sqref>'53 Data dwells for charts'!$A$15</c15:sqref>
                        </c15:formulaRef>
                      </c:ext>
                    </c:extLst>
                    <c:strCache>
                      <c:ptCount val="1"/>
                      <c:pt idx="0">
                        <c:v>Greater Cambridge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69-2C50-4339-8DB1-060CBB02DD7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6B-2C50-4339-8DB1-060CBB02DD7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D-2C50-4339-8DB1-060CBB02DD75}"/>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F-2C50-4339-8DB1-060CBB02DD75}"/>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71-2C50-4339-8DB1-060CBB02DD75}"/>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73-2C50-4339-8DB1-060CBB02DD75}"/>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charts'!$B$15:$G$15</c15:sqref>
                        </c15:formulaRef>
                      </c:ext>
                    </c:extLst>
                    <c:numCache>
                      <c:formatCode>#,##0</c:formatCode>
                      <c:ptCount val="6"/>
                      <c:pt idx="0">
                        <c:v>12892</c:v>
                      </c:pt>
                      <c:pt idx="1">
                        <c:v>9395</c:v>
                      </c:pt>
                      <c:pt idx="2">
                        <c:v>104</c:v>
                      </c:pt>
                      <c:pt idx="3" formatCode="_-* #,##0_-;\-* #,##0_-;_-* &quot;-&quot;??_-;_-@_-">
                        <c:v>44398</c:v>
                      </c:pt>
                      <c:pt idx="4" formatCode="_-* #,##0_-;\-* #,##0_-;_-* &quot;-&quot;??_-;_-@_-">
                        <c:v>32589</c:v>
                      </c:pt>
                      <c:pt idx="5" formatCode="_-* #,##0_-;\-* #,##0_-;_-* &quot;-&quot;??_-;_-@_-">
                        <c:v>25011</c:v>
                      </c:pt>
                    </c:numCache>
                  </c:numRef>
                </c:val>
                <c:extLst xmlns:c15="http://schemas.microsoft.com/office/drawing/2012/chart">
                  <c:ext xmlns:c16="http://schemas.microsoft.com/office/drawing/2014/chart" uri="{C3380CC4-5D6E-409C-BE32-E72D297353CC}">
                    <c16:uniqueId val="{00000074-2C50-4339-8DB1-060CBB02DD75}"/>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bg2">
            <a:tint val="94000"/>
            <a:satMod val="80000"/>
            <a:lumMod val="106000"/>
          </a:schemeClr>
        </a:gs>
        <a:gs pos="100000">
          <a:schemeClr val="bg1">
            <a:lumMod val="85000"/>
          </a:schemeClr>
        </a:gs>
      </a:gsLst>
      <a:path path="circle">
        <a:fillToRect l="43000" r="43000" b="100000"/>
      </a:path>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'45 Data Census hhold types'!$K$21</c:f>
              <c:strCache>
                <c:ptCount val="1"/>
                <c:pt idx="0">
                  <c:v>Greater Cambridge</c:v>
                </c:pt>
              </c:strCache>
            </c:strRef>
          </c:tx>
          <c:spPr>
            <a:solidFill>
              <a:schemeClr val="accent6"/>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2-2E19-4C47-AD4C-05A96496BA8C}"/>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4-2E19-4C47-AD4C-05A96496BA8C}"/>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2E19-4C47-AD4C-05A96496BA8C}"/>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5-2E19-4C47-AD4C-05A96496BA8C}"/>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6-2E19-4C47-AD4C-05A96496BA8C}"/>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7-2E19-4C47-AD4C-05A96496BA8C}"/>
              </c:ext>
            </c:extLst>
          </c:dPt>
          <c:dPt>
            <c:idx val="8"/>
            <c:invertIfNegative val="0"/>
            <c:bubble3D val="0"/>
            <c:spPr>
              <a:solidFill>
                <a:schemeClr val="accent5"/>
              </a:solidFill>
              <a:ln>
                <a:noFill/>
              </a:ln>
              <a:effectLst/>
            </c:spPr>
            <c:extLst>
              <c:ext xmlns:c16="http://schemas.microsoft.com/office/drawing/2014/chart" uri="{C3380CC4-5D6E-409C-BE32-E72D297353CC}">
                <c16:uniqueId val="{0000000C-A595-49C6-A590-1DE06D36E628}"/>
              </c:ext>
            </c:extLst>
          </c:dPt>
          <c:dPt>
            <c:idx val="9"/>
            <c:invertIfNegative val="0"/>
            <c:bubble3D val="0"/>
            <c:spPr>
              <a:solidFill>
                <a:schemeClr val="accent5"/>
              </a:solidFill>
              <a:ln>
                <a:noFill/>
              </a:ln>
              <a:effectLst/>
            </c:spPr>
            <c:extLst>
              <c:ext xmlns:c16="http://schemas.microsoft.com/office/drawing/2014/chart" uri="{C3380CC4-5D6E-409C-BE32-E72D297353CC}">
                <c16:uniqueId val="{0000000D-A595-49C6-A590-1DE06D36E628}"/>
              </c:ext>
            </c:extLst>
          </c:dPt>
          <c:dPt>
            <c:idx val="10"/>
            <c:invertIfNegative val="0"/>
            <c:bubble3D val="0"/>
            <c:spPr>
              <a:solidFill>
                <a:schemeClr val="accent4"/>
              </a:solidFill>
              <a:ln>
                <a:noFill/>
              </a:ln>
              <a:effectLst/>
            </c:spPr>
            <c:extLst>
              <c:ext xmlns:c16="http://schemas.microsoft.com/office/drawing/2014/chart" uri="{C3380CC4-5D6E-409C-BE32-E72D297353CC}">
                <c16:uniqueId val="{0000000E-A595-49C6-A590-1DE06D36E628}"/>
              </c:ext>
            </c:extLst>
          </c:dPt>
          <c:dPt>
            <c:idx val="11"/>
            <c:invertIfNegative val="0"/>
            <c:bubble3D val="0"/>
            <c:spPr>
              <a:solidFill>
                <a:schemeClr val="accent4"/>
              </a:solidFill>
              <a:ln>
                <a:noFill/>
              </a:ln>
              <a:effectLst/>
            </c:spPr>
            <c:extLst>
              <c:ext xmlns:c16="http://schemas.microsoft.com/office/drawing/2014/chart" uri="{C3380CC4-5D6E-409C-BE32-E72D297353CC}">
                <c16:uniqueId val="{0000000F-A595-49C6-A590-1DE06D36E62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'45 Data Census hhold types'!$A$22:$B$33</c:f>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f>'45 Data Census hhold types'!$K$22:$K$33</c:f>
              <c:numCache>
                <c:formatCode>_-* #,##0_-;\-* #,##0_-;_-* "-"??_-;_-@_-</c:formatCode>
                <c:ptCount val="12"/>
                <c:pt idx="0">
                  <c:v>8489</c:v>
                </c:pt>
                <c:pt idx="1">
                  <c:v>260</c:v>
                </c:pt>
                <c:pt idx="2">
                  <c:v>12093</c:v>
                </c:pt>
                <c:pt idx="3">
                  <c:v>5558</c:v>
                </c:pt>
                <c:pt idx="4">
                  <c:v>2782</c:v>
                </c:pt>
                <c:pt idx="5">
                  <c:v>23153</c:v>
                </c:pt>
                <c:pt idx="6">
                  <c:v>4522</c:v>
                </c:pt>
                <c:pt idx="7">
                  <c:v>2252</c:v>
                </c:pt>
                <c:pt idx="8">
                  <c:v>21387</c:v>
                </c:pt>
                <c:pt idx="9">
                  <c:v>18527</c:v>
                </c:pt>
                <c:pt idx="10">
                  <c:v>1131</c:v>
                </c:pt>
                <c:pt idx="11">
                  <c:v>6520</c:v>
                </c:pt>
              </c:numCache>
            </c:numRef>
          </c:val>
          <c:extLst>
            <c:ext xmlns:c16="http://schemas.microsoft.com/office/drawing/2014/chart" uri="{C3380CC4-5D6E-409C-BE32-E72D297353CC}">
              <c16:uniqueId val="{00000000-2E19-4C47-AD4C-05A96496BA8C}"/>
            </c:ext>
          </c:extLst>
        </c:ser>
        <c:dLbls>
          <c:showLegendKey val="0"/>
          <c:showVal val="0"/>
          <c:showCatName val="0"/>
          <c:showSerName val="0"/>
          <c:showPercent val="0"/>
          <c:showBubbleSize val="0"/>
        </c:dLbls>
        <c:gapWidth val="182"/>
        <c:axId val="724414448"/>
        <c:axId val="724410512"/>
      </c:barChart>
      <c:catAx>
        <c:axId val="7244144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24410512"/>
        <c:crosses val="autoZero"/>
        <c:auto val="1"/>
        <c:lblAlgn val="ctr"/>
        <c:lblOffset val="100"/>
        <c:noMultiLvlLbl val="0"/>
      </c:catAx>
      <c:valAx>
        <c:axId val="724410512"/>
        <c:scaling>
          <c:orientation val="minMax"/>
        </c:scaling>
        <c:delete val="0"/>
        <c:axPos val="t"/>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4414448"/>
        <c:crosses val="autoZero"/>
        <c:crossBetween val="between"/>
      </c:valAx>
      <c:spPr>
        <a:noFill/>
        <a:ln>
          <a:noFill/>
        </a:ln>
        <a:effectLst/>
      </c:spPr>
    </c:plotArea>
    <c:plotVisOnly val="1"/>
    <c:dispBlanksAs val="gap"/>
    <c:showDLblsOverMax val="0"/>
  </c:chart>
  <c:spPr>
    <a:gradFill>
      <a:gsLst>
        <a:gs pos="0">
          <a:schemeClr val="bg1"/>
        </a:gs>
        <a:gs pos="100000">
          <a:schemeClr val="accent1">
            <a:lumMod val="20000"/>
            <a:lumOff val="80000"/>
          </a:schemeClr>
        </a:gs>
      </a:gsLst>
    </a:gra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7"/>
          <c:order val="15"/>
          <c:tx>
            <c:strRef>
              <c:f>'29 Context All'!$AF$34</c:f>
              <c:strCache>
                <c:ptCount val="1"/>
                <c:pt idx="0">
                  <c:v>Greater Cambridge</c:v>
                </c:pt>
              </c:strCache>
            </c:strRef>
          </c:tx>
          <c:spPr>
            <a:solidFill>
              <a:schemeClr val="accent1">
                <a:lumMod val="60000"/>
                <a:lumOff val="40000"/>
              </a:schemeClr>
            </a:solidFill>
            <a:ln>
              <a:noFill/>
            </a:ln>
            <a:effectLst/>
          </c:spPr>
          <c:invertIfNegative val="0"/>
          <c:cat>
            <c:multiLvlStrRef>
              <c:f>'29 Context All'!$M$35:$N$46</c:f>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f>'29 Context All'!$AF$35:$AF$46</c:f>
              <c:numCache>
                <c:formatCode>0%</c:formatCode>
                <c:ptCount val="12"/>
                <c:pt idx="0">
                  <c:v>7.9578903950353413E-2</c:v>
                </c:pt>
                <c:pt idx="1">
                  <c:v>2.4373324333952042E-3</c:v>
                </c:pt>
                <c:pt idx="2">
                  <c:v>0.11336408121941617</c:v>
                </c:pt>
                <c:pt idx="3">
                  <c:v>5.2102667941579014E-2</c:v>
                </c:pt>
                <c:pt idx="4">
                  <c:v>2.6079457037328682E-2</c:v>
                </c:pt>
                <c:pt idx="5">
                  <c:v>0.21704445319384291</c:v>
                </c:pt>
                <c:pt idx="6">
                  <c:v>4.2390835630050437E-2</c:v>
                </c:pt>
                <c:pt idx="7">
                  <c:v>2.111104861540769E-2</c:v>
                </c:pt>
                <c:pt idx="8">
                  <c:v>0.20048934135778165</c:v>
                </c:pt>
                <c:pt idx="9">
                  <c:v>0.1736786845904344</c:v>
                </c:pt>
                <c:pt idx="10">
                  <c:v>1.0602396085269137E-2</c:v>
                </c:pt>
                <c:pt idx="11">
                  <c:v>6.1120797945141268E-2</c:v>
                </c:pt>
              </c:numCache>
            </c:numRef>
          </c:val>
          <c:extLst>
            <c:ext xmlns:c16="http://schemas.microsoft.com/office/drawing/2014/chart" uri="{C3380CC4-5D6E-409C-BE32-E72D297353CC}">
              <c16:uniqueId val="{00000000-B5F1-4C74-B77F-83027CF8F5BB}"/>
            </c:ext>
          </c:extLst>
        </c:ser>
        <c:ser>
          <c:idx val="15"/>
          <c:order val="16"/>
          <c:tx>
            <c:strRef>
              <c:f>'29 Context All'!$AD$34</c:f>
              <c:strCache>
                <c:ptCount val="1"/>
                <c:pt idx="0">
                  <c:v>ALL</c:v>
                </c:pt>
              </c:strCache>
            </c:strRef>
          </c:tx>
          <c:spPr>
            <a:solidFill>
              <a:schemeClr val="bg1">
                <a:lumMod val="65000"/>
              </a:schemeClr>
            </a:solidFill>
            <a:ln>
              <a:noFill/>
            </a:ln>
            <a:effectLst/>
          </c:spPr>
          <c:invertIfNegative val="0"/>
          <c:cat>
            <c:multiLvlStrRef>
              <c:f>'29 Context All'!$M$35:$N$46</c:f>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f>'29 Context All'!$AD$35:$AD$46</c:f>
              <c:numCache>
                <c:formatCode>0%</c:formatCode>
                <c:ptCount val="12"/>
                <c:pt idx="0">
                  <c:v>8.776817963729297E-2</c:v>
                </c:pt>
                <c:pt idx="1">
                  <c:v>2.5804520974664173E-3</c:v>
                </c:pt>
                <c:pt idx="2">
                  <c:v>0.11666524764776022</c:v>
                </c:pt>
                <c:pt idx="3">
                  <c:v>5.7087795753736903E-2</c:v>
                </c:pt>
                <c:pt idx="4">
                  <c:v>2.8210924401938335E-2</c:v>
                </c:pt>
                <c:pt idx="5">
                  <c:v>0.21366555467898565</c:v>
                </c:pt>
                <c:pt idx="6">
                  <c:v>5.6436968785441417E-2</c:v>
                </c:pt>
                <c:pt idx="7">
                  <c:v>2.4805648211562607E-2</c:v>
                </c:pt>
                <c:pt idx="8">
                  <c:v>0.20449397326624635</c:v>
                </c:pt>
                <c:pt idx="9">
                  <c:v>0.15918598575967075</c:v>
                </c:pt>
                <c:pt idx="10">
                  <c:v>3.0597328154157622E-3</c:v>
                </c:pt>
                <c:pt idx="11">
                  <c:v>4.6039536944482769E-2</c:v>
                </c:pt>
              </c:numCache>
            </c:numRef>
          </c:val>
          <c:extLst>
            <c:ext xmlns:c16="http://schemas.microsoft.com/office/drawing/2014/chart" uri="{C3380CC4-5D6E-409C-BE32-E72D297353CC}">
              <c16:uniqueId val="{00000001-B5F1-4C74-B77F-83027CF8F5BB}"/>
            </c:ext>
          </c:extLst>
        </c:ser>
        <c:dLbls>
          <c:showLegendKey val="0"/>
          <c:showVal val="0"/>
          <c:showCatName val="0"/>
          <c:showSerName val="0"/>
          <c:showPercent val="0"/>
          <c:showBubbleSize val="0"/>
        </c:dLbls>
        <c:gapWidth val="219"/>
        <c:overlap val="-27"/>
        <c:axId val="1283671216"/>
        <c:axId val="1283672856"/>
        <c:extLst>
          <c:ext xmlns:c15="http://schemas.microsoft.com/office/drawing/2012/chart" uri="{02D57815-91ED-43cb-92C2-25804820EDAC}">
            <c15:filteredBarSeries>
              <c15:ser>
                <c:idx val="0"/>
                <c:order val="0"/>
                <c:tx>
                  <c:strRef>
                    <c:extLst>
                      <c:ext uri="{02D57815-91ED-43cb-92C2-25804820EDAC}">
                        <c15:formulaRef>
                          <c15:sqref>'29 Context All'!$O$34</c15:sqref>
                        </c15:formulaRef>
                      </c:ext>
                    </c:extLst>
                    <c:strCache>
                      <c:ptCount val="1"/>
                      <c:pt idx="0">
                        <c:v>Cambridge</c:v>
                      </c:pt>
                    </c:strCache>
                  </c:strRef>
                </c:tx>
                <c:spPr>
                  <a:solidFill>
                    <a:schemeClr val="accent1"/>
                  </a:solidFill>
                  <a:ln>
                    <a:noFill/>
                  </a:ln>
                  <a:effectLst/>
                </c:spPr>
                <c:invertIfNegative val="0"/>
                <c:cat>
                  <c:multiLvlStrRef>
                    <c:extLst>
                      <c:ex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c:ext uri="{02D57815-91ED-43cb-92C2-25804820EDAC}">
                        <c15:formulaRef>
                          <c15:sqref>'29 Context All'!$O$35:$O$46</c15:sqref>
                        </c15:formulaRef>
                      </c:ext>
                    </c:extLst>
                    <c:numCache>
                      <c:formatCode>_-* #,##0_-;\-* #,##0_-;_-* "-"??_-;_-@_-</c:formatCode>
                      <c:ptCount val="12"/>
                      <c:pt idx="0">
                        <c:v>2671</c:v>
                      </c:pt>
                      <c:pt idx="1">
                        <c:v>107</c:v>
                      </c:pt>
                      <c:pt idx="2">
                        <c:v>5194</c:v>
                      </c:pt>
                      <c:pt idx="3">
                        <c:v>1835</c:v>
                      </c:pt>
                      <c:pt idx="4">
                        <c:v>1235</c:v>
                      </c:pt>
                      <c:pt idx="5">
                        <c:v>8116</c:v>
                      </c:pt>
                      <c:pt idx="6">
                        <c:v>1977</c:v>
                      </c:pt>
                      <c:pt idx="7">
                        <c:v>1149</c:v>
                      </c:pt>
                      <c:pt idx="8">
                        <c:v>8191</c:v>
                      </c:pt>
                      <c:pt idx="9">
                        <c:v>10654</c:v>
                      </c:pt>
                      <c:pt idx="10">
                        <c:v>1097</c:v>
                      </c:pt>
                      <c:pt idx="11">
                        <c:v>4488</c:v>
                      </c:pt>
                    </c:numCache>
                  </c:numRef>
                </c:val>
                <c:extLst>
                  <c:ext xmlns:c16="http://schemas.microsoft.com/office/drawing/2014/chart" uri="{C3380CC4-5D6E-409C-BE32-E72D297353CC}">
                    <c16:uniqueId val="{00000002-B5F1-4C74-B77F-83027CF8F5B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'29 Context All'!$P$34</c15:sqref>
                        </c15:formulaRef>
                      </c:ext>
                    </c:extLst>
                    <c:strCache>
                      <c:ptCount val="1"/>
                      <c:pt idx="0">
                        <c:v>Cambridge</c:v>
                      </c:pt>
                    </c:strCache>
                  </c:strRef>
                </c:tx>
                <c:spPr>
                  <a:solidFill>
                    <a:schemeClr val="accent2"/>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All'!$P$35:$P$46</c15:sqref>
                        </c15:formulaRef>
                      </c:ext>
                    </c:extLst>
                    <c:numCache>
                      <c:formatCode>0%</c:formatCode>
                      <c:ptCount val="12"/>
                      <c:pt idx="0">
                        <c:v>5.7177719741405147E-2</c:v>
                      </c:pt>
                      <c:pt idx="1">
                        <c:v>2.2905338870574132E-3</c:v>
                      </c:pt>
                      <c:pt idx="2">
                        <c:v>0.1111872243866935</c:v>
                      </c:pt>
                      <c:pt idx="3">
                        <c:v>3.9281585820096762E-2</c:v>
                      </c:pt>
                      <c:pt idx="4">
                        <c:v>2.6437470565569207E-2</c:v>
                      </c:pt>
                      <c:pt idx="5">
                        <c:v>0.17373806567624267</c:v>
                      </c:pt>
                      <c:pt idx="6">
                        <c:v>4.2321359763668277E-2</c:v>
                      </c:pt>
                      <c:pt idx="7">
                        <c:v>2.4596480712420259E-2</c:v>
                      </c:pt>
                      <c:pt idx="8">
                        <c:v>0.17534358008305861</c:v>
                      </c:pt>
                      <c:pt idx="9">
                        <c:v>0.2280686732028942</c:v>
                      </c:pt>
                      <c:pt idx="10">
                        <c:v>2.3483324057027872E-2</c:v>
                      </c:pt>
                      <c:pt idx="11">
                        <c:v>9.6073982103866085E-2</c:v>
                      </c:pt>
                    </c:numCache>
                  </c:numRef>
                </c:val>
                <c:extLst xmlns:c15="http://schemas.microsoft.com/office/drawing/2012/chart">
                  <c:ext xmlns:c16="http://schemas.microsoft.com/office/drawing/2014/chart" uri="{C3380CC4-5D6E-409C-BE32-E72D297353CC}">
                    <c16:uniqueId val="{00000003-B5F1-4C74-B77F-83027CF8F5B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'29 Context All'!$Q$34</c15:sqref>
                        </c15:formulaRef>
                      </c:ext>
                    </c:extLst>
                    <c:strCache>
                      <c:ptCount val="1"/>
                      <c:pt idx="0">
                        <c:v>East Cambridgeshire</c:v>
                      </c:pt>
                    </c:strCache>
                  </c:strRef>
                </c:tx>
                <c:spPr>
                  <a:solidFill>
                    <a:schemeClr val="accent3"/>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All'!$Q$35:$Q$46</c15:sqref>
                        </c15:formulaRef>
                      </c:ext>
                    </c:extLst>
                    <c:numCache>
                      <c:formatCode>_-* #,##0_-;\-* #,##0_-;_-* "-"??_-;_-@_-</c:formatCode>
                      <c:ptCount val="12"/>
                      <c:pt idx="0">
                        <c:v>3296</c:v>
                      </c:pt>
                      <c:pt idx="1">
                        <c:v>96</c:v>
                      </c:pt>
                      <c:pt idx="2">
                        <c:v>4117</c:v>
                      </c:pt>
                      <c:pt idx="3">
                        <c:v>2192</c:v>
                      </c:pt>
                      <c:pt idx="4">
                        <c:v>826</c:v>
                      </c:pt>
                      <c:pt idx="5">
                        <c:v>8254</c:v>
                      </c:pt>
                      <c:pt idx="6">
                        <c:v>1464</c:v>
                      </c:pt>
                      <c:pt idx="7">
                        <c:v>694</c:v>
                      </c:pt>
                      <c:pt idx="8">
                        <c:v>7839</c:v>
                      </c:pt>
                      <c:pt idx="9">
                        <c:v>4776</c:v>
                      </c:pt>
                      <c:pt idx="10">
                        <c:v>2</c:v>
                      </c:pt>
                      <c:pt idx="11">
                        <c:v>1058</c:v>
                      </c:pt>
                    </c:numCache>
                  </c:numRef>
                </c:val>
                <c:extLst xmlns:c15="http://schemas.microsoft.com/office/drawing/2012/chart">
                  <c:ext xmlns:c16="http://schemas.microsoft.com/office/drawing/2014/chart" uri="{C3380CC4-5D6E-409C-BE32-E72D297353CC}">
                    <c16:uniqueId val="{00000004-B5F1-4C74-B77F-83027CF8F5B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'29 Context All'!$R$34</c15:sqref>
                        </c15:formulaRef>
                      </c:ext>
                    </c:extLst>
                    <c:strCache>
                      <c:ptCount val="1"/>
                      <c:pt idx="0">
                        <c:v>East Cambridgeshire</c:v>
                      </c:pt>
                    </c:strCache>
                  </c:strRef>
                </c:tx>
                <c:spPr>
                  <a:solidFill>
                    <a:schemeClr val="accent4"/>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All'!$R$35:$R$46</c15:sqref>
                        </c15:formulaRef>
                      </c:ext>
                    </c:extLst>
                    <c:numCache>
                      <c:formatCode>0%</c:formatCode>
                      <c:ptCount val="12"/>
                      <c:pt idx="0">
                        <c:v>9.522158664124343E-2</c:v>
                      </c:pt>
                      <c:pt idx="1">
                        <c:v>2.7734442711041776E-3</c:v>
                      </c:pt>
                      <c:pt idx="2">
                        <c:v>0.11894031316808228</c:v>
                      </c:pt>
                      <c:pt idx="3">
                        <c:v>6.332697752354538E-2</c:v>
                      </c:pt>
                      <c:pt idx="4">
                        <c:v>2.3863176749292194E-2</c:v>
                      </c:pt>
                      <c:pt idx="5">
                        <c:v>0.23845842722597793</c:v>
                      </c:pt>
                      <c:pt idx="6">
                        <c:v>4.2295025134338707E-2</c:v>
                      </c:pt>
                      <c:pt idx="7">
                        <c:v>2.0049690876523949E-2</c:v>
                      </c:pt>
                      <c:pt idx="8">
                        <c:v>0.22646905876235049</c:v>
                      </c:pt>
                      <c:pt idx="9">
                        <c:v>0.13797885248743283</c:v>
                      </c:pt>
                      <c:pt idx="10">
                        <c:v>5.7780088981337034E-5</c:v>
                      </c:pt>
                      <c:pt idx="11">
                        <c:v>3.0565667071127289E-2</c:v>
                      </c:pt>
                    </c:numCache>
                  </c:numRef>
                </c:val>
                <c:extLst xmlns:c15="http://schemas.microsoft.com/office/drawing/2012/chart">
                  <c:ext xmlns:c16="http://schemas.microsoft.com/office/drawing/2014/chart" uri="{C3380CC4-5D6E-409C-BE32-E72D297353CC}">
                    <c16:uniqueId val="{00000005-B5F1-4C74-B77F-83027CF8F5B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'29 Context All'!$S$34</c15:sqref>
                        </c15:formulaRef>
                      </c:ext>
                    </c:extLst>
                    <c:strCache>
                      <c:ptCount val="1"/>
                      <c:pt idx="0">
                        <c:v>Fenland</c:v>
                      </c:pt>
                    </c:strCache>
                  </c:strRef>
                </c:tx>
                <c:spPr>
                  <a:solidFill>
                    <a:schemeClr val="accent5"/>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All'!$S$35:$S$46</c15:sqref>
                        </c15:formulaRef>
                      </c:ext>
                    </c:extLst>
                    <c:numCache>
                      <c:formatCode>_-* #,##0_-;\-* #,##0_-;_-* "-"??_-;_-@_-</c:formatCode>
                      <c:ptCount val="12"/>
                      <c:pt idx="0">
                        <c:v>4365</c:v>
                      </c:pt>
                      <c:pt idx="1">
                        <c:v>137</c:v>
                      </c:pt>
                      <c:pt idx="2">
                        <c:v>5809</c:v>
                      </c:pt>
                      <c:pt idx="3">
                        <c:v>2466</c:v>
                      </c:pt>
                      <c:pt idx="4">
                        <c:v>1136</c:v>
                      </c:pt>
                      <c:pt idx="5">
                        <c:v>7460</c:v>
                      </c:pt>
                      <c:pt idx="6">
                        <c:v>2591</c:v>
                      </c:pt>
                      <c:pt idx="7">
                        <c:v>1011</c:v>
                      </c:pt>
                      <c:pt idx="8">
                        <c:v>8442</c:v>
                      </c:pt>
                      <c:pt idx="9">
                        <c:v>5767</c:v>
                      </c:pt>
                      <c:pt idx="10">
                        <c:v>1</c:v>
                      </c:pt>
                      <c:pt idx="11">
                        <c:v>1435</c:v>
                      </c:pt>
                    </c:numCache>
                  </c:numRef>
                </c:val>
                <c:extLst xmlns:c15="http://schemas.microsoft.com/office/drawing/2012/chart">
                  <c:ext xmlns:c16="http://schemas.microsoft.com/office/drawing/2014/chart" uri="{C3380CC4-5D6E-409C-BE32-E72D297353CC}">
                    <c16:uniqueId val="{00000006-B5F1-4C74-B77F-83027CF8F5B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'29 Context All'!$T$34</c15:sqref>
                        </c15:formulaRef>
                      </c:ext>
                    </c:extLst>
                    <c:strCache>
                      <c:ptCount val="1"/>
                      <c:pt idx="0">
                        <c:v>Fenland</c:v>
                      </c:pt>
                    </c:strCache>
                  </c:strRef>
                </c:tx>
                <c:spPr>
                  <a:solidFill>
                    <a:schemeClr val="accent6"/>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All'!$T$35:$T$46</c15:sqref>
                        </c15:formulaRef>
                      </c:ext>
                    </c:extLst>
                    <c:numCache>
                      <c:formatCode>0%</c:formatCode>
                      <c:ptCount val="12"/>
                      <c:pt idx="0">
                        <c:v>0.10745937961595273</c:v>
                      </c:pt>
                      <c:pt idx="1">
                        <c:v>3.3727227966518958E-3</c:v>
                      </c:pt>
                      <c:pt idx="2">
                        <c:v>0.1430083702609552</c:v>
                      </c:pt>
                      <c:pt idx="3">
                        <c:v>6.0709010339734124E-2</c:v>
                      </c:pt>
                      <c:pt idx="4">
                        <c:v>2.7966518956179222E-2</c:v>
                      </c:pt>
                      <c:pt idx="5">
                        <c:v>0.18365337272279667</c:v>
                      </c:pt>
                      <c:pt idx="6">
                        <c:v>6.37863121614968E-2</c:v>
                      </c:pt>
                      <c:pt idx="7">
                        <c:v>2.4889217134416542E-2</c:v>
                      </c:pt>
                      <c:pt idx="8">
                        <c:v>0.20782865583456425</c:v>
                      </c:pt>
                      <c:pt idx="9">
                        <c:v>0.14197439684884294</c:v>
                      </c:pt>
                      <c:pt idx="10">
                        <c:v>2.4618414574101428E-5</c:v>
                      </c:pt>
                      <c:pt idx="11">
                        <c:v>3.5327424913835552E-2</c:v>
                      </c:pt>
                    </c:numCache>
                  </c:numRef>
                </c:val>
                <c:extLst xmlns:c15="http://schemas.microsoft.com/office/drawing/2012/chart">
                  <c:ext xmlns:c16="http://schemas.microsoft.com/office/drawing/2014/chart" uri="{C3380CC4-5D6E-409C-BE32-E72D297353CC}">
                    <c16:uniqueId val="{00000007-B5F1-4C74-B77F-83027CF8F5BB}"/>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'29 Context All'!$U$34</c15:sqref>
                        </c15:formulaRef>
                      </c:ext>
                    </c:extLst>
                    <c:strCache>
                      <c:ptCount val="1"/>
                      <c:pt idx="0">
                        <c:v>Huntingdonshire</c:v>
                      </c:pt>
                    </c:strCache>
                  </c:strRef>
                </c:tx>
                <c:spPr>
                  <a:solidFill>
                    <a:schemeClr val="accent1">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All'!$U$35:$U$46</c15:sqref>
                        </c15:formulaRef>
                      </c:ext>
                    </c:extLst>
                    <c:numCache>
                      <c:formatCode>_-* #,##0_-;\-* #,##0_-;_-* "-"??_-;_-@_-</c:formatCode>
                      <c:ptCount val="12"/>
                      <c:pt idx="0">
                        <c:v>6396</c:v>
                      </c:pt>
                      <c:pt idx="1">
                        <c:v>168</c:v>
                      </c:pt>
                      <c:pt idx="2">
                        <c:v>7389</c:v>
                      </c:pt>
                      <c:pt idx="3">
                        <c:v>4432</c:v>
                      </c:pt>
                      <c:pt idx="4">
                        <c:v>1931</c:v>
                      </c:pt>
                      <c:pt idx="5">
                        <c:v>15846</c:v>
                      </c:pt>
                      <c:pt idx="6">
                        <c:v>3681</c:v>
                      </c:pt>
                      <c:pt idx="7">
                        <c:v>1398</c:v>
                      </c:pt>
                      <c:pt idx="8">
                        <c:v>15353</c:v>
                      </c:pt>
                      <c:pt idx="9">
                        <c:v>10302</c:v>
                      </c:pt>
                      <c:pt idx="10">
                        <c:v>13</c:v>
                      </c:pt>
                      <c:pt idx="11">
                        <c:v>2424</c:v>
                      </c:pt>
                    </c:numCache>
                  </c:numRef>
                </c:val>
                <c:extLst xmlns:c15="http://schemas.microsoft.com/office/drawing/2012/chart">
                  <c:ext xmlns:c16="http://schemas.microsoft.com/office/drawing/2014/chart" uri="{C3380CC4-5D6E-409C-BE32-E72D297353CC}">
                    <c16:uniqueId val="{00000008-B5F1-4C74-B77F-83027CF8F5BB}"/>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'29 Context All'!$V$34</c15:sqref>
                        </c15:formulaRef>
                      </c:ext>
                    </c:extLst>
                    <c:strCache>
                      <c:ptCount val="1"/>
                      <c:pt idx="0">
                        <c:v>Huntingdonshire</c:v>
                      </c:pt>
                    </c:strCache>
                  </c:strRef>
                </c:tx>
                <c:spPr>
                  <a:solidFill>
                    <a:schemeClr val="accent2">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All'!$V$35:$V$46</c15:sqref>
                        </c15:formulaRef>
                      </c:ext>
                    </c:extLst>
                    <c:numCache>
                      <c:formatCode>0%</c:formatCode>
                      <c:ptCount val="12"/>
                      <c:pt idx="0">
                        <c:v>9.225044351174766E-2</c:v>
                      </c:pt>
                      <c:pt idx="1">
                        <c:v>2.423088572541214E-3</c:v>
                      </c:pt>
                      <c:pt idx="2">
                        <c:v>0.10657262775301804</c:v>
                      </c:pt>
                      <c:pt idx="3">
                        <c:v>6.3923384247039652E-2</c:v>
                      </c:pt>
                      <c:pt idx="4">
                        <c:v>2.7851095437958835E-2</c:v>
                      </c:pt>
                      <c:pt idx="5">
                        <c:v>0.22854917571719094</c:v>
                      </c:pt>
                      <c:pt idx="6">
                        <c:v>5.3091601401929818E-2</c:v>
                      </c:pt>
                      <c:pt idx="7">
                        <c:v>2.016355847864653E-2</c:v>
                      </c:pt>
                      <c:pt idx="8">
                        <c:v>0.22143856460848368</c:v>
                      </c:pt>
                      <c:pt idx="9">
                        <c:v>0.14858725282333088</c:v>
                      </c:pt>
                      <c:pt idx="10">
                        <c:v>1.8750090144664157E-4</c:v>
                      </c:pt>
                      <c:pt idx="11">
                        <c:v>3.496170654666609E-2</c:v>
                      </c:pt>
                    </c:numCache>
                  </c:numRef>
                </c:val>
                <c:extLst xmlns:c15="http://schemas.microsoft.com/office/drawing/2012/chart">
                  <c:ext xmlns:c16="http://schemas.microsoft.com/office/drawing/2014/chart" uri="{C3380CC4-5D6E-409C-BE32-E72D297353CC}">
                    <c16:uniqueId val="{00000009-B5F1-4C74-B77F-83027CF8F5BB}"/>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'29 Context All'!$W$34</c15:sqref>
                        </c15:formulaRef>
                      </c:ext>
                    </c:extLst>
                    <c:strCache>
                      <c:ptCount val="1"/>
                      <c:pt idx="0">
                        <c:v>Peterborough</c:v>
                      </c:pt>
                    </c:strCache>
                  </c:strRef>
                </c:tx>
                <c:spPr>
                  <a:solidFill>
                    <a:schemeClr val="accent3">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All'!$W$35:$W$46</c15:sqref>
                        </c15:formulaRef>
                      </c:ext>
                    </c:extLst>
                    <c:numCache>
                      <c:formatCode>_-* #,##0_-;\-* #,##0_-;_-* "-"??_-;_-@_-</c:formatCode>
                      <c:ptCount val="12"/>
                      <c:pt idx="0">
                        <c:v>5192</c:v>
                      </c:pt>
                      <c:pt idx="1">
                        <c:v>123</c:v>
                      </c:pt>
                      <c:pt idx="2">
                        <c:v>8093</c:v>
                      </c:pt>
                      <c:pt idx="3">
                        <c:v>3932</c:v>
                      </c:pt>
                      <c:pt idx="4">
                        <c:v>2416</c:v>
                      </c:pt>
                      <c:pt idx="5">
                        <c:v>15296</c:v>
                      </c:pt>
                      <c:pt idx="6">
                        <c:v>5882</c:v>
                      </c:pt>
                      <c:pt idx="7">
                        <c:v>3074</c:v>
                      </c:pt>
                      <c:pt idx="8">
                        <c:v>12995</c:v>
                      </c:pt>
                      <c:pt idx="9">
                        <c:v>13159</c:v>
                      </c:pt>
                      <c:pt idx="10">
                        <c:v>47</c:v>
                      </c:pt>
                      <c:pt idx="11">
                        <c:v>3814</c:v>
                      </c:pt>
                    </c:numCache>
                  </c:numRef>
                </c:val>
                <c:extLst xmlns:c15="http://schemas.microsoft.com/office/drawing/2012/chart">
                  <c:ext xmlns:c16="http://schemas.microsoft.com/office/drawing/2014/chart" uri="{C3380CC4-5D6E-409C-BE32-E72D297353CC}">
                    <c16:uniqueId val="{0000000A-B5F1-4C74-B77F-83027CF8F5BB}"/>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'29 Context All'!$X$34</c15:sqref>
                        </c15:formulaRef>
                      </c:ext>
                    </c:extLst>
                    <c:strCache>
                      <c:ptCount val="1"/>
                      <c:pt idx="0">
                        <c:v>Peterborough</c:v>
                      </c:pt>
                    </c:strCache>
                  </c:strRef>
                </c:tx>
                <c:spPr>
                  <a:solidFill>
                    <a:schemeClr val="accent4">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All'!$X$35:$X$46</c15:sqref>
                        </c15:formulaRef>
                      </c:ext>
                    </c:extLst>
                    <c:numCache>
                      <c:formatCode>0%</c:formatCode>
                      <c:ptCount val="12"/>
                      <c:pt idx="0">
                        <c:v>7.0140361779446922E-2</c:v>
                      </c:pt>
                      <c:pt idx="1">
                        <c:v>1.6616457047133998E-3</c:v>
                      </c:pt>
                      <c:pt idx="2">
                        <c:v>0.10933088364427272</c:v>
                      </c:pt>
                      <c:pt idx="3">
                        <c:v>5.3118625292138927E-2</c:v>
                      </c:pt>
                      <c:pt idx="4">
                        <c:v>3.2638504248679465E-2</c:v>
                      </c:pt>
                      <c:pt idx="5">
                        <c:v>0.20663847723005013</c:v>
                      </c:pt>
                      <c:pt idx="6">
                        <c:v>7.9461788903448932E-2</c:v>
                      </c:pt>
                      <c:pt idx="7">
                        <c:v>4.1527633303162531E-2</c:v>
                      </c:pt>
                      <c:pt idx="8">
                        <c:v>0.17555354416870433</c:v>
                      </c:pt>
                      <c:pt idx="9">
                        <c:v>0.17776907177498885</c:v>
                      </c:pt>
                      <c:pt idx="10">
                        <c:v>6.3493778960593329E-4</c:v>
                      </c:pt>
                      <c:pt idx="11">
                        <c:v>5.1524526160787863E-2</c:v>
                      </c:pt>
                    </c:numCache>
                  </c:numRef>
                </c:val>
                <c:extLst xmlns:c15="http://schemas.microsoft.com/office/drawing/2012/chart">
                  <c:ext xmlns:c16="http://schemas.microsoft.com/office/drawing/2014/chart" uri="{C3380CC4-5D6E-409C-BE32-E72D297353CC}">
                    <c16:uniqueId val="{0000000B-B5F1-4C74-B77F-83027CF8F5BB}"/>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'29 Context All'!$Y$34</c15:sqref>
                        </c15:formulaRef>
                      </c:ext>
                    </c:extLst>
                    <c:strCache>
                      <c:ptCount val="1"/>
                      <c:pt idx="0">
                        <c:v>South Cambridgeshire</c:v>
                      </c:pt>
                    </c:strCache>
                  </c:strRef>
                </c:tx>
                <c:spPr>
                  <a:solidFill>
                    <a:schemeClr val="accent5">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All'!$Y$35:$Y$46</c15:sqref>
                        </c15:formulaRef>
                      </c:ext>
                    </c:extLst>
                    <c:numCache>
                      <c:formatCode>_-* #,##0_-;\-* #,##0_-;_-* "-"??_-;_-@_-</c:formatCode>
                      <c:ptCount val="12"/>
                      <c:pt idx="0">
                        <c:v>5818</c:v>
                      </c:pt>
                      <c:pt idx="1">
                        <c:v>153</c:v>
                      </c:pt>
                      <c:pt idx="2">
                        <c:v>6899</c:v>
                      </c:pt>
                      <c:pt idx="3">
                        <c:v>3723</c:v>
                      </c:pt>
                      <c:pt idx="4">
                        <c:v>1547</c:v>
                      </c:pt>
                      <c:pt idx="5">
                        <c:v>15037</c:v>
                      </c:pt>
                      <c:pt idx="6">
                        <c:v>2545</c:v>
                      </c:pt>
                      <c:pt idx="7">
                        <c:v>1103</c:v>
                      </c:pt>
                      <c:pt idx="8">
                        <c:v>13196</c:v>
                      </c:pt>
                      <c:pt idx="9">
                        <c:v>7873</c:v>
                      </c:pt>
                      <c:pt idx="10">
                        <c:v>34</c:v>
                      </c:pt>
                      <c:pt idx="11">
                        <c:v>2032</c:v>
                      </c:pt>
                    </c:numCache>
                  </c:numRef>
                </c:val>
                <c:extLst xmlns:c15="http://schemas.microsoft.com/office/drawing/2012/chart">
                  <c:ext xmlns:c16="http://schemas.microsoft.com/office/drawing/2014/chart" uri="{C3380CC4-5D6E-409C-BE32-E72D297353CC}">
                    <c16:uniqueId val="{0000000C-B5F1-4C74-B77F-83027CF8F5BB}"/>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'29 Context All'!$Z$34</c15:sqref>
                        </c15:formulaRef>
                      </c:ext>
                    </c:extLst>
                    <c:strCache>
                      <c:ptCount val="1"/>
                      <c:pt idx="0">
                        <c:v>South Cambridgeshire</c:v>
                      </c:pt>
                    </c:strCache>
                  </c:strRef>
                </c:tx>
                <c:spPr>
                  <a:solidFill>
                    <a:schemeClr val="accent6">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All'!$Z$35:$Z$46</c15:sqref>
                        </c15:formulaRef>
                      </c:ext>
                    </c:extLst>
                    <c:numCache>
                      <c:formatCode>0%</c:formatCode>
                      <c:ptCount val="12"/>
                      <c:pt idx="0">
                        <c:v>9.7031354236157441E-2</c:v>
                      </c:pt>
                      <c:pt idx="1">
                        <c:v>2.5517011340893928E-3</c:v>
                      </c:pt>
                      <c:pt idx="2">
                        <c:v>0.11506004002668446</c:v>
                      </c:pt>
                      <c:pt idx="3">
                        <c:v>6.2091394262841895E-2</c:v>
                      </c:pt>
                      <c:pt idx="4">
                        <c:v>2.5800533689126083E-2</c:v>
                      </c:pt>
                      <c:pt idx="5">
                        <c:v>0.25078385590393598</c:v>
                      </c:pt>
                      <c:pt idx="6">
                        <c:v>4.2444963308872583E-2</c:v>
                      </c:pt>
                      <c:pt idx="7">
                        <c:v>1.8395597064709807E-2</c:v>
                      </c:pt>
                      <c:pt idx="8">
                        <c:v>0.22008005336891262</c:v>
                      </c:pt>
                      <c:pt idx="9">
                        <c:v>0.13130420280186791</c:v>
                      </c:pt>
                      <c:pt idx="10">
                        <c:v>5.6704469646430956E-4</c:v>
                      </c:pt>
                      <c:pt idx="11">
                        <c:v>3.388925950633756E-2</c:v>
                      </c:pt>
                    </c:numCache>
                  </c:numRef>
                </c:val>
                <c:extLst xmlns:c15="http://schemas.microsoft.com/office/drawing/2012/chart">
                  <c:ext xmlns:c16="http://schemas.microsoft.com/office/drawing/2014/chart" uri="{C3380CC4-5D6E-409C-BE32-E72D297353CC}">
                    <c16:uniqueId val="{0000000D-B5F1-4C74-B77F-83027CF8F5BB}"/>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'29 Context All'!$AA$34</c15:sqref>
                        </c15:formulaRef>
                      </c:ext>
                    </c:extLst>
                    <c:strCache>
                      <c:ptCount val="1"/>
                      <c:pt idx="0">
                        <c:v>West Suffolk</c:v>
                      </c:pt>
                    </c:strCache>
                  </c:strRef>
                </c:tx>
                <c:spPr>
                  <a:solidFill>
                    <a:schemeClr val="accent1">
                      <a:lumMod val="80000"/>
                      <a:lumOff val="2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All'!$AA$35:$AA$46</c15:sqref>
                        </c15:formulaRef>
                      </c:ext>
                    </c:extLst>
                    <c:numCache>
                      <c:formatCode>_-* #,##0_-;\-* #,##0_-;_-* "-"??_-;_-@_-</c:formatCode>
                      <c:ptCount val="12"/>
                      <c:pt idx="0">
                        <c:v>7057</c:v>
                      </c:pt>
                      <c:pt idx="1">
                        <c:v>239</c:v>
                      </c:pt>
                      <c:pt idx="2">
                        <c:v>8750</c:v>
                      </c:pt>
                      <c:pt idx="3">
                        <c:v>4052</c:v>
                      </c:pt>
                      <c:pt idx="4">
                        <c:v>2093</c:v>
                      </c:pt>
                      <c:pt idx="5">
                        <c:v>14697</c:v>
                      </c:pt>
                      <c:pt idx="6">
                        <c:v>4234</c:v>
                      </c:pt>
                      <c:pt idx="7">
                        <c:v>1405</c:v>
                      </c:pt>
                      <c:pt idx="8">
                        <c:v>15054</c:v>
                      </c:pt>
                      <c:pt idx="9">
                        <c:v>10577</c:v>
                      </c:pt>
                      <c:pt idx="10">
                        <c:v>19</c:v>
                      </c:pt>
                      <c:pt idx="11">
                        <c:v>3001</c:v>
                      </c:pt>
                    </c:numCache>
                  </c:numRef>
                </c:val>
                <c:extLst xmlns:c15="http://schemas.microsoft.com/office/drawing/2012/chart">
                  <c:ext xmlns:c16="http://schemas.microsoft.com/office/drawing/2014/chart" uri="{C3380CC4-5D6E-409C-BE32-E72D297353CC}">
                    <c16:uniqueId val="{0000000E-B5F1-4C74-B77F-83027CF8F5BB}"/>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'29 Context All'!$AB$34</c15:sqref>
                        </c15:formulaRef>
                      </c:ext>
                    </c:extLst>
                    <c:strCache>
                      <c:ptCount val="1"/>
                      <c:pt idx="0">
                        <c:v>West Suffolk</c:v>
                      </c:pt>
                    </c:strCache>
                  </c:strRef>
                </c:tx>
                <c:spPr>
                  <a:solidFill>
                    <a:schemeClr val="accent2">
                      <a:lumMod val="80000"/>
                      <a:lumOff val="2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All'!$AB$35:$AB$46</c15:sqref>
                        </c15:formulaRef>
                      </c:ext>
                    </c:extLst>
                    <c:numCache>
                      <c:formatCode>0%</c:formatCode>
                      <c:ptCount val="12"/>
                      <c:pt idx="0">
                        <c:v>9.914580347860294E-2</c:v>
                      </c:pt>
                      <c:pt idx="1">
                        <c:v>3.3577790890443678E-3</c:v>
                      </c:pt>
                      <c:pt idx="2">
                        <c:v>0.12293124279974149</c:v>
                      </c:pt>
                      <c:pt idx="3">
                        <c:v>5.6927702379948861E-2</c:v>
                      </c:pt>
                      <c:pt idx="4">
                        <c:v>2.9405153277698166E-2</c:v>
                      </c:pt>
                      <c:pt idx="5">
                        <c:v>0.20648234004889152</c:v>
                      </c:pt>
                      <c:pt idx="6">
                        <c:v>5.9484672230183486E-2</c:v>
                      </c:pt>
                      <c:pt idx="7">
                        <c:v>1.9739245272415634E-2</c:v>
                      </c:pt>
                      <c:pt idx="8">
                        <c:v>0.21149793475512096</c:v>
                      </c:pt>
                      <c:pt idx="9">
                        <c:v>0.14859928629632752</c:v>
                      </c:pt>
                      <c:pt idx="10">
                        <c:v>2.6693641293658153E-4</c:v>
                      </c:pt>
                      <c:pt idx="11">
                        <c:v>4.2161903959088483E-2</c:v>
                      </c:pt>
                    </c:numCache>
                  </c:numRef>
                </c:val>
                <c:extLst xmlns:c15="http://schemas.microsoft.com/office/drawing/2012/chart">
                  <c:ext xmlns:c16="http://schemas.microsoft.com/office/drawing/2014/chart" uri="{C3380CC4-5D6E-409C-BE32-E72D297353CC}">
                    <c16:uniqueId val="{0000000F-B5F1-4C74-B77F-83027CF8F5BB}"/>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'29 Context All'!$AC$34</c15:sqref>
                        </c15:formulaRef>
                      </c:ext>
                    </c:extLst>
                    <c:strCache>
                      <c:ptCount val="1"/>
                      <c:pt idx="0">
                        <c:v>All</c:v>
                      </c:pt>
                    </c:strCache>
                  </c:strRef>
                </c:tx>
                <c:spPr>
                  <a:solidFill>
                    <a:schemeClr val="accent3">
                      <a:lumMod val="80000"/>
                      <a:lumOff val="2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All'!$AC$35:$AC$46</c15:sqref>
                        </c15:formulaRef>
                      </c:ext>
                    </c:extLst>
                    <c:numCache>
                      <c:formatCode>_-* #,##0_-;\-* #,##0_-;_-* "-"??_-;_-@_-</c:formatCode>
                      <c:ptCount val="12"/>
                      <c:pt idx="0">
                        <c:v>34795.519280845518</c:v>
                      </c:pt>
                      <c:pt idx="1">
                        <c:v>1023.0150731363661</c:v>
                      </c:pt>
                      <c:pt idx="2">
                        <c:v>46251.704099459239</c:v>
                      </c:pt>
                      <c:pt idx="3">
                        <c:v>22632.342450977485</c:v>
                      </c:pt>
                      <c:pt idx="4">
                        <c:v>11184.164557299648</c:v>
                      </c:pt>
                      <c:pt idx="5">
                        <c:v>84707.28182137449</c:v>
                      </c:pt>
                      <c:pt idx="6">
                        <c:v>22374.323401050675</c:v>
                      </c:pt>
                      <c:pt idx="7">
                        <c:v>9834.1496221775706</c:v>
                      </c:pt>
                      <c:pt idx="8">
                        <c:v>81071.226713456825</c:v>
                      </c:pt>
                      <c:pt idx="9">
                        <c:v>63108.96568244994</c:v>
                      </c:pt>
                      <c:pt idx="10">
                        <c:v>1213.0249552059479</c:v>
                      </c:pt>
                      <c:pt idx="11">
                        <c:v>18252.282342566301</c:v>
                      </c:pt>
                    </c:numCache>
                  </c:numRef>
                </c:val>
                <c:extLst xmlns:c15="http://schemas.microsoft.com/office/drawing/2012/chart">
                  <c:ext xmlns:c16="http://schemas.microsoft.com/office/drawing/2014/chart" uri="{C3380CC4-5D6E-409C-BE32-E72D297353CC}">
                    <c16:uniqueId val="{00000010-B5F1-4C74-B77F-83027CF8F5BB}"/>
                  </c:ext>
                </c:extLst>
              </c15:ser>
            </c15:filteredBarSeries>
            <c15:filteredBarSeries>
              <c15:ser>
                <c:idx val="16"/>
                <c:order val="17"/>
                <c:tx>
                  <c:strRef>
                    <c:extLst xmlns:c15="http://schemas.microsoft.com/office/drawing/2012/chart">
                      <c:ext xmlns:c15="http://schemas.microsoft.com/office/drawing/2012/chart" uri="{02D57815-91ED-43cb-92C2-25804820EDAC}">
                        <c15:formulaRef>
                          <c15:sqref>'29 Context All'!$AE$34</c15:sqref>
                        </c15:formulaRef>
                      </c:ext>
                    </c:extLst>
                    <c:strCache>
                      <c:ptCount val="1"/>
                      <c:pt idx="0">
                        <c:v>Greater Cambridge</c:v>
                      </c:pt>
                    </c:strCache>
                  </c:strRef>
                </c:tx>
                <c:spPr>
                  <a:solidFill>
                    <a:schemeClr val="accent5">
                      <a:lumMod val="80000"/>
                      <a:lumOff val="2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All'!$AE$35:$AE$46</c15:sqref>
                        </c15:formulaRef>
                      </c:ext>
                    </c:extLst>
                    <c:numCache>
                      <c:formatCode>_-* #,##0_-;\-* #,##0_-;_-* "-"??_-;_-@_-</c:formatCode>
                      <c:ptCount val="12"/>
                      <c:pt idx="0">
                        <c:v>8489</c:v>
                      </c:pt>
                      <c:pt idx="1">
                        <c:v>260</c:v>
                      </c:pt>
                      <c:pt idx="2">
                        <c:v>12093</c:v>
                      </c:pt>
                      <c:pt idx="3">
                        <c:v>5558</c:v>
                      </c:pt>
                      <c:pt idx="4">
                        <c:v>2782</c:v>
                      </c:pt>
                      <c:pt idx="5">
                        <c:v>23153</c:v>
                      </c:pt>
                      <c:pt idx="6">
                        <c:v>4522</c:v>
                      </c:pt>
                      <c:pt idx="7">
                        <c:v>2252</c:v>
                      </c:pt>
                      <c:pt idx="8">
                        <c:v>21387</c:v>
                      </c:pt>
                      <c:pt idx="9">
                        <c:v>18527</c:v>
                      </c:pt>
                      <c:pt idx="10">
                        <c:v>1131</c:v>
                      </c:pt>
                      <c:pt idx="11">
                        <c:v>6520</c:v>
                      </c:pt>
                    </c:numCache>
                  </c:numRef>
                </c:val>
                <c:extLst xmlns:c15="http://schemas.microsoft.com/office/drawing/2012/chart">
                  <c:ext xmlns:c16="http://schemas.microsoft.com/office/drawing/2014/chart" uri="{C3380CC4-5D6E-409C-BE32-E72D297353CC}">
                    <c16:uniqueId val="{00000011-B5F1-4C74-B77F-83027CF8F5BB}"/>
                  </c:ext>
                </c:extLst>
              </c15:ser>
            </c15:filteredBarSeries>
          </c:ext>
        </c:extLst>
      </c:barChart>
      <c:catAx>
        <c:axId val="1283671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3672856"/>
        <c:crosses val="autoZero"/>
        <c:auto val="1"/>
        <c:lblAlgn val="ctr"/>
        <c:lblOffset val="100"/>
        <c:noMultiLvlLbl val="0"/>
      </c:catAx>
      <c:valAx>
        <c:axId val="12836728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3671216"/>
        <c:crosses val="autoZero"/>
        <c:crossBetween val="between"/>
      </c:valAx>
      <c:spPr>
        <a:noFill/>
        <a:ln>
          <a:noFill/>
        </a:ln>
        <a:effectLst/>
      </c:spPr>
    </c:plotArea>
    <c:legend>
      <c:legendPos val="t"/>
      <c:overlay val="1"/>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'46 Data Census size tenure'!$K$171</c:f>
              <c:strCache>
                <c:ptCount val="1"/>
                <c:pt idx="0">
                  <c:v>Greater Cambridge</c:v>
                </c:pt>
              </c:strCache>
            </c:strRef>
          </c:tx>
          <c:spPr>
            <a:solidFill>
              <a:schemeClr val="accent1"/>
            </a:solidFill>
            <a:ln>
              <a:noFill/>
            </a:ln>
            <a:effectLst/>
          </c:spPr>
          <c:invertIfNegative val="0"/>
          <c:dPt>
            <c:idx val="5"/>
            <c:invertIfNegative val="0"/>
            <c:bubble3D val="0"/>
            <c:spPr>
              <a:solidFill>
                <a:schemeClr val="accent2"/>
              </a:solidFill>
              <a:ln>
                <a:noFill/>
              </a:ln>
              <a:effectLst/>
            </c:spPr>
            <c:extLst>
              <c:ext xmlns:c16="http://schemas.microsoft.com/office/drawing/2014/chart" uri="{C3380CC4-5D6E-409C-BE32-E72D297353CC}">
                <c16:uniqueId val="{00000001-27AF-4ACA-88AA-6833FE4A93E7}"/>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3-27AF-4ACA-88AA-6833FE4A93E7}"/>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5-27AF-4ACA-88AA-6833FE4A93E7}"/>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7-27AF-4ACA-88AA-6833FE4A93E7}"/>
              </c:ext>
            </c:extLst>
          </c:dPt>
          <c:dPt>
            <c:idx val="9"/>
            <c:invertIfNegative val="0"/>
            <c:bubble3D val="0"/>
            <c:spPr>
              <a:solidFill>
                <a:schemeClr val="accent2"/>
              </a:solidFill>
              <a:ln>
                <a:noFill/>
              </a:ln>
              <a:effectLst/>
            </c:spPr>
            <c:extLst>
              <c:ext xmlns:c16="http://schemas.microsoft.com/office/drawing/2014/chart" uri="{C3380CC4-5D6E-409C-BE32-E72D297353CC}">
                <c16:uniqueId val="{00000009-27AF-4ACA-88AA-6833FE4A93E7}"/>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0B-27AF-4ACA-88AA-6833FE4A93E7}"/>
              </c:ext>
            </c:extLst>
          </c:dPt>
          <c:dPt>
            <c:idx val="11"/>
            <c:invertIfNegative val="0"/>
            <c:bubble3D val="0"/>
            <c:spPr>
              <a:solidFill>
                <a:schemeClr val="accent3"/>
              </a:solidFill>
              <a:ln>
                <a:noFill/>
              </a:ln>
              <a:effectLst/>
            </c:spPr>
            <c:extLst>
              <c:ext xmlns:c16="http://schemas.microsoft.com/office/drawing/2014/chart" uri="{C3380CC4-5D6E-409C-BE32-E72D297353CC}">
                <c16:uniqueId val="{0000000D-27AF-4ACA-88AA-6833FE4A93E7}"/>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0F-27AF-4ACA-88AA-6833FE4A93E7}"/>
              </c:ext>
            </c:extLst>
          </c:dPt>
          <c:dPt>
            <c:idx val="13"/>
            <c:invertIfNegative val="0"/>
            <c:bubble3D val="0"/>
            <c:spPr>
              <a:solidFill>
                <a:schemeClr val="accent3"/>
              </a:solidFill>
              <a:ln>
                <a:noFill/>
              </a:ln>
              <a:effectLst/>
            </c:spPr>
            <c:extLst>
              <c:ext xmlns:c16="http://schemas.microsoft.com/office/drawing/2014/chart" uri="{C3380CC4-5D6E-409C-BE32-E72D297353CC}">
                <c16:uniqueId val="{00000011-27AF-4ACA-88AA-6833FE4A93E7}"/>
              </c:ext>
            </c:extLst>
          </c:dPt>
          <c:dPt>
            <c:idx val="14"/>
            <c:invertIfNegative val="0"/>
            <c:bubble3D val="0"/>
            <c:spPr>
              <a:solidFill>
                <a:schemeClr val="accent3"/>
              </a:solidFill>
              <a:ln>
                <a:noFill/>
              </a:ln>
              <a:effectLst/>
            </c:spPr>
            <c:extLst>
              <c:ext xmlns:c16="http://schemas.microsoft.com/office/drawing/2014/chart" uri="{C3380CC4-5D6E-409C-BE32-E72D297353CC}">
                <c16:uniqueId val="{00000013-27AF-4ACA-88AA-6833FE4A93E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'46 Data Census size tenure'!$A$172:$B$186</c:f>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f>'46 Data Census size tenure'!$K$172:$K$186</c:f>
              <c:numCache>
                <c:formatCode>#,##0</c:formatCode>
                <c:ptCount val="15"/>
                <c:pt idx="0">
                  <c:v>5750</c:v>
                </c:pt>
                <c:pt idx="1">
                  <c:v>6930</c:v>
                </c:pt>
                <c:pt idx="2">
                  <c:v>6082</c:v>
                </c:pt>
                <c:pt idx="3">
                  <c:v>576</c:v>
                </c:pt>
                <c:pt idx="4">
                  <c:v>231</c:v>
                </c:pt>
                <c:pt idx="5">
                  <c:v>4880</c:v>
                </c:pt>
                <c:pt idx="6">
                  <c:v>7118</c:v>
                </c:pt>
                <c:pt idx="7">
                  <c:v>5610</c:v>
                </c:pt>
                <c:pt idx="8">
                  <c:v>2185</c:v>
                </c:pt>
                <c:pt idx="9">
                  <c:v>1228</c:v>
                </c:pt>
                <c:pt idx="10">
                  <c:v>2449</c:v>
                </c:pt>
                <c:pt idx="11">
                  <c:v>11948</c:v>
                </c:pt>
                <c:pt idx="12">
                  <c:v>26739</c:v>
                </c:pt>
                <c:pt idx="13">
                  <c:v>18083</c:v>
                </c:pt>
                <c:pt idx="14">
                  <c:v>6865</c:v>
                </c:pt>
              </c:numCache>
            </c:numRef>
          </c:val>
          <c:extLst>
            <c:ext xmlns:c16="http://schemas.microsoft.com/office/drawing/2014/chart" uri="{C3380CC4-5D6E-409C-BE32-E72D297353CC}">
              <c16:uniqueId val="{00000014-27AF-4ACA-88AA-6833FE4A93E7}"/>
            </c:ext>
          </c:extLst>
        </c:ser>
        <c:dLbls>
          <c:showLegendKey val="0"/>
          <c:showVal val="0"/>
          <c:showCatName val="0"/>
          <c:showSerName val="0"/>
          <c:showPercent val="0"/>
          <c:showBubbleSize val="0"/>
        </c:dLbls>
        <c:gapWidth val="182"/>
        <c:axId val="724414448"/>
        <c:axId val="724410512"/>
      </c:barChart>
      <c:catAx>
        <c:axId val="724414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4410512"/>
        <c:crosses val="autoZero"/>
        <c:auto val="1"/>
        <c:lblAlgn val="ctr"/>
        <c:lblOffset val="100"/>
        <c:noMultiLvlLbl val="0"/>
      </c:catAx>
      <c:valAx>
        <c:axId val="7244105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4414448"/>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'46 Data Census size tenure'!$K$131</c:f>
              <c:strCache>
                <c:ptCount val="1"/>
                <c:pt idx="0">
                  <c:v>Greater Cambridge</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5C8A-4888-A058-FCCC30D0F736}"/>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5C8A-4888-A058-FCCC30D0F736}"/>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5C8A-4888-A058-FCCC30D0F736}"/>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5C8A-4888-A058-FCCC30D0F736}"/>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5C8A-4888-A058-FCCC30D0F73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'46 Data Census size tenure'!$B$132:$B$136</c:f>
              <c:strCache>
                <c:ptCount val="5"/>
                <c:pt idx="0">
                  <c:v>1 bed</c:v>
                </c:pt>
                <c:pt idx="1">
                  <c:v>2 bed</c:v>
                </c:pt>
                <c:pt idx="2">
                  <c:v>3 bed</c:v>
                </c:pt>
                <c:pt idx="3">
                  <c:v>4 bed</c:v>
                </c:pt>
                <c:pt idx="4">
                  <c:v>5+ bed</c:v>
                </c:pt>
              </c:strCache>
            </c:strRef>
          </c:cat>
          <c:val>
            <c:numRef>
              <c:f>'46 Data Census size tenure'!$K$132:$K$136</c:f>
              <c:numCache>
                <c:formatCode>#,##0</c:formatCode>
                <c:ptCount val="5"/>
                <c:pt idx="0">
                  <c:v>13079</c:v>
                </c:pt>
                <c:pt idx="1">
                  <c:v>25996</c:v>
                </c:pt>
                <c:pt idx="2">
                  <c:v>38431</c:v>
                </c:pt>
                <c:pt idx="3">
                  <c:v>20844</c:v>
                </c:pt>
                <c:pt idx="4">
                  <c:v>8324</c:v>
                </c:pt>
              </c:numCache>
            </c:numRef>
          </c:val>
          <c:extLst>
            <c:ext xmlns:c16="http://schemas.microsoft.com/office/drawing/2014/chart" uri="{C3380CC4-5D6E-409C-BE32-E72D297353CC}">
              <c16:uniqueId val="{0000000A-5C8A-4888-A058-FCCC30D0F736}"/>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7"/>
          <c:order val="0"/>
          <c:tx>
            <c:strRef>
              <c:f>'46 Data Census size tenure'!$J$188</c:f>
              <c:strCache>
                <c:ptCount val="1"/>
                <c:pt idx="0">
                  <c:v>All</c:v>
                </c:pt>
              </c:strCache>
            </c:strRef>
          </c:tx>
          <c:spPr>
            <a:solidFill>
              <a:schemeClr val="bg1">
                <a:lumMod val="50000"/>
              </a:schemeClr>
            </a:solidFill>
            <a:ln>
              <a:noFill/>
            </a:ln>
            <a:effectLst/>
          </c:spPr>
          <c:invertIfNegative val="0"/>
          <c:cat>
            <c:multiLvlStrRef>
              <c:f>'46 Data Census size tenure'!$A$189:$B$203</c:f>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f>'46 Data Census size tenure'!$J$189:$J$203</c:f>
              <c:numCache>
                <c:formatCode>0%</c:formatCode>
                <c:ptCount val="15"/>
                <c:pt idx="0">
                  <c:v>4.8042336583913915E-2</c:v>
                </c:pt>
                <c:pt idx="1">
                  <c:v>5.6111612795818805E-2</c:v>
                </c:pt>
                <c:pt idx="2">
                  <c:v>5.0249469026995119E-2</c:v>
                </c:pt>
                <c:pt idx="3">
                  <c:v>5.5846756902649067E-3</c:v>
                </c:pt>
                <c:pt idx="4">
                  <c:v>1.4478788826612721E-3</c:v>
                </c:pt>
                <c:pt idx="5">
                  <c:v>3.1747393061280084E-2</c:v>
                </c:pt>
                <c:pt idx="6">
                  <c:v>6.6519188178850885E-2</c:v>
                </c:pt>
                <c:pt idx="7">
                  <c:v>6.0992528541375532E-2</c:v>
                </c:pt>
                <c:pt idx="8">
                  <c:v>1.9190701287956372E-2</c:v>
                </c:pt>
                <c:pt idx="9">
                  <c:v>6.9240897785804731E-3</c:v>
                </c:pt>
                <c:pt idx="10">
                  <c:v>1.9639695087806035E-2</c:v>
                </c:pt>
                <c:pt idx="11">
                  <c:v>0.13135338838972663</c:v>
                </c:pt>
                <c:pt idx="12">
                  <c:v>0.29390932343192699</c:v>
                </c:pt>
                <c:pt idx="13">
                  <c:v>0.1615696621447778</c:v>
                </c:pt>
                <c:pt idx="14">
                  <c:v>4.671805711806519E-2</c:v>
                </c:pt>
              </c:numCache>
            </c:numRef>
          </c:val>
          <c:extLst>
            <c:ext xmlns:c16="http://schemas.microsoft.com/office/drawing/2014/chart" uri="{C3380CC4-5D6E-409C-BE32-E72D297353CC}">
              <c16:uniqueId val="{00000000-C84F-4F6C-B969-E303FC1F3024}"/>
            </c:ext>
          </c:extLst>
        </c:ser>
        <c:ser>
          <c:idx val="8"/>
          <c:order val="8"/>
          <c:tx>
            <c:strRef>
              <c:f>'46 Data Census size tenure'!$K$188</c:f>
              <c:strCache>
                <c:ptCount val="1"/>
                <c:pt idx="0">
                  <c:v>Greater Cambridge</c:v>
                </c:pt>
              </c:strCache>
            </c:strRef>
          </c:tx>
          <c:spPr>
            <a:solidFill>
              <a:schemeClr val="accent1">
                <a:lumMod val="60000"/>
                <a:lumOff val="40000"/>
              </a:schemeClr>
            </a:solidFill>
            <a:ln>
              <a:noFill/>
            </a:ln>
            <a:effectLst/>
          </c:spPr>
          <c:invertIfNegative val="0"/>
          <c:cat>
            <c:multiLvlStrRef>
              <c:f>'46 Data Census size tenure'!$A$189:$B$203</c:f>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f>'46 Data Census size tenure'!$K$189:$K$203</c:f>
              <c:numCache>
                <c:formatCode>0%</c:formatCode>
                <c:ptCount val="15"/>
                <c:pt idx="0">
                  <c:v>5.3902544200086243E-2</c:v>
                </c:pt>
                <c:pt idx="1">
                  <c:v>6.4964283705495243E-2</c:v>
                </c:pt>
                <c:pt idx="2">
                  <c:v>5.7014830230421656E-2</c:v>
                </c:pt>
                <c:pt idx="3">
                  <c:v>5.3996287755216825E-3</c:v>
                </c:pt>
                <c:pt idx="4">
                  <c:v>2.1654761235165082E-3</c:v>
                </c:pt>
                <c:pt idx="5">
                  <c:v>4.5746854903725369E-2</c:v>
                </c:pt>
                <c:pt idx="6">
                  <c:v>6.6726662541950241E-2</c:v>
                </c:pt>
                <c:pt idx="7">
                  <c:v>5.2590134428258058E-2</c:v>
                </c:pt>
                <c:pt idx="8">
                  <c:v>2.0482966796032773E-2</c:v>
                </c:pt>
                <c:pt idx="9">
                  <c:v>1.1511708570035809E-2</c:v>
                </c:pt>
                <c:pt idx="10">
                  <c:v>2.2957796651480209E-2</c:v>
                </c:pt>
                <c:pt idx="11">
                  <c:v>0.11200479967002269</c:v>
                </c:pt>
                <c:pt idx="12">
                  <c:v>0.25066089206367065</c:v>
                </c:pt>
                <c:pt idx="13">
                  <c:v>0.16951647074263645</c:v>
                </c:pt>
                <c:pt idx="14">
                  <c:v>6.4354950597146451E-2</c:v>
                </c:pt>
              </c:numCache>
            </c:numRef>
          </c:val>
          <c:extLst>
            <c:ext xmlns:c16="http://schemas.microsoft.com/office/drawing/2014/chart" uri="{C3380CC4-5D6E-409C-BE32-E72D297353CC}">
              <c16:uniqueId val="{00000001-C84F-4F6C-B969-E303FC1F3024}"/>
            </c:ext>
          </c:extLst>
        </c:ser>
        <c:dLbls>
          <c:showLegendKey val="0"/>
          <c:showVal val="0"/>
          <c:showCatName val="0"/>
          <c:showSerName val="0"/>
          <c:showPercent val="0"/>
          <c:showBubbleSize val="0"/>
        </c:dLbls>
        <c:gapWidth val="150"/>
        <c:axId val="1265910592"/>
        <c:axId val="1265914528"/>
        <c:extLst>
          <c:ext xmlns:c15="http://schemas.microsoft.com/office/drawing/2012/chart" uri="{02D57815-91ED-43cb-92C2-25804820EDAC}">
            <c15:filteredBarSeries>
              <c15:ser>
                <c:idx val="0"/>
                <c:order val="1"/>
                <c:tx>
                  <c:strRef>
                    <c:extLst>
                      <c:ext uri="{02D57815-91ED-43cb-92C2-25804820EDAC}">
                        <c15:formulaRef>
                          <c15:sqref>'46 Data Census size tenure'!$C$188</c15:sqref>
                        </c15:formulaRef>
                      </c:ext>
                    </c:extLst>
                    <c:strCache>
                      <c:ptCount val="1"/>
                      <c:pt idx="0">
                        <c:v>Cambridge</c:v>
                      </c:pt>
                    </c:strCache>
                  </c:strRef>
                </c:tx>
                <c:spPr>
                  <a:solidFill>
                    <a:schemeClr val="accent1"/>
                  </a:solidFill>
                  <a:ln>
                    <a:noFill/>
                  </a:ln>
                  <a:effectLst/>
                </c:spPr>
                <c:invertIfNegative val="0"/>
                <c:cat>
                  <c:multiLvlStrRef>
                    <c:extLst>
                      <c:ex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c:ext uri="{02D57815-91ED-43cb-92C2-25804820EDAC}">
                        <c15:formulaRef>
                          <c15:sqref>'46 Data Census size tenure'!$C$189:$C$203</c15:sqref>
                        </c15:formulaRef>
                      </c:ext>
                    </c:extLst>
                    <c:numCache>
                      <c:formatCode>0%</c:formatCode>
                      <c:ptCount val="15"/>
                      <c:pt idx="0">
                        <c:v>8.6098385922849685E-2</c:v>
                      </c:pt>
                      <c:pt idx="1">
                        <c:v>7.1948452284111827E-2</c:v>
                      </c:pt>
                      <c:pt idx="2">
                        <c:v>6.7388791368754544E-2</c:v>
                      </c:pt>
                      <c:pt idx="3">
                        <c:v>6.9572290962024233E-3</c:v>
                      </c:pt>
                      <c:pt idx="4">
                        <c:v>3.5749454125101683E-3</c:v>
                      </c:pt>
                      <c:pt idx="5">
                        <c:v>7.8391916770133144E-2</c:v>
                      </c:pt>
                      <c:pt idx="6">
                        <c:v>9.050819882690414E-2</c:v>
                      </c:pt>
                      <c:pt idx="7">
                        <c:v>6.2743503018367092E-2</c:v>
                      </c:pt>
                      <c:pt idx="8">
                        <c:v>2.7721882091021964E-2</c:v>
                      </c:pt>
                      <c:pt idx="9">
                        <c:v>1.8795221989125317E-2</c:v>
                      </c:pt>
                      <c:pt idx="10">
                        <c:v>2.9327396497837908E-2</c:v>
                      </c:pt>
                      <c:pt idx="11">
                        <c:v>0.10253885344864494</c:v>
                      </c:pt>
                      <c:pt idx="12">
                        <c:v>0.21539581281842701</c:v>
                      </c:pt>
                      <c:pt idx="13">
                        <c:v>9.4382840262019957E-2</c:v>
                      </c:pt>
                      <c:pt idx="14">
                        <c:v>4.4226570193089863E-2</c:v>
                      </c:pt>
                    </c:numCache>
                  </c:numRef>
                </c:val>
                <c:extLst>
                  <c:ext xmlns:c16="http://schemas.microsoft.com/office/drawing/2014/chart" uri="{C3380CC4-5D6E-409C-BE32-E72D297353CC}">
                    <c16:uniqueId val="{00000002-C84F-4F6C-B969-E303FC1F3024}"/>
                  </c:ext>
                </c:extLst>
              </c15:ser>
            </c15:filteredBarSeries>
            <c15:filteredBarSeries>
              <c15:ser>
                <c:idx val="1"/>
                <c:order val="2"/>
                <c:tx>
                  <c:strRef>
                    <c:extLst xmlns:c15="http://schemas.microsoft.com/office/drawing/2012/chart">
                      <c:ext xmlns:c15="http://schemas.microsoft.com/office/drawing/2012/chart" uri="{02D57815-91ED-43cb-92C2-25804820EDAC}">
                        <c15:formulaRef>
                          <c15:sqref>'46 Data Census size tenure'!$D$188</c15:sqref>
                        </c15:formulaRef>
                      </c:ext>
                    </c:extLst>
                    <c:strCache>
                      <c:ptCount val="1"/>
                      <c:pt idx="0">
                        <c:v>East Cambridgeshire</c:v>
                      </c:pt>
                    </c:strCache>
                  </c:strRef>
                </c:tx>
                <c:spPr>
                  <a:solidFill>
                    <a:schemeClr val="accent2"/>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tenure'!$D$189:$D$203</c15:sqref>
                        </c15:formulaRef>
                      </c:ext>
                    </c:extLst>
                    <c:numCache>
                      <c:formatCode>0%</c:formatCode>
                      <c:ptCount val="15"/>
                      <c:pt idx="0">
                        <c:v>3.9001560062402497E-2</c:v>
                      </c:pt>
                      <c:pt idx="1">
                        <c:v>5.5468885422083551E-2</c:v>
                      </c:pt>
                      <c:pt idx="2">
                        <c:v>4.307505633558676E-2</c:v>
                      </c:pt>
                      <c:pt idx="3">
                        <c:v>4.3046166291096088E-3</c:v>
                      </c:pt>
                      <c:pt idx="4">
                        <c:v>9.822615126827295E-4</c:v>
                      </c:pt>
                      <c:pt idx="5">
                        <c:v>2.0511931588374645E-2</c:v>
                      </c:pt>
                      <c:pt idx="6">
                        <c:v>5.8646790316057087E-2</c:v>
                      </c:pt>
                      <c:pt idx="7">
                        <c:v>5.5526665511064888E-2</c:v>
                      </c:pt>
                      <c:pt idx="8">
                        <c:v>1.6900676027041081E-2</c:v>
                      </c:pt>
                      <c:pt idx="9">
                        <c:v>5.7202288091523657E-3</c:v>
                      </c:pt>
                      <c:pt idx="10">
                        <c:v>1.4502802334315595E-2</c:v>
                      </c:pt>
                      <c:pt idx="11">
                        <c:v>0.14887039926041487</c:v>
                      </c:pt>
                      <c:pt idx="12">
                        <c:v>0.30259432599526204</c:v>
                      </c:pt>
                      <c:pt idx="13">
                        <c:v>0.1786560351302941</c:v>
                      </c:pt>
                      <c:pt idx="14">
                        <c:v>5.5237765066158205E-2</c:v>
                      </c:pt>
                    </c:numCache>
                  </c:numRef>
                </c:val>
                <c:extLst xmlns:c15="http://schemas.microsoft.com/office/drawing/2012/chart">
                  <c:ext xmlns:c16="http://schemas.microsoft.com/office/drawing/2014/chart" uri="{C3380CC4-5D6E-409C-BE32-E72D297353CC}">
                    <c16:uniqueId val="{00000003-C84F-4F6C-B969-E303FC1F3024}"/>
                  </c:ext>
                </c:extLst>
              </c15:ser>
            </c15:filteredBarSeries>
            <c15:filteredBarSeries>
              <c15:ser>
                <c:idx val="2"/>
                <c:order val="3"/>
                <c:tx>
                  <c:strRef>
                    <c:extLst xmlns:c15="http://schemas.microsoft.com/office/drawing/2012/chart">
                      <c:ext xmlns:c15="http://schemas.microsoft.com/office/drawing/2012/chart" uri="{02D57815-91ED-43cb-92C2-25804820EDAC}">
                        <c15:formulaRef>
                          <c15:sqref>'46 Data Census size tenure'!$E$188</c15:sqref>
                        </c15:formulaRef>
                      </c:ext>
                    </c:extLst>
                    <c:strCache>
                      <c:ptCount val="1"/>
                      <c:pt idx="0">
                        <c:v>Fenland</c:v>
                      </c:pt>
                    </c:strCache>
                  </c:strRef>
                </c:tx>
                <c:spPr>
                  <a:solidFill>
                    <a:schemeClr val="accent3"/>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tenure'!$E$189:$E$203</c15:sqref>
                        </c15:formulaRef>
                      </c:ext>
                    </c:extLst>
                    <c:numCache>
                      <c:formatCode>0%</c:formatCode>
                      <c:ptCount val="15"/>
                      <c:pt idx="0">
                        <c:v>3.8970950270802558E-2</c:v>
                      </c:pt>
                      <c:pt idx="1">
                        <c:v>4.5691777449532248E-2</c:v>
                      </c:pt>
                      <c:pt idx="2">
                        <c:v>3.567208271787297E-2</c:v>
                      </c:pt>
                      <c:pt idx="3">
                        <c:v>3.2742491383554897E-3</c:v>
                      </c:pt>
                      <c:pt idx="4">
                        <c:v>8.1240768094534711E-4</c:v>
                      </c:pt>
                      <c:pt idx="5">
                        <c:v>3.1093057607090104E-2</c:v>
                      </c:pt>
                      <c:pt idx="6">
                        <c:v>7.0236336779911368E-2</c:v>
                      </c:pt>
                      <c:pt idx="7">
                        <c:v>5.605612998522895E-2</c:v>
                      </c:pt>
                      <c:pt idx="8">
                        <c:v>1.0733628754308222E-2</c:v>
                      </c:pt>
                      <c:pt idx="9">
                        <c:v>2.3633677991137369E-3</c:v>
                      </c:pt>
                      <c:pt idx="10">
                        <c:v>1.7848350566223536E-2</c:v>
                      </c:pt>
                      <c:pt idx="11">
                        <c:v>0.19561792220580995</c:v>
                      </c:pt>
                      <c:pt idx="12">
                        <c:v>0.33510585918266861</c:v>
                      </c:pt>
                      <c:pt idx="13">
                        <c:v>0.1241014278680453</c:v>
                      </c:pt>
                      <c:pt idx="14">
                        <c:v>3.2422451994091578E-2</c:v>
                      </c:pt>
                    </c:numCache>
                  </c:numRef>
                </c:val>
                <c:extLst xmlns:c15="http://schemas.microsoft.com/office/drawing/2012/chart">
                  <c:ext xmlns:c16="http://schemas.microsoft.com/office/drawing/2014/chart" uri="{C3380CC4-5D6E-409C-BE32-E72D297353CC}">
                    <c16:uniqueId val="{00000004-C84F-4F6C-B969-E303FC1F3024}"/>
                  </c:ext>
                </c:extLst>
              </c15:ser>
            </c15:filteredBarSeries>
            <c15:filteredBarSeries>
              <c15:ser>
                <c:idx val="3"/>
                <c:order val="4"/>
                <c:tx>
                  <c:strRef>
                    <c:extLst xmlns:c15="http://schemas.microsoft.com/office/drawing/2012/chart">
                      <c:ext xmlns:c15="http://schemas.microsoft.com/office/drawing/2012/chart" uri="{02D57815-91ED-43cb-92C2-25804820EDAC}">
                        <c15:formulaRef>
                          <c15:sqref>'46 Data Census size tenure'!$F$188</c15:sqref>
                        </c15:formulaRef>
                      </c:ext>
                    </c:extLst>
                    <c:strCache>
                      <c:ptCount val="1"/>
                      <c:pt idx="0">
                        <c:v>Huntingdonshire</c:v>
                      </c:pt>
                    </c:strCache>
                  </c:strRef>
                </c:tx>
                <c:spPr>
                  <a:solidFill>
                    <a:schemeClr val="accent4"/>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tenure'!$F$189:$F$203</c15:sqref>
                        </c15:formulaRef>
                      </c:ext>
                    </c:extLst>
                    <c:numCache>
                      <c:formatCode>0%</c:formatCode>
                      <c:ptCount val="15"/>
                      <c:pt idx="0">
                        <c:v>3.2437655950268991E-2</c:v>
                      </c:pt>
                      <c:pt idx="1">
                        <c:v>4.6990610531781406E-2</c:v>
                      </c:pt>
                      <c:pt idx="2">
                        <c:v>4.3601171159476731E-2</c:v>
                      </c:pt>
                      <c:pt idx="3">
                        <c:v>4.6730993899009128E-3</c:v>
                      </c:pt>
                      <c:pt idx="4">
                        <c:v>1.2259674325357333E-3</c:v>
                      </c:pt>
                      <c:pt idx="5">
                        <c:v>2.3985692238904996E-2</c:v>
                      </c:pt>
                      <c:pt idx="6">
                        <c:v>5.3553142082413858E-2</c:v>
                      </c:pt>
                      <c:pt idx="7">
                        <c:v>5.175024879927307E-2</c:v>
                      </c:pt>
                      <c:pt idx="8">
                        <c:v>1.7235659786825897E-2</c:v>
                      </c:pt>
                      <c:pt idx="9">
                        <c:v>4.7452151212265441E-3</c:v>
                      </c:pt>
                      <c:pt idx="10">
                        <c:v>2.004817330852552E-2</c:v>
                      </c:pt>
                      <c:pt idx="11">
                        <c:v>0.11352458425280891</c:v>
                      </c:pt>
                      <c:pt idx="12">
                        <c:v>0.3171794095163919</c:v>
                      </c:pt>
                      <c:pt idx="13">
                        <c:v>0.22084721561161352</c:v>
                      </c:pt>
                      <c:pt idx="14">
                        <c:v>4.8202154818052012E-2</c:v>
                      </c:pt>
                    </c:numCache>
                  </c:numRef>
                </c:val>
                <c:extLst xmlns:c15="http://schemas.microsoft.com/office/drawing/2012/chart">
                  <c:ext xmlns:c16="http://schemas.microsoft.com/office/drawing/2014/chart" uri="{C3380CC4-5D6E-409C-BE32-E72D297353CC}">
                    <c16:uniqueId val="{00000005-C84F-4F6C-B969-E303FC1F3024}"/>
                  </c:ext>
                </c:extLst>
              </c15:ser>
            </c15:filteredBarSeries>
            <c15:filteredBarSeries>
              <c15:ser>
                <c:idx val="4"/>
                <c:order val="5"/>
                <c:tx>
                  <c:strRef>
                    <c:extLst xmlns:c15="http://schemas.microsoft.com/office/drawing/2012/chart">
                      <c:ext xmlns:c15="http://schemas.microsoft.com/office/drawing/2012/chart" uri="{02D57815-91ED-43cb-92C2-25804820EDAC}">
                        <c15:formulaRef>
                          <c15:sqref>'46 Data Census size tenure'!$G$188</c15:sqref>
                        </c15:formulaRef>
                      </c:ext>
                    </c:extLst>
                    <c:strCache>
                      <c:ptCount val="1"/>
                      <c:pt idx="0">
                        <c:v>Peterborough</c:v>
                      </c:pt>
                    </c:strCache>
                  </c:strRef>
                </c:tx>
                <c:spPr>
                  <a:solidFill>
                    <a:schemeClr val="accent5"/>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tenure'!$G$189:$G$203</c15:sqref>
                        </c15:formulaRef>
                      </c:ext>
                    </c:extLst>
                    <c:numCache>
                      <c:formatCode>0%</c:formatCode>
                      <c:ptCount val="15"/>
                      <c:pt idx="0">
                        <c:v>6.7884306229145E-2</c:v>
                      </c:pt>
                      <c:pt idx="1">
                        <c:v>5.800899720357186E-2</c:v>
                      </c:pt>
                      <c:pt idx="2">
                        <c:v>5.8252164867676259E-2</c:v>
                      </c:pt>
                      <c:pt idx="3">
                        <c:v>8.9972035718627989E-3</c:v>
                      </c:pt>
                      <c:pt idx="4">
                        <c:v>1.8507761101279332E-3</c:v>
                      </c:pt>
                      <c:pt idx="5">
                        <c:v>3.1800926738986532E-2</c:v>
                      </c:pt>
                      <c:pt idx="6">
                        <c:v>7.1315672155951526E-2</c:v>
                      </c:pt>
                      <c:pt idx="7">
                        <c:v>7.4584926306688462E-2</c:v>
                      </c:pt>
                      <c:pt idx="8">
                        <c:v>1.9453413128351998E-2</c:v>
                      </c:pt>
                      <c:pt idx="9">
                        <c:v>5.7954959944881996E-3</c:v>
                      </c:pt>
                      <c:pt idx="10">
                        <c:v>1.8143009605122731E-2</c:v>
                      </c:pt>
                      <c:pt idx="11">
                        <c:v>0.11355929913675479</c:v>
                      </c:pt>
                      <c:pt idx="12">
                        <c:v>0.30531051159774664</c:v>
                      </c:pt>
                      <c:pt idx="13">
                        <c:v>0.13197249503532685</c:v>
                      </c:pt>
                      <c:pt idx="14">
                        <c:v>3.3070802318198395E-2</c:v>
                      </c:pt>
                    </c:numCache>
                  </c:numRef>
                </c:val>
                <c:extLst xmlns:c15="http://schemas.microsoft.com/office/drawing/2012/chart">
                  <c:ext xmlns:c16="http://schemas.microsoft.com/office/drawing/2014/chart" uri="{C3380CC4-5D6E-409C-BE32-E72D297353CC}">
                    <c16:uniqueId val="{00000006-C84F-4F6C-B969-E303FC1F3024}"/>
                  </c:ext>
                </c:extLst>
              </c15:ser>
            </c15:filteredBarSeries>
            <c15:filteredBarSeries>
              <c15:ser>
                <c:idx val="5"/>
                <c:order val="6"/>
                <c:tx>
                  <c:strRef>
                    <c:extLst xmlns:c15="http://schemas.microsoft.com/office/drawing/2012/chart">
                      <c:ext xmlns:c15="http://schemas.microsoft.com/office/drawing/2012/chart" uri="{02D57815-91ED-43cb-92C2-25804820EDAC}">
                        <c15:formulaRef>
                          <c15:sqref>'46 Data Census size tenure'!$H$188</c15:sqref>
                        </c15:formulaRef>
                      </c:ext>
                    </c:extLst>
                    <c:strCache>
                      <c:ptCount val="1"/>
                      <c:pt idx="0">
                        <c:v>South Cambridgeshire</c:v>
                      </c:pt>
                    </c:strCache>
                  </c:strRef>
                </c:tx>
                <c:spPr>
                  <a:solidFill>
                    <a:schemeClr val="accent6"/>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tenure'!$H$189:$H$203</c15:sqref>
                        </c15:formulaRef>
                      </c:ext>
                    </c:extLst>
                    <c:numCache>
                      <c:formatCode>0%</c:formatCode>
                      <c:ptCount val="15"/>
                      <c:pt idx="0">
                        <c:v>2.8819212808539028E-2</c:v>
                      </c:pt>
                      <c:pt idx="1">
                        <c:v>5.9523015343562372E-2</c:v>
                      </c:pt>
                      <c:pt idx="2">
                        <c:v>4.8932621747831889E-2</c:v>
                      </c:pt>
                      <c:pt idx="3">
                        <c:v>4.1861240827218149E-3</c:v>
                      </c:pt>
                      <c:pt idx="4">
                        <c:v>1.067378252168112E-3</c:v>
                      </c:pt>
                      <c:pt idx="5">
                        <c:v>2.0313542361574382E-2</c:v>
                      </c:pt>
                      <c:pt idx="6">
                        <c:v>4.8198799199466312E-2</c:v>
                      </c:pt>
                      <c:pt idx="7">
                        <c:v>4.467978652434957E-2</c:v>
                      </c:pt>
                      <c:pt idx="8">
                        <c:v>1.4843228819212809E-2</c:v>
                      </c:pt>
                      <c:pt idx="9">
                        <c:v>5.8372248165443627E-3</c:v>
                      </c:pt>
                      <c:pt idx="10">
                        <c:v>1.7995330220146766E-2</c:v>
                      </c:pt>
                      <c:pt idx="11">
                        <c:v>0.11937958639092729</c:v>
                      </c:pt>
                      <c:pt idx="12">
                        <c:v>0.27813542361574384</c:v>
                      </c:pt>
                      <c:pt idx="13">
                        <c:v>0.22805203468979318</c:v>
                      </c:pt>
                      <c:pt idx="14">
                        <c:v>8.0036691127418277E-2</c:v>
                      </c:pt>
                    </c:numCache>
                  </c:numRef>
                </c:val>
                <c:extLst xmlns:c15="http://schemas.microsoft.com/office/drawing/2012/chart">
                  <c:ext xmlns:c16="http://schemas.microsoft.com/office/drawing/2014/chart" uri="{C3380CC4-5D6E-409C-BE32-E72D297353CC}">
                    <c16:uniqueId val="{00000007-C84F-4F6C-B969-E303FC1F3024}"/>
                  </c:ext>
                </c:extLst>
              </c15:ser>
            </c15:filteredBarSeries>
            <c15:filteredBarSeries>
              <c15:ser>
                <c:idx val="6"/>
                <c:order val="7"/>
                <c:tx>
                  <c:strRef>
                    <c:extLst xmlns:c15="http://schemas.microsoft.com/office/drawing/2012/chart">
                      <c:ext xmlns:c15="http://schemas.microsoft.com/office/drawing/2012/chart" uri="{02D57815-91ED-43cb-92C2-25804820EDAC}">
                        <c15:formulaRef>
                          <c15:sqref>'46 Data Census size tenure'!$I$188</c15:sqref>
                        </c15:formulaRef>
                      </c:ext>
                    </c:extLst>
                    <c:strCache>
                      <c:ptCount val="1"/>
                      <c:pt idx="0">
                        <c:v>West Suffolk</c:v>
                      </c:pt>
                    </c:strCache>
                  </c:strRef>
                </c:tx>
                <c:spPr>
                  <a:solidFill>
                    <a:schemeClr val="accent1">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tenure'!$I$189:$I$203</c15:sqref>
                        </c15:formulaRef>
                      </c:ext>
                    </c:extLst>
                    <c:numCache>
                      <c:formatCode>0%</c:formatCode>
                      <c:ptCount val="15"/>
                      <c:pt idx="0">
                        <c:v>4.3398241029531597E-2</c:v>
                      </c:pt>
                      <c:pt idx="1">
                        <c:v>5.6014498862007926E-2</c:v>
                      </c:pt>
                      <c:pt idx="2">
                        <c:v>5.0071651352946132E-2</c:v>
                      </c:pt>
                      <c:pt idx="3">
                        <c:v>5.1420382702520445E-3</c:v>
                      </c:pt>
                      <c:pt idx="4">
                        <c:v>7.5866138413554747E-4</c:v>
                      </c:pt>
                      <c:pt idx="5">
                        <c:v>2.4108572873640731E-2</c:v>
                      </c:pt>
                      <c:pt idx="6">
                        <c:v>7.5557054145943978E-2</c:v>
                      </c:pt>
                      <c:pt idx="7">
                        <c:v>7.3927337098541684E-2</c:v>
                      </c:pt>
                      <c:pt idx="8">
                        <c:v>2.4825086403102083E-2</c:v>
                      </c:pt>
                      <c:pt idx="9">
                        <c:v>6.5329174745005483E-3</c:v>
                      </c:pt>
                      <c:pt idx="10">
                        <c:v>1.9345865295456462E-2</c:v>
                      </c:pt>
                      <c:pt idx="11">
                        <c:v>0.15102981258253956</c:v>
                      </c:pt>
                      <c:pt idx="12">
                        <c:v>0.29646800977830229</c:v>
                      </c:pt>
                      <c:pt idx="13">
                        <c:v>0.13577228919048021</c:v>
                      </c:pt>
                      <c:pt idx="14">
                        <c:v>3.7047964258619233E-2</c:v>
                      </c:pt>
                    </c:numCache>
                  </c:numRef>
                </c:val>
                <c:extLst xmlns:c15="http://schemas.microsoft.com/office/drawing/2012/chart">
                  <c:ext xmlns:c16="http://schemas.microsoft.com/office/drawing/2014/chart" uri="{C3380CC4-5D6E-409C-BE32-E72D297353CC}">
                    <c16:uniqueId val="{00000008-C84F-4F6C-B969-E303FC1F3024}"/>
                  </c:ext>
                </c:extLst>
              </c15:ser>
            </c15:filteredBarSeries>
          </c:ext>
        </c:extLst>
      </c:barChart>
      <c:catAx>
        <c:axId val="1265910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65914528"/>
        <c:crosses val="autoZero"/>
        <c:auto val="1"/>
        <c:lblAlgn val="ctr"/>
        <c:lblOffset val="100"/>
        <c:noMultiLvlLbl val="0"/>
      </c:catAx>
      <c:valAx>
        <c:axId val="1265914528"/>
        <c:scaling>
          <c:orientation val="minMax"/>
          <c:max val="0.30000000000000004"/>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5910592"/>
        <c:crosses val="autoZero"/>
        <c:crossBetween val="between"/>
      </c:valAx>
      <c:spPr>
        <a:noFill/>
        <a:ln>
          <a:noFill/>
        </a:ln>
        <a:effectLst/>
      </c:spPr>
    </c:plotArea>
    <c:legend>
      <c:legendPos val="r"/>
      <c:overlay val="1"/>
      <c:spPr>
        <a:solidFill>
          <a:sysClr val="window" lastClr="FFFFFF"/>
        </a:solidFill>
        <a:ln>
          <a:solidFill>
            <a:schemeClr val="tx1">
              <a:lumMod val="50000"/>
              <a:lumOff val="50000"/>
            </a:schemeClr>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sz="1400" dirty="0"/>
              <a:t>Greater Cambridge movers </a:t>
            </a:r>
            <a:r>
              <a:rPr lang="en-GB" sz="1400" b="0" dirty="0"/>
              <a:t>in year prior to 2011 Census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FA5-4B32-BAF4-5C09C7DDA931}"/>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FA5-4B32-BAF4-5C09C7DDA931}"/>
              </c:ext>
            </c:extLst>
          </c:dPt>
          <c:dPt>
            <c:idx val="2"/>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FA5-4B32-BAF4-5C09C7DDA931}"/>
              </c:ext>
            </c:extLst>
          </c:dPt>
          <c:dPt>
            <c:idx val="3"/>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FA5-4B32-BAF4-5C09C7DDA931}"/>
              </c:ext>
            </c:extLst>
          </c:dPt>
          <c:dPt>
            <c:idx val="4"/>
            <c:bubble3D val="0"/>
            <c:spPr>
              <a:solidFill>
                <a:schemeClr val="accent5">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CFA5-4B32-BAF4-5C09C7DDA93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'47 Data Census moves'!$B$23:$B$27</c:f>
              <c:strCache>
                <c:ptCount val="5"/>
                <c:pt idx="0">
                  <c:v>Non movers</c:v>
                </c:pt>
                <c:pt idx="1">
                  <c:v>Movers within area</c:v>
                </c:pt>
                <c:pt idx="2">
                  <c:v>Movers into area</c:v>
                </c:pt>
                <c:pt idx="3">
                  <c:v>Movers out of area</c:v>
                </c:pt>
                <c:pt idx="4">
                  <c:v>Partial movers</c:v>
                </c:pt>
              </c:strCache>
            </c:strRef>
          </c:cat>
          <c:val>
            <c:numRef>
              <c:f>'47 Data Census moves'!$N$23:$N$27</c:f>
              <c:numCache>
                <c:formatCode>0%</c:formatCode>
                <c:ptCount val="5"/>
                <c:pt idx="0">
                  <c:v>0.78397327984526666</c:v>
                </c:pt>
                <c:pt idx="1">
                  <c:v>3.7913249041871128E-2</c:v>
                </c:pt>
                <c:pt idx="2">
                  <c:v>4.7709445180701311E-2</c:v>
                </c:pt>
                <c:pt idx="3">
                  <c:v>4.4790286185035277E-2</c:v>
                </c:pt>
                <c:pt idx="4">
                  <c:v>8.561373974712562E-2</c:v>
                </c:pt>
              </c:numCache>
            </c:numRef>
          </c:val>
          <c:extLst>
            <c:ext xmlns:c16="http://schemas.microsoft.com/office/drawing/2014/chart" uri="{C3380CC4-5D6E-409C-BE32-E72D297353CC}">
              <c16:uniqueId val="{0000000A-CFA5-4B32-BAF4-5C09C7DDA931}"/>
            </c:ext>
          </c:extLst>
        </c:ser>
        <c:dLbls>
          <c:dLblPos val="ctr"/>
          <c:showLegendKey val="0"/>
          <c:showVal val="0"/>
          <c:showCatName val="1"/>
          <c:showSerName val="0"/>
          <c:showPercent val="0"/>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bg1"/>
        </a:gs>
        <a:gs pos="100000">
          <a:srgbClr val="ECF4F8"/>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'46 Data Census size tenure'!$A$172:$B$186</cx:f>
        <cx:lvl ptCount="15">
          <cx:pt idx="0">1 bed</cx:pt>
          <cx:pt idx="1">2 bed</cx:pt>
          <cx:pt idx="2">3 bed</cx:pt>
          <cx:pt idx="3">4 bed</cx:pt>
          <cx:pt idx="4">5+ bed</cx:pt>
          <cx:pt idx="5">1 bed</cx:pt>
          <cx:pt idx="6">2 bed</cx:pt>
          <cx:pt idx="7">3 bed</cx:pt>
          <cx:pt idx="8">4 bed</cx:pt>
          <cx:pt idx="9">5+ bed</cx:pt>
          <cx:pt idx="10">1 bed</cx:pt>
          <cx:pt idx="11">2 bed</cx:pt>
          <cx:pt idx="12">3 bed</cx:pt>
          <cx:pt idx="13">4 bed</cx:pt>
          <cx:pt idx="14">5+ bed</cx:pt>
        </cx:lvl>
        <cx:lvl ptCount="15">
          <cx:pt idx="0">Social rented</cx:pt>
          <cx:pt idx="5">Private rented</cx:pt>
          <cx:pt idx="10">Owned</cx:pt>
        </cx:lvl>
      </cx:strDim>
      <cx:numDim type="size">
        <cx:f>'46 Data Census size tenure'!$K$172:$K$186</cx:f>
        <cx:lvl ptCount="15" formatCode="#,##0">
          <cx:pt idx="0">5750</cx:pt>
          <cx:pt idx="1">6930</cx:pt>
          <cx:pt idx="2">6082</cx:pt>
          <cx:pt idx="3">576</cx:pt>
          <cx:pt idx="4">231</cx:pt>
          <cx:pt idx="5">4880</cx:pt>
          <cx:pt idx="6">7118</cx:pt>
          <cx:pt idx="7">5610</cx:pt>
          <cx:pt idx="8">2185</cx:pt>
          <cx:pt idx="9">1228</cx:pt>
          <cx:pt idx="10">2449</cx:pt>
          <cx:pt idx="11">11948</cx:pt>
          <cx:pt idx="12">26739</cx:pt>
          <cx:pt idx="13">18083</cx:pt>
          <cx:pt idx="14">6865</cx:pt>
        </cx:lvl>
      </cx:numDim>
    </cx:data>
  </cx:chartData>
  <cx:chart>
    <cx:plotArea>
      <cx:plotAreaRegion>
        <cx:series layoutId="sunburst" uniqueId="{5553BAF0-9F3B-41D2-AE09-10534AE9B7AB}">
          <cx:tx>
            <cx:txData>
              <cx:f>'46 Data Census size tenure'!$K$171</cx:f>
              <cx:v>Greater Cambridge</cx:v>
            </cx:txData>
          </cx:tx>
          <cx:dataLabels>
            <cx:txPr>
              <a:bodyPr spcFirstLastPara="1" vertOverflow="ellipsis" horzOverflow="overflow" wrap="square" lIns="0" tIns="0" rIns="0" bIns="0" anchor="ctr" anchorCtr="1"/>
              <a:lstStyle/>
              <a:p>
                <a:pPr algn="ctr" rtl="0">
                  <a:defRPr sz="1400"/>
                </a:pPr>
                <a:endParaRPr lang="en-US" sz="1400" b="0" i="0" u="none" strike="noStrike" baseline="0">
                  <a:solidFill>
                    <a:prstClr val="white"/>
                  </a:solidFill>
                  <a:latin typeface="Gill Sans MT" panose="020B0502020104020203"/>
                </a:endParaRPr>
              </a:p>
            </cx:txPr>
          </cx:dataLabels>
          <cx:dataId val="0"/>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Reversed" id="21">
  <a:schemeClr val="accent1"/>
</cs:colorStyle>
</file>

<file path=ppt/charts/colors14.xml><?xml version="1.0" encoding="utf-8"?>
<cs:colorStyle xmlns:cs="http://schemas.microsoft.com/office/drawing/2012/chartStyle" xmlns:a="http://schemas.openxmlformats.org/drawingml/2006/main" meth="withinLinearReversed" id="21">
  <a:schemeClr val="accent1"/>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withinLinearReversed" id="21">
  <a:schemeClr val="accent1"/>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0.63662</cdr:x>
      <cdr:y>0.86455</cdr:y>
    </cdr:from>
    <cdr:to>
      <cdr:x>1</cdr:x>
      <cdr:y>1</cdr:y>
    </cdr:to>
    <cdr:sp macro="" textlink="">
      <cdr:nvSpPr>
        <cdr:cNvPr id="2" name="TextBox 3">
          <a:extLst xmlns:a="http://schemas.openxmlformats.org/drawingml/2006/main">
            <a:ext uri="{FF2B5EF4-FFF2-40B4-BE49-F238E27FC236}">
              <a16:creationId xmlns:a16="http://schemas.microsoft.com/office/drawing/2014/main" id="{2060C93E-B08E-4ED2-428C-1E6A083BFFFC}"/>
            </a:ext>
          </a:extLst>
        </cdr:cNvPr>
        <cdr:cNvSpPr txBox="1"/>
      </cdr:nvSpPr>
      <cdr:spPr>
        <a:xfrm xmlns:a="http://schemas.openxmlformats.org/drawingml/2006/main">
          <a:off x="9726023" y="5159600"/>
          <a:ext cx="2110964" cy="715089"/>
        </a:xfrm>
        <a:prstGeom xmlns:a="http://schemas.openxmlformats.org/drawingml/2006/main" prst="roundRect">
          <a:avLst/>
        </a:prstGeom>
      </cdr:spPr>
      <cdr:style>
        <a:lnRef xmlns:a="http://schemas.openxmlformats.org/drawingml/2006/main" idx="3">
          <a:schemeClr val="lt1"/>
        </a:lnRef>
        <a:fillRef xmlns:a="http://schemas.openxmlformats.org/drawingml/2006/main" idx="1">
          <a:schemeClr val="accent1"/>
        </a:fillRef>
        <a:effectRef xmlns:a="http://schemas.openxmlformats.org/drawingml/2006/main" idx="1">
          <a:schemeClr val="accent1"/>
        </a:effectRef>
        <a:fontRef xmlns:a="http://schemas.openxmlformats.org/drawingml/2006/main" idx="minor">
          <a:schemeClr val="lt1"/>
        </a:fontRef>
      </cdr:style>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lang="en-GB" dirty="0"/>
            <a:t>78% non-movers</a:t>
          </a:r>
        </a:p>
        <a:p xmlns:a="http://schemas.openxmlformats.org/drawingml/2006/main">
          <a:pPr algn="ctr"/>
          <a:r>
            <a:rPr lang="en-GB" dirty="0"/>
            <a:t>22% movers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B7D839-7A2E-464A-9418-3F10C6207C28}" type="datetimeFigureOut">
              <a:rPr lang="en-GB" smtClean="0"/>
              <a:t>17/07/2023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27CF2-FAA9-43CF-A85A-86064DB95690}" type="slidenum">
              <a:rPr lang="en-GB" smtClean="0"/>
              <a:t>‹#›</a:t>
            </a:fld>
            <a:endParaRPr lang="en-GB" dirty="0"/>
          </a:p>
        </p:txBody>
      </p:sp>
    </p:spTree>
    <p:extLst>
      <p:ext uri="{BB962C8B-B14F-4D97-AF65-F5344CB8AC3E}">
        <p14:creationId xmlns:p14="http://schemas.microsoft.com/office/powerpoint/2010/main" val="1648850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FC5C56-E021-4D59-8D19-4B05F88163B0}" type="datetime2">
              <a:rPr lang="en-US" smtClean="0"/>
              <a:t>Monday, July 17, 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r>
              <a:rPr lang="en-US" spc="200" dirty="0"/>
              <a:t>Greater Cambridge </a:t>
            </a:r>
          </a:p>
        </p:txBody>
      </p:sp>
      <p:sp>
        <p:nvSpPr>
          <p:cNvPr id="6" name="Slide Number Placeholder 5"/>
          <p:cNvSpPr>
            <a:spLocks noGrp="1"/>
          </p:cNvSpPr>
          <p:nvPr>
            <p:ph type="sldNum" sz="quarter" idx="12"/>
          </p:nvPr>
        </p:nvSpPr>
        <p:spPr>
          <a:xfrm>
            <a:off x="1437664" y="798973"/>
            <a:ext cx="811019" cy="503578"/>
          </a:xfrm>
        </p:spPr>
        <p:txBody>
          <a:bodyPr/>
          <a:lstStyle/>
          <a:p>
            <a:fld id="{0D309695-DEC3-40DA-9DF5-330280C9D0E8}"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1159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0AAF99-3F34-47FC-A759-ACD4A0A0001E}" type="datetime2">
              <a:rPr lang="en-US" smtClean="0"/>
              <a:t>Monday, July 17, 2023</a:t>
            </a:fld>
            <a:endParaRPr lang="en-US" dirty="0"/>
          </a:p>
        </p:txBody>
      </p:sp>
      <p:sp>
        <p:nvSpPr>
          <p:cNvPr id="5" name="Footer Placeholder 4"/>
          <p:cNvSpPr>
            <a:spLocks noGrp="1"/>
          </p:cNvSpPr>
          <p:nvPr>
            <p:ph type="ftr" sz="quarter" idx="11"/>
          </p:nvPr>
        </p:nvSpPr>
        <p:spPr/>
        <p:txBody>
          <a:bodyPr/>
          <a:lstStyle/>
          <a:p>
            <a:r>
              <a:rPr lang="en-US" dirty="0"/>
              <a:t>Greater Cambridge </a:t>
            </a:r>
          </a:p>
        </p:txBody>
      </p:sp>
      <p:sp>
        <p:nvSpPr>
          <p:cNvPr id="6" name="Slide Number Placeholder 5"/>
          <p:cNvSpPr>
            <a:spLocks noGrp="1"/>
          </p:cNvSpPr>
          <p:nvPr>
            <p:ph type="sldNum" sz="quarter" idx="12"/>
          </p:nvPr>
        </p:nvSpPr>
        <p:spPr/>
        <p:txBody>
          <a:bodyPr/>
          <a:lstStyle/>
          <a:p>
            <a:fld id="{0D309695-DEC3-40DA-9DF5-330280C9D0E8}"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86411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262CF0-52B5-49C1-8A7A-82ECBFDA9407}" type="datetime2">
              <a:rPr lang="en-US" smtClean="0"/>
              <a:t>Monday, July 17, 2023</a:t>
            </a:fld>
            <a:endParaRPr lang="en-US" dirty="0"/>
          </a:p>
        </p:txBody>
      </p:sp>
      <p:sp>
        <p:nvSpPr>
          <p:cNvPr id="5" name="Footer Placeholder 4"/>
          <p:cNvSpPr>
            <a:spLocks noGrp="1"/>
          </p:cNvSpPr>
          <p:nvPr>
            <p:ph type="ftr" sz="quarter" idx="11"/>
          </p:nvPr>
        </p:nvSpPr>
        <p:spPr/>
        <p:txBody>
          <a:bodyPr/>
          <a:lstStyle/>
          <a:p>
            <a:r>
              <a:rPr lang="en-US" dirty="0"/>
              <a:t>Greater Cambridge </a:t>
            </a:r>
          </a:p>
        </p:txBody>
      </p:sp>
      <p:sp>
        <p:nvSpPr>
          <p:cNvPr id="6" name="Slide Number Placeholder 5"/>
          <p:cNvSpPr>
            <a:spLocks noGrp="1"/>
          </p:cNvSpPr>
          <p:nvPr>
            <p:ph type="sldNum" sz="quarter" idx="12"/>
          </p:nvPr>
        </p:nvSpPr>
        <p:spPr/>
        <p:txBody>
          <a:bodyPr/>
          <a:lstStyle/>
          <a:p>
            <a:fld id="{0D309695-DEC3-40DA-9DF5-330280C9D0E8}"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41363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2509D1-A8C3-4188-97DF-0C9B96F7ABB0}" type="datetime2">
              <a:rPr lang="en-US" smtClean="0"/>
              <a:t>Monday, July 17, 2023</a:t>
            </a:fld>
            <a:endParaRPr lang="en-US" dirty="0"/>
          </a:p>
        </p:txBody>
      </p:sp>
      <p:sp>
        <p:nvSpPr>
          <p:cNvPr id="5" name="Footer Placeholder 4"/>
          <p:cNvSpPr>
            <a:spLocks noGrp="1"/>
          </p:cNvSpPr>
          <p:nvPr>
            <p:ph type="ftr" sz="quarter" idx="11"/>
          </p:nvPr>
        </p:nvSpPr>
        <p:spPr/>
        <p:txBody>
          <a:bodyPr/>
          <a:lstStyle/>
          <a:p>
            <a:r>
              <a:rPr lang="en-US" spc="200" dirty="0"/>
              <a:t>Greater Cambridge </a:t>
            </a:r>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2857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79257F-A226-4A53-BAAE-2C8E57D761B0}" type="datetime2">
              <a:rPr lang="en-US" smtClean="0"/>
              <a:t>Monday, July 17, 2023</a:t>
            </a:fld>
            <a:endParaRPr lang="en-US" dirty="0"/>
          </a:p>
        </p:txBody>
      </p:sp>
      <p:sp>
        <p:nvSpPr>
          <p:cNvPr id="5" name="Footer Placeholder 4"/>
          <p:cNvSpPr>
            <a:spLocks noGrp="1"/>
          </p:cNvSpPr>
          <p:nvPr>
            <p:ph type="ftr" sz="quarter" idx="11"/>
          </p:nvPr>
        </p:nvSpPr>
        <p:spPr/>
        <p:txBody>
          <a:bodyPr/>
          <a:lstStyle/>
          <a:p>
            <a:r>
              <a:rPr lang="en-US" dirty="0"/>
              <a:t>Greater Cambridge </a:t>
            </a:r>
          </a:p>
        </p:txBody>
      </p:sp>
      <p:sp>
        <p:nvSpPr>
          <p:cNvPr id="6" name="Slide Number Placeholder 5"/>
          <p:cNvSpPr>
            <a:spLocks noGrp="1"/>
          </p:cNvSpPr>
          <p:nvPr>
            <p:ph type="sldNum" sz="quarter" idx="12"/>
          </p:nvPr>
        </p:nvSpPr>
        <p:spPr/>
        <p:txBody>
          <a:bodyPr/>
          <a:lstStyle/>
          <a:p>
            <a:fld id="{0D309695-DEC3-40DA-9DF5-330280C9D0E8}"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75792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4A34B4-CC34-466B-A2B3-751AF07D3E71}" type="datetime2">
              <a:rPr lang="en-US" smtClean="0"/>
              <a:t>Monday, July 17, 2023</a:t>
            </a:fld>
            <a:endParaRPr lang="en-US" dirty="0"/>
          </a:p>
        </p:txBody>
      </p:sp>
      <p:sp>
        <p:nvSpPr>
          <p:cNvPr id="6" name="Footer Placeholder 5"/>
          <p:cNvSpPr>
            <a:spLocks noGrp="1"/>
          </p:cNvSpPr>
          <p:nvPr>
            <p:ph type="ftr" sz="quarter" idx="11"/>
          </p:nvPr>
        </p:nvSpPr>
        <p:spPr/>
        <p:txBody>
          <a:bodyPr/>
          <a:lstStyle/>
          <a:p>
            <a:r>
              <a:rPr lang="en-US" dirty="0"/>
              <a:t>Greater Cambridge </a:t>
            </a:r>
          </a:p>
        </p:txBody>
      </p:sp>
      <p:sp>
        <p:nvSpPr>
          <p:cNvPr id="7" name="Slide Number Placeholder 6"/>
          <p:cNvSpPr>
            <a:spLocks noGrp="1"/>
          </p:cNvSpPr>
          <p:nvPr>
            <p:ph type="sldNum" sz="quarter" idx="12"/>
          </p:nvPr>
        </p:nvSpPr>
        <p:spPr/>
        <p:txBody>
          <a:bodyPr/>
          <a:lstStyle/>
          <a:p>
            <a:fld id="{0D309695-DEC3-40DA-9DF5-330280C9D0E8}"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65075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CD0EDB-4217-4812-948E-6F1B62264B69}" type="datetime2">
              <a:rPr lang="en-US" smtClean="0"/>
              <a:t>Monday, July 17, 2023</a:t>
            </a:fld>
            <a:endParaRPr lang="en-US" dirty="0"/>
          </a:p>
        </p:txBody>
      </p:sp>
      <p:sp>
        <p:nvSpPr>
          <p:cNvPr id="8" name="Footer Placeholder 7"/>
          <p:cNvSpPr>
            <a:spLocks noGrp="1"/>
          </p:cNvSpPr>
          <p:nvPr>
            <p:ph type="ftr" sz="quarter" idx="11"/>
          </p:nvPr>
        </p:nvSpPr>
        <p:spPr/>
        <p:txBody>
          <a:bodyPr/>
          <a:lstStyle/>
          <a:p>
            <a:r>
              <a:rPr lang="en-US" dirty="0"/>
              <a:t>Greater Cambridge </a:t>
            </a:r>
          </a:p>
        </p:txBody>
      </p:sp>
      <p:sp>
        <p:nvSpPr>
          <p:cNvPr id="9" name="Slide Number Placeholder 8"/>
          <p:cNvSpPr>
            <a:spLocks noGrp="1"/>
          </p:cNvSpPr>
          <p:nvPr>
            <p:ph type="sldNum" sz="quarter" idx="12"/>
          </p:nvPr>
        </p:nvSpPr>
        <p:spPr/>
        <p:txBody>
          <a:bodyPr/>
          <a:lstStyle/>
          <a:p>
            <a:fld id="{0D309695-DEC3-40DA-9DF5-330280C9D0E8}"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45728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D91081-6109-4C4E-8041-7EB186E8AE22}" type="datetime2">
              <a:rPr lang="en-US" smtClean="0"/>
              <a:t>Monday, July 17, 2023</a:t>
            </a:fld>
            <a:endParaRPr lang="en-US" dirty="0"/>
          </a:p>
        </p:txBody>
      </p:sp>
      <p:sp>
        <p:nvSpPr>
          <p:cNvPr id="4" name="Footer Placeholder 3"/>
          <p:cNvSpPr>
            <a:spLocks noGrp="1"/>
          </p:cNvSpPr>
          <p:nvPr>
            <p:ph type="ftr" sz="quarter" idx="11"/>
          </p:nvPr>
        </p:nvSpPr>
        <p:spPr/>
        <p:txBody>
          <a:bodyPr/>
          <a:lstStyle/>
          <a:p>
            <a:r>
              <a:rPr lang="en-US" dirty="0"/>
              <a:t>Greater Cambridge </a:t>
            </a:r>
          </a:p>
        </p:txBody>
      </p:sp>
      <p:sp>
        <p:nvSpPr>
          <p:cNvPr id="5" name="Slide Number Placeholder 4"/>
          <p:cNvSpPr>
            <a:spLocks noGrp="1"/>
          </p:cNvSpPr>
          <p:nvPr>
            <p:ph type="sldNum" sz="quarter" idx="12"/>
          </p:nvPr>
        </p:nvSpPr>
        <p:spPr/>
        <p:txBody>
          <a:bodyPr/>
          <a:lstStyle/>
          <a:p>
            <a:fld id="{0D309695-DEC3-40DA-9DF5-330280C9D0E8}"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61591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4862CE-ECBA-4927-83F8-C8B2F101F2B5}" type="datetime2">
              <a:rPr lang="en-US" smtClean="0"/>
              <a:t>Monday, July 17, 2023</a:t>
            </a:fld>
            <a:endParaRPr lang="en-US" dirty="0"/>
          </a:p>
        </p:txBody>
      </p:sp>
      <p:sp>
        <p:nvSpPr>
          <p:cNvPr id="3" name="Footer Placeholder 2"/>
          <p:cNvSpPr>
            <a:spLocks noGrp="1"/>
          </p:cNvSpPr>
          <p:nvPr>
            <p:ph type="ftr" sz="quarter" idx="11"/>
          </p:nvPr>
        </p:nvSpPr>
        <p:spPr/>
        <p:txBody>
          <a:bodyPr/>
          <a:lstStyle/>
          <a:p>
            <a:r>
              <a:rPr lang="en-US" dirty="0"/>
              <a:t>Greater Cambridge </a:t>
            </a:r>
          </a:p>
        </p:txBody>
      </p:sp>
      <p:sp>
        <p:nvSpPr>
          <p:cNvPr id="4" name="Slide Number Placeholder 3"/>
          <p:cNvSpPr>
            <a:spLocks noGrp="1"/>
          </p:cNvSpPr>
          <p:nvPr>
            <p:ph type="sldNum" sz="quarter" idx="12"/>
          </p:nvPr>
        </p:nvSpPr>
        <p:spPr/>
        <p:txBody>
          <a:bodyPr/>
          <a:lstStyle/>
          <a:p>
            <a:fld id="{0D309695-DEC3-40DA-9DF5-330280C9D0E8}" type="slidenum">
              <a:rPr lang="en-US" smtClean="0"/>
              <a:t>‹#›</a:t>
            </a:fld>
            <a:endParaRPr lang="en-US" dirty="0"/>
          </a:p>
        </p:txBody>
      </p:sp>
    </p:spTree>
    <p:extLst>
      <p:ext uri="{BB962C8B-B14F-4D97-AF65-F5344CB8AC3E}">
        <p14:creationId xmlns:p14="http://schemas.microsoft.com/office/powerpoint/2010/main" val="3408182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81966E-F3DE-43B9-8B48-5D03228A39D4}" type="datetime2">
              <a:rPr lang="en-US" smtClean="0"/>
              <a:t>Monday, July 17, 2023</a:t>
            </a:fld>
            <a:endParaRPr lang="en-US" dirty="0"/>
          </a:p>
        </p:txBody>
      </p:sp>
      <p:sp>
        <p:nvSpPr>
          <p:cNvPr id="6" name="Footer Placeholder 5"/>
          <p:cNvSpPr>
            <a:spLocks noGrp="1"/>
          </p:cNvSpPr>
          <p:nvPr>
            <p:ph type="ftr" sz="quarter" idx="11"/>
          </p:nvPr>
        </p:nvSpPr>
        <p:spPr/>
        <p:txBody>
          <a:bodyPr/>
          <a:lstStyle/>
          <a:p>
            <a:r>
              <a:rPr lang="en-US" dirty="0"/>
              <a:t>Greater Cambridge </a:t>
            </a:r>
          </a:p>
        </p:txBody>
      </p:sp>
      <p:sp>
        <p:nvSpPr>
          <p:cNvPr id="7" name="Slide Number Placeholder 6"/>
          <p:cNvSpPr>
            <a:spLocks noGrp="1"/>
          </p:cNvSpPr>
          <p:nvPr>
            <p:ph type="sldNum" sz="quarter" idx="12"/>
          </p:nvPr>
        </p:nvSpPr>
        <p:spPr/>
        <p:txBody>
          <a:bodyPr/>
          <a:lstStyle/>
          <a:p>
            <a:fld id="{0D309695-DEC3-40DA-9DF5-330280C9D0E8}"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83167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66B0337-CD61-4F99-9BBD-368EB884BC5A}" type="datetime2">
              <a:rPr lang="en-US" smtClean="0"/>
              <a:t>Monday, July 17, 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r>
              <a:rPr lang="en-US" dirty="0"/>
              <a:t>Greater Cambridge </a:t>
            </a:r>
          </a:p>
        </p:txBody>
      </p:sp>
      <p:sp>
        <p:nvSpPr>
          <p:cNvPr id="7" name="Slide Number Placeholder 6"/>
          <p:cNvSpPr>
            <a:spLocks noGrp="1"/>
          </p:cNvSpPr>
          <p:nvPr>
            <p:ph type="sldNum" sz="quarter" idx="12"/>
          </p:nvPr>
        </p:nvSpPr>
        <p:spPr/>
        <p:txBody>
          <a:bodyPr/>
          <a:lstStyle/>
          <a:p>
            <a:fld id="{0D309695-DEC3-40DA-9DF5-330280C9D0E8}"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71080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4000"/>
                <a:satMod val="80000"/>
                <a:lumMod val="106000"/>
              </a:schemeClr>
            </a:gs>
            <a:gs pos="100000">
              <a:srgbClr val="ECF4F8"/>
            </a:gs>
          </a:gsLst>
          <a:path path="circle">
            <a:fillToRect l="43000" r="43000" b="100000"/>
          </a:path>
          <a:tileRect/>
        </a:grad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AE3564C-D182-4DC0-92ED-42F3B9B82474}" type="datetime2">
              <a:rPr lang="en-US" smtClean="0"/>
              <a:t>Monday, July 17, 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spc="200" dirty="0"/>
              <a:t>Greater Cambridge </a:t>
            </a: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D309695-DEC3-40DA-9DF5-330280C9D0E8}"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287091"/>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sldNum="0" hd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27082/2021_RP_Lookup_tool.xlsx" TargetMode="External"/><Relationship Id="rId2" Type="http://schemas.openxmlformats.org/officeDocument/2006/relationships/hyperlink" Target="https://nroshplus.regulatorofsocialhousing.org.uk/Help/NROSHGuideLADR.pdf" TargetMode="External"/><Relationship Id="rId1" Type="http://schemas.openxmlformats.org/officeDocument/2006/relationships/slideLayout" Target="../slideLayouts/slideLayout7.xml"/><Relationship Id="rId5" Type="http://schemas.openxmlformats.org/officeDocument/2006/relationships/hyperlink" Target="https://www.ons.gov.uk/methodology/geography/ukgeographies/administrativegeography/england" TargetMode="External"/><Relationship Id="rId4" Type="http://schemas.openxmlformats.org/officeDocument/2006/relationships/hyperlink" Target="https://cambridgeshireinsight.org.uk/housing/local-housing-knowledge/our-housing-market/housing-market-bulletin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chart" Target="../charts/chart21.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hyperlink" Target="https://clockify.me/working-hours" TargetMode="External"/><Relationship Id="rId3" Type="http://schemas.openxmlformats.org/officeDocument/2006/relationships/hyperlink" Target="https://www.healthcareers.nhs.uk/working-health/working-nhs/nhs-pay-and-benefits/agenda-change-pay-rates/agenda-change-pay-rates" TargetMode="External"/><Relationship Id="rId7" Type="http://schemas.openxmlformats.org/officeDocument/2006/relationships/hyperlink" Target="https://www.skillsforcare.org.uk/Adult-Social-Care-Workforce-Data/Workforce-intelligence/publications/local-information/My-local-authority-area.aspx" TargetMode="External"/><Relationship Id="rId2" Type="http://schemas.openxmlformats.org/officeDocument/2006/relationships/hyperlink" Target="https://getintoteaching.education.gov.uk/salaries-and-benefits" TargetMode="External"/><Relationship Id="rId1" Type="http://schemas.openxmlformats.org/officeDocument/2006/relationships/slideLayout" Target="../slideLayouts/slideLayout7.xml"/><Relationship Id="rId6" Type="http://schemas.openxmlformats.org/officeDocument/2006/relationships/hyperlink" Target="https://nationalcareers.service.gov.uk/explore-careers" TargetMode="External"/><Relationship Id="rId5" Type="http://schemas.openxmlformats.org/officeDocument/2006/relationships/hyperlink" Target="https://www.ageuk.org.uk/information-advice/money-legal/pensions/state-pension/new-state-pension/#:~:text=The%20full%20rate%20of%20the%20new%20State%20Pension,can%20request%20a%20paper%20statement%20if%20you%20prefer." TargetMode="External"/><Relationship Id="rId4" Type="http://schemas.openxmlformats.org/officeDocument/2006/relationships/hyperlink" Target="https://www.gov.uk/national-minimum-wage-rate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hyperlink" Target="https://assets.publishing.service.gov.uk/government/uploads/system/uploads/attachment_data/file/1060141/2020-21_EHS_Headline_Report_revised.pdf" TargetMode="External"/><Relationship Id="rId3" Type="http://schemas.openxmlformats.org/officeDocument/2006/relationships/hyperlink" Target="https://assets.publishing.service.gov.uk/government/uploads/system/uploads/attachment_data/file/963104/RP_COMBINED_TOOL_2020_FINAL.xlsx" TargetMode="External"/><Relationship Id="rId7" Type="http://schemas.openxmlformats.org/officeDocument/2006/relationships/hyperlink" Target="https://www.gov.uk/government/collections/local-authority-housing-data" TargetMode="External"/><Relationship Id="rId2" Type="http://schemas.openxmlformats.org/officeDocument/2006/relationships/hyperlink" Target="https://assets.publishing.service.gov.uk/government/uploads/system/uploads/attachment_data/file/1034087/Live_Tables_1006-1009.ods" TargetMode="External"/><Relationship Id="rId1" Type="http://schemas.openxmlformats.org/officeDocument/2006/relationships/slideLayout" Target="../slideLayouts/slideLayout7.xml"/><Relationship Id="rId6" Type="http://schemas.openxmlformats.org/officeDocument/2006/relationships/hyperlink" Target="https://core.communities.gov.uk/" TargetMode="External"/><Relationship Id="rId5" Type="http://schemas.openxmlformats.org/officeDocument/2006/relationships/hyperlink" Target="https://assets.publishing.service.gov.uk/government/uploads/system/uploads/attachment_data/file/1084086/LiveTable253.ods" TargetMode="External"/><Relationship Id="rId4" Type="http://schemas.openxmlformats.org/officeDocument/2006/relationships/hyperlink" Target="https://assets.publishing.service.gov.uk/government/uploads/system/uploads/attachment_data/file/1027082/2021_RP_Lookup_tool.xlsx" TargetMode="External"/></Relationships>
</file>

<file path=ppt/slides/_rels/slide4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hyperlink" Target="https://www.nomisweb.co.uk/census/2011/ukmig009" TargetMode="External"/><Relationship Id="rId3" Type="http://schemas.openxmlformats.org/officeDocument/2006/relationships/hyperlink" Target="https://assets.publishing.service.gov.uk/government/uploads/system/uploads/attachment_data/file/1074203/LT_100.ods" TargetMode="External"/><Relationship Id="rId7" Type="http://schemas.openxmlformats.org/officeDocument/2006/relationships/hyperlink" Target="https://www.nomisweb.co.uk/census/2011/" TargetMode="External"/><Relationship Id="rId2" Type="http://schemas.openxmlformats.org/officeDocument/2006/relationships/hyperlink" Target="https://www.ons.gov.uk/peoplepopulationandcommunity/housing/datasets/subnationaldwellingstockbytenureestimates" TargetMode="External"/><Relationship Id="rId1" Type="http://schemas.openxmlformats.org/officeDocument/2006/relationships/slideLayout" Target="../slideLayouts/slideLayout7.xml"/><Relationship Id="rId6" Type="http://schemas.openxmlformats.org/officeDocument/2006/relationships/hyperlink" Target="https://www.ukcensusdata.com/st-edmundsbury-e07000204#sthash.nZt0oAuh.dpbs" TargetMode="External"/><Relationship Id="rId5" Type="http://schemas.openxmlformats.org/officeDocument/2006/relationships/hyperlink" Target="https://www.ukcensusdata.com/forest-heath-e07000201#sthash.7GMnR1HQ.dpbs" TargetMode="External"/><Relationship Id="rId4" Type="http://schemas.openxmlformats.org/officeDocument/2006/relationships/hyperlink" Target="https://cambridgeshireinsight.org.uk/population/reports/#/view-report/f7de925f5608420c825c4c0691de5af2/E07000012"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s://www.peterborough.gov.uk/asset-library/imported-assets/SHMAFinalReport-2017.pdf" TargetMode="External"/><Relationship Id="rId2" Type="http://schemas.openxmlformats.org/officeDocument/2006/relationships/hyperlink" Target="https://cambridgeshireinsight.org.uk/wp-content/uploads/2021/10/CWS-Housing-Needs-of-Specific-Groups-Oct21.pdf"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mailto:sue.beecroft@cambridge.gov.uk"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7" name="Rectangle 46">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38EE2C-93B5-40C1-8DFF-62140F060AA5}"/>
              </a:ext>
            </a:extLst>
          </p:cNvPr>
          <p:cNvSpPr>
            <a:spLocks noGrp="1"/>
          </p:cNvSpPr>
          <p:nvPr>
            <p:ph type="ctrTitle"/>
          </p:nvPr>
        </p:nvSpPr>
        <p:spPr>
          <a:xfrm>
            <a:off x="1557071" y="1584552"/>
            <a:ext cx="9099255" cy="2537251"/>
          </a:xfrm>
        </p:spPr>
        <p:txBody>
          <a:bodyPr vert="horz" lIns="91440" tIns="45720" rIns="91440" bIns="45720" rtlCol="0" anchor="ctr">
            <a:normAutofit/>
          </a:bodyPr>
          <a:lstStyle/>
          <a:p>
            <a:pPr algn="ctr"/>
            <a:r>
              <a:rPr lang="en-US" sz="7200" dirty="0">
                <a:solidFill>
                  <a:srgbClr val="454545"/>
                </a:solidFill>
              </a:rPr>
              <a:t>Housing affordability 2022</a:t>
            </a:r>
          </a:p>
        </p:txBody>
      </p:sp>
      <p:sp>
        <p:nvSpPr>
          <p:cNvPr id="3" name="Subtitle 2">
            <a:extLst>
              <a:ext uri="{FF2B5EF4-FFF2-40B4-BE49-F238E27FC236}">
                <a16:creationId xmlns:a16="http://schemas.microsoft.com/office/drawing/2014/main" id="{5F1AAFE8-D8BC-4A8F-AF0A-E25F6E895FB0}"/>
              </a:ext>
            </a:extLst>
          </p:cNvPr>
          <p:cNvSpPr>
            <a:spLocks noGrp="1"/>
          </p:cNvSpPr>
          <p:nvPr>
            <p:ph type="subTitle" idx="1"/>
          </p:nvPr>
        </p:nvSpPr>
        <p:spPr>
          <a:xfrm>
            <a:off x="1535372" y="4133234"/>
            <a:ext cx="9120954" cy="744373"/>
          </a:xfrm>
        </p:spPr>
        <p:txBody>
          <a:bodyPr vert="horz" lIns="91440" tIns="45720" rIns="91440" bIns="45720" rtlCol="0">
            <a:normAutofit/>
          </a:bodyPr>
          <a:lstStyle/>
          <a:p>
            <a:pPr algn="ctr"/>
            <a:r>
              <a:rPr lang="en-US" dirty="0">
                <a:solidFill>
                  <a:schemeClr val="accent1"/>
                </a:solidFill>
              </a:rPr>
              <a:t>The diamonds report: </a:t>
            </a:r>
            <a:r>
              <a:rPr lang="en-US" b="1" dirty="0">
                <a:solidFill>
                  <a:schemeClr val="accent1"/>
                </a:solidFill>
              </a:rPr>
              <a:t>GREATER CAMBRIDGE</a:t>
            </a:r>
          </a:p>
        </p:txBody>
      </p:sp>
      <p:pic>
        <p:nvPicPr>
          <p:cNvPr id="53" name="Picture 52">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5" name="Straight Connector 54">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7226E1F0-CC1D-40D1-A698-812EC48A95DE}"/>
              </a:ext>
            </a:extLst>
          </p:cNvPr>
          <p:cNvSpPr>
            <a:spLocks noGrp="1"/>
          </p:cNvSpPr>
          <p:nvPr>
            <p:ph type="sldNum" sz="quarter" idx="12"/>
          </p:nvPr>
        </p:nvSpPr>
        <p:spPr>
          <a:xfrm>
            <a:off x="11417450" y="6354422"/>
            <a:ext cx="774550" cy="503578"/>
          </a:xfrm>
        </p:spPr>
        <p:txBody>
          <a:bodyPr>
            <a:normAutofit/>
          </a:bodyPr>
          <a:lstStyle/>
          <a:p>
            <a:pPr algn="ctr">
              <a:lnSpc>
                <a:spcPct val="90000"/>
              </a:lnSpc>
              <a:spcAft>
                <a:spcPts val="600"/>
              </a:spcAft>
            </a:pPr>
            <a:fld id="{0D309695-DEC3-40DA-9DF5-330280C9D0E8}" type="slidenum">
              <a:rPr lang="en-US" smtClean="0"/>
              <a:pPr algn="ctr">
                <a:lnSpc>
                  <a:spcPct val="90000"/>
                </a:lnSpc>
                <a:spcAft>
                  <a:spcPts val="600"/>
                </a:spcAft>
              </a:pPr>
              <a:t>1</a:t>
            </a:fld>
            <a:endParaRPr lang="en-US" dirty="0"/>
          </a:p>
        </p:txBody>
      </p:sp>
    </p:spTree>
    <p:extLst>
      <p:ext uri="{BB962C8B-B14F-4D97-AF65-F5344CB8AC3E}">
        <p14:creationId xmlns:p14="http://schemas.microsoft.com/office/powerpoint/2010/main" val="313629952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638881" y="417576"/>
            <a:ext cx="10909640" cy="672145"/>
          </a:xfrm>
        </p:spPr>
        <p:txBody>
          <a:bodyPr vert="horz" lIns="91440" tIns="45720" rIns="91440" bIns="45720" rtlCol="0" anchor="ctr">
            <a:normAutofit/>
          </a:bodyPr>
          <a:lstStyle/>
          <a:p>
            <a:r>
              <a:rPr lang="en-US" sz="3600" kern="1200" dirty="0">
                <a:solidFill>
                  <a:schemeClr val="tx1"/>
                </a:solidFill>
                <a:latin typeface="+mj-lt"/>
                <a:ea typeface="+mj-ea"/>
                <a:cs typeface="+mj-cs"/>
              </a:rPr>
              <a:t>household tenure &amp; beds</a:t>
            </a:r>
          </a:p>
        </p:txBody>
      </p:sp>
      <p:sp>
        <p:nvSpPr>
          <p:cNvPr id="6" name="Footer Placeholder 3">
            <a:extLst>
              <a:ext uri="{FF2B5EF4-FFF2-40B4-BE49-F238E27FC236}">
                <a16:creationId xmlns:a16="http://schemas.microsoft.com/office/drawing/2014/main" id="{E84B615F-1D37-45E9-834C-B55EF459479F}"/>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p:graphicFrame>
        <p:nvGraphicFramePr>
          <p:cNvPr id="10" name="Chart 9">
            <a:extLst>
              <a:ext uri="{FF2B5EF4-FFF2-40B4-BE49-F238E27FC236}">
                <a16:creationId xmlns:a16="http://schemas.microsoft.com/office/drawing/2014/main" id="{0D8263D1-60DF-460F-8366-F5B3123EA4C2}"/>
              </a:ext>
            </a:extLst>
          </p:cNvPr>
          <p:cNvGraphicFramePr>
            <a:graphicFrameLocks/>
          </p:cNvGraphicFramePr>
          <p:nvPr>
            <p:extLst>
              <p:ext uri="{D42A27DB-BD31-4B8C-83A1-F6EECF244321}">
                <p14:modId xmlns:p14="http://schemas.microsoft.com/office/powerpoint/2010/main" val="3110224913"/>
              </p:ext>
            </p:extLst>
          </p:nvPr>
        </p:nvGraphicFramePr>
        <p:xfrm>
          <a:off x="173849" y="1467554"/>
          <a:ext cx="7167477" cy="44103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71D9BCC0-3D2F-4A5F-AF6D-C4F1039C9170}"/>
              </a:ext>
            </a:extLst>
          </p:cNvPr>
          <p:cNvGraphicFramePr>
            <a:graphicFrameLocks/>
          </p:cNvGraphicFramePr>
          <p:nvPr>
            <p:extLst>
              <p:ext uri="{D42A27DB-BD31-4B8C-83A1-F6EECF244321}">
                <p14:modId xmlns:p14="http://schemas.microsoft.com/office/powerpoint/2010/main" val="1250384636"/>
              </p:ext>
            </p:extLst>
          </p:nvPr>
        </p:nvGraphicFramePr>
        <p:xfrm>
          <a:off x="6795247" y="1467555"/>
          <a:ext cx="5222904" cy="4410369"/>
        </p:xfrm>
        <a:graphic>
          <a:graphicData uri="http://schemas.openxmlformats.org/drawingml/2006/chart">
            <c:chart xmlns:c="http://schemas.openxmlformats.org/drawingml/2006/chart" xmlns:r="http://schemas.openxmlformats.org/officeDocument/2006/relationships" r:id="rId3"/>
          </a:graphicData>
        </a:graphic>
      </p:graphicFrame>
      <p:sp>
        <p:nvSpPr>
          <p:cNvPr id="9" name="Slide Number Placeholder 4">
            <a:extLst>
              <a:ext uri="{FF2B5EF4-FFF2-40B4-BE49-F238E27FC236}">
                <a16:creationId xmlns:a16="http://schemas.microsoft.com/office/drawing/2014/main" id="{D1EFAEFD-7269-4F3F-8C60-A31901FE978E}"/>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10</a:t>
            </a:fld>
            <a:endParaRPr lang="en-US" dirty="0"/>
          </a:p>
        </p:txBody>
      </p:sp>
      <p:sp>
        <p:nvSpPr>
          <p:cNvPr id="3" name="Rectangle: Rounded Corners 2">
            <a:extLst>
              <a:ext uri="{FF2B5EF4-FFF2-40B4-BE49-F238E27FC236}">
                <a16:creationId xmlns:a16="http://schemas.microsoft.com/office/drawing/2014/main" id="{1693DC63-14F1-0555-7944-29EB75551D3B}"/>
              </a:ext>
            </a:extLst>
          </p:cNvPr>
          <p:cNvSpPr/>
          <p:nvPr/>
        </p:nvSpPr>
        <p:spPr>
          <a:xfrm>
            <a:off x="7902293" y="5861542"/>
            <a:ext cx="3008812" cy="578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The next slide helps us combine and compare size and tenure of homes</a:t>
            </a:r>
          </a:p>
        </p:txBody>
      </p:sp>
    </p:spTree>
    <p:extLst>
      <p:ext uri="{BB962C8B-B14F-4D97-AF65-F5344CB8AC3E}">
        <p14:creationId xmlns:p14="http://schemas.microsoft.com/office/powerpoint/2010/main" val="283750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60BA8061-ADA9-4DC2-971E-629E619E3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853A0A83-13BF-47E9-9CC5-E2C1338315F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1">
            <a:extLst>
              <a:ext uri="{FF2B5EF4-FFF2-40B4-BE49-F238E27FC236}">
                <a16:creationId xmlns:a16="http://schemas.microsoft.com/office/drawing/2014/main" id="{342429B7-D8B4-4080-817E-F38E09829708}"/>
              </a:ext>
            </a:extLst>
          </p:cNvPr>
          <p:cNvSpPr txBox="1">
            <a:spLocks/>
          </p:cNvSpPr>
          <p:nvPr/>
        </p:nvSpPr>
        <p:spPr>
          <a:xfrm>
            <a:off x="1451580" y="804520"/>
            <a:ext cx="4176511" cy="1049235"/>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household tenure &amp; beds combined</a:t>
            </a:r>
          </a:p>
        </p:txBody>
      </p:sp>
      <p:sp>
        <p:nvSpPr>
          <p:cNvPr id="6" name="Rectangle 5">
            <a:extLst>
              <a:ext uri="{FF2B5EF4-FFF2-40B4-BE49-F238E27FC236}">
                <a16:creationId xmlns:a16="http://schemas.microsoft.com/office/drawing/2014/main" id="{819A015D-99BC-4E08-A268-996047784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7" name="TextBox 6">
            <a:extLst>
              <a:ext uri="{FF2B5EF4-FFF2-40B4-BE49-F238E27FC236}">
                <a16:creationId xmlns:a16="http://schemas.microsoft.com/office/drawing/2014/main" id="{6834810D-7511-4B14-B57B-DEB4AFF39CA5}"/>
              </a:ext>
            </a:extLst>
          </p:cNvPr>
          <p:cNvSpPr txBox="1"/>
          <p:nvPr/>
        </p:nvSpPr>
        <p:spPr>
          <a:xfrm>
            <a:off x="1451581" y="2015732"/>
            <a:ext cx="4172212" cy="3450613"/>
          </a:xfrm>
          <a:prstGeom prst="rect">
            <a:avLst/>
          </a:prstGeom>
        </p:spPr>
        <p:txBody>
          <a:bodyPr vert="horz" lIns="91440" tIns="45720" rIns="91440" bIns="45720" rtlCol="0" anchor="t">
            <a:normAutofit/>
          </a:bodyPr>
          <a:lstStyle/>
          <a:p>
            <a:pPr marL="285750" indent="-285750" defTabSz="914400">
              <a:lnSpc>
                <a:spcPct val="120000"/>
              </a:lnSpc>
              <a:spcAft>
                <a:spcPts val="600"/>
              </a:spcAft>
              <a:buClr>
                <a:schemeClr val="accent1"/>
              </a:buClr>
              <a:buSzPct val="100000"/>
              <a:buFont typeface="Arial" panose="020B0604020202020204" pitchFamily="34" charset="0"/>
              <a:buChar char="•"/>
            </a:pPr>
            <a:r>
              <a:rPr lang="en-US" dirty="0"/>
              <a:t>This pie chart combines Census 2011 household data on broad tenure group and number of bedrooms.</a:t>
            </a:r>
          </a:p>
          <a:p>
            <a:pPr indent="-228600" defTabSz="914400">
              <a:lnSpc>
                <a:spcPct val="120000"/>
              </a:lnSpc>
              <a:spcAft>
                <a:spcPts val="600"/>
              </a:spcAft>
              <a:buClr>
                <a:schemeClr val="accent1"/>
              </a:buClr>
              <a:buSzPct val="100000"/>
              <a:buFont typeface="Arial" panose="020B0604020202020204" pitchFamily="34" charset="0"/>
              <a:buChar char="•"/>
            </a:pPr>
            <a:endParaRPr lang="en-US" dirty="0"/>
          </a:p>
        </p:txBody>
      </p:sp>
      <p:pic>
        <p:nvPicPr>
          <p:cNvPr id="8" name="Picture 7">
            <a:extLst>
              <a:ext uri="{FF2B5EF4-FFF2-40B4-BE49-F238E27FC236}">
                <a16:creationId xmlns:a16="http://schemas.microsoft.com/office/drawing/2014/main" id="{86D75081-6BFB-4E44-B6C7-B0E0BB6B8E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9" name="Slide Number Placeholder 4">
            <a:extLst>
              <a:ext uri="{FF2B5EF4-FFF2-40B4-BE49-F238E27FC236}">
                <a16:creationId xmlns:a16="http://schemas.microsoft.com/office/drawing/2014/main" id="{6939C108-F3FC-44DF-A1CE-616858E49196}"/>
              </a:ext>
            </a:extLst>
          </p:cNvPr>
          <p:cNvSpPr>
            <a:spLocks noGrp="1"/>
          </p:cNvSpPr>
          <p:nvPr>
            <p:ph type="sldNum" sz="quarter" idx="12"/>
          </p:nvPr>
        </p:nvSpPr>
        <p:spPr>
          <a:xfrm>
            <a:off x="11380981" y="6354422"/>
            <a:ext cx="811019" cy="503578"/>
          </a:xfrm>
        </p:spPr>
        <p:txBody>
          <a:bodyPr vert="horz" lIns="91440" tIns="45720" rIns="91440" bIns="45720" rtlCol="0" anchor="t">
            <a:normAutofit/>
          </a:bodyPr>
          <a:lstStyle/>
          <a:p>
            <a:pPr>
              <a:lnSpc>
                <a:spcPct val="90000"/>
              </a:lnSpc>
              <a:spcAft>
                <a:spcPts val="600"/>
              </a:spcAft>
            </a:pPr>
            <a:fld id="{0D309695-DEC3-40DA-9DF5-330280C9D0E8}" type="slidenum">
              <a:rPr lang="en-US" smtClean="0"/>
              <a:pPr>
                <a:lnSpc>
                  <a:spcPct val="90000"/>
                </a:lnSpc>
                <a:spcAft>
                  <a:spcPts val="600"/>
                </a:spcAft>
              </a:pPr>
              <a:t>11</a:t>
            </a:fld>
            <a:endParaRPr lang="en-US" dirty="0"/>
          </a:p>
        </p:txBody>
      </p:sp>
      <p:cxnSp>
        <p:nvCxnSpPr>
          <p:cNvPr id="10" name="Straight Connector 9">
            <a:extLst>
              <a:ext uri="{FF2B5EF4-FFF2-40B4-BE49-F238E27FC236}">
                <a16:creationId xmlns:a16="http://schemas.microsoft.com/office/drawing/2014/main" id="{DD038DA1-F1B3-4443-900B-40C39AFF70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2" name="Footer Placeholder 3">
            <a:extLst>
              <a:ext uri="{FF2B5EF4-FFF2-40B4-BE49-F238E27FC236}">
                <a16:creationId xmlns:a16="http://schemas.microsoft.com/office/drawing/2014/main" id="{220BD20C-A1FA-49B8-857E-1CDAD30BF210}"/>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mc:AlternateContent xmlns:mc="http://schemas.openxmlformats.org/markup-compatibility/2006" xmlns:cx1="http://schemas.microsoft.com/office/drawing/2015/9/8/chartex">
        <mc:Choice Requires="cx1">
          <p:graphicFrame>
            <p:nvGraphicFramePr>
              <p:cNvPr id="13" name="Chart 12">
                <a:extLst>
                  <a:ext uri="{FF2B5EF4-FFF2-40B4-BE49-F238E27FC236}">
                    <a16:creationId xmlns:a16="http://schemas.microsoft.com/office/drawing/2014/main" id="{40AAF859-2BC7-48DA-B232-69941C622908}"/>
                  </a:ext>
                </a:extLst>
              </p:cNvPr>
              <p:cNvGraphicFramePr>
                <a:graphicFrameLocks/>
              </p:cNvGraphicFramePr>
              <p:nvPr>
                <p:extLst>
                  <p:ext uri="{D42A27DB-BD31-4B8C-83A1-F6EECF244321}">
                    <p14:modId xmlns:p14="http://schemas.microsoft.com/office/powerpoint/2010/main" val="2561147161"/>
                  </p:ext>
                </p:extLst>
              </p:nvPr>
            </p:nvGraphicFramePr>
            <p:xfrm>
              <a:off x="5913311" y="374468"/>
              <a:ext cx="5996344" cy="5456336"/>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3" name="Chart 12">
                <a:extLst>
                  <a:ext uri="{FF2B5EF4-FFF2-40B4-BE49-F238E27FC236}">
                    <a16:creationId xmlns:a16="http://schemas.microsoft.com/office/drawing/2014/main" id="{40AAF859-2BC7-48DA-B232-69941C622908}"/>
                  </a:ext>
                </a:extLst>
              </p:cNvPr>
              <p:cNvPicPr>
                <a:picLocks noGrp="1" noRot="1" noChangeAspect="1" noMove="1" noResize="1" noEditPoints="1" noAdjustHandles="1" noChangeArrowheads="1" noChangeShapeType="1"/>
              </p:cNvPicPr>
              <p:nvPr/>
            </p:nvPicPr>
            <p:blipFill>
              <a:blip r:embed="rId4"/>
              <a:stretch>
                <a:fillRect/>
              </a:stretch>
            </p:blipFill>
            <p:spPr>
              <a:xfrm>
                <a:off x="5913311" y="374468"/>
                <a:ext cx="5996344" cy="5456336"/>
              </a:xfrm>
              <a:prstGeom prst="rect">
                <a:avLst/>
              </a:prstGeom>
            </p:spPr>
          </p:pic>
        </mc:Fallback>
      </mc:AlternateContent>
      <p:sp>
        <p:nvSpPr>
          <p:cNvPr id="2" name="TextBox 1">
            <a:extLst>
              <a:ext uri="{FF2B5EF4-FFF2-40B4-BE49-F238E27FC236}">
                <a16:creationId xmlns:a16="http://schemas.microsoft.com/office/drawing/2014/main" id="{0A84223B-EA70-5B17-38A4-DB398B5AB868}"/>
              </a:ext>
            </a:extLst>
          </p:cNvPr>
          <p:cNvSpPr txBox="1"/>
          <p:nvPr/>
        </p:nvSpPr>
        <p:spPr>
          <a:xfrm>
            <a:off x="1451580" y="3425460"/>
            <a:ext cx="4179689" cy="1532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1400" dirty="0"/>
              <a:t>This pie highlights the broad tenure and size breakdown across Greater Cambridge. Because of the differences between Cambridge and South Cambs we suggest looking at this diagram for the two districts separately. However this combined pie may prove useful giving an overview</a:t>
            </a:r>
          </a:p>
        </p:txBody>
      </p:sp>
    </p:spTree>
    <p:extLst>
      <p:ext uri="{BB962C8B-B14F-4D97-AF65-F5344CB8AC3E}">
        <p14:creationId xmlns:p14="http://schemas.microsoft.com/office/powerpoint/2010/main" val="308890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FF34BC1C-2899-46A1-9829-113009FD8B26}"/>
              </a:ext>
            </a:extLst>
          </p:cNvPr>
          <p:cNvSpPr>
            <a:spLocks noGrp="1"/>
          </p:cNvSpPr>
          <p:nvPr>
            <p:ph type="title"/>
          </p:nvPr>
        </p:nvSpPr>
        <p:spPr>
          <a:xfrm>
            <a:off x="659301" y="1474969"/>
            <a:ext cx="3314370" cy="1868760"/>
          </a:xfrm>
        </p:spPr>
        <p:txBody>
          <a:bodyPr vert="horz" lIns="91440" tIns="45720" rIns="91440" bIns="0" rtlCol="0" anchor="b">
            <a:normAutofit fontScale="90000"/>
          </a:bodyPr>
          <a:lstStyle/>
          <a:p>
            <a:r>
              <a:rPr lang="en-US" sz="3600" dirty="0"/>
              <a:t>Comparing Household tenure &amp; beds </a:t>
            </a:r>
          </a:p>
        </p:txBody>
      </p:sp>
      <p:cxnSp>
        <p:nvCxnSpPr>
          <p:cNvPr id="20" name="Straight Connector 19">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2" name="Group 21">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3" name="Rectangle 22">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6" name="Rectangle 25">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 name="Straight Connector 29">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E5CAEAA7-BEB9-4050-8E06-4ED88B5A4F2C}"/>
              </a:ext>
            </a:extLst>
          </p:cNvPr>
          <p:cNvGraphicFramePr>
            <a:graphicFrameLocks/>
          </p:cNvGraphicFramePr>
          <p:nvPr>
            <p:extLst>
              <p:ext uri="{D42A27DB-BD31-4B8C-83A1-F6EECF244321}">
                <p14:modId xmlns:p14="http://schemas.microsoft.com/office/powerpoint/2010/main" val="192841798"/>
              </p:ext>
            </p:extLst>
          </p:nvPr>
        </p:nvGraphicFramePr>
        <p:xfrm>
          <a:off x="4618374" y="1116345"/>
          <a:ext cx="6282919" cy="3866172"/>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Rounded Corners 16">
            <a:extLst>
              <a:ext uri="{FF2B5EF4-FFF2-40B4-BE49-F238E27FC236}">
                <a16:creationId xmlns:a16="http://schemas.microsoft.com/office/drawing/2014/main" id="{0878C7EF-BB8B-48A2-AB1A-E816E063239F}"/>
              </a:ext>
            </a:extLst>
          </p:cNvPr>
          <p:cNvSpPr/>
          <p:nvPr/>
        </p:nvSpPr>
        <p:spPr>
          <a:xfrm>
            <a:off x="9085007" y="490851"/>
            <a:ext cx="2898102"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Fewer 2 &amp; 3 bed owned homes, more 1 bed private rented and more 1, 2 &amp; 3 bed social rented</a:t>
            </a:r>
          </a:p>
        </p:txBody>
      </p:sp>
      <p:sp>
        <p:nvSpPr>
          <p:cNvPr id="19" name="Footer Placeholder 3">
            <a:extLst>
              <a:ext uri="{FF2B5EF4-FFF2-40B4-BE49-F238E27FC236}">
                <a16:creationId xmlns:a16="http://schemas.microsoft.com/office/drawing/2014/main" id="{274190FC-7E81-4595-A6E5-3B56B2390940}"/>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p:sp>
        <p:nvSpPr>
          <p:cNvPr id="21" name="Slide Number Placeholder 4">
            <a:extLst>
              <a:ext uri="{FF2B5EF4-FFF2-40B4-BE49-F238E27FC236}">
                <a16:creationId xmlns:a16="http://schemas.microsoft.com/office/drawing/2014/main" id="{CD48686B-33E1-49EC-9B75-AFAA723A5503}"/>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12</a:t>
            </a:fld>
            <a:endParaRPr lang="en-US" dirty="0"/>
          </a:p>
        </p:txBody>
      </p:sp>
      <p:sp>
        <p:nvSpPr>
          <p:cNvPr id="4" name="TextBox 3">
            <a:extLst>
              <a:ext uri="{FF2B5EF4-FFF2-40B4-BE49-F238E27FC236}">
                <a16:creationId xmlns:a16="http://schemas.microsoft.com/office/drawing/2014/main" id="{33C81FCB-11BA-FB15-9026-F7E0ACBF6624}"/>
              </a:ext>
            </a:extLst>
          </p:cNvPr>
          <p:cNvSpPr txBox="1"/>
          <p:nvPr/>
        </p:nvSpPr>
        <p:spPr>
          <a:xfrm>
            <a:off x="652496" y="3684285"/>
            <a:ext cx="3177235" cy="1782060"/>
          </a:xfrm>
          <a:prstGeom prst="rect">
            <a:avLst/>
          </a:prstGeom>
        </p:spPr>
        <p:txBody>
          <a:bodyPr vert="horz" lIns="91440" tIns="45720" rIns="91440" bIns="45720" rtlCol="0" anchor="t">
            <a:normAutofit fontScale="92500"/>
          </a:bodyPr>
          <a:lstStyle/>
          <a:p>
            <a:pPr defTabSz="914400">
              <a:lnSpc>
                <a:spcPct val="120000"/>
              </a:lnSpc>
              <a:spcAft>
                <a:spcPts val="600"/>
              </a:spcAft>
              <a:buClr>
                <a:schemeClr val="accent1"/>
              </a:buClr>
              <a:buSzPct val="100000"/>
            </a:pPr>
            <a:r>
              <a:rPr lang="en-US" dirty="0"/>
              <a:t>This chart combines Census 2011 household data on broad tenure group and number of bedrooms, and compares this district to the study area total (all)</a:t>
            </a:r>
          </a:p>
        </p:txBody>
      </p:sp>
    </p:spTree>
    <p:extLst>
      <p:ext uri="{BB962C8B-B14F-4D97-AF65-F5344CB8AC3E}">
        <p14:creationId xmlns:p14="http://schemas.microsoft.com/office/powerpoint/2010/main" val="359106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1451580" y="804520"/>
            <a:ext cx="3530157" cy="1049235"/>
          </a:xfrm>
        </p:spPr>
        <p:txBody>
          <a:bodyPr vert="horz" lIns="91440" tIns="45720" rIns="91440" bIns="45720" rtlCol="0" anchor="t">
            <a:noAutofit/>
          </a:bodyPr>
          <a:lstStyle/>
          <a:p>
            <a:r>
              <a:rPr lang="en-US" sz="3600" dirty="0"/>
              <a:t>Likely movers</a:t>
            </a:r>
          </a:p>
        </p:txBody>
      </p:sp>
      <p:sp>
        <p:nvSpPr>
          <p:cNvPr id="11" name="Content Placeholder 10">
            <a:extLst>
              <a:ext uri="{FF2B5EF4-FFF2-40B4-BE49-F238E27FC236}">
                <a16:creationId xmlns:a16="http://schemas.microsoft.com/office/drawing/2014/main" id="{76E9FD0B-23A8-4313-95D7-31D8EFE297AB}"/>
              </a:ext>
            </a:extLst>
          </p:cNvPr>
          <p:cNvSpPr>
            <a:spLocks noGrp="1"/>
          </p:cNvSpPr>
          <p:nvPr>
            <p:ph sz="half" idx="1"/>
          </p:nvPr>
        </p:nvSpPr>
        <p:spPr>
          <a:xfrm>
            <a:off x="1451581" y="2015732"/>
            <a:ext cx="3963699" cy="3917708"/>
          </a:xfrm>
        </p:spPr>
        <p:txBody>
          <a:bodyPr vert="horz" lIns="91440" tIns="45720" rIns="91440" bIns="45720" rtlCol="0" anchor="t">
            <a:normAutofit fontScale="85000" lnSpcReduction="20000"/>
          </a:bodyPr>
          <a:lstStyle/>
          <a:p>
            <a:r>
              <a:rPr lang="en-US" dirty="0"/>
              <a:t>Census 2011 asked if a household had moved in the year leading up to Census night. Please see slide 5 for definitions, but in summary a </a:t>
            </a:r>
            <a:r>
              <a:rPr lang="en-GB" sz="2000" dirty="0">
                <a:solidFill>
                  <a:schemeClr val="tx1"/>
                </a:solidFill>
              </a:rPr>
              <a:t>‘wholly moving household’ is one where </a:t>
            </a:r>
            <a:r>
              <a:rPr lang="en-GB" sz="2000" u="sng" dirty="0">
                <a:solidFill>
                  <a:schemeClr val="tx1"/>
                </a:solidFill>
              </a:rPr>
              <a:t>all</a:t>
            </a:r>
            <a:r>
              <a:rPr lang="en-GB" sz="2000" dirty="0">
                <a:solidFill>
                  <a:schemeClr val="tx1"/>
                </a:solidFill>
              </a:rPr>
              <a:t> members of the household have moved from the same address.  A ‘partly moving household’ is where one or more members of the household have moved in the last year but </a:t>
            </a:r>
            <a:r>
              <a:rPr lang="en-GB" sz="2000" u="sng" dirty="0">
                <a:solidFill>
                  <a:schemeClr val="tx1"/>
                </a:solidFill>
              </a:rPr>
              <a:t>not all</a:t>
            </a:r>
            <a:r>
              <a:rPr lang="en-GB" sz="2000" dirty="0">
                <a:solidFill>
                  <a:schemeClr val="tx1"/>
                </a:solidFill>
              </a:rPr>
              <a:t> members have moved from the same address. </a:t>
            </a:r>
            <a:endParaRPr lang="en-US" dirty="0"/>
          </a:p>
          <a:p>
            <a:r>
              <a:rPr lang="en-US" dirty="0"/>
              <a:t>The pie chart shows the total movers for Greater Cambridge (Cambridge + South Cambridgeshire)</a:t>
            </a:r>
            <a:r>
              <a:rPr lang="en-GB" dirty="0"/>
              <a:t>.</a:t>
            </a:r>
          </a:p>
        </p:txBody>
      </p:sp>
      <p:sp>
        <p:nvSpPr>
          <p:cNvPr id="18" name="Footer Placeholder 3">
            <a:extLst>
              <a:ext uri="{FF2B5EF4-FFF2-40B4-BE49-F238E27FC236}">
                <a16:creationId xmlns:a16="http://schemas.microsoft.com/office/drawing/2014/main" id="{0795BF2D-9566-452F-8839-76DA07AA13C8}"/>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p:graphicFrame>
        <p:nvGraphicFramePr>
          <p:cNvPr id="6" name="Chart 5">
            <a:extLst>
              <a:ext uri="{FF2B5EF4-FFF2-40B4-BE49-F238E27FC236}">
                <a16:creationId xmlns:a16="http://schemas.microsoft.com/office/drawing/2014/main" id="{19F0A647-E082-43C5-8413-03FD60ADD29C}"/>
              </a:ext>
            </a:extLst>
          </p:cNvPr>
          <p:cNvGraphicFramePr>
            <a:graphicFrameLocks/>
          </p:cNvGraphicFramePr>
          <p:nvPr>
            <p:extLst>
              <p:ext uri="{D42A27DB-BD31-4B8C-83A1-F6EECF244321}">
                <p14:modId xmlns:p14="http://schemas.microsoft.com/office/powerpoint/2010/main" val="1904014654"/>
              </p:ext>
            </p:extLst>
          </p:nvPr>
        </p:nvGraphicFramePr>
        <p:xfrm>
          <a:off x="5807005" y="462844"/>
          <a:ext cx="5809262" cy="5279436"/>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4">
            <a:extLst>
              <a:ext uri="{FF2B5EF4-FFF2-40B4-BE49-F238E27FC236}">
                <a16:creationId xmlns:a16="http://schemas.microsoft.com/office/drawing/2014/main" id="{F5C90AC8-DE87-42E8-ABB7-C4854A4B8BA1}"/>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13</a:t>
            </a:fld>
            <a:endParaRPr lang="en-US" dirty="0"/>
          </a:p>
        </p:txBody>
      </p:sp>
    </p:spTree>
    <p:extLst>
      <p:ext uri="{BB962C8B-B14F-4D97-AF65-F5344CB8AC3E}">
        <p14:creationId xmlns:p14="http://schemas.microsoft.com/office/powerpoint/2010/main" val="3921086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502060D8-A284-4502-904C-631F114748B2}"/>
              </a:ext>
            </a:extLst>
          </p:cNvPr>
          <p:cNvGraphicFramePr>
            <a:graphicFrameLocks/>
          </p:cNvGraphicFramePr>
          <p:nvPr>
            <p:extLst>
              <p:ext uri="{D42A27DB-BD31-4B8C-83A1-F6EECF244321}">
                <p14:modId xmlns:p14="http://schemas.microsoft.com/office/powerpoint/2010/main" val="2592125959"/>
              </p:ext>
            </p:extLst>
          </p:nvPr>
        </p:nvGraphicFramePr>
        <p:xfrm>
          <a:off x="6519068" y="1163782"/>
          <a:ext cx="5364000" cy="48900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19F0A647-E082-43C5-8413-03FD60ADD29C}"/>
              </a:ext>
            </a:extLst>
          </p:cNvPr>
          <p:cNvGraphicFramePr>
            <a:graphicFrameLocks/>
          </p:cNvGraphicFramePr>
          <p:nvPr>
            <p:extLst>
              <p:ext uri="{D42A27DB-BD31-4B8C-83A1-F6EECF244321}">
                <p14:modId xmlns:p14="http://schemas.microsoft.com/office/powerpoint/2010/main" val="1853234685"/>
              </p:ext>
            </p:extLst>
          </p:nvPr>
        </p:nvGraphicFramePr>
        <p:xfrm>
          <a:off x="1089283" y="1163782"/>
          <a:ext cx="5364000" cy="4890056"/>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8EB1C9D4-5AF4-499C-B639-80524371747E}"/>
              </a:ext>
            </a:extLst>
          </p:cNvPr>
          <p:cNvSpPr>
            <a:spLocks noGrp="1"/>
          </p:cNvSpPr>
          <p:nvPr>
            <p:ph type="title"/>
          </p:nvPr>
        </p:nvSpPr>
        <p:spPr>
          <a:xfrm>
            <a:off x="1447189" y="279544"/>
            <a:ext cx="9603275" cy="1049235"/>
          </a:xfrm>
        </p:spPr>
        <p:txBody>
          <a:bodyPr/>
          <a:lstStyle/>
          <a:p>
            <a:r>
              <a:rPr lang="en-US" dirty="0"/>
              <a:t>comparing LIKELY MOVERS</a:t>
            </a:r>
            <a:endParaRPr lang="en-GB" dirty="0"/>
          </a:p>
        </p:txBody>
      </p:sp>
      <p:sp>
        <p:nvSpPr>
          <p:cNvPr id="5" name="Rectangle: Rounded Corners 4">
            <a:extLst>
              <a:ext uri="{FF2B5EF4-FFF2-40B4-BE49-F238E27FC236}">
                <a16:creationId xmlns:a16="http://schemas.microsoft.com/office/drawing/2014/main" id="{AA852DD3-12D9-4C1A-8C56-EFDC9CB5CF9A}"/>
              </a:ext>
            </a:extLst>
          </p:cNvPr>
          <p:cNvSpPr/>
          <p:nvPr/>
        </p:nvSpPr>
        <p:spPr>
          <a:xfrm>
            <a:off x="7398327" y="67965"/>
            <a:ext cx="4656022" cy="1055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Greater Cambridge has a higher % of households likely to move, with 22% movers compared to 18% movers across the study area. A higher % of partial household moves is noticeable</a:t>
            </a:r>
          </a:p>
        </p:txBody>
      </p:sp>
      <p:sp>
        <p:nvSpPr>
          <p:cNvPr id="7" name="Footer Placeholder 3">
            <a:extLst>
              <a:ext uri="{FF2B5EF4-FFF2-40B4-BE49-F238E27FC236}">
                <a16:creationId xmlns:a16="http://schemas.microsoft.com/office/drawing/2014/main" id="{58E943F7-8942-4324-AF4A-52A373841664}"/>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p:sp>
        <p:nvSpPr>
          <p:cNvPr id="8" name="Slide Number Placeholder 4">
            <a:extLst>
              <a:ext uri="{FF2B5EF4-FFF2-40B4-BE49-F238E27FC236}">
                <a16:creationId xmlns:a16="http://schemas.microsoft.com/office/drawing/2014/main" id="{16CD1E61-9DD9-4FE0-81A9-AB0AC7628520}"/>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14</a:t>
            </a:fld>
            <a:endParaRPr lang="en-US" dirty="0"/>
          </a:p>
        </p:txBody>
      </p:sp>
      <p:sp>
        <p:nvSpPr>
          <p:cNvPr id="2" name="TextBox 1">
            <a:extLst>
              <a:ext uri="{FF2B5EF4-FFF2-40B4-BE49-F238E27FC236}">
                <a16:creationId xmlns:a16="http://schemas.microsoft.com/office/drawing/2014/main" id="{D7CE0857-16B1-ACFC-EC8C-0A401F5545D0}"/>
              </a:ext>
            </a:extLst>
          </p:cNvPr>
          <p:cNvSpPr txBox="1"/>
          <p:nvPr/>
        </p:nvSpPr>
        <p:spPr>
          <a:xfrm>
            <a:off x="9721021" y="5505511"/>
            <a:ext cx="1818233" cy="578882"/>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1400" dirty="0"/>
              <a:t>82% non-movers</a:t>
            </a:r>
          </a:p>
          <a:p>
            <a:pPr algn="ctr"/>
            <a:r>
              <a:rPr lang="en-GB" sz="1400" dirty="0"/>
              <a:t>18% movers</a:t>
            </a:r>
          </a:p>
        </p:txBody>
      </p:sp>
      <p:sp>
        <p:nvSpPr>
          <p:cNvPr id="9" name="TextBox 8">
            <a:extLst>
              <a:ext uri="{FF2B5EF4-FFF2-40B4-BE49-F238E27FC236}">
                <a16:creationId xmlns:a16="http://schemas.microsoft.com/office/drawing/2014/main" id="{EE45B779-54CD-7C93-4135-9AB53E05466B}"/>
              </a:ext>
            </a:extLst>
          </p:cNvPr>
          <p:cNvSpPr txBox="1"/>
          <p:nvPr/>
        </p:nvSpPr>
        <p:spPr>
          <a:xfrm>
            <a:off x="4643047" y="5474956"/>
            <a:ext cx="1818233" cy="578882"/>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1400" dirty="0"/>
              <a:t>78% non-movers</a:t>
            </a:r>
          </a:p>
          <a:p>
            <a:pPr algn="ctr"/>
            <a:r>
              <a:rPr lang="en-GB" sz="1400" dirty="0"/>
              <a:t>22% movers</a:t>
            </a:r>
          </a:p>
        </p:txBody>
      </p:sp>
    </p:spTree>
    <p:extLst>
      <p:ext uri="{BB962C8B-B14F-4D97-AF65-F5344CB8AC3E}">
        <p14:creationId xmlns:p14="http://schemas.microsoft.com/office/powerpoint/2010/main" val="367075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1451580" y="804519"/>
            <a:ext cx="4654614" cy="1049235"/>
          </a:xfrm>
        </p:spPr>
        <p:txBody>
          <a:bodyPr vert="horz" lIns="91440" tIns="45720" rIns="91440" bIns="45720" rtlCol="0" anchor="t">
            <a:noAutofit/>
          </a:bodyPr>
          <a:lstStyle/>
          <a:p>
            <a:r>
              <a:rPr lang="en-US" sz="3600" dirty="0"/>
              <a:t>Likely movers: </a:t>
            </a:r>
            <a:r>
              <a:rPr lang="en-US" sz="3600" cap="none" dirty="0"/>
              <a:t>DETAIL</a:t>
            </a:r>
            <a:endParaRPr lang="en-US" sz="3600" dirty="0"/>
          </a:p>
        </p:txBody>
      </p:sp>
      <p:sp>
        <p:nvSpPr>
          <p:cNvPr id="11" name="Content Placeholder 10">
            <a:extLst>
              <a:ext uri="{FF2B5EF4-FFF2-40B4-BE49-F238E27FC236}">
                <a16:creationId xmlns:a16="http://schemas.microsoft.com/office/drawing/2014/main" id="{76E9FD0B-23A8-4313-95D7-31D8EFE297AB}"/>
              </a:ext>
            </a:extLst>
          </p:cNvPr>
          <p:cNvSpPr>
            <a:spLocks noGrp="1"/>
          </p:cNvSpPr>
          <p:nvPr>
            <p:ph sz="half" idx="1"/>
          </p:nvPr>
        </p:nvSpPr>
        <p:spPr>
          <a:xfrm>
            <a:off x="1451579" y="2015734"/>
            <a:ext cx="4561276" cy="4367137"/>
          </a:xfrm>
        </p:spPr>
        <p:txBody>
          <a:bodyPr vert="horz" lIns="91440" tIns="45720" rIns="91440" bIns="45720" rtlCol="0" anchor="t">
            <a:normAutofit fontScale="92500" lnSpcReduction="20000"/>
          </a:bodyPr>
          <a:lstStyle/>
          <a:p>
            <a:pPr>
              <a:lnSpc>
                <a:spcPct val="110000"/>
              </a:lnSpc>
            </a:pPr>
            <a:r>
              <a:rPr lang="en-US" dirty="0"/>
              <a:t>We can also look at movers / non movers by tenure. This is a guide only and we can’t make big assumptions based on the data, but useful to be aware of.</a:t>
            </a:r>
          </a:p>
          <a:p>
            <a:pPr>
              <a:lnSpc>
                <a:spcPct val="110000"/>
              </a:lnSpc>
            </a:pPr>
            <a:r>
              <a:rPr lang="en-GB" dirty="0"/>
              <a:t>For those that moved in the year before Census day 2011, for </a:t>
            </a:r>
            <a:r>
              <a:rPr lang="en-US" dirty="0"/>
              <a:t>Greater Cambridge </a:t>
            </a:r>
          </a:p>
          <a:p>
            <a:pPr lvl="1">
              <a:lnSpc>
                <a:spcPct val="110000"/>
              </a:lnSpc>
            </a:pPr>
            <a:r>
              <a:rPr lang="en-US" dirty="0"/>
              <a:t>58% of renters moved</a:t>
            </a:r>
          </a:p>
          <a:p>
            <a:pPr lvl="1">
              <a:lnSpc>
                <a:spcPct val="110000"/>
              </a:lnSpc>
            </a:pPr>
            <a:r>
              <a:rPr lang="en-US" dirty="0"/>
              <a:t>19% of owners with a mortgage or shared owners moved</a:t>
            </a:r>
          </a:p>
          <a:p>
            <a:pPr lvl="1">
              <a:lnSpc>
                <a:spcPct val="110000"/>
              </a:lnSpc>
            </a:pPr>
            <a:r>
              <a:rPr lang="en-US" dirty="0"/>
              <a:t>18% of social renters moved</a:t>
            </a:r>
          </a:p>
          <a:p>
            <a:pPr lvl="1">
              <a:lnSpc>
                <a:spcPct val="110000"/>
              </a:lnSpc>
            </a:pPr>
            <a:r>
              <a:rPr lang="en-US" dirty="0"/>
              <a:t>Only 10% of outright owners moved.</a:t>
            </a:r>
          </a:p>
          <a:p>
            <a:pPr>
              <a:lnSpc>
                <a:spcPct val="110000"/>
              </a:lnSpc>
            </a:pPr>
            <a:r>
              <a:rPr lang="en-US" dirty="0"/>
              <a:t>Will compare 2021 Census results which will have several different influences, yet to be released…</a:t>
            </a:r>
          </a:p>
        </p:txBody>
      </p:sp>
      <p:sp>
        <p:nvSpPr>
          <p:cNvPr id="13" name="Footer Placeholder 3">
            <a:extLst>
              <a:ext uri="{FF2B5EF4-FFF2-40B4-BE49-F238E27FC236}">
                <a16:creationId xmlns:a16="http://schemas.microsoft.com/office/drawing/2014/main" id="{3D7C3CF3-3E30-4F45-B871-7AA8BF50CA76}"/>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p:graphicFrame>
        <p:nvGraphicFramePr>
          <p:cNvPr id="14" name="Chart 13">
            <a:extLst>
              <a:ext uri="{FF2B5EF4-FFF2-40B4-BE49-F238E27FC236}">
                <a16:creationId xmlns:a16="http://schemas.microsoft.com/office/drawing/2014/main" id="{2282A65D-80BF-40F3-A38A-272FE59C07CF}"/>
              </a:ext>
            </a:extLst>
          </p:cNvPr>
          <p:cNvGraphicFramePr>
            <a:graphicFrameLocks/>
          </p:cNvGraphicFramePr>
          <p:nvPr>
            <p:extLst>
              <p:ext uri="{D42A27DB-BD31-4B8C-83A1-F6EECF244321}">
                <p14:modId xmlns:p14="http://schemas.microsoft.com/office/powerpoint/2010/main" val="1805585211"/>
              </p:ext>
            </p:extLst>
          </p:nvPr>
        </p:nvGraphicFramePr>
        <p:xfrm>
          <a:off x="6106193" y="365760"/>
          <a:ext cx="5854898" cy="5687721"/>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4">
            <a:extLst>
              <a:ext uri="{FF2B5EF4-FFF2-40B4-BE49-F238E27FC236}">
                <a16:creationId xmlns:a16="http://schemas.microsoft.com/office/drawing/2014/main" id="{0B6D35C0-741E-4C9C-ACD2-FE9B12D4E526}"/>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15</a:t>
            </a:fld>
            <a:endParaRPr lang="en-US" dirty="0"/>
          </a:p>
        </p:txBody>
      </p:sp>
    </p:spTree>
    <p:extLst>
      <p:ext uri="{BB962C8B-B14F-4D97-AF65-F5344CB8AC3E}">
        <p14:creationId xmlns:p14="http://schemas.microsoft.com/office/powerpoint/2010/main" val="3957326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19D525-F07F-EC99-3E63-CBDA48FD23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AEEB4E91-2F27-B1CA-B373-BBC96DA18522}"/>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9C976ACB-C174-0383-1FF0-FD0393311BB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FDE725-182C-7A6D-26E2-010F6DD0A0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BAC6E839-5D5C-13F8-DA22-ED6F59B590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E4AD02E-B927-5BF1-DAD1-57DC54121B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Rectangle 8">
            <a:extLst>
              <a:ext uri="{FF2B5EF4-FFF2-40B4-BE49-F238E27FC236}">
                <a16:creationId xmlns:a16="http://schemas.microsoft.com/office/drawing/2014/main" id="{6C89E4D6-D859-B83D-4B49-96A68F713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C1D605F-5F5D-193C-F74E-0BD2F4A8C7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EFBFC86-90DD-46D8-4237-54D8EEB768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774C98E6-6299-62A3-05A8-7B0070A3BCCA}"/>
              </a:ext>
            </a:extLst>
          </p:cNvPr>
          <p:cNvSpPr txBox="1">
            <a:spLocks/>
          </p:cNvSpPr>
          <p:nvPr/>
        </p:nvSpPr>
        <p:spPr>
          <a:xfrm>
            <a:off x="1557071" y="1584552"/>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Income </a:t>
            </a:r>
          </a:p>
        </p:txBody>
      </p:sp>
      <p:sp>
        <p:nvSpPr>
          <p:cNvPr id="13" name="Text Placeholder 2">
            <a:extLst>
              <a:ext uri="{FF2B5EF4-FFF2-40B4-BE49-F238E27FC236}">
                <a16:creationId xmlns:a16="http://schemas.microsoft.com/office/drawing/2014/main" id="{08FC59A8-AEDC-E5D4-16D9-A11F8B53F1C8}"/>
              </a:ext>
            </a:extLst>
          </p:cNvPr>
          <p:cNvSpPr txBox="1">
            <a:spLocks/>
          </p:cNvSpPr>
          <p:nvPr/>
        </p:nvSpPr>
        <p:spPr>
          <a:xfrm>
            <a:off x="1535372" y="3901442"/>
            <a:ext cx="9120954" cy="976166"/>
          </a:xfrm>
          <a:prstGeom prst="rect">
            <a:avLst/>
          </a:prstGeom>
        </p:spPr>
        <p:txBody>
          <a:bodyPr vert="horz" lIns="91440" tIns="91440" rIns="91440" bIns="91440" rtlCol="0">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US" cap="all" dirty="0">
                <a:solidFill>
                  <a:schemeClr val="accent1"/>
                </a:solidFill>
              </a:rPr>
              <a:t>Income distribution</a:t>
            </a:r>
          </a:p>
          <a:p>
            <a:pPr algn="ctr"/>
            <a:r>
              <a:rPr lang="en-US" cap="all" dirty="0">
                <a:solidFill>
                  <a:schemeClr val="accent1"/>
                </a:solidFill>
              </a:rPr>
              <a:t>change in income</a:t>
            </a:r>
          </a:p>
        </p:txBody>
      </p:sp>
      <p:pic>
        <p:nvPicPr>
          <p:cNvPr id="14" name="Picture 13">
            <a:extLst>
              <a:ext uri="{FF2B5EF4-FFF2-40B4-BE49-F238E27FC236}">
                <a16:creationId xmlns:a16="http://schemas.microsoft.com/office/drawing/2014/main" id="{9B98F9F6-1A71-0D0D-4F82-2F7033AAE897}"/>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7AD40198-5D32-7A36-6417-F9EA0861AD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6" name="Slide Number Placeholder 4">
            <a:extLst>
              <a:ext uri="{FF2B5EF4-FFF2-40B4-BE49-F238E27FC236}">
                <a16:creationId xmlns:a16="http://schemas.microsoft.com/office/drawing/2014/main" id="{845D89AC-2576-66D3-BAF3-3E9706FBCA7A}"/>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16</a:t>
            </a:fld>
            <a:endParaRPr lang="en-US" dirty="0"/>
          </a:p>
        </p:txBody>
      </p:sp>
      <p:sp>
        <p:nvSpPr>
          <p:cNvPr id="2" name="Footer Placeholder 3">
            <a:extLst>
              <a:ext uri="{FF2B5EF4-FFF2-40B4-BE49-F238E27FC236}">
                <a16:creationId xmlns:a16="http://schemas.microsoft.com/office/drawing/2014/main" id="{F5471ADE-AF98-83DA-1957-B467917ABC1B}"/>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p:spTree>
    <p:extLst>
      <p:ext uri="{BB962C8B-B14F-4D97-AF65-F5344CB8AC3E}">
        <p14:creationId xmlns:p14="http://schemas.microsoft.com/office/powerpoint/2010/main" val="2364565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42A6CC8-B2D3-F59A-72B3-AEBE069F1ED8}"/>
              </a:ext>
            </a:extLst>
          </p:cNvPr>
          <p:cNvSpPr txBox="1">
            <a:spLocks/>
          </p:cNvSpPr>
          <p:nvPr/>
        </p:nvSpPr>
        <p:spPr>
          <a:xfrm>
            <a:off x="1447191" y="647401"/>
            <a:ext cx="9607661" cy="1056319"/>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incomes</a:t>
            </a:r>
          </a:p>
        </p:txBody>
      </p:sp>
      <p:sp>
        <p:nvSpPr>
          <p:cNvPr id="4" name="Content Placeholder 6">
            <a:extLst>
              <a:ext uri="{FF2B5EF4-FFF2-40B4-BE49-F238E27FC236}">
                <a16:creationId xmlns:a16="http://schemas.microsoft.com/office/drawing/2014/main" id="{5BFC4CC1-2642-CF2A-A181-5462B5C61C97}"/>
              </a:ext>
            </a:extLst>
          </p:cNvPr>
          <p:cNvSpPr txBox="1">
            <a:spLocks/>
          </p:cNvSpPr>
          <p:nvPr/>
        </p:nvSpPr>
        <p:spPr>
          <a:xfrm>
            <a:off x="1451579" y="2484379"/>
            <a:ext cx="9603275" cy="3726220"/>
          </a:xfrm>
          <a:prstGeom prst="rect">
            <a:avLst/>
          </a:prstGeom>
        </p:spPr>
        <p:txBody>
          <a:bodyPr vert="horz" lIns="91440" tIns="45720" rIns="91440" bIns="45720" rtlCol="0" anchor="t">
            <a:normAutofit fontScale="70000" lnSpcReduction="20000"/>
          </a:bodyPr>
          <a:lstStyle>
            <a:lvl1pPr marL="0" indent="0" algn="l" defTabSz="914400" rtl="0" eaLnBrk="1" latinLnBrk="0" hangingPunct="1">
              <a:lnSpc>
                <a:spcPct val="100000"/>
              </a:lnSpc>
              <a:spcBef>
                <a:spcPts val="1000"/>
              </a:spcBef>
              <a:buClr>
                <a:schemeClr val="accent1"/>
              </a:buClr>
              <a:buSzPct val="100000"/>
              <a:buFont typeface="Arial" panose="020B0604020202020204" pitchFamily="34" charset="0"/>
              <a:buNone/>
              <a:defRPr sz="2200" b="0" kern="1200" cap="all" baseline="0">
                <a:solidFill>
                  <a:schemeClr val="accent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2000" b="1" kern="1200" cap="none"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800" b="1" kern="120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cap="none"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tx1"/>
                </a:solidFill>
                <a:effectLst/>
                <a:latin typeface="+mn-lt"/>
                <a:ea typeface="+mn-ea"/>
                <a:cs typeface="+mn-cs"/>
              </a:defRPr>
            </a:lvl9pPr>
          </a:lstStyle>
          <a:p>
            <a:r>
              <a:rPr lang="en-GB" sz="2900" dirty="0"/>
              <a:t>About caci data</a:t>
            </a:r>
          </a:p>
          <a:p>
            <a:r>
              <a:rPr lang="en-GB" cap="none" dirty="0">
                <a:solidFill>
                  <a:schemeClr val="tx1"/>
                </a:solidFill>
              </a:rPr>
              <a:t>A firm called CACI developed away to provide consistent and reliable household income estimates at postcode level across the UK. It uses information from CACI's lifestyle database, ONS average weekly earnings and living costs &amp; food survey to build a consistent and statistically reliable model.  </a:t>
            </a:r>
          </a:p>
          <a:p>
            <a:r>
              <a:rPr lang="en-GB" cap="none" dirty="0">
                <a:solidFill>
                  <a:schemeClr val="tx1"/>
                </a:solidFill>
              </a:rPr>
              <a:t>Income is gross household income from all sources including earnings, benefits and investments. </a:t>
            </a:r>
          </a:p>
          <a:p>
            <a:r>
              <a:rPr lang="en-GB" cap="none" dirty="0">
                <a:solidFill>
                  <a:schemeClr val="tx1"/>
                </a:solidFill>
              </a:rPr>
              <a:t>The data is provided as mean, median and mode income, and also breaks down into £5,000 bands. </a:t>
            </a:r>
          </a:p>
          <a:p>
            <a:r>
              <a:rPr lang="en-GB" cap="none" dirty="0">
                <a:solidFill>
                  <a:schemeClr val="tx1"/>
                </a:solidFill>
              </a:rPr>
              <a:t>There are a number of households in the lowest income bands, who we would expect should be supported by the benefit system so no-one would be on an income of less than £5k per year. However there are typically students and adults of pensionable age and some disadvantaged families in this banding. </a:t>
            </a:r>
          </a:p>
          <a:p>
            <a:r>
              <a:rPr lang="en-GB" cap="none" dirty="0">
                <a:solidFill>
                  <a:schemeClr val="tx1"/>
                </a:solidFill>
              </a:rPr>
              <a:t>It is also important to note that benefits are claimed by people higher up the income spectrum, it is not the sole preserve of the poorest households; these benefits help many households on modest and middling incomes make ends meet. </a:t>
            </a:r>
          </a:p>
          <a:p>
            <a:r>
              <a:rPr lang="en-GB" cap="none" dirty="0">
                <a:solidFill>
                  <a:schemeClr val="tx1"/>
                </a:solidFill>
              </a:rPr>
              <a:t>CACI data is provided on a subscription basis, there is no web link to the source data. Local access comes via our subscription to Hometrack. </a:t>
            </a:r>
          </a:p>
          <a:p>
            <a:r>
              <a:rPr lang="en-GB" cap="none" dirty="0">
                <a:solidFill>
                  <a:schemeClr val="tx1"/>
                </a:solidFill>
              </a:rPr>
              <a:t>CACI stands for </a:t>
            </a:r>
            <a:r>
              <a:rPr lang="en-GB" b="1" cap="none" dirty="0">
                <a:solidFill>
                  <a:schemeClr val="tx1"/>
                </a:solidFill>
              </a:rPr>
              <a:t>C</a:t>
            </a:r>
            <a:r>
              <a:rPr lang="en-GB" cap="none" dirty="0">
                <a:solidFill>
                  <a:schemeClr val="tx1"/>
                </a:solidFill>
              </a:rPr>
              <a:t>onsolidated </a:t>
            </a:r>
            <a:r>
              <a:rPr lang="en-GB" b="1" cap="none" dirty="0">
                <a:solidFill>
                  <a:schemeClr val="tx1"/>
                </a:solidFill>
              </a:rPr>
              <a:t>A</a:t>
            </a:r>
            <a:r>
              <a:rPr lang="en-GB" cap="none" dirty="0">
                <a:solidFill>
                  <a:schemeClr val="tx1"/>
                </a:solidFill>
              </a:rPr>
              <a:t>nalysis </a:t>
            </a:r>
            <a:r>
              <a:rPr lang="en-GB" b="1" cap="none" dirty="0">
                <a:solidFill>
                  <a:schemeClr val="tx1"/>
                </a:solidFill>
              </a:rPr>
              <a:t>C</a:t>
            </a:r>
            <a:r>
              <a:rPr lang="en-GB" cap="none" dirty="0">
                <a:solidFill>
                  <a:schemeClr val="tx1"/>
                </a:solidFill>
              </a:rPr>
              <a:t>entre </a:t>
            </a:r>
            <a:r>
              <a:rPr lang="en-GB" b="1" cap="none" dirty="0">
                <a:solidFill>
                  <a:schemeClr val="tx1"/>
                </a:solidFill>
              </a:rPr>
              <a:t>I</a:t>
            </a:r>
            <a:r>
              <a:rPr lang="en-GB" cap="none" dirty="0">
                <a:solidFill>
                  <a:schemeClr val="tx1"/>
                </a:solidFill>
              </a:rPr>
              <a:t>ncorporated.</a:t>
            </a:r>
          </a:p>
        </p:txBody>
      </p:sp>
      <p:sp>
        <p:nvSpPr>
          <p:cNvPr id="5" name="Slide Number Placeholder 4">
            <a:extLst>
              <a:ext uri="{FF2B5EF4-FFF2-40B4-BE49-F238E27FC236}">
                <a16:creationId xmlns:a16="http://schemas.microsoft.com/office/drawing/2014/main" id="{D6485AEE-6AA9-E906-2628-D786141D60FF}"/>
              </a:ext>
            </a:extLst>
          </p:cNvPr>
          <p:cNvSpPr>
            <a:spLocks noGrp="1"/>
          </p:cNvSpPr>
          <p:nvPr>
            <p:ph type="sldNum" sz="quarter" idx="12"/>
          </p:nvPr>
        </p:nvSpPr>
        <p:spPr>
          <a:xfrm>
            <a:off x="11380981" y="6354422"/>
            <a:ext cx="811019" cy="503578"/>
          </a:xfrm>
        </p:spPr>
        <p:txBody>
          <a:bodyPr/>
          <a:lstStyle/>
          <a:p>
            <a:fld id="{0D309695-DEC3-40DA-9DF5-330280C9D0E8}" type="slidenum">
              <a:rPr lang="en-US" smtClean="0"/>
              <a:pPr/>
              <a:t>17</a:t>
            </a:fld>
            <a:endParaRPr lang="en-US" dirty="0"/>
          </a:p>
        </p:txBody>
      </p:sp>
      <p:graphicFrame>
        <p:nvGraphicFramePr>
          <p:cNvPr id="6" name="Table 5">
            <a:extLst>
              <a:ext uri="{FF2B5EF4-FFF2-40B4-BE49-F238E27FC236}">
                <a16:creationId xmlns:a16="http://schemas.microsoft.com/office/drawing/2014/main" id="{9B29C95E-B435-DD4F-EBC5-79B6BD0A07BC}"/>
              </a:ext>
            </a:extLst>
          </p:cNvPr>
          <p:cNvGraphicFramePr>
            <a:graphicFrameLocks noGrp="1"/>
          </p:cNvGraphicFramePr>
          <p:nvPr>
            <p:extLst>
              <p:ext uri="{D42A27DB-BD31-4B8C-83A1-F6EECF244321}">
                <p14:modId xmlns:p14="http://schemas.microsoft.com/office/powerpoint/2010/main" val="2985472379"/>
              </p:ext>
            </p:extLst>
          </p:nvPr>
        </p:nvGraphicFramePr>
        <p:xfrm>
          <a:off x="1447191" y="1703720"/>
          <a:ext cx="9607661" cy="780659"/>
        </p:xfrm>
        <a:graphic>
          <a:graphicData uri="http://schemas.openxmlformats.org/drawingml/2006/table">
            <a:tbl>
              <a:tblPr firstRow="1" bandRow="1">
                <a:tableStyleId>{69012ECD-51FC-41F1-AA8D-1B2483CD663E}</a:tableStyleId>
              </a:tblPr>
              <a:tblGrid>
                <a:gridCol w="3891163">
                  <a:extLst>
                    <a:ext uri="{9D8B030D-6E8A-4147-A177-3AD203B41FA5}">
                      <a16:colId xmlns:a16="http://schemas.microsoft.com/office/drawing/2014/main" val="3927090664"/>
                    </a:ext>
                  </a:extLst>
                </a:gridCol>
                <a:gridCol w="3030583">
                  <a:extLst>
                    <a:ext uri="{9D8B030D-6E8A-4147-A177-3AD203B41FA5}">
                      <a16:colId xmlns:a16="http://schemas.microsoft.com/office/drawing/2014/main" val="3294435107"/>
                    </a:ext>
                  </a:extLst>
                </a:gridCol>
                <a:gridCol w="2685915">
                  <a:extLst>
                    <a:ext uri="{9D8B030D-6E8A-4147-A177-3AD203B41FA5}">
                      <a16:colId xmlns:a16="http://schemas.microsoft.com/office/drawing/2014/main" val="1344021028"/>
                    </a:ext>
                  </a:extLst>
                </a:gridCol>
              </a:tblGrid>
              <a:tr h="227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Sources</a:t>
                      </a:r>
                    </a:p>
                  </a:txBody>
                  <a:tcPr/>
                </a:tc>
                <a:tc>
                  <a:txBody>
                    <a:bodyPr/>
                    <a:lstStyle/>
                    <a:p>
                      <a:r>
                        <a:rPr lang="en-GB" sz="1200" b="0" dirty="0">
                          <a:latin typeface="+mn-lt"/>
                        </a:rPr>
                        <a:t>Links</a:t>
                      </a:r>
                    </a:p>
                  </a:txBody>
                  <a:tcPr/>
                </a:tc>
                <a:tc>
                  <a:txBody>
                    <a:bodyPr/>
                    <a:lstStyle/>
                    <a:p>
                      <a:r>
                        <a:rPr lang="en-GB" sz="1200" b="0" dirty="0">
                          <a:latin typeface="+mn-lt"/>
                        </a:rPr>
                        <a:t>Dates</a:t>
                      </a:r>
                    </a:p>
                  </a:txBody>
                  <a:tcPr/>
                </a:tc>
                <a:extLst>
                  <a:ext uri="{0D108BD9-81ED-4DB2-BD59-A6C34878D82A}">
                    <a16:rowId xmlns:a16="http://schemas.microsoft.com/office/drawing/2014/main" val="3923115101"/>
                  </a:ext>
                </a:extLst>
              </a:tr>
              <a:tr h="506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CACI via Hometrack subscription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mn-lt"/>
                          <a:ea typeface="+mn-ea"/>
                          <a:cs typeface="+mn-cs"/>
                        </a:rPr>
                        <a:t>None (not open data)</a:t>
                      </a:r>
                    </a:p>
                  </a:txBody>
                  <a:tcPr marL="0" marR="0" marT="0" marB="0" anchor="ctr"/>
                </a:tc>
                <a:tc>
                  <a:txBody>
                    <a:bodyPr/>
                    <a:lstStyle/>
                    <a:p>
                      <a:pPr algn="l"/>
                      <a:r>
                        <a:rPr lang="en-GB" sz="1200" b="0" dirty="0">
                          <a:latin typeface="+mn-lt"/>
                        </a:rPr>
                        <a:t>Jan 2020 – Jan 2021 (updated May 2021)</a:t>
                      </a:r>
                    </a:p>
                  </a:txBody>
                  <a:tcPr anchor="ctr"/>
                </a:tc>
                <a:extLst>
                  <a:ext uri="{0D108BD9-81ED-4DB2-BD59-A6C34878D82A}">
                    <a16:rowId xmlns:a16="http://schemas.microsoft.com/office/drawing/2014/main" val="2279856294"/>
                  </a:ext>
                </a:extLst>
              </a:tr>
            </a:tbl>
          </a:graphicData>
        </a:graphic>
      </p:graphicFrame>
      <p:sp>
        <p:nvSpPr>
          <p:cNvPr id="2" name="Footer Placeholder 3">
            <a:extLst>
              <a:ext uri="{FF2B5EF4-FFF2-40B4-BE49-F238E27FC236}">
                <a16:creationId xmlns:a16="http://schemas.microsoft.com/office/drawing/2014/main" id="{8B66FC88-CF66-DB81-F101-BA781C15019F}"/>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p:spTree>
    <p:extLst>
      <p:ext uri="{BB962C8B-B14F-4D97-AF65-F5344CB8AC3E}">
        <p14:creationId xmlns:p14="http://schemas.microsoft.com/office/powerpoint/2010/main" val="2724354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659301" y="2235199"/>
            <a:ext cx="3303871" cy="1108529"/>
          </a:xfrm>
        </p:spPr>
        <p:txBody>
          <a:bodyPr vert="horz" lIns="91440" tIns="45720" rIns="91440" bIns="0" rtlCol="0" anchor="b">
            <a:noAutofit/>
          </a:bodyPr>
          <a:lstStyle/>
          <a:p>
            <a:r>
              <a:rPr lang="en-GB" sz="3600" dirty="0"/>
              <a:t>INCOME DISTRIBUTION</a:t>
            </a:r>
            <a:endParaRPr lang="en-US" sz="3600" dirty="0"/>
          </a:p>
        </p:txBody>
      </p:sp>
      <p:cxnSp>
        <p:nvCxnSpPr>
          <p:cNvPr id="20" name="Straight Connector 19">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2" name="Group 21">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39" name="Rectangle 22">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0" name="Rectangle 25">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27">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2" name="Straight Connector 29">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9" name="Footer Placeholder 3">
            <a:extLst>
              <a:ext uri="{FF2B5EF4-FFF2-40B4-BE49-F238E27FC236}">
                <a16:creationId xmlns:a16="http://schemas.microsoft.com/office/drawing/2014/main" id="{86C10748-C36D-457B-BA6C-37EF65E2B86F}"/>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p:graphicFrame>
        <p:nvGraphicFramePr>
          <p:cNvPr id="21" name="Chart 20">
            <a:extLst>
              <a:ext uri="{FF2B5EF4-FFF2-40B4-BE49-F238E27FC236}">
                <a16:creationId xmlns:a16="http://schemas.microsoft.com/office/drawing/2014/main" id="{F9424952-D673-4980-9BD6-FFD6E509EB6A}"/>
              </a:ext>
            </a:extLst>
          </p:cNvPr>
          <p:cNvGraphicFramePr>
            <a:graphicFrameLocks/>
          </p:cNvGraphicFramePr>
          <p:nvPr/>
        </p:nvGraphicFramePr>
        <p:xfrm>
          <a:off x="4455184" y="959223"/>
          <a:ext cx="6599668" cy="413533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6AAE7114-1A5E-4C57-9923-DBA940193DAD}"/>
              </a:ext>
            </a:extLst>
          </p:cNvPr>
          <p:cNvSpPr txBox="1"/>
          <p:nvPr/>
        </p:nvSpPr>
        <p:spPr>
          <a:xfrm>
            <a:off x="659301" y="3724507"/>
            <a:ext cx="2823919" cy="923330"/>
          </a:xfrm>
          <a:prstGeom prst="rect">
            <a:avLst/>
          </a:prstGeom>
          <a:noFill/>
        </p:spPr>
        <p:txBody>
          <a:bodyPr wrap="square" rtlCol="0">
            <a:spAutoFit/>
          </a:bodyPr>
          <a:lstStyle/>
          <a:p>
            <a:r>
              <a:rPr lang="en-US" sz="1800" dirty="0"/>
              <a:t>Count of households in £5,000 income bands</a:t>
            </a:r>
            <a:br>
              <a:rPr lang="en-US" sz="1800" dirty="0"/>
            </a:br>
            <a:r>
              <a:rPr lang="en-US" sz="1800" dirty="0"/>
              <a:t>(income includes benefits)</a:t>
            </a:r>
            <a:endParaRPr lang="en-GB" dirty="0"/>
          </a:p>
        </p:txBody>
      </p:sp>
      <p:sp>
        <p:nvSpPr>
          <p:cNvPr id="23" name="Slide Number Placeholder 4">
            <a:extLst>
              <a:ext uri="{FF2B5EF4-FFF2-40B4-BE49-F238E27FC236}">
                <a16:creationId xmlns:a16="http://schemas.microsoft.com/office/drawing/2014/main" id="{176C4F08-49F3-4072-8D6B-37ABF4C40F8D}"/>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18</a:t>
            </a:fld>
            <a:endParaRPr lang="en-US" dirty="0"/>
          </a:p>
        </p:txBody>
      </p:sp>
    </p:spTree>
    <p:extLst>
      <p:ext uri="{BB962C8B-B14F-4D97-AF65-F5344CB8AC3E}">
        <p14:creationId xmlns:p14="http://schemas.microsoft.com/office/powerpoint/2010/main" val="890447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3" name="Title 2">
            <a:extLst>
              <a:ext uri="{FF2B5EF4-FFF2-40B4-BE49-F238E27FC236}">
                <a16:creationId xmlns:a16="http://schemas.microsoft.com/office/drawing/2014/main" id="{57AFC009-552C-47F5-92DB-C83F43E1E209}"/>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3100" dirty="0"/>
              <a:t>Comparing income distribution</a:t>
            </a:r>
          </a:p>
        </p:txBody>
      </p:sp>
      <p:cxnSp>
        <p:nvCxnSpPr>
          <p:cNvPr id="23" name="Straight Connector 22">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5" name="Group 24">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6" name="Rectangle 25">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9" name="Rectangle 28">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3" name="Straight Connector 32">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6" name="Chart 5">
            <a:extLst>
              <a:ext uri="{FF2B5EF4-FFF2-40B4-BE49-F238E27FC236}">
                <a16:creationId xmlns:a16="http://schemas.microsoft.com/office/drawing/2014/main" id="{F054DAE6-6928-4A8C-BBF3-02F76FC2D547}"/>
              </a:ext>
            </a:extLst>
          </p:cNvPr>
          <p:cNvGraphicFramePr>
            <a:graphicFrameLocks/>
          </p:cNvGraphicFramePr>
          <p:nvPr>
            <p:extLst>
              <p:ext uri="{D42A27DB-BD31-4B8C-83A1-F6EECF244321}">
                <p14:modId xmlns:p14="http://schemas.microsoft.com/office/powerpoint/2010/main" val="3787920698"/>
              </p:ext>
            </p:extLst>
          </p:nvPr>
        </p:nvGraphicFramePr>
        <p:xfrm>
          <a:off x="4455184" y="976902"/>
          <a:ext cx="6599668" cy="4135339"/>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Rounded Corners 19">
            <a:extLst>
              <a:ext uri="{FF2B5EF4-FFF2-40B4-BE49-F238E27FC236}">
                <a16:creationId xmlns:a16="http://schemas.microsoft.com/office/drawing/2014/main" id="{A9D24B4A-279F-4A37-9E22-EF488B930D3F}"/>
              </a:ext>
            </a:extLst>
          </p:cNvPr>
          <p:cNvSpPr/>
          <p:nvPr/>
        </p:nvSpPr>
        <p:spPr>
          <a:xfrm>
            <a:off x="9320981" y="384206"/>
            <a:ext cx="2733367" cy="1532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Greater Cambridge sees slightly fewer households on incomes up to £20K, and markedly more on incomes higher than £20K, compared to the whole study area</a:t>
            </a:r>
          </a:p>
        </p:txBody>
      </p:sp>
      <p:sp>
        <p:nvSpPr>
          <p:cNvPr id="24" name="Footer Placeholder 3">
            <a:extLst>
              <a:ext uri="{FF2B5EF4-FFF2-40B4-BE49-F238E27FC236}">
                <a16:creationId xmlns:a16="http://schemas.microsoft.com/office/drawing/2014/main" id="{319736A4-E5FF-4B93-9C53-817B9B80F060}"/>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p:sp>
        <p:nvSpPr>
          <p:cNvPr id="28" name="Slide Number Placeholder 4">
            <a:extLst>
              <a:ext uri="{FF2B5EF4-FFF2-40B4-BE49-F238E27FC236}">
                <a16:creationId xmlns:a16="http://schemas.microsoft.com/office/drawing/2014/main" id="{54D7682F-E7F2-4F87-8E4B-C7344C50D53A}"/>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19</a:t>
            </a:fld>
            <a:endParaRPr lang="en-US" dirty="0"/>
          </a:p>
        </p:txBody>
      </p:sp>
      <p:sp>
        <p:nvSpPr>
          <p:cNvPr id="2" name="TextBox 1">
            <a:extLst>
              <a:ext uri="{FF2B5EF4-FFF2-40B4-BE49-F238E27FC236}">
                <a16:creationId xmlns:a16="http://schemas.microsoft.com/office/drawing/2014/main" id="{3A92753D-8D75-306D-BA75-7B9EEB0E9778}"/>
              </a:ext>
            </a:extLst>
          </p:cNvPr>
          <p:cNvSpPr txBox="1"/>
          <p:nvPr/>
        </p:nvSpPr>
        <p:spPr>
          <a:xfrm>
            <a:off x="659301" y="3687417"/>
            <a:ext cx="2805244" cy="2062103"/>
          </a:xfrm>
          <a:prstGeom prst="rect">
            <a:avLst/>
          </a:prstGeom>
          <a:noFill/>
        </p:spPr>
        <p:txBody>
          <a:bodyPr wrap="square" rtlCol="0">
            <a:spAutoFit/>
          </a:bodyPr>
          <a:lstStyle/>
          <a:p>
            <a:r>
              <a:rPr lang="en-GB" sz="1600" dirty="0"/>
              <a:t>Please note, the Total line is plotted on a different axis  (on the right) to the districts line, enabling us to compare the “shape” of the two graphs, despite the number of households in each £5K band being very different</a:t>
            </a:r>
          </a:p>
        </p:txBody>
      </p:sp>
    </p:spTree>
    <p:extLst>
      <p:ext uri="{BB962C8B-B14F-4D97-AF65-F5344CB8AC3E}">
        <p14:creationId xmlns:p14="http://schemas.microsoft.com/office/powerpoint/2010/main" val="373010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83EEE7CD-E41C-4E06-98A1-4E786938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8EDF38BA-A3D9-498C-AA03-C8AA212CD2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 name="Title 1">
            <a:extLst>
              <a:ext uri="{FF2B5EF4-FFF2-40B4-BE49-F238E27FC236}">
                <a16:creationId xmlns:a16="http://schemas.microsoft.com/office/drawing/2014/main" id="{74AA373F-8FA5-46C2-AD53-1780FE832F9C}"/>
              </a:ext>
            </a:extLst>
          </p:cNvPr>
          <p:cNvSpPr txBox="1">
            <a:spLocks/>
          </p:cNvSpPr>
          <p:nvPr/>
        </p:nvSpPr>
        <p:spPr>
          <a:xfrm>
            <a:off x="1451580" y="804520"/>
            <a:ext cx="3838474" cy="1049235"/>
          </a:xfrm>
          <a:prstGeom prst="rect">
            <a:avLst/>
          </a:prstGeom>
        </p:spPr>
        <p:txBody>
          <a:bodyP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sz="3000" dirty="0"/>
              <a:t>About the 2022 diamond update</a:t>
            </a:r>
          </a:p>
        </p:txBody>
      </p:sp>
      <p:sp>
        <p:nvSpPr>
          <p:cNvPr id="5" name="Rectangle 4">
            <a:extLst>
              <a:ext uri="{FF2B5EF4-FFF2-40B4-BE49-F238E27FC236}">
                <a16:creationId xmlns:a16="http://schemas.microsoft.com/office/drawing/2014/main" id="{460AEDEA-F353-4FF7-863F-95B8D1A108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nvGrpSpPr>
          <p:cNvPr id="6" name="Group 5">
            <a:extLst>
              <a:ext uri="{FF2B5EF4-FFF2-40B4-BE49-F238E27FC236}">
                <a16:creationId xmlns:a16="http://schemas.microsoft.com/office/drawing/2014/main" id="{3A6994F1-36AC-4358-BB6D-002E9F801C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7" name="Rectangle 6">
              <a:extLst>
                <a:ext uri="{FF2B5EF4-FFF2-40B4-BE49-F238E27FC236}">
                  <a16:creationId xmlns:a16="http://schemas.microsoft.com/office/drawing/2014/main" id="{44E38A58-3DB5-4121-93AF-66452F7D48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F740C9B-D91D-477E-9FAE-DE3C94B71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5" descr="A group of people sitting around a table with a board game&#10;&#10;Description automatically generated with low confidence">
            <a:extLst>
              <a:ext uri="{FF2B5EF4-FFF2-40B4-BE49-F238E27FC236}">
                <a16:creationId xmlns:a16="http://schemas.microsoft.com/office/drawing/2014/main" id="{B031529C-8B3C-46D9-A587-881C1B87E8DD}"/>
              </a:ext>
            </a:extLst>
          </p:cNvPr>
          <p:cNvPicPr>
            <a:picLocks noChangeAspect="1"/>
          </p:cNvPicPr>
          <p:nvPr/>
        </p:nvPicPr>
        <p:blipFill rotWithShape="1">
          <a:blip r:embed="rId2"/>
          <a:srcRect l="17314" r="12536"/>
          <a:stretch/>
        </p:blipFill>
        <p:spPr>
          <a:xfrm>
            <a:off x="6093926" y="1116345"/>
            <a:ext cx="4821551" cy="3866172"/>
          </a:xfrm>
          <a:prstGeom prst="rect">
            <a:avLst/>
          </a:prstGeom>
        </p:spPr>
      </p:pic>
      <p:pic>
        <p:nvPicPr>
          <p:cNvPr id="10" name="Picture 9">
            <a:extLst>
              <a:ext uri="{FF2B5EF4-FFF2-40B4-BE49-F238E27FC236}">
                <a16:creationId xmlns:a16="http://schemas.microsoft.com/office/drawing/2014/main" id="{7D851AD3-672C-45E6-AB5B-39B15DD8F8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 name="Straight Connector 10">
            <a:extLst>
              <a:ext uri="{FF2B5EF4-FFF2-40B4-BE49-F238E27FC236}">
                <a16:creationId xmlns:a16="http://schemas.microsoft.com/office/drawing/2014/main" id="{3381FC87-A967-4137-AAF1-1B088AE52B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2" name="Content Placeholder 3">
            <a:extLst>
              <a:ext uri="{FF2B5EF4-FFF2-40B4-BE49-F238E27FC236}">
                <a16:creationId xmlns:a16="http://schemas.microsoft.com/office/drawing/2014/main" id="{2549AED9-1B2C-4BBF-8F45-71CD175D51CE}"/>
              </a:ext>
            </a:extLst>
          </p:cNvPr>
          <p:cNvSpPr txBox="1">
            <a:spLocks/>
          </p:cNvSpPr>
          <p:nvPr/>
        </p:nvSpPr>
        <p:spPr>
          <a:xfrm>
            <a:off x="1451580" y="2141258"/>
            <a:ext cx="4002117" cy="3973792"/>
          </a:xfrm>
          <a:prstGeom prst="rect">
            <a:avLst/>
          </a:prstGeom>
        </p:spPr>
        <p:txBody>
          <a:bodyPr>
            <a:normAutofit fontScale="85000"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110000"/>
              </a:lnSpc>
              <a:buFont typeface="Arial" panose="020B0604020202020204" pitchFamily="34" charset="0"/>
              <a:buNone/>
            </a:pPr>
            <a:r>
              <a:rPr lang="en-GB" sz="1400" dirty="0"/>
              <a:t>The diamonds update 2022 consists of</a:t>
            </a:r>
          </a:p>
          <a:p>
            <a:pPr>
              <a:lnSpc>
                <a:spcPct val="110000"/>
              </a:lnSpc>
            </a:pPr>
            <a:r>
              <a:rPr lang="en-GB" sz="1400" dirty="0"/>
              <a:t>Executive summary</a:t>
            </a:r>
          </a:p>
          <a:p>
            <a:pPr>
              <a:lnSpc>
                <a:spcPct val="110000"/>
              </a:lnSpc>
            </a:pPr>
            <a:r>
              <a:rPr lang="en-GB" sz="1400" dirty="0"/>
              <a:t>Note setting out the method used</a:t>
            </a:r>
          </a:p>
          <a:p>
            <a:pPr>
              <a:lnSpc>
                <a:spcPct val="110000"/>
              </a:lnSpc>
            </a:pPr>
            <a:r>
              <a:rPr lang="en-GB" sz="1400" dirty="0"/>
              <a:t>Slides and notes setting out district data compared to the “whole area” which includes Cambridge, East Cambridgeshire, Fenland, Huntingdonshire, Peterborough, South Cambridgeshire and West Suffolk. In the slides this is referred to as “all”, “total” or “whole area”.</a:t>
            </a:r>
          </a:p>
          <a:p>
            <a:pPr>
              <a:lnSpc>
                <a:spcPct val="110000"/>
              </a:lnSpc>
            </a:pPr>
            <a:r>
              <a:rPr lang="en-GB" sz="1400" dirty="0"/>
              <a:t>Detailed spreadsheet of all data  and sources used which sits behind the reports, acting as a technical appendix</a:t>
            </a:r>
          </a:p>
          <a:p>
            <a:pPr>
              <a:lnSpc>
                <a:spcPct val="110000"/>
              </a:lnSpc>
            </a:pPr>
            <a:r>
              <a:rPr lang="en-GB" sz="1400" b="1" dirty="0"/>
              <a:t>You are looking at the slides setting out Greater Cambridge data, compared to the whole study area.</a:t>
            </a:r>
          </a:p>
          <a:p>
            <a:pPr>
              <a:lnSpc>
                <a:spcPct val="110000"/>
              </a:lnSpc>
            </a:pPr>
            <a:r>
              <a:rPr lang="en-GB" sz="1400" dirty="0"/>
              <a:t>There are two other sets of slides, looking at Cambridge and South Cambs individually, which may be helpful to look at alongside the Greater Cambridge slides</a:t>
            </a:r>
          </a:p>
        </p:txBody>
      </p:sp>
      <p:sp>
        <p:nvSpPr>
          <p:cNvPr id="13" name="Footer Placeholder 3">
            <a:extLst>
              <a:ext uri="{FF2B5EF4-FFF2-40B4-BE49-F238E27FC236}">
                <a16:creationId xmlns:a16="http://schemas.microsoft.com/office/drawing/2014/main" id="{8BBE649D-E771-45A0-9DB4-521D44263824}"/>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p:sp>
        <p:nvSpPr>
          <p:cNvPr id="15" name="Slide Number Placeholder 4">
            <a:extLst>
              <a:ext uri="{FF2B5EF4-FFF2-40B4-BE49-F238E27FC236}">
                <a16:creationId xmlns:a16="http://schemas.microsoft.com/office/drawing/2014/main" id="{306777A3-C43F-4697-BCB0-10BF56434FEE}"/>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a:t>
            </a:fld>
            <a:endParaRPr lang="en-US" dirty="0"/>
          </a:p>
        </p:txBody>
      </p:sp>
    </p:spTree>
    <p:extLst>
      <p:ext uri="{BB962C8B-B14F-4D97-AF65-F5344CB8AC3E}">
        <p14:creationId xmlns:p14="http://schemas.microsoft.com/office/powerpoint/2010/main" val="1783623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659301" y="2235199"/>
            <a:ext cx="3303871" cy="1108529"/>
          </a:xfrm>
        </p:spPr>
        <p:txBody>
          <a:bodyPr vert="horz" lIns="91440" tIns="45720" rIns="91440" bIns="0" rtlCol="0" anchor="b">
            <a:noAutofit/>
          </a:bodyPr>
          <a:lstStyle/>
          <a:p>
            <a:r>
              <a:rPr lang="en-GB" sz="3600" dirty="0"/>
              <a:t>CHANGE IN INCOME</a:t>
            </a:r>
            <a:endParaRPr lang="en-US" dirty="0"/>
          </a:p>
        </p:txBody>
      </p:sp>
      <p:cxnSp>
        <p:nvCxnSpPr>
          <p:cNvPr id="20" name="Straight Connector 19">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2" name="Group 21">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39" name="Rectangle 22">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0" name="Rectangle 25">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27">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2" name="Straight Connector 29">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9" name="Footer Placeholder 3">
            <a:extLst>
              <a:ext uri="{FF2B5EF4-FFF2-40B4-BE49-F238E27FC236}">
                <a16:creationId xmlns:a16="http://schemas.microsoft.com/office/drawing/2014/main" id="{86C10748-C36D-457B-BA6C-37EF65E2B86F}"/>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p:sp>
        <p:nvSpPr>
          <p:cNvPr id="3" name="TextBox 2">
            <a:extLst>
              <a:ext uri="{FF2B5EF4-FFF2-40B4-BE49-F238E27FC236}">
                <a16:creationId xmlns:a16="http://schemas.microsoft.com/office/drawing/2014/main" id="{6AAE7114-1A5E-4C57-9923-DBA940193DAD}"/>
              </a:ext>
            </a:extLst>
          </p:cNvPr>
          <p:cNvSpPr txBox="1"/>
          <p:nvPr/>
        </p:nvSpPr>
        <p:spPr>
          <a:xfrm>
            <a:off x="659301" y="3724507"/>
            <a:ext cx="2823919" cy="646331"/>
          </a:xfrm>
          <a:prstGeom prst="rect">
            <a:avLst/>
          </a:prstGeom>
          <a:noFill/>
        </p:spPr>
        <p:txBody>
          <a:bodyPr wrap="square" rtlCol="0">
            <a:spAutoFit/>
          </a:bodyPr>
          <a:lstStyle/>
          <a:p>
            <a:r>
              <a:rPr lang="en-US" dirty="0"/>
              <a:t>CACI data 2016-17 and 2020-21</a:t>
            </a:r>
            <a:endParaRPr lang="en-GB" dirty="0"/>
          </a:p>
        </p:txBody>
      </p:sp>
      <p:graphicFrame>
        <p:nvGraphicFramePr>
          <p:cNvPr id="23" name="Picture Placeholder 17">
            <a:extLst>
              <a:ext uri="{FF2B5EF4-FFF2-40B4-BE49-F238E27FC236}">
                <a16:creationId xmlns:a16="http://schemas.microsoft.com/office/drawing/2014/main" id="{97EC37DB-4DB2-412F-8833-425B917FBC57}"/>
              </a:ext>
            </a:extLst>
          </p:cNvPr>
          <p:cNvGraphicFramePr>
            <a:graphicFrameLocks/>
          </p:cNvGraphicFramePr>
          <p:nvPr>
            <p:extLst>
              <p:ext uri="{D42A27DB-BD31-4B8C-83A1-F6EECF244321}">
                <p14:modId xmlns:p14="http://schemas.microsoft.com/office/powerpoint/2010/main" val="1068952370"/>
              </p:ext>
            </p:extLst>
          </p:nvPr>
        </p:nvGraphicFramePr>
        <p:xfrm>
          <a:off x="4455184" y="976902"/>
          <a:ext cx="6615581" cy="4135339"/>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Rounded Corners 20">
            <a:extLst>
              <a:ext uri="{FF2B5EF4-FFF2-40B4-BE49-F238E27FC236}">
                <a16:creationId xmlns:a16="http://schemas.microsoft.com/office/drawing/2014/main" id="{7646D573-B93A-41AE-B49A-8E1A56CFED4F}"/>
              </a:ext>
            </a:extLst>
          </p:cNvPr>
          <p:cNvSpPr/>
          <p:nvPr/>
        </p:nvSpPr>
        <p:spPr>
          <a:xfrm>
            <a:off x="176981" y="413216"/>
            <a:ext cx="3652446" cy="1532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The number of households on incomes of less than £35K has fallen a good deal. The number on incomes above £35K has held fairly steady. The number on more than £100K has decreased a good </a:t>
            </a:r>
            <a:r>
              <a:rPr lang="en-GB" sz="1400" dirty="0">
                <a:solidFill>
                  <a:schemeClr val="bg1"/>
                </a:solidFill>
              </a:rPr>
              <a:t>deal (as it has in other areas)</a:t>
            </a:r>
            <a:endParaRPr lang="en-GB" sz="1400" dirty="0"/>
          </a:p>
        </p:txBody>
      </p:sp>
      <p:sp>
        <p:nvSpPr>
          <p:cNvPr id="25" name="Slide Number Placeholder 4">
            <a:extLst>
              <a:ext uri="{FF2B5EF4-FFF2-40B4-BE49-F238E27FC236}">
                <a16:creationId xmlns:a16="http://schemas.microsoft.com/office/drawing/2014/main" id="{DEDF7497-9D80-438B-934D-5458E9303FEE}"/>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20</a:t>
            </a:fld>
            <a:endParaRPr lang="en-US" dirty="0"/>
          </a:p>
        </p:txBody>
      </p:sp>
    </p:spTree>
    <p:extLst>
      <p:ext uri="{BB962C8B-B14F-4D97-AF65-F5344CB8AC3E}">
        <p14:creationId xmlns:p14="http://schemas.microsoft.com/office/powerpoint/2010/main" val="26529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50937D-CC89-F862-35EC-8842014EB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9F1EC13B-204A-31DE-71FC-484D1514CBEE}"/>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C947136E-26D0-4747-EB9D-61672417C9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F4DD4F3-56AB-72DA-CBF5-6200B8C22AE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1202ED2B-0717-4003-2A18-E4FE4E1AC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974093A-9498-907D-95DB-FE5B1528F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Rectangle 8">
            <a:extLst>
              <a:ext uri="{FF2B5EF4-FFF2-40B4-BE49-F238E27FC236}">
                <a16:creationId xmlns:a16="http://schemas.microsoft.com/office/drawing/2014/main" id="{8EC717E7-EC02-A243-EF7E-13CFFC92F2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D178AAA-9949-67F4-9140-FA0EDA6F4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B506DE0-4003-54CF-563E-D36F8B2F1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16663ACB-E6B8-A794-BFF6-FAE292BBFB41}"/>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043C6484-EC90-CCF0-884F-23B11F787E4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6" name="Slide Number Placeholder 4">
            <a:extLst>
              <a:ext uri="{FF2B5EF4-FFF2-40B4-BE49-F238E27FC236}">
                <a16:creationId xmlns:a16="http://schemas.microsoft.com/office/drawing/2014/main" id="{F452A5BD-0919-FFDD-6E6B-BE6B5FDD4A78}"/>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21</a:t>
            </a:fld>
            <a:endParaRPr lang="en-US" dirty="0"/>
          </a:p>
        </p:txBody>
      </p:sp>
      <p:sp>
        <p:nvSpPr>
          <p:cNvPr id="17" name="Footer Placeholder 3">
            <a:extLst>
              <a:ext uri="{FF2B5EF4-FFF2-40B4-BE49-F238E27FC236}">
                <a16:creationId xmlns:a16="http://schemas.microsoft.com/office/drawing/2014/main" id="{74C1F666-B461-7BEB-7D09-4D36AC5B79D9}"/>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p:sp>
        <p:nvSpPr>
          <p:cNvPr id="2" name="Title 1">
            <a:extLst>
              <a:ext uri="{FF2B5EF4-FFF2-40B4-BE49-F238E27FC236}">
                <a16:creationId xmlns:a16="http://schemas.microsoft.com/office/drawing/2014/main" id="{87D1B77F-1C59-3114-BAEE-486F2CC95397}"/>
              </a:ext>
            </a:extLst>
          </p:cNvPr>
          <p:cNvSpPr txBox="1">
            <a:spLocks/>
          </p:cNvSpPr>
          <p:nvPr/>
        </p:nvSpPr>
        <p:spPr>
          <a:xfrm>
            <a:off x="1557222" y="1232264"/>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Housing costs</a:t>
            </a:r>
          </a:p>
        </p:txBody>
      </p:sp>
      <p:sp>
        <p:nvSpPr>
          <p:cNvPr id="18" name="Text Placeholder 2">
            <a:extLst>
              <a:ext uri="{FF2B5EF4-FFF2-40B4-BE49-F238E27FC236}">
                <a16:creationId xmlns:a16="http://schemas.microsoft.com/office/drawing/2014/main" id="{A1F2F729-A365-7BF7-1D03-A634892C05E0}"/>
              </a:ext>
            </a:extLst>
          </p:cNvPr>
          <p:cNvSpPr txBox="1">
            <a:spLocks/>
          </p:cNvSpPr>
          <p:nvPr/>
        </p:nvSpPr>
        <p:spPr>
          <a:xfrm>
            <a:off x="1535372" y="4080933"/>
            <a:ext cx="9120954" cy="956676"/>
          </a:xfrm>
          <a:prstGeom prst="rect">
            <a:avLst/>
          </a:prstGeom>
        </p:spPr>
        <p:txBody>
          <a:bodyPr vert="horz" lIns="91440" tIns="91440" rIns="91440" bIns="9144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285750" indent="-285750" algn="ctr"/>
            <a:r>
              <a:rPr lang="en-US" sz="1400" cap="all" dirty="0">
                <a:solidFill>
                  <a:schemeClr val="accent1"/>
                </a:solidFill>
              </a:rPr>
              <a:t>Identify housing costs and the range of costs across the study area</a:t>
            </a:r>
          </a:p>
        </p:txBody>
      </p:sp>
    </p:spTree>
    <p:extLst>
      <p:ext uri="{BB962C8B-B14F-4D97-AF65-F5344CB8AC3E}">
        <p14:creationId xmlns:p14="http://schemas.microsoft.com/office/powerpoint/2010/main" val="488304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FB5947B-3D31-62EE-9BFA-80262BC7C149}"/>
              </a:ext>
            </a:extLst>
          </p:cNvPr>
          <p:cNvSpPr txBox="1">
            <a:spLocks/>
          </p:cNvSpPr>
          <p:nvPr/>
        </p:nvSpPr>
        <p:spPr>
          <a:xfrm>
            <a:off x="177553" y="0"/>
            <a:ext cx="10877300" cy="57485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ANNUAL housing costs</a:t>
            </a:r>
          </a:p>
        </p:txBody>
      </p:sp>
      <p:sp>
        <p:nvSpPr>
          <p:cNvPr id="5" name="Slide Number Placeholder 4">
            <a:extLst>
              <a:ext uri="{FF2B5EF4-FFF2-40B4-BE49-F238E27FC236}">
                <a16:creationId xmlns:a16="http://schemas.microsoft.com/office/drawing/2014/main" id="{21928B08-6B90-72BF-91F8-9E264F73C06E}"/>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22</a:t>
            </a:fld>
            <a:endParaRPr lang="en-US" dirty="0"/>
          </a:p>
        </p:txBody>
      </p:sp>
      <p:sp>
        <p:nvSpPr>
          <p:cNvPr id="6" name="Footer Placeholder 3">
            <a:extLst>
              <a:ext uri="{FF2B5EF4-FFF2-40B4-BE49-F238E27FC236}">
                <a16:creationId xmlns:a16="http://schemas.microsoft.com/office/drawing/2014/main" id="{11F44119-280B-D36F-F53C-86DA63B8F485}"/>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p:graphicFrame>
        <p:nvGraphicFramePr>
          <p:cNvPr id="7" name="Table 7">
            <a:extLst>
              <a:ext uri="{FF2B5EF4-FFF2-40B4-BE49-F238E27FC236}">
                <a16:creationId xmlns:a16="http://schemas.microsoft.com/office/drawing/2014/main" id="{435FB3E2-A35E-73C8-103F-0DD5A61383C4}"/>
              </a:ext>
            </a:extLst>
          </p:cNvPr>
          <p:cNvGraphicFramePr>
            <a:graphicFrameLocks noGrp="1"/>
          </p:cNvGraphicFramePr>
          <p:nvPr>
            <p:extLst>
              <p:ext uri="{D42A27DB-BD31-4B8C-83A1-F6EECF244321}">
                <p14:modId xmlns:p14="http://schemas.microsoft.com/office/powerpoint/2010/main" val="3967403264"/>
              </p:ext>
            </p:extLst>
          </p:nvPr>
        </p:nvGraphicFramePr>
        <p:xfrm>
          <a:off x="177553" y="574855"/>
          <a:ext cx="11931589" cy="5550952"/>
        </p:xfrm>
        <a:graphic>
          <a:graphicData uri="http://schemas.openxmlformats.org/drawingml/2006/table">
            <a:tbl>
              <a:tblPr firstRow="1" bandRow="1">
                <a:tableStyleId>{69012ECD-51FC-41F1-AA8D-1B2483CD663E}</a:tableStyleId>
              </a:tblPr>
              <a:tblGrid>
                <a:gridCol w="4832369">
                  <a:extLst>
                    <a:ext uri="{9D8B030D-6E8A-4147-A177-3AD203B41FA5}">
                      <a16:colId xmlns:a16="http://schemas.microsoft.com/office/drawing/2014/main" val="3927090664"/>
                    </a:ext>
                  </a:extLst>
                </a:gridCol>
                <a:gridCol w="4628832">
                  <a:extLst>
                    <a:ext uri="{9D8B030D-6E8A-4147-A177-3AD203B41FA5}">
                      <a16:colId xmlns:a16="http://schemas.microsoft.com/office/drawing/2014/main" val="3294435107"/>
                    </a:ext>
                  </a:extLst>
                </a:gridCol>
                <a:gridCol w="2470388">
                  <a:extLst>
                    <a:ext uri="{9D8B030D-6E8A-4147-A177-3AD203B41FA5}">
                      <a16:colId xmlns:a16="http://schemas.microsoft.com/office/drawing/2014/main" val="1344021028"/>
                    </a:ext>
                  </a:extLst>
                </a:gridCol>
              </a:tblGrid>
              <a:tr h="227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Sources</a:t>
                      </a:r>
                    </a:p>
                  </a:txBody>
                  <a:tcPr/>
                </a:tc>
                <a:tc>
                  <a:txBody>
                    <a:bodyPr/>
                    <a:lstStyle/>
                    <a:p>
                      <a:r>
                        <a:rPr lang="en-GB" sz="1200" b="0" dirty="0">
                          <a:latin typeface="+mn-lt"/>
                        </a:rPr>
                        <a:t>Links</a:t>
                      </a:r>
                    </a:p>
                  </a:txBody>
                  <a:tcPr/>
                </a:tc>
                <a:tc>
                  <a:txBody>
                    <a:bodyPr/>
                    <a:lstStyle/>
                    <a:p>
                      <a:r>
                        <a:rPr lang="en-GB" sz="1200" b="0" dirty="0">
                          <a:latin typeface="+mn-lt"/>
                        </a:rPr>
                        <a:t>Dates</a:t>
                      </a:r>
                    </a:p>
                  </a:txBody>
                  <a:tcPr/>
                </a:tc>
                <a:extLst>
                  <a:ext uri="{0D108BD9-81ED-4DB2-BD59-A6C34878D82A}">
                    <a16:rowId xmlns:a16="http://schemas.microsoft.com/office/drawing/2014/main" val="3923115101"/>
                  </a:ext>
                </a:extLst>
              </a:tr>
              <a:tr h="506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LA social rent and LA affordable rent Local Authority Data Return (</a:t>
                      </a:r>
                      <a:r>
                        <a:rPr lang="en-GB" sz="1200" b="0" dirty="0">
                          <a:latin typeface="+mn-lt"/>
                        </a:rPr>
                        <a:t>LADR) Cambridge &amp; South Cambs only</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2"/>
                        </a:rPr>
                        <a:t>About the LADR return: https://nroshplus.regulatorofsocialhousing.org.uk/Help/NROSHGuideLADR.pdf</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2020-2021</a:t>
                      </a:r>
                    </a:p>
                    <a:p>
                      <a:endParaRPr lang="en-GB" sz="1200" b="0" dirty="0">
                        <a:latin typeface="+mn-lt"/>
                      </a:endParaRPr>
                    </a:p>
                  </a:txBody>
                  <a:tcPr/>
                </a:tc>
                <a:extLst>
                  <a:ext uri="{0D108BD9-81ED-4DB2-BD59-A6C34878D82A}">
                    <a16:rowId xmlns:a16="http://schemas.microsoft.com/office/drawing/2014/main" val="2279856294"/>
                  </a:ext>
                </a:extLst>
              </a:tr>
              <a:tr h="3872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HA social rent and HA affordable rent: </a:t>
                      </a:r>
                      <a:r>
                        <a:rPr lang="en-GB" sz="1200" b="0" dirty="0">
                          <a:latin typeface="+mn-lt"/>
                        </a:rPr>
                        <a:t>Statistical Data Return (SDR) Homes England</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3"/>
                        </a:rPr>
                        <a:t>https://assets.publishing.service.gov.uk/government/uploads/system/uploads/attachment_data/file/1027082/2021_RP_Lookup_tool.xlsx</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2020-2021</a:t>
                      </a:r>
                    </a:p>
                  </a:txBody>
                  <a:tcPr/>
                </a:tc>
                <a:extLst>
                  <a:ext uri="{0D108BD9-81ED-4DB2-BD59-A6C34878D82A}">
                    <a16:rowId xmlns:a16="http://schemas.microsoft.com/office/drawing/2014/main" val="3682887777"/>
                  </a:ext>
                </a:extLst>
              </a:tr>
              <a:tr h="243507">
                <a:tc>
                  <a:txBody>
                    <a:bodyPr/>
                    <a:lstStyle/>
                    <a:p>
                      <a:pPr marL="0" lvl="1" indent="0" defTabSz="914400">
                        <a:lnSpc>
                          <a:spcPct val="120000"/>
                        </a:lnSpc>
                        <a:spcAft>
                          <a:spcPts val="600"/>
                        </a:spcAft>
                        <a:buClr>
                          <a:schemeClr val="accent1"/>
                        </a:buClr>
                        <a:buSzPct val="100000"/>
                        <a:buFont typeface="Arial" panose="020B0604020202020204" pitchFamily="34" charset="0"/>
                        <a:buNone/>
                      </a:pPr>
                      <a:r>
                        <a:rPr lang="en-US" sz="1200" b="0" dirty="0">
                          <a:latin typeface="+mn-lt"/>
                        </a:rPr>
                        <a:t>Intermediate rent: </a:t>
                      </a:r>
                      <a:r>
                        <a:rPr lang="en-GB" sz="1200" b="0" dirty="0">
                          <a:latin typeface="+mn-lt"/>
                        </a:rPr>
                        <a:t>Hometrack</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4"/>
                        </a:rPr>
                        <a:t>https://cambridgeshireinsight.org.uk/housing/local-housing-knowledge/our-housing-market/housing-market-bulletins/</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July 2020 to March 2021 (quarterly) </a:t>
                      </a:r>
                    </a:p>
                  </a:txBody>
                  <a:tcPr/>
                </a:tc>
                <a:extLst>
                  <a:ext uri="{0D108BD9-81ED-4DB2-BD59-A6C34878D82A}">
                    <a16:rowId xmlns:a16="http://schemas.microsoft.com/office/drawing/2014/main" val="820158824"/>
                  </a:ext>
                </a:extLst>
              </a:tr>
              <a:tr h="243507">
                <a:tc>
                  <a:txBody>
                    <a:bodyPr/>
                    <a:lstStyle/>
                    <a:p>
                      <a:pPr marL="0" lvl="1" indent="0" defTabSz="914400">
                        <a:lnSpc>
                          <a:spcPct val="120000"/>
                        </a:lnSpc>
                        <a:spcAft>
                          <a:spcPts val="600"/>
                        </a:spcAft>
                        <a:buClr>
                          <a:schemeClr val="accent1"/>
                        </a:buClr>
                        <a:buSzPct val="100000"/>
                        <a:buFont typeface="Arial" panose="020B0604020202020204" pitchFamily="34" charset="0"/>
                        <a:buNone/>
                      </a:pPr>
                      <a:r>
                        <a:rPr lang="en-US" sz="1200" b="0" dirty="0">
                          <a:latin typeface="+mn-lt"/>
                        </a:rPr>
                        <a:t>Median private rent: </a:t>
                      </a:r>
                      <a:r>
                        <a:rPr lang="en-GB" sz="1200" b="0" dirty="0">
                          <a:latin typeface="+mn-lt"/>
                        </a:rPr>
                        <a:t>Hometrack</a:t>
                      </a:r>
                      <a:r>
                        <a:rPr lang="en-US" sz="1200" b="0" dirty="0">
                          <a:latin typeface="+mn-lt"/>
                        </a:rPr>
                        <a:t>, compared to</a:t>
                      </a:r>
                      <a:endParaRPr lang="en-GB"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4"/>
                        </a:rPr>
                        <a:t>https://cambridgeshireinsight.org.uk/housing/local-housing-knowledge/our-housing-market/housing-market-bulletins/</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July 2020 to March 2021 (quarterly) </a:t>
                      </a:r>
                    </a:p>
                  </a:txBody>
                  <a:tcPr/>
                </a:tc>
                <a:extLst>
                  <a:ext uri="{0D108BD9-81ED-4DB2-BD59-A6C34878D82A}">
                    <a16:rowId xmlns:a16="http://schemas.microsoft.com/office/drawing/2014/main" val="2896524033"/>
                  </a:ext>
                </a:extLst>
              </a:tr>
              <a:tr h="399832">
                <a:tc>
                  <a:txBody>
                    <a:bodyPr/>
                    <a:lstStyle/>
                    <a:p>
                      <a:pPr marL="0" lvl="1" indent="0" defTabSz="914400">
                        <a:lnSpc>
                          <a:spcPct val="120000"/>
                        </a:lnSpc>
                        <a:spcAft>
                          <a:spcPts val="600"/>
                        </a:spcAft>
                        <a:buClr>
                          <a:schemeClr val="accent1"/>
                        </a:buClr>
                        <a:buSzPct val="100000"/>
                        <a:buFont typeface="Arial" panose="020B0604020202020204" pitchFamily="34" charset="0"/>
                        <a:buNone/>
                      </a:pPr>
                      <a:r>
                        <a:rPr lang="en-GB" sz="1200" b="0" dirty="0">
                          <a:latin typeface="+mn-lt"/>
                        </a:rPr>
                        <a:t>Valuation Office Agency rents: Private Rental Market Statistics</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5"/>
                        </a:rPr>
                        <a:t>https://www.ons.gov.uk/methodology/geography/ukgeographies/administrativegeography/england</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2020-21 (at 31 March 2021)</a:t>
                      </a:r>
                    </a:p>
                  </a:txBody>
                  <a:tcPr/>
                </a:tc>
                <a:extLst>
                  <a:ext uri="{0D108BD9-81ED-4DB2-BD59-A6C34878D82A}">
                    <a16:rowId xmlns:a16="http://schemas.microsoft.com/office/drawing/2014/main" val="1388084243"/>
                  </a:ext>
                </a:extLst>
              </a:tr>
              <a:tr h="243507">
                <a:tc>
                  <a:txBody>
                    <a:bodyPr/>
                    <a:lstStyle/>
                    <a:p>
                      <a:pPr marL="0" lvl="1" indent="0" defTabSz="914400">
                        <a:lnSpc>
                          <a:spcPct val="120000"/>
                        </a:lnSpc>
                        <a:spcAft>
                          <a:spcPts val="600"/>
                        </a:spcAft>
                        <a:buClr>
                          <a:schemeClr val="accent1"/>
                        </a:buClr>
                        <a:buSzPct val="100000"/>
                        <a:buFont typeface="Arial" panose="020B0604020202020204" pitchFamily="34" charset="0"/>
                        <a:buNone/>
                      </a:pPr>
                      <a:r>
                        <a:rPr lang="en-US" sz="1200" b="0" dirty="0">
                          <a:latin typeface="+mn-lt"/>
                        </a:rPr>
                        <a:t>Homebuy: </a:t>
                      </a:r>
                      <a:r>
                        <a:rPr lang="en-GB" sz="1200" b="0" dirty="0">
                          <a:latin typeface="+mn-lt"/>
                        </a:rPr>
                        <a:t>Hometrack	</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4"/>
                        </a:rPr>
                        <a:t>https://cambridgeshireinsight.org.uk/housing/local-housing-knowledge/our-housing-market/housing-market-bulletins/</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July 2020 to March 2021 (quarterly) </a:t>
                      </a:r>
                    </a:p>
                  </a:txBody>
                  <a:tcPr/>
                </a:tc>
                <a:extLst>
                  <a:ext uri="{0D108BD9-81ED-4DB2-BD59-A6C34878D82A}">
                    <a16:rowId xmlns:a16="http://schemas.microsoft.com/office/drawing/2014/main" val="3740229084"/>
                  </a:ext>
                </a:extLst>
              </a:tr>
              <a:tr h="243507">
                <a:tc>
                  <a:txBody>
                    <a:bodyPr/>
                    <a:lstStyle/>
                    <a:p>
                      <a:pPr marL="0" lvl="1" indent="0" defTabSz="914400">
                        <a:lnSpc>
                          <a:spcPct val="120000"/>
                        </a:lnSpc>
                        <a:spcAft>
                          <a:spcPts val="600"/>
                        </a:spcAft>
                        <a:buClr>
                          <a:schemeClr val="accent1"/>
                        </a:buClr>
                        <a:buSzPct val="100000"/>
                        <a:buFont typeface="Arial" panose="020B0604020202020204" pitchFamily="34" charset="0"/>
                        <a:buNone/>
                      </a:pPr>
                      <a:r>
                        <a:rPr lang="en-US" sz="1200" b="0" dirty="0">
                          <a:latin typeface="+mn-lt"/>
                        </a:rPr>
                        <a:t>Lower Quartile (LQ) and average (avg) resale: </a:t>
                      </a:r>
                      <a:r>
                        <a:rPr lang="en-GB" sz="1200" b="0" dirty="0">
                          <a:latin typeface="+mn-lt"/>
                        </a:rPr>
                        <a:t>Hometrack</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4"/>
                        </a:rPr>
                        <a:t>https://cambridgeshireinsight.org.uk/housing/local-housing-knowledge/our-housing-market/housing-market-bulletins/</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July 2020 to March 2021 (quarterly) </a:t>
                      </a:r>
                    </a:p>
                  </a:txBody>
                  <a:tcPr/>
                </a:tc>
                <a:extLst>
                  <a:ext uri="{0D108BD9-81ED-4DB2-BD59-A6C34878D82A}">
                    <a16:rowId xmlns:a16="http://schemas.microsoft.com/office/drawing/2014/main" val="232106242"/>
                  </a:ext>
                </a:extLst>
              </a:tr>
              <a:tr h="243507">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US" sz="1200" b="0" dirty="0">
                          <a:latin typeface="+mn-lt"/>
                        </a:rPr>
                        <a:t>Lower Quartile (LQ) and average (avg) new build: </a:t>
                      </a:r>
                      <a:r>
                        <a:rPr lang="en-GB" sz="1200" b="0" dirty="0">
                          <a:latin typeface="+mn-lt"/>
                        </a:rPr>
                        <a:t>Hometrack</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4"/>
                        </a:rPr>
                        <a:t>https://cambridgeshireinsight.org.uk/housing/local-housing-knowledge/our-housing-market/housing-market-bulletins/</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July 2020 to March 2021 (quarterly) </a:t>
                      </a:r>
                    </a:p>
                  </a:txBody>
                  <a:tcPr/>
                </a:tc>
                <a:extLst>
                  <a:ext uri="{0D108BD9-81ED-4DB2-BD59-A6C34878D82A}">
                    <a16:rowId xmlns:a16="http://schemas.microsoft.com/office/drawing/2014/main" val="2431897761"/>
                  </a:ext>
                </a:extLst>
              </a:tr>
              <a:tr h="243507">
                <a:tc gridSpan="3">
                  <a:txBody>
                    <a:bodyPr/>
                    <a:lstStyle/>
                    <a:p>
                      <a:pPr marL="0" marR="0" lvl="1" indent="0" algn="l" defTabSz="914400" rtl="0" eaLnBrk="1" fontAlgn="auto" latinLnBrk="0" hangingPunct="1">
                        <a:lnSpc>
                          <a:spcPct val="100000"/>
                        </a:lnSpc>
                        <a:spcBef>
                          <a:spcPts val="0"/>
                        </a:spcBef>
                        <a:spcAft>
                          <a:spcPts val="600"/>
                        </a:spcAft>
                        <a:buClr>
                          <a:schemeClr val="accent1"/>
                        </a:buClr>
                        <a:buSzPct val="100000"/>
                        <a:buFont typeface="Arial" panose="020B0604020202020204" pitchFamily="34" charset="0"/>
                        <a:buNone/>
                        <a:tabLst/>
                        <a:defRPr/>
                      </a:pPr>
                      <a:r>
                        <a:rPr lang="en-US" sz="1200" dirty="0"/>
                        <a:t>Notes: </a:t>
                      </a:r>
                    </a:p>
                    <a:p>
                      <a:pPr marL="0" marR="0" lvl="1" indent="0" algn="l" defTabSz="914400" rtl="0" eaLnBrk="1" fontAlgn="auto" latinLnBrk="0" hangingPunct="1">
                        <a:lnSpc>
                          <a:spcPct val="100000"/>
                        </a:lnSpc>
                        <a:spcBef>
                          <a:spcPts val="0"/>
                        </a:spcBef>
                        <a:spcAft>
                          <a:spcPts val="600"/>
                        </a:spcAft>
                        <a:buClr>
                          <a:schemeClr val="accent1"/>
                        </a:buClr>
                        <a:buSzPct val="100000"/>
                        <a:buFont typeface="Arial" panose="020B0604020202020204" pitchFamily="34" charset="0"/>
                        <a:buNone/>
                        <a:tabLst/>
                        <a:defRPr/>
                      </a:pPr>
                      <a:r>
                        <a:rPr lang="en-US" sz="1200" dirty="0"/>
                        <a:t>The term Private Registered Provider was used in the context section, this can be taken to also mean Housing Associations (HA) in this section.</a:t>
                      </a:r>
                    </a:p>
                    <a:p>
                      <a:pPr marL="0" marR="0" lvl="1" indent="0" algn="l" defTabSz="914400" rtl="0" eaLnBrk="1" fontAlgn="auto" latinLnBrk="0" hangingPunct="1">
                        <a:lnSpc>
                          <a:spcPct val="100000"/>
                        </a:lnSpc>
                        <a:spcBef>
                          <a:spcPts val="0"/>
                        </a:spcBef>
                        <a:spcAft>
                          <a:spcPts val="600"/>
                        </a:spcAft>
                        <a:buClr>
                          <a:schemeClr val="accent1"/>
                        </a:buClr>
                        <a:buSzPct val="100000"/>
                        <a:buFont typeface="Arial" panose="020B0604020202020204" pitchFamily="34" charset="0"/>
                        <a:buNone/>
                        <a:tabLst/>
                        <a:defRPr/>
                      </a:pPr>
                      <a:r>
                        <a:rPr lang="en-US" sz="1200" kern="1200" dirty="0">
                          <a:solidFill>
                            <a:schemeClr val="tx1"/>
                          </a:solidFill>
                          <a:latin typeface="+mn-lt"/>
                          <a:ea typeface="+mn-ea"/>
                          <a:cs typeface="+mn-cs"/>
                        </a:rPr>
                        <a:t>Costs are set out for each tenure of home, and for 1 2 and 3+ beds. </a:t>
                      </a:r>
                    </a:p>
                    <a:p>
                      <a:pPr marL="0" marR="0" lvl="1" indent="0" algn="l" defTabSz="914400" rtl="0" eaLnBrk="1" fontAlgn="auto" latinLnBrk="0" hangingPunct="1">
                        <a:lnSpc>
                          <a:spcPct val="100000"/>
                        </a:lnSpc>
                        <a:spcBef>
                          <a:spcPts val="0"/>
                        </a:spcBef>
                        <a:spcAft>
                          <a:spcPts val="600"/>
                        </a:spcAft>
                        <a:buClr>
                          <a:schemeClr val="accent1"/>
                        </a:buClr>
                        <a:buSzPct val="100000"/>
                        <a:buFont typeface="Arial" panose="020B0604020202020204" pitchFamily="34" charset="0"/>
                        <a:buNone/>
                        <a:tabLst/>
                        <a:defRPr/>
                      </a:pPr>
                      <a:r>
                        <a:rPr lang="en-US" sz="1200" kern="1200" dirty="0">
                          <a:solidFill>
                            <a:schemeClr val="tx1"/>
                          </a:solidFill>
                          <a:latin typeface="+mn-lt"/>
                          <a:ea typeface="+mn-ea"/>
                          <a:cs typeface="+mn-cs"/>
                        </a:rPr>
                        <a:t>For home purchase, prices relate to the purchase price of a home but exclude payments made to secure the home such as deposits and legal fees. This enables us to compare the annual cost of a mortgage, with the annual cost of rented housing. However it is important to remember that deposits, legal fees etc. are required and will form an additional expense, a possible barrier especially for first time buyers.  Costs are expressed annually even if sources quote weekly or monthly amounts, in order to compare costs at a later stage to annual income.</a:t>
                      </a:r>
                    </a:p>
                    <a:p>
                      <a:pPr marL="0" marR="0" lvl="1" indent="0" algn="l" defTabSz="914400" rtl="0" eaLnBrk="1" fontAlgn="auto" latinLnBrk="0" hangingPunct="1">
                        <a:lnSpc>
                          <a:spcPct val="100000"/>
                        </a:lnSpc>
                        <a:spcBef>
                          <a:spcPts val="0"/>
                        </a:spcBef>
                        <a:spcAft>
                          <a:spcPts val="600"/>
                        </a:spcAft>
                        <a:buClr>
                          <a:schemeClr val="accent1"/>
                        </a:buClr>
                        <a:buSzPct val="100000"/>
                        <a:buFont typeface="Arial" panose="020B0604020202020204" pitchFamily="34" charset="0"/>
                        <a:buNone/>
                        <a:tabLst/>
                        <a:defRPr/>
                      </a:pPr>
                      <a:r>
                        <a:rPr lang="en-US" sz="1200" b="0" dirty="0">
                          <a:latin typeface="+mn-lt"/>
                        </a:rPr>
                        <a:t>Intermediate rents are calculated by Hometrack based on 80% of the current median private rent. Since housing associations / PRPs set their affordable rent at no more than 80% of the median private rent, you might imagine the two values would be very similar. the housing cots for intermediate rent and HA affordable rent may well differ. This can be because the HA rents were set sometime ago so relied on private rent levels at that time, private rent level swill have changed since then, and HAs are restricted on the rent changes they can make each year.</a:t>
                      </a:r>
                    </a:p>
                  </a:txBody>
                  <a:tcPr/>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GB" sz="1200" b="0" i="0" u="sng" strike="noStrike" dirty="0">
                        <a:solidFill>
                          <a:srgbClr val="EE7B08"/>
                        </a:solidFill>
                        <a:effectLst/>
                        <a:latin typeface="+mn-lt"/>
                      </a:endParaRPr>
                    </a:p>
                  </a:txBody>
                  <a:tcPr marL="0" marR="0" marT="0" marB="0"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endParaRPr>
                    </a:p>
                  </a:txBody>
                  <a:tcPr/>
                </a:tc>
                <a:extLst>
                  <a:ext uri="{0D108BD9-81ED-4DB2-BD59-A6C34878D82A}">
                    <a16:rowId xmlns:a16="http://schemas.microsoft.com/office/drawing/2014/main" val="1577945596"/>
                  </a:ext>
                </a:extLst>
              </a:tr>
            </a:tbl>
          </a:graphicData>
        </a:graphic>
      </p:graphicFrame>
    </p:spTree>
    <p:extLst>
      <p:ext uri="{BB962C8B-B14F-4D97-AF65-F5344CB8AC3E}">
        <p14:creationId xmlns:p14="http://schemas.microsoft.com/office/powerpoint/2010/main" val="1118505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5D0A1D32-D0D9-4F55-95F7-454D50F6396D}"/>
              </a:ext>
            </a:extLst>
          </p:cNvPr>
          <p:cNvSpPr>
            <a:spLocks noGrp="1"/>
          </p:cNvSpPr>
          <p:nvPr>
            <p:ph type="ftr" sz="quarter" idx="11"/>
          </p:nvPr>
        </p:nvSpPr>
        <p:spPr/>
        <p:txBody>
          <a:bodyPr/>
          <a:lstStyle/>
          <a:p>
            <a:r>
              <a:rPr lang="en-US" spc="200" dirty="0">
                <a:solidFill>
                  <a:schemeClr val="bg1"/>
                </a:solidFill>
              </a:rPr>
              <a:t>Greater Cambridge </a:t>
            </a:r>
          </a:p>
        </p:txBody>
      </p:sp>
      <p:sp>
        <p:nvSpPr>
          <p:cNvPr id="8" name="Slide Number Placeholder 4">
            <a:extLst>
              <a:ext uri="{FF2B5EF4-FFF2-40B4-BE49-F238E27FC236}">
                <a16:creationId xmlns:a16="http://schemas.microsoft.com/office/drawing/2014/main" id="{1EB267A0-66E8-47CF-8BF7-9E605FF54719}"/>
              </a:ext>
            </a:extLst>
          </p:cNvPr>
          <p:cNvSpPr>
            <a:spLocks noGrp="1"/>
          </p:cNvSpPr>
          <p:nvPr>
            <p:ph type="sldNum" sz="quarter" idx="12"/>
          </p:nvPr>
        </p:nvSpPr>
        <p:spPr>
          <a:xfrm>
            <a:off x="11380981" y="6354422"/>
            <a:ext cx="811019" cy="503578"/>
          </a:xfrm>
        </p:spPr>
        <p:txBody>
          <a:bodyPr/>
          <a:lstStyle/>
          <a:p>
            <a:fld id="{0D309695-DEC3-40DA-9DF5-330280C9D0E8}" type="slidenum">
              <a:rPr lang="en-US" smtClean="0"/>
              <a:pPr/>
              <a:t>23</a:t>
            </a:fld>
            <a:endParaRPr lang="en-US" dirty="0"/>
          </a:p>
        </p:txBody>
      </p:sp>
      <p:graphicFrame>
        <p:nvGraphicFramePr>
          <p:cNvPr id="4" name="Table 3">
            <a:extLst>
              <a:ext uri="{FF2B5EF4-FFF2-40B4-BE49-F238E27FC236}">
                <a16:creationId xmlns:a16="http://schemas.microsoft.com/office/drawing/2014/main" id="{84DE76E6-8CC3-420E-8360-571967083FE1}"/>
              </a:ext>
            </a:extLst>
          </p:cNvPr>
          <p:cNvGraphicFramePr>
            <a:graphicFrameLocks noGrp="1"/>
          </p:cNvGraphicFramePr>
          <p:nvPr>
            <p:extLst>
              <p:ext uri="{D42A27DB-BD31-4B8C-83A1-F6EECF244321}">
                <p14:modId xmlns:p14="http://schemas.microsoft.com/office/powerpoint/2010/main" val="1808670697"/>
              </p:ext>
            </p:extLst>
          </p:nvPr>
        </p:nvGraphicFramePr>
        <p:xfrm>
          <a:off x="334071" y="1257264"/>
          <a:ext cx="5220407" cy="4343472"/>
        </p:xfrm>
        <a:graphic>
          <a:graphicData uri="http://schemas.openxmlformats.org/drawingml/2006/table">
            <a:tbl>
              <a:tblPr firstRow="1">
                <a:tableStyleId>{93296810-A885-4BE3-A3E7-6D5BEEA58F35}</a:tableStyleId>
              </a:tblPr>
              <a:tblGrid>
                <a:gridCol w="1866445">
                  <a:extLst>
                    <a:ext uri="{9D8B030D-6E8A-4147-A177-3AD203B41FA5}">
                      <a16:colId xmlns:a16="http://schemas.microsoft.com/office/drawing/2014/main" val="51333165"/>
                    </a:ext>
                  </a:extLst>
                </a:gridCol>
                <a:gridCol w="959194">
                  <a:extLst>
                    <a:ext uri="{9D8B030D-6E8A-4147-A177-3AD203B41FA5}">
                      <a16:colId xmlns:a16="http://schemas.microsoft.com/office/drawing/2014/main" val="2590346686"/>
                    </a:ext>
                  </a:extLst>
                </a:gridCol>
                <a:gridCol w="1130255">
                  <a:extLst>
                    <a:ext uri="{9D8B030D-6E8A-4147-A177-3AD203B41FA5}">
                      <a16:colId xmlns:a16="http://schemas.microsoft.com/office/drawing/2014/main" val="2110719262"/>
                    </a:ext>
                  </a:extLst>
                </a:gridCol>
                <a:gridCol w="1264513">
                  <a:extLst>
                    <a:ext uri="{9D8B030D-6E8A-4147-A177-3AD203B41FA5}">
                      <a16:colId xmlns:a16="http://schemas.microsoft.com/office/drawing/2014/main" val="2663437825"/>
                    </a:ext>
                  </a:extLst>
                </a:gridCol>
              </a:tblGrid>
              <a:tr h="361956">
                <a:tc>
                  <a:txBody>
                    <a:bodyPr/>
                    <a:lstStyle/>
                    <a:p>
                      <a:pPr algn="l" fontAlgn="b"/>
                      <a:r>
                        <a:rPr lang="en-GB" sz="1600" b="1" u="none" strike="noStrike" dirty="0">
                          <a:effectLst/>
                        </a:rPr>
                        <a:t> Cambridge</a:t>
                      </a:r>
                      <a:endParaRPr lang="en-GB" sz="1600" b="1"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1bed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2bed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3bed </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056677051"/>
                  </a:ext>
                </a:extLst>
              </a:tr>
              <a:tr h="361956">
                <a:tc>
                  <a:txBody>
                    <a:bodyPr/>
                    <a:lstStyle/>
                    <a:p>
                      <a:pPr algn="l" fontAlgn="b"/>
                      <a:r>
                        <a:rPr lang="en-GB" sz="1600" u="none" strike="noStrike" dirty="0">
                          <a:effectLst/>
                        </a:rPr>
                        <a:t>1 LA social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£4,476</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£5,249</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£5,951</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16406227"/>
                  </a:ext>
                </a:extLst>
              </a:tr>
              <a:tr h="361956">
                <a:tc>
                  <a:txBody>
                    <a:bodyPr/>
                    <a:lstStyle/>
                    <a:p>
                      <a:pPr algn="l" fontAlgn="b"/>
                      <a:r>
                        <a:rPr lang="en-GB" sz="1600" u="none" strike="noStrike" dirty="0">
                          <a:effectLst/>
                        </a:rPr>
                        <a:t>2 HA social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£4,928</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£5,820</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£6,406</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083638268"/>
                  </a:ext>
                </a:extLst>
              </a:tr>
              <a:tr h="361956">
                <a:tc>
                  <a:txBody>
                    <a:bodyPr/>
                    <a:lstStyle/>
                    <a:p>
                      <a:pPr algn="l" fontAlgn="b"/>
                      <a:r>
                        <a:rPr lang="en-GB" sz="1600" u="none" strike="noStrike" dirty="0">
                          <a:effectLst/>
                        </a:rPr>
                        <a:t>3 HA affordable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£6,773</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£7,663</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£8,747</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218272329"/>
                  </a:ext>
                </a:extLst>
              </a:tr>
              <a:tr h="361956">
                <a:tc>
                  <a:txBody>
                    <a:bodyPr/>
                    <a:lstStyle/>
                    <a:p>
                      <a:pPr algn="l" fontAlgn="b"/>
                      <a:r>
                        <a:rPr lang="en-GB" sz="1600" u="none" strike="noStrike" dirty="0">
                          <a:effectLst/>
                        </a:rPr>
                        <a:t>4 LA affordable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£7,095</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£8,174</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£9,592</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2040477775"/>
                  </a:ext>
                </a:extLst>
              </a:tr>
              <a:tr h="361956">
                <a:tc>
                  <a:txBody>
                    <a:bodyPr/>
                    <a:lstStyle/>
                    <a:p>
                      <a:pPr algn="l" fontAlgn="b"/>
                      <a:r>
                        <a:rPr lang="en-GB" sz="1600" u="none" strike="noStrike" dirty="0">
                          <a:effectLst/>
                        </a:rPr>
                        <a:t>5 Intermediate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£9,399</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£12,376</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£14,040</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746952993"/>
                  </a:ext>
                </a:extLst>
              </a:tr>
              <a:tr h="361956">
                <a:tc>
                  <a:txBody>
                    <a:bodyPr/>
                    <a:lstStyle/>
                    <a:p>
                      <a:pPr algn="l" fontAlgn="b"/>
                      <a:r>
                        <a:rPr lang="en-GB" sz="1600" u="none" strike="noStrike" dirty="0">
                          <a:effectLst/>
                        </a:rPr>
                        <a:t>6 Median private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£11,765</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£15,483</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£17,563</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1598849496"/>
                  </a:ext>
                </a:extLst>
              </a:tr>
              <a:tr h="361956">
                <a:tc>
                  <a:txBody>
                    <a:bodyPr/>
                    <a:lstStyle/>
                    <a:p>
                      <a:pPr algn="l" fontAlgn="b"/>
                      <a:r>
                        <a:rPr lang="en-GB" sz="1600" u="none" strike="noStrike" dirty="0">
                          <a:effectLst/>
                        </a:rPr>
                        <a:t>7 Homebuy</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£12,012</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£17,433</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£21,580</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057487886"/>
                  </a:ext>
                </a:extLst>
              </a:tr>
              <a:tr h="361956">
                <a:tc>
                  <a:txBody>
                    <a:bodyPr/>
                    <a:lstStyle/>
                    <a:p>
                      <a:pPr algn="l" fontAlgn="b"/>
                      <a:r>
                        <a:rPr lang="en-GB" sz="1600" u="none" strike="noStrike" dirty="0">
                          <a:effectLst/>
                        </a:rPr>
                        <a:t>8 LQ resale</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£11,232</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£15,145</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£21,749</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144066353"/>
                  </a:ext>
                </a:extLst>
              </a:tr>
              <a:tr h="361956">
                <a:tc>
                  <a:txBody>
                    <a:bodyPr/>
                    <a:lstStyle/>
                    <a:p>
                      <a:pPr algn="l" fontAlgn="b"/>
                      <a:r>
                        <a:rPr lang="en-GB" sz="1600" u="none" strike="noStrike" dirty="0">
                          <a:effectLst/>
                        </a:rPr>
                        <a:t>9 Avg resale</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£13,429</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£18,356</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£24,843</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1835506041"/>
                  </a:ext>
                </a:extLst>
              </a:tr>
              <a:tr h="361956">
                <a:tc>
                  <a:txBody>
                    <a:bodyPr/>
                    <a:lstStyle/>
                    <a:p>
                      <a:pPr algn="l" fontAlgn="b"/>
                      <a:r>
                        <a:rPr lang="en-GB" sz="1600" u="none" strike="noStrike" dirty="0">
                          <a:effectLst/>
                        </a:rPr>
                        <a:t>10 LQ new build</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£13,819</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£21,190</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£24,245</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1548578091"/>
                  </a:ext>
                </a:extLst>
              </a:tr>
              <a:tr h="361956">
                <a:tc>
                  <a:txBody>
                    <a:bodyPr/>
                    <a:lstStyle/>
                    <a:p>
                      <a:pPr algn="l" fontAlgn="b"/>
                      <a:r>
                        <a:rPr lang="en-GB" sz="1600" u="none" strike="noStrike" dirty="0">
                          <a:effectLst/>
                        </a:rPr>
                        <a:t>11 Avg new build</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£16,705</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£23,868</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£26,975</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2812583024"/>
                  </a:ext>
                </a:extLst>
              </a:tr>
            </a:tbl>
          </a:graphicData>
        </a:graphic>
      </p:graphicFrame>
      <p:graphicFrame>
        <p:nvGraphicFramePr>
          <p:cNvPr id="5" name="Table 4">
            <a:extLst>
              <a:ext uri="{FF2B5EF4-FFF2-40B4-BE49-F238E27FC236}">
                <a16:creationId xmlns:a16="http://schemas.microsoft.com/office/drawing/2014/main" id="{E4857D4C-8F4B-43F8-A2FD-CAA09F7C9D48}"/>
              </a:ext>
            </a:extLst>
          </p:cNvPr>
          <p:cNvGraphicFramePr>
            <a:graphicFrameLocks noGrp="1"/>
          </p:cNvGraphicFramePr>
          <p:nvPr>
            <p:extLst>
              <p:ext uri="{D42A27DB-BD31-4B8C-83A1-F6EECF244321}">
                <p14:modId xmlns:p14="http://schemas.microsoft.com/office/powerpoint/2010/main" val="304349128"/>
              </p:ext>
            </p:extLst>
          </p:nvPr>
        </p:nvGraphicFramePr>
        <p:xfrm>
          <a:off x="5773783" y="1257264"/>
          <a:ext cx="6132811" cy="4343472"/>
        </p:xfrm>
        <a:graphic>
          <a:graphicData uri="http://schemas.openxmlformats.org/drawingml/2006/table">
            <a:tbl>
              <a:tblPr firstRow="1">
                <a:tableStyleId>{5C22544A-7EE6-4342-B048-85BDC9FD1C3A}</a:tableStyleId>
              </a:tblPr>
              <a:tblGrid>
                <a:gridCol w="2000775">
                  <a:extLst>
                    <a:ext uri="{9D8B030D-6E8A-4147-A177-3AD203B41FA5}">
                      <a16:colId xmlns:a16="http://schemas.microsoft.com/office/drawing/2014/main" val="4089601162"/>
                    </a:ext>
                  </a:extLst>
                </a:gridCol>
                <a:gridCol w="1406342">
                  <a:extLst>
                    <a:ext uri="{9D8B030D-6E8A-4147-A177-3AD203B41FA5}">
                      <a16:colId xmlns:a16="http://schemas.microsoft.com/office/drawing/2014/main" val="2701955543"/>
                    </a:ext>
                  </a:extLst>
                </a:gridCol>
                <a:gridCol w="1362847">
                  <a:extLst>
                    <a:ext uri="{9D8B030D-6E8A-4147-A177-3AD203B41FA5}">
                      <a16:colId xmlns:a16="http://schemas.microsoft.com/office/drawing/2014/main" val="3624255748"/>
                    </a:ext>
                  </a:extLst>
                </a:gridCol>
                <a:gridCol w="1362847">
                  <a:extLst>
                    <a:ext uri="{9D8B030D-6E8A-4147-A177-3AD203B41FA5}">
                      <a16:colId xmlns:a16="http://schemas.microsoft.com/office/drawing/2014/main" val="2840084902"/>
                    </a:ext>
                  </a:extLst>
                </a:gridCol>
              </a:tblGrid>
              <a:tr h="361956">
                <a:tc>
                  <a:txBody>
                    <a:bodyPr/>
                    <a:lstStyle/>
                    <a:p>
                      <a:pPr algn="l" fontAlgn="b"/>
                      <a:r>
                        <a:rPr lang="en-GB" sz="1600" b="1" u="none" strike="noStrike" dirty="0">
                          <a:effectLst/>
                        </a:rPr>
                        <a:t>South Cambs</a:t>
                      </a:r>
                      <a:endParaRPr lang="en-GB" sz="1600" b="1"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1bed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2bed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3bed </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903054855"/>
                  </a:ext>
                </a:extLst>
              </a:tr>
              <a:tr h="361956">
                <a:tc>
                  <a:txBody>
                    <a:bodyPr/>
                    <a:lstStyle/>
                    <a:p>
                      <a:pPr algn="l" fontAlgn="b"/>
                      <a:r>
                        <a:rPr lang="en-GB" sz="1600" u="none" strike="noStrike" dirty="0">
                          <a:effectLst/>
                        </a:rPr>
                        <a:t>1 LA social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£4,596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£5,398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£5,713 </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864715243"/>
                  </a:ext>
                </a:extLst>
              </a:tr>
              <a:tr h="361956">
                <a:tc>
                  <a:txBody>
                    <a:bodyPr/>
                    <a:lstStyle/>
                    <a:p>
                      <a:pPr algn="l" fontAlgn="b"/>
                      <a:r>
                        <a:rPr lang="en-GB" sz="1600" u="none" strike="noStrike" dirty="0">
                          <a:effectLst/>
                        </a:rPr>
                        <a:t>2 HA social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£4,734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£5,663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£6,414 </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158676642"/>
                  </a:ext>
                </a:extLst>
              </a:tr>
              <a:tr h="361956">
                <a:tc>
                  <a:txBody>
                    <a:bodyPr/>
                    <a:lstStyle/>
                    <a:p>
                      <a:pPr algn="l" fontAlgn="b"/>
                      <a:r>
                        <a:rPr lang="en-GB" sz="1600" u="none" strike="noStrike" dirty="0">
                          <a:effectLst/>
                        </a:rPr>
                        <a:t>3 HA affordable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£6,781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£7,924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£9,071 </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225206172"/>
                  </a:ext>
                </a:extLst>
              </a:tr>
              <a:tr h="361956">
                <a:tc>
                  <a:txBody>
                    <a:bodyPr/>
                    <a:lstStyle/>
                    <a:p>
                      <a:pPr algn="l" fontAlgn="b"/>
                      <a:r>
                        <a:rPr lang="en-GB" sz="1600" u="none" strike="noStrike" dirty="0">
                          <a:effectLst/>
                        </a:rPr>
                        <a:t>4 LA affordable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£6,722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£7,834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£9,331 </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2016863380"/>
                  </a:ext>
                </a:extLst>
              </a:tr>
              <a:tr h="361956">
                <a:tc>
                  <a:txBody>
                    <a:bodyPr/>
                    <a:lstStyle/>
                    <a:p>
                      <a:pPr algn="l" fontAlgn="b"/>
                      <a:r>
                        <a:rPr lang="en-GB" sz="1600" u="none" strike="noStrike" dirty="0">
                          <a:effectLst/>
                        </a:rPr>
                        <a:t>5 Intermediate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£7,384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£9,165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£11,219 </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1487644317"/>
                  </a:ext>
                </a:extLst>
              </a:tr>
              <a:tr h="361956">
                <a:tc>
                  <a:txBody>
                    <a:bodyPr/>
                    <a:lstStyle/>
                    <a:p>
                      <a:pPr algn="l" fontAlgn="b"/>
                      <a:r>
                        <a:rPr lang="en-GB" sz="1600" u="none" strike="noStrike" dirty="0">
                          <a:effectLst/>
                        </a:rPr>
                        <a:t>6 Median private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£9,256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£11,466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£14,027 </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985747962"/>
                  </a:ext>
                </a:extLst>
              </a:tr>
              <a:tr h="361956">
                <a:tc>
                  <a:txBody>
                    <a:bodyPr/>
                    <a:lstStyle/>
                    <a:p>
                      <a:pPr algn="l" fontAlgn="b"/>
                      <a:r>
                        <a:rPr lang="en-GB" sz="1600" u="none" strike="noStrike" dirty="0">
                          <a:effectLst/>
                        </a:rPr>
                        <a:t>7 Homebuy</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£8,944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£12,779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£16,549 </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075506051"/>
                  </a:ext>
                </a:extLst>
              </a:tr>
              <a:tr h="361956">
                <a:tc>
                  <a:txBody>
                    <a:bodyPr/>
                    <a:lstStyle/>
                    <a:p>
                      <a:pPr algn="l" fontAlgn="b"/>
                      <a:r>
                        <a:rPr lang="en-GB" sz="1600" u="none" strike="noStrike" dirty="0">
                          <a:effectLst/>
                        </a:rPr>
                        <a:t>8 LQ resale</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£7,462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£10,907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£16,380 </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246179320"/>
                  </a:ext>
                </a:extLst>
              </a:tr>
              <a:tr h="361956">
                <a:tc>
                  <a:txBody>
                    <a:bodyPr/>
                    <a:lstStyle/>
                    <a:p>
                      <a:pPr algn="l" fontAlgn="b"/>
                      <a:r>
                        <a:rPr lang="en-GB" sz="1600" u="none" strike="noStrike" dirty="0">
                          <a:effectLst/>
                        </a:rPr>
                        <a:t>9 Avg resale</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£9,035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£13,000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£19,032 </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108800336"/>
                  </a:ext>
                </a:extLst>
              </a:tr>
              <a:tr h="361956">
                <a:tc>
                  <a:txBody>
                    <a:bodyPr/>
                    <a:lstStyle/>
                    <a:p>
                      <a:pPr algn="l" fontAlgn="b"/>
                      <a:r>
                        <a:rPr lang="en-GB" sz="1600" u="none" strike="noStrike" dirty="0">
                          <a:effectLst/>
                        </a:rPr>
                        <a:t>10 LQ new build</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£14,976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£18,044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£17,797 </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1233468519"/>
                  </a:ext>
                </a:extLst>
              </a:tr>
              <a:tr h="361956">
                <a:tc>
                  <a:txBody>
                    <a:bodyPr/>
                    <a:lstStyle/>
                    <a:p>
                      <a:pPr algn="l" fontAlgn="b"/>
                      <a:r>
                        <a:rPr lang="en-GB" sz="1600" u="none" strike="noStrike" dirty="0">
                          <a:effectLst/>
                        </a:rPr>
                        <a:t>11 Avg new build</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£14,976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£21,814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£20,670 </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1657599478"/>
                  </a:ext>
                </a:extLst>
              </a:tr>
            </a:tbl>
          </a:graphicData>
        </a:graphic>
      </p:graphicFrame>
      <p:sp>
        <p:nvSpPr>
          <p:cNvPr id="7" name="Footer Placeholder 3">
            <a:extLst>
              <a:ext uri="{FF2B5EF4-FFF2-40B4-BE49-F238E27FC236}">
                <a16:creationId xmlns:a16="http://schemas.microsoft.com/office/drawing/2014/main" id="{A045C8B1-2A87-84A2-7435-CBCE8B5C817F}"/>
              </a:ext>
            </a:extLst>
          </p:cNvPr>
          <p:cNvSpPr txBox="1">
            <a:spLocks/>
          </p:cNvSpPr>
          <p:nvPr/>
        </p:nvSpPr>
        <p:spPr>
          <a:xfrm>
            <a:off x="0" y="6548799"/>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pc="200" dirty="0">
                <a:solidFill>
                  <a:schemeClr val="bg1"/>
                </a:solidFill>
              </a:rPr>
              <a:t>Greater Cambridge </a:t>
            </a:r>
          </a:p>
        </p:txBody>
      </p:sp>
      <p:sp>
        <p:nvSpPr>
          <p:cNvPr id="3" name="Title 1">
            <a:extLst>
              <a:ext uri="{FF2B5EF4-FFF2-40B4-BE49-F238E27FC236}">
                <a16:creationId xmlns:a16="http://schemas.microsoft.com/office/drawing/2014/main" id="{70A6BD0B-7CB5-1B5D-5A0F-B2B4B430CE96}"/>
              </a:ext>
            </a:extLst>
          </p:cNvPr>
          <p:cNvSpPr txBox="1">
            <a:spLocks/>
          </p:cNvSpPr>
          <p:nvPr/>
        </p:nvSpPr>
        <p:spPr>
          <a:xfrm>
            <a:off x="638881" y="124178"/>
            <a:ext cx="10909640" cy="10253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GB" sz="3600" dirty="0"/>
              <a:t>Identify annual housing costs</a:t>
            </a:r>
            <a:br>
              <a:rPr lang="en-GB" sz="3600" dirty="0"/>
            </a:br>
            <a:r>
              <a:rPr lang="en-GB" sz="1800" dirty="0"/>
              <a:t>For each tenure and for 1,2, 3+ beds</a:t>
            </a:r>
            <a:endParaRPr lang="en-US" sz="1800" dirty="0"/>
          </a:p>
        </p:txBody>
      </p:sp>
    </p:spTree>
    <p:extLst>
      <p:ext uri="{BB962C8B-B14F-4D97-AF65-F5344CB8AC3E}">
        <p14:creationId xmlns:p14="http://schemas.microsoft.com/office/powerpoint/2010/main" val="715136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ED673E3-ED8E-F414-EA9C-5AD5AA37E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D5B54FC1-EE9C-331B-3944-DE1312A50211}"/>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9E21198A-2C15-9988-0EEC-D0F9526F68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DAA556E-E155-7417-5327-4A57533AEE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0B4E3D5D-B0BB-0F1D-B26F-53CE4C0FB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9CDF00-3FE1-FC3B-78A9-E8F64930AB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Title 2">
            <a:extLst>
              <a:ext uri="{FF2B5EF4-FFF2-40B4-BE49-F238E27FC236}">
                <a16:creationId xmlns:a16="http://schemas.microsoft.com/office/drawing/2014/main" id="{25F9DF09-8FE2-A859-EEFC-C6AE54E48C3D}"/>
              </a:ext>
            </a:extLst>
          </p:cNvPr>
          <p:cNvSpPr txBox="1">
            <a:spLocks/>
          </p:cNvSpPr>
          <p:nvPr/>
        </p:nvSpPr>
        <p:spPr>
          <a:xfrm>
            <a:off x="652496" y="1510770"/>
            <a:ext cx="2823919" cy="1868760"/>
          </a:xfrm>
          <a:prstGeom prst="rect">
            <a:avLst/>
          </a:prstGeom>
        </p:spPr>
        <p:txBody>
          <a:bodyPr vert="horz" lIns="91440" tIns="45720" rIns="91440" bIns="0" rtlCol="0" anchor="b">
            <a:normAutofit fontScale="975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Range of max and min housing costs: intro</a:t>
            </a:r>
            <a:endParaRPr lang="en-US" sz="3100" dirty="0"/>
          </a:p>
        </p:txBody>
      </p:sp>
      <p:cxnSp>
        <p:nvCxnSpPr>
          <p:cNvPr id="10" name="Straight Connector 9">
            <a:extLst>
              <a:ext uri="{FF2B5EF4-FFF2-40B4-BE49-F238E27FC236}">
                <a16:creationId xmlns:a16="http://schemas.microsoft.com/office/drawing/2014/main" id="{DCE78182-F70E-99B1-663F-790EDD5786B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1" name="Group 10">
            <a:extLst>
              <a:ext uri="{FF2B5EF4-FFF2-40B4-BE49-F238E27FC236}">
                <a16:creationId xmlns:a16="http://schemas.microsoft.com/office/drawing/2014/main" id="{C8B2A035-01E6-8A7E-ABAE-949480C9BC2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12" name="Rectangle 11">
              <a:extLst>
                <a:ext uri="{FF2B5EF4-FFF2-40B4-BE49-F238E27FC236}">
                  <a16:creationId xmlns:a16="http://schemas.microsoft.com/office/drawing/2014/main" id="{DF739889-91A6-394A-8E0E-C63ABA16F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1884F2C-7098-8AE3-AB83-B8DD4C00B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ACB4CEF7-1929-0494-011A-9D0FD06BB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C54556FA-E4CE-08BB-6A3F-032DFF426E1C}"/>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15">
            <a:extLst>
              <a:ext uri="{FF2B5EF4-FFF2-40B4-BE49-F238E27FC236}">
                <a16:creationId xmlns:a16="http://schemas.microsoft.com/office/drawing/2014/main" id="{3870858A-5C60-6907-5EFD-2EBFD5F3AF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7" name="Slide Number Placeholder 4">
            <a:extLst>
              <a:ext uri="{FF2B5EF4-FFF2-40B4-BE49-F238E27FC236}">
                <a16:creationId xmlns:a16="http://schemas.microsoft.com/office/drawing/2014/main" id="{349B0A55-2303-D67D-E379-E05CA0FBBC7D}"/>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24</a:t>
            </a:fld>
            <a:endParaRPr lang="en-US" dirty="0"/>
          </a:p>
        </p:txBody>
      </p:sp>
      <p:sp>
        <p:nvSpPr>
          <p:cNvPr id="18" name="TextBox 17">
            <a:extLst>
              <a:ext uri="{FF2B5EF4-FFF2-40B4-BE49-F238E27FC236}">
                <a16:creationId xmlns:a16="http://schemas.microsoft.com/office/drawing/2014/main" id="{2D843945-EAF6-9A97-5B3B-BA3DC6CF3E83}"/>
              </a:ext>
            </a:extLst>
          </p:cNvPr>
          <p:cNvSpPr txBox="1"/>
          <p:nvPr/>
        </p:nvSpPr>
        <p:spPr>
          <a:xfrm>
            <a:off x="579267" y="3630466"/>
            <a:ext cx="3242139" cy="2308324"/>
          </a:xfrm>
          <a:prstGeom prst="rect">
            <a:avLst/>
          </a:prstGeom>
          <a:noFill/>
        </p:spPr>
        <p:txBody>
          <a:bodyPr wrap="square" rtlCol="0">
            <a:spAutoFit/>
          </a:bodyPr>
          <a:lstStyle/>
          <a:p>
            <a:r>
              <a:rPr lang="en-US" dirty="0"/>
              <a:t>This slide sets out the housing costs for all districts, to assist understanding of the individual district graphs.</a:t>
            </a:r>
          </a:p>
          <a:p>
            <a:r>
              <a:rPr lang="en-US" sz="1800" dirty="0"/>
              <a:t>The example provided shows only 1 bed housing costs.</a:t>
            </a:r>
          </a:p>
          <a:p>
            <a:r>
              <a:rPr lang="en-US" dirty="0"/>
              <a:t>The next slide sets out just one district’s dots, for 1 2 and 3 beds</a:t>
            </a:r>
            <a:endParaRPr lang="en-US" sz="1800" dirty="0"/>
          </a:p>
        </p:txBody>
      </p:sp>
      <p:graphicFrame>
        <p:nvGraphicFramePr>
          <p:cNvPr id="19" name="Chart 18">
            <a:extLst>
              <a:ext uri="{FF2B5EF4-FFF2-40B4-BE49-F238E27FC236}">
                <a16:creationId xmlns:a16="http://schemas.microsoft.com/office/drawing/2014/main" id="{FAE402BE-CDFC-45C6-1E74-3D4D68E7BD88}"/>
              </a:ext>
            </a:extLst>
          </p:cNvPr>
          <p:cNvGraphicFramePr>
            <a:graphicFrameLocks/>
          </p:cNvGraphicFramePr>
          <p:nvPr>
            <p:extLst>
              <p:ext uri="{D42A27DB-BD31-4B8C-83A1-F6EECF244321}">
                <p14:modId xmlns:p14="http://schemas.microsoft.com/office/powerpoint/2010/main" val="1522995700"/>
              </p:ext>
            </p:extLst>
          </p:nvPr>
        </p:nvGraphicFramePr>
        <p:xfrm>
          <a:off x="4455184" y="977964"/>
          <a:ext cx="6615582" cy="4135339"/>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A2E14EBC-89CB-A0F6-0CC1-892DF4A77658}"/>
              </a:ext>
            </a:extLst>
          </p:cNvPr>
          <p:cNvSpPr txBox="1"/>
          <p:nvPr/>
        </p:nvSpPr>
        <p:spPr>
          <a:xfrm>
            <a:off x="1906970" y="106401"/>
            <a:ext cx="3240000"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The solid red line represents the highest housing cost for a 1 bed across the study area (shorthand = max)</a:t>
            </a:r>
            <a:endParaRPr lang="en-GB" sz="1400" dirty="0"/>
          </a:p>
        </p:txBody>
      </p:sp>
      <p:sp>
        <p:nvSpPr>
          <p:cNvPr id="21" name="TextBox 20">
            <a:extLst>
              <a:ext uri="{FF2B5EF4-FFF2-40B4-BE49-F238E27FC236}">
                <a16:creationId xmlns:a16="http://schemas.microsoft.com/office/drawing/2014/main" id="{5EA2FAB6-17FD-1443-6479-DBAD03DFFC3A}"/>
              </a:ext>
            </a:extLst>
          </p:cNvPr>
          <p:cNvSpPr txBox="1"/>
          <p:nvPr/>
        </p:nvSpPr>
        <p:spPr>
          <a:xfrm>
            <a:off x="5397543" y="106401"/>
            <a:ext cx="3240000"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The dashed red line represents the lowest housing cost for a 1 bed across the study area (shorthand = min)</a:t>
            </a:r>
            <a:endParaRPr lang="en-GB" sz="1400" dirty="0"/>
          </a:p>
        </p:txBody>
      </p:sp>
      <p:sp>
        <p:nvSpPr>
          <p:cNvPr id="22" name="TextBox 21">
            <a:extLst>
              <a:ext uri="{FF2B5EF4-FFF2-40B4-BE49-F238E27FC236}">
                <a16:creationId xmlns:a16="http://schemas.microsoft.com/office/drawing/2014/main" id="{30B58097-2716-B979-CBC1-A56B5E39A14B}"/>
              </a:ext>
            </a:extLst>
          </p:cNvPr>
          <p:cNvSpPr txBox="1"/>
          <p:nvPr/>
        </p:nvSpPr>
        <p:spPr>
          <a:xfrm>
            <a:off x="8784152" y="106401"/>
            <a:ext cx="3240000"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Each district has a “dot” representing the local average cost for a 1 bed of each tenure.</a:t>
            </a:r>
          </a:p>
        </p:txBody>
      </p:sp>
      <p:sp>
        <p:nvSpPr>
          <p:cNvPr id="23" name="TextBox 22">
            <a:extLst>
              <a:ext uri="{FF2B5EF4-FFF2-40B4-BE49-F238E27FC236}">
                <a16:creationId xmlns:a16="http://schemas.microsoft.com/office/drawing/2014/main" id="{5544B195-59EA-5B80-75AC-39D56112E856}"/>
              </a:ext>
            </a:extLst>
          </p:cNvPr>
          <p:cNvSpPr txBox="1"/>
          <p:nvPr/>
        </p:nvSpPr>
        <p:spPr>
          <a:xfrm>
            <a:off x="3039291" y="5469480"/>
            <a:ext cx="3160779" cy="1293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So the graph sets out the average cost of a district’s housing, but also how the local housing cost compares to the highest and lowest costs across the study area </a:t>
            </a:r>
          </a:p>
        </p:txBody>
      </p:sp>
      <p:sp>
        <p:nvSpPr>
          <p:cNvPr id="24" name="TextBox 23">
            <a:extLst>
              <a:ext uri="{FF2B5EF4-FFF2-40B4-BE49-F238E27FC236}">
                <a16:creationId xmlns:a16="http://schemas.microsoft.com/office/drawing/2014/main" id="{747C5373-AB42-841F-A4E0-6E8688659EA0}"/>
              </a:ext>
            </a:extLst>
          </p:cNvPr>
          <p:cNvSpPr txBox="1"/>
          <p:nvPr/>
        </p:nvSpPr>
        <p:spPr>
          <a:xfrm>
            <a:off x="6429512" y="5469480"/>
            <a:ext cx="5047579" cy="1293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All the costs for 1 2 and 3 beds are set out in the “whole area” slides, but it’s true to say that Cambridge and South Cambs are often on or near the max line, and Fenland and Peterborough are on or near the min line. The other 3 districts tend to fall into the “middle area” between max and min.</a:t>
            </a:r>
          </a:p>
        </p:txBody>
      </p:sp>
      <p:sp>
        <p:nvSpPr>
          <p:cNvPr id="25" name="Footer Placeholder 3">
            <a:extLst>
              <a:ext uri="{FF2B5EF4-FFF2-40B4-BE49-F238E27FC236}">
                <a16:creationId xmlns:a16="http://schemas.microsoft.com/office/drawing/2014/main" id="{AAF07655-1AC4-90B9-0504-02D7C8320003}"/>
              </a:ext>
            </a:extLst>
          </p:cNvPr>
          <p:cNvSpPr txBox="1">
            <a:spLocks/>
          </p:cNvSpPr>
          <p:nvPr/>
        </p:nvSpPr>
        <p:spPr>
          <a:xfrm>
            <a:off x="0" y="6548799"/>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pc="200" dirty="0">
                <a:solidFill>
                  <a:schemeClr val="bg1"/>
                </a:solidFill>
              </a:rPr>
              <a:t>Greater Cambridge </a:t>
            </a:r>
          </a:p>
        </p:txBody>
      </p:sp>
    </p:spTree>
    <p:extLst>
      <p:ext uri="{BB962C8B-B14F-4D97-AF65-F5344CB8AC3E}">
        <p14:creationId xmlns:p14="http://schemas.microsoft.com/office/powerpoint/2010/main" val="51590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659301" y="1123407"/>
            <a:ext cx="3303871" cy="2220322"/>
          </a:xfrm>
        </p:spPr>
        <p:txBody>
          <a:bodyPr vert="horz" lIns="91440" tIns="45720" rIns="91440" bIns="0" rtlCol="0" anchor="b">
            <a:noAutofit/>
          </a:bodyPr>
          <a:lstStyle/>
          <a:p>
            <a:r>
              <a:rPr lang="en-GB" sz="3600" dirty="0"/>
              <a:t>Range of max and</a:t>
            </a:r>
            <a:r>
              <a:rPr lang="en-GB" sz="3600" baseline="0" dirty="0"/>
              <a:t> min </a:t>
            </a:r>
            <a:r>
              <a:rPr lang="en-GB" sz="3600" dirty="0"/>
              <a:t>housing costs</a:t>
            </a:r>
            <a:endParaRPr lang="en-US" dirty="0"/>
          </a:p>
        </p:txBody>
      </p:sp>
      <p:cxnSp>
        <p:nvCxnSpPr>
          <p:cNvPr id="20" name="Straight Connector 19">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2" name="Group 21">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39" name="Rectangle 22">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0" name="Rectangle 25">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27">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2" name="Straight Connector 29">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9" name="Footer Placeholder 3">
            <a:extLst>
              <a:ext uri="{FF2B5EF4-FFF2-40B4-BE49-F238E27FC236}">
                <a16:creationId xmlns:a16="http://schemas.microsoft.com/office/drawing/2014/main" id="{86C10748-C36D-457B-BA6C-37EF65E2B86F}"/>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p:sp>
        <p:nvSpPr>
          <p:cNvPr id="3" name="TextBox 2">
            <a:extLst>
              <a:ext uri="{FF2B5EF4-FFF2-40B4-BE49-F238E27FC236}">
                <a16:creationId xmlns:a16="http://schemas.microsoft.com/office/drawing/2014/main" id="{6AAE7114-1A5E-4C57-9923-DBA940193DAD}"/>
              </a:ext>
            </a:extLst>
          </p:cNvPr>
          <p:cNvSpPr txBox="1"/>
          <p:nvPr/>
        </p:nvSpPr>
        <p:spPr>
          <a:xfrm>
            <a:off x="652430" y="3540094"/>
            <a:ext cx="3170430" cy="2308324"/>
          </a:xfrm>
          <a:prstGeom prst="rect">
            <a:avLst/>
          </a:prstGeom>
          <a:noFill/>
        </p:spPr>
        <p:txBody>
          <a:bodyPr wrap="square" rtlCol="0">
            <a:spAutoFit/>
          </a:bodyPr>
          <a:lstStyle/>
          <a:p>
            <a:r>
              <a:rPr lang="en-US" dirty="0"/>
              <a:t>Here costs are presented on a graph to help compare by both size and tenure.</a:t>
            </a:r>
          </a:p>
          <a:p>
            <a:r>
              <a:rPr lang="en-US" sz="1800" dirty="0"/>
              <a:t>This graph sets out districts housing costs (dots) and how they compare to the max and min across the whole study area (lines).</a:t>
            </a:r>
          </a:p>
        </p:txBody>
      </p:sp>
      <p:sp>
        <p:nvSpPr>
          <p:cNvPr id="25" name="Slide Number Placeholder 4">
            <a:extLst>
              <a:ext uri="{FF2B5EF4-FFF2-40B4-BE49-F238E27FC236}">
                <a16:creationId xmlns:a16="http://schemas.microsoft.com/office/drawing/2014/main" id="{DEDF7497-9D80-438B-934D-5458E9303FEE}"/>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25</a:t>
            </a:fld>
            <a:endParaRPr lang="en-US" dirty="0"/>
          </a:p>
        </p:txBody>
      </p:sp>
      <p:graphicFrame>
        <p:nvGraphicFramePr>
          <p:cNvPr id="4" name="Chart 3">
            <a:extLst>
              <a:ext uri="{FF2B5EF4-FFF2-40B4-BE49-F238E27FC236}">
                <a16:creationId xmlns:a16="http://schemas.microsoft.com/office/drawing/2014/main" id="{C9312450-0C3A-83A3-FD92-85A5AC615F3F}"/>
              </a:ext>
            </a:extLst>
          </p:cNvPr>
          <p:cNvGraphicFramePr>
            <a:graphicFrameLocks/>
          </p:cNvGraphicFramePr>
          <p:nvPr>
            <p:extLst>
              <p:ext uri="{D42A27DB-BD31-4B8C-83A1-F6EECF244321}">
                <p14:modId xmlns:p14="http://schemas.microsoft.com/office/powerpoint/2010/main" val="1942336714"/>
              </p:ext>
            </p:extLst>
          </p:nvPr>
        </p:nvGraphicFramePr>
        <p:xfrm>
          <a:off x="4455487" y="977966"/>
          <a:ext cx="6615582" cy="4135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1865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330B16F5-C793-475E-927A-23F841B296A0}"/>
              </a:ext>
            </a:extLst>
          </p:cNvPr>
          <p:cNvSpPr txBox="1">
            <a:spLocks/>
          </p:cNvSpPr>
          <p:nvPr/>
        </p:nvSpPr>
        <p:spPr>
          <a:xfrm>
            <a:off x="641180" y="356277"/>
            <a:ext cx="10909640" cy="521281"/>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lnSpc>
                <a:spcPct val="100000"/>
              </a:lnSpc>
            </a:pPr>
            <a:r>
              <a:rPr lang="en-GB" sz="4000" dirty="0"/>
              <a:t>COMPARING housing</a:t>
            </a:r>
            <a:r>
              <a:rPr lang="en-GB" dirty="0"/>
              <a:t> </a:t>
            </a:r>
            <a:r>
              <a:rPr lang="en-GB" sz="4000" dirty="0"/>
              <a:t>costs TO STUDY AREA</a:t>
            </a:r>
            <a:endParaRPr lang="en-US" sz="4000" dirty="0"/>
          </a:p>
        </p:txBody>
      </p:sp>
      <p:sp>
        <p:nvSpPr>
          <p:cNvPr id="6" name="TextBox 5">
            <a:extLst>
              <a:ext uri="{FF2B5EF4-FFF2-40B4-BE49-F238E27FC236}">
                <a16:creationId xmlns:a16="http://schemas.microsoft.com/office/drawing/2014/main" id="{63C3E4C9-1CA0-4A61-899C-3D759FD6B54D}"/>
              </a:ext>
            </a:extLst>
          </p:cNvPr>
          <p:cNvSpPr txBox="1"/>
          <p:nvPr/>
        </p:nvSpPr>
        <p:spPr>
          <a:xfrm>
            <a:off x="125881" y="1020193"/>
            <a:ext cx="3960000" cy="369332"/>
          </a:xfrm>
          <a:prstGeom prst="rect">
            <a:avLst/>
          </a:prstGeom>
          <a:noFill/>
        </p:spPr>
        <p:txBody>
          <a:bodyPr wrap="square" rtlCol="0">
            <a:spAutoFit/>
          </a:bodyPr>
          <a:lstStyle/>
          <a:p>
            <a:pPr algn="ctr"/>
            <a:r>
              <a:rPr lang="en-GB" dirty="0"/>
              <a:t>1 BED</a:t>
            </a:r>
          </a:p>
        </p:txBody>
      </p:sp>
      <p:sp>
        <p:nvSpPr>
          <p:cNvPr id="29" name="TextBox 28">
            <a:extLst>
              <a:ext uri="{FF2B5EF4-FFF2-40B4-BE49-F238E27FC236}">
                <a16:creationId xmlns:a16="http://schemas.microsoft.com/office/drawing/2014/main" id="{3359D3B8-BB8E-4492-BEE5-37DBCA4529BB}"/>
              </a:ext>
            </a:extLst>
          </p:cNvPr>
          <p:cNvSpPr txBox="1"/>
          <p:nvPr/>
        </p:nvSpPr>
        <p:spPr>
          <a:xfrm>
            <a:off x="4143740" y="1037318"/>
            <a:ext cx="3960000" cy="369332"/>
          </a:xfrm>
          <a:prstGeom prst="rect">
            <a:avLst/>
          </a:prstGeom>
          <a:noFill/>
        </p:spPr>
        <p:txBody>
          <a:bodyPr wrap="square" rtlCol="0">
            <a:spAutoFit/>
          </a:bodyPr>
          <a:lstStyle/>
          <a:p>
            <a:pPr algn="ctr"/>
            <a:r>
              <a:rPr lang="en-GB" dirty="0"/>
              <a:t>2 BED</a:t>
            </a:r>
          </a:p>
        </p:txBody>
      </p:sp>
      <p:sp>
        <p:nvSpPr>
          <p:cNvPr id="30" name="TextBox 29">
            <a:extLst>
              <a:ext uri="{FF2B5EF4-FFF2-40B4-BE49-F238E27FC236}">
                <a16:creationId xmlns:a16="http://schemas.microsoft.com/office/drawing/2014/main" id="{4236FB4A-2F92-4367-83FD-FE6B142C4FDD}"/>
              </a:ext>
            </a:extLst>
          </p:cNvPr>
          <p:cNvSpPr txBox="1"/>
          <p:nvPr/>
        </p:nvSpPr>
        <p:spPr>
          <a:xfrm>
            <a:off x="8161599" y="960842"/>
            <a:ext cx="3960000" cy="369332"/>
          </a:xfrm>
          <a:prstGeom prst="rect">
            <a:avLst/>
          </a:prstGeom>
          <a:noFill/>
        </p:spPr>
        <p:txBody>
          <a:bodyPr wrap="square" rtlCol="0">
            <a:spAutoFit/>
          </a:bodyPr>
          <a:lstStyle/>
          <a:p>
            <a:pPr algn="ctr"/>
            <a:r>
              <a:rPr lang="en-GB" dirty="0"/>
              <a:t>3 BED</a:t>
            </a:r>
          </a:p>
        </p:txBody>
      </p:sp>
      <p:sp>
        <p:nvSpPr>
          <p:cNvPr id="10" name="Footer Placeholder 3">
            <a:extLst>
              <a:ext uri="{FF2B5EF4-FFF2-40B4-BE49-F238E27FC236}">
                <a16:creationId xmlns:a16="http://schemas.microsoft.com/office/drawing/2014/main" id="{1A123325-FFD1-4D62-ACA3-C54173362541}"/>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p:graphicFrame>
        <p:nvGraphicFramePr>
          <p:cNvPr id="11" name="Chart 10">
            <a:extLst>
              <a:ext uri="{FF2B5EF4-FFF2-40B4-BE49-F238E27FC236}">
                <a16:creationId xmlns:a16="http://schemas.microsoft.com/office/drawing/2014/main" id="{911285DF-1A35-46B9-B27F-C8234539480B}"/>
              </a:ext>
            </a:extLst>
          </p:cNvPr>
          <p:cNvGraphicFramePr>
            <a:graphicFrameLocks/>
          </p:cNvGraphicFramePr>
          <p:nvPr>
            <p:extLst>
              <p:ext uri="{D42A27DB-BD31-4B8C-83A1-F6EECF244321}">
                <p14:modId xmlns:p14="http://schemas.microsoft.com/office/powerpoint/2010/main" val="915956135"/>
              </p:ext>
            </p:extLst>
          </p:nvPr>
        </p:nvGraphicFramePr>
        <p:xfrm>
          <a:off x="68022" y="1389525"/>
          <a:ext cx="4017859" cy="46301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135C9F63-3B93-46CD-857C-E0F75C236D04}"/>
              </a:ext>
            </a:extLst>
          </p:cNvPr>
          <p:cNvGraphicFramePr>
            <a:graphicFrameLocks/>
          </p:cNvGraphicFramePr>
          <p:nvPr>
            <p:extLst>
              <p:ext uri="{D42A27DB-BD31-4B8C-83A1-F6EECF244321}">
                <p14:modId xmlns:p14="http://schemas.microsoft.com/office/powerpoint/2010/main" val="2236420975"/>
              </p:ext>
            </p:extLst>
          </p:nvPr>
        </p:nvGraphicFramePr>
        <p:xfrm>
          <a:off x="4085881" y="1389525"/>
          <a:ext cx="4017859" cy="46301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3323E14C-7163-48DA-96DF-F7F127BBE46E}"/>
              </a:ext>
            </a:extLst>
          </p:cNvPr>
          <p:cNvGraphicFramePr>
            <a:graphicFrameLocks/>
          </p:cNvGraphicFramePr>
          <p:nvPr>
            <p:extLst>
              <p:ext uri="{D42A27DB-BD31-4B8C-83A1-F6EECF244321}">
                <p14:modId xmlns:p14="http://schemas.microsoft.com/office/powerpoint/2010/main" val="3406984329"/>
              </p:ext>
            </p:extLst>
          </p:nvPr>
        </p:nvGraphicFramePr>
        <p:xfrm>
          <a:off x="8103740" y="1389525"/>
          <a:ext cx="4017859" cy="4630182"/>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Rounded Corners 13">
            <a:extLst>
              <a:ext uri="{FF2B5EF4-FFF2-40B4-BE49-F238E27FC236}">
                <a16:creationId xmlns:a16="http://schemas.microsoft.com/office/drawing/2014/main" id="{043275D0-B9AA-48A5-B1A6-52C11F2DA3DF}"/>
              </a:ext>
            </a:extLst>
          </p:cNvPr>
          <p:cNvSpPr/>
          <p:nvPr/>
        </p:nvSpPr>
        <p:spPr>
          <a:xfrm>
            <a:off x="641180" y="5940251"/>
            <a:ext cx="11028307"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solidFill>
                  <a:schemeClr val="bg1"/>
                </a:solidFill>
              </a:rPr>
              <a:t>Cambridge sees the highest housing costs for almost all tenures and sizes (the Cambridge dots sitting on the max (solid) line for almost all sizes and tenures). South Cambs is a fairly close second. The exception is the cost of 1 bed LQ new build - higher in SCDC than in Cambridge. </a:t>
            </a:r>
          </a:p>
          <a:p>
            <a:pPr algn="ctr"/>
            <a:r>
              <a:rPr lang="en-GB" sz="1400" dirty="0">
                <a:solidFill>
                  <a:schemeClr val="bg1"/>
                </a:solidFill>
              </a:rPr>
              <a:t>Cambridge &amp; South Cambs see the highest, while Fenland &amp; Peterborough see the lowest housing costs, compared to the rest of the study area.</a:t>
            </a:r>
          </a:p>
        </p:txBody>
      </p:sp>
      <p:sp>
        <p:nvSpPr>
          <p:cNvPr id="15" name="Slide Number Placeholder 4">
            <a:extLst>
              <a:ext uri="{FF2B5EF4-FFF2-40B4-BE49-F238E27FC236}">
                <a16:creationId xmlns:a16="http://schemas.microsoft.com/office/drawing/2014/main" id="{982251A9-73E0-4DAE-9612-E865398ADF97}"/>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26</a:t>
            </a:fld>
            <a:endParaRPr lang="en-US" dirty="0"/>
          </a:p>
        </p:txBody>
      </p:sp>
    </p:spTree>
    <p:extLst>
      <p:ext uri="{BB962C8B-B14F-4D97-AF65-F5344CB8AC3E}">
        <p14:creationId xmlns:p14="http://schemas.microsoft.com/office/powerpoint/2010/main" val="326417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5D0A1D32-D0D9-4F55-95F7-454D50F6396D}"/>
              </a:ext>
            </a:extLst>
          </p:cNvPr>
          <p:cNvSpPr>
            <a:spLocks noGrp="1"/>
          </p:cNvSpPr>
          <p:nvPr>
            <p:ph type="ftr" sz="quarter" idx="11"/>
          </p:nvPr>
        </p:nvSpPr>
        <p:spPr/>
        <p:txBody>
          <a:bodyPr/>
          <a:lstStyle/>
          <a:p>
            <a:r>
              <a:rPr lang="en-US" spc="200" dirty="0">
                <a:solidFill>
                  <a:schemeClr val="bg1"/>
                </a:solidFill>
              </a:rPr>
              <a:t>Greater Cambridge </a:t>
            </a:r>
          </a:p>
        </p:txBody>
      </p:sp>
      <p:sp>
        <p:nvSpPr>
          <p:cNvPr id="8" name="Slide Number Placeholder 4">
            <a:extLst>
              <a:ext uri="{FF2B5EF4-FFF2-40B4-BE49-F238E27FC236}">
                <a16:creationId xmlns:a16="http://schemas.microsoft.com/office/drawing/2014/main" id="{1EB267A0-66E8-47CF-8BF7-9E605FF54719}"/>
              </a:ext>
            </a:extLst>
          </p:cNvPr>
          <p:cNvSpPr>
            <a:spLocks noGrp="1"/>
          </p:cNvSpPr>
          <p:nvPr>
            <p:ph type="sldNum" sz="quarter" idx="12"/>
          </p:nvPr>
        </p:nvSpPr>
        <p:spPr>
          <a:xfrm>
            <a:off x="11380981" y="6354422"/>
            <a:ext cx="811019" cy="503578"/>
          </a:xfrm>
        </p:spPr>
        <p:txBody>
          <a:bodyPr/>
          <a:lstStyle/>
          <a:p>
            <a:fld id="{0D309695-DEC3-40DA-9DF5-330280C9D0E8}" type="slidenum">
              <a:rPr lang="en-US" smtClean="0"/>
              <a:pPr/>
              <a:t>27</a:t>
            </a:fld>
            <a:endParaRPr lang="en-US" dirty="0"/>
          </a:p>
        </p:txBody>
      </p:sp>
      <p:graphicFrame>
        <p:nvGraphicFramePr>
          <p:cNvPr id="4" name="Table 3">
            <a:extLst>
              <a:ext uri="{FF2B5EF4-FFF2-40B4-BE49-F238E27FC236}">
                <a16:creationId xmlns:a16="http://schemas.microsoft.com/office/drawing/2014/main" id="{84DE76E6-8CC3-420E-8360-571967083FE1}"/>
              </a:ext>
            </a:extLst>
          </p:cNvPr>
          <p:cNvGraphicFramePr>
            <a:graphicFrameLocks noGrp="1"/>
          </p:cNvGraphicFramePr>
          <p:nvPr>
            <p:extLst>
              <p:ext uri="{D42A27DB-BD31-4B8C-83A1-F6EECF244321}">
                <p14:modId xmlns:p14="http://schemas.microsoft.com/office/powerpoint/2010/main" val="4282701901"/>
              </p:ext>
            </p:extLst>
          </p:nvPr>
        </p:nvGraphicFramePr>
        <p:xfrm>
          <a:off x="334071" y="1257264"/>
          <a:ext cx="5220407" cy="4343472"/>
        </p:xfrm>
        <a:graphic>
          <a:graphicData uri="http://schemas.openxmlformats.org/drawingml/2006/table">
            <a:tbl>
              <a:tblPr firstRow="1">
                <a:tableStyleId>{93296810-A885-4BE3-A3E7-6D5BEEA58F35}</a:tableStyleId>
              </a:tblPr>
              <a:tblGrid>
                <a:gridCol w="1866445">
                  <a:extLst>
                    <a:ext uri="{9D8B030D-6E8A-4147-A177-3AD203B41FA5}">
                      <a16:colId xmlns:a16="http://schemas.microsoft.com/office/drawing/2014/main" val="51333165"/>
                    </a:ext>
                  </a:extLst>
                </a:gridCol>
                <a:gridCol w="959194">
                  <a:extLst>
                    <a:ext uri="{9D8B030D-6E8A-4147-A177-3AD203B41FA5}">
                      <a16:colId xmlns:a16="http://schemas.microsoft.com/office/drawing/2014/main" val="2590346686"/>
                    </a:ext>
                  </a:extLst>
                </a:gridCol>
                <a:gridCol w="1130255">
                  <a:extLst>
                    <a:ext uri="{9D8B030D-6E8A-4147-A177-3AD203B41FA5}">
                      <a16:colId xmlns:a16="http://schemas.microsoft.com/office/drawing/2014/main" val="2110719262"/>
                    </a:ext>
                  </a:extLst>
                </a:gridCol>
                <a:gridCol w="1264513">
                  <a:extLst>
                    <a:ext uri="{9D8B030D-6E8A-4147-A177-3AD203B41FA5}">
                      <a16:colId xmlns:a16="http://schemas.microsoft.com/office/drawing/2014/main" val="2663437825"/>
                    </a:ext>
                  </a:extLst>
                </a:gridCol>
              </a:tblGrid>
              <a:tr h="361956">
                <a:tc>
                  <a:txBody>
                    <a:bodyPr/>
                    <a:lstStyle/>
                    <a:p>
                      <a:pPr algn="l" fontAlgn="b"/>
                      <a:r>
                        <a:rPr lang="en-GB" sz="1600" b="1" u="none" strike="noStrike" dirty="0">
                          <a:effectLst/>
                        </a:rPr>
                        <a:t> Cambridge</a:t>
                      </a:r>
                      <a:endParaRPr lang="en-GB" sz="1600" b="1"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1bed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2bed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3bed </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056677051"/>
                  </a:ext>
                </a:extLst>
              </a:tr>
              <a:tr h="361956">
                <a:tc>
                  <a:txBody>
                    <a:bodyPr/>
                    <a:lstStyle/>
                    <a:p>
                      <a:pPr algn="l" fontAlgn="b"/>
                      <a:r>
                        <a:rPr lang="en-GB" sz="1600" u="none" strike="noStrike" dirty="0">
                          <a:effectLst/>
                        </a:rPr>
                        <a:t>1 LA social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£15,665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£18,371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£20,830 </a:t>
                      </a:r>
                    </a:p>
                  </a:txBody>
                  <a:tcPr marL="0" marR="0" marT="0" marB="0" anchor="b"/>
                </a:tc>
                <a:extLst>
                  <a:ext uri="{0D108BD9-81ED-4DB2-BD59-A6C34878D82A}">
                    <a16:rowId xmlns:a16="http://schemas.microsoft.com/office/drawing/2014/main" val="316406227"/>
                  </a:ext>
                </a:extLst>
              </a:tr>
              <a:tr h="361956">
                <a:tc>
                  <a:txBody>
                    <a:bodyPr/>
                    <a:lstStyle/>
                    <a:p>
                      <a:pPr algn="l" fontAlgn="b"/>
                      <a:r>
                        <a:rPr lang="en-GB" sz="1600" u="none" strike="noStrike" dirty="0">
                          <a:effectLst/>
                        </a:rPr>
                        <a:t>2 HA social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£17,246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£20,369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£22,422 </a:t>
                      </a:r>
                    </a:p>
                  </a:txBody>
                  <a:tcPr marL="0" marR="0" marT="0" marB="0" anchor="b"/>
                </a:tc>
                <a:extLst>
                  <a:ext uri="{0D108BD9-81ED-4DB2-BD59-A6C34878D82A}">
                    <a16:rowId xmlns:a16="http://schemas.microsoft.com/office/drawing/2014/main" val="4083638268"/>
                  </a:ext>
                </a:extLst>
              </a:tr>
              <a:tr h="361956">
                <a:tc>
                  <a:txBody>
                    <a:bodyPr/>
                    <a:lstStyle/>
                    <a:p>
                      <a:pPr algn="l" fontAlgn="b"/>
                      <a:r>
                        <a:rPr lang="en-GB" sz="1600" u="none" strike="noStrike" dirty="0">
                          <a:effectLst/>
                        </a:rPr>
                        <a:t>3 HA affordable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£23,706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£26,821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£30,616 </a:t>
                      </a:r>
                    </a:p>
                  </a:txBody>
                  <a:tcPr marL="0" marR="0" marT="0" marB="0" anchor="b"/>
                </a:tc>
                <a:extLst>
                  <a:ext uri="{0D108BD9-81ED-4DB2-BD59-A6C34878D82A}">
                    <a16:rowId xmlns:a16="http://schemas.microsoft.com/office/drawing/2014/main" val="3218272329"/>
                  </a:ext>
                </a:extLst>
              </a:tr>
              <a:tr h="361956">
                <a:tc>
                  <a:txBody>
                    <a:bodyPr/>
                    <a:lstStyle/>
                    <a:p>
                      <a:pPr algn="l" fontAlgn="b"/>
                      <a:r>
                        <a:rPr lang="en-GB" sz="1600" u="none" strike="noStrike" dirty="0">
                          <a:effectLst/>
                        </a:rPr>
                        <a:t>4 LA affordable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£24,834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£28,610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£33,574 </a:t>
                      </a:r>
                    </a:p>
                  </a:txBody>
                  <a:tcPr marL="0" marR="0" marT="0" marB="0" anchor="b"/>
                </a:tc>
                <a:extLst>
                  <a:ext uri="{0D108BD9-81ED-4DB2-BD59-A6C34878D82A}">
                    <a16:rowId xmlns:a16="http://schemas.microsoft.com/office/drawing/2014/main" val="2040477775"/>
                  </a:ext>
                </a:extLst>
              </a:tr>
              <a:tr h="361956">
                <a:tc>
                  <a:txBody>
                    <a:bodyPr/>
                    <a:lstStyle/>
                    <a:p>
                      <a:pPr algn="l" fontAlgn="b"/>
                      <a:r>
                        <a:rPr lang="en-GB" sz="1600" u="none" strike="noStrike" dirty="0">
                          <a:effectLst/>
                        </a:rPr>
                        <a:t>5 Intermediate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£32,897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£43,316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£49,140 </a:t>
                      </a:r>
                    </a:p>
                  </a:txBody>
                  <a:tcPr marL="0" marR="0" marT="0" marB="0" anchor="b"/>
                </a:tc>
                <a:extLst>
                  <a:ext uri="{0D108BD9-81ED-4DB2-BD59-A6C34878D82A}">
                    <a16:rowId xmlns:a16="http://schemas.microsoft.com/office/drawing/2014/main" val="746952993"/>
                  </a:ext>
                </a:extLst>
              </a:tr>
              <a:tr h="361956">
                <a:tc>
                  <a:txBody>
                    <a:bodyPr/>
                    <a:lstStyle/>
                    <a:p>
                      <a:pPr algn="l" fontAlgn="b"/>
                      <a:r>
                        <a:rPr lang="en-GB" sz="1600" u="none" strike="noStrike" dirty="0">
                          <a:effectLst/>
                        </a:rPr>
                        <a:t>6 Median private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£41,178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£54,191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£61,471 </a:t>
                      </a:r>
                    </a:p>
                  </a:txBody>
                  <a:tcPr marL="0" marR="0" marT="0" marB="0" anchor="b"/>
                </a:tc>
                <a:extLst>
                  <a:ext uri="{0D108BD9-81ED-4DB2-BD59-A6C34878D82A}">
                    <a16:rowId xmlns:a16="http://schemas.microsoft.com/office/drawing/2014/main" val="1598849496"/>
                  </a:ext>
                </a:extLst>
              </a:tr>
              <a:tr h="361956">
                <a:tc>
                  <a:txBody>
                    <a:bodyPr/>
                    <a:lstStyle/>
                    <a:p>
                      <a:pPr algn="l" fontAlgn="b"/>
                      <a:r>
                        <a:rPr lang="en-GB" sz="1600" u="none" strike="noStrike" dirty="0">
                          <a:effectLst/>
                        </a:rPr>
                        <a:t>7 Homebuy</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£42,042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£61,016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£75,530 </a:t>
                      </a:r>
                    </a:p>
                  </a:txBody>
                  <a:tcPr marL="0" marR="0" marT="0" marB="0" anchor="b"/>
                </a:tc>
                <a:extLst>
                  <a:ext uri="{0D108BD9-81ED-4DB2-BD59-A6C34878D82A}">
                    <a16:rowId xmlns:a16="http://schemas.microsoft.com/office/drawing/2014/main" val="4057487886"/>
                  </a:ext>
                </a:extLst>
              </a:tr>
              <a:tr h="361956">
                <a:tc>
                  <a:txBody>
                    <a:bodyPr/>
                    <a:lstStyle/>
                    <a:p>
                      <a:pPr algn="l" fontAlgn="b"/>
                      <a:r>
                        <a:rPr lang="en-GB" sz="1600" u="none" strike="noStrike" dirty="0">
                          <a:effectLst/>
                        </a:rPr>
                        <a:t>8 LQ resale</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£39,312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£53,008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£76,122 </a:t>
                      </a:r>
                    </a:p>
                  </a:txBody>
                  <a:tcPr marL="0" marR="0" marT="0" marB="0" anchor="b"/>
                </a:tc>
                <a:extLst>
                  <a:ext uri="{0D108BD9-81ED-4DB2-BD59-A6C34878D82A}">
                    <a16:rowId xmlns:a16="http://schemas.microsoft.com/office/drawing/2014/main" val="3144066353"/>
                  </a:ext>
                </a:extLst>
              </a:tr>
              <a:tr h="361956">
                <a:tc>
                  <a:txBody>
                    <a:bodyPr/>
                    <a:lstStyle/>
                    <a:p>
                      <a:pPr algn="l" fontAlgn="b"/>
                      <a:r>
                        <a:rPr lang="en-GB" sz="1600" u="none" strike="noStrike" dirty="0">
                          <a:effectLst/>
                        </a:rPr>
                        <a:t>9 Avg resale</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£47,002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£64,246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£86,951 </a:t>
                      </a:r>
                    </a:p>
                  </a:txBody>
                  <a:tcPr marL="0" marR="0" marT="0" marB="0" anchor="b"/>
                </a:tc>
                <a:extLst>
                  <a:ext uri="{0D108BD9-81ED-4DB2-BD59-A6C34878D82A}">
                    <a16:rowId xmlns:a16="http://schemas.microsoft.com/office/drawing/2014/main" val="1835506041"/>
                  </a:ext>
                </a:extLst>
              </a:tr>
              <a:tr h="361956">
                <a:tc>
                  <a:txBody>
                    <a:bodyPr/>
                    <a:lstStyle/>
                    <a:p>
                      <a:pPr algn="l" fontAlgn="b"/>
                      <a:r>
                        <a:rPr lang="en-GB" sz="1600" u="none" strike="noStrike" dirty="0">
                          <a:effectLst/>
                        </a:rPr>
                        <a:t>10 LQ new build</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£48,367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£74,165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£84,858 </a:t>
                      </a:r>
                    </a:p>
                  </a:txBody>
                  <a:tcPr marL="0" marR="0" marT="0" marB="0" anchor="b"/>
                </a:tc>
                <a:extLst>
                  <a:ext uri="{0D108BD9-81ED-4DB2-BD59-A6C34878D82A}">
                    <a16:rowId xmlns:a16="http://schemas.microsoft.com/office/drawing/2014/main" val="1548578091"/>
                  </a:ext>
                </a:extLst>
              </a:tr>
              <a:tr h="361956">
                <a:tc>
                  <a:txBody>
                    <a:bodyPr/>
                    <a:lstStyle/>
                    <a:p>
                      <a:pPr algn="l" fontAlgn="b"/>
                      <a:r>
                        <a:rPr lang="en-GB" sz="1600" u="none" strike="noStrike" dirty="0">
                          <a:effectLst/>
                        </a:rPr>
                        <a:t>11 Avg new build</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£58,468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£83,538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£94,413 </a:t>
                      </a:r>
                    </a:p>
                  </a:txBody>
                  <a:tcPr marL="0" marR="0" marT="0" marB="0" anchor="b"/>
                </a:tc>
                <a:extLst>
                  <a:ext uri="{0D108BD9-81ED-4DB2-BD59-A6C34878D82A}">
                    <a16:rowId xmlns:a16="http://schemas.microsoft.com/office/drawing/2014/main" val="2812583024"/>
                  </a:ext>
                </a:extLst>
              </a:tr>
            </a:tbl>
          </a:graphicData>
        </a:graphic>
      </p:graphicFrame>
      <p:graphicFrame>
        <p:nvGraphicFramePr>
          <p:cNvPr id="5" name="Table 4">
            <a:extLst>
              <a:ext uri="{FF2B5EF4-FFF2-40B4-BE49-F238E27FC236}">
                <a16:creationId xmlns:a16="http://schemas.microsoft.com/office/drawing/2014/main" id="{E4857D4C-8F4B-43F8-A2FD-CAA09F7C9D48}"/>
              </a:ext>
            </a:extLst>
          </p:cNvPr>
          <p:cNvGraphicFramePr>
            <a:graphicFrameLocks noGrp="1"/>
          </p:cNvGraphicFramePr>
          <p:nvPr>
            <p:extLst>
              <p:ext uri="{D42A27DB-BD31-4B8C-83A1-F6EECF244321}">
                <p14:modId xmlns:p14="http://schemas.microsoft.com/office/powerpoint/2010/main" val="4214502858"/>
              </p:ext>
            </p:extLst>
          </p:nvPr>
        </p:nvGraphicFramePr>
        <p:xfrm>
          <a:off x="5773783" y="1257264"/>
          <a:ext cx="6132811" cy="4343472"/>
        </p:xfrm>
        <a:graphic>
          <a:graphicData uri="http://schemas.openxmlformats.org/drawingml/2006/table">
            <a:tbl>
              <a:tblPr firstRow="1">
                <a:tableStyleId>{5C22544A-7EE6-4342-B048-85BDC9FD1C3A}</a:tableStyleId>
              </a:tblPr>
              <a:tblGrid>
                <a:gridCol w="2000775">
                  <a:extLst>
                    <a:ext uri="{9D8B030D-6E8A-4147-A177-3AD203B41FA5}">
                      <a16:colId xmlns:a16="http://schemas.microsoft.com/office/drawing/2014/main" val="4089601162"/>
                    </a:ext>
                  </a:extLst>
                </a:gridCol>
                <a:gridCol w="1406342">
                  <a:extLst>
                    <a:ext uri="{9D8B030D-6E8A-4147-A177-3AD203B41FA5}">
                      <a16:colId xmlns:a16="http://schemas.microsoft.com/office/drawing/2014/main" val="2701955543"/>
                    </a:ext>
                  </a:extLst>
                </a:gridCol>
                <a:gridCol w="1362847">
                  <a:extLst>
                    <a:ext uri="{9D8B030D-6E8A-4147-A177-3AD203B41FA5}">
                      <a16:colId xmlns:a16="http://schemas.microsoft.com/office/drawing/2014/main" val="3624255748"/>
                    </a:ext>
                  </a:extLst>
                </a:gridCol>
                <a:gridCol w="1362847">
                  <a:extLst>
                    <a:ext uri="{9D8B030D-6E8A-4147-A177-3AD203B41FA5}">
                      <a16:colId xmlns:a16="http://schemas.microsoft.com/office/drawing/2014/main" val="2840084902"/>
                    </a:ext>
                  </a:extLst>
                </a:gridCol>
              </a:tblGrid>
              <a:tr h="361956">
                <a:tc>
                  <a:txBody>
                    <a:bodyPr/>
                    <a:lstStyle/>
                    <a:p>
                      <a:pPr algn="l" fontAlgn="b"/>
                      <a:r>
                        <a:rPr lang="en-GB" sz="1600" b="1" u="none" strike="noStrike" dirty="0">
                          <a:effectLst/>
                        </a:rPr>
                        <a:t>South Cambs</a:t>
                      </a:r>
                      <a:endParaRPr lang="en-GB" sz="1600" b="1"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1bed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2bed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3bed </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903054855"/>
                  </a:ext>
                </a:extLst>
              </a:tr>
              <a:tr h="361956">
                <a:tc>
                  <a:txBody>
                    <a:bodyPr/>
                    <a:lstStyle/>
                    <a:p>
                      <a:pPr algn="l" fontAlgn="b"/>
                      <a:r>
                        <a:rPr lang="en-GB" sz="1600" u="none" strike="noStrike" dirty="0">
                          <a:effectLst/>
                        </a:rPr>
                        <a:t>1 LA social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£16,085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£18,892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£19,995 </a:t>
                      </a:r>
                    </a:p>
                  </a:txBody>
                  <a:tcPr marL="0" marR="0" marT="0" marB="0" anchor="b"/>
                </a:tc>
                <a:extLst>
                  <a:ext uri="{0D108BD9-81ED-4DB2-BD59-A6C34878D82A}">
                    <a16:rowId xmlns:a16="http://schemas.microsoft.com/office/drawing/2014/main" val="864715243"/>
                  </a:ext>
                </a:extLst>
              </a:tr>
              <a:tr h="361956">
                <a:tc>
                  <a:txBody>
                    <a:bodyPr/>
                    <a:lstStyle/>
                    <a:p>
                      <a:pPr algn="l" fontAlgn="b"/>
                      <a:r>
                        <a:rPr lang="en-GB" sz="1600" u="none" strike="noStrike" dirty="0">
                          <a:effectLst/>
                        </a:rPr>
                        <a:t>2 HA social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£16,569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£19,820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£22,450 </a:t>
                      </a:r>
                    </a:p>
                  </a:txBody>
                  <a:tcPr marL="0" marR="0" marT="0" marB="0" anchor="b"/>
                </a:tc>
                <a:extLst>
                  <a:ext uri="{0D108BD9-81ED-4DB2-BD59-A6C34878D82A}">
                    <a16:rowId xmlns:a16="http://schemas.microsoft.com/office/drawing/2014/main" val="4158676642"/>
                  </a:ext>
                </a:extLst>
              </a:tr>
              <a:tr h="361956">
                <a:tc>
                  <a:txBody>
                    <a:bodyPr/>
                    <a:lstStyle/>
                    <a:p>
                      <a:pPr algn="l" fontAlgn="b"/>
                      <a:r>
                        <a:rPr lang="en-GB" sz="1600" u="none" strike="noStrike" dirty="0">
                          <a:effectLst/>
                        </a:rPr>
                        <a:t>3 HA affordable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£23,735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£27,735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£31,750 </a:t>
                      </a:r>
                    </a:p>
                  </a:txBody>
                  <a:tcPr marL="0" marR="0" marT="0" marB="0" anchor="b"/>
                </a:tc>
                <a:extLst>
                  <a:ext uri="{0D108BD9-81ED-4DB2-BD59-A6C34878D82A}">
                    <a16:rowId xmlns:a16="http://schemas.microsoft.com/office/drawing/2014/main" val="4225206172"/>
                  </a:ext>
                </a:extLst>
              </a:tr>
              <a:tr h="361956">
                <a:tc>
                  <a:txBody>
                    <a:bodyPr/>
                    <a:lstStyle/>
                    <a:p>
                      <a:pPr algn="l" fontAlgn="b"/>
                      <a:r>
                        <a:rPr lang="en-GB" sz="1600" u="none" strike="noStrike" dirty="0">
                          <a:effectLst/>
                        </a:rPr>
                        <a:t>4 LA affordable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£23,525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£27,418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£32,658 </a:t>
                      </a:r>
                    </a:p>
                  </a:txBody>
                  <a:tcPr marL="0" marR="0" marT="0" marB="0" anchor="b"/>
                </a:tc>
                <a:extLst>
                  <a:ext uri="{0D108BD9-81ED-4DB2-BD59-A6C34878D82A}">
                    <a16:rowId xmlns:a16="http://schemas.microsoft.com/office/drawing/2014/main" val="2016863380"/>
                  </a:ext>
                </a:extLst>
              </a:tr>
              <a:tr h="361956">
                <a:tc>
                  <a:txBody>
                    <a:bodyPr/>
                    <a:lstStyle/>
                    <a:p>
                      <a:pPr algn="l" fontAlgn="b"/>
                      <a:r>
                        <a:rPr lang="en-GB" sz="1600" u="none" strike="noStrike" dirty="0">
                          <a:effectLst/>
                        </a:rPr>
                        <a:t>5 Intermediate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£25,844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£32,078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£39,267 </a:t>
                      </a:r>
                    </a:p>
                  </a:txBody>
                  <a:tcPr marL="0" marR="0" marT="0" marB="0" anchor="b"/>
                </a:tc>
                <a:extLst>
                  <a:ext uri="{0D108BD9-81ED-4DB2-BD59-A6C34878D82A}">
                    <a16:rowId xmlns:a16="http://schemas.microsoft.com/office/drawing/2014/main" val="1487644317"/>
                  </a:ext>
                </a:extLst>
              </a:tr>
              <a:tr h="361956">
                <a:tc>
                  <a:txBody>
                    <a:bodyPr/>
                    <a:lstStyle/>
                    <a:p>
                      <a:pPr algn="l" fontAlgn="b"/>
                      <a:r>
                        <a:rPr lang="en-GB" sz="1600" u="none" strike="noStrike" dirty="0">
                          <a:effectLst/>
                        </a:rPr>
                        <a:t>6 Median private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£32,396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£40,131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£49,095 </a:t>
                      </a:r>
                    </a:p>
                  </a:txBody>
                  <a:tcPr marL="0" marR="0" marT="0" marB="0" anchor="b"/>
                </a:tc>
                <a:extLst>
                  <a:ext uri="{0D108BD9-81ED-4DB2-BD59-A6C34878D82A}">
                    <a16:rowId xmlns:a16="http://schemas.microsoft.com/office/drawing/2014/main" val="985747962"/>
                  </a:ext>
                </a:extLst>
              </a:tr>
              <a:tr h="361956">
                <a:tc>
                  <a:txBody>
                    <a:bodyPr/>
                    <a:lstStyle/>
                    <a:p>
                      <a:pPr algn="l" fontAlgn="b"/>
                      <a:r>
                        <a:rPr lang="en-GB" sz="1600" u="none" strike="noStrike" dirty="0">
                          <a:effectLst/>
                        </a:rPr>
                        <a:t>7 Homebuy</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£31,304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£44,727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£57,922 </a:t>
                      </a:r>
                    </a:p>
                  </a:txBody>
                  <a:tcPr marL="0" marR="0" marT="0" marB="0" anchor="b"/>
                </a:tc>
                <a:extLst>
                  <a:ext uri="{0D108BD9-81ED-4DB2-BD59-A6C34878D82A}">
                    <a16:rowId xmlns:a16="http://schemas.microsoft.com/office/drawing/2014/main" val="4075506051"/>
                  </a:ext>
                </a:extLst>
              </a:tr>
              <a:tr h="361956">
                <a:tc>
                  <a:txBody>
                    <a:bodyPr/>
                    <a:lstStyle/>
                    <a:p>
                      <a:pPr algn="l" fontAlgn="b"/>
                      <a:r>
                        <a:rPr lang="en-GB" sz="1600" u="none" strike="noStrike" dirty="0">
                          <a:effectLst/>
                        </a:rPr>
                        <a:t>8 LQ resale</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£26,117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£38,175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£57,330 </a:t>
                      </a:r>
                    </a:p>
                  </a:txBody>
                  <a:tcPr marL="0" marR="0" marT="0" marB="0" anchor="b"/>
                </a:tc>
                <a:extLst>
                  <a:ext uri="{0D108BD9-81ED-4DB2-BD59-A6C34878D82A}">
                    <a16:rowId xmlns:a16="http://schemas.microsoft.com/office/drawing/2014/main" val="3246179320"/>
                  </a:ext>
                </a:extLst>
              </a:tr>
              <a:tr h="361956">
                <a:tc>
                  <a:txBody>
                    <a:bodyPr/>
                    <a:lstStyle/>
                    <a:p>
                      <a:pPr algn="l" fontAlgn="b"/>
                      <a:r>
                        <a:rPr lang="en-GB" sz="1600" u="none" strike="noStrike" dirty="0">
                          <a:effectLst/>
                        </a:rPr>
                        <a:t>9 Avg resale</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£31,623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£45,500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£66,612 </a:t>
                      </a:r>
                    </a:p>
                  </a:txBody>
                  <a:tcPr marL="0" marR="0" marT="0" marB="0" anchor="b"/>
                </a:tc>
                <a:extLst>
                  <a:ext uri="{0D108BD9-81ED-4DB2-BD59-A6C34878D82A}">
                    <a16:rowId xmlns:a16="http://schemas.microsoft.com/office/drawing/2014/main" val="3108800336"/>
                  </a:ext>
                </a:extLst>
              </a:tr>
              <a:tr h="361956">
                <a:tc>
                  <a:txBody>
                    <a:bodyPr/>
                    <a:lstStyle/>
                    <a:p>
                      <a:pPr algn="l" fontAlgn="b"/>
                      <a:r>
                        <a:rPr lang="en-GB" sz="1600" u="none" strike="noStrike" dirty="0">
                          <a:effectLst/>
                        </a:rPr>
                        <a:t>10 LQ new build</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£52,416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£63,154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£62,290 </a:t>
                      </a:r>
                    </a:p>
                  </a:txBody>
                  <a:tcPr marL="0" marR="0" marT="0" marB="0" anchor="b"/>
                </a:tc>
                <a:extLst>
                  <a:ext uri="{0D108BD9-81ED-4DB2-BD59-A6C34878D82A}">
                    <a16:rowId xmlns:a16="http://schemas.microsoft.com/office/drawing/2014/main" val="1233468519"/>
                  </a:ext>
                </a:extLst>
              </a:tr>
              <a:tr h="361956">
                <a:tc>
                  <a:txBody>
                    <a:bodyPr/>
                    <a:lstStyle/>
                    <a:p>
                      <a:pPr algn="l" fontAlgn="b"/>
                      <a:r>
                        <a:rPr lang="en-GB" sz="1600" u="none" strike="noStrike" dirty="0">
                          <a:effectLst/>
                        </a:rPr>
                        <a:t>11 Avg new build</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£52,416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£76,349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£72,345 </a:t>
                      </a:r>
                    </a:p>
                  </a:txBody>
                  <a:tcPr marL="0" marR="0" marT="0" marB="0" anchor="b"/>
                </a:tc>
                <a:extLst>
                  <a:ext uri="{0D108BD9-81ED-4DB2-BD59-A6C34878D82A}">
                    <a16:rowId xmlns:a16="http://schemas.microsoft.com/office/drawing/2014/main" val="1657599478"/>
                  </a:ext>
                </a:extLst>
              </a:tr>
            </a:tbl>
          </a:graphicData>
        </a:graphic>
      </p:graphicFrame>
      <p:sp>
        <p:nvSpPr>
          <p:cNvPr id="7" name="Footer Placeholder 3">
            <a:extLst>
              <a:ext uri="{FF2B5EF4-FFF2-40B4-BE49-F238E27FC236}">
                <a16:creationId xmlns:a16="http://schemas.microsoft.com/office/drawing/2014/main" id="{A045C8B1-2A87-84A2-7435-CBCE8B5C817F}"/>
              </a:ext>
            </a:extLst>
          </p:cNvPr>
          <p:cNvSpPr txBox="1">
            <a:spLocks/>
          </p:cNvSpPr>
          <p:nvPr/>
        </p:nvSpPr>
        <p:spPr>
          <a:xfrm>
            <a:off x="0" y="6548799"/>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pc="200" dirty="0">
                <a:solidFill>
                  <a:schemeClr val="bg1"/>
                </a:solidFill>
              </a:rPr>
              <a:t>Greater Cambridge </a:t>
            </a:r>
          </a:p>
        </p:txBody>
      </p:sp>
      <p:sp>
        <p:nvSpPr>
          <p:cNvPr id="3" name="Title 1">
            <a:extLst>
              <a:ext uri="{FF2B5EF4-FFF2-40B4-BE49-F238E27FC236}">
                <a16:creationId xmlns:a16="http://schemas.microsoft.com/office/drawing/2014/main" id="{70A6BD0B-7CB5-1B5D-5A0F-B2B4B430CE96}"/>
              </a:ext>
            </a:extLst>
          </p:cNvPr>
          <p:cNvSpPr txBox="1">
            <a:spLocks/>
          </p:cNvSpPr>
          <p:nvPr/>
        </p:nvSpPr>
        <p:spPr>
          <a:xfrm>
            <a:off x="638881" y="124178"/>
            <a:ext cx="10909640" cy="10253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GB" sz="3600" dirty="0"/>
              <a:t>annual housing costs x 3.5</a:t>
            </a:r>
            <a:br>
              <a:rPr lang="en-GB" sz="3600" dirty="0"/>
            </a:br>
            <a:r>
              <a:rPr lang="en-GB" sz="1800" dirty="0"/>
              <a:t>For each tenure and for 1,2, 3+ beds</a:t>
            </a:r>
            <a:endParaRPr lang="en-US" sz="1800" dirty="0"/>
          </a:p>
        </p:txBody>
      </p:sp>
    </p:spTree>
    <p:extLst>
      <p:ext uri="{BB962C8B-B14F-4D97-AF65-F5344CB8AC3E}">
        <p14:creationId xmlns:p14="http://schemas.microsoft.com/office/powerpoint/2010/main" val="1108488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AA78F0D-6AD5-76C1-45BA-CD57EDBB9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BC3B486E-B3B1-73CB-862D-ECECE56FE19E}"/>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6BAD0462-1319-2D0F-EA6E-7EC2D01EC0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10E0070-4D83-F748-8AA1-B92AE0CF87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CBD51C77-D831-D936-4702-C1EA37DE7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DABFF2C-ED1D-483B-B845-12C2337A3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Rectangle 8">
            <a:extLst>
              <a:ext uri="{FF2B5EF4-FFF2-40B4-BE49-F238E27FC236}">
                <a16:creationId xmlns:a16="http://schemas.microsoft.com/office/drawing/2014/main" id="{EA26CC07-547C-E84A-5249-D35E422B6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D0B24D6-4CAF-4916-58BB-F54B96414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1E8D051-DB11-CFB9-726E-CF4139B64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43D7649E-8FA6-2EC2-694D-6F23E562A3C4}"/>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253ADEF7-1857-9C9A-053C-D92771BA5AB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6" name="Slide Number Placeholder 4">
            <a:extLst>
              <a:ext uri="{FF2B5EF4-FFF2-40B4-BE49-F238E27FC236}">
                <a16:creationId xmlns:a16="http://schemas.microsoft.com/office/drawing/2014/main" id="{96EF3337-333F-680D-1E93-FDFC11E7FB05}"/>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28</a:t>
            </a:fld>
            <a:endParaRPr lang="en-US" dirty="0"/>
          </a:p>
        </p:txBody>
      </p:sp>
      <p:sp>
        <p:nvSpPr>
          <p:cNvPr id="2" name="Title 1">
            <a:extLst>
              <a:ext uri="{FF2B5EF4-FFF2-40B4-BE49-F238E27FC236}">
                <a16:creationId xmlns:a16="http://schemas.microsoft.com/office/drawing/2014/main" id="{B54B0D1D-D0B5-DEE7-18B1-BECE43945374}"/>
              </a:ext>
            </a:extLst>
          </p:cNvPr>
          <p:cNvSpPr txBox="1">
            <a:spLocks/>
          </p:cNvSpPr>
          <p:nvPr/>
        </p:nvSpPr>
        <p:spPr>
          <a:xfrm>
            <a:off x="1535372" y="1066938"/>
            <a:ext cx="9099255" cy="2361000"/>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GB" sz="7200" dirty="0">
                <a:solidFill>
                  <a:srgbClr val="454545"/>
                </a:solidFill>
              </a:rPr>
              <a:t>The </a:t>
            </a:r>
            <a:br>
              <a:rPr lang="en-GB" sz="7200" dirty="0">
                <a:solidFill>
                  <a:srgbClr val="454545"/>
                </a:solidFill>
              </a:rPr>
            </a:br>
            <a:r>
              <a:rPr lang="en-GB" sz="7200" dirty="0">
                <a:solidFill>
                  <a:srgbClr val="454545"/>
                </a:solidFill>
              </a:rPr>
              <a:t>diamond-o-gram</a:t>
            </a:r>
            <a:endParaRPr lang="en-US" sz="7200" dirty="0">
              <a:solidFill>
                <a:srgbClr val="454545"/>
              </a:solidFill>
            </a:endParaRPr>
          </a:p>
        </p:txBody>
      </p:sp>
      <p:sp>
        <p:nvSpPr>
          <p:cNvPr id="17" name="Text Placeholder 2">
            <a:extLst>
              <a:ext uri="{FF2B5EF4-FFF2-40B4-BE49-F238E27FC236}">
                <a16:creationId xmlns:a16="http://schemas.microsoft.com/office/drawing/2014/main" id="{9CD004F2-CA87-153D-2A78-CBBE758AD966}"/>
              </a:ext>
            </a:extLst>
          </p:cNvPr>
          <p:cNvSpPr txBox="1">
            <a:spLocks/>
          </p:cNvSpPr>
          <p:nvPr/>
        </p:nvSpPr>
        <p:spPr>
          <a:xfrm>
            <a:off x="1535372" y="3455127"/>
            <a:ext cx="9120954" cy="1578429"/>
          </a:xfrm>
          <a:prstGeom prst="rect">
            <a:avLst/>
          </a:prstGeom>
        </p:spPr>
        <p:txBody>
          <a:bodyPr vert="horz" lIns="91440" tIns="91440" rIns="91440" bIns="91440" rtlCol="0">
            <a:normAutofit fontScale="55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GB" cap="all" dirty="0">
                <a:solidFill>
                  <a:schemeClr val="accent1"/>
                </a:solidFill>
              </a:rPr>
              <a:t>Creating the diamond-o-gram 	</a:t>
            </a:r>
          </a:p>
          <a:p>
            <a:pPr algn="ctr"/>
            <a:r>
              <a:rPr lang="en-GB" cap="all" dirty="0">
                <a:solidFill>
                  <a:schemeClr val="accent1"/>
                </a:solidFill>
              </a:rPr>
              <a:t>Six income groups help "read" the diamond</a:t>
            </a:r>
          </a:p>
          <a:p>
            <a:pPr algn="ctr"/>
            <a:r>
              <a:rPr lang="en-GB" cap="all" dirty="0">
                <a:solidFill>
                  <a:schemeClr val="accent1"/>
                </a:solidFill>
              </a:rPr>
              <a:t>Comparing diamonds</a:t>
            </a:r>
          </a:p>
          <a:p>
            <a:pPr algn="ctr"/>
            <a:r>
              <a:rPr lang="en-GB" cap="all" dirty="0">
                <a:solidFill>
                  <a:schemeClr val="accent1"/>
                </a:solidFill>
              </a:rPr>
              <a:t>Minimum income needed if housing takes up 35%</a:t>
            </a:r>
          </a:p>
          <a:p>
            <a:pPr algn="ctr"/>
            <a:r>
              <a:rPr lang="en-GB" cap="all" dirty="0">
                <a:solidFill>
                  <a:schemeClr val="accent1"/>
                </a:solidFill>
              </a:rPr>
              <a:t>Income needed for broad tenures</a:t>
            </a:r>
          </a:p>
        </p:txBody>
      </p:sp>
      <p:sp>
        <p:nvSpPr>
          <p:cNvPr id="12" name="Footer Placeholder 3">
            <a:extLst>
              <a:ext uri="{FF2B5EF4-FFF2-40B4-BE49-F238E27FC236}">
                <a16:creationId xmlns:a16="http://schemas.microsoft.com/office/drawing/2014/main" id="{69A995BB-D700-5478-5259-D95526B29392}"/>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p:spTree>
    <p:extLst>
      <p:ext uri="{BB962C8B-B14F-4D97-AF65-F5344CB8AC3E}">
        <p14:creationId xmlns:p14="http://schemas.microsoft.com/office/powerpoint/2010/main" val="2095383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1BD6392-7A06-25ED-5F64-141491D98BB0}"/>
              </a:ext>
            </a:extLst>
          </p:cNvPr>
          <p:cNvSpPr txBox="1">
            <a:spLocks/>
          </p:cNvSpPr>
          <p:nvPr/>
        </p:nvSpPr>
        <p:spPr>
          <a:xfrm>
            <a:off x="1451579" y="804519"/>
            <a:ext cx="9603275" cy="104923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the diamond-o-gram</a:t>
            </a:r>
          </a:p>
        </p:txBody>
      </p:sp>
      <p:sp>
        <p:nvSpPr>
          <p:cNvPr id="4" name="Slide Number Placeholder 4">
            <a:extLst>
              <a:ext uri="{FF2B5EF4-FFF2-40B4-BE49-F238E27FC236}">
                <a16:creationId xmlns:a16="http://schemas.microsoft.com/office/drawing/2014/main" id="{E651EC26-13B9-1BA5-7D0F-28D1CC87A9AD}"/>
              </a:ext>
            </a:extLst>
          </p:cNvPr>
          <p:cNvSpPr>
            <a:spLocks noGrp="1"/>
          </p:cNvSpPr>
          <p:nvPr>
            <p:ph type="sldNum" sz="quarter" idx="12"/>
          </p:nvPr>
        </p:nvSpPr>
        <p:spPr>
          <a:xfrm>
            <a:off x="11380981" y="6354422"/>
            <a:ext cx="811019" cy="503578"/>
          </a:xfrm>
        </p:spPr>
        <p:txBody>
          <a:bodyPr/>
          <a:lstStyle/>
          <a:p>
            <a:fld id="{0D309695-DEC3-40DA-9DF5-330280C9D0E8}" type="slidenum">
              <a:rPr lang="en-US" smtClean="0"/>
              <a:pPr/>
              <a:t>29</a:t>
            </a:fld>
            <a:endParaRPr lang="en-US" dirty="0"/>
          </a:p>
        </p:txBody>
      </p:sp>
      <p:graphicFrame>
        <p:nvGraphicFramePr>
          <p:cNvPr id="5" name="Table 7">
            <a:extLst>
              <a:ext uri="{FF2B5EF4-FFF2-40B4-BE49-F238E27FC236}">
                <a16:creationId xmlns:a16="http://schemas.microsoft.com/office/drawing/2014/main" id="{3D2D35A9-8388-90E7-631A-E0E37874AC59}"/>
              </a:ext>
            </a:extLst>
          </p:cNvPr>
          <p:cNvGraphicFramePr>
            <a:graphicFrameLocks noGrp="1"/>
          </p:cNvGraphicFramePr>
          <p:nvPr>
            <p:extLst>
              <p:ext uri="{D42A27DB-BD31-4B8C-83A1-F6EECF244321}">
                <p14:modId xmlns:p14="http://schemas.microsoft.com/office/powerpoint/2010/main" val="752580854"/>
              </p:ext>
            </p:extLst>
          </p:nvPr>
        </p:nvGraphicFramePr>
        <p:xfrm>
          <a:off x="1451579" y="1849990"/>
          <a:ext cx="9607661" cy="3876825"/>
        </p:xfrm>
        <a:graphic>
          <a:graphicData uri="http://schemas.openxmlformats.org/drawingml/2006/table">
            <a:tbl>
              <a:tblPr firstRow="1" bandRow="1">
                <a:tableStyleId>{69012ECD-51FC-41F1-AA8D-1B2483CD663E}</a:tableStyleId>
              </a:tblPr>
              <a:tblGrid>
                <a:gridCol w="3891163">
                  <a:extLst>
                    <a:ext uri="{9D8B030D-6E8A-4147-A177-3AD203B41FA5}">
                      <a16:colId xmlns:a16="http://schemas.microsoft.com/office/drawing/2014/main" val="3927090664"/>
                    </a:ext>
                  </a:extLst>
                </a:gridCol>
                <a:gridCol w="3727270">
                  <a:extLst>
                    <a:ext uri="{9D8B030D-6E8A-4147-A177-3AD203B41FA5}">
                      <a16:colId xmlns:a16="http://schemas.microsoft.com/office/drawing/2014/main" val="3294435107"/>
                    </a:ext>
                  </a:extLst>
                </a:gridCol>
                <a:gridCol w="1989228">
                  <a:extLst>
                    <a:ext uri="{9D8B030D-6E8A-4147-A177-3AD203B41FA5}">
                      <a16:colId xmlns:a16="http://schemas.microsoft.com/office/drawing/2014/main" val="1344021028"/>
                    </a:ext>
                  </a:extLst>
                </a:gridCol>
              </a:tblGrid>
              <a:tr h="227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Sources</a:t>
                      </a:r>
                    </a:p>
                  </a:txBody>
                  <a:tcPr/>
                </a:tc>
                <a:tc>
                  <a:txBody>
                    <a:bodyPr/>
                    <a:lstStyle/>
                    <a:p>
                      <a:r>
                        <a:rPr lang="en-GB" sz="1200" b="0" dirty="0">
                          <a:latin typeface="+mn-lt"/>
                        </a:rPr>
                        <a:t>Links</a:t>
                      </a:r>
                    </a:p>
                  </a:txBody>
                  <a:tcPr/>
                </a:tc>
                <a:tc>
                  <a:txBody>
                    <a:bodyPr/>
                    <a:lstStyle/>
                    <a:p>
                      <a:r>
                        <a:rPr lang="en-GB" sz="1200" b="0" dirty="0">
                          <a:latin typeface="+mn-lt"/>
                        </a:rPr>
                        <a:t>Dates</a:t>
                      </a:r>
                    </a:p>
                  </a:txBody>
                  <a:tcPr/>
                </a:tc>
                <a:extLst>
                  <a:ext uri="{0D108BD9-81ED-4DB2-BD59-A6C34878D82A}">
                    <a16:rowId xmlns:a16="http://schemas.microsoft.com/office/drawing/2014/main" val="3923115101"/>
                  </a:ext>
                </a:extLst>
              </a:tr>
              <a:tr h="506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Incomes from CACI</a:t>
                      </a: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See slide 17</a:t>
                      </a:r>
                    </a:p>
                  </a:txBody>
                  <a:tcPr marL="0" marR="0" marT="0" marB="0" anchor="ctr"/>
                </a:tc>
                <a:tc>
                  <a:txBody>
                    <a:bodyPr/>
                    <a:lstStyle/>
                    <a:p>
                      <a:r>
                        <a:rPr lang="en-GB" sz="1200" dirty="0"/>
                        <a:t>Jan 2020 – Jan 2021</a:t>
                      </a:r>
                      <a:endParaRPr lang="en-GB" sz="1200" b="0" dirty="0">
                        <a:latin typeface="+mn-lt"/>
                      </a:endParaRPr>
                    </a:p>
                  </a:txBody>
                  <a:tcPr anchor="ctr"/>
                </a:tc>
                <a:extLst>
                  <a:ext uri="{0D108BD9-81ED-4DB2-BD59-A6C34878D82A}">
                    <a16:rowId xmlns:a16="http://schemas.microsoft.com/office/drawing/2014/main" val="2279856294"/>
                  </a:ext>
                </a:extLst>
              </a:tr>
              <a:tr h="3872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Housing costs</a:t>
                      </a: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dirty="0"/>
                        <a:t>See slide 22</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2020-2021</a:t>
                      </a:r>
                    </a:p>
                  </a:txBody>
                  <a:tcPr anchor="ctr"/>
                </a:tc>
                <a:extLst>
                  <a:ext uri="{0D108BD9-81ED-4DB2-BD59-A6C34878D82A}">
                    <a16:rowId xmlns:a16="http://schemas.microsoft.com/office/drawing/2014/main" val="3682887777"/>
                  </a:ext>
                </a:extLst>
              </a:tr>
              <a:tr h="243507">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dirty="0"/>
                        <a:t>Affordability used in the slides are set at 35% of income to enable comparison between districts. </a:t>
                      </a:r>
                    </a:p>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dirty="0"/>
                        <a:t>In the full compendium of data, multipliers provided by the GLHearn study and Peterborough’s housing needs survey are also used</a:t>
                      </a: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dirty="0"/>
                        <a:t>See slide 45</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endParaRPr>
                    </a:p>
                  </a:txBody>
                  <a:tcPr anchor="ctr"/>
                </a:tc>
                <a:extLst>
                  <a:ext uri="{0D108BD9-81ED-4DB2-BD59-A6C34878D82A}">
                    <a16:rowId xmlns:a16="http://schemas.microsoft.com/office/drawing/2014/main" val="820158824"/>
                  </a:ext>
                </a:extLst>
              </a:tr>
              <a:tr h="243507">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US" sz="1200" dirty="0"/>
                        <a:t>Notes: the term Private Registered Provider was used in the context section, this can be taken to also mean Housing Associations (HA) in this section</a:t>
                      </a:r>
                      <a:endParaRPr lang="en-US" sz="1200" b="0" dirty="0">
                        <a:latin typeface="+mn-lt"/>
                      </a:endParaRPr>
                    </a:p>
                  </a:txBody>
                  <a:tcPr anchor="ctr"/>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GB" sz="1200" b="0" i="0" u="sng" strike="noStrike" dirty="0">
                        <a:solidFill>
                          <a:srgbClr val="EE7B08"/>
                        </a:solidFill>
                        <a:effectLst/>
                        <a:latin typeface="+mn-lt"/>
                      </a:endParaRPr>
                    </a:p>
                  </a:txBody>
                  <a:tcPr marL="0" marR="0" marT="0" marB="0"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endParaRPr>
                    </a:p>
                  </a:txBody>
                  <a:tcPr anchor="ctr"/>
                </a:tc>
                <a:extLst>
                  <a:ext uri="{0D108BD9-81ED-4DB2-BD59-A6C34878D82A}">
                    <a16:rowId xmlns:a16="http://schemas.microsoft.com/office/drawing/2014/main" val="3219210186"/>
                  </a:ext>
                </a:extLst>
              </a:tr>
              <a:tr h="243507">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dirty="0">
                          <a:solidFill>
                            <a:schemeClr val="tx1"/>
                          </a:solidFill>
                        </a:rPr>
                        <a:t>The diamond o gram is intended to help us compare income distribution with other factors, particularly housing costs. To do this we apply a % of income it is reasonable to spend on housing in this district, our standard being 35%. We also apply the affordability percentage identified in GLHearn’s report (which varies from district to district) in the source spreadsheet. Then we line up each box, representing the cost of 1 2 and 3 bed homes, with the income bands in the diamond-o-gram, to indicate the income needed for each and what percentage of households might be able to afford that at 35% of gross income.</a:t>
                      </a:r>
                      <a:endParaRPr lang="en-US" sz="1200" b="0" dirty="0">
                        <a:solidFill>
                          <a:schemeClr val="tx1"/>
                        </a:solidFill>
                        <a:latin typeface="+mn-lt"/>
                      </a:endParaRPr>
                    </a:p>
                  </a:txBody>
                  <a:tcPr anchor="ctr"/>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GB" sz="1200" b="0" i="0" u="sng" strike="noStrike" dirty="0">
                        <a:solidFill>
                          <a:srgbClr val="EE7B08"/>
                        </a:solidFill>
                        <a:effectLst/>
                        <a:latin typeface="+mn-lt"/>
                      </a:endParaRPr>
                    </a:p>
                  </a:txBody>
                  <a:tcPr marL="0" marR="0" marT="0" marB="0"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endParaRPr>
                    </a:p>
                  </a:txBody>
                  <a:tcPr anchor="ctr"/>
                </a:tc>
                <a:extLst>
                  <a:ext uri="{0D108BD9-81ED-4DB2-BD59-A6C34878D82A}">
                    <a16:rowId xmlns:a16="http://schemas.microsoft.com/office/drawing/2014/main" val="104365553"/>
                  </a:ext>
                </a:extLst>
              </a:tr>
            </a:tbl>
          </a:graphicData>
        </a:graphic>
      </p:graphicFrame>
      <p:sp>
        <p:nvSpPr>
          <p:cNvPr id="2" name="Footer Placeholder 3">
            <a:extLst>
              <a:ext uri="{FF2B5EF4-FFF2-40B4-BE49-F238E27FC236}">
                <a16:creationId xmlns:a16="http://schemas.microsoft.com/office/drawing/2014/main" id="{F116C262-90EA-8917-BF13-B2B91BACF5FE}"/>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p:spTree>
    <p:extLst>
      <p:ext uri="{BB962C8B-B14F-4D97-AF65-F5344CB8AC3E}">
        <p14:creationId xmlns:p14="http://schemas.microsoft.com/office/powerpoint/2010/main" val="3312791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39A2647E-DE07-43D2-AF2E-50816A1963AB}"/>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p:sp>
        <p:nvSpPr>
          <p:cNvPr id="10" name="Title 1">
            <a:extLst>
              <a:ext uri="{FF2B5EF4-FFF2-40B4-BE49-F238E27FC236}">
                <a16:creationId xmlns:a16="http://schemas.microsoft.com/office/drawing/2014/main" id="{CA5DA54C-31CF-DB1C-A71D-B843451305FE}"/>
              </a:ext>
            </a:extLst>
          </p:cNvPr>
          <p:cNvSpPr txBox="1">
            <a:spLocks/>
          </p:cNvSpPr>
          <p:nvPr/>
        </p:nvSpPr>
        <p:spPr>
          <a:xfrm>
            <a:off x="1449217" y="804889"/>
            <a:ext cx="9605635" cy="105930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contents</a:t>
            </a:r>
          </a:p>
        </p:txBody>
      </p:sp>
      <p:sp>
        <p:nvSpPr>
          <p:cNvPr id="13" name="Slide Number Placeholder 4">
            <a:extLst>
              <a:ext uri="{FF2B5EF4-FFF2-40B4-BE49-F238E27FC236}">
                <a16:creationId xmlns:a16="http://schemas.microsoft.com/office/drawing/2014/main" id="{6F8684A5-1B87-510B-F649-D1D310CC1F21}"/>
              </a:ext>
            </a:extLst>
          </p:cNvPr>
          <p:cNvSpPr>
            <a:spLocks noGrp="1"/>
          </p:cNvSpPr>
          <p:nvPr>
            <p:ph type="sldNum" sz="quarter" idx="12"/>
          </p:nvPr>
        </p:nvSpPr>
        <p:spPr>
          <a:xfrm>
            <a:off x="11380981" y="6354422"/>
            <a:ext cx="811019" cy="503578"/>
          </a:xfrm>
        </p:spPr>
        <p:txBody>
          <a:bodyPr/>
          <a:lstStyle/>
          <a:p>
            <a:fld id="{0D309695-DEC3-40DA-9DF5-330280C9D0E8}" type="slidenum">
              <a:rPr lang="en-US" smtClean="0"/>
              <a:pPr/>
              <a:t>3</a:t>
            </a:fld>
            <a:endParaRPr lang="en-US" dirty="0"/>
          </a:p>
        </p:txBody>
      </p:sp>
      <p:sp>
        <p:nvSpPr>
          <p:cNvPr id="2" name="Content Placeholder 2">
            <a:extLst>
              <a:ext uri="{FF2B5EF4-FFF2-40B4-BE49-F238E27FC236}">
                <a16:creationId xmlns:a16="http://schemas.microsoft.com/office/drawing/2014/main" id="{F4993A11-4637-D956-058E-114D0EEAA355}"/>
              </a:ext>
            </a:extLst>
          </p:cNvPr>
          <p:cNvSpPr txBox="1">
            <a:spLocks/>
          </p:cNvSpPr>
          <p:nvPr/>
        </p:nvSpPr>
        <p:spPr>
          <a:xfrm>
            <a:off x="1449217" y="1933168"/>
            <a:ext cx="4645152" cy="3912351"/>
          </a:xfrm>
          <a:prstGeom prst="rect">
            <a:avLst/>
          </a:prstGeom>
        </p:spPr>
        <p:txBody>
          <a:bodyPr>
            <a:normAutofit fontScale="70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GB" b="1" dirty="0"/>
              <a:t>Context </a:t>
            </a:r>
          </a:p>
          <a:p>
            <a:r>
              <a:rPr lang="en-GB" dirty="0"/>
              <a:t>Tenure of dwellings </a:t>
            </a:r>
          </a:p>
          <a:p>
            <a:r>
              <a:rPr lang="en-GB" dirty="0"/>
              <a:t>Household and family type </a:t>
            </a:r>
          </a:p>
          <a:p>
            <a:r>
              <a:rPr lang="en-GB" dirty="0"/>
              <a:t>Household tenure and beds</a:t>
            </a:r>
          </a:p>
          <a:p>
            <a:r>
              <a:rPr lang="en-GB" dirty="0"/>
              <a:t>Likely movers</a:t>
            </a:r>
          </a:p>
          <a:p>
            <a:pPr marL="0" indent="0">
              <a:buFont typeface="Arial" panose="020B0604020202020204" pitchFamily="34" charset="0"/>
              <a:buNone/>
            </a:pPr>
            <a:r>
              <a:rPr lang="en-GB" b="1" dirty="0"/>
              <a:t>Income </a:t>
            </a:r>
          </a:p>
          <a:p>
            <a:r>
              <a:rPr lang="en-GB" dirty="0"/>
              <a:t>Income distribution</a:t>
            </a:r>
          </a:p>
          <a:p>
            <a:r>
              <a:rPr lang="en-GB" dirty="0"/>
              <a:t>Change in income</a:t>
            </a:r>
          </a:p>
          <a:p>
            <a:pPr marL="0" indent="0">
              <a:buFont typeface="Arial" panose="020B0604020202020204" pitchFamily="34" charset="0"/>
              <a:buNone/>
            </a:pPr>
            <a:r>
              <a:rPr lang="en-GB" b="1" dirty="0"/>
              <a:t>Housing costs</a:t>
            </a:r>
          </a:p>
          <a:p>
            <a:r>
              <a:rPr lang="en-GB" dirty="0"/>
              <a:t>Identify housing costs</a:t>
            </a:r>
          </a:p>
          <a:p>
            <a:r>
              <a:rPr lang="en-GB" dirty="0"/>
              <a:t>Range of max and min housing costs</a:t>
            </a:r>
          </a:p>
          <a:p>
            <a:endParaRPr lang="en-GB" dirty="0"/>
          </a:p>
        </p:txBody>
      </p:sp>
      <p:sp>
        <p:nvSpPr>
          <p:cNvPr id="3" name="Content Placeholder 3">
            <a:extLst>
              <a:ext uri="{FF2B5EF4-FFF2-40B4-BE49-F238E27FC236}">
                <a16:creationId xmlns:a16="http://schemas.microsoft.com/office/drawing/2014/main" id="{AEBF1D27-D4E2-7CA3-A14F-2321E56A8C49}"/>
              </a:ext>
            </a:extLst>
          </p:cNvPr>
          <p:cNvSpPr txBox="1">
            <a:spLocks/>
          </p:cNvSpPr>
          <p:nvPr/>
        </p:nvSpPr>
        <p:spPr>
          <a:xfrm>
            <a:off x="6409700" y="1937180"/>
            <a:ext cx="4645152" cy="3904325"/>
          </a:xfrm>
          <a:prstGeom prst="rect">
            <a:avLst/>
          </a:prstGeom>
        </p:spPr>
        <p:txBody>
          <a:bodyPr>
            <a:normAutofit fontScale="70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GB" b="1" dirty="0"/>
              <a:t>The diamond-o-gram</a:t>
            </a:r>
          </a:p>
          <a:p>
            <a:r>
              <a:rPr lang="en-GB" dirty="0"/>
              <a:t>Creating the diamond-o-gram 	</a:t>
            </a:r>
          </a:p>
          <a:p>
            <a:r>
              <a:rPr lang="en-GB" dirty="0"/>
              <a:t>Six income groups help "read" the diamond</a:t>
            </a:r>
          </a:p>
          <a:p>
            <a:r>
              <a:rPr lang="en-GB" dirty="0"/>
              <a:t>Minimum income needed if housing takes up 35%</a:t>
            </a:r>
          </a:p>
          <a:p>
            <a:pPr marL="0" indent="0">
              <a:buFont typeface="Arial" panose="020B0604020202020204" pitchFamily="34" charset="0"/>
              <a:buNone/>
            </a:pPr>
            <a:r>
              <a:rPr lang="en-GB" b="1" dirty="0"/>
              <a:t>Housing market diagrams</a:t>
            </a:r>
          </a:p>
          <a:p>
            <a:r>
              <a:rPr lang="en-GB" dirty="0"/>
              <a:t>The scale and cost of housing</a:t>
            </a:r>
          </a:p>
          <a:p>
            <a:r>
              <a:rPr lang="en-GB" dirty="0"/>
              <a:t>Introducing the staircase</a:t>
            </a:r>
          </a:p>
          <a:p>
            <a:r>
              <a:rPr lang="en-GB" dirty="0"/>
              <a:t>Broad tenures &amp; pay scales</a:t>
            </a:r>
          </a:p>
          <a:p>
            <a:pPr marL="0" indent="0">
              <a:buFont typeface="Arial" panose="020B0604020202020204" pitchFamily="34" charset="0"/>
              <a:buNone/>
            </a:pPr>
            <a:r>
              <a:rPr lang="en-GB" b="1" dirty="0"/>
              <a:t>Dwelling stock, turnover, new build</a:t>
            </a:r>
          </a:p>
          <a:p>
            <a:pPr marL="0" indent="0">
              <a:buFont typeface="Arial" panose="020B0604020202020204" pitchFamily="34" charset="0"/>
              <a:buNone/>
            </a:pPr>
            <a:r>
              <a:rPr lang="en-GB" b="1" dirty="0"/>
              <a:t>Applying CACI income bands to Local Plan figures</a:t>
            </a:r>
          </a:p>
          <a:p>
            <a:pPr marL="0" indent="0">
              <a:buFont typeface="Arial" panose="020B0604020202020204" pitchFamily="34" charset="0"/>
              <a:buNone/>
            </a:pPr>
            <a:r>
              <a:rPr lang="en-GB" b="1" dirty="0"/>
              <a:t>Links to other parts of the 2022 diamond update</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640104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D80CA1-176A-22C5-133E-071BF3A6A8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B3FFBF73-F15A-218C-6866-1BA5C985F642}"/>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70885904-49F4-5A89-1B9B-BF46FC4DE5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3EB8390-17CB-1ED0-029E-577EA9404B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BA630635-FB53-B801-4388-3F047005CD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E0FDAF0-7438-9BB5-2C90-5927CDA28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Title 1">
            <a:extLst>
              <a:ext uri="{FF2B5EF4-FFF2-40B4-BE49-F238E27FC236}">
                <a16:creationId xmlns:a16="http://schemas.microsoft.com/office/drawing/2014/main" id="{5F6F1D0B-AD3B-857A-3E40-7285C7091119}"/>
              </a:ext>
            </a:extLst>
          </p:cNvPr>
          <p:cNvSpPr txBox="1">
            <a:spLocks/>
          </p:cNvSpPr>
          <p:nvPr/>
        </p:nvSpPr>
        <p:spPr>
          <a:xfrm>
            <a:off x="8680960" y="1504687"/>
            <a:ext cx="3249623" cy="1873219"/>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Creating THE ‘diamond-o-gram’</a:t>
            </a:r>
          </a:p>
        </p:txBody>
      </p:sp>
      <p:grpSp>
        <p:nvGrpSpPr>
          <p:cNvPr id="10" name="Group 9">
            <a:extLst>
              <a:ext uri="{FF2B5EF4-FFF2-40B4-BE49-F238E27FC236}">
                <a16:creationId xmlns:a16="http://schemas.microsoft.com/office/drawing/2014/main" id="{94D9057C-03E4-AECA-5DAB-06FF2454310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418" y="477854"/>
            <a:ext cx="3690924" cy="1899398"/>
            <a:chOff x="7807230" y="2012810"/>
            <a:chExt cx="3251252" cy="3459865"/>
          </a:xfrm>
        </p:grpSpPr>
        <p:sp>
          <p:nvSpPr>
            <p:cNvPr id="11" name="Rectangle 10">
              <a:extLst>
                <a:ext uri="{FF2B5EF4-FFF2-40B4-BE49-F238E27FC236}">
                  <a16:creationId xmlns:a16="http://schemas.microsoft.com/office/drawing/2014/main" id="{2E2CE86D-12B6-F72D-A7F8-BD6E7A371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0B07A94-921D-0AC9-4C43-47E279D3EA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3" name="Picture 12" descr="Graphical user interface, application, PowerPoint&#10;&#10;Description automatically generated">
            <a:extLst>
              <a:ext uri="{FF2B5EF4-FFF2-40B4-BE49-F238E27FC236}">
                <a16:creationId xmlns:a16="http://schemas.microsoft.com/office/drawing/2014/main" id="{0A0D5DBF-2FCB-DF0B-6B9C-DA9DCC714307}"/>
              </a:ext>
            </a:extLst>
          </p:cNvPr>
          <p:cNvPicPr>
            <a:picLocks noChangeAspect="1"/>
          </p:cNvPicPr>
          <p:nvPr/>
        </p:nvPicPr>
        <p:blipFill rotWithShape="1">
          <a:blip r:embed="rId3"/>
          <a:srcRect l="42307" t="41064" r="30616" b="28582"/>
          <a:stretch/>
        </p:blipFill>
        <p:spPr>
          <a:xfrm>
            <a:off x="755170" y="562708"/>
            <a:ext cx="3479420" cy="1716958"/>
          </a:xfrm>
          <a:prstGeom prst="rect">
            <a:avLst/>
          </a:prstGeom>
        </p:spPr>
      </p:pic>
      <p:cxnSp>
        <p:nvCxnSpPr>
          <p:cNvPr id="14" name="Straight Connector 13">
            <a:extLst>
              <a:ext uri="{FF2B5EF4-FFF2-40B4-BE49-F238E27FC236}">
                <a16:creationId xmlns:a16="http://schemas.microsoft.com/office/drawing/2014/main" id="{0F3CAA73-40ED-6FDE-63F2-359208BB95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680960" y="3526496"/>
            <a:ext cx="284442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Rectangle 14">
            <a:extLst>
              <a:ext uri="{FF2B5EF4-FFF2-40B4-BE49-F238E27FC236}">
                <a16:creationId xmlns:a16="http://schemas.microsoft.com/office/drawing/2014/main" id="{4EEDA012-D006-8300-83F7-39560E9A2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5132" y="5447610"/>
            <a:ext cx="163726" cy="164592"/>
          </a:xfrm>
          <a:prstGeom prst="rect">
            <a:avLst/>
          </a:prstGeom>
          <a:solidFill>
            <a:srgbClr val="FF26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995C7B2F-52B1-C000-EA1B-B27C58DFBAB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39509" y="2542318"/>
            <a:ext cx="3690924" cy="3074978"/>
            <a:chOff x="7807230" y="2012810"/>
            <a:chExt cx="3251252" cy="3459865"/>
          </a:xfrm>
        </p:grpSpPr>
        <p:sp>
          <p:nvSpPr>
            <p:cNvPr id="17" name="Rectangle 16">
              <a:extLst>
                <a:ext uri="{FF2B5EF4-FFF2-40B4-BE49-F238E27FC236}">
                  <a16:creationId xmlns:a16="http://schemas.microsoft.com/office/drawing/2014/main" id="{D3C3E9B0-EDB1-1811-100A-6E314925A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756984-EA96-42F2-E884-7F0324DBD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FF1F2541-8411-D722-40B3-078EFB87E0E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501429" y="472933"/>
            <a:ext cx="3690924" cy="3074978"/>
            <a:chOff x="7807230" y="2012810"/>
            <a:chExt cx="3251252" cy="3459865"/>
          </a:xfrm>
        </p:grpSpPr>
        <p:sp>
          <p:nvSpPr>
            <p:cNvPr id="20" name="Rectangle 19">
              <a:extLst>
                <a:ext uri="{FF2B5EF4-FFF2-40B4-BE49-F238E27FC236}">
                  <a16:creationId xmlns:a16="http://schemas.microsoft.com/office/drawing/2014/main" id="{1D29FF08-4D9D-6C18-DAE6-A3A54B3465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00EB92B-28BD-AB71-C841-D54FE34B82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8A6291C2-F23E-3C69-545D-0BE31B04ED9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496017" y="3709644"/>
            <a:ext cx="3690924" cy="1899398"/>
            <a:chOff x="7807230" y="2012810"/>
            <a:chExt cx="3251252" cy="3459865"/>
          </a:xfrm>
        </p:grpSpPr>
        <p:sp>
          <p:nvSpPr>
            <p:cNvPr id="23" name="Rectangle 22">
              <a:extLst>
                <a:ext uri="{FF2B5EF4-FFF2-40B4-BE49-F238E27FC236}">
                  <a16:creationId xmlns:a16="http://schemas.microsoft.com/office/drawing/2014/main" id="{3726B075-D000-24FD-5765-7C9A66BF2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9D471831-4C09-5227-2EDC-D885182A1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5" name="Picture 24" descr="Graphical user interface, chart, application, table, Excel&#10;&#10;Description automatically generated">
            <a:extLst>
              <a:ext uri="{FF2B5EF4-FFF2-40B4-BE49-F238E27FC236}">
                <a16:creationId xmlns:a16="http://schemas.microsoft.com/office/drawing/2014/main" id="{7580D88E-3623-BB73-C5F2-3BAABF98DD07}"/>
              </a:ext>
            </a:extLst>
          </p:cNvPr>
          <p:cNvPicPr>
            <a:picLocks noChangeAspect="1"/>
          </p:cNvPicPr>
          <p:nvPr/>
        </p:nvPicPr>
        <p:blipFill rotWithShape="1">
          <a:blip r:embed="rId4"/>
          <a:srcRect l="8280" t="29902" r="17017" b="39898"/>
          <a:stretch/>
        </p:blipFill>
        <p:spPr>
          <a:xfrm>
            <a:off x="729151" y="3061849"/>
            <a:ext cx="3523061" cy="1888367"/>
          </a:xfrm>
          <a:prstGeom prst="rect">
            <a:avLst/>
          </a:prstGeom>
        </p:spPr>
      </p:pic>
      <p:pic>
        <p:nvPicPr>
          <p:cNvPr id="26" name="Picture 25">
            <a:extLst>
              <a:ext uri="{FF2B5EF4-FFF2-40B4-BE49-F238E27FC236}">
                <a16:creationId xmlns:a16="http://schemas.microsoft.com/office/drawing/2014/main" id="{7175C650-CEC9-D1BA-48FF-B175EED26DB9}"/>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7" name="Straight Connector 26">
            <a:extLst>
              <a:ext uri="{FF2B5EF4-FFF2-40B4-BE49-F238E27FC236}">
                <a16:creationId xmlns:a16="http://schemas.microsoft.com/office/drawing/2014/main" id="{2CDC8824-E73E-ACD7-0181-7822FFAB1C4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8" name="Picture 27" descr="Graphical user interface, application, table, Excel&#10;&#10;Description automatically generated">
            <a:extLst>
              <a:ext uri="{FF2B5EF4-FFF2-40B4-BE49-F238E27FC236}">
                <a16:creationId xmlns:a16="http://schemas.microsoft.com/office/drawing/2014/main" id="{6AED4E84-6692-64B3-4CBE-97C4E5A91949}"/>
              </a:ext>
            </a:extLst>
          </p:cNvPr>
          <p:cNvPicPr>
            <a:picLocks noChangeAspect="1"/>
          </p:cNvPicPr>
          <p:nvPr/>
        </p:nvPicPr>
        <p:blipFill rotWithShape="1">
          <a:blip r:embed="rId5"/>
          <a:srcRect l="6657" t="43826" r="12583" b="18964"/>
          <a:stretch/>
        </p:blipFill>
        <p:spPr>
          <a:xfrm>
            <a:off x="4551877" y="562708"/>
            <a:ext cx="3607385" cy="2914021"/>
          </a:xfrm>
          <a:prstGeom prst="rect">
            <a:avLst/>
          </a:prstGeom>
        </p:spPr>
      </p:pic>
      <p:pic>
        <p:nvPicPr>
          <p:cNvPr id="29" name="Picture 28" descr="Graphical user interface, chart, application, table, Excel&#10;&#10;Description automatically generated">
            <a:extLst>
              <a:ext uri="{FF2B5EF4-FFF2-40B4-BE49-F238E27FC236}">
                <a16:creationId xmlns:a16="http://schemas.microsoft.com/office/drawing/2014/main" id="{AF6D04C1-D636-F914-BFFC-8C0DBC614179}"/>
              </a:ext>
            </a:extLst>
          </p:cNvPr>
          <p:cNvPicPr>
            <a:picLocks noChangeAspect="1"/>
          </p:cNvPicPr>
          <p:nvPr/>
        </p:nvPicPr>
        <p:blipFill rotWithShape="1">
          <a:blip r:embed="rId4"/>
          <a:srcRect l="8211" t="63365" r="17507" b="6668"/>
          <a:stretch/>
        </p:blipFill>
        <p:spPr>
          <a:xfrm>
            <a:off x="4551903" y="3818375"/>
            <a:ext cx="3547068" cy="1677830"/>
          </a:xfrm>
          <a:prstGeom prst="rect">
            <a:avLst/>
          </a:prstGeom>
        </p:spPr>
      </p:pic>
      <p:sp>
        <p:nvSpPr>
          <p:cNvPr id="30" name="Slide Number Placeholder 4">
            <a:extLst>
              <a:ext uri="{FF2B5EF4-FFF2-40B4-BE49-F238E27FC236}">
                <a16:creationId xmlns:a16="http://schemas.microsoft.com/office/drawing/2014/main" id="{A60DEDBD-9974-178E-9CDA-C4F500998935}"/>
              </a:ext>
            </a:extLst>
          </p:cNvPr>
          <p:cNvSpPr>
            <a:spLocks noGrp="1"/>
          </p:cNvSpPr>
          <p:nvPr>
            <p:ph type="sldNum" sz="quarter" idx="12"/>
          </p:nvPr>
        </p:nvSpPr>
        <p:spPr>
          <a:xfrm>
            <a:off x="11380981" y="6354421"/>
            <a:ext cx="811019" cy="503579"/>
          </a:xfrm>
        </p:spPr>
        <p:txBody>
          <a:bodyPr vert="horz" lIns="91440" tIns="45720" rIns="91440" bIns="45720" rtlCol="0" anchor="t">
            <a:normAutofit/>
          </a:bodyPr>
          <a:lstStyle/>
          <a:p>
            <a:pPr>
              <a:lnSpc>
                <a:spcPct val="90000"/>
              </a:lnSpc>
              <a:spcAft>
                <a:spcPts val="600"/>
              </a:spcAft>
            </a:pPr>
            <a:fld id="{0D309695-DEC3-40DA-9DF5-330280C9D0E8}" type="slidenum">
              <a:rPr lang="en-US" smtClean="0"/>
              <a:pPr>
                <a:lnSpc>
                  <a:spcPct val="90000"/>
                </a:lnSpc>
                <a:spcAft>
                  <a:spcPts val="600"/>
                </a:spcAft>
              </a:pPr>
              <a:t>30</a:t>
            </a:fld>
            <a:endParaRPr lang="en-US" dirty="0"/>
          </a:p>
        </p:txBody>
      </p:sp>
      <p:sp>
        <p:nvSpPr>
          <p:cNvPr id="31" name="TextBox 30">
            <a:extLst>
              <a:ext uri="{FF2B5EF4-FFF2-40B4-BE49-F238E27FC236}">
                <a16:creationId xmlns:a16="http://schemas.microsoft.com/office/drawing/2014/main" id="{42B4F991-F0B5-EFEF-2943-8CBF08821AD8}"/>
              </a:ext>
            </a:extLst>
          </p:cNvPr>
          <p:cNvSpPr txBox="1"/>
          <p:nvPr/>
        </p:nvSpPr>
        <p:spPr>
          <a:xfrm>
            <a:off x="4038891" y="453565"/>
            <a:ext cx="331596" cy="369332"/>
          </a:xfrm>
          <a:prstGeom prst="rect">
            <a:avLst/>
          </a:prstGeom>
          <a:solidFill>
            <a:schemeClr val="tx1"/>
          </a:solidFill>
        </p:spPr>
        <p:txBody>
          <a:bodyPr wrap="square" rtlCol="0">
            <a:spAutoFit/>
          </a:bodyPr>
          <a:lstStyle/>
          <a:p>
            <a:r>
              <a:rPr lang="en-GB" dirty="0">
                <a:solidFill>
                  <a:srgbClr val="FF0000"/>
                </a:solidFill>
              </a:rPr>
              <a:t>1</a:t>
            </a:r>
          </a:p>
        </p:txBody>
      </p:sp>
      <p:sp>
        <p:nvSpPr>
          <p:cNvPr id="32" name="TextBox 31">
            <a:extLst>
              <a:ext uri="{FF2B5EF4-FFF2-40B4-BE49-F238E27FC236}">
                <a16:creationId xmlns:a16="http://schemas.microsoft.com/office/drawing/2014/main" id="{754D7C24-65CA-174A-B679-4221A815CAA1}"/>
              </a:ext>
            </a:extLst>
          </p:cNvPr>
          <p:cNvSpPr txBox="1"/>
          <p:nvPr/>
        </p:nvSpPr>
        <p:spPr>
          <a:xfrm>
            <a:off x="7847763" y="509827"/>
            <a:ext cx="331596" cy="369332"/>
          </a:xfrm>
          <a:prstGeom prst="rect">
            <a:avLst/>
          </a:prstGeom>
          <a:solidFill>
            <a:schemeClr val="tx1"/>
          </a:solidFill>
        </p:spPr>
        <p:txBody>
          <a:bodyPr wrap="square" rtlCol="0">
            <a:spAutoFit/>
          </a:bodyPr>
          <a:lstStyle/>
          <a:p>
            <a:r>
              <a:rPr lang="en-GB" dirty="0">
                <a:solidFill>
                  <a:srgbClr val="FF0000"/>
                </a:solidFill>
              </a:rPr>
              <a:t>2</a:t>
            </a:r>
          </a:p>
        </p:txBody>
      </p:sp>
      <p:sp>
        <p:nvSpPr>
          <p:cNvPr id="33" name="TextBox 32">
            <a:extLst>
              <a:ext uri="{FF2B5EF4-FFF2-40B4-BE49-F238E27FC236}">
                <a16:creationId xmlns:a16="http://schemas.microsoft.com/office/drawing/2014/main" id="{7EF13154-8950-1E43-7A48-C84B15EABC2B}"/>
              </a:ext>
            </a:extLst>
          </p:cNvPr>
          <p:cNvSpPr txBox="1"/>
          <p:nvPr/>
        </p:nvSpPr>
        <p:spPr>
          <a:xfrm>
            <a:off x="3979720" y="2574439"/>
            <a:ext cx="331596" cy="369332"/>
          </a:xfrm>
          <a:prstGeom prst="rect">
            <a:avLst/>
          </a:prstGeom>
          <a:solidFill>
            <a:schemeClr val="tx1"/>
          </a:solidFill>
        </p:spPr>
        <p:txBody>
          <a:bodyPr wrap="square" rtlCol="0">
            <a:spAutoFit/>
          </a:bodyPr>
          <a:lstStyle/>
          <a:p>
            <a:r>
              <a:rPr lang="en-GB" dirty="0">
                <a:solidFill>
                  <a:srgbClr val="FF0000"/>
                </a:solidFill>
              </a:rPr>
              <a:t>3</a:t>
            </a:r>
          </a:p>
        </p:txBody>
      </p:sp>
      <p:sp>
        <p:nvSpPr>
          <p:cNvPr id="34" name="TextBox 33">
            <a:extLst>
              <a:ext uri="{FF2B5EF4-FFF2-40B4-BE49-F238E27FC236}">
                <a16:creationId xmlns:a16="http://schemas.microsoft.com/office/drawing/2014/main" id="{5732F83D-05A2-6FFF-4014-8A8A4654F06D}"/>
              </a:ext>
            </a:extLst>
          </p:cNvPr>
          <p:cNvSpPr txBox="1"/>
          <p:nvPr/>
        </p:nvSpPr>
        <p:spPr>
          <a:xfrm>
            <a:off x="7877908" y="3734601"/>
            <a:ext cx="276948" cy="369332"/>
          </a:xfrm>
          <a:prstGeom prst="rect">
            <a:avLst/>
          </a:prstGeom>
          <a:solidFill>
            <a:schemeClr val="tx1"/>
          </a:solidFill>
        </p:spPr>
        <p:txBody>
          <a:bodyPr wrap="square" rtlCol="0">
            <a:spAutoFit/>
          </a:bodyPr>
          <a:lstStyle/>
          <a:p>
            <a:r>
              <a:rPr lang="en-GB" dirty="0">
                <a:solidFill>
                  <a:srgbClr val="FF0000"/>
                </a:solidFill>
              </a:rPr>
              <a:t>4</a:t>
            </a:r>
          </a:p>
        </p:txBody>
      </p:sp>
      <p:sp>
        <p:nvSpPr>
          <p:cNvPr id="35" name="TextBox 34">
            <a:extLst>
              <a:ext uri="{FF2B5EF4-FFF2-40B4-BE49-F238E27FC236}">
                <a16:creationId xmlns:a16="http://schemas.microsoft.com/office/drawing/2014/main" id="{A0169D30-1CD7-1449-FFCA-09D104B7BDFD}"/>
              </a:ext>
            </a:extLst>
          </p:cNvPr>
          <p:cNvSpPr txBox="1"/>
          <p:nvPr/>
        </p:nvSpPr>
        <p:spPr>
          <a:xfrm>
            <a:off x="8556661" y="3548684"/>
            <a:ext cx="3690921" cy="2554545"/>
          </a:xfrm>
          <a:prstGeom prst="rect">
            <a:avLst/>
          </a:prstGeom>
          <a:noFill/>
        </p:spPr>
        <p:txBody>
          <a:bodyPr wrap="square" rtlCol="0">
            <a:spAutoFit/>
          </a:bodyPr>
          <a:lstStyle/>
          <a:p>
            <a:pPr marL="342900" indent="-342900">
              <a:buAutoNum type="arabicPeriod"/>
            </a:pPr>
            <a:r>
              <a:rPr lang="en-US" sz="1600" dirty="0"/>
              <a:t>Start with the CACI income distribution graph (number of households in each £5K income band)</a:t>
            </a:r>
          </a:p>
          <a:p>
            <a:pPr marL="342900" indent="-342900">
              <a:buAutoNum type="arabicPeriod"/>
            </a:pPr>
            <a:r>
              <a:rPr lang="en-US" sz="1600" dirty="0"/>
              <a:t>Convert numbers to “percentage of all households” in that district and present on a column chart, with each “square” representing 0.5%.</a:t>
            </a:r>
          </a:p>
          <a:p>
            <a:pPr marL="342900" indent="-342900">
              <a:buAutoNum type="arabicPeriod"/>
            </a:pPr>
            <a:r>
              <a:rPr lang="en-US" sz="1600" dirty="0"/>
              <a:t>Take a blank diamond template.</a:t>
            </a:r>
          </a:p>
          <a:p>
            <a:pPr marL="342900" indent="-342900">
              <a:buAutoNum type="arabicPeriod"/>
            </a:pPr>
            <a:r>
              <a:rPr lang="en-US" sz="1600" dirty="0"/>
              <a:t>Apply the shading in 2 to the template to create the diamond-o-gram.</a:t>
            </a:r>
          </a:p>
        </p:txBody>
      </p:sp>
      <p:sp>
        <p:nvSpPr>
          <p:cNvPr id="36" name="Arrow: Right 35">
            <a:extLst>
              <a:ext uri="{FF2B5EF4-FFF2-40B4-BE49-F238E27FC236}">
                <a16:creationId xmlns:a16="http://schemas.microsoft.com/office/drawing/2014/main" id="{C131CA38-E7B9-4705-11A6-1DE1864A860E}"/>
              </a:ext>
            </a:extLst>
          </p:cNvPr>
          <p:cNvSpPr/>
          <p:nvPr/>
        </p:nvSpPr>
        <p:spPr>
          <a:xfrm>
            <a:off x="4252516" y="735944"/>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Arrow: Right 36">
            <a:extLst>
              <a:ext uri="{FF2B5EF4-FFF2-40B4-BE49-F238E27FC236}">
                <a16:creationId xmlns:a16="http://schemas.microsoft.com/office/drawing/2014/main" id="{1732FFF6-D930-CD35-8B57-C272774AF8AD}"/>
              </a:ext>
            </a:extLst>
          </p:cNvPr>
          <p:cNvSpPr/>
          <p:nvPr/>
        </p:nvSpPr>
        <p:spPr>
          <a:xfrm rot="10800000">
            <a:off x="4062223" y="2946039"/>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Arrow: Right 37">
            <a:extLst>
              <a:ext uri="{FF2B5EF4-FFF2-40B4-BE49-F238E27FC236}">
                <a16:creationId xmlns:a16="http://schemas.microsoft.com/office/drawing/2014/main" id="{EAB5A4CC-66D9-F83D-D32E-7CDB0E3CD47C}"/>
              </a:ext>
            </a:extLst>
          </p:cNvPr>
          <p:cNvSpPr/>
          <p:nvPr/>
        </p:nvSpPr>
        <p:spPr>
          <a:xfrm>
            <a:off x="4252516" y="3769757"/>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Footer Placeholder 3">
            <a:extLst>
              <a:ext uri="{FF2B5EF4-FFF2-40B4-BE49-F238E27FC236}">
                <a16:creationId xmlns:a16="http://schemas.microsoft.com/office/drawing/2014/main" id="{11146BD4-347B-9EFE-6ABB-F0AC902F8B9D}"/>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p:sp>
        <p:nvSpPr>
          <p:cNvPr id="39" name="TextBox 38">
            <a:extLst>
              <a:ext uri="{FF2B5EF4-FFF2-40B4-BE49-F238E27FC236}">
                <a16:creationId xmlns:a16="http://schemas.microsoft.com/office/drawing/2014/main" id="{32C959E2-BD25-C70A-7EAC-5CA5866A7ADF}"/>
              </a:ext>
            </a:extLst>
          </p:cNvPr>
          <p:cNvSpPr txBox="1"/>
          <p:nvPr/>
        </p:nvSpPr>
        <p:spPr>
          <a:xfrm>
            <a:off x="548640" y="6167206"/>
            <a:ext cx="10832038" cy="307777"/>
          </a:xfrm>
          <a:prstGeom prst="rect">
            <a:avLst/>
          </a:prstGeom>
          <a:noFill/>
        </p:spPr>
        <p:txBody>
          <a:bodyPr wrap="square" rtlCol="0">
            <a:spAutoFit/>
          </a:bodyPr>
          <a:lstStyle/>
          <a:p>
            <a:pPr algn="ctr"/>
            <a:r>
              <a:rPr lang="en-GB" sz="1400" dirty="0">
                <a:solidFill>
                  <a:schemeClr val="bg1"/>
                </a:solidFill>
              </a:rPr>
              <a:t>For these “how it’s done” slides, Cambridge data is used. Both Cambridge and South Cambs data are set out on the more detailed slides.</a:t>
            </a:r>
          </a:p>
        </p:txBody>
      </p:sp>
    </p:spTree>
    <p:extLst>
      <p:ext uri="{BB962C8B-B14F-4D97-AF65-F5344CB8AC3E}">
        <p14:creationId xmlns:p14="http://schemas.microsoft.com/office/powerpoint/2010/main" val="869478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140197" y="33667"/>
            <a:ext cx="11806816" cy="1548219"/>
          </a:xfrm>
        </p:spPr>
        <p:txBody>
          <a:bodyPr vert="horz" lIns="91440" tIns="45720" rIns="91440" bIns="45720" rtlCol="0" anchor="ctr">
            <a:normAutofit/>
          </a:bodyPr>
          <a:lstStyle/>
          <a:p>
            <a:pPr algn="ctr"/>
            <a:r>
              <a:rPr lang="en-US" sz="4000" dirty="0"/>
              <a:t>THE</a:t>
            </a:r>
            <a:r>
              <a:rPr lang="en-US" sz="4000" kern="1200" dirty="0">
                <a:solidFill>
                  <a:schemeClr val="tx1"/>
                </a:solidFill>
                <a:latin typeface="+mj-lt"/>
                <a:ea typeface="+mj-ea"/>
                <a:cs typeface="+mj-cs"/>
              </a:rPr>
              <a:t> </a:t>
            </a:r>
            <a:r>
              <a:rPr lang="en-US" sz="4000" dirty="0"/>
              <a:t>diamond-o-gram</a:t>
            </a:r>
            <a:br>
              <a:rPr lang="en-US" sz="7200" kern="1200" dirty="0">
                <a:solidFill>
                  <a:schemeClr val="tx1"/>
                </a:solidFill>
                <a:latin typeface="+mj-lt"/>
                <a:ea typeface="+mj-ea"/>
                <a:cs typeface="+mj-cs"/>
              </a:rPr>
            </a:br>
            <a:r>
              <a:rPr lang="en-US" sz="2000" dirty="0"/>
              <a:t>use the caci income data to show how many households fall into each £5,000 income band</a:t>
            </a:r>
            <a:endParaRPr lang="en-US" sz="2000" kern="1200" dirty="0">
              <a:solidFill>
                <a:schemeClr val="tx1"/>
              </a:solidFill>
            </a:endParaRPr>
          </a:p>
        </p:txBody>
      </p:sp>
      <p:sp>
        <p:nvSpPr>
          <p:cNvPr id="6" name="Footer Placeholder 3">
            <a:extLst>
              <a:ext uri="{FF2B5EF4-FFF2-40B4-BE49-F238E27FC236}">
                <a16:creationId xmlns:a16="http://schemas.microsoft.com/office/drawing/2014/main" id="{11629F81-9CEA-477F-BEEF-9D0879216781}"/>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p:graphicFrame>
        <p:nvGraphicFramePr>
          <p:cNvPr id="7" name="Table 8">
            <a:extLst>
              <a:ext uri="{FF2B5EF4-FFF2-40B4-BE49-F238E27FC236}">
                <a16:creationId xmlns:a16="http://schemas.microsoft.com/office/drawing/2014/main" id="{1C947BFA-F3BF-4405-905E-FCDF4A9A2A88}"/>
              </a:ext>
            </a:extLst>
          </p:cNvPr>
          <p:cNvGraphicFramePr>
            <a:graphicFrameLocks noGrp="1"/>
          </p:cNvGraphicFramePr>
          <p:nvPr>
            <p:extLst>
              <p:ext uri="{D42A27DB-BD31-4B8C-83A1-F6EECF244321}">
                <p14:modId xmlns:p14="http://schemas.microsoft.com/office/powerpoint/2010/main" val="3695528837"/>
              </p:ext>
            </p:extLst>
          </p:nvPr>
        </p:nvGraphicFramePr>
        <p:xfrm>
          <a:off x="140197" y="5016328"/>
          <a:ext cx="11806815" cy="548640"/>
        </p:xfrm>
        <a:graphic>
          <a:graphicData uri="http://schemas.openxmlformats.org/drawingml/2006/table">
            <a:tbl>
              <a:tblPr firstRow="1" bandRow="1">
                <a:tableStyleId>{2D5ABB26-0587-4C30-8999-92F81FD0307C}</a:tableStyleId>
              </a:tblPr>
              <a:tblGrid>
                <a:gridCol w="3935605">
                  <a:extLst>
                    <a:ext uri="{9D8B030D-6E8A-4147-A177-3AD203B41FA5}">
                      <a16:colId xmlns:a16="http://schemas.microsoft.com/office/drawing/2014/main" val="545593795"/>
                    </a:ext>
                  </a:extLst>
                </a:gridCol>
                <a:gridCol w="3691980">
                  <a:extLst>
                    <a:ext uri="{9D8B030D-6E8A-4147-A177-3AD203B41FA5}">
                      <a16:colId xmlns:a16="http://schemas.microsoft.com/office/drawing/2014/main" val="906472247"/>
                    </a:ext>
                  </a:extLst>
                </a:gridCol>
                <a:gridCol w="4179230">
                  <a:extLst>
                    <a:ext uri="{9D8B030D-6E8A-4147-A177-3AD203B41FA5}">
                      <a16:colId xmlns:a16="http://schemas.microsoft.com/office/drawing/2014/main" val="1254432382"/>
                    </a:ext>
                  </a:extLst>
                </a:gridCol>
              </a:tblGrid>
              <a:tr h="204553">
                <a:tc>
                  <a:txBody>
                    <a:bodyPr/>
                    <a:lstStyle/>
                    <a:p>
                      <a:r>
                        <a:rPr lang="en-US" sz="1200" b="0" dirty="0">
                          <a:solidFill>
                            <a:schemeClr val="tx1"/>
                          </a:solidFill>
                        </a:rPr>
                        <a:t>25% of households in the lower ‘yellow’ zone</a:t>
                      </a:r>
                      <a:endParaRPr lang="en-GB" sz="1200" b="0" dirty="0">
                        <a:solidFill>
                          <a:schemeClr val="tx1"/>
                        </a:solidFill>
                      </a:endParaRP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50% of households in the middle ‘white’ zone</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25% of households in the upper ‘pink’ zone</a:t>
                      </a:r>
                      <a:endParaRPr lang="en-GB" sz="1200" dirty="0">
                        <a:solidFill>
                          <a:schemeClr val="tx1"/>
                        </a:solidFill>
                      </a:endParaRPr>
                    </a:p>
                  </a:txBody>
                  <a:tcPr>
                    <a:solidFill>
                      <a:srgbClr val="FFCCFF"/>
                    </a:solidFill>
                  </a:tcPr>
                </a:tc>
                <a:extLst>
                  <a:ext uri="{0D108BD9-81ED-4DB2-BD59-A6C34878D82A}">
                    <a16:rowId xmlns:a16="http://schemas.microsoft.com/office/drawing/2014/main" val="1025458491"/>
                  </a:ext>
                </a:extLst>
              </a:tr>
              <a:tr h="204553">
                <a:tc>
                  <a:txBody>
                    <a:bodyPr/>
                    <a:lstStyle/>
                    <a:p>
                      <a:r>
                        <a:rPr lang="en-GB" sz="1200" b="0" i="1" dirty="0">
                          <a:solidFill>
                            <a:schemeClr val="tx1"/>
                          </a:solidFill>
                        </a:rPr>
                        <a:t>In Greater Cambridge, incomes up to c.£20K</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Greater Cambridge, incomes between £20K and £60K</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Greater Cambridge, incomes over c.£60K</a:t>
                      </a:r>
                    </a:p>
                  </a:txBody>
                  <a:tcPr>
                    <a:solidFill>
                      <a:srgbClr val="FFCCFF"/>
                    </a:solidFill>
                  </a:tcPr>
                </a:tc>
                <a:extLst>
                  <a:ext uri="{0D108BD9-81ED-4DB2-BD59-A6C34878D82A}">
                    <a16:rowId xmlns:a16="http://schemas.microsoft.com/office/drawing/2014/main" val="1301290901"/>
                  </a:ext>
                </a:extLst>
              </a:tr>
            </a:tbl>
          </a:graphicData>
        </a:graphic>
      </p:graphicFrame>
      <p:sp>
        <p:nvSpPr>
          <p:cNvPr id="8" name="Slide Number Placeholder 4">
            <a:extLst>
              <a:ext uri="{FF2B5EF4-FFF2-40B4-BE49-F238E27FC236}">
                <a16:creationId xmlns:a16="http://schemas.microsoft.com/office/drawing/2014/main" id="{CABB0038-A403-4212-851A-9384E2D2F9E2}"/>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31</a:t>
            </a:fld>
            <a:endParaRPr lang="en-US" dirty="0"/>
          </a:p>
        </p:txBody>
      </p:sp>
      <p:pic>
        <p:nvPicPr>
          <p:cNvPr id="5" name="Picture 4">
            <a:extLst>
              <a:ext uri="{FF2B5EF4-FFF2-40B4-BE49-F238E27FC236}">
                <a16:creationId xmlns:a16="http://schemas.microsoft.com/office/drawing/2014/main" id="{93871EDD-673A-9499-F752-FD59B29EE3EF}"/>
              </a:ext>
            </a:extLst>
          </p:cNvPr>
          <p:cNvPicPr>
            <a:picLocks noChangeAspect="1"/>
          </p:cNvPicPr>
          <p:nvPr/>
        </p:nvPicPr>
        <p:blipFill rotWithShape="1">
          <a:blip r:embed="rId2"/>
          <a:srcRect l="9083" t="32444" r="10666" b="32741"/>
          <a:stretch/>
        </p:blipFill>
        <p:spPr>
          <a:xfrm>
            <a:off x="89091" y="1671998"/>
            <a:ext cx="12013818" cy="3344330"/>
          </a:xfrm>
          <a:prstGeom prst="rect">
            <a:avLst/>
          </a:prstGeom>
        </p:spPr>
      </p:pic>
    </p:spTree>
    <p:extLst>
      <p:ext uri="{BB962C8B-B14F-4D97-AF65-F5344CB8AC3E}">
        <p14:creationId xmlns:p14="http://schemas.microsoft.com/office/powerpoint/2010/main" val="1280604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E6479FB-21FE-CE88-55C8-FB44E79FDE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88E32EE7-A002-F9F9-99D6-18D5CC18FAEB}"/>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25067704-0B7F-EC80-D9EB-BFAF0565FD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37A643C-2EBC-5FAC-2E7F-B59A1DC294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7742606C-6BE8-27B8-F1EC-52451C6248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5D293B6-0CB1-74E3-1395-17C36A37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Title 1">
            <a:extLst>
              <a:ext uri="{FF2B5EF4-FFF2-40B4-BE49-F238E27FC236}">
                <a16:creationId xmlns:a16="http://schemas.microsoft.com/office/drawing/2014/main" id="{CA1EEB1D-AA33-AC76-441B-F4B33E0AE5C7}"/>
              </a:ext>
            </a:extLst>
          </p:cNvPr>
          <p:cNvSpPr txBox="1">
            <a:spLocks/>
          </p:cNvSpPr>
          <p:nvPr/>
        </p:nvSpPr>
        <p:spPr>
          <a:xfrm>
            <a:off x="8680960" y="1504687"/>
            <a:ext cx="3249623" cy="1873219"/>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Shading around THE ‘diamond-o-gram’</a:t>
            </a:r>
          </a:p>
        </p:txBody>
      </p:sp>
      <p:grpSp>
        <p:nvGrpSpPr>
          <p:cNvPr id="10" name="Group 9">
            <a:extLst>
              <a:ext uri="{FF2B5EF4-FFF2-40B4-BE49-F238E27FC236}">
                <a16:creationId xmlns:a16="http://schemas.microsoft.com/office/drawing/2014/main" id="{B0407F4D-2C5D-9D3C-2267-3C29F2A0F0B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418" y="477854"/>
            <a:ext cx="3690924" cy="1899398"/>
            <a:chOff x="7807230" y="2012810"/>
            <a:chExt cx="3251252" cy="3459865"/>
          </a:xfrm>
        </p:grpSpPr>
        <p:sp>
          <p:nvSpPr>
            <p:cNvPr id="11" name="Rectangle 10">
              <a:extLst>
                <a:ext uri="{FF2B5EF4-FFF2-40B4-BE49-F238E27FC236}">
                  <a16:creationId xmlns:a16="http://schemas.microsoft.com/office/drawing/2014/main" id="{9D7136BD-D5C3-163C-47E4-9C9871241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5089110-81BF-C45C-AC0E-D6BE6C5197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3" name="Straight Connector 12">
            <a:extLst>
              <a:ext uri="{FF2B5EF4-FFF2-40B4-BE49-F238E27FC236}">
                <a16:creationId xmlns:a16="http://schemas.microsoft.com/office/drawing/2014/main" id="{8E5B49DA-DA27-2013-D8F0-1D3DAD4AB8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680960" y="3526496"/>
            <a:ext cx="284442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45617BA1-9F4C-7554-6992-DCF15ED873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5132" y="5447610"/>
            <a:ext cx="163726" cy="164592"/>
          </a:xfrm>
          <a:prstGeom prst="rect">
            <a:avLst/>
          </a:prstGeom>
          <a:solidFill>
            <a:srgbClr val="FF26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B218E4B8-C0C2-8739-276C-1412331F91F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39509" y="2542318"/>
            <a:ext cx="3690924" cy="3074978"/>
            <a:chOff x="7807230" y="2012810"/>
            <a:chExt cx="3251252" cy="3459865"/>
          </a:xfrm>
        </p:grpSpPr>
        <p:sp>
          <p:nvSpPr>
            <p:cNvPr id="16" name="Rectangle 15">
              <a:extLst>
                <a:ext uri="{FF2B5EF4-FFF2-40B4-BE49-F238E27FC236}">
                  <a16:creationId xmlns:a16="http://schemas.microsoft.com/office/drawing/2014/main" id="{DEE038FB-143E-488F-13E7-597C36D5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4845350-4D17-7C73-4F46-0799E8B748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E56D75DF-52C7-DC7C-E23B-F2042C56DCC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501429" y="472933"/>
            <a:ext cx="3690924" cy="3074978"/>
            <a:chOff x="7807230" y="2012810"/>
            <a:chExt cx="3251252" cy="3459865"/>
          </a:xfrm>
        </p:grpSpPr>
        <p:sp>
          <p:nvSpPr>
            <p:cNvPr id="19" name="Rectangle 18">
              <a:extLst>
                <a:ext uri="{FF2B5EF4-FFF2-40B4-BE49-F238E27FC236}">
                  <a16:creationId xmlns:a16="http://schemas.microsoft.com/office/drawing/2014/main" id="{96F21113-1B3C-3594-DD79-F5F3DFB12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69330D4-342C-A7F4-B0AD-A25D3A5EC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1" name="Picture 20">
            <a:extLst>
              <a:ext uri="{FF2B5EF4-FFF2-40B4-BE49-F238E27FC236}">
                <a16:creationId xmlns:a16="http://schemas.microsoft.com/office/drawing/2014/main" id="{F1111CAB-6158-EB2F-1936-C32657E7BD03}"/>
              </a:ext>
            </a:extLst>
          </p:cNvPr>
          <p:cNvPicPr>
            <a:picLocks noChangeAspect="1"/>
          </p:cNvPicPr>
          <p:nvPr/>
        </p:nvPicPr>
        <p:blipFill rotWithShape="1">
          <a:blip r:embed="rId3"/>
          <a:srcRect l="7995" t="46751" r="10660" b="18901"/>
          <a:stretch/>
        </p:blipFill>
        <p:spPr>
          <a:xfrm>
            <a:off x="4560408" y="872111"/>
            <a:ext cx="3538564" cy="2355533"/>
          </a:xfrm>
          <a:prstGeom prst="rect">
            <a:avLst/>
          </a:prstGeom>
        </p:spPr>
      </p:pic>
      <p:grpSp>
        <p:nvGrpSpPr>
          <p:cNvPr id="22" name="Group 21">
            <a:extLst>
              <a:ext uri="{FF2B5EF4-FFF2-40B4-BE49-F238E27FC236}">
                <a16:creationId xmlns:a16="http://schemas.microsoft.com/office/drawing/2014/main" id="{11089D1D-73E4-7CD2-8FF7-169F6789C08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496017" y="3709644"/>
            <a:ext cx="3690924" cy="1899398"/>
            <a:chOff x="7807230" y="2012810"/>
            <a:chExt cx="3251252" cy="3459865"/>
          </a:xfrm>
        </p:grpSpPr>
        <p:sp>
          <p:nvSpPr>
            <p:cNvPr id="23" name="Rectangle 22">
              <a:extLst>
                <a:ext uri="{FF2B5EF4-FFF2-40B4-BE49-F238E27FC236}">
                  <a16:creationId xmlns:a16="http://schemas.microsoft.com/office/drawing/2014/main" id="{58F6C87A-B2F3-378D-0CCE-AE9667F274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B43299C9-3D0C-AF57-DAF1-AD3056B444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5" name="Picture 24" descr="Graphical user interface, chart, application, table, Excel&#10;&#10;Description automatically generated">
            <a:extLst>
              <a:ext uri="{FF2B5EF4-FFF2-40B4-BE49-F238E27FC236}">
                <a16:creationId xmlns:a16="http://schemas.microsoft.com/office/drawing/2014/main" id="{3F172750-583B-40BD-407F-855C81399BD9}"/>
              </a:ext>
            </a:extLst>
          </p:cNvPr>
          <p:cNvPicPr>
            <a:picLocks noChangeAspect="1"/>
          </p:cNvPicPr>
          <p:nvPr/>
        </p:nvPicPr>
        <p:blipFill rotWithShape="1">
          <a:blip r:embed="rId4"/>
          <a:srcRect l="7085" t="29902" r="15458" b="39898"/>
          <a:stretch/>
        </p:blipFill>
        <p:spPr>
          <a:xfrm>
            <a:off x="751345" y="551278"/>
            <a:ext cx="3480772" cy="1727879"/>
          </a:xfrm>
          <a:prstGeom prst="rect">
            <a:avLst/>
          </a:prstGeom>
        </p:spPr>
      </p:pic>
      <p:pic>
        <p:nvPicPr>
          <p:cNvPr id="26" name="Picture 25">
            <a:extLst>
              <a:ext uri="{FF2B5EF4-FFF2-40B4-BE49-F238E27FC236}">
                <a16:creationId xmlns:a16="http://schemas.microsoft.com/office/drawing/2014/main" id="{69F85F2B-73F6-D120-7770-788E01B184E8}"/>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7" name="Straight Connector 26">
            <a:extLst>
              <a:ext uri="{FF2B5EF4-FFF2-40B4-BE49-F238E27FC236}">
                <a16:creationId xmlns:a16="http://schemas.microsoft.com/office/drawing/2014/main" id="{5506EBA8-4CC8-B616-65C8-703CB21FD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8" name="Slide Number Placeholder 4">
            <a:extLst>
              <a:ext uri="{FF2B5EF4-FFF2-40B4-BE49-F238E27FC236}">
                <a16:creationId xmlns:a16="http://schemas.microsoft.com/office/drawing/2014/main" id="{99F0CA23-9101-DA23-34A7-7CAB0140FA6A}"/>
              </a:ext>
            </a:extLst>
          </p:cNvPr>
          <p:cNvSpPr>
            <a:spLocks noGrp="1"/>
          </p:cNvSpPr>
          <p:nvPr>
            <p:ph type="sldNum" sz="quarter" idx="12"/>
          </p:nvPr>
        </p:nvSpPr>
        <p:spPr>
          <a:xfrm>
            <a:off x="11380981" y="6354421"/>
            <a:ext cx="811019" cy="503579"/>
          </a:xfrm>
        </p:spPr>
        <p:txBody>
          <a:bodyPr vert="horz" lIns="91440" tIns="45720" rIns="91440" bIns="45720" rtlCol="0" anchor="t">
            <a:normAutofit/>
          </a:bodyPr>
          <a:lstStyle/>
          <a:p>
            <a:pPr>
              <a:lnSpc>
                <a:spcPct val="90000"/>
              </a:lnSpc>
              <a:spcAft>
                <a:spcPts val="600"/>
              </a:spcAft>
            </a:pPr>
            <a:fld id="{0D309695-DEC3-40DA-9DF5-330280C9D0E8}" type="slidenum">
              <a:rPr lang="en-US" smtClean="0"/>
              <a:pPr>
                <a:lnSpc>
                  <a:spcPct val="90000"/>
                </a:lnSpc>
                <a:spcAft>
                  <a:spcPts val="600"/>
                </a:spcAft>
              </a:pPr>
              <a:t>32</a:t>
            </a:fld>
            <a:endParaRPr lang="en-US" dirty="0"/>
          </a:p>
        </p:txBody>
      </p:sp>
      <p:sp>
        <p:nvSpPr>
          <p:cNvPr id="29" name="TextBox 28">
            <a:extLst>
              <a:ext uri="{FF2B5EF4-FFF2-40B4-BE49-F238E27FC236}">
                <a16:creationId xmlns:a16="http://schemas.microsoft.com/office/drawing/2014/main" id="{8C137C89-C9D0-35C9-F064-B6A1D5A2A35F}"/>
              </a:ext>
            </a:extLst>
          </p:cNvPr>
          <p:cNvSpPr txBox="1"/>
          <p:nvPr/>
        </p:nvSpPr>
        <p:spPr>
          <a:xfrm>
            <a:off x="4038891" y="453565"/>
            <a:ext cx="331596" cy="369332"/>
          </a:xfrm>
          <a:prstGeom prst="rect">
            <a:avLst/>
          </a:prstGeom>
          <a:solidFill>
            <a:schemeClr val="tx1"/>
          </a:solidFill>
        </p:spPr>
        <p:txBody>
          <a:bodyPr wrap="square" rtlCol="0">
            <a:spAutoFit/>
          </a:bodyPr>
          <a:lstStyle/>
          <a:p>
            <a:r>
              <a:rPr lang="en-GB" dirty="0">
                <a:solidFill>
                  <a:srgbClr val="FF0000"/>
                </a:solidFill>
              </a:rPr>
              <a:t>1</a:t>
            </a:r>
          </a:p>
        </p:txBody>
      </p:sp>
      <p:sp>
        <p:nvSpPr>
          <p:cNvPr id="30" name="TextBox 29">
            <a:extLst>
              <a:ext uri="{FF2B5EF4-FFF2-40B4-BE49-F238E27FC236}">
                <a16:creationId xmlns:a16="http://schemas.microsoft.com/office/drawing/2014/main" id="{0B5D799C-21B9-268C-7AE7-FB49AF6BA6DE}"/>
              </a:ext>
            </a:extLst>
          </p:cNvPr>
          <p:cNvSpPr txBox="1"/>
          <p:nvPr/>
        </p:nvSpPr>
        <p:spPr>
          <a:xfrm>
            <a:off x="7840889" y="501757"/>
            <a:ext cx="331596" cy="369332"/>
          </a:xfrm>
          <a:prstGeom prst="rect">
            <a:avLst/>
          </a:prstGeom>
          <a:solidFill>
            <a:schemeClr val="tx1"/>
          </a:solidFill>
        </p:spPr>
        <p:txBody>
          <a:bodyPr wrap="square" rtlCol="0">
            <a:spAutoFit/>
          </a:bodyPr>
          <a:lstStyle/>
          <a:p>
            <a:r>
              <a:rPr lang="en-GB" dirty="0">
                <a:solidFill>
                  <a:srgbClr val="FF0000"/>
                </a:solidFill>
              </a:rPr>
              <a:t>2</a:t>
            </a:r>
          </a:p>
        </p:txBody>
      </p:sp>
      <p:pic>
        <p:nvPicPr>
          <p:cNvPr id="31" name="Picture 30">
            <a:extLst>
              <a:ext uri="{FF2B5EF4-FFF2-40B4-BE49-F238E27FC236}">
                <a16:creationId xmlns:a16="http://schemas.microsoft.com/office/drawing/2014/main" id="{8EB94690-79BF-B4EC-84F8-89E6F2137962}"/>
              </a:ext>
            </a:extLst>
          </p:cNvPr>
          <p:cNvPicPr>
            <a:picLocks noChangeAspect="1"/>
          </p:cNvPicPr>
          <p:nvPr/>
        </p:nvPicPr>
        <p:blipFill rotWithShape="1">
          <a:blip r:embed="rId5"/>
          <a:srcRect l="9327" t="32846" r="10577" b="33297"/>
          <a:stretch/>
        </p:blipFill>
        <p:spPr>
          <a:xfrm>
            <a:off x="4612194" y="3808023"/>
            <a:ext cx="3476729" cy="1708414"/>
          </a:xfrm>
          <a:prstGeom prst="rect">
            <a:avLst/>
          </a:prstGeom>
        </p:spPr>
      </p:pic>
      <p:sp>
        <p:nvSpPr>
          <p:cNvPr id="32" name="TextBox 31">
            <a:extLst>
              <a:ext uri="{FF2B5EF4-FFF2-40B4-BE49-F238E27FC236}">
                <a16:creationId xmlns:a16="http://schemas.microsoft.com/office/drawing/2014/main" id="{43BD0782-DF2F-1302-5DFB-748283D9588F}"/>
              </a:ext>
            </a:extLst>
          </p:cNvPr>
          <p:cNvSpPr txBox="1"/>
          <p:nvPr/>
        </p:nvSpPr>
        <p:spPr>
          <a:xfrm>
            <a:off x="7830840" y="3734601"/>
            <a:ext cx="324015" cy="369332"/>
          </a:xfrm>
          <a:prstGeom prst="rect">
            <a:avLst/>
          </a:prstGeom>
          <a:solidFill>
            <a:schemeClr val="tx1"/>
          </a:solidFill>
        </p:spPr>
        <p:txBody>
          <a:bodyPr wrap="square" rtlCol="0">
            <a:spAutoFit/>
          </a:bodyPr>
          <a:lstStyle/>
          <a:p>
            <a:r>
              <a:rPr lang="en-GB" dirty="0">
                <a:solidFill>
                  <a:srgbClr val="FF0000"/>
                </a:solidFill>
              </a:rPr>
              <a:t>4</a:t>
            </a:r>
          </a:p>
        </p:txBody>
      </p:sp>
      <p:sp>
        <p:nvSpPr>
          <p:cNvPr id="33" name="TextBox 32">
            <a:extLst>
              <a:ext uri="{FF2B5EF4-FFF2-40B4-BE49-F238E27FC236}">
                <a16:creationId xmlns:a16="http://schemas.microsoft.com/office/drawing/2014/main" id="{C7AF00AA-95A3-CCB2-6C66-0E4C4AF5A66A}"/>
              </a:ext>
            </a:extLst>
          </p:cNvPr>
          <p:cNvSpPr txBox="1"/>
          <p:nvPr/>
        </p:nvSpPr>
        <p:spPr>
          <a:xfrm>
            <a:off x="8516469" y="3548684"/>
            <a:ext cx="3690921" cy="2554545"/>
          </a:xfrm>
          <a:prstGeom prst="rect">
            <a:avLst/>
          </a:prstGeom>
          <a:noFill/>
        </p:spPr>
        <p:txBody>
          <a:bodyPr wrap="square" rtlCol="0">
            <a:spAutoFit/>
          </a:bodyPr>
          <a:lstStyle/>
          <a:p>
            <a:pPr marL="342900" indent="-342900">
              <a:buAutoNum type="arabicPeriod"/>
            </a:pPr>
            <a:r>
              <a:rPr lang="en-US" sz="1600" dirty="0"/>
              <a:t>Each diamond-o-gam represents 100% of the households in that district.</a:t>
            </a:r>
          </a:p>
          <a:p>
            <a:pPr marL="342900" indent="-342900">
              <a:buAutoNum type="arabicPeriod"/>
            </a:pPr>
            <a:r>
              <a:rPr lang="en-US" sz="1600" dirty="0"/>
              <a:t>As each “box” represents 0.5% we can shade the lowest 25%, (the yellow zone), the top 25% (the pink zone) &amp; find there are 50% in the white zone.</a:t>
            </a:r>
          </a:p>
          <a:p>
            <a:pPr marL="342900" indent="-342900">
              <a:buAutoNum type="arabicPeriod"/>
            </a:pPr>
            <a:r>
              <a:rPr lang="en-US" sz="1600" dirty="0"/>
              <a:t>We use these 3 zones as background shading to remember this concept</a:t>
            </a:r>
          </a:p>
          <a:p>
            <a:pPr marL="342900" indent="-342900">
              <a:buAutoNum type="arabicPeriod"/>
            </a:pPr>
            <a:r>
              <a:rPr lang="en-US" sz="1600" dirty="0"/>
              <a:t>We can then shade the diamond with the detailed income distribution data.</a:t>
            </a:r>
          </a:p>
        </p:txBody>
      </p:sp>
      <p:sp>
        <p:nvSpPr>
          <p:cNvPr id="34" name="Arrow: Right 33">
            <a:extLst>
              <a:ext uri="{FF2B5EF4-FFF2-40B4-BE49-F238E27FC236}">
                <a16:creationId xmlns:a16="http://schemas.microsoft.com/office/drawing/2014/main" id="{802848D5-D479-17DE-A3E7-1E86EB5D6621}"/>
              </a:ext>
            </a:extLst>
          </p:cNvPr>
          <p:cNvSpPr/>
          <p:nvPr/>
        </p:nvSpPr>
        <p:spPr>
          <a:xfrm>
            <a:off x="4252516" y="735944"/>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5" name="Picture 34">
            <a:extLst>
              <a:ext uri="{FF2B5EF4-FFF2-40B4-BE49-F238E27FC236}">
                <a16:creationId xmlns:a16="http://schemas.microsoft.com/office/drawing/2014/main" id="{38D26E75-F75C-3DE1-9E8A-B42696B3727F}"/>
              </a:ext>
            </a:extLst>
          </p:cNvPr>
          <p:cNvPicPr>
            <a:picLocks noChangeAspect="1"/>
          </p:cNvPicPr>
          <p:nvPr/>
        </p:nvPicPr>
        <p:blipFill rotWithShape="1">
          <a:blip r:embed="rId6"/>
          <a:srcRect l="8406" t="52703" r="11154" b="10510"/>
          <a:stretch/>
        </p:blipFill>
        <p:spPr>
          <a:xfrm>
            <a:off x="771441" y="2908455"/>
            <a:ext cx="3427060" cy="2387837"/>
          </a:xfrm>
          <a:prstGeom prst="rect">
            <a:avLst/>
          </a:prstGeom>
        </p:spPr>
      </p:pic>
      <p:sp>
        <p:nvSpPr>
          <p:cNvPr id="36" name="Arrow: Right 35">
            <a:extLst>
              <a:ext uri="{FF2B5EF4-FFF2-40B4-BE49-F238E27FC236}">
                <a16:creationId xmlns:a16="http://schemas.microsoft.com/office/drawing/2014/main" id="{FD1BD42B-452A-342D-4B34-79226B19E266}"/>
              </a:ext>
            </a:extLst>
          </p:cNvPr>
          <p:cNvSpPr/>
          <p:nvPr/>
        </p:nvSpPr>
        <p:spPr>
          <a:xfrm rot="10800000">
            <a:off x="4062223" y="2946039"/>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Arrow: Right 36">
            <a:extLst>
              <a:ext uri="{FF2B5EF4-FFF2-40B4-BE49-F238E27FC236}">
                <a16:creationId xmlns:a16="http://schemas.microsoft.com/office/drawing/2014/main" id="{71CC60D2-1D69-5277-5279-82BCA26E31AE}"/>
              </a:ext>
            </a:extLst>
          </p:cNvPr>
          <p:cNvSpPr/>
          <p:nvPr/>
        </p:nvSpPr>
        <p:spPr>
          <a:xfrm>
            <a:off x="4252516" y="3769757"/>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id="{845B74B7-E3B3-02E5-1B39-689C50B8F92B}"/>
              </a:ext>
            </a:extLst>
          </p:cNvPr>
          <p:cNvSpPr txBox="1"/>
          <p:nvPr/>
        </p:nvSpPr>
        <p:spPr>
          <a:xfrm>
            <a:off x="4989758" y="1843709"/>
            <a:ext cx="697482" cy="369332"/>
          </a:xfrm>
          <a:prstGeom prst="rect">
            <a:avLst/>
          </a:prstGeom>
          <a:noFill/>
        </p:spPr>
        <p:txBody>
          <a:bodyPr wrap="square" rtlCol="0">
            <a:spAutoFit/>
          </a:bodyPr>
          <a:lstStyle/>
          <a:p>
            <a:pPr algn="ctr"/>
            <a:r>
              <a:rPr lang="en-GB" dirty="0"/>
              <a:t>25%</a:t>
            </a:r>
          </a:p>
        </p:txBody>
      </p:sp>
      <p:sp>
        <p:nvSpPr>
          <p:cNvPr id="39" name="TextBox 38">
            <a:extLst>
              <a:ext uri="{FF2B5EF4-FFF2-40B4-BE49-F238E27FC236}">
                <a16:creationId xmlns:a16="http://schemas.microsoft.com/office/drawing/2014/main" id="{BFDA61AF-07D7-C612-AB74-BFDF0957533C}"/>
              </a:ext>
            </a:extLst>
          </p:cNvPr>
          <p:cNvSpPr txBox="1"/>
          <p:nvPr/>
        </p:nvSpPr>
        <p:spPr>
          <a:xfrm>
            <a:off x="6012195" y="1843709"/>
            <a:ext cx="697482" cy="369332"/>
          </a:xfrm>
          <a:prstGeom prst="rect">
            <a:avLst/>
          </a:prstGeom>
          <a:noFill/>
        </p:spPr>
        <p:txBody>
          <a:bodyPr wrap="square" rtlCol="0">
            <a:spAutoFit/>
          </a:bodyPr>
          <a:lstStyle/>
          <a:p>
            <a:pPr algn="ctr"/>
            <a:r>
              <a:rPr lang="en-GB" dirty="0"/>
              <a:t>50%</a:t>
            </a:r>
          </a:p>
        </p:txBody>
      </p:sp>
      <p:sp>
        <p:nvSpPr>
          <p:cNvPr id="40" name="TextBox 39">
            <a:extLst>
              <a:ext uri="{FF2B5EF4-FFF2-40B4-BE49-F238E27FC236}">
                <a16:creationId xmlns:a16="http://schemas.microsoft.com/office/drawing/2014/main" id="{604A6733-987C-7125-8CBB-9A7F50518DAB}"/>
              </a:ext>
            </a:extLst>
          </p:cNvPr>
          <p:cNvSpPr txBox="1"/>
          <p:nvPr/>
        </p:nvSpPr>
        <p:spPr>
          <a:xfrm>
            <a:off x="7034631" y="1843709"/>
            <a:ext cx="645920" cy="369332"/>
          </a:xfrm>
          <a:prstGeom prst="rect">
            <a:avLst/>
          </a:prstGeom>
          <a:noFill/>
        </p:spPr>
        <p:txBody>
          <a:bodyPr wrap="square" rtlCol="0">
            <a:spAutoFit/>
          </a:bodyPr>
          <a:lstStyle/>
          <a:p>
            <a:pPr algn="ctr"/>
            <a:r>
              <a:rPr lang="en-GB" dirty="0"/>
              <a:t>25%</a:t>
            </a:r>
          </a:p>
        </p:txBody>
      </p:sp>
      <p:sp>
        <p:nvSpPr>
          <p:cNvPr id="41" name="TextBox 40">
            <a:extLst>
              <a:ext uri="{FF2B5EF4-FFF2-40B4-BE49-F238E27FC236}">
                <a16:creationId xmlns:a16="http://schemas.microsoft.com/office/drawing/2014/main" id="{0EE4D724-A487-1A01-17BA-EEF6CE2C0A12}"/>
              </a:ext>
            </a:extLst>
          </p:cNvPr>
          <p:cNvSpPr txBox="1"/>
          <p:nvPr/>
        </p:nvSpPr>
        <p:spPr>
          <a:xfrm>
            <a:off x="3999816" y="2564391"/>
            <a:ext cx="331596" cy="369332"/>
          </a:xfrm>
          <a:prstGeom prst="rect">
            <a:avLst/>
          </a:prstGeom>
          <a:solidFill>
            <a:schemeClr val="tx1"/>
          </a:solidFill>
        </p:spPr>
        <p:txBody>
          <a:bodyPr wrap="square" rtlCol="0">
            <a:spAutoFit/>
          </a:bodyPr>
          <a:lstStyle/>
          <a:p>
            <a:r>
              <a:rPr lang="en-GB" dirty="0">
                <a:solidFill>
                  <a:srgbClr val="FF0000"/>
                </a:solidFill>
              </a:rPr>
              <a:t>3</a:t>
            </a:r>
          </a:p>
        </p:txBody>
      </p:sp>
      <p:sp>
        <p:nvSpPr>
          <p:cNvPr id="2" name="Footer Placeholder 3">
            <a:extLst>
              <a:ext uri="{FF2B5EF4-FFF2-40B4-BE49-F238E27FC236}">
                <a16:creationId xmlns:a16="http://schemas.microsoft.com/office/drawing/2014/main" id="{A81F9B7E-9F7E-74B1-FB23-9797D9277899}"/>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p:grpSp>
        <p:nvGrpSpPr>
          <p:cNvPr id="42" name="Group 41">
            <a:extLst>
              <a:ext uri="{FF2B5EF4-FFF2-40B4-BE49-F238E27FC236}">
                <a16:creationId xmlns:a16="http://schemas.microsoft.com/office/drawing/2014/main" id="{FF94BC7F-2DEE-78B4-946F-3DD4517242E3}"/>
              </a:ext>
            </a:extLst>
          </p:cNvPr>
          <p:cNvGrpSpPr/>
          <p:nvPr/>
        </p:nvGrpSpPr>
        <p:grpSpPr>
          <a:xfrm>
            <a:off x="8186940" y="0"/>
            <a:ext cx="4020450" cy="1794407"/>
            <a:chOff x="8186940" y="0"/>
            <a:chExt cx="4020450" cy="1794407"/>
          </a:xfrm>
        </p:grpSpPr>
        <p:sp>
          <p:nvSpPr>
            <p:cNvPr id="43" name="Thought Bubble: Cloud 42">
              <a:extLst>
                <a:ext uri="{FF2B5EF4-FFF2-40B4-BE49-F238E27FC236}">
                  <a16:creationId xmlns:a16="http://schemas.microsoft.com/office/drawing/2014/main" id="{004844D2-E44E-4BF2-47EF-8CDB226C09CE}"/>
                </a:ext>
              </a:extLst>
            </p:cNvPr>
            <p:cNvSpPr/>
            <p:nvPr/>
          </p:nvSpPr>
          <p:spPr>
            <a:xfrm>
              <a:off x="8186940" y="0"/>
              <a:ext cx="4020450" cy="1599091"/>
            </a:xfrm>
            <a:prstGeom prst="cloudCallout">
              <a:avLst>
                <a:gd name="adj1" fmla="val -53053"/>
                <a:gd name="adj2" fmla="val 45028"/>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graphicFrame>
          <p:nvGraphicFramePr>
            <p:cNvPr id="44" name="Chart 43">
              <a:extLst>
                <a:ext uri="{FF2B5EF4-FFF2-40B4-BE49-F238E27FC236}">
                  <a16:creationId xmlns:a16="http://schemas.microsoft.com/office/drawing/2014/main" id="{C2C8E16A-8151-C3DF-4368-56892B288145}"/>
                </a:ext>
              </a:extLst>
            </p:cNvPr>
            <p:cNvGraphicFramePr>
              <a:graphicFrameLocks/>
            </p:cNvGraphicFramePr>
            <p:nvPr>
              <p:extLst>
                <p:ext uri="{D42A27DB-BD31-4B8C-83A1-F6EECF244321}">
                  <p14:modId xmlns:p14="http://schemas.microsoft.com/office/powerpoint/2010/main" val="2251991211"/>
                </p:ext>
              </p:extLst>
            </p:nvPr>
          </p:nvGraphicFramePr>
          <p:xfrm>
            <a:off x="10431046" y="0"/>
            <a:ext cx="1760954" cy="1794407"/>
          </p:xfrm>
          <a:graphic>
            <a:graphicData uri="http://schemas.openxmlformats.org/drawingml/2006/chart">
              <c:chart xmlns:c="http://schemas.openxmlformats.org/drawingml/2006/chart" xmlns:r="http://schemas.openxmlformats.org/officeDocument/2006/relationships" r:id="rId7"/>
            </a:graphicData>
          </a:graphic>
        </p:graphicFrame>
        <p:sp>
          <p:nvSpPr>
            <p:cNvPr id="45" name="TextBox 44">
              <a:extLst>
                <a:ext uri="{FF2B5EF4-FFF2-40B4-BE49-F238E27FC236}">
                  <a16:creationId xmlns:a16="http://schemas.microsoft.com/office/drawing/2014/main" id="{1F6A49DF-5069-4ABE-20EA-781461866BFA}"/>
                </a:ext>
              </a:extLst>
            </p:cNvPr>
            <p:cNvSpPr txBox="1"/>
            <p:nvPr/>
          </p:nvSpPr>
          <p:spPr>
            <a:xfrm>
              <a:off x="8567154" y="355090"/>
              <a:ext cx="1956913" cy="830997"/>
            </a:xfrm>
            <a:prstGeom prst="rect">
              <a:avLst/>
            </a:prstGeom>
            <a:noFill/>
          </p:spPr>
          <p:txBody>
            <a:bodyPr wrap="square" rtlCol="0">
              <a:spAutoFit/>
            </a:bodyPr>
            <a:lstStyle/>
            <a:p>
              <a:r>
                <a:rPr lang="en-GB" sz="1200" i="1" dirty="0"/>
                <a:t>If it helps, think of the diamond as a type of ‘pie chart’ and the yellow, white &amp; pink shading as set out here</a:t>
              </a:r>
            </a:p>
          </p:txBody>
        </p:sp>
      </p:grpSp>
      <p:sp>
        <p:nvSpPr>
          <p:cNvPr id="47" name="TextBox 46">
            <a:extLst>
              <a:ext uri="{FF2B5EF4-FFF2-40B4-BE49-F238E27FC236}">
                <a16:creationId xmlns:a16="http://schemas.microsoft.com/office/drawing/2014/main" id="{3EBEE48B-C283-A50A-95DF-382252902331}"/>
              </a:ext>
            </a:extLst>
          </p:cNvPr>
          <p:cNvSpPr txBox="1"/>
          <p:nvPr/>
        </p:nvSpPr>
        <p:spPr>
          <a:xfrm>
            <a:off x="548640" y="6167206"/>
            <a:ext cx="10832038" cy="307777"/>
          </a:xfrm>
          <a:prstGeom prst="rect">
            <a:avLst/>
          </a:prstGeom>
          <a:noFill/>
        </p:spPr>
        <p:txBody>
          <a:bodyPr wrap="square" rtlCol="0">
            <a:spAutoFit/>
          </a:bodyPr>
          <a:lstStyle/>
          <a:p>
            <a:pPr algn="ctr"/>
            <a:r>
              <a:rPr lang="en-GB" sz="1400" dirty="0">
                <a:solidFill>
                  <a:schemeClr val="bg1"/>
                </a:solidFill>
              </a:rPr>
              <a:t>For these “how it’s done” slides, Cambridge data is used. Both Cambridge and South Cambs data are set out on the more detailed slides.</a:t>
            </a:r>
          </a:p>
        </p:txBody>
      </p:sp>
    </p:spTree>
    <p:extLst>
      <p:ext uri="{BB962C8B-B14F-4D97-AF65-F5344CB8AC3E}">
        <p14:creationId xmlns:p14="http://schemas.microsoft.com/office/powerpoint/2010/main" val="11396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A8DA351-74CA-409A-970A-F9F2848C6F11}"/>
              </a:ext>
            </a:extLst>
          </p:cNvPr>
          <p:cNvSpPr txBox="1">
            <a:spLocks/>
          </p:cNvSpPr>
          <p:nvPr/>
        </p:nvSpPr>
        <p:spPr>
          <a:xfrm>
            <a:off x="638881" y="417576"/>
            <a:ext cx="10909640" cy="954024"/>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4000" dirty="0"/>
              <a:t>Six income groups help “read” THE diamond</a:t>
            </a:r>
            <a:endParaRPr lang="en-US" sz="2000" dirty="0"/>
          </a:p>
        </p:txBody>
      </p:sp>
      <p:sp>
        <p:nvSpPr>
          <p:cNvPr id="8" name="Footer Placeholder 3">
            <a:extLst>
              <a:ext uri="{FF2B5EF4-FFF2-40B4-BE49-F238E27FC236}">
                <a16:creationId xmlns:a16="http://schemas.microsoft.com/office/drawing/2014/main" id="{3DC2952B-3CF3-49C3-9005-0430053B8769}"/>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p:sp>
        <p:nvSpPr>
          <p:cNvPr id="9" name="Slide Number Placeholder 4">
            <a:extLst>
              <a:ext uri="{FF2B5EF4-FFF2-40B4-BE49-F238E27FC236}">
                <a16:creationId xmlns:a16="http://schemas.microsoft.com/office/drawing/2014/main" id="{4B154877-369B-42E3-9380-EA8FBC541795}"/>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33</a:t>
            </a:fld>
            <a:endParaRPr lang="en-US" dirty="0"/>
          </a:p>
        </p:txBody>
      </p:sp>
      <p:pic>
        <p:nvPicPr>
          <p:cNvPr id="5" name="Picture 4">
            <a:extLst>
              <a:ext uri="{FF2B5EF4-FFF2-40B4-BE49-F238E27FC236}">
                <a16:creationId xmlns:a16="http://schemas.microsoft.com/office/drawing/2014/main" id="{1E105541-815B-224B-741A-F724F678C709}"/>
              </a:ext>
            </a:extLst>
          </p:cNvPr>
          <p:cNvPicPr>
            <a:picLocks noChangeAspect="1"/>
          </p:cNvPicPr>
          <p:nvPr/>
        </p:nvPicPr>
        <p:blipFill rotWithShape="1">
          <a:blip r:embed="rId2"/>
          <a:srcRect l="8851" t="39734" r="10524" b="18133"/>
          <a:stretch/>
        </p:blipFill>
        <p:spPr>
          <a:xfrm>
            <a:off x="97971" y="1527048"/>
            <a:ext cx="11976180" cy="3520440"/>
          </a:xfrm>
          <a:prstGeom prst="rect">
            <a:avLst/>
          </a:prstGeom>
        </p:spPr>
      </p:pic>
    </p:spTree>
    <p:extLst>
      <p:ext uri="{BB962C8B-B14F-4D97-AF65-F5344CB8AC3E}">
        <p14:creationId xmlns:p14="http://schemas.microsoft.com/office/powerpoint/2010/main" val="102701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5FF39FE-1EEB-B80B-82E5-668698FAACD4}"/>
              </a:ext>
            </a:extLst>
          </p:cNvPr>
          <p:cNvPicPr>
            <a:picLocks noChangeAspect="1"/>
          </p:cNvPicPr>
          <p:nvPr/>
        </p:nvPicPr>
        <p:blipFill rotWithShape="1">
          <a:blip r:embed="rId2"/>
          <a:srcRect l="9066" t="32967" r="10412" b="32307"/>
          <a:stretch/>
        </p:blipFill>
        <p:spPr>
          <a:xfrm>
            <a:off x="776267" y="3721452"/>
            <a:ext cx="10604404" cy="2844000"/>
          </a:xfrm>
          <a:prstGeom prst="rect">
            <a:avLst/>
          </a:prstGeom>
        </p:spPr>
      </p:pic>
      <p:grpSp>
        <p:nvGrpSpPr>
          <p:cNvPr id="13" name="Group 12">
            <a:extLst>
              <a:ext uri="{FF2B5EF4-FFF2-40B4-BE49-F238E27FC236}">
                <a16:creationId xmlns:a16="http://schemas.microsoft.com/office/drawing/2014/main" id="{FB081CFA-6983-F539-A59C-B87E9B8309F5}"/>
              </a:ext>
            </a:extLst>
          </p:cNvPr>
          <p:cNvGrpSpPr/>
          <p:nvPr/>
        </p:nvGrpSpPr>
        <p:grpSpPr>
          <a:xfrm>
            <a:off x="776267" y="874604"/>
            <a:ext cx="10604404" cy="2756227"/>
            <a:chOff x="776267" y="945724"/>
            <a:chExt cx="10604404" cy="2756227"/>
          </a:xfrm>
        </p:grpSpPr>
        <p:pic>
          <p:nvPicPr>
            <p:cNvPr id="12" name="Picture 11">
              <a:extLst>
                <a:ext uri="{FF2B5EF4-FFF2-40B4-BE49-F238E27FC236}">
                  <a16:creationId xmlns:a16="http://schemas.microsoft.com/office/drawing/2014/main" id="{9F4EDC60-36D5-AD0C-9533-698263843B02}"/>
                </a:ext>
              </a:extLst>
            </p:cNvPr>
            <p:cNvPicPr>
              <a:picLocks noChangeAspect="1"/>
            </p:cNvPicPr>
            <p:nvPr/>
          </p:nvPicPr>
          <p:blipFill rotWithShape="1">
            <a:blip r:embed="rId3"/>
            <a:srcRect l="9083" t="32444" r="10666" b="32741"/>
            <a:stretch/>
          </p:blipFill>
          <p:spPr>
            <a:xfrm>
              <a:off x="776267" y="965951"/>
              <a:ext cx="10604404" cy="2736000"/>
            </a:xfrm>
            <a:prstGeom prst="rect">
              <a:avLst/>
            </a:prstGeom>
          </p:spPr>
        </p:pic>
        <p:sp>
          <p:nvSpPr>
            <p:cNvPr id="4" name="TextBox 3">
              <a:extLst>
                <a:ext uri="{FF2B5EF4-FFF2-40B4-BE49-F238E27FC236}">
                  <a16:creationId xmlns:a16="http://schemas.microsoft.com/office/drawing/2014/main" id="{BB8EA09E-0B7B-4220-BB81-61CF7C0DC57D}"/>
                </a:ext>
              </a:extLst>
            </p:cNvPr>
            <p:cNvSpPr txBox="1"/>
            <p:nvPr/>
          </p:nvSpPr>
          <p:spPr>
            <a:xfrm>
              <a:off x="776267" y="945724"/>
              <a:ext cx="2408571" cy="369332"/>
            </a:xfrm>
            <a:prstGeom prst="rect">
              <a:avLst/>
            </a:prstGeom>
            <a:noFill/>
          </p:spPr>
          <p:txBody>
            <a:bodyPr wrap="square" rtlCol="0">
              <a:spAutoFit/>
            </a:bodyPr>
            <a:lstStyle/>
            <a:p>
              <a:r>
                <a:rPr lang="en-GB" dirty="0"/>
                <a:t>Greater Cambridge</a:t>
              </a:r>
            </a:p>
          </p:txBody>
        </p:sp>
      </p:grpSp>
      <p:sp>
        <p:nvSpPr>
          <p:cNvPr id="5" name="TextBox 4">
            <a:extLst>
              <a:ext uri="{FF2B5EF4-FFF2-40B4-BE49-F238E27FC236}">
                <a16:creationId xmlns:a16="http://schemas.microsoft.com/office/drawing/2014/main" id="{5AEB7433-E65F-4F76-ABA4-BC13B3D11599}"/>
              </a:ext>
            </a:extLst>
          </p:cNvPr>
          <p:cNvSpPr txBox="1"/>
          <p:nvPr/>
        </p:nvSpPr>
        <p:spPr>
          <a:xfrm>
            <a:off x="741209" y="3721452"/>
            <a:ext cx="1134217" cy="368010"/>
          </a:xfrm>
          <a:prstGeom prst="rect">
            <a:avLst/>
          </a:prstGeom>
          <a:noFill/>
        </p:spPr>
        <p:txBody>
          <a:bodyPr wrap="square" rtlCol="0">
            <a:spAutoFit/>
          </a:bodyPr>
          <a:lstStyle/>
          <a:p>
            <a:r>
              <a:rPr lang="en-GB" dirty="0"/>
              <a:t>All</a:t>
            </a:r>
          </a:p>
        </p:txBody>
      </p:sp>
      <p:sp>
        <p:nvSpPr>
          <p:cNvPr id="7" name="Title 6">
            <a:extLst>
              <a:ext uri="{FF2B5EF4-FFF2-40B4-BE49-F238E27FC236}">
                <a16:creationId xmlns:a16="http://schemas.microsoft.com/office/drawing/2014/main" id="{4F2714D0-6025-40B7-A6D9-954C8953183E}"/>
              </a:ext>
            </a:extLst>
          </p:cNvPr>
          <p:cNvSpPr>
            <a:spLocks noGrp="1"/>
          </p:cNvSpPr>
          <p:nvPr>
            <p:ph type="title"/>
          </p:nvPr>
        </p:nvSpPr>
        <p:spPr>
          <a:xfrm>
            <a:off x="776268" y="114659"/>
            <a:ext cx="10260693" cy="839935"/>
          </a:xfrm>
        </p:spPr>
        <p:txBody>
          <a:bodyPr>
            <a:normAutofit/>
          </a:bodyPr>
          <a:lstStyle/>
          <a:p>
            <a:r>
              <a:rPr lang="en-US" sz="3600" dirty="0"/>
              <a:t>comparing DIAMONDS</a:t>
            </a:r>
            <a:endParaRPr lang="en-GB" sz="3600" dirty="0"/>
          </a:p>
        </p:txBody>
      </p:sp>
      <p:sp>
        <p:nvSpPr>
          <p:cNvPr id="9" name="Footer Placeholder 3">
            <a:extLst>
              <a:ext uri="{FF2B5EF4-FFF2-40B4-BE49-F238E27FC236}">
                <a16:creationId xmlns:a16="http://schemas.microsoft.com/office/drawing/2014/main" id="{3ED48233-FF56-4946-8CDD-185DE3D98E5A}"/>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p:sp>
        <p:nvSpPr>
          <p:cNvPr id="10" name="Slide Number Placeholder 4">
            <a:extLst>
              <a:ext uri="{FF2B5EF4-FFF2-40B4-BE49-F238E27FC236}">
                <a16:creationId xmlns:a16="http://schemas.microsoft.com/office/drawing/2014/main" id="{5BFB75BA-89FB-4CA4-8BF4-11424EF6A8F6}"/>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34</a:t>
            </a:fld>
            <a:endParaRPr lang="en-US" dirty="0"/>
          </a:p>
        </p:txBody>
      </p:sp>
      <p:sp>
        <p:nvSpPr>
          <p:cNvPr id="8" name="Rectangle: Rounded Corners 7">
            <a:extLst>
              <a:ext uri="{FF2B5EF4-FFF2-40B4-BE49-F238E27FC236}">
                <a16:creationId xmlns:a16="http://schemas.microsoft.com/office/drawing/2014/main" id="{185E33EA-4382-4295-912B-D21ED24CEFAC}"/>
              </a:ext>
            </a:extLst>
          </p:cNvPr>
          <p:cNvSpPr/>
          <p:nvPr/>
        </p:nvSpPr>
        <p:spPr>
          <a:xfrm>
            <a:off x="7792720" y="114659"/>
            <a:ext cx="4300752" cy="1055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Greater Cambridge has fewer households in the lower income range (33% on less than £30K compared to 42%) and more in the higher income range, compared to the ‘whole area’ (39% on £50K+ compared to 30%)</a:t>
            </a:r>
          </a:p>
        </p:txBody>
      </p:sp>
    </p:spTree>
    <p:extLst>
      <p:ext uri="{BB962C8B-B14F-4D97-AF65-F5344CB8AC3E}">
        <p14:creationId xmlns:p14="http://schemas.microsoft.com/office/powerpoint/2010/main" val="6471798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F7A2C8-12A6-AE4A-4146-3716E1845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664A222C-5132-A237-36C6-A9B4BEC5BCBF}"/>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41731A43-A12C-8BE1-6E4B-783690C08C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3D20DAE-4D4D-8BAC-2AAB-6B26B6A72D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1D395182-F453-6381-44EE-74150F967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16AF1E4-26E4-4E02-4AF6-C3BFF85616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Title 1">
            <a:extLst>
              <a:ext uri="{FF2B5EF4-FFF2-40B4-BE49-F238E27FC236}">
                <a16:creationId xmlns:a16="http://schemas.microsoft.com/office/drawing/2014/main" id="{9D5BEF72-BDA8-668C-9838-BE9FA1BA11B2}"/>
              </a:ext>
            </a:extLst>
          </p:cNvPr>
          <p:cNvSpPr txBox="1">
            <a:spLocks/>
          </p:cNvSpPr>
          <p:nvPr/>
        </p:nvSpPr>
        <p:spPr>
          <a:xfrm>
            <a:off x="8363349" y="1504687"/>
            <a:ext cx="3828347" cy="1873219"/>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Comparing the diamond-o-gram to housing costs</a:t>
            </a:r>
          </a:p>
        </p:txBody>
      </p:sp>
      <p:grpSp>
        <p:nvGrpSpPr>
          <p:cNvPr id="10" name="Group 9">
            <a:extLst>
              <a:ext uri="{FF2B5EF4-FFF2-40B4-BE49-F238E27FC236}">
                <a16:creationId xmlns:a16="http://schemas.microsoft.com/office/drawing/2014/main" id="{5A8C3AF5-68A4-C22E-E438-0ED99CBCC83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418" y="477854"/>
            <a:ext cx="3690924" cy="1899398"/>
            <a:chOff x="7807230" y="2012810"/>
            <a:chExt cx="3251252" cy="3459865"/>
          </a:xfrm>
        </p:grpSpPr>
        <p:sp>
          <p:nvSpPr>
            <p:cNvPr id="11" name="Rectangle 10">
              <a:extLst>
                <a:ext uri="{FF2B5EF4-FFF2-40B4-BE49-F238E27FC236}">
                  <a16:creationId xmlns:a16="http://schemas.microsoft.com/office/drawing/2014/main" id="{E06DEBCA-6A30-472D-6C4E-3662D10F9D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29F620A-3FFD-B96B-626B-AF33AD22CD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3" name="Straight Connector 12">
            <a:extLst>
              <a:ext uri="{FF2B5EF4-FFF2-40B4-BE49-F238E27FC236}">
                <a16:creationId xmlns:a16="http://schemas.microsoft.com/office/drawing/2014/main" id="{DB49D7FC-8D9C-A0B5-09F3-DFFC294646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680960" y="3526496"/>
            <a:ext cx="284442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A4282DE1-14E4-082C-8D97-636E486F3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5132" y="5447610"/>
            <a:ext cx="163726" cy="164592"/>
          </a:xfrm>
          <a:prstGeom prst="rect">
            <a:avLst/>
          </a:prstGeom>
          <a:solidFill>
            <a:srgbClr val="FF26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FD10BCB7-2B5E-A0EC-0371-DE3BA15D6D2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39509" y="2542318"/>
            <a:ext cx="3690924" cy="3074978"/>
            <a:chOff x="7807230" y="2012810"/>
            <a:chExt cx="3251252" cy="3459865"/>
          </a:xfrm>
        </p:grpSpPr>
        <p:sp>
          <p:nvSpPr>
            <p:cNvPr id="16" name="Rectangle 15">
              <a:extLst>
                <a:ext uri="{FF2B5EF4-FFF2-40B4-BE49-F238E27FC236}">
                  <a16:creationId xmlns:a16="http://schemas.microsoft.com/office/drawing/2014/main" id="{E1290E93-AF28-764C-5861-0D63E1721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B0C239AF-7146-669B-C88D-7D90F7EA5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A6F39AC1-240B-E6BC-C4AF-710FED90D1B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501429" y="472933"/>
            <a:ext cx="3690924" cy="3074978"/>
            <a:chOff x="7807230" y="2012810"/>
            <a:chExt cx="3251252" cy="3459865"/>
          </a:xfrm>
        </p:grpSpPr>
        <p:sp>
          <p:nvSpPr>
            <p:cNvPr id="19" name="Rectangle 18">
              <a:extLst>
                <a:ext uri="{FF2B5EF4-FFF2-40B4-BE49-F238E27FC236}">
                  <a16:creationId xmlns:a16="http://schemas.microsoft.com/office/drawing/2014/main" id="{8EB70048-D994-8D28-49D9-A1BE45F8F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DD1B0A1-AFB5-2B8E-5B1D-7B8B2CB034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F8DF01B-9E5F-433F-45C0-5CD5B99B758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496017" y="3709644"/>
            <a:ext cx="3690924" cy="1899398"/>
            <a:chOff x="7807230" y="2012810"/>
            <a:chExt cx="3251252" cy="3459865"/>
          </a:xfrm>
        </p:grpSpPr>
        <p:sp>
          <p:nvSpPr>
            <p:cNvPr id="22" name="Rectangle 21">
              <a:extLst>
                <a:ext uri="{FF2B5EF4-FFF2-40B4-BE49-F238E27FC236}">
                  <a16:creationId xmlns:a16="http://schemas.microsoft.com/office/drawing/2014/main" id="{74908C76-28F1-7EE5-739C-B476AC3BD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3DDC367B-C3B5-96DB-0E17-D9908A35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4" name="Picture 23">
            <a:extLst>
              <a:ext uri="{FF2B5EF4-FFF2-40B4-BE49-F238E27FC236}">
                <a16:creationId xmlns:a16="http://schemas.microsoft.com/office/drawing/2014/main" id="{D84CB439-A774-752D-AF56-8818CFAC0CAE}"/>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5" name="Straight Connector 24">
            <a:extLst>
              <a:ext uri="{FF2B5EF4-FFF2-40B4-BE49-F238E27FC236}">
                <a16:creationId xmlns:a16="http://schemas.microsoft.com/office/drawing/2014/main" id="{165C21FC-7FA2-8B9F-5191-B47BE3B7B9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6" name="Slide Number Placeholder 4">
            <a:extLst>
              <a:ext uri="{FF2B5EF4-FFF2-40B4-BE49-F238E27FC236}">
                <a16:creationId xmlns:a16="http://schemas.microsoft.com/office/drawing/2014/main" id="{2D4B8AB6-C3E0-D6E4-E5CF-34E64AEC4E12}"/>
              </a:ext>
            </a:extLst>
          </p:cNvPr>
          <p:cNvSpPr>
            <a:spLocks noGrp="1"/>
          </p:cNvSpPr>
          <p:nvPr>
            <p:ph type="sldNum" sz="quarter" idx="12"/>
          </p:nvPr>
        </p:nvSpPr>
        <p:spPr>
          <a:xfrm>
            <a:off x="11380981" y="6354421"/>
            <a:ext cx="811019" cy="503579"/>
          </a:xfrm>
        </p:spPr>
        <p:txBody>
          <a:bodyPr vert="horz" lIns="91440" tIns="45720" rIns="91440" bIns="45720" rtlCol="0" anchor="t">
            <a:normAutofit/>
          </a:bodyPr>
          <a:lstStyle/>
          <a:p>
            <a:pPr>
              <a:lnSpc>
                <a:spcPct val="90000"/>
              </a:lnSpc>
              <a:spcAft>
                <a:spcPts val="600"/>
              </a:spcAft>
            </a:pPr>
            <a:fld id="{0D309695-DEC3-40DA-9DF5-330280C9D0E8}" type="slidenum">
              <a:rPr lang="en-US" smtClean="0"/>
              <a:pPr>
                <a:lnSpc>
                  <a:spcPct val="90000"/>
                </a:lnSpc>
                <a:spcAft>
                  <a:spcPts val="600"/>
                </a:spcAft>
              </a:pPr>
              <a:t>35</a:t>
            </a:fld>
            <a:endParaRPr lang="en-US" dirty="0"/>
          </a:p>
        </p:txBody>
      </p:sp>
      <p:pic>
        <p:nvPicPr>
          <p:cNvPr id="27" name="Picture 26">
            <a:extLst>
              <a:ext uri="{FF2B5EF4-FFF2-40B4-BE49-F238E27FC236}">
                <a16:creationId xmlns:a16="http://schemas.microsoft.com/office/drawing/2014/main" id="{F76DB71A-D524-1395-BC01-E99BBE7E12E1}"/>
              </a:ext>
            </a:extLst>
          </p:cNvPr>
          <p:cNvPicPr>
            <a:picLocks noChangeAspect="1"/>
          </p:cNvPicPr>
          <p:nvPr/>
        </p:nvPicPr>
        <p:blipFill rotWithShape="1">
          <a:blip r:embed="rId3"/>
          <a:srcRect l="9327" t="32846" r="10577" b="33297"/>
          <a:stretch/>
        </p:blipFill>
        <p:spPr>
          <a:xfrm>
            <a:off x="751998" y="569670"/>
            <a:ext cx="3476729" cy="1708414"/>
          </a:xfrm>
          <a:prstGeom prst="rect">
            <a:avLst/>
          </a:prstGeom>
        </p:spPr>
      </p:pic>
      <p:sp>
        <p:nvSpPr>
          <p:cNvPr id="28" name="TextBox 27">
            <a:extLst>
              <a:ext uri="{FF2B5EF4-FFF2-40B4-BE49-F238E27FC236}">
                <a16:creationId xmlns:a16="http://schemas.microsoft.com/office/drawing/2014/main" id="{74BE42EB-449F-0631-70BB-F016A3C5D98A}"/>
              </a:ext>
            </a:extLst>
          </p:cNvPr>
          <p:cNvSpPr txBox="1"/>
          <p:nvPr/>
        </p:nvSpPr>
        <p:spPr>
          <a:xfrm>
            <a:off x="4038891" y="453565"/>
            <a:ext cx="331596" cy="369332"/>
          </a:xfrm>
          <a:prstGeom prst="rect">
            <a:avLst/>
          </a:prstGeom>
          <a:solidFill>
            <a:schemeClr val="tx1"/>
          </a:solidFill>
        </p:spPr>
        <p:txBody>
          <a:bodyPr wrap="square" rtlCol="0">
            <a:spAutoFit/>
          </a:bodyPr>
          <a:lstStyle/>
          <a:p>
            <a:r>
              <a:rPr lang="en-GB" dirty="0">
                <a:solidFill>
                  <a:srgbClr val="FF0000"/>
                </a:solidFill>
              </a:rPr>
              <a:t>1</a:t>
            </a:r>
          </a:p>
        </p:txBody>
      </p:sp>
      <p:graphicFrame>
        <p:nvGraphicFramePr>
          <p:cNvPr id="29" name="Table 28">
            <a:extLst>
              <a:ext uri="{FF2B5EF4-FFF2-40B4-BE49-F238E27FC236}">
                <a16:creationId xmlns:a16="http://schemas.microsoft.com/office/drawing/2014/main" id="{7B0DC834-9486-BCCB-92A1-22F012BBB4A3}"/>
              </a:ext>
            </a:extLst>
          </p:cNvPr>
          <p:cNvGraphicFramePr>
            <a:graphicFrameLocks noGrp="1"/>
          </p:cNvGraphicFramePr>
          <p:nvPr>
            <p:extLst>
              <p:ext uri="{D42A27DB-BD31-4B8C-83A1-F6EECF244321}">
                <p14:modId xmlns:p14="http://schemas.microsoft.com/office/powerpoint/2010/main" val="1885555128"/>
              </p:ext>
            </p:extLst>
          </p:nvPr>
        </p:nvGraphicFramePr>
        <p:xfrm>
          <a:off x="4651988" y="569670"/>
          <a:ext cx="3435214" cy="2892671"/>
        </p:xfrm>
        <a:graphic>
          <a:graphicData uri="http://schemas.openxmlformats.org/drawingml/2006/table">
            <a:tbl>
              <a:tblPr>
                <a:tableStyleId>{B301B821-A1FF-4177-AEE7-76D212191A09}</a:tableStyleId>
              </a:tblPr>
              <a:tblGrid>
                <a:gridCol w="1123668">
                  <a:extLst>
                    <a:ext uri="{9D8B030D-6E8A-4147-A177-3AD203B41FA5}">
                      <a16:colId xmlns:a16="http://schemas.microsoft.com/office/drawing/2014/main" val="971014645"/>
                    </a:ext>
                  </a:extLst>
                </a:gridCol>
                <a:gridCol w="786568">
                  <a:extLst>
                    <a:ext uri="{9D8B030D-6E8A-4147-A177-3AD203B41FA5}">
                      <a16:colId xmlns:a16="http://schemas.microsoft.com/office/drawing/2014/main" val="3984073459"/>
                    </a:ext>
                  </a:extLst>
                </a:gridCol>
                <a:gridCol w="762489">
                  <a:extLst>
                    <a:ext uri="{9D8B030D-6E8A-4147-A177-3AD203B41FA5}">
                      <a16:colId xmlns:a16="http://schemas.microsoft.com/office/drawing/2014/main" val="1308485106"/>
                    </a:ext>
                  </a:extLst>
                </a:gridCol>
                <a:gridCol w="762489">
                  <a:extLst>
                    <a:ext uri="{9D8B030D-6E8A-4147-A177-3AD203B41FA5}">
                      <a16:colId xmlns:a16="http://schemas.microsoft.com/office/drawing/2014/main" val="503519155"/>
                    </a:ext>
                  </a:extLst>
                </a:gridCol>
              </a:tblGrid>
              <a:tr h="271456">
                <a:tc>
                  <a:txBody>
                    <a:bodyPr/>
                    <a:lstStyle/>
                    <a:p>
                      <a:pPr algn="l" fontAlgn="b"/>
                      <a:r>
                        <a:rPr lang="en-GB" sz="1000" u="none" strike="noStrike" dirty="0">
                          <a:effectLst/>
                        </a:rPr>
                        <a:t>Cambridge annual costs</a:t>
                      </a:r>
                      <a:endParaRPr lang="en-GB" sz="1000" b="1" i="0" u="none" strike="noStrike" dirty="0">
                        <a:solidFill>
                          <a:srgbClr val="000000"/>
                        </a:solidFill>
                        <a:effectLst/>
                        <a:latin typeface="Calibri Light" panose="020F0302020204030204" pitchFamily="34" charset="0"/>
                      </a:endParaRPr>
                    </a:p>
                  </a:txBody>
                  <a:tcPr marL="0" marR="0" marT="0" marB="0" anchor="b">
                    <a:solidFill>
                      <a:schemeClr val="accent1"/>
                    </a:solidFill>
                  </a:tcPr>
                </a:tc>
                <a:tc>
                  <a:txBody>
                    <a:bodyPr/>
                    <a:lstStyle/>
                    <a:p>
                      <a:pPr algn="ctr" fontAlgn="b"/>
                      <a:r>
                        <a:rPr lang="en-GB" sz="1000" u="none" strike="noStrike" dirty="0">
                          <a:effectLst/>
                        </a:rPr>
                        <a:t> 1bed  </a:t>
                      </a:r>
                      <a:endParaRPr lang="en-GB" sz="1000" b="0" i="0" u="none" strike="noStrike" dirty="0">
                        <a:solidFill>
                          <a:srgbClr val="000000"/>
                        </a:solidFill>
                        <a:effectLst/>
                        <a:latin typeface="Calibri Light" panose="020F0302020204030204" pitchFamily="34" charset="0"/>
                      </a:endParaRPr>
                    </a:p>
                  </a:txBody>
                  <a:tcPr marL="0" marR="0" marT="0" marB="0" anchor="b">
                    <a:solidFill>
                      <a:schemeClr val="accent1"/>
                    </a:solidFill>
                  </a:tcPr>
                </a:tc>
                <a:tc>
                  <a:txBody>
                    <a:bodyPr/>
                    <a:lstStyle/>
                    <a:p>
                      <a:pPr algn="ctr" fontAlgn="b"/>
                      <a:r>
                        <a:rPr lang="en-GB" sz="1000" u="none" strike="noStrike" dirty="0">
                          <a:effectLst/>
                        </a:rPr>
                        <a:t> 2bed </a:t>
                      </a:r>
                      <a:endParaRPr lang="en-GB" sz="1000" b="0" i="0" u="none" strike="noStrike" dirty="0">
                        <a:solidFill>
                          <a:srgbClr val="000000"/>
                        </a:solidFill>
                        <a:effectLst/>
                        <a:latin typeface="Calibri Light" panose="020F0302020204030204" pitchFamily="34" charset="0"/>
                      </a:endParaRPr>
                    </a:p>
                  </a:txBody>
                  <a:tcPr marL="0" marR="0" marT="0" marB="0" anchor="b">
                    <a:solidFill>
                      <a:schemeClr val="accent1"/>
                    </a:solidFill>
                  </a:tcPr>
                </a:tc>
                <a:tc>
                  <a:txBody>
                    <a:bodyPr/>
                    <a:lstStyle/>
                    <a:p>
                      <a:pPr algn="ctr" fontAlgn="b"/>
                      <a:r>
                        <a:rPr lang="en-GB" sz="1000" u="none" strike="noStrike" dirty="0">
                          <a:effectLst/>
                        </a:rPr>
                        <a:t> 3bed </a:t>
                      </a:r>
                      <a:endParaRPr lang="en-GB" sz="1000" b="0" i="0" u="none" strike="noStrike" dirty="0">
                        <a:solidFill>
                          <a:srgbClr val="000000"/>
                        </a:solidFill>
                        <a:effectLst/>
                        <a:latin typeface="Calibri Light" panose="020F0302020204030204" pitchFamily="34" charset="0"/>
                      </a:endParaRPr>
                    </a:p>
                  </a:txBody>
                  <a:tcPr marL="0" marR="0" marT="0" marB="0" anchor="b">
                    <a:solidFill>
                      <a:schemeClr val="accent1"/>
                    </a:solidFill>
                  </a:tcPr>
                </a:tc>
                <a:extLst>
                  <a:ext uri="{0D108BD9-81ED-4DB2-BD59-A6C34878D82A}">
                    <a16:rowId xmlns:a16="http://schemas.microsoft.com/office/drawing/2014/main" val="537238578"/>
                  </a:ext>
                </a:extLst>
              </a:tr>
              <a:tr h="235261">
                <a:tc>
                  <a:txBody>
                    <a:bodyPr/>
                    <a:lstStyle/>
                    <a:p>
                      <a:pPr algn="l" fontAlgn="b"/>
                      <a:r>
                        <a:rPr lang="en-GB" sz="1000" u="none" strike="noStrike" dirty="0">
                          <a:effectLst/>
                        </a:rPr>
                        <a:t>LA social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£4,476</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£5,249</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£5,951</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808552737"/>
                  </a:ext>
                </a:extLst>
              </a:tr>
              <a:tr h="235261">
                <a:tc>
                  <a:txBody>
                    <a:bodyPr/>
                    <a:lstStyle/>
                    <a:p>
                      <a:pPr algn="l" fontAlgn="b"/>
                      <a:r>
                        <a:rPr lang="en-GB" sz="1000" u="none" strike="noStrike" dirty="0">
                          <a:effectLst/>
                        </a:rPr>
                        <a:t>HA social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£4,928</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£5,820</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£6,406</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111948912"/>
                  </a:ext>
                </a:extLst>
              </a:tr>
              <a:tr h="235261">
                <a:tc>
                  <a:txBody>
                    <a:bodyPr/>
                    <a:lstStyle/>
                    <a:p>
                      <a:pPr algn="l" fontAlgn="b"/>
                      <a:r>
                        <a:rPr lang="en-GB" sz="1000" u="none" strike="noStrike" dirty="0">
                          <a:effectLst/>
                        </a:rPr>
                        <a:t>HA affordable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£6,773</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£7,663</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£8,747</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2233038517"/>
                  </a:ext>
                </a:extLst>
              </a:tr>
              <a:tr h="235261">
                <a:tc>
                  <a:txBody>
                    <a:bodyPr/>
                    <a:lstStyle/>
                    <a:p>
                      <a:pPr algn="l" fontAlgn="b"/>
                      <a:r>
                        <a:rPr lang="en-GB" sz="1000" u="none" strike="noStrike" dirty="0">
                          <a:effectLst/>
                        </a:rPr>
                        <a:t>LA affordable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£7,095</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£8,174</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£9,592</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1722049484"/>
                  </a:ext>
                </a:extLst>
              </a:tr>
              <a:tr h="235261">
                <a:tc>
                  <a:txBody>
                    <a:bodyPr/>
                    <a:lstStyle/>
                    <a:p>
                      <a:pPr algn="l" fontAlgn="b"/>
                      <a:r>
                        <a:rPr lang="en-GB" sz="1000" u="none" strike="noStrike" dirty="0">
                          <a:effectLst/>
                        </a:rPr>
                        <a:t>Intermediate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£9,399</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£12,376</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£14,040</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2874413344"/>
                  </a:ext>
                </a:extLst>
              </a:tr>
              <a:tr h="235261">
                <a:tc>
                  <a:txBody>
                    <a:bodyPr/>
                    <a:lstStyle/>
                    <a:p>
                      <a:pPr algn="l" fontAlgn="b"/>
                      <a:r>
                        <a:rPr lang="en-GB" sz="1000" u="none" strike="noStrike" dirty="0">
                          <a:effectLst/>
                        </a:rPr>
                        <a:t>Median private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£11,765</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£15,483</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£17,563</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98428679"/>
                  </a:ext>
                </a:extLst>
              </a:tr>
              <a:tr h="235261">
                <a:tc>
                  <a:txBody>
                    <a:bodyPr/>
                    <a:lstStyle/>
                    <a:p>
                      <a:pPr algn="l" fontAlgn="b"/>
                      <a:r>
                        <a:rPr lang="en-GB" sz="1000" u="none" strike="noStrike" dirty="0">
                          <a:effectLst/>
                        </a:rPr>
                        <a:t>Homebuy</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£12,012</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£17,433</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£21,580</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071271547"/>
                  </a:ext>
                </a:extLst>
              </a:tr>
              <a:tr h="235261">
                <a:tc>
                  <a:txBody>
                    <a:bodyPr/>
                    <a:lstStyle/>
                    <a:p>
                      <a:pPr algn="l" fontAlgn="b"/>
                      <a:r>
                        <a:rPr lang="en-GB" sz="1000" u="none" strike="noStrike" dirty="0">
                          <a:effectLst/>
                        </a:rPr>
                        <a:t>LQ resale</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£11,232</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£15,145</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£21,749</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868095591"/>
                  </a:ext>
                </a:extLst>
              </a:tr>
              <a:tr h="235261">
                <a:tc>
                  <a:txBody>
                    <a:bodyPr/>
                    <a:lstStyle/>
                    <a:p>
                      <a:pPr algn="l" fontAlgn="b"/>
                      <a:r>
                        <a:rPr lang="en-GB" sz="1000" u="none" strike="noStrike" dirty="0">
                          <a:effectLst/>
                        </a:rPr>
                        <a:t>Avg resale</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£13,429</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£18,356</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£24,843</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1558020216"/>
                  </a:ext>
                </a:extLst>
              </a:tr>
              <a:tr h="235261">
                <a:tc>
                  <a:txBody>
                    <a:bodyPr/>
                    <a:lstStyle/>
                    <a:p>
                      <a:pPr algn="l" fontAlgn="b"/>
                      <a:r>
                        <a:rPr lang="en-GB" sz="1000" u="none" strike="noStrike" dirty="0">
                          <a:effectLst/>
                        </a:rPr>
                        <a:t>LQ new build</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£13,819</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£21,190</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£24,245</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212170125"/>
                  </a:ext>
                </a:extLst>
              </a:tr>
              <a:tr h="235261">
                <a:tc>
                  <a:txBody>
                    <a:bodyPr/>
                    <a:lstStyle/>
                    <a:p>
                      <a:pPr algn="l" fontAlgn="b"/>
                      <a:r>
                        <a:rPr lang="en-GB" sz="1000" u="none" strike="noStrike" dirty="0">
                          <a:effectLst/>
                        </a:rPr>
                        <a:t>Avg new build</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£16,705</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£23,868</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£26,975</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003349026"/>
                  </a:ext>
                </a:extLst>
              </a:tr>
            </a:tbl>
          </a:graphicData>
        </a:graphic>
      </p:graphicFrame>
      <p:sp>
        <p:nvSpPr>
          <p:cNvPr id="30" name="TextBox 29">
            <a:extLst>
              <a:ext uri="{FF2B5EF4-FFF2-40B4-BE49-F238E27FC236}">
                <a16:creationId xmlns:a16="http://schemas.microsoft.com/office/drawing/2014/main" id="{5B3592F7-E7B5-05A4-7362-DC71BAB93AAD}"/>
              </a:ext>
            </a:extLst>
          </p:cNvPr>
          <p:cNvSpPr txBox="1"/>
          <p:nvPr/>
        </p:nvSpPr>
        <p:spPr>
          <a:xfrm>
            <a:off x="7860756" y="453565"/>
            <a:ext cx="331597" cy="369332"/>
          </a:xfrm>
          <a:prstGeom prst="rect">
            <a:avLst/>
          </a:prstGeom>
          <a:solidFill>
            <a:schemeClr val="tx1"/>
          </a:solidFill>
        </p:spPr>
        <p:txBody>
          <a:bodyPr wrap="square" rtlCol="0">
            <a:spAutoFit/>
          </a:bodyPr>
          <a:lstStyle/>
          <a:p>
            <a:r>
              <a:rPr lang="en-GB" dirty="0">
                <a:solidFill>
                  <a:srgbClr val="FF0000"/>
                </a:solidFill>
              </a:rPr>
              <a:t>2</a:t>
            </a:r>
          </a:p>
        </p:txBody>
      </p:sp>
      <p:graphicFrame>
        <p:nvGraphicFramePr>
          <p:cNvPr id="31" name="Table 30">
            <a:extLst>
              <a:ext uri="{FF2B5EF4-FFF2-40B4-BE49-F238E27FC236}">
                <a16:creationId xmlns:a16="http://schemas.microsoft.com/office/drawing/2014/main" id="{247DCAA4-281F-624D-4CF2-1C61646EED2C}"/>
              </a:ext>
            </a:extLst>
          </p:cNvPr>
          <p:cNvGraphicFramePr>
            <a:graphicFrameLocks noGrp="1"/>
          </p:cNvGraphicFramePr>
          <p:nvPr>
            <p:extLst>
              <p:ext uri="{D42A27DB-BD31-4B8C-83A1-F6EECF244321}">
                <p14:modId xmlns:p14="http://schemas.microsoft.com/office/powerpoint/2010/main" val="1569763106"/>
              </p:ext>
            </p:extLst>
          </p:nvPr>
        </p:nvGraphicFramePr>
        <p:xfrm>
          <a:off x="745492" y="2658071"/>
          <a:ext cx="3474939" cy="2788478"/>
        </p:xfrm>
        <a:graphic>
          <a:graphicData uri="http://schemas.openxmlformats.org/drawingml/2006/table">
            <a:tbl>
              <a:tblPr>
                <a:tableStyleId>{1FECB4D8-DB02-4DC6-A0A2-4F2EBAE1DC90}</a:tableStyleId>
              </a:tblPr>
              <a:tblGrid>
                <a:gridCol w="1144686">
                  <a:extLst>
                    <a:ext uri="{9D8B030D-6E8A-4147-A177-3AD203B41FA5}">
                      <a16:colId xmlns:a16="http://schemas.microsoft.com/office/drawing/2014/main" val="971014645"/>
                    </a:ext>
                  </a:extLst>
                </a:gridCol>
                <a:gridCol w="776751">
                  <a:extLst>
                    <a:ext uri="{9D8B030D-6E8A-4147-A177-3AD203B41FA5}">
                      <a16:colId xmlns:a16="http://schemas.microsoft.com/office/drawing/2014/main" val="86044021"/>
                    </a:ext>
                  </a:extLst>
                </a:gridCol>
                <a:gridCol w="776751">
                  <a:extLst>
                    <a:ext uri="{9D8B030D-6E8A-4147-A177-3AD203B41FA5}">
                      <a16:colId xmlns:a16="http://schemas.microsoft.com/office/drawing/2014/main" val="111241238"/>
                    </a:ext>
                  </a:extLst>
                </a:gridCol>
                <a:gridCol w="776751">
                  <a:extLst>
                    <a:ext uri="{9D8B030D-6E8A-4147-A177-3AD203B41FA5}">
                      <a16:colId xmlns:a16="http://schemas.microsoft.com/office/drawing/2014/main" val="303326333"/>
                    </a:ext>
                  </a:extLst>
                </a:gridCol>
              </a:tblGrid>
              <a:tr h="203126">
                <a:tc>
                  <a:txBody>
                    <a:bodyPr/>
                    <a:lstStyle/>
                    <a:p>
                      <a:pPr algn="l" fontAlgn="b"/>
                      <a:r>
                        <a:rPr lang="en-GB" sz="1000" u="none" strike="noStrike" dirty="0">
                          <a:effectLst/>
                        </a:rPr>
                        <a:t>Annual costs x 3.5</a:t>
                      </a:r>
                      <a:endParaRPr lang="en-GB" sz="1000" b="1" i="0" u="none" strike="noStrike" dirty="0">
                        <a:solidFill>
                          <a:srgbClr val="000000"/>
                        </a:solidFill>
                        <a:effectLst/>
                        <a:latin typeface="Calibri Light" panose="020F0302020204030204" pitchFamily="34" charset="0"/>
                      </a:endParaRPr>
                    </a:p>
                  </a:txBody>
                  <a:tcPr marL="0" marR="0" marT="0" marB="0" anchor="b">
                    <a:solidFill>
                      <a:schemeClr val="accent3"/>
                    </a:solidFill>
                  </a:tcPr>
                </a:tc>
                <a:tc>
                  <a:txBody>
                    <a:bodyPr/>
                    <a:lstStyle/>
                    <a:p>
                      <a:pPr algn="ctr" fontAlgn="b"/>
                      <a:r>
                        <a:rPr lang="en-GB" sz="1000" u="none" strike="noStrike" dirty="0">
                          <a:effectLst/>
                        </a:rPr>
                        <a:t> 1bed  </a:t>
                      </a:r>
                      <a:endParaRPr lang="en-GB" sz="1000" b="0" i="0" u="none" strike="noStrike" dirty="0">
                        <a:solidFill>
                          <a:srgbClr val="000000"/>
                        </a:solidFill>
                        <a:effectLst/>
                        <a:latin typeface="Calibri Light" panose="020F0302020204030204" pitchFamily="34" charset="0"/>
                      </a:endParaRPr>
                    </a:p>
                  </a:txBody>
                  <a:tcPr marL="0" marR="0" marT="0" marB="0" anchor="b">
                    <a:solidFill>
                      <a:schemeClr val="accent3"/>
                    </a:solidFill>
                  </a:tcPr>
                </a:tc>
                <a:tc>
                  <a:txBody>
                    <a:bodyPr/>
                    <a:lstStyle/>
                    <a:p>
                      <a:pPr algn="ctr" fontAlgn="b"/>
                      <a:r>
                        <a:rPr lang="en-GB" sz="1000" u="none" strike="noStrike" dirty="0">
                          <a:effectLst/>
                        </a:rPr>
                        <a:t> 2bed </a:t>
                      </a:r>
                      <a:endParaRPr lang="en-GB" sz="1000" b="0" i="0" u="none" strike="noStrike" dirty="0">
                        <a:solidFill>
                          <a:srgbClr val="000000"/>
                        </a:solidFill>
                        <a:effectLst/>
                        <a:latin typeface="Calibri Light" panose="020F0302020204030204" pitchFamily="34" charset="0"/>
                      </a:endParaRPr>
                    </a:p>
                  </a:txBody>
                  <a:tcPr marL="0" marR="0" marT="0" marB="0" anchor="b">
                    <a:solidFill>
                      <a:schemeClr val="accent3"/>
                    </a:solidFill>
                  </a:tcPr>
                </a:tc>
                <a:tc>
                  <a:txBody>
                    <a:bodyPr/>
                    <a:lstStyle/>
                    <a:p>
                      <a:pPr algn="ctr" fontAlgn="b"/>
                      <a:r>
                        <a:rPr lang="en-GB" sz="1000" u="none" strike="noStrike" dirty="0">
                          <a:effectLst/>
                        </a:rPr>
                        <a:t> 3bed </a:t>
                      </a:r>
                      <a:endParaRPr lang="en-GB" sz="1000" b="0" i="0" u="none" strike="noStrike" dirty="0">
                        <a:solidFill>
                          <a:srgbClr val="000000"/>
                        </a:solidFill>
                        <a:effectLst/>
                        <a:latin typeface="Calibri Light" panose="020F0302020204030204" pitchFamily="34" charset="0"/>
                      </a:endParaRPr>
                    </a:p>
                  </a:txBody>
                  <a:tcPr marL="0" marR="0" marT="0" marB="0" anchor="b">
                    <a:solidFill>
                      <a:schemeClr val="accent3"/>
                    </a:solidFill>
                  </a:tcPr>
                </a:tc>
                <a:extLst>
                  <a:ext uri="{0D108BD9-81ED-4DB2-BD59-A6C34878D82A}">
                    <a16:rowId xmlns:a16="http://schemas.microsoft.com/office/drawing/2014/main" val="537238578"/>
                  </a:ext>
                </a:extLst>
              </a:tr>
              <a:tr h="235032">
                <a:tc>
                  <a:txBody>
                    <a:bodyPr/>
                    <a:lstStyle/>
                    <a:p>
                      <a:pPr algn="l" fontAlgn="b"/>
                      <a:r>
                        <a:rPr lang="en-GB" sz="1000" u="none" strike="noStrike" dirty="0">
                          <a:effectLst/>
                        </a:rPr>
                        <a:t>LA social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£15,665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£ 18,371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£20,830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808552737"/>
                  </a:ext>
                </a:extLst>
              </a:tr>
              <a:tr h="235032">
                <a:tc>
                  <a:txBody>
                    <a:bodyPr/>
                    <a:lstStyle/>
                    <a:p>
                      <a:pPr algn="l" fontAlgn="b"/>
                      <a:r>
                        <a:rPr lang="en-GB" sz="1000" u="none" strike="noStrike" dirty="0">
                          <a:effectLst/>
                        </a:rPr>
                        <a:t>HA social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£17,246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£20,369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£22,422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111948912"/>
                  </a:ext>
                </a:extLst>
              </a:tr>
              <a:tr h="235032">
                <a:tc>
                  <a:txBody>
                    <a:bodyPr/>
                    <a:lstStyle/>
                    <a:p>
                      <a:pPr algn="l" fontAlgn="b"/>
                      <a:r>
                        <a:rPr lang="en-GB" sz="1000" u="none" strike="noStrike" dirty="0">
                          <a:effectLst/>
                        </a:rPr>
                        <a:t>HA affordable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£23,706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£26,821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£30,616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2233038517"/>
                  </a:ext>
                </a:extLst>
              </a:tr>
              <a:tr h="235032">
                <a:tc>
                  <a:txBody>
                    <a:bodyPr/>
                    <a:lstStyle/>
                    <a:p>
                      <a:pPr algn="l" fontAlgn="b"/>
                      <a:r>
                        <a:rPr lang="en-GB" sz="1000" u="none" strike="noStrike" dirty="0">
                          <a:effectLst/>
                        </a:rPr>
                        <a:t>LA affordable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£24,834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£28,610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£33,574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1722049484"/>
                  </a:ext>
                </a:extLst>
              </a:tr>
              <a:tr h="235032">
                <a:tc>
                  <a:txBody>
                    <a:bodyPr/>
                    <a:lstStyle/>
                    <a:p>
                      <a:pPr algn="l" fontAlgn="b"/>
                      <a:r>
                        <a:rPr lang="en-GB" sz="1000" u="none" strike="noStrike" dirty="0">
                          <a:effectLst/>
                        </a:rPr>
                        <a:t>Intermediate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£32,897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£43,316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£49,140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2874413344"/>
                  </a:ext>
                </a:extLst>
              </a:tr>
              <a:tr h="235032">
                <a:tc>
                  <a:txBody>
                    <a:bodyPr/>
                    <a:lstStyle/>
                    <a:p>
                      <a:pPr algn="l" fontAlgn="b"/>
                      <a:r>
                        <a:rPr lang="en-GB" sz="1000" u="none" strike="noStrike" dirty="0">
                          <a:effectLst/>
                        </a:rPr>
                        <a:t>Median private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£41,178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£54,191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£61,471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98428679"/>
                  </a:ext>
                </a:extLst>
              </a:tr>
              <a:tr h="235032">
                <a:tc>
                  <a:txBody>
                    <a:bodyPr/>
                    <a:lstStyle/>
                    <a:p>
                      <a:pPr algn="l" fontAlgn="b"/>
                      <a:r>
                        <a:rPr lang="en-GB" sz="1000" u="none" strike="noStrike" dirty="0">
                          <a:effectLst/>
                        </a:rPr>
                        <a:t>Homebuy</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£42,042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£61,016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£75,530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071271547"/>
                  </a:ext>
                </a:extLst>
              </a:tr>
              <a:tr h="235032">
                <a:tc>
                  <a:txBody>
                    <a:bodyPr/>
                    <a:lstStyle/>
                    <a:p>
                      <a:pPr algn="l" fontAlgn="b"/>
                      <a:r>
                        <a:rPr lang="en-GB" sz="1000" u="none" strike="noStrike" dirty="0">
                          <a:effectLst/>
                        </a:rPr>
                        <a:t>LQ resale</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£39,312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£53,008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£76,122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868095591"/>
                  </a:ext>
                </a:extLst>
              </a:tr>
              <a:tr h="235032">
                <a:tc>
                  <a:txBody>
                    <a:bodyPr/>
                    <a:lstStyle/>
                    <a:p>
                      <a:pPr algn="l" fontAlgn="b"/>
                      <a:r>
                        <a:rPr lang="en-GB" sz="1000" u="none" strike="noStrike" dirty="0">
                          <a:effectLst/>
                        </a:rPr>
                        <a:t>Avg resale</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£47,002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£64,246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£86,951 </a:t>
                      </a:r>
                      <a:endParaRPr lang="en-GB" sz="1000" b="0" i="0" u="none" strike="noStrike" dirty="0">
                        <a:solidFill>
                          <a:srgbClr val="FFFFFF"/>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1558020216"/>
                  </a:ext>
                </a:extLst>
              </a:tr>
              <a:tr h="235032">
                <a:tc>
                  <a:txBody>
                    <a:bodyPr/>
                    <a:lstStyle/>
                    <a:p>
                      <a:pPr algn="l" fontAlgn="b"/>
                      <a:r>
                        <a:rPr lang="en-GB" sz="1000" u="none" strike="noStrike" dirty="0">
                          <a:effectLst/>
                        </a:rPr>
                        <a:t>LQ new build</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£48,367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£74,165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£84,858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212170125"/>
                  </a:ext>
                </a:extLst>
              </a:tr>
              <a:tr h="235032">
                <a:tc>
                  <a:txBody>
                    <a:bodyPr/>
                    <a:lstStyle/>
                    <a:p>
                      <a:pPr algn="l" fontAlgn="b"/>
                      <a:r>
                        <a:rPr lang="en-GB" sz="1000" u="none" strike="noStrike" dirty="0">
                          <a:effectLst/>
                        </a:rPr>
                        <a:t>Avg new build</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£58,468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£83,538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£94,413 </a:t>
                      </a:r>
                      <a:endParaRPr lang="en-GB" sz="1000" b="0" i="0" u="none" strike="noStrike" dirty="0">
                        <a:solidFill>
                          <a:srgbClr val="FFFFFF"/>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003349026"/>
                  </a:ext>
                </a:extLst>
              </a:tr>
            </a:tbl>
          </a:graphicData>
        </a:graphic>
      </p:graphicFrame>
      <p:sp>
        <p:nvSpPr>
          <p:cNvPr id="32" name="TextBox 31">
            <a:extLst>
              <a:ext uri="{FF2B5EF4-FFF2-40B4-BE49-F238E27FC236}">
                <a16:creationId xmlns:a16="http://schemas.microsoft.com/office/drawing/2014/main" id="{0DA5020C-6242-BB94-B21C-017840EB2574}"/>
              </a:ext>
            </a:extLst>
          </p:cNvPr>
          <p:cNvSpPr txBox="1"/>
          <p:nvPr/>
        </p:nvSpPr>
        <p:spPr>
          <a:xfrm>
            <a:off x="4038892" y="2563278"/>
            <a:ext cx="281900" cy="369332"/>
          </a:xfrm>
          <a:prstGeom prst="rect">
            <a:avLst/>
          </a:prstGeom>
          <a:solidFill>
            <a:schemeClr val="tx1"/>
          </a:solidFill>
        </p:spPr>
        <p:txBody>
          <a:bodyPr wrap="square" rtlCol="0">
            <a:spAutoFit/>
          </a:bodyPr>
          <a:lstStyle/>
          <a:p>
            <a:r>
              <a:rPr lang="en-GB" dirty="0">
                <a:solidFill>
                  <a:srgbClr val="FF0000"/>
                </a:solidFill>
              </a:rPr>
              <a:t>3</a:t>
            </a:r>
          </a:p>
        </p:txBody>
      </p:sp>
      <p:pic>
        <p:nvPicPr>
          <p:cNvPr id="33" name="Picture 32">
            <a:extLst>
              <a:ext uri="{FF2B5EF4-FFF2-40B4-BE49-F238E27FC236}">
                <a16:creationId xmlns:a16="http://schemas.microsoft.com/office/drawing/2014/main" id="{05713626-794E-D143-7F7B-07F04D179F12}"/>
              </a:ext>
            </a:extLst>
          </p:cNvPr>
          <p:cNvPicPr>
            <a:picLocks noChangeAspect="1"/>
          </p:cNvPicPr>
          <p:nvPr/>
        </p:nvPicPr>
        <p:blipFill rotWithShape="1">
          <a:blip r:embed="rId4"/>
          <a:srcRect l="8324" t="32846" r="17747" b="13641"/>
          <a:stretch/>
        </p:blipFill>
        <p:spPr>
          <a:xfrm>
            <a:off x="4544547" y="3768132"/>
            <a:ext cx="3610310" cy="1793629"/>
          </a:xfrm>
          <a:prstGeom prst="rect">
            <a:avLst/>
          </a:prstGeom>
        </p:spPr>
      </p:pic>
      <p:sp>
        <p:nvSpPr>
          <p:cNvPr id="34" name="TextBox 33">
            <a:extLst>
              <a:ext uri="{FF2B5EF4-FFF2-40B4-BE49-F238E27FC236}">
                <a16:creationId xmlns:a16="http://schemas.microsoft.com/office/drawing/2014/main" id="{59505DF0-F51A-7409-9A42-D65682772F59}"/>
              </a:ext>
            </a:extLst>
          </p:cNvPr>
          <p:cNvSpPr txBox="1"/>
          <p:nvPr/>
        </p:nvSpPr>
        <p:spPr>
          <a:xfrm>
            <a:off x="7860756" y="3734601"/>
            <a:ext cx="294099" cy="369332"/>
          </a:xfrm>
          <a:prstGeom prst="rect">
            <a:avLst/>
          </a:prstGeom>
          <a:solidFill>
            <a:schemeClr val="tx1"/>
          </a:solidFill>
        </p:spPr>
        <p:txBody>
          <a:bodyPr wrap="square" rtlCol="0">
            <a:spAutoFit/>
          </a:bodyPr>
          <a:lstStyle/>
          <a:p>
            <a:r>
              <a:rPr lang="en-GB" dirty="0">
                <a:solidFill>
                  <a:srgbClr val="FF0000"/>
                </a:solidFill>
              </a:rPr>
              <a:t>4</a:t>
            </a:r>
          </a:p>
        </p:txBody>
      </p:sp>
      <p:sp>
        <p:nvSpPr>
          <p:cNvPr id="35" name="TextBox 34">
            <a:extLst>
              <a:ext uri="{FF2B5EF4-FFF2-40B4-BE49-F238E27FC236}">
                <a16:creationId xmlns:a16="http://schemas.microsoft.com/office/drawing/2014/main" id="{FABB036F-1308-3F7A-2B42-924B5BB586AF}"/>
              </a:ext>
            </a:extLst>
          </p:cNvPr>
          <p:cNvSpPr txBox="1"/>
          <p:nvPr/>
        </p:nvSpPr>
        <p:spPr>
          <a:xfrm>
            <a:off x="8317883" y="3548684"/>
            <a:ext cx="3889508" cy="2554545"/>
          </a:xfrm>
          <a:prstGeom prst="rect">
            <a:avLst/>
          </a:prstGeom>
          <a:noFill/>
        </p:spPr>
        <p:txBody>
          <a:bodyPr wrap="square" rtlCol="0">
            <a:spAutoFit/>
          </a:bodyPr>
          <a:lstStyle/>
          <a:p>
            <a:pPr marL="342900" indent="-342900">
              <a:buAutoNum type="arabicPeriod"/>
            </a:pPr>
            <a:r>
              <a:rPr lang="en-US" sz="1600" dirty="0"/>
              <a:t>The diamond-o-gram represents 100% of households, shaded by £5K income groups</a:t>
            </a:r>
          </a:p>
          <a:p>
            <a:pPr marL="342900" indent="-342900">
              <a:buAutoNum type="arabicPeriod"/>
            </a:pPr>
            <a:r>
              <a:rPr lang="en-US" sz="1600" dirty="0"/>
              <a:t>We have secured comparable data on annual housing costs for different tenures and sizes of homes.</a:t>
            </a:r>
          </a:p>
          <a:p>
            <a:pPr marL="342900" indent="-342900">
              <a:buAutoNum type="arabicPeriod"/>
            </a:pPr>
            <a:r>
              <a:rPr lang="en-US" sz="1600" dirty="0"/>
              <a:t>Times by 3.5 to give a 35% housing affordability ratio</a:t>
            </a:r>
          </a:p>
          <a:p>
            <a:pPr marL="342900" indent="-342900">
              <a:buAutoNum type="arabicPeriod"/>
            </a:pPr>
            <a:r>
              <a:rPr lang="en-US" sz="1600" dirty="0"/>
              <a:t>Place the annual housing cost in line with the diamond-o-gram income bands.</a:t>
            </a:r>
          </a:p>
        </p:txBody>
      </p:sp>
      <p:sp>
        <p:nvSpPr>
          <p:cNvPr id="36" name="Arrow: Right 35">
            <a:extLst>
              <a:ext uri="{FF2B5EF4-FFF2-40B4-BE49-F238E27FC236}">
                <a16:creationId xmlns:a16="http://schemas.microsoft.com/office/drawing/2014/main" id="{F62B9F13-463C-BF3F-2796-98C385C69AB4}"/>
              </a:ext>
            </a:extLst>
          </p:cNvPr>
          <p:cNvSpPr/>
          <p:nvPr/>
        </p:nvSpPr>
        <p:spPr>
          <a:xfrm>
            <a:off x="4220432" y="735944"/>
            <a:ext cx="530270"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Arrow: Right 36">
            <a:extLst>
              <a:ext uri="{FF2B5EF4-FFF2-40B4-BE49-F238E27FC236}">
                <a16:creationId xmlns:a16="http://schemas.microsoft.com/office/drawing/2014/main" id="{8F1D0FC6-F00D-6A73-8369-EDD5D4E2B939}"/>
              </a:ext>
            </a:extLst>
          </p:cNvPr>
          <p:cNvSpPr/>
          <p:nvPr/>
        </p:nvSpPr>
        <p:spPr>
          <a:xfrm rot="10800000">
            <a:off x="4062222" y="2946038"/>
            <a:ext cx="574374"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Arrow: Right 37">
            <a:extLst>
              <a:ext uri="{FF2B5EF4-FFF2-40B4-BE49-F238E27FC236}">
                <a16:creationId xmlns:a16="http://schemas.microsoft.com/office/drawing/2014/main" id="{5457E59E-6097-2CD9-0FED-8A17A7A127AE}"/>
              </a:ext>
            </a:extLst>
          </p:cNvPr>
          <p:cNvSpPr/>
          <p:nvPr/>
        </p:nvSpPr>
        <p:spPr>
          <a:xfrm>
            <a:off x="4220432" y="3769757"/>
            <a:ext cx="530270"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Footer Placeholder 3">
            <a:extLst>
              <a:ext uri="{FF2B5EF4-FFF2-40B4-BE49-F238E27FC236}">
                <a16:creationId xmlns:a16="http://schemas.microsoft.com/office/drawing/2014/main" id="{E61584F7-4791-D9A0-1D7C-DA14361FBB95}"/>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p:sp>
        <p:nvSpPr>
          <p:cNvPr id="39" name="TextBox 38">
            <a:extLst>
              <a:ext uri="{FF2B5EF4-FFF2-40B4-BE49-F238E27FC236}">
                <a16:creationId xmlns:a16="http://schemas.microsoft.com/office/drawing/2014/main" id="{FFBA144C-F6ED-3D3A-DAD1-A4C8D1FF804E}"/>
              </a:ext>
            </a:extLst>
          </p:cNvPr>
          <p:cNvSpPr txBox="1"/>
          <p:nvPr/>
        </p:nvSpPr>
        <p:spPr>
          <a:xfrm>
            <a:off x="548640" y="6167206"/>
            <a:ext cx="10832038" cy="307777"/>
          </a:xfrm>
          <a:prstGeom prst="rect">
            <a:avLst/>
          </a:prstGeom>
          <a:noFill/>
        </p:spPr>
        <p:txBody>
          <a:bodyPr wrap="square" rtlCol="0">
            <a:spAutoFit/>
          </a:bodyPr>
          <a:lstStyle/>
          <a:p>
            <a:pPr algn="ctr"/>
            <a:r>
              <a:rPr lang="en-GB" sz="1400" dirty="0">
                <a:solidFill>
                  <a:schemeClr val="bg1"/>
                </a:solidFill>
              </a:rPr>
              <a:t>For these “how it’s done” slides, Cambridge data is used. Both Cambridge and South Cambs data are set out on the more detailed slides.</a:t>
            </a:r>
          </a:p>
        </p:txBody>
      </p:sp>
    </p:spTree>
    <p:extLst>
      <p:ext uri="{BB962C8B-B14F-4D97-AF65-F5344CB8AC3E}">
        <p14:creationId xmlns:p14="http://schemas.microsoft.com/office/powerpoint/2010/main" val="17101894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746CB2-CE1B-094B-2CEB-0F2180B1B91E}"/>
              </a:ext>
            </a:extLst>
          </p:cNvPr>
          <p:cNvPicPr>
            <a:picLocks noChangeAspect="1"/>
          </p:cNvPicPr>
          <p:nvPr/>
        </p:nvPicPr>
        <p:blipFill rotWithShape="1">
          <a:blip r:embed="rId2"/>
          <a:srcRect l="9083" t="32444" r="10666" b="32741"/>
          <a:stretch/>
        </p:blipFill>
        <p:spPr>
          <a:xfrm>
            <a:off x="1188721" y="529614"/>
            <a:ext cx="10911840" cy="2582232"/>
          </a:xfrm>
          <a:prstGeom prst="rect">
            <a:avLst/>
          </a:prstGeom>
        </p:spPr>
      </p:pic>
      <p:pic>
        <p:nvPicPr>
          <p:cNvPr id="5" name="Content Placeholder 7">
            <a:extLst>
              <a:ext uri="{FF2B5EF4-FFF2-40B4-BE49-F238E27FC236}">
                <a16:creationId xmlns:a16="http://schemas.microsoft.com/office/drawing/2014/main" id="{CC76FE7B-2C3D-4BD5-92C4-7F8E833E8037}"/>
              </a:ext>
            </a:extLst>
          </p:cNvPr>
          <p:cNvPicPr>
            <a:picLocks noGrp="1" noChangeAspect="1"/>
          </p:cNvPicPr>
          <p:nvPr>
            <p:ph idx="1"/>
          </p:nvPr>
        </p:nvPicPr>
        <p:blipFill rotWithShape="1">
          <a:blip r:embed="rId3"/>
          <a:srcRect l="1707" t="40477" r="8749" b="19279"/>
          <a:stretch/>
        </p:blipFill>
        <p:spPr>
          <a:xfrm>
            <a:off x="131595" y="3096416"/>
            <a:ext cx="12060405" cy="3151978"/>
          </a:xfrm>
        </p:spPr>
      </p:pic>
      <p:sp>
        <p:nvSpPr>
          <p:cNvPr id="6" name="Title 1">
            <a:extLst>
              <a:ext uri="{FF2B5EF4-FFF2-40B4-BE49-F238E27FC236}">
                <a16:creationId xmlns:a16="http://schemas.microsoft.com/office/drawing/2014/main" id="{7510A3DC-C2ED-4C94-9FD0-76846F5F424E}"/>
              </a:ext>
            </a:extLst>
          </p:cNvPr>
          <p:cNvSpPr>
            <a:spLocks noGrp="1"/>
          </p:cNvSpPr>
          <p:nvPr>
            <p:ph type="title"/>
          </p:nvPr>
        </p:nvSpPr>
        <p:spPr>
          <a:xfrm>
            <a:off x="114299" y="0"/>
            <a:ext cx="11475421" cy="466611"/>
          </a:xfrm>
        </p:spPr>
        <p:txBody>
          <a:bodyPr vert="horz" lIns="91440" tIns="45720" rIns="91440" bIns="45720" rtlCol="0" anchor="ctr">
            <a:noAutofit/>
          </a:bodyPr>
          <a:lstStyle/>
          <a:p>
            <a:r>
              <a:rPr lang="en-GB" sz="3600" dirty="0"/>
              <a:t>MINIMUM Income needed IF housing TAKES UP 35%</a:t>
            </a:r>
            <a:endParaRPr lang="en-US" sz="3600" dirty="0"/>
          </a:p>
        </p:txBody>
      </p:sp>
      <p:sp>
        <p:nvSpPr>
          <p:cNvPr id="8" name="Footer Placeholder 3">
            <a:extLst>
              <a:ext uri="{FF2B5EF4-FFF2-40B4-BE49-F238E27FC236}">
                <a16:creationId xmlns:a16="http://schemas.microsoft.com/office/drawing/2014/main" id="{ADAE3D8F-2CEB-4E3E-AD54-D65C228E712B}"/>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p:sp>
        <p:nvSpPr>
          <p:cNvPr id="14" name="Slide Number Placeholder 4">
            <a:extLst>
              <a:ext uri="{FF2B5EF4-FFF2-40B4-BE49-F238E27FC236}">
                <a16:creationId xmlns:a16="http://schemas.microsoft.com/office/drawing/2014/main" id="{2A4A7F0D-E377-462B-B004-69E03782D4B1}"/>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36</a:t>
            </a:fld>
            <a:endParaRPr lang="en-US" dirty="0"/>
          </a:p>
        </p:txBody>
      </p:sp>
    </p:spTree>
    <p:extLst>
      <p:ext uri="{BB962C8B-B14F-4D97-AF65-F5344CB8AC3E}">
        <p14:creationId xmlns:p14="http://schemas.microsoft.com/office/powerpoint/2010/main" val="2728859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7271E47-50DF-F6EF-E18C-76D012CE5FDA}"/>
              </a:ext>
            </a:extLst>
          </p:cNvPr>
          <p:cNvPicPr>
            <a:picLocks noChangeAspect="1"/>
          </p:cNvPicPr>
          <p:nvPr/>
        </p:nvPicPr>
        <p:blipFill rotWithShape="1">
          <a:blip r:embed="rId2"/>
          <a:srcRect l="8857" t="32635" r="10572" b="9790"/>
          <a:stretch/>
        </p:blipFill>
        <p:spPr>
          <a:xfrm>
            <a:off x="231423" y="1072780"/>
            <a:ext cx="11761602" cy="4727591"/>
          </a:xfrm>
          <a:prstGeom prst="rect">
            <a:avLst/>
          </a:prstGeom>
        </p:spPr>
      </p:pic>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638880" y="94411"/>
            <a:ext cx="10909640" cy="838569"/>
          </a:xfrm>
        </p:spPr>
        <p:txBody>
          <a:bodyPr vert="horz" lIns="91440" tIns="45720" rIns="91440" bIns="45720" rtlCol="0" anchor="ctr">
            <a:normAutofit/>
          </a:bodyPr>
          <a:lstStyle/>
          <a:p>
            <a:pPr algn="ctr"/>
            <a:r>
              <a:rPr lang="en-GB" sz="4000" dirty="0"/>
              <a:t>Income needed for ‘broad’ tenures</a:t>
            </a:r>
            <a:r>
              <a:rPr lang="en-GB" sz="4800" dirty="0"/>
              <a:t> </a:t>
            </a:r>
            <a:endParaRPr lang="en-US" sz="2000" kern="1200" dirty="0">
              <a:solidFill>
                <a:schemeClr val="tx1"/>
              </a:solidFill>
              <a:latin typeface="+mj-lt"/>
              <a:ea typeface="+mj-ea"/>
              <a:cs typeface="+mj-cs"/>
            </a:endParaRPr>
          </a:p>
        </p:txBody>
      </p:sp>
      <p:sp>
        <p:nvSpPr>
          <p:cNvPr id="10" name="TextBox 9">
            <a:extLst>
              <a:ext uri="{FF2B5EF4-FFF2-40B4-BE49-F238E27FC236}">
                <a16:creationId xmlns:a16="http://schemas.microsoft.com/office/drawing/2014/main" id="{F8B0C763-24AC-4371-9E7C-35FD6CC0D1D6}"/>
              </a:ext>
            </a:extLst>
          </p:cNvPr>
          <p:cNvSpPr txBox="1"/>
          <p:nvPr/>
        </p:nvSpPr>
        <p:spPr>
          <a:xfrm>
            <a:off x="828903" y="6117258"/>
            <a:ext cx="10938164" cy="646331"/>
          </a:xfrm>
          <a:prstGeom prst="rect">
            <a:avLst/>
          </a:prstGeom>
          <a:noFill/>
        </p:spPr>
        <p:txBody>
          <a:bodyPr wrap="square" rtlCol="0">
            <a:spAutoFit/>
          </a:bodyPr>
          <a:lstStyle/>
          <a:p>
            <a:pPr algn="ctr"/>
            <a:r>
              <a:rPr lang="en-GB" dirty="0">
                <a:solidFill>
                  <a:schemeClr val="bg1"/>
                </a:solidFill>
              </a:rPr>
              <a:t>Using the power of “outlines” each tenure’s cost data can be summarized into broad groupings, covering 1, 2 and 3 beds. In this diagram the number of dwellings and % of stock is included in each box, where known.</a:t>
            </a:r>
          </a:p>
        </p:txBody>
      </p:sp>
      <p:sp>
        <p:nvSpPr>
          <p:cNvPr id="5" name="Footer Placeholder 3">
            <a:extLst>
              <a:ext uri="{FF2B5EF4-FFF2-40B4-BE49-F238E27FC236}">
                <a16:creationId xmlns:a16="http://schemas.microsoft.com/office/drawing/2014/main" id="{5EAD8F92-510B-414B-9CF9-2BCCA8041605}"/>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p:sp>
        <p:nvSpPr>
          <p:cNvPr id="7" name="Callout: Line 6">
            <a:extLst>
              <a:ext uri="{FF2B5EF4-FFF2-40B4-BE49-F238E27FC236}">
                <a16:creationId xmlns:a16="http://schemas.microsoft.com/office/drawing/2014/main" id="{9C65F9E0-0376-4F4F-8746-8EA9DB27244A}"/>
              </a:ext>
            </a:extLst>
          </p:cNvPr>
          <p:cNvSpPr/>
          <p:nvPr/>
        </p:nvSpPr>
        <p:spPr>
          <a:xfrm>
            <a:off x="8043333" y="4202552"/>
            <a:ext cx="4148364" cy="738664"/>
          </a:xfrm>
          <a:prstGeom prst="borderCallout1">
            <a:avLst>
              <a:gd name="adj1" fmla="val 50563"/>
              <a:gd name="adj2" fmla="val 614"/>
              <a:gd name="adj3" fmla="val 70921"/>
              <a:gd name="adj4" fmla="val -9916"/>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Private rented requires a similar income to Homebuy at around £25-30K. However larger rented may not require as high an income as larger Homebuy</a:t>
            </a:r>
          </a:p>
        </p:txBody>
      </p:sp>
      <p:sp>
        <p:nvSpPr>
          <p:cNvPr id="8" name="Callout: Line 7">
            <a:extLst>
              <a:ext uri="{FF2B5EF4-FFF2-40B4-BE49-F238E27FC236}">
                <a16:creationId xmlns:a16="http://schemas.microsoft.com/office/drawing/2014/main" id="{6E2D854F-C461-4F4F-961B-A003BF2608B2}"/>
              </a:ext>
            </a:extLst>
          </p:cNvPr>
          <p:cNvSpPr/>
          <p:nvPr/>
        </p:nvSpPr>
        <p:spPr>
          <a:xfrm>
            <a:off x="231423" y="4631153"/>
            <a:ext cx="2867377" cy="954107"/>
          </a:xfrm>
          <a:prstGeom prst="borderCallout1">
            <a:avLst>
              <a:gd name="adj1" fmla="val 41456"/>
              <a:gd name="adj2" fmla="val 100461"/>
              <a:gd name="adj3" fmla="val 61728"/>
              <a:gd name="adj4" fmla="val 123447"/>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A wide range of incomes are covered by home ownership &amp; Homebuy, reaching from incomes around £25K up to around £85K</a:t>
            </a:r>
          </a:p>
        </p:txBody>
      </p:sp>
      <p:sp>
        <p:nvSpPr>
          <p:cNvPr id="9" name="Callout: Line 8">
            <a:extLst>
              <a:ext uri="{FF2B5EF4-FFF2-40B4-BE49-F238E27FC236}">
                <a16:creationId xmlns:a16="http://schemas.microsoft.com/office/drawing/2014/main" id="{40669016-2257-4F8E-878B-5AAE4003547A}"/>
              </a:ext>
            </a:extLst>
          </p:cNvPr>
          <p:cNvSpPr/>
          <p:nvPr/>
        </p:nvSpPr>
        <p:spPr>
          <a:xfrm>
            <a:off x="8043333" y="3428108"/>
            <a:ext cx="4148364" cy="738664"/>
          </a:xfrm>
          <a:prstGeom prst="borderCallout1">
            <a:avLst>
              <a:gd name="adj1" fmla="val 49416"/>
              <a:gd name="adj2" fmla="val -203"/>
              <a:gd name="adj3" fmla="val 131080"/>
              <a:gd name="adj4" fmla="val -60888"/>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Smaller affordable / social rented is an option for lower income households starting at £15-20K  but larger homes can need incomes up to £35K</a:t>
            </a:r>
          </a:p>
        </p:txBody>
      </p:sp>
      <p:sp>
        <p:nvSpPr>
          <p:cNvPr id="11" name="Callout: Line 10">
            <a:extLst>
              <a:ext uri="{FF2B5EF4-FFF2-40B4-BE49-F238E27FC236}">
                <a16:creationId xmlns:a16="http://schemas.microsoft.com/office/drawing/2014/main" id="{D00029AF-A617-4BD8-A6AF-98919A88FB0D}"/>
              </a:ext>
            </a:extLst>
          </p:cNvPr>
          <p:cNvSpPr/>
          <p:nvPr/>
        </p:nvSpPr>
        <p:spPr>
          <a:xfrm>
            <a:off x="3217333" y="5604726"/>
            <a:ext cx="3953934" cy="523220"/>
          </a:xfrm>
          <a:prstGeom prst="borderCallout1">
            <a:avLst>
              <a:gd name="adj1" fmla="val 68045"/>
              <a:gd name="adj2" fmla="val 102164"/>
              <a:gd name="adj3" fmla="val -20731"/>
              <a:gd name="adj4" fmla="val 134924"/>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New build requires the highest income levels for all sizes, starting at around £45-50K income needed</a:t>
            </a:r>
          </a:p>
        </p:txBody>
      </p:sp>
      <p:sp>
        <p:nvSpPr>
          <p:cNvPr id="12" name="Slide Number Placeholder 4">
            <a:extLst>
              <a:ext uri="{FF2B5EF4-FFF2-40B4-BE49-F238E27FC236}">
                <a16:creationId xmlns:a16="http://schemas.microsoft.com/office/drawing/2014/main" id="{60929136-F839-4BE5-95F7-FF3949062F7E}"/>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37</a:t>
            </a:fld>
            <a:endParaRPr lang="en-US" dirty="0"/>
          </a:p>
        </p:txBody>
      </p:sp>
    </p:spTree>
    <p:extLst>
      <p:ext uri="{BB962C8B-B14F-4D97-AF65-F5344CB8AC3E}">
        <p14:creationId xmlns:p14="http://schemas.microsoft.com/office/powerpoint/2010/main" val="19128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064E7C-5A73-7143-EE4F-4BC37B1299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A8053F06-E385-13A8-C8DC-453543F43C0A}"/>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96B47D29-D5C3-DAD5-FA19-28E657C031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0B0DC3B-D8AA-51F7-A443-851866EC56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1F3447AF-E86A-216B-B7A2-BF7F25FAE9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E989747-1835-D04D-2F6D-8E4BD3908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Rectangle 8">
            <a:extLst>
              <a:ext uri="{FF2B5EF4-FFF2-40B4-BE49-F238E27FC236}">
                <a16:creationId xmlns:a16="http://schemas.microsoft.com/office/drawing/2014/main" id="{D117A123-1EEB-EEB6-5D29-662F4E2A0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5161C8F-672D-098B-81B7-FE9F5DD493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0042474-DA64-9063-F112-FD3A0602F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E7AF7F04-D072-E8AE-7F8E-748FA50B3E7A}"/>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1DEDD850-AF34-419F-DA57-7FBCDB3383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6" name="Slide Number Placeholder 4">
            <a:extLst>
              <a:ext uri="{FF2B5EF4-FFF2-40B4-BE49-F238E27FC236}">
                <a16:creationId xmlns:a16="http://schemas.microsoft.com/office/drawing/2014/main" id="{7C8F61B2-D383-EEC5-3790-804A73AF0DF6}"/>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38</a:t>
            </a:fld>
            <a:endParaRPr lang="en-US" dirty="0"/>
          </a:p>
        </p:txBody>
      </p:sp>
      <p:sp>
        <p:nvSpPr>
          <p:cNvPr id="2" name="Title 1">
            <a:extLst>
              <a:ext uri="{FF2B5EF4-FFF2-40B4-BE49-F238E27FC236}">
                <a16:creationId xmlns:a16="http://schemas.microsoft.com/office/drawing/2014/main" id="{9BDF7B21-1A22-EE91-7A05-F38BFF299A72}"/>
              </a:ext>
            </a:extLst>
          </p:cNvPr>
          <p:cNvSpPr txBox="1">
            <a:spLocks/>
          </p:cNvSpPr>
          <p:nvPr/>
        </p:nvSpPr>
        <p:spPr>
          <a:xfrm>
            <a:off x="1535372" y="1038740"/>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housing market diagrams</a:t>
            </a:r>
          </a:p>
        </p:txBody>
      </p:sp>
      <p:sp>
        <p:nvSpPr>
          <p:cNvPr id="17" name="Text Placeholder 2">
            <a:extLst>
              <a:ext uri="{FF2B5EF4-FFF2-40B4-BE49-F238E27FC236}">
                <a16:creationId xmlns:a16="http://schemas.microsoft.com/office/drawing/2014/main" id="{BF91B281-2294-54EB-28C8-0E8A1516D050}"/>
              </a:ext>
            </a:extLst>
          </p:cNvPr>
          <p:cNvSpPr txBox="1">
            <a:spLocks/>
          </p:cNvSpPr>
          <p:nvPr/>
        </p:nvSpPr>
        <p:spPr>
          <a:xfrm>
            <a:off x="1535372" y="3575990"/>
            <a:ext cx="9120954" cy="1448855"/>
          </a:xfrm>
          <a:prstGeom prst="rect">
            <a:avLst/>
          </a:prstGeom>
        </p:spPr>
        <p:txBody>
          <a:bodyPr vert="horz" lIns="91440" tIns="91440" rIns="91440" bIns="91440" rtlCol="0">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GB" cap="all" dirty="0">
                <a:solidFill>
                  <a:schemeClr val="accent1"/>
                </a:solidFill>
              </a:rPr>
              <a:t>the scale and cost of housing</a:t>
            </a:r>
          </a:p>
          <a:p>
            <a:pPr algn="ctr"/>
            <a:r>
              <a:rPr lang="en-GB" cap="all" dirty="0">
                <a:solidFill>
                  <a:schemeClr val="accent1"/>
                </a:solidFill>
              </a:rPr>
              <a:t>Introducing the staircase FOR 1, 2 &amp; 3 beds</a:t>
            </a:r>
          </a:p>
          <a:p>
            <a:pPr algn="ctr"/>
            <a:r>
              <a:rPr lang="en-GB" cap="all" dirty="0">
                <a:solidFill>
                  <a:schemeClr val="accent1"/>
                </a:solidFill>
              </a:rPr>
              <a:t>Comparing broad tenures &amp; pay scales</a:t>
            </a:r>
            <a:endParaRPr lang="en-US" cap="all" dirty="0">
              <a:solidFill>
                <a:schemeClr val="accent1"/>
              </a:solidFill>
            </a:endParaRPr>
          </a:p>
        </p:txBody>
      </p:sp>
      <p:sp>
        <p:nvSpPr>
          <p:cNvPr id="12" name="Footer Placeholder 3">
            <a:extLst>
              <a:ext uri="{FF2B5EF4-FFF2-40B4-BE49-F238E27FC236}">
                <a16:creationId xmlns:a16="http://schemas.microsoft.com/office/drawing/2014/main" id="{E7C2E588-BC1E-097A-F8C4-6AF8050B7F20}"/>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p:spTree>
    <p:extLst>
      <p:ext uri="{BB962C8B-B14F-4D97-AF65-F5344CB8AC3E}">
        <p14:creationId xmlns:p14="http://schemas.microsoft.com/office/powerpoint/2010/main" val="12399950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DEE8DA7F-5C47-0033-7DBA-B02FD1AAEA66}"/>
              </a:ext>
            </a:extLst>
          </p:cNvPr>
          <p:cNvGraphicFramePr>
            <a:graphicFrameLocks noGrp="1"/>
          </p:cNvGraphicFramePr>
          <p:nvPr>
            <p:extLst>
              <p:ext uri="{D42A27DB-BD31-4B8C-83A1-F6EECF244321}">
                <p14:modId xmlns:p14="http://schemas.microsoft.com/office/powerpoint/2010/main" val="3697113065"/>
              </p:ext>
            </p:extLst>
          </p:nvPr>
        </p:nvGraphicFramePr>
        <p:xfrm>
          <a:off x="486379" y="985520"/>
          <a:ext cx="10894301" cy="4972223"/>
        </p:xfrm>
        <a:graphic>
          <a:graphicData uri="http://schemas.openxmlformats.org/drawingml/2006/table">
            <a:tbl>
              <a:tblPr firstRow="1" bandRow="1">
                <a:tableStyleId>{69012ECD-51FC-41F1-AA8D-1B2483CD663E}</a:tableStyleId>
              </a:tblPr>
              <a:tblGrid>
                <a:gridCol w="3465862">
                  <a:extLst>
                    <a:ext uri="{9D8B030D-6E8A-4147-A177-3AD203B41FA5}">
                      <a16:colId xmlns:a16="http://schemas.microsoft.com/office/drawing/2014/main" val="3927090664"/>
                    </a:ext>
                  </a:extLst>
                </a:gridCol>
                <a:gridCol w="5696181">
                  <a:extLst>
                    <a:ext uri="{9D8B030D-6E8A-4147-A177-3AD203B41FA5}">
                      <a16:colId xmlns:a16="http://schemas.microsoft.com/office/drawing/2014/main" val="3051318368"/>
                    </a:ext>
                  </a:extLst>
                </a:gridCol>
                <a:gridCol w="1732258">
                  <a:extLst>
                    <a:ext uri="{9D8B030D-6E8A-4147-A177-3AD203B41FA5}">
                      <a16:colId xmlns:a16="http://schemas.microsoft.com/office/drawing/2014/main" val="1344021028"/>
                    </a:ext>
                  </a:extLst>
                </a:gridCol>
              </a:tblGrid>
              <a:tr h="2794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Links</a:t>
                      </a:r>
                    </a:p>
                  </a:txBody>
                  <a:tcPr/>
                </a:tc>
                <a:tc>
                  <a:txBody>
                    <a:bodyPr/>
                    <a:lstStyle/>
                    <a:p>
                      <a:r>
                        <a:rPr lang="en-GB" sz="1200" dirty="0"/>
                        <a:t>Dates</a:t>
                      </a:r>
                    </a:p>
                  </a:txBody>
                  <a:tcPr/>
                </a:tc>
                <a:extLst>
                  <a:ext uri="{0D108BD9-81ED-4DB2-BD59-A6C34878D82A}">
                    <a16:rowId xmlns:a16="http://schemas.microsoft.com/office/drawing/2014/main" val="3923115101"/>
                  </a:ext>
                </a:extLst>
              </a:tr>
              <a:tr h="249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diamond-o-grams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see slide 27</a:t>
                      </a:r>
                      <a:endParaRPr lang="en-GB" sz="1200" b="0" dirty="0">
                        <a:latin typeface="+mn-lt"/>
                      </a:endParaRPr>
                    </a:p>
                  </a:txBody>
                  <a:tcPr/>
                </a:tc>
                <a:tc>
                  <a:txBody>
                    <a:bodyPr/>
                    <a:lstStyle/>
                    <a:p>
                      <a:r>
                        <a:rPr lang="en-GB" sz="1200" dirty="0"/>
                        <a:t>2020-21</a:t>
                      </a:r>
                    </a:p>
                  </a:txBody>
                  <a:tcPr/>
                </a:tc>
                <a:extLst>
                  <a:ext uri="{0D108BD9-81ED-4DB2-BD59-A6C34878D82A}">
                    <a16:rowId xmlns:a16="http://schemas.microsoft.com/office/drawing/2014/main" val="1359836882"/>
                  </a:ext>
                </a:extLst>
              </a:tr>
              <a:tr h="464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Number and % of dwellings in each broad tenure group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see slide 40</a:t>
                      </a:r>
                      <a:endParaRPr lang="en-GB" sz="1200" b="0" dirty="0">
                        <a:solidFill>
                          <a:srgbClr val="FF000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2020-21</a:t>
                      </a:r>
                    </a:p>
                  </a:txBody>
                  <a:tcPr/>
                </a:tc>
                <a:extLst>
                  <a:ext uri="{0D108BD9-81ED-4DB2-BD59-A6C34878D82A}">
                    <a16:rowId xmlns:a16="http://schemas.microsoft.com/office/drawing/2014/main" val="2085590287"/>
                  </a:ext>
                </a:extLst>
              </a:tr>
              <a:tr h="293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Payscales:</a:t>
                      </a:r>
                    </a:p>
                  </a:txBody>
                  <a:tcPr>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endParaRPr>
                    </a:p>
                  </a:txBody>
                  <a:tcPr>
                    <a:solidFill>
                      <a:schemeClr val="accent1">
                        <a:lumMod val="60000"/>
                        <a:lumOff val="40000"/>
                      </a:schemeClr>
                    </a:solidFill>
                  </a:tcPr>
                </a:tc>
                <a:tc>
                  <a:txBody>
                    <a:bodyPr/>
                    <a:lstStyle/>
                    <a:p>
                      <a:endParaRPr lang="en-GB" sz="1200" dirty="0"/>
                    </a:p>
                  </a:txBody>
                  <a:tcPr>
                    <a:solidFill>
                      <a:schemeClr val="accent1">
                        <a:lumMod val="60000"/>
                        <a:lumOff val="40000"/>
                      </a:schemeClr>
                    </a:solidFill>
                  </a:tcPr>
                </a:tc>
                <a:extLst>
                  <a:ext uri="{0D108BD9-81ED-4DB2-BD59-A6C34878D82A}">
                    <a16:rowId xmlns:a16="http://schemas.microsoft.com/office/drawing/2014/main" val="781102600"/>
                  </a:ext>
                </a:extLst>
              </a:tr>
              <a:tr h="464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Teachers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hlinkClick r:id="rId2"/>
                        </a:rPr>
                        <a:t>https://getintoteaching.education.gov.uk/salaries-and-benefits</a:t>
                      </a:r>
                      <a:r>
                        <a:rPr lang="en-GB" sz="1200" b="0" dirty="0">
                          <a:latin typeface="+mn-lt"/>
                        </a:rPr>
                        <a:t> </a:t>
                      </a:r>
                    </a:p>
                  </a:txBody>
                  <a:tcPr/>
                </a:tc>
                <a:tc>
                  <a:txBody>
                    <a:bodyPr/>
                    <a:lstStyle/>
                    <a:p>
                      <a:r>
                        <a:rPr lang="en-GB" sz="1200" dirty="0"/>
                        <a:t>April 2021+</a:t>
                      </a:r>
                    </a:p>
                  </a:txBody>
                  <a:tcPr/>
                </a:tc>
                <a:extLst>
                  <a:ext uri="{0D108BD9-81ED-4DB2-BD59-A6C34878D82A}">
                    <a16:rowId xmlns:a16="http://schemas.microsoft.com/office/drawing/2014/main" val="2279856294"/>
                  </a:ext>
                </a:extLst>
              </a:tr>
              <a:tr h="3550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Health service “agenda for change”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3"/>
                        </a:rPr>
                        <a:t>Agenda for change - pay rates | Health Careers</a:t>
                      </a:r>
                      <a:endParaRPr lang="en-GB" sz="12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2022</a:t>
                      </a:r>
                    </a:p>
                  </a:txBody>
                  <a:tcPr/>
                </a:tc>
                <a:extLst>
                  <a:ext uri="{0D108BD9-81ED-4DB2-BD59-A6C34878D82A}">
                    <a16:rowId xmlns:a16="http://schemas.microsoft.com/office/drawing/2014/main" val="3682887777"/>
                  </a:ext>
                </a:extLst>
              </a:tr>
              <a:tr h="298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Minimum and living wage rates	</a:t>
                      </a:r>
                      <a:endParaRPr lang="en-US" sz="1200" dirty="0"/>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b="0" dirty="0">
                          <a:latin typeface="+mn-lt"/>
                          <a:hlinkClick r:id="rId4"/>
                        </a:rPr>
                        <a:t>https://www.gov.uk/national-minimum-wage-rates</a:t>
                      </a:r>
                      <a:r>
                        <a:rPr lang="en-US" sz="1200" b="0" dirty="0">
                          <a:latin typeface="+mn-lt"/>
                        </a:rPr>
                        <a:t> </a:t>
                      </a:r>
                      <a:endParaRPr lang="en-GB" sz="12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2021/22</a:t>
                      </a:r>
                    </a:p>
                  </a:txBody>
                  <a:tcPr/>
                </a:tc>
                <a:extLst>
                  <a:ext uri="{0D108BD9-81ED-4DB2-BD59-A6C34878D82A}">
                    <a16:rowId xmlns:a16="http://schemas.microsoft.com/office/drawing/2014/main" val="820158824"/>
                  </a:ext>
                </a:extLst>
              </a:tr>
              <a:tr h="298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State pension		</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b="0" i="0" u="sng" strike="noStrike" dirty="0">
                          <a:solidFill>
                            <a:srgbClr val="EE7B08"/>
                          </a:solidFill>
                          <a:effectLst/>
                          <a:latin typeface="+mn-lt"/>
                          <a:hlinkClick r:id="rId5"/>
                        </a:rPr>
                        <a:t>The new State Pension amount - What you'll get | Age UK</a:t>
                      </a:r>
                      <a:endParaRPr lang="en-GB" sz="12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Mar-22</a:t>
                      </a:r>
                    </a:p>
                  </a:txBody>
                  <a:tcPr/>
                </a:tc>
                <a:extLst>
                  <a:ext uri="{0D108BD9-81ED-4DB2-BD59-A6C34878D82A}">
                    <a16:rowId xmlns:a16="http://schemas.microsoft.com/office/drawing/2014/main" val="2896524033"/>
                  </a:ext>
                </a:extLst>
              </a:tr>
              <a:tr h="366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Selection of public sector salaries</a:t>
                      </a:r>
                      <a:endParaRPr lang="en-US" sz="1200" dirty="0"/>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b="0" i="0" u="sng" strike="noStrike" dirty="0">
                          <a:solidFill>
                            <a:srgbClr val="EE7B08"/>
                          </a:solidFill>
                          <a:effectLst/>
                          <a:latin typeface="+mn-lt"/>
                          <a:hlinkClick r:id="rId6"/>
                        </a:rPr>
                        <a:t>Explore careers | National Careers Service</a:t>
                      </a:r>
                      <a:endParaRPr lang="en-GB" sz="12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2020/21</a:t>
                      </a:r>
                    </a:p>
                  </a:txBody>
                  <a:tcPr/>
                </a:tc>
                <a:extLst>
                  <a:ext uri="{0D108BD9-81ED-4DB2-BD59-A6C34878D82A}">
                    <a16:rowId xmlns:a16="http://schemas.microsoft.com/office/drawing/2014/main" val="1388084243"/>
                  </a:ext>
                </a:extLst>
              </a:tr>
              <a:tr h="768126">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dirty="0"/>
                        <a:t>Care workers		</a:t>
                      </a:r>
                    </a:p>
                    <a:p>
                      <a:pPr marL="0" lvl="1" indent="0" defTabSz="914400">
                        <a:lnSpc>
                          <a:spcPct val="120000"/>
                        </a:lnSpc>
                        <a:spcAft>
                          <a:spcPts val="600"/>
                        </a:spcAft>
                        <a:buClr>
                          <a:schemeClr val="accent1"/>
                        </a:buClr>
                        <a:buSzPct val="100000"/>
                        <a:buFont typeface="Arial" panose="020B0604020202020204" pitchFamily="34" charset="0"/>
                        <a:buNone/>
                      </a:pPr>
                      <a:endParaRPr lang="en-US" sz="1200" dirty="0"/>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b="0" dirty="0">
                          <a:latin typeface="+mn-lt"/>
                          <a:hlinkClick r:id="rId7"/>
                        </a:rPr>
                        <a:t>https://www.skillsforcare.org.uk/Adult-Social-Care-Workforce-Data/Workforce-intelligence/publications/local-information/My-local-authority-area.aspx</a:t>
                      </a:r>
                      <a:endParaRPr lang="en-GB" sz="12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2021/22</a:t>
                      </a:r>
                    </a:p>
                  </a:txBody>
                  <a:tcPr/>
                </a:tc>
                <a:extLst>
                  <a:ext uri="{0D108BD9-81ED-4DB2-BD59-A6C34878D82A}">
                    <a16:rowId xmlns:a16="http://schemas.microsoft.com/office/drawing/2014/main" val="232106242"/>
                  </a:ext>
                </a:extLst>
              </a:tr>
              <a:tr h="298694">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dirty="0"/>
                        <a:t>Working hours		</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b="0" dirty="0">
                          <a:latin typeface="+mn-lt"/>
                          <a:hlinkClick r:id="rId8"/>
                        </a:rPr>
                        <a:t>https://clockify.me/working-hours</a:t>
                      </a:r>
                      <a:r>
                        <a:rPr lang="en-GB" sz="1200" b="0" dirty="0">
                          <a:latin typeface="+mn-lt"/>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2021</a:t>
                      </a:r>
                    </a:p>
                  </a:txBody>
                  <a:tcPr/>
                </a:tc>
                <a:extLst>
                  <a:ext uri="{0D108BD9-81ED-4DB2-BD59-A6C34878D82A}">
                    <a16:rowId xmlns:a16="http://schemas.microsoft.com/office/drawing/2014/main" val="1724192025"/>
                  </a:ext>
                </a:extLst>
              </a:tr>
              <a:tr h="298694">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US" sz="1200" dirty="0"/>
                        <a:t>Note: the term Private Registered Provider was used in the context section, this can be taken to also mean Housing Associations (HA) in this section</a:t>
                      </a:r>
                      <a:endParaRPr lang="en-US" sz="1200" b="0" dirty="0">
                        <a:latin typeface="+mn-lt"/>
                      </a:endParaRPr>
                    </a:p>
                  </a:txBody>
                  <a:tcPr/>
                </a:tc>
                <a:tc hMerge="1">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endParaRPr lang="en-GB" sz="1200" b="0" dirty="0">
                        <a:latin typeface="+mn-lt"/>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tc>
                <a:extLst>
                  <a:ext uri="{0D108BD9-81ED-4DB2-BD59-A6C34878D82A}">
                    <a16:rowId xmlns:a16="http://schemas.microsoft.com/office/drawing/2014/main" val="968311769"/>
                  </a:ext>
                </a:extLst>
              </a:tr>
              <a:tr h="298694">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US" sz="1200" b="0" dirty="0">
                          <a:latin typeface="+mn-lt"/>
                        </a:rPr>
                        <a:t>Note about payscales: </a:t>
                      </a:r>
                      <a:r>
                        <a:rPr lang="en-GB" sz="1200" dirty="0"/>
                        <a:t>Annual pay rates are based on quoted salary levels (so may not compare well with CACI income data). We assume full time working although some households will have incomes from more than one earner, and some will have income from one or more part time jobs. </a:t>
                      </a:r>
                      <a:endParaRPr lang="en-US" sz="1200" b="0" dirty="0">
                        <a:latin typeface="+mn-lt"/>
                      </a:endParaRP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11600788"/>
                  </a:ext>
                </a:extLst>
              </a:tr>
            </a:tbl>
          </a:graphicData>
        </a:graphic>
      </p:graphicFrame>
      <p:sp>
        <p:nvSpPr>
          <p:cNvPr id="4" name="Title 2">
            <a:extLst>
              <a:ext uri="{FF2B5EF4-FFF2-40B4-BE49-F238E27FC236}">
                <a16:creationId xmlns:a16="http://schemas.microsoft.com/office/drawing/2014/main" id="{8A2FA4C8-414D-56AE-7484-0E25ED830D98}"/>
              </a:ext>
            </a:extLst>
          </p:cNvPr>
          <p:cNvSpPr txBox="1">
            <a:spLocks/>
          </p:cNvSpPr>
          <p:nvPr/>
        </p:nvSpPr>
        <p:spPr>
          <a:xfrm>
            <a:off x="486379" y="1"/>
            <a:ext cx="9603275" cy="985520"/>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diagrams</a:t>
            </a:r>
          </a:p>
        </p:txBody>
      </p:sp>
      <p:sp>
        <p:nvSpPr>
          <p:cNvPr id="5" name="Slide Number Placeholder 4">
            <a:extLst>
              <a:ext uri="{FF2B5EF4-FFF2-40B4-BE49-F238E27FC236}">
                <a16:creationId xmlns:a16="http://schemas.microsoft.com/office/drawing/2014/main" id="{FB160BC5-66AE-C0F4-5392-C9DF4EE28167}"/>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39</a:t>
            </a:fld>
            <a:endParaRPr lang="en-US" dirty="0"/>
          </a:p>
        </p:txBody>
      </p:sp>
      <p:sp>
        <p:nvSpPr>
          <p:cNvPr id="2" name="Footer Placeholder 3">
            <a:extLst>
              <a:ext uri="{FF2B5EF4-FFF2-40B4-BE49-F238E27FC236}">
                <a16:creationId xmlns:a16="http://schemas.microsoft.com/office/drawing/2014/main" id="{E4B10D60-D0D8-F560-C538-A16E6188E14A}"/>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p:spTree>
    <p:extLst>
      <p:ext uri="{BB962C8B-B14F-4D97-AF65-F5344CB8AC3E}">
        <p14:creationId xmlns:p14="http://schemas.microsoft.com/office/powerpoint/2010/main" val="850766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C3F592-9F55-DD32-4D16-8C1E44DDE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6921B13E-7846-929F-5248-CEFC7C75EC95}"/>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564790B1-15F1-199B-1385-F0DE9D202C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DF66607-AF27-0C22-9800-4A01B3F097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9A770462-F2F0-C013-C836-C4DB3335E0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CA31D12-85C5-59E0-839B-2D92D84D0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Rectangle 8">
            <a:extLst>
              <a:ext uri="{FF2B5EF4-FFF2-40B4-BE49-F238E27FC236}">
                <a16:creationId xmlns:a16="http://schemas.microsoft.com/office/drawing/2014/main" id="{683A3A6C-C8C8-9B0F-9238-02FEE3C04B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7CE7E8E-AEFB-20E3-44C7-B1B0E51AB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A6B3C7E-F0AC-A94D-8CBE-93E35D57D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D963369A-3CB4-AE1C-8738-6828151FE877}"/>
              </a:ext>
            </a:extLst>
          </p:cNvPr>
          <p:cNvSpPr txBox="1">
            <a:spLocks/>
          </p:cNvSpPr>
          <p:nvPr/>
        </p:nvSpPr>
        <p:spPr>
          <a:xfrm>
            <a:off x="1557071" y="1584552"/>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Context</a:t>
            </a:r>
          </a:p>
        </p:txBody>
      </p:sp>
      <p:sp>
        <p:nvSpPr>
          <p:cNvPr id="13" name="Text Placeholder 2">
            <a:extLst>
              <a:ext uri="{FF2B5EF4-FFF2-40B4-BE49-F238E27FC236}">
                <a16:creationId xmlns:a16="http://schemas.microsoft.com/office/drawing/2014/main" id="{9796BA78-86FA-B822-653B-2B8201FA269F}"/>
              </a:ext>
            </a:extLst>
          </p:cNvPr>
          <p:cNvSpPr txBox="1">
            <a:spLocks/>
          </p:cNvSpPr>
          <p:nvPr/>
        </p:nvSpPr>
        <p:spPr>
          <a:xfrm>
            <a:off x="1535372" y="3517113"/>
            <a:ext cx="9120954" cy="1446774"/>
          </a:xfrm>
          <a:prstGeom prst="rect">
            <a:avLst/>
          </a:prstGeom>
        </p:spPr>
        <p:txBody>
          <a:bodyPr vert="horz" lIns="91440" tIns="91440" rIns="91440" bIns="91440" rtlCol="0">
            <a:normAutofit fontScale="70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285750" indent="-285750" algn="ctr"/>
            <a:r>
              <a:rPr lang="en-GB" cap="all" dirty="0">
                <a:solidFill>
                  <a:schemeClr val="accent1"/>
                </a:solidFill>
              </a:rPr>
              <a:t>Tenure of dwellings</a:t>
            </a:r>
          </a:p>
          <a:p>
            <a:pPr marL="285750" indent="-285750" algn="ctr"/>
            <a:r>
              <a:rPr lang="en-GB" cap="all" dirty="0">
                <a:solidFill>
                  <a:schemeClr val="accent1"/>
                </a:solidFill>
              </a:rPr>
              <a:t>Household and family type</a:t>
            </a:r>
          </a:p>
          <a:p>
            <a:pPr marL="285750" indent="-285750" algn="ctr"/>
            <a:r>
              <a:rPr lang="en-GB" cap="all" dirty="0">
                <a:solidFill>
                  <a:schemeClr val="accent1"/>
                </a:solidFill>
              </a:rPr>
              <a:t>HOUSEHOLD Tenure and beds</a:t>
            </a:r>
          </a:p>
          <a:p>
            <a:pPr marL="285750" indent="-285750" algn="ctr"/>
            <a:r>
              <a:rPr lang="en-GB" cap="all" dirty="0">
                <a:solidFill>
                  <a:schemeClr val="accent1"/>
                </a:solidFill>
              </a:rPr>
              <a:t>LIKELY MOVERS</a:t>
            </a:r>
            <a:endParaRPr lang="en-US" cap="all" dirty="0">
              <a:solidFill>
                <a:schemeClr val="accent1"/>
              </a:solidFill>
            </a:endParaRPr>
          </a:p>
        </p:txBody>
      </p:sp>
      <p:pic>
        <p:nvPicPr>
          <p:cNvPr id="14" name="Picture 13">
            <a:extLst>
              <a:ext uri="{FF2B5EF4-FFF2-40B4-BE49-F238E27FC236}">
                <a16:creationId xmlns:a16="http://schemas.microsoft.com/office/drawing/2014/main" id="{A32C51BE-6C61-C895-8D59-9BB583A7A32C}"/>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A002EA9B-B141-7411-EBD9-FF0551E3F3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6" name="Slide Number Placeholder 4">
            <a:extLst>
              <a:ext uri="{FF2B5EF4-FFF2-40B4-BE49-F238E27FC236}">
                <a16:creationId xmlns:a16="http://schemas.microsoft.com/office/drawing/2014/main" id="{289796B5-AD3F-6B5B-8EEA-23E12340006A}"/>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a:t>
            </a:fld>
            <a:endParaRPr lang="en-US" dirty="0"/>
          </a:p>
        </p:txBody>
      </p:sp>
      <p:sp>
        <p:nvSpPr>
          <p:cNvPr id="2" name="Footer Placeholder 3">
            <a:extLst>
              <a:ext uri="{FF2B5EF4-FFF2-40B4-BE49-F238E27FC236}">
                <a16:creationId xmlns:a16="http://schemas.microsoft.com/office/drawing/2014/main" id="{BF5A17D3-CFE8-3626-3E13-45E747FDBEDA}"/>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p:spTree>
    <p:extLst>
      <p:ext uri="{BB962C8B-B14F-4D97-AF65-F5344CB8AC3E}">
        <p14:creationId xmlns:p14="http://schemas.microsoft.com/office/powerpoint/2010/main" val="24738092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F12269A-AAC1-59D8-861E-14701EA2F1FC}"/>
              </a:ext>
            </a:extLst>
          </p:cNvPr>
          <p:cNvPicPr>
            <a:picLocks noChangeAspect="1"/>
          </p:cNvPicPr>
          <p:nvPr/>
        </p:nvPicPr>
        <p:blipFill rotWithShape="1">
          <a:blip r:embed="rId2"/>
          <a:srcRect l="9000" t="31279" r="10572" b="24603"/>
          <a:stretch/>
        </p:blipFill>
        <p:spPr>
          <a:xfrm>
            <a:off x="130040" y="1445619"/>
            <a:ext cx="12016350" cy="3707714"/>
          </a:xfrm>
          <a:prstGeom prst="rect">
            <a:avLst/>
          </a:prstGeom>
        </p:spPr>
      </p:pic>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119570" y="0"/>
            <a:ext cx="8461012" cy="1406004"/>
          </a:xfrm>
        </p:spPr>
        <p:txBody>
          <a:bodyPr vert="horz" lIns="91440" tIns="45720" rIns="91440" bIns="45720" rtlCol="0" anchor="ctr">
            <a:normAutofit/>
          </a:bodyPr>
          <a:lstStyle/>
          <a:p>
            <a:r>
              <a:rPr lang="en-US" sz="3600" dirty="0"/>
              <a:t>Scale &amp; cost of housing</a:t>
            </a:r>
          </a:p>
        </p:txBody>
      </p:sp>
      <p:sp>
        <p:nvSpPr>
          <p:cNvPr id="6" name="Footer Placeholder 3">
            <a:extLst>
              <a:ext uri="{FF2B5EF4-FFF2-40B4-BE49-F238E27FC236}">
                <a16:creationId xmlns:a16="http://schemas.microsoft.com/office/drawing/2014/main" id="{1B711B71-A1BF-405F-9B63-04282B317313}"/>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p:sp>
        <p:nvSpPr>
          <p:cNvPr id="7" name="Callout: Line 6">
            <a:extLst>
              <a:ext uri="{FF2B5EF4-FFF2-40B4-BE49-F238E27FC236}">
                <a16:creationId xmlns:a16="http://schemas.microsoft.com/office/drawing/2014/main" id="{BDC63F1C-096A-42F5-A1BC-C45FCF9BA177}"/>
              </a:ext>
            </a:extLst>
          </p:cNvPr>
          <p:cNvSpPr/>
          <p:nvPr/>
        </p:nvSpPr>
        <p:spPr>
          <a:xfrm>
            <a:off x="6624441" y="5184032"/>
            <a:ext cx="5507775" cy="738664"/>
          </a:xfrm>
          <a:prstGeom prst="borderCallout1">
            <a:avLst>
              <a:gd name="adj1" fmla="val -4211"/>
              <a:gd name="adj2" fmla="val 45523"/>
              <a:gd name="adj3" fmla="val -128380"/>
              <a:gd name="adj4" fmla="val 453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Ownership dominates dwelling supply at c.61%. A wide range of incomes are covered by home ownership &amp; Homebuy, reaching from incomes around £25K up to around £85K</a:t>
            </a:r>
          </a:p>
        </p:txBody>
      </p:sp>
      <p:sp>
        <p:nvSpPr>
          <p:cNvPr id="8" name="Callout: Line 7">
            <a:extLst>
              <a:ext uri="{FF2B5EF4-FFF2-40B4-BE49-F238E27FC236}">
                <a16:creationId xmlns:a16="http://schemas.microsoft.com/office/drawing/2014/main" id="{E384D009-E1B6-416F-9DC3-2E3E66C3C34A}"/>
              </a:ext>
            </a:extLst>
          </p:cNvPr>
          <p:cNvSpPr/>
          <p:nvPr/>
        </p:nvSpPr>
        <p:spPr>
          <a:xfrm>
            <a:off x="8580582" y="363272"/>
            <a:ext cx="3551634" cy="1169551"/>
          </a:xfrm>
          <a:prstGeom prst="borderCallout1">
            <a:avLst>
              <a:gd name="adj1" fmla="val 52855"/>
              <a:gd name="adj2" fmla="val -3264"/>
              <a:gd name="adj3" fmla="val 111441"/>
              <a:gd name="adj4" fmla="val -870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Reasonable supply of affordable / social rented dwellings at c16%. Smaller affordable / social rented is an option for lower income households starting at £15-20K  but larger homes can need incomes up to £35K</a:t>
            </a:r>
          </a:p>
        </p:txBody>
      </p:sp>
      <p:sp>
        <p:nvSpPr>
          <p:cNvPr id="9" name="Callout: Line 8">
            <a:extLst>
              <a:ext uri="{FF2B5EF4-FFF2-40B4-BE49-F238E27FC236}">
                <a16:creationId xmlns:a16="http://schemas.microsoft.com/office/drawing/2014/main" id="{7ECCDEB7-36AF-44F7-879A-017B84D27F3D}"/>
              </a:ext>
            </a:extLst>
          </p:cNvPr>
          <p:cNvSpPr/>
          <p:nvPr/>
        </p:nvSpPr>
        <p:spPr>
          <a:xfrm>
            <a:off x="9892146" y="1880691"/>
            <a:ext cx="2240070" cy="1815882"/>
          </a:xfrm>
          <a:prstGeom prst="borderCallout1">
            <a:avLst>
              <a:gd name="adj1" fmla="val 20071"/>
              <a:gd name="adj2" fmla="val -543"/>
              <a:gd name="adj3" fmla="val 21707"/>
              <a:gd name="adj4" fmla="val -882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Private rented makes up 20% of dwellings in Greater Cambridge. Private rented requires a similar income to Homebuy at around £25-30K. However larger rented may not require as high an income as larger Homebuy</a:t>
            </a:r>
          </a:p>
        </p:txBody>
      </p:sp>
      <p:sp>
        <p:nvSpPr>
          <p:cNvPr id="15" name="Callout: Line 14">
            <a:extLst>
              <a:ext uri="{FF2B5EF4-FFF2-40B4-BE49-F238E27FC236}">
                <a16:creationId xmlns:a16="http://schemas.microsoft.com/office/drawing/2014/main" id="{933371EE-1C25-4137-8B07-4446A682081A}"/>
              </a:ext>
            </a:extLst>
          </p:cNvPr>
          <p:cNvSpPr/>
          <p:nvPr/>
        </p:nvSpPr>
        <p:spPr>
          <a:xfrm>
            <a:off x="163220" y="2258851"/>
            <a:ext cx="3300214" cy="1600438"/>
          </a:xfrm>
          <a:prstGeom prst="borderCallout1">
            <a:avLst>
              <a:gd name="adj1" fmla="val 31471"/>
              <a:gd name="adj2" fmla="val 101275"/>
              <a:gd name="adj3" fmla="val -7683"/>
              <a:gd name="adj4" fmla="val 1210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Intermediate rent could provide useful dwelling supply in Greater Cambridge, requiring a lower income than Homebuy and similar to resales - so worth comparing other factors such as access (deposits), mobility (shorter term commitment than purchase) and availability</a:t>
            </a:r>
          </a:p>
        </p:txBody>
      </p:sp>
      <p:sp>
        <p:nvSpPr>
          <p:cNvPr id="16" name="Callout: Line 15">
            <a:extLst>
              <a:ext uri="{FF2B5EF4-FFF2-40B4-BE49-F238E27FC236}">
                <a16:creationId xmlns:a16="http://schemas.microsoft.com/office/drawing/2014/main" id="{5770EF92-CC65-42FE-868B-132D1E5810DB}"/>
              </a:ext>
            </a:extLst>
          </p:cNvPr>
          <p:cNvSpPr/>
          <p:nvPr/>
        </p:nvSpPr>
        <p:spPr>
          <a:xfrm>
            <a:off x="163220" y="4388635"/>
            <a:ext cx="3300214" cy="1384995"/>
          </a:xfrm>
          <a:prstGeom prst="borderCallout1">
            <a:avLst>
              <a:gd name="adj1" fmla="val -271"/>
              <a:gd name="adj2" fmla="val 100372"/>
              <a:gd name="adj3" fmla="val -118702"/>
              <a:gd name="adj4" fmla="val 1493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Income required for smaller Homebuy is level with private rents, slightly more than ownership. Lower deposits than traditional ownership may prove very useful, alongside flexibility to purchase a higher share in time</a:t>
            </a:r>
          </a:p>
        </p:txBody>
      </p:sp>
      <p:sp>
        <p:nvSpPr>
          <p:cNvPr id="12" name="Slide Number Placeholder 4">
            <a:extLst>
              <a:ext uri="{FF2B5EF4-FFF2-40B4-BE49-F238E27FC236}">
                <a16:creationId xmlns:a16="http://schemas.microsoft.com/office/drawing/2014/main" id="{406A950C-88D2-4105-94D9-D6A3B5E3D405}"/>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40</a:t>
            </a:fld>
            <a:endParaRPr lang="en-US" dirty="0"/>
          </a:p>
        </p:txBody>
      </p:sp>
      <p:sp>
        <p:nvSpPr>
          <p:cNvPr id="3" name="TextBox 2">
            <a:extLst>
              <a:ext uri="{FF2B5EF4-FFF2-40B4-BE49-F238E27FC236}">
                <a16:creationId xmlns:a16="http://schemas.microsoft.com/office/drawing/2014/main" id="{2BF4A938-F654-7E93-A7BA-DD531D6DC1E3}"/>
              </a:ext>
            </a:extLst>
          </p:cNvPr>
          <p:cNvSpPr txBox="1"/>
          <p:nvPr/>
        </p:nvSpPr>
        <p:spPr>
          <a:xfrm>
            <a:off x="130040" y="6173661"/>
            <a:ext cx="11692779" cy="519953"/>
          </a:xfrm>
          <a:prstGeom prst="rect">
            <a:avLst/>
          </a:prstGeom>
        </p:spPr>
        <p:txBody>
          <a:bodyPr vert="horz" lIns="91440" tIns="45720" rIns="91440" bIns="45720" rtlCol="0" anchor="ctr">
            <a:noAutofit/>
          </a:bodyPr>
          <a:lstStyle/>
          <a:p>
            <a:pPr algn="ctr" defTabSz="914400"/>
            <a:r>
              <a:rPr lang="en-US" sz="1400" dirty="0">
                <a:solidFill>
                  <a:schemeClr val="bg1"/>
                </a:solidFill>
              </a:rPr>
              <a:t>In this diagram the bubble “height” is adjusted to indicate the % of stock in this area, of each tenure. </a:t>
            </a:r>
          </a:p>
          <a:p>
            <a:pPr algn="ctr" defTabSz="914400"/>
            <a:r>
              <a:rPr lang="en-US" sz="1400" dirty="0">
                <a:solidFill>
                  <a:schemeClr val="bg1"/>
                </a:solidFill>
              </a:rPr>
              <a:t>Where the amount of stock is not certain (intermediate rent) or very small numbers (Homebuy &amp; new build) a standard height is used so the boxes are visible</a:t>
            </a:r>
          </a:p>
        </p:txBody>
      </p:sp>
      <p:sp>
        <p:nvSpPr>
          <p:cNvPr id="11" name="Callout: Line 10">
            <a:extLst>
              <a:ext uri="{FF2B5EF4-FFF2-40B4-BE49-F238E27FC236}">
                <a16:creationId xmlns:a16="http://schemas.microsoft.com/office/drawing/2014/main" id="{243F1716-C7DD-4D84-B2B5-8DC9E71D3AF9}"/>
              </a:ext>
            </a:extLst>
          </p:cNvPr>
          <p:cNvSpPr/>
          <p:nvPr/>
        </p:nvSpPr>
        <p:spPr>
          <a:xfrm>
            <a:off x="3604604" y="5184032"/>
            <a:ext cx="2878667" cy="738664"/>
          </a:xfrm>
          <a:prstGeom prst="borderCallout1">
            <a:avLst>
              <a:gd name="adj1" fmla="val -728"/>
              <a:gd name="adj2" fmla="val 88929"/>
              <a:gd name="adj3" fmla="val -68872"/>
              <a:gd name="adj4" fmla="val 94924"/>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New build requires the highest income levels for all sizes, starting at around £45-50K income needed</a:t>
            </a:r>
          </a:p>
        </p:txBody>
      </p:sp>
    </p:spTree>
    <p:extLst>
      <p:ext uri="{BB962C8B-B14F-4D97-AF65-F5344CB8AC3E}">
        <p14:creationId xmlns:p14="http://schemas.microsoft.com/office/powerpoint/2010/main" val="234214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5" grpId="0" animBg="1"/>
      <p:bldP spid="16"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175397" y="0"/>
            <a:ext cx="11841205" cy="591221"/>
          </a:xfrm>
        </p:spPr>
        <p:txBody>
          <a:bodyPr vert="horz" lIns="91440" tIns="45720" rIns="91440" bIns="45720" rtlCol="0" anchor="ctr">
            <a:normAutofit/>
          </a:bodyPr>
          <a:lstStyle/>
          <a:p>
            <a:pPr algn="ctr"/>
            <a:r>
              <a:rPr lang="en-US" sz="3600" dirty="0"/>
              <a:t>Introducing “the staircase”</a:t>
            </a:r>
          </a:p>
        </p:txBody>
      </p:sp>
      <p:sp>
        <p:nvSpPr>
          <p:cNvPr id="6" name="Footer Placeholder 3">
            <a:extLst>
              <a:ext uri="{FF2B5EF4-FFF2-40B4-BE49-F238E27FC236}">
                <a16:creationId xmlns:a16="http://schemas.microsoft.com/office/drawing/2014/main" id="{CFDF9F0A-A88F-4AC5-AAAB-B724DB1269D8}"/>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p:graphicFrame>
        <p:nvGraphicFramePr>
          <p:cNvPr id="7" name="Table 8">
            <a:extLst>
              <a:ext uri="{FF2B5EF4-FFF2-40B4-BE49-F238E27FC236}">
                <a16:creationId xmlns:a16="http://schemas.microsoft.com/office/drawing/2014/main" id="{E770101C-7458-483D-BB6E-9EB03ECEE69A}"/>
              </a:ext>
            </a:extLst>
          </p:cNvPr>
          <p:cNvGraphicFramePr>
            <a:graphicFrameLocks noGrp="1"/>
          </p:cNvGraphicFramePr>
          <p:nvPr>
            <p:extLst>
              <p:ext uri="{D42A27DB-BD31-4B8C-83A1-F6EECF244321}">
                <p14:modId xmlns:p14="http://schemas.microsoft.com/office/powerpoint/2010/main" val="3211779618"/>
              </p:ext>
            </p:extLst>
          </p:nvPr>
        </p:nvGraphicFramePr>
        <p:xfrm>
          <a:off x="175397" y="6004520"/>
          <a:ext cx="11841206" cy="591846"/>
        </p:xfrm>
        <a:graphic>
          <a:graphicData uri="http://schemas.openxmlformats.org/drawingml/2006/table">
            <a:tbl>
              <a:tblPr firstRow="1" bandRow="1">
                <a:tableStyleId>{2D5ABB26-0587-4C30-8999-92F81FD0307C}</a:tableStyleId>
              </a:tblPr>
              <a:tblGrid>
                <a:gridCol w="3813129">
                  <a:extLst>
                    <a:ext uri="{9D8B030D-6E8A-4147-A177-3AD203B41FA5}">
                      <a16:colId xmlns:a16="http://schemas.microsoft.com/office/drawing/2014/main" val="545593795"/>
                    </a:ext>
                  </a:extLst>
                </a:gridCol>
                <a:gridCol w="3500845">
                  <a:extLst>
                    <a:ext uri="{9D8B030D-6E8A-4147-A177-3AD203B41FA5}">
                      <a16:colId xmlns:a16="http://schemas.microsoft.com/office/drawing/2014/main" val="906472247"/>
                    </a:ext>
                  </a:extLst>
                </a:gridCol>
                <a:gridCol w="4527232">
                  <a:extLst>
                    <a:ext uri="{9D8B030D-6E8A-4147-A177-3AD203B41FA5}">
                      <a16:colId xmlns:a16="http://schemas.microsoft.com/office/drawing/2014/main" val="1254432382"/>
                    </a:ext>
                  </a:extLst>
                </a:gridCol>
              </a:tblGrid>
              <a:tr h="295923">
                <a:tc>
                  <a:txBody>
                    <a:bodyPr/>
                    <a:lstStyle/>
                    <a:p>
                      <a:r>
                        <a:rPr lang="en-US" sz="1200" b="0" dirty="0">
                          <a:solidFill>
                            <a:schemeClr val="tx1"/>
                          </a:solidFill>
                        </a:rPr>
                        <a:t>25% of households in the lower ‘yellow’ zone</a:t>
                      </a:r>
                      <a:endParaRPr lang="en-GB" sz="1200" b="0" dirty="0">
                        <a:solidFill>
                          <a:schemeClr val="tx1"/>
                        </a:solidFill>
                      </a:endParaRP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50% of households in the middle ‘white’ zone</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25% of households in the upper ‘pink’ zone</a:t>
                      </a:r>
                      <a:endParaRPr lang="en-GB" sz="1200" dirty="0">
                        <a:solidFill>
                          <a:schemeClr val="tx1"/>
                        </a:solidFill>
                      </a:endParaRPr>
                    </a:p>
                  </a:txBody>
                  <a:tcPr>
                    <a:solidFill>
                      <a:srgbClr val="FFCCFF"/>
                    </a:solidFill>
                  </a:tcPr>
                </a:tc>
                <a:extLst>
                  <a:ext uri="{0D108BD9-81ED-4DB2-BD59-A6C34878D82A}">
                    <a16:rowId xmlns:a16="http://schemas.microsoft.com/office/drawing/2014/main" val="1025458491"/>
                  </a:ext>
                </a:extLst>
              </a:tr>
              <a:tr h="295923">
                <a:tc>
                  <a:txBody>
                    <a:bodyPr/>
                    <a:lstStyle/>
                    <a:p>
                      <a:r>
                        <a:rPr lang="en-GB" sz="1200" b="0" i="1" dirty="0">
                          <a:solidFill>
                            <a:schemeClr val="tx1"/>
                          </a:solidFill>
                        </a:rPr>
                        <a:t>In Greater Cambridge, incomes up to c.£20K</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Greater Cambridge, incomes between £20K and £60K</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Greater Cambridge, incomes over c.£60K</a:t>
                      </a:r>
                    </a:p>
                  </a:txBody>
                  <a:tcPr>
                    <a:solidFill>
                      <a:srgbClr val="FFCCFF"/>
                    </a:solidFill>
                  </a:tcPr>
                </a:tc>
                <a:extLst>
                  <a:ext uri="{0D108BD9-81ED-4DB2-BD59-A6C34878D82A}">
                    <a16:rowId xmlns:a16="http://schemas.microsoft.com/office/drawing/2014/main" val="3731885448"/>
                  </a:ext>
                </a:extLst>
              </a:tr>
            </a:tbl>
          </a:graphicData>
        </a:graphic>
      </p:graphicFrame>
      <p:sp>
        <p:nvSpPr>
          <p:cNvPr id="8" name="Slide Number Placeholder 4">
            <a:extLst>
              <a:ext uri="{FF2B5EF4-FFF2-40B4-BE49-F238E27FC236}">
                <a16:creationId xmlns:a16="http://schemas.microsoft.com/office/drawing/2014/main" id="{ABE8F30C-60F0-4609-A35D-FDC8CCBD4365}"/>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41</a:t>
            </a:fld>
            <a:endParaRPr lang="en-US" dirty="0"/>
          </a:p>
        </p:txBody>
      </p:sp>
      <p:pic>
        <p:nvPicPr>
          <p:cNvPr id="5" name="Picture 4">
            <a:extLst>
              <a:ext uri="{FF2B5EF4-FFF2-40B4-BE49-F238E27FC236}">
                <a16:creationId xmlns:a16="http://schemas.microsoft.com/office/drawing/2014/main" id="{24385BB4-15D8-45B1-BF85-7F4B37DB936A}"/>
              </a:ext>
            </a:extLst>
          </p:cNvPr>
          <p:cNvPicPr>
            <a:picLocks noChangeAspect="1"/>
          </p:cNvPicPr>
          <p:nvPr/>
        </p:nvPicPr>
        <p:blipFill rotWithShape="1">
          <a:blip r:embed="rId2"/>
          <a:srcRect l="9214" t="35397" r="10642" b="18603"/>
          <a:stretch/>
        </p:blipFill>
        <p:spPr>
          <a:xfrm>
            <a:off x="175397" y="2085658"/>
            <a:ext cx="11841206" cy="3823063"/>
          </a:xfrm>
          <a:prstGeom prst="rect">
            <a:avLst/>
          </a:prstGeom>
        </p:spPr>
      </p:pic>
      <p:sp>
        <p:nvSpPr>
          <p:cNvPr id="9" name="TextBox 8">
            <a:extLst>
              <a:ext uri="{FF2B5EF4-FFF2-40B4-BE49-F238E27FC236}">
                <a16:creationId xmlns:a16="http://schemas.microsoft.com/office/drawing/2014/main" id="{81AD101F-7F3A-49D1-B8DD-581BBDBED9B7}"/>
              </a:ext>
            </a:extLst>
          </p:cNvPr>
          <p:cNvSpPr txBox="1"/>
          <p:nvPr/>
        </p:nvSpPr>
        <p:spPr>
          <a:xfrm>
            <a:off x="175396" y="615034"/>
            <a:ext cx="11841206" cy="1384995"/>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sz="1400" dirty="0"/>
              <a:t>The staircase is built using the boxes provided on slide 23 titled “Minimum income needed if housing takes up 35%”.</a:t>
            </a:r>
          </a:p>
          <a:p>
            <a:pPr marL="285750" indent="-285750">
              <a:buFont typeface="Arial" panose="020B0604020202020204" pitchFamily="34" charset="0"/>
              <a:buChar char="•"/>
            </a:pPr>
            <a:r>
              <a:rPr lang="en-GB" sz="1400" dirty="0"/>
              <a:t>The boxes are arranged to form a staircase with the lowest income needed for 1 beds forming the first step. The rows are arranged so next step up is the tenure requiring a little more income.  Some tenures need roughly the same income, so these steps are “taller”. In other places there is a gap in the incomes needed between tenures, which leads to a long “tread” on our staircase. A tall step demonstrates a number of products at the same income level, a long step indicates a gap between prices of tenures.</a:t>
            </a:r>
          </a:p>
          <a:p>
            <a:pPr marL="285750" indent="-285750">
              <a:buFont typeface="Arial" panose="020B0604020202020204" pitchFamily="34" charset="0"/>
              <a:buChar char="•"/>
            </a:pPr>
            <a:r>
              <a:rPr lang="en-GB" sz="1400" dirty="0"/>
              <a:t>1, 2 and 3+ beds in each tenure group are presented on this staircase. On the next slide, the sizes are separated out. </a:t>
            </a:r>
          </a:p>
        </p:txBody>
      </p:sp>
      <p:sp>
        <p:nvSpPr>
          <p:cNvPr id="10" name="TextBox 9">
            <a:extLst>
              <a:ext uri="{FF2B5EF4-FFF2-40B4-BE49-F238E27FC236}">
                <a16:creationId xmlns:a16="http://schemas.microsoft.com/office/drawing/2014/main" id="{6D0BEFC8-13D7-4665-82E5-F36984C01711}"/>
              </a:ext>
            </a:extLst>
          </p:cNvPr>
          <p:cNvSpPr txBox="1"/>
          <p:nvPr/>
        </p:nvSpPr>
        <p:spPr>
          <a:xfrm>
            <a:off x="8717280" y="3765427"/>
            <a:ext cx="3299322" cy="1384995"/>
          </a:xfrm>
          <a:prstGeom prst="rect">
            <a:avLst/>
          </a:prstGeom>
          <a:noFill/>
        </p:spPr>
        <p:txBody>
          <a:bodyPr wrap="square" rtlCol="0">
            <a:spAutoFit/>
          </a:bodyPr>
          <a:lstStyle/>
          <a:p>
            <a:pPr algn="ctr"/>
            <a:r>
              <a:rPr lang="en-GB" sz="1400" dirty="0"/>
              <a:t>Because it becomes quite complex, comparing housing costs for 2 districts, eleven tenures, and 3 sizes of dwelling, we have also created separate slide decks including the staircases for Cambridge and South Cambs</a:t>
            </a:r>
          </a:p>
        </p:txBody>
      </p:sp>
    </p:spTree>
    <p:extLst>
      <p:ext uri="{BB962C8B-B14F-4D97-AF65-F5344CB8AC3E}">
        <p14:creationId xmlns:p14="http://schemas.microsoft.com/office/powerpoint/2010/main" val="323006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1444978" y="502920"/>
            <a:ext cx="9652000" cy="1463040"/>
          </a:xfrm>
        </p:spPr>
        <p:txBody>
          <a:bodyPr vert="horz" lIns="91440" tIns="45720" rIns="91440" bIns="45720" rtlCol="0" anchor="ctr">
            <a:normAutofit/>
          </a:bodyPr>
          <a:lstStyle/>
          <a:p>
            <a:r>
              <a:rPr lang="en-US" sz="3600" dirty="0"/>
              <a:t>1 bed staircase</a:t>
            </a:r>
          </a:p>
        </p:txBody>
      </p:sp>
      <p:pic>
        <p:nvPicPr>
          <p:cNvPr id="5" name="Picture 4">
            <a:extLst>
              <a:ext uri="{FF2B5EF4-FFF2-40B4-BE49-F238E27FC236}">
                <a16:creationId xmlns:a16="http://schemas.microsoft.com/office/drawing/2014/main" id="{DCE96090-9AFF-4F6D-BD33-87C68A37A1A2}"/>
              </a:ext>
            </a:extLst>
          </p:cNvPr>
          <p:cNvPicPr>
            <a:picLocks noChangeAspect="1"/>
          </p:cNvPicPr>
          <p:nvPr/>
        </p:nvPicPr>
        <p:blipFill rotWithShape="1">
          <a:blip r:embed="rId2"/>
          <a:srcRect l="9074" t="41810" r="10833" b="13251"/>
          <a:stretch/>
        </p:blipFill>
        <p:spPr>
          <a:xfrm>
            <a:off x="237037" y="1761067"/>
            <a:ext cx="11717926" cy="4072529"/>
          </a:xfrm>
          <a:prstGeom prst="rect">
            <a:avLst/>
          </a:prstGeom>
        </p:spPr>
      </p:pic>
      <p:sp>
        <p:nvSpPr>
          <p:cNvPr id="6" name="Footer Placeholder 3">
            <a:extLst>
              <a:ext uri="{FF2B5EF4-FFF2-40B4-BE49-F238E27FC236}">
                <a16:creationId xmlns:a16="http://schemas.microsoft.com/office/drawing/2014/main" id="{41482931-663F-480E-97D6-E70DD9036E3C}"/>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p:sp>
        <p:nvSpPr>
          <p:cNvPr id="7" name="Slide Number Placeholder 4">
            <a:extLst>
              <a:ext uri="{FF2B5EF4-FFF2-40B4-BE49-F238E27FC236}">
                <a16:creationId xmlns:a16="http://schemas.microsoft.com/office/drawing/2014/main" id="{B6710004-BD82-45E2-A82D-E5FD1CA25D89}"/>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42</a:t>
            </a:fld>
            <a:endParaRPr lang="en-US" dirty="0"/>
          </a:p>
        </p:txBody>
      </p:sp>
      <p:graphicFrame>
        <p:nvGraphicFramePr>
          <p:cNvPr id="3" name="Table 8">
            <a:extLst>
              <a:ext uri="{FF2B5EF4-FFF2-40B4-BE49-F238E27FC236}">
                <a16:creationId xmlns:a16="http://schemas.microsoft.com/office/drawing/2014/main" id="{109D5843-F142-66B4-ADD4-1BFA390859C6}"/>
              </a:ext>
            </a:extLst>
          </p:cNvPr>
          <p:cNvGraphicFramePr>
            <a:graphicFrameLocks noGrp="1"/>
          </p:cNvGraphicFramePr>
          <p:nvPr>
            <p:extLst>
              <p:ext uri="{D42A27DB-BD31-4B8C-83A1-F6EECF244321}">
                <p14:modId xmlns:p14="http://schemas.microsoft.com/office/powerpoint/2010/main" val="1486747928"/>
              </p:ext>
            </p:extLst>
          </p:nvPr>
        </p:nvGraphicFramePr>
        <p:xfrm>
          <a:off x="237037" y="5833596"/>
          <a:ext cx="11717926" cy="548640"/>
        </p:xfrm>
        <a:graphic>
          <a:graphicData uri="http://schemas.openxmlformats.org/drawingml/2006/table">
            <a:tbl>
              <a:tblPr firstRow="1" bandRow="1">
                <a:tableStyleId>{2D5ABB26-0587-4C30-8999-92F81FD0307C}</a:tableStyleId>
              </a:tblPr>
              <a:tblGrid>
                <a:gridCol w="3773430">
                  <a:extLst>
                    <a:ext uri="{9D8B030D-6E8A-4147-A177-3AD203B41FA5}">
                      <a16:colId xmlns:a16="http://schemas.microsoft.com/office/drawing/2014/main" val="545593795"/>
                    </a:ext>
                  </a:extLst>
                </a:gridCol>
                <a:gridCol w="3464397">
                  <a:extLst>
                    <a:ext uri="{9D8B030D-6E8A-4147-A177-3AD203B41FA5}">
                      <a16:colId xmlns:a16="http://schemas.microsoft.com/office/drawing/2014/main" val="906472247"/>
                    </a:ext>
                  </a:extLst>
                </a:gridCol>
                <a:gridCol w="4480099">
                  <a:extLst>
                    <a:ext uri="{9D8B030D-6E8A-4147-A177-3AD203B41FA5}">
                      <a16:colId xmlns:a16="http://schemas.microsoft.com/office/drawing/2014/main" val="1254432382"/>
                    </a:ext>
                  </a:extLst>
                </a:gridCol>
              </a:tblGrid>
              <a:tr h="252000">
                <a:tc>
                  <a:txBody>
                    <a:bodyPr/>
                    <a:lstStyle/>
                    <a:p>
                      <a:r>
                        <a:rPr lang="en-US" sz="1200" b="0" dirty="0">
                          <a:solidFill>
                            <a:schemeClr val="tx1"/>
                          </a:solidFill>
                        </a:rPr>
                        <a:t>25% of households in the lower ‘yellow’ zone</a:t>
                      </a:r>
                      <a:endParaRPr lang="en-GB" sz="1200" b="0" dirty="0">
                        <a:solidFill>
                          <a:schemeClr val="tx1"/>
                        </a:solidFill>
                      </a:endParaRP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50% of households in the middle ‘white’ zone</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25% of households in the upper ‘pink’ zone</a:t>
                      </a:r>
                      <a:endParaRPr lang="en-GB" sz="1200" dirty="0">
                        <a:solidFill>
                          <a:schemeClr val="tx1"/>
                        </a:solidFill>
                      </a:endParaRPr>
                    </a:p>
                  </a:txBody>
                  <a:tcPr>
                    <a:solidFill>
                      <a:srgbClr val="FFCCFF"/>
                    </a:solidFill>
                  </a:tcPr>
                </a:tc>
                <a:extLst>
                  <a:ext uri="{0D108BD9-81ED-4DB2-BD59-A6C34878D82A}">
                    <a16:rowId xmlns:a16="http://schemas.microsoft.com/office/drawing/2014/main" val="1025458491"/>
                  </a:ext>
                </a:extLst>
              </a:tr>
              <a:tr h="252000">
                <a:tc>
                  <a:txBody>
                    <a:bodyPr/>
                    <a:lstStyle/>
                    <a:p>
                      <a:r>
                        <a:rPr lang="en-GB" sz="1200" b="0" i="1" dirty="0">
                          <a:solidFill>
                            <a:schemeClr val="tx1"/>
                          </a:solidFill>
                        </a:rPr>
                        <a:t>In Greater Cambridge, incomes up to c.£20K</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Greater Cambridge, incomes between £20K and £60K</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Greater Cambridge, incomes over c.£60K</a:t>
                      </a:r>
                    </a:p>
                  </a:txBody>
                  <a:tcPr>
                    <a:solidFill>
                      <a:srgbClr val="FFCCFF"/>
                    </a:solidFill>
                  </a:tcPr>
                </a:tc>
                <a:extLst>
                  <a:ext uri="{0D108BD9-81ED-4DB2-BD59-A6C34878D82A}">
                    <a16:rowId xmlns:a16="http://schemas.microsoft.com/office/drawing/2014/main" val="3731885448"/>
                  </a:ext>
                </a:extLst>
              </a:tr>
            </a:tbl>
          </a:graphicData>
        </a:graphic>
      </p:graphicFrame>
      <p:sp>
        <p:nvSpPr>
          <p:cNvPr id="13" name="Rectangle: Rounded Corners 12">
            <a:extLst>
              <a:ext uri="{FF2B5EF4-FFF2-40B4-BE49-F238E27FC236}">
                <a16:creationId xmlns:a16="http://schemas.microsoft.com/office/drawing/2014/main" id="{FA45B985-77B5-42AE-A605-C085BA00A192}"/>
              </a:ext>
            </a:extLst>
          </p:cNvPr>
          <p:cNvSpPr/>
          <p:nvPr/>
        </p:nvSpPr>
        <p:spPr>
          <a:xfrm>
            <a:off x="8332500" y="2456620"/>
            <a:ext cx="3791767" cy="2962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1200" b="1" dirty="0">
                <a:solidFill>
                  <a:schemeClr val="bg1"/>
                </a:solidFill>
              </a:rPr>
              <a:t>1 bed</a:t>
            </a:r>
          </a:p>
          <a:p>
            <a:pPr marL="171450" lvl="1" indent="-171450">
              <a:buFont typeface="Arial" panose="020B0604020202020204" pitchFamily="34" charset="0"/>
              <a:buChar char="•"/>
            </a:pPr>
            <a:r>
              <a:rPr lang="en-GB" sz="1200" dirty="0"/>
              <a:t>There is a large range of housing costs across Greater Cambridge, meaning that different 1 bed tenures require different incomes and the incomes needed are higher than in other districts</a:t>
            </a:r>
          </a:p>
          <a:p>
            <a:pPr marL="171450" lvl="1" indent="-171450">
              <a:buFont typeface="Arial" panose="020B0604020202020204" pitchFamily="34" charset="0"/>
              <a:buChar char="•"/>
            </a:pPr>
            <a:r>
              <a:rPr lang="en-GB" sz="1200" dirty="0"/>
              <a:t>Income needed starts in the yellow zone, moving right across the white zone and touching the pink zone for 1 bed new builds in Cambridge</a:t>
            </a:r>
          </a:p>
          <a:p>
            <a:pPr marL="171450" lvl="1" indent="-171450">
              <a:buFont typeface="Arial" panose="020B0604020202020204" pitchFamily="34" charset="0"/>
              <a:buChar char="•"/>
            </a:pPr>
            <a:r>
              <a:rPr lang="en-GB" sz="1200" dirty="0"/>
              <a:t>There are some surprisingly big differences in income needed, e.g. for lower quartile resales in Cambridge compared to South Cambs, so the markets show similarities in social and affordable rent levels, but other products are much “less similar” when comparing the 2 areas.</a:t>
            </a:r>
          </a:p>
        </p:txBody>
      </p:sp>
    </p:spTree>
    <p:extLst>
      <p:ext uri="{BB962C8B-B14F-4D97-AF65-F5344CB8AC3E}">
        <p14:creationId xmlns:p14="http://schemas.microsoft.com/office/powerpoint/2010/main" val="155092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1490132" y="502920"/>
            <a:ext cx="9584267" cy="1463040"/>
          </a:xfrm>
        </p:spPr>
        <p:txBody>
          <a:bodyPr vert="horz" lIns="91440" tIns="45720" rIns="91440" bIns="45720" rtlCol="0" anchor="ctr">
            <a:normAutofit/>
          </a:bodyPr>
          <a:lstStyle/>
          <a:p>
            <a:r>
              <a:rPr lang="en-US" sz="3600" kern="1200" dirty="0">
                <a:solidFill>
                  <a:schemeClr val="tx1"/>
                </a:solidFill>
                <a:latin typeface="+mj-lt"/>
                <a:ea typeface="+mj-ea"/>
                <a:cs typeface="+mj-cs"/>
              </a:rPr>
              <a:t>2 bed </a:t>
            </a:r>
            <a:r>
              <a:rPr lang="en-US" sz="3600" dirty="0"/>
              <a:t>staircase</a:t>
            </a:r>
            <a:endParaRPr lang="en-US" sz="3600" kern="1200" dirty="0">
              <a:solidFill>
                <a:schemeClr val="tx1"/>
              </a:solidFill>
              <a:latin typeface="+mj-lt"/>
              <a:ea typeface="+mj-ea"/>
              <a:cs typeface="+mj-cs"/>
            </a:endParaRPr>
          </a:p>
        </p:txBody>
      </p:sp>
      <p:pic>
        <p:nvPicPr>
          <p:cNvPr id="5" name="Picture 4">
            <a:extLst>
              <a:ext uri="{FF2B5EF4-FFF2-40B4-BE49-F238E27FC236}">
                <a16:creationId xmlns:a16="http://schemas.microsoft.com/office/drawing/2014/main" id="{C9536287-F438-4EB6-B5D1-7C20606914FF}"/>
              </a:ext>
            </a:extLst>
          </p:cNvPr>
          <p:cNvPicPr>
            <a:picLocks noChangeAspect="1"/>
          </p:cNvPicPr>
          <p:nvPr/>
        </p:nvPicPr>
        <p:blipFill rotWithShape="1">
          <a:blip r:embed="rId2"/>
          <a:srcRect l="9075" t="35885" r="10648" b="15555"/>
          <a:stretch/>
        </p:blipFill>
        <p:spPr>
          <a:xfrm>
            <a:off x="223577" y="1681077"/>
            <a:ext cx="11744846" cy="4246343"/>
          </a:xfrm>
          <a:prstGeom prst="rect">
            <a:avLst/>
          </a:prstGeom>
        </p:spPr>
      </p:pic>
      <p:sp>
        <p:nvSpPr>
          <p:cNvPr id="6" name="Footer Placeholder 3">
            <a:extLst>
              <a:ext uri="{FF2B5EF4-FFF2-40B4-BE49-F238E27FC236}">
                <a16:creationId xmlns:a16="http://schemas.microsoft.com/office/drawing/2014/main" id="{0E68EA0B-5D7F-47C5-8C5D-D61822F4CB10}"/>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p:sp>
        <p:nvSpPr>
          <p:cNvPr id="8" name="Rectangle: Rounded Corners 7">
            <a:extLst>
              <a:ext uri="{FF2B5EF4-FFF2-40B4-BE49-F238E27FC236}">
                <a16:creationId xmlns:a16="http://schemas.microsoft.com/office/drawing/2014/main" id="{29FBA741-F499-4C90-83D0-7A80431A6D04}"/>
              </a:ext>
            </a:extLst>
          </p:cNvPr>
          <p:cNvSpPr/>
          <p:nvPr/>
        </p:nvSpPr>
        <p:spPr>
          <a:xfrm>
            <a:off x="8460993" y="2881264"/>
            <a:ext cx="3622766" cy="2553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GB" sz="1200" b="1" dirty="0">
                <a:solidFill>
                  <a:schemeClr val="bg1"/>
                </a:solidFill>
              </a:rPr>
              <a:t>2 bed</a:t>
            </a:r>
          </a:p>
          <a:p>
            <a:pPr marL="171450" lvl="1" indent="-171450">
              <a:buFont typeface="Arial" panose="020B0604020202020204" pitchFamily="34" charset="0"/>
              <a:buChar char="•"/>
            </a:pPr>
            <a:r>
              <a:rPr lang="en-GB" sz="1200" dirty="0"/>
              <a:t>There is a large range of income needed for 2 beds across Greater Cambridge, meaning that different tenure homes are priced differently.</a:t>
            </a:r>
          </a:p>
          <a:p>
            <a:pPr marL="171450" lvl="1" indent="-171450">
              <a:buFont typeface="Arial" panose="020B0604020202020204" pitchFamily="34" charset="0"/>
              <a:buChar char="•"/>
            </a:pPr>
            <a:r>
              <a:rPr lang="en-GB" sz="1200" dirty="0"/>
              <a:t>Prices reach higher than in other districts</a:t>
            </a:r>
          </a:p>
          <a:p>
            <a:pPr marL="171450" lvl="1" indent="-171450">
              <a:buFont typeface="Arial" panose="020B0604020202020204" pitchFamily="34" charset="0"/>
              <a:buChar char="•"/>
            </a:pPr>
            <a:r>
              <a:rPr lang="en-GB" sz="1200" dirty="0"/>
              <a:t>Income needed starts in the yellow zone, moving right across the white zone and touching the pink zone for 2 bed new build in both Cambridge and South Cambs.</a:t>
            </a:r>
          </a:p>
          <a:p>
            <a:pPr marL="171450" lvl="1" indent="-171450">
              <a:buFont typeface="Arial" panose="020B0604020202020204" pitchFamily="34" charset="0"/>
              <a:buChar char="•"/>
            </a:pPr>
            <a:r>
              <a:rPr lang="en-GB" sz="1200" dirty="0"/>
              <a:t>Again there are some surprisingly big differences in income needed, e.g. for lower quartile resales in Cambridge compared to South Cambs</a:t>
            </a:r>
          </a:p>
        </p:txBody>
      </p:sp>
      <p:sp>
        <p:nvSpPr>
          <p:cNvPr id="7" name="Slide Number Placeholder 4">
            <a:extLst>
              <a:ext uri="{FF2B5EF4-FFF2-40B4-BE49-F238E27FC236}">
                <a16:creationId xmlns:a16="http://schemas.microsoft.com/office/drawing/2014/main" id="{B223EF9B-F4A6-4D63-8A73-3D01304C7566}"/>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43</a:t>
            </a:fld>
            <a:endParaRPr lang="en-US" dirty="0"/>
          </a:p>
        </p:txBody>
      </p:sp>
      <p:graphicFrame>
        <p:nvGraphicFramePr>
          <p:cNvPr id="3" name="Table 8">
            <a:extLst>
              <a:ext uri="{FF2B5EF4-FFF2-40B4-BE49-F238E27FC236}">
                <a16:creationId xmlns:a16="http://schemas.microsoft.com/office/drawing/2014/main" id="{31F579E2-182E-371D-9351-FB2659C16CC0}"/>
              </a:ext>
            </a:extLst>
          </p:cNvPr>
          <p:cNvGraphicFramePr>
            <a:graphicFrameLocks noGrp="1"/>
          </p:cNvGraphicFramePr>
          <p:nvPr>
            <p:extLst>
              <p:ext uri="{D42A27DB-BD31-4B8C-83A1-F6EECF244321}">
                <p14:modId xmlns:p14="http://schemas.microsoft.com/office/powerpoint/2010/main" val="1091431080"/>
              </p:ext>
            </p:extLst>
          </p:nvPr>
        </p:nvGraphicFramePr>
        <p:xfrm>
          <a:off x="223577" y="5904739"/>
          <a:ext cx="11744846" cy="591846"/>
        </p:xfrm>
        <a:graphic>
          <a:graphicData uri="http://schemas.openxmlformats.org/drawingml/2006/table">
            <a:tbl>
              <a:tblPr firstRow="1" bandRow="1">
                <a:tableStyleId>{2D5ABB26-0587-4C30-8999-92F81FD0307C}</a:tableStyleId>
              </a:tblPr>
              <a:tblGrid>
                <a:gridCol w="3782099">
                  <a:extLst>
                    <a:ext uri="{9D8B030D-6E8A-4147-A177-3AD203B41FA5}">
                      <a16:colId xmlns:a16="http://schemas.microsoft.com/office/drawing/2014/main" val="545593795"/>
                    </a:ext>
                  </a:extLst>
                </a:gridCol>
                <a:gridCol w="3472356">
                  <a:extLst>
                    <a:ext uri="{9D8B030D-6E8A-4147-A177-3AD203B41FA5}">
                      <a16:colId xmlns:a16="http://schemas.microsoft.com/office/drawing/2014/main" val="906472247"/>
                    </a:ext>
                  </a:extLst>
                </a:gridCol>
                <a:gridCol w="4490391">
                  <a:extLst>
                    <a:ext uri="{9D8B030D-6E8A-4147-A177-3AD203B41FA5}">
                      <a16:colId xmlns:a16="http://schemas.microsoft.com/office/drawing/2014/main" val="1254432382"/>
                    </a:ext>
                  </a:extLst>
                </a:gridCol>
              </a:tblGrid>
              <a:tr h="295923">
                <a:tc>
                  <a:txBody>
                    <a:bodyPr/>
                    <a:lstStyle/>
                    <a:p>
                      <a:r>
                        <a:rPr lang="en-US" sz="1200" b="0" dirty="0">
                          <a:solidFill>
                            <a:schemeClr val="tx1"/>
                          </a:solidFill>
                        </a:rPr>
                        <a:t>25% of households in the lower ‘yellow’ zone</a:t>
                      </a:r>
                      <a:endParaRPr lang="en-GB" sz="1200" b="0" dirty="0">
                        <a:solidFill>
                          <a:schemeClr val="tx1"/>
                        </a:solidFill>
                      </a:endParaRP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50% of households in the middle ‘white’ zone</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25% of households in the upper ‘pink’ zone</a:t>
                      </a:r>
                      <a:endParaRPr lang="en-GB" sz="1200" dirty="0">
                        <a:solidFill>
                          <a:schemeClr val="tx1"/>
                        </a:solidFill>
                      </a:endParaRPr>
                    </a:p>
                  </a:txBody>
                  <a:tcPr>
                    <a:solidFill>
                      <a:srgbClr val="FFCCFF"/>
                    </a:solidFill>
                  </a:tcPr>
                </a:tc>
                <a:extLst>
                  <a:ext uri="{0D108BD9-81ED-4DB2-BD59-A6C34878D82A}">
                    <a16:rowId xmlns:a16="http://schemas.microsoft.com/office/drawing/2014/main" val="1025458491"/>
                  </a:ext>
                </a:extLst>
              </a:tr>
              <a:tr h="295923">
                <a:tc>
                  <a:txBody>
                    <a:bodyPr/>
                    <a:lstStyle/>
                    <a:p>
                      <a:r>
                        <a:rPr lang="en-GB" sz="1200" b="0" i="1" dirty="0">
                          <a:solidFill>
                            <a:schemeClr val="tx1"/>
                          </a:solidFill>
                        </a:rPr>
                        <a:t>In Greater Cambridge, incomes up to c.£20K</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Greater Cambridge, incomes between £20K and £60K</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Greater Cambridge, incomes over c.£60K</a:t>
                      </a:r>
                    </a:p>
                  </a:txBody>
                  <a:tcPr>
                    <a:solidFill>
                      <a:srgbClr val="FFCCFF"/>
                    </a:solidFill>
                  </a:tcPr>
                </a:tc>
                <a:extLst>
                  <a:ext uri="{0D108BD9-81ED-4DB2-BD59-A6C34878D82A}">
                    <a16:rowId xmlns:a16="http://schemas.microsoft.com/office/drawing/2014/main" val="3731885448"/>
                  </a:ext>
                </a:extLst>
              </a:tr>
            </a:tbl>
          </a:graphicData>
        </a:graphic>
      </p:graphicFrame>
    </p:spTree>
    <p:extLst>
      <p:ext uri="{BB962C8B-B14F-4D97-AF65-F5344CB8AC3E}">
        <p14:creationId xmlns:p14="http://schemas.microsoft.com/office/powerpoint/2010/main" val="171778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1444977" y="615809"/>
            <a:ext cx="9595556" cy="1325880"/>
          </a:xfrm>
        </p:spPr>
        <p:txBody>
          <a:bodyPr vert="horz" lIns="91440" tIns="45720" rIns="91440" bIns="45720" rtlCol="0" anchor="ctr">
            <a:normAutofit/>
          </a:bodyPr>
          <a:lstStyle/>
          <a:p>
            <a:r>
              <a:rPr lang="en-US" sz="3600" dirty="0"/>
              <a:t>3 bed staircase</a:t>
            </a:r>
          </a:p>
        </p:txBody>
      </p:sp>
      <p:pic>
        <p:nvPicPr>
          <p:cNvPr id="4" name="Picture 3">
            <a:extLst>
              <a:ext uri="{FF2B5EF4-FFF2-40B4-BE49-F238E27FC236}">
                <a16:creationId xmlns:a16="http://schemas.microsoft.com/office/drawing/2014/main" id="{E589C18B-1FAA-4554-9F12-E92FF41A08C6}"/>
              </a:ext>
            </a:extLst>
          </p:cNvPr>
          <p:cNvPicPr>
            <a:picLocks noChangeAspect="1"/>
          </p:cNvPicPr>
          <p:nvPr/>
        </p:nvPicPr>
        <p:blipFill rotWithShape="1">
          <a:blip r:embed="rId2"/>
          <a:srcRect l="9074" t="41646" r="10556" b="8971"/>
          <a:stretch/>
        </p:blipFill>
        <p:spPr>
          <a:xfrm>
            <a:off x="216773" y="1682045"/>
            <a:ext cx="11758453" cy="4323668"/>
          </a:xfrm>
          <a:prstGeom prst="rect">
            <a:avLst/>
          </a:prstGeom>
        </p:spPr>
      </p:pic>
      <p:sp>
        <p:nvSpPr>
          <p:cNvPr id="5" name="Footer Placeholder 3">
            <a:extLst>
              <a:ext uri="{FF2B5EF4-FFF2-40B4-BE49-F238E27FC236}">
                <a16:creationId xmlns:a16="http://schemas.microsoft.com/office/drawing/2014/main" id="{9B914E4E-112E-48AD-99F4-531441C0545D}"/>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p:sp>
        <p:nvSpPr>
          <p:cNvPr id="8" name="Slide Number Placeholder 4">
            <a:extLst>
              <a:ext uri="{FF2B5EF4-FFF2-40B4-BE49-F238E27FC236}">
                <a16:creationId xmlns:a16="http://schemas.microsoft.com/office/drawing/2014/main" id="{DB5A3AA5-8B9B-453D-AC28-4C3B79C82B6E}"/>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44</a:t>
            </a:fld>
            <a:endParaRPr lang="en-US" dirty="0"/>
          </a:p>
        </p:txBody>
      </p:sp>
      <p:graphicFrame>
        <p:nvGraphicFramePr>
          <p:cNvPr id="3" name="Table 8">
            <a:extLst>
              <a:ext uri="{FF2B5EF4-FFF2-40B4-BE49-F238E27FC236}">
                <a16:creationId xmlns:a16="http://schemas.microsoft.com/office/drawing/2014/main" id="{5CD64911-333F-F7F2-4CA2-C3878B6F7488}"/>
              </a:ext>
            </a:extLst>
          </p:cNvPr>
          <p:cNvGraphicFramePr>
            <a:graphicFrameLocks noGrp="1"/>
          </p:cNvGraphicFramePr>
          <p:nvPr>
            <p:extLst>
              <p:ext uri="{D42A27DB-BD31-4B8C-83A1-F6EECF244321}">
                <p14:modId xmlns:p14="http://schemas.microsoft.com/office/powerpoint/2010/main" val="3696822682"/>
              </p:ext>
            </p:extLst>
          </p:nvPr>
        </p:nvGraphicFramePr>
        <p:xfrm>
          <a:off x="216773" y="6004520"/>
          <a:ext cx="11758453" cy="591846"/>
        </p:xfrm>
        <a:graphic>
          <a:graphicData uri="http://schemas.openxmlformats.org/drawingml/2006/table">
            <a:tbl>
              <a:tblPr firstRow="1" bandRow="1">
                <a:tableStyleId>{2D5ABB26-0587-4C30-8999-92F81FD0307C}</a:tableStyleId>
              </a:tblPr>
              <a:tblGrid>
                <a:gridCol w="3786481">
                  <a:extLst>
                    <a:ext uri="{9D8B030D-6E8A-4147-A177-3AD203B41FA5}">
                      <a16:colId xmlns:a16="http://schemas.microsoft.com/office/drawing/2014/main" val="545593795"/>
                    </a:ext>
                  </a:extLst>
                </a:gridCol>
                <a:gridCol w="3476379">
                  <a:extLst>
                    <a:ext uri="{9D8B030D-6E8A-4147-A177-3AD203B41FA5}">
                      <a16:colId xmlns:a16="http://schemas.microsoft.com/office/drawing/2014/main" val="906472247"/>
                    </a:ext>
                  </a:extLst>
                </a:gridCol>
                <a:gridCol w="4495593">
                  <a:extLst>
                    <a:ext uri="{9D8B030D-6E8A-4147-A177-3AD203B41FA5}">
                      <a16:colId xmlns:a16="http://schemas.microsoft.com/office/drawing/2014/main" val="1254432382"/>
                    </a:ext>
                  </a:extLst>
                </a:gridCol>
              </a:tblGrid>
              <a:tr h="295923">
                <a:tc>
                  <a:txBody>
                    <a:bodyPr/>
                    <a:lstStyle/>
                    <a:p>
                      <a:r>
                        <a:rPr lang="en-US" sz="1200" b="0" dirty="0">
                          <a:solidFill>
                            <a:schemeClr val="tx1"/>
                          </a:solidFill>
                        </a:rPr>
                        <a:t>25% of households in the lower ‘yellow’ zone</a:t>
                      </a:r>
                      <a:endParaRPr lang="en-GB" sz="1200" b="0" dirty="0">
                        <a:solidFill>
                          <a:schemeClr val="tx1"/>
                        </a:solidFill>
                      </a:endParaRP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50% of households in the middle ‘white’ zone</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25% of households in the upper ‘pink’ zone</a:t>
                      </a:r>
                      <a:endParaRPr lang="en-GB" sz="1200" dirty="0">
                        <a:solidFill>
                          <a:schemeClr val="tx1"/>
                        </a:solidFill>
                      </a:endParaRPr>
                    </a:p>
                  </a:txBody>
                  <a:tcPr>
                    <a:solidFill>
                      <a:srgbClr val="FFCCFF"/>
                    </a:solidFill>
                  </a:tcPr>
                </a:tc>
                <a:extLst>
                  <a:ext uri="{0D108BD9-81ED-4DB2-BD59-A6C34878D82A}">
                    <a16:rowId xmlns:a16="http://schemas.microsoft.com/office/drawing/2014/main" val="1025458491"/>
                  </a:ext>
                </a:extLst>
              </a:tr>
              <a:tr h="295923">
                <a:tc>
                  <a:txBody>
                    <a:bodyPr/>
                    <a:lstStyle/>
                    <a:p>
                      <a:r>
                        <a:rPr lang="en-GB" sz="1200" b="0" i="1" dirty="0">
                          <a:solidFill>
                            <a:schemeClr val="tx1"/>
                          </a:solidFill>
                        </a:rPr>
                        <a:t>In Greater Cambridge, incomes up to c.£20K</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Greater Cambridge, incomes between £20K and £60K</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Greater Cambridge, incomes over c.£60K</a:t>
                      </a:r>
                    </a:p>
                  </a:txBody>
                  <a:tcPr>
                    <a:solidFill>
                      <a:srgbClr val="FFCCFF"/>
                    </a:solidFill>
                  </a:tcPr>
                </a:tc>
                <a:extLst>
                  <a:ext uri="{0D108BD9-81ED-4DB2-BD59-A6C34878D82A}">
                    <a16:rowId xmlns:a16="http://schemas.microsoft.com/office/drawing/2014/main" val="3731885448"/>
                  </a:ext>
                </a:extLst>
              </a:tr>
            </a:tbl>
          </a:graphicData>
        </a:graphic>
      </p:graphicFrame>
      <p:sp>
        <p:nvSpPr>
          <p:cNvPr id="6" name="Rectangle: Rounded Corners 5">
            <a:extLst>
              <a:ext uri="{FF2B5EF4-FFF2-40B4-BE49-F238E27FC236}">
                <a16:creationId xmlns:a16="http://schemas.microsoft.com/office/drawing/2014/main" id="{32188DFF-C5A2-8A28-C36D-EBB81BA333EE}"/>
              </a:ext>
            </a:extLst>
          </p:cNvPr>
          <p:cNvSpPr/>
          <p:nvPr/>
        </p:nvSpPr>
        <p:spPr>
          <a:xfrm>
            <a:off x="7467600" y="3613532"/>
            <a:ext cx="4636550" cy="2962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1200" b="1" dirty="0">
                <a:solidFill>
                  <a:schemeClr val="bg1"/>
                </a:solidFill>
              </a:rPr>
              <a:t>3 bed</a:t>
            </a:r>
          </a:p>
          <a:p>
            <a:pPr marL="171450" lvl="1" indent="-171450">
              <a:buFont typeface="Arial" panose="020B0604020202020204" pitchFamily="34" charset="0"/>
              <a:buChar char="•"/>
            </a:pPr>
            <a:r>
              <a:rPr lang="en-GB" sz="1200" dirty="0"/>
              <a:t>Again, there is a large range of income needed across Greater Cambridge for 3 beds, meaning that different tenures are priced differently and the prices significantly reach higher in Greater Cambridge than in other districts</a:t>
            </a:r>
          </a:p>
          <a:p>
            <a:pPr marL="171450" lvl="1" indent="-171450">
              <a:buFont typeface="Arial" panose="020B0604020202020204" pitchFamily="34" charset="0"/>
              <a:buChar char="•"/>
            </a:pPr>
            <a:r>
              <a:rPr lang="en-GB" sz="1200" dirty="0"/>
              <a:t>Income needed starts in the yellow zone, moving right across the white zone and well into the pink zone for a whole raft of tenures.</a:t>
            </a:r>
          </a:p>
          <a:p>
            <a:pPr marL="171450" lvl="1" indent="-171450">
              <a:buFont typeface="Arial" panose="020B0604020202020204" pitchFamily="34" charset="0"/>
              <a:buChar char="•"/>
            </a:pPr>
            <a:r>
              <a:rPr lang="en-GB" sz="1200" dirty="0"/>
              <a:t>For 3 beds there is not such a range of prices as for 1 and 2 beds, so although there are differences, the income needed are more similar for 3 beds when comparing Cambridge and South Cambs</a:t>
            </a:r>
          </a:p>
          <a:p>
            <a:pPr marL="171450" lvl="1" indent="-171450">
              <a:buFont typeface="Arial" panose="020B0604020202020204" pitchFamily="34" charset="0"/>
              <a:buChar char="•"/>
            </a:pPr>
            <a:r>
              <a:rPr lang="en-GB" sz="1200" dirty="0"/>
              <a:t>Incomes needed for both new build and resales are higher in Cambridge than in South Cambs.</a:t>
            </a:r>
          </a:p>
        </p:txBody>
      </p:sp>
    </p:spTree>
    <p:extLst>
      <p:ext uri="{BB962C8B-B14F-4D97-AF65-F5344CB8AC3E}">
        <p14:creationId xmlns:p14="http://schemas.microsoft.com/office/powerpoint/2010/main" val="93387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E6B3A45D-C310-0E8D-2193-940B0E109753}"/>
              </a:ext>
            </a:extLst>
          </p:cNvPr>
          <p:cNvPicPr>
            <a:picLocks noChangeAspect="1"/>
          </p:cNvPicPr>
          <p:nvPr/>
        </p:nvPicPr>
        <p:blipFill rotWithShape="1">
          <a:blip r:embed="rId2"/>
          <a:srcRect l="1666" t="37405" r="10858" b="22198"/>
          <a:stretch/>
        </p:blipFill>
        <p:spPr>
          <a:xfrm>
            <a:off x="2856408" y="-3097"/>
            <a:ext cx="9283337" cy="2371232"/>
          </a:xfrm>
          <a:prstGeom prst="rect">
            <a:avLst/>
          </a:prstGeom>
        </p:spPr>
      </p:pic>
      <p:pic>
        <p:nvPicPr>
          <p:cNvPr id="3" name="Picture 2">
            <a:extLst>
              <a:ext uri="{FF2B5EF4-FFF2-40B4-BE49-F238E27FC236}">
                <a16:creationId xmlns:a16="http://schemas.microsoft.com/office/drawing/2014/main" id="{47E220CA-29E4-44DA-7AAF-62DF865810FF}"/>
              </a:ext>
            </a:extLst>
          </p:cNvPr>
          <p:cNvPicPr>
            <a:picLocks noChangeAspect="1"/>
          </p:cNvPicPr>
          <p:nvPr/>
        </p:nvPicPr>
        <p:blipFill rotWithShape="1">
          <a:blip r:embed="rId3"/>
          <a:srcRect l="1338" t="56999" r="10642" b="19238"/>
          <a:stretch/>
        </p:blipFill>
        <p:spPr>
          <a:xfrm>
            <a:off x="2856409" y="2376865"/>
            <a:ext cx="9283337" cy="1409787"/>
          </a:xfrm>
          <a:prstGeom prst="rect">
            <a:avLst/>
          </a:prstGeom>
        </p:spPr>
      </p:pic>
      <p:pic>
        <p:nvPicPr>
          <p:cNvPr id="5" name="Picture 4">
            <a:extLst>
              <a:ext uri="{FF2B5EF4-FFF2-40B4-BE49-F238E27FC236}">
                <a16:creationId xmlns:a16="http://schemas.microsoft.com/office/drawing/2014/main" id="{0A6CADAF-48F6-0976-14E3-60B9CE21175F}"/>
              </a:ext>
            </a:extLst>
          </p:cNvPr>
          <p:cNvPicPr>
            <a:picLocks noChangeAspect="1"/>
          </p:cNvPicPr>
          <p:nvPr/>
        </p:nvPicPr>
        <p:blipFill rotWithShape="1">
          <a:blip r:embed="rId4"/>
          <a:srcRect l="1338" t="30111" r="10642" b="15387"/>
          <a:stretch/>
        </p:blipFill>
        <p:spPr>
          <a:xfrm>
            <a:off x="2856408" y="3576656"/>
            <a:ext cx="9283337" cy="3233449"/>
          </a:xfrm>
          <a:prstGeom prst="rect">
            <a:avLst/>
          </a:prstGeom>
        </p:spPr>
      </p:pic>
      <p:sp>
        <p:nvSpPr>
          <p:cNvPr id="6" name="Title 1">
            <a:extLst>
              <a:ext uri="{FF2B5EF4-FFF2-40B4-BE49-F238E27FC236}">
                <a16:creationId xmlns:a16="http://schemas.microsoft.com/office/drawing/2014/main" id="{C0B97C96-CD41-2631-2BC6-3A66FC15FA52}"/>
              </a:ext>
            </a:extLst>
          </p:cNvPr>
          <p:cNvSpPr txBox="1">
            <a:spLocks/>
          </p:cNvSpPr>
          <p:nvPr/>
        </p:nvSpPr>
        <p:spPr>
          <a:xfrm>
            <a:off x="150566" y="220132"/>
            <a:ext cx="2483161" cy="141707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Broad Tenure &amp; pay scales</a:t>
            </a:r>
          </a:p>
        </p:txBody>
      </p:sp>
      <p:sp>
        <p:nvSpPr>
          <p:cNvPr id="8" name="Slide Number Placeholder 4">
            <a:extLst>
              <a:ext uri="{FF2B5EF4-FFF2-40B4-BE49-F238E27FC236}">
                <a16:creationId xmlns:a16="http://schemas.microsoft.com/office/drawing/2014/main" id="{404B9612-266E-F3DE-BEAB-569D9F4A504C}"/>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45</a:t>
            </a:fld>
            <a:endParaRPr lang="en-US" dirty="0"/>
          </a:p>
        </p:txBody>
      </p:sp>
      <p:sp>
        <p:nvSpPr>
          <p:cNvPr id="9" name="TextBox 8">
            <a:extLst>
              <a:ext uri="{FF2B5EF4-FFF2-40B4-BE49-F238E27FC236}">
                <a16:creationId xmlns:a16="http://schemas.microsoft.com/office/drawing/2014/main" id="{702C09F8-FF4C-A3B4-514A-CA4AC3749272}"/>
              </a:ext>
            </a:extLst>
          </p:cNvPr>
          <p:cNvSpPr txBox="1"/>
          <p:nvPr/>
        </p:nvSpPr>
        <p:spPr>
          <a:xfrm>
            <a:off x="52253" y="1637211"/>
            <a:ext cx="2746950" cy="4524315"/>
          </a:xfrm>
          <a:prstGeom prst="rect">
            <a:avLst/>
          </a:prstGeom>
          <a:noFill/>
        </p:spPr>
        <p:txBody>
          <a:bodyPr wrap="square" rtlCol="0">
            <a:spAutoFit/>
          </a:bodyPr>
          <a:lstStyle/>
          <a:p>
            <a:pPr marL="285750" indent="-285750">
              <a:buFont typeface="Arial" panose="020B0604020202020204" pitchFamily="34" charset="0"/>
              <a:buChar char="•"/>
            </a:pPr>
            <a:r>
              <a:rPr lang="en-US" sz="1600" dirty="0"/>
              <a:t>Dwelling stock by tenure, size and income needed is compared to pay-scales for various jobs.</a:t>
            </a:r>
          </a:p>
          <a:p>
            <a:pPr marL="285750" indent="-285750">
              <a:buFont typeface="Arial" panose="020B0604020202020204" pitchFamily="34" charset="0"/>
              <a:buChar char="•"/>
            </a:pPr>
            <a:r>
              <a:rPr lang="en-US" sz="1600" dirty="0"/>
              <a:t>Please note the income needed for housing cost is based on CACI income data, so payscales (quoted salaries) and not strictly comparable.</a:t>
            </a:r>
            <a:endParaRPr lang="en-GB" sz="1600" dirty="0"/>
          </a:p>
          <a:p>
            <a:pPr marL="285750" indent="-285750">
              <a:buFont typeface="Arial" panose="020B0604020202020204" pitchFamily="34" charset="0"/>
              <a:buChar char="•"/>
            </a:pPr>
            <a:r>
              <a:rPr lang="en-US" sz="1600" dirty="0"/>
              <a:t>So this diagram can only give an indication of how national and local pay rates compare to housing costs; but we hope help to indicate pressures.</a:t>
            </a:r>
          </a:p>
          <a:p>
            <a:pPr marL="285750" indent="-285750">
              <a:buFont typeface="Arial" panose="020B0604020202020204" pitchFamily="34" charset="0"/>
              <a:buChar char="•"/>
            </a:pPr>
            <a:r>
              <a:rPr lang="en-US" sz="1600" dirty="0">
                <a:solidFill>
                  <a:srgbClr val="C00000"/>
                </a:solidFill>
              </a:rPr>
              <a:t>Red text = Cambridge</a:t>
            </a:r>
          </a:p>
          <a:p>
            <a:pPr marL="285750" indent="-285750">
              <a:buFont typeface="Arial" panose="020B0604020202020204" pitchFamily="34" charset="0"/>
              <a:buChar char="•"/>
            </a:pPr>
            <a:r>
              <a:rPr lang="en-US" sz="1600" dirty="0">
                <a:solidFill>
                  <a:srgbClr val="0070C0"/>
                </a:solidFill>
              </a:rPr>
              <a:t>Blue = South Cambs</a:t>
            </a:r>
          </a:p>
        </p:txBody>
      </p:sp>
      <p:sp>
        <p:nvSpPr>
          <p:cNvPr id="10" name="Rectangle: Rounded Corners 9">
            <a:extLst>
              <a:ext uri="{FF2B5EF4-FFF2-40B4-BE49-F238E27FC236}">
                <a16:creationId xmlns:a16="http://schemas.microsoft.com/office/drawing/2014/main" id="{F30948C1-A51B-CF4B-5150-CA979C6CC57B}"/>
              </a:ext>
            </a:extLst>
          </p:cNvPr>
          <p:cNvSpPr/>
          <p:nvPr/>
        </p:nvSpPr>
        <p:spPr>
          <a:xfrm>
            <a:off x="8818868" y="19587"/>
            <a:ext cx="1080000" cy="435149"/>
          </a:xfrm>
          <a:prstGeom prst="roundRect">
            <a:avLst/>
          </a:prstGeom>
          <a:solidFill>
            <a:schemeClr val="bg1">
              <a:lumMod val="95000"/>
            </a:schemeClr>
          </a:solid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7030A0"/>
                </a:solidFill>
              </a:rPr>
              <a:t>Social &amp; affordable rented (average)</a:t>
            </a:r>
          </a:p>
        </p:txBody>
      </p:sp>
      <p:sp>
        <p:nvSpPr>
          <p:cNvPr id="11" name="Rectangle: Rounded Corners 10">
            <a:extLst>
              <a:ext uri="{FF2B5EF4-FFF2-40B4-BE49-F238E27FC236}">
                <a16:creationId xmlns:a16="http://schemas.microsoft.com/office/drawing/2014/main" id="{357F0B99-481D-0217-D36A-90D3C484FAAE}"/>
              </a:ext>
            </a:extLst>
          </p:cNvPr>
          <p:cNvSpPr/>
          <p:nvPr/>
        </p:nvSpPr>
        <p:spPr>
          <a:xfrm>
            <a:off x="9953547" y="19587"/>
            <a:ext cx="1080000" cy="435149"/>
          </a:xfrm>
          <a:prstGeom prst="roundRect">
            <a:avLst/>
          </a:prstGeom>
          <a:solidFill>
            <a:schemeClr val="bg1">
              <a:lumMod val="95000"/>
            </a:schemeClr>
          </a:solid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0070C0"/>
                </a:solidFill>
              </a:rPr>
              <a:t>Intermediate rented (80% of private rent)</a:t>
            </a:r>
          </a:p>
        </p:txBody>
      </p:sp>
      <p:sp>
        <p:nvSpPr>
          <p:cNvPr id="12" name="Rectangle: Rounded Corners 11">
            <a:extLst>
              <a:ext uri="{FF2B5EF4-FFF2-40B4-BE49-F238E27FC236}">
                <a16:creationId xmlns:a16="http://schemas.microsoft.com/office/drawing/2014/main" id="{63B82B5D-BB98-6914-03C1-B392C1ADDAE5}"/>
              </a:ext>
            </a:extLst>
          </p:cNvPr>
          <p:cNvSpPr/>
          <p:nvPr/>
        </p:nvSpPr>
        <p:spPr>
          <a:xfrm>
            <a:off x="9944860" y="489336"/>
            <a:ext cx="1080000" cy="435149"/>
          </a:xfrm>
          <a:prstGeom prst="roundRect">
            <a:avLst/>
          </a:prstGeom>
          <a:solidFill>
            <a:schemeClr val="bg1">
              <a:lumMod val="95000"/>
            </a:schemeClr>
          </a:solid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00B050"/>
                </a:solidFill>
              </a:rPr>
              <a:t>Private rent (median)</a:t>
            </a:r>
          </a:p>
        </p:txBody>
      </p:sp>
      <p:sp>
        <p:nvSpPr>
          <p:cNvPr id="13" name="Rectangle: Rounded Corners 12">
            <a:extLst>
              <a:ext uri="{FF2B5EF4-FFF2-40B4-BE49-F238E27FC236}">
                <a16:creationId xmlns:a16="http://schemas.microsoft.com/office/drawing/2014/main" id="{8DF56ED6-1673-BE0B-E366-3F74B3C77D79}"/>
              </a:ext>
            </a:extLst>
          </p:cNvPr>
          <p:cNvSpPr/>
          <p:nvPr/>
        </p:nvSpPr>
        <p:spPr>
          <a:xfrm>
            <a:off x="11111086" y="19587"/>
            <a:ext cx="1080000" cy="435149"/>
          </a:xfrm>
          <a:prstGeom prst="roundRect">
            <a:avLst/>
          </a:prstGeom>
          <a:solidFill>
            <a:schemeClr val="bg1">
              <a:lumMod val="95000"/>
            </a:schemeClr>
          </a:solid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FF9933"/>
                </a:solidFill>
              </a:rPr>
              <a:t>Homebuy / shared ownership (avg)</a:t>
            </a:r>
          </a:p>
        </p:txBody>
      </p:sp>
      <p:sp>
        <p:nvSpPr>
          <p:cNvPr id="14" name="Rectangle: Rounded Corners 13">
            <a:extLst>
              <a:ext uri="{FF2B5EF4-FFF2-40B4-BE49-F238E27FC236}">
                <a16:creationId xmlns:a16="http://schemas.microsoft.com/office/drawing/2014/main" id="{99089A93-06FD-9758-575E-06655E5297BF}"/>
              </a:ext>
            </a:extLst>
          </p:cNvPr>
          <p:cNvSpPr/>
          <p:nvPr/>
        </p:nvSpPr>
        <p:spPr>
          <a:xfrm>
            <a:off x="11094719" y="489336"/>
            <a:ext cx="1080000" cy="435149"/>
          </a:xfrm>
          <a:prstGeom prst="roundRect">
            <a:avLst/>
          </a:prstGeom>
          <a:solidFill>
            <a:schemeClr val="bg1">
              <a:lumMod val="95000"/>
            </a:schemeClr>
          </a:solid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C00000"/>
                </a:solidFill>
              </a:rPr>
              <a:t>Resales (lower quartile &amp; average)</a:t>
            </a:r>
          </a:p>
        </p:txBody>
      </p:sp>
      <p:sp>
        <p:nvSpPr>
          <p:cNvPr id="15" name="Rectangle: Rounded Corners 14">
            <a:extLst>
              <a:ext uri="{FF2B5EF4-FFF2-40B4-BE49-F238E27FC236}">
                <a16:creationId xmlns:a16="http://schemas.microsoft.com/office/drawing/2014/main" id="{639E9C11-52F0-9AA3-A785-37918B151C93}"/>
              </a:ext>
            </a:extLst>
          </p:cNvPr>
          <p:cNvSpPr/>
          <p:nvPr/>
        </p:nvSpPr>
        <p:spPr>
          <a:xfrm>
            <a:off x="11094719" y="967168"/>
            <a:ext cx="1080000" cy="435149"/>
          </a:xfrm>
          <a:prstGeom prst="roundRect">
            <a:avLst/>
          </a:prstGeom>
          <a:solidFill>
            <a:schemeClr val="bg1">
              <a:lumMod val="95000"/>
            </a:schemeClr>
          </a:solidFill>
          <a:ln>
            <a:solidFill>
              <a:srgbClr val="FF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FF00FF"/>
                </a:solidFill>
              </a:rPr>
              <a:t>New build (lower quartile &amp; average)</a:t>
            </a:r>
          </a:p>
        </p:txBody>
      </p:sp>
      <p:sp>
        <p:nvSpPr>
          <p:cNvPr id="16" name="Rectangle: Rounded Corners 15">
            <a:extLst>
              <a:ext uri="{FF2B5EF4-FFF2-40B4-BE49-F238E27FC236}">
                <a16:creationId xmlns:a16="http://schemas.microsoft.com/office/drawing/2014/main" id="{759826A3-29A2-8BC9-3BC8-189DE63FFCD6}"/>
              </a:ext>
            </a:extLst>
          </p:cNvPr>
          <p:cNvSpPr/>
          <p:nvPr/>
        </p:nvSpPr>
        <p:spPr>
          <a:xfrm>
            <a:off x="6618514" y="1116843"/>
            <a:ext cx="2549271" cy="190989"/>
          </a:xfrm>
          <a:prstGeom prst="round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Rounded Corners 16">
            <a:extLst>
              <a:ext uri="{FF2B5EF4-FFF2-40B4-BE49-F238E27FC236}">
                <a16:creationId xmlns:a16="http://schemas.microsoft.com/office/drawing/2014/main" id="{157D7A75-AD0E-3A4E-D8B2-3E74C45C7656}"/>
              </a:ext>
            </a:extLst>
          </p:cNvPr>
          <p:cNvSpPr/>
          <p:nvPr/>
        </p:nvSpPr>
        <p:spPr>
          <a:xfrm>
            <a:off x="6618515" y="1309722"/>
            <a:ext cx="3405052" cy="190989"/>
          </a:xfrm>
          <a:prstGeom prst="roundRect">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Rounded Corners 17">
            <a:extLst>
              <a:ext uri="{FF2B5EF4-FFF2-40B4-BE49-F238E27FC236}">
                <a16:creationId xmlns:a16="http://schemas.microsoft.com/office/drawing/2014/main" id="{32DB4A3E-DCEF-D3E7-914D-CE94E52D4803}"/>
              </a:ext>
            </a:extLst>
          </p:cNvPr>
          <p:cNvSpPr/>
          <p:nvPr/>
        </p:nvSpPr>
        <p:spPr>
          <a:xfrm>
            <a:off x="6199850" y="1518442"/>
            <a:ext cx="4267853" cy="360548"/>
          </a:xfrm>
          <a:prstGeom prst="round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Rounded Corners 18">
            <a:extLst>
              <a:ext uri="{FF2B5EF4-FFF2-40B4-BE49-F238E27FC236}">
                <a16:creationId xmlns:a16="http://schemas.microsoft.com/office/drawing/2014/main" id="{E4A6C177-6C53-169F-52EE-B5E3E5C9A6FD}"/>
              </a:ext>
            </a:extLst>
          </p:cNvPr>
          <p:cNvSpPr/>
          <p:nvPr/>
        </p:nvSpPr>
        <p:spPr>
          <a:xfrm>
            <a:off x="7898674" y="1883348"/>
            <a:ext cx="2969623" cy="396686"/>
          </a:xfrm>
          <a:prstGeom prst="roundRect">
            <a:avLst/>
          </a:prstGeom>
          <a:noFill/>
          <a:ln>
            <a:solidFill>
              <a:srgbClr val="FF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Rounded Corners 19">
            <a:extLst>
              <a:ext uri="{FF2B5EF4-FFF2-40B4-BE49-F238E27FC236}">
                <a16:creationId xmlns:a16="http://schemas.microsoft.com/office/drawing/2014/main" id="{4C1EC2D4-5CB5-985C-B148-63A5531F7AF6}"/>
              </a:ext>
            </a:extLst>
          </p:cNvPr>
          <p:cNvSpPr/>
          <p:nvPr/>
        </p:nvSpPr>
        <p:spPr>
          <a:xfrm>
            <a:off x="5360970" y="115782"/>
            <a:ext cx="2137110" cy="779891"/>
          </a:xfrm>
          <a:prstGeom prst="roundRect">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Rounded Corners 20">
            <a:extLst>
              <a:ext uri="{FF2B5EF4-FFF2-40B4-BE49-F238E27FC236}">
                <a16:creationId xmlns:a16="http://schemas.microsoft.com/office/drawing/2014/main" id="{5D566AFB-1369-A542-4162-B1DD21D84647}"/>
              </a:ext>
            </a:extLst>
          </p:cNvPr>
          <p:cNvSpPr/>
          <p:nvPr/>
        </p:nvSpPr>
        <p:spPr>
          <a:xfrm>
            <a:off x="6199850" y="897565"/>
            <a:ext cx="2137109" cy="217387"/>
          </a:xfrm>
          <a:prstGeom prst="round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Rounded Corners 21">
            <a:extLst>
              <a:ext uri="{FF2B5EF4-FFF2-40B4-BE49-F238E27FC236}">
                <a16:creationId xmlns:a16="http://schemas.microsoft.com/office/drawing/2014/main" id="{A57F2491-E64C-5BE5-6314-B43BCDEF09EC}"/>
              </a:ext>
            </a:extLst>
          </p:cNvPr>
          <p:cNvSpPr/>
          <p:nvPr/>
        </p:nvSpPr>
        <p:spPr>
          <a:xfrm>
            <a:off x="5360970" y="2469680"/>
            <a:ext cx="2137110" cy="4209793"/>
          </a:xfrm>
          <a:prstGeom prst="roundRect">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Rounded Corners 22">
            <a:extLst>
              <a:ext uri="{FF2B5EF4-FFF2-40B4-BE49-F238E27FC236}">
                <a16:creationId xmlns:a16="http://schemas.microsoft.com/office/drawing/2014/main" id="{A3473336-7BBB-DFA3-0783-94C2B4CA1373}"/>
              </a:ext>
            </a:extLst>
          </p:cNvPr>
          <p:cNvSpPr/>
          <p:nvPr/>
        </p:nvSpPr>
        <p:spPr>
          <a:xfrm>
            <a:off x="6199850" y="2469467"/>
            <a:ext cx="2137109" cy="4209793"/>
          </a:xfrm>
          <a:prstGeom prst="round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Rounded Corners 23">
            <a:extLst>
              <a:ext uri="{FF2B5EF4-FFF2-40B4-BE49-F238E27FC236}">
                <a16:creationId xmlns:a16="http://schemas.microsoft.com/office/drawing/2014/main" id="{95B24947-4CDB-B318-B2E8-41C4A9E735D3}"/>
              </a:ext>
            </a:extLst>
          </p:cNvPr>
          <p:cNvSpPr/>
          <p:nvPr/>
        </p:nvSpPr>
        <p:spPr>
          <a:xfrm>
            <a:off x="6618514" y="2471024"/>
            <a:ext cx="2549271" cy="4208236"/>
          </a:xfrm>
          <a:prstGeom prst="round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Rounded Corners 24">
            <a:extLst>
              <a:ext uri="{FF2B5EF4-FFF2-40B4-BE49-F238E27FC236}">
                <a16:creationId xmlns:a16="http://schemas.microsoft.com/office/drawing/2014/main" id="{0B9323BE-5F52-0C45-4EB2-94D8DD73DFFA}"/>
              </a:ext>
            </a:extLst>
          </p:cNvPr>
          <p:cNvSpPr/>
          <p:nvPr/>
        </p:nvSpPr>
        <p:spPr>
          <a:xfrm>
            <a:off x="6618515" y="2481029"/>
            <a:ext cx="3405052" cy="4208236"/>
          </a:xfrm>
          <a:prstGeom prst="roundRect">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Rounded Corners 25">
            <a:extLst>
              <a:ext uri="{FF2B5EF4-FFF2-40B4-BE49-F238E27FC236}">
                <a16:creationId xmlns:a16="http://schemas.microsoft.com/office/drawing/2014/main" id="{00572140-5CF8-F827-2F25-9A0105ED5E5C}"/>
              </a:ext>
            </a:extLst>
          </p:cNvPr>
          <p:cNvSpPr/>
          <p:nvPr/>
        </p:nvSpPr>
        <p:spPr>
          <a:xfrm>
            <a:off x="6199850" y="2472030"/>
            <a:ext cx="4267853" cy="4207230"/>
          </a:xfrm>
          <a:prstGeom prst="round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Rounded Corners 26">
            <a:extLst>
              <a:ext uri="{FF2B5EF4-FFF2-40B4-BE49-F238E27FC236}">
                <a16:creationId xmlns:a16="http://schemas.microsoft.com/office/drawing/2014/main" id="{E15554EF-AD6F-2055-2702-ACBB39363622}"/>
              </a:ext>
            </a:extLst>
          </p:cNvPr>
          <p:cNvSpPr/>
          <p:nvPr/>
        </p:nvSpPr>
        <p:spPr>
          <a:xfrm>
            <a:off x="7898674" y="2485689"/>
            <a:ext cx="2969623" cy="4193571"/>
          </a:xfrm>
          <a:prstGeom prst="roundRect">
            <a:avLst/>
          </a:prstGeom>
          <a:noFill/>
          <a:ln>
            <a:solidFill>
              <a:srgbClr val="FF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Arrow: Left-Right 27">
            <a:extLst>
              <a:ext uri="{FF2B5EF4-FFF2-40B4-BE49-F238E27FC236}">
                <a16:creationId xmlns:a16="http://schemas.microsoft.com/office/drawing/2014/main" id="{6344501C-158A-0D95-B5D8-DB2A0EB8D98C}"/>
              </a:ext>
            </a:extLst>
          </p:cNvPr>
          <p:cNvSpPr/>
          <p:nvPr/>
        </p:nvSpPr>
        <p:spPr>
          <a:xfrm>
            <a:off x="5377212" y="2372381"/>
            <a:ext cx="2091186" cy="672525"/>
          </a:xfrm>
          <a:prstGeom prst="leftRightArrow">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800" dirty="0">
                <a:solidFill>
                  <a:srgbClr val="7030A0"/>
                </a:solidFill>
                <a:latin typeface="+mj-lt"/>
              </a:rPr>
              <a:t>Payscales relating to social / affordable rents</a:t>
            </a:r>
          </a:p>
        </p:txBody>
      </p:sp>
      <p:sp>
        <p:nvSpPr>
          <p:cNvPr id="29" name="Arrow: Left-Right 28">
            <a:extLst>
              <a:ext uri="{FF2B5EF4-FFF2-40B4-BE49-F238E27FC236}">
                <a16:creationId xmlns:a16="http://schemas.microsoft.com/office/drawing/2014/main" id="{06A84152-C484-B375-45C3-937FB8931185}"/>
              </a:ext>
            </a:extLst>
          </p:cNvPr>
          <p:cNvSpPr/>
          <p:nvPr/>
        </p:nvSpPr>
        <p:spPr>
          <a:xfrm>
            <a:off x="6229532" y="2873073"/>
            <a:ext cx="2091186" cy="504000"/>
          </a:xfrm>
          <a:prstGeom prst="leftRightArrow">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800" dirty="0">
                <a:solidFill>
                  <a:srgbClr val="0070C0"/>
                </a:solidFill>
              </a:rPr>
              <a:t>Payscales equating to intermediate rents</a:t>
            </a:r>
          </a:p>
        </p:txBody>
      </p:sp>
      <p:sp>
        <p:nvSpPr>
          <p:cNvPr id="30" name="Arrow: Left-Right 29">
            <a:extLst>
              <a:ext uri="{FF2B5EF4-FFF2-40B4-BE49-F238E27FC236}">
                <a16:creationId xmlns:a16="http://schemas.microsoft.com/office/drawing/2014/main" id="{52E7CED8-E2AA-5277-8ED6-D29A281C5974}"/>
              </a:ext>
            </a:extLst>
          </p:cNvPr>
          <p:cNvSpPr/>
          <p:nvPr/>
        </p:nvSpPr>
        <p:spPr>
          <a:xfrm>
            <a:off x="6618514" y="3487515"/>
            <a:ext cx="2524166" cy="504000"/>
          </a:xfrm>
          <a:prstGeom prst="leftRightArrow">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800" dirty="0">
                <a:solidFill>
                  <a:srgbClr val="00B050"/>
                </a:solidFill>
              </a:rPr>
              <a:t>Payscales relating to private rents</a:t>
            </a:r>
          </a:p>
        </p:txBody>
      </p:sp>
      <p:sp>
        <p:nvSpPr>
          <p:cNvPr id="31" name="Arrow: Left-Right 30">
            <a:extLst>
              <a:ext uri="{FF2B5EF4-FFF2-40B4-BE49-F238E27FC236}">
                <a16:creationId xmlns:a16="http://schemas.microsoft.com/office/drawing/2014/main" id="{A1EE5BD8-97A6-5266-EEA3-21D5B6524EBA}"/>
              </a:ext>
            </a:extLst>
          </p:cNvPr>
          <p:cNvSpPr/>
          <p:nvPr/>
        </p:nvSpPr>
        <p:spPr>
          <a:xfrm>
            <a:off x="6618515" y="4395019"/>
            <a:ext cx="3384126" cy="427970"/>
          </a:xfrm>
          <a:prstGeom prst="leftRightArrow">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800" dirty="0">
                <a:solidFill>
                  <a:srgbClr val="FF9933"/>
                </a:solidFill>
              </a:rPr>
              <a:t>Payscales relating to Homebuy / shared ownership</a:t>
            </a:r>
          </a:p>
        </p:txBody>
      </p:sp>
      <p:sp>
        <p:nvSpPr>
          <p:cNvPr id="32" name="Arrow: Left-Right 31">
            <a:extLst>
              <a:ext uri="{FF2B5EF4-FFF2-40B4-BE49-F238E27FC236}">
                <a16:creationId xmlns:a16="http://schemas.microsoft.com/office/drawing/2014/main" id="{26D81845-6682-CA7F-96EB-A3B40814FD04}"/>
              </a:ext>
            </a:extLst>
          </p:cNvPr>
          <p:cNvSpPr/>
          <p:nvPr/>
        </p:nvSpPr>
        <p:spPr>
          <a:xfrm>
            <a:off x="6239668" y="4773297"/>
            <a:ext cx="4228036" cy="427970"/>
          </a:xfrm>
          <a:prstGeom prst="leftRightArrow">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800" dirty="0">
                <a:solidFill>
                  <a:srgbClr val="C00000"/>
                </a:solidFill>
              </a:rPr>
              <a:t>Payscales relating to resales</a:t>
            </a:r>
          </a:p>
        </p:txBody>
      </p:sp>
      <p:sp>
        <p:nvSpPr>
          <p:cNvPr id="33" name="Arrow: Left-Right 32">
            <a:extLst>
              <a:ext uri="{FF2B5EF4-FFF2-40B4-BE49-F238E27FC236}">
                <a16:creationId xmlns:a16="http://schemas.microsoft.com/office/drawing/2014/main" id="{8868252D-650F-2916-42B4-F0588B5E24D9}"/>
              </a:ext>
            </a:extLst>
          </p:cNvPr>
          <p:cNvSpPr/>
          <p:nvPr/>
        </p:nvSpPr>
        <p:spPr>
          <a:xfrm>
            <a:off x="7916744" y="5335837"/>
            <a:ext cx="2943327" cy="427970"/>
          </a:xfrm>
          <a:prstGeom prst="leftRightArrow">
            <a:avLst/>
          </a:prstGeom>
          <a:noFill/>
          <a:ln>
            <a:solidFill>
              <a:srgbClr val="FF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800" dirty="0">
                <a:solidFill>
                  <a:srgbClr val="FF00FF"/>
                </a:solidFill>
              </a:rPr>
              <a:t>Payscales relating to new build</a:t>
            </a:r>
          </a:p>
        </p:txBody>
      </p:sp>
      <p:sp>
        <p:nvSpPr>
          <p:cNvPr id="34" name="Footer Placeholder 3">
            <a:extLst>
              <a:ext uri="{FF2B5EF4-FFF2-40B4-BE49-F238E27FC236}">
                <a16:creationId xmlns:a16="http://schemas.microsoft.com/office/drawing/2014/main" id="{DB674078-A17E-9597-010B-DB03BB2C96FF}"/>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p:sp>
        <p:nvSpPr>
          <p:cNvPr id="36" name="TextBox 35">
            <a:extLst>
              <a:ext uri="{FF2B5EF4-FFF2-40B4-BE49-F238E27FC236}">
                <a16:creationId xmlns:a16="http://schemas.microsoft.com/office/drawing/2014/main" id="{EFB13C51-E309-B1B5-8755-71A219F12B3F}"/>
              </a:ext>
            </a:extLst>
          </p:cNvPr>
          <p:cNvSpPr txBox="1"/>
          <p:nvPr/>
        </p:nvSpPr>
        <p:spPr>
          <a:xfrm>
            <a:off x="8783218" y="4490865"/>
            <a:ext cx="3299322" cy="1600438"/>
          </a:xfrm>
          <a:prstGeom prst="rect">
            <a:avLst/>
          </a:prstGeom>
          <a:solidFill>
            <a:schemeClr val="bg1"/>
          </a:solidFill>
        </p:spPr>
        <p:txBody>
          <a:bodyPr wrap="square" rtlCol="0">
            <a:spAutoFit/>
          </a:bodyPr>
          <a:lstStyle/>
          <a:p>
            <a:pPr algn="ctr"/>
            <a:r>
              <a:rPr lang="en-GB" sz="1400" dirty="0"/>
              <a:t>Because this becomes quite complex, comparing housing costs for 2 districts, the tenures and sizes of homes, and the various payscales, we have also created separate slide decks (including this payscale comparison) for Cambridge and South Cambs individually</a:t>
            </a:r>
          </a:p>
        </p:txBody>
      </p:sp>
    </p:spTree>
    <p:extLst>
      <p:ext uri="{BB962C8B-B14F-4D97-AF65-F5344CB8AC3E}">
        <p14:creationId xmlns:p14="http://schemas.microsoft.com/office/powerpoint/2010/main" val="141846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42"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42"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1000"/>
                                        <p:tgtEl>
                                          <p:spTgt spid="29"/>
                                        </p:tgtEl>
                                      </p:cBhvr>
                                    </p:animEffect>
                                    <p:anim calcmode="lin" valueType="num">
                                      <p:cBhvr>
                                        <p:cTn id="27" dur="1000" fill="hold"/>
                                        <p:tgtEl>
                                          <p:spTgt spid="29"/>
                                        </p:tgtEl>
                                        <p:attrNameLst>
                                          <p:attrName>ppt_x</p:attrName>
                                        </p:attrNameLst>
                                      </p:cBhvr>
                                      <p:tavLst>
                                        <p:tav tm="0">
                                          <p:val>
                                            <p:strVal val="#ppt_x"/>
                                          </p:val>
                                        </p:tav>
                                        <p:tav tm="100000">
                                          <p:val>
                                            <p:strVal val="#ppt_x"/>
                                          </p:val>
                                        </p:tav>
                                      </p:tavLst>
                                    </p:anim>
                                    <p:anim calcmode="lin" valueType="num">
                                      <p:cBhvr>
                                        <p:cTn id="2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42"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childTnLst>
                                </p:cTn>
                              </p:par>
                              <p:par>
                                <p:cTn id="50" presetID="42"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anim calcmode="lin" valueType="num">
                                      <p:cBhvr>
                                        <p:cTn id="53" dur="1000" fill="hold"/>
                                        <p:tgtEl>
                                          <p:spTgt spid="31"/>
                                        </p:tgtEl>
                                        <p:attrNameLst>
                                          <p:attrName>ppt_x</p:attrName>
                                        </p:attrNameLst>
                                      </p:cBhvr>
                                      <p:tavLst>
                                        <p:tav tm="0">
                                          <p:val>
                                            <p:strVal val="#ppt_x"/>
                                          </p:val>
                                        </p:tav>
                                        <p:tav tm="100000">
                                          <p:val>
                                            <p:strVal val="#ppt_x"/>
                                          </p:val>
                                        </p:tav>
                                      </p:tavLst>
                                    </p:anim>
                                    <p:anim calcmode="lin" valueType="num">
                                      <p:cBhvr>
                                        <p:cTn id="5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par>
                                <p:cTn id="63" presetID="42"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1000"/>
                                        <p:tgtEl>
                                          <p:spTgt spid="32"/>
                                        </p:tgtEl>
                                      </p:cBhvr>
                                    </p:animEffect>
                                    <p:anim calcmode="lin" valueType="num">
                                      <p:cBhvr>
                                        <p:cTn id="66" dur="1000" fill="hold"/>
                                        <p:tgtEl>
                                          <p:spTgt spid="32"/>
                                        </p:tgtEl>
                                        <p:attrNameLst>
                                          <p:attrName>ppt_x</p:attrName>
                                        </p:attrNameLst>
                                      </p:cBhvr>
                                      <p:tavLst>
                                        <p:tav tm="0">
                                          <p:val>
                                            <p:strVal val="#ppt_x"/>
                                          </p:val>
                                        </p:tav>
                                        <p:tav tm="100000">
                                          <p:val>
                                            <p:strVal val="#ppt_x"/>
                                          </p:val>
                                        </p:tav>
                                      </p:tavLst>
                                    </p:anim>
                                    <p:anim calcmode="lin" valueType="num">
                                      <p:cBhvr>
                                        <p:cTn id="6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childTnLst>
                                </p:cTn>
                              </p:par>
                              <p:par>
                                <p:cTn id="76" presetID="42" presetClass="entr" presetSubtype="0"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2A8E86-38DC-1AAE-DB25-AA683B80D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F7585F91-214A-A73B-BED2-714A415977C9}"/>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CE79E861-1527-2147-92C4-9FB0B75F32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A189A2C-67E0-E8BE-D903-4CD209C70B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3E1A4A0A-A693-2241-0027-E7C2A32301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4491122-5FFB-9D58-991F-5F12AE5E01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Rectangle 8">
            <a:extLst>
              <a:ext uri="{FF2B5EF4-FFF2-40B4-BE49-F238E27FC236}">
                <a16:creationId xmlns:a16="http://schemas.microsoft.com/office/drawing/2014/main" id="{C0EF2A71-493F-50D8-106B-89DFC0AF7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9DF9813-FF0C-6AFB-45CD-3EB3EE34A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FF6C4F6-E6E7-7E6A-0AB1-6C8550D74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E6EE4799-BCC8-CFE8-CB52-B72ACC34E414}"/>
              </a:ext>
            </a:extLst>
          </p:cNvPr>
          <p:cNvSpPr txBox="1">
            <a:spLocks/>
          </p:cNvSpPr>
          <p:nvPr/>
        </p:nvSpPr>
        <p:spPr>
          <a:xfrm>
            <a:off x="1557071" y="1584552"/>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Dwelling change </a:t>
            </a:r>
          </a:p>
        </p:txBody>
      </p:sp>
      <p:sp>
        <p:nvSpPr>
          <p:cNvPr id="13" name="Text Placeholder 2">
            <a:extLst>
              <a:ext uri="{FF2B5EF4-FFF2-40B4-BE49-F238E27FC236}">
                <a16:creationId xmlns:a16="http://schemas.microsoft.com/office/drawing/2014/main" id="{E9DE71A6-B7BF-2D87-4672-E87DE67AC5D6}"/>
              </a:ext>
            </a:extLst>
          </p:cNvPr>
          <p:cNvSpPr txBox="1">
            <a:spLocks/>
          </p:cNvSpPr>
          <p:nvPr/>
        </p:nvSpPr>
        <p:spPr>
          <a:xfrm>
            <a:off x="1535372" y="3755702"/>
            <a:ext cx="9120954" cy="1121905"/>
          </a:xfrm>
          <a:prstGeom prst="rect">
            <a:avLst/>
          </a:prstGeom>
        </p:spPr>
        <p:txBody>
          <a:bodyPr vert="horz" lIns="91440" tIns="91440" rIns="91440" bIns="9144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US" cap="all" dirty="0">
                <a:solidFill>
                  <a:schemeClr val="accent1"/>
                </a:solidFill>
              </a:rPr>
              <a:t>Dwelling stock, turnover and new build</a:t>
            </a:r>
          </a:p>
          <a:p>
            <a:pPr algn="ctr"/>
            <a:endParaRPr lang="en-US" cap="all" dirty="0">
              <a:solidFill>
                <a:schemeClr val="accent1"/>
              </a:solidFill>
            </a:endParaRPr>
          </a:p>
        </p:txBody>
      </p:sp>
      <p:pic>
        <p:nvPicPr>
          <p:cNvPr id="14" name="Picture 13">
            <a:extLst>
              <a:ext uri="{FF2B5EF4-FFF2-40B4-BE49-F238E27FC236}">
                <a16:creationId xmlns:a16="http://schemas.microsoft.com/office/drawing/2014/main" id="{1F69260F-5971-3144-CA94-78A25F114276}"/>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45AF273C-C4A2-84CA-0CC4-068B4EA377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6" name="Slide Number Placeholder 4">
            <a:extLst>
              <a:ext uri="{FF2B5EF4-FFF2-40B4-BE49-F238E27FC236}">
                <a16:creationId xmlns:a16="http://schemas.microsoft.com/office/drawing/2014/main" id="{0C12A183-015D-83A9-71BC-0B590BB2A3E5}"/>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46</a:t>
            </a:fld>
            <a:endParaRPr lang="en-US" dirty="0"/>
          </a:p>
        </p:txBody>
      </p:sp>
      <p:sp>
        <p:nvSpPr>
          <p:cNvPr id="2" name="Footer Placeholder 3">
            <a:extLst>
              <a:ext uri="{FF2B5EF4-FFF2-40B4-BE49-F238E27FC236}">
                <a16:creationId xmlns:a16="http://schemas.microsoft.com/office/drawing/2014/main" id="{3F7F1050-598A-DD82-D203-72D826D44303}"/>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p:spTree>
    <p:extLst>
      <p:ext uri="{BB962C8B-B14F-4D97-AF65-F5344CB8AC3E}">
        <p14:creationId xmlns:p14="http://schemas.microsoft.com/office/powerpoint/2010/main" val="36617842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6B792BF-7AF3-948A-268B-5599DAA28F3D}"/>
              </a:ext>
            </a:extLst>
          </p:cNvPr>
          <p:cNvSpPr txBox="1">
            <a:spLocks/>
          </p:cNvSpPr>
          <p:nvPr/>
        </p:nvSpPr>
        <p:spPr>
          <a:xfrm>
            <a:off x="351320" y="0"/>
            <a:ext cx="11840680" cy="5863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dwelling change</a:t>
            </a:r>
          </a:p>
        </p:txBody>
      </p:sp>
      <p:graphicFrame>
        <p:nvGraphicFramePr>
          <p:cNvPr id="4" name="Table 7">
            <a:extLst>
              <a:ext uri="{FF2B5EF4-FFF2-40B4-BE49-F238E27FC236}">
                <a16:creationId xmlns:a16="http://schemas.microsoft.com/office/drawing/2014/main" id="{A3DBA4DE-6C46-2AB7-A0D5-FC2491BDEBC1}"/>
              </a:ext>
            </a:extLst>
          </p:cNvPr>
          <p:cNvGraphicFramePr>
            <a:graphicFrameLocks noGrp="1"/>
          </p:cNvGraphicFramePr>
          <p:nvPr>
            <p:extLst>
              <p:ext uri="{D42A27DB-BD31-4B8C-83A1-F6EECF244321}">
                <p14:modId xmlns:p14="http://schemas.microsoft.com/office/powerpoint/2010/main" val="3321281630"/>
              </p:ext>
            </p:extLst>
          </p:nvPr>
        </p:nvGraphicFramePr>
        <p:xfrm>
          <a:off x="351320" y="626813"/>
          <a:ext cx="11611279" cy="5432469"/>
        </p:xfrm>
        <a:graphic>
          <a:graphicData uri="http://schemas.openxmlformats.org/drawingml/2006/table">
            <a:tbl>
              <a:tblPr firstRow="1" bandRow="1">
                <a:tableStyleId>{69012ECD-51FC-41F1-AA8D-1B2483CD663E}</a:tableStyleId>
              </a:tblPr>
              <a:tblGrid>
                <a:gridCol w="3693958">
                  <a:extLst>
                    <a:ext uri="{9D8B030D-6E8A-4147-A177-3AD203B41FA5}">
                      <a16:colId xmlns:a16="http://schemas.microsoft.com/office/drawing/2014/main" val="3927090664"/>
                    </a:ext>
                  </a:extLst>
                </a:gridCol>
                <a:gridCol w="6071060">
                  <a:extLst>
                    <a:ext uri="{9D8B030D-6E8A-4147-A177-3AD203B41FA5}">
                      <a16:colId xmlns:a16="http://schemas.microsoft.com/office/drawing/2014/main" val="3051318368"/>
                    </a:ext>
                  </a:extLst>
                </a:gridCol>
                <a:gridCol w="1846261">
                  <a:extLst>
                    <a:ext uri="{9D8B030D-6E8A-4147-A177-3AD203B41FA5}">
                      <a16:colId xmlns:a16="http://schemas.microsoft.com/office/drawing/2014/main" val="1344021028"/>
                    </a:ext>
                  </a:extLst>
                </a:gridCol>
              </a:tblGrid>
              <a:tr h="2271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Links</a:t>
                      </a:r>
                    </a:p>
                  </a:txBody>
                  <a:tcPr/>
                </a:tc>
                <a:tc>
                  <a:txBody>
                    <a:bodyPr/>
                    <a:lstStyle/>
                    <a:p>
                      <a:r>
                        <a:rPr lang="en-GB" sz="1000" dirty="0"/>
                        <a:t>Dates</a:t>
                      </a:r>
                    </a:p>
                  </a:txBody>
                  <a:tcPr/>
                </a:tc>
                <a:extLst>
                  <a:ext uri="{0D108BD9-81ED-4DB2-BD59-A6C34878D82A}">
                    <a16:rowId xmlns:a16="http://schemas.microsoft.com/office/drawing/2014/main" val="3923115101"/>
                  </a:ext>
                </a:extLst>
              </a:tr>
              <a:tr h="2271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Stock of dwellings: see slide 5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latin typeface="+mn-lt"/>
                      </a:endParaRPr>
                    </a:p>
                  </a:txBody>
                  <a:tcPr/>
                </a:tc>
                <a:tc>
                  <a:txBody>
                    <a:bodyPr/>
                    <a:lstStyle/>
                    <a:p>
                      <a:endParaRPr lang="en-GB" sz="1000" dirty="0"/>
                    </a:p>
                  </a:txBody>
                  <a:tcPr/>
                </a:tc>
                <a:extLst>
                  <a:ext uri="{0D108BD9-81ED-4DB2-BD59-A6C34878D82A}">
                    <a16:rowId xmlns:a16="http://schemas.microsoft.com/office/drawing/2014/main" val="1359836882"/>
                  </a:ext>
                </a:extLst>
              </a:tr>
              <a:tr h="5131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Affordable Housing Supply Statistics (AHS) by district. Provides CLG completions data for Social rent, Affordable rent, Intermediate rent, Shared ownership and Affordable home ownership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hlinkClick r:id="rId2"/>
                        </a:rPr>
                        <a:t>https://assets.publishing.service.gov.uk/government/uploads/system/uploads/attachment_data/file/1034087/Live_Tables_1006-1009.ods</a:t>
                      </a:r>
                      <a:r>
                        <a:rPr lang="en-GB" sz="1000" dirty="0"/>
                        <a:t> </a:t>
                      </a:r>
                      <a:endParaRPr lang="en-GB" sz="1000" b="0" dirty="0">
                        <a:latin typeface="+mn-lt"/>
                      </a:endParaRPr>
                    </a:p>
                  </a:txBody>
                  <a:tcPr/>
                </a:tc>
                <a:tc>
                  <a:txBody>
                    <a:bodyPr/>
                    <a:lstStyle/>
                    <a:p>
                      <a:r>
                        <a:rPr lang="en-GB" sz="1000" dirty="0"/>
                        <a:t>2020-2021</a:t>
                      </a:r>
                    </a:p>
                  </a:txBody>
                  <a:tcPr/>
                </a:tc>
                <a:extLst>
                  <a:ext uri="{0D108BD9-81ED-4DB2-BD59-A6C34878D82A}">
                    <a16:rowId xmlns:a16="http://schemas.microsoft.com/office/drawing/2014/main" val="3415701061"/>
                  </a:ext>
                </a:extLst>
              </a:tr>
              <a:tr h="9371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PRP (housing association) and LA (council) housing stock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2019-20 from </a:t>
                      </a:r>
                      <a:r>
                        <a:rPr lang="en-GB" sz="1000" dirty="0">
                          <a:hlinkClick r:id="rId3"/>
                        </a:rPr>
                        <a:t>https://assets.publishing.service.gov.uk/government/uploads/system/uploads/attachment_data/file/963104/RP_COMBINED_TOOL_2020_FINAL.xlsx</a:t>
                      </a: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2020-21 from </a:t>
                      </a:r>
                      <a:r>
                        <a:rPr lang="en-GB" sz="1000" dirty="0">
                          <a:hlinkClick r:id="rId4"/>
                        </a:rPr>
                        <a:t>https://assets.publishing.service.gov.uk/government/uploads/system/uploads/attachment_data/file/1027082/2021_RP_Lookup_tool.xlsx</a:t>
                      </a:r>
                      <a:r>
                        <a:rPr lang="en-GB" sz="1000" dirty="0"/>
                        <a:t> </a:t>
                      </a:r>
                    </a:p>
                  </a:txBody>
                  <a:tcPr/>
                </a:tc>
                <a:tc>
                  <a:txBody>
                    <a:bodyPr/>
                    <a:lstStyle/>
                    <a:p>
                      <a:r>
                        <a:rPr lang="en-GB" sz="1000" dirty="0"/>
                        <a:t>2019-20</a:t>
                      </a:r>
                    </a:p>
                    <a:p>
                      <a:endParaRPr lang="en-GB" sz="1000" dirty="0"/>
                    </a:p>
                    <a:p>
                      <a:endParaRPr lang="en-GB" sz="1000" dirty="0"/>
                    </a:p>
                    <a:p>
                      <a:r>
                        <a:rPr lang="en-GB" sz="1000" dirty="0"/>
                        <a:t>2020-21</a:t>
                      </a:r>
                    </a:p>
                    <a:p>
                      <a:endParaRPr lang="en-GB" sz="1000" dirty="0"/>
                    </a:p>
                  </a:txBody>
                  <a:tcPr/>
                </a:tc>
                <a:extLst>
                  <a:ext uri="{0D108BD9-81ED-4DB2-BD59-A6C34878D82A}">
                    <a16:rowId xmlns:a16="http://schemas.microsoft.com/office/drawing/2014/main" val="1174112595"/>
                  </a:ext>
                </a:extLst>
              </a:tr>
              <a:tr h="4016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CLG Table 253 Housebuilding: permanent dwellings started and completed, by tenure and district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hlinkClick r:id="rId5"/>
                        </a:rPr>
                        <a:t>https://assets.publishing.service.gov.uk/government/uploads/system/uploads/attachment_data/file/1084086/LiveTable253.ods</a:t>
                      </a:r>
                      <a:endParaRPr lang="en-GB" sz="1000" b="0" dirty="0">
                        <a:latin typeface="+mn-lt"/>
                      </a:endParaRPr>
                    </a:p>
                  </a:txBody>
                  <a:tcPr/>
                </a:tc>
                <a:tc>
                  <a:txBody>
                    <a:bodyPr/>
                    <a:lstStyle/>
                    <a:p>
                      <a:r>
                        <a:rPr lang="en-GB" sz="1000" dirty="0"/>
                        <a:t>2020-21</a:t>
                      </a:r>
                    </a:p>
                  </a:txBody>
                  <a:tcPr/>
                </a:tc>
                <a:extLst>
                  <a:ext uri="{0D108BD9-81ED-4DB2-BD59-A6C34878D82A}">
                    <a16:rowId xmlns:a16="http://schemas.microsoft.com/office/drawing/2014/main" val="2279856294"/>
                  </a:ext>
                </a:extLst>
              </a:tr>
              <a:tr h="3691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(At the time unpublished) Annual Monitoring Report	</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Cambridgeshire and Peterborough unpublished AMR, Email of 26/5/22 confirmed new build figure for West Suffolk (842)	</a:t>
                      </a:r>
                      <a:endParaRPr lang="en-GB" sz="10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2020-21</a:t>
                      </a:r>
                    </a:p>
                  </a:txBody>
                  <a:tcPr/>
                </a:tc>
                <a:extLst>
                  <a:ext uri="{0D108BD9-81ED-4DB2-BD59-A6C34878D82A}">
                    <a16:rowId xmlns:a16="http://schemas.microsoft.com/office/drawing/2014/main" val="3682887777"/>
                  </a:ext>
                </a:extLst>
              </a:tr>
              <a:tr h="2411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HT new vs 2nd hand prices and count</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t>Land Registry via Hometrack (no link as not public data in this format)</a:t>
                      </a:r>
                      <a:endParaRPr lang="en-GB" sz="10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Jan to Dec 2020</a:t>
                      </a:r>
                    </a:p>
                  </a:txBody>
                  <a:tcPr/>
                </a:tc>
                <a:extLst>
                  <a:ext uri="{0D108BD9-81ED-4DB2-BD59-A6C34878D82A}">
                    <a16:rowId xmlns:a16="http://schemas.microsoft.com/office/drawing/2014/main" val="820158824"/>
                  </a:ext>
                </a:extLst>
              </a:tr>
              <a:tr h="4016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Turnover: CORE Table 1d: Reported new social housing lettings by local authority area location of property</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t>CORE website: </a:t>
                      </a:r>
                      <a:r>
                        <a:rPr lang="en-GB" sz="1000" dirty="0">
                          <a:hlinkClick r:id="rId6"/>
                        </a:rPr>
                        <a:t>https://core.communities.gov.uk</a:t>
                      </a:r>
                      <a:r>
                        <a:rPr lang="en-GB" sz="1000" dirty="0"/>
                        <a:t>  </a:t>
                      </a:r>
                      <a:endParaRPr lang="en-GB" sz="10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2017/18 to 2019/20 &amp; 2019/20 to 2020/21 (Apr to Sept)</a:t>
                      </a:r>
                    </a:p>
                  </a:txBody>
                  <a:tcPr/>
                </a:tc>
                <a:extLst>
                  <a:ext uri="{0D108BD9-81ED-4DB2-BD59-A6C34878D82A}">
                    <a16:rowId xmlns:a16="http://schemas.microsoft.com/office/drawing/2014/main" val="2896524033"/>
                  </a:ext>
                </a:extLst>
              </a:tr>
              <a:tr h="4016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Housing stock: Local Authority Housing Statistics dataset, England: Section A - Dwelling Stock	</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hlinkClick r:id="rId7"/>
                        </a:rPr>
                        <a:t>https://www.gov.uk/government/collections/local-authority-housing-data</a:t>
                      </a:r>
                      <a:endParaRPr lang="en-GB"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2020-21</a:t>
                      </a:r>
                    </a:p>
                  </a:txBody>
                  <a:tcPr/>
                </a:tc>
                <a:extLst>
                  <a:ext uri="{0D108BD9-81ED-4DB2-BD59-A6C34878D82A}">
                    <a16:rowId xmlns:a16="http://schemas.microsoft.com/office/drawing/2014/main" val="1388084243"/>
                  </a:ext>
                </a:extLst>
              </a:tr>
              <a:tr h="411580">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t>Lettings: Local Authority Housing Statistics dataset, England: Section D - Lettings and Nominations</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hlinkClick r:id="rId7"/>
                        </a:rPr>
                        <a:t>https://www.gov.uk/government/collections/local-authority-housing-data</a:t>
                      </a:r>
                      <a:r>
                        <a:rPr lang="en-GB" sz="1000" dirty="0"/>
                        <a:t> </a:t>
                      </a:r>
                      <a:endParaRPr lang="en-GB" sz="10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2020-21</a:t>
                      </a:r>
                    </a:p>
                  </a:txBody>
                  <a:tcPr/>
                </a:tc>
                <a:extLst>
                  <a:ext uri="{0D108BD9-81ED-4DB2-BD59-A6C34878D82A}">
                    <a16:rowId xmlns:a16="http://schemas.microsoft.com/office/drawing/2014/main" val="232106242"/>
                  </a:ext>
                </a:extLst>
              </a:tr>
              <a:tr h="411580">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t>EHS 2020-21 Excerpt from English Housing Survey on private rented supply	</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hlinkClick r:id="rId8"/>
                        </a:rPr>
                        <a:t>https://assets.publishing.service.gov.uk/government/uploads/system/uploads/attachment_data/file/1060141/2020-21_EHS_Headline_Report_revised.pdf</a:t>
                      </a:r>
                      <a:endParaRPr lang="en-GB"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2020-21</a:t>
                      </a:r>
                    </a:p>
                  </a:txBody>
                  <a:tcPr/>
                </a:tc>
                <a:extLst>
                  <a:ext uri="{0D108BD9-81ED-4DB2-BD59-A6C34878D82A}">
                    <a16:rowId xmlns:a16="http://schemas.microsoft.com/office/drawing/2014/main" val="1724192025"/>
                  </a:ext>
                </a:extLst>
              </a:tr>
              <a:tr h="323388">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US" sz="1000" dirty="0"/>
                        <a:t>Note: the term Private Registered Provider was used in the context section, this can be taken to also mean Housing Associations (HA) in this section</a:t>
                      </a:r>
                      <a:endParaRPr lang="en-US" sz="1000" b="0" dirty="0">
                        <a:latin typeface="+mn-lt"/>
                      </a:endParaRPr>
                    </a:p>
                  </a:txBody>
                  <a:tcPr/>
                </a:tc>
                <a:tc hMerge="1">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endParaRPr lang="en-GB" sz="1000"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a:tc>
                <a:extLst>
                  <a:ext uri="{0D108BD9-81ED-4DB2-BD59-A6C34878D82A}">
                    <a16:rowId xmlns:a16="http://schemas.microsoft.com/office/drawing/2014/main" val="4067698830"/>
                  </a:ext>
                </a:extLst>
              </a:tr>
              <a:tr h="323388">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kern="1200" dirty="0">
                          <a:solidFill>
                            <a:schemeClr val="tx1"/>
                          </a:solidFill>
                          <a:latin typeface="+mn-lt"/>
                          <a:ea typeface="+mn-ea"/>
                          <a:cs typeface="+mn-cs"/>
                        </a:rPr>
                        <a:t>NOTE: These charts bring together several data sources which may not be directly comparable. So the graphics are intentionally pictorial and are intended to illustrate the scale of dwelling stock, turnover &amp; newbuild.</a:t>
                      </a:r>
                      <a:endParaRPr lang="en-US" sz="1000" b="0" dirty="0">
                        <a:latin typeface="+mn-lt"/>
                      </a:endParaRP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33741263"/>
                  </a:ext>
                </a:extLst>
              </a:tr>
            </a:tbl>
          </a:graphicData>
        </a:graphic>
      </p:graphicFrame>
      <p:sp>
        <p:nvSpPr>
          <p:cNvPr id="5" name="Slide Number Placeholder 4">
            <a:extLst>
              <a:ext uri="{FF2B5EF4-FFF2-40B4-BE49-F238E27FC236}">
                <a16:creationId xmlns:a16="http://schemas.microsoft.com/office/drawing/2014/main" id="{95B6ACEB-E619-0E2F-EEED-2C107410E303}"/>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47</a:t>
            </a:fld>
            <a:endParaRPr lang="en-US" dirty="0"/>
          </a:p>
        </p:txBody>
      </p:sp>
      <p:sp>
        <p:nvSpPr>
          <p:cNvPr id="2" name="Footer Placeholder 3">
            <a:extLst>
              <a:ext uri="{FF2B5EF4-FFF2-40B4-BE49-F238E27FC236}">
                <a16:creationId xmlns:a16="http://schemas.microsoft.com/office/drawing/2014/main" id="{522CF9D1-F133-E1B1-835C-EF35ED2DE0C2}"/>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p:spTree>
    <p:extLst>
      <p:ext uri="{BB962C8B-B14F-4D97-AF65-F5344CB8AC3E}">
        <p14:creationId xmlns:p14="http://schemas.microsoft.com/office/powerpoint/2010/main" val="3259937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134471" y="265171"/>
            <a:ext cx="11414050" cy="685083"/>
          </a:xfrm>
        </p:spPr>
        <p:txBody>
          <a:bodyPr vert="horz" lIns="91440" tIns="45720" rIns="91440" bIns="45720" rtlCol="0" anchor="ctr">
            <a:normAutofit fontScale="90000"/>
          </a:bodyPr>
          <a:lstStyle/>
          <a:p>
            <a:r>
              <a:rPr lang="en-US" sz="4000" dirty="0"/>
              <a:t>Dwelling</a:t>
            </a:r>
            <a:r>
              <a:rPr lang="en-US" sz="4800" kern="1200" dirty="0">
                <a:solidFill>
                  <a:schemeClr val="tx1"/>
                </a:solidFill>
                <a:latin typeface="+mj-lt"/>
                <a:ea typeface="+mj-ea"/>
                <a:cs typeface="+mj-cs"/>
              </a:rPr>
              <a:t> </a:t>
            </a:r>
            <a:r>
              <a:rPr lang="en-US" sz="4000" dirty="0"/>
              <a:t>stock, turnover, newbuild</a:t>
            </a:r>
          </a:p>
        </p:txBody>
      </p:sp>
      <p:sp>
        <p:nvSpPr>
          <p:cNvPr id="5" name="Footer Placeholder 3">
            <a:extLst>
              <a:ext uri="{FF2B5EF4-FFF2-40B4-BE49-F238E27FC236}">
                <a16:creationId xmlns:a16="http://schemas.microsoft.com/office/drawing/2014/main" id="{DD20359D-F838-4B7B-8882-2FCE3C3027DA}"/>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p:graphicFrame>
        <p:nvGraphicFramePr>
          <p:cNvPr id="6" name="Chart 5">
            <a:extLst>
              <a:ext uri="{FF2B5EF4-FFF2-40B4-BE49-F238E27FC236}">
                <a16:creationId xmlns:a16="http://schemas.microsoft.com/office/drawing/2014/main" id="{1D2E617F-9494-4687-B056-C58877C3079A}"/>
              </a:ext>
            </a:extLst>
          </p:cNvPr>
          <p:cNvGraphicFramePr>
            <a:graphicFrameLocks/>
          </p:cNvGraphicFramePr>
          <p:nvPr>
            <p:extLst>
              <p:ext uri="{D42A27DB-BD31-4B8C-83A1-F6EECF244321}">
                <p14:modId xmlns:p14="http://schemas.microsoft.com/office/powerpoint/2010/main" val="1574798486"/>
              </p:ext>
            </p:extLst>
          </p:nvPr>
        </p:nvGraphicFramePr>
        <p:xfrm>
          <a:off x="134471" y="1053737"/>
          <a:ext cx="11878236" cy="506833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14CEEADE-5A21-41B7-A4E4-7B75089DCFC0}"/>
              </a:ext>
            </a:extLst>
          </p:cNvPr>
          <p:cNvSpPr txBox="1"/>
          <p:nvPr/>
        </p:nvSpPr>
        <p:spPr>
          <a:xfrm>
            <a:off x="5994254" y="2261838"/>
            <a:ext cx="5800164" cy="17706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indent="-285750" algn="ctr">
              <a:buFont typeface="Arial" panose="020B0604020202020204" pitchFamily="34" charset="0"/>
              <a:buChar char="•"/>
            </a:pPr>
            <a:r>
              <a:rPr lang="en-GB" sz="1400" dirty="0"/>
              <a:t>Sets out the dwellings in each of five broad tenure groups.</a:t>
            </a:r>
          </a:p>
          <a:p>
            <a:pPr indent="-285750" algn="ctr">
              <a:buFont typeface="Arial" panose="020B0604020202020204" pitchFamily="34" charset="0"/>
              <a:buChar char="•"/>
            </a:pPr>
            <a:r>
              <a:rPr lang="en-GB" sz="1400" dirty="0"/>
              <a:t>Highlights the relatively small number of homes built (in red), compared to the overall housing stock (grey) in each group, which may mean the red houses are too small to clearly see. </a:t>
            </a:r>
          </a:p>
          <a:p>
            <a:pPr indent="-285750" algn="ctr">
              <a:buFont typeface="Arial" panose="020B0604020202020204" pitchFamily="34" charset="0"/>
              <a:buChar char="•"/>
            </a:pPr>
            <a:r>
              <a:rPr lang="en-GB" sz="1400" dirty="0"/>
              <a:t>However the additional homes (red) alongside turnover (blue) do contribute significantly in numbers to housing availability, providing new supply at first let, and then when re-let or re-sold later down the line</a:t>
            </a:r>
          </a:p>
        </p:txBody>
      </p:sp>
      <p:sp>
        <p:nvSpPr>
          <p:cNvPr id="8" name="Slide Number Placeholder 4">
            <a:extLst>
              <a:ext uri="{FF2B5EF4-FFF2-40B4-BE49-F238E27FC236}">
                <a16:creationId xmlns:a16="http://schemas.microsoft.com/office/drawing/2014/main" id="{4A3A5914-67A3-4CFC-B5DF-A1170B8A7F0D}"/>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48</a:t>
            </a:fld>
            <a:endParaRPr lang="en-US" dirty="0"/>
          </a:p>
        </p:txBody>
      </p:sp>
    </p:spTree>
    <p:extLst>
      <p:ext uri="{BB962C8B-B14F-4D97-AF65-F5344CB8AC3E}">
        <p14:creationId xmlns:p14="http://schemas.microsoft.com/office/powerpoint/2010/main" val="72055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4E4D96AA-B0E2-4A88-921C-FC737DEDFE80}"/>
              </a:ext>
            </a:extLst>
          </p:cNvPr>
          <p:cNvGraphicFramePr>
            <a:graphicFrameLocks/>
          </p:cNvGraphicFramePr>
          <p:nvPr>
            <p:extLst>
              <p:ext uri="{D42A27DB-BD31-4B8C-83A1-F6EECF244321}">
                <p14:modId xmlns:p14="http://schemas.microsoft.com/office/powerpoint/2010/main" val="3671183810"/>
              </p:ext>
            </p:extLst>
          </p:nvPr>
        </p:nvGraphicFramePr>
        <p:xfrm>
          <a:off x="6176683" y="591671"/>
          <a:ext cx="5622917" cy="53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1FEF420E-E6FE-40EF-A424-4090E16EBDF9}"/>
              </a:ext>
            </a:extLst>
          </p:cNvPr>
          <p:cNvGraphicFramePr>
            <a:graphicFrameLocks/>
          </p:cNvGraphicFramePr>
          <p:nvPr>
            <p:extLst>
              <p:ext uri="{D42A27DB-BD31-4B8C-83A1-F6EECF244321}">
                <p14:modId xmlns:p14="http://schemas.microsoft.com/office/powerpoint/2010/main" val="2930607054"/>
              </p:ext>
            </p:extLst>
          </p:nvPr>
        </p:nvGraphicFramePr>
        <p:xfrm>
          <a:off x="553766" y="591671"/>
          <a:ext cx="5622917" cy="53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id="{CEC3C1D1-DD23-467C-A719-E823117F42D0}"/>
              </a:ext>
            </a:extLst>
          </p:cNvPr>
          <p:cNvSpPr txBox="1">
            <a:spLocks/>
          </p:cNvSpPr>
          <p:nvPr/>
        </p:nvSpPr>
        <p:spPr>
          <a:xfrm>
            <a:off x="161364" y="-2242"/>
            <a:ext cx="11952000" cy="6835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4000" dirty="0"/>
              <a:t>Comparing stock, turnover, newbuild (%)</a:t>
            </a:r>
            <a:endParaRPr lang="en-US" sz="2000" dirty="0"/>
          </a:p>
        </p:txBody>
      </p:sp>
      <p:sp>
        <p:nvSpPr>
          <p:cNvPr id="8" name="TextBox 7">
            <a:extLst>
              <a:ext uri="{FF2B5EF4-FFF2-40B4-BE49-F238E27FC236}">
                <a16:creationId xmlns:a16="http://schemas.microsoft.com/office/drawing/2014/main" id="{5D9ED751-37F7-47F6-BCD0-550ACD831567}"/>
              </a:ext>
            </a:extLst>
          </p:cNvPr>
          <p:cNvSpPr txBox="1"/>
          <p:nvPr/>
        </p:nvSpPr>
        <p:spPr>
          <a:xfrm>
            <a:off x="239697" y="6112440"/>
            <a:ext cx="11952000" cy="307777"/>
          </a:xfrm>
          <a:prstGeom prst="rect">
            <a:avLst/>
          </a:prstGeom>
          <a:noFill/>
        </p:spPr>
        <p:txBody>
          <a:bodyPr wrap="square" rtlCol="0">
            <a:spAutoFit/>
          </a:bodyPr>
          <a:lstStyle/>
          <a:p>
            <a:pPr algn="ctr"/>
            <a:r>
              <a:rPr lang="en-GB" sz="1400" dirty="0">
                <a:solidFill>
                  <a:schemeClr val="bg1"/>
                </a:solidFill>
              </a:rPr>
              <a:t>Shows turnover and new build as a % of each tenure group. </a:t>
            </a:r>
            <a:endParaRPr lang="en-GB" sz="1400" dirty="0"/>
          </a:p>
        </p:txBody>
      </p:sp>
      <p:sp>
        <p:nvSpPr>
          <p:cNvPr id="6" name="Footer Placeholder 3">
            <a:extLst>
              <a:ext uri="{FF2B5EF4-FFF2-40B4-BE49-F238E27FC236}">
                <a16:creationId xmlns:a16="http://schemas.microsoft.com/office/drawing/2014/main" id="{0EF76666-259C-4A20-B9D6-06C55687A9ED}"/>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p:sp>
        <p:nvSpPr>
          <p:cNvPr id="9" name="Slide Number Placeholder 4">
            <a:extLst>
              <a:ext uri="{FF2B5EF4-FFF2-40B4-BE49-F238E27FC236}">
                <a16:creationId xmlns:a16="http://schemas.microsoft.com/office/drawing/2014/main" id="{BB126FEF-A6CA-43C1-8323-8F76FB2356C4}"/>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49</a:t>
            </a:fld>
            <a:endParaRPr lang="en-US" dirty="0"/>
          </a:p>
        </p:txBody>
      </p:sp>
      <p:sp>
        <p:nvSpPr>
          <p:cNvPr id="11" name="Rectangle: Rounded Corners 10">
            <a:extLst>
              <a:ext uri="{FF2B5EF4-FFF2-40B4-BE49-F238E27FC236}">
                <a16:creationId xmlns:a16="http://schemas.microsoft.com/office/drawing/2014/main" id="{663F8CA5-48BE-4B15-9DEF-D9A802F0B96B}"/>
              </a:ext>
            </a:extLst>
          </p:cNvPr>
          <p:cNvSpPr/>
          <p:nvPr/>
        </p:nvSpPr>
        <p:spPr>
          <a:xfrm>
            <a:off x="4975079" y="1169280"/>
            <a:ext cx="3829132" cy="17706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Greater Cambridge delivered 2,409 new homes (689 in Cambridge, 1,720 in South Cambs), representing 1.9% of Greater Cambridge’s stock of around 124,700 dwellings.  For comparison, across the whole study area, new homes represented around 1.7% of the total stock of 45,863 dwellings. </a:t>
            </a:r>
          </a:p>
        </p:txBody>
      </p:sp>
      <p:sp>
        <p:nvSpPr>
          <p:cNvPr id="2" name="Rectangle: Rounded Corners 1">
            <a:extLst>
              <a:ext uri="{FF2B5EF4-FFF2-40B4-BE49-F238E27FC236}">
                <a16:creationId xmlns:a16="http://schemas.microsoft.com/office/drawing/2014/main" id="{DC2BD37D-3732-9FAD-8FDD-E8478A422031}"/>
              </a:ext>
            </a:extLst>
          </p:cNvPr>
          <p:cNvSpPr/>
          <p:nvPr/>
        </p:nvSpPr>
        <p:spPr>
          <a:xfrm>
            <a:off x="4975079" y="3065631"/>
            <a:ext cx="3829132" cy="22474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In Greater Cambridge the turnover for </a:t>
            </a:r>
          </a:p>
          <a:p>
            <a:pPr algn="ctr"/>
            <a:r>
              <a:rPr lang="en-GB" sz="1400" dirty="0">
                <a:solidFill>
                  <a:schemeClr val="bg1"/>
                </a:solidFill>
              </a:rPr>
              <a:t>LA social/affordable rent totals 3% (2% in Cambridge, 4% in South Cambs).</a:t>
            </a:r>
          </a:p>
          <a:p>
            <a:pPr algn="ctr"/>
            <a:r>
              <a:rPr lang="en-GB" sz="1400" dirty="0">
                <a:solidFill>
                  <a:schemeClr val="bg1"/>
                </a:solidFill>
              </a:rPr>
              <a:t>HA social/affordable rent is higher at 11% than the whole area’s 7%.</a:t>
            </a:r>
          </a:p>
          <a:p>
            <a:pPr algn="ctr"/>
            <a:r>
              <a:rPr lang="en-GB" sz="1400" dirty="0">
                <a:solidFill>
                  <a:schemeClr val="bg1"/>
                </a:solidFill>
              </a:rPr>
              <a:t>Homebuy turnover is 4% compared to 2% across the whole area.</a:t>
            </a:r>
          </a:p>
          <a:p>
            <a:pPr algn="ctr"/>
            <a:r>
              <a:rPr lang="en-GB" sz="1400" dirty="0">
                <a:solidFill>
                  <a:schemeClr val="bg1"/>
                </a:solidFill>
              </a:rPr>
              <a:t>Ownership turnover is similar, at 3% compared to 4% for the whole area.</a:t>
            </a:r>
            <a:endParaRPr lang="en-GB" sz="1400" dirty="0"/>
          </a:p>
        </p:txBody>
      </p:sp>
    </p:spTree>
    <p:extLst>
      <p:ext uri="{BB962C8B-B14F-4D97-AF65-F5344CB8AC3E}">
        <p14:creationId xmlns:p14="http://schemas.microsoft.com/office/powerpoint/2010/main" val="161339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2415608-9F55-EE6A-435D-A141C8FBD185}"/>
              </a:ext>
            </a:extLst>
          </p:cNvPr>
          <p:cNvSpPr txBox="1">
            <a:spLocks/>
          </p:cNvSpPr>
          <p:nvPr/>
        </p:nvSpPr>
        <p:spPr>
          <a:xfrm>
            <a:off x="444137" y="1"/>
            <a:ext cx="10610718" cy="792480"/>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context</a:t>
            </a:r>
          </a:p>
        </p:txBody>
      </p:sp>
      <p:graphicFrame>
        <p:nvGraphicFramePr>
          <p:cNvPr id="4" name="Table 2">
            <a:extLst>
              <a:ext uri="{FF2B5EF4-FFF2-40B4-BE49-F238E27FC236}">
                <a16:creationId xmlns:a16="http://schemas.microsoft.com/office/drawing/2014/main" id="{7D2EB120-D59A-D22D-CD0D-1C86E14070E0}"/>
              </a:ext>
            </a:extLst>
          </p:cNvPr>
          <p:cNvGraphicFramePr>
            <a:graphicFrameLocks noGrp="1"/>
          </p:cNvGraphicFramePr>
          <p:nvPr>
            <p:extLst>
              <p:ext uri="{D42A27DB-BD31-4B8C-83A1-F6EECF244321}">
                <p14:modId xmlns:p14="http://schemas.microsoft.com/office/powerpoint/2010/main" val="3620608228"/>
              </p:ext>
            </p:extLst>
          </p:nvPr>
        </p:nvGraphicFramePr>
        <p:xfrm>
          <a:off x="444136" y="792482"/>
          <a:ext cx="11338561" cy="5545719"/>
        </p:xfrm>
        <a:graphic>
          <a:graphicData uri="http://schemas.openxmlformats.org/drawingml/2006/table">
            <a:tbl>
              <a:tblPr firstRow="1" bandRow="1">
                <a:tableStyleId>{5C22544A-7EE6-4342-B048-85BDC9FD1C3A}</a:tableStyleId>
              </a:tblPr>
              <a:tblGrid>
                <a:gridCol w="4527412">
                  <a:extLst>
                    <a:ext uri="{9D8B030D-6E8A-4147-A177-3AD203B41FA5}">
                      <a16:colId xmlns:a16="http://schemas.microsoft.com/office/drawing/2014/main" val="3758205482"/>
                    </a:ext>
                  </a:extLst>
                </a:gridCol>
                <a:gridCol w="4822347">
                  <a:extLst>
                    <a:ext uri="{9D8B030D-6E8A-4147-A177-3AD203B41FA5}">
                      <a16:colId xmlns:a16="http://schemas.microsoft.com/office/drawing/2014/main" val="37175414"/>
                    </a:ext>
                  </a:extLst>
                </a:gridCol>
                <a:gridCol w="1988802">
                  <a:extLst>
                    <a:ext uri="{9D8B030D-6E8A-4147-A177-3AD203B41FA5}">
                      <a16:colId xmlns:a16="http://schemas.microsoft.com/office/drawing/2014/main" val="3086537145"/>
                    </a:ext>
                  </a:extLst>
                </a:gridCol>
              </a:tblGrid>
              <a:tr h="324573">
                <a:tc>
                  <a:txBody>
                    <a:bodyPr/>
                    <a:lstStyle/>
                    <a:p>
                      <a:r>
                        <a:rPr lang="en-GB" sz="1200" dirty="0">
                          <a:latin typeface="+mn-lt"/>
                        </a:rPr>
                        <a:t>Source</a:t>
                      </a:r>
                    </a:p>
                  </a:txBody>
                  <a:tcPr/>
                </a:tc>
                <a:tc>
                  <a:txBody>
                    <a:bodyPr/>
                    <a:lstStyle/>
                    <a:p>
                      <a:r>
                        <a:rPr lang="en-GB" sz="1200" dirty="0">
                          <a:latin typeface="+mn-lt"/>
                        </a:rPr>
                        <a:t>Link</a:t>
                      </a:r>
                    </a:p>
                  </a:txBody>
                  <a:tcPr/>
                </a:tc>
                <a:tc>
                  <a:txBody>
                    <a:bodyPr/>
                    <a:lstStyle/>
                    <a:p>
                      <a:r>
                        <a:rPr lang="en-GB" sz="1200" dirty="0">
                          <a:latin typeface="+mn-lt"/>
                        </a:rPr>
                        <a:t>Date</a:t>
                      </a:r>
                    </a:p>
                  </a:txBody>
                  <a:tcPr/>
                </a:tc>
                <a:extLst>
                  <a:ext uri="{0D108BD9-81ED-4DB2-BD59-A6C34878D82A}">
                    <a16:rowId xmlns:a16="http://schemas.microsoft.com/office/drawing/2014/main" val="775013841"/>
                  </a:ext>
                </a:extLst>
              </a:tr>
              <a:tr h="1029445">
                <a:tc>
                  <a:txBody>
                    <a:bodyPr/>
                    <a:lstStyle/>
                    <a:p>
                      <a:r>
                        <a:rPr lang="en-US" sz="1100" b="0" dirty="0">
                          <a:latin typeface="+mn-lt"/>
                        </a:rPr>
                        <a:t>Office for National Statistics (ONS)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mn-lt"/>
                        </a:rPr>
                        <a:t>Subnational estimates of dwellings by tenure, England: Table 1b Counts of dwelling stock by tenure in each local authority, England.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mn-lt"/>
                        </a:rPr>
                        <a:t>Sources feeding into Table 1b ae Annual Population Survey, 2011 Census - ONS, Live tables of dwelling stock, English Housing Survey - Department for Levelling Up, Housing and Communities </a:t>
                      </a:r>
                      <a:r>
                        <a:rPr lang="en-US" sz="1100" b="0" dirty="0">
                          <a:latin typeface="+mn-lt"/>
                        </a:rPr>
                        <a:t> </a:t>
                      </a:r>
                      <a:endParaRPr lang="en-GB" sz="11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sng" strike="noStrike" dirty="0">
                          <a:solidFill>
                            <a:srgbClr val="EE7B08"/>
                          </a:solidFill>
                          <a:effectLst/>
                          <a:latin typeface="+mn-lt"/>
                          <a:hlinkClick r:id="rId2"/>
                        </a:rPr>
                        <a:t>Subnational estimates of dwellings by tenure, England - Office for National Statistics (ons.gov.uk)</a:t>
                      </a:r>
                      <a:endParaRPr lang="en-GB" sz="11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mn-lt"/>
                        </a:rPr>
                        <a:t>Covers </a:t>
                      </a:r>
                      <a:r>
                        <a:rPr lang="en-GB" sz="1100" b="0" i="0" u="none" strike="noStrike" dirty="0">
                          <a:solidFill>
                            <a:srgbClr val="000000"/>
                          </a:solidFill>
                          <a:effectLst/>
                          <a:latin typeface="+mn-lt"/>
                        </a:rPr>
                        <a:t>2012-2020</a:t>
                      </a:r>
                      <a:r>
                        <a:rPr lang="en-GB" sz="1100" b="0" dirty="0">
                          <a:latin typeface="+mn-lt"/>
                        </a:rPr>
                        <a:t>, we use 2020</a:t>
                      </a:r>
                    </a:p>
                  </a:txBody>
                  <a:tcPr/>
                </a:tc>
                <a:extLst>
                  <a:ext uri="{0D108BD9-81ED-4DB2-BD59-A6C34878D82A}">
                    <a16:rowId xmlns:a16="http://schemas.microsoft.com/office/drawing/2014/main" val="933567251"/>
                  </a:ext>
                </a:extLst>
              </a:tr>
              <a:tr h="400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mn-lt"/>
                        </a:rPr>
                        <a:t>Dwellings CLG Table 100 Dwelling stock: Number of Dwellings by Tenure and district: England (CLG now known as DLUHC)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sng" strike="noStrike" dirty="0">
                          <a:solidFill>
                            <a:srgbClr val="EE7B08"/>
                          </a:solidFill>
                          <a:effectLst/>
                          <a:latin typeface="+mn-lt"/>
                          <a:hlinkClick r:id="rId3"/>
                        </a:rPr>
                        <a:t>https://assets.publishing.service.gov.uk/government/uploads/system/uploads/attachment_data/file/1074203/LT_100.ods</a:t>
                      </a:r>
                      <a:endParaRPr lang="en-GB" sz="1100" b="0" i="0" u="sng" strike="noStrike" dirty="0">
                        <a:solidFill>
                          <a:srgbClr val="EE7B08"/>
                        </a:solidFill>
                        <a:effectLst/>
                        <a:latin typeface="+mn-lt"/>
                      </a:endParaRPr>
                    </a:p>
                  </a:txBody>
                  <a:tcPr/>
                </a:tc>
                <a:tc>
                  <a:txBody>
                    <a:bodyPr/>
                    <a:lstStyle/>
                    <a:p>
                      <a:pPr algn="l" fontAlgn="ctr"/>
                      <a:r>
                        <a:rPr lang="en-GB" sz="1100" b="0" i="0" u="none" strike="noStrike" dirty="0">
                          <a:solidFill>
                            <a:srgbClr val="000000"/>
                          </a:solidFill>
                          <a:effectLst/>
                          <a:latin typeface="+mn-lt"/>
                        </a:rPr>
                        <a:t>31-Mar-20</a:t>
                      </a:r>
                    </a:p>
                    <a:p>
                      <a:endParaRPr lang="en-GB" sz="1100" b="0" dirty="0">
                        <a:latin typeface="+mn-lt"/>
                      </a:endParaRPr>
                    </a:p>
                  </a:txBody>
                  <a:tcPr/>
                </a:tc>
                <a:extLst>
                  <a:ext uri="{0D108BD9-81ED-4DB2-BD59-A6C34878D82A}">
                    <a16:rowId xmlns:a16="http://schemas.microsoft.com/office/drawing/2014/main" val="621146261"/>
                  </a:ext>
                </a:extLst>
              </a:tr>
              <a:tr h="714892">
                <a:tc>
                  <a:txBody>
                    <a:bodyPr/>
                    <a:lstStyle/>
                    <a:p>
                      <a:r>
                        <a:rPr lang="en-GB" sz="1100" b="0" dirty="0">
                          <a:latin typeface="+mn-lt"/>
                        </a:rPr>
                        <a:t>Census household types: Household Composition – Households. </a:t>
                      </a:r>
                    </a:p>
                    <a:p>
                      <a:r>
                        <a:rPr lang="en-GB" sz="1100" b="0" dirty="0">
                          <a:latin typeface="+mn-lt"/>
                        </a:rPr>
                        <a:t>Ref QS113EW</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sng" strike="noStrike" dirty="0">
                          <a:solidFill>
                            <a:srgbClr val="EE7B08"/>
                          </a:solidFill>
                          <a:effectLst/>
                          <a:latin typeface="+mn-lt"/>
                          <a:hlinkClick r:id="rId4"/>
                        </a:rPr>
                        <a:t>Cambridgeshire_and_Peterborough - Population - District | South Cambridgeshire | InstantAtlas Reports (cambridgeshireinsight.org.uk)</a:t>
                      </a:r>
                      <a:endParaRPr lang="en-GB" sz="1100" b="0" i="0" u="sng" strike="noStrike" dirty="0">
                        <a:solidFill>
                          <a:srgbClr val="EE7B08"/>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sng" strike="noStrike" dirty="0">
                          <a:solidFill>
                            <a:srgbClr val="EE7B08"/>
                          </a:solidFill>
                          <a:effectLst/>
                          <a:latin typeface="+mn-lt"/>
                          <a:hlinkClick r:id="rId5"/>
                        </a:rPr>
                        <a:t>Forest Heath - UK Census Data 2011</a:t>
                      </a:r>
                      <a:endParaRPr lang="en-GB" sz="1100" b="0" i="0" u="sng" strike="noStrike" dirty="0">
                        <a:solidFill>
                          <a:srgbClr val="EE7B08"/>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sng" strike="noStrike" dirty="0">
                          <a:solidFill>
                            <a:srgbClr val="EE7B08"/>
                          </a:solidFill>
                          <a:effectLst/>
                          <a:latin typeface="+mn-lt"/>
                          <a:hlinkClick r:id="rId6"/>
                        </a:rPr>
                        <a:t>St Edmundsbury - UK Census Data 2011</a:t>
                      </a:r>
                      <a:endParaRPr lang="en-GB" sz="11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mn-lt"/>
                        </a:rPr>
                        <a:t>2011</a:t>
                      </a:r>
                    </a:p>
                    <a:p>
                      <a:endParaRPr lang="en-GB" sz="1100" b="0" dirty="0">
                        <a:latin typeface="+mn-lt"/>
                      </a:endParaRPr>
                    </a:p>
                  </a:txBody>
                  <a:tcPr/>
                </a:tc>
                <a:extLst>
                  <a:ext uri="{0D108BD9-81ED-4DB2-BD59-A6C34878D82A}">
                    <a16:rowId xmlns:a16="http://schemas.microsoft.com/office/drawing/2014/main" val="1484171066"/>
                  </a:ext>
                </a:extLst>
              </a:tr>
              <a:tr h="324573">
                <a:tc>
                  <a:txBody>
                    <a:bodyPr/>
                    <a:lstStyle/>
                    <a:p>
                      <a:r>
                        <a:rPr lang="en-GB" sz="1100" b="0" dirty="0">
                          <a:latin typeface="+mn-lt"/>
                        </a:rPr>
                        <a:t>Tenure by household size by number of bedrooms Ref DC4405EW </a:t>
                      </a:r>
                    </a:p>
                  </a:txBody>
                  <a:tcPr/>
                </a:tc>
                <a:tc>
                  <a:txBody>
                    <a:bodyPr/>
                    <a:lstStyle/>
                    <a:p>
                      <a:r>
                        <a:rPr lang="en-GB" sz="1100" b="0" dirty="0">
                          <a:latin typeface="+mn-lt"/>
                          <a:hlinkClick r:id="rId7"/>
                        </a:rPr>
                        <a:t>https://www.nomisweb.co.uk/census/2011/</a:t>
                      </a:r>
                      <a:r>
                        <a:rPr lang="en-GB" sz="1100" b="0" dirty="0">
                          <a:latin typeface="+mn-lt"/>
                        </a:rPr>
                        <a:t> </a:t>
                      </a:r>
                    </a:p>
                  </a:txBody>
                  <a:tcPr/>
                </a:tc>
                <a:tc>
                  <a:txBody>
                    <a:bodyPr/>
                    <a:lstStyle/>
                    <a:p>
                      <a:r>
                        <a:rPr lang="en-GB" sz="1100" b="0" dirty="0">
                          <a:latin typeface="+mn-lt"/>
                        </a:rPr>
                        <a:t>2011</a:t>
                      </a:r>
                    </a:p>
                  </a:txBody>
                  <a:tcPr/>
                </a:tc>
                <a:extLst>
                  <a:ext uri="{0D108BD9-81ED-4DB2-BD59-A6C34878D82A}">
                    <a16:rowId xmlns:a16="http://schemas.microsoft.com/office/drawing/2014/main" val="2109846699"/>
                  </a:ext>
                </a:extLst>
              </a:tr>
              <a:tr h="400340">
                <a:tc>
                  <a:txBody>
                    <a:bodyPr/>
                    <a:lstStyle/>
                    <a:p>
                      <a:r>
                        <a:rPr lang="en-GB" sz="1100" b="0" dirty="0">
                          <a:latin typeface="+mn-lt"/>
                        </a:rPr>
                        <a:t>Household migration by tenure Ref UKMIG011</a:t>
                      </a:r>
                    </a:p>
                  </a:txBody>
                  <a:tcPr/>
                </a:tc>
                <a:tc>
                  <a:txBody>
                    <a:bodyPr/>
                    <a:lstStyle/>
                    <a:p>
                      <a:r>
                        <a:rPr lang="en-GB" sz="1100" b="0" dirty="0">
                          <a:latin typeface="+mn-lt"/>
                          <a:hlinkClick r:id="rId7"/>
                        </a:rPr>
                        <a:t>https://www.nomisweb.co.uk/census/2011/</a:t>
                      </a:r>
                      <a:r>
                        <a:rPr lang="en-GB" sz="1100" b="0" dirty="0">
                          <a:latin typeface="+mn-lt"/>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mn-lt"/>
                        </a:rPr>
                        <a:t>2011</a:t>
                      </a:r>
                    </a:p>
                    <a:p>
                      <a:endParaRPr lang="en-GB" sz="1100" b="0" dirty="0">
                        <a:latin typeface="+mn-lt"/>
                      </a:endParaRPr>
                    </a:p>
                  </a:txBody>
                  <a:tcPr/>
                </a:tc>
                <a:extLst>
                  <a:ext uri="{0D108BD9-81ED-4DB2-BD59-A6C34878D82A}">
                    <a16:rowId xmlns:a16="http://schemas.microsoft.com/office/drawing/2014/main" val="1153609144"/>
                  </a:ext>
                </a:extLst>
              </a:tr>
              <a:tr h="324573">
                <a:tc>
                  <a:txBody>
                    <a:bodyPr/>
                    <a:lstStyle/>
                    <a:p>
                      <a:r>
                        <a:rPr lang="en-GB" sz="1100" b="0" dirty="0">
                          <a:latin typeface="+mn-lt"/>
                        </a:rPr>
                        <a:t>Census:  Migration including students</a:t>
                      </a:r>
                    </a:p>
                  </a:txBody>
                  <a:tcPr/>
                </a:tc>
                <a:tc>
                  <a:txBody>
                    <a:bodyPr/>
                    <a:lstStyle/>
                    <a:p>
                      <a:r>
                        <a:rPr lang="en-GB" sz="1100" b="0" dirty="0">
                          <a:latin typeface="+mn-lt"/>
                          <a:hlinkClick r:id="rId8"/>
                        </a:rPr>
                        <a:t>https://www.nomisweb.co.uk/census/2011/ukmig009</a:t>
                      </a:r>
                      <a:endParaRPr lang="en-GB" sz="1100" b="0" dirty="0">
                        <a:latin typeface="+mn-lt"/>
                      </a:endParaRPr>
                    </a:p>
                  </a:txBody>
                  <a:tcPr/>
                </a:tc>
                <a:tc>
                  <a:txBody>
                    <a:bodyPr/>
                    <a:lstStyle/>
                    <a:p>
                      <a:r>
                        <a:rPr lang="en-GB" sz="1100" b="0" dirty="0">
                          <a:latin typeface="+mn-lt"/>
                        </a:rPr>
                        <a:t>2011</a:t>
                      </a:r>
                    </a:p>
                  </a:txBody>
                  <a:tcPr/>
                </a:tc>
                <a:extLst>
                  <a:ext uri="{0D108BD9-81ED-4DB2-BD59-A6C34878D82A}">
                    <a16:rowId xmlns:a16="http://schemas.microsoft.com/office/drawing/2014/main" val="1669559319"/>
                  </a:ext>
                </a:extLst>
              </a:tr>
              <a:tr h="1029445">
                <a:tc>
                  <a:txBody>
                    <a:bodyPr/>
                    <a:lstStyle/>
                    <a:p>
                      <a:r>
                        <a:rPr lang="en-GB" sz="1100" b="0" dirty="0">
                          <a:latin typeface="+mn-lt"/>
                        </a:rPr>
                        <a:t>Definition of Census moves. In summary: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i="1" dirty="0">
                          <a:solidFill>
                            <a:schemeClr val="tx1"/>
                          </a:solidFill>
                        </a:rPr>
                        <a:t>A ‘wholly moving household’ is one where all members of the household have moved from the same address.  A ‘partly moving household’ is where one or more members of the household have moved in the last year but not all members have moved from the same address. This includes only those partly moving households which were resident in the area on Census Day.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mn-lt"/>
                          <a:hlinkClick r:id="rId8"/>
                        </a:rPr>
                        <a:t>https://www.nomisweb.co.uk/census/2011/ukmig009</a:t>
                      </a:r>
                      <a:endParaRPr lang="en-GB" sz="11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mn-lt"/>
                        </a:rPr>
                        <a:t>2011</a:t>
                      </a:r>
                    </a:p>
                    <a:p>
                      <a:endParaRPr lang="en-GB" sz="1100" b="0" dirty="0">
                        <a:latin typeface="+mn-lt"/>
                      </a:endParaRPr>
                    </a:p>
                  </a:txBody>
                  <a:tcPr/>
                </a:tc>
                <a:extLst>
                  <a:ext uri="{0D108BD9-81ED-4DB2-BD59-A6C34878D82A}">
                    <a16:rowId xmlns:a16="http://schemas.microsoft.com/office/drawing/2014/main" val="670946702"/>
                  </a:ext>
                </a:extLst>
              </a:tr>
              <a:tr h="52020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1" dirty="0">
                          <a:solidFill>
                            <a:schemeClr val="tx1"/>
                          </a:solidFill>
                        </a:rPr>
                        <a:t>Note</a:t>
                      </a:r>
                      <a:r>
                        <a:rPr lang="en-GB" sz="1100" i="1" dirty="0">
                          <a:solidFill>
                            <a:schemeClr val="tx1"/>
                          </a:solidFill>
                        </a:rPr>
                        <a:t>: </a:t>
                      </a:r>
                      <a:r>
                        <a:rPr lang="en-GB" sz="1100" dirty="0">
                          <a:solidFill>
                            <a:schemeClr val="tx1"/>
                          </a:solidFill>
                        </a:rPr>
                        <a:t>Census 2011 data on tenure depends on respondent accuracy, so in stock transfer areas some residents may think of themselves as ‘council’.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i="0" dirty="0">
                          <a:solidFill>
                            <a:schemeClr val="tx1"/>
                          </a:solidFill>
                        </a:rPr>
                        <a:t>Census 2021 results have started being published, however the data form the 2021 Census comes AFTER the year much of our diamond analysis depends on. When there are further updates to data  or at a suitable moment, and the Census 2021 results are published at the level of detail needed for the diamonds analysis, we will update. In the meantime the 2011 Census, while old, is the best source available where it has been used.</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dirty="0">
                        <a:latin typeface="+mn-lt"/>
                      </a:endParaRPr>
                    </a:p>
                  </a:txBody>
                  <a:tcPr/>
                </a:tc>
                <a:tc hMerge="1">
                  <a:txBody>
                    <a:bodyPr/>
                    <a:lstStyle/>
                    <a:p>
                      <a:endParaRPr lang="en-GB" sz="1100" b="0" dirty="0">
                        <a:latin typeface="+mn-lt"/>
                      </a:endParaRPr>
                    </a:p>
                  </a:txBody>
                  <a:tcPr/>
                </a:tc>
                <a:extLst>
                  <a:ext uri="{0D108BD9-81ED-4DB2-BD59-A6C34878D82A}">
                    <a16:rowId xmlns:a16="http://schemas.microsoft.com/office/drawing/2014/main" val="1943744650"/>
                  </a:ext>
                </a:extLst>
              </a:tr>
            </a:tbl>
          </a:graphicData>
        </a:graphic>
      </p:graphicFrame>
      <p:sp>
        <p:nvSpPr>
          <p:cNvPr id="5" name="Slide Number Placeholder 4">
            <a:extLst>
              <a:ext uri="{FF2B5EF4-FFF2-40B4-BE49-F238E27FC236}">
                <a16:creationId xmlns:a16="http://schemas.microsoft.com/office/drawing/2014/main" id="{84C568B4-5959-5E54-1B0D-B73DE5AD9021}"/>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5</a:t>
            </a:fld>
            <a:endParaRPr lang="en-US" dirty="0"/>
          </a:p>
        </p:txBody>
      </p:sp>
      <p:sp>
        <p:nvSpPr>
          <p:cNvPr id="2" name="Footer Placeholder 3">
            <a:extLst>
              <a:ext uri="{FF2B5EF4-FFF2-40B4-BE49-F238E27FC236}">
                <a16:creationId xmlns:a16="http://schemas.microsoft.com/office/drawing/2014/main" id="{06FBAA97-76B6-E546-81A8-8A78AE86CEA9}"/>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p:spTree>
    <p:extLst>
      <p:ext uri="{BB962C8B-B14F-4D97-AF65-F5344CB8AC3E}">
        <p14:creationId xmlns:p14="http://schemas.microsoft.com/office/powerpoint/2010/main" val="38031878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C68B29-6017-4AEC-6DFE-2F37F53CD4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1E544870-DC0E-0CB3-631D-4326B1856BCE}"/>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68DB6F0B-BE07-DBE9-47C8-0533D4B5D8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0611A7C-411B-5AE2-E644-DF820772F8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7E151842-75EA-4BD9-5AB6-9317345C32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E559112-626F-E6DC-AEB0-853C83CD8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Rectangle 8">
            <a:extLst>
              <a:ext uri="{FF2B5EF4-FFF2-40B4-BE49-F238E27FC236}">
                <a16:creationId xmlns:a16="http://schemas.microsoft.com/office/drawing/2014/main" id="{CA19E9FB-92F1-72C2-FE8A-4FBE56E2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F80E85C-95A6-F99F-FFE7-B99D7C12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5714785-373A-BD87-778A-63B4BF12A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69BE3E9E-084A-D499-4ABC-3E9273D842BA}"/>
              </a:ext>
            </a:extLst>
          </p:cNvPr>
          <p:cNvSpPr txBox="1">
            <a:spLocks/>
          </p:cNvSpPr>
          <p:nvPr/>
        </p:nvSpPr>
        <p:spPr>
          <a:xfrm>
            <a:off x="1557071" y="1584552"/>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Plans </a:t>
            </a:r>
          </a:p>
        </p:txBody>
      </p:sp>
      <p:sp>
        <p:nvSpPr>
          <p:cNvPr id="13" name="Text Placeholder 2">
            <a:extLst>
              <a:ext uri="{FF2B5EF4-FFF2-40B4-BE49-F238E27FC236}">
                <a16:creationId xmlns:a16="http://schemas.microsoft.com/office/drawing/2014/main" id="{A3B95BD3-0D32-0ADC-4399-04B87BB53572}"/>
              </a:ext>
            </a:extLst>
          </p:cNvPr>
          <p:cNvSpPr txBox="1">
            <a:spLocks/>
          </p:cNvSpPr>
          <p:nvPr/>
        </p:nvSpPr>
        <p:spPr>
          <a:xfrm>
            <a:off x="1535372" y="4133234"/>
            <a:ext cx="9120954" cy="744373"/>
          </a:xfrm>
          <a:prstGeom prst="rect">
            <a:avLst/>
          </a:prstGeom>
        </p:spPr>
        <p:txBody>
          <a:bodyPr vert="horz" lIns="91440" tIns="91440" rIns="91440" bIns="9144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GB" cap="all" dirty="0">
                <a:solidFill>
                  <a:schemeClr val="accent1"/>
                </a:solidFill>
              </a:rPr>
              <a:t>Applying CACI income bands to Local Plan figures</a:t>
            </a:r>
            <a:endParaRPr lang="en-US" cap="all" dirty="0">
              <a:solidFill>
                <a:schemeClr val="accent1"/>
              </a:solidFill>
            </a:endParaRPr>
          </a:p>
        </p:txBody>
      </p:sp>
      <p:pic>
        <p:nvPicPr>
          <p:cNvPr id="14" name="Picture 13">
            <a:extLst>
              <a:ext uri="{FF2B5EF4-FFF2-40B4-BE49-F238E27FC236}">
                <a16:creationId xmlns:a16="http://schemas.microsoft.com/office/drawing/2014/main" id="{7F183E9F-8D15-7B58-C148-8D96BE918014}"/>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0D534BEE-F803-DCC1-2263-6CE50D67FA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6" name="Slide Number Placeholder 4">
            <a:extLst>
              <a:ext uri="{FF2B5EF4-FFF2-40B4-BE49-F238E27FC236}">
                <a16:creationId xmlns:a16="http://schemas.microsoft.com/office/drawing/2014/main" id="{93A66236-8E0E-9031-DBF4-7B06849F978F}"/>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50</a:t>
            </a:fld>
            <a:endParaRPr lang="en-US" dirty="0"/>
          </a:p>
        </p:txBody>
      </p:sp>
      <p:sp>
        <p:nvSpPr>
          <p:cNvPr id="2" name="Footer Placeholder 3">
            <a:extLst>
              <a:ext uri="{FF2B5EF4-FFF2-40B4-BE49-F238E27FC236}">
                <a16:creationId xmlns:a16="http://schemas.microsoft.com/office/drawing/2014/main" id="{D3123E80-BDD4-0A64-5147-90F8DEC26F6D}"/>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p:spTree>
    <p:extLst>
      <p:ext uri="{BB962C8B-B14F-4D97-AF65-F5344CB8AC3E}">
        <p14:creationId xmlns:p14="http://schemas.microsoft.com/office/powerpoint/2010/main" val="5166564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3BCD599-B280-36B6-6B0D-90B00A6742B9}"/>
              </a:ext>
            </a:extLst>
          </p:cNvPr>
          <p:cNvSpPr txBox="1">
            <a:spLocks/>
          </p:cNvSpPr>
          <p:nvPr/>
        </p:nvSpPr>
        <p:spPr>
          <a:xfrm>
            <a:off x="1447191" y="804163"/>
            <a:ext cx="9607661" cy="1056319"/>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plans</a:t>
            </a:r>
          </a:p>
        </p:txBody>
      </p:sp>
      <p:sp>
        <p:nvSpPr>
          <p:cNvPr id="4" name="Slide Number Placeholder 4">
            <a:extLst>
              <a:ext uri="{FF2B5EF4-FFF2-40B4-BE49-F238E27FC236}">
                <a16:creationId xmlns:a16="http://schemas.microsoft.com/office/drawing/2014/main" id="{FBC81791-B438-B621-A047-ACCD959F92EA}"/>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51</a:t>
            </a:fld>
            <a:endParaRPr lang="en-US" dirty="0"/>
          </a:p>
        </p:txBody>
      </p:sp>
      <p:graphicFrame>
        <p:nvGraphicFramePr>
          <p:cNvPr id="5" name="Table 7">
            <a:extLst>
              <a:ext uri="{FF2B5EF4-FFF2-40B4-BE49-F238E27FC236}">
                <a16:creationId xmlns:a16="http://schemas.microsoft.com/office/drawing/2014/main" id="{E615F8E8-57AB-60D6-487E-F09DDD2743DB}"/>
              </a:ext>
            </a:extLst>
          </p:cNvPr>
          <p:cNvGraphicFramePr>
            <a:graphicFrameLocks noGrp="1"/>
          </p:cNvGraphicFramePr>
          <p:nvPr>
            <p:extLst>
              <p:ext uri="{D42A27DB-BD31-4B8C-83A1-F6EECF244321}">
                <p14:modId xmlns:p14="http://schemas.microsoft.com/office/powerpoint/2010/main" val="1704305912"/>
              </p:ext>
            </p:extLst>
          </p:nvPr>
        </p:nvGraphicFramePr>
        <p:xfrm>
          <a:off x="1447191" y="1744594"/>
          <a:ext cx="9607662" cy="2521257"/>
        </p:xfrm>
        <a:graphic>
          <a:graphicData uri="http://schemas.openxmlformats.org/drawingml/2006/table">
            <a:tbl>
              <a:tblPr firstRow="1" bandRow="1">
                <a:tableStyleId>{69012ECD-51FC-41F1-AA8D-1B2483CD663E}</a:tableStyleId>
              </a:tblPr>
              <a:tblGrid>
                <a:gridCol w="3056537">
                  <a:extLst>
                    <a:ext uri="{9D8B030D-6E8A-4147-A177-3AD203B41FA5}">
                      <a16:colId xmlns:a16="http://schemas.microsoft.com/office/drawing/2014/main" val="3927090664"/>
                    </a:ext>
                  </a:extLst>
                </a:gridCol>
                <a:gridCol w="5023451">
                  <a:extLst>
                    <a:ext uri="{9D8B030D-6E8A-4147-A177-3AD203B41FA5}">
                      <a16:colId xmlns:a16="http://schemas.microsoft.com/office/drawing/2014/main" val="3051318368"/>
                    </a:ext>
                  </a:extLst>
                </a:gridCol>
                <a:gridCol w="1527674">
                  <a:extLst>
                    <a:ext uri="{9D8B030D-6E8A-4147-A177-3AD203B41FA5}">
                      <a16:colId xmlns:a16="http://schemas.microsoft.com/office/drawing/2014/main" val="1344021028"/>
                    </a:ext>
                  </a:extLst>
                </a:gridCol>
              </a:tblGrid>
              <a:tr h="3266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Links</a:t>
                      </a:r>
                    </a:p>
                  </a:txBody>
                  <a:tcPr/>
                </a:tc>
                <a:tc>
                  <a:txBody>
                    <a:bodyPr/>
                    <a:lstStyle/>
                    <a:p>
                      <a:r>
                        <a:rPr lang="en-GB" sz="1000" dirty="0"/>
                        <a:t>Dates</a:t>
                      </a:r>
                    </a:p>
                  </a:txBody>
                  <a:tcPr/>
                </a:tc>
                <a:extLst>
                  <a:ext uri="{0D108BD9-81ED-4DB2-BD59-A6C34878D82A}">
                    <a16:rowId xmlns:a16="http://schemas.microsoft.com/office/drawing/2014/main" val="3923115101"/>
                  </a:ext>
                </a:extLst>
              </a:tr>
              <a:tr h="11434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Cambridgeshire and West Suffolk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GLHearn (consultants) provided the Cambridgeshire and West Suffolk authorities with evidence to inform their local plans, around housing needs. This evidence is used to inform Local Plan making.</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hlinkClick r:id="rId2"/>
                        </a:rPr>
                        <a:t>https://cambridgeshireinsight.org.uk/wp-content/uploads/2021/10/CWS-Housing-Needs-of-Specific-Groups-Oct21.pdf</a:t>
                      </a:r>
                      <a:endParaRPr lang="en-GB" sz="1200" b="0" dirty="0">
                        <a:latin typeface="+mn-lt"/>
                      </a:endParaRPr>
                    </a:p>
                  </a:txBody>
                  <a:tcPr/>
                </a:tc>
                <a:tc>
                  <a:txBody>
                    <a:bodyPr/>
                    <a:lstStyle/>
                    <a:p>
                      <a:r>
                        <a:rPr lang="en-GB" sz="1200" dirty="0"/>
                        <a:t>2021</a:t>
                      </a:r>
                    </a:p>
                  </a:txBody>
                  <a:tcPr/>
                </a:tc>
                <a:extLst>
                  <a:ext uri="{0D108BD9-81ED-4DB2-BD59-A6C34878D82A}">
                    <a16:rowId xmlns:a16="http://schemas.microsoft.com/office/drawing/2014/main" val="1359836882"/>
                  </a:ext>
                </a:extLst>
              </a:tr>
              <a:tr h="9392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Peterborough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Peterborough Housing Needs Study: </a:t>
                      </a:r>
                      <a:r>
                        <a:rPr lang="en-GB" sz="1200" u="none" strike="noStrike" dirty="0">
                          <a:effectLst/>
                        </a:rPr>
                        <a:t>The housing requirement for Peterborough between 2016-2036 which is the base date for the current Local Plan.</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a:rPr>
                        <a:t>https://www.peterborough.gov.uk/asset-library/imported-assets/SHMAFinalReport-2017.pdf</a:t>
                      </a:r>
                      <a:endParaRPr lang="en-GB" sz="1200" b="0" dirty="0">
                        <a:latin typeface="+mn-lt"/>
                      </a:endParaRPr>
                    </a:p>
                  </a:txBody>
                  <a:tcPr/>
                </a:tc>
                <a:tc>
                  <a:txBody>
                    <a:bodyPr/>
                    <a:lstStyle/>
                    <a:p>
                      <a:r>
                        <a:rPr lang="en-GB" sz="1200" dirty="0"/>
                        <a:t>2015/16</a:t>
                      </a:r>
                    </a:p>
                  </a:txBody>
                  <a:tcPr/>
                </a:tc>
                <a:extLst>
                  <a:ext uri="{0D108BD9-81ED-4DB2-BD59-A6C34878D82A}">
                    <a16:rowId xmlns:a16="http://schemas.microsoft.com/office/drawing/2014/main" val="3415701061"/>
                  </a:ext>
                </a:extLst>
              </a:tr>
            </a:tbl>
          </a:graphicData>
        </a:graphic>
      </p:graphicFrame>
      <p:sp>
        <p:nvSpPr>
          <p:cNvPr id="2" name="Footer Placeholder 3">
            <a:extLst>
              <a:ext uri="{FF2B5EF4-FFF2-40B4-BE49-F238E27FC236}">
                <a16:creationId xmlns:a16="http://schemas.microsoft.com/office/drawing/2014/main" id="{BE598C10-8590-6029-91CF-7FB46C7FF810}"/>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p:spTree>
    <p:extLst>
      <p:ext uri="{BB962C8B-B14F-4D97-AF65-F5344CB8AC3E}">
        <p14:creationId xmlns:p14="http://schemas.microsoft.com/office/powerpoint/2010/main" val="12072786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C68DA-8F31-44F8-80E9-9B7A4B06900B}"/>
              </a:ext>
            </a:extLst>
          </p:cNvPr>
          <p:cNvSpPr txBox="1">
            <a:spLocks/>
          </p:cNvSpPr>
          <p:nvPr/>
        </p:nvSpPr>
        <p:spPr>
          <a:xfrm>
            <a:off x="1451579" y="564777"/>
            <a:ext cx="9603275" cy="12889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3600" dirty="0"/>
              <a:t>Applying caci income bands to Local Plan figures</a:t>
            </a:r>
          </a:p>
        </p:txBody>
      </p:sp>
      <p:sp>
        <p:nvSpPr>
          <p:cNvPr id="3" name="Content Placeholder 4">
            <a:extLst>
              <a:ext uri="{FF2B5EF4-FFF2-40B4-BE49-F238E27FC236}">
                <a16:creationId xmlns:a16="http://schemas.microsoft.com/office/drawing/2014/main" id="{969744D8-FB8D-4FD5-93AD-0FA604F32B01}"/>
              </a:ext>
            </a:extLst>
          </p:cNvPr>
          <p:cNvSpPr txBox="1">
            <a:spLocks/>
          </p:cNvSpPr>
          <p:nvPr/>
        </p:nvSpPr>
        <p:spPr>
          <a:xfrm>
            <a:off x="1451579" y="2015732"/>
            <a:ext cx="9603275" cy="403774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spcBef>
                <a:spcPts val="600"/>
              </a:spcBef>
              <a:spcAft>
                <a:spcPts val="600"/>
              </a:spcAft>
            </a:pPr>
            <a:r>
              <a:rPr lang="en-US" sz="2200" dirty="0"/>
              <a:t>In 2021 GLHearn (consultants) provided the Cambridgeshire and West Suffolk authorities with evidence to inform their local plans, around housing needs. This evidence is used to inform Local Plan making.</a:t>
            </a:r>
          </a:p>
          <a:p>
            <a:pPr>
              <a:spcBef>
                <a:spcPts val="600"/>
              </a:spcBef>
              <a:spcAft>
                <a:spcPts val="600"/>
              </a:spcAft>
            </a:pPr>
            <a:r>
              <a:rPr lang="en-US" sz="2200" dirty="0"/>
              <a:t>GLHearn set out an annual requirement for 1,745 new homes across Greater Cambridge. Delivering these homes would lead to a population increase of 70,260 between 2020 and 2040.</a:t>
            </a:r>
          </a:p>
          <a:p>
            <a:pPr marL="0" fontAlgn="ctr">
              <a:spcBef>
                <a:spcPts val="600"/>
              </a:spcBef>
              <a:spcAft>
                <a:spcPts val="600"/>
              </a:spcAft>
            </a:pPr>
            <a:r>
              <a:rPr lang="en-US" sz="2200" dirty="0"/>
              <a:t>Based on the CACI income distribution for 2020-21 we could imagine that:</a:t>
            </a:r>
          </a:p>
          <a:p>
            <a:pPr marL="900000" lvl="2" fontAlgn="b">
              <a:spcBef>
                <a:spcPts val="600"/>
              </a:spcBef>
              <a:spcAft>
                <a:spcPts val="600"/>
              </a:spcAft>
            </a:pPr>
            <a:r>
              <a:rPr lang="en-US" sz="2200" dirty="0"/>
              <a:t>33% of the new population (22,923) might have incomes of less than £30K</a:t>
            </a:r>
          </a:p>
          <a:p>
            <a:pPr marL="900000" lvl="2" fontAlgn="b">
              <a:spcBef>
                <a:spcPts val="600"/>
              </a:spcBef>
              <a:spcAft>
                <a:spcPts val="600"/>
              </a:spcAft>
            </a:pPr>
            <a:r>
              <a:rPr lang="en-US" sz="2200" dirty="0"/>
              <a:t>28% of the new population (19,719) might have incomes of £30-50K</a:t>
            </a:r>
          </a:p>
          <a:p>
            <a:pPr marL="900000" lvl="2" fontAlgn="b">
              <a:spcBef>
                <a:spcPts val="600"/>
              </a:spcBef>
              <a:spcAft>
                <a:spcPts val="600"/>
              </a:spcAft>
            </a:pPr>
            <a:r>
              <a:rPr lang="en-US" sz="2200" dirty="0"/>
              <a:t>39% of the new population (27,619) might have incomes of more than £50K</a:t>
            </a:r>
          </a:p>
        </p:txBody>
      </p:sp>
      <p:sp>
        <p:nvSpPr>
          <p:cNvPr id="4" name="Footer Placeholder 3">
            <a:extLst>
              <a:ext uri="{FF2B5EF4-FFF2-40B4-BE49-F238E27FC236}">
                <a16:creationId xmlns:a16="http://schemas.microsoft.com/office/drawing/2014/main" id="{40B91B5B-36B2-46CB-A35D-CDCF1A93AC2B}"/>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p:sp>
        <p:nvSpPr>
          <p:cNvPr id="6" name="Slide Number Placeholder 4">
            <a:extLst>
              <a:ext uri="{FF2B5EF4-FFF2-40B4-BE49-F238E27FC236}">
                <a16:creationId xmlns:a16="http://schemas.microsoft.com/office/drawing/2014/main" id="{6098B275-B7EF-4BF6-8328-F27047E0160D}"/>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52</a:t>
            </a:fld>
            <a:endParaRPr lang="en-US" dirty="0"/>
          </a:p>
        </p:txBody>
      </p:sp>
    </p:spTree>
    <p:extLst>
      <p:ext uri="{BB962C8B-B14F-4D97-AF65-F5344CB8AC3E}">
        <p14:creationId xmlns:p14="http://schemas.microsoft.com/office/powerpoint/2010/main" val="18034183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387ABD14-E9C8-4094-A447-1930FAA8A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63F77ED1-A735-4630-853F-6CD0AA92A6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Rectangle 4">
            <a:extLst>
              <a:ext uri="{FF2B5EF4-FFF2-40B4-BE49-F238E27FC236}">
                <a16:creationId xmlns:a16="http://schemas.microsoft.com/office/drawing/2014/main" id="{07B0FCBE-839A-4308-B08B-565C332869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nvGrpSpPr>
          <p:cNvPr id="6" name="Group 5">
            <a:extLst>
              <a:ext uri="{FF2B5EF4-FFF2-40B4-BE49-F238E27FC236}">
                <a16:creationId xmlns:a16="http://schemas.microsoft.com/office/drawing/2014/main" id="{281984EE-A87E-4B02-8E73-93ABECD53A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7" name="Rectangle 6">
              <a:extLst>
                <a:ext uri="{FF2B5EF4-FFF2-40B4-BE49-F238E27FC236}">
                  <a16:creationId xmlns:a16="http://schemas.microsoft.com/office/drawing/2014/main" id="{A47396F6-0AE9-4BB8-B478-D0EF6E6E9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47543DD-AAC7-4BD8-99A4-C790B75B0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5" descr="A group of people sitting around a table with a board game&#10;&#10;Description automatically generated with low confidence">
            <a:extLst>
              <a:ext uri="{FF2B5EF4-FFF2-40B4-BE49-F238E27FC236}">
                <a16:creationId xmlns:a16="http://schemas.microsoft.com/office/drawing/2014/main" id="{B008CB20-1843-4D19-BFEA-8D30741B39D8}"/>
              </a:ext>
            </a:extLst>
          </p:cNvPr>
          <p:cNvPicPr>
            <a:picLocks noChangeAspect="1"/>
          </p:cNvPicPr>
          <p:nvPr/>
        </p:nvPicPr>
        <p:blipFill rotWithShape="1">
          <a:blip r:embed="rId2"/>
          <a:srcRect l="17314" r="12536"/>
          <a:stretch/>
        </p:blipFill>
        <p:spPr>
          <a:xfrm>
            <a:off x="6093926" y="1116345"/>
            <a:ext cx="4821551" cy="3866172"/>
          </a:xfrm>
          <a:prstGeom prst="rect">
            <a:avLst/>
          </a:prstGeom>
        </p:spPr>
      </p:pic>
      <p:pic>
        <p:nvPicPr>
          <p:cNvPr id="10" name="Picture 9">
            <a:extLst>
              <a:ext uri="{FF2B5EF4-FFF2-40B4-BE49-F238E27FC236}">
                <a16:creationId xmlns:a16="http://schemas.microsoft.com/office/drawing/2014/main" id="{820E6F30-15F3-4D9E-A7A4-C86C724EBA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 name="Straight Connector 10">
            <a:extLst>
              <a:ext uri="{FF2B5EF4-FFF2-40B4-BE49-F238E27FC236}">
                <a16:creationId xmlns:a16="http://schemas.microsoft.com/office/drawing/2014/main" id="{414ABB0F-DF70-45CA-93D8-BFB9517CB1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4" name="Footer Placeholder 3">
            <a:extLst>
              <a:ext uri="{FF2B5EF4-FFF2-40B4-BE49-F238E27FC236}">
                <a16:creationId xmlns:a16="http://schemas.microsoft.com/office/drawing/2014/main" id="{3CF71996-6FAD-4ABB-A9A0-DCA586E8CA16}"/>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p:sp>
        <p:nvSpPr>
          <p:cNvPr id="15" name="Title 1">
            <a:extLst>
              <a:ext uri="{FF2B5EF4-FFF2-40B4-BE49-F238E27FC236}">
                <a16:creationId xmlns:a16="http://schemas.microsoft.com/office/drawing/2014/main" id="{FBC57D94-7CB4-431A-9B67-CB70D13BC585}"/>
              </a:ext>
            </a:extLst>
          </p:cNvPr>
          <p:cNvSpPr txBox="1">
            <a:spLocks/>
          </p:cNvSpPr>
          <p:nvPr/>
        </p:nvSpPr>
        <p:spPr>
          <a:xfrm>
            <a:off x="1451580" y="804520"/>
            <a:ext cx="3530157" cy="1049235"/>
          </a:xfrm>
          <a:prstGeom prst="rect">
            <a:avLst/>
          </a:prstGeom>
        </p:spPr>
        <p:txBody>
          <a:bodyPr>
            <a:normAutofit fontScale="92500" lnSpcReduction="2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sz="3000" dirty="0"/>
              <a:t>Links to other Parts of the 2022 diamond update</a:t>
            </a:r>
          </a:p>
        </p:txBody>
      </p:sp>
      <p:sp>
        <p:nvSpPr>
          <p:cNvPr id="16" name="Content Placeholder 3">
            <a:extLst>
              <a:ext uri="{FF2B5EF4-FFF2-40B4-BE49-F238E27FC236}">
                <a16:creationId xmlns:a16="http://schemas.microsoft.com/office/drawing/2014/main" id="{8C695C4D-13BA-419F-9ABB-B1F7B16F6A6E}"/>
              </a:ext>
            </a:extLst>
          </p:cNvPr>
          <p:cNvSpPr txBox="1">
            <a:spLocks/>
          </p:cNvSpPr>
          <p:nvPr/>
        </p:nvSpPr>
        <p:spPr>
          <a:xfrm>
            <a:off x="1451580" y="2141258"/>
            <a:ext cx="3526523" cy="3450613"/>
          </a:xfrm>
          <a:prstGeom prst="rect">
            <a:avLst/>
          </a:prstGeom>
        </p:spPr>
        <p:txBody>
          <a:bodyPr>
            <a:normAutofit fontScale="92500"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nSpc>
                <a:spcPct val="110000"/>
              </a:lnSpc>
            </a:pPr>
            <a:r>
              <a:rPr lang="en-GB" sz="1400" b="1" i="1" dirty="0"/>
              <a:t>Will add links once all on Cambs Insight</a:t>
            </a:r>
          </a:p>
          <a:p>
            <a:pPr>
              <a:lnSpc>
                <a:spcPct val="110000"/>
              </a:lnSpc>
            </a:pPr>
            <a:r>
              <a:rPr lang="en-GB" sz="1400" dirty="0"/>
              <a:t>Executive summary</a:t>
            </a:r>
          </a:p>
          <a:p>
            <a:pPr>
              <a:lnSpc>
                <a:spcPct val="110000"/>
              </a:lnSpc>
            </a:pPr>
            <a:r>
              <a:rPr lang="en-GB" sz="1400" dirty="0"/>
              <a:t>Note setting out the method used</a:t>
            </a:r>
          </a:p>
          <a:p>
            <a:pPr>
              <a:lnSpc>
                <a:spcPct val="110000"/>
              </a:lnSpc>
            </a:pPr>
            <a:r>
              <a:rPr lang="en-GB" sz="1400" dirty="0"/>
              <a:t>Note setting out “area wide” data and conclusions and</a:t>
            </a:r>
          </a:p>
          <a:p>
            <a:pPr>
              <a:lnSpc>
                <a:spcPct val="110000"/>
              </a:lnSpc>
            </a:pPr>
            <a:r>
              <a:rPr lang="en-GB" sz="1400" dirty="0"/>
              <a:t>Slides setting out district data compared to the “whole area” and a note of any points highlighted in those slides, for each district</a:t>
            </a:r>
          </a:p>
          <a:p>
            <a:pPr>
              <a:lnSpc>
                <a:spcPct val="110000"/>
              </a:lnSpc>
            </a:pPr>
            <a:r>
              <a:rPr lang="en-GB" sz="1400" dirty="0"/>
              <a:t>Detailed spreadsheet of all data  and sources used which sits behind the reports, acting as a technical appendix</a:t>
            </a:r>
          </a:p>
          <a:p>
            <a:pPr>
              <a:lnSpc>
                <a:spcPct val="110000"/>
              </a:lnSpc>
            </a:pPr>
            <a:r>
              <a:rPr lang="en-GB" sz="1400" dirty="0"/>
              <a:t>Queries? Please contact </a:t>
            </a:r>
            <a:r>
              <a:rPr lang="en-GB" sz="1400" dirty="0">
                <a:hlinkClick r:id="rId4"/>
              </a:rPr>
              <a:t>sue.beecroft@cambridge.gov.uk</a:t>
            </a:r>
            <a:r>
              <a:rPr lang="en-GB" sz="1400" dirty="0"/>
              <a:t> </a:t>
            </a:r>
          </a:p>
        </p:txBody>
      </p:sp>
      <p:sp>
        <p:nvSpPr>
          <p:cNvPr id="17" name="Slide Number Placeholder 4">
            <a:extLst>
              <a:ext uri="{FF2B5EF4-FFF2-40B4-BE49-F238E27FC236}">
                <a16:creationId xmlns:a16="http://schemas.microsoft.com/office/drawing/2014/main" id="{91811255-1783-4F10-A6B5-7D8E1D9C9CEB}"/>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53</a:t>
            </a:fld>
            <a:endParaRPr lang="en-US" dirty="0"/>
          </a:p>
        </p:txBody>
      </p:sp>
    </p:spTree>
    <p:extLst>
      <p:ext uri="{BB962C8B-B14F-4D97-AF65-F5344CB8AC3E}">
        <p14:creationId xmlns:p14="http://schemas.microsoft.com/office/powerpoint/2010/main" val="3110473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9EFF86-7889-4216-8FFA-95673535F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16EA5B8B-CDF5-457D-9CA3-7CD737064F5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6FF4DE6B-E79C-4955-8DA6-88607C683E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C6C3D28-3644-444F-8970-B412E3493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8FB8F50E-C356-4033-9EE4-7CFB9FB4D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9A71438A-3DEB-4C6A-88DA-278D7BC4D2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Title 18">
            <a:extLst>
              <a:ext uri="{FF2B5EF4-FFF2-40B4-BE49-F238E27FC236}">
                <a16:creationId xmlns:a16="http://schemas.microsoft.com/office/drawing/2014/main" id="{D8AE1478-353F-4B1F-9288-88F888006963}"/>
              </a:ext>
            </a:extLst>
          </p:cNvPr>
          <p:cNvSpPr txBox="1">
            <a:spLocks/>
          </p:cNvSpPr>
          <p:nvPr/>
        </p:nvSpPr>
        <p:spPr>
          <a:xfrm>
            <a:off x="1451580" y="804520"/>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TENURE OF DWELLINGS</a:t>
            </a:r>
          </a:p>
        </p:txBody>
      </p:sp>
      <p:sp>
        <p:nvSpPr>
          <p:cNvPr id="10" name="Rectangle 9">
            <a:extLst>
              <a:ext uri="{FF2B5EF4-FFF2-40B4-BE49-F238E27FC236}">
                <a16:creationId xmlns:a16="http://schemas.microsoft.com/office/drawing/2014/main" id="{4747388F-47E0-4566-B4BB-63C0F536F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1" name="TextBox 10">
            <a:extLst>
              <a:ext uri="{FF2B5EF4-FFF2-40B4-BE49-F238E27FC236}">
                <a16:creationId xmlns:a16="http://schemas.microsoft.com/office/drawing/2014/main" id="{88D99A5E-40B4-4FDA-B476-CA22D942EEEC}"/>
              </a:ext>
            </a:extLst>
          </p:cNvPr>
          <p:cNvSpPr txBox="1"/>
          <p:nvPr/>
        </p:nvSpPr>
        <p:spPr>
          <a:xfrm>
            <a:off x="1451581" y="2015732"/>
            <a:ext cx="3526523" cy="4037748"/>
          </a:xfrm>
          <a:prstGeom prst="rect">
            <a:avLst/>
          </a:prstGeom>
        </p:spPr>
        <p:txBody>
          <a:bodyPr vert="horz" lIns="91440" tIns="45720" rIns="91440" bIns="45720" rtlCol="0" anchor="t">
            <a:normAutofit fontScale="77500" lnSpcReduction="20000"/>
          </a:bodyPr>
          <a:lstStyle/>
          <a:p>
            <a:pPr marL="285750" indent="-285750" defTabSz="914400">
              <a:lnSpc>
                <a:spcPct val="120000"/>
              </a:lnSpc>
              <a:spcAft>
                <a:spcPts val="600"/>
              </a:spcAft>
              <a:buClr>
                <a:schemeClr val="accent1"/>
              </a:buClr>
              <a:buSzPct val="100000"/>
              <a:buFont typeface="Arial" panose="020B0604020202020204" pitchFamily="34" charset="0"/>
              <a:buChar char="•"/>
            </a:pPr>
            <a:r>
              <a:rPr lang="en-US" dirty="0"/>
              <a:t>The tenure of dwellings comes from three sources: </a:t>
            </a:r>
          </a:p>
          <a:p>
            <a:pPr marL="742950" lvl="1" indent="-285750" defTabSz="914400">
              <a:lnSpc>
                <a:spcPct val="120000"/>
              </a:lnSpc>
              <a:spcAft>
                <a:spcPts val="600"/>
              </a:spcAft>
              <a:buClr>
                <a:schemeClr val="accent1"/>
              </a:buClr>
              <a:buSzPct val="100000"/>
              <a:buFont typeface="Arial" panose="020B0604020202020204" pitchFamily="34" charset="0"/>
              <a:buChar char="•"/>
            </a:pPr>
            <a:r>
              <a:rPr lang="en-US" dirty="0"/>
              <a:t>Census 2011 for the baseline position</a:t>
            </a:r>
          </a:p>
          <a:p>
            <a:pPr marL="742950" lvl="1" indent="-285750" defTabSz="914400">
              <a:lnSpc>
                <a:spcPct val="120000"/>
              </a:lnSpc>
              <a:spcAft>
                <a:spcPts val="600"/>
              </a:spcAft>
              <a:buClr>
                <a:schemeClr val="accent1"/>
              </a:buClr>
              <a:buSzPct val="100000"/>
              <a:buFont typeface="Arial" panose="020B0604020202020204" pitchFamily="34" charset="0"/>
              <a:buChar char="•"/>
            </a:pPr>
            <a:r>
              <a:rPr lang="en-US" dirty="0"/>
              <a:t>Updated annually by data from Office for National Statistics (ONS) and CLG (now known as </a:t>
            </a:r>
            <a:r>
              <a:rPr lang="en-GB" dirty="0"/>
              <a:t>Department for Levelling Up, Housing and Communities</a:t>
            </a:r>
            <a:r>
              <a:rPr lang="en-US" dirty="0"/>
              <a:t> DLUHC) to provide more up to date estimates of the number and tenure of dwellings in each district</a:t>
            </a:r>
          </a:p>
          <a:p>
            <a:pPr marL="285750" indent="-285750" defTabSz="914400">
              <a:lnSpc>
                <a:spcPct val="120000"/>
              </a:lnSpc>
              <a:spcAft>
                <a:spcPts val="600"/>
              </a:spcAft>
              <a:buClr>
                <a:schemeClr val="accent1"/>
              </a:buClr>
              <a:buSzPct val="100000"/>
              <a:buFont typeface="Arial" panose="020B0604020202020204" pitchFamily="34" charset="0"/>
              <a:buChar char="•"/>
            </a:pPr>
            <a:r>
              <a:rPr lang="en-US" dirty="0"/>
              <a:t>In this slide, the term Private Registered Provider is used, which can be taken to also mean Housing Associations</a:t>
            </a:r>
          </a:p>
        </p:txBody>
      </p:sp>
      <p:grpSp>
        <p:nvGrpSpPr>
          <p:cNvPr id="12" name="Group 11">
            <a:extLst>
              <a:ext uri="{FF2B5EF4-FFF2-40B4-BE49-F238E27FC236}">
                <a16:creationId xmlns:a16="http://schemas.microsoft.com/office/drawing/2014/main" id="{98D78360-A0B6-441B-8784-A9C334CA04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13" name="Rectangle 12">
              <a:extLst>
                <a:ext uri="{FF2B5EF4-FFF2-40B4-BE49-F238E27FC236}">
                  <a16:creationId xmlns:a16="http://schemas.microsoft.com/office/drawing/2014/main" id="{A4C66D0F-8D9F-44A4-8BF2-91E90490E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BA8D3F3-564C-4895-8C87-7314A6D230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1E37EF87-70ED-4F56-9205-934311B70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2379" y="977965"/>
            <a:ext cx="5134631"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6F13A338-C3D8-493F-9288-26CB0DE5EDA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6E90D715-75F2-41E3-9F86-BA76B34FE2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9308BC71-2153-4192-B3D2-8DED1B37C7AC}"/>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6</a:t>
            </a:fld>
            <a:endParaRPr lang="en-US" dirty="0"/>
          </a:p>
        </p:txBody>
      </p:sp>
      <p:sp>
        <p:nvSpPr>
          <p:cNvPr id="19" name="Footer Placeholder 3">
            <a:extLst>
              <a:ext uri="{FF2B5EF4-FFF2-40B4-BE49-F238E27FC236}">
                <a16:creationId xmlns:a16="http://schemas.microsoft.com/office/drawing/2014/main" id="{90FAB31A-4B98-4B29-9535-F9CE11225350}"/>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p:graphicFrame>
        <p:nvGraphicFramePr>
          <p:cNvPr id="20" name="Chart 19">
            <a:extLst>
              <a:ext uri="{FF2B5EF4-FFF2-40B4-BE49-F238E27FC236}">
                <a16:creationId xmlns:a16="http://schemas.microsoft.com/office/drawing/2014/main" id="{C9B95DF8-B6C2-4283-8FD6-05EC57108785}"/>
              </a:ext>
            </a:extLst>
          </p:cNvPr>
          <p:cNvGraphicFramePr>
            <a:graphicFrameLocks/>
          </p:cNvGraphicFramePr>
          <p:nvPr>
            <p:extLst>
              <p:ext uri="{D42A27DB-BD31-4B8C-83A1-F6EECF244321}">
                <p14:modId xmlns:p14="http://schemas.microsoft.com/office/powerpoint/2010/main" val="1429590063"/>
              </p:ext>
            </p:extLst>
          </p:nvPr>
        </p:nvGraphicFramePr>
        <p:xfrm>
          <a:off x="5942076" y="989054"/>
          <a:ext cx="5134933" cy="4135334"/>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Rounded Corners 1">
            <a:extLst>
              <a:ext uri="{FF2B5EF4-FFF2-40B4-BE49-F238E27FC236}">
                <a16:creationId xmlns:a16="http://schemas.microsoft.com/office/drawing/2014/main" id="{B847DC1C-97DD-CC3E-0EAF-5B4783CB4027}"/>
              </a:ext>
            </a:extLst>
          </p:cNvPr>
          <p:cNvSpPr/>
          <p:nvPr/>
        </p:nvSpPr>
        <p:spPr>
          <a:xfrm>
            <a:off x="3039583" y="5533689"/>
            <a:ext cx="4841095" cy="1055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Cambridge and South Cambs are the only 2 districts in our area to have retained ownership of council housing. Private Registered Providers (aka Housing Associations) own &amp; manage other social housing in Greater Cambridge.</a:t>
            </a:r>
          </a:p>
        </p:txBody>
      </p:sp>
    </p:spTree>
    <p:extLst>
      <p:ext uri="{BB962C8B-B14F-4D97-AF65-F5344CB8AC3E}">
        <p14:creationId xmlns:p14="http://schemas.microsoft.com/office/powerpoint/2010/main" val="239710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a:extLst>
              <a:ext uri="{FF2B5EF4-FFF2-40B4-BE49-F238E27FC236}">
                <a16:creationId xmlns:a16="http://schemas.microsoft.com/office/drawing/2014/main" id="{28865AF1-F750-42CE-86FF-84231AC896E7}"/>
              </a:ext>
            </a:extLst>
          </p:cNvPr>
          <p:cNvGraphicFramePr>
            <a:graphicFrameLocks/>
          </p:cNvGraphicFramePr>
          <p:nvPr>
            <p:extLst>
              <p:ext uri="{D42A27DB-BD31-4B8C-83A1-F6EECF244321}">
                <p14:modId xmlns:p14="http://schemas.microsoft.com/office/powerpoint/2010/main" val="778875741"/>
              </p:ext>
            </p:extLst>
          </p:nvPr>
        </p:nvGraphicFramePr>
        <p:xfrm>
          <a:off x="103926" y="1490134"/>
          <a:ext cx="4803089" cy="44713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 24">
            <a:extLst>
              <a:ext uri="{FF2B5EF4-FFF2-40B4-BE49-F238E27FC236}">
                <a16:creationId xmlns:a16="http://schemas.microsoft.com/office/drawing/2014/main" id="{5111B86E-6D28-4A20-9F44-0375D815D1C1}"/>
              </a:ext>
            </a:extLst>
          </p:cNvPr>
          <p:cNvGraphicFramePr>
            <a:graphicFrameLocks/>
          </p:cNvGraphicFramePr>
          <p:nvPr>
            <p:extLst>
              <p:ext uri="{D42A27DB-BD31-4B8C-83A1-F6EECF244321}">
                <p14:modId xmlns:p14="http://schemas.microsoft.com/office/powerpoint/2010/main" val="3937351349"/>
              </p:ext>
            </p:extLst>
          </p:nvPr>
        </p:nvGraphicFramePr>
        <p:xfrm>
          <a:off x="4907015" y="1490131"/>
          <a:ext cx="4803089" cy="4471396"/>
        </p:xfrm>
        <a:graphic>
          <a:graphicData uri="http://schemas.openxmlformats.org/drawingml/2006/chart">
            <c:chart xmlns:c="http://schemas.openxmlformats.org/drawingml/2006/chart" xmlns:r="http://schemas.openxmlformats.org/officeDocument/2006/relationships" r:id="rId3"/>
          </a:graphicData>
        </a:graphic>
      </p:graphicFrame>
      <p:sp>
        <p:nvSpPr>
          <p:cNvPr id="19" name="Footer Placeholder 3">
            <a:extLst>
              <a:ext uri="{FF2B5EF4-FFF2-40B4-BE49-F238E27FC236}">
                <a16:creationId xmlns:a16="http://schemas.microsoft.com/office/drawing/2014/main" id="{86C10748-C36D-457B-BA6C-37EF65E2B86F}"/>
              </a:ext>
            </a:extLst>
          </p:cNvPr>
          <p:cNvSpPr>
            <a:spLocks noGrp="1"/>
          </p:cNvSpPr>
          <p:nvPr>
            <p:ph type="ftr" sz="quarter" idx="11"/>
          </p:nvPr>
        </p:nvSpPr>
        <p:spPr>
          <a:xfrm>
            <a:off x="0" y="6548799"/>
            <a:ext cx="5938836" cy="309201"/>
          </a:xfrm>
        </p:spPr>
        <p:txBody>
          <a:bodyPr/>
          <a:lstStyle/>
          <a:p>
            <a:r>
              <a:rPr lang="en-US" spc="200" dirty="0">
                <a:solidFill>
                  <a:schemeClr val="bg1"/>
                </a:solidFill>
              </a:rPr>
              <a:t>Greater Cambridge </a:t>
            </a:r>
          </a:p>
        </p:txBody>
      </p:sp>
      <p:sp>
        <p:nvSpPr>
          <p:cNvPr id="11" name="Title 10">
            <a:extLst>
              <a:ext uri="{FF2B5EF4-FFF2-40B4-BE49-F238E27FC236}">
                <a16:creationId xmlns:a16="http://schemas.microsoft.com/office/drawing/2014/main" id="{9FAE22D7-7C1A-485D-9C77-9D56B739F2D6}"/>
              </a:ext>
            </a:extLst>
          </p:cNvPr>
          <p:cNvSpPr>
            <a:spLocks noGrp="1"/>
          </p:cNvSpPr>
          <p:nvPr>
            <p:ph type="title"/>
          </p:nvPr>
        </p:nvSpPr>
        <p:spPr>
          <a:xfrm>
            <a:off x="103927" y="553152"/>
            <a:ext cx="10940288" cy="701908"/>
          </a:xfrm>
        </p:spPr>
        <p:txBody>
          <a:bodyPr>
            <a:normAutofit/>
          </a:bodyPr>
          <a:lstStyle/>
          <a:p>
            <a:r>
              <a:rPr lang="en-GB" sz="3600" dirty="0"/>
              <a:t>Comparing TENURE OF DWELLINGS</a:t>
            </a:r>
          </a:p>
        </p:txBody>
      </p:sp>
      <p:graphicFrame>
        <p:nvGraphicFramePr>
          <p:cNvPr id="6" name="Table 6">
            <a:extLst>
              <a:ext uri="{FF2B5EF4-FFF2-40B4-BE49-F238E27FC236}">
                <a16:creationId xmlns:a16="http://schemas.microsoft.com/office/drawing/2014/main" id="{BCCBFCA9-85B3-4736-9C8E-4B9FE40549A5}"/>
              </a:ext>
            </a:extLst>
          </p:cNvPr>
          <p:cNvGraphicFramePr>
            <a:graphicFrameLocks noGrp="1"/>
          </p:cNvGraphicFramePr>
          <p:nvPr>
            <p:extLst>
              <p:ext uri="{D42A27DB-BD31-4B8C-83A1-F6EECF244321}">
                <p14:modId xmlns:p14="http://schemas.microsoft.com/office/powerpoint/2010/main" val="3764495106"/>
              </p:ext>
            </p:extLst>
          </p:nvPr>
        </p:nvGraphicFramePr>
        <p:xfrm>
          <a:off x="9710105" y="1490131"/>
          <a:ext cx="2373711" cy="4471394"/>
        </p:xfrm>
        <a:graphic>
          <a:graphicData uri="http://schemas.openxmlformats.org/drawingml/2006/table">
            <a:tbl>
              <a:tblPr firstRow="1" bandRow="1">
                <a:tableStyleId>{5C22544A-7EE6-4342-B048-85BDC9FD1C3A}</a:tableStyleId>
              </a:tblPr>
              <a:tblGrid>
                <a:gridCol w="791237">
                  <a:extLst>
                    <a:ext uri="{9D8B030D-6E8A-4147-A177-3AD203B41FA5}">
                      <a16:colId xmlns:a16="http://schemas.microsoft.com/office/drawing/2014/main" val="1957423572"/>
                    </a:ext>
                  </a:extLst>
                </a:gridCol>
                <a:gridCol w="856940">
                  <a:extLst>
                    <a:ext uri="{9D8B030D-6E8A-4147-A177-3AD203B41FA5}">
                      <a16:colId xmlns:a16="http://schemas.microsoft.com/office/drawing/2014/main" val="2729557960"/>
                    </a:ext>
                  </a:extLst>
                </a:gridCol>
                <a:gridCol w="725534">
                  <a:extLst>
                    <a:ext uri="{9D8B030D-6E8A-4147-A177-3AD203B41FA5}">
                      <a16:colId xmlns:a16="http://schemas.microsoft.com/office/drawing/2014/main" val="3074899737"/>
                    </a:ext>
                  </a:extLst>
                </a:gridCol>
              </a:tblGrid>
              <a:tr h="7113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Number of homes</a:t>
                      </a:r>
                    </a:p>
                    <a:p>
                      <a:endParaRPr lang="en-GB" sz="1000" dirty="0"/>
                    </a:p>
                  </a:txBody>
                  <a:tcPr/>
                </a:tc>
                <a:tc>
                  <a:txBody>
                    <a:bodyPr/>
                    <a:lstStyle/>
                    <a:p>
                      <a:r>
                        <a:rPr lang="en-GB" sz="1000" b="0" dirty="0"/>
                        <a:t>Greater Cambridge</a:t>
                      </a:r>
                    </a:p>
                  </a:txBody>
                  <a:tcPr/>
                </a:tc>
                <a:tc>
                  <a:txBody>
                    <a:bodyPr/>
                    <a:lstStyle/>
                    <a:p>
                      <a:r>
                        <a:rPr lang="en-GB" sz="1000" b="0" dirty="0"/>
                        <a:t>All</a:t>
                      </a:r>
                    </a:p>
                  </a:txBody>
                  <a:tcPr/>
                </a:tc>
                <a:extLst>
                  <a:ext uri="{0D108BD9-81ED-4DB2-BD59-A6C34878D82A}">
                    <a16:rowId xmlns:a16="http://schemas.microsoft.com/office/drawing/2014/main" val="118752968"/>
                  </a:ext>
                </a:extLst>
              </a:tr>
              <a:tr h="508113">
                <a:tc>
                  <a:txBody>
                    <a:bodyPr/>
                    <a:lstStyle/>
                    <a:p>
                      <a:r>
                        <a:rPr lang="en-GB" sz="1000" dirty="0"/>
                        <a:t>Local Authority</a:t>
                      </a:r>
                    </a:p>
                  </a:txBody>
                  <a:tcPr/>
                </a:tc>
                <a:tc>
                  <a:txBody>
                    <a:bodyPr/>
                    <a:lstStyle/>
                    <a:p>
                      <a:pPr algn="r"/>
                      <a:r>
                        <a:rPr lang="en-GB" sz="1000" dirty="0"/>
                        <a:t>12,892</a:t>
                      </a:r>
                    </a:p>
                  </a:txBody>
                  <a:tcPr/>
                </a:tc>
                <a:tc>
                  <a:txBody>
                    <a:bodyPr/>
                    <a:lstStyle/>
                    <a:p>
                      <a:pPr algn="r"/>
                      <a:r>
                        <a:rPr lang="en-GB" sz="1000" dirty="0"/>
                        <a:t>13,142</a:t>
                      </a:r>
                    </a:p>
                  </a:txBody>
                  <a:tcPr/>
                </a:tc>
                <a:extLst>
                  <a:ext uri="{0D108BD9-81ED-4DB2-BD59-A6C34878D82A}">
                    <a16:rowId xmlns:a16="http://schemas.microsoft.com/office/drawing/2014/main" val="865105406"/>
                  </a:ext>
                </a:extLst>
              </a:tr>
              <a:tr h="508113">
                <a:tc>
                  <a:txBody>
                    <a:bodyPr/>
                    <a:lstStyle/>
                    <a:p>
                      <a:r>
                        <a:rPr lang="en-GB" sz="1000" dirty="0"/>
                        <a:t>Housing Assn / PRP</a:t>
                      </a:r>
                    </a:p>
                  </a:txBody>
                  <a:tcPr/>
                </a:tc>
                <a:tc>
                  <a:txBody>
                    <a:bodyPr/>
                    <a:lstStyle/>
                    <a:p>
                      <a:pPr algn="r"/>
                      <a:r>
                        <a:rPr lang="en-GB" sz="1000" dirty="0"/>
                        <a:t>9,395</a:t>
                      </a:r>
                    </a:p>
                  </a:txBody>
                  <a:tcPr/>
                </a:tc>
                <a:tc>
                  <a:txBody>
                    <a:bodyPr/>
                    <a:lstStyle/>
                    <a:p>
                      <a:pPr algn="r"/>
                      <a:r>
                        <a:rPr lang="en-GB" sz="1000" dirty="0"/>
                        <a:t>59,104</a:t>
                      </a:r>
                    </a:p>
                  </a:txBody>
                  <a:tcPr/>
                </a:tc>
                <a:extLst>
                  <a:ext uri="{0D108BD9-81ED-4DB2-BD59-A6C34878D82A}">
                    <a16:rowId xmlns:a16="http://schemas.microsoft.com/office/drawing/2014/main" val="2264419612"/>
                  </a:ext>
                </a:extLst>
              </a:tr>
              <a:tr h="508113">
                <a:tc>
                  <a:txBody>
                    <a:bodyPr/>
                    <a:lstStyle/>
                    <a:p>
                      <a:r>
                        <a:rPr lang="en-GB" sz="1000" dirty="0"/>
                        <a:t>Other public</a:t>
                      </a:r>
                    </a:p>
                  </a:txBody>
                  <a:tcPr/>
                </a:tc>
                <a:tc>
                  <a:txBody>
                    <a:bodyPr/>
                    <a:lstStyle/>
                    <a:p>
                      <a:pPr algn="r"/>
                      <a:r>
                        <a:rPr lang="en-GB" sz="1000" dirty="0"/>
                        <a:t>104</a:t>
                      </a:r>
                    </a:p>
                  </a:txBody>
                  <a:tcPr/>
                </a:tc>
                <a:tc>
                  <a:txBody>
                    <a:bodyPr/>
                    <a:lstStyle/>
                    <a:p>
                      <a:pPr algn="r"/>
                      <a:r>
                        <a:rPr lang="en-GB" sz="1000" dirty="0"/>
                        <a:t>1,248</a:t>
                      </a:r>
                    </a:p>
                  </a:txBody>
                  <a:tcPr/>
                </a:tc>
                <a:extLst>
                  <a:ext uri="{0D108BD9-81ED-4DB2-BD59-A6C34878D82A}">
                    <a16:rowId xmlns:a16="http://schemas.microsoft.com/office/drawing/2014/main" val="567823954"/>
                  </a:ext>
                </a:extLst>
              </a:tr>
              <a:tr h="508113">
                <a:tc>
                  <a:txBody>
                    <a:bodyPr/>
                    <a:lstStyle/>
                    <a:p>
                      <a:r>
                        <a:rPr lang="en-GB" sz="1000" dirty="0"/>
                        <a:t>Owned outright</a:t>
                      </a:r>
                    </a:p>
                  </a:txBody>
                  <a:tcPr/>
                </a:tc>
                <a:tc>
                  <a:txBody>
                    <a:bodyPr/>
                    <a:lstStyle/>
                    <a:p>
                      <a:pPr algn="r"/>
                      <a:r>
                        <a:rPr lang="en-GB" sz="1000" dirty="0"/>
                        <a:t>44,398</a:t>
                      </a:r>
                    </a:p>
                  </a:txBody>
                  <a:tcPr/>
                </a:tc>
                <a:tc>
                  <a:txBody>
                    <a:bodyPr/>
                    <a:lstStyle/>
                    <a:p>
                      <a:pPr algn="r"/>
                      <a:r>
                        <a:rPr lang="en-GB" sz="1000" dirty="0"/>
                        <a:t>163,325</a:t>
                      </a:r>
                    </a:p>
                  </a:txBody>
                  <a:tcPr/>
                </a:tc>
                <a:extLst>
                  <a:ext uri="{0D108BD9-81ED-4DB2-BD59-A6C34878D82A}">
                    <a16:rowId xmlns:a16="http://schemas.microsoft.com/office/drawing/2014/main" val="543246467"/>
                  </a:ext>
                </a:extLst>
              </a:tr>
              <a:tr h="711358">
                <a:tc>
                  <a:txBody>
                    <a:bodyPr/>
                    <a:lstStyle/>
                    <a:p>
                      <a:r>
                        <a:rPr lang="en-GB" sz="1000" dirty="0"/>
                        <a:t>Owned with MG or loan</a:t>
                      </a:r>
                    </a:p>
                  </a:txBody>
                  <a:tcPr/>
                </a:tc>
                <a:tc>
                  <a:txBody>
                    <a:bodyPr/>
                    <a:lstStyle/>
                    <a:p>
                      <a:pPr algn="r"/>
                      <a:r>
                        <a:rPr lang="en-GB" sz="1000" dirty="0"/>
                        <a:t>32,589</a:t>
                      </a:r>
                    </a:p>
                  </a:txBody>
                  <a:tcPr/>
                </a:tc>
                <a:tc>
                  <a:txBody>
                    <a:bodyPr/>
                    <a:lstStyle/>
                    <a:p>
                      <a:pPr algn="r"/>
                      <a:r>
                        <a:rPr lang="en-GB" sz="1000" dirty="0"/>
                        <a:t>129,187</a:t>
                      </a:r>
                    </a:p>
                  </a:txBody>
                  <a:tcPr/>
                </a:tc>
                <a:extLst>
                  <a:ext uri="{0D108BD9-81ED-4DB2-BD59-A6C34878D82A}">
                    <a16:rowId xmlns:a16="http://schemas.microsoft.com/office/drawing/2014/main" val="4153993022"/>
                  </a:ext>
                </a:extLst>
              </a:tr>
              <a:tr h="508113">
                <a:tc>
                  <a:txBody>
                    <a:bodyPr/>
                    <a:lstStyle/>
                    <a:p>
                      <a:r>
                        <a:rPr lang="en-GB" sz="1000" dirty="0"/>
                        <a:t>Private rent</a:t>
                      </a:r>
                    </a:p>
                  </a:txBody>
                  <a:tcPr/>
                </a:tc>
                <a:tc>
                  <a:txBody>
                    <a:bodyPr/>
                    <a:lstStyle/>
                    <a:p>
                      <a:pPr algn="r"/>
                      <a:r>
                        <a:rPr lang="en-GB" sz="1000" dirty="0"/>
                        <a:t>25,011</a:t>
                      </a:r>
                    </a:p>
                  </a:txBody>
                  <a:tcPr/>
                </a:tc>
                <a:tc>
                  <a:txBody>
                    <a:bodyPr/>
                    <a:lstStyle/>
                    <a:p>
                      <a:pPr algn="r"/>
                      <a:r>
                        <a:rPr lang="en-GB" sz="1000" dirty="0"/>
                        <a:t>86,313</a:t>
                      </a:r>
                    </a:p>
                  </a:txBody>
                  <a:tcPr/>
                </a:tc>
                <a:extLst>
                  <a:ext uri="{0D108BD9-81ED-4DB2-BD59-A6C34878D82A}">
                    <a16:rowId xmlns:a16="http://schemas.microsoft.com/office/drawing/2014/main" val="3628346556"/>
                  </a:ext>
                </a:extLst>
              </a:tr>
              <a:tr h="508113">
                <a:tc>
                  <a:txBody>
                    <a:bodyPr/>
                    <a:lstStyle/>
                    <a:p>
                      <a:r>
                        <a:rPr lang="en-GB" sz="1000" dirty="0"/>
                        <a:t>All</a:t>
                      </a:r>
                    </a:p>
                  </a:txBody>
                  <a:tcPr/>
                </a:tc>
                <a:tc>
                  <a:txBody>
                    <a:bodyPr/>
                    <a:lstStyle/>
                    <a:p>
                      <a:pPr algn="r"/>
                      <a:r>
                        <a:rPr lang="en-GB" sz="1000" dirty="0"/>
                        <a:t>124,389</a:t>
                      </a:r>
                    </a:p>
                  </a:txBody>
                  <a:tcPr/>
                </a:tc>
                <a:tc>
                  <a:txBody>
                    <a:bodyPr/>
                    <a:lstStyle/>
                    <a:p>
                      <a:pPr algn="r"/>
                      <a:r>
                        <a:rPr lang="en-GB" sz="1000" dirty="0"/>
                        <a:t>452,229</a:t>
                      </a:r>
                    </a:p>
                  </a:txBody>
                  <a:tcPr/>
                </a:tc>
                <a:extLst>
                  <a:ext uri="{0D108BD9-81ED-4DB2-BD59-A6C34878D82A}">
                    <a16:rowId xmlns:a16="http://schemas.microsoft.com/office/drawing/2014/main" val="3119983711"/>
                  </a:ext>
                </a:extLst>
              </a:tr>
            </a:tbl>
          </a:graphicData>
        </a:graphic>
      </p:graphicFrame>
      <p:sp>
        <p:nvSpPr>
          <p:cNvPr id="7" name="Rectangle: Rounded Corners 6">
            <a:extLst>
              <a:ext uri="{FF2B5EF4-FFF2-40B4-BE49-F238E27FC236}">
                <a16:creationId xmlns:a16="http://schemas.microsoft.com/office/drawing/2014/main" id="{35D0FB67-6F43-449D-B881-CFF78EB17306}"/>
              </a:ext>
            </a:extLst>
          </p:cNvPr>
          <p:cNvSpPr/>
          <p:nvPr/>
        </p:nvSpPr>
        <p:spPr>
          <a:xfrm>
            <a:off x="3408487" y="5915633"/>
            <a:ext cx="5251269"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Greater Cambridge sees slightly more social renters (council and housing association) than others, totalling 18% compared to 16% for “all”</a:t>
            </a:r>
          </a:p>
        </p:txBody>
      </p:sp>
      <p:sp>
        <p:nvSpPr>
          <p:cNvPr id="9" name="Slide Number Placeholder 4">
            <a:extLst>
              <a:ext uri="{FF2B5EF4-FFF2-40B4-BE49-F238E27FC236}">
                <a16:creationId xmlns:a16="http://schemas.microsoft.com/office/drawing/2014/main" id="{3C668AAB-6AE3-4B3B-8F53-3309319411C7}"/>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7</a:t>
            </a:fld>
            <a:endParaRPr lang="en-US" dirty="0"/>
          </a:p>
        </p:txBody>
      </p:sp>
    </p:spTree>
    <p:extLst>
      <p:ext uri="{BB962C8B-B14F-4D97-AF65-F5344CB8AC3E}">
        <p14:creationId xmlns:p14="http://schemas.microsoft.com/office/powerpoint/2010/main" val="235864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8F830D66-A047-434E-8FA6-868AF8D39F1D}"/>
              </a:ext>
            </a:extLst>
          </p:cNvPr>
          <p:cNvGraphicFramePr>
            <a:graphicFrameLocks/>
          </p:cNvGraphicFramePr>
          <p:nvPr>
            <p:extLst>
              <p:ext uri="{D42A27DB-BD31-4B8C-83A1-F6EECF244321}">
                <p14:modId xmlns:p14="http://schemas.microsoft.com/office/powerpoint/2010/main" val="2114856271"/>
              </p:ext>
            </p:extLst>
          </p:nvPr>
        </p:nvGraphicFramePr>
        <p:xfrm>
          <a:off x="784188" y="561066"/>
          <a:ext cx="5440719" cy="5196468"/>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3">
            <a:extLst>
              <a:ext uri="{FF2B5EF4-FFF2-40B4-BE49-F238E27FC236}">
                <a16:creationId xmlns:a16="http://schemas.microsoft.com/office/drawing/2014/main" id="{BB5EF58D-14D8-4105-A92E-A95284D43F34}"/>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p:sp>
        <p:nvSpPr>
          <p:cNvPr id="7" name="Slide Number Placeholder 4">
            <a:extLst>
              <a:ext uri="{FF2B5EF4-FFF2-40B4-BE49-F238E27FC236}">
                <a16:creationId xmlns:a16="http://schemas.microsoft.com/office/drawing/2014/main" id="{20256241-A232-44C5-A8E5-DE6DA66C6B29}"/>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8</a:t>
            </a:fld>
            <a:endParaRPr lang="en-US" dirty="0"/>
          </a:p>
        </p:txBody>
      </p:sp>
      <p:sp>
        <p:nvSpPr>
          <p:cNvPr id="4" name="Content Placeholder 10">
            <a:extLst>
              <a:ext uri="{FF2B5EF4-FFF2-40B4-BE49-F238E27FC236}">
                <a16:creationId xmlns:a16="http://schemas.microsoft.com/office/drawing/2014/main" id="{3D97FA07-5461-915C-9884-8287D06BC466}"/>
              </a:ext>
            </a:extLst>
          </p:cNvPr>
          <p:cNvSpPr txBox="1">
            <a:spLocks/>
          </p:cNvSpPr>
          <p:nvPr/>
        </p:nvSpPr>
        <p:spPr>
          <a:xfrm>
            <a:off x="6278881" y="2058305"/>
            <a:ext cx="5521234" cy="3995176"/>
          </a:xfrm>
          <a:prstGeom prst="rect">
            <a:avLst/>
          </a:prstGeom>
        </p:spPr>
        <p:txBody>
          <a:bodyPr vert="horz" lIns="91440" tIns="45720" rIns="91440" bIns="45720" rtlCol="0" anchor="t">
            <a:normAutofit fontScale="55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GB" dirty="0"/>
              <a:t>Household composition classifies households according to the relationships between the household members. </a:t>
            </a:r>
          </a:p>
          <a:p>
            <a:r>
              <a:rPr lang="en-US" dirty="0"/>
              <a:t>Census 2011 shows the breakdown of household and family type, in this chart: </a:t>
            </a:r>
          </a:p>
          <a:p>
            <a:pPr lvl="1"/>
            <a:r>
              <a:rPr lang="en-US" dirty="0"/>
              <a:t>Aged 65+</a:t>
            </a:r>
          </a:p>
          <a:p>
            <a:pPr lvl="1"/>
            <a:r>
              <a:rPr lang="en-US" dirty="0"/>
              <a:t>Children non-dependent</a:t>
            </a:r>
          </a:p>
          <a:p>
            <a:pPr lvl="1"/>
            <a:r>
              <a:rPr lang="en-US" dirty="0"/>
              <a:t>Dependent children</a:t>
            </a:r>
          </a:p>
          <a:p>
            <a:pPr lvl="1"/>
            <a:r>
              <a:rPr lang="en-US" dirty="0"/>
              <a:t>No children</a:t>
            </a:r>
          </a:p>
          <a:p>
            <a:pPr lvl="1"/>
            <a:r>
              <a:rPr lang="en-US" dirty="0"/>
              <a:t>Students </a:t>
            </a:r>
          </a:p>
          <a:p>
            <a:pPr lvl="1"/>
            <a:r>
              <a:rPr lang="en-US" dirty="0"/>
              <a:t>Others</a:t>
            </a:r>
          </a:p>
          <a:p>
            <a:r>
              <a:rPr lang="en-US" dirty="0"/>
              <a:t>Then Family / one person / couple / lone partner / student / other.</a:t>
            </a:r>
          </a:p>
          <a:p>
            <a:r>
              <a:rPr lang="en-GB" sz="2000" dirty="0">
                <a:solidFill>
                  <a:schemeClr val="tx1"/>
                </a:solidFill>
              </a:rPr>
              <a:t>Households consisting of one family and no other usual residents are classified according to the type of family (married, same-sex civil partnership or cohabiting couple family, or lone parent family) and the number of dependent children. </a:t>
            </a:r>
          </a:p>
          <a:p>
            <a:r>
              <a:rPr lang="en-GB" sz="2000" dirty="0">
                <a:solidFill>
                  <a:schemeClr val="tx1"/>
                </a:solidFill>
              </a:rPr>
              <a:t>Other households are classified by the number of people, the number of dependent children, or whether the household consists only of students or only of people aged 65 and over. </a:t>
            </a:r>
          </a:p>
          <a:p>
            <a:r>
              <a:rPr lang="en-GB" sz="2000" dirty="0">
                <a:solidFill>
                  <a:schemeClr val="tx1"/>
                </a:solidFill>
              </a:rPr>
              <a:t>Households not falling into these categories is classed as “other”</a:t>
            </a:r>
            <a:endParaRPr lang="en-US" dirty="0"/>
          </a:p>
        </p:txBody>
      </p:sp>
      <p:sp>
        <p:nvSpPr>
          <p:cNvPr id="6" name="Title 10">
            <a:extLst>
              <a:ext uri="{FF2B5EF4-FFF2-40B4-BE49-F238E27FC236}">
                <a16:creationId xmlns:a16="http://schemas.microsoft.com/office/drawing/2014/main" id="{1C63174E-F8DE-7FD8-5301-0C9F43E1B519}"/>
              </a:ext>
            </a:extLst>
          </p:cNvPr>
          <p:cNvSpPr txBox="1">
            <a:spLocks/>
          </p:cNvSpPr>
          <p:nvPr/>
        </p:nvSpPr>
        <p:spPr>
          <a:xfrm>
            <a:off x="6278881" y="804519"/>
            <a:ext cx="5442856" cy="104923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sz="3600" dirty="0">
                <a:solidFill>
                  <a:srgbClr val="000001"/>
                </a:solidFill>
              </a:rPr>
              <a:t>Household &amp; family type</a:t>
            </a:r>
            <a:endParaRPr lang="en-GB" sz="3600" dirty="0"/>
          </a:p>
        </p:txBody>
      </p:sp>
    </p:spTree>
    <p:extLst>
      <p:ext uri="{BB962C8B-B14F-4D97-AF65-F5344CB8AC3E}">
        <p14:creationId xmlns:p14="http://schemas.microsoft.com/office/powerpoint/2010/main" val="3179124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62AE32-5DB4-40B2-BEC4-5185C4D0B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41AA6F00-C22F-488B-B280-37048C8C53E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F6BFEBE9-CB9F-4D9E-9842-AFC4BB8871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AA5DD07-F1A8-4693-8FDC-1278529C0C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7D98A52E-94BF-4E9F-9475-A68D08004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A0DC85B-E0AF-4B97-AA49-672D35E21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Title 1">
            <a:extLst>
              <a:ext uri="{FF2B5EF4-FFF2-40B4-BE49-F238E27FC236}">
                <a16:creationId xmlns:a16="http://schemas.microsoft.com/office/drawing/2014/main" id="{F3F09B29-3397-45F9-B4F0-4F9E989A9608}"/>
              </a:ext>
            </a:extLst>
          </p:cNvPr>
          <p:cNvSpPr txBox="1">
            <a:spLocks/>
          </p:cNvSpPr>
          <p:nvPr/>
        </p:nvSpPr>
        <p:spPr>
          <a:xfrm>
            <a:off x="659301" y="1474969"/>
            <a:ext cx="3116286" cy="1868760"/>
          </a:xfrm>
          <a:prstGeom prst="rect">
            <a:avLst/>
          </a:prstGeom>
        </p:spPr>
        <p:txBody>
          <a:bodyPr vert="horz" lIns="91440" tIns="45720" rIns="91440" bIns="0" rtlCol="0" anchor="b">
            <a:normAutofit fontScale="975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3600" dirty="0"/>
              <a:t>COMPARING HOUSEHOLD &amp; FAMILY TYPE</a:t>
            </a:r>
          </a:p>
        </p:txBody>
      </p:sp>
      <p:cxnSp>
        <p:nvCxnSpPr>
          <p:cNvPr id="9" name="Straight Connector 8">
            <a:extLst>
              <a:ext uri="{FF2B5EF4-FFF2-40B4-BE49-F238E27FC236}">
                <a16:creationId xmlns:a16="http://schemas.microsoft.com/office/drawing/2014/main" id="{9C71C4BF-E9B6-464B-9DC3-D623BFD20D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0" name="Group 9">
            <a:extLst>
              <a:ext uri="{FF2B5EF4-FFF2-40B4-BE49-F238E27FC236}">
                <a16:creationId xmlns:a16="http://schemas.microsoft.com/office/drawing/2014/main" id="{3F798DE4-AF7A-4978-91AF-C22AF6E710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11" name="Rectangle 10">
              <a:extLst>
                <a:ext uri="{FF2B5EF4-FFF2-40B4-BE49-F238E27FC236}">
                  <a16:creationId xmlns:a16="http://schemas.microsoft.com/office/drawing/2014/main" id="{73527E3E-5AEA-4761-B427-4D2897547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D322321-88F8-4075-9458-A438D0723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A911A6F7-7F91-4305-AF27-7914818A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F3979A00-299A-4EE1-976E-8F798DB0DA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BA5D73D1-CDD4-480D-BC5F-25F39A8C7A8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17" name="Chart 16">
            <a:extLst>
              <a:ext uri="{FF2B5EF4-FFF2-40B4-BE49-F238E27FC236}">
                <a16:creationId xmlns:a16="http://schemas.microsoft.com/office/drawing/2014/main" id="{C2270818-5685-4640-83D9-9831BBE386AA}"/>
              </a:ext>
            </a:extLst>
          </p:cNvPr>
          <p:cNvGraphicFramePr>
            <a:graphicFrameLocks/>
          </p:cNvGraphicFramePr>
          <p:nvPr>
            <p:extLst>
              <p:ext uri="{D42A27DB-BD31-4B8C-83A1-F6EECF244321}">
                <p14:modId xmlns:p14="http://schemas.microsoft.com/office/powerpoint/2010/main" val="3910136109"/>
              </p:ext>
            </p:extLst>
          </p:nvPr>
        </p:nvGraphicFramePr>
        <p:xfrm>
          <a:off x="4413085" y="980965"/>
          <a:ext cx="6615582" cy="4132335"/>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Rounded Corners 17">
            <a:extLst>
              <a:ext uri="{FF2B5EF4-FFF2-40B4-BE49-F238E27FC236}">
                <a16:creationId xmlns:a16="http://schemas.microsoft.com/office/drawing/2014/main" id="{F6604539-29DA-4368-8AD8-D84AFA0E3E25}"/>
              </a:ext>
            </a:extLst>
          </p:cNvPr>
          <p:cNvSpPr/>
          <p:nvPr/>
        </p:nvSpPr>
        <p:spPr>
          <a:xfrm>
            <a:off x="10019071" y="632112"/>
            <a:ext cx="1946787" cy="17706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No unusually large differences in % household &amp; family type from the whole study area EXCEPT for students, mainly based in Cambridge</a:t>
            </a:r>
          </a:p>
        </p:txBody>
      </p:sp>
      <p:sp>
        <p:nvSpPr>
          <p:cNvPr id="19" name="Footer Placeholder 3">
            <a:extLst>
              <a:ext uri="{FF2B5EF4-FFF2-40B4-BE49-F238E27FC236}">
                <a16:creationId xmlns:a16="http://schemas.microsoft.com/office/drawing/2014/main" id="{14E74361-E70C-4DF5-82FA-4EB4DB5562F9}"/>
              </a:ext>
            </a:extLst>
          </p:cNvPr>
          <p:cNvSpPr>
            <a:spLocks noGrp="1"/>
          </p:cNvSpPr>
          <p:nvPr>
            <p:ph type="ftr" sz="quarter" idx="11"/>
          </p:nvPr>
        </p:nvSpPr>
        <p:spPr>
          <a:xfrm>
            <a:off x="0" y="6548799"/>
            <a:ext cx="4973915" cy="309201"/>
          </a:xfrm>
        </p:spPr>
        <p:txBody>
          <a:bodyPr/>
          <a:lstStyle/>
          <a:p>
            <a:r>
              <a:rPr lang="en-US" spc="200" dirty="0">
                <a:solidFill>
                  <a:schemeClr val="bg1"/>
                </a:solidFill>
              </a:rPr>
              <a:t>Greater Cambridge </a:t>
            </a:r>
          </a:p>
        </p:txBody>
      </p:sp>
      <p:sp>
        <p:nvSpPr>
          <p:cNvPr id="20" name="Slide Number Placeholder 4">
            <a:extLst>
              <a:ext uri="{FF2B5EF4-FFF2-40B4-BE49-F238E27FC236}">
                <a16:creationId xmlns:a16="http://schemas.microsoft.com/office/drawing/2014/main" id="{3802AD3C-BA15-459C-8193-4C9D1F95340E}"/>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9</a:t>
            </a:fld>
            <a:endParaRPr lang="en-US" dirty="0"/>
          </a:p>
        </p:txBody>
      </p:sp>
    </p:spTree>
    <p:extLst>
      <p:ext uri="{BB962C8B-B14F-4D97-AF65-F5344CB8AC3E}">
        <p14:creationId xmlns:p14="http://schemas.microsoft.com/office/powerpoint/2010/main" val="409786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Gallery">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38121</TotalTime>
  <Words>7267</Words>
  <Application>Microsoft Office PowerPoint</Application>
  <PresentationFormat>Widescreen</PresentationFormat>
  <Paragraphs>895</Paragraphs>
  <Slides>53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Calibri Light</vt:lpstr>
      <vt:lpstr>Gill Sans MT</vt:lpstr>
      <vt:lpstr>Gallery</vt:lpstr>
      <vt:lpstr>Housing affordability 2022</vt:lpstr>
      <vt:lpstr>PowerPoint Presentation</vt:lpstr>
      <vt:lpstr>PowerPoint Presentation</vt:lpstr>
      <vt:lpstr>PowerPoint Presentation</vt:lpstr>
      <vt:lpstr>PowerPoint Presentation</vt:lpstr>
      <vt:lpstr>PowerPoint Presentation</vt:lpstr>
      <vt:lpstr>Comparing TENURE OF DWELLINGS</vt:lpstr>
      <vt:lpstr>PowerPoint Presentation</vt:lpstr>
      <vt:lpstr>PowerPoint Presentation</vt:lpstr>
      <vt:lpstr>household tenure &amp; beds</vt:lpstr>
      <vt:lpstr>PowerPoint Presentation</vt:lpstr>
      <vt:lpstr>Comparing Household tenure &amp; beds </vt:lpstr>
      <vt:lpstr>Likely movers</vt:lpstr>
      <vt:lpstr>comparing LIKELY MOVERS</vt:lpstr>
      <vt:lpstr>Likely movers: DETAIL</vt:lpstr>
      <vt:lpstr>PowerPoint Presentation</vt:lpstr>
      <vt:lpstr>PowerPoint Presentation</vt:lpstr>
      <vt:lpstr>INCOME DISTRIBUTION</vt:lpstr>
      <vt:lpstr>Comparing income distribution</vt:lpstr>
      <vt:lpstr>CHANGE IN INCOME</vt:lpstr>
      <vt:lpstr>PowerPoint Presentation</vt:lpstr>
      <vt:lpstr>PowerPoint Presentation</vt:lpstr>
      <vt:lpstr>PowerPoint Presentation</vt:lpstr>
      <vt:lpstr>PowerPoint Presentation</vt:lpstr>
      <vt:lpstr>Range of max and min housing costs</vt:lpstr>
      <vt:lpstr>PowerPoint Presentation</vt:lpstr>
      <vt:lpstr>PowerPoint Presentation</vt:lpstr>
      <vt:lpstr>PowerPoint Presentation</vt:lpstr>
      <vt:lpstr>PowerPoint Presentation</vt:lpstr>
      <vt:lpstr>PowerPoint Presentation</vt:lpstr>
      <vt:lpstr>THE diamond-o-gram use the caci income data to show how many households fall into each £5,000 income band</vt:lpstr>
      <vt:lpstr>PowerPoint Presentation</vt:lpstr>
      <vt:lpstr>PowerPoint Presentation</vt:lpstr>
      <vt:lpstr>comparing DIAMONDS</vt:lpstr>
      <vt:lpstr>PowerPoint Presentation</vt:lpstr>
      <vt:lpstr>MINIMUM Income needed IF housing TAKES UP 35%</vt:lpstr>
      <vt:lpstr>Income needed for ‘broad’ tenures </vt:lpstr>
      <vt:lpstr>PowerPoint Presentation</vt:lpstr>
      <vt:lpstr>PowerPoint Presentation</vt:lpstr>
      <vt:lpstr>Scale &amp; cost of housing</vt:lpstr>
      <vt:lpstr>Introducing “the staircase”</vt:lpstr>
      <vt:lpstr>1 bed staircase</vt:lpstr>
      <vt:lpstr>2 bed staircase</vt:lpstr>
      <vt:lpstr>3 bed staircase</vt:lpstr>
      <vt:lpstr>PowerPoint Presentation</vt:lpstr>
      <vt:lpstr>PowerPoint Presentation</vt:lpstr>
      <vt:lpstr>PowerPoint Presentation</vt:lpstr>
      <vt:lpstr>Dwelling stock, turnover, newbuild</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Affordability</dc:title>
  <dc:creator>SUE BEECROFT</dc:creator>
  <cp:lastModifiedBy>SUE BEECROFT</cp:lastModifiedBy>
  <cp:revision>96</cp:revision>
  <dcterms:created xsi:type="dcterms:W3CDTF">2022-07-26T07:44:23Z</dcterms:created>
  <dcterms:modified xsi:type="dcterms:W3CDTF">2023-07-19T07:26:16Z</dcterms:modified>
</cp:coreProperties>
</file>