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453" r:id="rId3"/>
    <p:sldId id="465" r:id="rId4"/>
    <p:sldId id="490" r:id="rId5"/>
    <p:sldId id="475" r:id="rId6"/>
    <p:sldId id="476" r:id="rId7"/>
    <p:sldId id="479" r:id="rId8"/>
    <p:sldId id="477" r:id="rId9"/>
    <p:sldId id="485" r:id="rId10"/>
    <p:sldId id="463" r:id="rId11"/>
    <p:sldId id="478" r:id="rId12"/>
    <p:sldId id="492" r:id="rId13"/>
    <p:sldId id="464" r:id="rId14"/>
    <p:sldId id="451" r:id="rId15"/>
    <p:sldId id="486" r:id="rId16"/>
    <p:sldId id="480" r:id="rId17"/>
    <p:sldId id="288" r:id="rId18"/>
    <p:sldId id="459" r:id="rId19"/>
    <p:sldId id="449" r:id="rId20"/>
    <p:sldId id="287" r:id="rId21"/>
    <p:sldId id="487" r:id="rId22"/>
    <p:sldId id="483" r:id="rId23"/>
    <p:sldId id="454" r:id="rId24"/>
    <p:sldId id="488" r:id="rId25"/>
    <p:sldId id="481" r:id="rId26"/>
    <p:sldId id="489" r:id="rId27"/>
    <p:sldId id="491" r:id="rId28"/>
    <p:sldId id="266" r:id="rId29"/>
    <p:sldId id="457" r:id="rId30"/>
    <p:sldId id="4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7D3F34-1C37-7D77-4CB4-8EB5E92209B2}" name="Tom King (he/him)" initials="TK(" userId="S::Tom.King@cambridgeshire.gov.uk::48e77897-8dd0-4e6d-a8f1-9745f87ba2af" providerId="AD"/>
  <p188:author id="{14508A64-452C-D305-809B-F2E1442B234B}" name="Jack Hicks" initials="JH" userId="S::Jack.Hicks@cambridgeshire.gov.uk::2b9c6a7b-eab9-4479-83cf-004ae7932934" providerId="AD"/>
  <p188:author id="{0AED1C8A-9137-31C9-C047-EDD1D359613D}" name="Dominic Milham" initials="DM" userId="S::Dominic.Milham@cambridgeshire.gov.uk::d852ccbe-f955-41c6-ba59-765581eb65a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ouzar Arianne" initials="AA" lastIdx="3" clrIdx="0">
    <p:extLst>
      <p:ext uri="{19B8F6BF-5375-455C-9EA6-DF929625EA0E}">
        <p15:presenceInfo xmlns:p15="http://schemas.microsoft.com/office/powerpoint/2012/main" userId="S-1-5-21-2528906652-1003153716-2585439362-116329" providerId="AD"/>
      </p:ext>
    </p:extLst>
  </p:cmAuthor>
  <p:cmAuthor id="2" name="Hallam Rachel" initials="HR" lastIdx="2" clrIdx="1">
    <p:extLst>
      <p:ext uri="{19B8F6BF-5375-455C-9EA6-DF929625EA0E}">
        <p15:presenceInfo xmlns:p15="http://schemas.microsoft.com/office/powerpoint/2012/main" userId="S-1-5-21-2528906652-1003153716-2585439362-109094" providerId="AD"/>
      </p:ext>
    </p:extLst>
  </p:cmAuthor>
  <p:cmAuthor id="3" name="Abouzar Arianne" initials="AA [2]" lastIdx="16" clrIdx="2">
    <p:extLst>
      <p:ext uri="{19B8F6BF-5375-455C-9EA6-DF929625EA0E}">
        <p15:presenceInfo xmlns:p15="http://schemas.microsoft.com/office/powerpoint/2012/main" userId="S::Arianne.Abouzar@cambridgeshire.gov.uk::17852c53-966b-46ab-8a2d-9adfd7cd3a66" providerId="AD"/>
      </p:ext>
    </p:extLst>
  </p:cmAuthor>
  <p:cmAuthor id="4" name="Hallam Rachel" initials="HR [2]" lastIdx="23" clrIdx="3">
    <p:extLst>
      <p:ext uri="{19B8F6BF-5375-455C-9EA6-DF929625EA0E}">
        <p15:presenceInfo xmlns:p15="http://schemas.microsoft.com/office/powerpoint/2012/main" userId="S::Rachel.Hallam@cambridgeshire.gov.uk::9f5af52d-7374-4604-9344-0e5ade114817" providerId="AD"/>
      </p:ext>
    </p:extLst>
  </p:cmAuthor>
  <p:cmAuthor id="5" name="Dominic Milham" initials="DM" lastIdx="78" clrIdx="4">
    <p:extLst>
      <p:ext uri="{19B8F6BF-5375-455C-9EA6-DF929625EA0E}">
        <p15:presenceInfo xmlns:p15="http://schemas.microsoft.com/office/powerpoint/2012/main" userId="S::Dominic.Milham@cambridgeshire.gov.uk::d852ccbe-f955-41c6-ba59-765581eb65a4" providerId="AD"/>
      </p:ext>
    </p:extLst>
  </p:cmAuthor>
  <p:cmAuthor id="6" name="Tom King (he/him)" initials="TK(" lastIdx="12" clrIdx="5">
    <p:extLst>
      <p:ext uri="{19B8F6BF-5375-455C-9EA6-DF929625EA0E}">
        <p15:presenceInfo xmlns:p15="http://schemas.microsoft.com/office/powerpoint/2012/main" userId="S::Tom.King@cambridgeshire.gov.uk::48e77897-8dd0-4e6d-a8f1-9745f87ba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FFFFF"/>
    <a:srgbClr val="EC701C"/>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79553" autoAdjust="0"/>
  </p:normalViewPr>
  <p:slideViewPr>
    <p:cSldViewPr snapToGrid="0">
      <p:cViewPr varScale="1">
        <p:scale>
          <a:sx n="90" d="100"/>
          <a:sy n="90" d="100"/>
        </p:scale>
        <p:origin x="672" y="9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83B64-19DE-4036-88A3-F2A0CC471C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9D4265CD-3D9E-4E99-B87D-4EC78F9FD4D7}">
      <dgm:prSet phldrT="[Text]" custT="1"/>
      <dgm:spPr>
        <a:solidFill>
          <a:schemeClr val="accent3"/>
        </a:solidFill>
      </dgm:spPr>
      <dgm:t>
        <a:bodyPr/>
        <a:lstStyle/>
        <a:p>
          <a:r>
            <a:rPr lang="en-GB" sz="2000" dirty="0"/>
            <a:t>Employment Rate </a:t>
          </a:r>
          <a:br>
            <a:rPr lang="en-GB" sz="2000" dirty="0"/>
          </a:br>
          <a:r>
            <a:rPr lang="en-GB" sz="1600" dirty="0"/>
            <a:t>(Employed Population/Total Population)</a:t>
          </a:r>
          <a:endParaRPr lang="en-GB" sz="2000" dirty="0"/>
        </a:p>
      </dgm:t>
    </dgm:pt>
    <dgm:pt modelId="{400D3176-1E17-44B4-8D3F-4481016799B6}" type="parTrans" cxnId="{377D7555-60AA-4EC2-AA02-71B159D563FF}">
      <dgm:prSet/>
      <dgm:spPr/>
      <dgm:t>
        <a:bodyPr/>
        <a:lstStyle/>
        <a:p>
          <a:endParaRPr lang="en-GB"/>
        </a:p>
      </dgm:t>
    </dgm:pt>
    <dgm:pt modelId="{B1504729-27A0-437B-AFB6-56C0F6013BE7}" type="sibTrans" cxnId="{377D7555-60AA-4EC2-AA02-71B159D563FF}">
      <dgm:prSet/>
      <dgm:spPr/>
      <dgm:t>
        <a:bodyPr/>
        <a:lstStyle/>
        <a:p>
          <a:endParaRPr lang="en-GB"/>
        </a:p>
      </dgm:t>
    </dgm:pt>
    <dgm:pt modelId="{E4AF6AAB-F2E4-4B76-BD21-FBC81D93D24A}">
      <dgm:prSet phldrT="[Text]" custT="1"/>
      <dgm:spPr>
        <a:solidFill>
          <a:schemeClr val="accent5"/>
        </a:solidFill>
      </dgm:spPr>
      <dgm:t>
        <a:bodyPr/>
        <a:lstStyle/>
        <a:p>
          <a:r>
            <a:rPr lang="en-GB" sz="2000" dirty="0"/>
            <a:t>Unemployment Rate </a:t>
          </a:r>
          <a:br>
            <a:rPr lang="en-GB" sz="2000" dirty="0"/>
          </a:br>
          <a:r>
            <a:rPr lang="en-GB" sz="1600" dirty="0"/>
            <a:t>(Unemployed Population/Economically Active Population)</a:t>
          </a:r>
          <a:endParaRPr lang="en-GB" sz="1700" dirty="0"/>
        </a:p>
      </dgm:t>
    </dgm:pt>
    <dgm:pt modelId="{1C59C029-304A-4E2E-BBEF-10058CDBAC09}" type="parTrans" cxnId="{6E71239D-FB8D-4278-B601-AE6BD0CAB714}">
      <dgm:prSet/>
      <dgm:spPr/>
      <dgm:t>
        <a:bodyPr/>
        <a:lstStyle/>
        <a:p>
          <a:endParaRPr lang="en-GB"/>
        </a:p>
      </dgm:t>
    </dgm:pt>
    <dgm:pt modelId="{8D6E7316-D925-47E4-BDDB-BB2B338BE06E}" type="sibTrans" cxnId="{6E71239D-FB8D-4278-B601-AE6BD0CAB714}">
      <dgm:prSet/>
      <dgm:spPr/>
      <dgm:t>
        <a:bodyPr/>
        <a:lstStyle/>
        <a:p>
          <a:endParaRPr lang="en-GB"/>
        </a:p>
      </dgm:t>
    </dgm:pt>
    <dgm:pt modelId="{8D2A4FE5-06F6-4243-8223-5B58DE60133E}">
      <dgm:prSet phldrT="[Text]" custT="1"/>
      <dgm:spPr/>
      <dgm:t>
        <a:bodyPr/>
        <a:lstStyle/>
        <a:p>
          <a:r>
            <a:rPr lang="en-GB" sz="2000" dirty="0"/>
            <a:t>Economic Inactivity Rate</a:t>
          </a:r>
          <a:br>
            <a:rPr lang="en-GB" sz="2000" dirty="0"/>
          </a:br>
          <a:r>
            <a:rPr lang="en-GB" sz="1700" dirty="0"/>
            <a:t>(Economically Inactive Population/Total Population)</a:t>
          </a:r>
        </a:p>
      </dgm:t>
    </dgm:pt>
    <dgm:pt modelId="{0E9EE91B-4045-4CEA-96FA-017F4FA6BB56}" type="parTrans" cxnId="{C1A1A52C-3DEC-4251-94C0-F2B8D92A4867}">
      <dgm:prSet/>
      <dgm:spPr/>
      <dgm:t>
        <a:bodyPr/>
        <a:lstStyle/>
        <a:p>
          <a:endParaRPr lang="en-GB"/>
        </a:p>
      </dgm:t>
    </dgm:pt>
    <dgm:pt modelId="{29484355-F739-43D0-842D-0D6C11B82396}" type="sibTrans" cxnId="{C1A1A52C-3DEC-4251-94C0-F2B8D92A4867}">
      <dgm:prSet/>
      <dgm:spPr/>
      <dgm:t>
        <a:bodyPr/>
        <a:lstStyle/>
        <a:p>
          <a:endParaRPr lang="en-GB"/>
        </a:p>
      </dgm:t>
    </dgm:pt>
    <dgm:pt modelId="{076F9C8C-3980-48FA-A312-567AFB43C970}">
      <dgm:prSet phldrT="[Text]"/>
      <dgm:spPr>
        <a:ln>
          <a:solidFill>
            <a:schemeClr val="accent3"/>
          </a:solidFill>
        </a:ln>
      </dgm:spPr>
      <dgm:t>
        <a:bodyPr/>
        <a:lstStyle/>
        <a:p>
          <a:r>
            <a:rPr lang="en-GB" dirty="0"/>
            <a:t>The percentage of the total population who are employed</a:t>
          </a:r>
        </a:p>
      </dgm:t>
    </dgm:pt>
    <dgm:pt modelId="{A0BB2C36-63A9-4A75-A738-D761D82A20FD}" type="parTrans" cxnId="{624CE509-F5C7-40D8-BD9A-DA9CF86D9C69}">
      <dgm:prSet/>
      <dgm:spPr/>
      <dgm:t>
        <a:bodyPr/>
        <a:lstStyle/>
        <a:p>
          <a:endParaRPr lang="en-GB"/>
        </a:p>
      </dgm:t>
    </dgm:pt>
    <dgm:pt modelId="{78C6B885-602B-4558-8618-8138E31D0D78}" type="sibTrans" cxnId="{624CE509-F5C7-40D8-BD9A-DA9CF86D9C69}">
      <dgm:prSet/>
      <dgm:spPr/>
      <dgm:t>
        <a:bodyPr/>
        <a:lstStyle/>
        <a:p>
          <a:endParaRPr lang="en-GB"/>
        </a:p>
      </dgm:t>
    </dgm:pt>
    <dgm:pt modelId="{E8191797-4368-4D1D-B42E-AC6993B87444}">
      <dgm:prSet phldrT="[Text]"/>
      <dgm:spPr>
        <a:ln>
          <a:solidFill>
            <a:schemeClr val="accent5"/>
          </a:solidFill>
        </a:ln>
      </dgm:spPr>
      <dgm:t>
        <a:bodyPr/>
        <a:lstStyle/>
        <a:p>
          <a:r>
            <a:rPr lang="en-GB" dirty="0"/>
            <a:t>The proportion of the Economically Active Population </a:t>
          </a:r>
          <a:r>
            <a:rPr lang="en-US" b="0" i="0" dirty="0"/>
            <a:t>without a job, have been actively seeking work in the past four weeks and are available to start work in the next two weeks or are out of work, have found a job and are waiting to start it in the next two weeks</a:t>
          </a:r>
          <a:endParaRPr lang="en-GB" dirty="0"/>
        </a:p>
      </dgm:t>
    </dgm:pt>
    <dgm:pt modelId="{4EB224C8-B47E-42EE-BF56-0704B9D853AF}" type="parTrans" cxnId="{F6322F1B-FE5A-48B9-B755-5B88709EB16D}">
      <dgm:prSet/>
      <dgm:spPr/>
      <dgm:t>
        <a:bodyPr/>
        <a:lstStyle/>
        <a:p>
          <a:endParaRPr lang="en-GB"/>
        </a:p>
      </dgm:t>
    </dgm:pt>
    <dgm:pt modelId="{D1827555-0F1D-4F03-B38F-7CF8097CA618}" type="sibTrans" cxnId="{F6322F1B-FE5A-48B9-B755-5B88709EB16D}">
      <dgm:prSet/>
      <dgm:spPr/>
      <dgm:t>
        <a:bodyPr/>
        <a:lstStyle/>
        <a:p>
          <a:endParaRPr lang="en-GB"/>
        </a:p>
      </dgm:t>
    </dgm:pt>
    <dgm:pt modelId="{02CE3ACD-8D26-440B-B9FE-91CF0720E0A4}">
      <dgm:prSet phldrT="[Text]"/>
      <dgm:spPr/>
      <dgm:t>
        <a:bodyPr/>
        <a:lstStyle/>
        <a:p>
          <a:r>
            <a:rPr lang="en-GB" dirty="0"/>
            <a:t>The proportion of the population without a job and have not sought work in the last four weeks and/or are not available to start work in the next two weeks</a:t>
          </a:r>
        </a:p>
      </dgm:t>
    </dgm:pt>
    <dgm:pt modelId="{4D1BE2BF-AF0C-4B8A-BA3A-55B7A32346D4}" type="parTrans" cxnId="{9FB8F3C7-3A47-4025-9186-404614692F54}">
      <dgm:prSet/>
      <dgm:spPr/>
      <dgm:t>
        <a:bodyPr/>
        <a:lstStyle/>
        <a:p>
          <a:endParaRPr lang="en-GB"/>
        </a:p>
      </dgm:t>
    </dgm:pt>
    <dgm:pt modelId="{74DD60AE-9D75-4110-A2D1-9AB80B442811}" type="sibTrans" cxnId="{9FB8F3C7-3A47-4025-9186-404614692F54}">
      <dgm:prSet/>
      <dgm:spPr/>
      <dgm:t>
        <a:bodyPr/>
        <a:lstStyle/>
        <a:p>
          <a:endParaRPr lang="en-GB"/>
        </a:p>
      </dgm:t>
    </dgm:pt>
    <dgm:pt modelId="{1F11CF9A-AA4D-498A-AA40-21CD80F01389}">
      <dgm:prSet phldrT="[Text]"/>
      <dgm:spPr/>
      <dgm:t>
        <a:bodyPr/>
        <a:lstStyle/>
        <a:p>
          <a:r>
            <a:rPr lang="en-GB" dirty="0"/>
            <a:t>Example reasons for being economically inactive could include being a student, having caring responsibilities, being sick and disabled and retirement</a:t>
          </a:r>
        </a:p>
      </dgm:t>
    </dgm:pt>
    <dgm:pt modelId="{E231C3AE-6F9F-41BE-90EA-C6D45FB7C5D6}" type="parTrans" cxnId="{1A2633B1-5120-4FBA-93E3-5D3A667DE5AF}">
      <dgm:prSet/>
      <dgm:spPr/>
      <dgm:t>
        <a:bodyPr/>
        <a:lstStyle/>
        <a:p>
          <a:endParaRPr lang="en-GB"/>
        </a:p>
      </dgm:t>
    </dgm:pt>
    <dgm:pt modelId="{648E2C27-3B60-4A57-875B-3C970F05813A}" type="sibTrans" cxnId="{1A2633B1-5120-4FBA-93E3-5D3A667DE5AF}">
      <dgm:prSet/>
      <dgm:spPr/>
      <dgm:t>
        <a:bodyPr/>
        <a:lstStyle/>
        <a:p>
          <a:endParaRPr lang="en-GB"/>
        </a:p>
      </dgm:t>
    </dgm:pt>
    <dgm:pt modelId="{E44C7838-64AA-4D0C-A6C0-F05DEC3B4D6D}" type="pres">
      <dgm:prSet presAssocID="{48F83B64-19DE-4036-88A3-F2A0CC471C6C}" presName="linear" presStyleCnt="0">
        <dgm:presLayoutVars>
          <dgm:dir/>
          <dgm:animLvl val="lvl"/>
          <dgm:resizeHandles val="exact"/>
        </dgm:presLayoutVars>
      </dgm:prSet>
      <dgm:spPr/>
    </dgm:pt>
    <dgm:pt modelId="{9938D235-E42E-4177-84EE-03559D7AC522}" type="pres">
      <dgm:prSet presAssocID="{9D4265CD-3D9E-4E99-B87D-4EC78F9FD4D7}" presName="parentLin" presStyleCnt="0"/>
      <dgm:spPr/>
    </dgm:pt>
    <dgm:pt modelId="{CE94D07D-C9D0-4DAB-BC4B-40EA5F732CA4}" type="pres">
      <dgm:prSet presAssocID="{9D4265CD-3D9E-4E99-B87D-4EC78F9FD4D7}" presName="parentLeftMargin" presStyleLbl="node1" presStyleIdx="0" presStyleCnt="3"/>
      <dgm:spPr/>
    </dgm:pt>
    <dgm:pt modelId="{2B115DE8-BEC4-47B8-8D6F-BA6AA1D36EE3}" type="pres">
      <dgm:prSet presAssocID="{9D4265CD-3D9E-4E99-B87D-4EC78F9FD4D7}" presName="parentText" presStyleLbl="node1" presStyleIdx="0" presStyleCnt="3">
        <dgm:presLayoutVars>
          <dgm:chMax val="0"/>
          <dgm:bulletEnabled val="1"/>
        </dgm:presLayoutVars>
      </dgm:prSet>
      <dgm:spPr/>
    </dgm:pt>
    <dgm:pt modelId="{ED653F74-8E2C-4A2C-B3C2-83DA85E6B64F}" type="pres">
      <dgm:prSet presAssocID="{9D4265CD-3D9E-4E99-B87D-4EC78F9FD4D7}" presName="negativeSpace" presStyleCnt="0"/>
      <dgm:spPr/>
    </dgm:pt>
    <dgm:pt modelId="{12479E06-C77D-45C9-A5F8-B29557C584D4}" type="pres">
      <dgm:prSet presAssocID="{9D4265CD-3D9E-4E99-B87D-4EC78F9FD4D7}" presName="childText" presStyleLbl="conFgAcc1" presStyleIdx="0" presStyleCnt="3" custLinFactNeighborX="526" custLinFactNeighborY="21709">
        <dgm:presLayoutVars>
          <dgm:bulletEnabled val="1"/>
        </dgm:presLayoutVars>
      </dgm:prSet>
      <dgm:spPr/>
    </dgm:pt>
    <dgm:pt modelId="{574D0915-13FF-46DC-B852-C358AFF9DDA2}" type="pres">
      <dgm:prSet presAssocID="{B1504729-27A0-437B-AFB6-56C0F6013BE7}" presName="spaceBetweenRectangles" presStyleCnt="0"/>
      <dgm:spPr/>
    </dgm:pt>
    <dgm:pt modelId="{9CD3A6CA-99DB-4F93-B007-2A9D466F335A}" type="pres">
      <dgm:prSet presAssocID="{E4AF6AAB-F2E4-4B76-BD21-FBC81D93D24A}" presName="parentLin" presStyleCnt="0"/>
      <dgm:spPr/>
    </dgm:pt>
    <dgm:pt modelId="{A9B49A67-A1EC-437D-9829-14C1D719897E}" type="pres">
      <dgm:prSet presAssocID="{E4AF6AAB-F2E4-4B76-BD21-FBC81D93D24A}" presName="parentLeftMargin" presStyleLbl="node1" presStyleIdx="0" presStyleCnt="3"/>
      <dgm:spPr/>
    </dgm:pt>
    <dgm:pt modelId="{9A011FBB-4AE8-444B-A269-8EC363355979}" type="pres">
      <dgm:prSet presAssocID="{E4AF6AAB-F2E4-4B76-BD21-FBC81D93D24A}" presName="parentText" presStyleLbl="node1" presStyleIdx="1" presStyleCnt="3">
        <dgm:presLayoutVars>
          <dgm:chMax val="0"/>
          <dgm:bulletEnabled val="1"/>
        </dgm:presLayoutVars>
      </dgm:prSet>
      <dgm:spPr/>
    </dgm:pt>
    <dgm:pt modelId="{B688E215-F87B-45E8-9276-282409610FA5}" type="pres">
      <dgm:prSet presAssocID="{E4AF6AAB-F2E4-4B76-BD21-FBC81D93D24A}" presName="negativeSpace" presStyleCnt="0"/>
      <dgm:spPr/>
    </dgm:pt>
    <dgm:pt modelId="{6833CB35-EBC3-49A3-8EAB-18D74FDC61CB}" type="pres">
      <dgm:prSet presAssocID="{E4AF6AAB-F2E4-4B76-BD21-FBC81D93D24A}" presName="childText" presStyleLbl="conFgAcc1" presStyleIdx="1" presStyleCnt="3">
        <dgm:presLayoutVars>
          <dgm:bulletEnabled val="1"/>
        </dgm:presLayoutVars>
      </dgm:prSet>
      <dgm:spPr/>
    </dgm:pt>
    <dgm:pt modelId="{4443C012-A9C0-4A05-B140-14CD9AA63CD2}" type="pres">
      <dgm:prSet presAssocID="{8D6E7316-D925-47E4-BDDB-BB2B338BE06E}" presName="spaceBetweenRectangles" presStyleCnt="0"/>
      <dgm:spPr/>
    </dgm:pt>
    <dgm:pt modelId="{0CF96B27-FED6-405C-84F3-D83043631563}" type="pres">
      <dgm:prSet presAssocID="{8D2A4FE5-06F6-4243-8223-5B58DE60133E}" presName="parentLin" presStyleCnt="0"/>
      <dgm:spPr/>
    </dgm:pt>
    <dgm:pt modelId="{757D6BAC-4401-41A3-A3CA-7948A0F5C366}" type="pres">
      <dgm:prSet presAssocID="{8D2A4FE5-06F6-4243-8223-5B58DE60133E}" presName="parentLeftMargin" presStyleLbl="node1" presStyleIdx="1" presStyleCnt="3"/>
      <dgm:spPr/>
    </dgm:pt>
    <dgm:pt modelId="{DD5ED720-FB8D-424B-8E0B-76179B82AF58}" type="pres">
      <dgm:prSet presAssocID="{8D2A4FE5-06F6-4243-8223-5B58DE60133E}" presName="parentText" presStyleLbl="node1" presStyleIdx="2" presStyleCnt="3">
        <dgm:presLayoutVars>
          <dgm:chMax val="0"/>
          <dgm:bulletEnabled val="1"/>
        </dgm:presLayoutVars>
      </dgm:prSet>
      <dgm:spPr/>
    </dgm:pt>
    <dgm:pt modelId="{B436F8F0-73DF-48FD-A8AB-C69EEAFAB42F}" type="pres">
      <dgm:prSet presAssocID="{8D2A4FE5-06F6-4243-8223-5B58DE60133E}" presName="negativeSpace" presStyleCnt="0"/>
      <dgm:spPr/>
    </dgm:pt>
    <dgm:pt modelId="{59ACC11F-21BC-49A1-BCCF-716FBA96F37F}" type="pres">
      <dgm:prSet presAssocID="{8D2A4FE5-06F6-4243-8223-5B58DE60133E}" presName="childText" presStyleLbl="conFgAcc1" presStyleIdx="2" presStyleCnt="3">
        <dgm:presLayoutVars>
          <dgm:bulletEnabled val="1"/>
        </dgm:presLayoutVars>
      </dgm:prSet>
      <dgm:spPr/>
    </dgm:pt>
  </dgm:ptLst>
  <dgm:cxnLst>
    <dgm:cxn modelId="{84893703-DE88-4F06-BED4-BADA69378715}" type="presOf" srcId="{E8191797-4368-4D1D-B42E-AC6993B87444}" destId="{6833CB35-EBC3-49A3-8EAB-18D74FDC61CB}" srcOrd="0" destOrd="0" presId="urn:microsoft.com/office/officeart/2005/8/layout/list1"/>
    <dgm:cxn modelId="{624CE509-F5C7-40D8-BD9A-DA9CF86D9C69}" srcId="{9D4265CD-3D9E-4E99-B87D-4EC78F9FD4D7}" destId="{076F9C8C-3980-48FA-A312-567AFB43C970}" srcOrd="0" destOrd="0" parTransId="{A0BB2C36-63A9-4A75-A738-D761D82A20FD}" sibTransId="{78C6B885-602B-4558-8618-8138E31D0D78}"/>
    <dgm:cxn modelId="{1EFAA119-E0B3-4F2B-9F4E-7D43F68E0388}" type="presOf" srcId="{E4AF6AAB-F2E4-4B76-BD21-FBC81D93D24A}" destId="{A9B49A67-A1EC-437D-9829-14C1D719897E}" srcOrd="0" destOrd="0" presId="urn:microsoft.com/office/officeart/2005/8/layout/list1"/>
    <dgm:cxn modelId="{F6322F1B-FE5A-48B9-B755-5B88709EB16D}" srcId="{E4AF6AAB-F2E4-4B76-BD21-FBC81D93D24A}" destId="{E8191797-4368-4D1D-B42E-AC6993B87444}" srcOrd="0" destOrd="0" parTransId="{4EB224C8-B47E-42EE-BF56-0704B9D853AF}" sibTransId="{D1827555-0F1D-4F03-B38F-7CF8097CA618}"/>
    <dgm:cxn modelId="{C1A1A52C-3DEC-4251-94C0-F2B8D92A4867}" srcId="{48F83B64-19DE-4036-88A3-F2A0CC471C6C}" destId="{8D2A4FE5-06F6-4243-8223-5B58DE60133E}" srcOrd="2" destOrd="0" parTransId="{0E9EE91B-4045-4CEA-96FA-017F4FA6BB56}" sibTransId="{29484355-F739-43D0-842D-0D6C11B82396}"/>
    <dgm:cxn modelId="{E2432F3A-835D-4712-8657-0F5194CD70CF}" type="presOf" srcId="{9D4265CD-3D9E-4E99-B87D-4EC78F9FD4D7}" destId="{2B115DE8-BEC4-47B8-8D6F-BA6AA1D36EE3}" srcOrd="1" destOrd="0" presId="urn:microsoft.com/office/officeart/2005/8/layout/list1"/>
    <dgm:cxn modelId="{377D7555-60AA-4EC2-AA02-71B159D563FF}" srcId="{48F83B64-19DE-4036-88A3-F2A0CC471C6C}" destId="{9D4265CD-3D9E-4E99-B87D-4EC78F9FD4D7}" srcOrd="0" destOrd="0" parTransId="{400D3176-1E17-44B4-8D3F-4481016799B6}" sibTransId="{B1504729-27A0-437B-AFB6-56C0F6013BE7}"/>
    <dgm:cxn modelId="{5A0E8155-7EDE-41E4-A175-6010018A6E20}" type="presOf" srcId="{8D2A4FE5-06F6-4243-8223-5B58DE60133E}" destId="{DD5ED720-FB8D-424B-8E0B-76179B82AF58}" srcOrd="1" destOrd="0" presId="urn:microsoft.com/office/officeart/2005/8/layout/list1"/>
    <dgm:cxn modelId="{3F380379-52E4-4B49-9F9B-3BB215EB7A17}" type="presOf" srcId="{02CE3ACD-8D26-440B-B9FE-91CF0720E0A4}" destId="{59ACC11F-21BC-49A1-BCCF-716FBA96F37F}" srcOrd="0" destOrd="0" presId="urn:microsoft.com/office/officeart/2005/8/layout/list1"/>
    <dgm:cxn modelId="{561C1C8F-D059-4A37-97F9-3CC482C04BD3}" type="presOf" srcId="{E4AF6AAB-F2E4-4B76-BD21-FBC81D93D24A}" destId="{9A011FBB-4AE8-444B-A269-8EC363355979}" srcOrd="1" destOrd="0" presId="urn:microsoft.com/office/officeart/2005/8/layout/list1"/>
    <dgm:cxn modelId="{6E71239D-FB8D-4278-B601-AE6BD0CAB714}" srcId="{48F83B64-19DE-4036-88A3-F2A0CC471C6C}" destId="{E4AF6AAB-F2E4-4B76-BD21-FBC81D93D24A}" srcOrd="1" destOrd="0" parTransId="{1C59C029-304A-4E2E-BBEF-10058CDBAC09}" sibTransId="{8D6E7316-D925-47E4-BDDB-BB2B338BE06E}"/>
    <dgm:cxn modelId="{1A2633B1-5120-4FBA-93E3-5D3A667DE5AF}" srcId="{8D2A4FE5-06F6-4243-8223-5B58DE60133E}" destId="{1F11CF9A-AA4D-498A-AA40-21CD80F01389}" srcOrd="1" destOrd="0" parTransId="{E231C3AE-6F9F-41BE-90EA-C6D45FB7C5D6}" sibTransId="{648E2C27-3B60-4A57-875B-3C970F05813A}"/>
    <dgm:cxn modelId="{5CC36AB6-349B-45C2-9997-F2F2990E079E}" type="presOf" srcId="{9D4265CD-3D9E-4E99-B87D-4EC78F9FD4D7}" destId="{CE94D07D-C9D0-4DAB-BC4B-40EA5F732CA4}" srcOrd="0" destOrd="0" presId="urn:microsoft.com/office/officeart/2005/8/layout/list1"/>
    <dgm:cxn modelId="{2BB4EDC0-A1DD-40A2-821A-DDD215C1ED78}" type="presOf" srcId="{8D2A4FE5-06F6-4243-8223-5B58DE60133E}" destId="{757D6BAC-4401-41A3-A3CA-7948A0F5C366}" srcOrd="0" destOrd="0" presId="urn:microsoft.com/office/officeart/2005/8/layout/list1"/>
    <dgm:cxn modelId="{9FB8F3C7-3A47-4025-9186-404614692F54}" srcId="{8D2A4FE5-06F6-4243-8223-5B58DE60133E}" destId="{02CE3ACD-8D26-440B-B9FE-91CF0720E0A4}" srcOrd="0" destOrd="0" parTransId="{4D1BE2BF-AF0C-4B8A-BA3A-55B7A32346D4}" sibTransId="{74DD60AE-9D75-4110-A2D1-9AB80B442811}"/>
    <dgm:cxn modelId="{EB2F8BD8-4D54-49A2-AEA7-88D0F8E6ED72}" type="presOf" srcId="{076F9C8C-3980-48FA-A312-567AFB43C970}" destId="{12479E06-C77D-45C9-A5F8-B29557C584D4}" srcOrd="0" destOrd="0" presId="urn:microsoft.com/office/officeart/2005/8/layout/list1"/>
    <dgm:cxn modelId="{2DA445E2-23BA-4995-8119-67F0762D32BB}" type="presOf" srcId="{1F11CF9A-AA4D-498A-AA40-21CD80F01389}" destId="{59ACC11F-21BC-49A1-BCCF-716FBA96F37F}" srcOrd="0" destOrd="1" presId="urn:microsoft.com/office/officeart/2005/8/layout/list1"/>
    <dgm:cxn modelId="{8138FEFA-DE6E-46F8-BCAA-7884FB3FBFF9}" type="presOf" srcId="{48F83B64-19DE-4036-88A3-F2A0CC471C6C}" destId="{E44C7838-64AA-4D0C-A6C0-F05DEC3B4D6D}" srcOrd="0" destOrd="0" presId="urn:microsoft.com/office/officeart/2005/8/layout/list1"/>
    <dgm:cxn modelId="{88162A3C-A5DB-466F-88A9-7FAB1D88155A}" type="presParOf" srcId="{E44C7838-64AA-4D0C-A6C0-F05DEC3B4D6D}" destId="{9938D235-E42E-4177-84EE-03559D7AC522}" srcOrd="0" destOrd="0" presId="urn:microsoft.com/office/officeart/2005/8/layout/list1"/>
    <dgm:cxn modelId="{9025DA18-E995-4031-A88E-05C7455BF9F0}" type="presParOf" srcId="{9938D235-E42E-4177-84EE-03559D7AC522}" destId="{CE94D07D-C9D0-4DAB-BC4B-40EA5F732CA4}" srcOrd="0" destOrd="0" presId="urn:microsoft.com/office/officeart/2005/8/layout/list1"/>
    <dgm:cxn modelId="{955CFB2C-8826-41BF-A25A-9446C2E1C3C8}" type="presParOf" srcId="{9938D235-E42E-4177-84EE-03559D7AC522}" destId="{2B115DE8-BEC4-47B8-8D6F-BA6AA1D36EE3}" srcOrd="1" destOrd="0" presId="urn:microsoft.com/office/officeart/2005/8/layout/list1"/>
    <dgm:cxn modelId="{EB8D319E-E098-4908-A110-1C38140FEFA1}" type="presParOf" srcId="{E44C7838-64AA-4D0C-A6C0-F05DEC3B4D6D}" destId="{ED653F74-8E2C-4A2C-B3C2-83DA85E6B64F}" srcOrd="1" destOrd="0" presId="urn:microsoft.com/office/officeart/2005/8/layout/list1"/>
    <dgm:cxn modelId="{F8F5DCB8-C438-4AF4-8C4B-3DACD1E58D5B}" type="presParOf" srcId="{E44C7838-64AA-4D0C-A6C0-F05DEC3B4D6D}" destId="{12479E06-C77D-45C9-A5F8-B29557C584D4}" srcOrd="2" destOrd="0" presId="urn:microsoft.com/office/officeart/2005/8/layout/list1"/>
    <dgm:cxn modelId="{9F26D64F-2C4E-46E2-90D8-CAE3BF72E4A5}" type="presParOf" srcId="{E44C7838-64AA-4D0C-A6C0-F05DEC3B4D6D}" destId="{574D0915-13FF-46DC-B852-C358AFF9DDA2}" srcOrd="3" destOrd="0" presId="urn:microsoft.com/office/officeart/2005/8/layout/list1"/>
    <dgm:cxn modelId="{4D435F58-D9FA-4E05-8168-C54DBC39F83A}" type="presParOf" srcId="{E44C7838-64AA-4D0C-A6C0-F05DEC3B4D6D}" destId="{9CD3A6CA-99DB-4F93-B007-2A9D466F335A}" srcOrd="4" destOrd="0" presId="urn:microsoft.com/office/officeart/2005/8/layout/list1"/>
    <dgm:cxn modelId="{8BA61CD6-B8F3-44AD-969A-C90C2012767E}" type="presParOf" srcId="{9CD3A6CA-99DB-4F93-B007-2A9D466F335A}" destId="{A9B49A67-A1EC-437D-9829-14C1D719897E}" srcOrd="0" destOrd="0" presId="urn:microsoft.com/office/officeart/2005/8/layout/list1"/>
    <dgm:cxn modelId="{E772D661-F59F-4C58-8723-4A9020F14184}" type="presParOf" srcId="{9CD3A6CA-99DB-4F93-B007-2A9D466F335A}" destId="{9A011FBB-4AE8-444B-A269-8EC363355979}" srcOrd="1" destOrd="0" presId="urn:microsoft.com/office/officeart/2005/8/layout/list1"/>
    <dgm:cxn modelId="{3A872E15-7FC0-4AE1-AB44-C5AB2A9DEAF5}" type="presParOf" srcId="{E44C7838-64AA-4D0C-A6C0-F05DEC3B4D6D}" destId="{B688E215-F87B-45E8-9276-282409610FA5}" srcOrd="5" destOrd="0" presId="urn:microsoft.com/office/officeart/2005/8/layout/list1"/>
    <dgm:cxn modelId="{3CEF6EE7-0856-4F65-AC88-C42F886223EA}" type="presParOf" srcId="{E44C7838-64AA-4D0C-A6C0-F05DEC3B4D6D}" destId="{6833CB35-EBC3-49A3-8EAB-18D74FDC61CB}" srcOrd="6" destOrd="0" presId="urn:microsoft.com/office/officeart/2005/8/layout/list1"/>
    <dgm:cxn modelId="{5D363F68-2731-442F-8BBB-9BE882DFDAFB}" type="presParOf" srcId="{E44C7838-64AA-4D0C-A6C0-F05DEC3B4D6D}" destId="{4443C012-A9C0-4A05-B140-14CD9AA63CD2}" srcOrd="7" destOrd="0" presId="urn:microsoft.com/office/officeart/2005/8/layout/list1"/>
    <dgm:cxn modelId="{4BF0B4EA-9DCF-4656-8D60-200128F37C23}" type="presParOf" srcId="{E44C7838-64AA-4D0C-A6C0-F05DEC3B4D6D}" destId="{0CF96B27-FED6-405C-84F3-D83043631563}" srcOrd="8" destOrd="0" presId="urn:microsoft.com/office/officeart/2005/8/layout/list1"/>
    <dgm:cxn modelId="{BBFC429C-2635-4ED2-A12F-862EBC8F2CDF}" type="presParOf" srcId="{0CF96B27-FED6-405C-84F3-D83043631563}" destId="{757D6BAC-4401-41A3-A3CA-7948A0F5C366}" srcOrd="0" destOrd="0" presId="urn:microsoft.com/office/officeart/2005/8/layout/list1"/>
    <dgm:cxn modelId="{0B6C5780-2F3C-4618-9FD7-78375E569E24}" type="presParOf" srcId="{0CF96B27-FED6-405C-84F3-D83043631563}" destId="{DD5ED720-FB8D-424B-8E0B-76179B82AF58}" srcOrd="1" destOrd="0" presId="urn:microsoft.com/office/officeart/2005/8/layout/list1"/>
    <dgm:cxn modelId="{8D3A90DD-CB13-475B-BE98-24DFB239ADC2}" type="presParOf" srcId="{E44C7838-64AA-4D0C-A6C0-F05DEC3B4D6D}" destId="{B436F8F0-73DF-48FD-A8AB-C69EEAFAB42F}" srcOrd="9" destOrd="0" presId="urn:microsoft.com/office/officeart/2005/8/layout/list1"/>
    <dgm:cxn modelId="{8508019D-82F7-4FFA-95CD-306B373CC04B}" type="presParOf" srcId="{E44C7838-64AA-4D0C-A6C0-F05DEC3B4D6D}" destId="{59ACC11F-21BC-49A1-BCCF-716FBA96F37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79E06-C77D-45C9-A5F8-B29557C584D4}">
      <dsp:nvSpPr>
        <dsp:cNvPr id="0" name=""/>
        <dsp:cNvSpPr/>
      </dsp:nvSpPr>
      <dsp:spPr>
        <a:xfrm>
          <a:off x="0" y="476929"/>
          <a:ext cx="11152554" cy="850500"/>
        </a:xfrm>
        <a:prstGeom prst="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562" tIns="416560" rIns="865562"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 percentage of the total population who are employed</a:t>
          </a:r>
        </a:p>
      </dsp:txBody>
      <dsp:txXfrm>
        <a:off x="0" y="476929"/>
        <a:ext cx="11152554" cy="850500"/>
      </dsp:txXfrm>
    </dsp:sp>
    <dsp:sp modelId="{2B115DE8-BEC4-47B8-8D6F-BA6AA1D36EE3}">
      <dsp:nvSpPr>
        <dsp:cNvPr id="0" name=""/>
        <dsp:cNvSpPr/>
      </dsp:nvSpPr>
      <dsp:spPr>
        <a:xfrm>
          <a:off x="557627" y="158283"/>
          <a:ext cx="7806787" cy="5904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078" tIns="0" rIns="295078" bIns="0" numCol="1" spcCol="1270" anchor="ctr" anchorCtr="0">
          <a:noAutofit/>
        </a:bodyPr>
        <a:lstStyle/>
        <a:p>
          <a:pPr marL="0" lvl="0" indent="0" algn="l" defTabSz="889000">
            <a:lnSpc>
              <a:spcPct val="90000"/>
            </a:lnSpc>
            <a:spcBef>
              <a:spcPct val="0"/>
            </a:spcBef>
            <a:spcAft>
              <a:spcPct val="35000"/>
            </a:spcAft>
            <a:buNone/>
          </a:pPr>
          <a:r>
            <a:rPr lang="en-GB" sz="2000" kern="1200" dirty="0"/>
            <a:t>Employment Rate </a:t>
          </a:r>
          <a:br>
            <a:rPr lang="en-GB" sz="2000" kern="1200" dirty="0"/>
          </a:br>
          <a:r>
            <a:rPr lang="en-GB" sz="1600" kern="1200" dirty="0"/>
            <a:t>(Employed Population/Total Population)</a:t>
          </a:r>
          <a:endParaRPr lang="en-GB" sz="2000" kern="1200" dirty="0"/>
        </a:p>
      </dsp:txBody>
      <dsp:txXfrm>
        <a:off x="586448" y="187104"/>
        <a:ext cx="7749145" cy="532758"/>
      </dsp:txXfrm>
    </dsp:sp>
    <dsp:sp modelId="{6833CB35-EBC3-49A3-8EAB-18D74FDC61CB}">
      <dsp:nvSpPr>
        <dsp:cNvPr id="0" name=""/>
        <dsp:cNvSpPr/>
      </dsp:nvSpPr>
      <dsp:spPr>
        <a:xfrm>
          <a:off x="0" y="1707183"/>
          <a:ext cx="11152554" cy="14175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562" tIns="416560" rIns="865562"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 proportion of the Economically Active Population </a:t>
          </a:r>
          <a:r>
            <a:rPr lang="en-US" sz="2000" b="0" i="0" kern="1200" dirty="0"/>
            <a:t>without a job, have been actively seeking work in the past four weeks and are available to start work in the next two weeks or are out of work, have found a job and are waiting to start it in the next two weeks</a:t>
          </a:r>
          <a:endParaRPr lang="en-GB" sz="2000" kern="1200" dirty="0"/>
        </a:p>
      </dsp:txBody>
      <dsp:txXfrm>
        <a:off x="0" y="1707183"/>
        <a:ext cx="11152554" cy="1417500"/>
      </dsp:txXfrm>
    </dsp:sp>
    <dsp:sp modelId="{9A011FBB-4AE8-444B-A269-8EC363355979}">
      <dsp:nvSpPr>
        <dsp:cNvPr id="0" name=""/>
        <dsp:cNvSpPr/>
      </dsp:nvSpPr>
      <dsp:spPr>
        <a:xfrm>
          <a:off x="557627" y="1411983"/>
          <a:ext cx="7806787" cy="59040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078" tIns="0" rIns="295078" bIns="0" numCol="1" spcCol="1270" anchor="ctr" anchorCtr="0">
          <a:noAutofit/>
        </a:bodyPr>
        <a:lstStyle/>
        <a:p>
          <a:pPr marL="0" lvl="0" indent="0" algn="l" defTabSz="889000">
            <a:lnSpc>
              <a:spcPct val="90000"/>
            </a:lnSpc>
            <a:spcBef>
              <a:spcPct val="0"/>
            </a:spcBef>
            <a:spcAft>
              <a:spcPct val="35000"/>
            </a:spcAft>
            <a:buNone/>
          </a:pPr>
          <a:r>
            <a:rPr lang="en-GB" sz="2000" kern="1200" dirty="0"/>
            <a:t>Unemployment Rate </a:t>
          </a:r>
          <a:br>
            <a:rPr lang="en-GB" sz="2000" kern="1200" dirty="0"/>
          </a:br>
          <a:r>
            <a:rPr lang="en-GB" sz="1600" kern="1200" dirty="0"/>
            <a:t>(Unemployed Population/Economically Active Population)</a:t>
          </a:r>
          <a:endParaRPr lang="en-GB" sz="1700" kern="1200" dirty="0"/>
        </a:p>
      </dsp:txBody>
      <dsp:txXfrm>
        <a:off x="586448" y="1440804"/>
        <a:ext cx="7749145" cy="532758"/>
      </dsp:txXfrm>
    </dsp:sp>
    <dsp:sp modelId="{59ACC11F-21BC-49A1-BCCF-716FBA96F37F}">
      <dsp:nvSpPr>
        <dsp:cNvPr id="0" name=""/>
        <dsp:cNvSpPr/>
      </dsp:nvSpPr>
      <dsp:spPr>
        <a:xfrm>
          <a:off x="0" y="3527883"/>
          <a:ext cx="11152554" cy="173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562" tIns="416560" rIns="865562"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 proportion of the population without a job and have not sought work in the last four weeks and/or are not available to start work in the next two weeks</a:t>
          </a:r>
        </a:p>
        <a:p>
          <a:pPr marL="228600" lvl="1" indent="-228600" algn="l" defTabSz="889000">
            <a:lnSpc>
              <a:spcPct val="90000"/>
            </a:lnSpc>
            <a:spcBef>
              <a:spcPct val="0"/>
            </a:spcBef>
            <a:spcAft>
              <a:spcPct val="15000"/>
            </a:spcAft>
            <a:buChar char="•"/>
          </a:pPr>
          <a:r>
            <a:rPr lang="en-GB" sz="2000" kern="1200" dirty="0"/>
            <a:t>Example reasons for being economically inactive could include being a student, having caring responsibilities, being sick and disabled and retirement</a:t>
          </a:r>
        </a:p>
      </dsp:txBody>
      <dsp:txXfrm>
        <a:off x="0" y="3527883"/>
        <a:ext cx="11152554" cy="1732500"/>
      </dsp:txXfrm>
    </dsp:sp>
    <dsp:sp modelId="{DD5ED720-FB8D-424B-8E0B-76179B82AF58}">
      <dsp:nvSpPr>
        <dsp:cNvPr id="0" name=""/>
        <dsp:cNvSpPr/>
      </dsp:nvSpPr>
      <dsp:spPr>
        <a:xfrm>
          <a:off x="557627" y="3232683"/>
          <a:ext cx="7806787"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078" tIns="0" rIns="295078" bIns="0" numCol="1" spcCol="1270" anchor="ctr" anchorCtr="0">
          <a:noAutofit/>
        </a:bodyPr>
        <a:lstStyle/>
        <a:p>
          <a:pPr marL="0" lvl="0" indent="0" algn="l" defTabSz="889000">
            <a:lnSpc>
              <a:spcPct val="90000"/>
            </a:lnSpc>
            <a:spcBef>
              <a:spcPct val="0"/>
            </a:spcBef>
            <a:spcAft>
              <a:spcPct val="35000"/>
            </a:spcAft>
            <a:buNone/>
          </a:pPr>
          <a:r>
            <a:rPr lang="en-GB" sz="2000" kern="1200" dirty="0"/>
            <a:t>Economic Inactivity Rate</a:t>
          </a:r>
          <a:br>
            <a:rPr lang="en-GB" sz="2000" kern="1200" dirty="0"/>
          </a:br>
          <a:r>
            <a:rPr lang="en-GB" sz="1700" kern="1200" dirty="0"/>
            <a:t>(Economically Inactive Population/Total Population)</a:t>
          </a:r>
        </a:p>
      </dsp:txBody>
      <dsp:txXfrm>
        <a:off x="586448" y="3261504"/>
        <a:ext cx="7749145"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548E8-3BE8-4A07-97EE-F71B8D29CF31}" type="datetimeFigureOut">
              <a:rPr lang="en-GB" smtClean="0"/>
              <a:t>07/07/2023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CB208-4DB2-4AE8-A538-5D5D61A35EDD}" type="slidenum">
              <a:rPr lang="en-GB" smtClean="0"/>
              <a:t>‹#›</a:t>
            </a:fld>
            <a:endParaRPr lang="en-GB"/>
          </a:p>
        </p:txBody>
      </p:sp>
    </p:spTree>
    <p:extLst>
      <p:ext uri="{BB962C8B-B14F-4D97-AF65-F5344CB8AC3E}">
        <p14:creationId xmlns:p14="http://schemas.microsoft.com/office/powerpoint/2010/main" val="136790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 Census 2021, Office for National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Technical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algn="l"/>
            <a:r>
              <a:rPr lang="en-US" b="0" i="0" dirty="0">
                <a:solidFill>
                  <a:srgbClr val="323132"/>
                </a:solidFill>
                <a:effectLst/>
                <a:latin typeface="open sans" panose="020B0606030504020204" pitchFamily="34" charset="0"/>
              </a:rPr>
              <a:t>People aged 16 years and over were economically inactive if, in the week before Census 2021, they were not in employment, and they were:</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not looking for work</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looking for work, but were not able to start work in the next two weeks</a:t>
            </a:r>
          </a:p>
          <a:p>
            <a:pPr algn="l"/>
            <a:endParaRPr lang="en-US" b="0" i="0" dirty="0">
              <a:solidFill>
                <a:srgbClr val="323132"/>
              </a:solidFill>
              <a:effectLst/>
              <a:latin typeface="open sans" panose="020B0606030504020204" pitchFamily="34" charset="0"/>
            </a:endParaRPr>
          </a:p>
          <a:p>
            <a:pPr algn="l"/>
            <a:r>
              <a:rPr lang="en-US" b="0" i="0" dirty="0">
                <a:solidFill>
                  <a:srgbClr val="323132"/>
                </a:solidFill>
                <a:effectLst/>
                <a:latin typeface="open sans" panose="020B0606030504020204" pitchFamily="34" charset="0"/>
              </a:rPr>
              <a:t>The reason why they were inactive was recorded as being one of the following:</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retired (whether receiving a pension or not)</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studying</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looking after home or family</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long-term sick or disabled</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another reason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Commentary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chart above looks at the reason for economic inactivity recorded for Census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Greater Cambridge overall saw a lower proportion of the economically inactive population being retired (46.1%) compared to the wider Cambridgeshire and Peterborough region and the UK. The region also saw a substantially higher proportion of the economically inactive population being students. This is driven by Cambridge where the majority (50.8%) of the economically inactive population are students. This is due to the presence of the University of Cambridge and Anglia Ruskin University.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South Cambridgeshire has seen a substantially higher proportion of those citing being retired as a reason for economic inactivity. </a:t>
            </a:r>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10</a:t>
            </a:fld>
            <a:endParaRPr lang="en-GB"/>
          </a:p>
        </p:txBody>
      </p:sp>
    </p:spTree>
    <p:extLst>
      <p:ext uri="{BB962C8B-B14F-4D97-AF65-F5344CB8AC3E}">
        <p14:creationId xmlns:p14="http://schemas.microsoft.com/office/powerpoint/2010/main" val="906377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 Census 2021, Office for National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Technical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algn="l"/>
            <a:r>
              <a:rPr lang="en-US" b="0" i="0" dirty="0">
                <a:solidFill>
                  <a:srgbClr val="323132"/>
                </a:solidFill>
                <a:effectLst/>
                <a:latin typeface="open sans" panose="020B0606030504020204" pitchFamily="34" charset="0"/>
              </a:rPr>
              <a:t>People aged 16 years and over were economically inactive if, in the week before Census 2021, they were not in employment, and they were:</a:t>
            </a:r>
            <a:br>
              <a:rPr lang="en-US" b="0" i="0" dirty="0">
                <a:solidFill>
                  <a:srgbClr val="323132"/>
                </a:solidFill>
                <a:effectLst/>
                <a:latin typeface="open sans" panose="020B0606030504020204" pitchFamily="34" charset="0"/>
              </a:rPr>
            </a:br>
            <a:endParaRPr lang="en-US" b="0" i="0" dirty="0">
              <a:solidFill>
                <a:srgbClr val="323132"/>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not looking for work</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looking for work, but were not able to start work in the next two weeks</a:t>
            </a:r>
          </a:p>
          <a:p>
            <a:pPr algn="l"/>
            <a:endParaRPr lang="en-US" b="0" i="0" dirty="0">
              <a:solidFill>
                <a:srgbClr val="323132"/>
              </a:solidFill>
              <a:effectLst/>
              <a:latin typeface="open sans" panose="020B0606030504020204" pitchFamily="34" charset="0"/>
            </a:endParaRPr>
          </a:p>
          <a:p>
            <a:pPr algn="l"/>
            <a:r>
              <a:rPr lang="en-US" b="0" i="0" dirty="0">
                <a:solidFill>
                  <a:srgbClr val="323132"/>
                </a:solidFill>
                <a:effectLst/>
                <a:latin typeface="open sans" panose="020B0606030504020204" pitchFamily="34" charset="0"/>
              </a:rPr>
              <a:t>The reason why they were inactive was recorded as being one of the following:</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retired (whether receiving a pension or not)</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studying</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looking after home or family</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long-term sick or disabled</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another reason</a:t>
            </a:r>
          </a:p>
          <a:p>
            <a:pPr marL="0" indent="0" algn="l">
              <a:buFont typeface="Arial" panose="020B0604020202020204" pitchFamily="34" charset="0"/>
              <a:buNone/>
            </a:pPr>
            <a:endParaRPr lang="en-US" b="0" i="0" dirty="0">
              <a:solidFill>
                <a:srgbClr val="323132"/>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Commentary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chart above looks at the reason for economic inactivity recorded for Census 2021 for the working age (16-64 year old) population only. This excludes much of the retired population in each of the geographies</a:t>
            </a:r>
            <a:br>
              <a:rPr lang="en-GB" dirty="0"/>
            </a:b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57.1% of Greater Cambridge’s working age economically inactive population were students, compared to 29.5% in England as a whole. This was mostly driven by Cambridge where 70% of the working age but economically inactive population were students. This is due to the presence of both the University of Cambridge and Anglia Ruskin University.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Cambridge had a lower proportion of the population who were working age but economically inactive who were looking after home or family (10.9%) or were Long-term sick or disabled (7.8%) compared to South Cambridgeshire (25.7%) and (14.2%) respectively.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proportion of those retired in South Cambridgeshire is also smaller when compared to the 16+ population but still substantially higher than Cambridge and England as a whole. </a:t>
            </a:r>
          </a:p>
          <a:p>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11</a:t>
            </a:fld>
            <a:endParaRPr lang="en-GB"/>
          </a:p>
        </p:txBody>
      </p:sp>
    </p:spTree>
    <p:extLst>
      <p:ext uri="{BB962C8B-B14F-4D97-AF65-F5344CB8AC3E}">
        <p14:creationId xmlns:p14="http://schemas.microsoft.com/office/powerpoint/2010/main" val="338625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Source – Annual Population Survey (2006-2022),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Technical Notes</a:t>
            </a:r>
            <a:br>
              <a:rPr lang="en-GB" sz="500" b="1" i="0" dirty="0"/>
            </a:br>
            <a:br>
              <a:rPr lang="en-GB" sz="500" b="1" i="0" dirty="0"/>
            </a:br>
            <a:r>
              <a:rPr lang="en-US" sz="800" b="0" i="0" dirty="0">
                <a:solidFill>
                  <a:srgbClr val="333333"/>
                </a:solidFill>
                <a:effectLst/>
                <a:latin typeface="Verdana" panose="020B0604030504040204" pitchFamily="34" charset="0"/>
              </a:rPr>
              <a:t>A residence based </a:t>
            </a:r>
            <a:r>
              <a:rPr lang="en-US" sz="800" b="0" i="0" dirty="0" err="1">
                <a:solidFill>
                  <a:srgbClr val="333333"/>
                </a:solidFill>
                <a:effectLst/>
                <a:latin typeface="Verdana" panose="020B0604030504040204" pitchFamily="34" charset="0"/>
              </a:rPr>
              <a:t>labour</a:t>
            </a:r>
            <a:r>
              <a:rPr lang="en-US" sz="8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employment rate across Greater Cambridge &amp; and United Kingdom from 2004 to 2022.</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The employment rate across Greater Cambridge has been consistently higher than</a:t>
            </a:r>
            <a:r>
              <a:rPr lang="en-GB" sz="800" b="0" i="1" dirty="0"/>
              <a:t> </a:t>
            </a:r>
            <a:r>
              <a:rPr lang="en-GB" sz="800" b="0" i="0" dirty="0"/>
              <a:t>the rate seen nationally. Note that the pattern is likely to be more sporadic given the smaller geography.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kern="1200" dirty="0">
              <a:solidFill>
                <a:schemeClr val="bg1"/>
              </a:solidFill>
              <a:effectLs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When comparing to December 2022 the employment rate decreased by -0.2pp. This contrasts with the UK where it rose by 0.8pp</a:t>
            </a:r>
            <a:endParaRPr lang="en-GB" sz="800" b="0" i="0" kern="1200" dirty="0">
              <a:solidFill>
                <a:schemeClr val="bg1"/>
              </a:solidFill>
              <a:effectLs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kern="1200" dirty="0">
              <a:solidFill>
                <a:schemeClr val="bg1"/>
              </a:solidFill>
              <a:effectLs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kern="1200" dirty="0">
              <a:solidFill>
                <a:schemeClr val="bg1"/>
              </a:solidFill>
              <a:effectLs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12</a:t>
            </a:fld>
            <a:endParaRPr lang="en-GB"/>
          </a:p>
        </p:txBody>
      </p:sp>
    </p:spTree>
    <p:extLst>
      <p:ext uri="{BB962C8B-B14F-4D97-AF65-F5344CB8AC3E}">
        <p14:creationId xmlns:p14="http://schemas.microsoft.com/office/powerpoint/2010/main" val="153856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1B4C5F6C-DF0B-4C58-9258-F11AECA74FD5}" type="slidenum">
              <a:rPr lang="en-GB" smtClean="0"/>
              <a:t>14</a:t>
            </a:fld>
            <a:endParaRPr lang="en-GB"/>
          </a:p>
        </p:txBody>
      </p:sp>
    </p:spTree>
    <p:extLst>
      <p:ext uri="{BB962C8B-B14F-4D97-AF65-F5344CB8AC3E}">
        <p14:creationId xmlns:p14="http://schemas.microsoft.com/office/powerpoint/2010/main" val="114695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9</a:t>
            </a:r>
            <a:r>
              <a:rPr lang="en-GB" sz="1200" b="0" baseline="30000" dirty="0"/>
              <a:t>th</a:t>
            </a:r>
            <a:r>
              <a:rPr lang="en-GB" sz="1200" b="0" dirty="0"/>
              <a:t> March </a:t>
            </a:r>
            <a:r>
              <a:rPr lang="en-GB" sz="1200" b="0" dirty="0">
                <a:solidFill>
                  <a:srgbClr val="EC701C"/>
                </a:solidFill>
                <a:highlight>
                  <a:srgbClr val="FFFF00"/>
                </a:highlight>
                <a:latin typeface="Arial" panose="020B0604020202020204" pitchFamily="34" charset="0"/>
                <a:cs typeface="Arial" panose="020B0604020202020204" pitchFamily="34" charset="0"/>
              </a:rPr>
              <a:t>2023.</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p>
          <a:p>
            <a:pPr marL="171450" indent="-171450">
              <a:spcBef>
                <a:spcPts val="600"/>
              </a:spcBef>
              <a:buFont typeface="Arial" panose="020B0604020202020204" pitchFamily="34" charset="0"/>
              <a:buChar char="•"/>
            </a:pPr>
            <a:endParaRPr lang="en-GB" sz="1200" i="0" u="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March 2023 data showed an increase in claimant counts, there was a +2.2% increase from December 2022 across Greater Cambridge, compared to a +4.0% increase across the United Kingdom overall. The increase in Greater Cambridge was entirely within Cambridge City, whilst South Cambridgeshire saw a slight decrease (-0.3%) in the number of claimants. </a:t>
            </a: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Compared to March 2022, Greater Cambridge saw a -2.9% decrease in claimants, a lower decrease than the UK as a whole (-8.2%)</a:t>
            </a:r>
          </a:p>
          <a:p>
            <a:pPr marL="0" indent="0">
              <a:spcBef>
                <a:spcPts val="600"/>
              </a:spcBef>
              <a:buFont typeface="Arial" panose="020B0604020202020204" pitchFamily="34" charset="0"/>
              <a:buNone/>
            </a:pPr>
            <a:endParaRPr lang="en-GB" sz="1200" i="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15</a:t>
            </a:fld>
            <a:endParaRPr lang="en-GB"/>
          </a:p>
        </p:txBody>
      </p:sp>
    </p:spTree>
    <p:extLst>
      <p:ext uri="{BB962C8B-B14F-4D97-AF65-F5344CB8AC3E}">
        <p14:creationId xmlns:p14="http://schemas.microsoft.com/office/powerpoint/2010/main" val="1632401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9</a:t>
            </a:r>
            <a:r>
              <a:rPr lang="en-GB" sz="1200" b="0" baseline="30000" dirty="0"/>
              <a:t>th</a:t>
            </a:r>
            <a:r>
              <a:rPr lang="en-GB" sz="1200" b="0" dirty="0"/>
              <a:t> March </a:t>
            </a:r>
            <a:r>
              <a:rPr lang="en-GB" sz="1200" b="0" dirty="0">
                <a:solidFill>
                  <a:srgbClr val="EC701C"/>
                </a:solidFill>
                <a:highlight>
                  <a:srgbClr val="FFFF00"/>
                </a:highlight>
                <a:latin typeface="Arial" panose="020B0604020202020204" pitchFamily="34" charset="0"/>
                <a:cs typeface="Arial" panose="020B0604020202020204" pitchFamily="34" charset="0"/>
              </a:rPr>
              <a:t>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The above map illustrates claimant rate by ward across the Greater Cambridge area. We use this to highlight the wards with the highest claimant rate (represented in dark blue).</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Claimant rates are generally higher in the north of the region and in urban areas. North East and East of Cambridge City  stand out as areas with higher claimant rates. </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accent2"/>
                </a:solidFill>
                <a:latin typeface="Arial" panose="020B0604020202020204" pitchFamily="34" charset="0"/>
                <a:cs typeface="Arial" panose="020B0604020202020204" pitchFamily="34" charset="0"/>
              </a:rPr>
              <a:t>The lowest claimant rates across the Greater Cambridge area are in the Cambridge City wards of Newnham (0.3%), Castle (0.8%), and the South Cambridgeshire ward of Hardwick (1.0%).</a:t>
            </a:r>
            <a:br>
              <a:rPr lang="en-GB" sz="1200" b="0" dirty="0">
                <a:solidFill>
                  <a:schemeClr val="accent2"/>
                </a:solidFill>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Top 5 wards with highest claimant rates are (March 2023):  King’s Hedges (3.4%), Arbury (3.2%), East Chesterton (3.2%), Abbey (2.8%) and Milton &amp; </a:t>
            </a:r>
            <a:r>
              <a:rPr lang="en-GB" sz="1200" b="0" dirty="0" err="1">
                <a:latin typeface="Arial" panose="020B0604020202020204" pitchFamily="34" charset="0"/>
                <a:cs typeface="Arial" panose="020B0604020202020204" pitchFamily="34" charset="0"/>
              </a:rPr>
              <a:t>Waterbeach</a:t>
            </a:r>
            <a:r>
              <a:rPr lang="en-GB" sz="1200" b="0" dirty="0">
                <a:latin typeface="Arial" panose="020B0604020202020204" pitchFamily="34" charset="0"/>
                <a:cs typeface="Arial" panose="020B0604020202020204" pitchFamily="34" charset="0"/>
              </a:rPr>
              <a:t> (2.5%). All these wards are in Cambridge City with the exception of Milton &amp; </a:t>
            </a:r>
            <a:r>
              <a:rPr lang="en-GB" sz="1200" b="0" dirty="0" err="1">
                <a:latin typeface="Arial" panose="020B0604020202020204" pitchFamily="34" charset="0"/>
                <a:cs typeface="Arial" panose="020B0604020202020204" pitchFamily="34" charset="0"/>
              </a:rPr>
              <a:t>Waterbeach</a:t>
            </a:r>
            <a:r>
              <a:rPr lang="en-GB" sz="1200" b="0" dirty="0">
                <a:latin typeface="Arial" panose="020B0604020202020204" pitchFamily="34" charset="0"/>
                <a:cs typeface="Arial" panose="020B0604020202020204" pitchFamily="34" charset="0"/>
              </a:rPr>
              <a:t>. </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accent2"/>
                </a:solidFill>
                <a:latin typeface="Arial" panose="020B0604020202020204" pitchFamily="34" charset="0"/>
                <a:cs typeface="Arial" panose="020B0604020202020204" pitchFamily="34" charset="0"/>
              </a:rPr>
              <a:t>On a local authority level South Cambridgeshire saw a small decease in claimant rate (-0.1pp) from March 2022 to March 2023 whilst Cambridge City saw no change. Cambridge City did see a +0.1pp increase in claimant rate between December 2022 and March 2023 whilst South Cambridgeshire saw no change.</a:t>
            </a:r>
          </a:p>
          <a:p>
            <a:pPr marL="0" indent="0">
              <a:buFont typeface="Arial" panose="020B0604020202020204" pitchFamily="34" charset="0"/>
              <a:buNone/>
            </a:pPr>
            <a:endParaRPr lang="en-GB" sz="1200" b="0" dirty="0">
              <a:solidFill>
                <a:schemeClr val="accent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16</a:t>
            </a:fld>
            <a:endParaRPr lang="en-GB"/>
          </a:p>
        </p:txBody>
      </p:sp>
    </p:spTree>
    <p:extLst>
      <p:ext uri="{BB962C8B-B14F-4D97-AF65-F5344CB8AC3E}">
        <p14:creationId xmlns:p14="http://schemas.microsoft.com/office/powerpoint/2010/main" val="1289019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0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0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0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0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9</a:t>
            </a:r>
            <a:r>
              <a:rPr lang="en-GB" sz="1000" b="0" baseline="30000" dirty="0"/>
              <a:t>th</a:t>
            </a:r>
            <a:r>
              <a:rPr lang="en-GB" sz="1000" b="0" dirty="0"/>
              <a:t> March </a:t>
            </a:r>
            <a:r>
              <a:rPr lang="en-GB" sz="1000" b="0" dirty="0">
                <a:solidFill>
                  <a:srgbClr val="EC701C"/>
                </a:solidFill>
                <a:highlight>
                  <a:srgbClr val="FFFF00"/>
                </a:highlight>
                <a:latin typeface="Arial" panose="020B0604020202020204" pitchFamily="34" charset="0"/>
                <a:cs typeface="Arial" panose="020B0604020202020204" pitchFamily="34" charset="0"/>
              </a:rPr>
              <a:t>2023.</a:t>
            </a:r>
          </a:p>
          <a:p>
            <a:pPr marL="0" indent="0">
              <a:spcBef>
                <a:spcPts val="600"/>
              </a:spcBef>
              <a:buFont typeface="Arial" panose="020B0604020202020204" pitchFamily="34" charset="0"/>
              <a:buNone/>
            </a:pPr>
            <a:endParaRPr lang="en-GB" sz="1000" b="1"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000" b="1" dirty="0">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000" b="0"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0" dirty="0">
                <a:solidFill>
                  <a:srgbClr val="EC701C"/>
                </a:solidFill>
                <a:latin typeface="Arial" panose="020B0604020202020204" pitchFamily="34" charset="0"/>
                <a:cs typeface="Arial" panose="020B0604020202020204" pitchFamily="34" charset="0"/>
              </a:rPr>
              <a:t>The above chart presents claimant counts across Greater Cambridge as a percentage change from 12 months previous. Whilst the number of claimants is continuing to decrease on a 12-month rolling basis Greater Cambridge seems to be trending towards an increase in claimants at a faster rate than the UK. </a:t>
            </a:r>
          </a:p>
          <a:p>
            <a:pPr marL="0" indent="0">
              <a:spcBef>
                <a:spcPts val="600"/>
              </a:spcBef>
              <a:buFont typeface="Arial" panose="020B0604020202020204" pitchFamily="34" charset="0"/>
              <a:buNone/>
            </a:pPr>
            <a:endParaRPr lang="en-GB" sz="1000" b="0" dirty="0">
              <a:solidFill>
                <a:srgbClr val="EC701C"/>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200" b="0" dirty="0">
                <a:effectLst/>
                <a:latin typeface="Segoe UI" panose="020B0502040204020203" pitchFamily="34" charset="0"/>
              </a:rPr>
              <a:t>Throughout 2022 and the first quarter of 2023 the number of claimants compared to the same point in the previous year has been lower in Greater Cambridge as well as the UK.</a:t>
            </a:r>
            <a:br>
              <a:rPr lang="en-US" sz="1200" b="0" dirty="0">
                <a:effectLst/>
                <a:latin typeface="Segoe UI" panose="020B0502040204020203" pitchFamily="34" charset="0"/>
              </a:rPr>
            </a:br>
            <a:endParaRPr lang="en-US" sz="1200" b="0" dirty="0">
              <a:effectLst/>
              <a:latin typeface="Segoe UI" panose="020B0502040204020203" pitchFamily="34" charset="0"/>
            </a:endParaRPr>
          </a:p>
          <a:p>
            <a:pPr marL="285750" indent="-285750">
              <a:spcBef>
                <a:spcPts val="600"/>
              </a:spcBef>
              <a:buFont typeface="Arial" panose="020B0604020202020204" pitchFamily="34" charset="0"/>
              <a:buChar char="•"/>
            </a:pPr>
            <a:r>
              <a:rPr lang="en-US" sz="1200" b="0" dirty="0">
                <a:effectLst/>
                <a:latin typeface="Segoe UI" panose="020B0502040204020203" pitchFamily="34" charset="0"/>
              </a:rPr>
              <a:t>The rate at which these counts have decreased across a 12 month period in Greater Cambridge compared to the UK has been lower since July 2022.</a:t>
            </a:r>
            <a:br>
              <a:rPr lang="en-US" sz="1200" b="0" dirty="0">
                <a:effectLst/>
                <a:latin typeface="Segoe UI" panose="020B0502040204020203" pitchFamily="34" charset="0"/>
              </a:rPr>
            </a:br>
            <a:endParaRPr lang="en-US" sz="1200" b="0" dirty="0">
              <a:effectLst/>
              <a:latin typeface="Segoe UI" panose="020B0502040204020203" pitchFamily="34" charset="0"/>
            </a:endParaRPr>
          </a:p>
          <a:p>
            <a:pPr marL="285750" indent="-285750">
              <a:spcBef>
                <a:spcPts val="600"/>
              </a:spcBef>
              <a:buFont typeface="Arial" panose="020B0604020202020204" pitchFamily="34" charset="0"/>
              <a:buChar char="•"/>
            </a:pPr>
            <a:r>
              <a:rPr lang="en-US" sz="1200" b="0" dirty="0">
                <a:effectLst/>
                <a:latin typeface="Segoe UI" panose="020B0502040204020203" pitchFamily="34" charset="0"/>
              </a:rPr>
              <a:t>As we have moved away from the peak claimant counts of the Covid period, the rate of the 12-month decrease has slowed but has not turned into an increase for Greater Cambridge or the UK. </a:t>
            </a:r>
            <a:endParaRPr lang="en-GB" sz="1000" b="0" dirty="0">
              <a:solidFill>
                <a:srgbClr val="EC701C"/>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GB" sz="1200" b="0" dirty="0">
              <a:solidFill>
                <a:srgbClr val="EC701C"/>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17</a:t>
            </a:fld>
            <a:endParaRPr lang="en-GB"/>
          </a:p>
        </p:txBody>
      </p:sp>
    </p:spTree>
    <p:extLst>
      <p:ext uri="{BB962C8B-B14F-4D97-AF65-F5344CB8AC3E}">
        <p14:creationId xmlns:p14="http://schemas.microsoft.com/office/powerpoint/2010/main" val="3718745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endParaRPr lang="en-GB" sz="800" b="0"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8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8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9</a:t>
            </a:r>
            <a:r>
              <a:rPr lang="en-GB" sz="800" b="0" baseline="30000" dirty="0"/>
              <a:t>th</a:t>
            </a:r>
            <a:r>
              <a:rPr lang="en-GB" sz="800" b="0" dirty="0"/>
              <a:t> March </a:t>
            </a:r>
            <a:r>
              <a:rPr lang="en-GB" sz="800" b="0" dirty="0">
                <a:solidFill>
                  <a:srgbClr val="EC701C"/>
                </a:solidFill>
                <a:highlight>
                  <a:srgbClr val="FFFF00"/>
                </a:highlight>
                <a:latin typeface="Arial" panose="020B0604020202020204" pitchFamily="34" charset="0"/>
                <a:cs typeface="Arial" panose="020B0604020202020204" pitchFamily="34" charset="0"/>
              </a:rPr>
              <a:t>2023.</a:t>
            </a:r>
          </a:p>
          <a:p>
            <a:pPr marL="0" indent="0">
              <a:spcBef>
                <a:spcPts val="600"/>
              </a:spcBef>
              <a:buFont typeface="Arial" panose="020B0604020202020204" pitchFamily="34" charset="0"/>
              <a:buNone/>
            </a:pPr>
            <a:endParaRPr lang="en-GB" sz="800" b="0"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dirty="0">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800" b="0"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0" dirty="0">
                <a:solidFill>
                  <a:srgbClr val="EC701C"/>
                </a:solidFill>
                <a:latin typeface="Arial" panose="020B0604020202020204" pitchFamily="34" charset="0"/>
                <a:cs typeface="Arial" panose="020B0604020202020204" pitchFamily="34" charset="0"/>
              </a:rPr>
              <a:t>The above chart presents claimant counts across Greater Cambridge from January 1986 to March 2022.</a:t>
            </a:r>
          </a:p>
          <a:p>
            <a:pPr marL="0" indent="0">
              <a:spcBef>
                <a:spcPts val="600"/>
              </a:spcBef>
              <a:buFont typeface="Arial" panose="020B0604020202020204" pitchFamily="34" charset="0"/>
              <a:buNone/>
            </a:pPr>
            <a:endParaRPr lang="en-GB" sz="1050" dirty="0">
              <a:effectLst/>
              <a:latin typeface="Calibri" panose="020F0502020204030204" pitchFamily="34" charset="0"/>
            </a:endParaRPr>
          </a:p>
          <a:p>
            <a:pPr marL="285750" indent="-285750">
              <a:buFont typeface="Arial" panose="020B0604020202020204" pitchFamily="34" charset="0"/>
              <a:buChar char="•"/>
            </a:pPr>
            <a:r>
              <a:rPr lang="en-GB" sz="800" b="0" dirty="0">
                <a:latin typeface="Arial" panose="020B0604020202020204" pitchFamily="34" charset="0"/>
                <a:cs typeface="Arial" panose="020B0604020202020204" pitchFamily="34" charset="0"/>
              </a:rPr>
              <a:t>September 2020 saw the highest number of claimants (6,930) since 1992.</a:t>
            </a:r>
            <a:br>
              <a:rPr lang="en-GB" sz="800" b="0" dirty="0">
                <a:latin typeface="Arial" panose="020B0604020202020204" pitchFamily="34" charset="0"/>
                <a:cs typeface="Arial" panose="020B0604020202020204" pitchFamily="34" charset="0"/>
              </a:rPr>
            </a:br>
            <a:endParaRPr lang="en-GB" sz="8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800" b="0" dirty="0">
                <a:latin typeface="Arial" panose="020B0604020202020204" pitchFamily="34" charset="0"/>
                <a:cs typeface="Arial" panose="020B0604020202020204" pitchFamily="34" charset="0"/>
              </a:rPr>
              <a:t>Claimant counts have decreased at a faster rate than seen from 1992, but this decline appears to have settled, at a much higher level than pre pandemic.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dirty="0"/>
              <a:t>*</a:t>
            </a:r>
            <a:r>
              <a:rPr lang="en-GB" sz="300" i="1" dirty="0"/>
              <a:t>this figure includes all residents over the age of 16 (not just working age).</a:t>
            </a:r>
          </a:p>
          <a:p>
            <a:pPr marL="0" indent="0">
              <a:spcBef>
                <a:spcPts val="600"/>
              </a:spcBef>
              <a:buFont typeface="Arial" panose="020B0604020202020204" pitchFamily="34" charset="0"/>
              <a:buNone/>
            </a:pPr>
            <a:endParaRPr lang="en-GB" sz="800" i="1" dirty="0"/>
          </a:p>
        </p:txBody>
      </p:sp>
      <p:sp>
        <p:nvSpPr>
          <p:cNvPr id="4" name="Slide Number Placeholder 3"/>
          <p:cNvSpPr>
            <a:spLocks noGrp="1"/>
          </p:cNvSpPr>
          <p:nvPr>
            <p:ph type="sldNum" sz="quarter" idx="5"/>
          </p:nvPr>
        </p:nvSpPr>
        <p:spPr/>
        <p:txBody>
          <a:bodyPr/>
          <a:lstStyle/>
          <a:p>
            <a:fld id="{9E6CB208-4DB2-4AE8-A538-5D5D61A35EDD}" type="slidenum">
              <a:rPr lang="en-GB" smtClean="0"/>
              <a:t>18</a:t>
            </a:fld>
            <a:endParaRPr lang="en-GB"/>
          </a:p>
        </p:txBody>
      </p:sp>
    </p:spTree>
    <p:extLst>
      <p:ext uri="{BB962C8B-B14F-4D97-AF65-F5344CB8AC3E}">
        <p14:creationId xmlns:p14="http://schemas.microsoft.com/office/powerpoint/2010/main" val="800943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9</a:t>
            </a:r>
            <a:r>
              <a:rPr lang="en-GB" sz="1200" b="0" baseline="30000" dirty="0"/>
              <a:t>th</a:t>
            </a:r>
            <a:r>
              <a:rPr lang="en-GB" sz="1200" b="0" dirty="0"/>
              <a:t> March </a:t>
            </a:r>
            <a:r>
              <a:rPr lang="en-GB" sz="1200" b="0" dirty="0">
                <a:solidFill>
                  <a:srgbClr val="EC701C"/>
                </a:solidFill>
                <a:highlight>
                  <a:srgbClr val="FFFF00"/>
                </a:highlight>
                <a:latin typeface="Arial" panose="020B0604020202020204" pitchFamily="34" charset="0"/>
                <a:cs typeface="Arial" panose="020B0604020202020204" pitchFamily="34" charset="0"/>
              </a:rPr>
              <a:t>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endParaRPr lang="en-GB" sz="1200" b="1" dirty="0">
              <a:solidFill>
                <a:srgbClr val="EC701C"/>
              </a:solidFill>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National statistics on claimant count since the pandemic have indicated that younger age groups have been disproportionately impacted. The above chart highlights the levels of change each age group has seen in claimant counts across the Greater Cambridge area.</a:t>
            </a: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EC701C"/>
                </a:solidFill>
                <a:latin typeface="Arial" panose="020B0604020202020204" pitchFamily="34" charset="0"/>
                <a:cs typeface="Arial" panose="020B0604020202020204" pitchFamily="34" charset="0"/>
              </a:rPr>
              <a:t>The above chart presents the percentage change in claimant counts by age for the 12 months previous.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EC701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0" dirty="0">
                <a:latin typeface="Arial" panose="020B0604020202020204" pitchFamily="34" charset="0"/>
                <a:cs typeface="Arial" panose="020B0604020202020204" pitchFamily="34" charset="0"/>
              </a:rPr>
              <a:t>In March 2023, there was an +1.8% increase in claimants aged 16-24 from December 2022, a +0.4% increase in claimants aged 25-49 and a +1.6% increase in claimants aged 50+. </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0" dirty="0">
                <a:latin typeface="Arial" panose="020B0604020202020204" pitchFamily="34" charset="0"/>
                <a:cs typeface="Arial" panose="020B0604020202020204" pitchFamily="34" charset="0"/>
              </a:rPr>
              <a:t>In Cambridge, residents in the 25-49 age range have the highest claimant rate (2.2%). In South Cambridgeshire, the 18-24 age group account for the highest claimant rate (2.6%). This suggests that youth unemployment is more prevalent in South Cambridgeshire than Cambridge City.</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0" dirty="0">
                <a:latin typeface="Arial" panose="020B0604020202020204" pitchFamily="34" charset="0"/>
                <a:cs typeface="Arial" panose="020B0604020202020204" pitchFamily="34" charset="0"/>
              </a:rPr>
              <a:t>When compared to other age groups, 16-24 year olds saw the greatest percentage decreases compared to the previous 12 months across most of 2022. However, percentage decreases began to trend smaller from May 2022, and overtook those aged 25-49 and 50+ from December 2022.  From January 2022 the claimant count across the 16-24 year old age group has started to increase when compared to the previous 12 months with an +8.7% increase compared to March 2022.</a:t>
            </a:r>
          </a:p>
          <a:p>
            <a:pPr marL="285750" indent="-285750">
              <a:buFont typeface="Arial" panose="020B0604020202020204" pitchFamily="34" charset="0"/>
              <a:buChar char="•"/>
              <a:defRPr/>
            </a:pPr>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19</a:t>
            </a:fld>
            <a:endParaRPr lang="en-GB"/>
          </a:p>
        </p:txBody>
      </p:sp>
    </p:spTree>
    <p:extLst>
      <p:ext uri="{BB962C8B-B14F-4D97-AF65-F5344CB8AC3E}">
        <p14:creationId xmlns:p14="http://schemas.microsoft.com/office/powerpoint/2010/main" val="105454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647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algn="l"/>
            <a:r>
              <a:rPr lang="en-US" b="0" i="0" dirty="0">
                <a:solidFill>
                  <a:srgbClr val="000000"/>
                </a:solidFill>
                <a:effectLst/>
                <a:latin typeface="Open Sans" panose="020B0606030504020204" pitchFamily="34" charset="0"/>
              </a:rPr>
              <a:t>Universal Credit is available in every </a:t>
            </a:r>
            <a:r>
              <a:rPr lang="en-US" b="0" i="0" dirty="0" err="1">
                <a:solidFill>
                  <a:srgbClr val="000000"/>
                </a:solidFill>
                <a:effectLst/>
                <a:latin typeface="Open Sans" panose="020B0606030504020204" pitchFamily="34" charset="0"/>
              </a:rPr>
              <a:t>jobcentre</a:t>
            </a:r>
            <a:r>
              <a:rPr lang="en-US" b="0" i="0" dirty="0">
                <a:solidFill>
                  <a:srgbClr val="000000"/>
                </a:solidFill>
                <a:effectLst/>
                <a:latin typeface="Open Sans" panose="020B0606030504020204" pitchFamily="34" charset="0"/>
              </a:rPr>
              <a:t> across Great Britain. Roll out was completed in December 2018.</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Housing Benefit</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chart above highlights changes in the number of people on universal credit across Greater Cambridge by Employment Status from January 2020.</a:t>
            </a: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The number of Universal Credit claimants includes those who have started Universal Credit (completed the Universal Credit claim process and accepted their </a:t>
            </a:r>
            <a:r>
              <a:rPr lang="en-GB" b="0" i="0" dirty="0">
                <a:effectLst/>
                <a:latin typeface="Open Sans" panose="020B0606030504020204" pitchFamily="34" charset="0"/>
                <a:hlinkClick r:id="rId3" tooltip="Opens a new window"/>
              </a:rPr>
              <a:t>Claimant Commitment</a:t>
            </a:r>
            <a:r>
              <a:rPr lang="en-GB" b="0" i="0" dirty="0">
                <a:solidFill>
                  <a:srgbClr val="000000"/>
                </a:solidFill>
                <a:effectLst/>
                <a:latin typeface="Open Sans" panose="020B0606030504020204" pitchFamily="34" charset="0"/>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It is important to note that the initial rise in claimants during the first lockdown period was due to policy changes brought in as part of the pandemic response that allowed people on higher incomes than before to claim the benefit, the peak of this increase came during the second lockdown  in the Winter of 2020. </a:t>
            </a:r>
          </a:p>
          <a:p>
            <a:pPr marL="0" indent="0">
              <a:spcBef>
                <a:spcPts val="600"/>
              </a:spcBef>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1" dirty="0">
                <a:latin typeface="Arial" panose="020B0604020202020204" pitchFamily="34" charset="0"/>
                <a:cs typeface="Arial" panose="020B0604020202020204" pitchFamily="34" charset="0"/>
              </a:rPr>
              <a:t>The number of people on universal credit increased rapidly during the first lockdown, peaking around the time of the second lockdown. </a:t>
            </a:r>
          </a:p>
          <a:p>
            <a:pPr marL="171450" indent="-171450">
              <a:spcBef>
                <a:spcPts val="600"/>
              </a:spcBef>
              <a:buFont typeface="Arial" panose="020B0604020202020204" pitchFamily="34" charset="0"/>
              <a:buChar char="•"/>
            </a:pPr>
            <a:r>
              <a:rPr lang="en-GB" sz="1200" b="1" dirty="0">
                <a:latin typeface="Arial" panose="020B0604020202020204" pitchFamily="34" charset="0"/>
                <a:cs typeface="Arial" panose="020B0604020202020204" pitchFamily="34" charset="0"/>
              </a:rPr>
              <a:t>Despite decreases from Q1 of 2021, the numbers of those on universal credit remain much higher than Pre-Covid with numbers trending upwards from May 2022.</a:t>
            </a:r>
          </a:p>
          <a:p>
            <a:pPr marL="171450" indent="-171450">
              <a:spcBef>
                <a:spcPts val="600"/>
              </a:spcBef>
              <a:buFont typeface="Arial" panose="020B0604020202020204" pitchFamily="34" charset="0"/>
              <a:buChar char="•"/>
            </a:pPr>
            <a:r>
              <a:rPr lang="en-GB" sz="1200" b="1" dirty="0">
                <a:latin typeface="Arial" panose="020B0604020202020204" pitchFamily="34" charset="0"/>
                <a:cs typeface="Arial" panose="020B0604020202020204" pitchFamily="34" charset="0"/>
              </a:rPr>
              <a:t>Rates of the 16-64 population on universal credit are comparable between Cambridge and South Cambridgeshire. The largest increase in numbers when comparing to the previous 12 months is seen in South Cambridgeshire (+11.8%).  Cambridge City has smaller increase (+5.9%) whilst the overall region saw a +8.8% increase.</a:t>
            </a:r>
          </a:p>
          <a:p>
            <a:pPr marL="171450" indent="-171450">
              <a:spcBef>
                <a:spcPts val="600"/>
              </a:spcBef>
              <a:buFont typeface="Arial" panose="020B0604020202020204" pitchFamily="34" charset="0"/>
              <a:buChar char="•"/>
            </a:pPr>
            <a:r>
              <a:rPr lang="en-GB" sz="1200" b="1" dirty="0"/>
              <a:t>The number of those on universal credit has increased by +1.6% from December 2022 across the Greater Cambridge region.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Unemployed claimants make up the majority of people on universal credit (56%) and saw a +3.1% increase from December 2022 and a +15.1% increase from February 2022. In comparison employed claimants saw a -0.2% decrease from December 2022 and a +4.3% increase from February 2022.</a:t>
            </a:r>
          </a:p>
          <a:p>
            <a:pPr marL="171450" indent="-171450">
              <a:spcBef>
                <a:spcPts val="600"/>
              </a:spcBef>
              <a:buFont typeface="Arial" panose="020B0604020202020204" pitchFamily="34" charset="0"/>
              <a:buChar char="•"/>
            </a:pPr>
            <a:endParaRPr lang="en-GB"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966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85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498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Source –Annual Survey of Hours and Earnings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dirty="0">
                <a:solidFill>
                  <a:srgbClr val="333333"/>
                </a:solidFill>
                <a:effectLst/>
                <a:latin typeface="Verdana" panose="020B0604030504040204" pitchFamily="34" charset="0"/>
              </a:rPr>
              <a:t>The Annual Survey of Hours and Earnings (ASHE) is conducted in April each year to obtain information about the levels, distribution and make-up of earnings and hours worked for employees.</a:t>
            </a:r>
            <a:br>
              <a:rPr lang="en-US" sz="800" dirty="0"/>
            </a:br>
            <a:br>
              <a:rPr lang="en-US" sz="800" dirty="0"/>
            </a:br>
            <a:r>
              <a:rPr lang="en-US" sz="800" b="0" i="0" dirty="0">
                <a:solidFill>
                  <a:srgbClr val="333333"/>
                </a:solidFill>
                <a:effectLst/>
                <a:latin typeface="Verdana" panose="020B0604030504040204" pitchFamily="34" charset="0"/>
              </a:rPr>
              <a:t>ASHE is based on a sample of employee jobs taken from HM Revenue &amp; Customs PAYE records. Information on earnings and hours is obtained in confidence from employers. ASHE does not cover the self-employed nor does it cover employees not paid during the reference period</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dirty="0">
                <a:solidFill>
                  <a:srgbClr val="333333"/>
                </a:solidFill>
                <a:effectLst/>
                <a:latin typeface="Verdana" panose="020B0604030504040204" pitchFamily="34" charset="0"/>
              </a:rPr>
              <a:t>The data on this slide is based on the wages of those who are resident in Greater Cambridge and its constituent local authorities.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1" i="0" dirty="0">
                <a:solidFill>
                  <a:srgbClr val="333333"/>
                </a:solidFill>
                <a:effectLst/>
                <a:latin typeface="Verdana" panose="020B0604030504040204" pitchFamily="34" charset="0"/>
              </a:rPr>
              <a:t>Commentary</a:t>
            </a: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charts  show the median weekly wage of full time workers across Greater Cambridge and the United Kingdom over the last three years, and the percentage increase in median weekly wage of full time workers over the same geography and time.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median weekly wage in South Cambridgeshire in 2022 was £767.70, this is above the Cambridge value of £748.60 as it has been for each of the last three years. However, the gap in wages has been closing between Cambridge and South Cambridgeshire.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In the United Kingdom the median weekly wage has been consistently far below each of the Greater Cambridge areas.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South Cambridgeshire saw a decrease in median weekly wage of -1.2% from the previous year in 2022. The united kingdom saw an increase of +5% in 202.2</a:t>
            </a:r>
          </a:p>
        </p:txBody>
      </p:sp>
      <p:sp>
        <p:nvSpPr>
          <p:cNvPr id="4" name="Slide Number Placeholder 3"/>
          <p:cNvSpPr>
            <a:spLocks noGrp="1"/>
          </p:cNvSpPr>
          <p:nvPr>
            <p:ph type="sldNum" sz="quarter" idx="5"/>
          </p:nvPr>
        </p:nvSpPr>
        <p:spPr/>
        <p:txBody>
          <a:bodyPr/>
          <a:lstStyle/>
          <a:p>
            <a:fld id="{9E6CB208-4DB2-4AE8-A538-5D5D61A35EDD}" type="slidenum">
              <a:rPr lang="en-GB" smtClean="0"/>
              <a:t>24</a:t>
            </a:fld>
            <a:endParaRPr lang="en-GB"/>
          </a:p>
        </p:txBody>
      </p:sp>
    </p:spTree>
    <p:extLst>
      <p:ext uri="{BB962C8B-B14F-4D97-AF65-F5344CB8AC3E}">
        <p14:creationId xmlns:p14="http://schemas.microsoft.com/office/powerpoint/2010/main" val="3472638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23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552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1" dirty="0">
                <a:latin typeface="Arial" panose="020B0604020202020204" pitchFamily="34" charset="0"/>
                <a:cs typeface="Arial" panose="020B0604020202020204" pitchFamily="34" charset="0"/>
              </a:rPr>
              <a:t>Source – </a:t>
            </a:r>
            <a:r>
              <a:rPr lang="en-GB" sz="1050" b="1" dirty="0" err="1">
                <a:latin typeface="Arial" panose="020B0604020202020204" pitchFamily="34" charset="0"/>
                <a:cs typeface="Arial" panose="020B0604020202020204" pitchFamily="34" charset="0"/>
              </a:rPr>
              <a:t>Lightcast</a:t>
            </a:r>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r>
              <a:rPr lang="en-GB" sz="1050" b="1" dirty="0">
                <a:latin typeface="Arial" panose="020B0604020202020204" pitchFamily="34" charset="0"/>
                <a:cs typeface="Arial" panose="020B0604020202020204" pitchFamily="34" charset="0"/>
              </a:rPr>
              <a:t>Technical Information </a:t>
            </a:r>
          </a:p>
          <a:p>
            <a:pPr algn="just" rtl="0" fontAlgn="base"/>
            <a:r>
              <a:rPr lang="en-US" sz="1400" b="0" i="0" dirty="0">
                <a:solidFill>
                  <a:srgbClr val="242424"/>
                </a:solidFill>
                <a:effectLst/>
                <a:latin typeface="Calibri" panose="020F0502020204030204" pitchFamily="34" charset="0"/>
              </a:rPr>
              <a:t>Vacancy data is sourced from </a:t>
            </a:r>
            <a:r>
              <a:rPr lang="en-US" sz="1400" b="0" i="0" dirty="0" err="1">
                <a:solidFill>
                  <a:srgbClr val="242424"/>
                </a:solidFill>
                <a:effectLst/>
                <a:latin typeface="Calibri" panose="020F0502020204030204" pitchFamily="34" charset="0"/>
              </a:rPr>
              <a:t>Lightcast</a:t>
            </a:r>
            <a:r>
              <a:rPr lang="en-US" sz="1400" b="0" i="0" dirty="0">
                <a:solidFill>
                  <a:srgbClr val="242424"/>
                </a:solidFill>
                <a:effectLst/>
                <a:latin typeface="Calibri" panose="020F0502020204030204" pitchFamily="34" charset="0"/>
              </a:rPr>
              <a:t>, a service that has been procured by Cambridgeshire and Peterborough Combined Authority which gives </a:t>
            </a:r>
            <a:r>
              <a:rPr lang="en-US" sz="1400" b="0" i="0" dirty="0" err="1">
                <a:solidFill>
                  <a:srgbClr val="242424"/>
                </a:solidFill>
                <a:effectLst/>
                <a:latin typeface="Calibri" panose="020F0502020204030204" pitchFamily="34" charset="0"/>
              </a:rPr>
              <a:t>labour</a:t>
            </a:r>
            <a:r>
              <a:rPr lang="en-US" sz="1400" b="0" i="0" dirty="0">
                <a:solidFill>
                  <a:srgbClr val="242424"/>
                </a:solidFill>
                <a:effectLst/>
                <a:latin typeface="Calibri" panose="020F0502020204030204" pitchFamily="34" charset="0"/>
              </a:rPr>
              <a:t> market information on Job postings, occupations, and industries. </a:t>
            </a:r>
            <a:r>
              <a:rPr lang="en-US" sz="1400" b="0" i="0" dirty="0" err="1">
                <a:solidFill>
                  <a:srgbClr val="242424"/>
                </a:solidFill>
                <a:effectLst/>
                <a:latin typeface="Calibri" panose="020F0502020204030204" pitchFamily="34" charset="0"/>
              </a:rPr>
              <a:t>Lightcast</a:t>
            </a:r>
            <a:r>
              <a:rPr lang="en-US" sz="1400" b="0" i="0" dirty="0">
                <a:solidFill>
                  <a:srgbClr val="242424"/>
                </a:solidFill>
                <a:effectLst/>
                <a:latin typeface="Calibri" panose="020F0502020204030204" pitchFamily="34" charset="0"/>
              </a:rPr>
              <a:t> has a job posting aggregator which scans jobs websites for posting and presents them together.   </a:t>
            </a:r>
            <a:endParaRPr lang="en-US" sz="1400" b="0" i="0" dirty="0">
              <a:solidFill>
                <a:srgbClr val="000000"/>
              </a:solidFill>
              <a:effectLst/>
              <a:latin typeface="Segoe UI" panose="020B0502040204020203" pitchFamily="34" charset="0"/>
            </a:endParaRPr>
          </a:p>
          <a:p>
            <a:pPr algn="just" rtl="0" fontAlgn="base"/>
            <a:r>
              <a:rPr lang="en-US" sz="1400" b="0" i="0" dirty="0" err="1">
                <a:solidFill>
                  <a:srgbClr val="242424"/>
                </a:solidFill>
                <a:effectLst/>
                <a:latin typeface="Calibri" panose="020F0502020204030204" pitchFamily="34" charset="0"/>
              </a:rPr>
              <a:t>Lightcast</a:t>
            </a:r>
            <a:r>
              <a:rPr lang="en-US" sz="14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400" b="0" i="0" dirty="0">
              <a:solidFill>
                <a:srgbClr val="242424"/>
              </a:solidFill>
              <a:effectLst/>
              <a:latin typeface="Calibri" panose="020F0502020204030204" pitchFamily="34" charset="0"/>
            </a:endParaRPr>
          </a:p>
          <a:p>
            <a:pPr algn="just" rtl="0" fontAlgn="base"/>
            <a:r>
              <a:rPr lang="en-GB" sz="1400"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400" b="0" i="0" dirty="0">
              <a:solidFill>
                <a:srgbClr val="242424"/>
              </a:solidFill>
              <a:effectLst/>
              <a:latin typeface="Calibri" panose="020F0502020204030204" pitchFamily="34" charset="0"/>
            </a:endParaRPr>
          </a:p>
          <a:p>
            <a:pPr algn="just" rtl="0" fontAlgn="base"/>
            <a:endParaRPr lang="en-US" sz="1400" b="0" i="0" dirty="0">
              <a:solidFill>
                <a:srgbClr val="242424"/>
              </a:solidFill>
              <a:effectLst/>
              <a:latin typeface="Calibri" panose="020F0502020204030204" pitchFamily="34" charset="0"/>
            </a:endParaRPr>
          </a:p>
          <a:p>
            <a:pPr algn="just" rtl="0" fontAlgn="base"/>
            <a:r>
              <a:rPr lang="en-US" sz="1400" b="1" i="0" dirty="0">
                <a:solidFill>
                  <a:srgbClr val="242424"/>
                </a:solidFill>
                <a:effectLst/>
                <a:latin typeface="Calibri" panose="020F0502020204030204" pitchFamily="34" charset="0"/>
              </a:rPr>
              <a:t>Commentary</a:t>
            </a:r>
          </a:p>
          <a:p>
            <a:pPr algn="just" rtl="0" fontAlgn="base"/>
            <a:endParaRPr lang="en-US" sz="1400" b="1" i="0" dirty="0">
              <a:solidFill>
                <a:srgbClr val="000000"/>
              </a:solidFill>
              <a:effectLst/>
              <a:latin typeface="Segoe UI" panose="020B0502040204020203" pitchFamily="34" charset="0"/>
            </a:endParaRPr>
          </a:p>
          <a:p>
            <a:r>
              <a:rPr lang="en-GB" sz="1400" dirty="0">
                <a:latin typeface="Arial" panose="020B0604020202020204" pitchFamily="34" charset="0"/>
                <a:cs typeface="Arial" panose="020B0604020202020204" pitchFamily="34" charset="0"/>
              </a:rPr>
              <a:t>The above chart illustrates online vacancy data across the Greater Cambridge area since April 2020.</a:t>
            </a:r>
          </a:p>
          <a:p>
            <a:endParaRPr lang="en-GB"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were </a:t>
            </a:r>
            <a:r>
              <a:rPr kumimoji="0" lang="en-GB" sz="12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24,323 job postings across Greater Cambridge in September 2022, down by -44% from March 2022. Nationally, job postings decreased by -8% in the same period.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October 2021 saw the highest number of vacancies across Greater Cambridge for the past ten years.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January 2023 saw a large increase in job postings: +22% from the previous month across Greater Cambridge and +21% nationally.</a:t>
            </a:r>
            <a:endParaRPr kumimoji="0" lang="en-GB" sz="12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The number of vacancies increased rapidly in the final quarter of 2021 but appear to have peaked in late 2021/early 2022 before rapidly decreasing and appearing to stabilise across the 2</a:t>
            </a:r>
            <a:r>
              <a:rPr kumimoji="0" lang="en-GB" sz="1200" b="0" i="0" u="none" strike="noStrike" kern="1200" cap="none" spc="0" normalizeH="0" baseline="30000" noProof="0" dirty="0">
                <a:ln>
                  <a:noFill/>
                </a:ln>
                <a:solidFill>
                  <a:srgbClr val="EC701C"/>
                </a:solidFill>
                <a:effectLst/>
                <a:uLnTx/>
                <a:uFillTx/>
                <a:latin typeface="Arial" panose="020B0604020202020204" pitchFamily="34" charset="0"/>
                <a:ea typeface="+mn-ea"/>
                <a:cs typeface="Arial" panose="020B0604020202020204" pitchFamily="34" charset="0"/>
              </a:rPr>
              <a:t>nd</a:t>
            </a:r>
            <a:r>
              <a:rPr kumimoji="0" lang="en-GB" sz="1200" b="0"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 half of 2022 and into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a:p>
            <a:r>
              <a:rPr lang="en-GB" i="1" dirty="0"/>
              <a:t>*Lightcast data is available from 2012 onwards.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27</a:t>
            </a:fld>
            <a:endParaRPr lang="en-GB"/>
          </a:p>
        </p:txBody>
      </p:sp>
    </p:spTree>
    <p:extLst>
      <p:ext uri="{BB962C8B-B14F-4D97-AF65-F5344CB8AC3E}">
        <p14:creationId xmlns:p14="http://schemas.microsoft.com/office/powerpoint/2010/main" val="304342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Source – </a:t>
            </a:r>
            <a:r>
              <a:rPr lang="en-GB" sz="1000" b="1" dirty="0" err="1">
                <a:latin typeface="Arial" panose="020B0604020202020204" pitchFamily="34" charset="0"/>
                <a:cs typeface="Arial" panose="020B0604020202020204" pitchFamily="34" charset="0"/>
              </a:rPr>
              <a:t>Lightcast</a:t>
            </a:r>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Technical Information </a:t>
            </a:r>
          </a:p>
          <a:p>
            <a:endParaRPr lang="en-GB" sz="1000" b="1" dirty="0">
              <a:latin typeface="Arial" panose="020B0604020202020204" pitchFamily="34" charset="0"/>
              <a:cs typeface="Arial" panose="020B0604020202020204" pitchFamily="34" charset="0"/>
            </a:endParaRPr>
          </a:p>
          <a:p>
            <a:pPr algn="just" rtl="0" fontAlgn="base"/>
            <a:r>
              <a:rPr lang="en-US" sz="1200" b="0" i="0" dirty="0">
                <a:solidFill>
                  <a:srgbClr val="242424"/>
                </a:solidFill>
                <a:effectLst/>
                <a:latin typeface="Calibri" panose="020F0502020204030204" pitchFamily="34" charset="0"/>
              </a:rPr>
              <a:t>Vacancy data is sourced from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a service that has been procured by Cambridgeshire and Peterborough Combined Authority which gives </a:t>
            </a:r>
            <a:r>
              <a:rPr lang="en-US" sz="1200" b="0" i="0" dirty="0" err="1">
                <a:solidFill>
                  <a:srgbClr val="242424"/>
                </a:solidFill>
                <a:effectLst/>
                <a:latin typeface="Calibri" panose="020F0502020204030204" pitchFamily="34" charset="0"/>
              </a:rPr>
              <a:t>labour</a:t>
            </a:r>
            <a:r>
              <a:rPr lang="en-US" sz="1200" b="0" i="0" dirty="0">
                <a:solidFill>
                  <a:srgbClr val="242424"/>
                </a:solidFill>
                <a:effectLst/>
                <a:latin typeface="Calibri" panose="020F0502020204030204" pitchFamily="34" charset="0"/>
              </a:rPr>
              <a:t> market information on Job postings, occupations, and industries.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has a job posting aggregator which scans jobs websites for posting and presents them together.   </a:t>
            </a:r>
            <a:endParaRPr lang="en-US" b="0" i="0" dirty="0">
              <a:solidFill>
                <a:srgbClr val="000000"/>
              </a:solidFill>
              <a:effectLst/>
              <a:latin typeface="Segoe UI" panose="020B0502040204020203" pitchFamily="34" charset="0"/>
            </a:endParaRPr>
          </a:p>
          <a:p>
            <a:pPr algn="just" rtl="0" fontAlgn="base"/>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Calibri" panose="020F0502020204030204" pitchFamily="34" charset="0"/>
            </a:endParaRPr>
          </a:p>
          <a:p>
            <a:pPr algn="just" rtl="0" fontAlgn="base"/>
            <a:r>
              <a:rPr lang="en-GB"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Calibri" panose="020F0502020204030204" pitchFamily="34" charset="0"/>
            </a:endParaRP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dirty="0">
                <a:latin typeface="Arial" panose="020B0604020202020204" pitchFamily="34" charset="0"/>
                <a:cs typeface="Arial" panose="020B0604020202020204" pitchFamily="34" charset="0"/>
              </a:rPr>
              <a:t>Commentary</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above table shows the number of Vacancies in Greater Cambridge in March 2023 by employment sector and includes percentage changes from the previous quarter and previous year, including a national comparison. </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Real estate activities (21%),  Construction (+20%), Financial and Insurance Activities (+16%) , and Other service activities (+16%) all saw increases of more than 15% from December 2022.</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Transportation and Storage (-19%), Accommodation and food services (-16%) saw the largest percentage decreases from December 2022 in Greater Cambridge.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Each Sector in Greater Cambridge has decreased from March 2022. March 2022 is the month with the second highest number of vacancies over the last ten years.</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28</a:t>
            </a:fld>
            <a:endParaRPr lang="en-GB"/>
          </a:p>
        </p:txBody>
      </p:sp>
    </p:spTree>
    <p:extLst>
      <p:ext uri="{BB962C8B-B14F-4D97-AF65-F5344CB8AC3E}">
        <p14:creationId xmlns:p14="http://schemas.microsoft.com/office/powerpoint/2010/main" val="1556301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Source – </a:t>
            </a:r>
            <a:r>
              <a:rPr lang="en-GB" sz="1000" b="1" dirty="0" err="1">
                <a:latin typeface="Arial" panose="020B0604020202020204" pitchFamily="34" charset="0"/>
                <a:cs typeface="Arial" panose="020B0604020202020204" pitchFamily="34" charset="0"/>
              </a:rPr>
              <a:t>Lightcast</a:t>
            </a:r>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Technical Information </a:t>
            </a:r>
          </a:p>
          <a:p>
            <a:endParaRPr lang="en-GB" sz="1000" b="1" dirty="0">
              <a:latin typeface="Arial" panose="020B0604020202020204" pitchFamily="34" charset="0"/>
              <a:cs typeface="Arial" panose="020B0604020202020204" pitchFamily="34" charset="0"/>
            </a:endParaRPr>
          </a:p>
          <a:p>
            <a:pPr algn="just" rtl="0" fontAlgn="base"/>
            <a:r>
              <a:rPr lang="en-US" sz="1200" b="0" i="0" dirty="0">
                <a:solidFill>
                  <a:srgbClr val="242424"/>
                </a:solidFill>
                <a:effectLst/>
                <a:latin typeface="Calibri" panose="020F0502020204030204" pitchFamily="34" charset="0"/>
              </a:rPr>
              <a:t>Vacancy data is sourced from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a service that has been procured by Cambridgeshire and Peterborough Combined Authority which gives </a:t>
            </a:r>
            <a:r>
              <a:rPr lang="en-US" sz="1200" b="0" i="0" dirty="0" err="1">
                <a:solidFill>
                  <a:srgbClr val="242424"/>
                </a:solidFill>
                <a:effectLst/>
                <a:latin typeface="Calibri" panose="020F0502020204030204" pitchFamily="34" charset="0"/>
              </a:rPr>
              <a:t>labour</a:t>
            </a:r>
            <a:r>
              <a:rPr lang="en-US" sz="1200" b="0" i="0" dirty="0">
                <a:solidFill>
                  <a:srgbClr val="242424"/>
                </a:solidFill>
                <a:effectLst/>
                <a:latin typeface="Calibri" panose="020F0502020204030204" pitchFamily="34" charset="0"/>
              </a:rPr>
              <a:t> market information on Job postings, occupations, and industries.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has a job posting aggregator which scans jobs websites for posting and presents them together.   </a:t>
            </a:r>
            <a:endParaRPr lang="en-US" b="0" i="0" dirty="0">
              <a:solidFill>
                <a:srgbClr val="000000"/>
              </a:solidFill>
              <a:effectLst/>
              <a:latin typeface="Segoe UI" panose="020B0502040204020203" pitchFamily="34" charset="0"/>
            </a:endParaRPr>
          </a:p>
          <a:p>
            <a:pPr algn="just" rtl="0" fontAlgn="base"/>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Calibri" panose="020F0502020204030204" pitchFamily="34" charset="0"/>
            </a:endParaRPr>
          </a:p>
          <a:p>
            <a:pPr algn="just" rtl="0" fontAlgn="base"/>
            <a:r>
              <a:rPr lang="en-GB"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200" b="0" i="0" dirty="0">
              <a:solidFill>
                <a:srgbClr val="242424"/>
              </a:solidFill>
              <a:effectLst/>
              <a:latin typeface="Calibri" panose="020F0502020204030204" pitchFamily="34" charset="0"/>
            </a:endParaRP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dirty="0">
                <a:latin typeface="Arial" panose="020B0604020202020204" pitchFamily="34" charset="0"/>
                <a:cs typeface="Arial" panose="020B0604020202020204" pitchFamily="34" charset="0"/>
              </a:rPr>
              <a:t>Commentary</a:t>
            </a: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0" dirty="0">
                <a:latin typeface="Arial" panose="020B0604020202020204" pitchFamily="34" charset="0"/>
                <a:cs typeface="Arial" panose="020B0604020202020204" pitchFamily="34" charset="0"/>
              </a:rPr>
              <a:t>The table above shows the median posting duration and the posting intensity for employment sectors from January to March 2023. These measures both can be an indication of difficult to fill roles.</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Across Greater Cambridge, the median posting duration  was 37 days Financial and insurance activities (39 days), Information and Communication and Public Administration and defence; compulsory social security (both 38) are above this.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Transportation and Storage and Accommodation and food services (both 34) were the lowest below the average.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posting intensity across Greater Cambridge was 3:1. Human health and social work activities (4:1) is the only sector above the region average.</a:t>
            </a:r>
          </a:p>
          <a:p>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29</a:t>
            </a:fld>
            <a:endParaRPr lang="en-GB"/>
          </a:p>
        </p:txBody>
      </p:sp>
    </p:spTree>
    <p:extLst>
      <p:ext uri="{BB962C8B-B14F-4D97-AF65-F5344CB8AC3E}">
        <p14:creationId xmlns:p14="http://schemas.microsoft.com/office/powerpoint/2010/main" val="151749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1B4C5F6C-DF0B-4C58-9258-F11AECA74FD5}" type="slidenum">
              <a:rPr lang="en-GB" smtClean="0"/>
              <a:t>3</a:t>
            </a:fld>
            <a:endParaRPr lang="en-GB"/>
          </a:p>
        </p:txBody>
      </p:sp>
    </p:spTree>
    <p:extLst>
      <p:ext uri="{BB962C8B-B14F-4D97-AF65-F5344CB8AC3E}">
        <p14:creationId xmlns:p14="http://schemas.microsoft.com/office/powerpoint/2010/main" val="331151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1B4C5F6C-DF0B-4C58-9258-F11AECA74FD5}" type="slidenum">
              <a:rPr lang="en-GB" smtClean="0"/>
              <a:t>4</a:t>
            </a:fld>
            <a:endParaRPr lang="en-GB"/>
          </a:p>
        </p:txBody>
      </p:sp>
    </p:spTree>
    <p:extLst>
      <p:ext uri="{BB962C8B-B14F-4D97-AF65-F5344CB8AC3E}">
        <p14:creationId xmlns:p14="http://schemas.microsoft.com/office/powerpoint/2010/main" val="3732547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Source – Annual Population Survey,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Technical Notes </a:t>
            </a:r>
            <a:br>
              <a:rPr lang="en-GB" sz="800" b="1" i="0" dirty="0"/>
            </a:br>
            <a:br>
              <a:rPr lang="en-GB" sz="800" b="1" i="0" dirty="0"/>
            </a:br>
            <a:r>
              <a:rPr lang="en-US" sz="800" b="0" i="0" dirty="0">
                <a:solidFill>
                  <a:srgbClr val="333333"/>
                </a:solidFill>
                <a:effectLst/>
                <a:latin typeface="Verdana" panose="020B0604030504040204" pitchFamily="34" charset="0"/>
              </a:rPr>
              <a:t>A residence based </a:t>
            </a:r>
            <a:r>
              <a:rPr lang="en-US" sz="800" b="0" i="0" dirty="0" err="1">
                <a:solidFill>
                  <a:srgbClr val="333333"/>
                </a:solidFill>
                <a:effectLst/>
                <a:latin typeface="Verdana" panose="020B0604030504040204" pitchFamily="34" charset="0"/>
              </a:rPr>
              <a:t>labour</a:t>
            </a:r>
            <a:r>
              <a:rPr lang="en-US" sz="8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solidFill>
                <a:srgbClr val="333333"/>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solidFill>
                  <a:srgbClr val="333333"/>
                </a:solidFill>
                <a:effectLst/>
                <a:latin typeface="+mn-lt"/>
                <a:ea typeface="+mn-ea"/>
                <a:cs typeface="+mn-cs"/>
              </a:rPr>
              <a:t>Commentary</a:t>
            </a:r>
            <a:br>
              <a:rPr lang="en-GB" sz="800" b="1" dirty="0">
                <a:effectLst/>
                <a:latin typeface="Calibri" panose="020F0502020204030204" pitchFamily="34" charset="0"/>
                <a:ea typeface="Calibri" panose="020F0502020204030204" pitchFamily="34" charset="0"/>
                <a:cs typeface="Times New Roman" panose="02020603050405020304" pitchFamily="18" charset="0"/>
              </a:rPr>
            </a:br>
            <a:br>
              <a:rPr lang="en-GB" sz="800" b="1" dirty="0">
                <a:effectLst/>
                <a:latin typeface="Calibri" panose="020F0502020204030204" pitchFamily="34" charset="0"/>
                <a:ea typeface="Calibri" panose="020F0502020204030204" pitchFamily="34" charset="0"/>
                <a:cs typeface="Times New Roman" panose="02020603050405020304" pitchFamily="18" charset="0"/>
              </a:rPr>
            </a:br>
            <a:r>
              <a:rPr lang="en-GB" sz="800" b="0" dirty="0">
                <a:effectLst/>
                <a:latin typeface="Calibri" panose="020F0502020204030204" pitchFamily="34" charset="0"/>
                <a:ea typeface="Calibri" panose="020F0502020204030204" pitchFamily="34" charset="0"/>
                <a:cs typeface="Times New Roman" panose="02020603050405020304" pitchFamily="18" charset="0"/>
              </a:rPr>
              <a:t>Between 2021 and 2022 Greater Cambridge experienced a growth in the proportion of the working age population moving into economic inactivity with decreases in the unemployment rate and employment rate. Levels of economic inactivity remain below the national average and the employment rate is higher than nationally with the unemployment rate lower.</a:t>
            </a:r>
            <a:br>
              <a:rPr lang="en-GB" sz="800" b="1" dirty="0">
                <a:effectLst/>
                <a:latin typeface="Calibri" panose="020F0502020204030204" pitchFamily="34" charset="0"/>
                <a:ea typeface="Calibri" panose="020F0502020204030204" pitchFamily="34" charset="0"/>
                <a:cs typeface="Times New Roman" panose="02020603050405020304" pitchFamily="18" charset="0"/>
              </a:rPr>
            </a:b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In January to December 2022 Greater Cambridge, as it has done in previous years, maintained a higher employment rate, lower unemployment rate and a lower economic inactivity rate than the UK as a whole</a:t>
            </a:r>
          </a:p>
          <a:p>
            <a:pPr marL="342900" lvl="0" indent="-342900">
              <a:lnSpc>
                <a:spcPct val="107000"/>
              </a:lnSpc>
              <a:spcAft>
                <a:spcPts val="800"/>
              </a:spcAft>
              <a:buFont typeface="Symbol" panose="05050102010706020507" pitchFamily="18" charset="2"/>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In comparison with the same period last year and with the UK Greater Cambridge has seen decrease in the employment rate compared to an increase the UK (-2.0pp percentage points in Greater Cambridge compared to +0.8pp in the UK) and a greater increase in the economic inactivity rate (+3.1pp in Greater Cambridge compared to no change in the UK as a whole). It is important to note that these figures may be influenced by student dynamics and the small geography of the region.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5</a:t>
            </a:fld>
            <a:endParaRPr lang="en-GB"/>
          </a:p>
        </p:txBody>
      </p:sp>
    </p:spTree>
    <p:extLst>
      <p:ext uri="{BB962C8B-B14F-4D97-AF65-F5344CB8AC3E}">
        <p14:creationId xmlns:p14="http://schemas.microsoft.com/office/powerpoint/2010/main" val="61248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Source – Annual Population Survey (2006-2022),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dirty="0">
                <a:solidFill>
                  <a:srgbClr val="333333"/>
                </a:solidFill>
                <a:effectLst/>
                <a:latin typeface="Verdana" panose="020B0604030504040204" pitchFamily="34" charset="0"/>
              </a:rPr>
              <a:t>A residence based </a:t>
            </a:r>
            <a:r>
              <a:rPr lang="en-US" sz="1050" b="0" i="0" dirty="0" err="1">
                <a:solidFill>
                  <a:srgbClr val="333333"/>
                </a:solidFill>
                <a:effectLst/>
                <a:latin typeface="Verdana" panose="020B0604030504040204" pitchFamily="34" charset="0"/>
              </a:rPr>
              <a:t>labour</a:t>
            </a:r>
            <a:r>
              <a:rPr lang="en-US" sz="105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unemployment rate across Greater Cambridge and the United Kingdom from 2006 to 2022 alongside a rolling three year average for Greater Cambridge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The unemployment rate has been consistently been lower than the UK  but has broadly followed the same pattern seen nationally. </a:t>
            </a:r>
            <a:br>
              <a:rPr lang="en-GB" sz="800" b="0" i="0" dirty="0"/>
            </a:br>
            <a:endParaRPr lang="en-GB" sz="800" b="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The gap between the United Kingdom and Greater Cambridge unemployment rates are smaller than they were in 2019 before the Covid-19 pandemic.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6</a:t>
            </a:fld>
            <a:endParaRPr lang="en-GB"/>
          </a:p>
        </p:txBody>
      </p:sp>
    </p:spTree>
    <p:extLst>
      <p:ext uri="{BB962C8B-B14F-4D97-AF65-F5344CB8AC3E}">
        <p14:creationId xmlns:p14="http://schemas.microsoft.com/office/powerpoint/2010/main" val="61248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 Census 2021, Office for National Statistics  </a:t>
            </a:r>
          </a:p>
          <a:p>
            <a:endParaRPr lang="en-GB" b="1" dirty="0"/>
          </a:p>
          <a:p>
            <a:pPr algn="l"/>
            <a:r>
              <a:rPr lang="en-GB" b="1" dirty="0"/>
              <a:t>Technical Notes</a:t>
            </a:r>
          </a:p>
          <a:p>
            <a:pPr algn="l"/>
            <a:r>
              <a:rPr lang="en-US" b="0" i="0" dirty="0">
                <a:solidFill>
                  <a:srgbClr val="323132"/>
                </a:solidFill>
                <a:effectLst/>
                <a:latin typeface="open sans" panose="020B0606030504020204" pitchFamily="34" charset="0"/>
              </a:rPr>
              <a:t>All usual residents aged 16 years and over who were either economically active and unemployed, or economically inactive were asked whether they had ever done any paid work. This meant that people in England and Wales who were not in employment during Census 2021 could be divided into three categories:</a:t>
            </a:r>
            <a:br>
              <a:rPr lang="en-US" b="0" i="0" dirty="0">
                <a:solidFill>
                  <a:srgbClr val="323132"/>
                </a:solidFill>
                <a:effectLst/>
                <a:latin typeface="open sans" panose="020B0606030504020204" pitchFamily="34" charset="0"/>
              </a:rPr>
            </a:br>
            <a:endParaRPr lang="en-US" b="0" i="0" dirty="0">
              <a:solidFill>
                <a:srgbClr val="323132"/>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Last did paid work within the last 12 months</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Last did paid work more than 12 months ago </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Have never worked</a:t>
            </a:r>
          </a:p>
          <a:p>
            <a:endParaRPr lang="en-GB" b="1" dirty="0"/>
          </a:p>
          <a:p>
            <a:r>
              <a:rPr lang="en-GB" b="1" dirty="0"/>
              <a:t>Commentary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chart above looks at the unemployed population as they were reported in the 2021 census by their length of unemployment. </a:t>
            </a:r>
            <a:r>
              <a:rPr lang="en-GB" sz="1200" b="0" dirty="0">
                <a:cs typeface="Calibri"/>
              </a:rPr>
              <a:t>Please note that this analysis uses the 16+ population as a base rather than the 16-64 used in the other analysis within this pack. Therefore, all analysis should be treated as indicative and not directly compared to the other slides.  </a:t>
            </a:r>
            <a:endParaRPr lang="en-GB" dirty="0"/>
          </a:p>
          <a:p>
            <a:endParaRPr lang="en-GB" b="1" dirty="0"/>
          </a:p>
          <a:p>
            <a:pPr marL="171450" indent="-171450">
              <a:buFont typeface="Arial" panose="020B0604020202020204" pitchFamily="34" charset="0"/>
              <a:buChar char="•"/>
            </a:pPr>
            <a:r>
              <a:rPr lang="en-GB" sz="1200" b="0" dirty="0"/>
              <a:t>The majority of residents who were unemployed in Greater Cambridge had not worked in the last year (58.3%) but have worked prior to this.</a:t>
            </a:r>
          </a:p>
          <a:p>
            <a:pPr marL="171450" indent="-171450">
              <a:buFont typeface="Arial" panose="020B0604020202020204" pitchFamily="34" charset="0"/>
              <a:buChar char="•"/>
            </a:pPr>
            <a:endParaRPr lang="en-GB" sz="1200" b="0" dirty="0">
              <a:cs typeface="Calibri"/>
            </a:endParaRPr>
          </a:p>
          <a:p>
            <a:pPr marL="171450" indent="-171450">
              <a:buFont typeface="Arial" panose="020B0604020202020204" pitchFamily="34" charset="0"/>
              <a:buChar char="•"/>
            </a:pPr>
            <a:r>
              <a:rPr lang="en-GB" sz="1200" b="0" dirty="0">
                <a:cs typeface="Calibri"/>
              </a:rPr>
              <a:t>There were higher proportions of residents in Cambridge City (28.0%) who have never worked compared to South Cambridgeshire (23.0%).</a:t>
            </a:r>
          </a:p>
          <a:p>
            <a:pPr marL="171450" indent="-171450">
              <a:buFont typeface="Arial" panose="020B0604020202020204" pitchFamily="34" charset="0"/>
              <a:buChar char="•"/>
            </a:pPr>
            <a:endParaRPr lang="en-GB" sz="1200" b="0" dirty="0">
              <a:cs typeface="Calibri"/>
            </a:endParaRPr>
          </a:p>
          <a:p>
            <a:pPr marL="171450" indent="-171450">
              <a:buFont typeface="Arial" panose="020B0604020202020204" pitchFamily="34" charset="0"/>
              <a:buChar char="•"/>
            </a:pPr>
            <a:r>
              <a:rPr lang="en-GB" sz="1200" b="0" dirty="0">
                <a:cs typeface="Calibri"/>
              </a:rPr>
              <a:t>Cambridge City had a higher proportion of those not in employment who have worked in the last year (24.1%) compared to South Cambridgeshire (12.5%).</a:t>
            </a:r>
            <a:endParaRPr lang="en-GB" b="0" dirty="0"/>
          </a:p>
        </p:txBody>
      </p:sp>
      <p:sp>
        <p:nvSpPr>
          <p:cNvPr id="4" name="Slide Number Placeholder 3"/>
          <p:cNvSpPr>
            <a:spLocks noGrp="1"/>
          </p:cNvSpPr>
          <p:nvPr>
            <p:ph type="sldNum" sz="quarter" idx="5"/>
          </p:nvPr>
        </p:nvSpPr>
        <p:spPr/>
        <p:txBody>
          <a:bodyPr/>
          <a:lstStyle/>
          <a:p>
            <a:fld id="{9E6CB208-4DB2-4AE8-A538-5D5D61A35EDD}" type="slidenum">
              <a:rPr lang="en-GB" smtClean="0"/>
              <a:t>7</a:t>
            </a:fld>
            <a:endParaRPr lang="en-GB"/>
          </a:p>
        </p:txBody>
      </p:sp>
    </p:spTree>
    <p:extLst>
      <p:ext uri="{BB962C8B-B14F-4D97-AF65-F5344CB8AC3E}">
        <p14:creationId xmlns:p14="http://schemas.microsoft.com/office/powerpoint/2010/main" val="31222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 Census 2021, Office for National Statistics  </a:t>
            </a:r>
          </a:p>
          <a:p>
            <a:endParaRPr lang="en-GB" b="1" dirty="0"/>
          </a:p>
          <a:p>
            <a:pPr algn="l"/>
            <a:r>
              <a:rPr lang="en-GB" b="1" dirty="0"/>
              <a:t>Technical Notes</a:t>
            </a:r>
          </a:p>
          <a:p>
            <a:pPr algn="l"/>
            <a:r>
              <a:rPr lang="en-US" b="0" i="0" dirty="0">
                <a:solidFill>
                  <a:srgbClr val="323132"/>
                </a:solidFill>
                <a:effectLst/>
                <a:latin typeface="open sans" panose="020B0606030504020204" pitchFamily="34" charset="0"/>
              </a:rPr>
              <a:t>All usual residents aged 16 years and over who were either economically active and unemployed, or economically inactive were asked whether they had ever done any paid work. This meant that people in England and Wales who were not in employment during Census 2021 could be divided into three categories:</a:t>
            </a:r>
            <a:br>
              <a:rPr lang="en-US" b="0" i="0" dirty="0">
                <a:solidFill>
                  <a:srgbClr val="323132"/>
                </a:solidFill>
                <a:effectLst/>
                <a:latin typeface="open sans" panose="020B0606030504020204" pitchFamily="34" charset="0"/>
              </a:rPr>
            </a:br>
            <a:endParaRPr lang="en-US" b="0" i="0" dirty="0">
              <a:solidFill>
                <a:srgbClr val="323132"/>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Last did paid work within the last 12 months</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Last did paid work more than 12 months ago </a:t>
            </a:r>
          </a:p>
          <a:p>
            <a:pPr marL="171450" indent="-171450" algn="l">
              <a:buFont typeface="Arial" panose="020B0604020202020204" pitchFamily="34" charset="0"/>
              <a:buChar char="•"/>
            </a:pPr>
            <a:r>
              <a:rPr lang="en-US" b="0" i="0" dirty="0">
                <a:solidFill>
                  <a:srgbClr val="323132"/>
                </a:solidFill>
                <a:effectLst/>
                <a:latin typeface="open sans" panose="020B0606030504020204" pitchFamily="34" charset="0"/>
              </a:rPr>
              <a:t>Have never worked</a:t>
            </a:r>
          </a:p>
          <a:p>
            <a:pPr marL="0" indent="0" algn="l">
              <a:buFont typeface="Arial" panose="020B0604020202020204" pitchFamily="34" charset="0"/>
              <a:buNone/>
            </a:pPr>
            <a:endParaRPr lang="en-US" b="0" i="0" dirty="0">
              <a:solidFill>
                <a:srgbClr val="323132"/>
              </a:solidFill>
              <a:effectLst/>
              <a:latin typeface="open sans" panose="020B0606030504020204" pitchFamily="34" charset="0"/>
            </a:endParaRPr>
          </a:p>
          <a:p>
            <a:pPr marL="0" indent="0" algn="l">
              <a:buFont typeface="Arial" panose="020B0604020202020204" pitchFamily="34" charset="0"/>
              <a:buNone/>
            </a:pPr>
            <a:r>
              <a:rPr lang="en-US" b="1" i="0" dirty="0">
                <a:solidFill>
                  <a:srgbClr val="323132"/>
                </a:solidFill>
                <a:effectLst/>
                <a:latin typeface="open sans" panose="020B0606030504020204" pitchFamily="34" charset="0"/>
              </a:rPr>
              <a:t>Commentary</a:t>
            </a:r>
            <a:endParaRPr lang="en-GB" b="1" dirty="0"/>
          </a:p>
          <a:p>
            <a:endParaRPr lang="en-GB" dirty="0"/>
          </a:p>
          <a:p>
            <a:r>
              <a:rPr lang="en-GB" b="0" dirty="0"/>
              <a:t>The chart above looks at the unemployed population by economic activity status as they were reported in the 2021 census by their length of unemployment. </a:t>
            </a:r>
            <a:r>
              <a:rPr lang="en-GB" sz="1200" b="0" dirty="0">
                <a:cs typeface="Calibri"/>
              </a:rPr>
              <a:t>Please note that this analysis uses the 16+ population as a base rather than the 16-64 used in the other analysis within this pack. Therefore, all analysis should be treated as indicative and not directly compared to the other slides. </a:t>
            </a:r>
            <a:endParaRPr lang="en-GB" b="0" dirty="0"/>
          </a:p>
          <a:p>
            <a:endParaRPr lang="en-GB" b="0" dirty="0"/>
          </a:p>
          <a:p>
            <a:pPr marL="171450" indent="-171450">
              <a:buFont typeface="Arial" panose="020B0604020202020204" pitchFamily="34" charset="0"/>
              <a:buChar char="•"/>
            </a:pPr>
            <a:r>
              <a:rPr lang="en-GB" sz="1200" b="0" dirty="0"/>
              <a:t>The main difference in unemployment history between the economically inactive and economically active population was that more than 80% the economically inactive population in Greater Cambridge had not worked in the last year or had never worked, this compared to 50.2% of the economically active employed population. </a:t>
            </a:r>
          </a:p>
          <a:p>
            <a:pPr marL="0" indent="0">
              <a:buFont typeface="Arial" panose="020B0604020202020204" pitchFamily="34" charset="0"/>
              <a:buNone/>
            </a:pPr>
            <a:endParaRPr lang="en-GB" sz="1200" b="0" dirty="0">
              <a:cs typeface="Calibri"/>
            </a:endParaRPr>
          </a:p>
          <a:p>
            <a:pPr marL="171450" indent="-171450">
              <a:buFont typeface="Arial" panose="020B0604020202020204" pitchFamily="34" charset="0"/>
              <a:buChar char="•"/>
            </a:pPr>
            <a:r>
              <a:rPr lang="en-GB" sz="1200" b="0" dirty="0">
                <a:cs typeface="Calibri"/>
              </a:rPr>
              <a:t>When comparing between Cambridge and South Cambridgeshire Cambridge has a higher proportion of those which have ‘Never Worked’. In the economically inactive unemployed population this may be driven by the large student population in Cambridge.</a:t>
            </a:r>
          </a:p>
          <a:p>
            <a:endParaRPr lang="en-GB" sz="1200" b="0" dirty="0">
              <a:cs typeface="Calibri"/>
            </a:endParaRPr>
          </a:p>
          <a:p>
            <a:endParaRPr lang="en-GB"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14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Source – Annual Population Survey (2006-2022),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dirty="0">
                <a:solidFill>
                  <a:srgbClr val="333333"/>
                </a:solidFill>
                <a:effectLst/>
                <a:latin typeface="Verdana" panose="020B0604030504040204" pitchFamily="34" charset="0"/>
              </a:rPr>
              <a:t>A residence based </a:t>
            </a:r>
            <a:r>
              <a:rPr lang="en-US" sz="800" b="0" i="0" dirty="0" err="1">
                <a:solidFill>
                  <a:srgbClr val="333333"/>
                </a:solidFill>
                <a:effectLst/>
                <a:latin typeface="Verdana" panose="020B0604030504040204" pitchFamily="34" charset="0"/>
              </a:rPr>
              <a:t>labour</a:t>
            </a:r>
            <a:r>
              <a:rPr lang="en-US" sz="8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percentage of those aged 16-64 who are economically inactive across Greater Cambridge and United Kingdom from 2004 to 2022.</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The percentage of those aged 16-64 who are economically inactive has been consistently below the national level. Note that the pattern is likely to be more sporadic given the smaller geography.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9</a:t>
            </a:fld>
            <a:endParaRPr lang="en-GB"/>
          </a:p>
        </p:txBody>
      </p:sp>
    </p:spTree>
    <p:extLst>
      <p:ext uri="{BB962C8B-B14F-4D97-AF65-F5344CB8AC3E}">
        <p14:creationId xmlns:p14="http://schemas.microsoft.com/office/powerpoint/2010/main" val="72151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50365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07149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23163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87347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6772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3DE978-A285-4709-826C-D4611FD7BE6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7755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3DE978-A285-4709-826C-D4611FD7BE64}" type="datetimeFigureOut">
              <a:rPr lang="en-GB" smtClean="0"/>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4114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DE978-A285-4709-826C-D4611FD7BE64}" type="datetimeFigureOut">
              <a:rPr lang="en-GB" smtClean="0"/>
              <a:t>07/07/2023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1930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3DE978-A285-4709-826C-D4611FD7BE64}" type="datetimeFigureOut">
              <a:rPr lang="en-GB" smtClean="0"/>
              <a:t>07/07/2023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45648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DE978-A285-4709-826C-D4611FD7BE64}" type="datetimeFigureOut">
              <a:rPr lang="en-GB" smtClean="0"/>
              <a:t>07/07/2023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671213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26161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55063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06225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56109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74233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AA06AB-E1A9-428E-9A2A-C9DFFF05D9EB}"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12560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AA06AB-E1A9-428E-9A2A-C9DFFF05D9EB}" type="datetimeFigureOut">
              <a:rPr lang="en-GB" smtClean="0"/>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05326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AA06AB-E1A9-428E-9A2A-C9DFFF05D9EB}" type="datetimeFigureOut">
              <a:rPr lang="en-GB" smtClean="0"/>
              <a:t>07/07/2023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8883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AA06AB-E1A9-428E-9A2A-C9DFFF05D9EB}" type="datetimeFigureOut">
              <a:rPr lang="en-GB" smtClean="0"/>
              <a:t>07/07/2023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7298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06AB-E1A9-428E-9A2A-C9DFFF05D9EB}" type="datetimeFigureOut">
              <a:rPr lang="en-GB" smtClean="0"/>
              <a:t>07/07/2023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8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2748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329709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06AB-E1A9-428E-9A2A-C9DFFF05D9EB}" type="datetimeFigureOut">
              <a:rPr lang="en-GB" smtClean="0"/>
              <a:t>07/07/2023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AA324-B6F2-479F-B73C-00ED9AE99B9B}" type="slidenum">
              <a:rPr lang="en-GB" smtClean="0"/>
              <a:t>‹#›</a:t>
            </a:fld>
            <a:endParaRPr lang="en-GB"/>
          </a:p>
        </p:txBody>
      </p:sp>
    </p:spTree>
    <p:extLst>
      <p:ext uri="{BB962C8B-B14F-4D97-AF65-F5344CB8AC3E}">
        <p14:creationId xmlns:p14="http://schemas.microsoft.com/office/powerpoint/2010/main" val="254757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DE978-A285-4709-826C-D4611FD7BE64}" type="datetimeFigureOut">
              <a:rPr lang="en-GB" smtClean="0"/>
              <a:t>07/07/2023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9EA5-05C8-4B5B-B253-366C87BB7B5C}" type="slidenum">
              <a:rPr lang="en-GB" smtClean="0"/>
              <a:t>‹#›</a:t>
            </a:fld>
            <a:endParaRPr lang="en-GB"/>
          </a:p>
        </p:txBody>
      </p:sp>
    </p:spTree>
    <p:extLst>
      <p:ext uri="{BB962C8B-B14F-4D97-AF65-F5344CB8AC3E}">
        <p14:creationId xmlns:p14="http://schemas.microsoft.com/office/powerpoint/2010/main" val="123315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61725" y="3554091"/>
            <a:ext cx="7268147" cy="1754376"/>
          </a:xfrm>
        </p:spPr>
        <p:txBody>
          <a:bodyPr vert="horz" lIns="91440" tIns="45720" rIns="91440" bIns="45720" rtlCol="0" anchor="b">
            <a:normAutofit/>
          </a:bodyPr>
          <a:lstStyle/>
          <a:p>
            <a:r>
              <a:rPr lang="en-US" b="1" dirty="0"/>
              <a:t>GCP Economy &amp; Employment Update</a:t>
            </a:r>
            <a:endParaRPr lang="en-US"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1" dirty="0">
                <a:solidFill>
                  <a:prstClr val="black"/>
                </a:solidFill>
                <a:latin typeface="Calibri" panose="020F0502020204030204"/>
              </a:rPr>
              <a:t>Quarter 1 2023 (Jan-March 2023)</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Research Group, Cambridgeshire County Council</a:t>
            </a:r>
            <a:endParaRPr kumimoji="0" lang="en-US" sz="1200"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Research.Group@Cambridgeshire.gov.uk</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a:extLst>
              <a:ext uri="{FF2B5EF4-FFF2-40B4-BE49-F238E27FC236}">
                <a16:creationId xmlns:a16="http://schemas.microsoft.com/office/drawing/2014/main" id="{0371F944-83DC-43A0-9D4F-E4DF376ADB05}"/>
              </a:ext>
            </a:extLst>
          </p:cNvPr>
          <p:cNvPicPr>
            <a:picLocks noChangeAspect="1"/>
          </p:cNvPicPr>
          <p:nvPr/>
        </p:nvPicPr>
        <p:blipFill>
          <a:blip r:embed="rId4"/>
          <a:stretch>
            <a:fillRect/>
          </a:stretch>
        </p:blipFill>
        <p:spPr>
          <a:xfrm>
            <a:off x="8591107" y="5939235"/>
            <a:ext cx="3462850" cy="761826"/>
          </a:xfrm>
          <a:prstGeom prst="rect">
            <a:avLst/>
          </a:prstGeom>
        </p:spPr>
      </p:pic>
    </p:spTree>
    <p:extLst>
      <p:ext uri="{BB962C8B-B14F-4D97-AF65-F5344CB8AC3E}">
        <p14:creationId xmlns:p14="http://schemas.microsoft.com/office/powerpoint/2010/main" val="2081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2E6749-4A98-EBA7-37E3-808BAA1188E7}"/>
              </a:ext>
            </a:extLst>
          </p:cNvPr>
          <p:cNvSpPr/>
          <p:nvPr/>
        </p:nvSpPr>
        <p:spPr>
          <a:xfrm>
            <a:off x="0" y="-8379"/>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Census 2021 – Economic Inactivity by Reason (16+)</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B53A78E-93A6-5DD8-5C48-AFA600024D8C}"/>
              </a:ext>
            </a:extLst>
          </p:cNvPr>
          <p:cNvPicPr>
            <a:picLocks noChangeAspect="1"/>
          </p:cNvPicPr>
          <p:nvPr/>
        </p:nvPicPr>
        <p:blipFill>
          <a:blip r:embed="rId3"/>
          <a:stretch>
            <a:fillRect/>
          </a:stretch>
        </p:blipFill>
        <p:spPr>
          <a:xfrm>
            <a:off x="502684" y="819557"/>
            <a:ext cx="10884786" cy="5218886"/>
          </a:xfrm>
          <a:prstGeom prst="rect">
            <a:avLst/>
          </a:prstGeom>
        </p:spPr>
      </p:pic>
      <p:sp>
        <p:nvSpPr>
          <p:cNvPr id="3" name="TextBox 2">
            <a:extLst>
              <a:ext uri="{FF2B5EF4-FFF2-40B4-BE49-F238E27FC236}">
                <a16:creationId xmlns:a16="http://schemas.microsoft.com/office/drawing/2014/main" id="{9B7B1FD8-D99F-D51B-43AD-6D13DAEC103F}"/>
              </a:ext>
            </a:extLst>
          </p:cNvPr>
          <p:cNvSpPr txBox="1"/>
          <p:nvPr/>
        </p:nvSpPr>
        <p:spPr>
          <a:xfrm>
            <a:off x="289249" y="6100823"/>
            <a:ext cx="11683729" cy="646331"/>
          </a:xfrm>
          <a:prstGeom prst="rect">
            <a:avLst/>
          </a:prstGeom>
          <a:noFill/>
        </p:spPr>
        <p:txBody>
          <a:bodyPr wrap="square">
            <a:spAutoFit/>
          </a:bodyPr>
          <a:lstStyle/>
          <a:p>
            <a:r>
              <a:rPr lang="en-GB" sz="1200" b="1" i="1" dirty="0">
                <a:solidFill>
                  <a:srgbClr val="323132"/>
                </a:solidFill>
                <a:latin typeface="open sans" panose="020B0606030504020204" pitchFamily="34" charset="0"/>
              </a:rPr>
              <a:t>Note</a:t>
            </a:r>
            <a:r>
              <a:rPr lang="en-GB" sz="1200" i="1" dirty="0">
                <a:solidFill>
                  <a:srgbClr val="323132"/>
                </a:solidFill>
                <a:latin typeface="open sans" panose="020B0606030504020204" pitchFamily="34" charset="0"/>
              </a:rPr>
              <a:t> – As</a:t>
            </a:r>
            <a:r>
              <a:rPr lang="en-GB" sz="1200" i="1" dirty="0"/>
              <a:t> </a:t>
            </a:r>
            <a:r>
              <a:rPr lang="en-US" sz="1200" b="0" i="1" dirty="0">
                <a:solidFill>
                  <a:srgbClr val="323132"/>
                </a:solidFill>
                <a:effectLst/>
                <a:latin typeface="open sans" panose="020B0606030504020204" pitchFamily="34" charset="0"/>
              </a:rPr>
              <a:t>Census 2021 took place during the coronavirus (COVID-19) pandemic, a period of unparalleled and rapid change; the national lockdown, associated guidance and furlough measures will have affected data associated with the </a:t>
            </a:r>
            <a:r>
              <a:rPr lang="en-US" sz="1200" b="0" i="1" dirty="0" err="1">
                <a:solidFill>
                  <a:srgbClr val="323132"/>
                </a:solidFill>
                <a:effectLst/>
                <a:latin typeface="open sans" panose="020B0606030504020204" pitchFamily="34" charset="0"/>
              </a:rPr>
              <a:t>labour</a:t>
            </a:r>
            <a:r>
              <a:rPr lang="en-US" sz="1200" b="0" i="1" dirty="0">
                <a:solidFill>
                  <a:srgbClr val="323132"/>
                </a:solidFill>
                <a:effectLst/>
                <a:latin typeface="open sans" panose="020B0606030504020204" pitchFamily="34" charset="0"/>
              </a:rPr>
              <a:t> market. </a:t>
            </a:r>
            <a:r>
              <a:rPr lang="en-US" sz="1200" i="1" dirty="0">
                <a:solidFill>
                  <a:srgbClr val="323132"/>
                </a:solidFill>
                <a:latin typeface="open sans" panose="020B0606030504020204" pitchFamily="34" charset="0"/>
              </a:rPr>
              <a:t>This should be considered when using this data for planning or policy purposes.</a:t>
            </a:r>
            <a:r>
              <a:rPr lang="en-GB" sz="1200" i="1" dirty="0">
                <a:solidFill>
                  <a:srgbClr val="323132"/>
                </a:solidFill>
                <a:latin typeface="open sans" panose="020B0606030504020204" pitchFamily="34" charset="0"/>
              </a:rPr>
              <a:t> The chart above depicts the economically inactive 16+ population regardless of economic activity status, whilst other analysis within this slide pack focuses on the 16-64 age group</a:t>
            </a:r>
            <a:endParaRPr lang="en-GB" sz="1200" i="1" dirty="0"/>
          </a:p>
        </p:txBody>
      </p:sp>
    </p:spTree>
    <p:extLst>
      <p:ext uri="{BB962C8B-B14F-4D97-AF65-F5344CB8AC3E}">
        <p14:creationId xmlns:p14="http://schemas.microsoft.com/office/powerpoint/2010/main" val="264680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2E6749-4A98-EBA7-37E3-808BAA1188E7}"/>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Census 2021 – Economic Inactivity by Reason (16-64 Only)</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A8B29C3-A6C2-6D11-62F1-CAEAF75148CF}"/>
              </a:ext>
            </a:extLst>
          </p:cNvPr>
          <p:cNvSpPr txBox="1"/>
          <p:nvPr/>
        </p:nvSpPr>
        <p:spPr>
          <a:xfrm>
            <a:off x="268895" y="6000621"/>
            <a:ext cx="11683729" cy="461665"/>
          </a:xfrm>
          <a:prstGeom prst="rect">
            <a:avLst/>
          </a:prstGeom>
          <a:noFill/>
        </p:spPr>
        <p:txBody>
          <a:bodyPr wrap="square">
            <a:spAutoFit/>
          </a:bodyPr>
          <a:lstStyle/>
          <a:p>
            <a:r>
              <a:rPr lang="en-GB" sz="1200" b="1" i="1" dirty="0">
                <a:solidFill>
                  <a:srgbClr val="323132"/>
                </a:solidFill>
                <a:latin typeface="open sans" panose="020B0606030504020204" pitchFamily="34" charset="0"/>
              </a:rPr>
              <a:t>Note</a:t>
            </a:r>
            <a:r>
              <a:rPr lang="en-GB" sz="1200" i="1" dirty="0">
                <a:solidFill>
                  <a:srgbClr val="323132"/>
                </a:solidFill>
                <a:latin typeface="open sans" panose="020B0606030504020204" pitchFamily="34" charset="0"/>
              </a:rPr>
              <a:t> – As</a:t>
            </a:r>
            <a:r>
              <a:rPr lang="en-GB" sz="1200" i="1" dirty="0"/>
              <a:t> </a:t>
            </a:r>
            <a:r>
              <a:rPr lang="en-US" sz="1200" b="0" i="1" dirty="0">
                <a:solidFill>
                  <a:srgbClr val="323132"/>
                </a:solidFill>
                <a:effectLst/>
                <a:latin typeface="open sans" panose="020B0606030504020204" pitchFamily="34" charset="0"/>
              </a:rPr>
              <a:t>Census 2021 took place during the coronavirus (COVID-19) pandemic, a period of unparalleled and rapid change; the national lockdown, associated guidance and furlough measures will have affected data associated with the </a:t>
            </a:r>
            <a:r>
              <a:rPr lang="en-US" sz="1200" b="0" i="1" dirty="0" err="1">
                <a:solidFill>
                  <a:srgbClr val="323132"/>
                </a:solidFill>
                <a:effectLst/>
                <a:latin typeface="open sans" panose="020B0606030504020204" pitchFamily="34" charset="0"/>
              </a:rPr>
              <a:t>labour</a:t>
            </a:r>
            <a:r>
              <a:rPr lang="en-US" sz="1200" b="0" i="1" dirty="0">
                <a:solidFill>
                  <a:srgbClr val="323132"/>
                </a:solidFill>
                <a:effectLst/>
                <a:latin typeface="open sans" panose="020B0606030504020204" pitchFamily="34" charset="0"/>
              </a:rPr>
              <a:t> market. </a:t>
            </a:r>
            <a:r>
              <a:rPr lang="en-US" sz="1200" i="1" dirty="0">
                <a:solidFill>
                  <a:srgbClr val="323132"/>
                </a:solidFill>
                <a:latin typeface="open sans" panose="020B0606030504020204" pitchFamily="34" charset="0"/>
              </a:rPr>
              <a:t>This should be considered when using this data for planning or policy purposes.</a:t>
            </a:r>
            <a:r>
              <a:rPr lang="en-GB" sz="1200" i="1" dirty="0">
                <a:solidFill>
                  <a:srgbClr val="323132"/>
                </a:solidFill>
                <a:latin typeface="open sans" panose="020B0606030504020204" pitchFamily="34" charset="0"/>
              </a:rPr>
              <a:t> </a:t>
            </a:r>
            <a:endParaRPr lang="en-GB" sz="1200" i="1" dirty="0"/>
          </a:p>
        </p:txBody>
      </p:sp>
      <p:pic>
        <p:nvPicPr>
          <p:cNvPr id="2" name="Picture 1">
            <a:extLst>
              <a:ext uri="{FF2B5EF4-FFF2-40B4-BE49-F238E27FC236}">
                <a16:creationId xmlns:a16="http://schemas.microsoft.com/office/drawing/2014/main" id="{C4FDD148-7660-CE44-E7ED-B472EB7871EB}"/>
              </a:ext>
            </a:extLst>
          </p:cNvPr>
          <p:cNvPicPr>
            <a:picLocks noChangeAspect="1"/>
          </p:cNvPicPr>
          <p:nvPr/>
        </p:nvPicPr>
        <p:blipFill>
          <a:blip r:embed="rId3"/>
          <a:stretch>
            <a:fillRect/>
          </a:stretch>
        </p:blipFill>
        <p:spPr>
          <a:xfrm>
            <a:off x="734103" y="1429338"/>
            <a:ext cx="10723793" cy="3999323"/>
          </a:xfrm>
          <a:prstGeom prst="rect">
            <a:avLst/>
          </a:prstGeom>
        </p:spPr>
      </p:pic>
    </p:spTree>
    <p:extLst>
      <p:ext uri="{BB962C8B-B14F-4D97-AF65-F5344CB8AC3E}">
        <p14:creationId xmlns:p14="http://schemas.microsoft.com/office/powerpoint/2010/main" val="215135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3624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400" b="1" dirty="0">
                <a:solidFill>
                  <a:prstClr val="white"/>
                </a:solidFill>
                <a:latin typeface="Calibri" panose="020F0502020204030204"/>
              </a:rPr>
              <a:t>Employment Rate (16-64 year olds) – 78.9</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(January 2022 - December 2022)</a:t>
            </a:r>
          </a:p>
        </p:txBody>
      </p:sp>
      <p:sp>
        <p:nvSpPr>
          <p:cNvPr id="2" name="TextBox 1">
            <a:extLst>
              <a:ext uri="{FF2B5EF4-FFF2-40B4-BE49-F238E27FC236}">
                <a16:creationId xmlns:a16="http://schemas.microsoft.com/office/drawing/2014/main" id="{5EB2690C-64E7-46A5-91DE-7DF2FE01A50A}"/>
              </a:ext>
            </a:extLst>
          </p:cNvPr>
          <p:cNvSpPr txBox="1"/>
          <p:nvPr/>
        </p:nvSpPr>
        <p:spPr>
          <a:xfrm>
            <a:off x="680931" y="5596015"/>
            <a:ext cx="1829246"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(Sept – Dec 22):</a:t>
            </a:r>
          </a:p>
        </p:txBody>
      </p:sp>
      <p:sp>
        <p:nvSpPr>
          <p:cNvPr id="3" name="TextBox 2">
            <a:extLst>
              <a:ext uri="{FF2B5EF4-FFF2-40B4-BE49-F238E27FC236}">
                <a16:creationId xmlns:a16="http://schemas.microsoft.com/office/drawing/2014/main" id="{D9226147-33A4-4D9D-B338-881EC349B5FA}"/>
              </a:ext>
            </a:extLst>
          </p:cNvPr>
          <p:cNvSpPr txBox="1"/>
          <p:nvPr/>
        </p:nvSpPr>
        <p:spPr>
          <a:xfrm>
            <a:off x="2531217" y="5812873"/>
            <a:ext cx="1266103" cy="369332"/>
          </a:xfrm>
          <a:prstGeom prst="rect">
            <a:avLst/>
          </a:prstGeom>
          <a:noFill/>
        </p:spPr>
        <p:txBody>
          <a:bodyPr wrap="square" rtlCol="0">
            <a:spAutoFit/>
          </a:bodyPr>
          <a:lstStyle/>
          <a:p>
            <a:r>
              <a:rPr lang="en-GB" dirty="0">
                <a:solidFill>
                  <a:schemeClr val="bg1"/>
                </a:solidFill>
              </a:rPr>
              <a:t>-0.2pp</a:t>
            </a:r>
          </a:p>
        </p:txBody>
      </p:sp>
      <p:sp>
        <p:nvSpPr>
          <p:cNvPr id="10" name="TextBox 9">
            <a:extLst>
              <a:ext uri="{FF2B5EF4-FFF2-40B4-BE49-F238E27FC236}">
                <a16:creationId xmlns:a16="http://schemas.microsoft.com/office/drawing/2014/main" id="{E57F29FA-99FB-43C5-B751-174C6D71EA76}"/>
              </a:ext>
            </a:extLst>
          </p:cNvPr>
          <p:cNvSpPr txBox="1"/>
          <p:nvPr/>
        </p:nvSpPr>
        <p:spPr>
          <a:xfrm>
            <a:off x="4291234" y="5647431"/>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(Jun – Sept 22):</a:t>
            </a:r>
          </a:p>
        </p:txBody>
      </p:sp>
      <p:sp>
        <p:nvSpPr>
          <p:cNvPr id="15" name="TextBox 14">
            <a:extLst>
              <a:ext uri="{FF2B5EF4-FFF2-40B4-BE49-F238E27FC236}">
                <a16:creationId xmlns:a16="http://schemas.microsoft.com/office/drawing/2014/main" id="{D57A4623-2B99-4044-90C2-8ABC304D4C50}"/>
              </a:ext>
            </a:extLst>
          </p:cNvPr>
          <p:cNvSpPr txBox="1"/>
          <p:nvPr/>
        </p:nvSpPr>
        <p:spPr>
          <a:xfrm>
            <a:off x="7916034" y="5647431"/>
            <a:ext cx="1829246" cy="646331"/>
          </a:xfrm>
          <a:prstGeom prst="rect">
            <a:avLst/>
          </a:prstGeom>
          <a:noFill/>
        </p:spPr>
        <p:txBody>
          <a:bodyPr wrap="square" rtlCol="0">
            <a:spAutoFit/>
          </a:bodyPr>
          <a:lstStyle/>
          <a:p>
            <a:r>
              <a:rPr lang="en-GB" dirty="0">
                <a:solidFill>
                  <a:schemeClr val="bg1"/>
                </a:solidFill>
              </a:rPr>
              <a:t>Change since December 2021:</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295920" y="5864773"/>
            <a:ext cx="1350906" cy="369332"/>
          </a:xfrm>
          <a:prstGeom prst="rect">
            <a:avLst/>
          </a:prstGeom>
          <a:noFill/>
        </p:spPr>
        <p:txBody>
          <a:bodyPr wrap="square" rtlCol="0">
            <a:spAutoFit/>
          </a:bodyPr>
          <a:lstStyle/>
          <a:p>
            <a:r>
              <a:rPr lang="en-GB" dirty="0">
                <a:solidFill>
                  <a:schemeClr val="bg1"/>
                </a:solidFill>
              </a:rPr>
              <a:t>-3.3pp</a:t>
            </a:r>
          </a:p>
        </p:txBody>
      </p:sp>
      <p:sp>
        <p:nvSpPr>
          <p:cNvPr id="18" name="TextBox 17">
            <a:extLst>
              <a:ext uri="{FF2B5EF4-FFF2-40B4-BE49-F238E27FC236}">
                <a16:creationId xmlns:a16="http://schemas.microsoft.com/office/drawing/2014/main" id="{AB51F364-CE10-40C7-979B-9A253E9D0CC7}"/>
              </a:ext>
            </a:extLst>
          </p:cNvPr>
          <p:cNvSpPr txBox="1"/>
          <p:nvPr/>
        </p:nvSpPr>
        <p:spPr>
          <a:xfrm>
            <a:off x="10084691" y="5804548"/>
            <a:ext cx="828675" cy="369332"/>
          </a:xfrm>
          <a:prstGeom prst="rect">
            <a:avLst/>
          </a:prstGeom>
          <a:noFill/>
        </p:spPr>
        <p:txBody>
          <a:bodyPr wrap="square" rtlCol="0">
            <a:spAutoFit/>
          </a:bodyPr>
          <a:lstStyle/>
          <a:p>
            <a:r>
              <a:rPr lang="en-GB" dirty="0">
                <a:solidFill>
                  <a:schemeClr val="bg1"/>
                </a:solidFill>
              </a:rPr>
              <a:t>-2.0pp</a:t>
            </a:r>
          </a:p>
        </p:txBody>
      </p:sp>
      <p:sp>
        <p:nvSpPr>
          <p:cNvPr id="19" name="Isosceles Triangle 18">
            <a:extLst>
              <a:ext uri="{FF2B5EF4-FFF2-40B4-BE49-F238E27FC236}">
                <a16:creationId xmlns:a16="http://schemas.microsoft.com/office/drawing/2014/main" id="{9EF47247-2FAF-483A-BBD4-A3D837C02F02}"/>
              </a:ext>
            </a:extLst>
          </p:cNvPr>
          <p:cNvSpPr/>
          <p:nvPr/>
        </p:nvSpPr>
        <p:spPr>
          <a:xfrm rot="10800000">
            <a:off x="9766321" y="584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21691B83-6AC1-209A-95BB-680C5A328F10}"/>
              </a:ext>
            </a:extLst>
          </p:cNvPr>
          <p:cNvSpPr/>
          <p:nvPr/>
        </p:nvSpPr>
        <p:spPr>
          <a:xfrm rot="10800000">
            <a:off x="2190264" y="593782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9A3E42BE-94B9-A2D4-85CB-3412B4AEA87E}"/>
              </a:ext>
            </a:extLst>
          </p:cNvPr>
          <p:cNvSpPr/>
          <p:nvPr/>
        </p:nvSpPr>
        <p:spPr>
          <a:xfrm rot="10800000">
            <a:off x="5989303" y="592623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3C76F3CD-BFD7-A447-D0A5-400DC5064BBE}"/>
              </a:ext>
            </a:extLst>
          </p:cNvPr>
          <p:cNvSpPr txBox="1"/>
          <p:nvPr/>
        </p:nvSpPr>
        <p:spPr>
          <a:xfrm>
            <a:off x="772848" y="5306220"/>
            <a:ext cx="1829246" cy="954107"/>
          </a:xfrm>
          <a:prstGeom prst="rect">
            <a:avLst/>
          </a:prstGeom>
          <a:noFill/>
        </p:spPr>
        <p:txBody>
          <a:bodyPr wrap="square" rtlCol="0">
            <a:spAutoFit/>
          </a:bodyPr>
          <a:lstStyle/>
          <a:p>
            <a:r>
              <a:rPr lang="en-US" sz="1400" dirty="0">
                <a:solidFill>
                  <a:schemeClr val="bg1"/>
                </a:solidFill>
              </a:rPr>
              <a:t>Rolling Quarterly change </a:t>
            </a:r>
            <a:br>
              <a:rPr lang="en-US" sz="1400" dirty="0">
                <a:solidFill>
                  <a:schemeClr val="bg1"/>
                </a:solidFill>
              </a:rPr>
            </a:br>
            <a:r>
              <a:rPr lang="en-US" sz="1400" dirty="0">
                <a:solidFill>
                  <a:schemeClr val="bg1"/>
                </a:solidFill>
              </a:rPr>
              <a:t>(Sept – Dec 22):</a:t>
            </a:r>
          </a:p>
          <a:p>
            <a:endParaRPr lang="en-GB" sz="1400" dirty="0">
              <a:solidFill>
                <a:schemeClr val="bg1"/>
              </a:solidFill>
            </a:endParaRPr>
          </a:p>
        </p:txBody>
      </p:sp>
      <p:sp>
        <p:nvSpPr>
          <p:cNvPr id="40" name="TextBox 39">
            <a:extLst>
              <a:ext uri="{FF2B5EF4-FFF2-40B4-BE49-F238E27FC236}">
                <a16:creationId xmlns:a16="http://schemas.microsoft.com/office/drawing/2014/main" id="{F29888DC-E6C0-C161-4D24-018CCC6E214D}"/>
              </a:ext>
            </a:extLst>
          </p:cNvPr>
          <p:cNvSpPr txBox="1"/>
          <p:nvPr/>
        </p:nvSpPr>
        <p:spPr>
          <a:xfrm>
            <a:off x="3074969" y="5471662"/>
            <a:ext cx="828675" cy="369332"/>
          </a:xfrm>
          <a:prstGeom prst="rect">
            <a:avLst/>
          </a:prstGeom>
          <a:noFill/>
        </p:spPr>
        <p:txBody>
          <a:bodyPr wrap="square" rtlCol="0">
            <a:spAutoFit/>
          </a:bodyPr>
          <a:lstStyle/>
          <a:p>
            <a:r>
              <a:rPr lang="en-GB" dirty="0">
                <a:solidFill>
                  <a:schemeClr val="bg1"/>
                </a:solidFill>
              </a:rPr>
              <a:t>-1.1pp</a:t>
            </a:r>
          </a:p>
        </p:txBody>
      </p:sp>
      <p:sp>
        <p:nvSpPr>
          <p:cNvPr id="41" name="Isosceles Triangle 40">
            <a:extLst>
              <a:ext uri="{FF2B5EF4-FFF2-40B4-BE49-F238E27FC236}">
                <a16:creationId xmlns:a16="http://schemas.microsoft.com/office/drawing/2014/main" id="{3D6CB371-9572-6BE6-342A-181DDDA74826}"/>
              </a:ext>
            </a:extLst>
          </p:cNvPr>
          <p:cNvSpPr/>
          <p:nvPr/>
        </p:nvSpPr>
        <p:spPr>
          <a:xfrm rot="10800000">
            <a:off x="2694066" y="5510893"/>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CEAFAB82-30D0-7309-445E-2655412103B8}"/>
              </a:ext>
            </a:extLst>
          </p:cNvPr>
          <p:cNvSpPr txBox="1"/>
          <p:nvPr/>
        </p:nvSpPr>
        <p:spPr>
          <a:xfrm>
            <a:off x="4397559" y="5306220"/>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(Jun – Sept 21):</a:t>
            </a:r>
          </a:p>
        </p:txBody>
      </p:sp>
      <p:sp>
        <p:nvSpPr>
          <p:cNvPr id="43" name="TextBox 42">
            <a:extLst>
              <a:ext uri="{FF2B5EF4-FFF2-40B4-BE49-F238E27FC236}">
                <a16:creationId xmlns:a16="http://schemas.microsoft.com/office/drawing/2014/main" id="{1D05E17D-9FFA-3025-BCE2-B42379EEFE8D}"/>
              </a:ext>
            </a:extLst>
          </p:cNvPr>
          <p:cNvSpPr txBox="1"/>
          <p:nvPr/>
        </p:nvSpPr>
        <p:spPr>
          <a:xfrm>
            <a:off x="8022359" y="5306220"/>
            <a:ext cx="1829246" cy="646331"/>
          </a:xfrm>
          <a:prstGeom prst="rect">
            <a:avLst/>
          </a:prstGeom>
          <a:noFill/>
        </p:spPr>
        <p:txBody>
          <a:bodyPr wrap="square" rtlCol="0">
            <a:spAutoFit/>
          </a:bodyPr>
          <a:lstStyle/>
          <a:p>
            <a:r>
              <a:rPr lang="en-GB" dirty="0">
                <a:solidFill>
                  <a:schemeClr val="bg1"/>
                </a:solidFill>
              </a:rPr>
              <a:t>Change since December 2021:</a:t>
            </a:r>
          </a:p>
        </p:txBody>
      </p:sp>
      <p:sp>
        <p:nvSpPr>
          <p:cNvPr id="44" name="TextBox 43">
            <a:extLst>
              <a:ext uri="{FF2B5EF4-FFF2-40B4-BE49-F238E27FC236}">
                <a16:creationId xmlns:a16="http://schemas.microsoft.com/office/drawing/2014/main" id="{755E5A08-953D-0E6D-80D1-D1EEF2D90BA0}"/>
              </a:ext>
            </a:extLst>
          </p:cNvPr>
          <p:cNvSpPr txBox="1"/>
          <p:nvPr/>
        </p:nvSpPr>
        <p:spPr>
          <a:xfrm>
            <a:off x="6129777" y="5510893"/>
            <a:ext cx="1553169" cy="369332"/>
          </a:xfrm>
          <a:prstGeom prst="rect">
            <a:avLst/>
          </a:prstGeom>
          <a:noFill/>
        </p:spPr>
        <p:txBody>
          <a:bodyPr wrap="square" rtlCol="0">
            <a:spAutoFit/>
          </a:bodyPr>
          <a:lstStyle/>
          <a:p>
            <a:r>
              <a:rPr lang="en-GB" dirty="0">
                <a:solidFill>
                  <a:schemeClr val="bg1"/>
                </a:solidFill>
              </a:rPr>
              <a:t>No Change</a:t>
            </a:r>
          </a:p>
        </p:txBody>
      </p:sp>
      <p:sp>
        <p:nvSpPr>
          <p:cNvPr id="45" name="TextBox 44">
            <a:extLst>
              <a:ext uri="{FF2B5EF4-FFF2-40B4-BE49-F238E27FC236}">
                <a16:creationId xmlns:a16="http://schemas.microsoft.com/office/drawing/2014/main" id="{65F8A1A3-D58E-58C8-53D0-B4745FD89558}"/>
              </a:ext>
            </a:extLst>
          </p:cNvPr>
          <p:cNvSpPr txBox="1"/>
          <p:nvPr/>
        </p:nvSpPr>
        <p:spPr>
          <a:xfrm>
            <a:off x="10191016" y="5463337"/>
            <a:ext cx="828675" cy="369332"/>
          </a:xfrm>
          <a:prstGeom prst="rect">
            <a:avLst/>
          </a:prstGeom>
          <a:noFill/>
        </p:spPr>
        <p:txBody>
          <a:bodyPr wrap="square" rtlCol="0">
            <a:spAutoFit/>
          </a:bodyPr>
          <a:lstStyle/>
          <a:p>
            <a:r>
              <a:rPr lang="en-GB" dirty="0">
                <a:solidFill>
                  <a:schemeClr val="bg1"/>
                </a:solidFill>
              </a:rPr>
              <a:t>-1.2pp</a:t>
            </a:r>
          </a:p>
        </p:txBody>
      </p:sp>
      <p:sp>
        <p:nvSpPr>
          <p:cNvPr id="46" name="Isosceles Triangle 45">
            <a:extLst>
              <a:ext uri="{FF2B5EF4-FFF2-40B4-BE49-F238E27FC236}">
                <a16:creationId xmlns:a16="http://schemas.microsoft.com/office/drawing/2014/main" id="{68A78D5E-566A-6BD4-400D-B98EB9F54A6F}"/>
              </a:ext>
            </a:extLst>
          </p:cNvPr>
          <p:cNvSpPr/>
          <p:nvPr/>
        </p:nvSpPr>
        <p:spPr>
          <a:xfrm rot="10800000">
            <a:off x="9872646" y="5507373"/>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6E27CCD0-42FB-981F-96BC-7F5C0660777D}"/>
              </a:ext>
            </a:extLst>
          </p:cNvPr>
          <p:cNvSpPr/>
          <p:nvPr/>
        </p:nvSpPr>
        <p:spPr>
          <a:xfrm>
            <a:off x="772848" y="4974125"/>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9720E426-A865-EF62-A50E-266BDC828FD7}"/>
              </a:ext>
            </a:extLst>
          </p:cNvPr>
          <p:cNvSpPr txBox="1"/>
          <p:nvPr/>
        </p:nvSpPr>
        <p:spPr>
          <a:xfrm>
            <a:off x="808384" y="5121667"/>
            <a:ext cx="1829246"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(Sept – Dec 22):</a:t>
            </a:r>
          </a:p>
        </p:txBody>
      </p:sp>
      <p:sp>
        <p:nvSpPr>
          <p:cNvPr id="50" name="TextBox 49">
            <a:extLst>
              <a:ext uri="{FF2B5EF4-FFF2-40B4-BE49-F238E27FC236}">
                <a16:creationId xmlns:a16="http://schemas.microsoft.com/office/drawing/2014/main" id="{41A980CC-3198-63B2-4C9F-CD087A48A79A}"/>
              </a:ext>
            </a:extLst>
          </p:cNvPr>
          <p:cNvSpPr txBox="1"/>
          <p:nvPr/>
        </p:nvSpPr>
        <p:spPr>
          <a:xfrm>
            <a:off x="3096009" y="5374236"/>
            <a:ext cx="828675" cy="369332"/>
          </a:xfrm>
          <a:prstGeom prst="rect">
            <a:avLst/>
          </a:prstGeom>
          <a:noFill/>
        </p:spPr>
        <p:txBody>
          <a:bodyPr wrap="square" rtlCol="0">
            <a:spAutoFit/>
          </a:bodyPr>
          <a:lstStyle/>
          <a:p>
            <a:r>
              <a:rPr lang="en-GB" dirty="0">
                <a:solidFill>
                  <a:schemeClr val="bg1"/>
                </a:solidFill>
              </a:rPr>
              <a:t>-0.2pp</a:t>
            </a:r>
          </a:p>
        </p:txBody>
      </p:sp>
      <p:sp>
        <p:nvSpPr>
          <p:cNvPr id="51" name="Isosceles Triangle 50">
            <a:extLst>
              <a:ext uri="{FF2B5EF4-FFF2-40B4-BE49-F238E27FC236}">
                <a16:creationId xmlns:a16="http://schemas.microsoft.com/office/drawing/2014/main" id="{BE763E9E-704F-0180-3817-5D0B25C9F1F3}"/>
              </a:ext>
            </a:extLst>
          </p:cNvPr>
          <p:cNvSpPr/>
          <p:nvPr/>
        </p:nvSpPr>
        <p:spPr>
          <a:xfrm rot="10800000">
            <a:off x="2562742" y="5381196"/>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3705AED2-101E-58F8-C8DA-71E438BFD919}"/>
              </a:ext>
            </a:extLst>
          </p:cNvPr>
          <p:cNvSpPr/>
          <p:nvPr/>
        </p:nvSpPr>
        <p:spPr>
          <a:xfrm>
            <a:off x="4372850" y="4974125"/>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9AB260DC-4429-30D8-98A4-3E8283DDF068}"/>
              </a:ext>
            </a:extLst>
          </p:cNvPr>
          <p:cNvSpPr txBox="1"/>
          <p:nvPr/>
        </p:nvSpPr>
        <p:spPr>
          <a:xfrm>
            <a:off x="4418687" y="5173083"/>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(Jun – Sept 22):</a:t>
            </a:r>
          </a:p>
        </p:txBody>
      </p:sp>
      <p:sp>
        <p:nvSpPr>
          <p:cNvPr id="54" name="Rectangle: Rounded Corners 53">
            <a:extLst>
              <a:ext uri="{FF2B5EF4-FFF2-40B4-BE49-F238E27FC236}">
                <a16:creationId xmlns:a16="http://schemas.microsoft.com/office/drawing/2014/main" id="{C751F086-4470-1E74-FCC2-730779AC6994}"/>
              </a:ext>
            </a:extLst>
          </p:cNvPr>
          <p:cNvSpPr/>
          <p:nvPr/>
        </p:nvSpPr>
        <p:spPr>
          <a:xfrm>
            <a:off x="8022446" y="4974125"/>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DFEFC436-46BD-C586-3A70-164DEBE087E4}"/>
              </a:ext>
            </a:extLst>
          </p:cNvPr>
          <p:cNvSpPr txBox="1"/>
          <p:nvPr/>
        </p:nvSpPr>
        <p:spPr>
          <a:xfrm>
            <a:off x="8043487" y="5173083"/>
            <a:ext cx="1829246" cy="646331"/>
          </a:xfrm>
          <a:prstGeom prst="rect">
            <a:avLst/>
          </a:prstGeom>
          <a:noFill/>
        </p:spPr>
        <p:txBody>
          <a:bodyPr wrap="square" rtlCol="0">
            <a:spAutoFit/>
          </a:bodyPr>
          <a:lstStyle/>
          <a:p>
            <a:r>
              <a:rPr lang="en-GB" dirty="0">
                <a:solidFill>
                  <a:schemeClr val="bg1"/>
                </a:solidFill>
              </a:rPr>
              <a:t>Change since December 2021:</a:t>
            </a:r>
          </a:p>
        </p:txBody>
      </p:sp>
      <p:sp>
        <p:nvSpPr>
          <p:cNvPr id="56" name="TextBox 55">
            <a:extLst>
              <a:ext uri="{FF2B5EF4-FFF2-40B4-BE49-F238E27FC236}">
                <a16:creationId xmlns:a16="http://schemas.microsoft.com/office/drawing/2014/main" id="{99EE6B08-63F2-D1DB-3842-B5845428A66A}"/>
              </a:ext>
            </a:extLst>
          </p:cNvPr>
          <p:cNvSpPr txBox="1"/>
          <p:nvPr/>
        </p:nvSpPr>
        <p:spPr>
          <a:xfrm>
            <a:off x="10212144" y="5330200"/>
            <a:ext cx="828675" cy="369332"/>
          </a:xfrm>
          <a:prstGeom prst="rect">
            <a:avLst/>
          </a:prstGeom>
          <a:noFill/>
        </p:spPr>
        <p:txBody>
          <a:bodyPr wrap="square" rtlCol="0">
            <a:spAutoFit/>
          </a:bodyPr>
          <a:lstStyle/>
          <a:p>
            <a:r>
              <a:rPr lang="en-GB" dirty="0">
                <a:solidFill>
                  <a:schemeClr val="bg1"/>
                </a:solidFill>
              </a:rPr>
              <a:t>-2.0pp</a:t>
            </a:r>
          </a:p>
        </p:txBody>
      </p:sp>
      <p:sp>
        <p:nvSpPr>
          <p:cNvPr id="57" name="Isosceles Triangle 56">
            <a:extLst>
              <a:ext uri="{FF2B5EF4-FFF2-40B4-BE49-F238E27FC236}">
                <a16:creationId xmlns:a16="http://schemas.microsoft.com/office/drawing/2014/main" id="{013722D6-3446-69EB-2A89-7D2A34DB9EC8}"/>
              </a:ext>
            </a:extLst>
          </p:cNvPr>
          <p:cNvSpPr/>
          <p:nvPr/>
        </p:nvSpPr>
        <p:spPr>
          <a:xfrm rot="10800000">
            <a:off x="9893774" y="5374236"/>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1B16BA6F-2C36-1E0D-0EC3-C64F923A405C}"/>
              </a:ext>
            </a:extLst>
          </p:cNvPr>
          <p:cNvSpPr txBox="1"/>
          <p:nvPr/>
        </p:nvSpPr>
        <p:spPr>
          <a:xfrm>
            <a:off x="759584" y="5921987"/>
            <a:ext cx="3270794" cy="646331"/>
          </a:xfrm>
          <a:prstGeom prst="rect">
            <a:avLst/>
          </a:prstGeom>
          <a:noFill/>
        </p:spPr>
        <p:txBody>
          <a:bodyPr wrap="square" rtlCol="0">
            <a:spAutoFit/>
          </a:bodyPr>
          <a:lstStyle/>
          <a:p>
            <a:pPr algn="ctr"/>
            <a:r>
              <a:rPr lang="en-GB" sz="1200" i="1" kern="1200" dirty="0">
                <a:solidFill>
                  <a:schemeClr val="bg1"/>
                </a:solidFill>
                <a:effectLst/>
                <a:ea typeface="+mn-ea"/>
                <a:cs typeface="+mn-cs"/>
              </a:rPr>
              <a:t>Comparing Jan 2022- Dec 2022 with Oct 2021 - Sept 2022</a:t>
            </a:r>
            <a:endParaRPr lang="en-GB" sz="1200" dirty="0">
              <a:solidFill>
                <a:schemeClr val="bg1"/>
              </a:solidFill>
              <a:effectLst/>
            </a:endParaRPr>
          </a:p>
          <a:p>
            <a:pPr algn="ctr"/>
            <a:endParaRPr lang="en-GB" sz="1200" dirty="0">
              <a:solidFill>
                <a:schemeClr val="bg1"/>
              </a:solidFill>
            </a:endParaRPr>
          </a:p>
        </p:txBody>
      </p:sp>
      <p:sp>
        <p:nvSpPr>
          <p:cNvPr id="59" name="TextBox 58">
            <a:extLst>
              <a:ext uri="{FF2B5EF4-FFF2-40B4-BE49-F238E27FC236}">
                <a16:creationId xmlns:a16="http://schemas.microsoft.com/office/drawing/2014/main" id="{1B0FF515-821C-B5FC-2415-EB14284A5C5C}"/>
              </a:ext>
            </a:extLst>
          </p:cNvPr>
          <p:cNvSpPr txBox="1"/>
          <p:nvPr/>
        </p:nvSpPr>
        <p:spPr>
          <a:xfrm>
            <a:off x="4340887" y="5921987"/>
            <a:ext cx="3270794" cy="646331"/>
          </a:xfrm>
          <a:prstGeom prst="rect">
            <a:avLst/>
          </a:prstGeom>
          <a:noFill/>
        </p:spPr>
        <p:txBody>
          <a:bodyPr wrap="square" rtlCol="0">
            <a:spAutoFit/>
          </a:bodyPr>
          <a:lstStyle/>
          <a:p>
            <a:pPr algn="ctr"/>
            <a:r>
              <a:rPr lang="en-GB" sz="1200" i="1" kern="1200" dirty="0">
                <a:solidFill>
                  <a:schemeClr val="bg1"/>
                </a:solidFill>
                <a:effectLst/>
                <a:ea typeface="+mn-ea"/>
                <a:cs typeface="+mn-cs"/>
              </a:rPr>
              <a:t>Comparing Oct 2021– Sept 2022 with Jul 2021 – Jun 2022</a:t>
            </a:r>
            <a:endParaRPr lang="en-GB" sz="1200" dirty="0">
              <a:solidFill>
                <a:schemeClr val="bg1"/>
              </a:solidFill>
              <a:effectLst/>
            </a:endParaRPr>
          </a:p>
          <a:p>
            <a:pPr algn="ctr"/>
            <a:endParaRPr lang="en-GB" sz="1200" dirty="0">
              <a:solidFill>
                <a:schemeClr val="bg1"/>
              </a:solidFill>
            </a:endParaRPr>
          </a:p>
        </p:txBody>
      </p:sp>
      <p:sp>
        <p:nvSpPr>
          <p:cNvPr id="60" name="TextBox 59">
            <a:extLst>
              <a:ext uri="{FF2B5EF4-FFF2-40B4-BE49-F238E27FC236}">
                <a16:creationId xmlns:a16="http://schemas.microsoft.com/office/drawing/2014/main" id="{D0A0CFE7-CBC2-3D1C-429F-26CAF1350F01}"/>
              </a:ext>
            </a:extLst>
          </p:cNvPr>
          <p:cNvSpPr txBox="1"/>
          <p:nvPr/>
        </p:nvSpPr>
        <p:spPr>
          <a:xfrm>
            <a:off x="8086751" y="5918468"/>
            <a:ext cx="3270794" cy="461665"/>
          </a:xfrm>
          <a:prstGeom prst="rect">
            <a:avLst/>
          </a:prstGeom>
          <a:noFill/>
        </p:spPr>
        <p:txBody>
          <a:bodyPr wrap="square" rtlCol="0">
            <a:spAutoFit/>
          </a:bodyPr>
          <a:lstStyle/>
          <a:p>
            <a:pPr algn="ctr"/>
            <a:r>
              <a:rPr lang="en-GB" sz="1200" i="1" dirty="0">
                <a:solidFill>
                  <a:schemeClr val="bg1"/>
                </a:solidFill>
              </a:rPr>
              <a:t>Comparing Jan 2022- Dec 2022 with Jan 2021 - Dec 2021</a:t>
            </a:r>
          </a:p>
        </p:txBody>
      </p:sp>
      <p:sp>
        <p:nvSpPr>
          <p:cNvPr id="62" name="TextBox 61">
            <a:extLst>
              <a:ext uri="{FF2B5EF4-FFF2-40B4-BE49-F238E27FC236}">
                <a16:creationId xmlns:a16="http://schemas.microsoft.com/office/drawing/2014/main" id="{9CB1F7B5-B1AE-EDD6-715C-7B76AC695EE9}"/>
              </a:ext>
            </a:extLst>
          </p:cNvPr>
          <p:cNvSpPr txBox="1"/>
          <p:nvPr/>
        </p:nvSpPr>
        <p:spPr>
          <a:xfrm>
            <a:off x="6700255" y="5351185"/>
            <a:ext cx="828675" cy="369332"/>
          </a:xfrm>
          <a:prstGeom prst="rect">
            <a:avLst/>
          </a:prstGeom>
          <a:noFill/>
        </p:spPr>
        <p:txBody>
          <a:bodyPr wrap="square" rtlCol="0">
            <a:spAutoFit/>
          </a:bodyPr>
          <a:lstStyle/>
          <a:p>
            <a:r>
              <a:rPr lang="en-GB" dirty="0">
                <a:solidFill>
                  <a:schemeClr val="bg1"/>
                </a:solidFill>
              </a:rPr>
              <a:t>-3.3pp</a:t>
            </a:r>
          </a:p>
        </p:txBody>
      </p:sp>
      <p:sp>
        <p:nvSpPr>
          <p:cNvPr id="63" name="Isosceles Triangle 62">
            <a:extLst>
              <a:ext uri="{FF2B5EF4-FFF2-40B4-BE49-F238E27FC236}">
                <a16:creationId xmlns:a16="http://schemas.microsoft.com/office/drawing/2014/main" id="{958DEAC8-59E2-A4F0-DF2B-D4DDA2D626E2}"/>
              </a:ext>
            </a:extLst>
          </p:cNvPr>
          <p:cNvSpPr/>
          <p:nvPr/>
        </p:nvSpPr>
        <p:spPr>
          <a:xfrm rot="10800000">
            <a:off x="6166988" y="5358145"/>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64">
            <a:extLst>
              <a:ext uri="{FF2B5EF4-FFF2-40B4-BE49-F238E27FC236}">
                <a16:creationId xmlns:a16="http://schemas.microsoft.com/office/drawing/2014/main" id="{03E8F506-4323-0F2C-ACA5-29B3B2C5538C}"/>
              </a:ext>
            </a:extLst>
          </p:cNvPr>
          <p:cNvPicPr>
            <a:picLocks noChangeAspect="1"/>
          </p:cNvPicPr>
          <p:nvPr/>
        </p:nvPicPr>
        <p:blipFill>
          <a:blip r:embed="rId3"/>
          <a:stretch>
            <a:fillRect/>
          </a:stretch>
        </p:blipFill>
        <p:spPr>
          <a:xfrm>
            <a:off x="1993658" y="754340"/>
            <a:ext cx="7965252" cy="4095227"/>
          </a:xfrm>
          <a:prstGeom prst="rect">
            <a:avLst/>
          </a:prstGeom>
        </p:spPr>
      </p:pic>
    </p:spTree>
    <p:extLst>
      <p:ext uri="{BB962C8B-B14F-4D97-AF65-F5344CB8AC3E}">
        <p14:creationId xmlns:p14="http://schemas.microsoft.com/office/powerpoint/2010/main" val="109415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Claimant Counts</a:t>
            </a:r>
          </a:p>
        </p:txBody>
      </p:sp>
      <p:sp>
        <p:nvSpPr>
          <p:cNvPr id="3" name="Text Placeholder 2">
            <a:extLst>
              <a:ext uri="{FF2B5EF4-FFF2-40B4-BE49-F238E27FC236}">
                <a16:creationId xmlns:a16="http://schemas.microsoft.com/office/drawing/2014/main" id="{DE015DE8-0DBA-5E25-D347-6832C5355A8C}"/>
              </a:ext>
            </a:extLst>
          </p:cNvPr>
          <p:cNvSpPr txBox="1">
            <a:spLocks/>
          </p:cNvSpPr>
          <p:nvPr/>
        </p:nvSpPr>
        <p:spPr>
          <a:xfrm>
            <a:off x="959440" y="4036570"/>
            <a:ext cx="10515600"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chemeClr val="bg1"/>
                </a:solidFill>
              </a:rPr>
              <a:t>Claimant Count of Benefits Related to Unemployment – March 2023</a:t>
            </a:r>
            <a:br>
              <a:rPr lang="en-GB" sz="2400" b="1" dirty="0">
                <a:solidFill>
                  <a:schemeClr val="bg1"/>
                </a:solidFill>
              </a:rPr>
            </a:br>
            <a:r>
              <a:rPr lang="en-GB" sz="2400" b="1" dirty="0">
                <a:solidFill>
                  <a:schemeClr val="bg1"/>
                </a:solidFill>
              </a:rPr>
              <a:t>Universal Credit Claimant Counts – February 2023</a:t>
            </a:r>
            <a:endParaRPr lang="en-GB" dirty="0"/>
          </a:p>
        </p:txBody>
      </p:sp>
    </p:spTree>
    <p:extLst>
      <p:ext uri="{BB962C8B-B14F-4D97-AF65-F5344CB8AC3E}">
        <p14:creationId xmlns:p14="http://schemas.microsoft.com/office/powerpoint/2010/main" val="108641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0C203-1965-AA2D-A481-F4DC28F7B9C6}"/>
              </a:ext>
            </a:extLst>
          </p:cNvPr>
          <p:cNvSpPr/>
          <p:nvPr/>
        </p:nvSpPr>
        <p:spPr>
          <a:xfrm>
            <a:off x="0" y="-3610"/>
            <a:ext cx="12192000" cy="86034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Claimants of Benefits related to Unemployment – March 2023</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5820" y="1166327"/>
            <a:ext cx="10963470" cy="9233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Claimant counts have increased over the last quarter (December 2022 to March 2023) in Cambridge and slightly decreased in South Cambridgeshire. Both short term and longer term trends show that younger claimants (16-24) and those who live in more relatively deprived areas such as north Cambridg</a:t>
            </a:r>
            <a:r>
              <a:rPr lang="en-GB" b="1" dirty="0">
                <a:latin typeface="Calibri" panose="020F0502020204030204" pitchFamily="34" charset="0"/>
                <a:ea typeface="Calibri" panose="020F0502020204030204" pitchFamily="34" charset="0"/>
                <a:cs typeface="Times New Roman" panose="02020603050405020304" pitchFamily="18" charset="0"/>
              </a:rPr>
              <a:t>e City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are particular areas of focus.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2280869"/>
            <a:ext cx="11053666" cy="3505703"/>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As with the Unemployment rate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a lower proportion of Greater Cambridge residents claim benefits related to unemployment when compared to the UK. </a:t>
            </a:r>
            <a:r>
              <a:rPr lang="en-GB" sz="1600" dirty="0">
                <a:effectLst/>
                <a:latin typeface="Calibri" panose="020F0502020204030204" pitchFamily="34" charset="0"/>
                <a:ea typeface="Calibri" panose="020F0502020204030204" pitchFamily="34" charset="0"/>
                <a:cs typeface="Times New Roman" panose="02020603050405020304" pitchFamily="18" charset="0"/>
              </a:rPr>
              <a:t>However there is a high degree of disparity within the </a:t>
            </a:r>
            <a:r>
              <a:rPr lang="en-GB" sz="1600" dirty="0">
                <a:latin typeface="Calibri" panose="020F0502020204030204" pitchFamily="34" charset="0"/>
                <a:ea typeface="Calibri" panose="020F0502020204030204" pitchFamily="34" charset="0"/>
                <a:cs typeface="Times New Roman" panose="02020603050405020304" pitchFamily="18" charset="0"/>
              </a:rPr>
              <a:t>area</a:t>
            </a:r>
            <a:r>
              <a:rPr lang="en-GB" sz="1600" dirty="0">
                <a:effectLst/>
                <a:latin typeface="Calibri" panose="020F0502020204030204" pitchFamily="34" charset="0"/>
                <a:ea typeface="Calibri" panose="020F0502020204030204" pitchFamily="34" charset="0"/>
                <a:cs typeface="Times New Roman" panose="02020603050405020304" pitchFamily="18" charset="0"/>
              </a:rPr>
              <a:t> itself with claimant rates ranging from 3.4% in King’s Hedges (North Cambridge) to 0.3% in Newnham (North West Cambridge)</a:t>
            </a:r>
          </a:p>
          <a:p>
            <a:pPr marL="342900" lvl="0" indent="-342900">
              <a:lnSpc>
                <a:spcPct val="107000"/>
              </a:lnSpc>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Higher claimant rates seem appear to especially affect wards in the north of the region such as the </a:t>
            </a:r>
            <a:r>
              <a:rPr lang="en-GB" sz="1600" b="1" dirty="0">
                <a:latin typeface="Calibri" panose="020F0502020204030204" pitchFamily="34" charset="0"/>
                <a:ea typeface="Calibri" panose="020F0502020204030204" pitchFamily="34" charset="0"/>
                <a:cs typeface="Times New Roman" panose="02020603050405020304" pitchFamily="18" charset="0"/>
              </a:rPr>
              <a:t>King’s Hedges, Arbury, East Chesterton, Abbey and Milton &amp; </a:t>
            </a:r>
            <a:r>
              <a:rPr lang="en-GB" sz="1600" b="1" dirty="0" err="1">
                <a:latin typeface="Calibri" panose="020F0502020204030204" pitchFamily="34" charset="0"/>
                <a:ea typeface="Calibri" panose="020F0502020204030204" pitchFamily="34" charset="0"/>
                <a:cs typeface="Times New Roman" panose="02020603050405020304" pitchFamily="18" charset="0"/>
              </a:rPr>
              <a:t>Waterbeach</a:t>
            </a:r>
            <a:r>
              <a:rPr lang="en-GB" sz="1600" b="1" dirty="0">
                <a:latin typeface="Calibri" panose="020F0502020204030204" pitchFamily="34" charset="0"/>
                <a:ea typeface="Calibri" panose="020F0502020204030204" pitchFamily="34" charset="0"/>
                <a:cs typeface="Times New Roman" panose="02020603050405020304" pitchFamily="18" charset="0"/>
              </a:rPr>
              <a:t>.</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In Cambridge, residents in the 25-49 age range have the highest claimant rate whilst in South Cambridgeshire, the 18-24 age group account for the highest claimant rate (2.6%).</a:t>
            </a:r>
            <a:r>
              <a:rPr lang="en-GB" sz="1600" dirty="0">
                <a:latin typeface="Calibri" panose="020F0502020204030204" pitchFamily="34" charset="0"/>
                <a:cs typeface="Times New Roman" panose="02020603050405020304" pitchFamily="18" charset="0"/>
              </a:rPr>
              <a:t> This suggests that youth unemployment is more prevalent in South Cambridgeshire than Cambridge City, likely because of Cambridge’s  large full time student population who are mostly ineligible for unemployment benefits.</a:t>
            </a:r>
            <a:endParaRPr lang="en-GB"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Compared to March 2022, the 12 month rolling decreases in the number of claimants have also been slowing down and again there are concerns for younger claimants and those who live in more relatively deprived areas. </a:t>
            </a:r>
            <a:r>
              <a:rPr lang="en-GB" sz="1600" dirty="0">
                <a:effectLst/>
                <a:latin typeface="Calibri" panose="020F0502020204030204" pitchFamily="34" charset="0"/>
                <a:ea typeface="Calibri" panose="020F0502020204030204" pitchFamily="34" charset="0"/>
                <a:cs typeface="Times New Roman" panose="02020603050405020304" pitchFamily="18" charset="0"/>
              </a:rPr>
              <a:t>Whilst claimant counts are still decreasing on a year by year basis overall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the number of younger claimants (aged 16-24) has increased by +8.7% since March 2022.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395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1602939088"/>
              </p:ext>
            </p:extLst>
          </p:nvPr>
        </p:nvGraphicFramePr>
        <p:xfrm>
          <a:off x="275217" y="4749730"/>
          <a:ext cx="11641565" cy="2054847"/>
        </p:xfrm>
        <a:graphic>
          <a:graphicData uri="http://schemas.openxmlformats.org/drawingml/2006/table">
            <a:tbl>
              <a:tblPr firstRow="1" bandRow="1">
                <a:tableStyleId>{5940675A-B579-460E-94D1-54222C63F5DA}</a:tableStyleId>
              </a:tblPr>
              <a:tblGrid>
                <a:gridCol w="1912222">
                  <a:extLst>
                    <a:ext uri="{9D8B030D-6E8A-4147-A177-3AD203B41FA5}">
                      <a16:colId xmlns:a16="http://schemas.microsoft.com/office/drawing/2014/main" val="420131872"/>
                    </a:ext>
                  </a:extLst>
                </a:gridCol>
                <a:gridCol w="1674999">
                  <a:extLst>
                    <a:ext uri="{9D8B030D-6E8A-4147-A177-3AD203B41FA5}">
                      <a16:colId xmlns:a16="http://schemas.microsoft.com/office/drawing/2014/main" val="791136943"/>
                    </a:ext>
                  </a:extLst>
                </a:gridCol>
                <a:gridCol w="1889467">
                  <a:extLst>
                    <a:ext uri="{9D8B030D-6E8A-4147-A177-3AD203B41FA5}">
                      <a16:colId xmlns:a16="http://schemas.microsoft.com/office/drawing/2014/main" val="1417751783"/>
                    </a:ext>
                  </a:extLst>
                </a:gridCol>
                <a:gridCol w="2895371">
                  <a:extLst>
                    <a:ext uri="{9D8B030D-6E8A-4147-A177-3AD203B41FA5}">
                      <a16:colId xmlns:a16="http://schemas.microsoft.com/office/drawing/2014/main" val="2449649935"/>
                    </a:ext>
                  </a:extLst>
                </a:gridCol>
                <a:gridCol w="3269506">
                  <a:extLst>
                    <a:ext uri="{9D8B030D-6E8A-4147-A177-3AD203B41FA5}">
                      <a16:colId xmlns:a16="http://schemas.microsoft.com/office/drawing/2014/main" val="1959028662"/>
                    </a:ext>
                  </a:extLst>
                </a:gridCol>
              </a:tblGrid>
              <a:tr h="729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Claimant Counts</a:t>
                      </a:r>
                    </a:p>
                    <a:p>
                      <a:endParaRPr lang="en-GB" sz="14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rPr>
                        <a:t>Number of claimants</a:t>
                      </a:r>
                    </a:p>
                    <a:p>
                      <a:pPr algn="ctr" fontAlgn="b"/>
                      <a:r>
                        <a:rPr lang="en-GB" sz="1200" b="1" u="none" strike="noStrike" dirty="0">
                          <a:effectLst/>
                        </a:rPr>
                        <a:t>March 2023</a:t>
                      </a:r>
                      <a:endParaRPr lang="en-GB" sz="1200" b="1" i="0" u="none" strike="noStrike" dirty="0">
                        <a:solidFill>
                          <a:srgbClr val="000000"/>
                        </a:solidFill>
                        <a:effectLst/>
                        <a:latin typeface="Arial" panose="020B0604020202020204" pitchFamily="34" charset="0"/>
                      </a:endParaRPr>
                    </a:p>
                    <a:p>
                      <a:pPr algn="ctr" fontAlgn="b"/>
                      <a:endParaRPr lang="en-GB" sz="120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of claimants aged 16-64</a:t>
                      </a:r>
                    </a:p>
                    <a:p>
                      <a:pPr algn="ctr" fontAlgn="b"/>
                      <a:r>
                        <a:rPr lang="en-GB" sz="1200" b="1" u="none" strike="noStrike" dirty="0">
                          <a:effectLst/>
                        </a:rPr>
                        <a:t>March 2023</a:t>
                      </a:r>
                      <a:endParaRPr lang="en-GB" sz="120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Previous Year vs Now:</a:t>
                      </a:r>
                    </a:p>
                    <a:p>
                      <a:pPr algn="ctr" fontAlgn="b"/>
                      <a:r>
                        <a:rPr lang="en-GB" sz="1200" b="1" u="none" strike="noStrike" dirty="0">
                          <a:effectLst/>
                        </a:rPr>
                        <a:t>March 2022 to March 2023</a:t>
                      </a:r>
                      <a:endParaRPr lang="en-GB" sz="120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Previous update vs Now:</a:t>
                      </a:r>
                    </a:p>
                    <a:p>
                      <a:pPr algn="ctr" fontAlgn="b"/>
                      <a:r>
                        <a:rPr lang="en-GB" sz="1200" b="1" u="none" strike="noStrike" dirty="0">
                          <a:effectLst/>
                        </a:rPr>
                        <a:t>December 2022 to March 2023</a:t>
                      </a:r>
                      <a:endParaRPr lang="en-GB" sz="120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265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chemeClr val="tx1"/>
                          </a:solidFill>
                          <a:effectLst/>
                          <a:latin typeface="Calibri" panose="020F0502020204030204" pitchFamily="34" charset="0"/>
                        </a:rPr>
                        <a:t>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chemeClr val="tx1"/>
                          </a:solidFill>
                          <a:effectLst/>
                          <a:latin typeface="Calibri" panose="020F0502020204030204" pitchFamily="34" charset="0"/>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GB" sz="1200" b="1" i="0" u="none" strike="noStrike" kern="1200" dirty="0">
                          <a:solidFill>
                            <a:schemeClr val="tx1"/>
                          </a:solidFill>
                          <a:effectLst/>
                          <a:latin typeface="Calibri" panose="020F0502020204030204" pitchFamily="34" charset="0"/>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40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1,765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Calibri" panose="020F0502020204030204" pitchFamily="34" charset="0"/>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chemeClr val="tx1"/>
                          </a:solidFill>
                          <a:effectLst/>
                          <a:latin typeface="Calibri" panose="020F0502020204030204" pitchFamily="34" charset="0"/>
                          <a:ea typeface="+mn-ea"/>
                          <a:cs typeface="+mn-cs"/>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340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3,865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Calibri" panose="020F0502020204030204" pitchFamily="34" charset="0"/>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chemeClr val="tx1"/>
                          </a:solidFill>
                          <a:effectLst/>
                          <a:latin typeface="Calibri" panose="020F0502020204030204" pitchFamily="34" charset="0"/>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86916"/>
                  </a:ext>
                </a:extLst>
              </a:tr>
              <a:tr h="340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1,576,390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Calibri" panose="020F0502020204030204" pitchFamily="34" charset="0"/>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chemeClr val="tx1"/>
                          </a:solidFill>
                          <a:effectLst/>
                          <a:latin typeface="Calibri" panose="020F0502020204030204" pitchFamily="34" charset="0"/>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405517"/>
                  </a:ext>
                </a:extLst>
              </a:tr>
            </a:tbl>
          </a:graphicData>
        </a:graphic>
      </p:graphicFrame>
      <p:sp>
        <p:nvSpPr>
          <p:cNvPr id="11" name="Rectangle 10">
            <a:extLst>
              <a:ext uri="{FF2B5EF4-FFF2-40B4-BE49-F238E27FC236}">
                <a16:creationId xmlns:a16="http://schemas.microsoft.com/office/drawing/2014/main" id="{5D83C49B-8E3E-4F86-BF4D-04112D0EEC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a:t>
            </a:r>
            <a:r>
              <a:rPr lang="en-GB" sz="2800" b="1" dirty="0">
                <a:solidFill>
                  <a:prstClr val="white"/>
                </a:solidFill>
                <a:latin typeface="Calibri" panose="020F0502020204030204"/>
              </a:rPr>
              <a:t> – Claimant Count</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87523DE-D4F1-CF5D-C064-B534EB9AC98B}"/>
              </a:ext>
            </a:extLst>
          </p:cNvPr>
          <p:cNvSpPr txBox="1"/>
          <p:nvPr/>
        </p:nvSpPr>
        <p:spPr>
          <a:xfrm>
            <a:off x="373225" y="732589"/>
            <a:ext cx="11641566" cy="646331"/>
          </a:xfrm>
          <a:prstGeom prst="rect">
            <a:avLst/>
          </a:prstGeom>
          <a:noFill/>
        </p:spPr>
        <p:txBody>
          <a:bodyPr wrap="square" rtlCol="0">
            <a:spAutoFit/>
          </a:bodyPr>
          <a:lstStyle/>
          <a:p>
            <a:r>
              <a:rPr lang="en-US" sz="1200" dirty="0"/>
              <a:t>The Claimant Count measures the number of people (age 16+) claiming benefit principally for the reason of being unemployed. We use data on claimants rather than unemployed numbers because – although the numbers are lower – they are more up to date. It is however a narrower measure of unemployment, and as such does not cover all those out of work, since not all can claim assistance. </a:t>
            </a:r>
          </a:p>
        </p:txBody>
      </p:sp>
      <p:pic>
        <p:nvPicPr>
          <p:cNvPr id="4" name="Picture 3">
            <a:extLst>
              <a:ext uri="{FF2B5EF4-FFF2-40B4-BE49-F238E27FC236}">
                <a16:creationId xmlns:a16="http://schemas.microsoft.com/office/drawing/2014/main" id="{665B0F40-9097-E715-3622-07404EC71C8E}"/>
              </a:ext>
            </a:extLst>
          </p:cNvPr>
          <p:cNvPicPr>
            <a:picLocks noChangeAspect="1"/>
          </p:cNvPicPr>
          <p:nvPr/>
        </p:nvPicPr>
        <p:blipFill>
          <a:blip r:embed="rId3"/>
          <a:stretch>
            <a:fillRect/>
          </a:stretch>
        </p:blipFill>
        <p:spPr>
          <a:xfrm>
            <a:off x="485156" y="1484963"/>
            <a:ext cx="11221687" cy="3149169"/>
          </a:xfrm>
          <a:prstGeom prst="rect">
            <a:avLst/>
          </a:prstGeom>
        </p:spPr>
      </p:pic>
    </p:spTree>
    <p:extLst>
      <p:ext uri="{BB962C8B-B14F-4D97-AF65-F5344CB8AC3E}">
        <p14:creationId xmlns:p14="http://schemas.microsoft.com/office/powerpoint/2010/main" val="274687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3F616B-E163-431F-8056-481D873D7F6B}"/>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location</a:t>
            </a:r>
          </a:p>
        </p:txBody>
      </p:sp>
      <p:pic>
        <p:nvPicPr>
          <p:cNvPr id="5" name="Picture 4" descr="A map of a city&#10;&#10;Description automatically generated with medium confidence">
            <a:extLst>
              <a:ext uri="{FF2B5EF4-FFF2-40B4-BE49-F238E27FC236}">
                <a16:creationId xmlns:a16="http://schemas.microsoft.com/office/drawing/2014/main" id="{36D28961-AFF6-A4A0-DE7B-06ADD3A62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46331"/>
            <a:ext cx="4263656" cy="6031010"/>
          </a:xfrm>
          <a:prstGeom prst="rect">
            <a:avLst/>
          </a:prstGeom>
        </p:spPr>
      </p:pic>
      <p:graphicFrame>
        <p:nvGraphicFramePr>
          <p:cNvPr id="6" name="Table 3">
            <a:extLst>
              <a:ext uri="{FF2B5EF4-FFF2-40B4-BE49-F238E27FC236}">
                <a16:creationId xmlns:a16="http://schemas.microsoft.com/office/drawing/2014/main" id="{2CFEF8D5-54A1-9455-DECF-27F1D074BC4A}"/>
              </a:ext>
            </a:extLst>
          </p:cNvPr>
          <p:cNvGraphicFramePr>
            <a:graphicFrameLocks noGrp="1"/>
          </p:cNvGraphicFramePr>
          <p:nvPr>
            <p:extLst>
              <p:ext uri="{D42A27DB-BD31-4B8C-83A1-F6EECF244321}">
                <p14:modId xmlns:p14="http://schemas.microsoft.com/office/powerpoint/2010/main" val="3324593643"/>
              </p:ext>
            </p:extLst>
          </p:nvPr>
        </p:nvGraphicFramePr>
        <p:xfrm>
          <a:off x="4795934" y="1014058"/>
          <a:ext cx="6931778" cy="5227254"/>
        </p:xfrm>
        <a:graphic>
          <a:graphicData uri="http://schemas.openxmlformats.org/drawingml/2006/table">
            <a:tbl>
              <a:tblPr firstRow="1" bandRow="1">
                <a:tableStyleId>{5940675A-B579-460E-94D1-54222C63F5DA}</a:tableStyleId>
              </a:tblPr>
              <a:tblGrid>
                <a:gridCol w="1788491">
                  <a:extLst>
                    <a:ext uri="{9D8B030D-6E8A-4147-A177-3AD203B41FA5}">
                      <a16:colId xmlns:a16="http://schemas.microsoft.com/office/drawing/2014/main" val="420131872"/>
                    </a:ext>
                  </a:extLst>
                </a:gridCol>
                <a:gridCol w="1039032">
                  <a:extLst>
                    <a:ext uri="{9D8B030D-6E8A-4147-A177-3AD203B41FA5}">
                      <a16:colId xmlns:a16="http://schemas.microsoft.com/office/drawing/2014/main" val="791136943"/>
                    </a:ext>
                  </a:extLst>
                </a:gridCol>
                <a:gridCol w="1497098">
                  <a:extLst>
                    <a:ext uri="{9D8B030D-6E8A-4147-A177-3AD203B41FA5}">
                      <a16:colId xmlns:a16="http://schemas.microsoft.com/office/drawing/2014/main" val="1417751783"/>
                    </a:ext>
                  </a:extLst>
                </a:gridCol>
                <a:gridCol w="1196208">
                  <a:extLst>
                    <a:ext uri="{9D8B030D-6E8A-4147-A177-3AD203B41FA5}">
                      <a16:colId xmlns:a16="http://schemas.microsoft.com/office/drawing/2014/main" val="2449649935"/>
                    </a:ext>
                  </a:extLst>
                </a:gridCol>
                <a:gridCol w="1410949">
                  <a:extLst>
                    <a:ext uri="{9D8B030D-6E8A-4147-A177-3AD203B41FA5}">
                      <a16:colId xmlns:a16="http://schemas.microsoft.com/office/drawing/2014/main" val="1959028662"/>
                    </a:ext>
                  </a:extLst>
                </a:gridCol>
              </a:tblGrid>
              <a:tr h="20096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Claimant Rates</a:t>
                      </a:r>
                    </a:p>
                    <a:p>
                      <a:pPr algn="ct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dirty="0">
                          <a:solidFill>
                            <a:srgbClr val="0070C0"/>
                          </a:solidFill>
                          <a:effectLst/>
                        </a:rPr>
                        <a:t>Number of claimants</a:t>
                      </a:r>
                    </a:p>
                    <a:p>
                      <a:pPr algn="ctr" fontAlgn="b"/>
                      <a:r>
                        <a:rPr lang="en-GB" sz="1400" b="1" u="none" strike="noStrike" dirty="0">
                          <a:effectLst/>
                        </a:rPr>
                        <a:t>March 2023</a:t>
                      </a:r>
                      <a:endParaRPr lang="en-GB" sz="1400" b="1" i="0" u="none" strike="noStrike" dirty="0">
                        <a:solidFill>
                          <a:srgbClr val="000000"/>
                        </a:solidFill>
                        <a:effectLst/>
                        <a:latin typeface="Arial" panose="020B0604020202020204" pitchFamily="34" charset="0"/>
                      </a:endParaRPr>
                    </a:p>
                    <a:p>
                      <a:pPr algn="ctr" fontAlgn="b"/>
                      <a:endParaRPr lang="en-GB" sz="14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dirty="0">
                          <a:solidFill>
                            <a:srgbClr val="0070C0"/>
                          </a:solidFill>
                          <a:effectLst/>
                        </a:rPr>
                        <a:t>% 16-64 population</a:t>
                      </a:r>
                    </a:p>
                    <a:p>
                      <a:pPr algn="ctr" fontAlgn="b"/>
                      <a:r>
                        <a:rPr lang="en-GB" sz="1400" b="1" i="0" u="none" strike="noStrike" dirty="0">
                          <a:solidFill>
                            <a:srgbClr val="000000"/>
                          </a:solidFill>
                          <a:effectLst/>
                          <a:latin typeface="Arial" panose="020B0604020202020204" pitchFamily="34" charset="0"/>
                        </a:rPr>
                        <a:t>March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dirty="0">
                          <a:solidFill>
                            <a:srgbClr val="0070C0"/>
                          </a:solidFill>
                          <a:effectLst/>
                        </a:rPr>
                        <a:t>PP Change 12 Months ago vs Now:</a:t>
                      </a:r>
                    </a:p>
                    <a:p>
                      <a:pPr algn="ctr" fontAlgn="b"/>
                      <a:r>
                        <a:rPr lang="en-GB" sz="1400" b="1" u="none" strike="noStrike" dirty="0">
                          <a:effectLst/>
                        </a:rPr>
                        <a:t>March 2022 to  March 2023</a:t>
                      </a:r>
                      <a:endParaRPr lang="en-GB" sz="14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dirty="0">
                          <a:solidFill>
                            <a:srgbClr val="0070C0"/>
                          </a:solidFill>
                          <a:effectLst/>
                        </a:rPr>
                        <a:t>PP Change Previous update vs Now:</a:t>
                      </a:r>
                    </a:p>
                    <a:p>
                      <a:pPr algn="ctr" fontAlgn="b"/>
                      <a:r>
                        <a:rPr lang="en-GB" sz="1400" b="1" u="none" strike="noStrike" dirty="0">
                          <a:effectLst/>
                        </a:rPr>
                        <a:t>December 2022 to March 2023</a:t>
                      </a:r>
                      <a:endParaRPr lang="en-GB" sz="14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8178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3,685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600" b="0" i="0" u="none" strike="noStrike" dirty="0">
                          <a:solidFill>
                            <a:schemeClr val="tx1"/>
                          </a:solidFill>
                          <a:effectLst/>
                          <a:latin typeface="+mn-lt"/>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kern="1200" dirty="0">
                        <a:solidFill>
                          <a:schemeClr val="tx1"/>
                        </a:solidFill>
                        <a:effectLst/>
                        <a:latin typeface="Calibri" panose="020F0502020204030204"/>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kern="1200" dirty="0">
                          <a:solidFill>
                            <a:schemeClr val="tx1"/>
                          </a:solidFill>
                          <a:effectLst/>
                          <a:latin typeface="Calibri" panose="020F0502020204030204"/>
                          <a:ea typeface="+mn-ea"/>
                          <a:cs typeface="+mn-cs"/>
                        </a:rPr>
                        <a:t>No Change</a:t>
                      </a:r>
                    </a:p>
                    <a:p>
                      <a:pPr algn="ctr" rtl="0" fontAlgn="ctr"/>
                      <a:endParaRPr lang="en-GB" sz="16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kern="1200" dirty="0">
                        <a:solidFill>
                          <a:schemeClr val="tx1"/>
                        </a:solidFill>
                        <a:effectLst/>
                        <a:latin typeface="Calibri" panose="020F0502020204030204"/>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kern="1200" dirty="0">
                          <a:solidFill>
                            <a:schemeClr val="tx1"/>
                          </a:solidFill>
                          <a:effectLst/>
                          <a:latin typeface="Calibri" panose="020F0502020204030204"/>
                          <a:ea typeface="+mn-ea"/>
                          <a:cs typeface="+mn-cs"/>
                        </a:rPr>
                        <a:t>No Change</a:t>
                      </a:r>
                    </a:p>
                    <a:p>
                      <a:pPr marL="0" algn="ctr" defTabSz="914400" rtl="0" eaLnBrk="1" fontAlgn="ctr" latinLnBrk="0" hangingPunct="1"/>
                      <a:endParaRPr lang="en-GB" sz="16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535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dirty="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0" i="0" u="none" strike="noStrike" dirty="0">
                          <a:solidFill>
                            <a:srgbClr val="000000"/>
                          </a:solidFill>
                          <a:effectLst/>
                          <a:latin typeface="+mn-lt"/>
                        </a:rPr>
                        <a:t>2,100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0" i="0" u="none" strike="noStrike" dirty="0">
                          <a:solidFill>
                            <a:schemeClr val="tx1"/>
                          </a:solidFill>
                          <a:effectLst/>
                          <a:latin typeface="+mn-lt"/>
                          <a:cs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0" i="0" u="none" strike="noStrike" dirty="0">
                          <a:solidFill>
                            <a:schemeClr val="tx1"/>
                          </a:solidFill>
                          <a:effectLst/>
                          <a:latin typeface="+mn-lt"/>
                        </a:rPr>
                        <a:t>No Change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0" i="0" u="none" strike="noStrike" dirty="0">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7766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dirty="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0" i="0" u="none" strike="noStrike" dirty="0">
                          <a:solidFill>
                            <a:srgbClr val="000000"/>
                          </a:solidFill>
                          <a:effectLst/>
                          <a:latin typeface="+mn-lt"/>
                        </a:rPr>
                        <a:t>1,765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GB" sz="1600" b="0" i="0" u="none" strike="noStrike" dirty="0">
                          <a:solidFill>
                            <a:schemeClr val="tx1"/>
                          </a:solidFill>
                          <a:effectLst/>
                          <a:latin typeface="+mn-lt"/>
                          <a:cs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0" i="0" u="none" strike="noStrike" dirty="0">
                          <a:solidFill>
                            <a:schemeClr val="tx1"/>
                          </a:solidFill>
                          <a:effectLst/>
                          <a:latin typeface="+mn-lt"/>
                        </a:rPr>
                        <a:t>-0.1pp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0" i="0" u="none" strike="noStrike" dirty="0">
                          <a:solidFill>
                            <a:schemeClr val="tx1"/>
                          </a:solidFill>
                          <a:effectLst/>
                          <a:latin typeface="+mn-lt"/>
                        </a:rPr>
                        <a:t>No Change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10873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600" b="0" i="0" u="none" strike="noStrike" dirty="0">
                          <a:solidFill>
                            <a:schemeClr val="tx1"/>
                          </a:solidFill>
                          <a:effectLst/>
                          <a:latin typeface="+mn-lt"/>
                        </a:rPr>
                        <a:t>1,576,390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600" b="0" i="0" u="none" strike="noStrike" dirty="0">
                          <a:solidFill>
                            <a:schemeClr val="tx1"/>
                          </a:solidFill>
                          <a:effectLst/>
                          <a:latin typeface="+mn-lt"/>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600" b="0" i="0" u="none" strike="noStrike" kern="1200" dirty="0">
                          <a:solidFill>
                            <a:schemeClr val="tx1"/>
                          </a:solidFill>
                          <a:effectLst/>
                          <a:latin typeface="+mn-lt"/>
                          <a:ea typeface="+mn-ea"/>
                          <a:cs typeface="+mn-cs"/>
                        </a:rPr>
                        <a:t>-0.3pp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chemeClr val="tx1"/>
                          </a:solidFill>
                          <a:effectLst/>
                          <a:latin typeface="+mn-lt"/>
                          <a:ea typeface="+mn-ea"/>
                          <a:cs typeface="+mn-cs"/>
                        </a:rPr>
                        <a:t>+0.1pp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853149"/>
                  </a:ext>
                </a:extLst>
              </a:tr>
            </a:tbl>
          </a:graphicData>
        </a:graphic>
      </p:graphicFrame>
    </p:spTree>
    <p:extLst>
      <p:ext uri="{BB962C8B-B14F-4D97-AF65-F5344CB8AC3E}">
        <p14:creationId xmlns:p14="http://schemas.microsoft.com/office/powerpoint/2010/main" val="396036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80813C-A7F5-4EB9-8F5B-984E4FBA00C5}"/>
              </a:ext>
            </a:extLst>
          </p:cNvPr>
          <p:cNvSpPr txBox="1"/>
          <p:nvPr/>
        </p:nvSpPr>
        <p:spPr>
          <a:xfrm>
            <a:off x="184955" y="6551436"/>
            <a:ext cx="11408734" cy="307777"/>
          </a:xfrm>
          <a:prstGeom prst="rect">
            <a:avLst/>
          </a:prstGeom>
          <a:noFill/>
        </p:spPr>
        <p:txBody>
          <a:bodyPr wrap="square" rtlCol="0">
            <a:spAutoFit/>
          </a:bodyPr>
          <a:lstStyle/>
          <a:p>
            <a:r>
              <a:rPr lang="en-GB" sz="1400" dirty="0"/>
              <a:t>*</a:t>
            </a:r>
            <a:r>
              <a:rPr lang="en-GB" sz="1200" i="1" dirty="0"/>
              <a:t>this figure includes all residents over the age of 16 (not just working age)</a:t>
            </a:r>
          </a:p>
        </p:txBody>
      </p:sp>
      <p:sp>
        <p:nvSpPr>
          <p:cNvPr id="11" name="Rectangle 10">
            <a:extLst>
              <a:ext uri="{FF2B5EF4-FFF2-40B4-BE49-F238E27FC236}">
                <a16:creationId xmlns:a16="http://schemas.microsoft.com/office/drawing/2014/main" id="{5D83C49B-8E3E-4F86-BF4D-04112D0EEC74}"/>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a:t>
            </a:r>
            <a:r>
              <a:rPr lang="en-GB" sz="2800" b="1" dirty="0">
                <a:solidFill>
                  <a:prstClr val="white"/>
                </a:solidFill>
                <a:latin typeface="Calibri" panose="020F0502020204030204"/>
              </a:rPr>
              <a:t> – Claimant Count</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1E680D4-BD89-9ADC-612B-0E2ADFAEA791}"/>
              </a:ext>
            </a:extLst>
          </p:cNvPr>
          <p:cNvPicPr>
            <a:picLocks noChangeAspect="1"/>
          </p:cNvPicPr>
          <p:nvPr/>
        </p:nvPicPr>
        <p:blipFill>
          <a:blip r:embed="rId3"/>
          <a:stretch>
            <a:fillRect/>
          </a:stretch>
        </p:blipFill>
        <p:spPr>
          <a:xfrm>
            <a:off x="1191153" y="776190"/>
            <a:ext cx="9600489" cy="5645387"/>
          </a:xfrm>
          <a:prstGeom prst="rect">
            <a:avLst/>
          </a:prstGeom>
        </p:spPr>
      </p:pic>
    </p:spTree>
    <p:extLst>
      <p:ext uri="{BB962C8B-B14F-4D97-AF65-F5344CB8AC3E}">
        <p14:creationId xmlns:p14="http://schemas.microsoft.com/office/powerpoint/2010/main" val="396240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2FF128-E54F-4A3C-98F0-28DC6EFB9A6C}"/>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across time</a:t>
            </a:r>
          </a:p>
        </p:txBody>
      </p:sp>
      <p:pic>
        <p:nvPicPr>
          <p:cNvPr id="3" name="Picture 2">
            <a:extLst>
              <a:ext uri="{FF2B5EF4-FFF2-40B4-BE49-F238E27FC236}">
                <a16:creationId xmlns:a16="http://schemas.microsoft.com/office/drawing/2014/main" id="{B4C73A46-BF70-599F-F176-708014FADAF0}"/>
              </a:ext>
            </a:extLst>
          </p:cNvPr>
          <p:cNvPicPr>
            <a:picLocks noChangeAspect="1"/>
          </p:cNvPicPr>
          <p:nvPr/>
        </p:nvPicPr>
        <p:blipFill>
          <a:blip r:embed="rId3"/>
          <a:stretch>
            <a:fillRect/>
          </a:stretch>
        </p:blipFill>
        <p:spPr>
          <a:xfrm>
            <a:off x="0" y="726889"/>
            <a:ext cx="12192000" cy="5723198"/>
          </a:xfrm>
          <a:prstGeom prst="rect">
            <a:avLst/>
          </a:prstGeom>
        </p:spPr>
      </p:pic>
    </p:spTree>
    <p:extLst>
      <p:ext uri="{BB962C8B-B14F-4D97-AF65-F5344CB8AC3E}">
        <p14:creationId xmlns:p14="http://schemas.microsoft.com/office/powerpoint/2010/main" val="50977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38559" y="756110"/>
            <a:ext cx="8437844" cy="646331"/>
          </a:xfrm>
          <a:prstGeom prst="rect">
            <a:avLst/>
          </a:prstGeom>
          <a:noFill/>
          <a:ln>
            <a:noFill/>
          </a:ln>
        </p:spPr>
        <p:txBody>
          <a:bodyPr wrap="square" rtlCol="0">
            <a:spAutoFit/>
          </a:bodyPr>
          <a:lstStyle/>
          <a:p>
            <a:pPr algn="ctr"/>
            <a:r>
              <a:rPr lang="en-GB" b="1" dirty="0">
                <a:solidFill>
                  <a:prstClr val="black"/>
                </a:solidFill>
                <a:latin typeface="Abel"/>
              </a:rPr>
              <a:t>March 2023 Claimant Counts by Age Group (Previous 12 month % Change)</a:t>
            </a:r>
            <a:br>
              <a:rPr lang="en-GB" b="1" dirty="0">
                <a:solidFill>
                  <a:prstClr val="black"/>
                </a:solidFill>
                <a:latin typeface="Abel"/>
              </a:rPr>
            </a:br>
            <a:endParaRPr lang="en-GB" b="1" dirty="0">
              <a:latin typeface="Abel"/>
            </a:endParaRPr>
          </a:p>
        </p:txBody>
      </p:sp>
      <p:graphicFrame>
        <p:nvGraphicFramePr>
          <p:cNvPr id="6" name="Table 3">
            <a:extLst>
              <a:ext uri="{FF2B5EF4-FFF2-40B4-BE49-F238E27FC236}">
                <a16:creationId xmlns:a16="http://schemas.microsoft.com/office/drawing/2014/main" id="{90E3674A-FD5C-4511-9C3A-B52C86A724E9}"/>
              </a:ext>
            </a:extLst>
          </p:cNvPr>
          <p:cNvGraphicFramePr>
            <a:graphicFrameLocks noGrp="1"/>
          </p:cNvGraphicFramePr>
          <p:nvPr>
            <p:extLst>
              <p:ext uri="{D42A27DB-BD31-4B8C-83A1-F6EECF244321}">
                <p14:modId xmlns:p14="http://schemas.microsoft.com/office/powerpoint/2010/main" val="305284666"/>
              </p:ext>
            </p:extLst>
          </p:nvPr>
        </p:nvGraphicFramePr>
        <p:xfrm>
          <a:off x="6954253" y="4749803"/>
          <a:ext cx="5041231" cy="1661469"/>
        </p:xfrm>
        <a:graphic>
          <a:graphicData uri="http://schemas.openxmlformats.org/drawingml/2006/table">
            <a:tbl>
              <a:tblPr firstRow="1" bandRow="1">
                <a:tableStyleId>{5940675A-B579-460E-94D1-54222C63F5DA}</a:tableStyleId>
              </a:tblPr>
              <a:tblGrid>
                <a:gridCol w="1327989">
                  <a:extLst>
                    <a:ext uri="{9D8B030D-6E8A-4147-A177-3AD203B41FA5}">
                      <a16:colId xmlns:a16="http://schemas.microsoft.com/office/drawing/2014/main" val="420131872"/>
                    </a:ext>
                  </a:extLst>
                </a:gridCol>
                <a:gridCol w="1211128">
                  <a:extLst>
                    <a:ext uri="{9D8B030D-6E8A-4147-A177-3AD203B41FA5}">
                      <a16:colId xmlns:a16="http://schemas.microsoft.com/office/drawing/2014/main" val="791136943"/>
                    </a:ext>
                  </a:extLst>
                </a:gridCol>
                <a:gridCol w="1204090">
                  <a:extLst>
                    <a:ext uri="{9D8B030D-6E8A-4147-A177-3AD203B41FA5}">
                      <a16:colId xmlns:a16="http://schemas.microsoft.com/office/drawing/2014/main" val="1417751783"/>
                    </a:ext>
                  </a:extLst>
                </a:gridCol>
                <a:gridCol w="1298024">
                  <a:extLst>
                    <a:ext uri="{9D8B030D-6E8A-4147-A177-3AD203B41FA5}">
                      <a16:colId xmlns:a16="http://schemas.microsoft.com/office/drawing/2014/main" val="2449649935"/>
                    </a:ext>
                  </a:extLst>
                </a:gridCol>
              </a:tblGrid>
              <a:tr h="850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 Change in Claimant Counts from December 2022 to March 2023</a:t>
                      </a:r>
                    </a:p>
                    <a:p>
                      <a:endParaRPr lang="en-GB" sz="1200"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latin typeface="+mn-lt"/>
                        </a:rPr>
                        <a:t>16-24</a:t>
                      </a:r>
                    </a:p>
                    <a:p>
                      <a:pPr algn="ctr" fontAlgn="b"/>
                      <a:r>
                        <a:rPr lang="en-GB" sz="1200" b="1" u="none" strike="noStrike" dirty="0">
                          <a:effectLst/>
                          <a:latin typeface="+mn-lt"/>
                        </a:rPr>
                        <a:t>December 2022 to March 2023</a:t>
                      </a:r>
                      <a:endParaRPr lang="en-GB" sz="12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25-49</a:t>
                      </a:r>
                    </a:p>
                    <a:p>
                      <a:pPr algn="ctr" fontAlgn="b"/>
                      <a:r>
                        <a:rPr lang="en-GB" sz="1200" b="1" u="none" strike="noStrike" dirty="0">
                          <a:effectLst/>
                          <a:latin typeface="+mn-lt"/>
                        </a:rPr>
                        <a:t>December 2022 to March 2023</a:t>
                      </a:r>
                      <a:endParaRPr lang="en-GB" sz="12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50+</a:t>
                      </a:r>
                    </a:p>
                    <a:p>
                      <a:pPr algn="ctr" fontAlgn="b"/>
                      <a:r>
                        <a:rPr lang="en-GB" sz="1200" b="1" u="none" strike="noStrike" dirty="0">
                          <a:effectLst/>
                          <a:latin typeface="+mn-lt"/>
                        </a:rPr>
                        <a:t>December 2022 to March 2023</a:t>
                      </a:r>
                      <a:endParaRPr lang="en-GB" sz="12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472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mn-lt"/>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chemeClr val="tx1"/>
                          </a:solidFill>
                          <a:effectLst/>
                          <a:latin typeface="+mn-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chemeClr val="tx1"/>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bl>
          </a:graphicData>
        </a:graphic>
      </p:graphicFrame>
      <p:graphicFrame>
        <p:nvGraphicFramePr>
          <p:cNvPr id="9" name="Table 3">
            <a:extLst>
              <a:ext uri="{FF2B5EF4-FFF2-40B4-BE49-F238E27FC236}">
                <a16:creationId xmlns:a16="http://schemas.microsoft.com/office/drawing/2014/main" id="{E53A7FCA-DB5D-4FF3-82DD-1CC9EA71A629}"/>
              </a:ext>
            </a:extLst>
          </p:cNvPr>
          <p:cNvGraphicFramePr>
            <a:graphicFrameLocks noGrp="1"/>
          </p:cNvGraphicFramePr>
          <p:nvPr>
            <p:extLst>
              <p:ext uri="{D42A27DB-BD31-4B8C-83A1-F6EECF244321}">
                <p14:modId xmlns:p14="http://schemas.microsoft.com/office/powerpoint/2010/main" val="1679740684"/>
              </p:ext>
            </p:extLst>
          </p:nvPr>
        </p:nvGraphicFramePr>
        <p:xfrm>
          <a:off x="6954253" y="1232245"/>
          <a:ext cx="5041231" cy="1897346"/>
        </p:xfrm>
        <a:graphic>
          <a:graphicData uri="http://schemas.openxmlformats.org/drawingml/2006/table">
            <a:tbl>
              <a:tblPr firstRow="1" bandRow="1">
                <a:tableStyleId>{5940675A-B579-460E-94D1-54222C63F5DA}</a:tableStyleId>
              </a:tblPr>
              <a:tblGrid>
                <a:gridCol w="1240056">
                  <a:extLst>
                    <a:ext uri="{9D8B030D-6E8A-4147-A177-3AD203B41FA5}">
                      <a16:colId xmlns:a16="http://schemas.microsoft.com/office/drawing/2014/main" val="420131872"/>
                    </a:ext>
                  </a:extLst>
                </a:gridCol>
                <a:gridCol w="760450">
                  <a:extLst>
                    <a:ext uri="{9D8B030D-6E8A-4147-A177-3AD203B41FA5}">
                      <a16:colId xmlns:a16="http://schemas.microsoft.com/office/drawing/2014/main" val="791136943"/>
                    </a:ext>
                  </a:extLst>
                </a:gridCol>
                <a:gridCol w="818391">
                  <a:extLst>
                    <a:ext uri="{9D8B030D-6E8A-4147-A177-3AD203B41FA5}">
                      <a16:colId xmlns:a16="http://schemas.microsoft.com/office/drawing/2014/main" val="1417751783"/>
                    </a:ext>
                  </a:extLst>
                </a:gridCol>
                <a:gridCol w="670627">
                  <a:extLst>
                    <a:ext uri="{9D8B030D-6E8A-4147-A177-3AD203B41FA5}">
                      <a16:colId xmlns:a16="http://schemas.microsoft.com/office/drawing/2014/main" val="2449649935"/>
                    </a:ext>
                  </a:extLst>
                </a:gridCol>
                <a:gridCol w="863854">
                  <a:extLst>
                    <a:ext uri="{9D8B030D-6E8A-4147-A177-3AD203B41FA5}">
                      <a16:colId xmlns:a16="http://schemas.microsoft.com/office/drawing/2014/main" val="1764432946"/>
                    </a:ext>
                  </a:extLst>
                </a:gridCol>
                <a:gridCol w="687853">
                  <a:extLst>
                    <a:ext uri="{9D8B030D-6E8A-4147-A177-3AD203B41FA5}">
                      <a16:colId xmlns:a16="http://schemas.microsoft.com/office/drawing/2014/main" val="406239529"/>
                    </a:ext>
                  </a:extLst>
                </a:gridCol>
              </a:tblGrid>
              <a:tr h="708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Claimant Rates</a:t>
                      </a:r>
                    </a:p>
                    <a:p>
                      <a:endParaRPr lang="en-GB" sz="1200"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latin typeface="+mn-lt"/>
                        </a:rPr>
                        <a:t>16+</a:t>
                      </a:r>
                    </a:p>
                    <a:p>
                      <a:pPr algn="ctr" fontAlgn="b"/>
                      <a:r>
                        <a:rPr lang="en-GB" sz="1200" b="1" u="none" strike="noStrike" dirty="0">
                          <a:solidFill>
                            <a:schemeClr val="tx1"/>
                          </a:solidFill>
                          <a:effectLst/>
                          <a:latin typeface="+mn-lt"/>
                        </a:rPr>
                        <a:t>March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u="none" strike="noStrike" dirty="0">
                          <a:solidFill>
                            <a:srgbClr val="0070C0"/>
                          </a:solidFill>
                          <a:effectLst/>
                          <a:latin typeface="+mn-lt"/>
                        </a:rPr>
                        <a:t>16-17</a:t>
                      </a:r>
                    </a:p>
                    <a:p>
                      <a:pPr algn="ctr" fontAlgn="b"/>
                      <a:r>
                        <a:rPr lang="en-GB" sz="1200" b="1" u="none" strike="noStrike" dirty="0">
                          <a:solidFill>
                            <a:schemeClr val="tx1"/>
                          </a:solidFill>
                          <a:effectLst/>
                          <a:latin typeface="+mn-lt"/>
                        </a:rPr>
                        <a:t>March</a:t>
                      </a:r>
                    </a:p>
                    <a:p>
                      <a:pPr algn="ctr" fontAlgn="b"/>
                      <a:r>
                        <a:rPr lang="en-GB" sz="1200" b="1" u="none" strike="noStrike" dirty="0">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18-24</a:t>
                      </a:r>
                    </a:p>
                    <a:p>
                      <a:pPr algn="ctr" fontAlgn="b"/>
                      <a:r>
                        <a:rPr lang="en-GB" sz="1200" b="1" u="none" strike="noStrike" dirty="0">
                          <a:solidFill>
                            <a:schemeClr val="tx1"/>
                          </a:solidFill>
                          <a:effectLst/>
                          <a:latin typeface="+mn-lt"/>
                        </a:rPr>
                        <a:t>March</a:t>
                      </a:r>
                    </a:p>
                    <a:p>
                      <a:pPr algn="ctr" fontAlgn="b"/>
                      <a:r>
                        <a:rPr lang="en-GB" sz="1200" b="1" u="none" strike="noStrike" dirty="0">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chemeClr val="accent5"/>
                          </a:solidFill>
                          <a:effectLst/>
                          <a:latin typeface="+mn-lt"/>
                        </a:rPr>
                        <a:t>25-49</a:t>
                      </a:r>
                    </a:p>
                    <a:p>
                      <a:pPr algn="ctr" fontAlgn="b"/>
                      <a:r>
                        <a:rPr lang="en-GB" sz="1200" b="1" u="none" strike="noStrike" dirty="0">
                          <a:solidFill>
                            <a:schemeClr val="tx1"/>
                          </a:solidFill>
                          <a:effectLst/>
                          <a:latin typeface="+mn-lt"/>
                        </a:rPr>
                        <a:t>March</a:t>
                      </a:r>
                    </a:p>
                    <a:p>
                      <a:pPr algn="ctr" fontAlgn="b"/>
                      <a:r>
                        <a:rPr lang="en-GB" sz="1200" b="1" u="none" strike="noStrike" dirty="0">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chemeClr val="accent5"/>
                          </a:solidFill>
                          <a:effectLst/>
                          <a:latin typeface="+mn-lt"/>
                        </a:rPr>
                        <a:t>50+</a:t>
                      </a:r>
                    </a:p>
                    <a:p>
                      <a:pPr algn="ctr" fontAlgn="b"/>
                      <a:r>
                        <a:rPr lang="en-GB" sz="1200" b="1" u="none" strike="noStrike" dirty="0">
                          <a:solidFill>
                            <a:schemeClr val="tx1"/>
                          </a:solidFill>
                          <a:effectLst/>
                          <a:latin typeface="+mn-lt"/>
                        </a:rPr>
                        <a:t>March</a:t>
                      </a:r>
                    </a:p>
                    <a:p>
                      <a:pPr algn="ctr" fontAlgn="b"/>
                      <a:r>
                        <a:rPr lang="en-GB" sz="1200" b="1" u="none" strike="noStrike" dirty="0">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236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0983336"/>
                  </a:ext>
                </a:extLst>
              </a:tr>
              <a:tr h="236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1008784"/>
                  </a:ext>
                </a:extLst>
              </a:tr>
              <a:tr h="340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kern="1200" dirty="0">
                          <a:solidFill>
                            <a:srgbClr val="000000"/>
                          </a:solidFill>
                          <a:effectLst/>
                          <a:latin typeface="Calibri" panose="020F0502020204030204" pitchFamily="34" charset="0"/>
                          <a:ea typeface="+mn-ea"/>
                          <a:cs typeface="+mn-cs"/>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i="0" u="none" strike="noStrike" kern="1200" dirty="0">
                          <a:solidFill>
                            <a:srgbClr val="000000"/>
                          </a:solidFill>
                          <a:effectLst/>
                          <a:latin typeface="Calibri" panose="020F0502020204030204" pitchFamily="34" charset="0"/>
                          <a:ea typeface="+mn-ea"/>
                          <a:cs typeface="+mn-cs"/>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kern="1200" dirty="0">
                          <a:solidFill>
                            <a:srgbClr val="000000"/>
                          </a:solidFill>
                          <a:effectLst/>
                          <a:latin typeface="Calibri" panose="020F0502020204030204" pitchFamily="34" charset="0"/>
                          <a:ea typeface="+mn-ea"/>
                          <a:cs typeface="+mn-cs"/>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kern="1200" dirty="0">
                          <a:solidFill>
                            <a:srgbClr val="000000"/>
                          </a:solidFill>
                          <a:effectLst/>
                          <a:latin typeface="Calibri" panose="020F0502020204030204" pitchFamily="34" charset="0"/>
                          <a:ea typeface="+mn-ea"/>
                          <a:cs typeface="+mn-cs"/>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kern="1200" dirty="0">
                          <a:solidFill>
                            <a:srgbClr val="000000"/>
                          </a:solidFill>
                          <a:effectLst/>
                          <a:latin typeface="Calibri" panose="020F0502020204030204" pitchFamily="34" charset="0"/>
                          <a:ea typeface="+mn-ea"/>
                          <a:cs typeface="+mn-cs"/>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52213"/>
                  </a:ext>
                </a:extLst>
              </a:tr>
            </a:tbl>
          </a:graphicData>
        </a:graphic>
      </p:graphicFrame>
      <p:sp>
        <p:nvSpPr>
          <p:cNvPr id="12" name="Rectangle 11">
            <a:extLst>
              <a:ext uri="{FF2B5EF4-FFF2-40B4-BE49-F238E27FC236}">
                <a16:creationId xmlns:a16="http://schemas.microsoft.com/office/drawing/2014/main" id="{319707C0-2E93-4E3C-A86E-8DA821A4EE42}"/>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age</a:t>
            </a:r>
          </a:p>
        </p:txBody>
      </p:sp>
      <p:pic>
        <p:nvPicPr>
          <p:cNvPr id="3" name="Picture 2">
            <a:extLst>
              <a:ext uri="{FF2B5EF4-FFF2-40B4-BE49-F238E27FC236}">
                <a16:creationId xmlns:a16="http://schemas.microsoft.com/office/drawing/2014/main" id="{0A987776-AF48-67C3-FD31-7F35A1538C04}"/>
              </a:ext>
            </a:extLst>
          </p:cNvPr>
          <p:cNvPicPr>
            <a:picLocks noChangeAspect="1"/>
          </p:cNvPicPr>
          <p:nvPr/>
        </p:nvPicPr>
        <p:blipFill>
          <a:blip r:embed="rId3"/>
          <a:stretch>
            <a:fillRect/>
          </a:stretch>
        </p:blipFill>
        <p:spPr>
          <a:xfrm>
            <a:off x="0" y="1232245"/>
            <a:ext cx="6895792" cy="5014326"/>
          </a:xfrm>
          <a:prstGeom prst="rect">
            <a:avLst/>
          </a:prstGeom>
        </p:spPr>
      </p:pic>
      <p:graphicFrame>
        <p:nvGraphicFramePr>
          <p:cNvPr id="2" name="Table 3">
            <a:extLst>
              <a:ext uri="{FF2B5EF4-FFF2-40B4-BE49-F238E27FC236}">
                <a16:creationId xmlns:a16="http://schemas.microsoft.com/office/drawing/2014/main" id="{E68D2B39-312B-ED0A-7D84-66B958D26398}"/>
              </a:ext>
            </a:extLst>
          </p:cNvPr>
          <p:cNvGraphicFramePr>
            <a:graphicFrameLocks noGrp="1"/>
          </p:cNvGraphicFramePr>
          <p:nvPr>
            <p:extLst>
              <p:ext uri="{D42A27DB-BD31-4B8C-83A1-F6EECF244321}">
                <p14:modId xmlns:p14="http://schemas.microsoft.com/office/powerpoint/2010/main" val="862105497"/>
              </p:ext>
            </p:extLst>
          </p:nvPr>
        </p:nvGraphicFramePr>
        <p:xfrm>
          <a:off x="6954253" y="3251867"/>
          <a:ext cx="5041231" cy="1323696"/>
        </p:xfrm>
        <a:graphic>
          <a:graphicData uri="http://schemas.openxmlformats.org/drawingml/2006/table">
            <a:tbl>
              <a:tblPr firstRow="1" bandRow="1">
                <a:tableStyleId>{5940675A-B579-460E-94D1-54222C63F5DA}</a:tableStyleId>
              </a:tblPr>
              <a:tblGrid>
                <a:gridCol w="1327989">
                  <a:extLst>
                    <a:ext uri="{9D8B030D-6E8A-4147-A177-3AD203B41FA5}">
                      <a16:colId xmlns:a16="http://schemas.microsoft.com/office/drawing/2014/main" val="420131872"/>
                    </a:ext>
                  </a:extLst>
                </a:gridCol>
                <a:gridCol w="1211128">
                  <a:extLst>
                    <a:ext uri="{9D8B030D-6E8A-4147-A177-3AD203B41FA5}">
                      <a16:colId xmlns:a16="http://schemas.microsoft.com/office/drawing/2014/main" val="791136943"/>
                    </a:ext>
                  </a:extLst>
                </a:gridCol>
                <a:gridCol w="1204090">
                  <a:extLst>
                    <a:ext uri="{9D8B030D-6E8A-4147-A177-3AD203B41FA5}">
                      <a16:colId xmlns:a16="http://schemas.microsoft.com/office/drawing/2014/main" val="1417751783"/>
                    </a:ext>
                  </a:extLst>
                </a:gridCol>
                <a:gridCol w="1298024">
                  <a:extLst>
                    <a:ext uri="{9D8B030D-6E8A-4147-A177-3AD203B41FA5}">
                      <a16:colId xmlns:a16="http://schemas.microsoft.com/office/drawing/2014/main" val="2449649935"/>
                    </a:ext>
                  </a:extLst>
                </a:gridCol>
              </a:tblGrid>
              <a:tr h="850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 Change in Claimant Counts from March 2022 to March 2023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latin typeface="+mn-lt"/>
                        </a:rPr>
                        <a:t>16-24</a:t>
                      </a:r>
                    </a:p>
                    <a:p>
                      <a:pPr algn="ctr" fontAlgn="b"/>
                      <a:r>
                        <a:rPr lang="en-GB" sz="1200" b="1" u="none" strike="noStrike" dirty="0">
                          <a:effectLst/>
                          <a:latin typeface="+mn-lt"/>
                        </a:rPr>
                        <a:t>March 2022 to March 2023</a:t>
                      </a:r>
                      <a:endParaRPr lang="en-GB" sz="12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25-49</a:t>
                      </a:r>
                    </a:p>
                    <a:p>
                      <a:pPr algn="ctr" fontAlgn="b"/>
                      <a:r>
                        <a:rPr lang="en-GB" sz="1200" b="1" u="none" strike="noStrike" dirty="0">
                          <a:effectLst/>
                          <a:latin typeface="+mn-lt"/>
                        </a:rPr>
                        <a:t>March 2022 to March 2023</a:t>
                      </a:r>
                      <a:endParaRPr lang="en-GB" sz="12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50+</a:t>
                      </a:r>
                    </a:p>
                    <a:p>
                      <a:pPr algn="ctr" fontAlgn="b"/>
                      <a:r>
                        <a:rPr lang="en-GB" sz="1200" b="1" u="none" strike="noStrike" dirty="0">
                          <a:effectLst/>
                          <a:latin typeface="+mn-lt"/>
                        </a:rPr>
                        <a:t>March 2022 to March 2023</a:t>
                      </a:r>
                      <a:endParaRPr lang="en-GB" sz="12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472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mn-lt"/>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chemeClr val="tx1"/>
                          </a:solidFill>
                          <a:effectLst/>
                          <a:latin typeface="+mn-lt"/>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chemeClr val="tx1"/>
                          </a:solidFill>
                          <a:effectLst/>
                          <a:latin typeface="+mn-lt"/>
                          <a:ea typeface="+mn-ea"/>
                          <a:cs typeface="+mn-cs"/>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bl>
          </a:graphicData>
        </a:graphic>
      </p:graphicFrame>
    </p:spTree>
    <p:extLst>
      <p:ext uri="{BB962C8B-B14F-4D97-AF65-F5344CB8AC3E}">
        <p14:creationId xmlns:p14="http://schemas.microsoft.com/office/powerpoint/2010/main" val="165692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Labour Market Overview</a:t>
            </a:r>
          </a:p>
        </p:txBody>
      </p:sp>
    </p:spTree>
    <p:extLst>
      <p:ext uri="{BB962C8B-B14F-4D97-AF65-F5344CB8AC3E}">
        <p14:creationId xmlns:p14="http://schemas.microsoft.com/office/powerpoint/2010/main" val="281721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0C203-1965-AA2D-A481-F4DC28F7B9C6}"/>
              </a:ext>
            </a:extLst>
          </p:cNvPr>
          <p:cNvSpPr/>
          <p:nvPr/>
        </p:nvSpPr>
        <p:spPr>
          <a:xfrm>
            <a:off x="0" y="-3610"/>
            <a:ext cx="12192000" cy="86034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Universal Credit Claimants – March 2023</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4265" y="1166326"/>
            <a:ext cx="10963470" cy="166359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Policy changes to provide economic support during the Covid-19 pandemic allowed those on higher incomes than previously to claim Universal Credit, resulting in a permanent rise in claimants since the Spring lockdowns of 2020.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Both on a quarterly and annual basis Greater Cambridge has seen a higher increase in the number of claimants than the United Kingdom as a whole. This has mostly been driven by a rise in unemployed claimants. </a:t>
            </a: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614265" y="3216349"/>
            <a:ext cx="11053666" cy="1857368"/>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As with the other benefit claimant measure,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Greater Cambridge has a whole has a lower claimant rate than the United Kingdom as a whole</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Unemployed claimants have consistently made up the majority of claimants</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both a regional and local authority level.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Unemployed claimants have driven both the annual and quarterly increases in the number of claimants. The number of employed claimants has remained more steady and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saw</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 smaller increase across the last quarter when compared with unemployed claimants</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408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3393912870"/>
              </p:ext>
            </p:extLst>
          </p:nvPr>
        </p:nvGraphicFramePr>
        <p:xfrm>
          <a:off x="6334378" y="804088"/>
          <a:ext cx="5589815" cy="3741325"/>
        </p:xfrm>
        <a:graphic>
          <a:graphicData uri="http://schemas.openxmlformats.org/drawingml/2006/table">
            <a:tbl>
              <a:tblPr firstRow="1" bandRow="1">
                <a:tableStyleId>{5940675A-B579-460E-94D1-54222C63F5DA}</a:tableStyleId>
              </a:tblPr>
              <a:tblGrid>
                <a:gridCol w="1488355">
                  <a:extLst>
                    <a:ext uri="{9D8B030D-6E8A-4147-A177-3AD203B41FA5}">
                      <a16:colId xmlns:a16="http://schemas.microsoft.com/office/drawing/2014/main" val="420131872"/>
                    </a:ext>
                  </a:extLst>
                </a:gridCol>
                <a:gridCol w="864668">
                  <a:extLst>
                    <a:ext uri="{9D8B030D-6E8A-4147-A177-3AD203B41FA5}">
                      <a16:colId xmlns:a16="http://schemas.microsoft.com/office/drawing/2014/main" val="791136943"/>
                    </a:ext>
                  </a:extLst>
                </a:gridCol>
                <a:gridCol w="1245860">
                  <a:extLst>
                    <a:ext uri="{9D8B030D-6E8A-4147-A177-3AD203B41FA5}">
                      <a16:colId xmlns:a16="http://schemas.microsoft.com/office/drawing/2014/main" val="1417751783"/>
                    </a:ext>
                  </a:extLst>
                </a:gridCol>
                <a:gridCol w="995466">
                  <a:extLst>
                    <a:ext uri="{9D8B030D-6E8A-4147-A177-3AD203B41FA5}">
                      <a16:colId xmlns:a16="http://schemas.microsoft.com/office/drawing/2014/main" val="2449649935"/>
                    </a:ext>
                  </a:extLst>
                </a:gridCol>
                <a:gridCol w="995466">
                  <a:extLst>
                    <a:ext uri="{9D8B030D-6E8A-4147-A177-3AD203B41FA5}">
                      <a16:colId xmlns:a16="http://schemas.microsoft.com/office/drawing/2014/main" val="1816395642"/>
                    </a:ext>
                  </a:extLst>
                </a:gridCol>
              </a:tblGrid>
              <a:tr h="11661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People on Universal Credit</a:t>
                      </a:r>
                    </a:p>
                    <a:p>
                      <a:pPr algn="ct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rPr>
                        <a:t>Number of total people on Universal Credit </a:t>
                      </a:r>
                      <a:r>
                        <a:rPr lang="en-GB" sz="1200" b="1" i="0" u="none" strike="noStrike" dirty="0">
                          <a:solidFill>
                            <a:srgbClr val="000000"/>
                          </a:solidFill>
                          <a:effectLst/>
                          <a:latin typeface="Arial" panose="020B0604020202020204" pitchFamily="34" charset="0"/>
                        </a:rPr>
                        <a:t>February 2023</a:t>
                      </a:r>
                    </a:p>
                    <a:p>
                      <a:pPr algn="ctr" fontAlgn="b"/>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16-64 population</a:t>
                      </a:r>
                    </a:p>
                    <a:p>
                      <a:pPr algn="ctr" fontAlgn="b"/>
                      <a:r>
                        <a:rPr lang="en-GB" sz="1200" b="1" i="0" u="none" strike="noStrike" dirty="0">
                          <a:solidFill>
                            <a:srgbClr val="000000"/>
                          </a:solidFill>
                          <a:effectLst/>
                          <a:latin typeface="Arial" panose="020B0604020202020204" pitchFamily="34" charset="0"/>
                        </a:rPr>
                        <a:t>February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Change 12 Months ago vs Now:</a:t>
                      </a:r>
                    </a:p>
                    <a:p>
                      <a:pPr algn="ctr" fontAlgn="b"/>
                      <a:r>
                        <a:rPr lang="en-GB" sz="1200" b="1" u="none" strike="noStrike" dirty="0">
                          <a:effectLst/>
                        </a:rPr>
                        <a:t>February  2022 to  February 2023</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Change Previous update vs Now:</a:t>
                      </a:r>
                    </a:p>
                    <a:p>
                      <a:pPr algn="ctr" fontAlgn="b"/>
                      <a:r>
                        <a:rPr lang="en-GB" sz="1200" b="1" u="none" strike="noStrike" dirty="0">
                          <a:effectLst/>
                        </a:rPr>
                        <a:t>December 2022 to February 2023</a:t>
                      </a:r>
                      <a:endParaRPr lang="en-GB" sz="1200" b="1" i="0" u="none" strike="noStrike" dirty="0">
                        <a:solidFill>
                          <a:srgbClr val="000000"/>
                        </a:solidFill>
                        <a:effectLst/>
                        <a:latin typeface="Arial" panose="020B0604020202020204" pitchFamily="34" charset="0"/>
                      </a:endParaRPr>
                    </a:p>
                    <a:p>
                      <a:pPr algn="ctr" fontAlgn="b"/>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3661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n-lt"/>
                        </a:rPr>
                        <a:t>15,563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rgbClr val="00B050"/>
                          </a:solidFill>
                          <a:effectLst/>
                          <a:latin typeface="+mn-lt"/>
                          <a:ea typeface="+mn-ea"/>
                          <a:cs typeface="+mn-cs"/>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rgbClr val="00B050"/>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65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7,836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chemeClr val="tx1"/>
                          </a:solidFill>
                          <a:effectLst/>
                          <a:latin typeface="+mn-lt"/>
                          <a:cs typeface="Arial" panose="020B0604020202020204" pitchFamily="34" charset="0"/>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B050"/>
                          </a:solidFill>
                          <a:effectLst/>
                          <a:latin typeface="+mn-lt"/>
                        </a:rPr>
                        <a:t>+5.9%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B050"/>
                          </a:solidFill>
                          <a:effectLst/>
                          <a:latin typeface="+mn-lt"/>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530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0000"/>
                          </a:solidFill>
                          <a:effectLst/>
                          <a:latin typeface="+mn-lt"/>
                        </a:rPr>
                        <a:t>7,727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GB" sz="1200" b="1" i="0" u="none" strike="noStrike" dirty="0">
                          <a:solidFill>
                            <a:schemeClr val="tx1"/>
                          </a:solidFill>
                          <a:effectLst/>
                          <a:latin typeface="+mn-lt"/>
                          <a:cs typeface="Arial" panose="020B0604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B050"/>
                          </a:solidFill>
                          <a:effectLst/>
                          <a:latin typeface="+mn-lt"/>
                        </a:rPr>
                        <a:t>+11.8%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dirty="0">
                          <a:solidFill>
                            <a:srgbClr val="00B050"/>
                          </a:solidFill>
                          <a:effectLst/>
                          <a:latin typeface="+mn-lt"/>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742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5,832,812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rgbClr val="00B050"/>
                          </a:solidFill>
                          <a:effectLst/>
                          <a:latin typeface="+mn-lt"/>
                          <a:ea typeface="+mn-ea"/>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rgbClr val="00B050"/>
                          </a:solidFill>
                          <a:effectLst/>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875978"/>
                  </a:ext>
                </a:extLst>
              </a:tr>
            </a:tbl>
          </a:graphicData>
        </a:graphic>
      </p:graphicFrame>
      <p:sp>
        <p:nvSpPr>
          <p:cNvPr id="11" name="Rectangle 10">
            <a:extLst>
              <a:ext uri="{FF2B5EF4-FFF2-40B4-BE49-F238E27FC236}">
                <a16:creationId xmlns:a16="http://schemas.microsoft.com/office/drawing/2014/main" id="{5D83C49B-8E3E-4F86-BF4D-04112D0EEC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a:t>
            </a:r>
            <a:r>
              <a:rPr kumimoji="0" lang="en-GB" sz="2800" b="1" i="0" u="none" strike="noStrike" kern="1200" cap="none" spc="0" normalizeH="0" baseline="0" noProof="0" dirty="0" err="1">
                <a:ln>
                  <a:noFill/>
                </a:ln>
                <a:solidFill>
                  <a:prstClr val="white"/>
                </a:solidFill>
                <a:effectLst/>
                <a:uLnTx/>
                <a:uFillTx/>
                <a:latin typeface="Calibri" panose="020F0502020204030204"/>
                <a:ea typeface="+mn-ea"/>
                <a:cs typeface="+mn-cs"/>
              </a:rPr>
              <a:t>rket</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 People on Universal Credit</a:t>
            </a:r>
          </a:p>
        </p:txBody>
      </p:sp>
      <p:pic>
        <p:nvPicPr>
          <p:cNvPr id="3" name="Picture 2">
            <a:extLst>
              <a:ext uri="{FF2B5EF4-FFF2-40B4-BE49-F238E27FC236}">
                <a16:creationId xmlns:a16="http://schemas.microsoft.com/office/drawing/2014/main" id="{B99BDAB0-9555-AB87-CC8B-BCD0DDBB0DBC}"/>
              </a:ext>
            </a:extLst>
          </p:cNvPr>
          <p:cNvPicPr>
            <a:picLocks noChangeAspect="1"/>
          </p:cNvPicPr>
          <p:nvPr/>
        </p:nvPicPr>
        <p:blipFill>
          <a:blip r:embed="rId3"/>
          <a:stretch>
            <a:fillRect/>
          </a:stretch>
        </p:blipFill>
        <p:spPr>
          <a:xfrm>
            <a:off x="184299" y="804088"/>
            <a:ext cx="6096000" cy="5390010"/>
          </a:xfrm>
          <a:prstGeom prst="rect">
            <a:avLst/>
          </a:prstGeom>
        </p:spPr>
      </p:pic>
      <p:graphicFrame>
        <p:nvGraphicFramePr>
          <p:cNvPr id="2" name="Table 3">
            <a:extLst>
              <a:ext uri="{FF2B5EF4-FFF2-40B4-BE49-F238E27FC236}">
                <a16:creationId xmlns:a16="http://schemas.microsoft.com/office/drawing/2014/main" id="{C8FFDED8-2D78-98BD-C878-3B941D120561}"/>
              </a:ext>
            </a:extLst>
          </p:cNvPr>
          <p:cNvGraphicFramePr>
            <a:graphicFrameLocks noGrp="1"/>
          </p:cNvGraphicFramePr>
          <p:nvPr>
            <p:extLst>
              <p:ext uri="{D42A27DB-BD31-4B8C-83A1-F6EECF244321}">
                <p14:modId xmlns:p14="http://schemas.microsoft.com/office/powerpoint/2010/main" val="1105781004"/>
              </p:ext>
            </p:extLst>
          </p:nvPr>
        </p:nvGraphicFramePr>
        <p:xfrm>
          <a:off x="6363806" y="4978392"/>
          <a:ext cx="5643895" cy="1571920"/>
        </p:xfrm>
        <a:graphic>
          <a:graphicData uri="http://schemas.openxmlformats.org/drawingml/2006/table">
            <a:tbl>
              <a:tblPr firstRow="1" bandRow="1">
                <a:tableStyleId>{5940675A-B579-460E-94D1-54222C63F5DA}</a:tableStyleId>
              </a:tblPr>
              <a:tblGrid>
                <a:gridCol w="1128779">
                  <a:extLst>
                    <a:ext uri="{9D8B030D-6E8A-4147-A177-3AD203B41FA5}">
                      <a16:colId xmlns:a16="http://schemas.microsoft.com/office/drawing/2014/main" val="850401227"/>
                    </a:ext>
                  </a:extLst>
                </a:gridCol>
                <a:gridCol w="1128779">
                  <a:extLst>
                    <a:ext uri="{9D8B030D-6E8A-4147-A177-3AD203B41FA5}">
                      <a16:colId xmlns:a16="http://schemas.microsoft.com/office/drawing/2014/main" val="4072961213"/>
                    </a:ext>
                  </a:extLst>
                </a:gridCol>
                <a:gridCol w="1128779">
                  <a:extLst>
                    <a:ext uri="{9D8B030D-6E8A-4147-A177-3AD203B41FA5}">
                      <a16:colId xmlns:a16="http://schemas.microsoft.com/office/drawing/2014/main" val="3115584979"/>
                    </a:ext>
                  </a:extLst>
                </a:gridCol>
                <a:gridCol w="1128779">
                  <a:extLst>
                    <a:ext uri="{9D8B030D-6E8A-4147-A177-3AD203B41FA5}">
                      <a16:colId xmlns:a16="http://schemas.microsoft.com/office/drawing/2014/main" val="202381606"/>
                    </a:ext>
                  </a:extLst>
                </a:gridCol>
                <a:gridCol w="1128779">
                  <a:extLst>
                    <a:ext uri="{9D8B030D-6E8A-4147-A177-3AD203B41FA5}">
                      <a16:colId xmlns:a16="http://schemas.microsoft.com/office/drawing/2014/main" val="3842056567"/>
                    </a:ext>
                  </a:extLst>
                </a:gridCol>
              </a:tblGrid>
              <a:tr h="856764">
                <a:tc>
                  <a:txBody>
                    <a:bodyPr/>
                    <a:lstStyle/>
                    <a:p>
                      <a:r>
                        <a:rPr lang="en-GB" sz="1200" b="1" dirty="0"/>
                        <a:t>Universal Credit Status</a:t>
                      </a:r>
                    </a:p>
                  </a:txBody>
                  <a:tcPr/>
                </a:tc>
                <a:tc>
                  <a:txBody>
                    <a:bodyPr/>
                    <a:lstStyle/>
                    <a:p>
                      <a:r>
                        <a:rPr lang="en-GB" sz="1200" b="1" dirty="0"/>
                        <a:t>Number of People on Universal Credit</a:t>
                      </a:r>
                      <a:br>
                        <a:rPr lang="en-GB" sz="1200" b="1" dirty="0"/>
                      </a:br>
                      <a:r>
                        <a:rPr lang="en-GB" sz="1200" b="1" dirty="0"/>
                        <a:t>February 2023</a:t>
                      </a:r>
                    </a:p>
                  </a:txBody>
                  <a:tcPr>
                    <a:solidFill>
                      <a:schemeClr val="bg2"/>
                    </a:solidFill>
                  </a:tcPr>
                </a:tc>
                <a:tc>
                  <a:txBody>
                    <a:bodyPr/>
                    <a:lstStyle/>
                    <a:p>
                      <a:r>
                        <a:rPr lang="en-GB" sz="1200" b="1" dirty="0"/>
                        <a:t>Share of Total</a:t>
                      </a:r>
                      <a:br>
                        <a:rPr lang="en-GB" sz="1200" b="1" dirty="0"/>
                      </a:br>
                      <a:r>
                        <a:rPr lang="en-GB" sz="1200" b="1" dirty="0"/>
                        <a:t>February 2023</a:t>
                      </a:r>
                    </a:p>
                  </a:txBody>
                  <a:tcPr>
                    <a:solidFill>
                      <a:schemeClr val="bg2"/>
                    </a:solidFill>
                  </a:tcPr>
                </a:tc>
                <a:tc>
                  <a:txBody>
                    <a:bodyPr/>
                    <a:lstStyle/>
                    <a:p>
                      <a:r>
                        <a:rPr lang="en-GB" sz="1200" b="1" dirty="0"/>
                        <a:t>% Change with December 2022</a:t>
                      </a:r>
                    </a:p>
                  </a:txBody>
                  <a:tcPr>
                    <a:solidFill>
                      <a:schemeClr val="bg2"/>
                    </a:solidFill>
                  </a:tcPr>
                </a:tc>
                <a:tc>
                  <a:txBody>
                    <a:bodyPr/>
                    <a:lstStyle/>
                    <a:p>
                      <a:r>
                        <a:rPr lang="en-GB" sz="1200" b="1" dirty="0"/>
                        <a:t>% Change with February 2022</a:t>
                      </a:r>
                    </a:p>
                  </a:txBody>
                  <a:tcPr>
                    <a:solidFill>
                      <a:schemeClr val="bg2"/>
                    </a:solidFill>
                  </a:tcPr>
                </a:tc>
                <a:extLst>
                  <a:ext uri="{0D108BD9-81ED-4DB2-BD59-A6C34878D82A}">
                    <a16:rowId xmlns:a16="http://schemas.microsoft.com/office/drawing/2014/main" val="3574011896"/>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rPr>
                        <a:t>Employed</a:t>
                      </a:r>
                      <a:endParaRPr lang="en-GB" sz="1200" b="1" kern="1200" dirty="0">
                        <a:solidFill>
                          <a:schemeClr val="tx1"/>
                        </a:solidFill>
                        <a:latin typeface="+mn-lt"/>
                        <a:ea typeface="+mn-ea"/>
                        <a:cs typeface="+mn-cs"/>
                      </a:endParaRPr>
                    </a:p>
                  </a:txBody>
                  <a:tcPr/>
                </a:tc>
                <a:tc>
                  <a:txBody>
                    <a:bodyPr/>
                    <a:lstStyle/>
                    <a:p>
                      <a:r>
                        <a:rPr lang="en-GB" sz="1200" dirty="0"/>
                        <a:t>6,785</a:t>
                      </a:r>
                    </a:p>
                  </a:txBody>
                  <a:tcPr/>
                </a:tc>
                <a:tc>
                  <a:txBody>
                    <a:bodyPr/>
                    <a:lstStyle/>
                    <a:p>
                      <a:r>
                        <a:rPr lang="en-GB" sz="1200" dirty="0"/>
                        <a:t>44%</a:t>
                      </a:r>
                    </a:p>
                  </a:txBody>
                  <a:tcPr/>
                </a:tc>
                <a:tc>
                  <a:txBody>
                    <a:bodyPr/>
                    <a:lstStyle/>
                    <a:p>
                      <a:r>
                        <a:rPr lang="en-GB" sz="1200" dirty="0"/>
                        <a:t>-0.2.%</a:t>
                      </a:r>
                    </a:p>
                  </a:txBody>
                  <a:tcPr/>
                </a:tc>
                <a:tc>
                  <a:txBody>
                    <a:bodyPr/>
                    <a:lstStyle/>
                    <a:p>
                      <a:r>
                        <a:rPr lang="en-GB" sz="1200" dirty="0"/>
                        <a:t>+4.3%</a:t>
                      </a:r>
                    </a:p>
                  </a:txBody>
                  <a:tcPr/>
                </a:tc>
                <a:extLst>
                  <a:ext uri="{0D108BD9-81ED-4DB2-BD59-A6C34878D82A}">
                    <a16:rowId xmlns:a16="http://schemas.microsoft.com/office/drawing/2014/main" val="2904041100"/>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rPr>
                        <a:t>Unemployed</a:t>
                      </a:r>
                      <a:endParaRPr lang="en-GB" sz="1200" b="1" kern="1200" dirty="0">
                        <a:solidFill>
                          <a:schemeClr val="tx1"/>
                        </a:solidFill>
                        <a:latin typeface="+mn-lt"/>
                        <a:ea typeface="+mn-ea"/>
                        <a:cs typeface="+mn-cs"/>
                      </a:endParaRPr>
                    </a:p>
                  </a:txBody>
                  <a:tcPr/>
                </a:tc>
                <a:tc>
                  <a:txBody>
                    <a:bodyPr/>
                    <a:lstStyle/>
                    <a:p>
                      <a:r>
                        <a:rPr lang="en-GB" sz="1200" dirty="0"/>
                        <a:t>8,782</a:t>
                      </a:r>
                    </a:p>
                  </a:txBody>
                  <a:tcPr/>
                </a:tc>
                <a:tc>
                  <a:txBody>
                    <a:bodyPr/>
                    <a:lstStyle/>
                    <a:p>
                      <a:r>
                        <a:rPr lang="en-GB" sz="1200" dirty="0"/>
                        <a:t>56%</a:t>
                      </a:r>
                    </a:p>
                  </a:txBody>
                  <a:tcPr/>
                </a:tc>
                <a:tc>
                  <a:txBody>
                    <a:bodyPr/>
                    <a:lstStyle/>
                    <a:p>
                      <a:r>
                        <a:rPr lang="en-GB" sz="1200" dirty="0"/>
                        <a:t>+3.1%</a:t>
                      </a:r>
                    </a:p>
                  </a:txBody>
                  <a:tcPr/>
                </a:tc>
                <a:tc>
                  <a:txBody>
                    <a:bodyPr/>
                    <a:lstStyle/>
                    <a:p>
                      <a:r>
                        <a:rPr lang="en-GB" sz="1200" dirty="0"/>
                        <a:t>+15.1%</a:t>
                      </a:r>
                    </a:p>
                  </a:txBody>
                  <a:tcPr/>
                </a:tc>
                <a:extLst>
                  <a:ext uri="{0D108BD9-81ED-4DB2-BD59-A6C34878D82A}">
                    <a16:rowId xmlns:a16="http://schemas.microsoft.com/office/drawing/2014/main" val="523346942"/>
                  </a:ext>
                </a:extLst>
              </a:tr>
            </a:tbl>
          </a:graphicData>
        </a:graphic>
      </p:graphicFrame>
    </p:spTree>
    <p:extLst>
      <p:ext uri="{BB962C8B-B14F-4D97-AF65-F5344CB8AC3E}">
        <p14:creationId xmlns:p14="http://schemas.microsoft.com/office/powerpoint/2010/main" val="86050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Wages and Inflation</a:t>
            </a:r>
          </a:p>
        </p:txBody>
      </p:sp>
      <p:sp>
        <p:nvSpPr>
          <p:cNvPr id="4" name="TextBox 3">
            <a:extLst>
              <a:ext uri="{FF2B5EF4-FFF2-40B4-BE49-F238E27FC236}">
                <a16:creationId xmlns:a16="http://schemas.microsoft.com/office/drawing/2014/main" id="{E53C887D-94D9-62AA-8223-DC805371C1F1}"/>
              </a:ext>
            </a:extLst>
          </p:cNvPr>
          <p:cNvSpPr txBox="1"/>
          <p:nvPr/>
        </p:nvSpPr>
        <p:spPr>
          <a:xfrm>
            <a:off x="3047114" y="3429000"/>
            <a:ext cx="6097772" cy="646331"/>
          </a:xfrm>
          <a:prstGeom prst="rect">
            <a:avLst/>
          </a:prstGeom>
          <a:noFill/>
        </p:spPr>
        <p:txBody>
          <a:bodyPr wrap="square">
            <a:spAutoFit/>
          </a:bodyPr>
          <a:lstStyle/>
          <a:p>
            <a:pPr algn="ctr"/>
            <a:r>
              <a:rPr lang="en-GB" b="1" dirty="0">
                <a:solidFill>
                  <a:schemeClr val="bg1"/>
                </a:solidFill>
              </a:rPr>
              <a:t>Annual Survey of Hours and Earnings 2022 – Survey carried out in April 2022, data released in October 2022</a:t>
            </a:r>
            <a:endParaRPr lang="en-GB" dirty="0"/>
          </a:p>
        </p:txBody>
      </p:sp>
    </p:spTree>
    <p:extLst>
      <p:ext uri="{BB962C8B-B14F-4D97-AF65-F5344CB8AC3E}">
        <p14:creationId xmlns:p14="http://schemas.microsoft.com/office/powerpoint/2010/main" val="2160027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0C203-1965-AA2D-A481-F4DC28F7B9C6}"/>
              </a:ext>
            </a:extLst>
          </p:cNvPr>
          <p:cNvSpPr/>
          <p:nvPr/>
        </p:nvSpPr>
        <p:spPr>
          <a:xfrm>
            <a:off x="0" y="0"/>
            <a:ext cx="12192000" cy="86034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Wages and Inflation– April 2022</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4265" y="1166326"/>
            <a:ext cx="10963470" cy="126464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W</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orkers who are resident in Greater Cambridge have higher median weekly wages than the UK.</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Annual wage growth in the region has fallen below national levels since 2021 and has fallen well below inflation in 2022.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614265" y="3046228"/>
            <a:ext cx="11053666" cy="185736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comparing the median weekly wages of Greater Cambridge residents by district/unitary local authorities to the rest of the country both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South Cambridgeshire and Cambridge fall into the top 20% most highly paid in the </a:t>
            </a:r>
            <a:r>
              <a:rPr lang="en-GB" b="1" dirty="0">
                <a:latin typeface="Calibri" panose="020F0502020204030204" pitchFamily="34" charset="0"/>
                <a:ea typeface="Calibri" panose="020F0502020204030204" pitchFamily="34" charset="0"/>
                <a:cs typeface="Times New Roman" panose="02020603050405020304" pitchFamily="18" charset="0"/>
              </a:rPr>
              <a:t>United Kingdom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with South Cambridgeshire being in the top 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Looking at annual wage growth by local authority, </a:t>
            </a:r>
            <a:r>
              <a:rPr lang="en-GB" dirty="0">
                <a:latin typeface="Calibri" panose="020F0502020204030204" pitchFamily="34" charset="0"/>
                <a:ea typeface="Calibri" panose="020F0502020204030204" pitchFamily="34" charset="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t is interesting to note that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South Cambridgeshire, whose residents still maintain the highest overall median wages in Cambridgeshire and Peterborough, was the only local authority to see a fall in median weekly wage (-1.2%)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4808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3624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Median Weekly Wage (Residents)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B2690C-64E7-46A5-91DE-7DF2FE01A50A}"/>
              </a:ext>
            </a:extLst>
          </p:cNvPr>
          <p:cNvSpPr txBox="1"/>
          <p:nvPr/>
        </p:nvSpPr>
        <p:spPr>
          <a:xfrm>
            <a:off x="643609" y="5626015"/>
            <a:ext cx="1829246"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(Sept – Dec 22):</a:t>
            </a:r>
          </a:p>
        </p:txBody>
      </p:sp>
      <p:sp>
        <p:nvSpPr>
          <p:cNvPr id="3" name="TextBox 2">
            <a:extLst>
              <a:ext uri="{FF2B5EF4-FFF2-40B4-BE49-F238E27FC236}">
                <a16:creationId xmlns:a16="http://schemas.microsoft.com/office/drawing/2014/main" id="{D9226147-33A4-4D9D-B338-881EC349B5FA}"/>
              </a:ext>
            </a:extLst>
          </p:cNvPr>
          <p:cNvSpPr txBox="1"/>
          <p:nvPr/>
        </p:nvSpPr>
        <p:spPr>
          <a:xfrm>
            <a:off x="2493895" y="5842873"/>
            <a:ext cx="1266103" cy="369332"/>
          </a:xfrm>
          <a:prstGeom prst="rect">
            <a:avLst/>
          </a:prstGeom>
          <a:noFill/>
        </p:spPr>
        <p:txBody>
          <a:bodyPr wrap="square" rtlCol="0">
            <a:spAutoFit/>
          </a:bodyPr>
          <a:lstStyle/>
          <a:p>
            <a:r>
              <a:rPr lang="en-GB" dirty="0">
                <a:solidFill>
                  <a:schemeClr val="bg1"/>
                </a:solidFill>
              </a:rPr>
              <a:t>+2.2pp</a:t>
            </a:r>
          </a:p>
        </p:txBody>
      </p:sp>
      <p:sp>
        <p:nvSpPr>
          <p:cNvPr id="10" name="TextBox 9">
            <a:extLst>
              <a:ext uri="{FF2B5EF4-FFF2-40B4-BE49-F238E27FC236}">
                <a16:creationId xmlns:a16="http://schemas.microsoft.com/office/drawing/2014/main" id="{E57F29FA-99FB-43C5-B751-174C6D71EA76}"/>
              </a:ext>
            </a:extLst>
          </p:cNvPr>
          <p:cNvSpPr txBox="1"/>
          <p:nvPr/>
        </p:nvSpPr>
        <p:spPr>
          <a:xfrm>
            <a:off x="4253912" y="5677431"/>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(Jun – Sept 22):</a:t>
            </a:r>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dirty="0">
                <a:solidFill>
                  <a:schemeClr val="bg1"/>
                </a:solidFill>
              </a:rPr>
              <a:t>Change since December 2021:</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258598" y="5894773"/>
            <a:ext cx="1350906" cy="369332"/>
          </a:xfrm>
          <a:prstGeom prst="rect">
            <a:avLst/>
          </a:prstGeom>
          <a:noFill/>
        </p:spPr>
        <p:txBody>
          <a:bodyPr wrap="square" rtlCol="0">
            <a:spAutoFit/>
          </a:bodyPr>
          <a:lstStyle/>
          <a:p>
            <a:r>
              <a:rPr lang="en-GB" dirty="0">
                <a:solidFill>
                  <a:schemeClr val="bg1"/>
                </a:solidFill>
              </a:rPr>
              <a:t>-2.2pp</a:t>
            </a:r>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r>
              <a:rPr lang="en-GB" dirty="0">
                <a:solidFill>
                  <a:schemeClr val="bg1"/>
                </a:solidFill>
              </a:rPr>
              <a:t>-1.8pp</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E25083A-591B-4635-94D5-81A91553C4A7}"/>
              </a:ext>
            </a:extLst>
          </p:cNvPr>
          <p:cNvSpPr txBox="1"/>
          <p:nvPr/>
        </p:nvSpPr>
        <p:spPr>
          <a:xfrm>
            <a:off x="594809" y="6426335"/>
            <a:ext cx="3270794" cy="461665"/>
          </a:xfrm>
          <a:prstGeom prst="rect">
            <a:avLst/>
          </a:prstGeom>
          <a:noFill/>
        </p:spPr>
        <p:txBody>
          <a:bodyPr wrap="square" rtlCol="0">
            <a:spAutoFit/>
          </a:bodyPr>
          <a:lstStyle/>
          <a:p>
            <a:pPr algn="ctr"/>
            <a:r>
              <a:rPr lang="en-GB" sz="1200" b="1" i="1" kern="1200" dirty="0">
                <a:solidFill>
                  <a:schemeClr val="bg1"/>
                </a:solidFill>
                <a:effectLst/>
                <a:ea typeface="+mn-ea"/>
                <a:cs typeface="+mn-cs"/>
              </a:rPr>
              <a:t>Comparing Jan 2022- Dec 2022 with Oct 2021 - Sept 2022</a:t>
            </a:r>
            <a:endParaRPr lang="en-GB" sz="1200" dirty="0">
              <a:solidFill>
                <a:schemeClr val="bg1"/>
              </a:solidFill>
              <a:effectLst/>
            </a:endParaRPr>
          </a:p>
        </p:txBody>
      </p:sp>
      <p:sp>
        <p:nvSpPr>
          <p:cNvPr id="20" name="TextBox 19">
            <a:extLst>
              <a:ext uri="{FF2B5EF4-FFF2-40B4-BE49-F238E27FC236}">
                <a16:creationId xmlns:a16="http://schemas.microsoft.com/office/drawing/2014/main" id="{A7DAE669-08F4-4823-9CD7-680AAE710587}"/>
              </a:ext>
            </a:extLst>
          </p:cNvPr>
          <p:cNvSpPr txBox="1"/>
          <p:nvPr/>
        </p:nvSpPr>
        <p:spPr>
          <a:xfrm>
            <a:off x="4176112" y="6426335"/>
            <a:ext cx="3270794" cy="461665"/>
          </a:xfrm>
          <a:prstGeom prst="rect">
            <a:avLst/>
          </a:prstGeom>
          <a:noFill/>
        </p:spPr>
        <p:txBody>
          <a:bodyPr wrap="square" rtlCol="0">
            <a:spAutoFit/>
          </a:bodyPr>
          <a:lstStyle/>
          <a:p>
            <a:pPr algn="ctr"/>
            <a:r>
              <a:rPr lang="en-GB" sz="1200" b="1" i="1" kern="1200" dirty="0">
                <a:solidFill>
                  <a:schemeClr val="bg1"/>
                </a:solidFill>
                <a:effectLst/>
                <a:ea typeface="+mn-ea"/>
                <a:cs typeface="+mn-cs"/>
              </a:rPr>
              <a:t>Comparing Oct 2021– Sept 2022 with Jul 2021 – Jun 2022</a:t>
            </a:r>
            <a:endParaRPr lang="en-GB" sz="1200" dirty="0">
              <a:solidFill>
                <a:schemeClr val="bg1"/>
              </a:solidFill>
              <a:effectLst/>
            </a:endParaRPr>
          </a:p>
        </p:txBody>
      </p:sp>
      <p:sp>
        <p:nvSpPr>
          <p:cNvPr id="21" name="TextBox 20">
            <a:extLst>
              <a:ext uri="{FF2B5EF4-FFF2-40B4-BE49-F238E27FC236}">
                <a16:creationId xmlns:a16="http://schemas.microsoft.com/office/drawing/2014/main" id="{B6EE3F32-67B1-4CB2-B9E5-94B8EFE896B6}"/>
              </a:ext>
            </a:extLst>
          </p:cNvPr>
          <p:cNvSpPr txBox="1"/>
          <p:nvPr/>
        </p:nvSpPr>
        <p:spPr>
          <a:xfrm>
            <a:off x="7921976" y="6422816"/>
            <a:ext cx="3270794" cy="461665"/>
          </a:xfrm>
          <a:prstGeom prst="rect">
            <a:avLst/>
          </a:prstGeom>
          <a:noFill/>
        </p:spPr>
        <p:txBody>
          <a:bodyPr wrap="square" rtlCol="0">
            <a:spAutoFit/>
          </a:bodyPr>
          <a:lstStyle/>
          <a:p>
            <a:pPr algn="ctr"/>
            <a:r>
              <a:rPr lang="en-GB" sz="1200" i="1" dirty="0">
                <a:solidFill>
                  <a:schemeClr val="bg1"/>
                </a:solidFill>
              </a:rPr>
              <a:t>Comparing Jan 2022- Dec 2022 with Jan 2021 - Dec 2021</a:t>
            </a:r>
          </a:p>
        </p:txBody>
      </p:sp>
      <p:sp>
        <p:nvSpPr>
          <p:cNvPr id="5" name="Isosceles Triangle 4">
            <a:extLst>
              <a:ext uri="{FF2B5EF4-FFF2-40B4-BE49-F238E27FC236}">
                <a16:creationId xmlns:a16="http://schemas.microsoft.com/office/drawing/2014/main" id="{21691B83-6AC1-209A-95BB-680C5A328F10}"/>
              </a:ext>
            </a:extLst>
          </p:cNvPr>
          <p:cNvSpPr/>
          <p:nvPr/>
        </p:nvSpPr>
        <p:spPr>
          <a:xfrm rot="14376596">
            <a:off x="2152942" y="596782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9A3E42BE-94B9-A2D4-85CB-3412B4AEA87E}"/>
              </a:ext>
            </a:extLst>
          </p:cNvPr>
          <p:cNvSpPr/>
          <p:nvPr/>
        </p:nvSpPr>
        <p:spPr>
          <a:xfrm rot="10800000">
            <a:off x="5951981" y="595623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12">
            <a:extLst>
              <a:ext uri="{FF2B5EF4-FFF2-40B4-BE49-F238E27FC236}">
                <a16:creationId xmlns:a16="http://schemas.microsoft.com/office/drawing/2014/main" id="{C551AAF6-42F2-C712-C286-A65FB44D0B23}"/>
              </a:ext>
            </a:extLst>
          </p:cNvPr>
          <p:cNvGraphicFramePr>
            <a:graphicFrameLocks noGrp="1"/>
          </p:cNvGraphicFramePr>
          <p:nvPr>
            <p:extLst>
              <p:ext uri="{D42A27DB-BD31-4B8C-83A1-F6EECF244321}">
                <p14:modId xmlns:p14="http://schemas.microsoft.com/office/powerpoint/2010/main" val="3435215423"/>
              </p:ext>
            </p:extLst>
          </p:nvPr>
        </p:nvGraphicFramePr>
        <p:xfrm>
          <a:off x="1351806" y="4915081"/>
          <a:ext cx="8728551" cy="1541931"/>
        </p:xfrm>
        <a:graphic>
          <a:graphicData uri="http://schemas.openxmlformats.org/drawingml/2006/table">
            <a:tbl>
              <a:tblPr firstRow="1" bandRow="1">
                <a:tableStyleId>{5C22544A-7EE6-4342-B048-85BDC9FD1C3A}</a:tableStyleId>
              </a:tblPr>
              <a:tblGrid>
                <a:gridCol w="2909517">
                  <a:extLst>
                    <a:ext uri="{9D8B030D-6E8A-4147-A177-3AD203B41FA5}">
                      <a16:colId xmlns:a16="http://schemas.microsoft.com/office/drawing/2014/main" val="4032657100"/>
                    </a:ext>
                  </a:extLst>
                </a:gridCol>
                <a:gridCol w="2909517">
                  <a:extLst>
                    <a:ext uri="{9D8B030D-6E8A-4147-A177-3AD203B41FA5}">
                      <a16:colId xmlns:a16="http://schemas.microsoft.com/office/drawing/2014/main" val="774618395"/>
                    </a:ext>
                  </a:extLst>
                </a:gridCol>
                <a:gridCol w="2909517">
                  <a:extLst>
                    <a:ext uri="{9D8B030D-6E8A-4147-A177-3AD203B41FA5}">
                      <a16:colId xmlns:a16="http://schemas.microsoft.com/office/drawing/2014/main" val="61583384"/>
                    </a:ext>
                  </a:extLst>
                </a:gridCol>
              </a:tblGrid>
              <a:tr h="513977">
                <a:tc>
                  <a:txBody>
                    <a:bodyPr/>
                    <a:lstStyle/>
                    <a:p>
                      <a:r>
                        <a:rPr lang="en-GB" dirty="0"/>
                        <a:t>Local Authority</a:t>
                      </a:r>
                    </a:p>
                  </a:txBody>
                  <a:tcPr>
                    <a:solidFill>
                      <a:srgbClr val="203864"/>
                    </a:solidFill>
                  </a:tcPr>
                </a:tc>
                <a:tc>
                  <a:txBody>
                    <a:bodyPr/>
                    <a:lstStyle/>
                    <a:p>
                      <a:pPr algn="ctr"/>
                      <a:r>
                        <a:rPr lang="en-GB" sz="2000" dirty="0"/>
                        <a:t>Cambridge</a:t>
                      </a:r>
                    </a:p>
                  </a:txBody>
                  <a:tcPr>
                    <a:solidFill>
                      <a:srgbClr val="203864"/>
                    </a:solidFill>
                  </a:tcPr>
                </a:tc>
                <a:tc>
                  <a:txBody>
                    <a:bodyPr/>
                    <a:lstStyle/>
                    <a:p>
                      <a:pPr algn="ctr"/>
                      <a:r>
                        <a:rPr lang="en-GB" sz="2000" dirty="0"/>
                        <a:t>South Cambridgeshire</a:t>
                      </a:r>
                    </a:p>
                  </a:txBody>
                  <a:tcPr>
                    <a:solidFill>
                      <a:srgbClr val="203864"/>
                    </a:solidFill>
                  </a:tcPr>
                </a:tc>
                <a:extLst>
                  <a:ext uri="{0D108BD9-81ED-4DB2-BD59-A6C34878D82A}">
                    <a16:rowId xmlns:a16="http://schemas.microsoft.com/office/drawing/2014/main" val="264231404"/>
                  </a:ext>
                </a:extLst>
              </a:tr>
              <a:tr h="513977">
                <a:tc>
                  <a:txBody>
                    <a:bodyPr/>
                    <a:lstStyle/>
                    <a:p>
                      <a:pPr algn="l"/>
                      <a:r>
                        <a:rPr lang="en-GB" sz="2000" b="1" dirty="0">
                          <a:solidFill>
                            <a:schemeClr val="bg1"/>
                          </a:solidFill>
                        </a:rPr>
                        <a:t>Median Weekly Wage</a:t>
                      </a:r>
                    </a:p>
                  </a:txBody>
                  <a:tcPr>
                    <a:solidFill>
                      <a:srgbClr val="203864"/>
                    </a:solidFill>
                  </a:tcPr>
                </a:tc>
                <a:tc>
                  <a:txBody>
                    <a:bodyPr/>
                    <a:lstStyle/>
                    <a:p>
                      <a:pPr algn="ctr"/>
                      <a:r>
                        <a:rPr lang="en-GB" dirty="0"/>
                        <a:t>£748.60</a:t>
                      </a:r>
                    </a:p>
                  </a:txBody>
                  <a:tcPr anchor="ctr"/>
                </a:tc>
                <a:tc>
                  <a:txBody>
                    <a:bodyPr/>
                    <a:lstStyle/>
                    <a:p>
                      <a:pPr algn="ctr"/>
                      <a:r>
                        <a:rPr lang="en-GB" dirty="0"/>
                        <a:t>£767.7</a:t>
                      </a:r>
                    </a:p>
                  </a:txBody>
                  <a:tcPr anchor="ctr"/>
                </a:tc>
                <a:extLst>
                  <a:ext uri="{0D108BD9-81ED-4DB2-BD59-A6C34878D82A}">
                    <a16:rowId xmlns:a16="http://schemas.microsoft.com/office/drawing/2014/main" val="1620368383"/>
                  </a:ext>
                </a:extLst>
              </a:tr>
              <a:tr h="513977">
                <a:tc>
                  <a:txBody>
                    <a:bodyPr/>
                    <a:lstStyle/>
                    <a:p>
                      <a:pPr algn="l"/>
                      <a:r>
                        <a:rPr lang="en-GB" sz="2000" b="1" dirty="0">
                          <a:solidFill>
                            <a:schemeClr val="bg1"/>
                          </a:solidFill>
                        </a:rPr>
                        <a:t>% Change from 2021</a:t>
                      </a:r>
                    </a:p>
                  </a:txBody>
                  <a:tcPr>
                    <a:solidFill>
                      <a:srgbClr val="203864"/>
                    </a:solidFill>
                  </a:tcPr>
                </a:tc>
                <a:tc>
                  <a:txBody>
                    <a:bodyPr/>
                    <a:lstStyle/>
                    <a:p>
                      <a:pPr algn="ctr"/>
                      <a:r>
                        <a:rPr lang="en-GB" dirty="0"/>
                        <a:t>+2.7%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-1.2%</a:t>
                      </a:r>
                    </a:p>
                  </a:txBody>
                  <a:tcPr anchor="ctr"/>
                </a:tc>
                <a:extLst>
                  <a:ext uri="{0D108BD9-81ED-4DB2-BD59-A6C34878D82A}">
                    <a16:rowId xmlns:a16="http://schemas.microsoft.com/office/drawing/2014/main" val="494355668"/>
                  </a:ext>
                </a:extLst>
              </a:tr>
            </a:tbl>
          </a:graphicData>
        </a:graphic>
      </p:graphicFrame>
      <p:pic>
        <p:nvPicPr>
          <p:cNvPr id="4" name="Picture 3">
            <a:extLst>
              <a:ext uri="{FF2B5EF4-FFF2-40B4-BE49-F238E27FC236}">
                <a16:creationId xmlns:a16="http://schemas.microsoft.com/office/drawing/2014/main" id="{D0BD3E82-B8FD-EF6A-6A02-8899D1C3E681}"/>
              </a:ext>
            </a:extLst>
          </p:cNvPr>
          <p:cNvPicPr>
            <a:picLocks noChangeAspect="1"/>
          </p:cNvPicPr>
          <p:nvPr/>
        </p:nvPicPr>
        <p:blipFill>
          <a:blip r:embed="rId3"/>
          <a:stretch>
            <a:fillRect/>
          </a:stretch>
        </p:blipFill>
        <p:spPr>
          <a:xfrm>
            <a:off x="6475919" y="1266878"/>
            <a:ext cx="5400000" cy="3188469"/>
          </a:xfrm>
          <a:prstGeom prst="rect">
            <a:avLst/>
          </a:prstGeom>
        </p:spPr>
      </p:pic>
      <p:pic>
        <p:nvPicPr>
          <p:cNvPr id="9" name="Picture 8">
            <a:extLst>
              <a:ext uri="{FF2B5EF4-FFF2-40B4-BE49-F238E27FC236}">
                <a16:creationId xmlns:a16="http://schemas.microsoft.com/office/drawing/2014/main" id="{6A5A5058-5D48-81AB-04F0-A64B5A99AD5F}"/>
              </a:ext>
            </a:extLst>
          </p:cNvPr>
          <p:cNvPicPr>
            <a:picLocks noChangeAspect="1"/>
          </p:cNvPicPr>
          <p:nvPr/>
        </p:nvPicPr>
        <p:blipFill>
          <a:blip r:embed="rId4"/>
          <a:stretch>
            <a:fillRect/>
          </a:stretch>
        </p:blipFill>
        <p:spPr>
          <a:xfrm>
            <a:off x="316081" y="1266878"/>
            <a:ext cx="5400000" cy="3188469"/>
          </a:xfrm>
          <a:prstGeom prst="rect">
            <a:avLst/>
          </a:prstGeom>
        </p:spPr>
      </p:pic>
    </p:spTree>
    <p:extLst>
      <p:ext uri="{BB962C8B-B14F-4D97-AF65-F5344CB8AC3E}">
        <p14:creationId xmlns:p14="http://schemas.microsoft.com/office/powerpoint/2010/main" val="2787804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Vacancies</a:t>
            </a:r>
          </a:p>
        </p:txBody>
      </p:sp>
      <p:sp>
        <p:nvSpPr>
          <p:cNvPr id="4" name="TextBox 3">
            <a:extLst>
              <a:ext uri="{FF2B5EF4-FFF2-40B4-BE49-F238E27FC236}">
                <a16:creationId xmlns:a16="http://schemas.microsoft.com/office/drawing/2014/main" id="{E53C887D-94D9-62AA-8223-DC805371C1F1}"/>
              </a:ext>
            </a:extLst>
          </p:cNvPr>
          <p:cNvSpPr txBox="1"/>
          <p:nvPr/>
        </p:nvSpPr>
        <p:spPr>
          <a:xfrm>
            <a:off x="3047114" y="3429000"/>
            <a:ext cx="6097772" cy="369332"/>
          </a:xfrm>
          <a:prstGeom prst="rect">
            <a:avLst/>
          </a:prstGeom>
          <a:noFill/>
        </p:spPr>
        <p:txBody>
          <a:bodyPr wrap="square">
            <a:spAutoFit/>
          </a:bodyPr>
          <a:lstStyle/>
          <a:p>
            <a:pPr algn="ctr"/>
            <a:r>
              <a:rPr lang="en-GB" b="1" dirty="0" err="1">
                <a:solidFill>
                  <a:schemeClr val="bg1"/>
                </a:solidFill>
              </a:rPr>
              <a:t>Lightcast</a:t>
            </a:r>
            <a:r>
              <a:rPr lang="en-GB" b="1" dirty="0">
                <a:solidFill>
                  <a:schemeClr val="bg1"/>
                </a:solidFill>
              </a:rPr>
              <a:t> Vacancies Data – March 2023</a:t>
            </a:r>
            <a:endParaRPr lang="en-GB" dirty="0"/>
          </a:p>
        </p:txBody>
      </p:sp>
    </p:spTree>
    <p:extLst>
      <p:ext uri="{BB962C8B-B14F-4D97-AF65-F5344CB8AC3E}">
        <p14:creationId xmlns:p14="http://schemas.microsoft.com/office/powerpoint/2010/main" val="3619191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0C203-1965-AA2D-A481-F4DC28F7B9C6}"/>
              </a:ext>
            </a:extLst>
          </p:cNvPr>
          <p:cNvSpPr/>
          <p:nvPr/>
        </p:nvSpPr>
        <p:spPr>
          <a:xfrm>
            <a:off x="0" y="-3610"/>
            <a:ext cx="12192000" cy="86034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Vacancies – Headline Findings</a:t>
            </a:r>
          </a:p>
        </p:txBody>
      </p:sp>
      <p:sp>
        <p:nvSpPr>
          <p:cNvPr id="5" name="TextBox 4">
            <a:extLst>
              <a:ext uri="{FF2B5EF4-FFF2-40B4-BE49-F238E27FC236}">
                <a16:creationId xmlns:a16="http://schemas.microsoft.com/office/drawing/2014/main" id="{3504BDA3-ECA1-3CB6-A871-2440E752EF28}"/>
              </a:ext>
            </a:extLst>
          </p:cNvPr>
          <p:cNvSpPr txBox="1"/>
          <p:nvPr/>
        </p:nvSpPr>
        <p:spPr>
          <a:xfrm>
            <a:off x="615820" y="1166327"/>
            <a:ext cx="10963470" cy="64633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defRPr/>
            </a:pPr>
            <a:r>
              <a:rPr lang="en-GB" b="1" dirty="0">
                <a:solidFill>
                  <a:prstClr val="white"/>
                </a:solidFill>
                <a:latin typeface="Calibri" panose="020F0502020204030204" pitchFamily="34" charset="0"/>
                <a:ea typeface="Calibri" panose="020F0502020204030204" pitchFamily="34" charset="0"/>
                <a:cs typeface="Times New Roman" panose="02020603050405020304" pitchFamily="18" charset="0"/>
              </a:rPr>
              <a:t>After record numbers of vacancies across Quarter 4 of 2021 and Quarter 1 of the 2022, vacancies </a:t>
            </a:r>
            <a:r>
              <a:rPr lang="en-GB" b="1" dirty="0">
                <a:solidFill>
                  <a:prstClr val="white"/>
                </a:solidFill>
                <a:latin typeface="Calibri" panose="020F0502020204030204" pitchFamily="34" charset="0"/>
                <a:cs typeface="Times New Roman" panose="02020603050405020304" pitchFamily="18" charset="0"/>
              </a:rPr>
              <a:t>decreased in the 2nd half of 2022 and </a:t>
            </a:r>
            <a:r>
              <a:rPr lang="en-GB" b="1" dirty="0">
                <a:solidFill>
                  <a:prstClr val="white"/>
                </a:solidFill>
                <a:latin typeface="Calibri" panose="020F0502020204030204" pitchFamily="34" charset="0"/>
                <a:ea typeface="Calibri" panose="020F0502020204030204" pitchFamily="34" charset="0"/>
                <a:cs typeface="Times New Roman" panose="02020603050405020304" pitchFamily="18" charset="0"/>
              </a:rPr>
              <a:t>have stabilised at a new baseline.</a:t>
            </a: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2327523"/>
            <a:ext cx="11053666" cy="2450094"/>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Looking at how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vacancies</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have changed since the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previous update</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when compared to the same point in 2022, vacancies have increased from December 2022 but are substantially down compared to March 2022</a:t>
            </a:r>
            <a:r>
              <a:rPr kumimoji="0" lang="en-GB" sz="1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GB" dirty="0">
                <a:solidFill>
                  <a:prstClr val="black"/>
                </a:solidFill>
                <a:latin typeface="Calibri" panose="020F0502020204030204" pitchFamily="34" charset="0"/>
                <a:cs typeface="Times New Roman" panose="02020603050405020304" pitchFamily="18" charset="0"/>
              </a:rPr>
              <a:t>It should be noted that this large annual drop is due to March 2022 having the one of the highest number of monthly vacancies in the last 10 years.</a:t>
            </a:r>
          </a:p>
          <a:p>
            <a:pPr marL="342900" indent="-342900">
              <a:lnSpc>
                <a:spcPct val="107000"/>
              </a:lnSpc>
              <a:buFont typeface="Symbol" panose="05050102010706020507" pitchFamily="18" charset="2"/>
              <a:buChar char=""/>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annual decrease from March 2022 can be observed across all sectors. </a:t>
            </a:r>
            <a:r>
              <a:rPr lang="en-GB" dirty="0">
                <a:solidFill>
                  <a:prstClr val="black"/>
                </a:solidFill>
                <a:latin typeface="Calibri" panose="020F0502020204030204" pitchFamily="34" charset="0"/>
                <a:cs typeface="Times New Roman" panose="02020603050405020304" pitchFamily="18" charset="0"/>
              </a:rPr>
              <a:t>When compared to December 2022 Real Estate, Construction and Financial and Insurance Activities and Other Service Activities all saw increases of more than 15% from December 2022.</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72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4FE2F7-69FF-4382-B870-839313383F3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Vacancies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2E2B373-B9BC-6888-72C4-52FDD036A5DE}"/>
              </a:ext>
            </a:extLst>
          </p:cNvPr>
          <p:cNvPicPr>
            <a:picLocks noChangeAspect="1"/>
          </p:cNvPicPr>
          <p:nvPr/>
        </p:nvPicPr>
        <p:blipFill>
          <a:blip r:embed="rId3"/>
          <a:stretch>
            <a:fillRect/>
          </a:stretch>
        </p:blipFill>
        <p:spPr>
          <a:xfrm>
            <a:off x="676091" y="789223"/>
            <a:ext cx="10839818" cy="1759929"/>
          </a:xfrm>
          <a:prstGeom prst="rect">
            <a:avLst/>
          </a:prstGeom>
        </p:spPr>
      </p:pic>
      <p:pic>
        <p:nvPicPr>
          <p:cNvPr id="2" name="Picture 1">
            <a:extLst>
              <a:ext uri="{FF2B5EF4-FFF2-40B4-BE49-F238E27FC236}">
                <a16:creationId xmlns:a16="http://schemas.microsoft.com/office/drawing/2014/main" id="{C2ACF702-8F17-A54F-1D41-0B52900DE5F0}"/>
              </a:ext>
            </a:extLst>
          </p:cNvPr>
          <p:cNvPicPr>
            <a:picLocks noChangeAspect="1"/>
          </p:cNvPicPr>
          <p:nvPr/>
        </p:nvPicPr>
        <p:blipFill>
          <a:blip r:embed="rId4"/>
          <a:stretch>
            <a:fillRect/>
          </a:stretch>
        </p:blipFill>
        <p:spPr>
          <a:xfrm>
            <a:off x="0" y="2549152"/>
            <a:ext cx="12192000" cy="3822357"/>
          </a:xfrm>
          <a:prstGeom prst="rect">
            <a:avLst/>
          </a:prstGeom>
        </p:spPr>
      </p:pic>
    </p:spTree>
    <p:extLst>
      <p:ext uri="{BB962C8B-B14F-4D97-AF65-F5344CB8AC3E}">
        <p14:creationId xmlns:p14="http://schemas.microsoft.com/office/powerpoint/2010/main" val="95768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4FE2F7-69FF-4382-B870-839313383F3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Vacancies by Industry</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5E42DDC-57E5-C1D2-5454-88A291F20186}"/>
              </a:ext>
            </a:extLst>
          </p:cNvPr>
          <p:cNvPicPr>
            <a:picLocks noChangeAspect="1"/>
          </p:cNvPicPr>
          <p:nvPr/>
        </p:nvPicPr>
        <p:blipFill>
          <a:blip r:embed="rId3"/>
          <a:stretch>
            <a:fillRect/>
          </a:stretch>
        </p:blipFill>
        <p:spPr>
          <a:xfrm>
            <a:off x="172385" y="1070609"/>
            <a:ext cx="11847229" cy="5117540"/>
          </a:xfrm>
          <a:prstGeom prst="rect">
            <a:avLst/>
          </a:prstGeom>
        </p:spPr>
      </p:pic>
    </p:spTree>
    <p:extLst>
      <p:ext uri="{BB962C8B-B14F-4D97-AF65-F5344CB8AC3E}">
        <p14:creationId xmlns:p14="http://schemas.microsoft.com/office/powerpoint/2010/main" val="39532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318945-D673-CD1D-E5F0-5A59A0981409}"/>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–by Industry</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51238B2-A55C-8C11-0287-6F909CBDA815}"/>
              </a:ext>
            </a:extLst>
          </p:cNvPr>
          <p:cNvSpPr txBox="1"/>
          <p:nvPr/>
        </p:nvSpPr>
        <p:spPr>
          <a:xfrm>
            <a:off x="180623" y="6480048"/>
            <a:ext cx="11408734" cy="307777"/>
          </a:xfrm>
          <a:prstGeom prst="rect">
            <a:avLst/>
          </a:prstGeom>
          <a:noFill/>
        </p:spPr>
        <p:txBody>
          <a:bodyPr wrap="square" rtlCol="0">
            <a:spAutoFit/>
          </a:bodyPr>
          <a:lstStyle/>
          <a:p>
            <a:r>
              <a:rPr lang="en-GB" sz="1400" dirty="0"/>
              <a:t>*</a:t>
            </a:r>
            <a:r>
              <a:rPr lang="en-GB" sz="1200" i="1" dirty="0"/>
              <a:t>this data </a:t>
            </a:r>
            <a:r>
              <a:rPr lang="en-GB" sz="1200" i="1"/>
              <a:t>covers January 2023- March 2023</a:t>
            </a:r>
            <a:endParaRPr lang="en-GB" sz="1200" i="1" dirty="0"/>
          </a:p>
        </p:txBody>
      </p:sp>
      <p:pic>
        <p:nvPicPr>
          <p:cNvPr id="3" name="Picture 2">
            <a:extLst>
              <a:ext uri="{FF2B5EF4-FFF2-40B4-BE49-F238E27FC236}">
                <a16:creationId xmlns:a16="http://schemas.microsoft.com/office/drawing/2014/main" id="{C02B8E32-1F8C-7005-08D5-B38566B62A69}"/>
              </a:ext>
            </a:extLst>
          </p:cNvPr>
          <p:cNvPicPr>
            <a:picLocks noChangeAspect="1"/>
          </p:cNvPicPr>
          <p:nvPr/>
        </p:nvPicPr>
        <p:blipFill>
          <a:blip r:embed="rId3"/>
          <a:stretch>
            <a:fillRect/>
          </a:stretch>
        </p:blipFill>
        <p:spPr>
          <a:xfrm>
            <a:off x="669499" y="1577797"/>
            <a:ext cx="10853002" cy="3794255"/>
          </a:xfrm>
          <a:prstGeom prst="rect">
            <a:avLst/>
          </a:prstGeom>
        </p:spPr>
      </p:pic>
      <p:sp>
        <p:nvSpPr>
          <p:cNvPr id="8" name="TextBox 7">
            <a:extLst>
              <a:ext uri="{FF2B5EF4-FFF2-40B4-BE49-F238E27FC236}">
                <a16:creationId xmlns:a16="http://schemas.microsoft.com/office/drawing/2014/main" id="{1A0CAD43-1E8A-88DD-9DA2-8FB8C8EB6200}"/>
              </a:ext>
            </a:extLst>
          </p:cNvPr>
          <p:cNvSpPr txBox="1"/>
          <p:nvPr/>
        </p:nvSpPr>
        <p:spPr>
          <a:xfrm>
            <a:off x="360803" y="5372052"/>
            <a:ext cx="1210569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chart above shows two metrics to measure the potential difficulty in filling roles in certain sectors: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Median Posting Duration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measures how long the average job posting is live online for.</a:t>
            </a:r>
            <a:r>
              <a:rPr kumimoji="0" lang="en-GB" sz="16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mn-cs"/>
              </a:rPr>
              <a:t> A longer time up could suggest that the company anticipates the role being harder to fill</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Posting Intensity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is a ratio of how many times the same job role is posted. A higher ratio could suggest difficulty filling the role  </a:t>
            </a:r>
          </a:p>
        </p:txBody>
      </p:sp>
      <p:graphicFrame>
        <p:nvGraphicFramePr>
          <p:cNvPr id="9" name="Table 2">
            <a:extLst>
              <a:ext uri="{FF2B5EF4-FFF2-40B4-BE49-F238E27FC236}">
                <a16:creationId xmlns:a16="http://schemas.microsoft.com/office/drawing/2014/main" id="{1EE794C3-F227-9F13-F5B3-5E96154A7B8C}"/>
              </a:ext>
            </a:extLst>
          </p:cNvPr>
          <p:cNvGraphicFramePr>
            <a:graphicFrameLocks noGrp="1"/>
          </p:cNvGraphicFramePr>
          <p:nvPr>
            <p:extLst>
              <p:ext uri="{D42A27DB-BD31-4B8C-83A1-F6EECF244321}">
                <p14:modId xmlns:p14="http://schemas.microsoft.com/office/powerpoint/2010/main" val="1395846505"/>
              </p:ext>
            </p:extLst>
          </p:nvPr>
        </p:nvGraphicFramePr>
        <p:xfrm>
          <a:off x="689455" y="689849"/>
          <a:ext cx="10645140" cy="853440"/>
        </p:xfrm>
        <a:graphic>
          <a:graphicData uri="http://schemas.openxmlformats.org/drawingml/2006/table">
            <a:tbl>
              <a:tblPr firstRow="1" bandRow="1">
                <a:tableStyleId>{5C22544A-7EE6-4342-B048-85BDC9FD1C3A}</a:tableStyleId>
              </a:tblPr>
              <a:tblGrid>
                <a:gridCol w="5322570">
                  <a:extLst>
                    <a:ext uri="{9D8B030D-6E8A-4147-A177-3AD203B41FA5}">
                      <a16:colId xmlns:a16="http://schemas.microsoft.com/office/drawing/2014/main" val="177310155"/>
                    </a:ext>
                  </a:extLst>
                </a:gridCol>
                <a:gridCol w="5322570">
                  <a:extLst>
                    <a:ext uri="{9D8B030D-6E8A-4147-A177-3AD203B41FA5}">
                      <a16:colId xmlns:a16="http://schemas.microsoft.com/office/drawing/2014/main" val="1647353521"/>
                    </a:ext>
                  </a:extLst>
                </a:gridCol>
              </a:tblGrid>
              <a:tr h="504031">
                <a:tc>
                  <a:txBody>
                    <a:bodyPr/>
                    <a:lstStyle/>
                    <a:p>
                      <a:pPr algn="ctr"/>
                      <a:r>
                        <a:rPr lang="en-GB" sz="1400" dirty="0"/>
                        <a:t>Median Posting Duration </a:t>
                      </a:r>
                      <a:br>
                        <a:rPr lang="en-GB" sz="1400" dirty="0"/>
                      </a:br>
                      <a:r>
                        <a:rPr lang="en-GB" sz="1400" dirty="0"/>
                        <a:t>(Greater Cambridge)</a:t>
                      </a:r>
                    </a:p>
                  </a:txBody>
                  <a:tcPr anchor="ctr">
                    <a:solidFill>
                      <a:srgbClr val="203864"/>
                    </a:solidFill>
                  </a:tcPr>
                </a:tc>
                <a:tc>
                  <a:txBody>
                    <a:bodyPr/>
                    <a:lstStyle/>
                    <a:p>
                      <a:pPr algn="ctr"/>
                      <a:r>
                        <a:rPr lang="en-GB" sz="1400" dirty="0"/>
                        <a:t>Posting Intensity </a:t>
                      </a:r>
                      <a:br>
                        <a:rPr lang="en-GB" sz="1400" dirty="0"/>
                      </a:br>
                      <a:r>
                        <a:rPr lang="en-GB" sz="1400" dirty="0"/>
                        <a:t>(Greater Cambridge)</a:t>
                      </a:r>
                    </a:p>
                  </a:txBody>
                  <a:tcPr anchor="ctr">
                    <a:solidFill>
                      <a:srgbClr val="203864"/>
                    </a:solidFill>
                  </a:tcPr>
                </a:tc>
                <a:extLst>
                  <a:ext uri="{0D108BD9-81ED-4DB2-BD59-A6C34878D82A}">
                    <a16:rowId xmlns:a16="http://schemas.microsoft.com/office/drawing/2014/main" val="3812995201"/>
                  </a:ext>
                </a:extLst>
              </a:tr>
              <a:tr h="302418">
                <a:tc>
                  <a:txBody>
                    <a:bodyPr/>
                    <a:lstStyle/>
                    <a:p>
                      <a:pPr algn="ctr"/>
                      <a:r>
                        <a:rPr lang="en-GB" sz="1400" b="1" dirty="0"/>
                        <a:t>37 Days</a:t>
                      </a:r>
                    </a:p>
                  </a:txBody>
                  <a:tcPr/>
                </a:tc>
                <a:tc>
                  <a:txBody>
                    <a:bodyPr/>
                    <a:lstStyle/>
                    <a:p>
                      <a:pPr algn="ctr"/>
                      <a:r>
                        <a:rPr lang="en-GB" sz="1600" b="1" dirty="0"/>
                        <a:t>3:1</a:t>
                      </a:r>
                    </a:p>
                  </a:txBody>
                  <a:tcPr/>
                </a:tc>
                <a:extLst>
                  <a:ext uri="{0D108BD9-81ED-4DB2-BD59-A6C34878D82A}">
                    <a16:rowId xmlns:a16="http://schemas.microsoft.com/office/drawing/2014/main" val="1735973738"/>
                  </a:ext>
                </a:extLst>
              </a:tr>
            </a:tbl>
          </a:graphicData>
        </a:graphic>
      </p:graphicFrame>
    </p:spTree>
    <p:extLst>
      <p:ext uri="{BB962C8B-B14F-4D97-AF65-F5344CB8AC3E}">
        <p14:creationId xmlns:p14="http://schemas.microsoft.com/office/powerpoint/2010/main" val="259803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0C203-1965-AA2D-A481-F4DC28F7B9C6}"/>
              </a:ext>
            </a:extLst>
          </p:cNvPr>
          <p:cNvSpPr/>
          <p:nvPr/>
        </p:nvSpPr>
        <p:spPr>
          <a:xfrm>
            <a:off x="0" y="-3610"/>
            <a:ext cx="12192000" cy="86034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Labour Market Headline Findings – January to December 2022</a:t>
            </a:r>
          </a:p>
        </p:txBody>
      </p:sp>
      <p:sp>
        <p:nvSpPr>
          <p:cNvPr id="5" name="TextBox 4">
            <a:extLst>
              <a:ext uri="{FF2B5EF4-FFF2-40B4-BE49-F238E27FC236}">
                <a16:creationId xmlns:a16="http://schemas.microsoft.com/office/drawing/2014/main" id="{3504BDA3-ECA1-3CB6-A871-2440E752EF28}"/>
              </a:ext>
            </a:extLst>
          </p:cNvPr>
          <p:cNvSpPr txBox="1"/>
          <p:nvPr/>
        </p:nvSpPr>
        <p:spPr>
          <a:xfrm>
            <a:off x="615820" y="1166327"/>
            <a:ext cx="10963470" cy="64633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headline labour market statistics for the full 2022 year </a:t>
            </a:r>
            <a:r>
              <a:rPr lang="en-GB" b="1" dirty="0">
                <a:latin typeface="Calibri" panose="020F0502020204030204" pitchFamily="34" charset="0"/>
                <a:ea typeface="Calibri" panose="020F0502020204030204" pitchFamily="34" charset="0"/>
                <a:cs typeface="Times New Roman" panose="02020603050405020304" pitchFamily="18" charset="0"/>
              </a:rPr>
              <a:t>across Greater Cambridge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as a whole appear healthier than the UK as a whole, especially when looking at the employment and economic inactivity rates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2059380"/>
            <a:ext cx="11053666" cy="3635547"/>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in previous years, a higher proportion of the Greater Cambridge working age population is economically active and in employment when compared to the UK. </a:t>
            </a:r>
            <a:r>
              <a:rPr lang="en-GB" sz="1800" dirty="0">
                <a:effectLst/>
                <a:latin typeface="Calibri" panose="020F0502020204030204" pitchFamily="34" charset="0"/>
                <a:ea typeface="Calibri" panose="020F0502020204030204" pitchFamily="34" charset="0"/>
                <a:cs typeface="Times New Roman" panose="02020603050405020304" pitchFamily="18" charset="0"/>
              </a:rPr>
              <a:t>Looking at the 16–64-year-old population, the region has consistently had a higher employment rate, a lower unemployment rate and a lower economic inactivity rate than the UK. </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Looking at how these rates have changed since the last quarter, and when compared to the same point in 2021, the employment rate is showing </a:t>
            </a:r>
            <a:r>
              <a:rPr lang="en-GB" b="1" dirty="0">
                <a:latin typeface="Calibri" panose="020F0502020204030204" pitchFamily="34" charset="0"/>
                <a:ea typeface="Calibri" panose="020F0502020204030204" pitchFamily="34" charset="0"/>
                <a:cs typeface="Times New Roman" panose="02020603050405020304" pitchFamily="18" charset="0"/>
              </a:rPr>
              <a:t>decreases whilst the economically inactive population is increasing. This may indicate residents leaving the labour market. </a:t>
            </a:r>
            <a:r>
              <a:rPr lang="en-GB" dirty="0">
                <a:latin typeface="Calibri" panose="020F0502020204030204" pitchFamily="34" charset="0"/>
                <a:ea typeface="Calibri" panose="020F0502020204030204" pitchFamily="34" charset="0"/>
                <a:cs typeface="Times New Roman" panose="02020603050405020304" pitchFamily="18" charset="0"/>
              </a:rPr>
              <a:t>This change in economic inactivity has not been seen on a national level but may also be a result of sporadic data due to the small geographical area of the region. The unemployment rate shows decreases in parity with the UK.</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Looking at Census 2021 and the reason for the economic inactivity </a:t>
            </a:r>
            <a:r>
              <a:rPr lang="en-GB" dirty="0">
                <a:latin typeface="Calibri" panose="020F0502020204030204" pitchFamily="34" charset="0"/>
                <a:ea typeface="Calibri" panose="020F0502020204030204" pitchFamily="34" charset="0"/>
                <a:cs typeface="Times New Roman" panose="02020603050405020304" pitchFamily="18" charset="0"/>
              </a:rPr>
              <a:t>being a student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is more prominent amongst the Greater Cambridge population than the United Kingdom as a whole. This is due to the presence of the University of Cambridge and Anglia Ruskin University.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467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0C203-1965-AA2D-A481-F4DC28F7B9C6}"/>
              </a:ext>
            </a:extLst>
          </p:cNvPr>
          <p:cNvSpPr/>
          <p:nvPr/>
        </p:nvSpPr>
        <p:spPr>
          <a:xfrm>
            <a:off x="0" y="-3610"/>
            <a:ext cx="12192000" cy="860345"/>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Labour Market Headlines - Definitions</a:t>
            </a:r>
          </a:p>
        </p:txBody>
      </p:sp>
      <p:graphicFrame>
        <p:nvGraphicFramePr>
          <p:cNvPr id="2" name="Diagram 1">
            <a:extLst>
              <a:ext uri="{FF2B5EF4-FFF2-40B4-BE49-F238E27FC236}">
                <a16:creationId xmlns:a16="http://schemas.microsoft.com/office/drawing/2014/main" id="{B430C49A-A2BB-45CF-83AA-0CA8672E082A}"/>
              </a:ext>
            </a:extLst>
          </p:cNvPr>
          <p:cNvGraphicFramePr/>
          <p:nvPr/>
        </p:nvGraphicFramePr>
        <p:xfrm>
          <a:off x="519723" y="977573"/>
          <a:ext cx="111525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04E18DC-FBAF-5902-FF1B-A5BFE4550076}"/>
              </a:ext>
            </a:extLst>
          </p:cNvPr>
          <p:cNvSpPr txBox="1"/>
          <p:nvPr/>
        </p:nvSpPr>
        <p:spPr>
          <a:xfrm>
            <a:off x="774441" y="6332412"/>
            <a:ext cx="9759820" cy="369332"/>
          </a:xfrm>
          <a:prstGeom prst="rect">
            <a:avLst/>
          </a:prstGeom>
          <a:noFill/>
        </p:spPr>
        <p:txBody>
          <a:bodyPr wrap="square" rtlCol="0">
            <a:spAutoFit/>
          </a:bodyPr>
          <a:lstStyle/>
          <a:p>
            <a:r>
              <a:rPr lang="en-GB" b="1" dirty="0"/>
              <a:t>Note – All of these measures are calculated on the basis of the working age (16-64) population</a:t>
            </a:r>
          </a:p>
        </p:txBody>
      </p:sp>
    </p:spTree>
    <p:extLst>
      <p:ext uri="{BB962C8B-B14F-4D97-AF65-F5344CB8AC3E}">
        <p14:creationId xmlns:p14="http://schemas.microsoft.com/office/powerpoint/2010/main" val="1068478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849CC-A81F-4D03-803D-DFBD23F9C2C9}"/>
              </a:ext>
            </a:extLst>
          </p:cNvPr>
          <p:cNvPicPr>
            <a:picLocks noChangeAspect="1"/>
          </p:cNvPicPr>
          <p:nvPr/>
        </p:nvPicPr>
        <p:blipFill>
          <a:blip r:embed="rId3"/>
          <a:stretch>
            <a:fillRect/>
          </a:stretch>
        </p:blipFill>
        <p:spPr>
          <a:xfrm>
            <a:off x="2764611" y="5176509"/>
            <a:ext cx="2365453" cy="1243692"/>
          </a:xfrm>
          <a:prstGeom prst="rect">
            <a:avLst/>
          </a:prstGeom>
        </p:spPr>
      </p:pic>
      <p:sp>
        <p:nvSpPr>
          <p:cNvPr id="110" name="Rectangle: Rounded Corners 109">
            <a:extLst>
              <a:ext uri="{FF2B5EF4-FFF2-40B4-BE49-F238E27FC236}">
                <a16:creationId xmlns:a16="http://schemas.microsoft.com/office/drawing/2014/main" id="{F9E6AAF1-7C93-4AC5-86FB-2949B4C1BAEB}"/>
              </a:ext>
            </a:extLst>
          </p:cNvPr>
          <p:cNvSpPr/>
          <p:nvPr/>
        </p:nvSpPr>
        <p:spPr>
          <a:xfrm>
            <a:off x="91053" y="5165300"/>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Rounded Corners 106">
            <a:extLst>
              <a:ext uri="{FF2B5EF4-FFF2-40B4-BE49-F238E27FC236}">
                <a16:creationId xmlns:a16="http://schemas.microsoft.com/office/drawing/2014/main" id="{D7F2723E-AB88-4240-BE4B-DAF46CFBAD98}"/>
              </a:ext>
            </a:extLst>
          </p:cNvPr>
          <p:cNvSpPr/>
          <p:nvPr/>
        </p:nvSpPr>
        <p:spPr>
          <a:xfrm>
            <a:off x="5573236" y="2917982"/>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Rounded Corners 104">
            <a:extLst>
              <a:ext uri="{FF2B5EF4-FFF2-40B4-BE49-F238E27FC236}">
                <a16:creationId xmlns:a16="http://schemas.microsoft.com/office/drawing/2014/main" id="{DDA93802-CBC6-4DB6-804E-BF86EE8C0B15}"/>
              </a:ext>
            </a:extLst>
          </p:cNvPr>
          <p:cNvSpPr/>
          <p:nvPr/>
        </p:nvSpPr>
        <p:spPr>
          <a:xfrm>
            <a:off x="2805018" y="2910252"/>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Rounded Corners 102">
            <a:extLst>
              <a:ext uri="{FF2B5EF4-FFF2-40B4-BE49-F238E27FC236}">
                <a16:creationId xmlns:a16="http://schemas.microsoft.com/office/drawing/2014/main" id="{6F279233-6CB4-4697-8AC3-FC8004F862BA}"/>
              </a:ext>
            </a:extLst>
          </p:cNvPr>
          <p:cNvSpPr/>
          <p:nvPr/>
        </p:nvSpPr>
        <p:spPr>
          <a:xfrm>
            <a:off x="135981" y="2911840"/>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C43544D9-1A17-4537-8D82-345153CA93F2}"/>
              </a:ext>
            </a:extLst>
          </p:cNvPr>
          <p:cNvSpPr/>
          <p:nvPr/>
        </p:nvSpPr>
        <p:spPr>
          <a:xfrm>
            <a:off x="5535428" y="525431"/>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81510555-CC38-4FD7-A386-374D0CAAD93B}"/>
              </a:ext>
            </a:extLst>
          </p:cNvPr>
          <p:cNvSpPr/>
          <p:nvPr/>
        </p:nvSpPr>
        <p:spPr>
          <a:xfrm>
            <a:off x="2836848" y="529048"/>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BD9936E-E90D-4F5A-9096-CBDF4591EA74}"/>
              </a:ext>
            </a:extLst>
          </p:cNvPr>
          <p:cNvSpPr/>
          <p:nvPr/>
        </p:nvSpPr>
        <p:spPr>
          <a:xfrm>
            <a:off x="0" y="-19784"/>
            <a:ext cx="12192000" cy="518518"/>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Unemployment Rate Overall (aged 16-64) – 2.4%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B2690C-64E7-46A5-91DE-7DF2FE01A50A}"/>
              </a:ext>
            </a:extLst>
          </p:cNvPr>
          <p:cNvSpPr txBox="1"/>
          <p:nvPr/>
        </p:nvSpPr>
        <p:spPr>
          <a:xfrm>
            <a:off x="229577" y="790513"/>
            <a:ext cx="2117213" cy="923330"/>
          </a:xfrm>
          <a:prstGeom prst="rect">
            <a:avLst/>
          </a:prstGeom>
          <a:noFill/>
        </p:spPr>
        <p:txBody>
          <a:bodyPr wrap="square" rtlCol="0">
            <a:spAutoFit/>
          </a:bodyPr>
          <a:lstStyle/>
          <a:p>
            <a:r>
              <a:rPr lang="en-GB" dirty="0">
                <a:solidFill>
                  <a:schemeClr val="bg1"/>
                </a:solidFill>
              </a:rPr>
              <a:t>Rolling Quarterly change </a:t>
            </a:r>
            <a:br>
              <a:rPr lang="en-GB" dirty="0">
                <a:solidFill>
                  <a:schemeClr val="bg1"/>
                </a:solidFill>
              </a:rPr>
            </a:br>
            <a:r>
              <a:rPr lang="en-GB" dirty="0">
                <a:solidFill>
                  <a:schemeClr val="bg1"/>
                </a:solidFill>
              </a:rPr>
              <a:t>(Jan – Mar 2022):</a:t>
            </a:r>
          </a:p>
        </p:txBody>
      </p:sp>
      <p:sp>
        <p:nvSpPr>
          <p:cNvPr id="7" name="Isosceles Triangle 6">
            <a:extLst>
              <a:ext uri="{FF2B5EF4-FFF2-40B4-BE49-F238E27FC236}">
                <a16:creationId xmlns:a16="http://schemas.microsoft.com/office/drawing/2014/main" id="{753FCAC4-4E3F-421E-95E6-11303ADDBDEC}"/>
              </a:ext>
            </a:extLst>
          </p:cNvPr>
          <p:cNvSpPr/>
          <p:nvPr/>
        </p:nvSpPr>
        <p:spPr>
          <a:xfrm>
            <a:off x="2150796" y="995186"/>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9451563" y="1289223"/>
            <a:ext cx="828675" cy="369332"/>
          </a:xfrm>
          <a:prstGeom prst="rect">
            <a:avLst/>
          </a:prstGeom>
          <a:noFill/>
        </p:spPr>
        <p:txBody>
          <a:bodyPr wrap="square" rtlCol="0">
            <a:spAutoFit/>
          </a:bodyPr>
          <a:lstStyle/>
          <a:p>
            <a:r>
              <a:rPr lang="en-GB" dirty="0">
                <a:solidFill>
                  <a:schemeClr val="bg1"/>
                </a:solidFill>
              </a:rPr>
              <a:t>+1.9%</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133193" y="133325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7A43E9B4-B252-42F4-837C-B91114425CF2}"/>
              </a:ext>
            </a:extLst>
          </p:cNvPr>
          <p:cNvSpPr/>
          <p:nvPr/>
        </p:nvSpPr>
        <p:spPr>
          <a:xfrm>
            <a:off x="117214" y="540658"/>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A46E379-432A-4C10-8E37-008D5E29AC9B}"/>
              </a:ext>
            </a:extLst>
          </p:cNvPr>
          <p:cNvSpPr txBox="1"/>
          <p:nvPr/>
        </p:nvSpPr>
        <p:spPr>
          <a:xfrm>
            <a:off x="322602" y="612192"/>
            <a:ext cx="2811630" cy="369332"/>
          </a:xfrm>
          <a:prstGeom prst="rect">
            <a:avLst/>
          </a:prstGeom>
          <a:noFill/>
        </p:spPr>
        <p:txBody>
          <a:bodyPr wrap="square" rtlCol="0">
            <a:spAutoFit/>
          </a:bodyPr>
          <a:lstStyle/>
          <a:p>
            <a:r>
              <a:rPr lang="en-GB" dirty="0">
                <a:solidFill>
                  <a:schemeClr val="bg1"/>
                </a:solidFill>
              </a:rPr>
              <a:t>Quarterly change </a:t>
            </a:r>
          </a:p>
        </p:txBody>
      </p:sp>
      <p:sp>
        <p:nvSpPr>
          <p:cNvPr id="26" name="TextBox 25">
            <a:extLst>
              <a:ext uri="{FF2B5EF4-FFF2-40B4-BE49-F238E27FC236}">
                <a16:creationId xmlns:a16="http://schemas.microsoft.com/office/drawing/2014/main" id="{BA237704-3670-4F53-90BD-CB3017DC5149}"/>
              </a:ext>
            </a:extLst>
          </p:cNvPr>
          <p:cNvSpPr txBox="1"/>
          <p:nvPr/>
        </p:nvSpPr>
        <p:spPr>
          <a:xfrm>
            <a:off x="1257654" y="1128723"/>
            <a:ext cx="828675" cy="369332"/>
          </a:xfrm>
          <a:prstGeom prst="rect">
            <a:avLst/>
          </a:prstGeom>
          <a:noFill/>
        </p:spPr>
        <p:txBody>
          <a:bodyPr wrap="square" rtlCol="0">
            <a:spAutoFit/>
          </a:bodyPr>
          <a:lstStyle/>
          <a:p>
            <a:r>
              <a:rPr lang="en-GB" dirty="0">
                <a:solidFill>
                  <a:schemeClr val="bg1"/>
                </a:solidFill>
              </a:rPr>
              <a:t>-1.1pp</a:t>
            </a:r>
          </a:p>
        </p:txBody>
      </p:sp>
      <p:sp>
        <p:nvSpPr>
          <p:cNvPr id="27" name="Isosceles Triangle 26">
            <a:extLst>
              <a:ext uri="{FF2B5EF4-FFF2-40B4-BE49-F238E27FC236}">
                <a16:creationId xmlns:a16="http://schemas.microsoft.com/office/drawing/2014/main" id="{AE3B578A-33BC-44D7-AF11-7993F730CAAC}"/>
              </a:ext>
            </a:extLst>
          </p:cNvPr>
          <p:cNvSpPr/>
          <p:nvPr/>
        </p:nvSpPr>
        <p:spPr>
          <a:xfrm rot="10800000">
            <a:off x="571602" y="1252175"/>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BD12EBD-06D3-4C18-95B9-517F1B1912CD}"/>
              </a:ext>
            </a:extLst>
          </p:cNvPr>
          <p:cNvSpPr txBox="1"/>
          <p:nvPr/>
        </p:nvSpPr>
        <p:spPr>
          <a:xfrm>
            <a:off x="3135163" y="591908"/>
            <a:ext cx="2265691" cy="369332"/>
          </a:xfrm>
          <a:prstGeom prst="rect">
            <a:avLst/>
          </a:prstGeom>
          <a:noFill/>
        </p:spPr>
        <p:txBody>
          <a:bodyPr wrap="square" rtlCol="0">
            <a:spAutoFit/>
          </a:bodyPr>
          <a:lstStyle/>
          <a:p>
            <a:r>
              <a:rPr lang="en-GB" dirty="0">
                <a:solidFill>
                  <a:schemeClr val="bg1"/>
                </a:solidFill>
              </a:rPr>
              <a:t>Previous change </a:t>
            </a:r>
          </a:p>
        </p:txBody>
      </p:sp>
      <p:sp>
        <p:nvSpPr>
          <p:cNvPr id="31" name="TextBox 30">
            <a:extLst>
              <a:ext uri="{FF2B5EF4-FFF2-40B4-BE49-F238E27FC236}">
                <a16:creationId xmlns:a16="http://schemas.microsoft.com/office/drawing/2014/main" id="{70B05889-F667-4126-9EFF-48E5296FF799}"/>
              </a:ext>
            </a:extLst>
          </p:cNvPr>
          <p:cNvSpPr txBox="1"/>
          <p:nvPr/>
        </p:nvSpPr>
        <p:spPr>
          <a:xfrm>
            <a:off x="3391290" y="1060580"/>
            <a:ext cx="1236273" cy="369332"/>
          </a:xfrm>
          <a:prstGeom prst="rect">
            <a:avLst/>
          </a:prstGeom>
          <a:noFill/>
        </p:spPr>
        <p:txBody>
          <a:bodyPr wrap="square" rtlCol="0">
            <a:spAutoFit/>
          </a:bodyPr>
          <a:lstStyle/>
          <a:p>
            <a:r>
              <a:rPr lang="en-GB" dirty="0">
                <a:solidFill>
                  <a:schemeClr val="bg1"/>
                </a:solidFill>
              </a:rPr>
              <a:t>No Change</a:t>
            </a:r>
          </a:p>
        </p:txBody>
      </p:sp>
      <p:sp>
        <p:nvSpPr>
          <p:cNvPr id="35" name="TextBox 34">
            <a:extLst>
              <a:ext uri="{FF2B5EF4-FFF2-40B4-BE49-F238E27FC236}">
                <a16:creationId xmlns:a16="http://schemas.microsoft.com/office/drawing/2014/main" id="{C3D82DE4-3E14-4544-B7F5-F99000E28BD3}"/>
              </a:ext>
            </a:extLst>
          </p:cNvPr>
          <p:cNvSpPr txBox="1"/>
          <p:nvPr/>
        </p:nvSpPr>
        <p:spPr>
          <a:xfrm>
            <a:off x="5960767" y="556623"/>
            <a:ext cx="1829246" cy="646331"/>
          </a:xfrm>
          <a:prstGeom prst="rect">
            <a:avLst/>
          </a:prstGeom>
          <a:noFill/>
        </p:spPr>
        <p:txBody>
          <a:bodyPr wrap="square" rtlCol="0">
            <a:spAutoFit/>
          </a:bodyPr>
          <a:lstStyle/>
          <a:p>
            <a:r>
              <a:rPr lang="en-GB" dirty="0">
                <a:solidFill>
                  <a:schemeClr val="bg1"/>
                </a:solidFill>
              </a:rPr>
              <a:t>Change since previous year</a:t>
            </a:r>
          </a:p>
        </p:txBody>
      </p:sp>
      <p:sp>
        <p:nvSpPr>
          <p:cNvPr id="36" name="TextBox 35">
            <a:extLst>
              <a:ext uri="{FF2B5EF4-FFF2-40B4-BE49-F238E27FC236}">
                <a16:creationId xmlns:a16="http://schemas.microsoft.com/office/drawing/2014/main" id="{A6632850-DEA3-47CF-A3F9-08CC4A859D41}"/>
              </a:ext>
            </a:extLst>
          </p:cNvPr>
          <p:cNvSpPr txBox="1"/>
          <p:nvPr/>
        </p:nvSpPr>
        <p:spPr>
          <a:xfrm>
            <a:off x="6534568" y="1256891"/>
            <a:ext cx="828675" cy="369332"/>
          </a:xfrm>
          <a:prstGeom prst="rect">
            <a:avLst/>
          </a:prstGeom>
          <a:noFill/>
        </p:spPr>
        <p:txBody>
          <a:bodyPr wrap="square" rtlCol="0">
            <a:spAutoFit/>
          </a:bodyPr>
          <a:lstStyle/>
          <a:p>
            <a:r>
              <a:rPr lang="en-GB" dirty="0">
                <a:solidFill>
                  <a:schemeClr val="bg1"/>
                </a:solidFill>
              </a:rPr>
              <a:t>-1.2pp</a:t>
            </a:r>
          </a:p>
        </p:txBody>
      </p:sp>
      <p:sp>
        <p:nvSpPr>
          <p:cNvPr id="37" name="Isosceles Triangle 36">
            <a:extLst>
              <a:ext uri="{FF2B5EF4-FFF2-40B4-BE49-F238E27FC236}">
                <a16:creationId xmlns:a16="http://schemas.microsoft.com/office/drawing/2014/main" id="{4233631E-D0B7-4FF8-84F2-7235E3E985DB}"/>
              </a:ext>
            </a:extLst>
          </p:cNvPr>
          <p:cNvSpPr/>
          <p:nvPr/>
        </p:nvSpPr>
        <p:spPr>
          <a:xfrm rot="10800000">
            <a:off x="6066050" y="1287978"/>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3398FDB-FB75-F664-1FF3-840988E0D6CB}"/>
              </a:ext>
            </a:extLst>
          </p:cNvPr>
          <p:cNvSpPr/>
          <p:nvPr/>
        </p:nvSpPr>
        <p:spPr>
          <a:xfrm>
            <a:off x="-7425" y="2213684"/>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Rate Overall (aged 16-64) – 78.9%</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34598BF2-D280-92CB-C5D6-EBABC340F773}"/>
              </a:ext>
            </a:extLst>
          </p:cNvPr>
          <p:cNvSpPr txBox="1"/>
          <p:nvPr/>
        </p:nvSpPr>
        <p:spPr>
          <a:xfrm>
            <a:off x="9552375" y="3618292"/>
            <a:ext cx="828675" cy="369332"/>
          </a:xfrm>
          <a:prstGeom prst="rect">
            <a:avLst/>
          </a:prstGeom>
          <a:noFill/>
        </p:spPr>
        <p:txBody>
          <a:bodyPr wrap="square" rtlCol="0">
            <a:spAutoFit/>
          </a:bodyPr>
          <a:lstStyle/>
          <a:p>
            <a:r>
              <a:rPr lang="en-GB" dirty="0">
                <a:solidFill>
                  <a:schemeClr val="bg1"/>
                </a:solidFill>
              </a:rPr>
              <a:t>+1.9%</a:t>
            </a:r>
          </a:p>
        </p:txBody>
      </p:sp>
      <p:sp>
        <p:nvSpPr>
          <p:cNvPr id="61" name="Isosceles Triangle 60">
            <a:extLst>
              <a:ext uri="{FF2B5EF4-FFF2-40B4-BE49-F238E27FC236}">
                <a16:creationId xmlns:a16="http://schemas.microsoft.com/office/drawing/2014/main" id="{867657DF-ADCE-C781-F882-051FC2696153}"/>
              </a:ext>
            </a:extLst>
          </p:cNvPr>
          <p:cNvSpPr/>
          <p:nvPr/>
        </p:nvSpPr>
        <p:spPr>
          <a:xfrm>
            <a:off x="9234005" y="3662328"/>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8038C187-6ADA-9919-4567-63B78BECB38C}"/>
              </a:ext>
            </a:extLst>
          </p:cNvPr>
          <p:cNvSpPr txBox="1"/>
          <p:nvPr/>
        </p:nvSpPr>
        <p:spPr>
          <a:xfrm>
            <a:off x="350155" y="2986422"/>
            <a:ext cx="1829246" cy="369332"/>
          </a:xfrm>
          <a:prstGeom prst="rect">
            <a:avLst/>
          </a:prstGeom>
          <a:noFill/>
        </p:spPr>
        <p:txBody>
          <a:bodyPr wrap="square" rtlCol="0">
            <a:spAutoFit/>
          </a:bodyPr>
          <a:lstStyle/>
          <a:p>
            <a:r>
              <a:rPr lang="en-GB" dirty="0">
                <a:solidFill>
                  <a:schemeClr val="bg1"/>
                </a:solidFill>
              </a:rPr>
              <a:t>Quarterly change </a:t>
            </a:r>
          </a:p>
        </p:txBody>
      </p:sp>
      <p:sp>
        <p:nvSpPr>
          <p:cNvPr id="64" name="TextBox 63">
            <a:extLst>
              <a:ext uri="{FF2B5EF4-FFF2-40B4-BE49-F238E27FC236}">
                <a16:creationId xmlns:a16="http://schemas.microsoft.com/office/drawing/2014/main" id="{E37C5959-68DE-84A7-3DD3-529DEE5AAB70}"/>
              </a:ext>
            </a:extLst>
          </p:cNvPr>
          <p:cNvSpPr txBox="1"/>
          <p:nvPr/>
        </p:nvSpPr>
        <p:spPr>
          <a:xfrm>
            <a:off x="1268347" y="3484997"/>
            <a:ext cx="876633" cy="369332"/>
          </a:xfrm>
          <a:prstGeom prst="rect">
            <a:avLst/>
          </a:prstGeom>
          <a:noFill/>
        </p:spPr>
        <p:txBody>
          <a:bodyPr wrap="square" rtlCol="0">
            <a:spAutoFit/>
          </a:bodyPr>
          <a:lstStyle/>
          <a:p>
            <a:r>
              <a:rPr lang="en-GB" dirty="0">
                <a:solidFill>
                  <a:schemeClr val="bg1"/>
                </a:solidFill>
              </a:rPr>
              <a:t>-0.2pp</a:t>
            </a:r>
          </a:p>
        </p:txBody>
      </p:sp>
      <p:sp>
        <p:nvSpPr>
          <p:cNvPr id="65" name="Isosceles Triangle 64">
            <a:extLst>
              <a:ext uri="{FF2B5EF4-FFF2-40B4-BE49-F238E27FC236}">
                <a16:creationId xmlns:a16="http://schemas.microsoft.com/office/drawing/2014/main" id="{C7FB3E6D-F683-77CB-17F3-D23134313239}"/>
              </a:ext>
            </a:extLst>
          </p:cNvPr>
          <p:cNvSpPr/>
          <p:nvPr/>
        </p:nvSpPr>
        <p:spPr>
          <a:xfrm rot="10800000">
            <a:off x="712649" y="355398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5CD9743E-7788-3157-7BE0-96396E246CF7}"/>
              </a:ext>
            </a:extLst>
          </p:cNvPr>
          <p:cNvSpPr txBox="1"/>
          <p:nvPr/>
        </p:nvSpPr>
        <p:spPr>
          <a:xfrm>
            <a:off x="3141694" y="2997426"/>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endParaRPr lang="en-GB" dirty="0">
              <a:solidFill>
                <a:schemeClr val="bg1"/>
              </a:solidFill>
            </a:endParaRPr>
          </a:p>
        </p:txBody>
      </p:sp>
      <p:sp>
        <p:nvSpPr>
          <p:cNvPr id="70" name="Isosceles Triangle 69">
            <a:extLst>
              <a:ext uri="{FF2B5EF4-FFF2-40B4-BE49-F238E27FC236}">
                <a16:creationId xmlns:a16="http://schemas.microsoft.com/office/drawing/2014/main" id="{DF110FED-2A25-863F-E4B8-14D89ECFBB09}"/>
              </a:ext>
            </a:extLst>
          </p:cNvPr>
          <p:cNvSpPr/>
          <p:nvPr/>
        </p:nvSpPr>
        <p:spPr>
          <a:xfrm rot="10800000">
            <a:off x="3488305" y="354266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78FBA52C-942F-538E-3E6F-E396265993D3}"/>
              </a:ext>
            </a:extLst>
          </p:cNvPr>
          <p:cNvSpPr txBox="1"/>
          <p:nvPr/>
        </p:nvSpPr>
        <p:spPr>
          <a:xfrm>
            <a:off x="5984199" y="2964957"/>
            <a:ext cx="1829246" cy="646331"/>
          </a:xfrm>
          <a:prstGeom prst="rect">
            <a:avLst/>
          </a:prstGeom>
          <a:noFill/>
        </p:spPr>
        <p:txBody>
          <a:bodyPr wrap="square" rtlCol="0">
            <a:spAutoFit/>
          </a:bodyPr>
          <a:lstStyle/>
          <a:p>
            <a:r>
              <a:rPr lang="en-GB" dirty="0">
                <a:solidFill>
                  <a:schemeClr val="bg1"/>
                </a:solidFill>
              </a:rPr>
              <a:t>Change since previous year</a:t>
            </a:r>
          </a:p>
        </p:txBody>
      </p:sp>
      <p:sp>
        <p:nvSpPr>
          <p:cNvPr id="74" name="TextBox 73">
            <a:extLst>
              <a:ext uri="{FF2B5EF4-FFF2-40B4-BE49-F238E27FC236}">
                <a16:creationId xmlns:a16="http://schemas.microsoft.com/office/drawing/2014/main" id="{FC98A482-86AA-4042-3456-9F57EE1230A8}"/>
              </a:ext>
            </a:extLst>
          </p:cNvPr>
          <p:cNvSpPr txBox="1"/>
          <p:nvPr/>
        </p:nvSpPr>
        <p:spPr>
          <a:xfrm>
            <a:off x="6600918" y="3634770"/>
            <a:ext cx="828675" cy="369332"/>
          </a:xfrm>
          <a:prstGeom prst="rect">
            <a:avLst/>
          </a:prstGeom>
          <a:noFill/>
        </p:spPr>
        <p:txBody>
          <a:bodyPr wrap="square" rtlCol="0">
            <a:spAutoFit/>
          </a:bodyPr>
          <a:lstStyle/>
          <a:p>
            <a:r>
              <a:rPr lang="en-GB" dirty="0">
                <a:solidFill>
                  <a:schemeClr val="bg1"/>
                </a:solidFill>
              </a:rPr>
              <a:t>-2.0pp</a:t>
            </a:r>
          </a:p>
        </p:txBody>
      </p:sp>
      <p:sp>
        <p:nvSpPr>
          <p:cNvPr id="75" name="Isosceles Triangle 74">
            <a:extLst>
              <a:ext uri="{FF2B5EF4-FFF2-40B4-BE49-F238E27FC236}">
                <a16:creationId xmlns:a16="http://schemas.microsoft.com/office/drawing/2014/main" id="{D99F271C-DD6E-02C7-2DF8-E87CC80C921B}"/>
              </a:ext>
            </a:extLst>
          </p:cNvPr>
          <p:cNvSpPr/>
          <p:nvPr/>
        </p:nvSpPr>
        <p:spPr>
          <a:xfrm flipV="1">
            <a:off x="6199602" y="3666925"/>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CFA744BB-686B-8D1B-BB69-4810B7047571}"/>
              </a:ext>
            </a:extLst>
          </p:cNvPr>
          <p:cNvSpPr txBox="1"/>
          <p:nvPr/>
        </p:nvSpPr>
        <p:spPr>
          <a:xfrm>
            <a:off x="8159847" y="496855"/>
            <a:ext cx="3914939" cy="1754326"/>
          </a:xfrm>
          <a:prstGeom prst="rect">
            <a:avLst/>
          </a:prstGeom>
          <a:noFill/>
        </p:spPr>
        <p:txBody>
          <a:bodyPr wrap="square" rtlCol="0">
            <a:spAutoFit/>
          </a:bodyPr>
          <a:lstStyle/>
          <a:p>
            <a:r>
              <a:rPr lang="en-GB" dirty="0"/>
              <a:t>The unemployment rate in Dec 2022 was 2.4% </a:t>
            </a:r>
            <a:r>
              <a:rPr lang="en-GB" sz="1400" i="1" dirty="0"/>
              <a:t>(lower than the 3.6% nationally)</a:t>
            </a:r>
            <a:r>
              <a:rPr lang="en-GB" dirty="0"/>
              <a:t>, this has decreased by -1.1 percentage points since the last quarter and is -1.2pp lower than the level 12 months previously</a:t>
            </a:r>
          </a:p>
        </p:txBody>
      </p:sp>
      <p:sp>
        <p:nvSpPr>
          <p:cNvPr id="78" name="TextBox 77">
            <a:extLst>
              <a:ext uri="{FF2B5EF4-FFF2-40B4-BE49-F238E27FC236}">
                <a16:creationId xmlns:a16="http://schemas.microsoft.com/office/drawing/2014/main" id="{F8A212EA-76DB-7EB1-529C-D91FAC586E07}"/>
              </a:ext>
            </a:extLst>
          </p:cNvPr>
          <p:cNvSpPr txBox="1"/>
          <p:nvPr/>
        </p:nvSpPr>
        <p:spPr>
          <a:xfrm>
            <a:off x="-101178" y="6651408"/>
            <a:ext cx="11982893" cy="276999"/>
          </a:xfrm>
          <a:prstGeom prst="rect">
            <a:avLst/>
          </a:prstGeom>
          <a:noFill/>
        </p:spPr>
        <p:txBody>
          <a:bodyPr wrap="square" rtlCol="0">
            <a:spAutoFit/>
          </a:bodyPr>
          <a:lstStyle/>
          <a:p>
            <a:r>
              <a:rPr lang="en-GB" sz="1050" b="1" i="1" dirty="0"/>
              <a:t>* Please note: estimates and confidence intervals are unreliable due to small sample sizes and so should be treated as indicative</a:t>
            </a:r>
            <a:r>
              <a:rPr lang="en-GB" sz="1200" b="1" i="1" dirty="0"/>
              <a:t>.</a:t>
            </a:r>
          </a:p>
        </p:txBody>
      </p:sp>
      <p:sp>
        <p:nvSpPr>
          <p:cNvPr id="80" name="TextBox 79">
            <a:extLst>
              <a:ext uri="{FF2B5EF4-FFF2-40B4-BE49-F238E27FC236}">
                <a16:creationId xmlns:a16="http://schemas.microsoft.com/office/drawing/2014/main" id="{38685B54-8663-323C-4446-2926EFA78D59}"/>
              </a:ext>
            </a:extLst>
          </p:cNvPr>
          <p:cNvSpPr txBox="1"/>
          <p:nvPr/>
        </p:nvSpPr>
        <p:spPr>
          <a:xfrm>
            <a:off x="8159847" y="2800675"/>
            <a:ext cx="3914939" cy="1754326"/>
          </a:xfrm>
          <a:prstGeom prst="rect">
            <a:avLst/>
          </a:prstGeom>
          <a:noFill/>
        </p:spPr>
        <p:txBody>
          <a:bodyPr wrap="square" rtlCol="0">
            <a:spAutoFit/>
          </a:bodyPr>
          <a:lstStyle/>
          <a:p>
            <a:r>
              <a:rPr lang="en-GB" dirty="0"/>
              <a:t>The employment rate to Dec 2022 was 78.9% </a:t>
            </a:r>
            <a:r>
              <a:rPr lang="en-GB" sz="1400" i="1" dirty="0"/>
              <a:t>(higher than the 75.5% nationally)</a:t>
            </a:r>
            <a:r>
              <a:rPr lang="en-GB" dirty="0"/>
              <a:t>, this has decreased by -0.2 percentage points since the last quarter and is -2.0 percentage points  lower than the level 12 months previously</a:t>
            </a:r>
          </a:p>
        </p:txBody>
      </p:sp>
      <p:sp>
        <p:nvSpPr>
          <p:cNvPr id="81" name="Rectangle 80">
            <a:extLst>
              <a:ext uri="{FF2B5EF4-FFF2-40B4-BE49-F238E27FC236}">
                <a16:creationId xmlns:a16="http://schemas.microsoft.com/office/drawing/2014/main" id="{C7F4585A-AACC-82B7-7A7C-1BCC3905AB1A}"/>
              </a:ext>
            </a:extLst>
          </p:cNvPr>
          <p:cNvSpPr/>
          <p:nvPr/>
        </p:nvSpPr>
        <p:spPr>
          <a:xfrm>
            <a:off x="-17994" y="4495661"/>
            <a:ext cx="12202569"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Economically Inactive (aged 16-64) – 19.2%</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EF483CA0-B927-D0E9-F6B2-30415A08EA21}"/>
              </a:ext>
            </a:extLst>
          </p:cNvPr>
          <p:cNvSpPr txBox="1"/>
          <p:nvPr/>
        </p:nvSpPr>
        <p:spPr>
          <a:xfrm>
            <a:off x="7711253" y="5885195"/>
            <a:ext cx="828675" cy="369332"/>
          </a:xfrm>
          <a:prstGeom prst="rect">
            <a:avLst/>
          </a:prstGeom>
          <a:noFill/>
        </p:spPr>
        <p:txBody>
          <a:bodyPr wrap="square" rtlCol="0">
            <a:spAutoFit/>
          </a:bodyPr>
          <a:lstStyle/>
          <a:p>
            <a:r>
              <a:rPr lang="en-GB" dirty="0">
                <a:solidFill>
                  <a:schemeClr val="bg1"/>
                </a:solidFill>
              </a:rPr>
              <a:t>+1.9%</a:t>
            </a:r>
          </a:p>
        </p:txBody>
      </p:sp>
      <p:sp>
        <p:nvSpPr>
          <p:cNvPr id="89" name="Isosceles Triangle 88">
            <a:extLst>
              <a:ext uri="{FF2B5EF4-FFF2-40B4-BE49-F238E27FC236}">
                <a16:creationId xmlns:a16="http://schemas.microsoft.com/office/drawing/2014/main" id="{0F36978D-ADDC-5D12-7CC4-63C7550F314F}"/>
              </a:ext>
            </a:extLst>
          </p:cNvPr>
          <p:cNvSpPr/>
          <p:nvPr/>
        </p:nvSpPr>
        <p:spPr>
          <a:xfrm>
            <a:off x="7392883" y="592923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316293F3-17B1-87B2-D5DD-AE70E8290F35}"/>
              </a:ext>
            </a:extLst>
          </p:cNvPr>
          <p:cNvSpPr txBox="1"/>
          <p:nvPr/>
        </p:nvSpPr>
        <p:spPr>
          <a:xfrm>
            <a:off x="400073" y="5344316"/>
            <a:ext cx="1829246" cy="338554"/>
          </a:xfrm>
          <a:prstGeom prst="rect">
            <a:avLst/>
          </a:prstGeom>
          <a:noFill/>
        </p:spPr>
        <p:txBody>
          <a:bodyPr wrap="square" rtlCol="0">
            <a:spAutoFit/>
          </a:bodyPr>
          <a:lstStyle/>
          <a:p>
            <a:r>
              <a:rPr lang="en-GB" sz="1600" dirty="0">
                <a:solidFill>
                  <a:schemeClr val="bg1"/>
                </a:solidFill>
              </a:rPr>
              <a:t>Quarterly change </a:t>
            </a:r>
          </a:p>
        </p:txBody>
      </p:sp>
      <p:sp>
        <p:nvSpPr>
          <p:cNvPr id="101" name="Isosceles Triangle 100">
            <a:extLst>
              <a:ext uri="{FF2B5EF4-FFF2-40B4-BE49-F238E27FC236}">
                <a16:creationId xmlns:a16="http://schemas.microsoft.com/office/drawing/2014/main" id="{CA1620F4-E20A-6CD4-2FB9-680EA1DD7655}"/>
              </a:ext>
            </a:extLst>
          </p:cNvPr>
          <p:cNvSpPr/>
          <p:nvPr/>
        </p:nvSpPr>
        <p:spPr>
          <a:xfrm rot="10800000">
            <a:off x="6116159" y="604434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a:extLst>
              <a:ext uri="{FF2B5EF4-FFF2-40B4-BE49-F238E27FC236}">
                <a16:creationId xmlns:a16="http://schemas.microsoft.com/office/drawing/2014/main" id="{9F960194-B3C1-F8B1-5D75-17B6A76CF5AD}"/>
              </a:ext>
            </a:extLst>
          </p:cNvPr>
          <p:cNvSpPr txBox="1"/>
          <p:nvPr/>
        </p:nvSpPr>
        <p:spPr>
          <a:xfrm>
            <a:off x="8288326" y="5174080"/>
            <a:ext cx="3846514" cy="1477328"/>
          </a:xfrm>
          <a:prstGeom prst="rect">
            <a:avLst/>
          </a:prstGeom>
          <a:noFill/>
        </p:spPr>
        <p:txBody>
          <a:bodyPr wrap="square" rtlCol="0">
            <a:spAutoFit/>
          </a:bodyPr>
          <a:lstStyle/>
          <a:p>
            <a:r>
              <a:rPr lang="en-GB" dirty="0"/>
              <a:t>19.2% were economically inactive in the Year to Dec 2022 </a:t>
            </a:r>
            <a:r>
              <a:rPr lang="en-GB" sz="1400" i="1" dirty="0"/>
              <a:t>(lower than the 21.7% nationally), </a:t>
            </a:r>
            <a:r>
              <a:rPr lang="en-GB" dirty="0"/>
              <a:t>this has increased by +1.2pp since the last quarter and is +3.1pp higher than then 12 months previously</a:t>
            </a:r>
          </a:p>
        </p:txBody>
      </p:sp>
      <p:sp>
        <p:nvSpPr>
          <p:cNvPr id="4" name="TextBox 3">
            <a:extLst>
              <a:ext uri="{FF2B5EF4-FFF2-40B4-BE49-F238E27FC236}">
                <a16:creationId xmlns:a16="http://schemas.microsoft.com/office/drawing/2014/main" id="{E7A5170E-94EE-4300-BF85-7ADC5FBCC9C1}"/>
              </a:ext>
            </a:extLst>
          </p:cNvPr>
          <p:cNvSpPr txBox="1"/>
          <p:nvPr/>
        </p:nvSpPr>
        <p:spPr>
          <a:xfrm>
            <a:off x="229577" y="1792132"/>
            <a:ext cx="1999131" cy="430887"/>
          </a:xfrm>
          <a:prstGeom prst="rect">
            <a:avLst/>
          </a:prstGeom>
          <a:noFill/>
        </p:spPr>
        <p:txBody>
          <a:bodyPr wrap="square" rtlCol="0">
            <a:spAutoFit/>
          </a:bodyPr>
          <a:lstStyle/>
          <a:p>
            <a:r>
              <a:rPr lang="en-GB" sz="1100" b="1" i="1" dirty="0"/>
              <a:t>Comparing Jan 2022- Dec 2022 with Oct 2021 - Sept 2022</a:t>
            </a:r>
          </a:p>
        </p:txBody>
      </p:sp>
      <p:sp>
        <p:nvSpPr>
          <p:cNvPr id="76" name="TextBox 75">
            <a:extLst>
              <a:ext uri="{FF2B5EF4-FFF2-40B4-BE49-F238E27FC236}">
                <a16:creationId xmlns:a16="http://schemas.microsoft.com/office/drawing/2014/main" id="{C4CEE736-8941-4B4B-BB0A-3AB73693600C}"/>
              </a:ext>
            </a:extLst>
          </p:cNvPr>
          <p:cNvSpPr txBox="1"/>
          <p:nvPr/>
        </p:nvSpPr>
        <p:spPr>
          <a:xfrm>
            <a:off x="2913321" y="1786127"/>
            <a:ext cx="2129563" cy="430887"/>
          </a:xfrm>
          <a:prstGeom prst="rect">
            <a:avLst/>
          </a:prstGeom>
          <a:noFill/>
        </p:spPr>
        <p:txBody>
          <a:bodyPr wrap="square" rtlCol="0">
            <a:spAutoFit/>
          </a:bodyPr>
          <a:lstStyle/>
          <a:p>
            <a:r>
              <a:rPr lang="en-GB" sz="1100" b="1" i="1" dirty="0"/>
              <a:t>Comparing Oct 2021– Sept 2022 with Jul 2021 – Jun 2022</a:t>
            </a:r>
          </a:p>
        </p:txBody>
      </p:sp>
      <p:sp>
        <p:nvSpPr>
          <p:cNvPr id="93" name="TextBox 92">
            <a:extLst>
              <a:ext uri="{FF2B5EF4-FFF2-40B4-BE49-F238E27FC236}">
                <a16:creationId xmlns:a16="http://schemas.microsoft.com/office/drawing/2014/main" id="{D6EF6E60-06D0-4450-9C2C-345E15AB7E2E}"/>
              </a:ext>
            </a:extLst>
          </p:cNvPr>
          <p:cNvSpPr txBox="1"/>
          <p:nvPr/>
        </p:nvSpPr>
        <p:spPr>
          <a:xfrm>
            <a:off x="5760014" y="1776962"/>
            <a:ext cx="1999131" cy="430887"/>
          </a:xfrm>
          <a:prstGeom prst="rect">
            <a:avLst/>
          </a:prstGeom>
          <a:noFill/>
        </p:spPr>
        <p:txBody>
          <a:bodyPr wrap="square" rtlCol="0">
            <a:spAutoFit/>
          </a:bodyPr>
          <a:lstStyle/>
          <a:p>
            <a:r>
              <a:rPr lang="en-GB" sz="1100" b="1" i="1" dirty="0"/>
              <a:t>Comparing Jan 2022- Dec 2022 with Jan 2021 - Dec 2021</a:t>
            </a:r>
          </a:p>
        </p:txBody>
      </p:sp>
      <p:sp>
        <p:nvSpPr>
          <p:cNvPr id="106" name="TextBox 105">
            <a:extLst>
              <a:ext uri="{FF2B5EF4-FFF2-40B4-BE49-F238E27FC236}">
                <a16:creationId xmlns:a16="http://schemas.microsoft.com/office/drawing/2014/main" id="{CA04ED0F-7BCE-4FF0-97C2-FD7762FA71AE}"/>
              </a:ext>
            </a:extLst>
          </p:cNvPr>
          <p:cNvSpPr txBox="1"/>
          <p:nvPr/>
        </p:nvSpPr>
        <p:spPr>
          <a:xfrm>
            <a:off x="2779674" y="4088895"/>
            <a:ext cx="2263210" cy="430887"/>
          </a:xfrm>
          <a:prstGeom prst="rect">
            <a:avLst/>
          </a:prstGeom>
          <a:noFill/>
        </p:spPr>
        <p:txBody>
          <a:bodyPr wrap="square" rtlCol="0">
            <a:spAutoFit/>
          </a:bodyPr>
          <a:lstStyle/>
          <a:p>
            <a:r>
              <a:rPr lang="en-GB" sz="1100" b="1" i="1" dirty="0"/>
              <a:t>Comparing Oct 2021– Sept 2022 with Jul 2021 – Jun 2022</a:t>
            </a:r>
          </a:p>
        </p:txBody>
      </p:sp>
      <p:sp>
        <p:nvSpPr>
          <p:cNvPr id="109" name="TextBox 108">
            <a:extLst>
              <a:ext uri="{FF2B5EF4-FFF2-40B4-BE49-F238E27FC236}">
                <a16:creationId xmlns:a16="http://schemas.microsoft.com/office/drawing/2014/main" id="{FA9E13DA-5DAA-4049-A024-A213D6051FF9}"/>
              </a:ext>
            </a:extLst>
          </p:cNvPr>
          <p:cNvSpPr txBox="1"/>
          <p:nvPr/>
        </p:nvSpPr>
        <p:spPr>
          <a:xfrm>
            <a:off x="5752384" y="4102016"/>
            <a:ext cx="1999131" cy="430887"/>
          </a:xfrm>
          <a:prstGeom prst="rect">
            <a:avLst/>
          </a:prstGeom>
          <a:noFill/>
        </p:spPr>
        <p:txBody>
          <a:bodyPr wrap="square" rtlCol="0">
            <a:spAutoFit/>
          </a:bodyPr>
          <a:lstStyle/>
          <a:p>
            <a:r>
              <a:rPr lang="en-GB" sz="1100" b="1" i="1" dirty="0"/>
              <a:t>Comparing Jan 2022- Dec 2022 with Jan 2021 - Dec 2021</a:t>
            </a:r>
          </a:p>
        </p:txBody>
      </p:sp>
      <p:pic>
        <p:nvPicPr>
          <p:cNvPr id="111" name="Picture 110">
            <a:extLst>
              <a:ext uri="{FF2B5EF4-FFF2-40B4-BE49-F238E27FC236}">
                <a16:creationId xmlns:a16="http://schemas.microsoft.com/office/drawing/2014/main" id="{5E441554-4784-4C3B-96D4-C0F59851F413}"/>
              </a:ext>
            </a:extLst>
          </p:cNvPr>
          <p:cNvPicPr>
            <a:picLocks noChangeAspect="1"/>
          </p:cNvPicPr>
          <p:nvPr/>
        </p:nvPicPr>
        <p:blipFill>
          <a:blip r:embed="rId3"/>
          <a:stretch>
            <a:fillRect/>
          </a:stretch>
        </p:blipFill>
        <p:spPr>
          <a:xfrm>
            <a:off x="5580866" y="5174163"/>
            <a:ext cx="2365453" cy="1243692"/>
          </a:xfrm>
          <a:prstGeom prst="rect">
            <a:avLst/>
          </a:prstGeom>
        </p:spPr>
      </p:pic>
      <p:sp>
        <p:nvSpPr>
          <p:cNvPr id="113" name="TextBox 112">
            <a:extLst>
              <a:ext uri="{FF2B5EF4-FFF2-40B4-BE49-F238E27FC236}">
                <a16:creationId xmlns:a16="http://schemas.microsoft.com/office/drawing/2014/main" id="{0A21F1B9-DF16-45AC-B51F-42144382F0E4}"/>
              </a:ext>
            </a:extLst>
          </p:cNvPr>
          <p:cNvSpPr txBox="1"/>
          <p:nvPr/>
        </p:nvSpPr>
        <p:spPr>
          <a:xfrm>
            <a:off x="2781082" y="6362292"/>
            <a:ext cx="2261802" cy="430887"/>
          </a:xfrm>
          <a:prstGeom prst="rect">
            <a:avLst/>
          </a:prstGeom>
          <a:noFill/>
        </p:spPr>
        <p:txBody>
          <a:bodyPr wrap="square" rtlCol="0">
            <a:spAutoFit/>
          </a:bodyPr>
          <a:lstStyle/>
          <a:p>
            <a:r>
              <a:rPr lang="en-GB" sz="1100" b="1" i="1" dirty="0"/>
              <a:t>Comparing Oct 2021– Sept 2022 with Jul 2021 – Jun 2022</a:t>
            </a:r>
          </a:p>
        </p:txBody>
      </p:sp>
      <p:sp>
        <p:nvSpPr>
          <p:cNvPr id="114" name="TextBox 113">
            <a:extLst>
              <a:ext uri="{FF2B5EF4-FFF2-40B4-BE49-F238E27FC236}">
                <a16:creationId xmlns:a16="http://schemas.microsoft.com/office/drawing/2014/main" id="{58B0CB9F-7365-4F9F-89DC-0E1FCF46BC73}"/>
              </a:ext>
            </a:extLst>
          </p:cNvPr>
          <p:cNvSpPr txBox="1"/>
          <p:nvPr/>
        </p:nvSpPr>
        <p:spPr>
          <a:xfrm>
            <a:off x="5875824" y="6349085"/>
            <a:ext cx="1999131" cy="430887"/>
          </a:xfrm>
          <a:prstGeom prst="rect">
            <a:avLst/>
          </a:prstGeom>
          <a:noFill/>
        </p:spPr>
        <p:txBody>
          <a:bodyPr wrap="square" rtlCol="0">
            <a:spAutoFit/>
          </a:bodyPr>
          <a:lstStyle/>
          <a:p>
            <a:r>
              <a:rPr lang="en-GB" sz="1100" b="1" i="1" dirty="0"/>
              <a:t>Comparing Jan 2022- Dec 2022 with Jan 2021 - Dec 2021</a:t>
            </a:r>
          </a:p>
        </p:txBody>
      </p:sp>
      <p:sp>
        <p:nvSpPr>
          <p:cNvPr id="116" name="TextBox 115">
            <a:extLst>
              <a:ext uri="{FF2B5EF4-FFF2-40B4-BE49-F238E27FC236}">
                <a16:creationId xmlns:a16="http://schemas.microsoft.com/office/drawing/2014/main" id="{281819EC-DDE4-44AD-929E-6CBDF2192741}"/>
              </a:ext>
            </a:extLst>
          </p:cNvPr>
          <p:cNvSpPr txBox="1"/>
          <p:nvPr/>
        </p:nvSpPr>
        <p:spPr>
          <a:xfrm>
            <a:off x="6045709" y="5242548"/>
            <a:ext cx="1829246" cy="646331"/>
          </a:xfrm>
          <a:prstGeom prst="rect">
            <a:avLst/>
          </a:prstGeom>
          <a:noFill/>
        </p:spPr>
        <p:txBody>
          <a:bodyPr wrap="square" rtlCol="0">
            <a:spAutoFit/>
          </a:bodyPr>
          <a:lstStyle/>
          <a:p>
            <a:r>
              <a:rPr lang="en-GB" dirty="0">
                <a:solidFill>
                  <a:schemeClr val="bg1"/>
                </a:solidFill>
              </a:rPr>
              <a:t>Change since previous year</a:t>
            </a:r>
          </a:p>
        </p:txBody>
      </p:sp>
      <p:sp>
        <p:nvSpPr>
          <p:cNvPr id="117" name="Isosceles Triangle 116">
            <a:extLst>
              <a:ext uri="{FF2B5EF4-FFF2-40B4-BE49-F238E27FC236}">
                <a16:creationId xmlns:a16="http://schemas.microsoft.com/office/drawing/2014/main" id="{60FE69EB-3B9F-4B06-99ED-176E8D042C62}"/>
              </a:ext>
            </a:extLst>
          </p:cNvPr>
          <p:cNvSpPr/>
          <p:nvPr/>
        </p:nvSpPr>
        <p:spPr>
          <a:xfrm>
            <a:off x="6228465" y="595104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extBox 117">
            <a:extLst>
              <a:ext uri="{FF2B5EF4-FFF2-40B4-BE49-F238E27FC236}">
                <a16:creationId xmlns:a16="http://schemas.microsoft.com/office/drawing/2014/main" id="{337E2477-2D00-4FFA-B6B8-9E8E697529C0}"/>
              </a:ext>
            </a:extLst>
          </p:cNvPr>
          <p:cNvSpPr txBox="1"/>
          <p:nvPr/>
        </p:nvSpPr>
        <p:spPr>
          <a:xfrm>
            <a:off x="6595775" y="5861886"/>
            <a:ext cx="828675" cy="369332"/>
          </a:xfrm>
          <a:prstGeom prst="rect">
            <a:avLst/>
          </a:prstGeom>
          <a:noFill/>
        </p:spPr>
        <p:txBody>
          <a:bodyPr wrap="square" rtlCol="0">
            <a:spAutoFit/>
          </a:bodyPr>
          <a:lstStyle/>
          <a:p>
            <a:r>
              <a:rPr lang="en-GB" dirty="0">
                <a:solidFill>
                  <a:schemeClr val="bg1"/>
                </a:solidFill>
              </a:rPr>
              <a:t>+3.1pp</a:t>
            </a:r>
          </a:p>
        </p:txBody>
      </p:sp>
      <p:sp>
        <p:nvSpPr>
          <p:cNvPr id="119" name="Isosceles Triangle 118">
            <a:extLst>
              <a:ext uri="{FF2B5EF4-FFF2-40B4-BE49-F238E27FC236}">
                <a16:creationId xmlns:a16="http://schemas.microsoft.com/office/drawing/2014/main" id="{F1DDC56A-2FB9-4C02-BF40-90FD2756F222}"/>
              </a:ext>
            </a:extLst>
          </p:cNvPr>
          <p:cNvSpPr/>
          <p:nvPr/>
        </p:nvSpPr>
        <p:spPr>
          <a:xfrm>
            <a:off x="3326382" y="5790153"/>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TextBox 119">
            <a:extLst>
              <a:ext uri="{FF2B5EF4-FFF2-40B4-BE49-F238E27FC236}">
                <a16:creationId xmlns:a16="http://schemas.microsoft.com/office/drawing/2014/main" id="{2EA46DC2-520C-4F4B-851D-B54E83B9165B}"/>
              </a:ext>
            </a:extLst>
          </p:cNvPr>
          <p:cNvSpPr txBox="1"/>
          <p:nvPr/>
        </p:nvSpPr>
        <p:spPr>
          <a:xfrm>
            <a:off x="3043754" y="5214069"/>
            <a:ext cx="2037790"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endParaRPr lang="en-GB" dirty="0">
              <a:solidFill>
                <a:schemeClr val="bg1"/>
              </a:solidFill>
            </a:endParaRPr>
          </a:p>
        </p:txBody>
      </p:sp>
      <p:sp>
        <p:nvSpPr>
          <p:cNvPr id="121" name="TextBox 120">
            <a:extLst>
              <a:ext uri="{FF2B5EF4-FFF2-40B4-BE49-F238E27FC236}">
                <a16:creationId xmlns:a16="http://schemas.microsoft.com/office/drawing/2014/main" id="{3E8897B3-7B3F-4271-835D-614DFDCDDCF5}"/>
              </a:ext>
            </a:extLst>
          </p:cNvPr>
          <p:cNvSpPr txBox="1"/>
          <p:nvPr/>
        </p:nvSpPr>
        <p:spPr>
          <a:xfrm>
            <a:off x="3923148" y="3484997"/>
            <a:ext cx="876633" cy="365881"/>
          </a:xfrm>
          <a:prstGeom prst="rect">
            <a:avLst/>
          </a:prstGeom>
          <a:noFill/>
        </p:spPr>
        <p:txBody>
          <a:bodyPr wrap="square" rtlCol="0">
            <a:spAutoFit/>
          </a:bodyPr>
          <a:lstStyle/>
          <a:p>
            <a:r>
              <a:rPr lang="en-GB" dirty="0">
                <a:solidFill>
                  <a:schemeClr val="bg1"/>
                </a:solidFill>
              </a:rPr>
              <a:t>-3.3pp</a:t>
            </a:r>
          </a:p>
        </p:txBody>
      </p:sp>
      <p:sp>
        <p:nvSpPr>
          <p:cNvPr id="123" name="TextBox 122">
            <a:extLst>
              <a:ext uri="{FF2B5EF4-FFF2-40B4-BE49-F238E27FC236}">
                <a16:creationId xmlns:a16="http://schemas.microsoft.com/office/drawing/2014/main" id="{F639728A-FC78-424B-88EF-9232CBBE872D}"/>
              </a:ext>
            </a:extLst>
          </p:cNvPr>
          <p:cNvSpPr txBox="1"/>
          <p:nvPr/>
        </p:nvSpPr>
        <p:spPr>
          <a:xfrm>
            <a:off x="3857253" y="5702254"/>
            <a:ext cx="876633" cy="365881"/>
          </a:xfrm>
          <a:prstGeom prst="rect">
            <a:avLst/>
          </a:prstGeom>
          <a:noFill/>
        </p:spPr>
        <p:txBody>
          <a:bodyPr wrap="square" rtlCol="0">
            <a:spAutoFit/>
          </a:bodyPr>
          <a:lstStyle/>
          <a:p>
            <a:r>
              <a:rPr lang="en-GB" dirty="0">
                <a:solidFill>
                  <a:schemeClr val="bg1"/>
                </a:solidFill>
              </a:rPr>
              <a:t>+3.4pp</a:t>
            </a:r>
          </a:p>
        </p:txBody>
      </p:sp>
      <p:sp>
        <p:nvSpPr>
          <p:cNvPr id="3" name="Isosceles Triangle 2">
            <a:extLst>
              <a:ext uri="{FF2B5EF4-FFF2-40B4-BE49-F238E27FC236}">
                <a16:creationId xmlns:a16="http://schemas.microsoft.com/office/drawing/2014/main" id="{3831B6F0-BE53-DFF1-0E53-E712A2C02EE4}"/>
              </a:ext>
            </a:extLst>
          </p:cNvPr>
          <p:cNvSpPr/>
          <p:nvPr/>
        </p:nvSpPr>
        <p:spPr>
          <a:xfrm>
            <a:off x="669463" y="576001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2FA4149-DA52-DAC5-301D-02DD19170CDC}"/>
              </a:ext>
            </a:extLst>
          </p:cNvPr>
          <p:cNvSpPr txBox="1"/>
          <p:nvPr/>
        </p:nvSpPr>
        <p:spPr>
          <a:xfrm>
            <a:off x="1032433" y="5702254"/>
            <a:ext cx="876633" cy="365881"/>
          </a:xfrm>
          <a:prstGeom prst="rect">
            <a:avLst/>
          </a:prstGeom>
          <a:noFill/>
        </p:spPr>
        <p:txBody>
          <a:bodyPr wrap="square" rtlCol="0">
            <a:spAutoFit/>
          </a:bodyPr>
          <a:lstStyle/>
          <a:p>
            <a:r>
              <a:rPr lang="en-GB" dirty="0">
                <a:solidFill>
                  <a:schemeClr val="bg1"/>
                </a:solidFill>
              </a:rPr>
              <a:t>+1.2pp</a:t>
            </a:r>
          </a:p>
        </p:txBody>
      </p:sp>
      <p:sp>
        <p:nvSpPr>
          <p:cNvPr id="8" name="TextBox 7">
            <a:extLst>
              <a:ext uri="{FF2B5EF4-FFF2-40B4-BE49-F238E27FC236}">
                <a16:creationId xmlns:a16="http://schemas.microsoft.com/office/drawing/2014/main" id="{385F8EB2-91E1-D6BD-6BEB-03B04177705E}"/>
              </a:ext>
            </a:extLst>
          </p:cNvPr>
          <p:cNvSpPr txBox="1"/>
          <p:nvPr/>
        </p:nvSpPr>
        <p:spPr>
          <a:xfrm>
            <a:off x="320579" y="4071383"/>
            <a:ext cx="1999131" cy="430887"/>
          </a:xfrm>
          <a:prstGeom prst="rect">
            <a:avLst/>
          </a:prstGeom>
          <a:noFill/>
        </p:spPr>
        <p:txBody>
          <a:bodyPr wrap="square" rtlCol="0">
            <a:spAutoFit/>
          </a:bodyPr>
          <a:lstStyle/>
          <a:p>
            <a:r>
              <a:rPr lang="en-GB" sz="1100" b="1" i="1" dirty="0"/>
              <a:t>Comparing Jan 2022- Dec 2022 with Oct 2021 - Sept 2022</a:t>
            </a:r>
          </a:p>
        </p:txBody>
      </p:sp>
      <p:sp>
        <p:nvSpPr>
          <p:cNvPr id="9" name="TextBox 8">
            <a:extLst>
              <a:ext uri="{FF2B5EF4-FFF2-40B4-BE49-F238E27FC236}">
                <a16:creationId xmlns:a16="http://schemas.microsoft.com/office/drawing/2014/main" id="{DCF4A233-3032-8E96-914F-84573288FD80}"/>
              </a:ext>
            </a:extLst>
          </p:cNvPr>
          <p:cNvSpPr txBox="1"/>
          <p:nvPr/>
        </p:nvSpPr>
        <p:spPr>
          <a:xfrm>
            <a:off x="215325" y="6346751"/>
            <a:ext cx="1999131" cy="430887"/>
          </a:xfrm>
          <a:prstGeom prst="rect">
            <a:avLst/>
          </a:prstGeom>
          <a:noFill/>
        </p:spPr>
        <p:txBody>
          <a:bodyPr wrap="square" rtlCol="0">
            <a:spAutoFit/>
          </a:bodyPr>
          <a:lstStyle/>
          <a:p>
            <a:r>
              <a:rPr lang="en-GB" sz="1100" b="1" i="1" dirty="0"/>
              <a:t>Comparing Jan 2022- Dec 2022 with Oct 2021 - Sept 2022</a:t>
            </a:r>
          </a:p>
        </p:txBody>
      </p:sp>
    </p:spTree>
    <p:extLst>
      <p:ext uri="{BB962C8B-B14F-4D97-AF65-F5344CB8AC3E}">
        <p14:creationId xmlns:p14="http://schemas.microsoft.com/office/powerpoint/2010/main" val="119874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Unemployment Rate (16-64 year olds) - 2.4</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(January 2022 - December 2022)</a:t>
            </a:r>
          </a:p>
        </p:txBody>
      </p:sp>
      <p:sp>
        <p:nvSpPr>
          <p:cNvPr id="2" name="TextBox 1">
            <a:extLst>
              <a:ext uri="{FF2B5EF4-FFF2-40B4-BE49-F238E27FC236}">
                <a16:creationId xmlns:a16="http://schemas.microsoft.com/office/drawing/2014/main" id="{5EB2690C-64E7-46A5-91DE-7DF2FE01A50A}"/>
              </a:ext>
            </a:extLst>
          </p:cNvPr>
          <p:cNvSpPr txBox="1"/>
          <p:nvPr/>
        </p:nvSpPr>
        <p:spPr>
          <a:xfrm>
            <a:off x="735526" y="5336220"/>
            <a:ext cx="1829246" cy="954107"/>
          </a:xfrm>
          <a:prstGeom prst="rect">
            <a:avLst/>
          </a:prstGeom>
          <a:noFill/>
        </p:spPr>
        <p:txBody>
          <a:bodyPr wrap="square" rtlCol="0">
            <a:spAutoFit/>
          </a:bodyPr>
          <a:lstStyle/>
          <a:p>
            <a:r>
              <a:rPr lang="en-US" sz="1400" dirty="0">
                <a:solidFill>
                  <a:schemeClr val="bg1"/>
                </a:solidFill>
              </a:rPr>
              <a:t>Rolling Quarterly change </a:t>
            </a:r>
            <a:br>
              <a:rPr lang="en-US" sz="1400" dirty="0">
                <a:solidFill>
                  <a:schemeClr val="bg1"/>
                </a:solidFill>
              </a:rPr>
            </a:br>
            <a:r>
              <a:rPr lang="en-US" sz="1400" dirty="0">
                <a:solidFill>
                  <a:schemeClr val="bg1"/>
                </a:solidFill>
              </a:rPr>
              <a:t>(Sept – Dec 22):</a:t>
            </a:r>
          </a:p>
          <a:p>
            <a:endParaRPr lang="en-GB" sz="1400" dirty="0">
              <a:solidFill>
                <a:schemeClr val="bg1"/>
              </a:solidFill>
            </a:endParaRPr>
          </a:p>
        </p:txBody>
      </p:sp>
      <p:sp>
        <p:nvSpPr>
          <p:cNvPr id="3" name="TextBox 2">
            <a:extLst>
              <a:ext uri="{FF2B5EF4-FFF2-40B4-BE49-F238E27FC236}">
                <a16:creationId xmlns:a16="http://schemas.microsoft.com/office/drawing/2014/main" id="{D9226147-33A4-4D9D-B338-881EC349B5FA}"/>
              </a:ext>
            </a:extLst>
          </p:cNvPr>
          <p:cNvSpPr txBox="1"/>
          <p:nvPr/>
        </p:nvSpPr>
        <p:spPr>
          <a:xfrm>
            <a:off x="3037647" y="5501662"/>
            <a:ext cx="828675" cy="369332"/>
          </a:xfrm>
          <a:prstGeom prst="rect">
            <a:avLst/>
          </a:prstGeom>
          <a:noFill/>
        </p:spPr>
        <p:txBody>
          <a:bodyPr wrap="square" rtlCol="0">
            <a:spAutoFit/>
          </a:bodyPr>
          <a:lstStyle/>
          <a:p>
            <a:r>
              <a:rPr lang="en-GB" dirty="0">
                <a:solidFill>
                  <a:schemeClr val="bg1"/>
                </a:solidFill>
              </a:rPr>
              <a:t>-1.1pp</a:t>
            </a:r>
          </a:p>
        </p:txBody>
      </p:sp>
      <p:sp>
        <p:nvSpPr>
          <p:cNvPr id="7" name="Isosceles Triangle 6">
            <a:extLst>
              <a:ext uri="{FF2B5EF4-FFF2-40B4-BE49-F238E27FC236}">
                <a16:creationId xmlns:a16="http://schemas.microsoft.com/office/drawing/2014/main" id="{753FCAC4-4E3F-421E-95E6-11303ADDBDEC}"/>
              </a:ext>
            </a:extLst>
          </p:cNvPr>
          <p:cNvSpPr/>
          <p:nvPr/>
        </p:nvSpPr>
        <p:spPr>
          <a:xfrm rot="10800000">
            <a:off x="2656744" y="5540893"/>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57F29FA-99FB-43C5-B751-174C6D71EA76}"/>
              </a:ext>
            </a:extLst>
          </p:cNvPr>
          <p:cNvSpPr txBox="1"/>
          <p:nvPr/>
        </p:nvSpPr>
        <p:spPr>
          <a:xfrm>
            <a:off x="4360237" y="5336220"/>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(Jun – Sept 21):</a:t>
            </a:r>
          </a:p>
        </p:txBody>
      </p:sp>
      <p:sp>
        <p:nvSpPr>
          <p:cNvPr id="15" name="TextBox 14">
            <a:extLst>
              <a:ext uri="{FF2B5EF4-FFF2-40B4-BE49-F238E27FC236}">
                <a16:creationId xmlns:a16="http://schemas.microsoft.com/office/drawing/2014/main" id="{D57A4623-2B99-4044-90C2-8ABC304D4C50}"/>
              </a:ext>
            </a:extLst>
          </p:cNvPr>
          <p:cNvSpPr txBox="1"/>
          <p:nvPr/>
        </p:nvSpPr>
        <p:spPr>
          <a:xfrm>
            <a:off x="7985037" y="5336220"/>
            <a:ext cx="1829246" cy="646331"/>
          </a:xfrm>
          <a:prstGeom prst="rect">
            <a:avLst/>
          </a:prstGeom>
          <a:noFill/>
        </p:spPr>
        <p:txBody>
          <a:bodyPr wrap="square" rtlCol="0">
            <a:spAutoFit/>
          </a:bodyPr>
          <a:lstStyle/>
          <a:p>
            <a:r>
              <a:rPr lang="en-GB" dirty="0">
                <a:solidFill>
                  <a:schemeClr val="bg1"/>
                </a:solidFill>
              </a:rPr>
              <a:t>Change since December 2021:</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092455" y="5540893"/>
            <a:ext cx="1553169" cy="369332"/>
          </a:xfrm>
          <a:prstGeom prst="rect">
            <a:avLst/>
          </a:prstGeom>
          <a:noFill/>
        </p:spPr>
        <p:txBody>
          <a:bodyPr wrap="square" rtlCol="0">
            <a:spAutoFit/>
          </a:bodyPr>
          <a:lstStyle/>
          <a:p>
            <a:r>
              <a:rPr lang="en-GB" dirty="0">
                <a:solidFill>
                  <a:schemeClr val="bg1"/>
                </a:solidFill>
              </a:rPr>
              <a:t>No Change</a:t>
            </a:r>
          </a:p>
        </p:txBody>
      </p:sp>
      <p:sp>
        <p:nvSpPr>
          <p:cNvPr id="18" name="TextBox 17">
            <a:extLst>
              <a:ext uri="{FF2B5EF4-FFF2-40B4-BE49-F238E27FC236}">
                <a16:creationId xmlns:a16="http://schemas.microsoft.com/office/drawing/2014/main" id="{AB51F364-CE10-40C7-979B-9A253E9D0CC7}"/>
              </a:ext>
            </a:extLst>
          </p:cNvPr>
          <p:cNvSpPr txBox="1"/>
          <p:nvPr/>
        </p:nvSpPr>
        <p:spPr>
          <a:xfrm>
            <a:off x="10153694" y="5493337"/>
            <a:ext cx="828675" cy="369332"/>
          </a:xfrm>
          <a:prstGeom prst="rect">
            <a:avLst/>
          </a:prstGeom>
          <a:noFill/>
        </p:spPr>
        <p:txBody>
          <a:bodyPr wrap="square" rtlCol="0">
            <a:spAutoFit/>
          </a:bodyPr>
          <a:lstStyle/>
          <a:p>
            <a:r>
              <a:rPr lang="en-GB" dirty="0">
                <a:solidFill>
                  <a:schemeClr val="bg1"/>
                </a:solidFill>
              </a:rPr>
              <a:t>-1.2pp</a:t>
            </a:r>
          </a:p>
        </p:txBody>
      </p:sp>
      <p:sp>
        <p:nvSpPr>
          <p:cNvPr id="19" name="Isosceles Triangle 18">
            <a:extLst>
              <a:ext uri="{FF2B5EF4-FFF2-40B4-BE49-F238E27FC236}">
                <a16:creationId xmlns:a16="http://schemas.microsoft.com/office/drawing/2014/main" id="{9EF47247-2FAF-483A-BBD4-A3D837C02F02}"/>
              </a:ext>
            </a:extLst>
          </p:cNvPr>
          <p:cNvSpPr/>
          <p:nvPr/>
        </p:nvSpPr>
        <p:spPr>
          <a:xfrm rot="10800000">
            <a:off x="9835324" y="5537373"/>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0061E6-4906-43CA-9A1F-47EB1917C7FF}"/>
              </a:ext>
            </a:extLst>
          </p:cNvPr>
          <p:cNvSpPr txBox="1"/>
          <p:nvPr/>
        </p:nvSpPr>
        <p:spPr>
          <a:xfrm>
            <a:off x="85059" y="6550223"/>
            <a:ext cx="11982893" cy="307777"/>
          </a:xfrm>
          <a:prstGeom prst="rect">
            <a:avLst/>
          </a:prstGeom>
          <a:noFill/>
        </p:spPr>
        <p:txBody>
          <a:bodyPr wrap="square" rtlCol="0">
            <a:spAutoFit/>
          </a:bodyPr>
          <a:lstStyle/>
          <a:p>
            <a:r>
              <a:rPr lang="en-GB" sz="1400" i="1" dirty="0"/>
              <a:t>Please note: estimates and confidence intervals are unreliable due to small sample sizes for 2016-2020 and 2022 and so should be treated as indicative.</a:t>
            </a:r>
          </a:p>
        </p:txBody>
      </p:sp>
      <p:pic>
        <p:nvPicPr>
          <p:cNvPr id="8" name="Picture 7">
            <a:extLst>
              <a:ext uri="{FF2B5EF4-FFF2-40B4-BE49-F238E27FC236}">
                <a16:creationId xmlns:a16="http://schemas.microsoft.com/office/drawing/2014/main" id="{B0C1A2DE-AD31-21F5-CDF3-CD891DA640DB}"/>
              </a:ext>
            </a:extLst>
          </p:cNvPr>
          <p:cNvPicPr>
            <a:picLocks noChangeAspect="1"/>
          </p:cNvPicPr>
          <p:nvPr/>
        </p:nvPicPr>
        <p:blipFill>
          <a:blip r:embed="rId3"/>
          <a:stretch>
            <a:fillRect/>
          </a:stretch>
        </p:blipFill>
        <p:spPr>
          <a:xfrm>
            <a:off x="1675322" y="723972"/>
            <a:ext cx="8841355" cy="4182727"/>
          </a:xfrm>
          <a:prstGeom prst="rect">
            <a:avLst/>
          </a:prstGeom>
        </p:spPr>
      </p:pic>
      <p:sp>
        <p:nvSpPr>
          <p:cNvPr id="12" name="Rectangle: Rounded Corners 11">
            <a:extLst>
              <a:ext uri="{FF2B5EF4-FFF2-40B4-BE49-F238E27FC236}">
                <a16:creationId xmlns:a16="http://schemas.microsoft.com/office/drawing/2014/main" id="{5995A138-F567-E434-A689-6DF5EDBDA663}"/>
              </a:ext>
            </a:extLst>
          </p:cNvPr>
          <p:cNvSpPr/>
          <p:nvPr/>
        </p:nvSpPr>
        <p:spPr>
          <a:xfrm>
            <a:off x="735526" y="5004125"/>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7389BA4-ED1C-F26C-C027-340032C52C90}"/>
              </a:ext>
            </a:extLst>
          </p:cNvPr>
          <p:cNvSpPr txBox="1"/>
          <p:nvPr/>
        </p:nvSpPr>
        <p:spPr>
          <a:xfrm>
            <a:off x="771062" y="5151667"/>
            <a:ext cx="1829246"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(Sept – Dec 22):</a:t>
            </a:r>
          </a:p>
        </p:txBody>
      </p:sp>
      <p:sp>
        <p:nvSpPr>
          <p:cNvPr id="17" name="TextBox 16">
            <a:extLst>
              <a:ext uri="{FF2B5EF4-FFF2-40B4-BE49-F238E27FC236}">
                <a16:creationId xmlns:a16="http://schemas.microsoft.com/office/drawing/2014/main" id="{02ABDC36-21CF-902A-A6BA-A584DFE29386}"/>
              </a:ext>
            </a:extLst>
          </p:cNvPr>
          <p:cNvSpPr txBox="1"/>
          <p:nvPr/>
        </p:nvSpPr>
        <p:spPr>
          <a:xfrm>
            <a:off x="3058687" y="5404236"/>
            <a:ext cx="828675" cy="369332"/>
          </a:xfrm>
          <a:prstGeom prst="rect">
            <a:avLst/>
          </a:prstGeom>
          <a:noFill/>
        </p:spPr>
        <p:txBody>
          <a:bodyPr wrap="square" rtlCol="0">
            <a:spAutoFit/>
          </a:bodyPr>
          <a:lstStyle/>
          <a:p>
            <a:r>
              <a:rPr lang="en-GB" dirty="0">
                <a:solidFill>
                  <a:schemeClr val="bg1"/>
                </a:solidFill>
              </a:rPr>
              <a:t>-1.1pp</a:t>
            </a:r>
          </a:p>
        </p:txBody>
      </p:sp>
      <p:sp>
        <p:nvSpPr>
          <p:cNvPr id="20" name="Isosceles Triangle 19">
            <a:extLst>
              <a:ext uri="{FF2B5EF4-FFF2-40B4-BE49-F238E27FC236}">
                <a16:creationId xmlns:a16="http://schemas.microsoft.com/office/drawing/2014/main" id="{1FD7BE6A-9171-EF90-3FA6-9A0FF167DA07}"/>
              </a:ext>
            </a:extLst>
          </p:cNvPr>
          <p:cNvSpPr/>
          <p:nvPr/>
        </p:nvSpPr>
        <p:spPr>
          <a:xfrm rot="10800000">
            <a:off x="2525420" y="5411196"/>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38900503-813C-3B86-5EBA-639E6F704B35}"/>
              </a:ext>
            </a:extLst>
          </p:cNvPr>
          <p:cNvSpPr/>
          <p:nvPr/>
        </p:nvSpPr>
        <p:spPr>
          <a:xfrm>
            <a:off x="4335528" y="5004125"/>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1EEDBC76-F8B5-7279-E2E4-D08A4ED64CB5}"/>
              </a:ext>
            </a:extLst>
          </p:cNvPr>
          <p:cNvSpPr txBox="1"/>
          <p:nvPr/>
        </p:nvSpPr>
        <p:spPr>
          <a:xfrm>
            <a:off x="4381365" y="5203083"/>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(Jun – Sept 22):</a:t>
            </a:r>
          </a:p>
        </p:txBody>
      </p:sp>
      <p:sp>
        <p:nvSpPr>
          <p:cNvPr id="23" name="Rectangle: Rounded Corners 22">
            <a:extLst>
              <a:ext uri="{FF2B5EF4-FFF2-40B4-BE49-F238E27FC236}">
                <a16:creationId xmlns:a16="http://schemas.microsoft.com/office/drawing/2014/main" id="{FA659C65-4B8A-68D7-70EA-C9C050F7264B}"/>
              </a:ext>
            </a:extLst>
          </p:cNvPr>
          <p:cNvSpPr/>
          <p:nvPr/>
        </p:nvSpPr>
        <p:spPr>
          <a:xfrm>
            <a:off x="7985124" y="5004125"/>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91C5AB37-8D2A-2C62-6835-F5A180FAE73A}"/>
              </a:ext>
            </a:extLst>
          </p:cNvPr>
          <p:cNvSpPr txBox="1"/>
          <p:nvPr/>
        </p:nvSpPr>
        <p:spPr>
          <a:xfrm>
            <a:off x="8006165" y="5203083"/>
            <a:ext cx="1829246" cy="646331"/>
          </a:xfrm>
          <a:prstGeom prst="rect">
            <a:avLst/>
          </a:prstGeom>
          <a:noFill/>
        </p:spPr>
        <p:txBody>
          <a:bodyPr wrap="square" rtlCol="0">
            <a:spAutoFit/>
          </a:bodyPr>
          <a:lstStyle/>
          <a:p>
            <a:r>
              <a:rPr lang="en-GB" dirty="0">
                <a:solidFill>
                  <a:schemeClr val="bg1"/>
                </a:solidFill>
              </a:rPr>
              <a:t>Change since December 2021:</a:t>
            </a:r>
          </a:p>
        </p:txBody>
      </p:sp>
      <p:sp>
        <p:nvSpPr>
          <p:cNvPr id="27" name="TextBox 26">
            <a:extLst>
              <a:ext uri="{FF2B5EF4-FFF2-40B4-BE49-F238E27FC236}">
                <a16:creationId xmlns:a16="http://schemas.microsoft.com/office/drawing/2014/main" id="{DD02024B-F4CD-6FF8-D0AD-04E88DE52E04}"/>
              </a:ext>
            </a:extLst>
          </p:cNvPr>
          <p:cNvSpPr txBox="1"/>
          <p:nvPr/>
        </p:nvSpPr>
        <p:spPr>
          <a:xfrm>
            <a:off x="10174822" y="5360200"/>
            <a:ext cx="828675" cy="369332"/>
          </a:xfrm>
          <a:prstGeom prst="rect">
            <a:avLst/>
          </a:prstGeom>
          <a:noFill/>
        </p:spPr>
        <p:txBody>
          <a:bodyPr wrap="square" rtlCol="0">
            <a:spAutoFit/>
          </a:bodyPr>
          <a:lstStyle/>
          <a:p>
            <a:r>
              <a:rPr lang="en-GB" dirty="0">
                <a:solidFill>
                  <a:schemeClr val="bg1"/>
                </a:solidFill>
              </a:rPr>
              <a:t>-1.2pp</a:t>
            </a:r>
          </a:p>
        </p:txBody>
      </p:sp>
      <p:sp>
        <p:nvSpPr>
          <p:cNvPr id="28" name="Isosceles Triangle 27">
            <a:extLst>
              <a:ext uri="{FF2B5EF4-FFF2-40B4-BE49-F238E27FC236}">
                <a16:creationId xmlns:a16="http://schemas.microsoft.com/office/drawing/2014/main" id="{77DA312A-E646-6482-86AF-4EC2C614AAE0}"/>
              </a:ext>
            </a:extLst>
          </p:cNvPr>
          <p:cNvSpPr/>
          <p:nvPr/>
        </p:nvSpPr>
        <p:spPr>
          <a:xfrm rot="10800000">
            <a:off x="9856452" y="5404236"/>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8D0F2CD-CD0A-F143-C7C3-7AAA07300F30}"/>
              </a:ext>
            </a:extLst>
          </p:cNvPr>
          <p:cNvSpPr txBox="1"/>
          <p:nvPr/>
        </p:nvSpPr>
        <p:spPr>
          <a:xfrm>
            <a:off x="722262" y="5951987"/>
            <a:ext cx="3270794" cy="461665"/>
          </a:xfrm>
          <a:prstGeom prst="rect">
            <a:avLst/>
          </a:prstGeom>
          <a:noFill/>
        </p:spPr>
        <p:txBody>
          <a:bodyPr wrap="square" rtlCol="0">
            <a:spAutoFit/>
          </a:bodyPr>
          <a:lstStyle/>
          <a:p>
            <a:pPr algn="ctr"/>
            <a:r>
              <a:rPr lang="en-GB" sz="1200" i="1" kern="1200" dirty="0">
                <a:solidFill>
                  <a:schemeClr val="bg1"/>
                </a:solidFill>
                <a:effectLst/>
                <a:ea typeface="+mn-ea"/>
                <a:cs typeface="+mn-cs"/>
              </a:rPr>
              <a:t>Comparing Jan 2022- Dec 2022 with Oct 2021 - Sept 2022</a:t>
            </a:r>
            <a:endParaRPr lang="en-GB" sz="1200" dirty="0">
              <a:solidFill>
                <a:schemeClr val="bg1"/>
              </a:solidFill>
              <a:effectLst/>
            </a:endParaRPr>
          </a:p>
        </p:txBody>
      </p:sp>
      <p:sp>
        <p:nvSpPr>
          <p:cNvPr id="30" name="TextBox 29">
            <a:extLst>
              <a:ext uri="{FF2B5EF4-FFF2-40B4-BE49-F238E27FC236}">
                <a16:creationId xmlns:a16="http://schemas.microsoft.com/office/drawing/2014/main" id="{132D4A9C-AEED-0F9C-FB89-1DDC3158ACAD}"/>
              </a:ext>
            </a:extLst>
          </p:cNvPr>
          <p:cNvSpPr txBox="1"/>
          <p:nvPr/>
        </p:nvSpPr>
        <p:spPr>
          <a:xfrm>
            <a:off x="4303565" y="5951987"/>
            <a:ext cx="3270794" cy="461665"/>
          </a:xfrm>
          <a:prstGeom prst="rect">
            <a:avLst/>
          </a:prstGeom>
          <a:noFill/>
        </p:spPr>
        <p:txBody>
          <a:bodyPr wrap="square" rtlCol="0">
            <a:spAutoFit/>
          </a:bodyPr>
          <a:lstStyle/>
          <a:p>
            <a:pPr algn="ctr"/>
            <a:r>
              <a:rPr lang="en-GB" sz="1200" i="1" kern="1200" dirty="0">
                <a:solidFill>
                  <a:schemeClr val="bg1"/>
                </a:solidFill>
                <a:effectLst/>
                <a:ea typeface="+mn-ea"/>
                <a:cs typeface="+mn-cs"/>
              </a:rPr>
              <a:t>Comparing Oct 2021– Sept 2022 with Jul 2021 – Jun 2022</a:t>
            </a:r>
            <a:endParaRPr lang="en-GB" sz="1200" dirty="0">
              <a:solidFill>
                <a:schemeClr val="bg1"/>
              </a:solidFill>
              <a:effectLst/>
            </a:endParaRPr>
          </a:p>
        </p:txBody>
      </p:sp>
      <p:sp>
        <p:nvSpPr>
          <p:cNvPr id="31" name="TextBox 30">
            <a:extLst>
              <a:ext uri="{FF2B5EF4-FFF2-40B4-BE49-F238E27FC236}">
                <a16:creationId xmlns:a16="http://schemas.microsoft.com/office/drawing/2014/main" id="{6FFF6BED-778E-DE7A-7376-2AD56A3BD813}"/>
              </a:ext>
            </a:extLst>
          </p:cNvPr>
          <p:cNvSpPr txBox="1"/>
          <p:nvPr/>
        </p:nvSpPr>
        <p:spPr>
          <a:xfrm>
            <a:off x="8049429" y="5948468"/>
            <a:ext cx="3270794" cy="461665"/>
          </a:xfrm>
          <a:prstGeom prst="rect">
            <a:avLst/>
          </a:prstGeom>
          <a:noFill/>
        </p:spPr>
        <p:txBody>
          <a:bodyPr wrap="square" rtlCol="0">
            <a:spAutoFit/>
          </a:bodyPr>
          <a:lstStyle/>
          <a:p>
            <a:pPr algn="ctr"/>
            <a:r>
              <a:rPr lang="en-GB" sz="1200" i="1" dirty="0">
                <a:solidFill>
                  <a:schemeClr val="bg1"/>
                </a:solidFill>
              </a:rPr>
              <a:t>Comparing Jan 2022- Dec 2022 with Jan 2021 - Dec 2021</a:t>
            </a:r>
          </a:p>
        </p:txBody>
      </p:sp>
      <p:sp>
        <p:nvSpPr>
          <p:cNvPr id="32" name="TextBox 31">
            <a:extLst>
              <a:ext uri="{FF2B5EF4-FFF2-40B4-BE49-F238E27FC236}">
                <a16:creationId xmlns:a16="http://schemas.microsoft.com/office/drawing/2014/main" id="{66BF2C83-BE59-BA86-1BC5-02F43091307B}"/>
              </a:ext>
            </a:extLst>
          </p:cNvPr>
          <p:cNvSpPr txBox="1"/>
          <p:nvPr/>
        </p:nvSpPr>
        <p:spPr>
          <a:xfrm>
            <a:off x="6209935" y="5416608"/>
            <a:ext cx="1236273" cy="369332"/>
          </a:xfrm>
          <a:prstGeom prst="rect">
            <a:avLst/>
          </a:prstGeom>
          <a:noFill/>
        </p:spPr>
        <p:txBody>
          <a:bodyPr wrap="square" rtlCol="0">
            <a:spAutoFit/>
          </a:bodyPr>
          <a:lstStyle/>
          <a:p>
            <a:r>
              <a:rPr lang="en-GB" dirty="0">
                <a:solidFill>
                  <a:schemeClr val="bg1"/>
                </a:solidFill>
              </a:rPr>
              <a:t>No Change</a:t>
            </a:r>
          </a:p>
        </p:txBody>
      </p:sp>
    </p:spTree>
    <p:extLst>
      <p:ext uri="{BB962C8B-B14F-4D97-AF65-F5344CB8AC3E}">
        <p14:creationId xmlns:p14="http://schemas.microsoft.com/office/powerpoint/2010/main" val="75802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1FCC73-7BC8-13C8-9B79-F5F96C8F7DD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Census 2021 – Unemployment History</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979A03A-4DE6-F883-990E-09AEC8107A74}"/>
              </a:ext>
            </a:extLst>
          </p:cNvPr>
          <p:cNvPicPr>
            <a:picLocks noChangeAspect="1"/>
          </p:cNvPicPr>
          <p:nvPr/>
        </p:nvPicPr>
        <p:blipFill>
          <a:blip r:embed="rId3"/>
          <a:stretch>
            <a:fillRect/>
          </a:stretch>
        </p:blipFill>
        <p:spPr>
          <a:xfrm>
            <a:off x="660918" y="983695"/>
            <a:ext cx="10870163" cy="4890609"/>
          </a:xfrm>
          <a:prstGeom prst="rect">
            <a:avLst/>
          </a:prstGeom>
        </p:spPr>
      </p:pic>
      <p:sp>
        <p:nvSpPr>
          <p:cNvPr id="2" name="TextBox 1">
            <a:extLst>
              <a:ext uri="{FF2B5EF4-FFF2-40B4-BE49-F238E27FC236}">
                <a16:creationId xmlns:a16="http://schemas.microsoft.com/office/drawing/2014/main" id="{E80C5DC9-B1F9-35B0-F898-B0E41565FDE6}"/>
              </a:ext>
            </a:extLst>
          </p:cNvPr>
          <p:cNvSpPr txBox="1"/>
          <p:nvPr/>
        </p:nvSpPr>
        <p:spPr>
          <a:xfrm>
            <a:off x="-1" y="6220728"/>
            <a:ext cx="12191999" cy="600164"/>
          </a:xfrm>
          <a:prstGeom prst="rect">
            <a:avLst/>
          </a:prstGeom>
          <a:noFill/>
        </p:spPr>
        <p:txBody>
          <a:bodyPr wrap="square">
            <a:spAutoFit/>
          </a:bodyPr>
          <a:lstStyle/>
          <a:p>
            <a:r>
              <a:rPr lang="en-GB" sz="1100" b="1" i="1" dirty="0">
                <a:solidFill>
                  <a:srgbClr val="323132"/>
                </a:solidFill>
                <a:latin typeface="open sans" panose="020B0606030504020204" pitchFamily="34" charset="0"/>
              </a:rPr>
              <a:t>Note</a:t>
            </a:r>
            <a:r>
              <a:rPr lang="en-GB" sz="1100" dirty="0">
                <a:solidFill>
                  <a:srgbClr val="323132"/>
                </a:solidFill>
                <a:latin typeface="open sans" panose="020B0606030504020204" pitchFamily="34" charset="0"/>
              </a:rPr>
              <a:t> – </a:t>
            </a:r>
            <a:r>
              <a:rPr lang="en-GB" sz="1100" i="1" dirty="0">
                <a:solidFill>
                  <a:srgbClr val="323132"/>
                </a:solidFill>
                <a:latin typeface="open sans" panose="020B0606030504020204" pitchFamily="34" charset="0"/>
              </a:rPr>
              <a:t>As</a:t>
            </a:r>
            <a:r>
              <a:rPr lang="en-GB" sz="1100" i="1" dirty="0"/>
              <a:t> </a:t>
            </a:r>
            <a:r>
              <a:rPr lang="en-US" sz="1100" b="0" i="1" dirty="0">
                <a:solidFill>
                  <a:srgbClr val="323132"/>
                </a:solidFill>
                <a:effectLst/>
                <a:latin typeface="open sans" panose="020B0606030504020204" pitchFamily="34" charset="0"/>
              </a:rPr>
              <a:t>Census 2021 took place during the coronavirus (COVID-19) pandemic, a period of unparalleled and rapid change; the national lockdown, associated guidance and furlough measures will have affected data associated with the </a:t>
            </a:r>
            <a:r>
              <a:rPr lang="en-US" sz="1100" b="0" i="1" dirty="0" err="1">
                <a:solidFill>
                  <a:srgbClr val="323132"/>
                </a:solidFill>
                <a:effectLst/>
                <a:latin typeface="open sans" panose="020B0606030504020204" pitchFamily="34" charset="0"/>
              </a:rPr>
              <a:t>labour</a:t>
            </a:r>
            <a:r>
              <a:rPr lang="en-US" sz="1100" b="0" i="1" dirty="0">
                <a:solidFill>
                  <a:srgbClr val="323132"/>
                </a:solidFill>
                <a:effectLst/>
                <a:latin typeface="open sans" panose="020B0606030504020204" pitchFamily="34" charset="0"/>
              </a:rPr>
              <a:t> market. </a:t>
            </a:r>
            <a:r>
              <a:rPr lang="en-US" sz="1100" i="1" dirty="0">
                <a:solidFill>
                  <a:srgbClr val="323132"/>
                </a:solidFill>
                <a:latin typeface="open sans" panose="020B0606030504020204" pitchFamily="34" charset="0"/>
              </a:rPr>
              <a:t>This should be considered when using this data for planning or policy purposes. </a:t>
            </a:r>
            <a:r>
              <a:rPr lang="en-GB" sz="1100" i="1" dirty="0">
                <a:solidFill>
                  <a:srgbClr val="323132"/>
                </a:solidFill>
                <a:latin typeface="open sans" panose="020B0606030504020204" pitchFamily="34" charset="0"/>
              </a:rPr>
              <a:t>The charts above depicts unemployed 16+ population by their economic activity status, whilst other analysis within this slide pack focuses on the 16-64 age group</a:t>
            </a:r>
            <a:endParaRPr lang="en-GB" sz="1100" i="1" dirty="0"/>
          </a:p>
        </p:txBody>
      </p:sp>
    </p:spTree>
    <p:extLst>
      <p:ext uri="{BB962C8B-B14F-4D97-AF65-F5344CB8AC3E}">
        <p14:creationId xmlns:p14="http://schemas.microsoft.com/office/powerpoint/2010/main" val="150316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1FCC73-7BC8-13C8-9B79-F5F96C8F7DD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Census 2021 – Unemployment History by Economic Activity Status</a:t>
            </a:r>
          </a:p>
        </p:txBody>
      </p:sp>
      <p:pic>
        <p:nvPicPr>
          <p:cNvPr id="7" name="Picture 6">
            <a:extLst>
              <a:ext uri="{FF2B5EF4-FFF2-40B4-BE49-F238E27FC236}">
                <a16:creationId xmlns:a16="http://schemas.microsoft.com/office/drawing/2014/main" id="{C525717C-AD11-6CA6-DD97-67811DA09053}"/>
              </a:ext>
            </a:extLst>
          </p:cNvPr>
          <p:cNvPicPr>
            <a:picLocks noChangeAspect="1"/>
          </p:cNvPicPr>
          <p:nvPr/>
        </p:nvPicPr>
        <p:blipFill>
          <a:blip r:embed="rId3"/>
          <a:stretch>
            <a:fillRect/>
          </a:stretch>
        </p:blipFill>
        <p:spPr>
          <a:xfrm>
            <a:off x="1275184" y="759047"/>
            <a:ext cx="9641632" cy="5339905"/>
          </a:xfrm>
          <a:prstGeom prst="rect">
            <a:avLst/>
          </a:prstGeom>
        </p:spPr>
      </p:pic>
      <p:sp>
        <p:nvSpPr>
          <p:cNvPr id="2" name="TextBox 1">
            <a:extLst>
              <a:ext uri="{FF2B5EF4-FFF2-40B4-BE49-F238E27FC236}">
                <a16:creationId xmlns:a16="http://schemas.microsoft.com/office/drawing/2014/main" id="{2F11DB51-3BE1-08EE-E125-29C5DFDDC714}"/>
              </a:ext>
            </a:extLst>
          </p:cNvPr>
          <p:cNvSpPr txBox="1"/>
          <p:nvPr/>
        </p:nvSpPr>
        <p:spPr>
          <a:xfrm>
            <a:off x="-1" y="6220728"/>
            <a:ext cx="12191999" cy="600164"/>
          </a:xfrm>
          <a:prstGeom prst="rect">
            <a:avLst/>
          </a:prstGeom>
          <a:noFill/>
        </p:spPr>
        <p:txBody>
          <a:bodyPr wrap="square">
            <a:spAutoFit/>
          </a:bodyPr>
          <a:lstStyle/>
          <a:p>
            <a:r>
              <a:rPr lang="en-GB" sz="1100" b="1" i="1" dirty="0">
                <a:solidFill>
                  <a:srgbClr val="323132"/>
                </a:solidFill>
                <a:latin typeface="open sans" panose="020B0606030504020204" pitchFamily="34" charset="0"/>
              </a:rPr>
              <a:t>Note</a:t>
            </a:r>
            <a:r>
              <a:rPr lang="en-GB" sz="1100" dirty="0">
                <a:solidFill>
                  <a:srgbClr val="323132"/>
                </a:solidFill>
                <a:latin typeface="open sans" panose="020B0606030504020204" pitchFamily="34" charset="0"/>
              </a:rPr>
              <a:t> – </a:t>
            </a:r>
            <a:r>
              <a:rPr lang="en-GB" sz="1100" i="1" dirty="0">
                <a:solidFill>
                  <a:srgbClr val="323132"/>
                </a:solidFill>
                <a:latin typeface="open sans" panose="020B0606030504020204" pitchFamily="34" charset="0"/>
              </a:rPr>
              <a:t>As</a:t>
            </a:r>
            <a:r>
              <a:rPr lang="en-GB" sz="1100" i="1" dirty="0"/>
              <a:t> </a:t>
            </a:r>
            <a:r>
              <a:rPr lang="en-US" sz="1100" b="0" i="1" dirty="0">
                <a:solidFill>
                  <a:srgbClr val="323132"/>
                </a:solidFill>
                <a:effectLst/>
                <a:latin typeface="open sans" panose="020B0606030504020204" pitchFamily="34" charset="0"/>
              </a:rPr>
              <a:t>Census 2021 took place during the coronavirus (COVID-19) pandemic, a period of unparalleled and rapid change; the national lockdown, associated guidance and furlough measures will have affected data associated with the </a:t>
            </a:r>
            <a:r>
              <a:rPr lang="en-US" sz="1100" b="0" i="1" dirty="0" err="1">
                <a:solidFill>
                  <a:srgbClr val="323132"/>
                </a:solidFill>
                <a:effectLst/>
                <a:latin typeface="open sans" panose="020B0606030504020204" pitchFamily="34" charset="0"/>
              </a:rPr>
              <a:t>labour</a:t>
            </a:r>
            <a:r>
              <a:rPr lang="en-US" sz="1100" b="0" i="1" dirty="0">
                <a:solidFill>
                  <a:srgbClr val="323132"/>
                </a:solidFill>
                <a:effectLst/>
                <a:latin typeface="open sans" panose="020B0606030504020204" pitchFamily="34" charset="0"/>
              </a:rPr>
              <a:t> market. </a:t>
            </a:r>
            <a:r>
              <a:rPr lang="en-US" sz="1100" i="1" dirty="0">
                <a:solidFill>
                  <a:srgbClr val="323132"/>
                </a:solidFill>
                <a:latin typeface="open sans" panose="020B0606030504020204" pitchFamily="34" charset="0"/>
              </a:rPr>
              <a:t>This should be considered when using this data for planning or policy purposes. </a:t>
            </a:r>
            <a:r>
              <a:rPr lang="en-GB" sz="1100" i="1" dirty="0">
                <a:solidFill>
                  <a:srgbClr val="323132"/>
                </a:solidFill>
                <a:latin typeface="open sans" panose="020B0606030504020204" pitchFamily="34" charset="0"/>
              </a:rPr>
              <a:t>The charts above depicts unemployed 16+ population by their economic activity status, whilst other analysis within this slide pack focuses on the 16-64 age group</a:t>
            </a:r>
            <a:endParaRPr lang="en-GB" sz="1100" i="1" dirty="0"/>
          </a:p>
        </p:txBody>
      </p:sp>
    </p:spTree>
    <p:extLst>
      <p:ext uri="{BB962C8B-B14F-4D97-AF65-F5344CB8AC3E}">
        <p14:creationId xmlns:p14="http://schemas.microsoft.com/office/powerpoint/2010/main" val="279244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400" b="1" dirty="0">
                <a:solidFill>
                  <a:prstClr val="white"/>
                </a:solidFill>
                <a:latin typeface="Calibri" panose="020F0502020204030204"/>
              </a:rPr>
              <a:t>Economically Inactive (16-64 Year Olds) – 19.2</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(January 2022 – December 2022)</a:t>
            </a:r>
          </a:p>
        </p:txBody>
      </p:sp>
      <p:pic>
        <p:nvPicPr>
          <p:cNvPr id="5" name="Picture 4">
            <a:extLst>
              <a:ext uri="{FF2B5EF4-FFF2-40B4-BE49-F238E27FC236}">
                <a16:creationId xmlns:a16="http://schemas.microsoft.com/office/drawing/2014/main" id="{E0C757C2-5A36-10D9-2C4E-9AC702B045F8}"/>
              </a:ext>
            </a:extLst>
          </p:cNvPr>
          <p:cNvPicPr>
            <a:picLocks noChangeAspect="1"/>
          </p:cNvPicPr>
          <p:nvPr/>
        </p:nvPicPr>
        <p:blipFill>
          <a:blip r:embed="rId3"/>
          <a:stretch>
            <a:fillRect/>
          </a:stretch>
        </p:blipFill>
        <p:spPr>
          <a:xfrm>
            <a:off x="1828953" y="725600"/>
            <a:ext cx="8664068" cy="4085538"/>
          </a:xfrm>
          <a:prstGeom prst="rect">
            <a:avLst/>
          </a:prstGeom>
        </p:spPr>
      </p:pic>
      <p:sp>
        <p:nvSpPr>
          <p:cNvPr id="12" name="TextBox 11">
            <a:extLst>
              <a:ext uri="{FF2B5EF4-FFF2-40B4-BE49-F238E27FC236}">
                <a16:creationId xmlns:a16="http://schemas.microsoft.com/office/drawing/2014/main" id="{6D3E0DB2-2802-47DD-46E6-BE0E3CA40B20}"/>
              </a:ext>
            </a:extLst>
          </p:cNvPr>
          <p:cNvSpPr txBox="1"/>
          <p:nvPr/>
        </p:nvSpPr>
        <p:spPr>
          <a:xfrm>
            <a:off x="680931" y="5596015"/>
            <a:ext cx="1829246"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(Sept – Dec 22):</a:t>
            </a:r>
          </a:p>
        </p:txBody>
      </p:sp>
      <p:sp>
        <p:nvSpPr>
          <p:cNvPr id="13" name="TextBox 12">
            <a:extLst>
              <a:ext uri="{FF2B5EF4-FFF2-40B4-BE49-F238E27FC236}">
                <a16:creationId xmlns:a16="http://schemas.microsoft.com/office/drawing/2014/main" id="{61C49685-BCBF-58AD-EE4B-EDA6EEBF8C69}"/>
              </a:ext>
            </a:extLst>
          </p:cNvPr>
          <p:cNvSpPr txBox="1"/>
          <p:nvPr/>
        </p:nvSpPr>
        <p:spPr>
          <a:xfrm>
            <a:off x="2531217" y="5812873"/>
            <a:ext cx="1266103" cy="369332"/>
          </a:xfrm>
          <a:prstGeom prst="rect">
            <a:avLst/>
          </a:prstGeom>
          <a:noFill/>
        </p:spPr>
        <p:txBody>
          <a:bodyPr wrap="square" rtlCol="0">
            <a:spAutoFit/>
          </a:bodyPr>
          <a:lstStyle/>
          <a:p>
            <a:r>
              <a:rPr lang="en-GB" dirty="0">
                <a:solidFill>
                  <a:schemeClr val="bg1"/>
                </a:solidFill>
              </a:rPr>
              <a:t>-0.2pp</a:t>
            </a:r>
          </a:p>
        </p:txBody>
      </p:sp>
      <p:sp>
        <p:nvSpPr>
          <p:cNvPr id="17" name="TextBox 16">
            <a:extLst>
              <a:ext uri="{FF2B5EF4-FFF2-40B4-BE49-F238E27FC236}">
                <a16:creationId xmlns:a16="http://schemas.microsoft.com/office/drawing/2014/main" id="{F2D71F22-E655-12C8-EF93-9E9914D254C9}"/>
              </a:ext>
            </a:extLst>
          </p:cNvPr>
          <p:cNvSpPr txBox="1"/>
          <p:nvPr/>
        </p:nvSpPr>
        <p:spPr>
          <a:xfrm>
            <a:off x="4291234" y="5647431"/>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(Jun – Sept 22):</a:t>
            </a:r>
          </a:p>
        </p:txBody>
      </p:sp>
      <p:sp>
        <p:nvSpPr>
          <p:cNvPr id="23" name="TextBox 22">
            <a:extLst>
              <a:ext uri="{FF2B5EF4-FFF2-40B4-BE49-F238E27FC236}">
                <a16:creationId xmlns:a16="http://schemas.microsoft.com/office/drawing/2014/main" id="{E01B56A3-337F-F85C-F5E0-F5CAFA4F0BBA}"/>
              </a:ext>
            </a:extLst>
          </p:cNvPr>
          <p:cNvSpPr txBox="1"/>
          <p:nvPr/>
        </p:nvSpPr>
        <p:spPr>
          <a:xfrm>
            <a:off x="7916034" y="5647431"/>
            <a:ext cx="1829246" cy="646331"/>
          </a:xfrm>
          <a:prstGeom prst="rect">
            <a:avLst/>
          </a:prstGeom>
          <a:noFill/>
        </p:spPr>
        <p:txBody>
          <a:bodyPr wrap="square" rtlCol="0">
            <a:spAutoFit/>
          </a:bodyPr>
          <a:lstStyle/>
          <a:p>
            <a:r>
              <a:rPr lang="en-GB" dirty="0">
                <a:solidFill>
                  <a:schemeClr val="bg1"/>
                </a:solidFill>
              </a:rPr>
              <a:t>Change since December 2021:</a:t>
            </a:r>
          </a:p>
        </p:txBody>
      </p:sp>
      <p:sp>
        <p:nvSpPr>
          <p:cNvPr id="24" name="TextBox 23">
            <a:extLst>
              <a:ext uri="{FF2B5EF4-FFF2-40B4-BE49-F238E27FC236}">
                <a16:creationId xmlns:a16="http://schemas.microsoft.com/office/drawing/2014/main" id="{25861FB5-5304-4DB2-487B-AD4FFB6F4535}"/>
              </a:ext>
            </a:extLst>
          </p:cNvPr>
          <p:cNvSpPr txBox="1"/>
          <p:nvPr/>
        </p:nvSpPr>
        <p:spPr>
          <a:xfrm>
            <a:off x="6295920" y="5864773"/>
            <a:ext cx="1350906" cy="369332"/>
          </a:xfrm>
          <a:prstGeom prst="rect">
            <a:avLst/>
          </a:prstGeom>
          <a:noFill/>
        </p:spPr>
        <p:txBody>
          <a:bodyPr wrap="square" rtlCol="0">
            <a:spAutoFit/>
          </a:bodyPr>
          <a:lstStyle/>
          <a:p>
            <a:r>
              <a:rPr lang="en-GB" dirty="0">
                <a:solidFill>
                  <a:schemeClr val="bg1"/>
                </a:solidFill>
              </a:rPr>
              <a:t>-3.3pp</a:t>
            </a:r>
          </a:p>
        </p:txBody>
      </p:sp>
      <p:sp>
        <p:nvSpPr>
          <p:cNvPr id="25" name="TextBox 24">
            <a:extLst>
              <a:ext uri="{FF2B5EF4-FFF2-40B4-BE49-F238E27FC236}">
                <a16:creationId xmlns:a16="http://schemas.microsoft.com/office/drawing/2014/main" id="{4075CFC2-1218-CBC1-3C26-F6A97B72245F}"/>
              </a:ext>
            </a:extLst>
          </p:cNvPr>
          <p:cNvSpPr txBox="1"/>
          <p:nvPr/>
        </p:nvSpPr>
        <p:spPr>
          <a:xfrm>
            <a:off x="10084691" y="5804548"/>
            <a:ext cx="828675" cy="369332"/>
          </a:xfrm>
          <a:prstGeom prst="rect">
            <a:avLst/>
          </a:prstGeom>
          <a:noFill/>
        </p:spPr>
        <p:txBody>
          <a:bodyPr wrap="square" rtlCol="0">
            <a:spAutoFit/>
          </a:bodyPr>
          <a:lstStyle/>
          <a:p>
            <a:r>
              <a:rPr lang="en-GB" dirty="0">
                <a:solidFill>
                  <a:schemeClr val="bg1"/>
                </a:solidFill>
              </a:rPr>
              <a:t>-2.0pp</a:t>
            </a:r>
          </a:p>
        </p:txBody>
      </p:sp>
      <p:sp>
        <p:nvSpPr>
          <p:cNvPr id="26" name="Isosceles Triangle 25">
            <a:extLst>
              <a:ext uri="{FF2B5EF4-FFF2-40B4-BE49-F238E27FC236}">
                <a16:creationId xmlns:a16="http://schemas.microsoft.com/office/drawing/2014/main" id="{AE8EA392-DA3F-A966-E11C-E323ACE2EC60}"/>
              </a:ext>
            </a:extLst>
          </p:cNvPr>
          <p:cNvSpPr/>
          <p:nvPr/>
        </p:nvSpPr>
        <p:spPr>
          <a:xfrm rot="10800000">
            <a:off x="9766321" y="584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F351EDF5-84E2-FE9E-5FD1-EFA6597957AC}"/>
              </a:ext>
            </a:extLst>
          </p:cNvPr>
          <p:cNvSpPr/>
          <p:nvPr/>
        </p:nvSpPr>
        <p:spPr>
          <a:xfrm rot="10800000">
            <a:off x="2190264" y="593782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53765204-A92E-EB61-AB1D-321113082B0D}"/>
              </a:ext>
            </a:extLst>
          </p:cNvPr>
          <p:cNvSpPr/>
          <p:nvPr/>
        </p:nvSpPr>
        <p:spPr>
          <a:xfrm rot="10800000">
            <a:off x="5989303" y="592623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93C31D73-D629-F002-260B-170FC75DED77}"/>
              </a:ext>
            </a:extLst>
          </p:cNvPr>
          <p:cNvSpPr txBox="1"/>
          <p:nvPr/>
        </p:nvSpPr>
        <p:spPr>
          <a:xfrm>
            <a:off x="772848" y="5306220"/>
            <a:ext cx="1829246" cy="954107"/>
          </a:xfrm>
          <a:prstGeom prst="rect">
            <a:avLst/>
          </a:prstGeom>
          <a:noFill/>
        </p:spPr>
        <p:txBody>
          <a:bodyPr wrap="square" rtlCol="0">
            <a:spAutoFit/>
          </a:bodyPr>
          <a:lstStyle/>
          <a:p>
            <a:r>
              <a:rPr lang="en-US" sz="1400" dirty="0">
                <a:solidFill>
                  <a:schemeClr val="bg1"/>
                </a:solidFill>
              </a:rPr>
              <a:t>Rolling Quarterly change </a:t>
            </a:r>
            <a:br>
              <a:rPr lang="en-US" sz="1400" dirty="0">
                <a:solidFill>
                  <a:schemeClr val="bg1"/>
                </a:solidFill>
              </a:rPr>
            </a:br>
            <a:r>
              <a:rPr lang="en-US" sz="1400" dirty="0">
                <a:solidFill>
                  <a:schemeClr val="bg1"/>
                </a:solidFill>
              </a:rPr>
              <a:t>(Sept – Dec 22):</a:t>
            </a:r>
          </a:p>
          <a:p>
            <a:endParaRPr lang="en-GB" sz="1400" dirty="0">
              <a:solidFill>
                <a:schemeClr val="bg1"/>
              </a:solidFill>
            </a:endParaRPr>
          </a:p>
        </p:txBody>
      </p:sp>
      <p:sp>
        <p:nvSpPr>
          <p:cNvPr id="33" name="TextBox 32">
            <a:extLst>
              <a:ext uri="{FF2B5EF4-FFF2-40B4-BE49-F238E27FC236}">
                <a16:creationId xmlns:a16="http://schemas.microsoft.com/office/drawing/2014/main" id="{472F9155-D59B-1B48-4941-0F6D3AA75368}"/>
              </a:ext>
            </a:extLst>
          </p:cNvPr>
          <p:cNvSpPr txBox="1"/>
          <p:nvPr/>
        </p:nvSpPr>
        <p:spPr>
          <a:xfrm>
            <a:off x="3074969" y="5471662"/>
            <a:ext cx="828675" cy="369332"/>
          </a:xfrm>
          <a:prstGeom prst="rect">
            <a:avLst/>
          </a:prstGeom>
          <a:noFill/>
        </p:spPr>
        <p:txBody>
          <a:bodyPr wrap="square" rtlCol="0">
            <a:spAutoFit/>
          </a:bodyPr>
          <a:lstStyle/>
          <a:p>
            <a:r>
              <a:rPr lang="en-GB" dirty="0">
                <a:solidFill>
                  <a:schemeClr val="bg1"/>
                </a:solidFill>
              </a:rPr>
              <a:t>-1.1pp</a:t>
            </a:r>
          </a:p>
        </p:txBody>
      </p:sp>
      <p:sp>
        <p:nvSpPr>
          <p:cNvPr id="34" name="Isosceles Triangle 33">
            <a:extLst>
              <a:ext uri="{FF2B5EF4-FFF2-40B4-BE49-F238E27FC236}">
                <a16:creationId xmlns:a16="http://schemas.microsoft.com/office/drawing/2014/main" id="{2CF89B32-59C2-682C-3D43-84EA79A753A5}"/>
              </a:ext>
            </a:extLst>
          </p:cNvPr>
          <p:cNvSpPr/>
          <p:nvPr/>
        </p:nvSpPr>
        <p:spPr>
          <a:xfrm rot="10800000">
            <a:off x="2694066" y="5510893"/>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489E03F7-831B-B29E-EF3D-D43464544994}"/>
              </a:ext>
            </a:extLst>
          </p:cNvPr>
          <p:cNvSpPr txBox="1"/>
          <p:nvPr/>
        </p:nvSpPr>
        <p:spPr>
          <a:xfrm>
            <a:off x="4397559" y="5306220"/>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(Jun – Sept 21):</a:t>
            </a:r>
          </a:p>
        </p:txBody>
      </p:sp>
      <p:sp>
        <p:nvSpPr>
          <p:cNvPr id="36" name="TextBox 35">
            <a:extLst>
              <a:ext uri="{FF2B5EF4-FFF2-40B4-BE49-F238E27FC236}">
                <a16:creationId xmlns:a16="http://schemas.microsoft.com/office/drawing/2014/main" id="{581E96E3-1907-66A1-7D05-C9312F3277A1}"/>
              </a:ext>
            </a:extLst>
          </p:cNvPr>
          <p:cNvSpPr txBox="1"/>
          <p:nvPr/>
        </p:nvSpPr>
        <p:spPr>
          <a:xfrm>
            <a:off x="8022359" y="5306220"/>
            <a:ext cx="1829246" cy="646331"/>
          </a:xfrm>
          <a:prstGeom prst="rect">
            <a:avLst/>
          </a:prstGeom>
          <a:noFill/>
        </p:spPr>
        <p:txBody>
          <a:bodyPr wrap="square" rtlCol="0">
            <a:spAutoFit/>
          </a:bodyPr>
          <a:lstStyle/>
          <a:p>
            <a:r>
              <a:rPr lang="en-GB" dirty="0">
                <a:solidFill>
                  <a:schemeClr val="bg1"/>
                </a:solidFill>
              </a:rPr>
              <a:t>Change since December 2021:</a:t>
            </a:r>
          </a:p>
        </p:txBody>
      </p:sp>
      <p:sp>
        <p:nvSpPr>
          <p:cNvPr id="37" name="TextBox 36">
            <a:extLst>
              <a:ext uri="{FF2B5EF4-FFF2-40B4-BE49-F238E27FC236}">
                <a16:creationId xmlns:a16="http://schemas.microsoft.com/office/drawing/2014/main" id="{575697CD-FAD3-7198-E32A-A705D34865CE}"/>
              </a:ext>
            </a:extLst>
          </p:cNvPr>
          <p:cNvSpPr txBox="1"/>
          <p:nvPr/>
        </p:nvSpPr>
        <p:spPr>
          <a:xfrm>
            <a:off x="6129777" y="5510893"/>
            <a:ext cx="1553169" cy="369332"/>
          </a:xfrm>
          <a:prstGeom prst="rect">
            <a:avLst/>
          </a:prstGeom>
          <a:noFill/>
        </p:spPr>
        <p:txBody>
          <a:bodyPr wrap="square" rtlCol="0">
            <a:spAutoFit/>
          </a:bodyPr>
          <a:lstStyle/>
          <a:p>
            <a:r>
              <a:rPr lang="en-GB" dirty="0">
                <a:solidFill>
                  <a:schemeClr val="bg1"/>
                </a:solidFill>
              </a:rPr>
              <a:t>No Change</a:t>
            </a:r>
          </a:p>
        </p:txBody>
      </p:sp>
      <p:sp>
        <p:nvSpPr>
          <p:cNvPr id="38" name="TextBox 37">
            <a:extLst>
              <a:ext uri="{FF2B5EF4-FFF2-40B4-BE49-F238E27FC236}">
                <a16:creationId xmlns:a16="http://schemas.microsoft.com/office/drawing/2014/main" id="{DE0FB48E-7D86-DFE1-2578-6E50F5D5DF0F}"/>
              </a:ext>
            </a:extLst>
          </p:cNvPr>
          <p:cNvSpPr txBox="1"/>
          <p:nvPr/>
        </p:nvSpPr>
        <p:spPr>
          <a:xfrm>
            <a:off x="10191016" y="5463337"/>
            <a:ext cx="828675" cy="369332"/>
          </a:xfrm>
          <a:prstGeom prst="rect">
            <a:avLst/>
          </a:prstGeom>
          <a:noFill/>
        </p:spPr>
        <p:txBody>
          <a:bodyPr wrap="square" rtlCol="0">
            <a:spAutoFit/>
          </a:bodyPr>
          <a:lstStyle/>
          <a:p>
            <a:r>
              <a:rPr lang="en-GB" dirty="0">
                <a:solidFill>
                  <a:schemeClr val="bg1"/>
                </a:solidFill>
              </a:rPr>
              <a:t>-1.2pp</a:t>
            </a:r>
          </a:p>
        </p:txBody>
      </p:sp>
      <p:sp>
        <p:nvSpPr>
          <p:cNvPr id="39" name="Isosceles Triangle 38">
            <a:extLst>
              <a:ext uri="{FF2B5EF4-FFF2-40B4-BE49-F238E27FC236}">
                <a16:creationId xmlns:a16="http://schemas.microsoft.com/office/drawing/2014/main" id="{D91852A1-7B42-B881-876D-E1B64F25B480}"/>
              </a:ext>
            </a:extLst>
          </p:cNvPr>
          <p:cNvSpPr/>
          <p:nvPr/>
        </p:nvSpPr>
        <p:spPr>
          <a:xfrm rot="10800000">
            <a:off x="9872646" y="5507373"/>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A89E1262-DDBA-B5C3-FE49-09398C4E1739}"/>
              </a:ext>
            </a:extLst>
          </p:cNvPr>
          <p:cNvSpPr/>
          <p:nvPr/>
        </p:nvSpPr>
        <p:spPr>
          <a:xfrm>
            <a:off x="772848" y="4974125"/>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2E2F8106-8C74-E493-B9B8-098ADA92DD0C}"/>
              </a:ext>
            </a:extLst>
          </p:cNvPr>
          <p:cNvSpPr txBox="1"/>
          <p:nvPr/>
        </p:nvSpPr>
        <p:spPr>
          <a:xfrm>
            <a:off x="808384" y="5121667"/>
            <a:ext cx="1829246"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(Sept – Dec 22):</a:t>
            </a:r>
          </a:p>
        </p:txBody>
      </p:sp>
      <p:sp>
        <p:nvSpPr>
          <p:cNvPr id="43" name="TextBox 42">
            <a:extLst>
              <a:ext uri="{FF2B5EF4-FFF2-40B4-BE49-F238E27FC236}">
                <a16:creationId xmlns:a16="http://schemas.microsoft.com/office/drawing/2014/main" id="{78D1666B-F5D6-11FA-7794-8AB18BFD28BB}"/>
              </a:ext>
            </a:extLst>
          </p:cNvPr>
          <p:cNvSpPr txBox="1"/>
          <p:nvPr/>
        </p:nvSpPr>
        <p:spPr>
          <a:xfrm>
            <a:off x="3096009" y="5374236"/>
            <a:ext cx="828675" cy="369332"/>
          </a:xfrm>
          <a:prstGeom prst="rect">
            <a:avLst/>
          </a:prstGeom>
          <a:noFill/>
        </p:spPr>
        <p:txBody>
          <a:bodyPr wrap="square" rtlCol="0">
            <a:spAutoFit/>
          </a:bodyPr>
          <a:lstStyle/>
          <a:p>
            <a:r>
              <a:rPr lang="en-GB" dirty="0">
                <a:solidFill>
                  <a:schemeClr val="bg1"/>
                </a:solidFill>
              </a:rPr>
              <a:t>+1.1pp</a:t>
            </a:r>
          </a:p>
        </p:txBody>
      </p:sp>
      <p:sp>
        <p:nvSpPr>
          <p:cNvPr id="44" name="Isosceles Triangle 43">
            <a:extLst>
              <a:ext uri="{FF2B5EF4-FFF2-40B4-BE49-F238E27FC236}">
                <a16:creationId xmlns:a16="http://schemas.microsoft.com/office/drawing/2014/main" id="{10D2D9D6-5D35-AA93-B647-ABC529970169}"/>
              </a:ext>
            </a:extLst>
          </p:cNvPr>
          <p:cNvSpPr/>
          <p:nvPr/>
        </p:nvSpPr>
        <p:spPr>
          <a:xfrm rot="10800000" flipV="1">
            <a:off x="2562742" y="5381196"/>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56518611-0B8B-8051-06A1-5FFED6E3860A}"/>
              </a:ext>
            </a:extLst>
          </p:cNvPr>
          <p:cNvSpPr/>
          <p:nvPr/>
        </p:nvSpPr>
        <p:spPr>
          <a:xfrm>
            <a:off x="4372850" y="4974125"/>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231AF312-A1B5-4525-1FCC-D50975787F8C}"/>
              </a:ext>
            </a:extLst>
          </p:cNvPr>
          <p:cNvSpPr txBox="1"/>
          <p:nvPr/>
        </p:nvSpPr>
        <p:spPr>
          <a:xfrm>
            <a:off x="4418687" y="5173083"/>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(Jun – Sept 22):</a:t>
            </a:r>
          </a:p>
        </p:txBody>
      </p:sp>
      <p:sp>
        <p:nvSpPr>
          <p:cNvPr id="47" name="Rectangle: Rounded Corners 46">
            <a:extLst>
              <a:ext uri="{FF2B5EF4-FFF2-40B4-BE49-F238E27FC236}">
                <a16:creationId xmlns:a16="http://schemas.microsoft.com/office/drawing/2014/main" id="{670E2DF0-C933-C06C-5556-0932165492E8}"/>
              </a:ext>
            </a:extLst>
          </p:cNvPr>
          <p:cNvSpPr/>
          <p:nvPr/>
        </p:nvSpPr>
        <p:spPr>
          <a:xfrm>
            <a:off x="8022446" y="4974125"/>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C29325E8-9421-437E-69CD-041DA407EBF6}"/>
              </a:ext>
            </a:extLst>
          </p:cNvPr>
          <p:cNvSpPr txBox="1"/>
          <p:nvPr/>
        </p:nvSpPr>
        <p:spPr>
          <a:xfrm>
            <a:off x="8043487" y="5173083"/>
            <a:ext cx="1829246" cy="646331"/>
          </a:xfrm>
          <a:prstGeom prst="rect">
            <a:avLst/>
          </a:prstGeom>
          <a:noFill/>
        </p:spPr>
        <p:txBody>
          <a:bodyPr wrap="square" rtlCol="0">
            <a:spAutoFit/>
          </a:bodyPr>
          <a:lstStyle/>
          <a:p>
            <a:r>
              <a:rPr lang="en-GB" dirty="0">
                <a:solidFill>
                  <a:schemeClr val="bg1"/>
                </a:solidFill>
              </a:rPr>
              <a:t>Change since December 2021:</a:t>
            </a:r>
          </a:p>
        </p:txBody>
      </p:sp>
      <p:sp>
        <p:nvSpPr>
          <p:cNvPr id="49" name="TextBox 48">
            <a:extLst>
              <a:ext uri="{FF2B5EF4-FFF2-40B4-BE49-F238E27FC236}">
                <a16:creationId xmlns:a16="http://schemas.microsoft.com/office/drawing/2014/main" id="{F440830B-A614-6CCC-581D-894E2D85B5D0}"/>
              </a:ext>
            </a:extLst>
          </p:cNvPr>
          <p:cNvSpPr txBox="1"/>
          <p:nvPr/>
        </p:nvSpPr>
        <p:spPr>
          <a:xfrm>
            <a:off x="10212144" y="5330200"/>
            <a:ext cx="828675" cy="369332"/>
          </a:xfrm>
          <a:prstGeom prst="rect">
            <a:avLst/>
          </a:prstGeom>
          <a:noFill/>
        </p:spPr>
        <p:txBody>
          <a:bodyPr wrap="square" rtlCol="0">
            <a:spAutoFit/>
          </a:bodyPr>
          <a:lstStyle/>
          <a:p>
            <a:r>
              <a:rPr lang="en-GB" dirty="0">
                <a:solidFill>
                  <a:schemeClr val="bg1"/>
                </a:solidFill>
              </a:rPr>
              <a:t>+3.1pp</a:t>
            </a:r>
          </a:p>
        </p:txBody>
      </p:sp>
      <p:sp>
        <p:nvSpPr>
          <p:cNvPr id="50" name="Isosceles Triangle 49">
            <a:extLst>
              <a:ext uri="{FF2B5EF4-FFF2-40B4-BE49-F238E27FC236}">
                <a16:creationId xmlns:a16="http://schemas.microsoft.com/office/drawing/2014/main" id="{3E26C075-C8D9-538A-5964-CD1A434C391C}"/>
              </a:ext>
            </a:extLst>
          </p:cNvPr>
          <p:cNvSpPr/>
          <p:nvPr/>
        </p:nvSpPr>
        <p:spPr>
          <a:xfrm rot="10800000" flipV="1">
            <a:off x="9893774" y="5374236"/>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63E48405-0925-061C-6B8C-0EDB6BC1291E}"/>
              </a:ext>
            </a:extLst>
          </p:cNvPr>
          <p:cNvSpPr txBox="1"/>
          <p:nvPr/>
        </p:nvSpPr>
        <p:spPr>
          <a:xfrm>
            <a:off x="759584" y="5921987"/>
            <a:ext cx="3270794" cy="461665"/>
          </a:xfrm>
          <a:prstGeom prst="rect">
            <a:avLst/>
          </a:prstGeom>
          <a:noFill/>
        </p:spPr>
        <p:txBody>
          <a:bodyPr wrap="square" rtlCol="0">
            <a:spAutoFit/>
          </a:bodyPr>
          <a:lstStyle/>
          <a:p>
            <a:pPr algn="ctr"/>
            <a:r>
              <a:rPr lang="en-GB" sz="1200" i="1" kern="1200" dirty="0">
                <a:solidFill>
                  <a:schemeClr val="bg1"/>
                </a:solidFill>
                <a:effectLst/>
                <a:ea typeface="+mn-ea"/>
                <a:cs typeface="+mn-cs"/>
              </a:rPr>
              <a:t>Comparing Jan 2022- Dec 2022 with Oct 2021 - Sept 2022</a:t>
            </a:r>
            <a:endParaRPr lang="en-GB" sz="1200" dirty="0">
              <a:solidFill>
                <a:schemeClr val="bg1"/>
              </a:solidFill>
              <a:effectLst/>
            </a:endParaRPr>
          </a:p>
        </p:txBody>
      </p:sp>
      <p:sp>
        <p:nvSpPr>
          <p:cNvPr id="52" name="TextBox 51">
            <a:extLst>
              <a:ext uri="{FF2B5EF4-FFF2-40B4-BE49-F238E27FC236}">
                <a16:creationId xmlns:a16="http://schemas.microsoft.com/office/drawing/2014/main" id="{B5ED7CE8-9A77-4A7C-C530-C93E06D11A66}"/>
              </a:ext>
            </a:extLst>
          </p:cNvPr>
          <p:cNvSpPr txBox="1"/>
          <p:nvPr/>
        </p:nvSpPr>
        <p:spPr>
          <a:xfrm>
            <a:off x="4340887" y="5921987"/>
            <a:ext cx="3270794" cy="461665"/>
          </a:xfrm>
          <a:prstGeom prst="rect">
            <a:avLst/>
          </a:prstGeom>
          <a:noFill/>
        </p:spPr>
        <p:txBody>
          <a:bodyPr wrap="square" rtlCol="0">
            <a:spAutoFit/>
          </a:bodyPr>
          <a:lstStyle/>
          <a:p>
            <a:pPr algn="ctr"/>
            <a:r>
              <a:rPr lang="en-GB" sz="1200" i="1" kern="1200" dirty="0">
                <a:solidFill>
                  <a:schemeClr val="bg1"/>
                </a:solidFill>
                <a:effectLst/>
                <a:ea typeface="+mn-ea"/>
                <a:cs typeface="+mn-cs"/>
              </a:rPr>
              <a:t>Comparing Oct 2021– Sept 2022 with Jul 2021 – Jun 2022</a:t>
            </a:r>
            <a:endParaRPr lang="en-GB" sz="1200" dirty="0">
              <a:solidFill>
                <a:schemeClr val="bg1"/>
              </a:solidFill>
              <a:effectLst/>
            </a:endParaRPr>
          </a:p>
        </p:txBody>
      </p:sp>
      <p:sp>
        <p:nvSpPr>
          <p:cNvPr id="53" name="TextBox 52">
            <a:extLst>
              <a:ext uri="{FF2B5EF4-FFF2-40B4-BE49-F238E27FC236}">
                <a16:creationId xmlns:a16="http://schemas.microsoft.com/office/drawing/2014/main" id="{521E659A-90B8-39E1-4B1E-7A798E6BF260}"/>
              </a:ext>
            </a:extLst>
          </p:cNvPr>
          <p:cNvSpPr txBox="1"/>
          <p:nvPr/>
        </p:nvSpPr>
        <p:spPr>
          <a:xfrm>
            <a:off x="8086751" y="5918468"/>
            <a:ext cx="3270794" cy="461665"/>
          </a:xfrm>
          <a:prstGeom prst="rect">
            <a:avLst/>
          </a:prstGeom>
          <a:noFill/>
        </p:spPr>
        <p:txBody>
          <a:bodyPr wrap="square" rtlCol="0">
            <a:spAutoFit/>
          </a:bodyPr>
          <a:lstStyle/>
          <a:p>
            <a:pPr algn="ctr"/>
            <a:r>
              <a:rPr lang="en-GB" sz="1200" i="1" dirty="0">
                <a:solidFill>
                  <a:schemeClr val="bg1"/>
                </a:solidFill>
              </a:rPr>
              <a:t>Comparing Jan 2022- Dec 2022 with Jan 2021 - Dec 2021</a:t>
            </a:r>
          </a:p>
        </p:txBody>
      </p:sp>
      <p:sp>
        <p:nvSpPr>
          <p:cNvPr id="54" name="TextBox 53">
            <a:extLst>
              <a:ext uri="{FF2B5EF4-FFF2-40B4-BE49-F238E27FC236}">
                <a16:creationId xmlns:a16="http://schemas.microsoft.com/office/drawing/2014/main" id="{F7E2C324-68F3-B146-4D67-56376F1F8577}"/>
              </a:ext>
            </a:extLst>
          </p:cNvPr>
          <p:cNvSpPr txBox="1"/>
          <p:nvPr/>
        </p:nvSpPr>
        <p:spPr>
          <a:xfrm>
            <a:off x="6700255" y="5351185"/>
            <a:ext cx="828675" cy="369332"/>
          </a:xfrm>
          <a:prstGeom prst="rect">
            <a:avLst/>
          </a:prstGeom>
          <a:noFill/>
        </p:spPr>
        <p:txBody>
          <a:bodyPr wrap="square" rtlCol="0">
            <a:spAutoFit/>
          </a:bodyPr>
          <a:lstStyle/>
          <a:p>
            <a:r>
              <a:rPr lang="en-GB" dirty="0">
                <a:solidFill>
                  <a:schemeClr val="bg1"/>
                </a:solidFill>
              </a:rPr>
              <a:t>+3.4pp</a:t>
            </a:r>
          </a:p>
        </p:txBody>
      </p:sp>
      <p:sp>
        <p:nvSpPr>
          <p:cNvPr id="55" name="Isosceles Triangle 54">
            <a:extLst>
              <a:ext uri="{FF2B5EF4-FFF2-40B4-BE49-F238E27FC236}">
                <a16:creationId xmlns:a16="http://schemas.microsoft.com/office/drawing/2014/main" id="{D2C6B26B-3A77-1628-EBD2-F97A481052E3}"/>
              </a:ext>
            </a:extLst>
          </p:cNvPr>
          <p:cNvSpPr/>
          <p:nvPr/>
        </p:nvSpPr>
        <p:spPr>
          <a:xfrm rot="10800000" flipV="1">
            <a:off x="6166988" y="5358145"/>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7159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PCA (part only)">
      <a:dk1>
        <a:sysClr val="windowText" lastClr="000000"/>
      </a:dk1>
      <a:lt1>
        <a:sysClr val="window" lastClr="FFFFFF"/>
      </a:lt1>
      <a:dk2>
        <a:srgbClr val="44546A"/>
      </a:dk2>
      <a:lt2>
        <a:srgbClr val="E7E6E6"/>
      </a:lt2>
      <a:accent1>
        <a:srgbClr val="6B2673"/>
      </a:accent1>
      <a:accent2>
        <a:srgbClr val="1E325D"/>
      </a:accent2>
      <a:accent3>
        <a:srgbClr val="0074A5"/>
      </a:accent3>
      <a:accent4>
        <a:srgbClr val="5CA7D1"/>
      </a:accent4>
      <a:accent5>
        <a:srgbClr val="69B433"/>
      </a:accent5>
      <a:accent6>
        <a:srgbClr val="AC802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22316</TotalTime>
  <Words>7626</Words>
  <Application>Microsoft Office PowerPoint</Application>
  <PresentationFormat>Widescreen</PresentationFormat>
  <Paragraphs>661</Paragraphs>
  <Slides>29</Slides>
  <Notes>29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Abel</vt:lpstr>
      <vt:lpstr>Arial</vt:lpstr>
      <vt:lpstr>Calibri</vt:lpstr>
      <vt:lpstr>Calibri Light</vt:lpstr>
      <vt:lpstr>open sans</vt:lpstr>
      <vt:lpstr>open sans</vt:lpstr>
      <vt:lpstr>Segoe UI</vt:lpstr>
      <vt:lpstr>Symbol</vt:lpstr>
      <vt:lpstr>Trebuchet MS</vt:lpstr>
      <vt:lpstr>Verdana</vt:lpstr>
      <vt:lpstr>Office Theme</vt:lpstr>
      <vt:lpstr>1_Office Theme</vt:lpstr>
      <vt:lpstr>GCP Economy &amp; Employment Update</vt:lpstr>
      <vt:lpstr>Labour Market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Claimant Counts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Wages and Inflation</vt:lpstr>
      <vt:lpstr>PowerPoint Presentation</vt:lpstr>
      <vt:lpstr>PowerPoint Presentation</vt:lpstr>
      <vt:lpstr>Vacancies</vt:lpstr>
      <vt:lpstr>PowerPoint Presentation</vt:lpstr>
      <vt:lpstr>PowerPoint Presentation</vt:lpstr>
      <vt:lpstr>PowerPoint Presentation</vt:lpstr>
      <vt:lpstr>PowerPoint Presentation</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Economic Impact Data and Monitoring Report Preview – 22nd July 2020</dc:title>
  <dc:creator>Howsham Ryan</dc:creator>
  <cp:lastModifiedBy>Dominic Milham</cp:lastModifiedBy>
  <cp:revision>950</cp:revision>
  <dcterms:created xsi:type="dcterms:W3CDTF">2020-07-21T14:04:50Z</dcterms:created>
  <dcterms:modified xsi:type="dcterms:W3CDTF">2023-07-07T13:11:16Z</dcterms:modified>
</cp:coreProperties>
</file>