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Ex1.xml" ContentType="application/vnd.ms-office.chartex+xml"/>
  <Override PartName="/ppt/charts/style8.xml" ContentType="application/vnd.ms-office.chartstyle+xml"/>
  <Override PartName="/ppt/charts/colors8.xml" ContentType="application/vnd.ms-office.chartcolorstyl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xml" ContentType="application/vnd.openxmlformats-officedocument.drawingml.chartshapes+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7.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1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0.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1.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2.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3.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4.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5.xml" ContentType="application/vnd.openxmlformats-officedocument.drawingml.chart+xml"/>
  <Override PartName="/ppt/charts/style26.xml" ContentType="application/vnd.ms-office.chartstyle+xml"/>
  <Override PartName="/ppt/charts/colors2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sldIdLst>
    <p:sldId id="256" r:id="rId2"/>
    <p:sldId id="327" r:id="rId3"/>
    <p:sldId id="308" r:id="rId4"/>
    <p:sldId id="334" r:id="rId5"/>
    <p:sldId id="335" r:id="rId6"/>
    <p:sldId id="331" r:id="rId7"/>
    <p:sldId id="309" r:id="rId8"/>
    <p:sldId id="306" r:id="rId9"/>
    <p:sldId id="318" r:id="rId10"/>
    <p:sldId id="292" r:id="rId11"/>
    <p:sldId id="330" r:id="rId12"/>
    <p:sldId id="320" r:id="rId13"/>
    <p:sldId id="291" r:id="rId14"/>
    <p:sldId id="312" r:id="rId15"/>
    <p:sldId id="293" r:id="rId16"/>
    <p:sldId id="336" r:id="rId17"/>
    <p:sldId id="337" r:id="rId18"/>
    <p:sldId id="295" r:id="rId19"/>
    <p:sldId id="319" r:id="rId20"/>
    <p:sldId id="317" r:id="rId21"/>
    <p:sldId id="338" r:id="rId22"/>
    <p:sldId id="339" r:id="rId23"/>
    <p:sldId id="280" r:id="rId24"/>
    <p:sldId id="352" r:id="rId25"/>
    <p:sldId id="332" r:id="rId26"/>
    <p:sldId id="326" r:id="rId27"/>
    <p:sldId id="353" r:id="rId28"/>
    <p:sldId id="340" r:id="rId29"/>
    <p:sldId id="341" r:id="rId30"/>
    <p:sldId id="349" r:id="rId31"/>
    <p:sldId id="277" r:id="rId32"/>
    <p:sldId id="350" r:id="rId33"/>
    <p:sldId id="328" r:id="rId34"/>
    <p:sldId id="314" r:id="rId35"/>
    <p:sldId id="351" r:id="rId36"/>
    <p:sldId id="303" r:id="rId37"/>
    <p:sldId id="282" r:id="rId38"/>
    <p:sldId id="342" r:id="rId39"/>
    <p:sldId id="343" r:id="rId40"/>
    <p:sldId id="283" r:id="rId41"/>
    <p:sldId id="270" r:id="rId42"/>
    <p:sldId id="329" r:id="rId43"/>
    <p:sldId id="348" r:id="rId44"/>
    <p:sldId id="344" r:id="rId45"/>
    <p:sldId id="345" r:id="rId46"/>
    <p:sldId id="289" r:id="rId47"/>
    <p:sldId id="316" r:id="rId48"/>
    <p:sldId id="346" r:id="rId49"/>
    <p:sldId id="347" r:id="rId50"/>
    <p:sldId id="321" r:id="rId51"/>
    <p:sldId id="323"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6CD3F9A7-185C-4EF9-85DE-509453D897A2}">
          <p14:sldIdLst>
            <p14:sldId id="256"/>
            <p14:sldId id="327"/>
            <p14:sldId id="308"/>
          </p14:sldIdLst>
        </p14:section>
        <p14:section name="Context" id="{F89F591B-5A8D-46DB-AC83-2F8468E35231}">
          <p14:sldIdLst>
            <p14:sldId id="334"/>
            <p14:sldId id="335"/>
            <p14:sldId id="331"/>
            <p14:sldId id="309"/>
            <p14:sldId id="306"/>
            <p14:sldId id="318"/>
            <p14:sldId id="292"/>
            <p14:sldId id="330"/>
            <p14:sldId id="320"/>
            <p14:sldId id="291"/>
            <p14:sldId id="312"/>
            <p14:sldId id="293"/>
          </p14:sldIdLst>
        </p14:section>
        <p14:section name="Income" id="{326C74D0-2E4F-4307-890B-A1EA17746A1E}">
          <p14:sldIdLst>
            <p14:sldId id="336"/>
            <p14:sldId id="337"/>
            <p14:sldId id="295"/>
            <p14:sldId id="319"/>
            <p14:sldId id="317"/>
          </p14:sldIdLst>
        </p14:section>
        <p14:section name="Housing costs" id="{0406714F-704A-4CFF-9323-10C7EEB07034}">
          <p14:sldIdLst>
            <p14:sldId id="338"/>
            <p14:sldId id="339"/>
            <p14:sldId id="280"/>
            <p14:sldId id="352"/>
            <p14:sldId id="332"/>
            <p14:sldId id="326"/>
            <p14:sldId id="353"/>
          </p14:sldIdLst>
        </p14:section>
        <p14:section name="Diamond-o-gram" id="{ED6BE49C-5A72-4B81-BFCD-504F64E64DEF}">
          <p14:sldIdLst>
            <p14:sldId id="340"/>
            <p14:sldId id="341"/>
            <p14:sldId id="349"/>
            <p14:sldId id="277"/>
            <p14:sldId id="350"/>
            <p14:sldId id="328"/>
            <p14:sldId id="314"/>
            <p14:sldId id="351"/>
            <p14:sldId id="303"/>
            <p14:sldId id="282"/>
          </p14:sldIdLst>
        </p14:section>
        <p14:section name="Diagrams" id="{FBB12EC9-1498-4FAC-9765-C1A74EC062B4}">
          <p14:sldIdLst>
            <p14:sldId id="342"/>
            <p14:sldId id="343"/>
            <p14:sldId id="283"/>
            <p14:sldId id="270"/>
            <p14:sldId id="329"/>
            <p14:sldId id="348"/>
          </p14:sldIdLst>
        </p14:section>
        <p14:section name="Dwelling change" id="{1433D7F1-8444-41AC-8C9E-7496FC66D1E2}">
          <p14:sldIdLst>
            <p14:sldId id="344"/>
            <p14:sldId id="345"/>
            <p14:sldId id="289"/>
            <p14:sldId id="316"/>
          </p14:sldIdLst>
        </p14:section>
        <p14:section name="Plans" id="{2D318A71-DF47-4118-84E1-F0F7937317FE}">
          <p14:sldIdLst>
            <p14:sldId id="346"/>
            <p14:sldId id="347"/>
            <p14:sldId id="321"/>
          </p14:sldIdLst>
        </p14:section>
        <p14:section name="Useful links" id="{83472160-A900-4322-920E-61A30C92F13A}">
          <p14:sldIdLst>
            <p14:sldId id="32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6600"/>
    <a:srgbClr val="CCFF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1" autoAdjust="0"/>
    <p:restoredTop sz="95503" autoAdjust="0"/>
  </p:normalViewPr>
  <p:slideViewPr>
    <p:cSldViewPr snapToGrid="0">
      <p:cViewPr varScale="1">
        <p:scale>
          <a:sx n="88" d="100"/>
          <a:sy n="88" d="100"/>
        </p:scale>
        <p:origin x="154" y="53"/>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360000" cy="360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11.xml"/><Relationship Id="rId1" Type="http://schemas.microsoft.com/office/2011/relationships/chartStyle" Target="style11.xml"/></Relationships>
</file>

<file path=ppt/charts/_rels/chart11.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12.xml"/><Relationship Id="rId1" Type="http://schemas.microsoft.com/office/2011/relationships/chartStyle" Target="style12.xml"/></Relationships>
</file>

<file path=ppt/charts/_rels/chart12.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13.xml"/><Relationship Id="rId1" Type="http://schemas.microsoft.com/office/2011/relationships/chartStyle" Target="style13.xml"/></Relationships>
</file>

<file path=ppt/charts/_rels/chart13.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14.xml"/><Relationship Id="rId1" Type="http://schemas.microsoft.com/office/2011/relationships/chartStyle" Target="style14.xml"/></Relationships>
</file>

<file path=ppt/charts/_rels/chart14.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15.xml"/><Relationship Id="rId1" Type="http://schemas.microsoft.com/office/2011/relationships/chartStyle" Target="style15.xml"/></Relationships>
</file>

<file path=ppt/charts/_rels/chart15.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16.xml"/><Relationship Id="rId1" Type="http://schemas.microsoft.com/office/2011/relationships/chartStyle" Target="style16.xml"/></Relationships>
</file>

<file path=ppt/charts/_rels/chart16.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3-MAR-23.xlsb.xlsx" TargetMode="External"/><Relationship Id="rId2" Type="http://schemas.microsoft.com/office/2011/relationships/chartColorStyle" Target="colors17.xml"/><Relationship Id="rId1" Type="http://schemas.microsoft.com/office/2011/relationships/chartStyle" Target="style17.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beecr1s\AppData\Roaming\Microsoft\Excel\compendium-3-feb-2023.xlsb.xlsx" TargetMode="External"/><Relationship Id="rId2" Type="http://schemas.microsoft.com/office/2011/relationships/chartColorStyle" Target="colors18.xml"/><Relationship Id="rId1" Type="http://schemas.microsoft.com/office/2011/relationships/chartStyle" Target="style18.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beecr1s\AppData\Roaming\Microsoft\Excel\compendium-3-feb-2023.xlsb.xlsx" TargetMode="External"/><Relationship Id="rId2" Type="http://schemas.microsoft.com/office/2011/relationships/chartColorStyle" Target="colors19.xml"/><Relationship Id="rId1" Type="http://schemas.microsoft.com/office/2011/relationships/chartStyle" Target="style19.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beecr1s\AppData\Roaming\Microsoft\Excel\compendium-3-feb-2023.xlsb.xlsx" TargetMode="External"/><Relationship Id="rId2" Type="http://schemas.microsoft.com/office/2011/relationships/chartColorStyle" Target="colors20.xml"/><Relationship Id="rId1" Type="http://schemas.microsoft.com/office/2011/relationships/chartStyle" Target="style20.xml"/></Relationships>
</file>

<file path=ppt/charts/_rels/chart2.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beecr1s\AppData\Roaming\Microsoft\Excel\compendium-3-feb-2023.xlsb.xlsx" TargetMode="External"/><Relationship Id="rId2" Type="http://schemas.microsoft.com/office/2011/relationships/chartColorStyle" Target="colors21.xml"/><Relationship Id="rId1" Type="http://schemas.microsoft.com/office/2011/relationships/chartStyle" Target="style21.xml"/></Relationships>
</file>

<file path=ppt/charts/_rels/chart21.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22.xml"/><Relationship Id="rId1" Type="http://schemas.microsoft.com/office/2011/relationships/chartStyle" Target="style22.xml"/></Relationships>
</file>

<file path=ppt/charts/_rels/chart2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3.xml"/><Relationship Id="rId1" Type="http://schemas.microsoft.com/office/2011/relationships/chartStyle" Target="style23.xml"/></Relationships>
</file>

<file path=ppt/charts/_rels/chart2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microsoft.com/office/2011/relationships/chartColorStyle" Target="colors24.xml"/><Relationship Id="rId1" Type="http://schemas.microsoft.com/office/2011/relationships/chartStyle" Target="style24.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 Id="rId9"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s>
</file>

<file path=ppt/charts/_rels/chart24.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25.xml"/><Relationship Id="rId1" Type="http://schemas.microsoft.com/office/2011/relationships/chartStyle" Target="style25.xml"/></Relationships>
</file>

<file path=ppt/charts/_rels/chart25.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26.xml"/><Relationship Id="rId1" Type="http://schemas.microsoft.com/office/2011/relationships/chartStyle" Target="style26.xml"/></Relationships>
</file>

<file path=ppt/charts/_rels/chart3.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7-feb-2023.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9.xml"/><Relationship Id="rId1" Type="http://schemas.microsoft.com/office/2011/relationships/chartStyle" Target="style9.xml"/></Relationships>
</file>

<file path=ppt/charts/_rels/chart9.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xml"/></Relationships>
</file>

<file path=ppt/charts/_rels/chartEx1.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oleObject" Target="file:///\\MH_SHARED_SERVER.ccc.local\SHARED\MH\Data\Strategic%20Housing%20Team%20Plans%20and%20info\Sue%20Beecroft\Housing\7%20Affordability\New%20diamonds%20July%202021\compendium\compendium-17-feb-202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984313075056307E-2"/>
          <c:y val="9.3126064986546145E-2"/>
          <c:w val="0.80017328072350147"/>
          <c:h val="0.88418830481391997"/>
        </c:manualLayout>
      </c:layout>
      <c:pieChart>
        <c:varyColors val="1"/>
        <c:ser>
          <c:idx val="2"/>
          <c:order val="2"/>
          <c:tx>
            <c:strRef>
              <c:f>'53 Data dwells for charts'!$A$10</c:f>
              <c:strCache>
                <c:ptCount val="1"/>
                <c:pt idx="0">
                  <c:v>Fenland</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4B6-4B4B-92AD-9E12D393744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4B6-4B4B-92AD-9E12D393744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4B6-4B4B-92AD-9E12D393744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4B6-4B4B-92AD-9E12D393744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4B6-4B4B-92AD-9E12D393744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84B6-4B4B-92AD-9E12D393744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'53 Data dwells for charts'!$B$7:$G$7</c:f>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f>'53 Data dwells for charts'!$B$10:$G$10</c:f>
              <c:numCache>
                <c:formatCode>#,##0</c:formatCode>
                <c:ptCount val="6"/>
                <c:pt idx="0">
                  <c:v>34</c:v>
                </c:pt>
                <c:pt idx="1">
                  <c:v>5785</c:v>
                </c:pt>
                <c:pt idx="2">
                  <c:v>0</c:v>
                </c:pt>
                <c:pt idx="3" formatCode="_-* #,##0_-;\-* #,##0_-;_-* &quot;-&quot;??_-;_-@_-">
                  <c:v>18757</c:v>
                </c:pt>
                <c:pt idx="4" formatCode="_-* #,##0_-;\-* #,##0_-;_-* &quot;-&quot;??_-;_-@_-">
                  <c:v>13046</c:v>
                </c:pt>
                <c:pt idx="5" formatCode="_-* #,##0_-;\-* #,##0_-;_-* &quot;-&quot;??_-;_-@_-">
                  <c:v>8021</c:v>
                </c:pt>
              </c:numCache>
            </c:numRef>
          </c:val>
          <c:extLst>
            <c:ext xmlns:c16="http://schemas.microsoft.com/office/drawing/2014/chart" uri="{C3380CC4-5D6E-409C-BE32-E72D297353CC}">
              <c16:uniqueId val="{0000000C-84B6-4B4B-92AD-9E12D393744D}"/>
            </c:ext>
          </c:extLst>
        </c:ser>
        <c:dLbls>
          <c:showLegendKey val="0"/>
          <c:showVal val="0"/>
          <c:showCatName val="0"/>
          <c:showSerName val="0"/>
          <c:showPercent val="0"/>
          <c:showBubbleSize val="0"/>
          <c:showLeaderLines val="1"/>
        </c:dLbls>
        <c:firstSliceAng val="0"/>
        <c:extLst>
          <c:ext xmlns:c15="http://schemas.microsoft.com/office/drawing/2012/chart" uri="{02D57815-91ED-43cb-92C2-25804820EDAC}">
            <c15:filteredPieSeries>
              <c15:ser>
                <c:idx val="0"/>
                <c:order val="0"/>
                <c:tx>
                  <c:strRef>
                    <c:extLst>
                      <c:ext uri="{02D57815-91ED-43cb-92C2-25804820EDAC}">
                        <c15:formulaRef>
                          <c15:sqref>'53 Data dwells for charts'!$A$8</c15:sqref>
                        </c15:formulaRef>
                      </c:ext>
                    </c:extLst>
                    <c:strCache>
                      <c:ptCount val="1"/>
                      <c:pt idx="0">
                        <c:v>Cambridge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E-84B6-4B4B-92AD-9E12D393744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0-84B6-4B4B-92AD-9E12D393744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2-84B6-4B4B-92AD-9E12D393744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4-84B6-4B4B-92AD-9E12D393744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6-84B6-4B4B-92AD-9E12D393744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8-84B6-4B4B-92AD-9E12D393744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c:ext uri="{02D57815-91ED-43cb-92C2-25804820EDAC}">
                        <c15:formulaRef>
                          <c15:sqref>'53 Data dwells for charts'!$B$8:$G$8</c15:sqref>
                        </c15:formulaRef>
                      </c:ext>
                    </c:extLst>
                    <c:numCache>
                      <c:formatCode>#,##0</c:formatCode>
                      <c:ptCount val="6"/>
                      <c:pt idx="0">
                        <c:v>7105</c:v>
                      </c:pt>
                      <c:pt idx="1">
                        <c:v>5310</c:v>
                      </c:pt>
                      <c:pt idx="2">
                        <c:v>104</c:v>
                      </c:pt>
                      <c:pt idx="3" formatCode="_-* #,##0_-;\-* #,##0_-;_-* &quot;-&quot;??_-;_-@_-">
                        <c:v>16656</c:v>
                      </c:pt>
                      <c:pt idx="4" formatCode="_-* #,##0_-;\-* #,##0_-;_-* &quot;-&quot;??_-;_-@_-">
                        <c:v>11304</c:v>
                      </c:pt>
                      <c:pt idx="5" formatCode="_-* #,##0_-;\-* #,##0_-;_-* &quot;-&quot;??_-;_-@_-">
                        <c:v>15192</c:v>
                      </c:pt>
                    </c:numCache>
                  </c:numRef>
                </c:val>
                <c:extLst>
                  <c:ext xmlns:c16="http://schemas.microsoft.com/office/drawing/2014/chart" uri="{C3380CC4-5D6E-409C-BE32-E72D297353CC}">
                    <c16:uniqueId val="{00000019-84B6-4B4B-92AD-9E12D393744D}"/>
                  </c:ext>
                </c:extLst>
              </c15:ser>
            </c15:filteredPieSeries>
            <c15:filteredPieSeries>
              <c15:ser>
                <c:idx val="1"/>
                <c:order val="1"/>
                <c:tx>
                  <c:strRef>
                    <c:extLst xmlns:c15="http://schemas.microsoft.com/office/drawing/2012/chart">
                      <c:ext xmlns:c15="http://schemas.microsoft.com/office/drawing/2012/chart" uri="{02D57815-91ED-43cb-92C2-25804820EDAC}">
                        <c15:formulaRef>
                          <c15:sqref>'53 Data dwells for charts'!$A$9</c15:sqref>
                        </c15:formulaRef>
                      </c:ext>
                    </c:extLst>
                    <c:strCache>
                      <c:ptCount val="1"/>
                      <c:pt idx="0">
                        <c:v>East Cambridgeshire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1B-84B6-4B4B-92AD-9E12D393744D}"/>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D-84B6-4B4B-92AD-9E12D393744D}"/>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1F-84B6-4B4B-92AD-9E12D393744D}"/>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21-84B6-4B4B-92AD-9E12D393744D}"/>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23-84B6-4B4B-92AD-9E12D393744D}"/>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25-84B6-4B4B-92AD-9E12D393744D}"/>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charts'!$B$9:$G$9</c15:sqref>
                        </c15:formulaRef>
                      </c:ext>
                    </c:extLst>
                    <c:numCache>
                      <c:formatCode>#,##0</c:formatCode>
                      <c:ptCount val="6"/>
                      <c:pt idx="0">
                        <c:v>9</c:v>
                      </c:pt>
                      <c:pt idx="1">
                        <c:v>5316</c:v>
                      </c:pt>
                      <c:pt idx="2">
                        <c:v>126</c:v>
                      </c:pt>
                      <c:pt idx="3" formatCode="_-* #,##0_-;\-* #,##0_-;_-* &quot;-&quot;??_-;_-@_-">
                        <c:v>14565</c:v>
                      </c:pt>
                      <c:pt idx="4" formatCode="_-* #,##0_-;\-* #,##0_-;_-* &quot;-&quot;??_-;_-@_-">
                        <c:v>11937</c:v>
                      </c:pt>
                      <c:pt idx="5" formatCode="_-* #,##0_-;\-* #,##0_-;_-* &quot;-&quot;??_-;_-@_-">
                        <c:v>6352</c:v>
                      </c:pt>
                    </c:numCache>
                  </c:numRef>
                </c:val>
                <c:extLst xmlns:c15="http://schemas.microsoft.com/office/drawing/2012/chart">
                  <c:ext xmlns:c16="http://schemas.microsoft.com/office/drawing/2014/chart" uri="{C3380CC4-5D6E-409C-BE32-E72D297353CC}">
                    <c16:uniqueId val="{00000026-84B6-4B4B-92AD-9E12D393744D}"/>
                  </c:ext>
                </c:extLst>
              </c15:ser>
            </c15:filteredPieSeries>
            <c15:filteredPieSeries>
              <c15:ser>
                <c:idx val="3"/>
                <c:order val="3"/>
                <c:tx>
                  <c:strRef>
                    <c:extLst xmlns:c15="http://schemas.microsoft.com/office/drawing/2012/chart">
                      <c:ext xmlns:c15="http://schemas.microsoft.com/office/drawing/2012/chart" uri="{02D57815-91ED-43cb-92C2-25804820EDAC}">
                        <c15:formulaRef>
                          <c15:sqref>'53 Data dwells for charts'!$A$11</c15:sqref>
                        </c15:formulaRef>
                      </c:ext>
                    </c:extLst>
                    <c:strCache>
                      <c:ptCount val="1"/>
                      <c:pt idx="0">
                        <c:v>Huntingdonshire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28-84B6-4B4B-92AD-9E12D393744D}"/>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2A-84B6-4B4B-92AD-9E12D393744D}"/>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C-84B6-4B4B-92AD-9E12D393744D}"/>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2E-84B6-4B4B-92AD-9E12D393744D}"/>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30-84B6-4B4B-92AD-9E12D393744D}"/>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32-84B6-4B4B-92AD-9E12D393744D}"/>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charts'!$B$11:$G$11</c15:sqref>
                        </c15:formulaRef>
                      </c:ext>
                    </c:extLst>
                    <c:numCache>
                      <c:formatCode>#,##0</c:formatCode>
                      <c:ptCount val="6"/>
                      <c:pt idx="0">
                        <c:v>65</c:v>
                      </c:pt>
                      <c:pt idx="1">
                        <c:v>10153</c:v>
                      </c:pt>
                      <c:pt idx="2">
                        <c:v>570</c:v>
                      </c:pt>
                      <c:pt idx="3" formatCode="_-* #,##0_-;\-* #,##0_-;_-* &quot;-&quot;??_-;_-@_-">
                        <c:v>29290</c:v>
                      </c:pt>
                      <c:pt idx="4" formatCode="_-* #,##0_-;\-* #,##0_-;_-* &quot;-&quot;??_-;_-@_-">
                        <c:v>25412</c:v>
                      </c:pt>
                      <c:pt idx="5" formatCode="_-* #,##0_-;\-* #,##0_-;_-* &quot;-&quot;??_-;_-@_-">
                        <c:v>12411</c:v>
                      </c:pt>
                    </c:numCache>
                  </c:numRef>
                </c:val>
                <c:extLst xmlns:c15="http://schemas.microsoft.com/office/drawing/2012/chart">
                  <c:ext xmlns:c16="http://schemas.microsoft.com/office/drawing/2014/chart" uri="{C3380CC4-5D6E-409C-BE32-E72D297353CC}">
                    <c16:uniqueId val="{00000033-84B6-4B4B-92AD-9E12D393744D}"/>
                  </c:ext>
                </c:extLst>
              </c15:ser>
            </c15:filteredPieSeries>
            <c15:filteredPieSeries>
              <c15:ser>
                <c:idx val="4"/>
                <c:order val="4"/>
                <c:tx>
                  <c:strRef>
                    <c:extLst xmlns:c15="http://schemas.microsoft.com/office/drawing/2012/chart">
                      <c:ext xmlns:c15="http://schemas.microsoft.com/office/drawing/2012/chart" uri="{02D57815-91ED-43cb-92C2-25804820EDAC}">
                        <c15:formulaRef>
                          <c15:sqref>'53 Data dwells for charts'!$A$12</c15:sqref>
                        </c15:formulaRef>
                      </c:ext>
                    </c:extLst>
                    <c:strCache>
                      <c:ptCount val="1"/>
                      <c:pt idx="0">
                        <c:v>Peterborough</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35-84B6-4B4B-92AD-9E12D393744D}"/>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37-84B6-4B4B-92AD-9E12D393744D}"/>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39-84B6-4B4B-92AD-9E12D393744D}"/>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3B-84B6-4B4B-92AD-9E12D393744D}"/>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3D-84B6-4B4B-92AD-9E12D393744D}"/>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3F-84B6-4B4B-92AD-9E12D393744D}"/>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charts'!$B$12:$G$12</c15:sqref>
                        </c15:formulaRef>
                      </c:ext>
                    </c:extLst>
                    <c:numCache>
                      <c:formatCode>#,##0</c:formatCode>
                      <c:ptCount val="6"/>
                      <c:pt idx="0">
                        <c:v>88</c:v>
                      </c:pt>
                      <c:pt idx="1">
                        <c:v>16011</c:v>
                      </c:pt>
                      <c:pt idx="2">
                        <c:v>448</c:v>
                      </c:pt>
                      <c:pt idx="3" formatCode="_-* #,##0_-;\-* #,##0_-;_-* &quot;-&quot;??_-;_-@_-">
                        <c:v>26722</c:v>
                      </c:pt>
                      <c:pt idx="4" formatCode="_-* #,##0_-;\-* #,##0_-;_-* &quot;-&quot;??_-;_-@_-">
                        <c:v>24474</c:v>
                      </c:pt>
                      <c:pt idx="5" formatCode="_-* #,##0_-;\-* #,##0_-;_-* &quot;-&quot;??_-;_-@_-">
                        <c:v>17799</c:v>
                      </c:pt>
                    </c:numCache>
                  </c:numRef>
                </c:val>
                <c:extLst xmlns:c15="http://schemas.microsoft.com/office/drawing/2012/chart">
                  <c:ext xmlns:c16="http://schemas.microsoft.com/office/drawing/2014/chart" uri="{C3380CC4-5D6E-409C-BE32-E72D297353CC}">
                    <c16:uniqueId val="{00000040-84B6-4B4B-92AD-9E12D393744D}"/>
                  </c:ext>
                </c:extLst>
              </c15:ser>
            </c15:filteredPieSeries>
            <c15:filteredPieSeries>
              <c15:ser>
                <c:idx val="5"/>
                <c:order val="5"/>
                <c:tx>
                  <c:strRef>
                    <c:extLst xmlns:c15="http://schemas.microsoft.com/office/drawing/2012/chart">
                      <c:ext xmlns:c15="http://schemas.microsoft.com/office/drawing/2012/chart" uri="{02D57815-91ED-43cb-92C2-25804820EDAC}">
                        <c15:formulaRef>
                          <c15:sqref>'53 Data dwells for charts'!$A$13</c15:sqref>
                        </c15:formulaRef>
                      </c:ext>
                    </c:extLst>
                    <c:strCache>
                      <c:ptCount val="1"/>
                      <c:pt idx="0">
                        <c:v>South Cambridgeshire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42-84B6-4B4B-92AD-9E12D393744D}"/>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44-84B6-4B4B-92AD-9E12D393744D}"/>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46-84B6-4B4B-92AD-9E12D393744D}"/>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48-84B6-4B4B-92AD-9E12D393744D}"/>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4A-84B6-4B4B-92AD-9E12D393744D}"/>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4C-84B6-4B4B-92AD-9E12D393744D}"/>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charts'!$B$13:$G$13</c15:sqref>
                        </c15:formulaRef>
                      </c:ext>
                    </c:extLst>
                    <c:numCache>
                      <c:formatCode>#,##0</c:formatCode>
                      <c:ptCount val="6"/>
                      <c:pt idx="0">
                        <c:v>5787</c:v>
                      </c:pt>
                      <c:pt idx="1">
                        <c:v>4085</c:v>
                      </c:pt>
                      <c:pt idx="2">
                        <c:v>0</c:v>
                      </c:pt>
                      <c:pt idx="3" formatCode="_-* #,##0_-;\-* #,##0_-;_-* &quot;-&quot;??_-;_-@_-">
                        <c:v>27742</c:v>
                      </c:pt>
                      <c:pt idx="4" formatCode="_-* #,##0_-;\-* #,##0_-;_-* &quot;-&quot;??_-;_-@_-">
                        <c:v>21285</c:v>
                      </c:pt>
                      <c:pt idx="5" formatCode="_-* #,##0_-;\-* #,##0_-;_-* &quot;-&quot;??_-;_-@_-">
                        <c:v>9819</c:v>
                      </c:pt>
                    </c:numCache>
                  </c:numRef>
                </c:val>
                <c:extLst xmlns:c15="http://schemas.microsoft.com/office/drawing/2012/chart">
                  <c:ext xmlns:c16="http://schemas.microsoft.com/office/drawing/2014/chart" uri="{C3380CC4-5D6E-409C-BE32-E72D297353CC}">
                    <c16:uniqueId val="{0000004D-84B6-4B4B-92AD-9E12D393744D}"/>
                  </c:ext>
                </c:extLst>
              </c15:ser>
            </c15:filteredPieSeries>
            <c15:filteredPieSeries>
              <c15:ser>
                <c:idx val="6"/>
                <c:order val="6"/>
                <c:tx>
                  <c:strRef>
                    <c:extLst xmlns:c15="http://schemas.microsoft.com/office/drawing/2012/chart">
                      <c:ext xmlns:c15="http://schemas.microsoft.com/office/drawing/2012/chart" uri="{02D57815-91ED-43cb-92C2-25804820EDAC}">
                        <c15:formulaRef>
                          <c15:sqref>'53 Data dwells for charts'!$A$14</c15:sqref>
                        </c15:formulaRef>
                      </c:ext>
                    </c:extLst>
                    <c:strCache>
                      <c:ptCount val="1"/>
                      <c:pt idx="0">
                        <c:v>West Suffolk</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4F-84B6-4B4B-92AD-9E12D393744D}"/>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51-84B6-4B4B-92AD-9E12D393744D}"/>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53-84B6-4B4B-92AD-9E12D393744D}"/>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55-84B6-4B4B-92AD-9E12D393744D}"/>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57-84B6-4B4B-92AD-9E12D393744D}"/>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59-84B6-4B4B-92AD-9E12D393744D}"/>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charts'!$B$14:$G$14</c15:sqref>
                        </c15:formulaRef>
                      </c:ext>
                    </c:extLst>
                    <c:numCache>
                      <c:formatCode>#,##0</c:formatCode>
                      <c:ptCount val="6"/>
                      <c:pt idx="0">
                        <c:v>54</c:v>
                      </c:pt>
                      <c:pt idx="1">
                        <c:v>12354</c:v>
                      </c:pt>
                      <c:pt idx="2">
                        <c:v>0</c:v>
                      </c:pt>
                      <c:pt idx="3" formatCode="_-* #,##0_-;\-* #,##0_-;_-* &quot;-&quot;??_-;_-@_-">
                        <c:v>29593</c:v>
                      </c:pt>
                      <c:pt idx="4" formatCode="_-* #,##0_-;\-* #,##0_-;_-* &quot;-&quot;??_-;_-@_-">
                        <c:v>21729</c:v>
                      </c:pt>
                      <c:pt idx="5" formatCode="_-* #,##0_-;\-* #,##0_-;_-* &quot;-&quot;??_-;_-@_-">
                        <c:v>16719</c:v>
                      </c:pt>
                    </c:numCache>
                  </c:numRef>
                </c:val>
                <c:extLst xmlns:c15="http://schemas.microsoft.com/office/drawing/2012/chart">
                  <c:ext xmlns:c16="http://schemas.microsoft.com/office/drawing/2014/chart" uri="{C3380CC4-5D6E-409C-BE32-E72D297353CC}">
                    <c16:uniqueId val="{0000005A-84B6-4B4B-92AD-9E12D393744D}"/>
                  </c:ext>
                </c:extLst>
              </c15:ser>
            </c15:filteredPieSeries>
            <c15:filteredPieSeries>
              <c15:ser>
                <c:idx val="7"/>
                <c:order val="7"/>
                <c:tx>
                  <c:strRef>
                    <c:extLst xmlns:c15="http://schemas.microsoft.com/office/drawing/2012/chart">
                      <c:ext xmlns:c15="http://schemas.microsoft.com/office/drawing/2012/chart" uri="{02D57815-91ED-43cb-92C2-25804820EDAC}">
                        <c15:formulaRef>
                          <c15:sqref>'53 Data dwells for charts'!$A$15</c15:sqref>
                        </c15:formulaRef>
                      </c:ext>
                    </c:extLst>
                    <c:strCache>
                      <c:ptCount val="1"/>
                      <c:pt idx="0">
                        <c:v>Greater Cambridge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5C-84B6-4B4B-92AD-9E12D393744D}"/>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5E-84B6-4B4B-92AD-9E12D393744D}"/>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60-84B6-4B4B-92AD-9E12D393744D}"/>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62-84B6-4B4B-92AD-9E12D393744D}"/>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64-84B6-4B4B-92AD-9E12D393744D}"/>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66-84B6-4B4B-92AD-9E12D393744D}"/>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charts'!$B$15:$G$15</c15:sqref>
                        </c15:formulaRef>
                      </c:ext>
                    </c:extLst>
                    <c:numCache>
                      <c:formatCode>#,##0</c:formatCode>
                      <c:ptCount val="6"/>
                      <c:pt idx="0">
                        <c:v>12892</c:v>
                      </c:pt>
                      <c:pt idx="1">
                        <c:v>9395</c:v>
                      </c:pt>
                      <c:pt idx="2">
                        <c:v>104</c:v>
                      </c:pt>
                      <c:pt idx="3" formatCode="_-* #,##0_-;\-* #,##0_-;_-* &quot;-&quot;??_-;_-@_-">
                        <c:v>44398</c:v>
                      </c:pt>
                      <c:pt idx="4" formatCode="_-* #,##0_-;\-* #,##0_-;_-* &quot;-&quot;??_-;_-@_-">
                        <c:v>32589</c:v>
                      </c:pt>
                      <c:pt idx="5" formatCode="_-* #,##0_-;\-* #,##0_-;_-* &quot;-&quot;??_-;_-@_-">
                        <c:v>25011</c:v>
                      </c:pt>
                    </c:numCache>
                  </c:numRef>
                </c:val>
                <c:extLst xmlns:c15="http://schemas.microsoft.com/office/drawing/2012/chart">
                  <c:ext xmlns:c16="http://schemas.microsoft.com/office/drawing/2014/chart" uri="{C3380CC4-5D6E-409C-BE32-E72D297353CC}">
                    <c16:uniqueId val="{00000067-84B6-4B4B-92AD-9E12D393744D}"/>
                  </c:ext>
                </c:extLst>
              </c15:ser>
            </c15:filteredPieSeries>
            <c15:filteredPieSeries>
              <c15:ser>
                <c:idx val="8"/>
                <c:order val="8"/>
                <c:tx>
                  <c:strRef>
                    <c:extLst xmlns:c15="http://schemas.microsoft.com/office/drawing/2012/chart">
                      <c:ext xmlns:c15="http://schemas.microsoft.com/office/drawing/2012/chart" uri="{02D57815-91ED-43cb-92C2-25804820EDAC}">
                        <c15:formulaRef>
                          <c15:sqref>'53 Data dwells for charts'!$A$16</c15:sqref>
                        </c15:formulaRef>
                      </c:ext>
                    </c:extLst>
                    <c:strCache>
                      <c:ptCount val="1"/>
                      <c:pt idx="0">
                        <c:v>All</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69-84B6-4B4B-92AD-9E12D393744D}"/>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6B-84B6-4B4B-92AD-9E12D393744D}"/>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6D-84B6-4B4B-92AD-9E12D393744D}"/>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6F-84B6-4B4B-92AD-9E12D393744D}"/>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71-84B6-4B4B-92AD-9E12D393744D}"/>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73-84B6-4B4B-92AD-9E12D393744D}"/>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charts'!$B$16:$G$16</c15:sqref>
                        </c15:formulaRef>
                      </c:ext>
                    </c:extLst>
                    <c:numCache>
                      <c:formatCode>#,##0</c:formatCode>
                      <c:ptCount val="6"/>
                      <c:pt idx="0">
                        <c:v>13142</c:v>
                      </c:pt>
                      <c:pt idx="1">
                        <c:v>59014</c:v>
                      </c:pt>
                      <c:pt idx="2">
                        <c:v>1248</c:v>
                      </c:pt>
                      <c:pt idx="3">
                        <c:v>163325</c:v>
                      </c:pt>
                      <c:pt idx="4">
                        <c:v>129187</c:v>
                      </c:pt>
                      <c:pt idx="5">
                        <c:v>86313</c:v>
                      </c:pt>
                    </c:numCache>
                  </c:numRef>
                </c:val>
                <c:extLst xmlns:c15="http://schemas.microsoft.com/office/drawing/2012/chart">
                  <c:ext xmlns:c16="http://schemas.microsoft.com/office/drawing/2014/chart" uri="{C3380CC4-5D6E-409C-BE32-E72D297353CC}">
                    <c16:uniqueId val="{00000074-84B6-4B4B-92AD-9E12D393744D}"/>
                  </c:ext>
                </c:extLst>
              </c15:ser>
            </c15:filteredPieSeries>
          </c:ext>
        </c:extLst>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accent2">
            <a:lumMod val="5000"/>
            <a:lumOff val="95000"/>
          </a:schemeClr>
        </a:gs>
        <a:gs pos="100000">
          <a:schemeClr val="accent1">
            <a:lumMod val="20000"/>
            <a:lumOff val="80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sz="1400" dirty="0"/>
              <a:t>All movers </a:t>
            </a:r>
            <a:r>
              <a:rPr lang="en-GB" sz="1400" b="0" dirty="0"/>
              <a:t>in year prior to 2011 Census </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848C-4CCD-9B87-1EFCA56C11B8}"/>
              </c:ext>
            </c:extLst>
          </c:dPt>
          <c:dPt>
            <c:idx val="1"/>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848C-4CCD-9B87-1EFCA56C11B8}"/>
              </c:ext>
            </c:extLst>
          </c:dPt>
          <c:dPt>
            <c:idx val="2"/>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848C-4CCD-9B87-1EFCA56C11B8}"/>
              </c:ext>
            </c:extLst>
          </c:dPt>
          <c:dPt>
            <c:idx val="3"/>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848C-4CCD-9B87-1EFCA56C11B8}"/>
              </c:ext>
            </c:extLst>
          </c:dPt>
          <c:dPt>
            <c:idx val="4"/>
            <c:bubble3D val="0"/>
            <c:spPr>
              <a:solidFill>
                <a:schemeClr val="accent4">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848C-4CCD-9B87-1EFCA56C11B8}"/>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'47 Data Census moves'!$B$23:$B$27</c:f>
              <c:strCache>
                <c:ptCount val="5"/>
                <c:pt idx="0">
                  <c:v>Non movers</c:v>
                </c:pt>
                <c:pt idx="1">
                  <c:v>Movers within area</c:v>
                </c:pt>
                <c:pt idx="2">
                  <c:v>Movers into area</c:v>
                </c:pt>
                <c:pt idx="3">
                  <c:v>Movers out of area</c:v>
                </c:pt>
                <c:pt idx="4">
                  <c:v>Partial movers</c:v>
                </c:pt>
              </c:strCache>
            </c:strRef>
          </c:cat>
          <c:val>
            <c:numRef>
              <c:f>'47 Data Census moves'!$M$23:$M$27</c:f>
              <c:numCache>
                <c:formatCode>0%</c:formatCode>
                <c:ptCount val="5"/>
                <c:pt idx="0">
                  <c:v>0.82237120694761634</c:v>
                </c:pt>
                <c:pt idx="1">
                  <c:v>4.3004041190278626E-2</c:v>
                </c:pt>
                <c:pt idx="2">
                  <c:v>3.7971523193397021E-2</c:v>
                </c:pt>
                <c:pt idx="3">
                  <c:v>2.961989313242425E-2</c:v>
                </c:pt>
                <c:pt idx="4">
                  <c:v>6.7033335536283822E-2</c:v>
                </c:pt>
              </c:numCache>
            </c:numRef>
          </c:val>
          <c:extLst>
            <c:ext xmlns:c16="http://schemas.microsoft.com/office/drawing/2014/chart" uri="{C3380CC4-5D6E-409C-BE32-E72D297353CC}">
              <c16:uniqueId val="{0000000A-848C-4CCD-9B87-1EFCA56C11B8}"/>
            </c:ext>
          </c:extLst>
        </c:ser>
        <c:dLbls>
          <c:dLblPos val="ctr"/>
          <c:showLegendKey val="0"/>
          <c:showVal val="0"/>
          <c:showCatName val="1"/>
          <c:showSerName val="0"/>
          <c:showPercent val="0"/>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lumMod val="75000"/>
                    <a:lumOff val="25000"/>
                  </a:sysClr>
                </a:solidFill>
                <a:latin typeface="+mn-lt"/>
                <a:ea typeface="+mn-ea"/>
                <a:cs typeface="+mn-cs"/>
              </a:defRPr>
            </a:pPr>
            <a:r>
              <a:rPr lang="en-GB" sz="1400" dirty="0"/>
              <a:t>Fenland movers </a:t>
            </a:r>
            <a:r>
              <a:rPr lang="en-GB" sz="1400" b="0" dirty="0"/>
              <a:t>in year prior to 2011 Census </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lumMod val="75000"/>
                  <a:lumOff val="25000"/>
                </a:sys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8E5D-4098-93A2-642F6F2D0236}"/>
              </c:ext>
            </c:extLst>
          </c:dPt>
          <c:dPt>
            <c:idx val="1"/>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8E5D-4098-93A2-642F6F2D0236}"/>
              </c:ext>
            </c:extLst>
          </c:dPt>
          <c:dPt>
            <c:idx val="2"/>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8E5D-4098-93A2-642F6F2D0236}"/>
              </c:ext>
            </c:extLst>
          </c:dPt>
          <c:dPt>
            <c:idx val="3"/>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8E5D-4098-93A2-642F6F2D0236}"/>
              </c:ext>
            </c:extLst>
          </c:dPt>
          <c:dPt>
            <c:idx val="4"/>
            <c:bubble3D val="0"/>
            <c:spPr>
              <a:solidFill>
                <a:schemeClr val="accent4">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8E5D-4098-93A2-642F6F2D0236}"/>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'47 Data Census moves'!$B$23:$B$27</c:f>
              <c:strCache>
                <c:ptCount val="5"/>
                <c:pt idx="0">
                  <c:v>Non movers</c:v>
                </c:pt>
                <c:pt idx="1">
                  <c:v>Movers within area</c:v>
                </c:pt>
                <c:pt idx="2">
                  <c:v>Movers into area</c:v>
                </c:pt>
                <c:pt idx="3">
                  <c:v>Movers out of area</c:v>
                </c:pt>
                <c:pt idx="4">
                  <c:v>Partial movers</c:v>
                </c:pt>
              </c:strCache>
            </c:strRef>
          </c:cat>
          <c:val>
            <c:numRef>
              <c:f>'47 Data Census moves'!$F$23:$F$27</c:f>
              <c:numCache>
                <c:formatCode>0%</c:formatCode>
                <c:ptCount val="5"/>
                <c:pt idx="0">
                  <c:v>0.8581924170159464</c:v>
                </c:pt>
                <c:pt idx="1">
                  <c:v>4.2780748663101602E-2</c:v>
                </c:pt>
                <c:pt idx="2">
                  <c:v>2.6183937948643831E-2</c:v>
                </c:pt>
                <c:pt idx="3">
                  <c:v>2.1534903887845066E-2</c:v>
                </c:pt>
                <c:pt idx="4">
                  <c:v>5.1307992484463071E-2</c:v>
                </c:pt>
              </c:numCache>
            </c:numRef>
          </c:val>
          <c:extLst>
            <c:ext xmlns:c16="http://schemas.microsoft.com/office/drawing/2014/chart" uri="{C3380CC4-5D6E-409C-BE32-E72D297353CC}">
              <c16:uniqueId val="{0000000A-8E5D-4098-93A2-642F6F2D0236}"/>
            </c:ext>
          </c:extLst>
        </c:ser>
        <c:dLbls>
          <c:dLblPos val="ctr"/>
          <c:showLegendKey val="0"/>
          <c:showVal val="0"/>
          <c:showCatName val="1"/>
          <c:showSerName val="0"/>
          <c:showPercent val="0"/>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accent2">
            <a:lumMod val="5000"/>
            <a:lumOff val="95000"/>
          </a:schemeClr>
        </a:gs>
        <a:gs pos="100000">
          <a:schemeClr val="accent1">
            <a:lumMod val="20000"/>
            <a:lumOff val="80000"/>
          </a:schemeClr>
        </a:gs>
      </a:gsLst>
      <a:path path="circle">
        <a:fillToRect l="50000" t="50000" r="50000" b="5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191279294047135"/>
          <c:y val="2.9691306847090062E-2"/>
          <c:w val="0.60985733710890166"/>
          <c:h val="0.92948314623816108"/>
        </c:manualLayout>
      </c:layout>
      <c:barChart>
        <c:barDir val="bar"/>
        <c:grouping val="clustered"/>
        <c:varyColors val="0"/>
        <c:ser>
          <c:idx val="2"/>
          <c:order val="2"/>
          <c:tx>
            <c:strRef>
              <c:f>'47 Data Census moves'!$F$273</c:f>
              <c:strCache>
                <c:ptCount val="1"/>
                <c:pt idx="0">
                  <c:v>Fenland</c:v>
                </c:pt>
              </c:strCache>
            </c:strRef>
          </c:tx>
          <c:spPr>
            <a:solidFill>
              <a:srgbClr val="92D050"/>
            </a:solidFill>
            <a:ln>
              <a:noFill/>
            </a:ln>
            <a:effectLst/>
          </c:spPr>
          <c:invertIfNegative val="0"/>
          <c:dLbls>
            <c:dLbl>
              <c:idx val="3"/>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BE20-43E9-A0DC-BED151138B8D}"/>
                </c:ext>
              </c:extLst>
            </c:dLbl>
            <c:dLbl>
              <c:idx val="8"/>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BE20-43E9-A0DC-BED151138B8D}"/>
                </c:ext>
              </c:extLst>
            </c:dLbl>
            <c:dLbl>
              <c:idx val="13"/>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BE20-43E9-A0DC-BED151138B8D}"/>
                </c:ext>
              </c:extLst>
            </c:dLbl>
            <c:dLbl>
              <c:idx val="18"/>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BE20-43E9-A0DC-BED151138B8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'47 Data Census moves'!$B$274:$C$293</c:f>
              <c:multiLvlStrCache>
                <c:ptCount val="20"/>
                <c:lvl>
                  <c:pt idx="0">
                    <c:v>Non-mover</c:v>
                  </c:pt>
                  <c:pt idx="1">
                    <c:v>Mover within same area</c:v>
                  </c:pt>
                  <c:pt idx="2">
                    <c:v>Moves into area</c:v>
                  </c:pt>
                  <c:pt idx="3">
                    <c:v>Moves out of area</c:v>
                  </c:pt>
                  <c:pt idx="4">
                    <c:v>Partially moving household</c:v>
                  </c:pt>
                  <c:pt idx="5">
                    <c:v>Non-mover</c:v>
                  </c:pt>
                  <c:pt idx="6">
                    <c:v>Mover within same area</c:v>
                  </c:pt>
                  <c:pt idx="7">
                    <c:v>Moves into area</c:v>
                  </c:pt>
                  <c:pt idx="8">
                    <c:v>Moves out of area</c:v>
                  </c:pt>
                  <c:pt idx="9">
                    <c:v>Partially moving household</c:v>
                  </c:pt>
                  <c:pt idx="10">
                    <c:v>Non-mover</c:v>
                  </c:pt>
                  <c:pt idx="11">
                    <c:v>Mover within same area</c:v>
                  </c:pt>
                  <c:pt idx="12">
                    <c:v>Moves into area</c:v>
                  </c:pt>
                  <c:pt idx="13">
                    <c:v>Moves out of area</c:v>
                  </c:pt>
                  <c:pt idx="14">
                    <c:v>Partially moving household</c:v>
                  </c:pt>
                  <c:pt idx="15">
                    <c:v>Non-mover</c:v>
                  </c:pt>
                  <c:pt idx="16">
                    <c:v>Mover within same area</c:v>
                  </c:pt>
                  <c:pt idx="17">
                    <c:v>Moves into area</c:v>
                  </c:pt>
                  <c:pt idx="18">
                    <c:v>Moves out of area</c:v>
                  </c:pt>
                  <c:pt idx="19">
                    <c:v>Partially moving household</c:v>
                  </c:pt>
                </c:lvl>
                <c:lvl>
                  <c:pt idx="0">
                    <c:v>Owned: Owned outright</c:v>
                  </c:pt>
                  <c:pt idx="5">
                    <c:v>Owned with MG/loan or SO</c:v>
                  </c:pt>
                  <c:pt idx="10">
                    <c:v>All social rented</c:v>
                  </c:pt>
                  <c:pt idx="15">
                    <c:v>All private rented</c:v>
                  </c:pt>
                </c:lvl>
              </c:multiLvlStrCache>
            </c:multiLvlStrRef>
          </c:cat>
          <c:val>
            <c:numRef>
              <c:f>'47 Data Census moves'!$F$274:$F$293</c:f>
              <c:numCache>
                <c:formatCode>0</c:formatCode>
                <c:ptCount val="20"/>
                <c:pt idx="0">
                  <c:v>13776</c:v>
                </c:pt>
                <c:pt idx="1">
                  <c:v>191</c:v>
                </c:pt>
                <c:pt idx="2">
                  <c:v>212</c:v>
                </c:pt>
                <c:pt idx="3">
                  <c:v>147</c:v>
                </c:pt>
                <c:pt idx="4">
                  <c:v>311</c:v>
                </c:pt>
                <c:pt idx="5">
                  <c:v>12866</c:v>
                </c:pt>
                <c:pt idx="6">
                  <c:v>298</c:v>
                </c:pt>
                <c:pt idx="7">
                  <c:v>233</c:v>
                </c:pt>
                <c:pt idx="8">
                  <c:v>160</c:v>
                </c:pt>
                <c:pt idx="9">
                  <c:v>754</c:v>
                </c:pt>
                <c:pt idx="10">
                  <c:v>4381</c:v>
                </c:pt>
                <c:pt idx="11">
                  <c:v>371</c:v>
                </c:pt>
                <c:pt idx="12">
                  <c:v>74</c:v>
                </c:pt>
                <c:pt idx="13">
                  <c:v>136</c:v>
                </c:pt>
                <c:pt idx="14">
                  <c:v>228</c:v>
                </c:pt>
                <c:pt idx="15">
                  <c:v>4604</c:v>
                </c:pt>
                <c:pt idx="16">
                  <c:v>916</c:v>
                </c:pt>
                <c:pt idx="17">
                  <c:v>568</c:v>
                </c:pt>
                <c:pt idx="18">
                  <c:v>451</c:v>
                </c:pt>
                <c:pt idx="19">
                  <c:v>837</c:v>
                </c:pt>
              </c:numCache>
            </c:numRef>
          </c:val>
          <c:extLst>
            <c:ext xmlns:c16="http://schemas.microsoft.com/office/drawing/2014/chart" uri="{C3380CC4-5D6E-409C-BE32-E72D297353CC}">
              <c16:uniqueId val="{00000004-BE20-43E9-A0DC-BED151138B8D}"/>
            </c:ext>
          </c:extLst>
        </c:ser>
        <c:dLbls>
          <c:showLegendKey val="0"/>
          <c:showVal val="0"/>
          <c:showCatName val="0"/>
          <c:showSerName val="0"/>
          <c:showPercent val="0"/>
          <c:showBubbleSize val="0"/>
        </c:dLbls>
        <c:gapWidth val="182"/>
        <c:axId val="724414448"/>
        <c:axId val="724410512"/>
        <c:extLst>
          <c:ext xmlns:c15="http://schemas.microsoft.com/office/drawing/2012/chart" uri="{02D57815-91ED-43cb-92C2-25804820EDAC}">
            <c15:filteredBarSeries>
              <c15:ser>
                <c:idx val="0"/>
                <c:order val="0"/>
                <c:tx>
                  <c:strRef>
                    <c:extLst>
                      <c:ext uri="{02D57815-91ED-43cb-92C2-25804820EDAC}">
                        <c15:formulaRef>
                          <c15:sqref>'47 Data Census moves'!$D$273</c15:sqref>
                        </c15:formulaRef>
                      </c:ext>
                    </c:extLst>
                    <c:strCache>
                      <c:ptCount val="1"/>
                      <c:pt idx="0">
                        <c:v>Cambridge</c:v>
                      </c:pt>
                    </c:strCache>
                  </c:strRef>
                </c:tx>
                <c:spPr>
                  <a:solidFill>
                    <a:schemeClr val="accent1"/>
                  </a:solidFill>
                  <a:ln>
                    <a:noFill/>
                  </a:ln>
                  <a:effectLst/>
                </c:spPr>
                <c:invertIfNegative val="0"/>
                <c:dPt>
                  <c:idx val="3"/>
                  <c:invertIfNegative val="0"/>
                  <c:bubble3D val="0"/>
                  <c:spPr>
                    <a:solidFill>
                      <a:schemeClr val="accent1"/>
                    </a:solidFill>
                    <a:ln>
                      <a:noFill/>
                    </a:ln>
                    <a:effectLst/>
                  </c:spPr>
                  <c:extLst>
                    <c:ext xmlns:c16="http://schemas.microsoft.com/office/drawing/2014/chart" uri="{C3380CC4-5D6E-409C-BE32-E72D297353CC}">
                      <c16:uniqueId val="{00000006-BE20-43E9-A0DC-BED151138B8D}"/>
                    </c:ext>
                  </c:extLst>
                </c:dPt>
                <c:dPt>
                  <c:idx val="8"/>
                  <c:invertIfNegative val="0"/>
                  <c:bubble3D val="0"/>
                  <c:spPr>
                    <a:solidFill>
                      <a:schemeClr val="accent1"/>
                    </a:solidFill>
                    <a:ln>
                      <a:noFill/>
                    </a:ln>
                    <a:effectLst/>
                  </c:spPr>
                  <c:extLst>
                    <c:ext xmlns:c16="http://schemas.microsoft.com/office/drawing/2014/chart" uri="{C3380CC4-5D6E-409C-BE32-E72D297353CC}">
                      <c16:uniqueId val="{00000008-BE20-43E9-A0DC-BED151138B8D}"/>
                    </c:ext>
                  </c:extLst>
                </c:dPt>
                <c:dPt>
                  <c:idx val="13"/>
                  <c:invertIfNegative val="0"/>
                  <c:bubble3D val="0"/>
                  <c:spPr>
                    <a:solidFill>
                      <a:schemeClr val="accent1"/>
                    </a:solidFill>
                    <a:ln>
                      <a:noFill/>
                    </a:ln>
                    <a:effectLst/>
                  </c:spPr>
                  <c:extLst>
                    <c:ext xmlns:c16="http://schemas.microsoft.com/office/drawing/2014/chart" uri="{C3380CC4-5D6E-409C-BE32-E72D297353CC}">
                      <c16:uniqueId val="{0000000A-BE20-43E9-A0DC-BED151138B8D}"/>
                    </c:ext>
                  </c:extLst>
                </c:dPt>
                <c:dPt>
                  <c:idx val="18"/>
                  <c:invertIfNegative val="0"/>
                  <c:bubble3D val="0"/>
                  <c:spPr>
                    <a:solidFill>
                      <a:schemeClr val="accent1"/>
                    </a:solidFill>
                    <a:ln>
                      <a:noFill/>
                    </a:ln>
                    <a:effectLst/>
                  </c:spPr>
                  <c:extLst>
                    <c:ext xmlns:c16="http://schemas.microsoft.com/office/drawing/2014/chart" uri="{C3380CC4-5D6E-409C-BE32-E72D297353CC}">
                      <c16:uniqueId val="{0000000C-BE20-43E9-A0DC-BED151138B8D}"/>
                    </c:ext>
                  </c:extLst>
                </c:dPt>
                <c:dLbls>
                  <c:dLbl>
                    <c:idx val="3"/>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BE20-43E9-A0DC-BED151138B8D}"/>
                      </c:ext>
                    </c:extLst>
                  </c:dLbl>
                  <c:dLbl>
                    <c:idx val="8"/>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8-BE20-43E9-A0DC-BED151138B8D}"/>
                      </c:ext>
                    </c:extLst>
                  </c:dLbl>
                  <c:dLbl>
                    <c:idx val="13"/>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A-BE20-43E9-A0DC-BED151138B8D}"/>
                      </c:ext>
                    </c:extLst>
                  </c:dLbl>
                  <c:dLbl>
                    <c:idx val="18"/>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C-BE20-43E9-A0DC-BED151138B8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c:ext uri="{02D57815-91ED-43cb-92C2-25804820EDAC}">
                        <c15:formulaRef>
                          <c15:sqref>'47 Data Census moves'!$B$274:$C$293</c15:sqref>
                        </c15:formulaRef>
                      </c:ext>
                    </c:extLst>
                    <c:multiLvlStrCache>
                      <c:ptCount val="20"/>
                      <c:lvl>
                        <c:pt idx="0">
                          <c:v>Non-mover</c:v>
                        </c:pt>
                        <c:pt idx="1">
                          <c:v>Mover within same area</c:v>
                        </c:pt>
                        <c:pt idx="2">
                          <c:v>Moves into area</c:v>
                        </c:pt>
                        <c:pt idx="3">
                          <c:v>Moves out of area</c:v>
                        </c:pt>
                        <c:pt idx="4">
                          <c:v>Partially moving household</c:v>
                        </c:pt>
                        <c:pt idx="5">
                          <c:v>Non-mover</c:v>
                        </c:pt>
                        <c:pt idx="6">
                          <c:v>Mover within same area</c:v>
                        </c:pt>
                        <c:pt idx="7">
                          <c:v>Moves into area</c:v>
                        </c:pt>
                        <c:pt idx="8">
                          <c:v>Moves out of area</c:v>
                        </c:pt>
                        <c:pt idx="9">
                          <c:v>Partially moving household</c:v>
                        </c:pt>
                        <c:pt idx="10">
                          <c:v>Non-mover</c:v>
                        </c:pt>
                        <c:pt idx="11">
                          <c:v>Mover within same area</c:v>
                        </c:pt>
                        <c:pt idx="12">
                          <c:v>Moves into area</c:v>
                        </c:pt>
                        <c:pt idx="13">
                          <c:v>Moves out of area</c:v>
                        </c:pt>
                        <c:pt idx="14">
                          <c:v>Partially moving household</c:v>
                        </c:pt>
                        <c:pt idx="15">
                          <c:v>Non-mover</c:v>
                        </c:pt>
                        <c:pt idx="16">
                          <c:v>Mover within same area</c:v>
                        </c:pt>
                        <c:pt idx="17">
                          <c:v>Moves into area</c:v>
                        </c:pt>
                        <c:pt idx="18">
                          <c:v>Moves out of area</c:v>
                        </c:pt>
                        <c:pt idx="19">
                          <c:v>Partially moving household</c:v>
                        </c:pt>
                      </c:lvl>
                      <c:lvl>
                        <c:pt idx="0">
                          <c:v>Owned: Owned outright</c:v>
                        </c:pt>
                        <c:pt idx="5">
                          <c:v>Owned with MG/loan or SO</c:v>
                        </c:pt>
                        <c:pt idx="10">
                          <c:v>All social rented</c:v>
                        </c:pt>
                        <c:pt idx="15">
                          <c:v>All private rented</c:v>
                        </c:pt>
                      </c:lvl>
                    </c:multiLvlStrCache>
                  </c:multiLvlStrRef>
                </c:cat>
                <c:val>
                  <c:numRef>
                    <c:extLst>
                      <c:ext uri="{02D57815-91ED-43cb-92C2-25804820EDAC}">
                        <c15:formulaRef>
                          <c15:sqref>'47 Data Census moves'!$D$274:$D$293</c15:sqref>
                        </c15:formulaRef>
                      </c:ext>
                    </c:extLst>
                    <c:numCache>
                      <c:formatCode>0</c:formatCode>
                      <c:ptCount val="20"/>
                      <c:pt idx="0">
                        <c:v>10603</c:v>
                      </c:pt>
                      <c:pt idx="1">
                        <c:v>181</c:v>
                      </c:pt>
                      <c:pt idx="2">
                        <c:v>209</c:v>
                      </c:pt>
                      <c:pt idx="3">
                        <c:v>331</c:v>
                      </c:pt>
                      <c:pt idx="4">
                        <c:v>646</c:v>
                      </c:pt>
                      <c:pt idx="5">
                        <c:v>9273</c:v>
                      </c:pt>
                      <c:pt idx="6">
                        <c:v>477</c:v>
                      </c:pt>
                      <c:pt idx="7">
                        <c:v>266</c:v>
                      </c:pt>
                      <c:pt idx="8">
                        <c:v>636</c:v>
                      </c:pt>
                      <c:pt idx="9">
                        <c:v>1042</c:v>
                      </c:pt>
                      <c:pt idx="10">
                        <c:v>9287</c:v>
                      </c:pt>
                      <c:pt idx="11">
                        <c:v>695</c:v>
                      </c:pt>
                      <c:pt idx="12">
                        <c:v>423</c:v>
                      </c:pt>
                      <c:pt idx="13">
                        <c:v>243</c:v>
                      </c:pt>
                      <c:pt idx="14">
                        <c:v>618</c:v>
                      </c:pt>
                      <c:pt idx="15">
                        <c:v>6272</c:v>
                      </c:pt>
                      <c:pt idx="16">
                        <c:v>1104</c:v>
                      </c:pt>
                      <c:pt idx="17">
                        <c:v>1793</c:v>
                      </c:pt>
                      <c:pt idx="18">
                        <c:v>1577</c:v>
                      </c:pt>
                      <c:pt idx="19">
                        <c:v>3825</c:v>
                      </c:pt>
                    </c:numCache>
                  </c:numRef>
                </c:val>
                <c:extLst>
                  <c:ext xmlns:c16="http://schemas.microsoft.com/office/drawing/2014/chart" uri="{C3380CC4-5D6E-409C-BE32-E72D297353CC}">
                    <c16:uniqueId val="{0000000D-BE20-43E9-A0DC-BED151138B8D}"/>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'47 Data Census moves'!$E$273</c15:sqref>
                        </c15:formulaRef>
                      </c:ext>
                    </c:extLst>
                    <c:strCache>
                      <c:ptCount val="1"/>
                      <c:pt idx="0">
                        <c:v>East Cambridgeshire</c:v>
                      </c:pt>
                    </c:strCache>
                  </c:strRef>
                </c:tx>
                <c:spPr>
                  <a:solidFill>
                    <a:schemeClr val="accent2"/>
                  </a:solidFill>
                  <a:ln>
                    <a:noFill/>
                  </a:ln>
                  <a:effectLst/>
                </c:spPr>
                <c:invertIfNegative val="0"/>
                <c:cat>
                  <c:multiLvlStrRef>
                    <c:extLst xmlns:c15="http://schemas.microsoft.com/office/drawing/2012/chart">
                      <c:ext xmlns:c15="http://schemas.microsoft.com/office/drawing/2012/chart" uri="{02D57815-91ED-43cb-92C2-25804820EDAC}">
                        <c15:formulaRef>
                          <c15:sqref>'47 Data Census moves'!$B$274:$C$293</c15:sqref>
                        </c15:formulaRef>
                      </c:ext>
                    </c:extLst>
                    <c:multiLvlStrCache>
                      <c:ptCount val="20"/>
                      <c:lvl>
                        <c:pt idx="0">
                          <c:v>Non-mover</c:v>
                        </c:pt>
                        <c:pt idx="1">
                          <c:v>Mover within same area</c:v>
                        </c:pt>
                        <c:pt idx="2">
                          <c:v>Moves into area</c:v>
                        </c:pt>
                        <c:pt idx="3">
                          <c:v>Moves out of area</c:v>
                        </c:pt>
                        <c:pt idx="4">
                          <c:v>Partially moving household</c:v>
                        </c:pt>
                        <c:pt idx="5">
                          <c:v>Non-mover</c:v>
                        </c:pt>
                        <c:pt idx="6">
                          <c:v>Mover within same area</c:v>
                        </c:pt>
                        <c:pt idx="7">
                          <c:v>Moves into area</c:v>
                        </c:pt>
                        <c:pt idx="8">
                          <c:v>Moves out of area</c:v>
                        </c:pt>
                        <c:pt idx="9">
                          <c:v>Partially moving household</c:v>
                        </c:pt>
                        <c:pt idx="10">
                          <c:v>Non-mover</c:v>
                        </c:pt>
                        <c:pt idx="11">
                          <c:v>Mover within same area</c:v>
                        </c:pt>
                        <c:pt idx="12">
                          <c:v>Moves into area</c:v>
                        </c:pt>
                        <c:pt idx="13">
                          <c:v>Moves out of area</c:v>
                        </c:pt>
                        <c:pt idx="14">
                          <c:v>Partially moving household</c:v>
                        </c:pt>
                        <c:pt idx="15">
                          <c:v>Non-mover</c:v>
                        </c:pt>
                        <c:pt idx="16">
                          <c:v>Mover within same area</c:v>
                        </c:pt>
                        <c:pt idx="17">
                          <c:v>Moves into area</c:v>
                        </c:pt>
                        <c:pt idx="18">
                          <c:v>Moves out of area</c:v>
                        </c:pt>
                        <c:pt idx="19">
                          <c:v>Partially moving household</c:v>
                        </c:pt>
                      </c:lvl>
                      <c:lvl>
                        <c:pt idx="0">
                          <c:v>Owned: Owned outright</c:v>
                        </c:pt>
                        <c:pt idx="5">
                          <c:v>Owned with MG/loan or SO</c:v>
                        </c:pt>
                        <c:pt idx="10">
                          <c:v>All social rented</c:v>
                        </c:pt>
                        <c:pt idx="15">
                          <c:v>All private rented</c:v>
                        </c:pt>
                      </c:lvl>
                    </c:multiLvlStrCache>
                  </c:multiLvlStrRef>
                </c:cat>
                <c:val>
                  <c:numRef>
                    <c:extLst xmlns:c15="http://schemas.microsoft.com/office/drawing/2012/chart">
                      <c:ext xmlns:c15="http://schemas.microsoft.com/office/drawing/2012/chart" uri="{02D57815-91ED-43cb-92C2-25804820EDAC}">
                        <c15:formulaRef>
                          <c15:sqref>'47 Data Census moves'!$E$274:$E$293</c15:sqref>
                        </c15:formulaRef>
                      </c:ext>
                    </c:extLst>
                    <c:numCache>
                      <c:formatCode>0</c:formatCode>
                      <c:ptCount val="20"/>
                      <c:pt idx="0">
                        <c:v>10487</c:v>
                      </c:pt>
                      <c:pt idx="1">
                        <c:v>136</c:v>
                      </c:pt>
                      <c:pt idx="2">
                        <c:v>206</c:v>
                      </c:pt>
                      <c:pt idx="3">
                        <c:v>161</c:v>
                      </c:pt>
                      <c:pt idx="4">
                        <c:v>316</c:v>
                      </c:pt>
                      <c:pt idx="5">
                        <c:v>11542</c:v>
                      </c:pt>
                      <c:pt idx="6">
                        <c:v>436</c:v>
                      </c:pt>
                      <c:pt idx="7">
                        <c:v>396</c:v>
                      </c:pt>
                      <c:pt idx="8">
                        <c:v>245</c:v>
                      </c:pt>
                      <c:pt idx="9">
                        <c:v>706</c:v>
                      </c:pt>
                      <c:pt idx="10">
                        <c:v>4296</c:v>
                      </c:pt>
                      <c:pt idx="11">
                        <c:v>297</c:v>
                      </c:pt>
                      <c:pt idx="12">
                        <c:v>129</c:v>
                      </c:pt>
                      <c:pt idx="13">
                        <c:v>104</c:v>
                      </c:pt>
                      <c:pt idx="14">
                        <c:v>222</c:v>
                      </c:pt>
                      <c:pt idx="15">
                        <c:v>3655</c:v>
                      </c:pt>
                      <c:pt idx="16">
                        <c:v>446</c:v>
                      </c:pt>
                      <c:pt idx="17">
                        <c:v>723</c:v>
                      </c:pt>
                      <c:pt idx="18">
                        <c:v>480</c:v>
                      </c:pt>
                      <c:pt idx="19">
                        <c:v>621</c:v>
                      </c:pt>
                    </c:numCache>
                  </c:numRef>
                </c:val>
                <c:extLst xmlns:c15="http://schemas.microsoft.com/office/drawing/2012/chart">
                  <c:ext xmlns:c16="http://schemas.microsoft.com/office/drawing/2014/chart" uri="{C3380CC4-5D6E-409C-BE32-E72D297353CC}">
                    <c16:uniqueId val="{0000000E-BE20-43E9-A0DC-BED151138B8D}"/>
                  </c:ext>
                </c:extLst>
              </c15:ser>
            </c15:filteredBarSeries>
          </c:ext>
        </c:extLst>
      </c:barChart>
      <c:catAx>
        <c:axId val="724414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4410512"/>
        <c:crosses val="autoZero"/>
        <c:auto val="1"/>
        <c:lblAlgn val="ctr"/>
        <c:lblOffset val="100"/>
        <c:noMultiLvlLbl val="0"/>
      </c:catAx>
      <c:valAx>
        <c:axId val="724410512"/>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724414448"/>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785582697641017E-2"/>
          <c:y val="6.4830961368100765E-2"/>
          <c:w val="0.89411331879458589"/>
          <c:h val="0.79114388745522479"/>
        </c:manualLayout>
      </c:layout>
      <c:barChart>
        <c:barDir val="col"/>
        <c:grouping val="clustered"/>
        <c:varyColors val="0"/>
        <c:ser>
          <c:idx val="1"/>
          <c:order val="0"/>
          <c:tx>
            <c:strRef>
              <c:f>'30 Data CACI'!$A$6</c:f>
              <c:strCache>
                <c:ptCount val="1"/>
                <c:pt idx="0">
                  <c:v>Fenland</c:v>
                </c:pt>
              </c:strCache>
            </c:strRef>
          </c:tx>
          <c:spPr>
            <a:solidFill>
              <a:schemeClr val="accent3">
                <a:lumMod val="75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'30 Data CACI'!$B$3:$V$3</c:f>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f>'30 Data CACI'!$B$6:$V$6</c:f>
              <c:numCache>
                <c:formatCode>_-* #,##0_-;\-* #,##0_-;_-* "-"??_-;_-@_-</c:formatCode>
                <c:ptCount val="21"/>
                <c:pt idx="0">
                  <c:v>816</c:v>
                </c:pt>
                <c:pt idx="1">
                  <c:v>3580</c:v>
                </c:pt>
                <c:pt idx="2">
                  <c:v>4784</c:v>
                </c:pt>
                <c:pt idx="3">
                  <c:v>5143</c:v>
                </c:pt>
                <c:pt idx="4">
                  <c:v>4367</c:v>
                </c:pt>
                <c:pt idx="5">
                  <c:v>3978</c:v>
                </c:pt>
                <c:pt idx="6">
                  <c:v>3389</c:v>
                </c:pt>
                <c:pt idx="7">
                  <c:v>3173</c:v>
                </c:pt>
                <c:pt idx="8">
                  <c:v>2584</c:v>
                </c:pt>
                <c:pt idx="9">
                  <c:v>2292</c:v>
                </c:pt>
                <c:pt idx="10">
                  <c:v>1695</c:v>
                </c:pt>
                <c:pt idx="11">
                  <c:v>1493</c:v>
                </c:pt>
                <c:pt idx="12">
                  <c:v>1174</c:v>
                </c:pt>
                <c:pt idx="13">
                  <c:v>899</c:v>
                </c:pt>
                <c:pt idx="14">
                  <c:v>756</c:v>
                </c:pt>
                <c:pt idx="15">
                  <c:v>661</c:v>
                </c:pt>
                <c:pt idx="16">
                  <c:v>685</c:v>
                </c:pt>
                <c:pt idx="17">
                  <c:v>552</c:v>
                </c:pt>
                <c:pt idx="18">
                  <c:v>361</c:v>
                </c:pt>
                <c:pt idx="19">
                  <c:v>328</c:v>
                </c:pt>
                <c:pt idx="20">
                  <c:v>706</c:v>
                </c:pt>
              </c:numCache>
            </c:numRef>
          </c:val>
          <c:extLst>
            <c:ext xmlns:c16="http://schemas.microsoft.com/office/drawing/2014/chart" uri="{C3380CC4-5D6E-409C-BE32-E72D297353CC}">
              <c16:uniqueId val="{00000000-5DF3-43E1-87F1-BA17F40807CC}"/>
            </c:ext>
          </c:extLst>
        </c:ser>
        <c:dLbls>
          <c:showLegendKey val="0"/>
          <c:showVal val="0"/>
          <c:showCatName val="0"/>
          <c:showSerName val="0"/>
          <c:showPercent val="0"/>
          <c:showBubbleSize val="0"/>
        </c:dLbls>
        <c:gapWidth val="267"/>
        <c:overlap val="-43"/>
        <c:axId val="603894944"/>
        <c:axId val="603887072"/>
      </c:barChart>
      <c:catAx>
        <c:axId val="60389494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5400000" spcFirstLastPara="1" vertOverflow="ellipsis" wrap="square" anchor="ctr" anchorCtr="1"/>
          <a:lstStyle/>
          <a:p>
            <a:pPr algn="ctr">
              <a:defRPr lang="en-US" sz="900" b="0" i="0" u="none" strike="noStrike" kern="1200" cap="none" spc="0" normalizeH="0" baseline="0">
                <a:solidFill>
                  <a:schemeClr val="dk1">
                    <a:lumMod val="50000"/>
                    <a:lumOff val="50000"/>
                  </a:schemeClr>
                </a:solidFill>
                <a:latin typeface="+mn-lt"/>
                <a:ea typeface="+mn-ea"/>
                <a:cs typeface="+mn-cs"/>
              </a:defRPr>
            </a:pPr>
            <a:endParaRPr lang="en-US"/>
          </a:p>
        </c:txPr>
        <c:crossAx val="603887072"/>
        <c:crosses val="autoZero"/>
        <c:auto val="1"/>
        <c:lblAlgn val="ctr"/>
        <c:lblOffset val="100"/>
        <c:noMultiLvlLbl val="0"/>
      </c:catAx>
      <c:valAx>
        <c:axId val="603887072"/>
        <c:scaling>
          <c:orientation val="minMax"/>
        </c:scaling>
        <c:delete val="0"/>
        <c:axPos val="l"/>
        <c:majorGridlines>
          <c:spPr>
            <a:ln w="9525" cap="flat" cmpd="sng" algn="ctr">
              <a:solidFill>
                <a:schemeClr val="dk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603894944"/>
        <c:crosses val="autoZero"/>
        <c:crossBetween val="between"/>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781834732278215E-2"/>
          <c:y val="6.139957604432817E-2"/>
          <c:w val="0.80773404482539024"/>
          <c:h val="0.7792891415405464"/>
        </c:manualLayout>
      </c:layout>
      <c:lineChart>
        <c:grouping val="standard"/>
        <c:varyColors val="0"/>
        <c:ser>
          <c:idx val="2"/>
          <c:order val="2"/>
          <c:tx>
            <c:strRef>
              <c:f>'30 Data CACI'!$A$6</c:f>
              <c:strCache>
                <c:ptCount val="1"/>
                <c:pt idx="0">
                  <c:v>Fenland</c:v>
                </c:pt>
              </c:strCache>
              <c:extLst xmlns:c15="http://schemas.microsoft.com/office/drawing/2012/chart"/>
            </c:strRef>
          </c:tx>
          <c:spPr>
            <a:ln w="22225" cap="rnd">
              <a:solidFill>
                <a:srgbClr val="92D050"/>
              </a:solidFill>
              <a:round/>
            </a:ln>
            <a:effectLst/>
          </c:spPr>
          <c:marker>
            <c:symbol val="none"/>
          </c:marker>
          <c:cat>
            <c:strRef>
              <c:f>'30 Data CACI'!$B$3:$V$3</c:f>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extLst xmlns:c15="http://schemas.microsoft.com/office/drawing/2012/chart"/>
            </c:strRef>
          </c:cat>
          <c:val>
            <c:numRef>
              <c:f>'30 Data CACI'!$B$6:$V$6</c:f>
              <c:numCache>
                <c:formatCode>_-* #,##0_-;\-* #,##0_-;_-* "-"??_-;_-@_-</c:formatCode>
                <c:ptCount val="21"/>
                <c:pt idx="0">
                  <c:v>816</c:v>
                </c:pt>
                <c:pt idx="1">
                  <c:v>3580</c:v>
                </c:pt>
                <c:pt idx="2">
                  <c:v>4784</c:v>
                </c:pt>
                <c:pt idx="3">
                  <c:v>5143</c:v>
                </c:pt>
                <c:pt idx="4">
                  <c:v>4367</c:v>
                </c:pt>
                <c:pt idx="5">
                  <c:v>3978</c:v>
                </c:pt>
                <c:pt idx="6">
                  <c:v>3389</c:v>
                </c:pt>
                <c:pt idx="7">
                  <c:v>3173</c:v>
                </c:pt>
                <c:pt idx="8">
                  <c:v>2584</c:v>
                </c:pt>
                <c:pt idx="9">
                  <c:v>2292</c:v>
                </c:pt>
                <c:pt idx="10">
                  <c:v>1695</c:v>
                </c:pt>
                <c:pt idx="11">
                  <c:v>1493</c:v>
                </c:pt>
                <c:pt idx="12">
                  <c:v>1174</c:v>
                </c:pt>
                <c:pt idx="13">
                  <c:v>899</c:v>
                </c:pt>
                <c:pt idx="14">
                  <c:v>756</c:v>
                </c:pt>
                <c:pt idx="15">
                  <c:v>661</c:v>
                </c:pt>
                <c:pt idx="16">
                  <c:v>685</c:v>
                </c:pt>
                <c:pt idx="17">
                  <c:v>552</c:v>
                </c:pt>
                <c:pt idx="18">
                  <c:v>361</c:v>
                </c:pt>
                <c:pt idx="19">
                  <c:v>328</c:v>
                </c:pt>
                <c:pt idx="20">
                  <c:v>706</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0-6DFC-4FAE-ACD3-65263D6B1B22}"/>
            </c:ext>
          </c:extLst>
        </c:ser>
        <c:dLbls>
          <c:showLegendKey val="0"/>
          <c:showVal val="0"/>
          <c:showCatName val="0"/>
          <c:showSerName val="0"/>
          <c:showPercent val="0"/>
          <c:showBubbleSize val="0"/>
        </c:dLbls>
        <c:marker val="1"/>
        <c:smooth val="0"/>
        <c:axId val="603894944"/>
        <c:axId val="603887072"/>
        <c:extLst>
          <c:ext xmlns:c15="http://schemas.microsoft.com/office/drawing/2012/chart" uri="{02D57815-91ED-43cb-92C2-25804820EDAC}">
            <c15:filteredLineSeries>
              <c15:ser>
                <c:idx val="1"/>
                <c:order val="0"/>
                <c:tx>
                  <c:strRef>
                    <c:extLst>
                      <c:ext uri="{02D57815-91ED-43cb-92C2-25804820EDAC}">
                        <c15:formulaRef>
                          <c15:sqref>'30 Data CACI'!$A$4</c15:sqref>
                        </c15:formulaRef>
                      </c:ext>
                    </c:extLst>
                    <c:strCache>
                      <c:ptCount val="1"/>
                      <c:pt idx="0">
                        <c:v>Cambridge</c:v>
                      </c:pt>
                    </c:strCache>
                  </c:strRef>
                </c:tx>
                <c:spPr>
                  <a:ln w="22225" cap="rnd">
                    <a:solidFill>
                      <a:schemeClr val="accent2"/>
                    </a:solidFill>
                    <a:round/>
                  </a:ln>
                  <a:effectLst/>
                </c:spPr>
                <c:marker>
                  <c:symbol val="none"/>
                </c:marker>
                <c:cat>
                  <c:strRef>
                    <c:extLst>
                      <c:ex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c:ext uri="{02D57815-91ED-43cb-92C2-25804820EDAC}">
                        <c15:formulaRef>
                          <c15:sqref>'30 Data CACI'!$B$4:$V$4</c15:sqref>
                        </c15:formulaRef>
                      </c:ext>
                    </c:extLst>
                    <c:numCache>
                      <c:formatCode>_-* #,##0_-;\-* #,##0_-;_-* "-"??_-;_-@_-</c:formatCode>
                      <c:ptCount val="21"/>
                      <c:pt idx="0">
                        <c:v>275</c:v>
                      </c:pt>
                      <c:pt idx="1">
                        <c:v>1558</c:v>
                      </c:pt>
                      <c:pt idx="2">
                        <c:v>2561</c:v>
                      </c:pt>
                      <c:pt idx="3">
                        <c:v>3232</c:v>
                      </c:pt>
                      <c:pt idx="4">
                        <c:v>3134</c:v>
                      </c:pt>
                      <c:pt idx="5">
                        <c:v>3195</c:v>
                      </c:pt>
                      <c:pt idx="6">
                        <c:v>3016</c:v>
                      </c:pt>
                      <c:pt idx="7">
                        <c:v>3112</c:v>
                      </c:pt>
                      <c:pt idx="8">
                        <c:v>2782</c:v>
                      </c:pt>
                      <c:pt idx="9">
                        <c:v>2695</c:v>
                      </c:pt>
                      <c:pt idx="10">
                        <c:v>2158</c:v>
                      </c:pt>
                      <c:pt idx="11">
                        <c:v>2044</c:v>
                      </c:pt>
                      <c:pt idx="12">
                        <c:v>1726</c:v>
                      </c:pt>
                      <c:pt idx="13">
                        <c:v>1411</c:v>
                      </c:pt>
                      <c:pt idx="14">
                        <c:v>1259</c:v>
                      </c:pt>
                      <c:pt idx="15">
                        <c:v>1162</c:v>
                      </c:pt>
                      <c:pt idx="16">
                        <c:v>1276</c:v>
                      </c:pt>
                      <c:pt idx="17">
                        <c:v>1097</c:v>
                      </c:pt>
                      <c:pt idx="18">
                        <c:v>761</c:v>
                      </c:pt>
                      <c:pt idx="19">
                        <c:v>733</c:v>
                      </c:pt>
                      <c:pt idx="20">
                        <c:v>1786</c:v>
                      </c:pt>
                    </c:numCache>
                  </c:numRef>
                </c:val>
                <c:smooth val="0"/>
                <c:extLst>
                  <c:ext xmlns:c16="http://schemas.microsoft.com/office/drawing/2014/chart" uri="{C3380CC4-5D6E-409C-BE32-E72D297353CC}">
                    <c16:uniqueId val="{00000002-6DFC-4FAE-ACD3-65263D6B1B22}"/>
                  </c:ext>
                </c:extLst>
              </c15:ser>
            </c15:filteredLineSeries>
            <c15:filteredLineSeries>
              <c15:ser>
                <c:idx val="0"/>
                <c:order val="1"/>
                <c:tx>
                  <c:strRef>
                    <c:extLst xmlns:c15="http://schemas.microsoft.com/office/drawing/2012/chart">
                      <c:ext xmlns:c15="http://schemas.microsoft.com/office/drawing/2012/chart" uri="{02D57815-91ED-43cb-92C2-25804820EDAC}">
                        <c15:formulaRef>
                          <c15:sqref>'30 Data CACI'!$A$5</c15:sqref>
                        </c15:formulaRef>
                      </c:ext>
                    </c:extLst>
                    <c:strCache>
                      <c:ptCount val="1"/>
                      <c:pt idx="0">
                        <c:v>East Cambs</c:v>
                      </c:pt>
                    </c:strCache>
                  </c:strRef>
                </c:tx>
                <c:spPr>
                  <a:ln w="22225" cap="rnd">
                    <a:solidFill>
                      <a:schemeClr val="accent1"/>
                    </a:solidFill>
                    <a:round/>
                  </a:ln>
                  <a:effectLst/>
                </c:spPr>
                <c:marker>
                  <c:symbol val="none"/>
                </c:marker>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CACI'!$B$5:$V$5</c15:sqref>
                        </c15:formulaRef>
                      </c:ext>
                    </c:extLst>
                    <c:numCache>
                      <c:formatCode>_-* #,##0_-;\-* #,##0_-;_-* "-"??_-;_-@_-</c:formatCode>
                      <c:ptCount val="21"/>
                      <c:pt idx="0">
                        <c:v>335</c:v>
                      </c:pt>
                      <c:pt idx="1">
                        <c:v>1724</c:v>
                      </c:pt>
                      <c:pt idx="2">
                        <c:v>2660</c:v>
                      </c:pt>
                      <c:pt idx="3">
                        <c:v>3216</c:v>
                      </c:pt>
                      <c:pt idx="4">
                        <c:v>3016</c:v>
                      </c:pt>
                      <c:pt idx="5">
                        <c:v>2990</c:v>
                      </c:pt>
                      <c:pt idx="6">
                        <c:v>2752</c:v>
                      </c:pt>
                      <c:pt idx="7">
                        <c:v>2773</c:v>
                      </c:pt>
                      <c:pt idx="8">
                        <c:v>2423</c:v>
                      </c:pt>
                      <c:pt idx="9">
                        <c:v>2298</c:v>
                      </c:pt>
                      <c:pt idx="10">
                        <c:v>1805</c:v>
                      </c:pt>
                      <c:pt idx="11">
                        <c:v>1679</c:v>
                      </c:pt>
                      <c:pt idx="12">
                        <c:v>1394</c:v>
                      </c:pt>
                      <c:pt idx="13">
                        <c:v>1121</c:v>
                      </c:pt>
                      <c:pt idx="14">
                        <c:v>986</c:v>
                      </c:pt>
                      <c:pt idx="15">
                        <c:v>898</c:v>
                      </c:pt>
                      <c:pt idx="16">
                        <c:v>971</c:v>
                      </c:pt>
                      <c:pt idx="17">
                        <c:v>820</c:v>
                      </c:pt>
                      <c:pt idx="18">
                        <c:v>560</c:v>
                      </c:pt>
                      <c:pt idx="19">
                        <c:v>531</c:v>
                      </c:pt>
                      <c:pt idx="20">
                        <c:v>1246</c:v>
                      </c:pt>
                    </c:numCache>
                  </c:numRef>
                </c:val>
                <c:smooth val="0"/>
                <c:extLst xmlns:c15="http://schemas.microsoft.com/office/drawing/2012/chart">
                  <c:ext xmlns:c16="http://schemas.microsoft.com/office/drawing/2014/chart" uri="{C3380CC4-5D6E-409C-BE32-E72D297353CC}">
                    <c16:uniqueId val="{00000003-6DFC-4FAE-ACD3-65263D6B1B22}"/>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'30 Data CACI'!$A$7</c15:sqref>
                        </c15:formulaRef>
                      </c:ext>
                    </c:extLst>
                    <c:strCache>
                      <c:ptCount val="1"/>
                      <c:pt idx="0">
                        <c:v>Huntingdonshire</c:v>
                      </c:pt>
                    </c:strCache>
                  </c:strRef>
                </c:tx>
                <c:spPr>
                  <a:ln w="22225" cap="rnd">
                    <a:solidFill>
                      <a:schemeClr val="accent4"/>
                    </a:solidFill>
                    <a:round/>
                  </a:ln>
                  <a:effectLst/>
                </c:spPr>
                <c:marker>
                  <c:symbol val="none"/>
                </c:marker>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CACI'!$B$7:$V$7</c15:sqref>
                        </c15:formulaRef>
                      </c:ext>
                    </c:extLst>
                    <c:numCache>
                      <c:formatCode>_-* #,##0_-;\-* #,##0_-;_-* "-"??_-;_-@_-</c:formatCode>
                      <c:ptCount val="21"/>
                      <c:pt idx="0">
                        <c:v>707</c:v>
                      </c:pt>
                      <c:pt idx="1">
                        <c:v>3535</c:v>
                      </c:pt>
                      <c:pt idx="2">
                        <c:v>5345</c:v>
                      </c:pt>
                      <c:pt idx="3">
                        <c:v>6390</c:v>
                      </c:pt>
                      <c:pt idx="4">
                        <c:v>5956</c:v>
                      </c:pt>
                      <c:pt idx="5">
                        <c:v>5889</c:v>
                      </c:pt>
                      <c:pt idx="6">
                        <c:v>5416</c:v>
                      </c:pt>
                      <c:pt idx="7">
                        <c:v>5457</c:v>
                      </c:pt>
                      <c:pt idx="8">
                        <c:v>4771</c:v>
                      </c:pt>
                      <c:pt idx="9">
                        <c:v>4525</c:v>
                      </c:pt>
                      <c:pt idx="10">
                        <c:v>3555</c:v>
                      </c:pt>
                      <c:pt idx="11">
                        <c:v>3308</c:v>
                      </c:pt>
                      <c:pt idx="12">
                        <c:v>2744</c:v>
                      </c:pt>
                      <c:pt idx="13">
                        <c:v>2207</c:v>
                      </c:pt>
                      <c:pt idx="14">
                        <c:v>1941</c:v>
                      </c:pt>
                      <c:pt idx="15">
                        <c:v>1765</c:v>
                      </c:pt>
                      <c:pt idx="16">
                        <c:v>1910</c:v>
                      </c:pt>
                      <c:pt idx="17">
                        <c:v>1612</c:v>
                      </c:pt>
                      <c:pt idx="18">
                        <c:v>1101</c:v>
                      </c:pt>
                      <c:pt idx="19">
                        <c:v>1044</c:v>
                      </c:pt>
                      <c:pt idx="20">
                        <c:v>2454</c:v>
                      </c:pt>
                    </c:numCache>
                  </c:numRef>
                </c:val>
                <c:smooth val="0"/>
                <c:extLst xmlns:c15="http://schemas.microsoft.com/office/drawing/2012/chart">
                  <c:ext xmlns:c16="http://schemas.microsoft.com/office/drawing/2014/chart" uri="{C3380CC4-5D6E-409C-BE32-E72D297353CC}">
                    <c16:uniqueId val="{00000004-6DFC-4FAE-ACD3-65263D6B1B22}"/>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'30 Data CACI'!$A$8</c15:sqref>
                        </c15:formulaRef>
                      </c:ext>
                    </c:extLst>
                    <c:strCache>
                      <c:ptCount val="1"/>
                      <c:pt idx="0">
                        <c:v>South Cambs</c:v>
                      </c:pt>
                    </c:strCache>
                  </c:strRef>
                </c:tx>
                <c:spPr>
                  <a:ln w="22225" cap="rnd">
                    <a:solidFill>
                      <a:schemeClr val="accent5"/>
                    </a:solidFill>
                    <a:round/>
                  </a:ln>
                  <a:effectLst/>
                </c:spPr>
                <c:marker>
                  <c:symbol val="none"/>
                </c:marker>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CACI'!$B$8:$V$8</c15:sqref>
                        </c15:formulaRef>
                      </c:ext>
                    </c:extLst>
                    <c:numCache>
                      <c:formatCode>_-* #,##0_-;\-* #,##0_-;_-* "-"??_-;_-@_-</c:formatCode>
                      <c:ptCount val="21"/>
                      <c:pt idx="0">
                        <c:v>371</c:v>
                      </c:pt>
                      <c:pt idx="1">
                        <c:v>2084</c:v>
                      </c:pt>
                      <c:pt idx="2">
                        <c:v>3435</c:v>
                      </c:pt>
                      <c:pt idx="3">
                        <c:v>4378</c:v>
                      </c:pt>
                      <c:pt idx="4">
                        <c:v>4301</c:v>
                      </c:pt>
                      <c:pt idx="5">
                        <c:v>4447</c:v>
                      </c:pt>
                      <c:pt idx="6">
                        <c:v>4258</c:v>
                      </c:pt>
                      <c:pt idx="7">
                        <c:v>4462</c:v>
                      </c:pt>
                      <c:pt idx="8">
                        <c:v>4051</c:v>
                      </c:pt>
                      <c:pt idx="9">
                        <c:v>3986</c:v>
                      </c:pt>
                      <c:pt idx="10">
                        <c:v>3237</c:v>
                      </c:pt>
                      <c:pt idx="11">
                        <c:v>3107</c:v>
                      </c:pt>
                      <c:pt idx="12">
                        <c:v>2658</c:v>
                      </c:pt>
                      <c:pt idx="13">
                        <c:v>2199</c:v>
                      </c:pt>
                      <c:pt idx="14">
                        <c:v>1985</c:v>
                      </c:pt>
                      <c:pt idx="15">
                        <c:v>1849</c:v>
                      </c:pt>
                      <c:pt idx="16">
                        <c:v>2050</c:v>
                      </c:pt>
                      <c:pt idx="17">
                        <c:v>1779</c:v>
                      </c:pt>
                      <c:pt idx="18">
                        <c:v>1246</c:v>
                      </c:pt>
                      <c:pt idx="19">
                        <c:v>1210</c:v>
                      </c:pt>
                      <c:pt idx="20">
                        <c:v>2992</c:v>
                      </c:pt>
                    </c:numCache>
                  </c:numRef>
                </c:val>
                <c:smooth val="0"/>
                <c:extLst xmlns:c15="http://schemas.microsoft.com/office/drawing/2012/chart">
                  <c:ext xmlns:c16="http://schemas.microsoft.com/office/drawing/2014/chart" uri="{C3380CC4-5D6E-409C-BE32-E72D297353CC}">
                    <c16:uniqueId val="{00000005-6DFC-4FAE-ACD3-65263D6B1B22}"/>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'30 Data CACI'!$A$9</c15:sqref>
                        </c15:formulaRef>
                      </c:ext>
                    </c:extLst>
                    <c:strCache>
                      <c:ptCount val="1"/>
                      <c:pt idx="0">
                        <c:v>Forest Heath </c:v>
                      </c:pt>
                    </c:strCache>
                  </c:strRef>
                </c:tx>
                <c:spPr>
                  <a:ln w="22225" cap="rnd">
                    <a:solidFill>
                      <a:schemeClr val="accent6"/>
                    </a:solidFill>
                    <a:round/>
                  </a:ln>
                  <a:effectLst/>
                </c:spPr>
                <c:marker>
                  <c:symbol val="none"/>
                </c:marker>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CACI'!$B$9:$V$9</c15:sqref>
                        </c15:formulaRef>
                      </c:ext>
                    </c:extLst>
                    <c:numCache>
                      <c:formatCode>_-* #,##0_-;\-* #,##0_-;_-* "-"??_-;_-@_-</c:formatCode>
                      <c:ptCount val="21"/>
                      <c:pt idx="0">
                        <c:v>386</c:v>
                      </c:pt>
                      <c:pt idx="1">
                        <c:v>1816</c:v>
                      </c:pt>
                      <c:pt idx="2">
                        <c:v>2586</c:v>
                      </c:pt>
                      <c:pt idx="3">
                        <c:v>2921</c:v>
                      </c:pt>
                      <c:pt idx="4">
                        <c:v>2579</c:v>
                      </c:pt>
                      <c:pt idx="5">
                        <c:v>2421</c:v>
                      </c:pt>
                      <c:pt idx="6">
                        <c:v>2117</c:v>
                      </c:pt>
                      <c:pt idx="7">
                        <c:v>2028</c:v>
                      </c:pt>
                      <c:pt idx="8">
                        <c:v>1686</c:v>
                      </c:pt>
                      <c:pt idx="9">
                        <c:v>1523</c:v>
                      </c:pt>
                      <c:pt idx="10">
                        <c:v>1145</c:v>
                      </c:pt>
                      <c:pt idx="11">
                        <c:v>1022</c:v>
                      </c:pt>
                      <c:pt idx="12">
                        <c:v>814</c:v>
                      </c:pt>
                      <c:pt idx="13">
                        <c:v>630</c:v>
                      </c:pt>
                      <c:pt idx="14">
                        <c:v>536</c:v>
                      </c:pt>
                      <c:pt idx="15">
                        <c:v>473</c:v>
                      </c:pt>
                      <c:pt idx="16">
                        <c:v>495</c:v>
                      </c:pt>
                      <c:pt idx="17">
                        <c:v>403</c:v>
                      </c:pt>
                      <c:pt idx="18">
                        <c:v>266</c:v>
                      </c:pt>
                      <c:pt idx="19">
                        <c:v>245</c:v>
                      </c:pt>
                      <c:pt idx="20">
                        <c:v>539</c:v>
                      </c:pt>
                    </c:numCache>
                  </c:numRef>
                </c:val>
                <c:smooth val="0"/>
                <c:extLst xmlns:c15="http://schemas.microsoft.com/office/drawing/2012/chart">
                  <c:ext xmlns:c16="http://schemas.microsoft.com/office/drawing/2014/chart" uri="{C3380CC4-5D6E-409C-BE32-E72D297353CC}">
                    <c16:uniqueId val="{00000006-6DFC-4FAE-ACD3-65263D6B1B22}"/>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'30 Data CACI'!$A$10</c15:sqref>
                        </c15:formulaRef>
                      </c:ext>
                    </c:extLst>
                    <c:strCache>
                      <c:ptCount val="1"/>
                      <c:pt idx="0">
                        <c:v>St Edmundsbury</c:v>
                      </c:pt>
                    </c:strCache>
                  </c:strRef>
                </c:tx>
                <c:spPr>
                  <a:ln w="22225" cap="rnd">
                    <a:solidFill>
                      <a:schemeClr val="accent1">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CACI'!$B$10:$V$10</c15:sqref>
                        </c15:formulaRef>
                      </c:ext>
                    </c:extLst>
                    <c:numCache>
                      <c:formatCode>_-* #,##0_-;\-* #,##0_-;_-* "-"??_-;_-@_-</c:formatCode>
                      <c:ptCount val="21"/>
                      <c:pt idx="0">
                        <c:v>479</c:v>
                      </c:pt>
                      <c:pt idx="1">
                        <c:v>2398</c:v>
                      </c:pt>
                      <c:pt idx="2">
                        <c:v>3591</c:v>
                      </c:pt>
                      <c:pt idx="3">
                        <c:v>4240</c:v>
                      </c:pt>
                      <c:pt idx="4">
                        <c:v>3900</c:v>
                      </c:pt>
                      <c:pt idx="5">
                        <c:v>3804</c:v>
                      </c:pt>
                      <c:pt idx="6">
                        <c:v>3450</c:v>
                      </c:pt>
                      <c:pt idx="7">
                        <c:v>3428</c:v>
                      </c:pt>
                      <c:pt idx="8">
                        <c:v>2956</c:v>
                      </c:pt>
                      <c:pt idx="9">
                        <c:v>2765</c:v>
                      </c:pt>
                      <c:pt idx="10">
                        <c:v>2146</c:v>
                      </c:pt>
                      <c:pt idx="11">
                        <c:v>1975</c:v>
                      </c:pt>
                      <c:pt idx="12">
                        <c:v>1621</c:v>
                      </c:pt>
                      <c:pt idx="13">
                        <c:v>1291</c:v>
                      </c:pt>
                      <c:pt idx="14">
                        <c:v>1126</c:v>
                      </c:pt>
                      <c:pt idx="15">
                        <c:v>1017</c:v>
                      </c:pt>
                      <c:pt idx="16">
                        <c:v>1092</c:v>
                      </c:pt>
                      <c:pt idx="17">
                        <c:v>914</c:v>
                      </c:pt>
                      <c:pt idx="18">
                        <c:v>620</c:v>
                      </c:pt>
                      <c:pt idx="19">
                        <c:v>584</c:v>
                      </c:pt>
                      <c:pt idx="20">
                        <c:v>1355</c:v>
                      </c:pt>
                    </c:numCache>
                  </c:numRef>
                </c:val>
                <c:smooth val="0"/>
                <c:extLst xmlns:c15="http://schemas.microsoft.com/office/drawing/2012/chart">
                  <c:ext xmlns:c16="http://schemas.microsoft.com/office/drawing/2014/chart" uri="{C3380CC4-5D6E-409C-BE32-E72D297353CC}">
                    <c16:uniqueId val="{00000007-6DFC-4FAE-ACD3-65263D6B1B22}"/>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'30 Data CACI'!$A$11</c15:sqref>
                        </c15:formulaRef>
                      </c:ext>
                    </c:extLst>
                    <c:strCache>
                      <c:ptCount val="1"/>
                      <c:pt idx="0">
                        <c:v>Peterborough</c:v>
                      </c:pt>
                    </c:strCache>
                  </c:strRef>
                </c:tx>
                <c:spPr>
                  <a:ln w="22225" cap="rnd">
                    <a:solidFill>
                      <a:srgbClr val="7030A0"/>
                    </a:solidFill>
                    <a:round/>
                  </a:ln>
                  <a:effectLst/>
                </c:spPr>
                <c:marker>
                  <c:symbol val="none"/>
                </c:marker>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CACI'!$B$11:$V$11</c15:sqref>
                        </c15:formulaRef>
                      </c:ext>
                    </c:extLst>
                    <c:numCache>
                      <c:formatCode>_-* #,##0_-;\-* #,##0_-;_-* "-"??_-;_-@_-</c:formatCode>
                      <c:ptCount val="21"/>
                      <c:pt idx="0">
                        <c:v>1535</c:v>
                      </c:pt>
                      <c:pt idx="1">
                        <c:v>6527</c:v>
                      </c:pt>
                      <c:pt idx="2">
                        <c:v>8552</c:v>
                      </c:pt>
                      <c:pt idx="3">
                        <c:v>9095</c:v>
                      </c:pt>
                      <c:pt idx="4">
                        <c:v>7685</c:v>
                      </c:pt>
                      <c:pt idx="5">
                        <c:v>6995</c:v>
                      </c:pt>
                      <c:pt idx="6">
                        <c:v>5969</c:v>
                      </c:pt>
                      <c:pt idx="7">
                        <c:v>5603</c:v>
                      </c:pt>
                      <c:pt idx="8">
                        <c:v>4576</c:v>
                      </c:pt>
                      <c:pt idx="9">
                        <c:v>4068</c:v>
                      </c:pt>
                      <c:pt idx="10">
                        <c:v>3013</c:v>
                      </c:pt>
                      <c:pt idx="11">
                        <c:v>2657</c:v>
                      </c:pt>
                      <c:pt idx="12">
                        <c:v>2090</c:v>
                      </c:pt>
                      <c:pt idx="13">
                        <c:v>1603</c:v>
                      </c:pt>
                      <c:pt idx="14">
                        <c:v>1349</c:v>
                      </c:pt>
                      <c:pt idx="15">
                        <c:v>1181</c:v>
                      </c:pt>
                      <c:pt idx="16">
                        <c:v>1228</c:v>
                      </c:pt>
                      <c:pt idx="17">
                        <c:v>992</c:v>
                      </c:pt>
                      <c:pt idx="18">
                        <c:v>651</c:v>
                      </c:pt>
                      <c:pt idx="19">
                        <c:v>596</c:v>
                      </c:pt>
                      <c:pt idx="20">
                        <c:v>1304</c:v>
                      </c:pt>
                    </c:numCache>
                  </c:numRef>
                </c:val>
                <c:smooth val="0"/>
                <c:extLst xmlns:c15="http://schemas.microsoft.com/office/drawing/2012/chart">
                  <c:ext xmlns:c16="http://schemas.microsoft.com/office/drawing/2014/chart" uri="{C3380CC4-5D6E-409C-BE32-E72D297353CC}">
                    <c16:uniqueId val="{00000008-6DFC-4FAE-ACD3-65263D6B1B22}"/>
                  </c:ext>
                </c:extLst>
              </c15:ser>
            </c15:filteredLineSeries>
            <c15:filteredLineSeries>
              <c15:ser>
                <c:idx val="10"/>
                <c:order val="8"/>
                <c:tx>
                  <c:strRef>
                    <c:extLst xmlns:c15="http://schemas.microsoft.com/office/drawing/2012/chart">
                      <c:ext xmlns:c15="http://schemas.microsoft.com/office/drawing/2012/chart" uri="{02D57815-91ED-43cb-92C2-25804820EDAC}">
                        <c15:formulaRef>
                          <c15:sqref>'30 Data CACI'!$A$14</c15:sqref>
                        </c15:formulaRef>
                      </c:ext>
                    </c:extLst>
                    <c:strCache>
                      <c:ptCount val="1"/>
                      <c:pt idx="0">
                        <c:v>Greater Cambridge</c:v>
                      </c:pt>
                    </c:strCache>
                  </c:strRef>
                </c:tx>
                <c:spPr>
                  <a:ln w="22225" cap="rnd">
                    <a:solidFill>
                      <a:schemeClr val="accent6">
                        <a:lumMod val="75000"/>
                      </a:schemeClr>
                    </a:solidFill>
                    <a:round/>
                  </a:ln>
                  <a:effectLst/>
                </c:spPr>
                <c:marker>
                  <c:symbol val="none"/>
                </c:marker>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CACI'!$B$14:$V$14</c15:sqref>
                        </c15:formulaRef>
                      </c:ext>
                    </c:extLst>
                    <c:numCache>
                      <c:formatCode>_-* #,##0_-;\-* #,##0_-;_-* "-"??_-;_-@_-</c:formatCode>
                      <c:ptCount val="21"/>
                      <c:pt idx="0">
                        <c:v>646</c:v>
                      </c:pt>
                      <c:pt idx="1">
                        <c:v>3642</c:v>
                      </c:pt>
                      <c:pt idx="2">
                        <c:v>5996</c:v>
                      </c:pt>
                      <c:pt idx="3">
                        <c:v>7610</c:v>
                      </c:pt>
                      <c:pt idx="4">
                        <c:v>7435</c:v>
                      </c:pt>
                      <c:pt idx="5">
                        <c:v>7642</c:v>
                      </c:pt>
                      <c:pt idx="6">
                        <c:v>7274</c:v>
                      </c:pt>
                      <c:pt idx="7">
                        <c:v>7574</c:v>
                      </c:pt>
                      <c:pt idx="8">
                        <c:v>6833</c:v>
                      </c:pt>
                      <c:pt idx="9">
                        <c:v>6681</c:v>
                      </c:pt>
                      <c:pt idx="10">
                        <c:v>5395</c:v>
                      </c:pt>
                      <c:pt idx="11">
                        <c:v>5151</c:v>
                      </c:pt>
                      <c:pt idx="12">
                        <c:v>4384</c:v>
                      </c:pt>
                      <c:pt idx="13">
                        <c:v>3610</c:v>
                      </c:pt>
                      <c:pt idx="14">
                        <c:v>3244</c:v>
                      </c:pt>
                      <c:pt idx="15">
                        <c:v>3011</c:v>
                      </c:pt>
                      <c:pt idx="16">
                        <c:v>3326</c:v>
                      </c:pt>
                      <c:pt idx="17">
                        <c:v>2876</c:v>
                      </c:pt>
                      <c:pt idx="18">
                        <c:v>2007</c:v>
                      </c:pt>
                      <c:pt idx="19">
                        <c:v>1943</c:v>
                      </c:pt>
                      <c:pt idx="20">
                        <c:v>4778</c:v>
                      </c:pt>
                    </c:numCache>
                  </c:numRef>
                </c:val>
                <c:smooth val="0"/>
                <c:extLst xmlns:c15="http://schemas.microsoft.com/office/drawing/2012/chart">
                  <c:ext xmlns:c16="http://schemas.microsoft.com/office/drawing/2014/chart" uri="{C3380CC4-5D6E-409C-BE32-E72D297353CC}">
                    <c16:uniqueId val="{00000009-6DFC-4FAE-ACD3-65263D6B1B22}"/>
                  </c:ext>
                </c:extLst>
              </c15:ser>
            </c15:filteredLineSeries>
            <c15:filteredLineSeries>
              <c15:ser>
                <c:idx val="9"/>
                <c:order val="10"/>
                <c:tx>
                  <c:strRef>
                    <c:extLst xmlns:c15="http://schemas.microsoft.com/office/drawing/2012/chart">
                      <c:ext xmlns:c15="http://schemas.microsoft.com/office/drawing/2012/chart" uri="{02D57815-91ED-43cb-92C2-25804820EDAC}">
                        <c15:formulaRef>
                          <c15:sqref>'30 Data CACI'!$A$13</c15:sqref>
                        </c15:formulaRef>
                      </c:ext>
                    </c:extLst>
                    <c:strCache>
                      <c:ptCount val="1"/>
                      <c:pt idx="0">
                        <c:v>West Suffolk</c:v>
                      </c:pt>
                    </c:strCache>
                  </c:strRef>
                </c:tx>
                <c:spPr>
                  <a:ln w="22225" cap="rnd">
                    <a:solidFill>
                      <a:srgbClr val="FF00FF"/>
                    </a:solidFill>
                    <a:round/>
                  </a:ln>
                  <a:effectLst/>
                </c:spPr>
                <c:marker>
                  <c:symbol val="none"/>
                </c:marker>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CACI'!$B$13:$V$13</c15:sqref>
                        </c15:formulaRef>
                      </c:ext>
                    </c:extLst>
                    <c:numCache>
                      <c:formatCode>_-* #,##0_-;\-* #,##0_-;_-* "-"??_-;_-@_-</c:formatCode>
                      <c:ptCount val="21"/>
                      <c:pt idx="0">
                        <c:v>865</c:v>
                      </c:pt>
                      <c:pt idx="1">
                        <c:v>4214</c:v>
                      </c:pt>
                      <c:pt idx="2">
                        <c:v>6177</c:v>
                      </c:pt>
                      <c:pt idx="3">
                        <c:v>7161</c:v>
                      </c:pt>
                      <c:pt idx="4">
                        <c:v>6479</c:v>
                      </c:pt>
                      <c:pt idx="5">
                        <c:v>6225</c:v>
                      </c:pt>
                      <c:pt idx="6">
                        <c:v>5567</c:v>
                      </c:pt>
                      <c:pt idx="7">
                        <c:v>5456</c:v>
                      </c:pt>
                      <c:pt idx="8">
                        <c:v>4642</c:v>
                      </c:pt>
                      <c:pt idx="9">
                        <c:v>4288</c:v>
                      </c:pt>
                      <c:pt idx="10">
                        <c:v>3291</c:v>
                      </c:pt>
                      <c:pt idx="11">
                        <c:v>2997</c:v>
                      </c:pt>
                      <c:pt idx="12">
                        <c:v>2435</c:v>
                      </c:pt>
                      <c:pt idx="13">
                        <c:v>1921</c:v>
                      </c:pt>
                      <c:pt idx="14">
                        <c:v>1662</c:v>
                      </c:pt>
                      <c:pt idx="15">
                        <c:v>1490</c:v>
                      </c:pt>
                      <c:pt idx="16">
                        <c:v>1587</c:v>
                      </c:pt>
                      <c:pt idx="17">
                        <c:v>1317</c:v>
                      </c:pt>
                      <c:pt idx="18">
                        <c:v>886</c:v>
                      </c:pt>
                      <c:pt idx="19">
                        <c:v>829</c:v>
                      </c:pt>
                      <c:pt idx="20">
                        <c:v>1894</c:v>
                      </c:pt>
                    </c:numCache>
                  </c:numRef>
                </c:val>
                <c:smooth val="0"/>
                <c:extLst xmlns:c15="http://schemas.microsoft.com/office/drawing/2012/chart">
                  <c:ext xmlns:c16="http://schemas.microsoft.com/office/drawing/2014/chart" uri="{C3380CC4-5D6E-409C-BE32-E72D297353CC}">
                    <c16:uniqueId val="{0000000A-6DFC-4FAE-ACD3-65263D6B1B22}"/>
                  </c:ext>
                </c:extLst>
              </c15:ser>
            </c15:filteredLineSeries>
          </c:ext>
        </c:extLst>
      </c:lineChart>
      <c:lineChart>
        <c:grouping val="standard"/>
        <c:varyColors val="0"/>
        <c:ser>
          <c:idx val="8"/>
          <c:order val="9"/>
          <c:tx>
            <c:strRef>
              <c:f>'30 Data CACI'!$A$12</c:f>
              <c:strCache>
                <c:ptCount val="1"/>
                <c:pt idx="0">
                  <c:v>Total</c:v>
                </c:pt>
              </c:strCache>
              <c:extLst xmlns:c15="http://schemas.microsoft.com/office/drawing/2012/chart"/>
            </c:strRef>
          </c:tx>
          <c:spPr>
            <a:ln w="22225" cap="rnd">
              <a:solidFill>
                <a:schemeClr val="bg1">
                  <a:lumMod val="50000"/>
                </a:schemeClr>
              </a:solidFill>
              <a:round/>
            </a:ln>
            <a:effectLst/>
          </c:spPr>
          <c:marker>
            <c:symbol val="none"/>
          </c:marker>
          <c:cat>
            <c:strRef>
              <c:f>'30 Data CACI'!$B$3:$V$3</c:f>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extLst xmlns:c15="http://schemas.microsoft.com/office/drawing/2012/chart"/>
            </c:strRef>
          </c:cat>
          <c:val>
            <c:numRef>
              <c:f>'30 Data CACI'!$B$12:$V$12</c:f>
              <c:numCache>
                <c:formatCode>_-* #,##0_-;\-* #,##0_-;_-* "-"??_-;_-@_-</c:formatCode>
                <c:ptCount val="21"/>
                <c:pt idx="0">
                  <c:v>4904</c:v>
                </c:pt>
                <c:pt idx="1">
                  <c:v>23222</c:v>
                </c:pt>
                <c:pt idx="2">
                  <c:v>33514</c:v>
                </c:pt>
                <c:pt idx="3">
                  <c:v>38615</c:v>
                </c:pt>
                <c:pt idx="4">
                  <c:v>34938</c:v>
                </c:pt>
                <c:pt idx="5">
                  <c:v>33719</c:v>
                </c:pt>
                <c:pt idx="6">
                  <c:v>30367</c:v>
                </c:pt>
                <c:pt idx="7">
                  <c:v>30036</c:v>
                </c:pt>
                <c:pt idx="8">
                  <c:v>25829</c:v>
                </c:pt>
                <c:pt idx="9">
                  <c:v>24152</c:v>
                </c:pt>
                <c:pt idx="10">
                  <c:v>18754</c:v>
                </c:pt>
                <c:pt idx="11">
                  <c:v>17285</c:v>
                </c:pt>
                <c:pt idx="12">
                  <c:v>14221</c:v>
                </c:pt>
                <c:pt idx="13">
                  <c:v>11361</c:v>
                </c:pt>
                <c:pt idx="14">
                  <c:v>9938</c:v>
                </c:pt>
                <c:pt idx="15">
                  <c:v>9006</c:v>
                </c:pt>
                <c:pt idx="16">
                  <c:v>9707</c:v>
                </c:pt>
                <c:pt idx="17">
                  <c:v>8169</c:v>
                </c:pt>
                <c:pt idx="18">
                  <c:v>5566</c:v>
                </c:pt>
                <c:pt idx="19">
                  <c:v>5271</c:v>
                </c:pt>
                <c:pt idx="20">
                  <c:v>12382</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1-6DFC-4FAE-ACD3-65263D6B1B22}"/>
            </c:ext>
          </c:extLst>
        </c:ser>
        <c:dLbls>
          <c:showLegendKey val="0"/>
          <c:showVal val="0"/>
          <c:showCatName val="0"/>
          <c:showSerName val="0"/>
          <c:showPercent val="0"/>
          <c:showBubbleSize val="0"/>
        </c:dLbls>
        <c:marker val="1"/>
        <c:smooth val="0"/>
        <c:axId val="1258405984"/>
        <c:axId val="1258409592"/>
      </c:lineChart>
      <c:catAx>
        <c:axId val="60389494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5400000" spcFirstLastPara="1" vertOverflow="ellipsis" wrap="square" anchor="ctr" anchorCtr="1"/>
          <a:lstStyle/>
          <a:p>
            <a:pPr algn="ctr">
              <a:defRPr lang="en-US" sz="900" b="0" i="0" u="none" strike="noStrike" kern="1200" cap="none" spc="0" normalizeH="0" baseline="0">
                <a:solidFill>
                  <a:schemeClr val="dk1">
                    <a:lumMod val="50000"/>
                    <a:lumOff val="50000"/>
                  </a:schemeClr>
                </a:solidFill>
                <a:latin typeface="+mn-lt"/>
                <a:ea typeface="+mn-ea"/>
                <a:cs typeface="+mn-cs"/>
              </a:defRPr>
            </a:pPr>
            <a:endParaRPr lang="en-US"/>
          </a:p>
        </c:txPr>
        <c:crossAx val="603887072"/>
        <c:crosses val="autoZero"/>
        <c:auto val="1"/>
        <c:lblAlgn val="ctr"/>
        <c:lblOffset val="100"/>
        <c:noMultiLvlLbl val="0"/>
      </c:catAx>
      <c:valAx>
        <c:axId val="603887072"/>
        <c:scaling>
          <c:orientation val="minMax"/>
        </c:scaling>
        <c:delete val="0"/>
        <c:axPos val="l"/>
        <c:majorGridlines>
          <c:spPr>
            <a:ln w="9525" cap="flat" cmpd="sng" algn="ctr">
              <a:solidFill>
                <a:schemeClr val="dk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603894944"/>
        <c:crosses val="autoZero"/>
        <c:crossBetween val="between"/>
      </c:valAx>
      <c:valAx>
        <c:axId val="1258409592"/>
        <c:scaling>
          <c:orientation val="minMax"/>
        </c:scaling>
        <c:delete val="0"/>
        <c:axPos val="r"/>
        <c:numFmt formatCode="_-* #,##0_-;\-* #,##0_-;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1258405984"/>
        <c:crosses val="max"/>
        <c:crossBetween val="between"/>
      </c:valAx>
      <c:catAx>
        <c:axId val="1258405984"/>
        <c:scaling>
          <c:orientation val="minMax"/>
        </c:scaling>
        <c:delete val="1"/>
        <c:axPos val="b"/>
        <c:numFmt formatCode="General" sourceLinked="1"/>
        <c:majorTickMark val="out"/>
        <c:minorTickMark val="none"/>
        <c:tickLblPos val="nextTo"/>
        <c:crossAx val="1258409592"/>
        <c:crosses val="autoZero"/>
        <c:auto val="1"/>
        <c:lblAlgn val="ctr"/>
        <c:lblOffset val="100"/>
        <c:noMultiLvlLbl val="0"/>
      </c:catAx>
      <c:spPr>
        <a:solidFill>
          <a:schemeClr val="bg1"/>
        </a:solidFill>
        <a:ln>
          <a:noFill/>
        </a:ln>
        <a:effectLst/>
      </c:spPr>
    </c:plotArea>
    <c:legend>
      <c:legendPos val="t"/>
      <c:layout>
        <c:manualLayout>
          <c:xMode val="edge"/>
          <c:yMode val="edge"/>
          <c:x val="0.34814886251109312"/>
          <c:y val="5.5279640987024516E-2"/>
          <c:w val="0.30370227497781371"/>
          <c:h val="7.4840798986685012E-2"/>
        </c:manualLayout>
      </c:layout>
      <c:overlay val="1"/>
      <c:spPr>
        <a:solidFill>
          <a:schemeClr val="bg1"/>
        </a:solidFill>
        <a:ln>
          <a:noFill/>
        </a:ln>
        <a:effectLst/>
      </c:spPr>
      <c:txPr>
        <a:bodyPr rot="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'30 Data CACI'!$A$122</c:f>
              <c:strCache>
                <c:ptCount val="1"/>
                <c:pt idx="0">
                  <c:v>Fenland 2016-17</c:v>
                </c:pt>
              </c:strCache>
            </c:strRef>
          </c:tx>
          <c:spPr>
            <a:solidFill>
              <a:schemeClr val="accent1"/>
            </a:solidFill>
            <a:ln>
              <a:noFill/>
            </a:ln>
            <a:effectLst/>
          </c:spPr>
          <c:invertIfNegative val="0"/>
          <c:cat>
            <c:strRef>
              <c:f>'30 Data CACI'!$B$121:$V$121</c:f>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f>'30 Data CACI'!$B$122:$V$122</c:f>
              <c:numCache>
                <c:formatCode>_-* #,##0_-;\-* #,##0_-;_-* "-"??_-;_-@_-</c:formatCode>
                <c:ptCount val="21"/>
                <c:pt idx="0">
                  <c:v>1199</c:v>
                </c:pt>
                <c:pt idx="1">
                  <c:v>4230</c:v>
                </c:pt>
                <c:pt idx="2">
                  <c:v>5226</c:v>
                </c:pt>
                <c:pt idx="3">
                  <c:v>5206</c:v>
                </c:pt>
                <c:pt idx="4">
                  <c:v>4576</c:v>
                </c:pt>
                <c:pt idx="5">
                  <c:v>4133</c:v>
                </c:pt>
                <c:pt idx="6">
                  <c:v>3628</c:v>
                </c:pt>
                <c:pt idx="7">
                  <c:v>2930</c:v>
                </c:pt>
                <c:pt idx="8">
                  <c:v>2553</c:v>
                </c:pt>
                <c:pt idx="9">
                  <c:v>1964</c:v>
                </c:pt>
                <c:pt idx="10">
                  <c:v>1644</c:v>
                </c:pt>
                <c:pt idx="11">
                  <c:v>1320</c:v>
                </c:pt>
                <c:pt idx="12">
                  <c:v>1108</c:v>
                </c:pt>
                <c:pt idx="13">
                  <c:v>834</c:v>
                </c:pt>
                <c:pt idx="14">
                  <c:v>619</c:v>
                </c:pt>
                <c:pt idx="15">
                  <c:v>471</c:v>
                </c:pt>
                <c:pt idx="16">
                  <c:v>437</c:v>
                </c:pt>
                <c:pt idx="17">
                  <c:v>355</c:v>
                </c:pt>
                <c:pt idx="18">
                  <c:v>136</c:v>
                </c:pt>
                <c:pt idx="19">
                  <c:v>191</c:v>
                </c:pt>
                <c:pt idx="20">
                  <c:v>836</c:v>
                </c:pt>
              </c:numCache>
            </c:numRef>
          </c:val>
          <c:extLst xmlns:c15="http://schemas.microsoft.com/office/drawing/2012/chart">
            <c:ext xmlns:c16="http://schemas.microsoft.com/office/drawing/2014/chart" uri="{C3380CC4-5D6E-409C-BE32-E72D297353CC}">
              <c16:uniqueId val="{00000000-D254-464E-A38B-512702412740}"/>
            </c:ext>
          </c:extLst>
        </c:ser>
        <c:ser>
          <c:idx val="1"/>
          <c:order val="1"/>
          <c:tx>
            <c:strRef>
              <c:f>'30 Data CACI'!$A$123</c:f>
              <c:strCache>
                <c:ptCount val="1"/>
                <c:pt idx="0">
                  <c:v>Fenland 2020-21</c:v>
                </c:pt>
              </c:strCache>
            </c:strRef>
          </c:tx>
          <c:spPr>
            <a:solidFill>
              <a:schemeClr val="accent2"/>
            </a:solidFill>
            <a:ln>
              <a:noFill/>
            </a:ln>
            <a:effectLst/>
          </c:spPr>
          <c:invertIfNegative val="0"/>
          <c:cat>
            <c:strRef>
              <c:f>'30 Data CACI'!$B$121:$V$121</c:f>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f>'30 Data CACI'!$B$123:$V$123</c:f>
              <c:numCache>
                <c:formatCode>_-* #,##0_-;\-* #,##0_-;_-* "-"??_-;_-@_-</c:formatCode>
                <c:ptCount val="21"/>
                <c:pt idx="0">
                  <c:v>816</c:v>
                </c:pt>
                <c:pt idx="1">
                  <c:v>3580</c:v>
                </c:pt>
                <c:pt idx="2">
                  <c:v>4784</c:v>
                </c:pt>
                <c:pt idx="3">
                  <c:v>5143</c:v>
                </c:pt>
                <c:pt idx="4">
                  <c:v>4367</c:v>
                </c:pt>
                <c:pt idx="5">
                  <c:v>3978</c:v>
                </c:pt>
                <c:pt idx="6">
                  <c:v>3389</c:v>
                </c:pt>
                <c:pt idx="7">
                  <c:v>3173</c:v>
                </c:pt>
                <c:pt idx="8">
                  <c:v>2584</c:v>
                </c:pt>
                <c:pt idx="9">
                  <c:v>2292</c:v>
                </c:pt>
                <c:pt idx="10">
                  <c:v>1695</c:v>
                </c:pt>
                <c:pt idx="11">
                  <c:v>1493</c:v>
                </c:pt>
                <c:pt idx="12">
                  <c:v>1174</c:v>
                </c:pt>
                <c:pt idx="13">
                  <c:v>899</c:v>
                </c:pt>
                <c:pt idx="14">
                  <c:v>756</c:v>
                </c:pt>
                <c:pt idx="15">
                  <c:v>661</c:v>
                </c:pt>
                <c:pt idx="16">
                  <c:v>685</c:v>
                </c:pt>
                <c:pt idx="17">
                  <c:v>552</c:v>
                </c:pt>
                <c:pt idx="18">
                  <c:v>361</c:v>
                </c:pt>
                <c:pt idx="19">
                  <c:v>328</c:v>
                </c:pt>
                <c:pt idx="20">
                  <c:v>706</c:v>
                </c:pt>
              </c:numCache>
            </c:numRef>
          </c:val>
          <c:extLst xmlns:c15="http://schemas.microsoft.com/office/drawing/2012/chart">
            <c:ext xmlns:c16="http://schemas.microsoft.com/office/drawing/2014/chart" uri="{C3380CC4-5D6E-409C-BE32-E72D297353CC}">
              <c16:uniqueId val="{00000001-D254-464E-A38B-512702412740}"/>
            </c:ext>
          </c:extLst>
        </c:ser>
        <c:dLbls>
          <c:showLegendKey val="0"/>
          <c:showVal val="0"/>
          <c:showCatName val="0"/>
          <c:showSerName val="0"/>
          <c:showPercent val="0"/>
          <c:showBubbleSize val="0"/>
        </c:dLbls>
        <c:gapWidth val="219"/>
        <c:overlap val="-27"/>
        <c:axId val="335419264"/>
        <c:axId val="335420800"/>
        <c:extLst/>
      </c:barChart>
      <c:catAx>
        <c:axId val="33541926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5420800"/>
        <c:crosses val="autoZero"/>
        <c:auto val="1"/>
        <c:lblAlgn val="ctr"/>
        <c:lblOffset val="100"/>
        <c:noMultiLvlLbl val="0"/>
      </c:catAx>
      <c:valAx>
        <c:axId val="335420800"/>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5419264"/>
        <c:crosses val="autoZero"/>
        <c:crossBetween val="between"/>
      </c:valAx>
      <c:spPr>
        <a:solidFill>
          <a:schemeClr val="bg1"/>
        </a:solidFill>
        <a:ln>
          <a:noFill/>
        </a:ln>
        <a:effectLst/>
      </c:spPr>
    </c:plotArea>
    <c:legend>
      <c:legendPos val="t"/>
      <c:overlay val="1"/>
      <c:spPr>
        <a:solidFill>
          <a:schemeClr val="bg1"/>
        </a:solid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602044385512867E-2"/>
          <c:y val="3.3781994656302661E-2"/>
          <c:w val="0.88528114382075529"/>
          <c:h val="0.60800553473366992"/>
        </c:manualLayout>
      </c:layout>
      <c:lineChart>
        <c:grouping val="standard"/>
        <c:varyColors val="0"/>
        <c:ser>
          <c:idx val="0"/>
          <c:order val="0"/>
          <c:tx>
            <c:strRef>
              <c:f>'38 Data annual-price'!$D$342:$D$343</c:f>
              <c:strCache>
                <c:ptCount val="2"/>
                <c:pt idx="0">
                  <c:v>Whole area</c:v>
                </c:pt>
                <c:pt idx="1">
                  <c:v> 1bed min </c:v>
                </c:pt>
              </c:strCache>
            </c:strRef>
          </c:tx>
          <c:spPr>
            <a:ln w="19050" cap="rnd">
              <a:solidFill>
                <a:srgbClr val="FF0000"/>
              </a:solidFill>
              <a:prstDash val="sysDash"/>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annual-price'!$D$344:$D$354</c:f>
              <c:numCache>
                <c:formatCode>_-"£"* #,##0_-;\-"£"* #,##0_-;_-"£"* "-"??_-;_-@_-</c:formatCode>
                <c:ptCount val="11"/>
                <c:pt idx="0">
                  <c:v>4475.6399999999994</c:v>
                </c:pt>
                <c:pt idx="1">
                  <c:v>3895.3199999999997</c:v>
                </c:pt>
                <c:pt idx="2">
                  <c:v>4523.4799999999996</c:v>
                </c:pt>
                <c:pt idx="3">
                  <c:v>6721.5199999999995</c:v>
                </c:pt>
                <c:pt idx="4">
                  <c:v>4732</c:v>
                </c:pt>
                <c:pt idx="5">
                  <c:v>5928</c:v>
                </c:pt>
                <c:pt idx="6">
                  <c:v>4732</c:v>
                </c:pt>
                <c:pt idx="7">
                  <c:v>3380</c:v>
                </c:pt>
                <c:pt idx="8">
                  <c:v>4082</c:v>
                </c:pt>
                <c:pt idx="9">
                  <c:v>6474</c:v>
                </c:pt>
                <c:pt idx="10">
                  <c:v>6825</c:v>
                </c:pt>
              </c:numCache>
            </c:numRef>
          </c:val>
          <c:smooth val="0"/>
          <c:extLst>
            <c:ext xmlns:c16="http://schemas.microsoft.com/office/drawing/2014/chart" uri="{C3380CC4-5D6E-409C-BE32-E72D297353CC}">
              <c16:uniqueId val="{00000000-2370-41B6-AF15-872B8BC1DEAD}"/>
            </c:ext>
          </c:extLst>
        </c:ser>
        <c:ser>
          <c:idx val="3"/>
          <c:order val="3"/>
          <c:tx>
            <c:strRef>
              <c:f>'38 Data annual-price'!$G$342:$G$343</c:f>
              <c:strCache>
                <c:ptCount val="2"/>
                <c:pt idx="0">
                  <c:v>Whole area</c:v>
                </c:pt>
                <c:pt idx="1">
                  <c:v> 1bed max </c:v>
                </c:pt>
              </c:strCache>
            </c:strRef>
          </c:tx>
          <c:spPr>
            <a:ln w="19050" cap="rnd">
              <a:solidFill>
                <a:srgbClr val="FF0000"/>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annual-price'!$G$344:$G$354</c:f>
              <c:numCache>
                <c:formatCode>_-"£"* #,##0_-;\-"£"* #,##0_-;_-"£"* "-"??_-;_-@_-</c:formatCode>
                <c:ptCount val="11"/>
                <c:pt idx="0">
                  <c:v>4595.76</c:v>
                </c:pt>
                <c:pt idx="1">
                  <c:v>4927.5200000000004</c:v>
                </c:pt>
                <c:pt idx="2">
                  <c:v>6781.32</c:v>
                </c:pt>
                <c:pt idx="3">
                  <c:v>7095.4</c:v>
                </c:pt>
                <c:pt idx="4">
                  <c:v>9399</c:v>
                </c:pt>
                <c:pt idx="5">
                  <c:v>11765</c:v>
                </c:pt>
                <c:pt idx="6">
                  <c:v>12012</c:v>
                </c:pt>
                <c:pt idx="7">
                  <c:v>11232</c:v>
                </c:pt>
                <c:pt idx="8">
                  <c:v>13429</c:v>
                </c:pt>
                <c:pt idx="9">
                  <c:v>14976</c:v>
                </c:pt>
                <c:pt idx="10">
                  <c:v>16705</c:v>
                </c:pt>
              </c:numCache>
            </c:numRef>
          </c:val>
          <c:smooth val="0"/>
          <c:extLst>
            <c:ext xmlns:c16="http://schemas.microsoft.com/office/drawing/2014/chart" uri="{C3380CC4-5D6E-409C-BE32-E72D297353CC}">
              <c16:uniqueId val="{00000001-2370-41B6-AF15-872B8BC1DEAD}"/>
            </c:ext>
          </c:extLst>
        </c:ser>
        <c:dLbls>
          <c:showLegendKey val="0"/>
          <c:showVal val="0"/>
          <c:showCatName val="0"/>
          <c:showSerName val="0"/>
          <c:showPercent val="0"/>
          <c:showBubbleSize val="0"/>
        </c:dLbls>
        <c:marker val="1"/>
        <c:smooth val="0"/>
        <c:axId val="1307753952"/>
        <c:axId val="1307752968"/>
        <c:extLst>
          <c:ext xmlns:c15="http://schemas.microsoft.com/office/drawing/2012/chart" uri="{02D57815-91ED-43cb-92C2-25804820EDAC}">
            <c15:filteredLineSeries>
              <c15:ser>
                <c:idx val="4"/>
                <c:order val="1"/>
                <c:tx>
                  <c:strRef>
                    <c:extLst>
                      <c:ext uri="{02D57815-91ED-43cb-92C2-25804820EDAC}">
                        <c15:formulaRef>
                          <c15:sqref>'38 Data annual-price'!$E$342:$E$343</c15:sqref>
                        </c15:formulaRef>
                      </c:ext>
                    </c:extLst>
                    <c:strCache>
                      <c:ptCount val="2"/>
                      <c:pt idx="0">
                        <c:v>Whole area</c:v>
                      </c:pt>
                      <c:pt idx="1">
                        <c:v> 2bed min </c:v>
                      </c:pt>
                    </c:strCache>
                  </c:strRef>
                </c:tx>
                <c:spPr>
                  <a:ln w="19050" cap="rnd">
                    <a:solidFill>
                      <a:schemeClr val="accent5"/>
                    </a:solidFill>
                    <a:round/>
                  </a:ln>
                  <a:effectLst/>
                </c:spPr>
                <c:marker>
                  <c:symbol val="none"/>
                </c:marker>
                <c:cat>
                  <c:strRef>
                    <c:extLst>
                      <c:ex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c:ext uri="{02D57815-91ED-43cb-92C2-25804820EDAC}">
                        <c15:formulaRef>
                          <c15:sqref>'38 Data annual-price'!$E$344:$E$354</c15:sqref>
                        </c15:formulaRef>
                      </c:ext>
                    </c:extLst>
                    <c:numCache>
                      <c:formatCode>_-"£"* #,##0_-;\-"£"* #,##0_-;_-"£"* "-"??_-;_-@_-</c:formatCode>
                      <c:ptCount val="11"/>
                      <c:pt idx="0">
                        <c:v>5248.88</c:v>
                      </c:pt>
                      <c:pt idx="1">
                        <c:v>4581.72</c:v>
                      </c:pt>
                      <c:pt idx="2">
                        <c:v>5610.28</c:v>
                      </c:pt>
                      <c:pt idx="3">
                        <c:v>7833.8</c:v>
                      </c:pt>
                      <c:pt idx="4">
                        <c:v>6071</c:v>
                      </c:pt>
                      <c:pt idx="5">
                        <c:v>7592</c:v>
                      </c:pt>
                      <c:pt idx="6">
                        <c:v>7098</c:v>
                      </c:pt>
                      <c:pt idx="7">
                        <c:v>4667</c:v>
                      </c:pt>
                      <c:pt idx="8">
                        <c:v>5239</c:v>
                      </c:pt>
                      <c:pt idx="9">
                        <c:v>7046</c:v>
                      </c:pt>
                      <c:pt idx="10">
                        <c:v>7709</c:v>
                      </c:pt>
                    </c:numCache>
                  </c:numRef>
                </c:val>
                <c:smooth val="0"/>
                <c:extLst>
                  <c:ext xmlns:c16="http://schemas.microsoft.com/office/drawing/2014/chart" uri="{C3380CC4-5D6E-409C-BE32-E72D297353CC}">
                    <c16:uniqueId val="{00000009-2370-41B6-AF15-872B8BC1DEAD}"/>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'38 Data annual-price'!$F$342:$F$343</c15:sqref>
                        </c15:formulaRef>
                      </c:ext>
                    </c:extLst>
                    <c:strCache>
                      <c:ptCount val="2"/>
                      <c:pt idx="0">
                        <c:v>Whole area</c:v>
                      </c:pt>
                      <c:pt idx="1">
                        <c:v> 3bed min </c:v>
                      </c:pt>
                    </c:strCache>
                  </c:strRef>
                </c:tx>
                <c:spPr>
                  <a:ln w="19050" cap="rnd">
                    <a:solidFill>
                      <a:schemeClr val="accent3"/>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annual-price'!$F$344:$F$354</c15:sqref>
                        </c15:formulaRef>
                      </c:ext>
                    </c:extLst>
                    <c:numCache>
                      <c:formatCode>_-"£"* #,##0_-;\-"£"* #,##0_-;_-"£"* "-"??_-;_-@_-</c:formatCode>
                      <c:ptCount val="11"/>
                      <c:pt idx="0">
                        <c:v>5712.72</c:v>
                      </c:pt>
                      <c:pt idx="1">
                        <c:v>4899.4399999999996</c:v>
                      </c:pt>
                      <c:pt idx="2">
                        <c:v>6334.6399999999994</c:v>
                      </c:pt>
                      <c:pt idx="3">
                        <c:v>9330.8799999999992</c:v>
                      </c:pt>
                      <c:pt idx="4">
                        <c:v>7280</c:v>
                      </c:pt>
                      <c:pt idx="5">
                        <c:v>9113</c:v>
                      </c:pt>
                      <c:pt idx="6">
                        <c:v>9100</c:v>
                      </c:pt>
                      <c:pt idx="7">
                        <c:v>8827</c:v>
                      </c:pt>
                      <c:pt idx="8">
                        <c:v>10465</c:v>
                      </c:pt>
                      <c:pt idx="9">
                        <c:v>11219</c:v>
                      </c:pt>
                      <c:pt idx="10">
                        <c:v>11648</c:v>
                      </c:pt>
                    </c:numCache>
                  </c:numRef>
                </c:val>
                <c:smooth val="0"/>
                <c:extLst xmlns:c15="http://schemas.microsoft.com/office/drawing/2012/chart">
                  <c:ext xmlns:c16="http://schemas.microsoft.com/office/drawing/2014/chart" uri="{C3380CC4-5D6E-409C-BE32-E72D297353CC}">
                    <c16:uniqueId val="{0000000A-2370-41B6-AF15-872B8BC1DEAD}"/>
                  </c:ext>
                </c:extLst>
              </c15:ser>
            </c15:filteredLineSeries>
            <c15:filteredLineSeries>
              <c15:ser>
                <c:idx val="1"/>
                <c:order val="4"/>
                <c:tx>
                  <c:strRef>
                    <c:extLst xmlns:c15="http://schemas.microsoft.com/office/drawing/2012/chart">
                      <c:ext xmlns:c15="http://schemas.microsoft.com/office/drawing/2012/chart" uri="{02D57815-91ED-43cb-92C2-25804820EDAC}">
                        <c15:formulaRef>
                          <c15:sqref>'38 Data annual-price'!$H$342:$H$343</c15:sqref>
                        </c15:formulaRef>
                      </c:ext>
                    </c:extLst>
                    <c:strCache>
                      <c:ptCount val="2"/>
                      <c:pt idx="0">
                        <c:v>Whole area</c:v>
                      </c:pt>
                      <c:pt idx="1">
                        <c:v> 2bed max </c:v>
                      </c:pt>
                    </c:strCache>
                  </c:strRef>
                </c:tx>
                <c:spPr>
                  <a:ln w="19050" cap="rnd">
                    <a:solidFill>
                      <a:schemeClr val="accent2"/>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annual-price'!$H$344:$H$354</c15:sqref>
                        </c15:formulaRef>
                      </c:ext>
                    </c:extLst>
                    <c:numCache>
                      <c:formatCode>_-"£"* #,##0_-;\-"£"* #,##0_-;_-"£"* "-"??_-;_-@_-</c:formatCode>
                      <c:ptCount val="11"/>
                      <c:pt idx="0">
                        <c:v>5397.5999999999995</c:v>
                      </c:pt>
                      <c:pt idx="1">
                        <c:v>5819.84</c:v>
                      </c:pt>
                      <c:pt idx="2">
                        <c:v>7924.2799999999988</c:v>
                      </c:pt>
                      <c:pt idx="3">
                        <c:v>8174.4</c:v>
                      </c:pt>
                      <c:pt idx="4">
                        <c:v>12376</c:v>
                      </c:pt>
                      <c:pt idx="5">
                        <c:v>15483</c:v>
                      </c:pt>
                      <c:pt idx="6">
                        <c:v>17433</c:v>
                      </c:pt>
                      <c:pt idx="7">
                        <c:v>15145</c:v>
                      </c:pt>
                      <c:pt idx="8">
                        <c:v>18356</c:v>
                      </c:pt>
                      <c:pt idx="9">
                        <c:v>21190</c:v>
                      </c:pt>
                      <c:pt idx="10">
                        <c:v>23868</c:v>
                      </c:pt>
                    </c:numCache>
                  </c:numRef>
                </c:val>
                <c:smooth val="0"/>
                <c:extLst xmlns:c15="http://schemas.microsoft.com/office/drawing/2012/chart">
                  <c:ext xmlns:c16="http://schemas.microsoft.com/office/drawing/2014/chart" uri="{C3380CC4-5D6E-409C-BE32-E72D297353CC}">
                    <c16:uniqueId val="{0000000B-2370-41B6-AF15-872B8BC1DEAD}"/>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'38 Data annual-price'!$I$342:$I$343</c15:sqref>
                        </c15:formulaRef>
                      </c:ext>
                    </c:extLst>
                    <c:strCache>
                      <c:ptCount val="2"/>
                      <c:pt idx="0">
                        <c:v>Whole area</c:v>
                      </c:pt>
                      <c:pt idx="1">
                        <c:v> 3bed max </c:v>
                      </c:pt>
                    </c:strCache>
                  </c:strRef>
                </c:tx>
                <c:spPr>
                  <a:ln w="19050" cap="rnd">
                    <a:solidFill>
                      <a:schemeClr val="accent6"/>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annual-price'!$I$344:$I$354</c15:sqref>
                        </c15:formulaRef>
                      </c:ext>
                    </c:extLst>
                    <c:numCache>
                      <c:formatCode>_-"£"* #,##0_-;\-"£"* #,##0_-;_-"£"* "-"??_-;_-@_-</c:formatCode>
                      <c:ptCount val="11"/>
                      <c:pt idx="0">
                        <c:v>5951.4000000000005</c:v>
                      </c:pt>
                      <c:pt idx="1">
                        <c:v>6414.2</c:v>
                      </c:pt>
                      <c:pt idx="2">
                        <c:v>9071.4</c:v>
                      </c:pt>
                      <c:pt idx="3">
                        <c:v>9592.44</c:v>
                      </c:pt>
                      <c:pt idx="4">
                        <c:v>14040</c:v>
                      </c:pt>
                      <c:pt idx="5">
                        <c:v>17563</c:v>
                      </c:pt>
                      <c:pt idx="6">
                        <c:v>21580</c:v>
                      </c:pt>
                      <c:pt idx="7">
                        <c:v>21749</c:v>
                      </c:pt>
                      <c:pt idx="8">
                        <c:v>24843</c:v>
                      </c:pt>
                      <c:pt idx="9">
                        <c:v>24245</c:v>
                      </c:pt>
                      <c:pt idx="10">
                        <c:v>26975</c:v>
                      </c:pt>
                    </c:numCache>
                  </c:numRef>
                </c:val>
                <c:smooth val="0"/>
                <c:extLst xmlns:c15="http://schemas.microsoft.com/office/drawing/2012/chart">
                  <c:ext xmlns:c16="http://schemas.microsoft.com/office/drawing/2014/chart" uri="{C3380CC4-5D6E-409C-BE32-E72D297353CC}">
                    <c16:uniqueId val="{0000000C-2370-41B6-AF15-872B8BC1DEAD}"/>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'38 Data annual-price'!$K$342:$K$343</c15:sqref>
                        </c15:formulaRef>
                      </c:ext>
                    </c:extLst>
                    <c:strCache>
                      <c:ptCount val="2"/>
                      <c:pt idx="0">
                        <c:v>Cambridge</c:v>
                      </c:pt>
                      <c:pt idx="1">
                        <c:v> 2bed </c:v>
                      </c:pt>
                    </c:strCache>
                  </c:strRef>
                </c:tx>
                <c:spPr>
                  <a:ln w="19050" cap="rnd">
                    <a:solidFill>
                      <a:schemeClr val="accent2">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annual-price'!$K$344:$K$354</c15:sqref>
                        </c15:formulaRef>
                      </c:ext>
                    </c:extLst>
                    <c:numCache>
                      <c:formatCode>_-"£"* #,##0_-;\-"£"* #,##0_-;_-"£"* "-"??_-;_-@_-</c:formatCode>
                      <c:ptCount val="11"/>
                      <c:pt idx="0">
                        <c:v>5248.88</c:v>
                      </c:pt>
                      <c:pt idx="1">
                        <c:v>5819.84</c:v>
                      </c:pt>
                      <c:pt idx="2">
                        <c:v>7663.24</c:v>
                      </c:pt>
                      <c:pt idx="3">
                        <c:v>8174.4</c:v>
                      </c:pt>
                      <c:pt idx="4">
                        <c:v>12376</c:v>
                      </c:pt>
                      <c:pt idx="5">
                        <c:v>15483</c:v>
                      </c:pt>
                      <c:pt idx="6">
                        <c:v>17433</c:v>
                      </c:pt>
                      <c:pt idx="7">
                        <c:v>15145</c:v>
                      </c:pt>
                      <c:pt idx="8">
                        <c:v>18356</c:v>
                      </c:pt>
                      <c:pt idx="9">
                        <c:v>21190</c:v>
                      </c:pt>
                      <c:pt idx="10">
                        <c:v>23868</c:v>
                      </c:pt>
                    </c:numCache>
                  </c:numRef>
                </c:val>
                <c:smooth val="0"/>
                <c:extLst xmlns:c15="http://schemas.microsoft.com/office/drawing/2012/chart">
                  <c:ext xmlns:c16="http://schemas.microsoft.com/office/drawing/2014/chart" uri="{C3380CC4-5D6E-409C-BE32-E72D297353CC}">
                    <c16:uniqueId val="{0000000D-2370-41B6-AF15-872B8BC1DEAD}"/>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'38 Data annual-price'!$L$342:$L$343</c15:sqref>
                        </c15:formulaRef>
                      </c:ext>
                    </c:extLst>
                    <c:strCache>
                      <c:ptCount val="2"/>
                      <c:pt idx="0">
                        <c:v>Cambridge</c:v>
                      </c:pt>
                      <c:pt idx="1">
                        <c:v> 3bed </c:v>
                      </c:pt>
                    </c:strCache>
                  </c:strRef>
                </c:tx>
                <c:spPr>
                  <a:ln w="19050" cap="rnd">
                    <a:solidFill>
                      <a:schemeClr val="accent3">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annual-price'!$L$344:$L$354</c15:sqref>
                        </c15:formulaRef>
                      </c:ext>
                    </c:extLst>
                    <c:numCache>
                      <c:formatCode>_-"£"* #,##0_-;\-"£"* #,##0_-;_-"£"* "-"??_-;_-@_-</c:formatCode>
                      <c:ptCount val="11"/>
                      <c:pt idx="0">
                        <c:v>5951.4000000000005</c:v>
                      </c:pt>
                      <c:pt idx="1">
                        <c:v>6406.4000000000005</c:v>
                      </c:pt>
                      <c:pt idx="2">
                        <c:v>8747.44</c:v>
                      </c:pt>
                      <c:pt idx="3">
                        <c:v>9592.44</c:v>
                      </c:pt>
                      <c:pt idx="4">
                        <c:v>14040</c:v>
                      </c:pt>
                      <c:pt idx="5">
                        <c:v>17563</c:v>
                      </c:pt>
                      <c:pt idx="6">
                        <c:v>21580</c:v>
                      </c:pt>
                      <c:pt idx="7">
                        <c:v>21749</c:v>
                      </c:pt>
                      <c:pt idx="8">
                        <c:v>24843</c:v>
                      </c:pt>
                      <c:pt idx="9">
                        <c:v>24245</c:v>
                      </c:pt>
                      <c:pt idx="10">
                        <c:v>26975</c:v>
                      </c:pt>
                    </c:numCache>
                  </c:numRef>
                </c:val>
                <c:smooth val="0"/>
                <c:extLst xmlns:c15="http://schemas.microsoft.com/office/drawing/2012/chart">
                  <c:ext xmlns:c16="http://schemas.microsoft.com/office/drawing/2014/chart" uri="{C3380CC4-5D6E-409C-BE32-E72D297353CC}">
                    <c16:uniqueId val="{0000000E-2370-41B6-AF15-872B8BC1DEAD}"/>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'38 Data annual-price'!$N$342:$N$343</c15:sqref>
                        </c15:formulaRef>
                      </c:ext>
                    </c:extLst>
                    <c:strCache>
                      <c:ptCount val="2"/>
                      <c:pt idx="0">
                        <c:v>East Cambridgeshire</c:v>
                      </c:pt>
                      <c:pt idx="1">
                        <c:v> 2bed </c:v>
                      </c:pt>
                    </c:strCache>
                  </c:strRef>
                </c:tx>
                <c:spPr>
                  <a:ln w="19050" cap="rnd">
                    <a:solidFill>
                      <a:schemeClr val="accent5">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annual-price'!$N$344:$N$354</c15:sqref>
                        </c15:formulaRef>
                      </c:ext>
                    </c:extLst>
                    <c:numCache>
                      <c:formatCode>_-"£"* #,##0_-;\-"£"* #,##0_-;_-"£"* "-"??_-;_-@_-</c:formatCode>
                      <c:ptCount val="11"/>
                      <c:pt idx="1">
                        <c:v>5236.4000000000005</c:v>
                      </c:pt>
                      <c:pt idx="2">
                        <c:v>6609.72</c:v>
                      </c:pt>
                      <c:pt idx="4">
                        <c:v>7228</c:v>
                      </c:pt>
                      <c:pt idx="5">
                        <c:v>9061</c:v>
                      </c:pt>
                      <c:pt idx="6">
                        <c:v>10153</c:v>
                      </c:pt>
                      <c:pt idx="7">
                        <c:v>7475</c:v>
                      </c:pt>
                      <c:pt idx="8">
                        <c:v>8814</c:v>
                      </c:pt>
                    </c:numCache>
                  </c:numRef>
                </c:val>
                <c:smooth val="0"/>
                <c:extLst xmlns:c15="http://schemas.microsoft.com/office/drawing/2012/chart">
                  <c:ext xmlns:c16="http://schemas.microsoft.com/office/drawing/2014/chart" uri="{C3380CC4-5D6E-409C-BE32-E72D297353CC}">
                    <c16:uniqueId val="{0000000F-2370-41B6-AF15-872B8BC1DEAD}"/>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'38 Data annual-price'!$O$342:$O$343</c15:sqref>
                        </c15:formulaRef>
                      </c:ext>
                    </c:extLst>
                    <c:strCache>
                      <c:ptCount val="2"/>
                      <c:pt idx="0">
                        <c:v>East Cambridgeshire</c:v>
                      </c:pt>
                      <c:pt idx="1">
                        <c:v> 3bed </c:v>
                      </c:pt>
                    </c:strCache>
                  </c:strRef>
                </c:tx>
                <c:spPr>
                  <a:ln w="19050" cap="rnd">
                    <a:solidFill>
                      <a:schemeClr val="accent6">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annual-price'!$O$344:$O$354</c15:sqref>
                        </c15:formulaRef>
                      </c:ext>
                    </c:extLst>
                    <c:numCache>
                      <c:formatCode>_-"£"* #,##0_-;\-"£"* #,##0_-;_-"£"* "-"??_-;_-@_-</c:formatCode>
                      <c:ptCount val="11"/>
                      <c:pt idx="1">
                        <c:v>5818.8</c:v>
                      </c:pt>
                      <c:pt idx="2">
                        <c:v>7428.2</c:v>
                      </c:pt>
                      <c:pt idx="4">
                        <c:v>9087</c:v>
                      </c:pt>
                      <c:pt idx="5">
                        <c:v>11375</c:v>
                      </c:pt>
                      <c:pt idx="6">
                        <c:v>13715</c:v>
                      </c:pt>
                      <c:pt idx="7">
                        <c:v>13481</c:v>
                      </c:pt>
                      <c:pt idx="8">
                        <c:v>15808</c:v>
                      </c:pt>
                      <c:pt idx="9">
                        <c:v>15236</c:v>
                      </c:pt>
                      <c:pt idx="10">
                        <c:v>18616</c:v>
                      </c:pt>
                    </c:numCache>
                  </c:numRef>
                </c:val>
                <c:smooth val="0"/>
                <c:extLst xmlns:c15="http://schemas.microsoft.com/office/drawing/2012/chart">
                  <c:ext xmlns:c16="http://schemas.microsoft.com/office/drawing/2014/chart" uri="{C3380CC4-5D6E-409C-BE32-E72D297353CC}">
                    <c16:uniqueId val="{00000010-2370-41B6-AF15-872B8BC1DEAD}"/>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'38 Data annual-price'!$Q$342:$Q$343</c15:sqref>
                        </c15:formulaRef>
                      </c:ext>
                    </c:extLst>
                    <c:strCache>
                      <c:ptCount val="2"/>
                      <c:pt idx="0">
                        <c:v>Fenland </c:v>
                      </c:pt>
                      <c:pt idx="1">
                        <c:v> 2bed </c:v>
                      </c:pt>
                    </c:strCache>
                  </c:strRef>
                </c:tx>
                <c:spPr>
                  <a:ln w="19050" cap="rnd">
                    <a:solidFill>
                      <a:schemeClr val="accent2">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annual-price'!$Q$344:$Q$354</c15:sqref>
                        </c15:formulaRef>
                      </c:ext>
                    </c:extLst>
                    <c:numCache>
                      <c:formatCode>_-"£"* #,##0_-;\-"£"* #,##0_-;_-"£"* "-"??_-;_-@_-</c:formatCode>
                      <c:ptCount val="11"/>
                      <c:pt idx="1">
                        <c:v>4628.5200000000004</c:v>
                      </c:pt>
                      <c:pt idx="2">
                        <c:v>5610.28</c:v>
                      </c:pt>
                      <c:pt idx="4">
                        <c:v>6071</c:v>
                      </c:pt>
                      <c:pt idx="5">
                        <c:v>7592</c:v>
                      </c:pt>
                      <c:pt idx="6">
                        <c:v>7124</c:v>
                      </c:pt>
                      <c:pt idx="7">
                        <c:v>4667</c:v>
                      </c:pt>
                      <c:pt idx="8">
                        <c:v>5239</c:v>
                      </c:pt>
                      <c:pt idx="9">
                        <c:v>7735</c:v>
                      </c:pt>
                      <c:pt idx="10">
                        <c:v>7904</c:v>
                      </c:pt>
                    </c:numCache>
                  </c:numRef>
                </c:val>
                <c:smooth val="0"/>
                <c:extLst xmlns:c15="http://schemas.microsoft.com/office/drawing/2012/chart">
                  <c:ext xmlns:c16="http://schemas.microsoft.com/office/drawing/2014/chart" uri="{C3380CC4-5D6E-409C-BE32-E72D297353CC}">
                    <c16:uniqueId val="{00000011-2370-41B6-AF15-872B8BC1DEAD}"/>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'38 Data annual-price'!$R$342:$R$343</c15:sqref>
                        </c15:formulaRef>
                      </c:ext>
                    </c:extLst>
                    <c:strCache>
                      <c:ptCount val="2"/>
                      <c:pt idx="0">
                        <c:v>Fenland </c:v>
                      </c:pt>
                      <c:pt idx="1">
                        <c:v> 3bed </c:v>
                      </c:pt>
                    </c:strCache>
                  </c:strRef>
                </c:tx>
                <c:spPr>
                  <a:ln w="19050" cap="rnd">
                    <a:solidFill>
                      <a:schemeClr val="accent3">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annual-price'!$R$344:$R$354</c15:sqref>
                        </c15:formulaRef>
                      </c:ext>
                    </c:extLst>
                    <c:numCache>
                      <c:formatCode>_-"£"* #,##0_-;\-"£"* #,##0_-;_-"£"* "-"??_-;_-@_-</c:formatCode>
                      <c:ptCount val="11"/>
                      <c:pt idx="1">
                        <c:v>5121.4799999999996</c:v>
                      </c:pt>
                      <c:pt idx="2">
                        <c:v>6379.88</c:v>
                      </c:pt>
                      <c:pt idx="4">
                        <c:v>7280</c:v>
                      </c:pt>
                      <c:pt idx="5">
                        <c:v>9113</c:v>
                      </c:pt>
                      <c:pt idx="6">
                        <c:v>9100</c:v>
                      </c:pt>
                      <c:pt idx="7">
                        <c:v>8983</c:v>
                      </c:pt>
                      <c:pt idx="8">
                        <c:v>10465</c:v>
                      </c:pt>
                      <c:pt idx="9">
                        <c:v>11739</c:v>
                      </c:pt>
                      <c:pt idx="10">
                        <c:v>13091</c:v>
                      </c:pt>
                    </c:numCache>
                  </c:numRef>
                </c:val>
                <c:smooth val="0"/>
                <c:extLst xmlns:c15="http://schemas.microsoft.com/office/drawing/2012/chart">
                  <c:ext xmlns:c16="http://schemas.microsoft.com/office/drawing/2014/chart" uri="{C3380CC4-5D6E-409C-BE32-E72D297353CC}">
                    <c16:uniqueId val="{00000012-2370-41B6-AF15-872B8BC1DEAD}"/>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'38 Data annual-price'!$T$342:$T$343</c15:sqref>
                        </c15:formulaRef>
                      </c:ext>
                    </c:extLst>
                    <c:strCache>
                      <c:ptCount val="2"/>
                      <c:pt idx="0">
                        <c:v>Huntingdonshire</c:v>
                      </c:pt>
                      <c:pt idx="1">
                        <c:v> 2bed </c:v>
                      </c:pt>
                    </c:strCache>
                  </c:strRef>
                </c:tx>
                <c:spPr>
                  <a:ln w="19050" cap="rnd">
                    <a:solidFill>
                      <a:schemeClr val="accent5">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annual-price'!$T$344:$T$354</c15:sqref>
                        </c15:formulaRef>
                      </c:ext>
                    </c:extLst>
                    <c:numCache>
                      <c:formatCode>_-"£"* #,##0_-;\-"£"* #,##0_-;_-"£"* "-"??_-;_-@_-</c:formatCode>
                      <c:ptCount val="11"/>
                      <c:pt idx="1">
                        <c:v>4902.04</c:v>
                      </c:pt>
                      <c:pt idx="2">
                        <c:v>6905.6</c:v>
                      </c:pt>
                      <c:pt idx="4">
                        <c:v>7280</c:v>
                      </c:pt>
                      <c:pt idx="5">
                        <c:v>9126</c:v>
                      </c:pt>
                      <c:pt idx="6">
                        <c:v>9568</c:v>
                      </c:pt>
                      <c:pt idx="7">
                        <c:v>7878</c:v>
                      </c:pt>
                      <c:pt idx="8">
                        <c:v>9360</c:v>
                      </c:pt>
                      <c:pt idx="9">
                        <c:v>11986</c:v>
                      </c:pt>
                      <c:pt idx="10">
                        <c:v>12506</c:v>
                      </c:pt>
                    </c:numCache>
                  </c:numRef>
                </c:val>
                <c:smooth val="0"/>
                <c:extLst xmlns:c15="http://schemas.microsoft.com/office/drawing/2012/chart">
                  <c:ext xmlns:c16="http://schemas.microsoft.com/office/drawing/2014/chart" uri="{C3380CC4-5D6E-409C-BE32-E72D297353CC}">
                    <c16:uniqueId val="{00000013-2370-41B6-AF15-872B8BC1DEAD}"/>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'38 Data annual-price'!$U$342:$U$343</c15:sqref>
                        </c15:formulaRef>
                      </c:ext>
                    </c:extLst>
                    <c:strCache>
                      <c:ptCount val="2"/>
                      <c:pt idx="0">
                        <c:v>Huntingdonshire</c:v>
                      </c:pt>
                      <c:pt idx="1">
                        <c:v> 3bed </c:v>
                      </c:pt>
                    </c:strCache>
                  </c:strRef>
                </c:tx>
                <c:spPr>
                  <a:ln w="19050" cap="rnd">
                    <a:solidFill>
                      <a:schemeClr val="accent6">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annual-price'!$U$344:$U$354</c15:sqref>
                        </c15:formulaRef>
                      </c:ext>
                    </c:extLst>
                    <c:numCache>
                      <c:formatCode>_-"£"* #,##0_-;\-"£"* #,##0_-;_-"£"* "-"??_-;_-@_-</c:formatCode>
                      <c:ptCount val="11"/>
                      <c:pt idx="1">
                        <c:v>5381.48</c:v>
                      </c:pt>
                      <c:pt idx="2">
                        <c:v>8162.9599999999991</c:v>
                      </c:pt>
                      <c:pt idx="4">
                        <c:v>8684</c:v>
                      </c:pt>
                      <c:pt idx="5">
                        <c:v>10842</c:v>
                      </c:pt>
                      <c:pt idx="6">
                        <c:v>12506</c:v>
                      </c:pt>
                      <c:pt idx="7">
                        <c:v>12259</c:v>
                      </c:pt>
                      <c:pt idx="8">
                        <c:v>14378</c:v>
                      </c:pt>
                      <c:pt idx="9">
                        <c:v>15860</c:v>
                      </c:pt>
                      <c:pt idx="10">
                        <c:v>17836</c:v>
                      </c:pt>
                    </c:numCache>
                  </c:numRef>
                </c:val>
                <c:smooth val="0"/>
                <c:extLst xmlns:c15="http://schemas.microsoft.com/office/drawing/2012/chart">
                  <c:ext xmlns:c16="http://schemas.microsoft.com/office/drawing/2014/chart" uri="{C3380CC4-5D6E-409C-BE32-E72D297353CC}">
                    <c16:uniqueId val="{00000014-2370-41B6-AF15-872B8BC1DEAD}"/>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'38 Data annual-price'!$W$342:$W$343</c15:sqref>
                        </c15:formulaRef>
                      </c:ext>
                    </c:extLst>
                    <c:strCache>
                      <c:ptCount val="2"/>
                      <c:pt idx="0">
                        <c:v>Peterborough </c:v>
                      </c:pt>
                      <c:pt idx="1">
                        <c:v> 2bed </c:v>
                      </c:pt>
                    </c:strCache>
                  </c:strRef>
                </c:tx>
                <c:spPr>
                  <a:ln w="19050" cap="rnd">
                    <a:solidFill>
                      <a:schemeClr val="accent2">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annual-price'!$W$344:$W$354</c15:sqref>
                        </c15:formulaRef>
                      </c:ext>
                    </c:extLst>
                    <c:numCache>
                      <c:formatCode>_-"£"* #,##0_-;\-"£"* #,##0_-;_-"£"* "-"??_-;_-@_-</c:formatCode>
                      <c:ptCount val="11"/>
                      <c:pt idx="1">
                        <c:v>4581.72</c:v>
                      </c:pt>
                      <c:pt idx="2">
                        <c:v>5805.28</c:v>
                      </c:pt>
                      <c:pt idx="4">
                        <c:v>6695</c:v>
                      </c:pt>
                      <c:pt idx="5">
                        <c:v>8359</c:v>
                      </c:pt>
                      <c:pt idx="6">
                        <c:v>7098</c:v>
                      </c:pt>
                      <c:pt idx="7">
                        <c:v>5616</c:v>
                      </c:pt>
                      <c:pt idx="8">
                        <c:v>6643</c:v>
                      </c:pt>
                      <c:pt idx="9">
                        <c:v>7046</c:v>
                      </c:pt>
                      <c:pt idx="10">
                        <c:v>7709</c:v>
                      </c:pt>
                    </c:numCache>
                  </c:numRef>
                </c:val>
                <c:smooth val="0"/>
                <c:extLst xmlns:c15="http://schemas.microsoft.com/office/drawing/2012/chart">
                  <c:ext xmlns:c16="http://schemas.microsoft.com/office/drawing/2014/chart" uri="{C3380CC4-5D6E-409C-BE32-E72D297353CC}">
                    <c16:uniqueId val="{00000015-2370-41B6-AF15-872B8BC1DEAD}"/>
                  </c:ext>
                </c:extLst>
              </c15:ser>
            </c15:filteredLineSeries>
            <c15:filteredLineSeries>
              <c15:ser>
                <c:idx val="20"/>
                <c:order val="20"/>
                <c:tx>
                  <c:strRef>
                    <c:extLst xmlns:c15="http://schemas.microsoft.com/office/drawing/2012/chart">
                      <c:ext xmlns:c15="http://schemas.microsoft.com/office/drawing/2012/chart" uri="{02D57815-91ED-43cb-92C2-25804820EDAC}">
                        <c15:formulaRef>
                          <c15:sqref>'38 Data annual-price'!$X$342:$X$343</c15:sqref>
                        </c15:formulaRef>
                      </c:ext>
                    </c:extLst>
                    <c:strCache>
                      <c:ptCount val="2"/>
                      <c:pt idx="0">
                        <c:v>Peterborough </c:v>
                      </c:pt>
                      <c:pt idx="1">
                        <c:v> 3bed </c:v>
                      </c:pt>
                    </c:strCache>
                  </c:strRef>
                </c:tx>
                <c:spPr>
                  <a:ln w="19050" cap="rnd">
                    <a:solidFill>
                      <a:schemeClr val="accent3">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annual-price'!$X$344:$X$354</c15:sqref>
                        </c15:formulaRef>
                      </c:ext>
                    </c:extLst>
                    <c:numCache>
                      <c:formatCode>_-"£"* #,##0_-;\-"£"* #,##0_-;_-"£"* "-"??_-;_-@_-</c:formatCode>
                      <c:ptCount val="11"/>
                      <c:pt idx="1">
                        <c:v>4899.4399999999996</c:v>
                      </c:pt>
                      <c:pt idx="2">
                        <c:v>6334.6399999999994</c:v>
                      </c:pt>
                      <c:pt idx="4">
                        <c:v>7748</c:v>
                      </c:pt>
                      <c:pt idx="5">
                        <c:v>9698</c:v>
                      </c:pt>
                      <c:pt idx="6">
                        <c:v>9191</c:v>
                      </c:pt>
                      <c:pt idx="7">
                        <c:v>8827</c:v>
                      </c:pt>
                      <c:pt idx="8">
                        <c:v>10569</c:v>
                      </c:pt>
                      <c:pt idx="9">
                        <c:v>11219</c:v>
                      </c:pt>
                      <c:pt idx="10">
                        <c:v>11648</c:v>
                      </c:pt>
                    </c:numCache>
                  </c:numRef>
                </c:val>
                <c:smooth val="0"/>
                <c:extLst xmlns:c15="http://schemas.microsoft.com/office/drawing/2012/chart">
                  <c:ext xmlns:c16="http://schemas.microsoft.com/office/drawing/2014/chart" uri="{C3380CC4-5D6E-409C-BE32-E72D297353CC}">
                    <c16:uniqueId val="{00000016-2370-41B6-AF15-872B8BC1DEAD}"/>
                  </c:ext>
                </c:extLst>
              </c15:ser>
            </c15:filteredLineSeries>
            <c15:filteredLineSeries>
              <c15:ser>
                <c:idx val="22"/>
                <c:order val="22"/>
                <c:tx>
                  <c:strRef>
                    <c:extLst xmlns:c15="http://schemas.microsoft.com/office/drawing/2012/chart">
                      <c:ext xmlns:c15="http://schemas.microsoft.com/office/drawing/2012/chart" uri="{02D57815-91ED-43cb-92C2-25804820EDAC}">
                        <c15:formulaRef>
                          <c15:sqref>'38 Data annual-price'!$Z$342:$Z$343</c15:sqref>
                        </c15:formulaRef>
                      </c:ext>
                    </c:extLst>
                    <c:strCache>
                      <c:ptCount val="2"/>
                      <c:pt idx="0">
                        <c:v>South Cambridgeshire </c:v>
                      </c:pt>
                      <c:pt idx="1">
                        <c:v> 2bed </c:v>
                      </c:pt>
                    </c:strCache>
                  </c:strRef>
                </c:tx>
                <c:spPr>
                  <a:ln w="19050" cap="rnd">
                    <a:solidFill>
                      <a:schemeClr val="accent5">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annual-price'!$Z$344:$Z$354</c15:sqref>
                        </c15:formulaRef>
                      </c:ext>
                    </c:extLst>
                    <c:numCache>
                      <c:formatCode>_-"£"* #,##0_-;\-"£"* #,##0_-;_-"£"* "-"??_-;_-@_-</c:formatCode>
                      <c:ptCount val="11"/>
                      <c:pt idx="0">
                        <c:v>5397.5999999999995</c:v>
                      </c:pt>
                      <c:pt idx="1">
                        <c:v>5662.8</c:v>
                      </c:pt>
                      <c:pt idx="2">
                        <c:v>7924.2799999999988</c:v>
                      </c:pt>
                      <c:pt idx="3">
                        <c:v>7833.8</c:v>
                      </c:pt>
                      <c:pt idx="4">
                        <c:v>9165</c:v>
                      </c:pt>
                      <c:pt idx="5">
                        <c:v>11466</c:v>
                      </c:pt>
                      <c:pt idx="6">
                        <c:v>12779</c:v>
                      </c:pt>
                      <c:pt idx="7">
                        <c:v>10907</c:v>
                      </c:pt>
                      <c:pt idx="8">
                        <c:v>13000</c:v>
                      </c:pt>
                      <c:pt idx="9">
                        <c:v>18044</c:v>
                      </c:pt>
                      <c:pt idx="10">
                        <c:v>21814</c:v>
                      </c:pt>
                    </c:numCache>
                  </c:numRef>
                </c:val>
                <c:smooth val="0"/>
                <c:extLst xmlns:c15="http://schemas.microsoft.com/office/drawing/2012/chart">
                  <c:ext xmlns:c16="http://schemas.microsoft.com/office/drawing/2014/chart" uri="{C3380CC4-5D6E-409C-BE32-E72D297353CC}">
                    <c16:uniqueId val="{00000017-2370-41B6-AF15-872B8BC1DEAD}"/>
                  </c:ext>
                </c:extLst>
              </c15:ser>
            </c15:filteredLineSeries>
            <c15:filteredLineSeries>
              <c15:ser>
                <c:idx val="23"/>
                <c:order val="23"/>
                <c:tx>
                  <c:strRef>
                    <c:extLst xmlns:c15="http://schemas.microsoft.com/office/drawing/2012/chart">
                      <c:ext xmlns:c15="http://schemas.microsoft.com/office/drawing/2012/chart" uri="{02D57815-91ED-43cb-92C2-25804820EDAC}">
                        <c15:formulaRef>
                          <c15:sqref>'38 Data annual-price'!$AA$342:$AA$343</c15:sqref>
                        </c15:formulaRef>
                      </c:ext>
                    </c:extLst>
                    <c:strCache>
                      <c:ptCount val="2"/>
                      <c:pt idx="0">
                        <c:v>South Cambridgeshire </c:v>
                      </c:pt>
                      <c:pt idx="1">
                        <c:v> 3bed </c:v>
                      </c:pt>
                    </c:strCache>
                  </c:strRef>
                </c:tx>
                <c:spPr>
                  <a:ln w="19050" cap="rnd">
                    <a:solidFill>
                      <a:schemeClr val="accent6">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annual-price'!$AA$344:$AA$354</c15:sqref>
                        </c15:formulaRef>
                      </c:ext>
                    </c:extLst>
                    <c:numCache>
                      <c:formatCode>_-"£"* #,##0_-;\-"£"* #,##0_-;_-"£"* "-"??_-;_-@_-</c:formatCode>
                      <c:ptCount val="11"/>
                      <c:pt idx="0">
                        <c:v>5712.72</c:v>
                      </c:pt>
                      <c:pt idx="1">
                        <c:v>6414.2</c:v>
                      </c:pt>
                      <c:pt idx="2">
                        <c:v>9071.4</c:v>
                      </c:pt>
                      <c:pt idx="3">
                        <c:v>9330.8799999999992</c:v>
                      </c:pt>
                      <c:pt idx="4">
                        <c:v>11219</c:v>
                      </c:pt>
                      <c:pt idx="5">
                        <c:v>14027</c:v>
                      </c:pt>
                      <c:pt idx="6">
                        <c:v>16549</c:v>
                      </c:pt>
                      <c:pt idx="7">
                        <c:v>16380</c:v>
                      </c:pt>
                      <c:pt idx="8">
                        <c:v>19032</c:v>
                      </c:pt>
                      <c:pt idx="9">
                        <c:v>17797</c:v>
                      </c:pt>
                      <c:pt idx="10">
                        <c:v>20670</c:v>
                      </c:pt>
                    </c:numCache>
                  </c:numRef>
                </c:val>
                <c:smooth val="0"/>
                <c:extLst xmlns:c15="http://schemas.microsoft.com/office/drawing/2012/chart">
                  <c:ext xmlns:c16="http://schemas.microsoft.com/office/drawing/2014/chart" uri="{C3380CC4-5D6E-409C-BE32-E72D297353CC}">
                    <c16:uniqueId val="{00000018-2370-41B6-AF15-872B8BC1DEAD}"/>
                  </c:ext>
                </c:extLst>
              </c15:ser>
            </c15:filteredLineSeries>
            <c15:filteredLineSeries>
              <c15:ser>
                <c:idx val="25"/>
                <c:order val="25"/>
                <c:tx>
                  <c:strRef>
                    <c:extLst xmlns:c15="http://schemas.microsoft.com/office/drawing/2012/chart">
                      <c:ext xmlns:c15="http://schemas.microsoft.com/office/drawing/2012/chart" uri="{02D57815-91ED-43cb-92C2-25804820EDAC}">
                        <c15:formulaRef>
                          <c15:sqref>'38 Data annual-price'!$AC$342:$AC$343</c15:sqref>
                        </c15:formulaRef>
                      </c:ext>
                    </c:extLst>
                    <c:strCache>
                      <c:ptCount val="2"/>
                      <c:pt idx="0">
                        <c:v>West Suffolk</c:v>
                      </c:pt>
                      <c:pt idx="1">
                        <c:v> 2bed </c:v>
                      </c:pt>
                    </c:strCache>
                  </c:strRef>
                </c:tx>
                <c:spPr>
                  <a:ln w="19050" cap="rnd">
                    <a:solidFill>
                      <a:schemeClr val="accent2">
                        <a:lumMod val="60000"/>
                        <a:lumOff val="4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annual-price'!$AC$344:$AC$354</c15:sqref>
                        </c15:formulaRef>
                      </c:ext>
                    </c:extLst>
                    <c:numCache>
                      <c:formatCode>_-"£"* #,##0_-;\-"£"* #,##0_-;_-"£"* "-"??_-;_-@_-</c:formatCode>
                      <c:ptCount val="11"/>
                      <c:pt idx="1">
                        <c:v>4730.2449999999999</c:v>
                      </c:pt>
                      <c:pt idx="2">
                        <c:v>6714.24</c:v>
                      </c:pt>
                      <c:pt idx="4">
                        <c:v>7858.5</c:v>
                      </c:pt>
                      <c:pt idx="5">
                        <c:v>9828</c:v>
                      </c:pt>
                      <c:pt idx="6">
                        <c:v>9568</c:v>
                      </c:pt>
                      <c:pt idx="7">
                        <c:v>8053.5</c:v>
                      </c:pt>
                      <c:pt idx="8">
                        <c:v>9334</c:v>
                      </c:pt>
                      <c:pt idx="9">
                        <c:v>13214.5</c:v>
                      </c:pt>
                      <c:pt idx="10">
                        <c:v>13543.833333333332</c:v>
                      </c:pt>
                    </c:numCache>
                  </c:numRef>
                </c:val>
                <c:smooth val="0"/>
                <c:extLst xmlns:c15="http://schemas.microsoft.com/office/drawing/2012/chart">
                  <c:ext xmlns:c16="http://schemas.microsoft.com/office/drawing/2014/chart" uri="{C3380CC4-5D6E-409C-BE32-E72D297353CC}">
                    <c16:uniqueId val="{00000019-2370-41B6-AF15-872B8BC1DEAD}"/>
                  </c:ext>
                </c:extLst>
              </c15:ser>
            </c15:filteredLineSeries>
            <c15:filteredLineSeries>
              <c15:ser>
                <c:idx val="26"/>
                <c:order val="26"/>
                <c:tx>
                  <c:strRef>
                    <c:extLst xmlns:c15="http://schemas.microsoft.com/office/drawing/2012/chart">
                      <c:ext xmlns:c15="http://schemas.microsoft.com/office/drawing/2012/chart" uri="{02D57815-91ED-43cb-92C2-25804820EDAC}">
                        <c15:formulaRef>
                          <c15:sqref>'38 Data annual-price'!$AD$342:$AD$343</c15:sqref>
                        </c15:formulaRef>
                      </c:ext>
                    </c:extLst>
                    <c:strCache>
                      <c:ptCount val="2"/>
                      <c:pt idx="0">
                        <c:v>West Suffolk</c:v>
                      </c:pt>
                      <c:pt idx="1">
                        <c:v> 3bed </c:v>
                      </c:pt>
                    </c:strCache>
                  </c:strRef>
                </c:tx>
                <c:spPr>
                  <a:ln w="19050" cap="rnd">
                    <a:solidFill>
                      <a:schemeClr val="accent3">
                        <a:lumMod val="60000"/>
                        <a:lumOff val="4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annual-price'!$AD$344:$AD$354</c15:sqref>
                        </c15:formulaRef>
                      </c:ext>
                    </c:extLst>
                    <c:numCache>
                      <c:formatCode>_-"£"* #,##0_-;\-"£"* #,##0_-;_-"£"* "-"??_-;_-@_-</c:formatCode>
                      <c:ptCount val="11"/>
                      <c:pt idx="1">
                        <c:v>5232.0450000000001</c:v>
                      </c:pt>
                      <c:pt idx="2">
                        <c:v>7734.4800000000005</c:v>
                      </c:pt>
                      <c:pt idx="4">
                        <c:v>9925.5</c:v>
                      </c:pt>
                      <c:pt idx="5">
                        <c:v>12415</c:v>
                      </c:pt>
                      <c:pt idx="6">
                        <c:v>11992.5</c:v>
                      </c:pt>
                      <c:pt idx="7">
                        <c:v>11791</c:v>
                      </c:pt>
                      <c:pt idx="8">
                        <c:v>13806</c:v>
                      </c:pt>
                      <c:pt idx="9">
                        <c:v>15106</c:v>
                      </c:pt>
                      <c:pt idx="10">
                        <c:v>16191.5</c:v>
                      </c:pt>
                    </c:numCache>
                  </c:numRef>
                </c:val>
                <c:smooth val="0"/>
                <c:extLst xmlns:c15="http://schemas.microsoft.com/office/drawing/2012/chart">
                  <c:ext xmlns:c16="http://schemas.microsoft.com/office/drawing/2014/chart" uri="{C3380CC4-5D6E-409C-BE32-E72D297353CC}">
                    <c16:uniqueId val="{0000001A-2370-41B6-AF15-872B8BC1DEAD}"/>
                  </c:ext>
                </c:extLst>
              </c15:ser>
            </c15:filteredLineSeries>
          </c:ext>
        </c:extLst>
      </c:lineChart>
      <c:scatterChart>
        <c:scatterStyle val="lineMarker"/>
        <c:varyColors val="0"/>
        <c:ser>
          <c:idx val="6"/>
          <c:order val="6"/>
          <c:tx>
            <c:strRef>
              <c:f>'38 Data annual-price'!$J$342:$J$343</c:f>
              <c:strCache>
                <c:ptCount val="2"/>
                <c:pt idx="0">
                  <c:v>Cambridge</c:v>
                </c:pt>
                <c:pt idx="1">
                  <c:v> 1bed  </c:v>
                </c:pt>
              </c:strCache>
            </c:strRef>
          </c:tx>
          <c:spPr>
            <a:ln w="25400" cap="rnd">
              <a:noFill/>
              <a:round/>
            </a:ln>
            <a:effectLst/>
          </c:spPr>
          <c:marker>
            <c:symbol val="circle"/>
            <c:size val="5"/>
            <c:spPr>
              <a:solidFill>
                <a:srgbClr val="C0000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annual-price'!$J$344:$J$354</c:f>
              <c:numCache>
                <c:formatCode>_-"£"* #,##0_-;\-"£"* #,##0_-;_-"£"* "-"??_-;_-@_-</c:formatCode>
                <c:ptCount val="11"/>
                <c:pt idx="0">
                  <c:v>4475.6399999999994</c:v>
                </c:pt>
                <c:pt idx="1">
                  <c:v>4927.5200000000004</c:v>
                </c:pt>
                <c:pt idx="2">
                  <c:v>6773</c:v>
                </c:pt>
                <c:pt idx="3">
                  <c:v>7095.4</c:v>
                </c:pt>
                <c:pt idx="4">
                  <c:v>9399</c:v>
                </c:pt>
                <c:pt idx="5">
                  <c:v>11765</c:v>
                </c:pt>
                <c:pt idx="6">
                  <c:v>12012</c:v>
                </c:pt>
                <c:pt idx="7">
                  <c:v>11232</c:v>
                </c:pt>
                <c:pt idx="8">
                  <c:v>13429</c:v>
                </c:pt>
                <c:pt idx="9">
                  <c:v>13819</c:v>
                </c:pt>
                <c:pt idx="10">
                  <c:v>16705</c:v>
                </c:pt>
              </c:numCache>
            </c:numRef>
          </c:yVal>
          <c:smooth val="0"/>
          <c:extLst>
            <c:ext xmlns:c16="http://schemas.microsoft.com/office/drawing/2014/chart" uri="{C3380CC4-5D6E-409C-BE32-E72D297353CC}">
              <c16:uniqueId val="{00000002-2370-41B6-AF15-872B8BC1DEAD}"/>
            </c:ext>
          </c:extLst>
        </c:ser>
        <c:ser>
          <c:idx val="9"/>
          <c:order val="9"/>
          <c:tx>
            <c:strRef>
              <c:f>'38 Data annual-price'!$M$342:$M$343</c:f>
              <c:strCache>
                <c:ptCount val="2"/>
                <c:pt idx="0">
                  <c:v>East Cambridgeshire</c:v>
                </c:pt>
                <c:pt idx="1">
                  <c:v> 1bed  </c:v>
                </c:pt>
              </c:strCache>
            </c:strRef>
          </c:tx>
          <c:spPr>
            <a:ln w="25400" cap="rnd">
              <a:noFill/>
              <a:round/>
            </a:ln>
            <a:effectLst/>
          </c:spPr>
          <c:marker>
            <c:symbol val="circle"/>
            <c:size val="5"/>
            <c:spPr>
              <a:solidFill>
                <a:srgbClr val="FFC00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annual-price'!$M$344:$M$354</c:f>
              <c:numCache>
                <c:formatCode>_-"£"* #,##0_-;\-"£"* #,##0_-;_-"£"* "-"??_-;_-@_-</c:formatCode>
                <c:ptCount val="11"/>
                <c:pt idx="1">
                  <c:v>4483.4399999999996</c:v>
                </c:pt>
                <c:pt idx="2">
                  <c:v>5847.4000000000005</c:v>
                </c:pt>
                <c:pt idx="4">
                  <c:v>6071</c:v>
                </c:pt>
                <c:pt idx="5">
                  <c:v>7592</c:v>
                </c:pt>
                <c:pt idx="6">
                  <c:v>6955</c:v>
                </c:pt>
                <c:pt idx="7">
                  <c:v>5876</c:v>
                </c:pt>
                <c:pt idx="8">
                  <c:v>7462</c:v>
                </c:pt>
              </c:numCache>
            </c:numRef>
          </c:yVal>
          <c:smooth val="0"/>
          <c:extLst>
            <c:ext xmlns:c16="http://schemas.microsoft.com/office/drawing/2014/chart" uri="{C3380CC4-5D6E-409C-BE32-E72D297353CC}">
              <c16:uniqueId val="{00000003-2370-41B6-AF15-872B8BC1DEAD}"/>
            </c:ext>
          </c:extLst>
        </c:ser>
        <c:ser>
          <c:idx val="12"/>
          <c:order val="12"/>
          <c:tx>
            <c:strRef>
              <c:f>'38 Data annual-price'!$P$342:$P$343</c:f>
              <c:strCache>
                <c:ptCount val="2"/>
                <c:pt idx="0">
                  <c:v>Fenland </c:v>
                </c:pt>
                <c:pt idx="1">
                  <c:v> 1bed  </c:v>
                </c:pt>
              </c:strCache>
            </c:strRef>
          </c:tx>
          <c:spPr>
            <a:ln w="25400" cap="rnd">
              <a:noFill/>
              <a:round/>
            </a:ln>
            <a:effectLst/>
          </c:spPr>
          <c:marker>
            <c:symbol val="circle"/>
            <c:size val="5"/>
            <c:spPr>
              <a:solidFill>
                <a:srgbClr val="92D05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annual-price'!$P$344:$P$354</c:f>
              <c:numCache>
                <c:formatCode>_-"£"* #,##0_-;\-"£"* #,##0_-;_-"£"* "-"??_-;_-@_-</c:formatCode>
                <c:ptCount val="11"/>
                <c:pt idx="1">
                  <c:v>4147.5200000000004</c:v>
                </c:pt>
                <c:pt idx="2">
                  <c:v>4523.4799999999996</c:v>
                </c:pt>
                <c:pt idx="4">
                  <c:v>4732</c:v>
                </c:pt>
                <c:pt idx="5">
                  <c:v>5928</c:v>
                </c:pt>
                <c:pt idx="6">
                  <c:v>4732</c:v>
                </c:pt>
                <c:pt idx="7">
                  <c:v>3380</c:v>
                </c:pt>
                <c:pt idx="8">
                  <c:v>4082</c:v>
                </c:pt>
                <c:pt idx="9">
                  <c:v>6565</c:v>
                </c:pt>
                <c:pt idx="10">
                  <c:v>6903</c:v>
                </c:pt>
              </c:numCache>
            </c:numRef>
          </c:yVal>
          <c:smooth val="0"/>
          <c:extLst>
            <c:ext xmlns:c16="http://schemas.microsoft.com/office/drawing/2014/chart" uri="{C3380CC4-5D6E-409C-BE32-E72D297353CC}">
              <c16:uniqueId val="{00000004-2370-41B6-AF15-872B8BC1DEAD}"/>
            </c:ext>
          </c:extLst>
        </c:ser>
        <c:ser>
          <c:idx val="15"/>
          <c:order val="15"/>
          <c:tx>
            <c:strRef>
              <c:f>'38 Data annual-price'!$S$342:$S$343</c:f>
              <c:strCache>
                <c:ptCount val="2"/>
                <c:pt idx="0">
                  <c:v>Huntingdonshire</c:v>
                </c:pt>
                <c:pt idx="1">
                  <c:v> 1bed  </c:v>
                </c:pt>
              </c:strCache>
            </c:strRef>
          </c:tx>
          <c:spPr>
            <a:ln w="25400" cap="rnd">
              <a:noFill/>
              <a:round/>
            </a:ln>
            <a:effectLst/>
          </c:spPr>
          <c:marker>
            <c:symbol val="circle"/>
            <c:size val="5"/>
            <c:spPr>
              <a:solidFill>
                <a:srgbClr val="00B05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annual-price'!$S$344:$S$354</c:f>
              <c:numCache>
                <c:formatCode>_-"£"* #,##0_-;\-"£"* #,##0_-;_-"£"* "-"??_-;_-@_-</c:formatCode>
                <c:ptCount val="11"/>
                <c:pt idx="1">
                  <c:v>4217.72</c:v>
                </c:pt>
                <c:pt idx="2">
                  <c:v>5834.92</c:v>
                </c:pt>
                <c:pt idx="4">
                  <c:v>5772</c:v>
                </c:pt>
                <c:pt idx="5">
                  <c:v>7228</c:v>
                </c:pt>
                <c:pt idx="6">
                  <c:v>6461</c:v>
                </c:pt>
                <c:pt idx="7">
                  <c:v>5642</c:v>
                </c:pt>
                <c:pt idx="8">
                  <c:v>6903</c:v>
                </c:pt>
                <c:pt idx="9">
                  <c:v>10712</c:v>
                </c:pt>
                <c:pt idx="10">
                  <c:v>10855</c:v>
                </c:pt>
              </c:numCache>
            </c:numRef>
          </c:yVal>
          <c:smooth val="0"/>
          <c:extLst>
            <c:ext xmlns:c16="http://schemas.microsoft.com/office/drawing/2014/chart" uri="{C3380CC4-5D6E-409C-BE32-E72D297353CC}">
              <c16:uniqueId val="{00000005-2370-41B6-AF15-872B8BC1DEAD}"/>
            </c:ext>
          </c:extLst>
        </c:ser>
        <c:ser>
          <c:idx val="18"/>
          <c:order val="18"/>
          <c:tx>
            <c:strRef>
              <c:f>'38 Data annual-price'!$V$342:$V$343</c:f>
              <c:strCache>
                <c:ptCount val="2"/>
                <c:pt idx="0">
                  <c:v>Peterborough </c:v>
                </c:pt>
                <c:pt idx="1">
                  <c:v> 1bed  </c:v>
                </c:pt>
              </c:strCache>
            </c:strRef>
          </c:tx>
          <c:spPr>
            <a:ln w="25400" cap="rnd">
              <a:noFill/>
              <a:round/>
            </a:ln>
            <a:effectLst/>
          </c:spPr>
          <c:marker>
            <c:symbol val="circle"/>
            <c:size val="5"/>
            <c:spPr>
              <a:solidFill>
                <a:srgbClr val="7030A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annual-price'!$V$344:$V$354</c:f>
              <c:numCache>
                <c:formatCode>_-"£"* #,##0_-;\-"£"* #,##0_-;_-"£"* "-"??_-;_-@_-</c:formatCode>
                <c:ptCount val="11"/>
                <c:pt idx="1">
                  <c:v>3895.3199999999997</c:v>
                </c:pt>
                <c:pt idx="2">
                  <c:v>4659.2</c:v>
                </c:pt>
                <c:pt idx="4">
                  <c:v>5252</c:v>
                </c:pt>
                <c:pt idx="5">
                  <c:v>6552</c:v>
                </c:pt>
                <c:pt idx="6">
                  <c:v>4732</c:v>
                </c:pt>
                <c:pt idx="7">
                  <c:v>4407</c:v>
                </c:pt>
                <c:pt idx="8">
                  <c:v>4914</c:v>
                </c:pt>
                <c:pt idx="9">
                  <c:v>6474</c:v>
                </c:pt>
                <c:pt idx="10">
                  <c:v>6825</c:v>
                </c:pt>
              </c:numCache>
            </c:numRef>
          </c:yVal>
          <c:smooth val="0"/>
          <c:extLst>
            <c:ext xmlns:c16="http://schemas.microsoft.com/office/drawing/2014/chart" uri="{C3380CC4-5D6E-409C-BE32-E72D297353CC}">
              <c16:uniqueId val="{00000006-2370-41B6-AF15-872B8BC1DEAD}"/>
            </c:ext>
          </c:extLst>
        </c:ser>
        <c:ser>
          <c:idx val="21"/>
          <c:order val="21"/>
          <c:tx>
            <c:strRef>
              <c:f>'38 Data annual-price'!$Y$342:$Y$343</c:f>
              <c:strCache>
                <c:ptCount val="2"/>
                <c:pt idx="0">
                  <c:v>South Cambridgeshire </c:v>
                </c:pt>
                <c:pt idx="1">
                  <c:v> 1bed  </c:v>
                </c:pt>
              </c:strCache>
            </c:strRef>
          </c:tx>
          <c:spPr>
            <a:ln w="25400" cap="rnd">
              <a:noFill/>
              <a:round/>
            </a:ln>
            <a:effectLst/>
          </c:spPr>
          <c:marker>
            <c:symbol val="circle"/>
            <c:size val="5"/>
            <c:spPr>
              <a:solidFill>
                <a:srgbClr val="00B0F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annual-price'!$Y$344:$Y$354</c:f>
              <c:numCache>
                <c:formatCode>_-"£"* #,##0_-;\-"£"* #,##0_-;_-"£"* "-"??_-;_-@_-</c:formatCode>
                <c:ptCount val="11"/>
                <c:pt idx="0">
                  <c:v>4595.76</c:v>
                </c:pt>
                <c:pt idx="1">
                  <c:v>4734.08</c:v>
                </c:pt>
                <c:pt idx="2">
                  <c:v>6781.32</c:v>
                </c:pt>
                <c:pt idx="3">
                  <c:v>6721.5199999999995</c:v>
                </c:pt>
                <c:pt idx="4">
                  <c:v>7384</c:v>
                </c:pt>
                <c:pt idx="5">
                  <c:v>9256</c:v>
                </c:pt>
                <c:pt idx="6">
                  <c:v>8944</c:v>
                </c:pt>
                <c:pt idx="7">
                  <c:v>7462</c:v>
                </c:pt>
                <c:pt idx="8">
                  <c:v>9035</c:v>
                </c:pt>
                <c:pt idx="9">
                  <c:v>14976</c:v>
                </c:pt>
                <c:pt idx="10">
                  <c:v>14976</c:v>
                </c:pt>
              </c:numCache>
            </c:numRef>
          </c:yVal>
          <c:smooth val="0"/>
          <c:extLst>
            <c:ext xmlns:c16="http://schemas.microsoft.com/office/drawing/2014/chart" uri="{C3380CC4-5D6E-409C-BE32-E72D297353CC}">
              <c16:uniqueId val="{00000007-2370-41B6-AF15-872B8BC1DEAD}"/>
            </c:ext>
          </c:extLst>
        </c:ser>
        <c:ser>
          <c:idx val="24"/>
          <c:order val="24"/>
          <c:tx>
            <c:strRef>
              <c:f>'38 Data annual-price'!$AB$342:$AB$343</c:f>
              <c:strCache>
                <c:ptCount val="2"/>
                <c:pt idx="0">
                  <c:v>West Suffolk</c:v>
                </c:pt>
                <c:pt idx="1">
                  <c:v> 1bed  </c:v>
                </c:pt>
              </c:strCache>
            </c:strRef>
          </c:tx>
          <c:spPr>
            <a:ln w="25400" cap="rnd">
              <a:noFill/>
              <a:round/>
            </a:ln>
            <a:effectLst/>
          </c:spPr>
          <c:marker>
            <c:symbol val="circle"/>
            <c:size val="5"/>
            <c:spPr>
              <a:solidFill>
                <a:srgbClr val="FF00FF"/>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annual-price'!$AB$344:$AB$354</c:f>
              <c:numCache>
                <c:formatCode>_-"£"* #,##0_-;\-"£"* #,##0_-;_-"£"* "-"??_-;_-@_-</c:formatCode>
                <c:ptCount val="11"/>
                <c:pt idx="1">
                  <c:v>4083.8199999999997</c:v>
                </c:pt>
                <c:pt idx="2">
                  <c:v>5717.92</c:v>
                </c:pt>
                <c:pt idx="4">
                  <c:v>6207.5</c:v>
                </c:pt>
                <c:pt idx="5">
                  <c:v>7761</c:v>
                </c:pt>
                <c:pt idx="6">
                  <c:v>6890</c:v>
                </c:pt>
                <c:pt idx="7">
                  <c:v>6643</c:v>
                </c:pt>
                <c:pt idx="8">
                  <c:v>7488</c:v>
                </c:pt>
                <c:pt idx="9">
                  <c:v>10777</c:v>
                </c:pt>
                <c:pt idx="10">
                  <c:v>10777</c:v>
                </c:pt>
              </c:numCache>
            </c:numRef>
          </c:yVal>
          <c:smooth val="0"/>
          <c:extLst>
            <c:ext xmlns:c16="http://schemas.microsoft.com/office/drawing/2014/chart" uri="{C3380CC4-5D6E-409C-BE32-E72D297353CC}">
              <c16:uniqueId val="{00000008-2370-41B6-AF15-872B8BC1DEAD}"/>
            </c:ext>
          </c:extLst>
        </c:ser>
        <c:dLbls>
          <c:showLegendKey val="0"/>
          <c:showVal val="0"/>
          <c:showCatName val="0"/>
          <c:showSerName val="0"/>
          <c:showPercent val="0"/>
          <c:showBubbleSize val="0"/>
        </c:dLbls>
        <c:axId val="1307753952"/>
        <c:axId val="1307752968"/>
      </c:scatterChart>
      <c:catAx>
        <c:axId val="1307753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7752968"/>
        <c:crosses val="autoZero"/>
        <c:auto val="1"/>
        <c:lblAlgn val="ctr"/>
        <c:lblOffset val="100"/>
        <c:noMultiLvlLbl val="0"/>
      </c:catAx>
      <c:valAx>
        <c:axId val="130775296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7753952"/>
        <c:crosses val="autoZero"/>
        <c:crossBetween val="between"/>
      </c:valAx>
      <c:spPr>
        <a:noFill/>
        <a:ln>
          <a:noFill/>
        </a:ln>
        <a:effectLst/>
      </c:spPr>
    </c:plotArea>
    <c:legend>
      <c:legendPos val="b"/>
      <c:layout>
        <c:manualLayout>
          <c:xMode val="edge"/>
          <c:yMode val="edge"/>
          <c:x val="1.4426395138024135E-2"/>
          <c:y val="0.86645989745467866"/>
          <c:w val="0.98096630047061617"/>
          <c:h val="0.1190052188243911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'38 Data annual-price'!$D$262:$D$263</c:f>
              <c:strCache>
                <c:ptCount val="2"/>
                <c:pt idx="0">
                  <c:v>Whole area</c:v>
                </c:pt>
                <c:pt idx="1">
                  <c:v> 1bed min </c:v>
                </c:pt>
              </c:strCache>
            </c:strRef>
          </c:tx>
          <c:spPr>
            <a:ln w="19050" cap="rnd">
              <a:solidFill>
                <a:srgbClr val="00B050"/>
              </a:solidFill>
              <a:prstDash val="dash"/>
              <a:round/>
            </a:ln>
            <a:effectLst/>
          </c:spPr>
          <c:marker>
            <c:symbol val="none"/>
          </c:marker>
          <c:cat>
            <c:strRef>
              <c:f>'38 Data annual-price'!$C$264:$C$274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annual-price'!$D$264:$D$274</c:f>
              <c:numCache>
                <c:formatCode>_-"£"* #,##0_-;\-"£"* #,##0_-;_-"£"* "-"??_-;_-@_-</c:formatCode>
                <c:ptCount val="11"/>
                <c:pt idx="0">
                  <c:v>4475.6399999999994</c:v>
                </c:pt>
                <c:pt idx="1">
                  <c:v>3895.3199999999997</c:v>
                </c:pt>
                <c:pt idx="2">
                  <c:v>4523.4799999999996</c:v>
                </c:pt>
                <c:pt idx="3">
                  <c:v>6721.5199999999995</c:v>
                </c:pt>
                <c:pt idx="4">
                  <c:v>4732</c:v>
                </c:pt>
                <c:pt idx="5">
                  <c:v>5928</c:v>
                </c:pt>
                <c:pt idx="6">
                  <c:v>4732</c:v>
                </c:pt>
                <c:pt idx="7">
                  <c:v>3380</c:v>
                </c:pt>
                <c:pt idx="8">
                  <c:v>4082</c:v>
                </c:pt>
                <c:pt idx="9">
                  <c:v>6474</c:v>
                </c:pt>
                <c:pt idx="10">
                  <c:v>6825</c:v>
                </c:pt>
              </c:numCache>
            </c:numRef>
          </c:val>
          <c:smooth val="0"/>
          <c:extLst>
            <c:ext xmlns:c16="http://schemas.microsoft.com/office/drawing/2014/chart" uri="{C3380CC4-5D6E-409C-BE32-E72D297353CC}">
              <c16:uniqueId val="{00000000-D20C-48EA-B486-BC8897851394}"/>
            </c:ext>
          </c:extLst>
        </c:ser>
        <c:ser>
          <c:idx val="4"/>
          <c:order val="1"/>
          <c:tx>
            <c:strRef>
              <c:f>'38 Data annual-price'!$E$262:$E$263</c:f>
              <c:strCache>
                <c:ptCount val="2"/>
                <c:pt idx="0">
                  <c:v>Whole area</c:v>
                </c:pt>
                <c:pt idx="1">
                  <c:v> 2bed min </c:v>
                </c:pt>
              </c:strCache>
            </c:strRef>
          </c:tx>
          <c:spPr>
            <a:ln w="19050" cap="rnd">
              <a:solidFill>
                <a:srgbClr val="FFC000"/>
              </a:solidFill>
              <a:prstDash val="dash"/>
              <a:round/>
            </a:ln>
            <a:effectLst/>
          </c:spPr>
          <c:marker>
            <c:symbol val="none"/>
          </c:marker>
          <c:cat>
            <c:strRef>
              <c:f>'38 Data annual-price'!$C$264:$C$274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annual-price'!$E$264:$E$274</c:f>
              <c:numCache>
                <c:formatCode>_-"£"* #,##0_-;\-"£"* #,##0_-;_-"£"* "-"??_-;_-@_-</c:formatCode>
                <c:ptCount val="11"/>
                <c:pt idx="0">
                  <c:v>5248.88</c:v>
                </c:pt>
                <c:pt idx="1">
                  <c:v>4581.72</c:v>
                </c:pt>
                <c:pt idx="2">
                  <c:v>5610.28</c:v>
                </c:pt>
                <c:pt idx="3">
                  <c:v>7833.8</c:v>
                </c:pt>
                <c:pt idx="4">
                  <c:v>6071</c:v>
                </c:pt>
                <c:pt idx="5">
                  <c:v>7592</c:v>
                </c:pt>
                <c:pt idx="6">
                  <c:v>7098</c:v>
                </c:pt>
                <c:pt idx="7">
                  <c:v>4667</c:v>
                </c:pt>
                <c:pt idx="8">
                  <c:v>5239</c:v>
                </c:pt>
                <c:pt idx="9">
                  <c:v>7046</c:v>
                </c:pt>
                <c:pt idx="10">
                  <c:v>7709</c:v>
                </c:pt>
              </c:numCache>
            </c:numRef>
          </c:val>
          <c:smooth val="0"/>
          <c:extLst>
            <c:ext xmlns:c16="http://schemas.microsoft.com/office/drawing/2014/chart" uri="{C3380CC4-5D6E-409C-BE32-E72D297353CC}">
              <c16:uniqueId val="{00000001-D20C-48EA-B486-BC8897851394}"/>
            </c:ext>
          </c:extLst>
        </c:ser>
        <c:ser>
          <c:idx val="2"/>
          <c:order val="2"/>
          <c:tx>
            <c:strRef>
              <c:f>'38 Data annual-price'!$F$262:$F$263</c:f>
              <c:strCache>
                <c:ptCount val="2"/>
                <c:pt idx="0">
                  <c:v>Whole area</c:v>
                </c:pt>
                <c:pt idx="1">
                  <c:v> 3bed min </c:v>
                </c:pt>
              </c:strCache>
            </c:strRef>
          </c:tx>
          <c:spPr>
            <a:ln w="19050" cap="rnd">
              <a:solidFill>
                <a:srgbClr val="FF0000"/>
              </a:solidFill>
              <a:prstDash val="dash"/>
              <a:round/>
            </a:ln>
            <a:effectLst/>
          </c:spPr>
          <c:marker>
            <c:symbol val="none"/>
          </c:marker>
          <c:cat>
            <c:strRef>
              <c:f>'38 Data annual-price'!$C$264:$C$274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annual-price'!$F$264:$F$274</c:f>
              <c:numCache>
                <c:formatCode>_-"£"* #,##0_-;\-"£"* #,##0_-;_-"£"* "-"??_-;_-@_-</c:formatCode>
                <c:ptCount val="11"/>
                <c:pt idx="0">
                  <c:v>5712.72</c:v>
                </c:pt>
                <c:pt idx="1">
                  <c:v>4899.4399999999996</c:v>
                </c:pt>
                <c:pt idx="2">
                  <c:v>6334.6399999999994</c:v>
                </c:pt>
                <c:pt idx="3">
                  <c:v>9330.8799999999992</c:v>
                </c:pt>
                <c:pt idx="4">
                  <c:v>7280</c:v>
                </c:pt>
                <c:pt idx="5">
                  <c:v>9113</c:v>
                </c:pt>
                <c:pt idx="6">
                  <c:v>9100</c:v>
                </c:pt>
                <c:pt idx="7">
                  <c:v>8827</c:v>
                </c:pt>
                <c:pt idx="8">
                  <c:v>10465</c:v>
                </c:pt>
                <c:pt idx="9">
                  <c:v>11219</c:v>
                </c:pt>
                <c:pt idx="10">
                  <c:v>11648</c:v>
                </c:pt>
              </c:numCache>
            </c:numRef>
          </c:val>
          <c:smooth val="0"/>
          <c:extLst>
            <c:ext xmlns:c16="http://schemas.microsoft.com/office/drawing/2014/chart" uri="{C3380CC4-5D6E-409C-BE32-E72D297353CC}">
              <c16:uniqueId val="{00000002-D20C-48EA-B486-BC8897851394}"/>
            </c:ext>
          </c:extLst>
        </c:ser>
        <c:ser>
          <c:idx val="3"/>
          <c:order val="3"/>
          <c:tx>
            <c:strRef>
              <c:f>'38 Data annual-price'!$G$262:$G$263</c:f>
              <c:strCache>
                <c:ptCount val="2"/>
                <c:pt idx="0">
                  <c:v>Whole area</c:v>
                </c:pt>
                <c:pt idx="1">
                  <c:v> 1bed max </c:v>
                </c:pt>
              </c:strCache>
            </c:strRef>
          </c:tx>
          <c:spPr>
            <a:ln w="19050" cap="rnd">
              <a:solidFill>
                <a:srgbClr val="00B050"/>
              </a:solidFill>
              <a:round/>
            </a:ln>
            <a:effectLst/>
          </c:spPr>
          <c:marker>
            <c:symbol val="none"/>
          </c:marker>
          <c:cat>
            <c:strRef>
              <c:f>'38 Data annual-price'!$C$264:$C$274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annual-price'!$G$264:$G$274</c:f>
              <c:numCache>
                <c:formatCode>_-"£"* #,##0_-;\-"£"* #,##0_-;_-"£"* "-"??_-;_-@_-</c:formatCode>
                <c:ptCount val="11"/>
                <c:pt idx="0">
                  <c:v>4595.76</c:v>
                </c:pt>
                <c:pt idx="1">
                  <c:v>4927.5200000000004</c:v>
                </c:pt>
                <c:pt idx="2">
                  <c:v>6781.32</c:v>
                </c:pt>
                <c:pt idx="3">
                  <c:v>7095.4</c:v>
                </c:pt>
                <c:pt idx="4">
                  <c:v>9399</c:v>
                </c:pt>
                <c:pt idx="5">
                  <c:v>11765</c:v>
                </c:pt>
                <c:pt idx="6">
                  <c:v>12012</c:v>
                </c:pt>
                <c:pt idx="7">
                  <c:v>11232</c:v>
                </c:pt>
                <c:pt idx="8">
                  <c:v>13429</c:v>
                </c:pt>
                <c:pt idx="9">
                  <c:v>14976</c:v>
                </c:pt>
                <c:pt idx="10">
                  <c:v>16705</c:v>
                </c:pt>
              </c:numCache>
            </c:numRef>
          </c:val>
          <c:smooth val="0"/>
          <c:extLst>
            <c:ext xmlns:c16="http://schemas.microsoft.com/office/drawing/2014/chart" uri="{C3380CC4-5D6E-409C-BE32-E72D297353CC}">
              <c16:uniqueId val="{00000003-D20C-48EA-B486-BC8897851394}"/>
            </c:ext>
          </c:extLst>
        </c:ser>
        <c:ser>
          <c:idx val="1"/>
          <c:order val="4"/>
          <c:tx>
            <c:strRef>
              <c:f>'38 Data annual-price'!$H$262:$H$263</c:f>
              <c:strCache>
                <c:ptCount val="2"/>
                <c:pt idx="0">
                  <c:v>Whole area</c:v>
                </c:pt>
                <c:pt idx="1">
                  <c:v> 2bed max </c:v>
                </c:pt>
              </c:strCache>
            </c:strRef>
          </c:tx>
          <c:spPr>
            <a:ln w="19050" cap="rnd">
              <a:solidFill>
                <a:srgbClr val="FFC000"/>
              </a:solidFill>
              <a:round/>
            </a:ln>
            <a:effectLst/>
          </c:spPr>
          <c:marker>
            <c:symbol val="none"/>
          </c:marker>
          <c:cat>
            <c:strRef>
              <c:f>'38 Data annual-price'!$C$264:$C$274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annual-price'!$H$264:$H$274</c:f>
              <c:numCache>
                <c:formatCode>_-"£"* #,##0_-;\-"£"* #,##0_-;_-"£"* "-"??_-;_-@_-</c:formatCode>
                <c:ptCount val="11"/>
                <c:pt idx="0">
                  <c:v>5397.5999999999995</c:v>
                </c:pt>
                <c:pt idx="1">
                  <c:v>5819.84</c:v>
                </c:pt>
                <c:pt idx="2">
                  <c:v>7924.2799999999988</c:v>
                </c:pt>
                <c:pt idx="3">
                  <c:v>8174.4</c:v>
                </c:pt>
                <c:pt idx="4">
                  <c:v>12376</c:v>
                </c:pt>
                <c:pt idx="5">
                  <c:v>15483</c:v>
                </c:pt>
                <c:pt idx="6">
                  <c:v>17433</c:v>
                </c:pt>
                <c:pt idx="7">
                  <c:v>15145</c:v>
                </c:pt>
                <c:pt idx="8">
                  <c:v>18356</c:v>
                </c:pt>
                <c:pt idx="9">
                  <c:v>21190</c:v>
                </c:pt>
                <c:pt idx="10">
                  <c:v>23868</c:v>
                </c:pt>
              </c:numCache>
            </c:numRef>
          </c:val>
          <c:smooth val="0"/>
          <c:extLst>
            <c:ext xmlns:c16="http://schemas.microsoft.com/office/drawing/2014/chart" uri="{C3380CC4-5D6E-409C-BE32-E72D297353CC}">
              <c16:uniqueId val="{00000004-D20C-48EA-B486-BC8897851394}"/>
            </c:ext>
          </c:extLst>
        </c:ser>
        <c:ser>
          <c:idx val="5"/>
          <c:order val="5"/>
          <c:tx>
            <c:strRef>
              <c:f>'38 Data annual-price'!$I$262:$I$263</c:f>
              <c:strCache>
                <c:ptCount val="2"/>
                <c:pt idx="0">
                  <c:v>Whole area</c:v>
                </c:pt>
                <c:pt idx="1">
                  <c:v> 3bed max </c:v>
                </c:pt>
              </c:strCache>
            </c:strRef>
          </c:tx>
          <c:spPr>
            <a:ln w="19050" cap="rnd">
              <a:solidFill>
                <a:srgbClr val="FF0000"/>
              </a:solidFill>
              <a:round/>
            </a:ln>
            <a:effectLst/>
          </c:spPr>
          <c:marker>
            <c:symbol val="none"/>
          </c:marker>
          <c:cat>
            <c:strRef>
              <c:f>'38 Data annual-price'!$C$264:$C$274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annual-price'!$I$264:$I$274</c:f>
              <c:numCache>
                <c:formatCode>_-"£"* #,##0_-;\-"£"* #,##0_-;_-"£"* "-"??_-;_-@_-</c:formatCode>
                <c:ptCount val="11"/>
                <c:pt idx="0">
                  <c:v>5951.4000000000005</c:v>
                </c:pt>
                <c:pt idx="1">
                  <c:v>6414.2</c:v>
                </c:pt>
                <c:pt idx="2">
                  <c:v>9071.4</c:v>
                </c:pt>
                <c:pt idx="3">
                  <c:v>9592.44</c:v>
                </c:pt>
                <c:pt idx="4">
                  <c:v>14040</c:v>
                </c:pt>
                <c:pt idx="5">
                  <c:v>17563</c:v>
                </c:pt>
                <c:pt idx="6">
                  <c:v>21580</c:v>
                </c:pt>
                <c:pt idx="7">
                  <c:v>21749</c:v>
                </c:pt>
                <c:pt idx="8">
                  <c:v>24843</c:v>
                </c:pt>
                <c:pt idx="9">
                  <c:v>24245</c:v>
                </c:pt>
                <c:pt idx="10">
                  <c:v>26975</c:v>
                </c:pt>
              </c:numCache>
            </c:numRef>
          </c:val>
          <c:smooth val="0"/>
          <c:extLst>
            <c:ext xmlns:c16="http://schemas.microsoft.com/office/drawing/2014/chart" uri="{C3380CC4-5D6E-409C-BE32-E72D297353CC}">
              <c16:uniqueId val="{00000005-D20C-48EA-B486-BC8897851394}"/>
            </c:ext>
          </c:extLst>
        </c:ser>
        <c:ser>
          <c:idx val="6"/>
          <c:order val="6"/>
          <c:tx>
            <c:strRef>
              <c:f>'38 Data annual-price'!$J$262:$J$263</c:f>
              <c:strCache>
                <c:ptCount val="2"/>
                <c:pt idx="0">
                  <c:v>Fenland </c:v>
                </c:pt>
                <c:pt idx="1">
                  <c:v> 1bed  </c:v>
                </c:pt>
              </c:strCache>
            </c:strRef>
          </c:tx>
          <c:spPr>
            <a:ln w="3175" cap="rnd">
              <a:noFill/>
              <a:round/>
            </a:ln>
            <a:effectLst/>
          </c:spPr>
          <c:marker>
            <c:symbol val="circle"/>
            <c:size val="10"/>
            <c:spPr>
              <a:solidFill>
                <a:srgbClr val="00B050"/>
              </a:solidFill>
              <a:ln w="9525">
                <a:noFill/>
              </a:ln>
              <a:effectLst/>
            </c:spPr>
          </c:marker>
          <c:cat>
            <c:strRef>
              <c:f>'38 Data annual-price'!$C$264:$C$274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annual-price'!$J$264:$J$274</c:f>
              <c:numCache>
                <c:formatCode>_-"£"* #,##0_-;\-"£"* #,##0_-;_-"£"* "-"??_-;_-@_-</c:formatCode>
                <c:ptCount val="11"/>
                <c:pt idx="1">
                  <c:v>4147.5200000000004</c:v>
                </c:pt>
                <c:pt idx="2">
                  <c:v>4523.4799999999996</c:v>
                </c:pt>
                <c:pt idx="4">
                  <c:v>4732</c:v>
                </c:pt>
                <c:pt idx="5">
                  <c:v>5928</c:v>
                </c:pt>
                <c:pt idx="6">
                  <c:v>4732</c:v>
                </c:pt>
                <c:pt idx="7">
                  <c:v>3380</c:v>
                </c:pt>
                <c:pt idx="8">
                  <c:v>4082</c:v>
                </c:pt>
                <c:pt idx="9">
                  <c:v>6565</c:v>
                </c:pt>
                <c:pt idx="10">
                  <c:v>6903</c:v>
                </c:pt>
              </c:numCache>
            </c:numRef>
          </c:val>
          <c:smooth val="0"/>
          <c:extLst>
            <c:ext xmlns:c16="http://schemas.microsoft.com/office/drawing/2014/chart" uri="{C3380CC4-5D6E-409C-BE32-E72D297353CC}">
              <c16:uniqueId val="{00000006-D20C-48EA-B486-BC8897851394}"/>
            </c:ext>
          </c:extLst>
        </c:ser>
        <c:ser>
          <c:idx val="7"/>
          <c:order val="7"/>
          <c:tx>
            <c:strRef>
              <c:f>'38 Data annual-price'!$K$262:$K$263</c:f>
              <c:strCache>
                <c:ptCount val="2"/>
                <c:pt idx="0">
                  <c:v>Fenland </c:v>
                </c:pt>
                <c:pt idx="1">
                  <c:v> 2bed </c:v>
                </c:pt>
              </c:strCache>
            </c:strRef>
          </c:tx>
          <c:spPr>
            <a:ln w="3175" cap="rnd">
              <a:noFill/>
              <a:round/>
            </a:ln>
            <a:effectLst/>
          </c:spPr>
          <c:marker>
            <c:symbol val="circle"/>
            <c:size val="10"/>
            <c:spPr>
              <a:solidFill>
                <a:srgbClr val="FFC000"/>
              </a:solidFill>
              <a:ln w="9525">
                <a:noFill/>
              </a:ln>
              <a:effectLst/>
            </c:spPr>
          </c:marker>
          <c:cat>
            <c:strRef>
              <c:f>'38 Data annual-price'!$C$264:$C$274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annual-price'!$K$264:$K$274</c:f>
              <c:numCache>
                <c:formatCode>_-"£"* #,##0_-;\-"£"* #,##0_-;_-"£"* "-"??_-;_-@_-</c:formatCode>
                <c:ptCount val="11"/>
                <c:pt idx="1">
                  <c:v>4628.5200000000004</c:v>
                </c:pt>
                <c:pt idx="2">
                  <c:v>5610.28</c:v>
                </c:pt>
                <c:pt idx="4">
                  <c:v>6071</c:v>
                </c:pt>
                <c:pt idx="5">
                  <c:v>7592</c:v>
                </c:pt>
                <c:pt idx="6">
                  <c:v>7124</c:v>
                </c:pt>
                <c:pt idx="7">
                  <c:v>4667</c:v>
                </c:pt>
                <c:pt idx="8">
                  <c:v>5239</c:v>
                </c:pt>
                <c:pt idx="9">
                  <c:v>7735</c:v>
                </c:pt>
                <c:pt idx="10">
                  <c:v>7904</c:v>
                </c:pt>
              </c:numCache>
            </c:numRef>
          </c:val>
          <c:smooth val="0"/>
          <c:extLst>
            <c:ext xmlns:c16="http://schemas.microsoft.com/office/drawing/2014/chart" uri="{C3380CC4-5D6E-409C-BE32-E72D297353CC}">
              <c16:uniqueId val="{00000007-D20C-48EA-B486-BC8897851394}"/>
            </c:ext>
          </c:extLst>
        </c:ser>
        <c:ser>
          <c:idx val="8"/>
          <c:order val="8"/>
          <c:tx>
            <c:strRef>
              <c:f>'38 Data annual-price'!$L$262:$L$263</c:f>
              <c:strCache>
                <c:ptCount val="2"/>
                <c:pt idx="0">
                  <c:v>Fenland </c:v>
                </c:pt>
                <c:pt idx="1">
                  <c:v> 3bed </c:v>
                </c:pt>
              </c:strCache>
            </c:strRef>
          </c:tx>
          <c:spPr>
            <a:ln w="3175" cap="rnd">
              <a:noFill/>
              <a:round/>
            </a:ln>
            <a:effectLst/>
          </c:spPr>
          <c:marker>
            <c:symbol val="circle"/>
            <c:size val="10"/>
            <c:spPr>
              <a:solidFill>
                <a:srgbClr val="FF0000"/>
              </a:solidFill>
              <a:ln w="9525">
                <a:noFill/>
              </a:ln>
              <a:effectLst/>
            </c:spPr>
          </c:marker>
          <c:cat>
            <c:strRef>
              <c:f>'38 Data annual-price'!$C$264:$C$274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annual-price'!$L$264:$L$274</c:f>
              <c:numCache>
                <c:formatCode>_-"£"* #,##0_-;\-"£"* #,##0_-;_-"£"* "-"??_-;_-@_-</c:formatCode>
                <c:ptCount val="11"/>
                <c:pt idx="1">
                  <c:v>5121.4799999999996</c:v>
                </c:pt>
                <c:pt idx="2">
                  <c:v>6379.88</c:v>
                </c:pt>
                <c:pt idx="4">
                  <c:v>7280</c:v>
                </c:pt>
                <c:pt idx="5">
                  <c:v>9113</c:v>
                </c:pt>
                <c:pt idx="6">
                  <c:v>9100</c:v>
                </c:pt>
                <c:pt idx="7">
                  <c:v>8983</c:v>
                </c:pt>
                <c:pt idx="8">
                  <c:v>10465</c:v>
                </c:pt>
                <c:pt idx="9">
                  <c:v>11739</c:v>
                </c:pt>
                <c:pt idx="10">
                  <c:v>13091</c:v>
                </c:pt>
              </c:numCache>
            </c:numRef>
          </c:val>
          <c:smooth val="0"/>
          <c:extLst>
            <c:ext xmlns:c16="http://schemas.microsoft.com/office/drawing/2014/chart" uri="{C3380CC4-5D6E-409C-BE32-E72D297353CC}">
              <c16:uniqueId val="{00000008-D20C-48EA-B486-BC8897851394}"/>
            </c:ext>
          </c:extLst>
        </c:ser>
        <c:dLbls>
          <c:showLegendKey val="0"/>
          <c:showVal val="0"/>
          <c:showCatName val="0"/>
          <c:showSerName val="0"/>
          <c:showPercent val="0"/>
          <c:showBubbleSize val="0"/>
        </c:dLbls>
        <c:smooth val="0"/>
        <c:axId val="1307753952"/>
        <c:axId val="1307752968"/>
      </c:lineChart>
      <c:catAx>
        <c:axId val="1307753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07752968"/>
        <c:crosses val="autoZero"/>
        <c:auto val="1"/>
        <c:lblAlgn val="ctr"/>
        <c:lblOffset val="100"/>
        <c:noMultiLvlLbl val="0"/>
      </c:catAx>
      <c:valAx>
        <c:axId val="130775296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07753952"/>
        <c:crosses val="autoZero"/>
        <c:crossBetween val="between"/>
      </c:valAx>
      <c:spPr>
        <a:noFill/>
        <a:ln>
          <a:noFill/>
        </a:ln>
        <a:effectLst/>
      </c:spPr>
    </c:plotArea>
    <c:legend>
      <c:legendPos val="b"/>
      <c:layout>
        <c:manualLayout>
          <c:xMode val="edge"/>
          <c:yMode val="edge"/>
          <c:x val="1.3161403502377838E-2"/>
          <c:y val="0.84625589341043139"/>
          <c:w val="0.9640339303861557"/>
          <c:h val="0.1353175640497671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'38 Data annual-price'!$D$262:$D$263</c:f>
              <c:strCache>
                <c:ptCount val="2"/>
                <c:pt idx="0">
                  <c:v>Whole area</c:v>
                </c:pt>
                <c:pt idx="1">
                  <c:v> 1bed min </c:v>
                </c:pt>
              </c:strCache>
            </c:strRef>
          </c:tx>
          <c:spPr>
            <a:ln w="19050" cap="rnd">
              <a:solidFill>
                <a:srgbClr val="00B050"/>
              </a:solidFill>
              <a:prstDash val="dash"/>
              <a:round/>
            </a:ln>
            <a:effectLst/>
          </c:spPr>
          <c:marker>
            <c:symbol val="none"/>
          </c:marker>
          <c:cat>
            <c:strRef>
              <c:f>'38 Data annual-price'!$C$264:$C$274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annual-price'!$D$264:$D$274</c:f>
              <c:numCache>
                <c:formatCode>_-"£"* #,##0_-;\-"£"* #,##0_-;_-"£"* "-"??_-;_-@_-</c:formatCode>
                <c:ptCount val="11"/>
                <c:pt idx="0">
                  <c:v>4475.6399999999994</c:v>
                </c:pt>
                <c:pt idx="1">
                  <c:v>3895.3199999999997</c:v>
                </c:pt>
                <c:pt idx="2">
                  <c:v>4523.4799999999996</c:v>
                </c:pt>
                <c:pt idx="3">
                  <c:v>6721.5199999999995</c:v>
                </c:pt>
                <c:pt idx="4">
                  <c:v>4732</c:v>
                </c:pt>
                <c:pt idx="5">
                  <c:v>5928</c:v>
                </c:pt>
                <c:pt idx="6">
                  <c:v>4732</c:v>
                </c:pt>
                <c:pt idx="7">
                  <c:v>3380</c:v>
                </c:pt>
                <c:pt idx="8">
                  <c:v>4082</c:v>
                </c:pt>
                <c:pt idx="9">
                  <c:v>6474</c:v>
                </c:pt>
                <c:pt idx="10">
                  <c:v>6825</c:v>
                </c:pt>
              </c:numCache>
            </c:numRef>
          </c:val>
          <c:smooth val="0"/>
          <c:extLst>
            <c:ext xmlns:c16="http://schemas.microsoft.com/office/drawing/2014/chart" uri="{C3380CC4-5D6E-409C-BE32-E72D297353CC}">
              <c16:uniqueId val="{00000000-0BC4-4FE9-8940-8992B5296B70}"/>
            </c:ext>
          </c:extLst>
        </c:ser>
        <c:ser>
          <c:idx val="3"/>
          <c:order val="1"/>
          <c:tx>
            <c:strRef>
              <c:f>'38 Data annual-price'!$G$262:$G$263</c:f>
              <c:strCache>
                <c:ptCount val="2"/>
                <c:pt idx="0">
                  <c:v>Whole area</c:v>
                </c:pt>
                <c:pt idx="1">
                  <c:v> 1bed max </c:v>
                </c:pt>
              </c:strCache>
            </c:strRef>
          </c:tx>
          <c:spPr>
            <a:ln w="19050" cap="rnd">
              <a:solidFill>
                <a:srgbClr val="00B050"/>
              </a:solidFill>
              <a:round/>
            </a:ln>
            <a:effectLst/>
          </c:spPr>
          <c:marker>
            <c:symbol val="none"/>
          </c:marker>
          <c:cat>
            <c:strRef>
              <c:f>'38 Data annual-price'!$C$264:$C$274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annual-price'!$G$264:$G$274</c:f>
              <c:numCache>
                <c:formatCode>_-"£"* #,##0_-;\-"£"* #,##0_-;_-"£"* "-"??_-;_-@_-</c:formatCode>
                <c:ptCount val="11"/>
                <c:pt idx="0">
                  <c:v>4595.76</c:v>
                </c:pt>
                <c:pt idx="1">
                  <c:v>4927.5200000000004</c:v>
                </c:pt>
                <c:pt idx="2">
                  <c:v>6781.32</c:v>
                </c:pt>
                <c:pt idx="3">
                  <c:v>7095.4</c:v>
                </c:pt>
                <c:pt idx="4">
                  <c:v>9399</c:v>
                </c:pt>
                <c:pt idx="5">
                  <c:v>11765</c:v>
                </c:pt>
                <c:pt idx="6">
                  <c:v>12012</c:v>
                </c:pt>
                <c:pt idx="7">
                  <c:v>11232</c:v>
                </c:pt>
                <c:pt idx="8">
                  <c:v>13429</c:v>
                </c:pt>
                <c:pt idx="9">
                  <c:v>14976</c:v>
                </c:pt>
                <c:pt idx="10">
                  <c:v>16705</c:v>
                </c:pt>
              </c:numCache>
            </c:numRef>
          </c:val>
          <c:smooth val="0"/>
          <c:extLst>
            <c:ext xmlns:c16="http://schemas.microsoft.com/office/drawing/2014/chart" uri="{C3380CC4-5D6E-409C-BE32-E72D297353CC}">
              <c16:uniqueId val="{00000003-0BC4-4FE9-8940-8992B5296B70}"/>
            </c:ext>
          </c:extLst>
        </c:ser>
        <c:ser>
          <c:idx val="6"/>
          <c:order val="2"/>
          <c:tx>
            <c:strRef>
              <c:f>'38 Data annual-price'!$J$262:$J$263</c:f>
              <c:strCache>
                <c:ptCount val="2"/>
                <c:pt idx="0">
                  <c:v>Fenland </c:v>
                </c:pt>
                <c:pt idx="1">
                  <c:v> 1bed  </c:v>
                </c:pt>
              </c:strCache>
            </c:strRef>
          </c:tx>
          <c:spPr>
            <a:ln w="3175" cap="rnd">
              <a:noFill/>
              <a:round/>
            </a:ln>
            <a:effectLst/>
          </c:spPr>
          <c:marker>
            <c:symbol val="circle"/>
            <c:size val="10"/>
            <c:spPr>
              <a:solidFill>
                <a:srgbClr val="00B050"/>
              </a:solidFill>
              <a:ln w="9525">
                <a:noFill/>
              </a:ln>
              <a:effectLst/>
            </c:spPr>
          </c:marker>
          <c:cat>
            <c:strRef>
              <c:f>'38 Data annual-price'!$C$264:$C$274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annual-price'!$J$264:$J$274</c:f>
              <c:numCache>
                <c:formatCode>_-"£"* #,##0_-;\-"£"* #,##0_-;_-"£"* "-"??_-;_-@_-</c:formatCode>
                <c:ptCount val="11"/>
                <c:pt idx="1">
                  <c:v>4147.5200000000004</c:v>
                </c:pt>
                <c:pt idx="2">
                  <c:v>4523.4799999999996</c:v>
                </c:pt>
                <c:pt idx="4">
                  <c:v>4732</c:v>
                </c:pt>
                <c:pt idx="5">
                  <c:v>5928</c:v>
                </c:pt>
                <c:pt idx="6">
                  <c:v>4732</c:v>
                </c:pt>
                <c:pt idx="7">
                  <c:v>3380</c:v>
                </c:pt>
                <c:pt idx="8">
                  <c:v>4082</c:v>
                </c:pt>
                <c:pt idx="9">
                  <c:v>6565</c:v>
                </c:pt>
                <c:pt idx="10">
                  <c:v>6903</c:v>
                </c:pt>
              </c:numCache>
            </c:numRef>
          </c:val>
          <c:smooth val="0"/>
          <c:extLst>
            <c:ext xmlns:c16="http://schemas.microsoft.com/office/drawing/2014/chart" uri="{C3380CC4-5D6E-409C-BE32-E72D297353CC}">
              <c16:uniqueId val="{00000006-0BC4-4FE9-8940-8992B5296B70}"/>
            </c:ext>
          </c:extLst>
        </c:ser>
        <c:dLbls>
          <c:showLegendKey val="0"/>
          <c:showVal val="0"/>
          <c:showCatName val="0"/>
          <c:showSerName val="0"/>
          <c:showPercent val="0"/>
          <c:showBubbleSize val="0"/>
        </c:dLbls>
        <c:smooth val="0"/>
        <c:axId val="1307753952"/>
        <c:axId val="1307752968"/>
      </c:lineChart>
      <c:catAx>
        <c:axId val="1307753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07752968"/>
        <c:crosses val="autoZero"/>
        <c:auto val="1"/>
        <c:lblAlgn val="ctr"/>
        <c:lblOffset val="100"/>
        <c:noMultiLvlLbl val="0"/>
      </c:catAx>
      <c:valAx>
        <c:axId val="1307752968"/>
        <c:scaling>
          <c:orientation val="minMax"/>
          <c:max val="30000"/>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07753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0"/>
          <c:tx>
            <c:strRef>
              <c:f>'38 Data annual-price'!$F$262:$F$263</c:f>
              <c:strCache>
                <c:ptCount val="2"/>
                <c:pt idx="0">
                  <c:v>Whole area</c:v>
                </c:pt>
                <c:pt idx="1">
                  <c:v> 3bed min </c:v>
                </c:pt>
              </c:strCache>
            </c:strRef>
          </c:tx>
          <c:spPr>
            <a:ln w="19050" cap="rnd">
              <a:solidFill>
                <a:srgbClr val="FF0000"/>
              </a:solidFill>
              <a:prstDash val="dash"/>
              <a:round/>
            </a:ln>
            <a:effectLst/>
          </c:spPr>
          <c:marker>
            <c:symbol val="none"/>
          </c:marker>
          <c:cat>
            <c:strRef>
              <c:f>'38 Data annual-price'!$C$264:$C$274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annual-price'!$F$264:$F$274</c:f>
              <c:numCache>
                <c:formatCode>_-"£"* #,##0_-;\-"£"* #,##0_-;_-"£"* "-"??_-;_-@_-</c:formatCode>
                <c:ptCount val="11"/>
                <c:pt idx="0">
                  <c:v>5712.72</c:v>
                </c:pt>
                <c:pt idx="1">
                  <c:v>4899.4399999999996</c:v>
                </c:pt>
                <c:pt idx="2">
                  <c:v>6334.6399999999994</c:v>
                </c:pt>
                <c:pt idx="3">
                  <c:v>9330.8799999999992</c:v>
                </c:pt>
                <c:pt idx="4">
                  <c:v>7280</c:v>
                </c:pt>
                <c:pt idx="5">
                  <c:v>9113</c:v>
                </c:pt>
                <c:pt idx="6">
                  <c:v>9100</c:v>
                </c:pt>
                <c:pt idx="7">
                  <c:v>8827</c:v>
                </c:pt>
                <c:pt idx="8">
                  <c:v>10465</c:v>
                </c:pt>
                <c:pt idx="9">
                  <c:v>11219</c:v>
                </c:pt>
                <c:pt idx="10">
                  <c:v>11648</c:v>
                </c:pt>
              </c:numCache>
            </c:numRef>
          </c:val>
          <c:smooth val="0"/>
          <c:extLst>
            <c:ext xmlns:c16="http://schemas.microsoft.com/office/drawing/2014/chart" uri="{C3380CC4-5D6E-409C-BE32-E72D297353CC}">
              <c16:uniqueId val="{00000002-448E-45B7-B38F-ABFC02112C78}"/>
            </c:ext>
          </c:extLst>
        </c:ser>
        <c:ser>
          <c:idx val="5"/>
          <c:order val="1"/>
          <c:tx>
            <c:strRef>
              <c:f>'38 Data annual-price'!$I$262:$I$263</c:f>
              <c:strCache>
                <c:ptCount val="2"/>
                <c:pt idx="0">
                  <c:v>Whole area</c:v>
                </c:pt>
                <c:pt idx="1">
                  <c:v> 3bed max </c:v>
                </c:pt>
              </c:strCache>
            </c:strRef>
          </c:tx>
          <c:spPr>
            <a:ln w="19050" cap="rnd">
              <a:solidFill>
                <a:srgbClr val="FF0000"/>
              </a:solidFill>
              <a:round/>
            </a:ln>
            <a:effectLst/>
          </c:spPr>
          <c:marker>
            <c:symbol val="none"/>
          </c:marker>
          <c:cat>
            <c:strRef>
              <c:f>'38 Data annual-price'!$C$264:$C$274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annual-price'!$I$264:$I$274</c:f>
              <c:numCache>
                <c:formatCode>_-"£"* #,##0_-;\-"£"* #,##0_-;_-"£"* "-"??_-;_-@_-</c:formatCode>
                <c:ptCount val="11"/>
                <c:pt idx="0">
                  <c:v>5951.4000000000005</c:v>
                </c:pt>
                <c:pt idx="1">
                  <c:v>6414.2</c:v>
                </c:pt>
                <c:pt idx="2">
                  <c:v>9071.4</c:v>
                </c:pt>
                <c:pt idx="3">
                  <c:v>9592.44</c:v>
                </c:pt>
                <c:pt idx="4">
                  <c:v>14040</c:v>
                </c:pt>
                <c:pt idx="5">
                  <c:v>17563</c:v>
                </c:pt>
                <c:pt idx="6">
                  <c:v>21580</c:v>
                </c:pt>
                <c:pt idx="7">
                  <c:v>21749</c:v>
                </c:pt>
                <c:pt idx="8">
                  <c:v>24843</c:v>
                </c:pt>
                <c:pt idx="9">
                  <c:v>24245</c:v>
                </c:pt>
                <c:pt idx="10">
                  <c:v>26975</c:v>
                </c:pt>
              </c:numCache>
            </c:numRef>
          </c:val>
          <c:smooth val="0"/>
          <c:extLst>
            <c:ext xmlns:c16="http://schemas.microsoft.com/office/drawing/2014/chart" uri="{C3380CC4-5D6E-409C-BE32-E72D297353CC}">
              <c16:uniqueId val="{00000005-448E-45B7-B38F-ABFC02112C78}"/>
            </c:ext>
          </c:extLst>
        </c:ser>
        <c:ser>
          <c:idx val="8"/>
          <c:order val="2"/>
          <c:tx>
            <c:strRef>
              <c:f>'38 Data annual-price'!$L$262:$L$263</c:f>
              <c:strCache>
                <c:ptCount val="2"/>
                <c:pt idx="0">
                  <c:v>Fenland </c:v>
                </c:pt>
                <c:pt idx="1">
                  <c:v> 3bed </c:v>
                </c:pt>
              </c:strCache>
            </c:strRef>
          </c:tx>
          <c:spPr>
            <a:ln w="3175" cap="rnd">
              <a:noFill/>
              <a:round/>
            </a:ln>
            <a:effectLst/>
          </c:spPr>
          <c:marker>
            <c:symbol val="circle"/>
            <c:size val="10"/>
            <c:spPr>
              <a:solidFill>
                <a:srgbClr val="FF0000"/>
              </a:solidFill>
              <a:ln w="9525">
                <a:noFill/>
              </a:ln>
              <a:effectLst/>
            </c:spPr>
          </c:marker>
          <c:cat>
            <c:strRef>
              <c:f>'38 Data annual-price'!$C$264:$C$274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annual-price'!$L$264:$L$274</c:f>
              <c:numCache>
                <c:formatCode>_-"£"* #,##0_-;\-"£"* #,##0_-;_-"£"* "-"??_-;_-@_-</c:formatCode>
                <c:ptCount val="11"/>
                <c:pt idx="1">
                  <c:v>5121.4799999999996</c:v>
                </c:pt>
                <c:pt idx="2">
                  <c:v>6379.88</c:v>
                </c:pt>
                <c:pt idx="4">
                  <c:v>7280</c:v>
                </c:pt>
                <c:pt idx="5">
                  <c:v>9113</c:v>
                </c:pt>
                <c:pt idx="6">
                  <c:v>9100</c:v>
                </c:pt>
                <c:pt idx="7">
                  <c:v>8983</c:v>
                </c:pt>
                <c:pt idx="8">
                  <c:v>10465</c:v>
                </c:pt>
                <c:pt idx="9">
                  <c:v>11739</c:v>
                </c:pt>
                <c:pt idx="10">
                  <c:v>13091</c:v>
                </c:pt>
              </c:numCache>
            </c:numRef>
          </c:val>
          <c:smooth val="0"/>
          <c:extLst>
            <c:ext xmlns:c16="http://schemas.microsoft.com/office/drawing/2014/chart" uri="{C3380CC4-5D6E-409C-BE32-E72D297353CC}">
              <c16:uniqueId val="{00000008-448E-45B7-B38F-ABFC02112C78}"/>
            </c:ext>
          </c:extLst>
        </c:ser>
        <c:dLbls>
          <c:showLegendKey val="0"/>
          <c:showVal val="0"/>
          <c:showCatName val="0"/>
          <c:showSerName val="0"/>
          <c:showPercent val="0"/>
          <c:showBubbleSize val="0"/>
        </c:dLbls>
        <c:smooth val="0"/>
        <c:axId val="1307753952"/>
        <c:axId val="1307752968"/>
      </c:lineChart>
      <c:catAx>
        <c:axId val="1307753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07752968"/>
        <c:crosses val="autoZero"/>
        <c:auto val="1"/>
        <c:lblAlgn val="ctr"/>
        <c:lblOffset val="100"/>
        <c:noMultiLvlLbl val="0"/>
      </c:catAx>
      <c:valAx>
        <c:axId val="130775296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07753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8"/>
          <c:order val="8"/>
          <c:tx>
            <c:strRef>
              <c:f>'53 Data dwells for charts'!$A$16</c:f>
              <c:strCache>
                <c:ptCount val="1"/>
                <c:pt idx="0">
                  <c:v>All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65B-4BD4-B61D-DBD785515F5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65B-4BD4-B61D-DBD785515F5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65B-4BD4-B61D-DBD785515F5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65B-4BD4-B61D-DBD785515F5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65B-4BD4-B61D-DBD785515F54}"/>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865B-4BD4-B61D-DBD785515F5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'53 Data dwells for charts'!$B$7:$G$7</c:f>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f>'53 Data dwells for charts'!$B$16:$G$16</c:f>
              <c:numCache>
                <c:formatCode>#,##0</c:formatCode>
                <c:ptCount val="6"/>
                <c:pt idx="0">
                  <c:v>13142</c:v>
                </c:pt>
                <c:pt idx="1">
                  <c:v>59014</c:v>
                </c:pt>
                <c:pt idx="2">
                  <c:v>1248</c:v>
                </c:pt>
                <c:pt idx="3">
                  <c:v>163325</c:v>
                </c:pt>
                <c:pt idx="4">
                  <c:v>129187</c:v>
                </c:pt>
                <c:pt idx="5">
                  <c:v>86313</c:v>
                </c:pt>
              </c:numCache>
            </c:numRef>
          </c:val>
          <c:extLst>
            <c:ext xmlns:c16="http://schemas.microsoft.com/office/drawing/2014/chart" uri="{C3380CC4-5D6E-409C-BE32-E72D297353CC}">
              <c16:uniqueId val="{0000000C-865B-4BD4-B61D-DBD785515F54}"/>
            </c:ext>
          </c:extLst>
        </c:ser>
        <c:dLbls>
          <c:showLegendKey val="0"/>
          <c:showVal val="0"/>
          <c:showCatName val="0"/>
          <c:showSerName val="0"/>
          <c:showPercent val="0"/>
          <c:showBubbleSize val="0"/>
          <c:showLeaderLines val="1"/>
        </c:dLbls>
        <c:firstSliceAng val="0"/>
        <c:extLst>
          <c:ext xmlns:c15="http://schemas.microsoft.com/office/drawing/2012/chart" uri="{02D57815-91ED-43cb-92C2-25804820EDAC}">
            <c15:filteredPieSeries>
              <c15:ser>
                <c:idx val="0"/>
                <c:order val="0"/>
                <c:tx>
                  <c:strRef>
                    <c:extLst>
                      <c:ext uri="{02D57815-91ED-43cb-92C2-25804820EDAC}">
                        <c15:formulaRef>
                          <c15:sqref>'53 Data dwells for charts'!$A$8</c15:sqref>
                        </c15:formulaRef>
                      </c:ext>
                    </c:extLst>
                    <c:strCache>
                      <c:ptCount val="1"/>
                      <c:pt idx="0">
                        <c:v>Cambridge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E-865B-4BD4-B61D-DBD785515F5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0-865B-4BD4-B61D-DBD785515F5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2-865B-4BD4-B61D-DBD785515F5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4-865B-4BD4-B61D-DBD785515F5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6-865B-4BD4-B61D-DBD785515F54}"/>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8-865B-4BD4-B61D-DBD785515F5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c:ext uri="{02D57815-91ED-43cb-92C2-25804820EDAC}">
                        <c15:formulaRef>
                          <c15:sqref>'53 Data dwells for charts'!$B$8:$G$8</c15:sqref>
                        </c15:formulaRef>
                      </c:ext>
                    </c:extLst>
                    <c:numCache>
                      <c:formatCode>#,##0</c:formatCode>
                      <c:ptCount val="6"/>
                      <c:pt idx="0">
                        <c:v>7105</c:v>
                      </c:pt>
                      <c:pt idx="1">
                        <c:v>5310</c:v>
                      </c:pt>
                      <c:pt idx="2">
                        <c:v>104</c:v>
                      </c:pt>
                      <c:pt idx="3" formatCode="_-* #,##0_-;\-* #,##0_-;_-* &quot;-&quot;??_-;_-@_-">
                        <c:v>16656</c:v>
                      </c:pt>
                      <c:pt idx="4" formatCode="_-* #,##0_-;\-* #,##0_-;_-* &quot;-&quot;??_-;_-@_-">
                        <c:v>11304</c:v>
                      </c:pt>
                      <c:pt idx="5" formatCode="_-* #,##0_-;\-* #,##0_-;_-* &quot;-&quot;??_-;_-@_-">
                        <c:v>15192</c:v>
                      </c:pt>
                    </c:numCache>
                  </c:numRef>
                </c:val>
                <c:extLst>
                  <c:ext xmlns:c16="http://schemas.microsoft.com/office/drawing/2014/chart" uri="{C3380CC4-5D6E-409C-BE32-E72D297353CC}">
                    <c16:uniqueId val="{00000019-865B-4BD4-B61D-DBD785515F54}"/>
                  </c:ext>
                </c:extLst>
              </c15:ser>
            </c15:filteredPieSeries>
            <c15:filteredPieSeries>
              <c15:ser>
                <c:idx val="1"/>
                <c:order val="1"/>
                <c:tx>
                  <c:strRef>
                    <c:extLst xmlns:c15="http://schemas.microsoft.com/office/drawing/2012/chart">
                      <c:ext xmlns:c15="http://schemas.microsoft.com/office/drawing/2012/chart" uri="{02D57815-91ED-43cb-92C2-25804820EDAC}">
                        <c15:formulaRef>
                          <c15:sqref>'53 Data dwells for charts'!$A$9</c15:sqref>
                        </c15:formulaRef>
                      </c:ext>
                    </c:extLst>
                    <c:strCache>
                      <c:ptCount val="1"/>
                      <c:pt idx="0">
                        <c:v>East Cambridgeshire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1B-865B-4BD4-B61D-DBD785515F54}"/>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D-865B-4BD4-B61D-DBD785515F54}"/>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1F-865B-4BD4-B61D-DBD785515F54}"/>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21-865B-4BD4-B61D-DBD785515F54}"/>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23-865B-4BD4-B61D-DBD785515F54}"/>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25-865B-4BD4-B61D-DBD785515F54}"/>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charts'!$B$9:$G$9</c15:sqref>
                        </c15:formulaRef>
                      </c:ext>
                    </c:extLst>
                    <c:numCache>
                      <c:formatCode>#,##0</c:formatCode>
                      <c:ptCount val="6"/>
                      <c:pt idx="0">
                        <c:v>9</c:v>
                      </c:pt>
                      <c:pt idx="1">
                        <c:v>5316</c:v>
                      </c:pt>
                      <c:pt idx="2">
                        <c:v>126</c:v>
                      </c:pt>
                      <c:pt idx="3" formatCode="_-* #,##0_-;\-* #,##0_-;_-* &quot;-&quot;??_-;_-@_-">
                        <c:v>14565</c:v>
                      </c:pt>
                      <c:pt idx="4" formatCode="_-* #,##0_-;\-* #,##0_-;_-* &quot;-&quot;??_-;_-@_-">
                        <c:v>11937</c:v>
                      </c:pt>
                      <c:pt idx="5" formatCode="_-* #,##0_-;\-* #,##0_-;_-* &quot;-&quot;??_-;_-@_-">
                        <c:v>6352</c:v>
                      </c:pt>
                    </c:numCache>
                  </c:numRef>
                </c:val>
                <c:extLst xmlns:c15="http://schemas.microsoft.com/office/drawing/2012/chart">
                  <c:ext xmlns:c16="http://schemas.microsoft.com/office/drawing/2014/chart" uri="{C3380CC4-5D6E-409C-BE32-E72D297353CC}">
                    <c16:uniqueId val="{00000026-865B-4BD4-B61D-DBD785515F54}"/>
                  </c:ext>
                </c:extLst>
              </c15:ser>
            </c15:filteredPieSeries>
            <c15:filteredPieSeries>
              <c15:ser>
                <c:idx val="2"/>
                <c:order val="2"/>
                <c:tx>
                  <c:strRef>
                    <c:extLst xmlns:c15="http://schemas.microsoft.com/office/drawing/2012/chart">
                      <c:ext xmlns:c15="http://schemas.microsoft.com/office/drawing/2012/chart" uri="{02D57815-91ED-43cb-92C2-25804820EDAC}">
                        <c15:formulaRef>
                          <c15:sqref>'53 Data dwells for charts'!$A$10</c15:sqref>
                        </c15:formulaRef>
                      </c:ext>
                    </c:extLst>
                    <c:strCache>
                      <c:ptCount val="1"/>
                      <c:pt idx="0">
                        <c:v>Fenland</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28-865B-4BD4-B61D-DBD785515F54}"/>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2A-865B-4BD4-B61D-DBD785515F54}"/>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C-865B-4BD4-B61D-DBD785515F54}"/>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2E-865B-4BD4-B61D-DBD785515F54}"/>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30-865B-4BD4-B61D-DBD785515F54}"/>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32-865B-4BD4-B61D-DBD785515F54}"/>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charts'!$B$10:$G$10</c15:sqref>
                        </c15:formulaRef>
                      </c:ext>
                    </c:extLst>
                    <c:numCache>
                      <c:formatCode>#,##0</c:formatCode>
                      <c:ptCount val="6"/>
                      <c:pt idx="0">
                        <c:v>34</c:v>
                      </c:pt>
                      <c:pt idx="1">
                        <c:v>5785</c:v>
                      </c:pt>
                      <c:pt idx="2">
                        <c:v>0</c:v>
                      </c:pt>
                      <c:pt idx="3" formatCode="_-* #,##0_-;\-* #,##0_-;_-* &quot;-&quot;??_-;_-@_-">
                        <c:v>18757</c:v>
                      </c:pt>
                      <c:pt idx="4" formatCode="_-* #,##0_-;\-* #,##0_-;_-* &quot;-&quot;??_-;_-@_-">
                        <c:v>13046</c:v>
                      </c:pt>
                      <c:pt idx="5" formatCode="_-* #,##0_-;\-* #,##0_-;_-* &quot;-&quot;??_-;_-@_-">
                        <c:v>8021</c:v>
                      </c:pt>
                    </c:numCache>
                  </c:numRef>
                </c:val>
                <c:extLst xmlns:c15="http://schemas.microsoft.com/office/drawing/2012/chart">
                  <c:ext xmlns:c16="http://schemas.microsoft.com/office/drawing/2014/chart" uri="{C3380CC4-5D6E-409C-BE32-E72D297353CC}">
                    <c16:uniqueId val="{00000033-865B-4BD4-B61D-DBD785515F54}"/>
                  </c:ext>
                </c:extLst>
              </c15:ser>
            </c15:filteredPieSeries>
            <c15:filteredPieSeries>
              <c15:ser>
                <c:idx val="3"/>
                <c:order val="3"/>
                <c:tx>
                  <c:strRef>
                    <c:extLst xmlns:c15="http://schemas.microsoft.com/office/drawing/2012/chart">
                      <c:ext xmlns:c15="http://schemas.microsoft.com/office/drawing/2012/chart" uri="{02D57815-91ED-43cb-92C2-25804820EDAC}">
                        <c15:formulaRef>
                          <c15:sqref>'53 Data dwells for charts'!$A$11</c15:sqref>
                        </c15:formulaRef>
                      </c:ext>
                    </c:extLst>
                    <c:strCache>
                      <c:ptCount val="1"/>
                      <c:pt idx="0">
                        <c:v>Huntingdonshire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35-865B-4BD4-B61D-DBD785515F54}"/>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37-865B-4BD4-B61D-DBD785515F54}"/>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39-865B-4BD4-B61D-DBD785515F54}"/>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3B-865B-4BD4-B61D-DBD785515F54}"/>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3D-865B-4BD4-B61D-DBD785515F54}"/>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3F-865B-4BD4-B61D-DBD785515F54}"/>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charts'!$B$11:$G$11</c15:sqref>
                        </c15:formulaRef>
                      </c:ext>
                    </c:extLst>
                    <c:numCache>
                      <c:formatCode>#,##0</c:formatCode>
                      <c:ptCount val="6"/>
                      <c:pt idx="0">
                        <c:v>65</c:v>
                      </c:pt>
                      <c:pt idx="1">
                        <c:v>10153</c:v>
                      </c:pt>
                      <c:pt idx="2">
                        <c:v>570</c:v>
                      </c:pt>
                      <c:pt idx="3" formatCode="_-* #,##0_-;\-* #,##0_-;_-* &quot;-&quot;??_-;_-@_-">
                        <c:v>29290</c:v>
                      </c:pt>
                      <c:pt idx="4" formatCode="_-* #,##0_-;\-* #,##0_-;_-* &quot;-&quot;??_-;_-@_-">
                        <c:v>25412</c:v>
                      </c:pt>
                      <c:pt idx="5" formatCode="_-* #,##0_-;\-* #,##0_-;_-* &quot;-&quot;??_-;_-@_-">
                        <c:v>12411</c:v>
                      </c:pt>
                    </c:numCache>
                  </c:numRef>
                </c:val>
                <c:extLst xmlns:c15="http://schemas.microsoft.com/office/drawing/2012/chart">
                  <c:ext xmlns:c16="http://schemas.microsoft.com/office/drawing/2014/chart" uri="{C3380CC4-5D6E-409C-BE32-E72D297353CC}">
                    <c16:uniqueId val="{00000040-865B-4BD4-B61D-DBD785515F54}"/>
                  </c:ext>
                </c:extLst>
              </c15:ser>
            </c15:filteredPieSeries>
            <c15:filteredPieSeries>
              <c15:ser>
                <c:idx val="4"/>
                <c:order val="4"/>
                <c:tx>
                  <c:strRef>
                    <c:extLst xmlns:c15="http://schemas.microsoft.com/office/drawing/2012/chart">
                      <c:ext xmlns:c15="http://schemas.microsoft.com/office/drawing/2012/chart" uri="{02D57815-91ED-43cb-92C2-25804820EDAC}">
                        <c15:formulaRef>
                          <c15:sqref>'53 Data dwells for charts'!$A$12</c15:sqref>
                        </c15:formulaRef>
                      </c:ext>
                    </c:extLst>
                    <c:strCache>
                      <c:ptCount val="1"/>
                      <c:pt idx="0">
                        <c:v>Peterborough</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42-865B-4BD4-B61D-DBD785515F54}"/>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44-865B-4BD4-B61D-DBD785515F54}"/>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46-865B-4BD4-B61D-DBD785515F54}"/>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48-865B-4BD4-B61D-DBD785515F54}"/>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4A-865B-4BD4-B61D-DBD785515F54}"/>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4C-865B-4BD4-B61D-DBD785515F54}"/>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charts'!$B$12:$G$12</c15:sqref>
                        </c15:formulaRef>
                      </c:ext>
                    </c:extLst>
                    <c:numCache>
                      <c:formatCode>#,##0</c:formatCode>
                      <c:ptCount val="6"/>
                      <c:pt idx="0">
                        <c:v>88</c:v>
                      </c:pt>
                      <c:pt idx="1">
                        <c:v>16011</c:v>
                      </c:pt>
                      <c:pt idx="2">
                        <c:v>448</c:v>
                      </c:pt>
                      <c:pt idx="3" formatCode="_-* #,##0_-;\-* #,##0_-;_-* &quot;-&quot;??_-;_-@_-">
                        <c:v>26722</c:v>
                      </c:pt>
                      <c:pt idx="4" formatCode="_-* #,##0_-;\-* #,##0_-;_-* &quot;-&quot;??_-;_-@_-">
                        <c:v>24474</c:v>
                      </c:pt>
                      <c:pt idx="5" formatCode="_-* #,##0_-;\-* #,##0_-;_-* &quot;-&quot;??_-;_-@_-">
                        <c:v>17799</c:v>
                      </c:pt>
                    </c:numCache>
                  </c:numRef>
                </c:val>
                <c:extLst xmlns:c15="http://schemas.microsoft.com/office/drawing/2012/chart">
                  <c:ext xmlns:c16="http://schemas.microsoft.com/office/drawing/2014/chart" uri="{C3380CC4-5D6E-409C-BE32-E72D297353CC}">
                    <c16:uniqueId val="{0000004D-865B-4BD4-B61D-DBD785515F54}"/>
                  </c:ext>
                </c:extLst>
              </c15:ser>
            </c15:filteredPieSeries>
            <c15:filteredPieSeries>
              <c15:ser>
                <c:idx val="5"/>
                <c:order val="5"/>
                <c:tx>
                  <c:strRef>
                    <c:extLst xmlns:c15="http://schemas.microsoft.com/office/drawing/2012/chart">
                      <c:ext xmlns:c15="http://schemas.microsoft.com/office/drawing/2012/chart" uri="{02D57815-91ED-43cb-92C2-25804820EDAC}">
                        <c15:formulaRef>
                          <c15:sqref>'53 Data dwells for charts'!$A$13</c15:sqref>
                        </c15:formulaRef>
                      </c:ext>
                    </c:extLst>
                    <c:strCache>
                      <c:ptCount val="1"/>
                      <c:pt idx="0">
                        <c:v>South Cambridgeshire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4F-865B-4BD4-B61D-DBD785515F54}"/>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51-865B-4BD4-B61D-DBD785515F54}"/>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53-865B-4BD4-B61D-DBD785515F54}"/>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55-865B-4BD4-B61D-DBD785515F54}"/>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57-865B-4BD4-B61D-DBD785515F54}"/>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59-865B-4BD4-B61D-DBD785515F54}"/>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charts'!$B$13:$G$13</c15:sqref>
                        </c15:formulaRef>
                      </c:ext>
                    </c:extLst>
                    <c:numCache>
                      <c:formatCode>#,##0</c:formatCode>
                      <c:ptCount val="6"/>
                      <c:pt idx="0">
                        <c:v>5787</c:v>
                      </c:pt>
                      <c:pt idx="1">
                        <c:v>4085</c:v>
                      </c:pt>
                      <c:pt idx="2">
                        <c:v>0</c:v>
                      </c:pt>
                      <c:pt idx="3" formatCode="_-* #,##0_-;\-* #,##0_-;_-* &quot;-&quot;??_-;_-@_-">
                        <c:v>27742</c:v>
                      </c:pt>
                      <c:pt idx="4" formatCode="_-* #,##0_-;\-* #,##0_-;_-* &quot;-&quot;??_-;_-@_-">
                        <c:v>21285</c:v>
                      </c:pt>
                      <c:pt idx="5" formatCode="_-* #,##0_-;\-* #,##0_-;_-* &quot;-&quot;??_-;_-@_-">
                        <c:v>9819</c:v>
                      </c:pt>
                    </c:numCache>
                  </c:numRef>
                </c:val>
                <c:extLst xmlns:c15="http://schemas.microsoft.com/office/drawing/2012/chart">
                  <c:ext xmlns:c16="http://schemas.microsoft.com/office/drawing/2014/chart" uri="{C3380CC4-5D6E-409C-BE32-E72D297353CC}">
                    <c16:uniqueId val="{0000005A-865B-4BD4-B61D-DBD785515F54}"/>
                  </c:ext>
                </c:extLst>
              </c15:ser>
            </c15:filteredPieSeries>
            <c15:filteredPieSeries>
              <c15:ser>
                <c:idx val="6"/>
                <c:order val="6"/>
                <c:tx>
                  <c:strRef>
                    <c:extLst xmlns:c15="http://schemas.microsoft.com/office/drawing/2012/chart">
                      <c:ext xmlns:c15="http://schemas.microsoft.com/office/drawing/2012/chart" uri="{02D57815-91ED-43cb-92C2-25804820EDAC}">
                        <c15:formulaRef>
                          <c15:sqref>'53 Data dwells for charts'!$A$14</c15:sqref>
                        </c15:formulaRef>
                      </c:ext>
                    </c:extLst>
                    <c:strCache>
                      <c:ptCount val="1"/>
                      <c:pt idx="0">
                        <c:v>West Suffolk</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5C-865B-4BD4-B61D-DBD785515F54}"/>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5E-865B-4BD4-B61D-DBD785515F54}"/>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60-865B-4BD4-B61D-DBD785515F54}"/>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62-865B-4BD4-B61D-DBD785515F54}"/>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64-865B-4BD4-B61D-DBD785515F54}"/>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66-865B-4BD4-B61D-DBD785515F54}"/>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charts'!$B$14:$G$14</c15:sqref>
                        </c15:formulaRef>
                      </c:ext>
                    </c:extLst>
                    <c:numCache>
                      <c:formatCode>#,##0</c:formatCode>
                      <c:ptCount val="6"/>
                      <c:pt idx="0">
                        <c:v>54</c:v>
                      </c:pt>
                      <c:pt idx="1">
                        <c:v>12354</c:v>
                      </c:pt>
                      <c:pt idx="2">
                        <c:v>0</c:v>
                      </c:pt>
                      <c:pt idx="3" formatCode="_-* #,##0_-;\-* #,##0_-;_-* &quot;-&quot;??_-;_-@_-">
                        <c:v>29593</c:v>
                      </c:pt>
                      <c:pt idx="4" formatCode="_-* #,##0_-;\-* #,##0_-;_-* &quot;-&quot;??_-;_-@_-">
                        <c:v>21729</c:v>
                      </c:pt>
                      <c:pt idx="5" formatCode="_-* #,##0_-;\-* #,##0_-;_-* &quot;-&quot;??_-;_-@_-">
                        <c:v>16719</c:v>
                      </c:pt>
                    </c:numCache>
                  </c:numRef>
                </c:val>
                <c:extLst xmlns:c15="http://schemas.microsoft.com/office/drawing/2012/chart">
                  <c:ext xmlns:c16="http://schemas.microsoft.com/office/drawing/2014/chart" uri="{C3380CC4-5D6E-409C-BE32-E72D297353CC}">
                    <c16:uniqueId val="{00000067-865B-4BD4-B61D-DBD785515F54}"/>
                  </c:ext>
                </c:extLst>
              </c15:ser>
            </c15:filteredPieSeries>
            <c15:filteredPieSeries>
              <c15:ser>
                <c:idx val="7"/>
                <c:order val="7"/>
                <c:tx>
                  <c:strRef>
                    <c:extLst xmlns:c15="http://schemas.microsoft.com/office/drawing/2012/chart">
                      <c:ext xmlns:c15="http://schemas.microsoft.com/office/drawing/2012/chart" uri="{02D57815-91ED-43cb-92C2-25804820EDAC}">
                        <c15:formulaRef>
                          <c15:sqref>'53 Data dwells for charts'!$A$15</c15:sqref>
                        </c15:formulaRef>
                      </c:ext>
                    </c:extLst>
                    <c:strCache>
                      <c:ptCount val="1"/>
                      <c:pt idx="0">
                        <c:v>Greater Cambridge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69-865B-4BD4-B61D-DBD785515F54}"/>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6B-865B-4BD4-B61D-DBD785515F54}"/>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6D-865B-4BD4-B61D-DBD785515F54}"/>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6F-865B-4BD4-B61D-DBD785515F54}"/>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71-865B-4BD4-B61D-DBD785515F54}"/>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73-865B-4BD4-B61D-DBD785515F54}"/>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charts'!$B$15:$G$15</c15:sqref>
                        </c15:formulaRef>
                      </c:ext>
                    </c:extLst>
                    <c:numCache>
                      <c:formatCode>#,##0</c:formatCode>
                      <c:ptCount val="6"/>
                      <c:pt idx="0">
                        <c:v>12892</c:v>
                      </c:pt>
                      <c:pt idx="1">
                        <c:v>9395</c:v>
                      </c:pt>
                      <c:pt idx="2">
                        <c:v>104</c:v>
                      </c:pt>
                      <c:pt idx="3" formatCode="_-* #,##0_-;\-* #,##0_-;_-* &quot;-&quot;??_-;_-@_-">
                        <c:v>44398</c:v>
                      </c:pt>
                      <c:pt idx="4" formatCode="_-* #,##0_-;\-* #,##0_-;_-* &quot;-&quot;??_-;_-@_-">
                        <c:v>32589</c:v>
                      </c:pt>
                      <c:pt idx="5" formatCode="_-* #,##0_-;\-* #,##0_-;_-* &quot;-&quot;??_-;_-@_-">
                        <c:v>25011</c:v>
                      </c:pt>
                    </c:numCache>
                  </c:numRef>
                </c:val>
                <c:extLst xmlns:c15="http://schemas.microsoft.com/office/drawing/2012/chart">
                  <c:ext xmlns:c16="http://schemas.microsoft.com/office/drawing/2014/chart" uri="{C3380CC4-5D6E-409C-BE32-E72D297353CC}">
                    <c16:uniqueId val="{00000074-865B-4BD4-B61D-DBD785515F54}"/>
                  </c:ext>
                </c:extLst>
              </c15:ser>
            </c15:filteredPieSeries>
          </c:ext>
        </c:extLst>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bg1"/>
        </a:gs>
        <a:gs pos="100000">
          <a:schemeClr val="bg1">
            <a:lumMod val="85000"/>
          </a:schemeClr>
        </a:gs>
      </a:gsLst>
      <a:path path="circle">
        <a:fillToRect l="43000" r="43000" b="100000"/>
      </a:path>
    </a:grad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4"/>
          <c:order val="0"/>
          <c:tx>
            <c:strRef>
              <c:f>'38 Data annual-price'!$E$262:$E$263</c:f>
              <c:strCache>
                <c:ptCount val="2"/>
                <c:pt idx="0">
                  <c:v>Whole area</c:v>
                </c:pt>
                <c:pt idx="1">
                  <c:v> 2bed min </c:v>
                </c:pt>
              </c:strCache>
            </c:strRef>
          </c:tx>
          <c:spPr>
            <a:ln w="19050" cap="rnd">
              <a:solidFill>
                <a:srgbClr val="FFC000"/>
              </a:solidFill>
              <a:prstDash val="dash"/>
              <a:round/>
            </a:ln>
            <a:effectLst/>
          </c:spPr>
          <c:marker>
            <c:symbol val="none"/>
          </c:marker>
          <c:cat>
            <c:strRef>
              <c:f>'38 Data annual-price'!$C$264:$C$274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annual-price'!$E$264:$E$274</c:f>
              <c:numCache>
                <c:formatCode>_-"£"* #,##0_-;\-"£"* #,##0_-;_-"£"* "-"??_-;_-@_-</c:formatCode>
                <c:ptCount val="11"/>
                <c:pt idx="0">
                  <c:v>5248.88</c:v>
                </c:pt>
                <c:pt idx="1">
                  <c:v>4581.72</c:v>
                </c:pt>
                <c:pt idx="2">
                  <c:v>5610.28</c:v>
                </c:pt>
                <c:pt idx="3">
                  <c:v>7833.8</c:v>
                </c:pt>
                <c:pt idx="4">
                  <c:v>6071</c:v>
                </c:pt>
                <c:pt idx="5">
                  <c:v>7592</c:v>
                </c:pt>
                <c:pt idx="6">
                  <c:v>7098</c:v>
                </c:pt>
                <c:pt idx="7">
                  <c:v>4667</c:v>
                </c:pt>
                <c:pt idx="8">
                  <c:v>5239</c:v>
                </c:pt>
                <c:pt idx="9">
                  <c:v>7046</c:v>
                </c:pt>
                <c:pt idx="10">
                  <c:v>7709</c:v>
                </c:pt>
              </c:numCache>
            </c:numRef>
          </c:val>
          <c:smooth val="0"/>
          <c:extLst>
            <c:ext xmlns:c16="http://schemas.microsoft.com/office/drawing/2014/chart" uri="{C3380CC4-5D6E-409C-BE32-E72D297353CC}">
              <c16:uniqueId val="{00000001-36E4-457B-B453-DBC473F8883D}"/>
            </c:ext>
          </c:extLst>
        </c:ser>
        <c:ser>
          <c:idx val="1"/>
          <c:order val="1"/>
          <c:tx>
            <c:strRef>
              <c:f>'38 Data annual-price'!$H$262:$H$263</c:f>
              <c:strCache>
                <c:ptCount val="2"/>
                <c:pt idx="0">
                  <c:v>Whole area</c:v>
                </c:pt>
                <c:pt idx="1">
                  <c:v> 2bed max </c:v>
                </c:pt>
              </c:strCache>
            </c:strRef>
          </c:tx>
          <c:spPr>
            <a:ln w="19050" cap="rnd">
              <a:solidFill>
                <a:srgbClr val="FFC000"/>
              </a:solidFill>
              <a:round/>
            </a:ln>
            <a:effectLst/>
          </c:spPr>
          <c:marker>
            <c:symbol val="none"/>
          </c:marker>
          <c:cat>
            <c:strRef>
              <c:f>'38 Data annual-price'!$C$264:$C$274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annual-price'!$H$264:$H$274</c:f>
              <c:numCache>
                <c:formatCode>_-"£"* #,##0_-;\-"£"* #,##0_-;_-"£"* "-"??_-;_-@_-</c:formatCode>
                <c:ptCount val="11"/>
                <c:pt idx="0">
                  <c:v>5397.5999999999995</c:v>
                </c:pt>
                <c:pt idx="1">
                  <c:v>5819.84</c:v>
                </c:pt>
                <c:pt idx="2">
                  <c:v>7924.2799999999988</c:v>
                </c:pt>
                <c:pt idx="3">
                  <c:v>8174.4</c:v>
                </c:pt>
                <c:pt idx="4">
                  <c:v>12376</c:v>
                </c:pt>
                <c:pt idx="5">
                  <c:v>15483</c:v>
                </c:pt>
                <c:pt idx="6">
                  <c:v>17433</c:v>
                </c:pt>
                <c:pt idx="7">
                  <c:v>15145</c:v>
                </c:pt>
                <c:pt idx="8">
                  <c:v>18356</c:v>
                </c:pt>
                <c:pt idx="9">
                  <c:v>21190</c:v>
                </c:pt>
                <c:pt idx="10">
                  <c:v>23868</c:v>
                </c:pt>
              </c:numCache>
            </c:numRef>
          </c:val>
          <c:smooth val="0"/>
          <c:extLst>
            <c:ext xmlns:c16="http://schemas.microsoft.com/office/drawing/2014/chart" uri="{C3380CC4-5D6E-409C-BE32-E72D297353CC}">
              <c16:uniqueId val="{00000004-36E4-457B-B453-DBC473F8883D}"/>
            </c:ext>
          </c:extLst>
        </c:ser>
        <c:ser>
          <c:idx val="7"/>
          <c:order val="2"/>
          <c:tx>
            <c:strRef>
              <c:f>'38 Data annual-price'!$K$262:$K$263</c:f>
              <c:strCache>
                <c:ptCount val="2"/>
                <c:pt idx="0">
                  <c:v>Fenland </c:v>
                </c:pt>
                <c:pt idx="1">
                  <c:v> 2bed </c:v>
                </c:pt>
              </c:strCache>
            </c:strRef>
          </c:tx>
          <c:spPr>
            <a:ln w="3175" cap="rnd">
              <a:noFill/>
              <a:round/>
            </a:ln>
            <a:effectLst/>
          </c:spPr>
          <c:marker>
            <c:symbol val="circle"/>
            <c:size val="10"/>
            <c:spPr>
              <a:solidFill>
                <a:srgbClr val="FFC000"/>
              </a:solidFill>
              <a:ln w="9525">
                <a:noFill/>
              </a:ln>
              <a:effectLst/>
            </c:spPr>
          </c:marker>
          <c:cat>
            <c:strRef>
              <c:f>'38 Data annual-price'!$C$264:$C$274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annual-price'!$K$264:$K$274</c:f>
              <c:numCache>
                <c:formatCode>_-"£"* #,##0_-;\-"£"* #,##0_-;_-"£"* "-"??_-;_-@_-</c:formatCode>
                <c:ptCount val="11"/>
                <c:pt idx="1">
                  <c:v>4628.5200000000004</c:v>
                </c:pt>
                <c:pt idx="2">
                  <c:v>5610.28</c:v>
                </c:pt>
                <c:pt idx="4">
                  <c:v>6071</c:v>
                </c:pt>
                <c:pt idx="5">
                  <c:v>7592</c:v>
                </c:pt>
                <c:pt idx="6">
                  <c:v>7124</c:v>
                </c:pt>
                <c:pt idx="7">
                  <c:v>4667</c:v>
                </c:pt>
                <c:pt idx="8">
                  <c:v>5239</c:v>
                </c:pt>
                <c:pt idx="9">
                  <c:v>7735</c:v>
                </c:pt>
                <c:pt idx="10">
                  <c:v>7904</c:v>
                </c:pt>
              </c:numCache>
            </c:numRef>
          </c:val>
          <c:smooth val="0"/>
          <c:extLst>
            <c:ext xmlns:c16="http://schemas.microsoft.com/office/drawing/2014/chart" uri="{C3380CC4-5D6E-409C-BE32-E72D297353CC}">
              <c16:uniqueId val="{00000007-36E4-457B-B453-DBC473F8883D}"/>
            </c:ext>
          </c:extLst>
        </c:ser>
        <c:dLbls>
          <c:showLegendKey val="0"/>
          <c:showVal val="0"/>
          <c:showCatName val="0"/>
          <c:showSerName val="0"/>
          <c:showPercent val="0"/>
          <c:showBubbleSize val="0"/>
        </c:dLbls>
        <c:smooth val="0"/>
        <c:axId val="1307753952"/>
        <c:axId val="1307752968"/>
      </c:lineChart>
      <c:catAx>
        <c:axId val="1307753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07752968"/>
        <c:crosses val="autoZero"/>
        <c:auto val="1"/>
        <c:lblAlgn val="ctr"/>
        <c:lblOffset val="100"/>
        <c:noMultiLvlLbl val="0"/>
      </c:catAx>
      <c:valAx>
        <c:axId val="130775296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07753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785582697641017E-2"/>
          <c:y val="6.4830961368100765E-2"/>
          <c:w val="0.89411331879458589"/>
          <c:h val="0.79114388745522479"/>
        </c:manualLayout>
      </c:layout>
      <c:barChart>
        <c:barDir val="col"/>
        <c:grouping val="clustered"/>
        <c:varyColors val="0"/>
        <c:ser>
          <c:idx val="1"/>
          <c:order val="0"/>
          <c:tx>
            <c:strRef>
              <c:f>'30 Data CACI'!$A$6</c:f>
              <c:strCache>
                <c:ptCount val="1"/>
                <c:pt idx="0">
                  <c:v>Fenland</c:v>
                </c:pt>
              </c:strCache>
            </c:strRef>
          </c:tx>
          <c:spPr>
            <a:solidFill>
              <a:schemeClr val="accent3">
                <a:lumMod val="75000"/>
              </a:schemeClr>
            </a:solidFill>
            <a:ln>
              <a:noFill/>
            </a:ln>
            <a:effectLst/>
          </c:spPr>
          <c:invertIfNegative val="0"/>
          <c:cat>
            <c:strRef>
              <c:f>'30 Data CACI'!$B$3:$V$3</c:f>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f>'30 Data CACI'!$B$6:$V$6</c:f>
              <c:numCache>
                <c:formatCode>_-* #,##0_-;\-* #,##0_-;_-* "-"??_-;_-@_-</c:formatCode>
                <c:ptCount val="21"/>
                <c:pt idx="0">
                  <c:v>816</c:v>
                </c:pt>
                <c:pt idx="1">
                  <c:v>3580</c:v>
                </c:pt>
                <c:pt idx="2">
                  <c:v>4784</c:v>
                </c:pt>
                <c:pt idx="3">
                  <c:v>5143</c:v>
                </c:pt>
                <c:pt idx="4">
                  <c:v>4367</c:v>
                </c:pt>
                <c:pt idx="5">
                  <c:v>3978</c:v>
                </c:pt>
                <c:pt idx="6">
                  <c:v>3389</c:v>
                </c:pt>
                <c:pt idx="7">
                  <c:v>3173</c:v>
                </c:pt>
                <c:pt idx="8">
                  <c:v>2584</c:v>
                </c:pt>
                <c:pt idx="9">
                  <c:v>2292</c:v>
                </c:pt>
                <c:pt idx="10">
                  <c:v>1695</c:v>
                </c:pt>
                <c:pt idx="11">
                  <c:v>1493</c:v>
                </c:pt>
                <c:pt idx="12">
                  <c:v>1174</c:v>
                </c:pt>
                <c:pt idx="13">
                  <c:v>899</c:v>
                </c:pt>
                <c:pt idx="14">
                  <c:v>756</c:v>
                </c:pt>
                <c:pt idx="15">
                  <c:v>661</c:v>
                </c:pt>
                <c:pt idx="16">
                  <c:v>685</c:v>
                </c:pt>
                <c:pt idx="17">
                  <c:v>552</c:v>
                </c:pt>
                <c:pt idx="18">
                  <c:v>361</c:v>
                </c:pt>
                <c:pt idx="19">
                  <c:v>328</c:v>
                </c:pt>
                <c:pt idx="20">
                  <c:v>706</c:v>
                </c:pt>
              </c:numCache>
            </c:numRef>
          </c:val>
          <c:extLst>
            <c:ext xmlns:c16="http://schemas.microsoft.com/office/drawing/2014/chart" uri="{C3380CC4-5D6E-409C-BE32-E72D297353CC}">
              <c16:uniqueId val="{00000000-D6DF-4B7D-9911-238BA2980393}"/>
            </c:ext>
          </c:extLst>
        </c:ser>
        <c:dLbls>
          <c:showLegendKey val="0"/>
          <c:showVal val="0"/>
          <c:showCatName val="0"/>
          <c:showSerName val="0"/>
          <c:showPercent val="0"/>
          <c:showBubbleSize val="0"/>
        </c:dLbls>
        <c:gapWidth val="267"/>
        <c:overlap val="-43"/>
        <c:axId val="603894944"/>
        <c:axId val="603887072"/>
      </c:barChart>
      <c:catAx>
        <c:axId val="60389494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5400000" spcFirstLastPara="1" vertOverflow="ellipsis" wrap="square" anchor="ctr" anchorCtr="1"/>
          <a:lstStyle/>
          <a:p>
            <a:pPr algn="ctr">
              <a:defRPr lang="en-US" sz="600" b="0" i="0" u="none" strike="noStrike" kern="1200" cap="none" spc="0" normalizeH="0" baseline="0">
                <a:solidFill>
                  <a:schemeClr val="dk1">
                    <a:lumMod val="50000"/>
                    <a:lumOff val="50000"/>
                  </a:schemeClr>
                </a:solidFill>
                <a:latin typeface="+mn-lt"/>
                <a:ea typeface="+mn-ea"/>
                <a:cs typeface="+mn-cs"/>
              </a:defRPr>
            </a:pPr>
            <a:endParaRPr lang="en-US"/>
          </a:p>
        </c:txPr>
        <c:crossAx val="603887072"/>
        <c:crosses val="autoZero"/>
        <c:auto val="1"/>
        <c:lblAlgn val="ctr"/>
        <c:lblOffset val="100"/>
        <c:noMultiLvlLbl val="0"/>
      </c:catAx>
      <c:valAx>
        <c:axId val="603887072"/>
        <c:scaling>
          <c:orientation val="minMax"/>
        </c:scaling>
        <c:delete val="0"/>
        <c:axPos val="l"/>
        <c:majorGridlines>
          <c:spPr>
            <a:ln w="9525" cap="flat" cmpd="sng" algn="ctr">
              <a:solidFill>
                <a:schemeClr val="dk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dk1">
                    <a:lumMod val="65000"/>
                    <a:lumOff val="35000"/>
                  </a:schemeClr>
                </a:solidFill>
                <a:latin typeface="+mn-lt"/>
                <a:ea typeface="+mn-ea"/>
                <a:cs typeface="+mn-cs"/>
              </a:defRPr>
            </a:pPr>
            <a:endParaRPr lang="en-US"/>
          </a:p>
        </c:txPr>
        <c:crossAx val="603894944"/>
        <c:crosses val="autoZero"/>
        <c:crossBetween val="between"/>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2793031504514E-3"/>
          <c:y val="9.3018473512419417E-2"/>
          <c:w val="0.8228843368508173"/>
          <c:h val="0.99226546906187629"/>
        </c:manualLayout>
      </c:layout>
      <c:pieChart>
        <c:varyColors val="1"/>
        <c:ser>
          <c:idx val="0"/>
          <c:order val="0"/>
          <c:dPt>
            <c:idx val="0"/>
            <c:bubble3D val="0"/>
            <c:spPr>
              <a:solidFill>
                <a:srgbClr val="FFFF00"/>
              </a:solidFill>
              <a:ln w="19050">
                <a:solidFill>
                  <a:schemeClr val="lt1"/>
                </a:solidFill>
              </a:ln>
              <a:effectLst/>
            </c:spPr>
            <c:extLst>
              <c:ext xmlns:c16="http://schemas.microsoft.com/office/drawing/2014/chart" uri="{C3380CC4-5D6E-409C-BE32-E72D297353CC}">
                <c16:uniqueId val="{00000001-6B6C-4535-A19B-6157099A3D38}"/>
              </c:ext>
            </c:extLst>
          </c:dPt>
          <c:dPt>
            <c:idx val="1"/>
            <c:bubble3D val="0"/>
            <c:spPr>
              <a:solidFill>
                <a:schemeClr val="bg1"/>
              </a:solidFill>
              <a:ln w="9525">
                <a:solidFill>
                  <a:schemeClr val="bg1">
                    <a:lumMod val="65000"/>
                  </a:schemeClr>
                </a:solidFill>
              </a:ln>
              <a:effectLst/>
            </c:spPr>
            <c:extLst>
              <c:ext xmlns:c16="http://schemas.microsoft.com/office/drawing/2014/chart" uri="{C3380CC4-5D6E-409C-BE32-E72D297353CC}">
                <c16:uniqueId val="{00000003-6B6C-4535-A19B-6157099A3D38}"/>
              </c:ext>
            </c:extLst>
          </c:dPt>
          <c:dPt>
            <c:idx val="2"/>
            <c:bubble3D val="0"/>
            <c:spPr>
              <a:solidFill>
                <a:srgbClr val="FF99FF"/>
              </a:solidFill>
              <a:ln w="19050">
                <a:solidFill>
                  <a:schemeClr val="lt1"/>
                </a:solidFill>
              </a:ln>
              <a:effectLst/>
            </c:spPr>
            <c:extLst>
              <c:ext xmlns:c16="http://schemas.microsoft.com/office/drawing/2014/chart" uri="{C3380CC4-5D6E-409C-BE32-E72D297353CC}">
                <c16:uniqueId val="{00000005-6B6C-4535-A19B-6157099A3D38}"/>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badi Extra Light" panose="020B0204020104020204" pitchFamily="34" charset="0"/>
                    <a:ea typeface="+mn-ea"/>
                    <a:cs typeface="+mn-cs"/>
                  </a:defRPr>
                </a:pPr>
                <a:endParaRPr lang="en-US"/>
              </a:p>
            </c:txPr>
            <c:showLegendKey val="0"/>
            <c:showVal val="0"/>
            <c:showCatName val="1"/>
            <c:showSerName val="0"/>
            <c:showPercent val="0"/>
            <c:showBubbleSize val="0"/>
            <c:showLeaderLines val="0"/>
            <c:extLst>
              <c:ext xmlns:c15="http://schemas.microsoft.com/office/drawing/2012/chart" uri="{CE6537A1-D6FC-4f65-9D91-7224C49458BB}"/>
            </c:extLst>
          </c:dLbls>
          <c:cat>
            <c:strRef>
              <c:f>Sheet1!$A$1:$A$3</c:f>
              <c:strCache>
                <c:ptCount val="3"/>
                <c:pt idx="0">
                  <c:v>Lower 25%</c:v>
                </c:pt>
                <c:pt idx="1">
                  <c:v>Middle 50%</c:v>
                </c:pt>
                <c:pt idx="2">
                  <c:v>Upper 25%</c:v>
                </c:pt>
              </c:strCache>
            </c:strRef>
          </c:cat>
          <c:val>
            <c:numRef>
              <c:f>Sheet1!$B$1:$B$3</c:f>
              <c:numCache>
                <c:formatCode>General</c:formatCode>
                <c:ptCount val="3"/>
                <c:pt idx="0">
                  <c:v>25</c:v>
                </c:pt>
                <c:pt idx="1">
                  <c:v>50</c:v>
                </c:pt>
                <c:pt idx="2">
                  <c:v>25</c:v>
                </c:pt>
              </c:numCache>
            </c:numRef>
          </c:val>
          <c:extLst>
            <c:ext xmlns:c16="http://schemas.microsoft.com/office/drawing/2014/chart" uri="{C3380CC4-5D6E-409C-BE32-E72D297353CC}">
              <c16:uniqueId val="{00000006-6B6C-4535-A19B-6157099A3D38}"/>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1"/>
          <c:order val="1"/>
          <c:tx>
            <c:strRef>
              <c:f>'53 Data dwells for charts'!$C$51</c:f>
              <c:strCache>
                <c:ptCount val="1"/>
                <c:pt idx="0">
                  <c:v>Dwells minus turnover</c:v>
                </c:pt>
              </c:strCache>
            </c:strRef>
          </c:tx>
          <c:spPr>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a:noFill/>
            </a:ln>
            <a:effectLst/>
          </c:spPr>
          <c:invertIfNegative val="0"/>
          <c:pictureOptions>
            <c:pictureFormat val="stack"/>
          </c:pictureOptions>
          <c:cat>
            <c:strRef>
              <c:f>'53 Data dwells for charts'!$A$53:$A$56</c:f>
              <c:strCache>
                <c:ptCount val="4"/>
                <c:pt idx="0">
                  <c:v>HA social rent &amp; affordable rent</c:v>
                </c:pt>
                <c:pt idx="1">
                  <c:v>Private rent</c:v>
                </c:pt>
                <c:pt idx="2">
                  <c:v>Homebuy / LCHO</c:v>
                </c:pt>
                <c:pt idx="3">
                  <c:v>Ownership</c:v>
                </c:pt>
              </c:strCache>
              <c:extLst/>
            </c:strRef>
          </c:cat>
          <c:val>
            <c:numRef>
              <c:f>'53 Data dwells for charts'!$C$53:$C$56</c:f>
              <c:numCache>
                <c:formatCode>_-* #,##0_-;\-* #,##0_-;_-* "-"??_-;_-@_-</c:formatCode>
                <c:ptCount val="4"/>
                <c:pt idx="0">
                  <c:v>5215</c:v>
                </c:pt>
                <c:pt idx="1">
                  <c:v>5614.7000000000007</c:v>
                </c:pt>
                <c:pt idx="2">
                  <c:v>165</c:v>
                </c:pt>
                <c:pt idx="3">
                  <c:v>30555</c:v>
                </c:pt>
              </c:numCache>
              <c:extLst/>
            </c:numRef>
          </c:val>
          <c:extLst>
            <c:ext xmlns:c16="http://schemas.microsoft.com/office/drawing/2014/chart" uri="{C3380CC4-5D6E-409C-BE32-E72D297353CC}">
              <c16:uniqueId val="{00000000-723F-4F8E-8DF3-C05E8B63BA53}"/>
            </c:ext>
          </c:extLst>
        </c:ser>
        <c:ser>
          <c:idx val="2"/>
          <c:order val="2"/>
          <c:tx>
            <c:strRef>
              <c:f>'53 Data dwells for charts'!$D$51</c:f>
              <c:strCache>
                <c:ptCount val="1"/>
                <c:pt idx="0">
                  <c:v>Approx turnover in a year</c:v>
                </c:pt>
              </c:strCache>
            </c:strRef>
          </c:tx>
          <c:spPr>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a:noFill/>
            </a:ln>
            <a:effectLst/>
          </c:spPr>
          <c:invertIfNegative val="0"/>
          <c:pictureOptions>
            <c:pictureFormat val="stack"/>
          </c:pictureOptions>
          <c:cat>
            <c:strRef>
              <c:f>'53 Data dwells for charts'!$A$53:$A$56</c:f>
              <c:strCache>
                <c:ptCount val="4"/>
                <c:pt idx="0">
                  <c:v>HA social rent &amp; affordable rent</c:v>
                </c:pt>
                <c:pt idx="1">
                  <c:v>Private rent</c:v>
                </c:pt>
                <c:pt idx="2">
                  <c:v>Homebuy / LCHO</c:v>
                </c:pt>
                <c:pt idx="3">
                  <c:v>Ownership</c:v>
                </c:pt>
              </c:strCache>
              <c:extLst/>
            </c:strRef>
          </c:cat>
          <c:val>
            <c:numRef>
              <c:f>'53 Data dwells for charts'!$D$53:$D$56</c:f>
              <c:numCache>
                <c:formatCode>_-* #,##0_-;\-* #,##0_-;_-* "-"??_-;_-@_-</c:formatCode>
                <c:ptCount val="4"/>
                <c:pt idx="0">
                  <c:v>492</c:v>
                </c:pt>
                <c:pt idx="1">
                  <c:v>2406.2999999999997</c:v>
                </c:pt>
                <c:pt idx="2">
                  <c:v>1</c:v>
                </c:pt>
                <c:pt idx="3">
                  <c:v>1248</c:v>
                </c:pt>
              </c:numCache>
              <c:extLst/>
            </c:numRef>
          </c:val>
          <c:extLst>
            <c:ext xmlns:c16="http://schemas.microsoft.com/office/drawing/2014/chart" uri="{C3380CC4-5D6E-409C-BE32-E72D297353CC}">
              <c16:uniqueId val="{00000001-723F-4F8E-8DF3-C05E8B63BA53}"/>
            </c:ext>
          </c:extLst>
        </c:ser>
        <c:ser>
          <c:idx val="3"/>
          <c:order val="3"/>
          <c:tx>
            <c:strRef>
              <c:f>'53 Data dwells for charts'!$E$51</c:f>
              <c:strCache>
                <c:ptCount val="1"/>
                <c:pt idx="0">
                  <c:v>New build</c:v>
                </c:pt>
              </c:strCache>
            </c:strRef>
          </c:tx>
          <c:spPr>
            <a:blipFill>
              <a:blip xmlns:r="http://schemas.openxmlformats.org/officeDocument/2006/relationships" r:embed="rId7">
                <a:extLst>
                  <a:ext uri="{96DAC541-7B7A-43D3-8B79-37D633B846F1}">
                    <asvg:svgBlip xmlns:asvg="http://schemas.microsoft.com/office/drawing/2016/SVG/main" r:embed="rId8"/>
                  </a:ext>
                </a:extLst>
              </a:blip>
              <a:stretch>
                <a:fillRect/>
              </a:stretch>
            </a:blipFill>
            <a:ln>
              <a:noFill/>
            </a:ln>
            <a:effectLst/>
          </c:spPr>
          <c:invertIfNegative val="0"/>
          <c:pictureOptions>
            <c:pictureFormat val="stack"/>
          </c:pictureOptions>
          <c:cat>
            <c:strRef>
              <c:f>'53 Data dwells for charts'!$A$53:$A$56</c:f>
              <c:strCache>
                <c:ptCount val="4"/>
                <c:pt idx="0">
                  <c:v>HA social rent &amp; affordable rent</c:v>
                </c:pt>
                <c:pt idx="1">
                  <c:v>Private rent</c:v>
                </c:pt>
                <c:pt idx="2">
                  <c:v>Homebuy / LCHO</c:v>
                </c:pt>
                <c:pt idx="3">
                  <c:v>Ownership</c:v>
                </c:pt>
              </c:strCache>
              <c:extLst/>
            </c:strRef>
          </c:cat>
          <c:val>
            <c:numRef>
              <c:f>'53 Data dwells for charts'!$E$53:$E$56</c:f>
              <c:numCache>
                <c:formatCode>#,##0</c:formatCode>
                <c:ptCount val="4"/>
                <c:pt idx="0">
                  <c:v>6</c:v>
                </c:pt>
                <c:pt idx="1">
                  <c:v>0</c:v>
                </c:pt>
                <c:pt idx="2" formatCode="_-* #,##0_-;\-* #,##0_-;_-* &quot;-&quot;??_-;_-@_-">
                  <c:v>6</c:v>
                </c:pt>
                <c:pt idx="3" formatCode="General">
                  <c:v>357</c:v>
                </c:pt>
              </c:numCache>
              <c:extLst/>
            </c:numRef>
          </c:val>
          <c:extLst>
            <c:ext xmlns:c16="http://schemas.microsoft.com/office/drawing/2014/chart" uri="{C3380CC4-5D6E-409C-BE32-E72D297353CC}">
              <c16:uniqueId val="{00000002-723F-4F8E-8DF3-C05E8B63BA53}"/>
            </c:ext>
          </c:extLst>
        </c:ser>
        <c:dLbls>
          <c:showLegendKey val="0"/>
          <c:showVal val="0"/>
          <c:showCatName val="0"/>
          <c:showSerName val="0"/>
          <c:showPercent val="0"/>
          <c:showBubbleSize val="0"/>
        </c:dLbls>
        <c:gapWidth val="182"/>
        <c:overlap val="100"/>
        <c:axId val="1014933312"/>
        <c:axId val="1014932328"/>
        <c:extLst>
          <c:ext xmlns:c15="http://schemas.microsoft.com/office/drawing/2012/chart" uri="{02D57815-91ED-43cb-92C2-25804820EDAC}">
            <c15:filteredBarSeries>
              <c15:ser>
                <c:idx val="0"/>
                <c:order val="0"/>
                <c:tx>
                  <c:strRef>
                    <c:extLst>
                      <c:ext uri="{02D57815-91ED-43cb-92C2-25804820EDAC}">
                        <c15:formulaRef>
                          <c15:sqref>'53 Data dwells for charts'!$B$51</c15:sqref>
                        </c15:formulaRef>
                      </c:ext>
                    </c:extLst>
                    <c:strCache>
                      <c:ptCount val="1"/>
                      <c:pt idx="0">
                        <c:v>Number of dwellings (not on chart)</c:v>
                      </c:pt>
                    </c:strCache>
                  </c:strRef>
                </c:tx>
                <c:spPr>
                  <a:solidFill>
                    <a:schemeClr val="accent1"/>
                  </a:solidFill>
                  <a:ln>
                    <a:noFill/>
                  </a:ln>
                  <a:effectLst/>
                </c:spPr>
                <c:invertIfNegative val="0"/>
                <c:cat>
                  <c:strRef>
                    <c:extLst>
                      <c:ext uri="{02D57815-91ED-43cb-92C2-25804820EDAC}">
                        <c15:formulaRef>
                          <c15:sqref>'53 Data dwells for charts'!$A$53:$A$56</c15:sqref>
                        </c15:formulaRef>
                      </c:ext>
                    </c:extLst>
                    <c:strCache>
                      <c:ptCount val="4"/>
                      <c:pt idx="0">
                        <c:v>HA social rent &amp; affordable rent</c:v>
                      </c:pt>
                      <c:pt idx="1">
                        <c:v>Private rent</c:v>
                      </c:pt>
                      <c:pt idx="2">
                        <c:v>Homebuy / LCHO</c:v>
                      </c:pt>
                      <c:pt idx="3">
                        <c:v>Ownership</c:v>
                      </c:pt>
                    </c:strCache>
                  </c:strRef>
                </c:cat>
                <c:val>
                  <c:numRef>
                    <c:extLst>
                      <c:ext uri="{02D57815-91ED-43cb-92C2-25804820EDAC}">
                        <c15:formulaRef>
                          <c15:sqref>'53 Data dwells for charts'!$B$53:$B$56</c15:sqref>
                        </c15:formulaRef>
                      </c:ext>
                    </c:extLst>
                    <c:numCache>
                      <c:formatCode>_-* #,##0_-;\-* #,##0_-;_-* "-"??_-;_-@_-</c:formatCode>
                      <c:ptCount val="4"/>
                      <c:pt idx="0">
                        <c:v>5707</c:v>
                      </c:pt>
                      <c:pt idx="1">
                        <c:v>8021</c:v>
                      </c:pt>
                      <c:pt idx="2">
                        <c:v>166</c:v>
                      </c:pt>
                      <c:pt idx="3">
                        <c:v>31803</c:v>
                      </c:pt>
                    </c:numCache>
                  </c:numRef>
                </c:val>
                <c:extLst>
                  <c:ext xmlns:c16="http://schemas.microsoft.com/office/drawing/2014/chart" uri="{C3380CC4-5D6E-409C-BE32-E72D297353CC}">
                    <c16:uniqueId val="{00000003-723F-4F8E-8DF3-C05E8B63BA53}"/>
                  </c:ext>
                </c:extLst>
              </c15:ser>
            </c15:filteredBarSeries>
          </c:ext>
        </c:extLst>
      </c:barChart>
      <c:catAx>
        <c:axId val="1014933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en-US"/>
          </a:p>
        </c:txPr>
        <c:crossAx val="1014932328"/>
        <c:crosses val="autoZero"/>
        <c:auto val="1"/>
        <c:lblAlgn val="ctr"/>
        <c:lblOffset val="100"/>
        <c:noMultiLvlLbl val="0"/>
      </c:catAx>
      <c:valAx>
        <c:axId val="1014932328"/>
        <c:scaling>
          <c:orientation val="minMax"/>
        </c:scaling>
        <c:delete val="0"/>
        <c:axPos val="b"/>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en-US"/>
          </a:p>
        </c:txPr>
        <c:crossAx val="10149333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lang="en-US" sz="1000" b="0" i="0" u="none" strike="noStrike" kern="1200" baseline="0">
                <a:solidFill>
                  <a:schemeClr val="tx1"/>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lang="en-US" sz="1000" b="0" i="0" u="none" strike="noStrike" kern="1200" baseline="0">
          <a:solidFill>
            <a:schemeClr val="tx1"/>
          </a:solidFill>
          <a:latin typeface="+mn-lt"/>
          <a:ea typeface="+mn-ea"/>
          <a:cs typeface="+mn-cs"/>
        </a:defRPr>
      </a:pPr>
      <a:endParaRPr lang="en-US"/>
    </a:p>
  </c:txPr>
  <c:externalData r:id="rId9">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All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1"/>
          <c:order val="1"/>
          <c:tx>
            <c:strRef>
              <c:f>'53 Data dwells for charts'!$C$87</c:f>
              <c:strCache>
                <c:ptCount val="1"/>
                <c:pt idx="0">
                  <c:v>Dwells minus turnover</c:v>
                </c:pt>
              </c:strCache>
            </c:strRef>
          </c:tx>
          <c:spPr>
            <a:solidFill>
              <a:schemeClr val="bg1">
                <a:lumMod val="65000"/>
              </a:schemeClr>
            </a:solidFill>
            <a:ln>
              <a:noFill/>
            </a:ln>
            <a:effectLst/>
          </c:spPr>
          <c:invertIfNegative val="0"/>
          <c:cat>
            <c:strRef>
              <c:f>'53 Data dwells for charts'!$A$88:$A$92</c:f>
              <c:strCache>
                <c:ptCount val="5"/>
                <c:pt idx="0">
                  <c:v>LA social rent &amp; affordable rent</c:v>
                </c:pt>
                <c:pt idx="1">
                  <c:v>HA social rent &amp; affordable rent</c:v>
                </c:pt>
                <c:pt idx="2">
                  <c:v>Private rent</c:v>
                </c:pt>
                <c:pt idx="3">
                  <c:v>Homebuy / LCHO</c:v>
                </c:pt>
                <c:pt idx="4">
                  <c:v>Ownership</c:v>
                </c:pt>
              </c:strCache>
            </c:strRef>
          </c:cat>
          <c:val>
            <c:numRef>
              <c:f>'53 Data dwells for charts'!$C$88:$C$92</c:f>
              <c:numCache>
                <c:formatCode>_-* #,##0_-;\-* #,##0_-;_-* "-"??_-;_-@_-</c:formatCode>
                <c:ptCount val="5"/>
                <c:pt idx="0">
                  <c:v>12309</c:v>
                </c:pt>
                <c:pt idx="1">
                  <c:v>52987</c:v>
                </c:pt>
                <c:pt idx="2">
                  <c:v>60419.100000000006</c:v>
                </c:pt>
                <c:pt idx="3">
                  <c:v>5446</c:v>
                </c:pt>
                <c:pt idx="4">
                  <c:v>281581</c:v>
                </c:pt>
              </c:numCache>
            </c:numRef>
          </c:val>
          <c:extLst>
            <c:ext xmlns:c16="http://schemas.microsoft.com/office/drawing/2014/chart" uri="{C3380CC4-5D6E-409C-BE32-E72D297353CC}">
              <c16:uniqueId val="{00000000-10F4-4A70-A7BA-704A41B7262B}"/>
            </c:ext>
          </c:extLst>
        </c:ser>
        <c:ser>
          <c:idx val="2"/>
          <c:order val="2"/>
          <c:tx>
            <c:strRef>
              <c:f>'53 Data dwells for charts'!$D$87</c:f>
              <c:strCache>
                <c:ptCount val="1"/>
                <c:pt idx="0">
                  <c:v>Approx turnover in a year</c:v>
                </c:pt>
              </c:strCache>
            </c:strRef>
          </c:tx>
          <c:spPr>
            <a:solidFill>
              <a:srgbClr val="0070C0"/>
            </a:solidFill>
            <a:ln>
              <a:noFill/>
            </a:ln>
            <a:effectLst/>
          </c:spPr>
          <c:invertIfNegative val="0"/>
          <c:cat>
            <c:strRef>
              <c:f>'53 Data dwells for charts'!$A$88:$A$92</c:f>
              <c:strCache>
                <c:ptCount val="5"/>
                <c:pt idx="0">
                  <c:v>LA social rent &amp; affordable rent</c:v>
                </c:pt>
                <c:pt idx="1">
                  <c:v>HA social rent &amp; affordable rent</c:v>
                </c:pt>
                <c:pt idx="2">
                  <c:v>Private rent</c:v>
                </c:pt>
                <c:pt idx="3">
                  <c:v>Homebuy / LCHO</c:v>
                </c:pt>
                <c:pt idx="4">
                  <c:v>Ownership</c:v>
                </c:pt>
              </c:strCache>
            </c:strRef>
          </c:cat>
          <c:val>
            <c:numRef>
              <c:f>'53 Data dwells for charts'!$D$88:$D$92</c:f>
              <c:numCache>
                <c:formatCode>_-* #,##0_-;\-* #,##0_-;_-* "-"??_-;_-@_-</c:formatCode>
                <c:ptCount val="5"/>
                <c:pt idx="0">
                  <c:v>349</c:v>
                </c:pt>
                <c:pt idx="1">
                  <c:v>3809</c:v>
                </c:pt>
                <c:pt idx="2">
                  <c:v>25893.899999999998</c:v>
                </c:pt>
                <c:pt idx="3">
                  <c:v>138</c:v>
                </c:pt>
                <c:pt idx="4">
                  <c:v>10931</c:v>
                </c:pt>
              </c:numCache>
            </c:numRef>
          </c:val>
          <c:extLst>
            <c:ext xmlns:c16="http://schemas.microsoft.com/office/drawing/2014/chart" uri="{C3380CC4-5D6E-409C-BE32-E72D297353CC}">
              <c16:uniqueId val="{00000001-10F4-4A70-A7BA-704A41B7262B}"/>
            </c:ext>
          </c:extLst>
        </c:ser>
        <c:ser>
          <c:idx val="3"/>
          <c:order val="3"/>
          <c:tx>
            <c:strRef>
              <c:f>'53 Data dwells for charts'!$E$87</c:f>
              <c:strCache>
                <c:ptCount val="1"/>
                <c:pt idx="0">
                  <c:v>New build</c:v>
                </c:pt>
              </c:strCache>
            </c:strRef>
          </c:tx>
          <c:spPr>
            <a:solidFill>
              <a:srgbClr val="FF0000"/>
            </a:solidFill>
            <a:ln>
              <a:noFill/>
            </a:ln>
            <a:effectLst/>
          </c:spPr>
          <c:invertIfNegative val="0"/>
          <c:cat>
            <c:strRef>
              <c:f>'53 Data dwells for charts'!$A$88:$A$92</c:f>
              <c:strCache>
                <c:ptCount val="5"/>
                <c:pt idx="0">
                  <c:v>LA social rent &amp; affordable rent</c:v>
                </c:pt>
                <c:pt idx="1">
                  <c:v>HA social rent &amp; affordable rent</c:v>
                </c:pt>
                <c:pt idx="2">
                  <c:v>Private rent</c:v>
                </c:pt>
                <c:pt idx="3">
                  <c:v>Homebuy / LCHO</c:v>
                </c:pt>
                <c:pt idx="4">
                  <c:v>Ownership</c:v>
                </c:pt>
              </c:strCache>
            </c:strRef>
          </c:cat>
          <c:val>
            <c:numRef>
              <c:f>'53 Data dwells for charts'!$E$88:$E$92</c:f>
              <c:numCache>
                <c:formatCode>_-* #,##0_-;\-* #,##0_-;_-* "-"??_-;_-@_-</c:formatCode>
                <c:ptCount val="5"/>
                <c:pt idx="0">
                  <c:v>185</c:v>
                </c:pt>
                <c:pt idx="1">
                  <c:v>1015</c:v>
                </c:pt>
                <c:pt idx="2">
                  <c:v>52</c:v>
                </c:pt>
                <c:pt idx="3">
                  <c:v>698</c:v>
                </c:pt>
                <c:pt idx="4">
                  <c:v>5642</c:v>
                </c:pt>
              </c:numCache>
            </c:numRef>
          </c:val>
          <c:extLst>
            <c:ext xmlns:c16="http://schemas.microsoft.com/office/drawing/2014/chart" uri="{C3380CC4-5D6E-409C-BE32-E72D297353CC}">
              <c16:uniqueId val="{00000002-10F4-4A70-A7BA-704A41B7262B}"/>
            </c:ext>
          </c:extLst>
        </c:ser>
        <c:dLbls>
          <c:showLegendKey val="0"/>
          <c:showVal val="0"/>
          <c:showCatName val="0"/>
          <c:showSerName val="0"/>
          <c:showPercent val="0"/>
          <c:showBubbleSize val="0"/>
        </c:dLbls>
        <c:gapWidth val="182"/>
        <c:overlap val="100"/>
        <c:axId val="1014933312"/>
        <c:axId val="1014932328"/>
        <c:extLst>
          <c:ext xmlns:c15="http://schemas.microsoft.com/office/drawing/2012/chart" uri="{02D57815-91ED-43cb-92C2-25804820EDAC}">
            <c15:filteredBarSeries>
              <c15:ser>
                <c:idx val="0"/>
                <c:order val="0"/>
                <c:tx>
                  <c:strRef>
                    <c:extLst>
                      <c:ext uri="{02D57815-91ED-43cb-92C2-25804820EDAC}">
                        <c15:formulaRef>
                          <c15:sqref>'53 Data dwells for charts'!$B$87</c15:sqref>
                        </c15:formulaRef>
                      </c:ext>
                    </c:extLst>
                    <c:strCache>
                      <c:ptCount val="1"/>
                      <c:pt idx="0">
                        <c:v>Number of dwellings (not on chart)</c:v>
                      </c:pt>
                    </c:strCache>
                  </c:strRef>
                </c:tx>
                <c:spPr>
                  <a:solidFill>
                    <a:schemeClr val="accent1"/>
                  </a:solidFill>
                  <a:ln>
                    <a:noFill/>
                  </a:ln>
                  <a:effectLst/>
                </c:spPr>
                <c:invertIfNegative val="0"/>
                <c:cat>
                  <c:strRef>
                    <c:extLst>
                      <c:ext uri="{02D57815-91ED-43cb-92C2-25804820EDAC}">
                        <c15:formulaRef>
                          <c15:sqref>'53 Data dwells for charts'!$A$88:$A$92</c15:sqref>
                        </c15:formulaRef>
                      </c:ext>
                    </c:extLst>
                    <c:strCache>
                      <c:ptCount val="5"/>
                      <c:pt idx="0">
                        <c:v>LA social rent &amp; affordable rent</c:v>
                      </c:pt>
                      <c:pt idx="1">
                        <c:v>HA social rent &amp; affordable rent</c:v>
                      </c:pt>
                      <c:pt idx="2">
                        <c:v>Private rent</c:v>
                      </c:pt>
                      <c:pt idx="3">
                        <c:v>Homebuy / LCHO</c:v>
                      </c:pt>
                      <c:pt idx="4">
                        <c:v>Ownership</c:v>
                      </c:pt>
                    </c:strCache>
                  </c:strRef>
                </c:cat>
                <c:val>
                  <c:numRef>
                    <c:extLst>
                      <c:ext uri="{02D57815-91ED-43cb-92C2-25804820EDAC}">
                        <c15:formulaRef>
                          <c15:sqref>'53 Data dwells for charts'!$B$88:$B$92</c15:sqref>
                        </c15:formulaRef>
                      </c:ext>
                    </c:extLst>
                    <c:numCache>
                      <c:formatCode>_-* #,##0_-;\-* #,##0_-;_-* "-"??_-;_-@_-</c:formatCode>
                      <c:ptCount val="5"/>
                      <c:pt idx="0">
                        <c:v>12658</c:v>
                      </c:pt>
                      <c:pt idx="1">
                        <c:v>56796</c:v>
                      </c:pt>
                      <c:pt idx="2">
                        <c:v>86313</c:v>
                      </c:pt>
                      <c:pt idx="3">
                        <c:v>5584</c:v>
                      </c:pt>
                      <c:pt idx="4">
                        <c:v>292512</c:v>
                      </c:pt>
                    </c:numCache>
                  </c:numRef>
                </c:val>
                <c:extLst>
                  <c:ext xmlns:c16="http://schemas.microsoft.com/office/drawing/2014/chart" uri="{C3380CC4-5D6E-409C-BE32-E72D297353CC}">
                    <c16:uniqueId val="{00000003-10F4-4A70-A7BA-704A41B7262B}"/>
                  </c:ext>
                </c:extLst>
              </c15:ser>
            </c15:filteredBarSeries>
          </c:ext>
        </c:extLst>
      </c:barChart>
      <c:catAx>
        <c:axId val="1014933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4932328"/>
        <c:crosses val="autoZero"/>
        <c:auto val="1"/>
        <c:lblAlgn val="ctr"/>
        <c:lblOffset val="100"/>
        <c:noMultiLvlLbl val="0"/>
      </c:catAx>
      <c:valAx>
        <c:axId val="10149323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49333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gradFill flip="none" rotWithShape="1">
      <a:gsLst>
        <a:gs pos="0">
          <a:schemeClr val="bg1"/>
        </a:gs>
        <a:gs pos="100000">
          <a:schemeClr val="bg1">
            <a:lumMod val="8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Fenland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1"/>
          <c:order val="0"/>
          <c:tx>
            <c:strRef>
              <c:f>'53 Data dwells for charts'!$C$51</c:f>
              <c:strCache>
                <c:ptCount val="1"/>
                <c:pt idx="0">
                  <c:v>Dwells minus turnover</c:v>
                </c:pt>
              </c:strCache>
            </c:strRef>
          </c:tx>
          <c:spPr>
            <a:solidFill>
              <a:schemeClr val="bg1">
                <a:lumMod val="65000"/>
              </a:schemeClr>
            </a:solidFill>
            <a:ln>
              <a:noFill/>
            </a:ln>
            <a:effectLst/>
          </c:spPr>
          <c:invertIfNegative val="0"/>
          <c:cat>
            <c:strRef>
              <c:f>'53 Data dwells for charts'!$A$53:$A$56</c:f>
              <c:strCache>
                <c:ptCount val="4"/>
                <c:pt idx="0">
                  <c:v>HA social rent &amp; affordable rent</c:v>
                </c:pt>
                <c:pt idx="1">
                  <c:v>Private rent</c:v>
                </c:pt>
                <c:pt idx="2">
                  <c:v>Homebuy / LCHO</c:v>
                </c:pt>
                <c:pt idx="3">
                  <c:v>Ownership</c:v>
                </c:pt>
              </c:strCache>
              <c:extLst/>
            </c:strRef>
          </c:cat>
          <c:val>
            <c:numRef>
              <c:f>'53 Data dwells for charts'!$C$53:$C$56</c:f>
              <c:numCache>
                <c:formatCode>_-* #,##0_-;\-* #,##0_-;_-* "-"??_-;_-@_-</c:formatCode>
                <c:ptCount val="4"/>
                <c:pt idx="0">
                  <c:v>5215</c:v>
                </c:pt>
                <c:pt idx="1">
                  <c:v>5614.7000000000007</c:v>
                </c:pt>
                <c:pt idx="2">
                  <c:v>165</c:v>
                </c:pt>
                <c:pt idx="3">
                  <c:v>30555</c:v>
                </c:pt>
              </c:numCache>
              <c:extLst/>
            </c:numRef>
          </c:val>
          <c:extLst>
            <c:ext xmlns:c16="http://schemas.microsoft.com/office/drawing/2014/chart" uri="{C3380CC4-5D6E-409C-BE32-E72D297353CC}">
              <c16:uniqueId val="{00000000-CF47-43C7-84D2-5711577F0797}"/>
            </c:ext>
          </c:extLst>
        </c:ser>
        <c:ser>
          <c:idx val="2"/>
          <c:order val="1"/>
          <c:tx>
            <c:strRef>
              <c:f>'53 Data dwells for charts'!$D$51</c:f>
              <c:strCache>
                <c:ptCount val="1"/>
                <c:pt idx="0">
                  <c:v>Approx turnover in a year</c:v>
                </c:pt>
              </c:strCache>
            </c:strRef>
          </c:tx>
          <c:spPr>
            <a:solidFill>
              <a:srgbClr val="0070C0"/>
            </a:solidFill>
            <a:ln>
              <a:noFill/>
            </a:ln>
            <a:effectLst/>
          </c:spPr>
          <c:invertIfNegative val="0"/>
          <c:cat>
            <c:strRef>
              <c:f>'53 Data dwells for charts'!$A$53:$A$56</c:f>
              <c:strCache>
                <c:ptCount val="4"/>
                <c:pt idx="0">
                  <c:v>HA social rent &amp; affordable rent</c:v>
                </c:pt>
                <c:pt idx="1">
                  <c:v>Private rent</c:v>
                </c:pt>
                <c:pt idx="2">
                  <c:v>Homebuy / LCHO</c:v>
                </c:pt>
                <c:pt idx="3">
                  <c:v>Ownership</c:v>
                </c:pt>
              </c:strCache>
              <c:extLst/>
            </c:strRef>
          </c:cat>
          <c:val>
            <c:numRef>
              <c:f>'53 Data dwells for charts'!$D$53:$D$56</c:f>
              <c:numCache>
                <c:formatCode>_-* #,##0_-;\-* #,##0_-;_-* "-"??_-;_-@_-</c:formatCode>
                <c:ptCount val="4"/>
                <c:pt idx="0">
                  <c:v>492</c:v>
                </c:pt>
                <c:pt idx="1">
                  <c:v>2406.2999999999997</c:v>
                </c:pt>
                <c:pt idx="2">
                  <c:v>1</c:v>
                </c:pt>
                <c:pt idx="3">
                  <c:v>1248</c:v>
                </c:pt>
              </c:numCache>
              <c:extLst/>
            </c:numRef>
          </c:val>
          <c:extLst>
            <c:ext xmlns:c16="http://schemas.microsoft.com/office/drawing/2014/chart" uri="{C3380CC4-5D6E-409C-BE32-E72D297353CC}">
              <c16:uniqueId val="{00000001-CF47-43C7-84D2-5711577F0797}"/>
            </c:ext>
          </c:extLst>
        </c:ser>
        <c:ser>
          <c:idx val="3"/>
          <c:order val="2"/>
          <c:tx>
            <c:strRef>
              <c:f>'53 Data dwells for charts'!$E$51</c:f>
              <c:strCache>
                <c:ptCount val="1"/>
                <c:pt idx="0">
                  <c:v>New build</c:v>
                </c:pt>
              </c:strCache>
            </c:strRef>
          </c:tx>
          <c:spPr>
            <a:solidFill>
              <a:srgbClr val="FF0000"/>
            </a:solidFill>
            <a:ln>
              <a:noFill/>
            </a:ln>
            <a:effectLst/>
          </c:spPr>
          <c:invertIfNegative val="0"/>
          <c:cat>
            <c:strRef>
              <c:f>'53 Data dwells for charts'!$A$53:$A$56</c:f>
              <c:strCache>
                <c:ptCount val="4"/>
                <c:pt idx="0">
                  <c:v>HA social rent &amp; affordable rent</c:v>
                </c:pt>
                <c:pt idx="1">
                  <c:v>Private rent</c:v>
                </c:pt>
                <c:pt idx="2">
                  <c:v>Homebuy / LCHO</c:v>
                </c:pt>
                <c:pt idx="3">
                  <c:v>Ownership</c:v>
                </c:pt>
              </c:strCache>
              <c:extLst/>
            </c:strRef>
          </c:cat>
          <c:val>
            <c:numRef>
              <c:f>'53 Data dwells for charts'!$E$53:$E$56</c:f>
              <c:numCache>
                <c:formatCode>#,##0</c:formatCode>
                <c:ptCount val="4"/>
                <c:pt idx="0">
                  <c:v>6</c:v>
                </c:pt>
                <c:pt idx="1">
                  <c:v>0</c:v>
                </c:pt>
                <c:pt idx="2" formatCode="_-* #,##0_-;\-* #,##0_-;_-* &quot;-&quot;??_-;_-@_-">
                  <c:v>6</c:v>
                </c:pt>
                <c:pt idx="3" formatCode="General">
                  <c:v>357</c:v>
                </c:pt>
              </c:numCache>
              <c:extLst/>
            </c:numRef>
          </c:val>
          <c:extLst>
            <c:ext xmlns:c16="http://schemas.microsoft.com/office/drawing/2014/chart" uri="{C3380CC4-5D6E-409C-BE32-E72D297353CC}">
              <c16:uniqueId val="{00000002-CF47-43C7-84D2-5711577F0797}"/>
            </c:ext>
          </c:extLst>
        </c:ser>
        <c:dLbls>
          <c:showLegendKey val="0"/>
          <c:showVal val="0"/>
          <c:showCatName val="0"/>
          <c:showSerName val="0"/>
          <c:showPercent val="0"/>
          <c:showBubbleSize val="0"/>
        </c:dLbls>
        <c:gapWidth val="182"/>
        <c:overlap val="100"/>
        <c:axId val="1014933312"/>
        <c:axId val="1014932328"/>
        <c:extLst/>
      </c:barChart>
      <c:catAx>
        <c:axId val="1014933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4932328"/>
        <c:crosses val="autoZero"/>
        <c:auto val="1"/>
        <c:lblAlgn val="ctr"/>
        <c:lblOffset val="100"/>
        <c:noMultiLvlLbl val="0"/>
      </c:catAx>
      <c:valAx>
        <c:axId val="10149323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49333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gradFill>
      <a:gsLst>
        <a:gs pos="0">
          <a:schemeClr val="bg1"/>
        </a:gs>
        <a:gs pos="100000">
          <a:schemeClr val="accent1">
            <a:lumMod val="20000"/>
            <a:lumOff val="80000"/>
          </a:schemeClr>
        </a:gs>
      </a:gsLst>
    </a:gra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781801595753967"/>
          <c:y val="0.16050387217412318"/>
          <c:w val="0.69485177296296941"/>
          <c:h val="0.76780845603537795"/>
        </c:manualLayout>
      </c:layout>
      <c:pieChart>
        <c:varyColors val="1"/>
        <c:ser>
          <c:idx val="2"/>
          <c:order val="2"/>
          <c:tx>
            <c:strRef>
              <c:f>'53 Data dwells for charts'!$A$10</c:f>
              <c:strCache>
                <c:ptCount val="1"/>
                <c:pt idx="0">
                  <c:v>Fenland</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CA8-4516-8349-725AEEA6C3B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CA8-4516-8349-725AEEA6C3B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CA8-4516-8349-725AEEA6C3B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CA8-4516-8349-725AEEA6C3B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CA8-4516-8349-725AEEA6C3B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6CA8-4516-8349-725AEEA6C3B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'53 Data dwells for charts'!$B$7:$G$7</c:f>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f>'53 Data dwells for charts'!$B$10:$G$10</c:f>
              <c:numCache>
                <c:formatCode>#,##0</c:formatCode>
                <c:ptCount val="6"/>
                <c:pt idx="0">
                  <c:v>34</c:v>
                </c:pt>
                <c:pt idx="1">
                  <c:v>5785</c:v>
                </c:pt>
                <c:pt idx="2">
                  <c:v>0</c:v>
                </c:pt>
                <c:pt idx="3" formatCode="_-* #,##0_-;\-* #,##0_-;_-* &quot;-&quot;??_-;_-@_-">
                  <c:v>18757</c:v>
                </c:pt>
                <c:pt idx="4" formatCode="_-* #,##0_-;\-* #,##0_-;_-* &quot;-&quot;??_-;_-@_-">
                  <c:v>13046</c:v>
                </c:pt>
                <c:pt idx="5" formatCode="_-* #,##0_-;\-* #,##0_-;_-* &quot;-&quot;??_-;_-@_-">
                  <c:v>8021</c:v>
                </c:pt>
              </c:numCache>
            </c:numRef>
          </c:val>
          <c:extLst>
            <c:ext xmlns:c16="http://schemas.microsoft.com/office/drawing/2014/chart" uri="{C3380CC4-5D6E-409C-BE32-E72D297353CC}">
              <c16:uniqueId val="{0000000C-6CA8-4516-8349-725AEEA6C3BF}"/>
            </c:ext>
          </c:extLst>
        </c:ser>
        <c:dLbls>
          <c:showLegendKey val="0"/>
          <c:showVal val="0"/>
          <c:showCatName val="0"/>
          <c:showSerName val="0"/>
          <c:showPercent val="0"/>
          <c:showBubbleSize val="0"/>
          <c:showLeaderLines val="1"/>
        </c:dLbls>
        <c:firstSliceAng val="0"/>
        <c:extLst>
          <c:ext xmlns:c15="http://schemas.microsoft.com/office/drawing/2012/chart" uri="{02D57815-91ED-43cb-92C2-25804820EDAC}">
            <c15:filteredPieSeries>
              <c15:ser>
                <c:idx val="0"/>
                <c:order val="0"/>
                <c:tx>
                  <c:strRef>
                    <c:extLst>
                      <c:ext uri="{02D57815-91ED-43cb-92C2-25804820EDAC}">
                        <c15:formulaRef>
                          <c15:sqref>'53 Data dwells for charts'!$A$8</c15:sqref>
                        </c15:formulaRef>
                      </c:ext>
                    </c:extLst>
                    <c:strCache>
                      <c:ptCount val="1"/>
                      <c:pt idx="0">
                        <c:v>Cambridge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E-6CA8-4516-8349-725AEEA6C3B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0-6CA8-4516-8349-725AEEA6C3B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2-6CA8-4516-8349-725AEEA6C3B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4-6CA8-4516-8349-725AEEA6C3B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6-6CA8-4516-8349-725AEEA6C3B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8-6CA8-4516-8349-725AEEA6C3B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c:ext uri="{02D57815-91ED-43cb-92C2-25804820EDAC}">
                        <c15:formulaRef>
                          <c15:sqref>'53 Data dwells for charts'!$B$8:$G$8</c15:sqref>
                        </c15:formulaRef>
                      </c:ext>
                    </c:extLst>
                    <c:numCache>
                      <c:formatCode>#,##0</c:formatCode>
                      <c:ptCount val="6"/>
                      <c:pt idx="0">
                        <c:v>7105</c:v>
                      </c:pt>
                      <c:pt idx="1">
                        <c:v>5310</c:v>
                      </c:pt>
                      <c:pt idx="2">
                        <c:v>104</c:v>
                      </c:pt>
                      <c:pt idx="3" formatCode="_-* #,##0_-;\-* #,##0_-;_-* &quot;-&quot;??_-;_-@_-">
                        <c:v>16656</c:v>
                      </c:pt>
                      <c:pt idx="4" formatCode="_-* #,##0_-;\-* #,##0_-;_-* &quot;-&quot;??_-;_-@_-">
                        <c:v>11304</c:v>
                      </c:pt>
                      <c:pt idx="5" formatCode="_-* #,##0_-;\-* #,##0_-;_-* &quot;-&quot;??_-;_-@_-">
                        <c:v>15192</c:v>
                      </c:pt>
                    </c:numCache>
                  </c:numRef>
                </c:val>
                <c:extLst>
                  <c:ext xmlns:c16="http://schemas.microsoft.com/office/drawing/2014/chart" uri="{C3380CC4-5D6E-409C-BE32-E72D297353CC}">
                    <c16:uniqueId val="{00000019-6CA8-4516-8349-725AEEA6C3BF}"/>
                  </c:ext>
                </c:extLst>
              </c15:ser>
            </c15:filteredPieSeries>
            <c15:filteredPieSeries>
              <c15:ser>
                <c:idx val="1"/>
                <c:order val="1"/>
                <c:tx>
                  <c:strRef>
                    <c:extLst xmlns:c15="http://schemas.microsoft.com/office/drawing/2012/chart">
                      <c:ext xmlns:c15="http://schemas.microsoft.com/office/drawing/2012/chart" uri="{02D57815-91ED-43cb-92C2-25804820EDAC}">
                        <c15:formulaRef>
                          <c15:sqref>'53 Data dwells for charts'!$A$9</c15:sqref>
                        </c15:formulaRef>
                      </c:ext>
                    </c:extLst>
                    <c:strCache>
                      <c:ptCount val="1"/>
                      <c:pt idx="0">
                        <c:v>East Cambridgeshire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1B-6CA8-4516-8349-725AEEA6C3BF}"/>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D-6CA8-4516-8349-725AEEA6C3BF}"/>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1F-6CA8-4516-8349-725AEEA6C3BF}"/>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21-6CA8-4516-8349-725AEEA6C3BF}"/>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23-6CA8-4516-8349-725AEEA6C3BF}"/>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25-6CA8-4516-8349-725AEEA6C3BF}"/>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charts'!$B$9:$G$9</c15:sqref>
                        </c15:formulaRef>
                      </c:ext>
                    </c:extLst>
                    <c:numCache>
                      <c:formatCode>#,##0</c:formatCode>
                      <c:ptCount val="6"/>
                      <c:pt idx="0">
                        <c:v>9</c:v>
                      </c:pt>
                      <c:pt idx="1">
                        <c:v>5316</c:v>
                      </c:pt>
                      <c:pt idx="2">
                        <c:v>126</c:v>
                      </c:pt>
                      <c:pt idx="3" formatCode="_-* #,##0_-;\-* #,##0_-;_-* &quot;-&quot;??_-;_-@_-">
                        <c:v>14565</c:v>
                      </c:pt>
                      <c:pt idx="4" formatCode="_-* #,##0_-;\-* #,##0_-;_-* &quot;-&quot;??_-;_-@_-">
                        <c:v>11937</c:v>
                      </c:pt>
                      <c:pt idx="5" formatCode="_-* #,##0_-;\-* #,##0_-;_-* &quot;-&quot;??_-;_-@_-">
                        <c:v>6352</c:v>
                      </c:pt>
                    </c:numCache>
                  </c:numRef>
                </c:val>
                <c:extLst xmlns:c15="http://schemas.microsoft.com/office/drawing/2012/chart">
                  <c:ext xmlns:c16="http://schemas.microsoft.com/office/drawing/2014/chart" uri="{C3380CC4-5D6E-409C-BE32-E72D297353CC}">
                    <c16:uniqueId val="{00000026-6CA8-4516-8349-725AEEA6C3BF}"/>
                  </c:ext>
                </c:extLst>
              </c15:ser>
            </c15:filteredPieSeries>
            <c15:filteredPieSeries>
              <c15:ser>
                <c:idx val="3"/>
                <c:order val="3"/>
                <c:tx>
                  <c:strRef>
                    <c:extLst xmlns:c15="http://schemas.microsoft.com/office/drawing/2012/chart">
                      <c:ext xmlns:c15="http://schemas.microsoft.com/office/drawing/2012/chart" uri="{02D57815-91ED-43cb-92C2-25804820EDAC}">
                        <c15:formulaRef>
                          <c15:sqref>'53 Data dwells for charts'!$A$11</c15:sqref>
                        </c15:formulaRef>
                      </c:ext>
                    </c:extLst>
                    <c:strCache>
                      <c:ptCount val="1"/>
                      <c:pt idx="0">
                        <c:v>Huntingdonshire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28-6CA8-4516-8349-725AEEA6C3BF}"/>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2A-6CA8-4516-8349-725AEEA6C3BF}"/>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C-6CA8-4516-8349-725AEEA6C3BF}"/>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2E-6CA8-4516-8349-725AEEA6C3BF}"/>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30-6CA8-4516-8349-725AEEA6C3BF}"/>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32-6CA8-4516-8349-725AEEA6C3BF}"/>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charts'!$B$11:$G$11</c15:sqref>
                        </c15:formulaRef>
                      </c:ext>
                    </c:extLst>
                    <c:numCache>
                      <c:formatCode>#,##0</c:formatCode>
                      <c:ptCount val="6"/>
                      <c:pt idx="0">
                        <c:v>65</c:v>
                      </c:pt>
                      <c:pt idx="1">
                        <c:v>10153</c:v>
                      </c:pt>
                      <c:pt idx="2">
                        <c:v>570</c:v>
                      </c:pt>
                      <c:pt idx="3" formatCode="_-* #,##0_-;\-* #,##0_-;_-* &quot;-&quot;??_-;_-@_-">
                        <c:v>29290</c:v>
                      </c:pt>
                      <c:pt idx="4" formatCode="_-* #,##0_-;\-* #,##0_-;_-* &quot;-&quot;??_-;_-@_-">
                        <c:v>25412</c:v>
                      </c:pt>
                      <c:pt idx="5" formatCode="_-* #,##0_-;\-* #,##0_-;_-* &quot;-&quot;??_-;_-@_-">
                        <c:v>12411</c:v>
                      </c:pt>
                    </c:numCache>
                  </c:numRef>
                </c:val>
                <c:extLst xmlns:c15="http://schemas.microsoft.com/office/drawing/2012/chart">
                  <c:ext xmlns:c16="http://schemas.microsoft.com/office/drawing/2014/chart" uri="{C3380CC4-5D6E-409C-BE32-E72D297353CC}">
                    <c16:uniqueId val="{00000033-6CA8-4516-8349-725AEEA6C3BF}"/>
                  </c:ext>
                </c:extLst>
              </c15:ser>
            </c15:filteredPieSeries>
            <c15:filteredPieSeries>
              <c15:ser>
                <c:idx val="4"/>
                <c:order val="4"/>
                <c:tx>
                  <c:strRef>
                    <c:extLst xmlns:c15="http://schemas.microsoft.com/office/drawing/2012/chart">
                      <c:ext xmlns:c15="http://schemas.microsoft.com/office/drawing/2012/chart" uri="{02D57815-91ED-43cb-92C2-25804820EDAC}">
                        <c15:formulaRef>
                          <c15:sqref>'53 Data dwells for charts'!$A$12</c15:sqref>
                        </c15:formulaRef>
                      </c:ext>
                    </c:extLst>
                    <c:strCache>
                      <c:ptCount val="1"/>
                      <c:pt idx="0">
                        <c:v>Peterborough</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35-6CA8-4516-8349-725AEEA6C3BF}"/>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37-6CA8-4516-8349-725AEEA6C3BF}"/>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39-6CA8-4516-8349-725AEEA6C3BF}"/>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3B-6CA8-4516-8349-725AEEA6C3BF}"/>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3D-6CA8-4516-8349-725AEEA6C3BF}"/>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3F-6CA8-4516-8349-725AEEA6C3BF}"/>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charts'!$B$12:$G$12</c15:sqref>
                        </c15:formulaRef>
                      </c:ext>
                    </c:extLst>
                    <c:numCache>
                      <c:formatCode>#,##0</c:formatCode>
                      <c:ptCount val="6"/>
                      <c:pt idx="0">
                        <c:v>88</c:v>
                      </c:pt>
                      <c:pt idx="1">
                        <c:v>16011</c:v>
                      </c:pt>
                      <c:pt idx="2">
                        <c:v>448</c:v>
                      </c:pt>
                      <c:pt idx="3" formatCode="_-* #,##0_-;\-* #,##0_-;_-* &quot;-&quot;??_-;_-@_-">
                        <c:v>26722</c:v>
                      </c:pt>
                      <c:pt idx="4" formatCode="_-* #,##0_-;\-* #,##0_-;_-* &quot;-&quot;??_-;_-@_-">
                        <c:v>24474</c:v>
                      </c:pt>
                      <c:pt idx="5" formatCode="_-* #,##0_-;\-* #,##0_-;_-* &quot;-&quot;??_-;_-@_-">
                        <c:v>17799</c:v>
                      </c:pt>
                    </c:numCache>
                  </c:numRef>
                </c:val>
                <c:extLst xmlns:c15="http://schemas.microsoft.com/office/drawing/2012/chart">
                  <c:ext xmlns:c16="http://schemas.microsoft.com/office/drawing/2014/chart" uri="{C3380CC4-5D6E-409C-BE32-E72D297353CC}">
                    <c16:uniqueId val="{00000040-6CA8-4516-8349-725AEEA6C3BF}"/>
                  </c:ext>
                </c:extLst>
              </c15:ser>
            </c15:filteredPieSeries>
            <c15:filteredPieSeries>
              <c15:ser>
                <c:idx val="5"/>
                <c:order val="5"/>
                <c:tx>
                  <c:strRef>
                    <c:extLst xmlns:c15="http://schemas.microsoft.com/office/drawing/2012/chart">
                      <c:ext xmlns:c15="http://schemas.microsoft.com/office/drawing/2012/chart" uri="{02D57815-91ED-43cb-92C2-25804820EDAC}">
                        <c15:formulaRef>
                          <c15:sqref>'53 Data dwells for charts'!$A$13</c15:sqref>
                        </c15:formulaRef>
                      </c:ext>
                    </c:extLst>
                    <c:strCache>
                      <c:ptCount val="1"/>
                      <c:pt idx="0">
                        <c:v>South Cambridgeshire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42-6CA8-4516-8349-725AEEA6C3BF}"/>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44-6CA8-4516-8349-725AEEA6C3BF}"/>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46-6CA8-4516-8349-725AEEA6C3BF}"/>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48-6CA8-4516-8349-725AEEA6C3BF}"/>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4A-6CA8-4516-8349-725AEEA6C3BF}"/>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4C-6CA8-4516-8349-725AEEA6C3BF}"/>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charts'!$B$13:$G$13</c15:sqref>
                        </c15:formulaRef>
                      </c:ext>
                    </c:extLst>
                    <c:numCache>
                      <c:formatCode>#,##0</c:formatCode>
                      <c:ptCount val="6"/>
                      <c:pt idx="0">
                        <c:v>5787</c:v>
                      </c:pt>
                      <c:pt idx="1">
                        <c:v>4085</c:v>
                      </c:pt>
                      <c:pt idx="2">
                        <c:v>0</c:v>
                      </c:pt>
                      <c:pt idx="3" formatCode="_-* #,##0_-;\-* #,##0_-;_-* &quot;-&quot;??_-;_-@_-">
                        <c:v>27742</c:v>
                      </c:pt>
                      <c:pt idx="4" formatCode="_-* #,##0_-;\-* #,##0_-;_-* &quot;-&quot;??_-;_-@_-">
                        <c:v>21285</c:v>
                      </c:pt>
                      <c:pt idx="5" formatCode="_-* #,##0_-;\-* #,##0_-;_-* &quot;-&quot;??_-;_-@_-">
                        <c:v>9819</c:v>
                      </c:pt>
                    </c:numCache>
                  </c:numRef>
                </c:val>
                <c:extLst xmlns:c15="http://schemas.microsoft.com/office/drawing/2012/chart">
                  <c:ext xmlns:c16="http://schemas.microsoft.com/office/drawing/2014/chart" uri="{C3380CC4-5D6E-409C-BE32-E72D297353CC}">
                    <c16:uniqueId val="{0000004D-6CA8-4516-8349-725AEEA6C3BF}"/>
                  </c:ext>
                </c:extLst>
              </c15:ser>
            </c15:filteredPieSeries>
            <c15:filteredPieSeries>
              <c15:ser>
                <c:idx val="6"/>
                <c:order val="6"/>
                <c:tx>
                  <c:strRef>
                    <c:extLst xmlns:c15="http://schemas.microsoft.com/office/drawing/2012/chart">
                      <c:ext xmlns:c15="http://schemas.microsoft.com/office/drawing/2012/chart" uri="{02D57815-91ED-43cb-92C2-25804820EDAC}">
                        <c15:formulaRef>
                          <c15:sqref>'53 Data dwells for charts'!$A$14</c15:sqref>
                        </c15:formulaRef>
                      </c:ext>
                    </c:extLst>
                    <c:strCache>
                      <c:ptCount val="1"/>
                      <c:pt idx="0">
                        <c:v>West Suffolk</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4F-6CA8-4516-8349-725AEEA6C3BF}"/>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51-6CA8-4516-8349-725AEEA6C3BF}"/>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53-6CA8-4516-8349-725AEEA6C3BF}"/>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55-6CA8-4516-8349-725AEEA6C3BF}"/>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57-6CA8-4516-8349-725AEEA6C3BF}"/>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59-6CA8-4516-8349-725AEEA6C3BF}"/>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charts'!$B$14:$G$14</c15:sqref>
                        </c15:formulaRef>
                      </c:ext>
                    </c:extLst>
                    <c:numCache>
                      <c:formatCode>#,##0</c:formatCode>
                      <c:ptCount val="6"/>
                      <c:pt idx="0">
                        <c:v>54</c:v>
                      </c:pt>
                      <c:pt idx="1">
                        <c:v>12354</c:v>
                      </c:pt>
                      <c:pt idx="2">
                        <c:v>0</c:v>
                      </c:pt>
                      <c:pt idx="3" formatCode="_-* #,##0_-;\-* #,##0_-;_-* &quot;-&quot;??_-;_-@_-">
                        <c:v>29593</c:v>
                      </c:pt>
                      <c:pt idx="4" formatCode="_-* #,##0_-;\-* #,##0_-;_-* &quot;-&quot;??_-;_-@_-">
                        <c:v>21729</c:v>
                      </c:pt>
                      <c:pt idx="5" formatCode="_-* #,##0_-;\-* #,##0_-;_-* &quot;-&quot;??_-;_-@_-">
                        <c:v>16719</c:v>
                      </c:pt>
                    </c:numCache>
                  </c:numRef>
                </c:val>
                <c:extLst xmlns:c15="http://schemas.microsoft.com/office/drawing/2012/chart">
                  <c:ext xmlns:c16="http://schemas.microsoft.com/office/drawing/2014/chart" uri="{C3380CC4-5D6E-409C-BE32-E72D297353CC}">
                    <c16:uniqueId val="{0000005A-6CA8-4516-8349-725AEEA6C3BF}"/>
                  </c:ext>
                </c:extLst>
              </c15:ser>
            </c15:filteredPieSeries>
            <c15:filteredPieSeries>
              <c15:ser>
                <c:idx val="7"/>
                <c:order val="7"/>
                <c:tx>
                  <c:strRef>
                    <c:extLst xmlns:c15="http://schemas.microsoft.com/office/drawing/2012/chart">
                      <c:ext xmlns:c15="http://schemas.microsoft.com/office/drawing/2012/chart" uri="{02D57815-91ED-43cb-92C2-25804820EDAC}">
                        <c15:formulaRef>
                          <c15:sqref>'53 Data dwells for charts'!$A$15</c15:sqref>
                        </c15:formulaRef>
                      </c:ext>
                    </c:extLst>
                    <c:strCache>
                      <c:ptCount val="1"/>
                      <c:pt idx="0">
                        <c:v>Greater Cambridge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5C-6CA8-4516-8349-725AEEA6C3BF}"/>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5E-6CA8-4516-8349-725AEEA6C3BF}"/>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60-6CA8-4516-8349-725AEEA6C3BF}"/>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62-6CA8-4516-8349-725AEEA6C3BF}"/>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64-6CA8-4516-8349-725AEEA6C3BF}"/>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66-6CA8-4516-8349-725AEEA6C3BF}"/>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charts'!$B$15:$G$15</c15:sqref>
                        </c15:formulaRef>
                      </c:ext>
                    </c:extLst>
                    <c:numCache>
                      <c:formatCode>#,##0</c:formatCode>
                      <c:ptCount val="6"/>
                      <c:pt idx="0">
                        <c:v>12892</c:v>
                      </c:pt>
                      <c:pt idx="1">
                        <c:v>9395</c:v>
                      </c:pt>
                      <c:pt idx="2">
                        <c:v>104</c:v>
                      </c:pt>
                      <c:pt idx="3" formatCode="_-* #,##0_-;\-* #,##0_-;_-* &quot;-&quot;??_-;_-@_-">
                        <c:v>44398</c:v>
                      </c:pt>
                      <c:pt idx="4" formatCode="_-* #,##0_-;\-* #,##0_-;_-* &quot;-&quot;??_-;_-@_-">
                        <c:v>32589</c:v>
                      </c:pt>
                      <c:pt idx="5" formatCode="_-* #,##0_-;\-* #,##0_-;_-* &quot;-&quot;??_-;_-@_-">
                        <c:v>25011</c:v>
                      </c:pt>
                    </c:numCache>
                  </c:numRef>
                </c:val>
                <c:extLst xmlns:c15="http://schemas.microsoft.com/office/drawing/2012/chart">
                  <c:ext xmlns:c16="http://schemas.microsoft.com/office/drawing/2014/chart" uri="{C3380CC4-5D6E-409C-BE32-E72D297353CC}">
                    <c16:uniqueId val="{00000067-6CA8-4516-8349-725AEEA6C3BF}"/>
                  </c:ext>
                </c:extLst>
              </c15:ser>
            </c15:filteredPieSeries>
            <c15:filteredPieSeries>
              <c15:ser>
                <c:idx val="8"/>
                <c:order val="8"/>
                <c:tx>
                  <c:strRef>
                    <c:extLst xmlns:c15="http://schemas.microsoft.com/office/drawing/2012/chart">
                      <c:ext xmlns:c15="http://schemas.microsoft.com/office/drawing/2012/chart" uri="{02D57815-91ED-43cb-92C2-25804820EDAC}">
                        <c15:formulaRef>
                          <c15:sqref>'53 Data dwells for charts'!$A$16</c15:sqref>
                        </c15:formulaRef>
                      </c:ext>
                    </c:extLst>
                    <c:strCache>
                      <c:ptCount val="1"/>
                      <c:pt idx="0">
                        <c:v>All</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69-6CA8-4516-8349-725AEEA6C3BF}"/>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6B-6CA8-4516-8349-725AEEA6C3BF}"/>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6D-6CA8-4516-8349-725AEEA6C3BF}"/>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6F-6CA8-4516-8349-725AEEA6C3BF}"/>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71-6CA8-4516-8349-725AEEA6C3BF}"/>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73-6CA8-4516-8349-725AEEA6C3BF}"/>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charts'!$B$16:$G$16</c15:sqref>
                        </c15:formulaRef>
                      </c:ext>
                    </c:extLst>
                    <c:numCache>
                      <c:formatCode>#,##0</c:formatCode>
                      <c:ptCount val="6"/>
                      <c:pt idx="0">
                        <c:v>13142</c:v>
                      </c:pt>
                      <c:pt idx="1">
                        <c:v>59014</c:v>
                      </c:pt>
                      <c:pt idx="2">
                        <c:v>1248</c:v>
                      </c:pt>
                      <c:pt idx="3">
                        <c:v>163325</c:v>
                      </c:pt>
                      <c:pt idx="4">
                        <c:v>129187</c:v>
                      </c:pt>
                      <c:pt idx="5">
                        <c:v>86313</c:v>
                      </c:pt>
                    </c:numCache>
                  </c:numRef>
                </c:val>
                <c:extLst xmlns:c15="http://schemas.microsoft.com/office/drawing/2012/chart">
                  <c:ext xmlns:c16="http://schemas.microsoft.com/office/drawing/2014/chart" uri="{C3380CC4-5D6E-409C-BE32-E72D297353CC}">
                    <c16:uniqueId val="{00000074-6CA8-4516-8349-725AEEA6C3BF}"/>
                  </c:ext>
                </c:extLst>
              </c15:ser>
            </c15:filteredPieSeries>
          </c:ext>
        </c:extLst>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bg1"/>
        </a:gs>
        <a:gs pos="100000">
          <a:schemeClr val="accent1">
            <a:lumMod val="40000"/>
            <a:lumOff val="60000"/>
          </a:schemeClr>
        </a:gs>
      </a:gsLst>
      <a:path path="circle">
        <a:fillToRect l="50000" t="50000" r="50000" b="50000"/>
      </a:path>
    </a:gra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'45 Data Census hhold types'!$E$21</c:f>
              <c:strCache>
                <c:ptCount val="1"/>
                <c:pt idx="0">
                  <c:v>Fenland v2</c:v>
                </c:pt>
              </c:strCache>
            </c:strRef>
          </c:tx>
          <c:spPr>
            <a:solidFill>
              <a:schemeClr val="accent6"/>
            </a:solidFill>
            <a:ln>
              <a:noFill/>
            </a:ln>
            <a:effectLst/>
          </c:spPr>
          <c:invertIfNegative val="0"/>
          <c:dPt>
            <c:idx val="0"/>
            <c:invertIfNegative val="0"/>
            <c:bubble3D val="0"/>
            <c:spPr>
              <a:solidFill>
                <a:schemeClr val="tx2">
                  <a:lumMod val="40000"/>
                  <a:lumOff val="60000"/>
                </a:schemeClr>
              </a:solidFill>
              <a:ln>
                <a:noFill/>
              </a:ln>
              <a:effectLst/>
            </c:spPr>
            <c:extLst>
              <c:ext xmlns:c16="http://schemas.microsoft.com/office/drawing/2014/chart" uri="{C3380CC4-5D6E-409C-BE32-E72D297353CC}">
                <c16:uniqueId val="{00000001-0C18-4BA4-BC6A-318F52B8C735}"/>
              </c:ext>
            </c:extLst>
          </c:dPt>
          <c:dPt>
            <c:idx val="1"/>
            <c:invertIfNegative val="0"/>
            <c:bubble3D val="0"/>
            <c:spPr>
              <a:solidFill>
                <a:schemeClr val="tx2">
                  <a:lumMod val="40000"/>
                  <a:lumOff val="60000"/>
                </a:schemeClr>
              </a:solidFill>
              <a:ln>
                <a:noFill/>
              </a:ln>
              <a:effectLst/>
            </c:spPr>
            <c:extLst>
              <c:ext xmlns:c16="http://schemas.microsoft.com/office/drawing/2014/chart" uri="{C3380CC4-5D6E-409C-BE32-E72D297353CC}">
                <c16:uniqueId val="{00000003-0C18-4BA4-BC6A-318F52B8C735}"/>
              </c:ext>
            </c:extLst>
          </c:dPt>
          <c:dPt>
            <c:idx val="2"/>
            <c:invertIfNegative val="0"/>
            <c:bubble3D val="0"/>
            <c:spPr>
              <a:solidFill>
                <a:schemeClr val="tx2">
                  <a:lumMod val="40000"/>
                  <a:lumOff val="60000"/>
                </a:schemeClr>
              </a:solidFill>
              <a:ln>
                <a:noFill/>
              </a:ln>
              <a:effectLst/>
            </c:spPr>
            <c:extLst>
              <c:ext xmlns:c16="http://schemas.microsoft.com/office/drawing/2014/chart" uri="{C3380CC4-5D6E-409C-BE32-E72D297353CC}">
                <c16:uniqueId val="{00000005-0C18-4BA4-BC6A-318F52B8C735}"/>
              </c:ext>
            </c:extLst>
          </c:dPt>
          <c:dPt>
            <c:idx val="5"/>
            <c:invertIfNegative val="0"/>
            <c:bubble3D val="0"/>
            <c:spPr>
              <a:solidFill>
                <a:schemeClr val="accent4"/>
              </a:solidFill>
              <a:ln>
                <a:noFill/>
              </a:ln>
              <a:effectLst/>
            </c:spPr>
            <c:extLst>
              <c:ext xmlns:c16="http://schemas.microsoft.com/office/drawing/2014/chart" uri="{C3380CC4-5D6E-409C-BE32-E72D297353CC}">
                <c16:uniqueId val="{00000007-0C18-4BA4-BC6A-318F52B8C735}"/>
              </c:ext>
            </c:extLst>
          </c:dPt>
          <c:dPt>
            <c:idx val="6"/>
            <c:invertIfNegative val="0"/>
            <c:bubble3D val="0"/>
            <c:spPr>
              <a:solidFill>
                <a:schemeClr val="accent4"/>
              </a:solidFill>
              <a:ln>
                <a:noFill/>
              </a:ln>
              <a:effectLst/>
            </c:spPr>
            <c:extLst>
              <c:ext xmlns:c16="http://schemas.microsoft.com/office/drawing/2014/chart" uri="{C3380CC4-5D6E-409C-BE32-E72D297353CC}">
                <c16:uniqueId val="{00000009-0C18-4BA4-BC6A-318F52B8C735}"/>
              </c:ext>
            </c:extLst>
          </c:dPt>
          <c:dPt>
            <c:idx val="7"/>
            <c:invertIfNegative val="0"/>
            <c:bubble3D val="0"/>
            <c:spPr>
              <a:solidFill>
                <a:schemeClr val="accent4"/>
              </a:solidFill>
              <a:ln>
                <a:noFill/>
              </a:ln>
              <a:effectLst/>
            </c:spPr>
            <c:extLst>
              <c:ext xmlns:c16="http://schemas.microsoft.com/office/drawing/2014/chart" uri="{C3380CC4-5D6E-409C-BE32-E72D297353CC}">
                <c16:uniqueId val="{0000000B-0C18-4BA4-BC6A-318F52B8C735}"/>
              </c:ext>
            </c:extLst>
          </c:dPt>
          <c:dPt>
            <c:idx val="8"/>
            <c:invertIfNegative val="0"/>
            <c:bubble3D val="0"/>
            <c:spPr>
              <a:solidFill>
                <a:schemeClr val="accent5"/>
              </a:solidFill>
              <a:ln>
                <a:noFill/>
              </a:ln>
              <a:effectLst/>
            </c:spPr>
            <c:extLst>
              <c:ext xmlns:c16="http://schemas.microsoft.com/office/drawing/2014/chart" uri="{C3380CC4-5D6E-409C-BE32-E72D297353CC}">
                <c16:uniqueId val="{0000000D-0C18-4BA4-BC6A-318F52B8C735}"/>
              </c:ext>
            </c:extLst>
          </c:dPt>
          <c:dPt>
            <c:idx val="9"/>
            <c:invertIfNegative val="0"/>
            <c:bubble3D val="0"/>
            <c:spPr>
              <a:solidFill>
                <a:schemeClr val="accent5"/>
              </a:solidFill>
              <a:ln>
                <a:noFill/>
              </a:ln>
              <a:effectLst/>
            </c:spPr>
            <c:extLst>
              <c:ext xmlns:c16="http://schemas.microsoft.com/office/drawing/2014/chart" uri="{C3380CC4-5D6E-409C-BE32-E72D297353CC}">
                <c16:uniqueId val="{0000000F-0C18-4BA4-BC6A-318F52B8C735}"/>
              </c:ext>
            </c:extLst>
          </c:dPt>
          <c:dPt>
            <c:idx val="11"/>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11-0C18-4BA4-BC6A-318F52B8C735}"/>
              </c:ext>
            </c:extLst>
          </c:dPt>
          <c:dLbls>
            <c:dLbl>
              <c:idx val="1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2-0C18-4BA4-BC6A-318F52B8C73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'45 Data Census hhold types'!$A$22:$B$33</c:f>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f>'45 Data Census hhold types'!$E$22:$E$33</c:f>
              <c:numCache>
                <c:formatCode>_-* #,##0_-;\-* #,##0_-;_-* "-"??_-;_-@_-</c:formatCode>
                <c:ptCount val="12"/>
                <c:pt idx="0">
                  <c:v>4365</c:v>
                </c:pt>
                <c:pt idx="1">
                  <c:v>137</c:v>
                </c:pt>
                <c:pt idx="2">
                  <c:v>5809</c:v>
                </c:pt>
                <c:pt idx="3">
                  <c:v>2466</c:v>
                </c:pt>
                <c:pt idx="4">
                  <c:v>1136</c:v>
                </c:pt>
                <c:pt idx="5">
                  <c:v>7460</c:v>
                </c:pt>
                <c:pt idx="6">
                  <c:v>2591</c:v>
                </c:pt>
                <c:pt idx="7">
                  <c:v>1011</c:v>
                </c:pt>
                <c:pt idx="8">
                  <c:v>8442</c:v>
                </c:pt>
                <c:pt idx="9">
                  <c:v>5767</c:v>
                </c:pt>
                <c:pt idx="10">
                  <c:v>1</c:v>
                </c:pt>
                <c:pt idx="11">
                  <c:v>1435</c:v>
                </c:pt>
              </c:numCache>
            </c:numRef>
          </c:val>
          <c:extLst>
            <c:ext xmlns:c16="http://schemas.microsoft.com/office/drawing/2014/chart" uri="{C3380CC4-5D6E-409C-BE32-E72D297353CC}">
              <c16:uniqueId val="{00000013-0C18-4BA4-BC6A-318F52B8C735}"/>
            </c:ext>
          </c:extLst>
        </c:ser>
        <c:dLbls>
          <c:showLegendKey val="0"/>
          <c:showVal val="0"/>
          <c:showCatName val="0"/>
          <c:showSerName val="0"/>
          <c:showPercent val="0"/>
          <c:showBubbleSize val="0"/>
        </c:dLbls>
        <c:gapWidth val="182"/>
        <c:axId val="724414448"/>
        <c:axId val="724410512"/>
      </c:barChart>
      <c:catAx>
        <c:axId val="7244144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24410512"/>
        <c:crosses val="autoZero"/>
        <c:auto val="1"/>
        <c:lblAlgn val="ctr"/>
        <c:lblOffset val="100"/>
        <c:noMultiLvlLbl val="0"/>
      </c:catAx>
      <c:valAx>
        <c:axId val="724410512"/>
        <c:scaling>
          <c:orientation val="minMax"/>
        </c:scaling>
        <c:delete val="1"/>
        <c:axPos val="t"/>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crossAx val="724414448"/>
        <c:crosses val="autoZero"/>
        <c:crossBetween val="between"/>
      </c:valAx>
      <c:spPr>
        <a:noFill/>
        <a:ln>
          <a:noFill/>
        </a:ln>
        <a:effectLst/>
      </c:spPr>
    </c:plotArea>
    <c:plotVisOnly val="1"/>
    <c:dispBlanksAs val="gap"/>
    <c:showDLblsOverMax val="0"/>
  </c:chart>
  <c:spPr>
    <a:gradFill>
      <a:gsLst>
        <a:gs pos="0">
          <a:schemeClr val="accent2">
            <a:lumMod val="5000"/>
            <a:lumOff val="95000"/>
          </a:schemeClr>
        </a:gs>
        <a:gs pos="100000">
          <a:schemeClr val="accent1">
            <a:lumMod val="20000"/>
            <a:lumOff val="80000"/>
          </a:schemeClr>
        </a:gs>
      </a:gsLst>
    </a:gra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5"/>
          <c:order val="5"/>
          <c:tx>
            <c:strRef>
              <c:f>'29 Context All'!$T$34</c:f>
              <c:strCache>
                <c:ptCount val="1"/>
                <c:pt idx="0">
                  <c:v>Fenland</c:v>
                </c:pt>
              </c:strCache>
            </c:strRef>
          </c:tx>
          <c:spPr>
            <a:solidFill>
              <a:schemeClr val="accent1"/>
            </a:solidFill>
            <a:ln>
              <a:noFill/>
            </a:ln>
            <a:effectLst/>
          </c:spPr>
          <c:invertIfNegative val="0"/>
          <c:cat>
            <c:multiLvlStrRef>
              <c:f>'29 Context All'!$M$35:$N$46</c:f>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f>'29 Context All'!$T$35:$T$46</c:f>
              <c:numCache>
                <c:formatCode>0%</c:formatCode>
                <c:ptCount val="12"/>
                <c:pt idx="0">
                  <c:v>0.10745937961595273</c:v>
                </c:pt>
                <c:pt idx="1">
                  <c:v>3.3727227966518958E-3</c:v>
                </c:pt>
                <c:pt idx="2">
                  <c:v>0.1430083702609552</c:v>
                </c:pt>
                <c:pt idx="3">
                  <c:v>6.0709010339734124E-2</c:v>
                </c:pt>
                <c:pt idx="4">
                  <c:v>2.7966518956179222E-2</c:v>
                </c:pt>
                <c:pt idx="5">
                  <c:v>0.18365337272279667</c:v>
                </c:pt>
                <c:pt idx="6">
                  <c:v>6.37863121614968E-2</c:v>
                </c:pt>
                <c:pt idx="7">
                  <c:v>2.4889217134416542E-2</c:v>
                </c:pt>
                <c:pt idx="8">
                  <c:v>0.20782865583456425</c:v>
                </c:pt>
                <c:pt idx="9">
                  <c:v>0.14197439684884294</c:v>
                </c:pt>
                <c:pt idx="10">
                  <c:v>2.4618414574101428E-5</c:v>
                </c:pt>
                <c:pt idx="11">
                  <c:v>3.5327424913835552E-2</c:v>
                </c:pt>
              </c:numCache>
            </c:numRef>
          </c:val>
          <c:extLst>
            <c:ext xmlns:c16="http://schemas.microsoft.com/office/drawing/2014/chart" uri="{C3380CC4-5D6E-409C-BE32-E72D297353CC}">
              <c16:uniqueId val="{00000000-AC01-4463-B450-519BF01869CE}"/>
            </c:ext>
          </c:extLst>
        </c:ser>
        <c:ser>
          <c:idx val="15"/>
          <c:order val="15"/>
          <c:tx>
            <c:strRef>
              <c:f>'29 Context All'!$AD$34</c:f>
              <c:strCache>
                <c:ptCount val="1"/>
                <c:pt idx="0">
                  <c:v>ALL</c:v>
                </c:pt>
              </c:strCache>
            </c:strRef>
          </c:tx>
          <c:spPr>
            <a:solidFill>
              <a:schemeClr val="bg1">
                <a:lumMod val="65000"/>
              </a:schemeClr>
            </a:solidFill>
            <a:ln>
              <a:noFill/>
            </a:ln>
            <a:effectLst/>
          </c:spPr>
          <c:invertIfNegative val="0"/>
          <c:cat>
            <c:multiLvlStrRef>
              <c:f>'29 Context All'!$M$35:$N$46</c:f>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f>'29 Context All'!$AD$35:$AD$46</c:f>
              <c:numCache>
                <c:formatCode>0%</c:formatCode>
                <c:ptCount val="12"/>
                <c:pt idx="0">
                  <c:v>8.776817963729297E-2</c:v>
                </c:pt>
                <c:pt idx="1">
                  <c:v>2.5804520974664173E-3</c:v>
                </c:pt>
                <c:pt idx="2">
                  <c:v>0.11666524764776022</c:v>
                </c:pt>
                <c:pt idx="3">
                  <c:v>5.7087795753736903E-2</c:v>
                </c:pt>
                <c:pt idx="4">
                  <c:v>2.8210924401938335E-2</c:v>
                </c:pt>
                <c:pt idx="5">
                  <c:v>0.21366555467898565</c:v>
                </c:pt>
                <c:pt idx="6">
                  <c:v>5.6436968785441417E-2</c:v>
                </c:pt>
                <c:pt idx="7">
                  <c:v>2.4805648211562607E-2</c:v>
                </c:pt>
                <c:pt idx="8">
                  <c:v>0.20449397326624635</c:v>
                </c:pt>
                <c:pt idx="9">
                  <c:v>0.15918598575967075</c:v>
                </c:pt>
                <c:pt idx="10">
                  <c:v>3.0597328154157622E-3</c:v>
                </c:pt>
                <c:pt idx="11">
                  <c:v>4.6039536944482769E-2</c:v>
                </c:pt>
              </c:numCache>
            </c:numRef>
          </c:val>
          <c:extLst>
            <c:ext xmlns:c16="http://schemas.microsoft.com/office/drawing/2014/chart" uri="{C3380CC4-5D6E-409C-BE32-E72D297353CC}">
              <c16:uniqueId val="{00000001-AC01-4463-B450-519BF01869CE}"/>
            </c:ext>
          </c:extLst>
        </c:ser>
        <c:dLbls>
          <c:showLegendKey val="0"/>
          <c:showVal val="0"/>
          <c:showCatName val="0"/>
          <c:showSerName val="0"/>
          <c:showPercent val="0"/>
          <c:showBubbleSize val="0"/>
        </c:dLbls>
        <c:gapWidth val="219"/>
        <c:overlap val="-27"/>
        <c:axId val="1283671216"/>
        <c:axId val="1283672856"/>
        <c:extLst>
          <c:ext xmlns:c15="http://schemas.microsoft.com/office/drawing/2012/chart" uri="{02D57815-91ED-43cb-92C2-25804820EDAC}">
            <c15:filteredBarSeries>
              <c15:ser>
                <c:idx val="0"/>
                <c:order val="0"/>
                <c:tx>
                  <c:strRef>
                    <c:extLst>
                      <c:ext uri="{02D57815-91ED-43cb-92C2-25804820EDAC}">
                        <c15:formulaRef>
                          <c15:sqref>'29 Context All'!$O$34</c15:sqref>
                        </c15:formulaRef>
                      </c:ext>
                    </c:extLst>
                    <c:strCache>
                      <c:ptCount val="1"/>
                      <c:pt idx="0">
                        <c:v>Cambridge</c:v>
                      </c:pt>
                    </c:strCache>
                  </c:strRef>
                </c:tx>
                <c:spPr>
                  <a:solidFill>
                    <a:schemeClr val="accent1"/>
                  </a:solidFill>
                  <a:ln>
                    <a:noFill/>
                  </a:ln>
                  <a:effectLst/>
                </c:spPr>
                <c:invertIfNegative val="0"/>
                <c:cat>
                  <c:multiLvlStrRef>
                    <c:extLst>
                      <c:ex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c:ext uri="{02D57815-91ED-43cb-92C2-25804820EDAC}">
                        <c15:formulaRef>
                          <c15:sqref>'29 Context All'!$O$35:$O$46</c15:sqref>
                        </c15:formulaRef>
                      </c:ext>
                    </c:extLst>
                    <c:numCache>
                      <c:formatCode>_-* #,##0_-;\-* #,##0_-;_-* "-"??_-;_-@_-</c:formatCode>
                      <c:ptCount val="12"/>
                      <c:pt idx="0">
                        <c:v>2671</c:v>
                      </c:pt>
                      <c:pt idx="1">
                        <c:v>107</c:v>
                      </c:pt>
                      <c:pt idx="2">
                        <c:v>5194</c:v>
                      </c:pt>
                      <c:pt idx="3">
                        <c:v>1835</c:v>
                      </c:pt>
                      <c:pt idx="4">
                        <c:v>1235</c:v>
                      </c:pt>
                      <c:pt idx="5">
                        <c:v>8116</c:v>
                      </c:pt>
                      <c:pt idx="6">
                        <c:v>1977</c:v>
                      </c:pt>
                      <c:pt idx="7">
                        <c:v>1149</c:v>
                      </c:pt>
                      <c:pt idx="8">
                        <c:v>8191</c:v>
                      </c:pt>
                      <c:pt idx="9">
                        <c:v>10654</c:v>
                      </c:pt>
                      <c:pt idx="10">
                        <c:v>1097</c:v>
                      </c:pt>
                      <c:pt idx="11">
                        <c:v>4488</c:v>
                      </c:pt>
                    </c:numCache>
                  </c:numRef>
                </c:val>
                <c:extLst>
                  <c:ext xmlns:c16="http://schemas.microsoft.com/office/drawing/2014/chart" uri="{C3380CC4-5D6E-409C-BE32-E72D297353CC}">
                    <c16:uniqueId val="{00000002-AC01-4463-B450-519BF01869CE}"/>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'29 Context All'!$P$34</c15:sqref>
                        </c15:formulaRef>
                      </c:ext>
                    </c:extLst>
                    <c:strCache>
                      <c:ptCount val="1"/>
                      <c:pt idx="0">
                        <c:v>Cambridge</c:v>
                      </c:pt>
                    </c:strCache>
                  </c:strRef>
                </c:tx>
                <c:spPr>
                  <a:solidFill>
                    <a:schemeClr val="accent2"/>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All'!$P$35:$P$46</c15:sqref>
                        </c15:formulaRef>
                      </c:ext>
                    </c:extLst>
                    <c:numCache>
                      <c:formatCode>0%</c:formatCode>
                      <c:ptCount val="12"/>
                      <c:pt idx="0">
                        <c:v>5.7177719741405147E-2</c:v>
                      </c:pt>
                      <c:pt idx="1">
                        <c:v>2.2905338870574132E-3</c:v>
                      </c:pt>
                      <c:pt idx="2">
                        <c:v>0.1111872243866935</c:v>
                      </c:pt>
                      <c:pt idx="3">
                        <c:v>3.9281585820096762E-2</c:v>
                      </c:pt>
                      <c:pt idx="4">
                        <c:v>2.6437470565569207E-2</c:v>
                      </c:pt>
                      <c:pt idx="5">
                        <c:v>0.17373806567624267</c:v>
                      </c:pt>
                      <c:pt idx="6">
                        <c:v>4.2321359763668277E-2</c:v>
                      </c:pt>
                      <c:pt idx="7">
                        <c:v>2.4596480712420259E-2</c:v>
                      </c:pt>
                      <c:pt idx="8">
                        <c:v>0.17534358008305861</c:v>
                      </c:pt>
                      <c:pt idx="9">
                        <c:v>0.2280686732028942</c:v>
                      </c:pt>
                      <c:pt idx="10">
                        <c:v>2.3483324057027872E-2</c:v>
                      </c:pt>
                      <c:pt idx="11">
                        <c:v>9.6073982103866085E-2</c:v>
                      </c:pt>
                    </c:numCache>
                  </c:numRef>
                </c:val>
                <c:extLst xmlns:c15="http://schemas.microsoft.com/office/drawing/2012/chart">
                  <c:ext xmlns:c16="http://schemas.microsoft.com/office/drawing/2014/chart" uri="{C3380CC4-5D6E-409C-BE32-E72D297353CC}">
                    <c16:uniqueId val="{00000003-AC01-4463-B450-519BF01869CE}"/>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'29 Context All'!$Q$34</c15:sqref>
                        </c15:formulaRef>
                      </c:ext>
                    </c:extLst>
                    <c:strCache>
                      <c:ptCount val="1"/>
                      <c:pt idx="0">
                        <c:v>East Cambridgeshire</c:v>
                      </c:pt>
                    </c:strCache>
                  </c:strRef>
                </c:tx>
                <c:spPr>
                  <a:solidFill>
                    <a:schemeClr val="accent3"/>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All'!$Q$35:$Q$46</c15:sqref>
                        </c15:formulaRef>
                      </c:ext>
                    </c:extLst>
                    <c:numCache>
                      <c:formatCode>_-* #,##0_-;\-* #,##0_-;_-* "-"??_-;_-@_-</c:formatCode>
                      <c:ptCount val="12"/>
                      <c:pt idx="0">
                        <c:v>3296</c:v>
                      </c:pt>
                      <c:pt idx="1">
                        <c:v>96</c:v>
                      </c:pt>
                      <c:pt idx="2">
                        <c:v>4117</c:v>
                      </c:pt>
                      <c:pt idx="3">
                        <c:v>2192</c:v>
                      </c:pt>
                      <c:pt idx="4">
                        <c:v>826</c:v>
                      </c:pt>
                      <c:pt idx="5">
                        <c:v>8254</c:v>
                      </c:pt>
                      <c:pt idx="6">
                        <c:v>1464</c:v>
                      </c:pt>
                      <c:pt idx="7">
                        <c:v>694</c:v>
                      </c:pt>
                      <c:pt idx="8">
                        <c:v>7839</c:v>
                      </c:pt>
                      <c:pt idx="9">
                        <c:v>4776</c:v>
                      </c:pt>
                      <c:pt idx="10">
                        <c:v>2</c:v>
                      </c:pt>
                      <c:pt idx="11">
                        <c:v>1058</c:v>
                      </c:pt>
                    </c:numCache>
                  </c:numRef>
                </c:val>
                <c:extLst xmlns:c15="http://schemas.microsoft.com/office/drawing/2012/chart">
                  <c:ext xmlns:c16="http://schemas.microsoft.com/office/drawing/2014/chart" uri="{C3380CC4-5D6E-409C-BE32-E72D297353CC}">
                    <c16:uniqueId val="{00000004-AC01-4463-B450-519BF01869CE}"/>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'29 Context All'!$R$34</c15:sqref>
                        </c15:formulaRef>
                      </c:ext>
                    </c:extLst>
                    <c:strCache>
                      <c:ptCount val="1"/>
                      <c:pt idx="0">
                        <c:v>East Cambridgeshire</c:v>
                      </c:pt>
                    </c:strCache>
                  </c:strRef>
                </c:tx>
                <c:spPr>
                  <a:solidFill>
                    <a:schemeClr val="accent4"/>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All'!$R$35:$R$46</c15:sqref>
                        </c15:formulaRef>
                      </c:ext>
                    </c:extLst>
                    <c:numCache>
                      <c:formatCode>0%</c:formatCode>
                      <c:ptCount val="12"/>
                      <c:pt idx="0">
                        <c:v>9.522158664124343E-2</c:v>
                      </c:pt>
                      <c:pt idx="1">
                        <c:v>2.7734442711041776E-3</c:v>
                      </c:pt>
                      <c:pt idx="2">
                        <c:v>0.11894031316808228</c:v>
                      </c:pt>
                      <c:pt idx="3">
                        <c:v>6.332697752354538E-2</c:v>
                      </c:pt>
                      <c:pt idx="4">
                        <c:v>2.3863176749292194E-2</c:v>
                      </c:pt>
                      <c:pt idx="5">
                        <c:v>0.23845842722597793</c:v>
                      </c:pt>
                      <c:pt idx="6">
                        <c:v>4.2295025134338707E-2</c:v>
                      </c:pt>
                      <c:pt idx="7">
                        <c:v>2.0049690876523949E-2</c:v>
                      </c:pt>
                      <c:pt idx="8">
                        <c:v>0.22646905876235049</c:v>
                      </c:pt>
                      <c:pt idx="9">
                        <c:v>0.13797885248743283</c:v>
                      </c:pt>
                      <c:pt idx="10">
                        <c:v>5.7780088981337034E-5</c:v>
                      </c:pt>
                      <c:pt idx="11">
                        <c:v>3.0565667071127289E-2</c:v>
                      </c:pt>
                    </c:numCache>
                  </c:numRef>
                </c:val>
                <c:extLst xmlns:c15="http://schemas.microsoft.com/office/drawing/2012/chart">
                  <c:ext xmlns:c16="http://schemas.microsoft.com/office/drawing/2014/chart" uri="{C3380CC4-5D6E-409C-BE32-E72D297353CC}">
                    <c16:uniqueId val="{00000005-AC01-4463-B450-519BF01869CE}"/>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'29 Context All'!$S$34</c15:sqref>
                        </c15:formulaRef>
                      </c:ext>
                    </c:extLst>
                    <c:strCache>
                      <c:ptCount val="1"/>
                      <c:pt idx="0">
                        <c:v>Fenland</c:v>
                      </c:pt>
                    </c:strCache>
                  </c:strRef>
                </c:tx>
                <c:spPr>
                  <a:solidFill>
                    <a:schemeClr val="accent5"/>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All'!$S$35:$S$46</c15:sqref>
                        </c15:formulaRef>
                      </c:ext>
                    </c:extLst>
                    <c:numCache>
                      <c:formatCode>_-* #,##0_-;\-* #,##0_-;_-* "-"??_-;_-@_-</c:formatCode>
                      <c:ptCount val="12"/>
                      <c:pt idx="0">
                        <c:v>4365</c:v>
                      </c:pt>
                      <c:pt idx="1">
                        <c:v>137</c:v>
                      </c:pt>
                      <c:pt idx="2">
                        <c:v>5809</c:v>
                      </c:pt>
                      <c:pt idx="3">
                        <c:v>2466</c:v>
                      </c:pt>
                      <c:pt idx="4">
                        <c:v>1136</c:v>
                      </c:pt>
                      <c:pt idx="5">
                        <c:v>7460</c:v>
                      </c:pt>
                      <c:pt idx="6">
                        <c:v>2591</c:v>
                      </c:pt>
                      <c:pt idx="7">
                        <c:v>1011</c:v>
                      </c:pt>
                      <c:pt idx="8">
                        <c:v>8442</c:v>
                      </c:pt>
                      <c:pt idx="9">
                        <c:v>5767</c:v>
                      </c:pt>
                      <c:pt idx="10">
                        <c:v>1</c:v>
                      </c:pt>
                      <c:pt idx="11">
                        <c:v>1435</c:v>
                      </c:pt>
                    </c:numCache>
                  </c:numRef>
                </c:val>
                <c:extLst xmlns:c15="http://schemas.microsoft.com/office/drawing/2012/chart">
                  <c:ext xmlns:c16="http://schemas.microsoft.com/office/drawing/2014/chart" uri="{C3380CC4-5D6E-409C-BE32-E72D297353CC}">
                    <c16:uniqueId val="{00000006-AC01-4463-B450-519BF01869CE}"/>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'29 Context All'!$U$34</c15:sqref>
                        </c15:formulaRef>
                      </c:ext>
                    </c:extLst>
                    <c:strCache>
                      <c:ptCount val="1"/>
                      <c:pt idx="0">
                        <c:v>Huntingdonshire</c:v>
                      </c:pt>
                    </c:strCache>
                  </c:strRef>
                </c:tx>
                <c:spPr>
                  <a:solidFill>
                    <a:schemeClr val="accent1">
                      <a:lumMod val="6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All'!$U$35:$U$46</c15:sqref>
                        </c15:formulaRef>
                      </c:ext>
                    </c:extLst>
                    <c:numCache>
                      <c:formatCode>_-* #,##0_-;\-* #,##0_-;_-* "-"??_-;_-@_-</c:formatCode>
                      <c:ptCount val="12"/>
                      <c:pt idx="0">
                        <c:v>6396</c:v>
                      </c:pt>
                      <c:pt idx="1">
                        <c:v>168</c:v>
                      </c:pt>
                      <c:pt idx="2">
                        <c:v>7389</c:v>
                      </c:pt>
                      <c:pt idx="3">
                        <c:v>4432</c:v>
                      </c:pt>
                      <c:pt idx="4">
                        <c:v>1931</c:v>
                      </c:pt>
                      <c:pt idx="5">
                        <c:v>15846</c:v>
                      </c:pt>
                      <c:pt idx="6">
                        <c:v>3681</c:v>
                      </c:pt>
                      <c:pt idx="7">
                        <c:v>1398</c:v>
                      </c:pt>
                      <c:pt idx="8">
                        <c:v>15353</c:v>
                      </c:pt>
                      <c:pt idx="9">
                        <c:v>10302</c:v>
                      </c:pt>
                      <c:pt idx="10">
                        <c:v>13</c:v>
                      </c:pt>
                      <c:pt idx="11">
                        <c:v>2424</c:v>
                      </c:pt>
                    </c:numCache>
                  </c:numRef>
                </c:val>
                <c:extLst xmlns:c15="http://schemas.microsoft.com/office/drawing/2012/chart">
                  <c:ext xmlns:c16="http://schemas.microsoft.com/office/drawing/2014/chart" uri="{C3380CC4-5D6E-409C-BE32-E72D297353CC}">
                    <c16:uniqueId val="{00000007-AC01-4463-B450-519BF01869CE}"/>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'29 Context All'!$V$34</c15:sqref>
                        </c15:formulaRef>
                      </c:ext>
                    </c:extLst>
                    <c:strCache>
                      <c:ptCount val="1"/>
                      <c:pt idx="0">
                        <c:v>Huntingdonshire</c:v>
                      </c:pt>
                    </c:strCache>
                  </c:strRef>
                </c:tx>
                <c:spPr>
                  <a:solidFill>
                    <a:schemeClr val="accent2">
                      <a:lumMod val="6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All'!$V$35:$V$46</c15:sqref>
                        </c15:formulaRef>
                      </c:ext>
                    </c:extLst>
                    <c:numCache>
                      <c:formatCode>0%</c:formatCode>
                      <c:ptCount val="12"/>
                      <c:pt idx="0">
                        <c:v>9.225044351174766E-2</c:v>
                      </c:pt>
                      <c:pt idx="1">
                        <c:v>2.423088572541214E-3</c:v>
                      </c:pt>
                      <c:pt idx="2">
                        <c:v>0.10657262775301804</c:v>
                      </c:pt>
                      <c:pt idx="3">
                        <c:v>6.3923384247039652E-2</c:v>
                      </c:pt>
                      <c:pt idx="4">
                        <c:v>2.7851095437958835E-2</c:v>
                      </c:pt>
                      <c:pt idx="5">
                        <c:v>0.22854917571719094</c:v>
                      </c:pt>
                      <c:pt idx="6">
                        <c:v>5.3091601401929818E-2</c:v>
                      </c:pt>
                      <c:pt idx="7">
                        <c:v>2.016355847864653E-2</c:v>
                      </c:pt>
                      <c:pt idx="8">
                        <c:v>0.22143856460848368</c:v>
                      </c:pt>
                      <c:pt idx="9">
                        <c:v>0.14858725282333088</c:v>
                      </c:pt>
                      <c:pt idx="10">
                        <c:v>1.8750090144664157E-4</c:v>
                      </c:pt>
                      <c:pt idx="11">
                        <c:v>3.496170654666609E-2</c:v>
                      </c:pt>
                    </c:numCache>
                  </c:numRef>
                </c:val>
                <c:extLst xmlns:c15="http://schemas.microsoft.com/office/drawing/2012/chart">
                  <c:ext xmlns:c16="http://schemas.microsoft.com/office/drawing/2014/chart" uri="{C3380CC4-5D6E-409C-BE32-E72D297353CC}">
                    <c16:uniqueId val="{00000008-AC01-4463-B450-519BF01869CE}"/>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'29 Context All'!$W$34</c15:sqref>
                        </c15:formulaRef>
                      </c:ext>
                    </c:extLst>
                    <c:strCache>
                      <c:ptCount val="1"/>
                      <c:pt idx="0">
                        <c:v>Peterborough</c:v>
                      </c:pt>
                    </c:strCache>
                  </c:strRef>
                </c:tx>
                <c:spPr>
                  <a:solidFill>
                    <a:schemeClr val="accent3">
                      <a:lumMod val="6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All'!$W$35:$W$46</c15:sqref>
                        </c15:formulaRef>
                      </c:ext>
                    </c:extLst>
                    <c:numCache>
                      <c:formatCode>_-* #,##0_-;\-* #,##0_-;_-* "-"??_-;_-@_-</c:formatCode>
                      <c:ptCount val="12"/>
                      <c:pt idx="0">
                        <c:v>5192</c:v>
                      </c:pt>
                      <c:pt idx="1">
                        <c:v>123</c:v>
                      </c:pt>
                      <c:pt idx="2">
                        <c:v>8093</c:v>
                      </c:pt>
                      <c:pt idx="3">
                        <c:v>3932</c:v>
                      </c:pt>
                      <c:pt idx="4">
                        <c:v>2416</c:v>
                      </c:pt>
                      <c:pt idx="5">
                        <c:v>15296</c:v>
                      </c:pt>
                      <c:pt idx="6">
                        <c:v>5882</c:v>
                      </c:pt>
                      <c:pt idx="7">
                        <c:v>3074</c:v>
                      </c:pt>
                      <c:pt idx="8">
                        <c:v>12995</c:v>
                      </c:pt>
                      <c:pt idx="9">
                        <c:v>13159</c:v>
                      </c:pt>
                      <c:pt idx="10">
                        <c:v>47</c:v>
                      </c:pt>
                      <c:pt idx="11">
                        <c:v>3814</c:v>
                      </c:pt>
                    </c:numCache>
                  </c:numRef>
                </c:val>
                <c:extLst xmlns:c15="http://schemas.microsoft.com/office/drawing/2012/chart">
                  <c:ext xmlns:c16="http://schemas.microsoft.com/office/drawing/2014/chart" uri="{C3380CC4-5D6E-409C-BE32-E72D297353CC}">
                    <c16:uniqueId val="{00000009-AC01-4463-B450-519BF01869CE}"/>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'29 Context All'!$X$34</c15:sqref>
                        </c15:formulaRef>
                      </c:ext>
                    </c:extLst>
                    <c:strCache>
                      <c:ptCount val="1"/>
                      <c:pt idx="0">
                        <c:v>Peterborough</c:v>
                      </c:pt>
                    </c:strCache>
                  </c:strRef>
                </c:tx>
                <c:spPr>
                  <a:solidFill>
                    <a:schemeClr val="accent4">
                      <a:lumMod val="6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All'!$X$35:$X$46</c15:sqref>
                        </c15:formulaRef>
                      </c:ext>
                    </c:extLst>
                    <c:numCache>
                      <c:formatCode>0%</c:formatCode>
                      <c:ptCount val="12"/>
                      <c:pt idx="0">
                        <c:v>7.0140361779446922E-2</c:v>
                      </c:pt>
                      <c:pt idx="1">
                        <c:v>1.6616457047133998E-3</c:v>
                      </c:pt>
                      <c:pt idx="2">
                        <c:v>0.10933088364427272</c:v>
                      </c:pt>
                      <c:pt idx="3">
                        <c:v>5.3118625292138927E-2</c:v>
                      </c:pt>
                      <c:pt idx="4">
                        <c:v>3.2638504248679465E-2</c:v>
                      </c:pt>
                      <c:pt idx="5">
                        <c:v>0.20663847723005013</c:v>
                      </c:pt>
                      <c:pt idx="6">
                        <c:v>7.9461788903448932E-2</c:v>
                      </c:pt>
                      <c:pt idx="7">
                        <c:v>4.1527633303162531E-2</c:v>
                      </c:pt>
                      <c:pt idx="8">
                        <c:v>0.17555354416870433</c:v>
                      </c:pt>
                      <c:pt idx="9">
                        <c:v>0.17776907177498885</c:v>
                      </c:pt>
                      <c:pt idx="10">
                        <c:v>6.3493778960593329E-4</c:v>
                      </c:pt>
                      <c:pt idx="11">
                        <c:v>5.1524526160787863E-2</c:v>
                      </c:pt>
                    </c:numCache>
                  </c:numRef>
                </c:val>
                <c:extLst xmlns:c15="http://schemas.microsoft.com/office/drawing/2012/chart">
                  <c:ext xmlns:c16="http://schemas.microsoft.com/office/drawing/2014/chart" uri="{C3380CC4-5D6E-409C-BE32-E72D297353CC}">
                    <c16:uniqueId val="{0000000A-AC01-4463-B450-519BF01869CE}"/>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'29 Context All'!$Y$34</c15:sqref>
                        </c15:formulaRef>
                      </c:ext>
                    </c:extLst>
                    <c:strCache>
                      <c:ptCount val="1"/>
                      <c:pt idx="0">
                        <c:v>South Cambridgeshire</c:v>
                      </c:pt>
                    </c:strCache>
                  </c:strRef>
                </c:tx>
                <c:spPr>
                  <a:solidFill>
                    <a:schemeClr val="accent5">
                      <a:lumMod val="6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All'!$Y$35:$Y$46</c15:sqref>
                        </c15:formulaRef>
                      </c:ext>
                    </c:extLst>
                    <c:numCache>
                      <c:formatCode>_-* #,##0_-;\-* #,##0_-;_-* "-"??_-;_-@_-</c:formatCode>
                      <c:ptCount val="12"/>
                      <c:pt idx="0">
                        <c:v>5818</c:v>
                      </c:pt>
                      <c:pt idx="1">
                        <c:v>153</c:v>
                      </c:pt>
                      <c:pt idx="2">
                        <c:v>6899</c:v>
                      </c:pt>
                      <c:pt idx="3">
                        <c:v>3723</c:v>
                      </c:pt>
                      <c:pt idx="4">
                        <c:v>1547</c:v>
                      </c:pt>
                      <c:pt idx="5">
                        <c:v>15037</c:v>
                      </c:pt>
                      <c:pt idx="6">
                        <c:v>2545</c:v>
                      </c:pt>
                      <c:pt idx="7">
                        <c:v>1103</c:v>
                      </c:pt>
                      <c:pt idx="8">
                        <c:v>13196</c:v>
                      </c:pt>
                      <c:pt idx="9">
                        <c:v>7873</c:v>
                      </c:pt>
                      <c:pt idx="10">
                        <c:v>34</c:v>
                      </c:pt>
                      <c:pt idx="11">
                        <c:v>2032</c:v>
                      </c:pt>
                    </c:numCache>
                  </c:numRef>
                </c:val>
                <c:extLst xmlns:c15="http://schemas.microsoft.com/office/drawing/2012/chart">
                  <c:ext xmlns:c16="http://schemas.microsoft.com/office/drawing/2014/chart" uri="{C3380CC4-5D6E-409C-BE32-E72D297353CC}">
                    <c16:uniqueId val="{0000000B-AC01-4463-B450-519BF01869CE}"/>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'29 Context All'!$Z$34</c15:sqref>
                        </c15:formulaRef>
                      </c:ext>
                    </c:extLst>
                    <c:strCache>
                      <c:ptCount val="1"/>
                      <c:pt idx="0">
                        <c:v>South Cambridgeshire</c:v>
                      </c:pt>
                    </c:strCache>
                  </c:strRef>
                </c:tx>
                <c:spPr>
                  <a:solidFill>
                    <a:schemeClr val="accent6">
                      <a:lumMod val="6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All'!$Z$35:$Z$46</c15:sqref>
                        </c15:formulaRef>
                      </c:ext>
                    </c:extLst>
                    <c:numCache>
                      <c:formatCode>0%</c:formatCode>
                      <c:ptCount val="12"/>
                      <c:pt idx="0">
                        <c:v>9.7031354236157441E-2</c:v>
                      </c:pt>
                      <c:pt idx="1">
                        <c:v>2.5517011340893928E-3</c:v>
                      </c:pt>
                      <c:pt idx="2">
                        <c:v>0.11506004002668446</c:v>
                      </c:pt>
                      <c:pt idx="3">
                        <c:v>6.2091394262841895E-2</c:v>
                      </c:pt>
                      <c:pt idx="4">
                        <c:v>2.5800533689126083E-2</c:v>
                      </c:pt>
                      <c:pt idx="5">
                        <c:v>0.25078385590393598</c:v>
                      </c:pt>
                      <c:pt idx="6">
                        <c:v>4.2444963308872583E-2</c:v>
                      </c:pt>
                      <c:pt idx="7">
                        <c:v>1.8395597064709807E-2</c:v>
                      </c:pt>
                      <c:pt idx="8">
                        <c:v>0.22008005336891262</c:v>
                      </c:pt>
                      <c:pt idx="9">
                        <c:v>0.13130420280186791</c:v>
                      </c:pt>
                      <c:pt idx="10">
                        <c:v>5.6704469646430956E-4</c:v>
                      </c:pt>
                      <c:pt idx="11">
                        <c:v>3.388925950633756E-2</c:v>
                      </c:pt>
                    </c:numCache>
                  </c:numRef>
                </c:val>
                <c:extLst xmlns:c15="http://schemas.microsoft.com/office/drawing/2012/chart">
                  <c:ext xmlns:c16="http://schemas.microsoft.com/office/drawing/2014/chart" uri="{C3380CC4-5D6E-409C-BE32-E72D297353CC}">
                    <c16:uniqueId val="{0000000C-AC01-4463-B450-519BF01869CE}"/>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'29 Context All'!$AA$34</c15:sqref>
                        </c15:formulaRef>
                      </c:ext>
                    </c:extLst>
                    <c:strCache>
                      <c:ptCount val="1"/>
                      <c:pt idx="0">
                        <c:v>West Suffolk</c:v>
                      </c:pt>
                    </c:strCache>
                  </c:strRef>
                </c:tx>
                <c:spPr>
                  <a:solidFill>
                    <a:schemeClr val="accent1">
                      <a:lumMod val="80000"/>
                      <a:lumOff val="2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All'!$AA$35:$AA$46</c15:sqref>
                        </c15:formulaRef>
                      </c:ext>
                    </c:extLst>
                    <c:numCache>
                      <c:formatCode>_-* #,##0_-;\-* #,##0_-;_-* "-"??_-;_-@_-</c:formatCode>
                      <c:ptCount val="12"/>
                      <c:pt idx="0">
                        <c:v>7057</c:v>
                      </c:pt>
                      <c:pt idx="1">
                        <c:v>239</c:v>
                      </c:pt>
                      <c:pt idx="2">
                        <c:v>8750</c:v>
                      </c:pt>
                      <c:pt idx="3">
                        <c:v>4052</c:v>
                      </c:pt>
                      <c:pt idx="4">
                        <c:v>2093</c:v>
                      </c:pt>
                      <c:pt idx="5">
                        <c:v>14697</c:v>
                      </c:pt>
                      <c:pt idx="6">
                        <c:v>4234</c:v>
                      </c:pt>
                      <c:pt idx="7">
                        <c:v>1405</c:v>
                      </c:pt>
                      <c:pt idx="8">
                        <c:v>15054</c:v>
                      </c:pt>
                      <c:pt idx="9">
                        <c:v>10577</c:v>
                      </c:pt>
                      <c:pt idx="10">
                        <c:v>19</c:v>
                      </c:pt>
                      <c:pt idx="11">
                        <c:v>3001</c:v>
                      </c:pt>
                    </c:numCache>
                  </c:numRef>
                </c:val>
                <c:extLst xmlns:c15="http://schemas.microsoft.com/office/drawing/2012/chart">
                  <c:ext xmlns:c16="http://schemas.microsoft.com/office/drawing/2014/chart" uri="{C3380CC4-5D6E-409C-BE32-E72D297353CC}">
                    <c16:uniqueId val="{0000000D-AC01-4463-B450-519BF01869CE}"/>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'29 Context All'!$AB$34</c15:sqref>
                        </c15:formulaRef>
                      </c:ext>
                    </c:extLst>
                    <c:strCache>
                      <c:ptCount val="1"/>
                      <c:pt idx="0">
                        <c:v>West Suffolk</c:v>
                      </c:pt>
                    </c:strCache>
                  </c:strRef>
                </c:tx>
                <c:spPr>
                  <a:solidFill>
                    <a:schemeClr val="accent2">
                      <a:lumMod val="80000"/>
                      <a:lumOff val="2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All'!$AB$35:$AB$46</c15:sqref>
                        </c15:formulaRef>
                      </c:ext>
                    </c:extLst>
                    <c:numCache>
                      <c:formatCode>0%</c:formatCode>
                      <c:ptCount val="12"/>
                      <c:pt idx="0">
                        <c:v>9.914580347860294E-2</c:v>
                      </c:pt>
                      <c:pt idx="1">
                        <c:v>3.3577790890443678E-3</c:v>
                      </c:pt>
                      <c:pt idx="2">
                        <c:v>0.12293124279974149</c:v>
                      </c:pt>
                      <c:pt idx="3">
                        <c:v>5.6927702379948861E-2</c:v>
                      </c:pt>
                      <c:pt idx="4">
                        <c:v>2.9405153277698166E-2</c:v>
                      </c:pt>
                      <c:pt idx="5">
                        <c:v>0.20648234004889152</c:v>
                      </c:pt>
                      <c:pt idx="6">
                        <c:v>5.9484672230183486E-2</c:v>
                      </c:pt>
                      <c:pt idx="7">
                        <c:v>1.9739245272415634E-2</c:v>
                      </c:pt>
                      <c:pt idx="8">
                        <c:v>0.21149793475512096</c:v>
                      </c:pt>
                      <c:pt idx="9">
                        <c:v>0.14859928629632752</c:v>
                      </c:pt>
                      <c:pt idx="10">
                        <c:v>2.6693641293658153E-4</c:v>
                      </c:pt>
                      <c:pt idx="11">
                        <c:v>4.2161903959088483E-2</c:v>
                      </c:pt>
                    </c:numCache>
                  </c:numRef>
                </c:val>
                <c:extLst xmlns:c15="http://schemas.microsoft.com/office/drawing/2012/chart">
                  <c:ext xmlns:c16="http://schemas.microsoft.com/office/drawing/2014/chart" uri="{C3380CC4-5D6E-409C-BE32-E72D297353CC}">
                    <c16:uniqueId val="{0000000E-AC01-4463-B450-519BF01869CE}"/>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'29 Context All'!$AC$34</c15:sqref>
                        </c15:formulaRef>
                      </c:ext>
                    </c:extLst>
                    <c:strCache>
                      <c:ptCount val="1"/>
                      <c:pt idx="0">
                        <c:v>All</c:v>
                      </c:pt>
                    </c:strCache>
                  </c:strRef>
                </c:tx>
                <c:spPr>
                  <a:solidFill>
                    <a:schemeClr val="accent3">
                      <a:lumMod val="80000"/>
                      <a:lumOff val="2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All'!$AC$35:$AC$46</c15:sqref>
                        </c15:formulaRef>
                      </c:ext>
                    </c:extLst>
                    <c:numCache>
                      <c:formatCode>_-* #,##0_-;\-* #,##0_-;_-* "-"??_-;_-@_-</c:formatCode>
                      <c:ptCount val="12"/>
                      <c:pt idx="0">
                        <c:v>34795.519280845518</c:v>
                      </c:pt>
                      <c:pt idx="1">
                        <c:v>1023.0150731363661</c:v>
                      </c:pt>
                      <c:pt idx="2">
                        <c:v>46251.704099459239</c:v>
                      </c:pt>
                      <c:pt idx="3">
                        <c:v>22632.342450977485</c:v>
                      </c:pt>
                      <c:pt idx="4">
                        <c:v>11184.164557299648</c:v>
                      </c:pt>
                      <c:pt idx="5">
                        <c:v>84707.28182137449</c:v>
                      </c:pt>
                      <c:pt idx="6">
                        <c:v>22374.323401050675</c:v>
                      </c:pt>
                      <c:pt idx="7">
                        <c:v>9834.1496221775706</c:v>
                      </c:pt>
                      <c:pt idx="8">
                        <c:v>81071.226713456825</c:v>
                      </c:pt>
                      <c:pt idx="9">
                        <c:v>63108.96568244994</c:v>
                      </c:pt>
                      <c:pt idx="10">
                        <c:v>1213.0249552059479</c:v>
                      </c:pt>
                      <c:pt idx="11">
                        <c:v>18252.282342566301</c:v>
                      </c:pt>
                    </c:numCache>
                  </c:numRef>
                </c:val>
                <c:extLst xmlns:c15="http://schemas.microsoft.com/office/drawing/2012/chart">
                  <c:ext xmlns:c16="http://schemas.microsoft.com/office/drawing/2014/chart" uri="{C3380CC4-5D6E-409C-BE32-E72D297353CC}">
                    <c16:uniqueId val="{0000000F-AC01-4463-B450-519BF01869CE}"/>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'29 Context All'!$AE$34</c15:sqref>
                        </c15:formulaRef>
                      </c:ext>
                    </c:extLst>
                    <c:strCache>
                      <c:ptCount val="1"/>
                      <c:pt idx="0">
                        <c:v>Greater Cambridge</c:v>
                      </c:pt>
                    </c:strCache>
                  </c:strRef>
                </c:tx>
                <c:spPr>
                  <a:solidFill>
                    <a:schemeClr val="accent5">
                      <a:lumMod val="80000"/>
                      <a:lumOff val="2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All'!$AE$35:$AE$46</c15:sqref>
                        </c15:formulaRef>
                      </c:ext>
                    </c:extLst>
                    <c:numCache>
                      <c:formatCode>_-* #,##0_-;\-* #,##0_-;_-* "-"??_-;_-@_-</c:formatCode>
                      <c:ptCount val="12"/>
                      <c:pt idx="0">
                        <c:v>8489</c:v>
                      </c:pt>
                      <c:pt idx="1">
                        <c:v>260</c:v>
                      </c:pt>
                      <c:pt idx="2">
                        <c:v>12093</c:v>
                      </c:pt>
                      <c:pt idx="3">
                        <c:v>5558</c:v>
                      </c:pt>
                      <c:pt idx="4">
                        <c:v>2782</c:v>
                      </c:pt>
                      <c:pt idx="5">
                        <c:v>23153</c:v>
                      </c:pt>
                      <c:pt idx="6">
                        <c:v>4522</c:v>
                      </c:pt>
                      <c:pt idx="7">
                        <c:v>2252</c:v>
                      </c:pt>
                      <c:pt idx="8">
                        <c:v>21387</c:v>
                      </c:pt>
                      <c:pt idx="9">
                        <c:v>18527</c:v>
                      </c:pt>
                      <c:pt idx="10">
                        <c:v>1131</c:v>
                      </c:pt>
                      <c:pt idx="11">
                        <c:v>6520</c:v>
                      </c:pt>
                    </c:numCache>
                  </c:numRef>
                </c:val>
                <c:extLst xmlns:c15="http://schemas.microsoft.com/office/drawing/2012/chart">
                  <c:ext xmlns:c16="http://schemas.microsoft.com/office/drawing/2014/chart" uri="{C3380CC4-5D6E-409C-BE32-E72D297353CC}">
                    <c16:uniqueId val="{00000010-AC01-4463-B450-519BF01869CE}"/>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'29 Context All'!$AF$34</c15:sqref>
                        </c15:formulaRef>
                      </c:ext>
                    </c:extLst>
                    <c:strCache>
                      <c:ptCount val="1"/>
                      <c:pt idx="0">
                        <c:v>Greater Cambridge</c:v>
                      </c:pt>
                    </c:strCache>
                  </c:strRef>
                </c:tx>
                <c:spPr>
                  <a:solidFill>
                    <a:schemeClr val="accent6">
                      <a:lumMod val="80000"/>
                      <a:lumOff val="2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All'!$AF$35:$AF$46</c15:sqref>
                        </c15:formulaRef>
                      </c:ext>
                    </c:extLst>
                    <c:numCache>
                      <c:formatCode>0%</c:formatCode>
                      <c:ptCount val="12"/>
                      <c:pt idx="0">
                        <c:v>7.9578903950353413E-2</c:v>
                      </c:pt>
                      <c:pt idx="1">
                        <c:v>2.4373324333952042E-3</c:v>
                      </c:pt>
                      <c:pt idx="2">
                        <c:v>0.11336408121941617</c:v>
                      </c:pt>
                      <c:pt idx="3">
                        <c:v>5.2102667941579014E-2</c:v>
                      </c:pt>
                      <c:pt idx="4">
                        <c:v>2.6079457037328682E-2</c:v>
                      </c:pt>
                      <c:pt idx="5">
                        <c:v>0.21704445319384291</c:v>
                      </c:pt>
                      <c:pt idx="6">
                        <c:v>4.2390835630050437E-2</c:v>
                      </c:pt>
                      <c:pt idx="7">
                        <c:v>2.111104861540769E-2</c:v>
                      </c:pt>
                      <c:pt idx="8">
                        <c:v>0.20048934135778165</c:v>
                      </c:pt>
                      <c:pt idx="9">
                        <c:v>0.1736786845904344</c:v>
                      </c:pt>
                      <c:pt idx="10">
                        <c:v>1.0602396085269137E-2</c:v>
                      </c:pt>
                      <c:pt idx="11">
                        <c:v>6.1120797945141268E-2</c:v>
                      </c:pt>
                    </c:numCache>
                  </c:numRef>
                </c:val>
                <c:extLst xmlns:c15="http://schemas.microsoft.com/office/drawing/2012/chart">
                  <c:ext xmlns:c16="http://schemas.microsoft.com/office/drawing/2014/chart" uri="{C3380CC4-5D6E-409C-BE32-E72D297353CC}">
                    <c16:uniqueId val="{00000011-AC01-4463-B450-519BF01869CE}"/>
                  </c:ext>
                </c:extLst>
              </c15:ser>
            </c15:filteredBarSeries>
          </c:ext>
        </c:extLst>
      </c:barChart>
      <c:catAx>
        <c:axId val="1283671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3672856"/>
        <c:crosses val="autoZero"/>
        <c:auto val="1"/>
        <c:lblAlgn val="ctr"/>
        <c:lblOffset val="100"/>
        <c:noMultiLvlLbl val="0"/>
      </c:catAx>
      <c:valAx>
        <c:axId val="12836728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3671216"/>
        <c:crosses val="autoZero"/>
        <c:crossBetween val="between"/>
      </c:valAx>
      <c:spPr>
        <a:noFill/>
        <a:ln>
          <a:noFill/>
        </a:ln>
        <a:effectLst/>
      </c:spPr>
    </c:plotArea>
    <c:legend>
      <c:legendPos val="t"/>
      <c:overlay val="1"/>
      <c:spPr>
        <a:solidFill>
          <a:schemeClr val="bg1"/>
        </a:solid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'46 Data Census size tenure'!$E$171</c:f>
              <c:strCache>
                <c:ptCount val="1"/>
                <c:pt idx="0">
                  <c:v>Fenland</c:v>
                </c:pt>
              </c:strCache>
            </c:strRef>
          </c:tx>
          <c:spPr>
            <a:solidFill>
              <a:schemeClr val="accent1"/>
            </a:solidFill>
            <a:ln>
              <a:noFill/>
            </a:ln>
            <a:effectLst/>
          </c:spPr>
          <c:invertIfNegative val="0"/>
          <c:dPt>
            <c:idx val="5"/>
            <c:invertIfNegative val="0"/>
            <c:bubble3D val="0"/>
            <c:spPr>
              <a:solidFill>
                <a:schemeClr val="accent2"/>
              </a:solidFill>
              <a:ln>
                <a:noFill/>
              </a:ln>
              <a:effectLst/>
            </c:spPr>
            <c:extLst>
              <c:ext xmlns:c16="http://schemas.microsoft.com/office/drawing/2014/chart" uri="{C3380CC4-5D6E-409C-BE32-E72D297353CC}">
                <c16:uniqueId val="{00000001-1C22-4F5A-9914-A7D2CD3FF8E8}"/>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3-1C22-4F5A-9914-A7D2CD3FF8E8}"/>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5-1C22-4F5A-9914-A7D2CD3FF8E8}"/>
              </c:ext>
            </c:extLst>
          </c:dPt>
          <c:dPt>
            <c:idx val="8"/>
            <c:invertIfNegative val="0"/>
            <c:bubble3D val="0"/>
            <c:spPr>
              <a:solidFill>
                <a:schemeClr val="accent2"/>
              </a:solidFill>
              <a:ln>
                <a:noFill/>
              </a:ln>
              <a:effectLst/>
            </c:spPr>
            <c:extLst>
              <c:ext xmlns:c16="http://schemas.microsoft.com/office/drawing/2014/chart" uri="{C3380CC4-5D6E-409C-BE32-E72D297353CC}">
                <c16:uniqueId val="{00000007-1C22-4F5A-9914-A7D2CD3FF8E8}"/>
              </c:ext>
            </c:extLst>
          </c:dPt>
          <c:dPt>
            <c:idx val="9"/>
            <c:invertIfNegative val="0"/>
            <c:bubble3D val="0"/>
            <c:spPr>
              <a:solidFill>
                <a:schemeClr val="accent2"/>
              </a:solidFill>
              <a:ln>
                <a:noFill/>
              </a:ln>
              <a:effectLst/>
            </c:spPr>
            <c:extLst>
              <c:ext xmlns:c16="http://schemas.microsoft.com/office/drawing/2014/chart" uri="{C3380CC4-5D6E-409C-BE32-E72D297353CC}">
                <c16:uniqueId val="{00000009-1C22-4F5A-9914-A7D2CD3FF8E8}"/>
              </c:ext>
            </c:extLst>
          </c:dPt>
          <c:dPt>
            <c:idx val="10"/>
            <c:invertIfNegative val="0"/>
            <c:bubble3D val="0"/>
            <c:spPr>
              <a:solidFill>
                <a:schemeClr val="accent3"/>
              </a:solidFill>
              <a:ln>
                <a:noFill/>
              </a:ln>
              <a:effectLst/>
            </c:spPr>
            <c:extLst>
              <c:ext xmlns:c16="http://schemas.microsoft.com/office/drawing/2014/chart" uri="{C3380CC4-5D6E-409C-BE32-E72D297353CC}">
                <c16:uniqueId val="{0000000B-1C22-4F5A-9914-A7D2CD3FF8E8}"/>
              </c:ext>
            </c:extLst>
          </c:dPt>
          <c:dPt>
            <c:idx val="11"/>
            <c:invertIfNegative val="0"/>
            <c:bubble3D val="0"/>
            <c:spPr>
              <a:solidFill>
                <a:schemeClr val="accent3"/>
              </a:solidFill>
              <a:ln>
                <a:noFill/>
              </a:ln>
              <a:effectLst/>
            </c:spPr>
            <c:extLst>
              <c:ext xmlns:c16="http://schemas.microsoft.com/office/drawing/2014/chart" uri="{C3380CC4-5D6E-409C-BE32-E72D297353CC}">
                <c16:uniqueId val="{0000000D-1C22-4F5A-9914-A7D2CD3FF8E8}"/>
              </c:ext>
            </c:extLst>
          </c:dPt>
          <c:dPt>
            <c:idx val="12"/>
            <c:invertIfNegative val="0"/>
            <c:bubble3D val="0"/>
            <c:spPr>
              <a:solidFill>
                <a:schemeClr val="accent3"/>
              </a:solidFill>
              <a:ln>
                <a:noFill/>
              </a:ln>
              <a:effectLst/>
            </c:spPr>
            <c:extLst>
              <c:ext xmlns:c16="http://schemas.microsoft.com/office/drawing/2014/chart" uri="{C3380CC4-5D6E-409C-BE32-E72D297353CC}">
                <c16:uniqueId val="{0000000F-1C22-4F5A-9914-A7D2CD3FF8E8}"/>
              </c:ext>
            </c:extLst>
          </c:dPt>
          <c:dPt>
            <c:idx val="13"/>
            <c:invertIfNegative val="0"/>
            <c:bubble3D val="0"/>
            <c:spPr>
              <a:solidFill>
                <a:schemeClr val="accent3"/>
              </a:solidFill>
              <a:ln>
                <a:noFill/>
              </a:ln>
              <a:effectLst/>
            </c:spPr>
            <c:extLst>
              <c:ext xmlns:c16="http://schemas.microsoft.com/office/drawing/2014/chart" uri="{C3380CC4-5D6E-409C-BE32-E72D297353CC}">
                <c16:uniqueId val="{00000011-1C22-4F5A-9914-A7D2CD3FF8E8}"/>
              </c:ext>
            </c:extLst>
          </c:dPt>
          <c:dPt>
            <c:idx val="14"/>
            <c:invertIfNegative val="0"/>
            <c:bubble3D val="0"/>
            <c:spPr>
              <a:solidFill>
                <a:schemeClr val="accent3"/>
              </a:solidFill>
              <a:ln>
                <a:noFill/>
              </a:ln>
              <a:effectLst/>
            </c:spPr>
            <c:extLst>
              <c:ext xmlns:c16="http://schemas.microsoft.com/office/drawing/2014/chart" uri="{C3380CC4-5D6E-409C-BE32-E72D297353CC}">
                <c16:uniqueId val="{00000013-1C22-4F5A-9914-A7D2CD3FF8E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'46 Data Census size tenure'!$A$172:$B$186</c:f>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f>'46 Data Census size tenure'!$E$172:$E$186</c:f>
              <c:numCache>
                <c:formatCode>#,##0</c:formatCode>
                <c:ptCount val="15"/>
                <c:pt idx="0">
                  <c:v>1583</c:v>
                </c:pt>
                <c:pt idx="1">
                  <c:v>1856</c:v>
                </c:pt>
                <c:pt idx="2">
                  <c:v>1449</c:v>
                </c:pt>
                <c:pt idx="3">
                  <c:v>133</c:v>
                </c:pt>
                <c:pt idx="4">
                  <c:v>33</c:v>
                </c:pt>
                <c:pt idx="5">
                  <c:v>1263</c:v>
                </c:pt>
                <c:pt idx="6">
                  <c:v>2853</c:v>
                </c:pt>
                <c:pt idx="7">
                  <c:v>2277</c:v>
                </c:pt>
                <c:pt idx="8">
                  <c:v>436</c:v>
                </c:pt>
                <c:pt idx="9">
                  <c:v>96</c:v>
                </c:pt>
                <c:pt idx="10">
                  <c:v>725</c:v>
                </c:pt>
                <c:pt idx="11">
                  <c:v>7946</c:v>
                </c:pt>
                <c:pt idx="12">
                  <c:v>13612</c:v>
                </c:pt>
                <c:pt idx="13">
                  <c:v>5041</c:v>
                </c:pt>
                <c:pt idx="14">
                  <c:v>1317</c:v>
                </c:pt>
              </c:numCache>
            </c:numRef>
          </c:val>
          <c:extLst>
            <c:ext xmlns:c16="http://schemas.microsoft.com/office/drawing/2014/chart" uri="{C3380CC4-5D6E-409C-BE32-E72D297353CC}">
              <c16:uniqueId val="{00000014-1C22-4F5A-9914-A7D2CD3FF8E8}"/>
            </c:ext>
          </c:extLst>
        </c:ser>
        <c:dLbls>
          <c:showLegendKey val="0"/>
          <c:showVal val="0"/>
          <c:showCatName val="0"/>
          <c:showSerName val="0"/>
          <c:showPercent val="0"/>
          <c:showBubbleSize val="0"/>
        </c:dLbls>
        <c:gapWidth val="182"/>
        <c:axId val="724414448"/>
        <c:axId val="724410512"/>
      </c:barChart>
      <c:catAx>
        <c:axId val="724414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4410512"/>
        <c:crosses val="autoZero"/>
        <c:auto val="1"/>
        <c:lblAlgn val="ctr"/>
        <c:lblOffset val="100"/>
        <c:noMultiLvlLbl val="0"/>
      </c:catAx>
      <c:valAx>
        <c:axId val="72441051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4414448"/>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'46 Data Census size tenure'!$E$131</c:f>
              <c:strCache>
                <c:ptCount val="1"/>
                <c:pt idx="0">
                  <c:v>Fenland</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D773-4174-86B4-16B205DA4258}"/>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D773-4174-86B4-16B205DA4258}"/>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D773-4174-86B4-16B205DA4258}"/>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D773-4174-86B4-16B205DA4258}"/>
              </c:ext>
            </c:extLst>
          </c:dPt>
          <c:dPt>
            <c:idx val="4"/>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D773-4174-86B4-16B205DA4258}"/>
              </c:ext>
            </c:extLst>
          </c:dPt>
          <c:dLbls>
            <c:spPr>
              <a:noFill/>
              <a:ln>
                <a:noFill/>
              </a:ln>
              <a:effectLst/>
            </c:spPr>
            <c:txPr>
              <a:bodyPr rot="0" spcFirstLastPara="1" vertOverflow="ellipsis" vert="horz" wrap="square" anchor="ctr" anchorCtr="1"/>
              <a:lstStyle/>
              <a:p>
                <a:pPr>
                  <a:defRPr lang="en-US" sz="1400" b="0" i="0" u="none" strike="noStrike" kern="1200" baseline="0">
                    <a:solidFill>
                      <a:schemeClr val="dk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'46 Data Census size tenure'!$B$132:$B$136</c:f>
              <c:strCache>
                <c:ptCount val="5"/>
                <c:pt idx="0">
                  <c:v>1 bed</c:v>
                </c:pt>
                <c:pt idx="1">
                  <c:v>2 bed</c:v>
                </c:pt>
                <c:pt idx="2">
                  <c:v>3 bed</c:v>
                </c:pt>
                <c:pt idx="3">
                  <c:v>4 bed</c:v>
                </c:pt>
                <c:pt idx="4">
                  <c:v>5+ bed</c:v>
                </c:pt>
              </c:strCache>
            </c:strRef>
          </c:cat>
          <c:val>
            <c:numRef>
              <c:f>'46 Data Census size tenure'!$E$132:$E$136</c:f>
              <c:numCache>
                <c:formatCode>#,##0</c:formatCode>
                <c:ptCount val="5"/>
                <c:pt idx="0">
                  <c:v>3571</c:v>
                </c:pt>
                <c:pt idx="1">
                  <c:v>12655</c:v>
                </c:pt>
                <c:pt idx="2">
                  <c:v>17338</c:v>
                </c:pt>
                <c:pt idx="3">
                  <c:v>5610</c:v>
                </c:pt>
                <c:pt idx="4">
                  <c:v>1446</c:v>
                </c:pt>
              </c:numCache>
            </c:numRef>
          </c:val>
          <c:extLst>
            <c:ext xmlns:c16="http://schemas.microsoft.com/office/drawing/2014/chart" uri="{C3380CC4-5D6E-409C-BE32-E72D297353CC}">
              <c16:uniqueId val="{0000000A-D773-4174-86B4-16B205DA4258}"/>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en-US" sz="900" b="0" i="0" u="none" strike="noStrike" kern="1200" baseline="0">
          <a:solidFill>
            <a:schemeClr val="dk1"/>
          </a:solidFill>
          <a:latin typeface="+mn-lt"/>
          <a:ea typeface="+mn-ea"/>
          <a:cs typeface="+mn-cs"/>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7"/>
          <c:order val="0"/>
          <c:tx>
            <c:strRef>
              <c:f>'46 Data Census size tenure'!$J$188</c:f>
              <c:strCache>
                <c:ptCount val="1"/>
                <c:pt idx="0">
                  <c:v>All</c:v>
                </c:pt>
              </c:strCache>
            </c:strRef>
          </c:tx>
          <c:spPr>
            <a:solidFill>
              <a:schemeClr val="bg1">
                <a:lumMod val="50000"/>
              </a:schemeClr>
            </a:solidFill>
            <a:ln>
              <a:noFill/>
            </a:ln>
            <a:effectLst/>
          </c:spPr>
          <c:invertIfNegative val="0"/>
          <c:cat>
            <c:multiLvlStrRef>
              <c:f>'46 Data Census size tenure'!$A$189:$B$203</c:f>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f>'46 Data Census size tenure'!$J$189:$J$203</c:f>
              <c:numCache>
                <c:formatCode>0%</c:formatCode>
                <c:ptCount val="15"/>
                <c:pt idx="0">
                  <c:v>4.8042336583913915E-2</c:v>
                </c:pt>
                <c:pt idx="1">
                  <c:v>5.6111612795818805E-2</c:v>
                </c:pt>
                <c:pt idx="2">
                  <c:v>5.0249469026995119E-2</c:v>
                </c:pt>
                <c:pt idx="3">
                  <c:v>5.5846756902649067E-3</c:v>
                </c:pt>
                <c:pt idx="4">
                  <c:v>1.4478788826612721E-3</c:v>
                </c:pt>
                <c:pt idx="5">
                  <c:v>3.1747393061280084E-2</c:v>
                </c:pt>
                <c:pt idx="6">
                  <c:v>6.6519188178850885E-2</c:v>
                </c:pt>
                <c:pt idx="7">
                  <c:v>6.0992528541375532E-2</c:v>
                </c:pt>
                <c:pt idx="8">
                  <c:v>1.9190701287956372E-2</c:v>
                </c:pt>
                <c:pt idx="9">
                  <c:v>6.9240897785804731E-3</c:v>
                </c:pt>
                <c:pt idx="10">
                  <c:v>1.9639695087806035E-2</c:v>
                </c:pt>
                <c:pt idx="11">
                  <c:v>0.13135338838972663</c:v>
                </c:pt>
                <c:pt idx="12">
                  <c:v>0.29390932343192699</c:v>
                </c:pt>
                <c:pt idx="13">
                  <c:v>0.1615696621447778</c:v>
                </c:pt>
                <c:pt idx="14">
                  <c:v>4.671805711806519E-2</c:v>
                </c:pt>
              </c:numCache>
            </c:numRef>
          </c:val>
          <c:extLst>
            <c:ext xmlns:c16="http://schemas.microsoft.com/office/drawing/2014/chart" uri="{C3380CC4-5D6E-409C-BE32-E72D297353CC}">
              <c16:uniqueId val="{00000000-E380-4C49-A258-3A25B4767E23}"/>
            </c:ext>
          </c:extLst>
        </c:ser>
        <c:ser>
          <c:idx val="2"/>
          <c:order val="3"/>
          <c:tx>
            <c:strRef>
              <c:f>'46 Data Census size tenure'!$E$188</c:f>
              <c:strCache>
                <c:ptCount val="1"/>
                <c:pt idx="0">
                  <c:v>Fenland</c:v>
                </c:pt>
              </c:strCache>
            </c:strRef>
          </c:tx>
          <c:spPr>
            <a:solidFill>
              <a:schemeClr val="accent1"/>
            </a:solidFill>
            <a:ln>
              <a:noFill/>
            </a:ln>
            <a:effectLst/>
          </c:spPr>
          <c:invertIfNegative val="0"/>
          <c:cat>
            <c:multiLvlStrRef>
              <c:f>'46 Data Census size tenure'!$A$189:$B$203</c:f>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f>'46 Data Census size tenure'!$E$189:$E$203</c:f>
              <c:numCache>
                <c:formatCode>0%</c:formatCode>
                <c:ptCount val="15"/>
                <c:pt idx="0">
                  <c:v>3.8970950270802558E-2</c:v>
                </c:pt>
                <c:pt idx="1">
                  <c:v>4.5691777449532248E-2</c:v>
                </c:pt>
                <c:pt idx="2">
                  <c:v>3.567208271787297E-2</c:v>
                </c:pt>
                <c:pt idx="3">
                  <c:v>3.2742491383554897E-3</c:v>
                </c:pt>
                <c:pt idx="4">
                  <c:v>8.1240768094534711E-4</c:v>
                </c:pt>
                <c:pt idx="5">
                  <c:v>3.1093057607090104E-2</c:v>
                </c:pt>
                <c:pt idx="6">
                  <c:v>7.0236336779911368E-2</c:v>
                </c:pt>
                <c:pt idx="7">
                  <c:v>5.605612998522895E-2</c:v>
                </c:pt>
                <c:pt idx="8">
                  <c:v>1.0733628754308222E-2</c:v>
                </c:pt>
                <c:pt idx="9">
                  <c:v>2.3633677991137369E-3</c:v>
                </c:pt>
                <c:pt idx="10">
                  <c:v>1.7848350566223536E-2</c:v>
                </c:pt>
                <c:pt idx="11">
                  <c:v>0.19561792220580995</c:v>
                </c:pt>
                <c:pt idx="12">
                  <c:v>0.33510585918266861</c:v>
                </c:pt>
                <c:pt idx="13">
                  <c:v>0.1241014278680453</c:v>
                </c:pt>
                <c:pt idx="14">
                  <c:v>3.2422451994091578E-2</c:v>
                </c:pt>
              </c:numCache>
            </c:numRef>
          </c:val>
          <c:extLst>
            <c:ext xmlns:c16="http://schemas.microsoft.com/office/drawing/2014/chart" uri="{C3380CC4-5D6E-409C-BE32-E72D297353CC}">
              <c16:uniqueId val="{00000001-E380-4C49-A258-3A25B4767E23}"/>
            </c:ext>
          </c:extLst>
        </c:ser>
        <c:dLbls>
          <c:showLegendKey val="0"/>
          <c:showVal val="0"/>
          <c:showCatName val="0"/>
          <c:showSerName val="0"/>
          <c:showPercent val="0"/>
          <c:showBubbleSize val="0"/>
        </c:dLbls>
        <c:gapWidth val="150"/>
        <c:axId val="1265910592"/>
        <c:axId val="1265914528"/>
        <c:extLst>
          <c:ext xmlns:c15="http://schemas.microsoft.com/office/drawing/2012/chart" uri="{02D57815-91ED-43cb-92C2-25804820EDAC}">
            <c15:filteredBarSeries>
              <c15:ser>
                <c:idx val="0"/>
                <c:order val="1"/>
                <c:tx>
                  <c:strRef>
                    <c:extLst>
                      <c:ext uri="{02D57815-91ED-43cb-92C2-25804820EDAC}">
                        <c15:formulaRef>
                          <c15:sqref>'46 Data Census size tenure'!$C$188</c15:sqref>
                        </c15:formulaRef>
                      </c:ext>
                    </c:extLst>
                    <c:strCache>
                      <c:ptCount val="1"/>
                      <c:pt idx="0">
                        <c:v>Cambridge</c:v>
                      </c:pt>
                    </c:strCache>
                  </c:strRef>
                </c:tx>
                <c:spPr>
                  <a:solidFill>
                    <a:schemeClr val="accent1"/>
                  </a:solidFill>
                  <a:ln>
                    <a:noFill/>
                  </a:ln>
                  <a:effectLst/>
                </c:spPr>
                <c:invertIfNegative val="0"/>
                <c:cat>
                  <c:multiLvlStrRef>
                    <c:extLst>
                      <c:ext uri="{02D57815-91ED-43cb-92C2-25804820EDAC}">
                        <c15:formulaRef>
                          <c15:sqref>'46 Data Census size tenure'!$A$189:$B$203</c15:sqref>
                        </c15:formulaRef>
                      </c:ext>
                    </c:extLst>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extLst>
                      <c:ext uri="{02D57815-91ED-43cb-92C2-25804820EDAC}">
                        <c15:formulaRef>
                          <c15:sqref>'46 Data Census size tenure'!$C$189:$C$203</c15:sqref>
                        </c15:formulaRef>
                      </c:ext>
                    </c:extLst>
                    <c:numCache>
                      <c:formatCode>0%</c:formatCode>
                      <c:ptCount val="15"/>
                      <c:pt idx="0">
                        <c:v>8.6098385922849685E-2</c:v>
                      </c:pt>
                      <c:pt idx="1">
                        <c:v>7.1948452284111827E-2</c:v>
                      </c:pt>
                      <c:pt idx="2">
                        <c:v>6.7388791368754544E-2</c:v>
                      </c:pt>
                      <c:pt idx="3">
                        <c:v>6.9572290962024233E-3</c:v>
                      </c:pt>
                      <c:pt idx="4">
                        <c:v>3.5749454125101683E-3</c:v>
                      </c:pt>
                      <c:pt idx="5">
                        <c:v>7.8391916770133144E-2</c:v>
                      </c:pt>
                      <c:pt idx="6">
                        <c:v>9.050819882690414E-2</c:v>
                      </c:pt>
                      <c:pt idx="7">
                        <c:v>6.2743503018367092E-2</c:v>
                      </c:pt>
                      <c:pt idx="8">
                        <c:v>2.7721882091021964E-2</c:v>
                      </c:pt>
                      <c:pt idx="9">
                        <c:v>1.8795221989125317E-2</c:v>
                      </c:pt>
                      <c:pt idx="10">
                        <c:v>2.9327396497837908E-2</c:v>
                      </c:pt>
                      <c:pt idx="11">
                        <c:v>0.10253885344864494</c:v>
                      </c:pt>
                      <c:pt idx="12">
                        <c:v>0.21539581281842701</c:v>
                      </c:pt>
                      <c:pt idx="13">
                        <c:v>9.4382840262019957E-2</c:v>
                      </c:pt>
                      <c:pt idx="14">
                        <c:v>4.4226570193089863E-2</c:v>
                      </c:pt>
                    </c:numCache>
                  </c:numRef>
                </c:val>
                <c:extLst>
                  <c:ext xmlns:c16="http://schemas.microsoft.com/office/drawing/2014/chart" uri="{C3380CC4-5D6E-409C-BE32-E72D297353CC}">
                    <c16:uniqueId val="{00000002-E380-4C49-A258-3A25B4767E23}"/>
                  </c:ext>
                </c:extLst>
              </c15:ser>
            </c15:filteredBarSeries>
            <c15:filteredBarSeries>
              <c15:ser>
                <c:idx val="1"/>
                <c:order val="2"/>
                <c:tx>
                  <c:strRef>
                    <c:extLst xmlns:c15="http://schemas.microsoft.com/office/drawing/2012/chart">
                      <c:ext xmlns:c15="http://schemas.microsoft.com/office/drawing/2012/chart" uri="{02D57815-91ED-43cb-92C2-25804820EDAC}">
                        <c15:formulaRef>
                          <c15:sqref>'46 Data Census size tenure'!$D$188</c15:sqref>
                        </c15:formulaRef>
                      </c:ext>
                    </c:extLst>
                    <c:strCache>
                      <c:ptCount val="1"/>
                      <c:pt idx="0">
                        <c:v>East Cambridgeshire</c:v>
                      </c:pt>
                    </c:strCache>
                  </c:strRef>
                </c:tx>
                <c:spPr>
                  <a:solidFill>
                    <a:schemeClr val="accent2"/>
                  </a:solidFill>
                  <a:ln>
                    <a:noFill/>
                  </a:ln>
                  <a:effectLst/>
                </c:spPr>
                <c:invertIfNegative val="0"/>
                <c:cat>
                  <c:multiLvlStrRef>
                    <c:extLst xmlns:c15="http://schemas.microsoft.com/office/drawing/2012/chart">
                      <c:ext xmlns:c15="http://schemas.microsoft.com/office/drawing/2012/chart" uri="{02D57815-91ED-43cb-92C2-25804820EDAC}">
                        <c15:formulaRef>
                          <c15:sqref>'46 Data Census size tenure'!$A$189:$B$203</c15:sqref>
                        </c15:formulaRef>
                      </c:ext>
                    </c:extLst>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extLst xmlns:c15="http://schemas.microsoft.com/office/drawing/2012/chart">
                      <c:ext xmlns:c15="http://schemas.microsoft.com/office/drawing/2012/chart" uri="{02D57815-91ED-43cb-92C2-25804820EDAC}">
                        <c15:formulaRef>
                          <c15:sqref>'46 Data Census size tenure'!$D$189:$D$203</c15:sqref>
                        </c15:formulaRef>
                      </c:ext>
                    </c:extLst>
                    <c:numCache>
                      <c:formatCode>0%</c:formatCode>
                      <c:ptCount val="15"/>
                      <c:pt idx="0">
                        <c:v>3.9001560062402497E-2</c:v>
                      </c:pt>
                      <c:pt idx="1">
                        <c:v>5.5468885422083551E-2</c:v>
                      </c:pt>
                      <c:pt idx="2">
                        <c:v>4.307505633558676E-2</c:v>
                      </c:pt>
                      <c:pt idx="3">
                        <c:v>4.3046166291096088E-3</c:v>
                      </c:pt>
                      <c:pt idx="4">
                        <c:v>9.822615126827295E-4</c:v>
                      </c:pt>
                      <c:pt idx="5">
                        <c:v>2.0511931588374645E-2</c:v>
                      </c:pt>
                      <c:pt idx="6">
                        <c:v>5.8646790316057087E-2</c:v>
                      </c:pt>
                      <c:pt idx="7">
                        <c:v>5.5526665511064888E-2</c:v>
                      </c:pt>
                      <c:pt idx="8">
                        <c:v>1.6900676027041081E-2</c:v>
                      </c:pt>
                      <c:pt idx="9">
                        <c:v>5.7202288091523657E-3</c:v>
                      </c:pt>
                      <c:pt idx="10">
                        <c:v>1.4502802334315595E-2</c:v>
                      </c:pt>
                      <c:pt idx="11">
                        <c:v>0.14887039926041487</c:v>
                      </c:pt>
                      <c:pt idx="12">
                        <c:v>0.30259432599526204</c:v>
                      </c:pt>
                      <c:pt idx="13">
                        <c:v>0.1786560351302941</c:v>
                      </c:pt>
                      <c:pt idx="14">
                        <c:v>5.5237765066158205E-2</c:v>
                      </c:pt>
                    </c:numCache>
                  </c:numRef>
                </c:val>
                <c:extLst xmlns:c15="http://schemas.microsoft.com/office/drawing/2012/chart">
                  <c:ext xmlns:c16="http://schemas.microsoft.com/office/drawing/2014/chart" uri="{C3380CC4-5D6E-409C-BE32-E72D297353CC}">
                    <c16:uniqueId val="{00000003-E380-4C49-A258-3A25B4767E23}"/>
                  </c:ext>
                </c:extLst>
              </c15:ser>
            </c15:filteredBarSeries>
            <c15:filteredBarSeries>
              <c15:ser>
                <c:idx val="3"/>
                <c:order val="4"/>
                <c:tx>
                  <c:strRef>
                    <c:extLst xmlns:c15="http://schemas.microsoft.com/office/drawing/2012/chart">
                      <c:ext xmlns:c15="http://schemas.microsoft.com/office/drawing/2012/chart" uri="{02D57815-91ED-43cb-92C2-25804820EDAC}">
                        <c15:formulaRef>
                          <c15:sqref>'46 Data Census size tenure'!$F$188</c15:sqref>
                        </c15:formulaRef>
                      </c:ext>
                    </c:extLst>
                    <c:strCache>
                      <c:ptCount val="1"/>
                      <c:pt idx="0">
                        <c:v>Huntingdonshire</c:v>
                      </c:pt>
                    </c:strCache>
                  </c:strRef>
                </c:tx>
                <c:spPr>
                  <a:solidFill>
                    <a:schemeClr val="accent4"/>
                  </a:solidFill>
                  <a:ln>
                    <a:noFill/>
                  </a:ln>
                  <a:effectLst/>
                </c:spPr>
                <c:invertIfNegative val="0"/>
                <c:cat>
                  <c:multiLvlStrRef>
                    <c:extLst xmlns:c15="http://schemas.microsoft.com/office/drawing/2012/chart">
                      <c:ext xmlns:c15="http://schemas.microsoft.com/office/drawing/2012/chart" uri="{02D57815-91ED-43cb-92C2-25804820EDAC}">
                        <c15:formulaRef>
                          <c15:sqref>'46 Data Census size tenure'!$A$189:$B$203</c15:sqref>
                        </c15:formulaRef>
                      </c:ext>
                    </c:extLst>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extLst xmlns:c15="http://schemas.microsoft.com/office/drawing/2012/chart">
                      <c:ext xmlns:c15="http://schemas.microsoft.com/office/drawing/2012/chart" uri="{02D57815-91ED-43cb-92C2-25804820EDAC}">
                        <c15:formulaRef>
                          <c15:sqref>'46 Data Census size tenure'!$F$189:$F$203</c15:sqref>
                        </c15:formulaRef>
                      </c:ext>
                    </c:extLst>
                    <c:numCache>
                      <c:formatCode>0%</c:formatCode>
                      <c:ptCount val="15"/>
                      <c:pt idx="0">
                        <c:v>3.2437655950268991E-2</c:v>
                      </c:pt>
                      <c:pt idx="1">
                        <c:v>4.6990610531781406E-2</c:v>
                      </c:pt>
                      <c:pt idx="2">
                        <c:v>4.3601171159476731E-2</c:v>
                      </c:pt>
                      <c:pt idx="3">
                        <c:v>4.6730993899009128E-3</c:v>
                      </c:pt>
                      <c:pt idx="4">
                        <c:v>1.2259674325357333E-3</c:v>
                      </c:pt>
                      <c:pt idx="5">
                        <c:v>2.3985692238904996E-2</c:v>
                      </c:pt>
                      <c:pt idx="6">
                        <c:v>5.3553142082413858E-2</c:v>
                      </c:pt>
                      <c:pt idx="7">
                        <c:v>5.175024879927307E-2</c:v>
                      </c:pt>
                      <c:pt idx="8">
                        <c:v>1.7235659786825897E-2</c:v>
                      </c:pt>
                      <c:pt idx="9">
                        <c:v>4.7452151212265441E-3</c:v>
                      </c:pt>
                      <c:pt idx="10">
                        <c:v>2.004817330852552E-2</c:v>
                      </c:pt>
                      <c:pt idx="11">
                        <c:v>0.11352458425280891</c:v>
                      </c:pt>
                      <c:pt idx="12">
                        <c:v>0.3171794095163919</c:v>
                      </c:pt>
                      <c:pt idx="13">
                        <c:v>0.22084721561161352</c:v>
                      </c:pt>
                      <c:pt idx="14">
                        <c:v>4.8202154818052012E-2</c:v>
                      </c:pt>
                    </c:numCache>
                  </c:numRef>
                </c:val>
                <c:extLst xmlns:c15="http://schemas.microsoft.com/office/drawing/2012/chart">
                  <c:ext xmlns:c16="http://schemas.microsoft.com/office/drawing/2014/chart" uri="{C3380CC4-5D6E-409C-BE32-E72D297353CC}">
                    <c16:uniqueId val="{00000004-E380-4C49-A258-3A25B4767E23}"/>
                  </c:ext>
                </c:extLst>
              </c15:ser>
            </c15:filteredBarSeries>
            <c15:filteredBarSeries>
              <c15:ser>
                <c:idx val="4"/>
                <c:order val="5"/>
                <c:tx>
                  <c:strRef>
                    <c:extLst xmlns:c15="http://schemas.microsoft.com/office/drawing/2012/chart">
                      <c:ext xmlns:c15="http://schemas.microsoft.com/office/drawing/2012/chart" uri="{02D57815-91ED-43cb-92C2-25804820EDAC}">
                        <c15:formulaRef>
                          <c15:sqref>'46 Data Census size tenure'!$G$188</c15:sqref>
                        </c15:formulaRef>
                      </c:ext>
                    </c:extLst>
                    <c:strCache>
                      <c:ptCount val="1"/>
                      <c:pt idx="0">
                        <c:v>Peterborough</c:v>
                      </c:pt>
                    </c:strCache>
                  </c:strRef>
                </c:tx>
                <c:spPr>
                  <a:solidFill>
                    <a:schemeClr val="accent5"/>
                  </a:solidFill>
                  <a:ln>
                    <a:noFill/>
                  </a:ln>
                  <a:effectLst/>
                </c:spPr>
                <c:invertIfNegative val="0"/>
                <c:cat>
                  <c:multiLvlStrRef>
                    <c:extLst xmlns:c15="http://schemas.microsoft.com/office/drawing/2012/chart">
                      <c:ext xmlns:c15="http://schemas.microsoft.com/office/drawing/2012/chart" uri="{02D57815-91ED-43cb-92C2-25804820EDAC}">
                        <c15:formulaRef>
                          <c15:sqref>'46 Data Census size tenure'!$A$189:$B$203</c15:sqref>
                        </c15:formulaRef>
                      </c:ext>
                    </c:extLst>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extLst xmlns:c15="http://schemas.microsoft.com/office/drawing/2012/chart">
                      <c:ext xmlns:c15="http://schemas.microsoft.com/office/drawing/2012/chart" uri="{02D57815-91ED-43cb-92C2-25804820EDAC}">
                        <c15:formulaRef>
                          <c15:sqref>'46 Data Census size tenure'!$G$189:$G$203</c15:sqref>
                        </c15:formulaRef>
                      </c:ext>
                    </c:extLst>
                    <c:numCache>
                      <c:formatCode>0%</c:formatCode>
                      <c:ptCount val="15"/>
                      <c:pt idx="0">
                        <c:v>6.7884306229145E-2</c:v>
                      </c:pt>
                      <c:pt idx="1">
                        <c:v>5.800899720357186E-2</c:v>
                      </c:pt>
                      <c:pt idx="2">
                        <c:v>5.8252164867676259E-2</c:v>
                      </c:pt>
                      <c:pt idx="3">
                        <c:v>8.9972035718627989E-3</c:v>
                      </c:pt>
                      <c:pt idx="4">
                        <c:v>1.8507761101279332E-3</c:v>
                      </c:pt>
                      <c:pt idx="5">
                        <c:v>3.1800926738986532E-2</c:v>
                      </c:pt>
                      <c:pt idx="6">
                        <c:v>7.1315672155951526E-2</c:v>
                      </c:pt>
                      <c:pt idx="7">
                        <c:v>7.4584926306688462E-2</c:v>
                      </c:pt>
                      <c:pt idx="8">
                        <c:v>1.9453413128351998E-2</c:v>
                      </c:pt>
                      <c:pt idx="9">
                        <c:v>5.7954959944881996E-3</c:v>
                      </c:pt>
                      <c:pt idx="10">
                        <c:v>1.8143009605122731E-2</c:v>
                      </c:pt>
                      <c:pt idx="11">
                        <c:v>0.11355929913675479</c:v>
                      </c:pt>
                      <c:pt idx="12">
                        <c:v>0.30531051159774664</c:v>
                      </c:pt>
                      <c:pt idx="13">
                        <c:v>0.13197249503532685</c:v>
                      </c:pt>
                      <c:pt idx="14">
                        <c:v>3.3070802318198395E-2</c:v>
                      </c:pt>
                    </c:numCache>
                  </c:numRef>
                </c:val>
                <c:extLst xmlns:c15="http://schemas.microsoft.com/office/drawing/2012/chart">
                  <c:ext xmlns:c16="http://schemas.microsoft.com/office/drawing/2014/chart" uri="{C3380CC4-5D6E-409C-BE32-E72D297353CC}">
                    <c16:uniqueId val="{00000005-E380-4C49-A258-3A25B4767E23}"/>
                  </c:ext>
                </c:extLst>
              </c15:ser>
            </c15:filteredBarSeries>
            <c15:filteredBarSeries>
              <c15:ser>
                <c:idx val="5"/>
                <c:order val="6"/>
                <c:tx>
                  <c:strRef>
                    <c:extLst xmlns:c15="http://schemas.microsoft.com/office/drawing/2012/chart">
                      <c:ext xmlns:c15="http://schemas.microsoft.com/office/drawing/2012/chart" uri="{02D57815-91ED-43cb-92C2-25804820EDAC}">
                        <c15:formulaRef>
                          <c15:sqref>'46 Data Census size tenure'!$H$188</c15:sqref>
                        </c15:formulaRef>
                      </c:ext>
                    </c:extLst>
                    <c:strCache>
                      <c:ptCount val="1"/>
                      <c:pt idx="0">
                        <c:v>South Cambridgeshire</c:v>
                      </c:pt>
                    </c:strCache>
                  </c:strRef>
                </c:tx>
                <c:spPr>
                  <a:solidFill>
                    <a:schemeClr val="accent6"/>
                  </a:solidFill>
                  <a:ln>
                    <a:noFill/>
                  </a:ln>
                  <a:effectLst/>
                </c:spPr>
                <c:invertIfNegative val="0"/>
                <c:cat>
                  <c:multiLvlStrRef>
                    <c:extLst xmlns:c15="http://schemas.microsoft.com/office/drawing/2012/chart">
                      <c:ext xmlns:c15="http://schemas.microsoft.com/office/drawing/2012/chart" uri="{02D57815-91ED-43cb-92C2-25804820EDAC}">
                        <c15:formulaRef>
                          <c15:sqref>'46 Data Census size tenure'!$A$189:$B$203</c15:sqref>
                        </c15:formulaRef>
                      </c:ext>
                    </c:extLst>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extLst xmlns:c15="http://schemas.microsoft.com/office/drawing/2012/chart">
                      <c:ext xmlns:c15="http://schemas.microsoft.com/office/drawing/2012/chart" uri="{02D57815-91ED-43cb-92C2-25804820EDAC}">
                        <c15:formulaRef>
                          <c15:sqref>'46 Data Census size tenure'!$H$189:$H$203</c15:sqref>
                        </c15:formulaRef>
                      </c:ext>
                    </c:extLst>
                    <c:numCache>
                      <c:formatCode>0%</c:formatCode>
                      <c:ptCount val="15"/>
                      <c:pt idx="0">
                        <c:v>2.8819212808539028E-2</c:v>
                      </c:pt>
                      <c:pt idx="1">
                        <c:v>5.9523015343562372E-2</c:v>
                      </c:pt>
                      <c:pt idx="2">
                        <c:v>4.8932621747831889E-2</c:v>
                      </c:pt>
                      <c:pt idx="3">
                        <c:v>4.1861240827218149E-3</c:v>
                      </c:pt>
                      <c:pt idx="4">
                        <c:v>1.067378252168112E-3</c:v>
                      </c:pt>
                      <c:pt idx="5">
                        <c:v>2.0313542361574382E-2</c:v>
                      </c:pt>
                      <c:pt idx="6">
                        <c:v>4.8198799199466312E-2</c:v>
                      </c:pt>
                      <c:pt idx="7">
                        <c:v>4.467978652434957E-2</c:v>
                      </c:pt>
                      <c:pt idx="8">
                        <c:v>1.4843228819212809E-2</c:v>
                      </c:pt>
                      <c:pt idx="9">
                        <c:v>5.8372248165443627E-3</c:v>
                      </c:pt>
                      <c:pt idx="10">
                        <c:v>1.7995330220146766E-2</c:v>
                      </c:pt>
                      <c:pt idx="11">
                        <c:v>0.11937958639092729</c:v>
                      </c:pt>
                      <c:pt idx="12">
                        <c:v>0.27813542361574384</c:v>
                      </c:pt>
                      <c:pt idx="13">
                        <c:v>0.22805203468979318</c:v>
                      </c:pt>
                      <c:pt idx="14">
                        <c:v>8.0036691127418277E-2</c:v>
                      </c:pt>
                    </c:numCache>
                  </c:numRef>
                </c:val>
                <c:extLst xmlns:c15="http://schemas.microsoft.com/office/drawing/2012/chart">
                  <c:ext xmlns:c16="http://schemas.microsoft.com/office/drawing/2014/chart" uri="{C3380CC4-5D6E-409C-BE32-E72D297353CC}">
                    <c16:uniqueId val="{00000006-E380-4C49-A258-3A25B4767E23}"/>
                  </c:ext>
                </c:extLst>
              </c15:ser>
            </c15:filteredBarSeries>
            <c15:filteredBarSeries>
              <c15:ser>
                <c:idx val="6"/>
                <c:order val="7"/>
                <c:tx>
                  <c:strRef>
                    <c:extLst xmlns:c15="http://schemas.microsoft.com/office/drawing/2012/chart">
                      <c:ext xmlns:c15="http://schemas.microsoft.com/office/drawing/2012/chart" uri="{02D57815-91ED-43cb-92C2-25804820EDAC}">
                        <c15:formulaRef>
                          <c15:sqref>'46 Data Census size tenure'!$I$188</c15:sqref>
                        </c15:formulaRef>
                      </c:ext>
                    </c:extLst>
                    <c:strCache>
                      <c:ptCount val="1"/>
                      <c:pt idx="0">
                        <c:v>West Suffolk</c:v>
                      </c:pt>
                    </c:strCache>
                  </c:strRef>
                </c:tx>
                <c:spPr>
                  <a:solidFill>
                    <a:schemeClr val="accent1">
                      <a:lumMod val="6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'46 Data Census size tenure'!$A$189:$B$203</c15:sqref>
                        </c15:formulaRef>
                      </c:ext>
                    </c:extLst>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extLst xmlns:c15="http://schemas.microsoft.com/office/drawing/2012/chart">
                      <c:ext xmlns:c15="http://schemas.microsoft.com/office/drawing/2012/chart" uri="{02D57815-91ED-43cb-92C2-25804820EDAC}">
                        <c15:formulaRef>
                          <c15:sqref>'46 Data Census size tenure'!$I$189:$I$203</c15:sqref>
                        </c15:formulaRef>
                      </c:ext>
                    </c:extLst>
                    <c:numCache>
                      <c:formatCode>0%</c:formatCode>
                      <c:ptCount val="15"/>
                      <c:pt idx="0">
                        <c:v>4.3398241029531597E-2</c:v>
                      </c:pt>
                      <c:pt idx="1">
                        <c:v>5.6014498862007926E-2</c:v>
                      </c:pt>
                      <c:pt idx="2">
                        <c:v>5.0071651352946132E-2</c:v>
                      </c:pt>
                      <c:pt idx="3">
                        <c:v>5.1420382702520445E-3</c:v>
                      </c:pt>
                      <c:pt idx="4">
                        <c:v>7.5866138413554747E-4</c:v>
                      </c:pt>
                      <c:pt idx="5">
                        <c:v>2.4108572873640731E-2</c:v>
                      </c:pt>
                      <c:pt idx="6">
                        <c:v>7.5557054145943978E-2</c:v>
                      </c:pt>
                      <c:pt idx="7">
                        <c:v>7.3927337098541684E-2</c:v>
                      </c:pt>
                      <c:pt idx="8">
                        <c:v>2.4825086403102083E-2</c:v>
                      </c:pt>
                      <c:pt idx="9">
                        <c:v>6.5329174745005483E-3</c:v>
                      </c:pt>
                      <c:pt idx="10">
                        <c:v>1.9345865295456462E-2</c:v>
                      </c:pt>
                      <c:pt idx="11">
                        <c:v>0.15102981258253956</c:v>
                      </c:pt>
                      <c:pt idx="12">
                        <c:v>0.29646800977830229</c:v>
                      </c:pt>
                      <c:pt idx="13">
                        <c:v>0.13577228919048021</c:v>
                      </c:pt>
                      <c:pt idx="14">
                        <c:v>3.7047964258619233E-2</c:v>
                      </c:pt>
                    </c:numCache>
                  </c:numRef>
                </c:val>
                <c:extLst xmlns:c15="http://schemas.microsoft.com/office/drawing/2012/chart">
                  <c:ext xmlns:c16="http://schemas.microsoft.com/office/drawing/2014/chart" uri="{C3380CC4-5D6E-409C-BE32-E72D297353CC}">
                    <c16:uniqueId val="{00000007-E380-4C49-A258-3A25B4767E23}"/>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'46 Data Census size tenure'!$K$188</c15:sqref>
                        </c15:formulaRef>
                      </c:ext>
                    </c:extLst>
                    <c:strCache>
                      <c:ptCount val="1"/>
                      <c:pt idx="0">
                        <c:v>Greater Cambridge</c:v>
                      </c:pt>
                    </c:strCache>
                  </c:strRef>
                </c:tx>
                <c:spPr>
                  <a:solidFill>
                    <a:schemeClr val="accent3">
                      <a:lumMod val="6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'46 Data Census size tenure'!$A$189:$B$203</c15:sqref>
                        </c15:formulaRef>
                      </c:ext>
                    </c:extLst>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extLst xmlns:c15="http://schemas.microsoft.com/office/drawing/2012/chart">
                      <c:ext xmlns:c15="http://schemas.microsoft.com/office/drawing/2012/chart" uri="{02D57815-91ED-43cb-92C2-25804820EDAC}">
                        <c15:formulaRef>
                          <c15:sqref>'46 Data Census size tenure'!$K$189:$K$203</c15:sqref>
                        </c15:formulaRef>
                      </c:ext>
                    </c:extLst>
                    <c:numCache>
                      <c:formatCode>0%</c:formatCode>
                      <c:ptCount val="15"/>
                      <c:pt idx="0">
                        <c:v>5.3902544200086243E-2</c:v>
                      </c:pt>
                      <c:pt idx="1">
                        <c:v>6.4964283705495243E-2</c:v>
                      </c:pt>
                      <c:pt idx="2">
                        <c:v>5.7014830230421656E-2</c:v>
                      </c:pt>
                      <c:pt idx="3">
                        <c:v>5.3996287755216825E-3</c:v>
                      </c:pt>
                      <c:pt idx="4">
                        <c:v>2.1654761235165082E-3</c:v>
                      </c:pt>
                      <c:pt idx="5">
                        <c:v>4.5746854903725369E-2</c:v>
                      </c:pt>
                      <c:pt idx="6">
                        <c:v>6.6726662541950241E-2</c:v>
                      </c:pt>
                      <c:pt idx="7">
                        <c:v>5.2590134428258058E-2</c:v>
                      </c:pt>
                      <c:pt idx="8">
                        <c:v>2.0482966796032773E-2</c:v>
                      </c:pt>
                      <c:pt idx="9">
                        <c:v>1.1511708570035809E-2</c:v>
                      </c:pt>
                      <c:pt idx="10">
                        <c:v>2.2957796651480209E-2</c:v>
                      </c:pt>
                      <c:pt idx="11">
                        <c:v>0.11200479967002269</c:v>
                      </c:pt>
                      <c:pt idx="12">
                        <c:v>0.25066089206367065</c:v>
                      </c:pt>
                      <c:pt idx="13">
                        <c:v>0.16951647074263645</c:v>
                      </c:pt>
                      <c:pt idx="14">
                        <c:v>6.4354950597146451E-2</c:v>
                      </c:pt>
                    </c:numCache>
                  </c:numRef>
                </c:val>
                <c:extLst xmlns:c15="http://schemas.microsoft.com/office/drawing/2012/chart">
                  <c:ext xmlns:c16="http://schemas.microsoft.com/office/drawing/2014/chart" uri="{C3380CC4-5D6E-409C-BE32-E72D297353CC}">
                    <c16:uniqueId val="{00000008-E380-4C49-A258-3A25B4767E23}"/>
                  </c:ext>
                </c:extLst>
              </c15:ser>
            </c15:filteredBarSeries>
          </c:ext>
        </c:extLst>
      </c:barChart>
      <c:catAx>
        <c:axId val="1265910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265914528"/>
        <c:crosses val="autoZero"/>
        <c:auto val="1"/>
        <c:lblAlgn val="ctr"/>
        <c:lblOffset val="100"/>
        <c:noMultiLvlLbl val="0"/>
      </c:catAx>
      <c:valAx>
        <c:axId val="1265914528"/>
        <c:scaling>
          <c:orientation val="minMax"/>
          <c:max val="0.35000000000000003"/>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5910592"/>
        <c:crosses val="autoZero"/>
        <c:crossBetween val="between"/>
      </c:valAx>
      <c:spPr>
        <a:noFill/>
        <a:ln>
          <a:noFill/>
        </a:ln>
        <a:effectLst/>
      </c:spPr>
    </c:plotArea>
    <c:legend>
      <c:legendPos val="r"/>
      <c:overlay val="1"/>
      <c:spPr>
        <a:solidFill>
          <a:sysClr val="window" lastClr="FFFFFF"/>
        </a:solidFill>
        <a:ln>
          <a:solidFill>
            <a:schemeClr val="tx1">
              <a:lumMod val="50000"/>
              <a:lumOff val="50000"/>
            </a:schemeClr>
          </a:solid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lumMod val="75000"/>
                    <a:lumOff val="25000"/>
                  </a:sysClr>
                </a:solidFill>
                <a:latin typeface="+mn-lt"/>
                <a:ea typeface="+mn-ea"/>
                <a:cs typeface="+mn-cs"/>
              </a:defRPr>
            </a:pPr>
            <a:r>
              <a:rPr lang="en-GB" sz="1400" dirty="0"/>
              <a:t>Fenland movers </a:t>
            </a:r>
            <a:r>
              <a:rPr lang="en-GB" sz="1400" b="0" dirty="0"/>
              <a:t>in year prior to 2011 Census </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lumMod val="75000"/>
                  <a:lumOff val="25000"/>
                </a:sys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7055-4DD1-BAE3-BB0BE84A3E0F}"/>
              </c:ext>
            </c:extLst>
          </c:dPt>
          <c:dPt>
            <c:idx val="1"/>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7055-4DD1-BAE3-BB0BE84A3E0F}"/>
              </c:ext>
            </c:extLst>
          </c:dPt>
          <c:dPt>
            <c:idx val="2"/>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7055-4DD1-BAE3-BB0BE84A3E0F}"/>
              </c:ext>
            </c:extLst>
          </c:dPt>
          <c:dPt>
            <c:idx val="3"/>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7055-4DD1-BAE3-BB0BE84A3E0F}"/>
              </c:ext>
            </c:extLst>
          </c:dPt>
          <c:dPt>
            <c:idx val="4"/>
            <c:bubble3D val="0"/>
            <c:spPr>
              <a:solidFill>
                <a:schemeClr val="accent4">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7055-4DD1-BAE3-BB0BE84A3E0F}"/>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'47 Data Census moves'!$B$23:$B$27</c:f>
              <c:strCache>
                <c:ptCount val="5"/>
                <c:pt idx="0">
                  <c:v>Non movers</c:v>
                </c:pt>
                <c:pt idx="1">
                  <c:v>Movers within area</c:v>
                </c:pt>
                <c:pt idx="2">
                  <c:v>Movers into area</c:v>
                </c:pt>
                <c:pt idx="3">
                  <c:v>Movers out of area</c:v>
                </c:pt>
                <c:pt idx="4">
                  <c:v>Partial movers</c:v>
                </c:pt>
              </c:strCache>
            </c:strRef>
          </c:cat>
          <c:val>
            <c:numRef>
              <c:f>'47 Data Census moves'!$F$23:$F$27</c:f>
              <c:numCache>
                <c:formatCode>0%</c:formatCode>
                <c:ptCount val="5"/>
                <c:pt idx="0">
                  <c:v>0.8581924170159464</c:v>
                </c:pt>
                <c:pt idx="1">
                  <c:v>4.2780748663101602E-2</c:v>
                </c:pt>
                <c:pt idx="2">
                  <c:v>2.6183937948643831E-2</c:v>
                </c:pt>
                <c:pt idx="3">
                  <c:v>2.1534903887845066E-2</c:v>
                </c:pt>
                <c:pt idx="4">
                  <c:v>5.1307992484463071E-2</c:v>
                </c:pt>
              </c:numCache>
            </c:numRef>
          </c:val>
          <c:extLst>
            <c:ext xmlns:c16="http://schemas.microsoft.com/office/drawing/2014/chart" uri="{C3380CC4-5D6E-409C-BE32-E72D297353CC}">
              <c16:uniqueId val="{0000000A-7055-4DD1-BAE3-BB0BE84A3E0F}"/>
            </c:ext>
          </c:extLst>
        </c:ser>
        <c:dLbls>
          <c:dLblPos val="ctr"/>
          <c:showLegendKey val="0"/>
          <c:showVal val="0"/>
          <c:showCatName val="1"/>
          <c:showSerName val="0"/>
          <c:showPercent val="0"/>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05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accent2">
            <a:lumMod val="5000"/>
            <a:lumOff val="95000"/>
          </a:schemeClr>
        </a:gs>
        <a:gs pos="100000">
          <a:schemeClr val="accent1">
            <a:lumMod val="20000"/>
            <a:lumOff val="80000"/>
          </a:schemeClr>
        </a:gs>
      </a:gsLst>
      <a:path path="circle">
        <a:fillToRect l="50000" t="50000" r="50000" b="5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'46 Data Census size tenure'!$A$172:$B$186</cx:f>
        <cx:lvl ptCount="15">
          <cx:pt idx="0">1 bed</cx:pt>
          <cx:pt idx="1">2 bed</cx:pt>
          <cx:pt idx="2">3 bed</cx:pt>
          <cx:pt idx="3">4 bed</cx:pt>
          <cx:pt idx="4">5+ bed</cx:pt>
          <cx:pt idx="5">1 bed</cx:pt>
          <cx:pt idx="6">2 bed</cx:pt>
          <cx:pt idx="7">3 bed</cx:pt>
          <cx:pt idx="8">4 bed</cx:pt>
          <cx:pt idx="9">5+ bed</cx:pt>
          <cx:pt idx="10">1 bed</cx:pt>
          <cx:pt idx="11">2 bed</cx:pt>
          <cx:pt idx="12">3 bed</cx:pt>
          <cx:pt idx="13">4 bed</cx:pt>
          <cx:pt idx="14">5+ bed</cx:pt>
        </cx:lvl>
        <cx:lvl ptCount="15">
          <cx:pt idx="0">Social rented</cx:pt>
          <cx:pt idx="5">Private rented</cx:pt>
          <cx:pt idx="10">Owned</cx:pt>
        </cx:lvl>
      </cx:strDim>
      <cx:numDim type="size">
        <cx:f>'46 Data Census size tenure'!$E$172:$E$186</cx:f>
        <cx:lvl ptCount="15" formatCode="#,##0">
          <cx:pt idx="0">1583</cx:pt>
          <cx:pt idx="1">1856</cx:pt>
          <cx:pt idx="2">1449</cx:pt>
          <cx:pt idx="3">133</cx:pt>
          <cx:pt idx="4">33</cx:pt>
          <cx:pt idx="5">1263</cx:pt>
          <cx:pt idx="6">2853</cx:pt>
          <cx:pt idx="7">2277</cx:pt>
          <cx:pt idx="8">436</cx:pt>
          <cx:pt idx="9">96</cx:pt>
          <cx:pt idx="10">725</cx:pt>
          <cx:pt idx="11">7946</cx:pt>
          <cx:pt idx="12">13612</cx:pt>
          <cx:pt idx="13">5041</cx:pt>
          <cx:pt idx="14">1317</cx:pt>
        </cx:lvl>
      </cx:numDim>
    </cx:data>
  </cx:chartData>
  <cx:chart>
    <cx:plotArea>
      <cx:plotAreaRegion>
        <cx:series layoutId="sunburst" uniqueId="{DECB48B5-E4F6-4C74-B2DB-61B93F5C05E3}">
          <cx:tx>
            <cx:txData>
              <cx:f>'46 Data Census size tenure'!$E$171</cx:f>
              <cx:v>Fenland</cx:v>
            </cx:txData>
          </cx:tx>
          <cx:dataLabels>
            <cx:txPr>
              <a:bodyPr spcFirstLastPara="1" vertOverflow="ellipsis" horzOverflow="overflow" wrap="square" lIns="0" tIns="0" rIns="0" bIns="0" anchor="ctr" anchorCtr="1"/>
              <a:lstStyle/>
              <a:p>
                <a:pPr algn="ctr" rtl="0">
                  <a:defRPr sz="1400"/>
                </a:pPr>
                <a:endParaRPr lang="en-US" sz="1400" b="0" i="0" u="none" strike="noStrike" baseline="0">
                  <a:solidFill>
                    <a:prstClr val="white"/>
                  </a:solidFill>
                  <a:latin typeface="Gill Sans MT" panose="020B0502020104020203"/>
                </a:endParaRPr>
              </a:p>
            </cx:txPr>
          </cx:dataLabels>
          <cx:dataId val="0"/>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5.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0.64329</cdr:x>
      <cdr:y>0.86397</cdr:y>
    </cdr:from>
    <cdr:to>
      <cdr:x>1</cdr:x>
      <cdr:y>1</cdr:y>
    </cdr:to>
    <cdr:sp macro="" textlink="">
      <cdr:nvSpPr>
        <cdr:cNvPr id="2" name="TextBox 3">
          <a:extLst xmlns:a="http://schemas.openxmlformats.org/drawingml/2006/main">
            <a:ext uri="{FF2B5EF4-FFF2-40B4-BE49-F238E27FC236}">
              <a16:creationId xmlns:a16="http://schemas.microsoft.com/office/drawing/2014/main" id="{2060C93E-B08E-4ED2-428C-1E6A083BFFFC}"/>
            </a:ext>
          </a:extLst>
        </cdr:cNvPr>
        <cdr:cNvSpPr txBox="1"/>
      </cdr:nvSpPr>
      <cdr:spPr>
        <a:xfrm xmlns:a="http://schemas.openxmlformats.org/drawingml/2006/main">
          <a:off x="9726023" y="5159600"/>
          <a:ext cx="2110964" cy="715089"/>
        </a:xfrm>
        <a:prstGeom xmlns:a="http://schemas.openxmlformats.org/drawingml/2006/main" prst="roundRect">
          <a:avLst/>
        </a:prstGeom>
      </cdr:spPr>
      <cdr:style>
        <a:lnRef xmlns:a="http://schemas.openxmlformats.org/drawingml/2006/main" idx="3">
          <a:schemeClr val="lt1"/>
        </a:lnRef>
        <a:fillRef xmlns:a="http://schemas.openxmlformats.org/drawingml/2006/main" idx="1">
          <a:schemeClr val="accent1"/>
        </a:fillRef>
        <a:effectRef xmlns:a="http://schemas.openxmlformats.org/drawingml/2006/main" idx="1">
          <a:schemeClr val="accent1"/>
        </a:effectRef>
        <a:fontRef xmlns:a="http://schemas.openxmlformats.org/drawingml/2006/main" idx="minor">
          <a:schemeClr val="lt1"/>
        </a:fontRef>
      </cdr:style>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r>
            <a:rPr lang="en-GB" dirty="0"/>
            <a:t>86% non-movers</a:t>
          </a:r>
        </a:p>
        <a:p xmlns:a="http://schemas.openxmlformats.org/drawingml/2006/main">
          <a:pPr algn="ctr"/>
          <a:r>
            <a:rPr lang="en-GB" dirty="0"/>
            <a:t>14% movers</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56C2ED-54A4-480D-B5C8-65C0D62359B9}" type="datetime2">
              <a:rPr lang="en-US" smtClean="0"/>
              <a:pPr/>
              <a:t>Monday, July 17, 2023</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r>
              <a:rPr lang="en-US" spc="200" dirty="0"/>
              <a:t>Sample Footer Text</a:t>
            </a:r>
          </a:p>
        </p:txBody>
      </p:sp>
      <p:sp>
        <p:nvSpPr>
          <p:cNvPr id="6" name="Slide Number Placeholder 5"/>
          <p:cNvSpPr>
            <a:spLocks noGrp="1"/>
          </p:cNvSpPr>
          <p:nvPr>
            <p:ph type="sldNum" sz="quarter" idx="12"/>
          </p:nvPr>
        </p:nvSpPr>
        <p:spPr>
          <a:xfrm>
            <a:off x="1437664" y="798973"/>
            <a:ext cx="811019" cy="503578"/>
          </a:xfrm>
        </p:spPr>
        <p:txBody>
          <a:bodyPr/>
          <a:lstStyle/>
          <a:p>
            <a:fld id="{0D309695-DEC3-40DA-9DF5-330280C9D0E8}" type="slidenum">
              <a:rPr lang="en-US" smtClean="0"/>
              <a:pPr/>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71159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CF612A-4CB0-4F57-9A87-F049CECB184D}" type="datetime2">
              <a:rPr lang="en-US" smtClean="0"/>
              <a:t>Monday, July 17, 2023</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0D309695-DEC3-40DA-9DF5-330280C9D0E8}"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86411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397F40-C8F7-4897-A6B8-241042F913A9}" type="datetime2">
              <a:rPr lang="en-US" smtClean="0"/>
              <a:t>Monday, July 17, 2023</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0D309695-DEC3-40DA-9DF5-330280C9D0E8}"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41363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56C2ED-54A4-480D-B5C8-65C0D62359B9}" type="datetime2">
              <a:rPr lang="en-US" smtClean="0"/>
              <a:pPr/>
              <a:t>Monday, July 17, 2023</a:t>
            </a:fld>
            <a:endParaRPr lang="en-US" dirty="0"/>
          </a:p>
        </p:txBody>
      </p:sp>
      <p:sp>
        <p:nvSpPr>
          <p:cNvPr id="5" name="Footer Placeholder 4"/>
          <p:cNvSpPr>
            <a:spLocks noGrp="1"/>
          </p:cNvSpPr>
          <p:nvPr>
            <p:ph type="ftr" sz="quarter" idx="11"/>
          </p:nvPr>
        </p:nvSpPr>
        <p:spPr/>
        <p:txBody>
          <a:bodyPr/>
          <a:lstStyle/>
          <a:p>
            <a:r>
              <a:rPr lang="en-US" spc="200" dirty="0"/>
              <a:t>Sample Footer Text</a:t>
            </a:r>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2857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EDCA73-0A86-4195-A787-75037827079D}" type="datetime2">
              <a:rPr lang="en-US" smtClean="0"/>
              <a:t>Monday, July 17, 2023</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0D309695-DEC3-40DA-9DF5-330280C9D0E8}"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75792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C75374-B296-498E-A935-80631EA9020D}" type="datetime2">
              <a:rPr lang="en-US" smtClean="0"/>
              <a:t>Monday, July 17, 2023</a:t>
            </a:fld>
            <a:endParaRPr lang="en-US" dirty="0"/>
          </a:p>
        </p:txBody>
      </p:sp>
      <p:sp>
        <p:nvSpPr>
          <p:cNvPr id="6" name="Footer Placeholder 5"/>
          <p:cNvSpPr>
            <a:spLocks noGrp="1"/>
          </p:cNvSpPr>
          <p:nvPr>
            <p:ph type="ftr" sz="quarter" idx="11"/>
          </p:nvPr>
        </p:nvSpPr>
        <p:spPr/>
        <p:txBody>
          <a:bodyPr/>
          <a:lstStyle/>
          <a:p>
            <a:r>
              <a:rPr lang="en-US" dirty="0"/>
              <a:t>Sample Footer Text</a:t>
            </a:r>
          </a:p>
        </p:txBody>
      </p:sp>
      <p:sp>
        <p:nvSpPr>
          <p:cNvPr id="7" name="Slide Number Placeholder 6"/>
          <p:cNvSpPr>
            <a:spLocks noGrp="1"/>
          </p:cNvSpPr>
          <p:nvPr>
            <p:ph type="sldNum" sz="quarter" idx="12"/>
          </p:nvPr>
        </p:nvSpPr>
        <p:spPr/>
        <p:txBody>
          <a:bodyPr/>
          <a:lstStyle/>
          <a:p>
            <a:fld id="{0D309695-DEC3-40DA-9DF5-330280C9D0E8}"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65075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98B728-214A-4ABC-8432-5B3A5A66A987}" type="datetime2">
              <a:rPr lang="en-US" smtClean="0"/>
              <a:t>Monday, July 17, 2023</a:t>
            </a:fld>
            <a:endParaRPr lang="en-US" dirty="0"/>
          </a:p>
        </p:txBody>
      </p:sp>
      <p:sp>
        <p:nvSpPr>
          <p:cNvPr id="8" name="Footer Placeholder 7"/>
          <p:cNvSpPr>
            <a:spLocks noGrp="1"/>
          </p:cNvSpPr>
          <p:nvPr>
            <p:ph type="ftr" sz="quarter" idx="11"/>
          </p:nvPr>
        </p:nvSpPr>
        <p:spPr/>
        <p:txBody>
          <a:bodyPr/>
          <a:lstStyle/>
          <a:p>
            <a:r>
              <a:rPr lang="en-US" dirty="0"/>
              <a:t>Sample Footer Text</a:t>
            </a:r>
          </a:p>
        </p:txBody>
      </p:sp>
      <p:sp>
        <p:nvSpPr>
          <p:cNvPr id="9" name="Slide Number Placeholder 8"/>
          <p:cNvSpPr>
            <a:spLocks noGrp="1"/>
          </p:cNvSpPr>
          <p:nvPr>
            <p:ph type="sldNum" sz="quarter" idx="12"/>
          </p:nvPr>
        </p:nvSpPr>
        <p:spPr/>
        <p:txBody>
          <a:bodyPr/>
          <a:lstStyle/>
          <a:p>
            <a:fld id="{0D309695-DEC3-40DA-9DF5-330280C9D0E8}"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45728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5F02D0-6806-43AF-9888-2359BF40C204}" type="datetime2">
              <a:rPr lang="en-US" smtClean="0"/>
              <a:t>Monday, July 17, 2023</a:t>
            </a:fld>
            <a:endParaRPr lang="en-US" dirty="0"/>
          </a:p>
        </p:txBody>
      </p:sp>
      <p:sp>
        <p:nvSpPr>
          <p:cNvPr id="4" name="Footer Placeholder 3"/>
          <p:cNvSpPr>
            <a:spLocks noGrp="1"/>
          </p:cNvSpPr>
          <p:nvPr>
            <p:ph type="ftr" sz="quarter" idx="11"/>
          </p:nvPr>
        </p:nvSpPr>
        <p:spPr/>
        <p:txBody>
          <a:bodyPr/>
          <a:lstStyle/>
          <a:p>
            <a:r>
              <a:rPr lang="en-US" dirty="0"/>
              <a:t>Sample Footer Text</a:t>
            </a:r>
          </a:p>
        </p:txBody>
      </p:sp>
      <p:sp>
        <p:nvSpPr>
          <p:cNvPr id="5" name="Slide Number Placeholder 4"/>
          <p:cNvSpPr>
            <a:spLocks noGrp="1"/>
          </p:cNvSpPr>
          <p:nvPr>
            <p:ph type="sldNum" sz="quarter" idx="12"/>
          </p:nvPr>
        </p:nvSpPr>
        <p:spPr/>
        <p:txBody>
          <a:bodyPr/>
          <a:lstStyle/>
          <a:p>
            <a:fld id="{0D309695-DEC3-40DA-9DF5-330280C9D0E8}"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61591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E14D2D-B1AF-4197-82D6-FC1F8BD05681}" type="datetime2">
              <a:rPr lang="en-US" smtClean="0"/>
              <a:t>Monday, July 17, 2023</a:t>
            </a:fld>
            <a:endParaRPr lang="en-US" dirty="0"/>
          </a:p>
        </p:txBody>
      </p:sp>
      <p:sp>
        <p:nvSpPr>
          <p:cNvPr id="3" name="Footer Placeholder 2"/>
          <p:cNvSpPr>
            <a:spLocks noGrp="1"/>
          </p:cNvSpPr>
          <p:nvPr>
            <p:ph type="ftr" sz="quarter" idx="11"/>
          </p:nvPr>
        </p:nvSpPr>
        <p:spPr/>
        <p:txBody>
          <a:bodyPr/>
          <a:lstStyle/>
          <a:p>
            <a:r>
              <a:rPr lang="en-US" dirty="0"/>
              <a:t>Sample Footer Text</a:t>
            </a:r>
          </a:p>
        </p:txBody>
      </p:sp>
      <p:sp>
        <p:nvSpPr>
          <p:cNvPr id="4" name="Slide Number Placeholder 3"/>
          <p:cNvSpPr>
            <a:spLocks noGrp="1"/>
          </p:cNvSpPr>
          <p:nvPr>
            <p:ph type="sldNum" sz="quarter" idx="12"/>
          </p:nvPr>
        </p:nvSpPr>
        <p:spPr/>
        <p:txBody>
          <a:bodyPr/>
          <a:lstStyle/>
          <a:p>
            <a:fld id="{0D309695-DEC3-40DA-9DF5-330280C9D0E8}" type="slidenum">
              <a:rPr lang="en-US" smtClean="0"/>
              <a:t>‹#›</a:t>
            </a:fld>
            <a:endParaRPr lang="en-US" dirty="0"/>
          </a:p>
        </p:txBody>
      </p:sp>
    </p:spTree>
    <p:extLst>
      <p:ext uri="{BB962C8B-B14F-4D97-AF65-F5344CB8AC3E}">
        <p14:creationId xmlns:p14="http://schemas.microsoft.com/office/powerpoint/2010/main" val="3408182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771CEB-9838-4245-91B8-EFBAFE2D8B44}" type="datetime2">
              <a:rPr lang="en-US" smtClean="0"/>
              <a:t>Monday, July 17, 2023</a:t>
            </a:fld>
            <a:endParaRPr lang="en-US" dirty="0"/>
          </a:p>
        </p:txBody>
      </p:sp>
      <p:sp>
        <p:nvSpPr>
          <p:cNvPr id="6" name="Footer Placeholder 5"/>
          <p:cNvSpPr>
            <a:spLocks noGrp="1"/>
          </p:cNvSpPr>
          <p:nvPr>
            <p:ph type="ftr" sz="quarter" idx="11"/>
          </p:nvPr>
        </p:nvSpPr>
        <p:spPr/>
        <p:txBody>
          <a:bodyPr/>
          <a:lstStyle/>
          <a:p>
            <a:r>
              <a:rPr lang="en-US" dirty="0"/>
              <a:t>Sample Footer Text</a:t>
            </a:r>
          </a:p>
        </p:txBody>
      </p:sp>
      <p:sp>
        <p:nvSpPr>
          <p:cNvPr id="7" name="Slide Number Placeholder 6"/>
          <p:cNvSpPr>
            <a:spLocks noGrp="1"/>
          </p:cNvSpPr>
          <p:nvPr>
            <p:ph type="sldNum" sz="quarter" idx="12"/>
          </p:nvPr>
        </p:nvSpPr>
        <p:spPr/>
        <p:txBody>
          <a:bodyPr/>
          <a:lstStyle/>
          <a:p>
            <a:fld id="{0D309695-DEC3-40DA-9DF5-330280C9D0E8}"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83167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51D3F6BF-A585-41F8-88DF-7E5D069F892A}" type="datetime2">
              <a:rPr lang="en-US" smtClean="0"/>
              <a:t>Monday, July 17, 2023</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r>
              <a:rPr lang="en-US" dirty="0"/>
              <a:t>Sample Footer Text</a:t>
            </a:r>
          </a:p>
        </p:txBody>
      </p:sp>
      <p:sp>
        <p:nvSpPr>
          <p:cNvPr id="7" name="Slide Number Placeholder 6"/>
          <p:cNvSpPr>
            <a:spLocks noGrp="1"/>
          </p:cNvSpPr>
          <p:nvPr>
            <p:ph type="sldNum" sz="quarter" idx="12"/>
          </p:nvPr>
        </p:nvSpPr>
        <p:spPr/>
        <p:txBody>
          <a:bodyPr/>
          <a:lstStyle/>
          <a:p>
            <a:fld id="{0D309695-DEC3-40DA-9DF5-330280C9D0E8}"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71080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accent1">
                <a:lumMod val="20000"/>
                <a:lumOff val="80000"/>
              </a:schemeClr>
            </a:gs>
          </a:gsLst>
          <a:path path="circle">
            <a:fillToRect l="43000" r="43000" b="100000"/>
          </a:path>
          <a:tileRect/>
        </a:gradFill>
        <a:effectLst/>
      </p:bgPr>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8256C2ED-54A4-480D-B5C8-65C0D62359B9}" type="datetime2">
              <a:rPr lang="en-US" smtClean="0"/>
              <a:pPr/>
              <a:t>Monday, July 17, 2023</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spc="200" dirty="0"/>
              <a:t>Sample Footer Text</a:t>
            </a: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0D309695-DEC3-40DA-9DF5-330280C9D0E8}"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2287091"/>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027082/2021_RP_Lookup_tool.xlsx" TargetMode="External"/><Relationship Id="rId2" Type="http://schemas.openxmlformats.org/officeDocument/2006/relationships/hyperlink" Target="https://nroshplus.regulatorofsocialhousing.org.uk/Help/NROSHGuideLADR.pdf" TargetMode="External"/><Relationship Id="rId1" Type="http://schemas.openxmlformats.org/officeDocument/2006/relationships/slideLayout" Target="../slideLayouts/slideLayout7.xml"/><Relationship Id="rId5" Type="http://schemas.openxmlformats.org/officeDocument/2006/relationships/hyperlink" Target="https://www.ons.gov.uk/methodology/geography/ukgeographies/administrativegeography/england" TargetMode="External"/><Relationship Id="rId4" Type="http://schemas.openxmlformats.org/officeDocument/2006/relationships/hyperlink" Target="https://cambridgeshireinsight.org.uk/housing/local-housing-knowledge/our-housing-market/housing-market-bulletin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7.xml"/><Relationship Id="rId4" Type="http://schemas.openxmlformats.org/officeDocument/2006/relationships/chart" Target="../charts/char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chart" Target="../charts/chart21.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chart" Target="../charts/chart22.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hyperlink" Target="https://clockify.me/working-hours" TargetMode="External"/><Relationship Id="rId3" Type="http://schemas.openxmlformats.org/officeDocument/2006/relationships/hyperlink" Target="https://www.healthcareers.nhs.uk/working-health/working-nhs/nhs-pay-and-benefits/agenda-change-pay-rates/agenda-change-pay-rates" TargetMode="External"/><Relationship Id="rId7" Type="http://schemas.openxmlformats.org/officeDocument/2006/relationships/hyperlink" Target="https://www.skillsforcare.org.uk/Adult-Social-Care-Workforce-Data/Workforce-intelligence/publications/local-information/My-local-authority-area.aspx" TargetMode="External"/><Relationship Id="rId2" Type="http://schemas.openxmlformats.org/officeDocument/2006/relationships/hyperlink" Target="https://getintoteaching.education.gov.uk/salaries-and-benefits" TargetMode="External"/><Relationship Id="rId1" Type="http://schemas.openxmlformats.org/officeDocument/2006/relationships/slideLayout" Target="../slideLayouts/slideLayout7.xml"/><Relationship Id="rId6" Type="http://schemas.openxmlformats.org/officeDocument/2006/relationships/hyperlink" Target="https://nationalcareers.service.gov.uk/explore-careers" TargetMode="External"/><Relationship Id="rId5" Type="http://schemas.openxmlformats.org/officeDocument/2006/relationships/hyperlink" Target="https://www.ageuk.org.uk/information-advice/money-legal/pensions/state-pension/new-state-pension/#:~:text=The%20full%20rate%20of%20the%20new%20State%20Pension,can%20request%20a%20paper%20statement%20if%20you%20prefer." TargetMode="External"/><Relationship Id="rId4" Type="http://schemas.openxmlformats.org/officeDocument/2006/relationships/hyperlink" Target="https://www.gov.uk/national-minimum-wage-rate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hyperlink" Target="https://assets.publishing.service.gov.uk/government/uploads/system/uploads/attachment_data/file/1060141/2020-21_EHS_Headline_Report_revised.pdf" TargetMode="External"/><Relationship Id="rId3" Type="http://schemas.openxmlformats.org/officeDocument/2006/relationships/hyperlink" Target="https://assets.publishing.service.gov.uk/government/uploads/system/uploads/attachment_data/file/963104/RP_COMBINED_TOOL_2020_FINAL.xlsx" TargetMode="External"/><Relationship Id="rId7" Type="http://schemas.openxmlformats.org/officeDocument/2006/relationships/hyperlink" Target="https://www.gov.uk/government/collections/local-authority-housing-data" TargetMode="External"/><Relationship Id="rId2" Type="http://schemas.openxmlformats.org/officeDocument/2006/relationships/hyperlink" Target="https://assets.publishing.service.gov.uk/government/uploads/system/uploads/attachment_data/file/1034087/Live_Tables_1006-1009.ods" TargetMode="External"/><Relationship Id="rId1" Type="http://schemas.openxmlformats.org/officeDocument/2006/relationships/slideLayout" Target="../slideLayouts/slideLayout7.xml"/><Relationship Id="rId6" Type="http://schemas.openxmlformats.org/officeDocument/2006/relationships/hyperlink" Target="https://core.communities.gov.uk/" TargetMode="External"/><Relationship Id="rId5" Type="http://schemas.openxmlformats.org/officeDocument/2006/relationships/hyperlink" Target="https://assets.publishing.service.gov.uk/government/uploads/system/uploads/attachment_data/file/1084086/LiveTable253.ods" TargetMode="External"/><Relationship Id="rId4" Type="http://schemas.openxmlformats.org/officeDocument/2006/relationships/hyperlink" Target="https://assets.publishing.service.gov.uk/government/uploads/system/uploads/attachment_data/file/1027082/2021_RP_Lookup_tool.xlsx" TargetMode="External"/></Relationships>
</file>

<file path=ppt/slides/_rels/slide46.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s://www.peterborough.gov.uk/asset-library/imported-assets/SHMAFinalReport-2017.pdf" TargetMode="External"/><Relationship Id="rId2" Type="http://schemas.openxmlformats.org/officeDocument/2006/relationships/hyperlink" Target="https://cambridgeshireinsight.org.uk/wp-content/uploads/2021/10/CWS-Housing-Needs-of-Specific-Groups-Oct21.pdf"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https://www.nomisweb.co.uk/census/2011/ukmig009" TargetMode="External"/><Relationship Id="rId3" Type="http://schemas.openxmlformats.org/officeDocument/2006/relationships/hyperlink" Target="https://assets.publishing.service.gov.uk/government/uploads/system/uploads/attachment_data/file/1074203/LT_100.ods" TargetMode="External"/><Relationship Id="rId7" Type="http://schemas.openxmlformats.org/officeDocument/2006/relationships/hyperlink" Target="https://www.nomisweb.co.uk/census/2011/" TargetMode="External"/><Relationship Id="rId2" Type="http://schemas.openxmlformats.org/officeDocument/2006/relationships/hyperlink" Target="https://www.ons.gov.uk/peoplepopulationandcommunity/housing/datasets/subnationaldwellingstockbytenureestimates" TargetMode="External"/><Relationship Id="rId1" Type="http://schemas.openxmlformats.org/officeDocument/2006/relationships/slideLayout" Target="../slideLayouts/slideLayout7.xml"/><Relationship Id="rId6" Type="http://schemas.openxmlformats.org/officeDocument/2006/relationships/hyperlink" Target="https://www.ukcensusdata.com/st-edmundsbury-e07000204#sthash.nZt0oAuh.dpbs" TargetMode="External"/><Relationship Id="rId5" Type="http://schemas.openxmlformats.org/officeDocument/2006/relationships/hyperlink" Target="https://www.ukcensusdata.com/forest-heath-e07000201#sthash.7GMnR1HQ.dpbs" TargetMode="External"/><Relationship Id="rId4" Type="http://schemas.openxmlformats.org/officeDocument/2006/relationships/hyperlink" Target="https://cambridgeshireinsight.org.uk/population/reports/#/view-report/f7de925f5608420c825c4c0691de5af2/E07000012"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hyperlink" Target="mailto:sue.beecroft@cambridge.gov.uk" TargetMode="Externa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47" name="Rectangle 46">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038EE2C-93B5-40C1-8DFF-62140F060AA5}"/>
              </a:ext>
            </a:extLst>
          </p:cNvPr>
          <p:cNvSpPr>
            <a:spLocks noGrp="1"/>
          </p:cNvSpPr>
          <p:nvPr>
            <p:ph type="ctrTitle"/>
          </p:nvPr>
        </p:nvSpPr>
        <p:spPr>
          <a:xfrm>
            <a:off x="1557071" y="1584552"/>
            <a:ext cx="9099255" cy="2537251"/>
          </a:xfrm>
        </p:spPr>
        <p:txBody>
          <a:bodyPr vert="horz" lIns="91440" tIns="45720" rIns="91440" bIns="45720" rtlCol="0" anchor="ctr">
            <a:normAutofit/>
          </a:bodyPr>
          <a:lstStyle/>
          <a:p>
            <a:pPr algn="ctr"/>
            <a:r>
              <a:rPr lang="en-US" sz="7200" dirty="0">
                <a:solidFill>
                  <a:srgbClr val="454545"/>
                </a:solidFill>
              </a:rPr>
              <a:t>Housing affordability 2022</a:t>
            </a:r>
          </a:p>
        </p:txBody>
      </p:sp>
      <p:sp>
        <p:nvSpPr>
          <p:cNvPr id="3" name="Subtitle 2">
            <a:extLst>
              <a:ext uri="{FF2B5EF4-FFF2-40B4-BE49-F238E27FC236}">
                <a16:creationId xmlns:a16="http://schemas.microsoft.com/office/drawing/2014/main" id="{5F1AAFE8-D8BC-4A8F-AF0A-E25F6E895FB0}"/>
              </a:ext>
            </a:extLst>
          </p:cNvPr>
          <p:cNvSpPr>
            <a:spLocks noGrp="1"/>
          </p:cNvSpPr>
          <p:nvPr>
            <p:ph type="subTitle" idx="1"/>
          </p:nvPr>
        </p:nvSpPr>
        <p:spPr>
          <a:xfrm>
            <a:off x="1535372" y="4133234"/>
            <a:ext cx="9120954" cy="744373"/>
          </a:xfrm>
        </p:spPr>
        <p:txBody>
          <a:bodyPr vert="horz" lIns="91440" tIns="45720" rIns="91440" bIns="45720" rtlCol="0">
            <a:normAutofit/>
          </a:bodyPr>
          <a:lstStyle/>
          <a:p>
            <a:pPr algn="ctr"/>
            <a:r>
              <a:rPr lang="en-US" dirty="0">
                <a:solidFill>
                  <a:schemeClr val="accent1"/>
                </a:solidFill>
              </a:rPr>
              <a:t>The diamonds report: </a:t>
            </a:r>
            <a:r>
              <a:rPr lang="en-US" b="1" dirty="0">
                <a:solidFill>
                  <a:schemeClr val="accent1"/>
                </a:solidFill>
              </a:rPr>
              <a:t>FENLAND</a:t>
            </a:r>
          </a:p>
        </p:txBody>
      </p:sp>
      <p:pic>
        <p:nvPicPr>
          <p:cNvPr id="53" name="Picture 52">
            <a:extLst>
              <a:ext uri="{FF2B5EF4-FFF2-40B4-BE49-F238E27FC236}">
                <a16:creationId xmlns:a16="http://schemas.microsoft.com/office/drawing/2014/main" id="{4C401D57-600A-4C91-AC9A-14CA1ED6F7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5" name="Straight Connector 54">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2" name="Slide Number Placeholder 4">
            <a:extLst>
              <a:ext uri="{FF2B5EF4-FFF2-40B4-BE49-F238E27FC236}">
                <a16:creationId xmlns:a16="http://schemas.microsoft.com/office/drawing/2014/main" id="{78F949EF-F941-4A15-99CC-87674F1CA361}"/>
              </a:ext>
            </a:extLst>
          </p:cNvPr>
          <p:cNvSpPr>
            <a:spLocks noGrp="1"/>
          </p:cNvSpPr>
          <p:nvPr>
            <p:ph type="sldNum" sz="quarter" idx="12"/>
          </p:nvPr>
        </p:nvSpPr>
        <p:spPr>
          <a:xfrm>
            <a:off x="11417450" y="6354422"/>
            <a:ext cx="774550" cy="503578"/>
          </a:xfrm>
        </p:spPr>
        <p:txBody>
          <a:bodyPr>
            <a:normAutofit/>
          </a:bodyPr>
          <a:lstStyle/>
          <a:p>
            <a:pPr algn="ctr">
              <a:lnSpc>
                <a:spcPct val="90000"/>
              </a:lnSpc>
              <a:spcAft>
                <a:spcPts val="600"/>
              </a:spcAft>
            </a:pPr>
            <a:fld id="{0D309695-DEC3-40DA-9DF5-330280C9D0E8}" type="slidenum">
              <a:rPr lang="en-US" smtClean="0"/>
              <a:pPr algn="ctr">
                <a:lnSpc>
                  <a:spcPct val="90000"/>
                </a:lnSpc>
                <a:spcAft>
                  <a:spcPts val="600"/>
                </a:spcAft>
              </a:pPr>
              <a:t>1</a:t>
            </a:fld>
            <a:endParaRPr lang="en-US" dirty="0"/>
          </a:p>
        </p:txBody>
      </p:sp>
    </p:spTree>
    <p:extLst>
      <p:ext uri="{BB962C8B-B14F-4D97-AF65-F5344CB8AC3E}">
        <p14:creationId xmlns:p14="http://schemas.microsoft.com/office/powerpoint/2010/main" val="313629952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4DF40741-C4C1-4AF2-B2D8-1BD2AF1BFF36}"/>
              </a:ext>
            </a:extLst>
          </p:cNvPr>
          <p:cNvGraphicFramePr>
            <a:graphicFrameLocks/>
          </p:cNvGraphicFramePr>
          <p:nvPr>
            <p:extLst>
              <p:ext uri="{D42A27DB-BD31-4B8C-83A1-F6EECF244321}">
                <p14:modId xmlns:p14="http://schemas.microsoft.com/office/powerpoint/2010/main" val="1509368947"/>
              </p:ext>
            </p:extLst>
          </p:nvPr>
        </p:nvGraphicFramePr>
        <p:xfrm>
          <a:off x="112808" y="1552448"/>
          <a:ext cx="7967323" cy="44704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2F9FE33A-296F-4F70-B193-0F96B177B1E7}"/>
              </a:ext>
            </a:extLst>
          </p:cNvPr>
          <p:cNvSpPr>
            <a:spLocks noGrp="1"/>
          </p:cNvSpPr>
          <p:nvPr>
            <p:ph type="title"/>
          </p:nvPr>
        </p:nvSpPr>
        <p:spPr>
          <a:xfrm>
            <a:off x="638881" y="417576"/>
            <a:ext cx="10909640" cy="1249394"/>
          </a:xfrm>
        </p:spPr>
        <p:txBody>
          <a:bodyPr vert="horz" lIns="91440" tIns="45720" rIns="91440" bIns="45720" rtlCol="0" anchor="ctr">
            <a:normAutofit/>
          </a:bodyPr>
          <a:lstStyle/>
          <a:p>
            <a:r>
              <a:rPr lang="en-US" kern="1200" dirty="0">
                <a:solidFill>
                  <a:schemeClr val="tx1"/>
                </a:solidFill>
                <a:latin typeface="+mj-lt"/>
                <a:ea typeface="+mj-ea"/>
                <a:cs typeface="+mj-cs"/>
              </a:rPr>
              <a:t>household tenure &amp; beds</a:t>
            </a:r>
          </a:p>
        </p:txBody>
      </p:sp>
      <p:sp>
        <p:nvSpPr>
          <p:cNvPr id="4" name="Footer Placeholder 3">
            <a:extLst>
              <a:ext uri="{FF2B5EF4-FFF2-40B4-BE49-F238E27FC236}">
                <a16:creationId xmlns:a16="http://schemas.microsoft.com/office/drawing/2014/main" id="{79202856-A1BB-4D40-B307-CCE648560548}"/>
              </a:ext>
            </a:extLst>
          </p:cNvPr>
          <p:cNvSpPr>
            <a:spLocks noGrp="1"/>
          </p:cNvSpPr>
          <p:nvPr>
            <p:ph type="ftr" sz="quarter" idx="11"/>
          </p:nvPr>
        </p:nvSpPr>
        <p:spPr>
          <a:xfrm>
            <a:off x="0" y="6548799"/>
            <a:ext cx="4973915" cy="309201"/>
          </a:xfrm>
        </p:spPr>
        <p:txBody>
          <a:bodyPr/>
          <a:lstStyle/>
          <a:p>
            <a:r>
              <a:rPr lang="en-US" spc="200" dirty="0">
                <a:solidFill>
                  <a:schemeClr val="bg1"/>
                </a:solidFill>
              </a:rPr>
              <a:t>Fenland</a:t>
            </a:r>
          </a:p>
        </p:txBody>
      </p:sp>
      <p:graphicFrame>
        <p:nvGraphicFramePr>
          <p:cNvPr id="5" name="Chart 4">
            <a:extLst>
              <a:ext uri="{FF2B5EF4-FFF2-40B4-BE49-F238E27FC236}">
                <a16:creationId xmlns:a16="http://schemas.microsoft.com/office/drawing/2014/main" id="{1805375F-82B4-4ECD-B2C0-B43DA79C64ED}"/>
              </a:ext>
            </a:extLst>
          </p:cNvPr>
          <p:cNvGraphicFramePr>
            <a:graphicFrameLocks/>
          </p:cNvGraphicFramePr>
          <p:nvPr>
            <p:extLst>
              <p:ext uri="{D42A27DB-BD31-4B8C-83A1-F6EECF244321}">
                <p14:modId xmlns:p14="http://schemas.microsoft.com/office/powerpoint/2010/main" val="982240007"/>
              </p:ext>
            </p:extLst>
          </p:nvPr>
        </p:nvGraphicFramePr>
        <p:xfrm>
          <a:off x="7225553" y="1552448"/>
          <a:ext cx="4849041" cy="4470400"/>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4">
            <a:extLst>
              <a:ext uri="{FF2B5EF4-FFF2-40B4-BE49-F238E27FC236}">
                <a16:creationId xmlns:a16="http://schemas.microsoft.com/office/drawing/2014/main" id="{708F392E-0E1D-4B16-A3BF-7E58E5443A4A}"/>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10</a:t>
            </a:fld>
            <a:endParaRPr lang="en-US" dirty="0"/>
          </a:p>
        </p:txBody>
      </p:sp>
      <p:sp>
        <p:nvSpPr>
          <p:cNvPr id="3" name="Rectangle: Rounded Corners 2">
            <a:extLst>
              <a:ext uri="{FF2B5EF4-FFF2-40B4-BE49-F238E27FC236}">
                <a16:creationId xmlns:a16="http://schemas.microsoft.com/office/drawing/2014/main" id="{99DEB499-9CAC-5329-6C2F-528A2D7F1B01}"/>
              </a:ext>
            </a:extLst>
          </p:cNvPr>
          <p:cNvSpPr/>
          <p:nvPr/>
        </p:nvSpPr>
        <p:spPr>
          <a:xfrm>
            <a:off x="8309920" y="6022848"/>
            <a:ext cx="3008812" cy="5788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t>The next slide helps us combine and compare size and tenure of homes</a:t>
            </a:r>
          </a:p>
        </p:txBody>
      </p:sp>
    </p:spTree>
    <p:extLst>
      <p:ext uri="{BB962C8B-B14F-4D97-AF65-F5344CB8AC3E}">
        <p14:creationId xmlns:p14="http://schemas.microsoft.com/office/powerpoint/2010/main" val="243795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4DC01D7D-9A7A-4E18-8212-A4B502A88D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20E839F9-7492-464A-800E-78080B433E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4" name="Title 1">
            <a:extLst>
              <a:ext uri="{FF2B5EF4-FFF2-40B4-BE49-F238E27FC236}">
                <a16:creationId xmlns:a16="http://schemas.microsoft.com/office/drawing/2014/main" id="{FB3760D4-E73A-4657-9B43-F72712A24579}"/>
              </a:ext>
            </a:extLst>
          </p:cNvPr>
          <p:cNvSpPr txBox="1">
            <a:spLocks/>
          </p:cNvSpPr>
          <p:nvPr/>
        </p:nvSpPr>
        <p:spPr>
          <a:xfrm>
            <a:off x="1451580" y="804520"/>
            <a:ext cx="4176511" cy="1049235"/>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dirty="0"/>
              <a:t>household tenure &amp; beds combined</a:t>
            </a:r>
          </a:p>
        </p:txBody>
      </p:sp>
      <p:sp>
        <p:nvSpPr>
          <p:cNvPr id="5" name="Rectangle 4">
            <a:extLst>
              <a:ext uri="{FF2B5EF4-FFF2-40B4-BE49-F238E27FC236}">
                <a16:creationId xmlns:a16="http://schemas.microsoft.com/office/drawing/2014/main" id="{1F2CCA9E-E3A9-418B-9323-73C7AA8B0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6" name="TextBox 5">
            <a:extLst>
              <a:ext uri="{FF2B5EF4-FFF2-40B4-BE49-F238E27FC236}">
                <a16:creationId xmlns:a16="http://schemas.microsoft.com/office/drawing/2014/main" id="{B540C051-4DA6-4497-B509-0683367E0609}"/>
              </a:ext>
            </a:extLst>
          </p:cNvPr>
          <p:cNvSpPr txBox="1"/>
          <p:nvPr/>
        </p:nvSpPr>
        <p:spPr>
          <a:xfrm>
            <a:off x="1451581" y="2015732"/>
            <a:ext cx="4172212" cy="3450613"/>
          </a:xfrm>
          <a:prstGeom prst="rect">
            <a:avLst/>
          </a:prstGeom>
        </p:spPr>
        <p:txBody>
          <a:bodyPr vert="horz" lIns="91440" tIns="45720" rIns="91440" bIns="45720" rtlCol="0" anchor="t">
            <a:normAutofit/>
          </a:bodyPr>
          <a:lstStyle/>
          <a:p>
            <a:pPr marL="285750" indent="-285750" defTabSz="914400">
              <a:lnSpc>
                <a:spcPct val="120000"/>
              </a:lnSpc>
              <a:spcAft>
                <a:spcPts val="600"/>
              </a:spcAft>
              <a:buClr>
                <a:schemeClr val="accent1"/>
              </a:buClr>
              <a:buSzPct val="100000"/>
              <a:buFont typeface="Arial" panose="020B0604020202020204" pitchFamily="34" charset="0"/>
              <a:buChar char="•"/>
            </a:pPr>
            <a:r>
              <a:rPr lang="en-US" dirty="0"/>
              <a:t>This pie chart combines Census 2011 household data on broad tenure group and number of bedrooms.</a:t>
            </a:r>
          </a:p>
          <a:p>
            <a:pPr indent="-228600" defTabSz="914400">
              <a:lnSpc>
                <a:spcPct val="120000"/>
              </a:lnSpc>
              <a:spcAft>
                <a:spcPts val="600"/>
              </a:spcAft>
              <a:buClr>
                <a:schemeClr val="accent1"/>
              </a:buClr>
              <a:buSzPct val="100000"/>
              <a:buFont typeface="Arial" panose="020B0604020202020204" pitchFamily="34" charset="0"/>
              <a:buChar char="•"/>
            </a:pPr>
            <a:endParaRPr lang="en-US" dirty="0"/>
          </a:p>
        </p:txBody>
      </p:sp>
      <p:pic>
        <p:nvPicPr>
          <p:cNvPr id="7" name="Picture 6">
            <a:extLst>
              <a:ext uri="{FF2B5EF4-FFF2-40B4-BE49-F238E27FC236}">
                <a16:creationId xmlns:a16="http://schemas.microsoft.com/office/drawing/2014/main" id="{0EF24839-5AFE-401F-AA79-394E002775B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8" name="Slide Number Placeholder 4">
            <a:extLst>
              <a:ext uri="{FF2B5EF4-FFF2-40B4-BE49-F238E27FC236}">
                <a16:creationId xmlns:a16="http://schemas.microsoft.com/office/drawing/2014/main" id="{A61824F8-9744-405E-AC7B-ECDF5E93EDC7}"/>
              </a:ext>
            </a:extLst>
          </p:cNvPr>
          <p:cNvSpPr>
            <a:spLocks noGrp="1"/>
          </p:cNvSpPr>
          <p:nvPr>
            <p:ph type="sldNum" sz="quarter" idx="12"/>
          </p:nvPr>
        </p:nvSpPr>
        <p:spPr>
          <a:xfrm>
            <a:off x="11380981" y="6354422"/>
            <a:ext cx="811019" cy="503578"/>
          </a:xfrm>
        </p:spPr>
        <p:txBody>
          <a:bodyPr vert="horz" lIns="91440" tIns="45720" rIns="91440" bIns="45720" rtlCol="0" anchor="t">
            <a:normAutofit/>
          </a:bodyPr>
          <a:lstStyle/>
          <a:p>
            <a:pPr>
              <a:lnSpc>
                <a:spcPct val="90000"/>
              </a:lnSpc>
              <a:spcAft>
                <a:spcPts val="600"/>
              </a:spcAft>
            </a:pPr>
            <a:fld id="{0D309695-DEC3-40DA-9DF5-330280C9D0E8}" type="slidenum">
              <a:rPr lang="en-US" smtClean="0"/>
              <a:pPr>
                <a:lnSpc>
                  <a:spcPct val="90000"/>
                </a:lnSpc>
                <a:spcAft>
                  <a:spcPts val="600"/>
                </a:spcAft>
              </a:pPr>
              <a:t>11</a:t>
            </a:fld>
            <a:endParaRPr lang="en-US" dirty="0"/>
          </a:p>
        </p:txBody>
      </p:sp>
      <p:cxnSp>
        <p:nvCxnSpPr>
          <p:cNvPr id="9" name="Straight Connector 8">
            <a:extLst>
              <a:ext uri="{FF2B5EF4-FFF2-40B4-BE49-F238E27FC236}">
                <a16:creationId xmlns:a16="http://schemas.microsoft.com/office/drawing/2014/main" id="{27E1F350-38D0-492B-867E-F231D31219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1" name="Footer Placeholder 3">
            <a:extLst>
              <a:ext uri="{FF2B5EF4-FFF2-40B4-BE49-F238E27FC236}">
                <a16:creationId xmlns:a16="http://schemas.microsoft.com/office/drawing/2014/main" id="{773DD4BD-CB48-4B36-830F-0916AC46DE5A}"/>
              </a:ext>
            </a:extLst>
          </p:cNvPr>
          <p:cNvSpPr>
            <a:spLocks noGrp="1"/>
          </p:cNvSpPr>
          <p:nvPr>
            <p:ph type="ftr" sz="quarter" idx="11"/>
          </p:nvPr>
        </p:nvSpPr>
        <p:spPr>
          <a:xfrm>
            <a:off x="0" y="6548799"/>
            <a:ext cx="4973915" cy="309201"/>
          </a:xfrm>
        </p:spPr>
        <p:txBody>
          <a:bodyPr/>
          <a:lstStyle/>
          <a:p>
            <a:r>
              <a:rPr lang="en-US" spc="200" dirty="0">
                <a:solidFill>
                  <a:schemeClr val="bg1"/>
                </a:solidFill>
              </a:rPr>
              <a:t>Fenland</a:t>
            </a:r>
          </a:p>
        </p:txBody>
      </p:sp>
      <mc:AlternateContent xmlns:mc="http://schemas.openxmlformats.org/markup-compatibility/2006" xmlns:cx1="http://schemas.microsoft.com/office/drawing/2015/9/8/chartex">
        <mc:Choice Requires="cx1">
          <p:graphicFrame>
            <p:nvGraphicFramePr>
              <p:cNvPr id="12" name="Chart 11">
                <a:extLst>
                  <a:ext uri="{FF2B5EF4-FFF2-40B4-BE49-F238E27FC236}">
                    <a16:creationId xmlns:a16="http://schemas.microsoft.com/office/drawing/2014/main" id="{B7C8E391-7F2B-4AC3-BFDB-918368DA5A9E}"/>
                  </a:ext>
                </a:extLst>
              </p:cNvPr>
              <p:cNvGraphicFramePr>
                <a:graphicFrameLocks/>
              </p:cNvGraphicFramePr>
              <p:nvPr>
                <p:extLst>
                  <p:ext uri="{D42A27DB-BD31-4B8C-83A1-F6EECF244321}">
                    <p14:modId xmlns:p14="http://schemas.microsoft.com/office/powerpoint/2010/main" val="2167668294"/>
                  </p:ext>
                </p:extLst>
              </p:nvPr>
            </p:nvGraphicFramePr>
            <p:xfrm>
              <a:off x="6096000" y="378068"/>
              <a:ext cx="5591908" cy="5736982"/>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12" name="Chart 11">
                <a:extLst>
                  <a:ext uri="{FF2B5EF4-FFF2-40B4-BE49-F238E27FC236}">
                    <a16:creationId xmlns:a16="http://schemas.microsoft.com/office/drawing/2014/main" id="{B7C8E391-7F2B-4AC3-BFDB-918368DA5A9E}"/>
                  </a:ext>
                </a:extLst>
              </p:cNvPr>
              <p:cNvPicPr>
                <a:picLocks noGrp="1" noRot="1" noChangeAspect="1" noMove="1" noResize="1" noEditPoints="1" noAdjustHandles="1" noChangeArrowheads="1" noChangeShapeType="1"/>
              </p:cNvPicPr>
              <p:nvPr/>
            </p:nvPicPr>
            <p:blipFill>
              <a:blip r:embed="rId4"/>
              <a:stretch>
                <a:fillRect/>
              </a:stretch>
            </p:blipFill>
            <p:spPr>
              <a:xfrm>
                <a:off x="6096000" y="378068"/>
                <a:ext cx="5591908" cy="5736982"/>
              </a:xfrm>
              <a:prstGeom prst="rect">
                <a:avLst/>
              </a:prstGeom>
            </p:spPr>
          </p:pic>
        </mc:Fallback>
      </mc:AlternateContent>
      <p:sp>
        <p:nvSpPr>
          <p:cNvPr id="10" name="TextBox 9">
            <a:extLst>
              <a:ext uri="{FF2B5EF4-FFF2-40B4-BE49-F238E27FC236}">
                <a16:creationId xmlns:a16="http://schemas.microsoft.com/office/drawing/2014/main" id="{F1008D81-2E90-DF1C-C579-2A24C45B8D44}"/>
              </a:ext>
            </a:extLst>
          </p:cNvPr>
          <p:cNvSpPr txBox="1"/>
          <p:nvPr/>
        </p:nvSpPr>
        <p:spPr>
          <a:xfrm>
            <a:off x="1451278" y="3741038"/>
            <a:ext cx="4179991" cy="1532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1400" dirty="0"/>
              <a:t>This pie highlights the broad tenure and size breakdown in Fenland, with more owned homes than rented. Owned homes see a good proportion of 2 and 3 beds but few 1 beds, while and private and social rented tend to favour 1, 2 and 3 beds, with very few 4 and 5 bed rented homes</a:t>
            </a:r>
          </a:p>
        </p:txBody>
      </p:sp>
    </p:spTree>
    <p:extLst>
      <p:ext uri="{BB962C8B-B14F-4D97-AF65-F5344CB8AC3E}">
        <p14:creationId xmlns:p14="http://schemas.microsoft.com/office/powerpoint/2010/main" val="36682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F6A9EAC8-3F38-491C-A519-AE17F424DCEE}"/>
              </a:ext>
            </a:extLst>
          </p:cNvPr>
          <p:cNvSpPr>
            <a:spLocks noGrp="1"/>
          </p:cNvSpPr>
          <p:nvPr>
            <p:ph type="title"/>
          </p:nvPr>
        </p:nvSpPr>
        <p:spPr>
          <a:xfrm>
            <a:off x="659301" y="1474969"/>
            <a:ext cx="3242139" cy="1868760"/>
          </a:xfrm>
        </p:spPr>
        <p:txBody>
          <a:bodyPr vert="horz" lIns="91440" tIns="45720" rIns="91440" bIns="0" rtlCol="0" anchor="b">
            <a:normAutofit fontScale="90000"/>
          </a:bodyPr>
          <a:lstStyle/>
          <a:p>
            <a:r>
              <a:rPr lang="en-US" sz="3600" dirty="0"/>
              <a:t>Comparing Household tenure &amp; beds </a:t>
            </a:r>
          </a:p>
        </p:txBody>
      </p:sp>
      <p:cxnSp>
        <p:nvCxnSpPr>
          <p:cNvPr id="20" name="Straight Connector 19">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2" name="Group 21">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3" name="Rectangle 22">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6" name="Rectangle 25">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0" name="Straight Connector 29">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3" name="Chart 2">
            <a:extLst>
              <a:ext uri="{FF2B5EF4-FFF2-40B4-BE49-F238E27FC236}">
                <a16:creationId xmlns:a16="http://schemas.microsoft.com/office/drawing/2014/main" id="{E5CAEAA7-BEB9-4050-8E06-4ED88B5A4F2C}"/>
              </a:ext>
            </a:extLst>
          </p:cNvPr>
          <p:cNvGraphicFramePr>
            <a:graphicFrameLocks/>
          </p:cNvGraphicFramePr>
          <p:nvPr>
            <p:extLst>
              <p:ext uri="{D42A27DB-BD31-4B8C-83A1-F6EECF244321}">
                <p14:modId xmlns:p14="http://schemas.microsoft.com/office/powerpoint/2010/main" val="525098020"/>
              </p:ext>
            </p:extLst>
          </p:nvPr>
        </p:nvGraphicFramePr>
        <p:xfrm>
          <a:off x="4618374" y="1116345"/>
          <a:ext cx="6282919" cy="3866172"/>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Rounded Corners 16">
            <a:extLst>
              <a:ext uri="{FF2B5EF4-FFF2-40B4-BE49-F238E27FC236}">
                <a16:creationId xmlns:a16="http://schemas.microsoft.com/office/drawing/2014/main" id="{E42F82D6-34B3-4FA6-BF96-3BE32969BD19}"/>
              </a:ext>
            </a:extLst>
          </p:cNvPr>
          <p:cNvSpPr/>
          <p:nvPr/>
        </p:nvSpPr>
        <p:spPr>
          <a:xfrm>
            <a:off x="9085007" y="451705"/>
            <a:ext cx="2898102" cy="817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400" dirty="0"/>
              <a:t>Fenland has more 2 &amp; 3 bed owned homes, fewer both social and private rented of most sizes</a:t>
            </a:r>
          </a:p>
        </p:txBody>
      </p:sp>
      <p:sp>
        <p:nvSpPr>
          <p:cNvPr id="19" name="Footer Placeholder 3">
            <a:extLst>
              <a:ext uri="{FF2B5EF4-FFF2-40B4-BE49-F238E27FC236}">
                <a16:creationId xmlns:a16="http://schemas.microsoft.com/office/drawing/2014/main" id="{47745E22-FA6B-49CB-BB01-0C45D7901740}"/>
              </a:ext>
            </a:extLst>
          </p:cNvPr>
          <p:cNvSpPr>
            <a:spLocks noGrp="1"/>
          </p:cNvSpPr>
          <p:nvPr>
            <p:ph type="ftr" sz="quarter" idx="11"/>
          </p:nvPr>
        </p:nvSpPr>
        <p:spPr>
          <a:xfrm>
            <a:off x="0" y="6548799"/>
            <a:ext cx="4973915" cy="309201"/>
          </a:xfrm>
        </p:spPr>
        <p:txBody>
          <a:bodyPr/>
          <a:lstStyle/>
          <a:p>
            <a:r>
              <a:rPr lang="en-US" spc="200" dirty="0">
                <a:solidFill>
                  <a:schemeClr val="bg1"/>
                </a:solidFill>
              </a:rPr>
              <a:t>Fenland</a:t>
            </a:r>
          </a:p>
        </p:txBody>
      </p:sp>
      <p:sp>
        <p:nvSpPr>
          <p:cNvPr id="21" name="Slide Number Placeholder 4">
            <a:extLst>
              <a:ext uri="{FF2B5EF4-FFF2-40B4-BE49-F238E27FC236}">
                <a16:creationId xmlns:a16="http://schemas.microsoft.com/office/drawing/2014/main" id="{3CBFAB75-C175-4C77-84BC-30834C9D3FBF}"/>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12</a:t>
            </a:fld>
            <a:endParaRPr lang="en-US" dirty="0"/>
          </a:p>
        </p:txBody>
      </p:sp>
      <p:sp>
        <p:nvSpPr>
          <p:cNvPr id="4" name="TextBox 3">
            <a:extLst>
              <a:ext uri="{FF2B5EF4-FFF2-40B4-BE49-F238E27FC236}">
                <a16:creationId xmlns:a16="http://schemas.microsoft.com/office/drawing/2014/main" id="{3B310EF0-9C5A-3555-EC2B-7984B9826C81}"/>
              </a:ext>
            </a:extLst>
          </p:cNvPr>
          <p:cNvSpPr txBox="1"/>
          <p:nvPr/>
        </p:nvSpPr>
        <p:spPr>
          <a:xfrm>
            <a:off x="652496" y="3684285"/>
            <a:ext cx="3177235" cy="1782060"/>
          </a:xfrm>
          <a:prstGeom prst="rect">
            <a:avLst/>
          </a:prstGeom>
        </p:spPr>
        <p:txBody>
          <a:bodyPr vert="horz" lIns="91440" tIns="45720" rIns="91440" bIns="45720" rtlCol="0" anchor="t">
            <a:normAutofit fontScale="92500"/>
          </a:bodyPr>
          <a:lstStyle/>
          <a:p>
            <a:pPr defTabSz="914400">
              <a:lnSpc>
                <a:spcPct val="120000"/>
              </a:lnSpc>
              <a:spcAft>
                <a:spcPts val="600"/>
              </a:spcAft>
              <a:buClr>
                <a:schemeClr val="accent1"/>
              </a:buClr>
              <a:buSzPct val="100000"/>
            </a:pPr>
            <a:r>
              <a:rPr lang="en-US" dirty="0"/>
              <a:t>This chart combines Census 2011 household data on broad tenure group and number of bedrooms, and compares this district to the study area total (all)</a:t>
            </a:r>
          </a:p>
        </p:txBody>
      </p:sp>
    </p:spTree>
    <p:extLst>
      <p:ext uri="{BB962C8B-B14F-4D97-AF65-F5344CB8AC3E}">
        <p14:creationId xmlns:p14="http://schemas.microsoft.com/office/powerpoint/2010/main" val="190434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E33A-296F-4F70-B193-0F96B177B1E7}"/>
              </a:ext>
            </a:extLst>
          </p:cNvPr>
          <p:cNvSpPr>
            <a:spLocks noGrp="1"/>
          </p:cNvSpPr>
          <p:nvPr>
            <p:ph type="title"/>
          </p:nvPr>
        </p:nvSpPr>
        <p:spPr>
          <a:xfrm>
            <a:off x="1451580" y="804520"/>
            <a:ext cx="3530157" cy="1049235"/>
          </a:xfrm>
        </p:spPr>
        <p:txBody>
          <a:bodyPr vert="horz" lIns="91440" tIns="45720" rIns="91440" bIns="45720" rtlCol="0" anchor="ctr">
            <a:normAutofit/>
          </a:bodyPr>
          <a:lstStyle/>
          <a:p>
            <a:r>
              <a:rPr lang="en-US" dirty="0"/>
              <a:t>Likely movers</a:t>
            </a:r>
          </a:p>
        </p:txBody>
      </p:sp>
      <p:sp>
        <p:nvSpPr>
          <p:cNvPr id="11" name="Content Placeholder 10">
            <a:extLst>
              <a:ext uri="{FF2B5EF4-FFF2-40B4-BE49-F238E27FC236}">
                <a16:creationId xmlns:a16="http://schemas.microsoft.com/office/drawing/2014/main" id="{76E9FD0B-23A8-4313-95D7-31D8EFE297AB}"/>
              </a:ext>
            </a:extLst>
          </p:cNvPr>
          <p:cNvSpPr>
            <a:spLocks noGrp="1"/>
          </p:cNvSpPr>
          <p:nvPr>
            <p:ph sz="half" idx="1"/>
          </p:nvPr>
        </p:nvSpPr>
        <p:spPr>
          <a:xfrm>
            <a:off x="1451581" y="2015732"/>
            <a:ext cx="3851939" cy="3882148"/>
          </a:xfrm>
        </p:spPr>
        <p:txBody>
          <a:bodyPr vert="horz" lIns="91440" tIns="45720" rIns="91440" bIns="45720" rtlCol="0" anchor="t">
            <a:normAutofit fontScale="85000" lnSpcReduction="20000"/>
          </a:bodyPr>
          <a:lstStyle/>
          <a:p>
            <a:r>
              <a:rPr lang="en-US" dirty="0"/>
              <a:t>Census 2011 asked if a household had moved in the year leading up to Census night. Please see slide 5 for definitions, but in summary a </a:t>
            </a:r>
            <a:r>
              <a:rPr lang="en-GB" sz="2000" dirty="0">
                <a:solidFill>
                  <a:schemeClr val="tx1"/>
                </a:solidFill>
              </a:rPr>
              <a:t>‘wholly moving household’ is one where </a:t>
            </a:r>
            <a:r>
              <a:rPr lang="en-GB" sz="2000" u="sng" dirty="0">
                <a:solidFill>
                  <a:schemeClr val="tx1"/>
                </a:solidFill>
              </a:rPr>
              <a:t>all</a:t>
            </a:r>
            <a:r>
              <a:rPr lang="en-GB" sz="2000" dirty="0">
                <a:solidFill>
                  <a:schemeClr val="tx1"/>
                </a:solidFill>
              </a:rPr>
              <a:t> members of the household have moved from the same address.  A ‘partly moving household’ is where one or more members of the household have moved in the last year but </a:t>
            </a:r>
            <a:r>
              <a:rPr lang="en-GB" sz="2000" u="sng" dirty="0">
                <a:solidFill>
                  <a:schemeClr val="tx1"/>
                </a:solidFill>
              </a:rPr>
              <a:t>not all</a:t>
            </a:r>
            <a:r>
              <a:rPr lang="en-GB" sz="2000" dirty="0">
                <a:solidFill>
                  <a:schemeClr val="tx1"/>
                </a:solidFill>
              </a:rPr>
              <a:t> members have moved from the same address. </a:t>
            </a:r>
            <a:endParaRPr lang="en-US" dirty="0"/>
          </a:p>
          <a:p>
            <a:r>
              <a:rPr lang="en-US" dirty="0"/>
              <a:t>The pie chart shows the total movers for </a:t>
            </a:r>
            <a:r>
              <a:rPr lang="en-GB" dirty="0"/>
              <a:t>Fenland. </a:t>
            </a:r>
            <a:endParaRPr lang="en-US" dirty="0"/>
          </a:p>
        </p:txBody>
      </p:sp>
      <p:sp>
        <p:nvSpPr>
          <p:cNvPr id="17" name="Footer Placeholder 3">
            <a:extLst>
              <a:ext uri="{FF2B5EF4-FFF2-40B4-BE49-F238E27FC236}">
                <a16:creationId xmlns:a16="http://schemas.microsoft.com/office/drawing/2014/main" id="{454861E8-AD2C-466A-9F06-1FD15CB88DF1}"/>
              </a:ext>
            </a:extLst>
          </p:cNvPr>
          <p:cNvSpPr>
            <a:spLocks noGrp="1"/>
          </p:cNvSpPr>
          <p:nvPr>
            <p:ph type="ftr" sz="quarter" idx="11"/>
          </p:nvPr>
        </p:nvSpPr>
        <p:spPr>
          <a:xfrm>
            <a:off x="0" y="6548799"/>
            <a:ext cx="4973915" cy="309201"/>
          </a:xfrm>
        </p:spPr>
        <p:txBody>
          <a:bodyPr/>
          <a:lstStyle/>
          <a:p>
            <a:r>
              <a:rPr lang="en-US" spc="200" dirty="0">
                <a:solidFill>
                  <a:schemeClr val="bg1"/>
                </a:solidFill>
              </a:rPr>
              <a:t>Fenland</a:t>
            </a:r>
          </a:p>
        </p:txBody>
      </p:sp>
      <p:graphicFrame>
        <p:nvGraphicFramePr>
          <p:cNvPr id="18" name="Chart 17">
            <a:extLst>
              <a:ext uri="{FF2B5EF4-FFF2-40B4-BE49-F238E27FC236}">
                <a16:creationId xmlns:a16="http://schemas.microsoft.com/office/drawing/2014/main" id="{F6CE53F5-94FF-4FF5-8774-E6EA856BC14D}"/>
              </a:ext>
            </a:extLst>
          </p:cNvPr>
          <p:cNvGraphicFramePr>
            <a:graphicFrameLocks/>
          </p:cNvGraphicFramePr>
          <p:nvPr>
            <p:extLst>
              <p:ext uri="{D42A27DB-BD31-4B8C-83A1-F6EECF244321}">
                <p14:modId xmlns:p14="http://schemas.microsoft.com/office/powerpoint/2010/main" val="317771885"/>
              </p:ext>
            </p:extLst>
          </p:nvPr>
        </p:nvGraphicFramePr>
        <p:xfrm>
          <a:off x="5906519" y="497594"/>
          <a:ext cx="5917928" cy="5400286"/>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4">
            <a:extLst>
              <a:ext uri="{FF2B5EF4-FFF2-40B4-BE49-F238E27FC236}">
                <a16:creationId xmlns:a16="http://schemas.microsoft.com/office/drawing/2014/main" id="{BDD88F8F-5870-4D79-9625-B1527E33C7BD}"/>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13</a:t>
            </a:fld>
            <a:endParaRPr lang="en-US" dirty="0"/>
          </a:p>
        </p:txBody>
      </p:sp>
    </p:spTree>
    <p:extLst>
      <p:ext uri="{BB962C8B-B14F-4D97-AF65-F5344CB8AC3E}">
        <p14:creationId xmlns:p14="http://schemas.microsoft.com/office/powerpoint/2010/main" val="2128917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CC64C-07A8-4605-B15F-AD7EA83FBEDC}"/>
              </a:ext>
            </a:extLst>
          </p:cNvPr>
          <p:cNvSpPr txBox="1">
            <a:spLocks/>
          </p:cNvSpPr>
          <p:nvPr/>
        </p:nvSpPr>
        <p:spPr>
          <a:xfrm>
            <a:off x="1447191" y="554781"/>
            <a:ext cx="9607661" cy="87957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Comparing </a:t>
            </a:r>
            <a:r>
              <a:rPr lang="en-US" dirty="0"/>
              <a:t>Likely movers</a:t>
            </a:r>
            <a:endParaRPr lang="en-GB" b="1" dirty="0"/>
          </a:p>
        </p:txBody>
      </p:sp>
      <p:graphicFrame>
        <p:nvGraphicFramePr>
          <p:cNvPr id="3" name="Chart 2">
            <a:extLst>
              <a:ext uri="{FF2B5EF4-FFF2-40B4-BE49-F238E27FC236}">
                <a16:creationId xmlns:a16="http://schemas.microsoft.com/office/drawing/2014/main" id="{FABFFDDD-54AA-4542-BD23-46A7F7DBA9B2}"/>
              </a:ext>
            </a:extLst>
          </p:cNvPr>
          <p:cNvGraphicFramePr>
            <a:graphicFrameLocks/>
          </p:cNvGraphicFramePr>
          <p:nvPr>
            <p:extLst>
              <p:ext uri="{D42A27DB-BD31-4B8C-83A1-F6EECF244321}">
                <p14:modId xmlns:p14="http://schemas.microsoft.com/office/powerpoint/2010/main" val="2313607636"/>
              </p:ext>
            </p:extLst>
          </p:nvPr>
        </p:nvGraphicFramePr>
        <p:xfrm>
          <a:off x="6311488" y="1434354"/>
          <a:ext cx="5175581" cy="46194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4CE782C0-6760-4C96-935C-FDD0D474FD86}"/>
              </a:ext>
            </a:extLst>
          </p:cNvPr>
          <p:cNvGraphicFramePr>
            <a:graphicFrameLocks/>
          </p:cNvGraphicFramePr>
          <p:nvPr>
            <p:extLst>
              <p:ext uri="{D42A27DB-BD31-4B8C-83A1-F6EECF244321}">
                <p14:modId xmlns:p14="http://schemas.microsoft.com/office/powerpoint/2010/main" val="3315852355"/>
              </p:ext>
            </p:extLst>
          </p:nvPr>
        </p:nvGraphicFramePr>
        <p:xfrm>
          <a:off x="1137148" y="1434354"/>
          <a:ext cx="5174340" cy="4619483"/>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Rounded Corners 5">
            <a:extLst>
              <a:ext uri="{FF2B5EF4-FFF2-40B4-BE49-F238E27FC236}">
                <a16:creationId xmlns:a16="http://schemas.microsoft.com/office/drawing/2014/main" id="{6F6005FD-DB5D-40DC-BDB7-C04154B70484}"/>
              </a:ext>
            </a:extLst>
          </p:cNvPr>
          <p:cNvSpPr/>
          <p:nvPr/>
        </p:nvSpPr>
        <p:spPr>
          <a:xfrm>
            <a:off x="7548367" y="364669"/>
            <a:ext cx="3938702" cy="817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400" dirty="0"/>
              <a:t>Fenland has a lower % of households likely to move, with 14% movers compared to 18% movers across the study area.</a:t>
            </a:r>
          </a:p>
        </p:txBody>
      </p:sp>
      <p:sp>
        <p:nvSpPr>
          <p:cNvPr id="7" name="Footer Placeholder 3">
            <a:extLst>
              <a:ext uri="{FF2B5EF4-FFF2-40B4-BE49-F238E27FC236}">
                <a16:creationId xmlns:a16="http://schemas.microsoft.com/office/drawing/2014/main" id="{9CF23BAF-D9BE-4BFB-B777-DC7712757094}"/>
              </a:ext>
            </a:extLst>
          </p:cNvPr>
          <p:cNvSpPr>
            <a:spLocks noGrp="1"/>
          </p:cNvSpPr>
          <p:nvPr>
            <p:ph type="ftr" sz="quarter" idx="11"/>
          </p:nvPr>
        </p:nvSpPr>
        <p:spPr>
          <a:xfrm>
            <a:off x="0" y="6548799"/>
            <a:ext cx="4973915" cy="309201"/>
          </a:xfrm>
        </p:spPr>
        <p:txBody>
          <a:bodyPr/>
          <a:lstStyle/>
          <a:p>
            <a:r>
              <a:rPr lang="en-US" spc="200" dirty="0">
                <a:solidFill>
                  <a:schemeClr val="bg1"/>
                </a:solidFill>
              </a:rPr>
              <a:t>Fenland</a:t>
            </a:r>
          </a:p>
        </p:txBody>
      </p:sp>
      <p:sp>
        <p:nvSpPr>
          <p:cNvPr id="8" name="Slide Number Placeholder 4">
            <a:extLst>
              <a:ext uri="{FF2B5EF4-FFF2-40B4-BE49-F238E27FC236}">
                <a16:creationId xmlns:a16="http://schemas.microsoft.com/office/drawing/2014/main" id="{CB6CE4CC-151C-4BAF-923E-08F3701C8ED0}"/>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14</a:t>
            </a:fld>
            <a:endParaRPr lang="en-US" dirty="0"/>
          </a:p>
        </p:txBody>
      </p:sp>
      <p:sp>
        <p:nvSpPr>
          <p:cNvPr id="4" name="TextBox 3">
            <a:extLst>
              <a:ext uri="{FF2B5EF4-FFF2-40B4-BE49-F238E27FC236}">
                <a16:creationId xmlns:a16="http://schemas.microsoft.com/office/drawing/2014/main" id="{AA67CF7A-068C-8BEE-2C73-1111A8D4651A}"/>
              </a:ext>
            </a:extLst>
          </p:cNvPr>
          <p:cNvSpPr txBox="1"/>
          <p:nvPr/>
        </p:nvSpPr>
        <p:spPr>
          <a:xfrm>
            <a:off x="9721021" y="5505511"/>
            <a:ext cx="1818233" cy="578882"/>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GB" sz="1400" dirty="0"/>
              <a:t>82% non-movers</a:t>
            </a:r>
          </a:p>
          <a:p>
            <a:pPr algn="ctr"/>
            <a:r>
              <a:rPr lang="en-GB" sz="1400" dirty="0"/>
              <a:t>18% movers</a:t>
            </a:r>
          </a:p>
        </p:txBody>
      </p:sp>
      <p:sp>
        <p:nvSpPr>
          <p:cNvPr id="9" name="TextBox 3">
            <a:extLst>
              <a:ext uri="{FF2B5EF4-FFF2-40B4-BE49-F238E27FC236}">
                <a16:creationId xmlns:a16="http://schemas.microsoft.com/office/drawing/2014/main" id="{39A1CFE6-6E41-0C13-F2F9-CAF24C5A2D48}"/>
              </a:ext>
            </a:extLst>
          </p:cNvPr>
          <p:cNvSpPr txBox="1"/>
          <p:nvPr/>
        </p:nvSpPr>
        <p:spPr>
          <a:xfrm>
            <a:off x="4493255" y="5459614"/>
            <a:ext cx="1818233" cy="578882"/>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dirty="0"/>
              <a:t>86% non-movers</a:t>
            </a:r>
          </a:p>
          <a:p>
            <a:pPr algn="ctr"/>
            <a:r>
              <a:rPr lang="en-GB" sz="1400" dirty="0"/>
              <a:t>14% movers</a:t>
            </a:r>
          </a:p>
        </p:txBody>
      </p:sp>
    </p:spTree>
    <p:extLst>
      <p:ext uri="{BB962C8B-B14F-4D97-AF65-F5344CB8AC3E}">
        <p14:creationId xmlns:p14="http://schemas.microsoft.com/office/powerpoint/2010/main" val="425455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E33A-296F-4F70-B193-0F96B177B1E7}"/>
              </a:ext>
            </a:extLst>
          </p:cNvPr>
          <p:cNvSpPr>
            <a:spLocks noGrp="1"/>
          </p:cNvSpPr>
          <p:nvPr>
            <p:ph type="title"/>
          </p:nvPr>
        </p:nvSpPr>
        <p:spPr>
          <a:xfrm>
            <a:off x="1451580" y="804519"/>
            <a:ext cx="4339620" cy="1049235"/>
          </a:xfrm>
        </p:spPr>
        <p:txBody>
          <a:bodyPr vert="horz" lIns="91440" tIns="45720" rIns="91440" bIns="45720" rtlCol="0" anchor="t">
            <a:normAutofit/>
          </a:bodyPr>
          <a:lstStyle/>
          <a:p>
            <a:r>
              <a:rPr lang="en-US" dirty="0"/>
              <a:t>Likely movers: detail</a:t>
            </a:r>
          </a:p>
        </p:txBody>
      </p:sp>
      <p:sp>
        <p:nvSpPr>
          <p:cNvPr id="11" name="Content Placeholder 10">
            <a:extLst>
              <a:ext uri="{FF2B5EF4-FFF2-40B4-BE49-F238E27FC236}">
                <a16:creationId xmlns:a16="http://schemas.microsoft.com/office/drawing/2014/main" id="{76E9FD0B-23A8-4313-95D7-31D8EFE297AB}"/>
              </a:ext>
            </a:extLst>
          </p:cNvPr>
          <p:cNvSpPr>
            <a:spLocks noGrp="1"/>
          </p:cNvSpPr>
          <p:nvPr>
            <p:ph sz="half" idx="1"/>
          </p:nvPr>
        </p:nvSpPr>
        <p:spPr>
          <a:xfrm>
            <a:off x="1451579" y="2015734"/>
            <a:ext cx="4545809" cy="4037747"/>
          </a:xfrm>
        </p:spPr>
        <p:txBody>
          <a:bodyPr vert="horz" lIns="91440" tIns="45720" rIns="91440" bIns="45720" rtlCol="0" anchor="t">
            <a:normAutofit fontScale="85000" lnSpcReduction="20000"/>
          </a:bodyPr>
          <a:lstStyle/>
          <a:p>
            <a:pPr>
              <a:lnSpc>
                <a:spcPct val="110000"/>
              </a:lnSpc>
            </a:pPr>
            <a:r>
              <a:rPr lang="en-US" dirty="0"/>
              <a:t>We can also look at movers / non movers by tenure. This is a guide only and we can’t make big assumptions based on the data, but useful to be aware of.</a:t>
            </a:r>
          </a:p>
          <a:p>
            <a:pPr>
              <a:lnSpc>
                <a:spcPct val="110000"/>
              </a:lnSpc>
            </a:pPr>
            <a:r>
              <a:rPr lang="en-GB" dirty="0"/>
              <a:t>For those that moved in the year before Census day 2011, for </a:t>
            </a:r>
            <a:r>
              <a:rPr lang="en-US" dirty="0"/>
              <a:t>Fenland</a:t>
            </a:r>
            <a:endParaRPr lang="en-US" dirty="0">
              <a:solidFill>
                <a:schemeClr val="accent3"/>
              </a:solidFill>
            </a:endParaRPr>
          </a:p>
          <a:p>
            <a:pPr lvl="1">
              <a:lnSpc>
                <a:spcPct val="110000"/>
              </a:lnSpc>
            </a:pPr>
            <a:r>
              <a:rPr lang="en-US" dirty="0"/>
              <a:t>42% of private renters moved</a:t>
            </a:r>
          </a:p>
          <a:p>
            <a:pPr lvl="1">
              <a:lnSpc>
                <a:spcPct val="110000"/>
              </a:lnSpc>
            </a:pPr>
            <a:r>
              <a:rPr lang="en-US" dirty="0"/>
              <a:t>12% of owners with a mortgage or shared owners moved</a:t>
            </a:r>
          </a:p>
          <a:p>
            <a:pPr lvl="1">
              <a:lnSpc>
                <a:spcPct val="110000"/>
              </a:lnSpc>
            </a:pPr>
            <a:r>
              <a:rPr lang="en-US" dirty="0"/>
              <a:t>17% of social renters moved</a:t>
            </a:r>
          </a:p>
          <a:p>
            <a:pPr lvl="1">
              <a:lnSpc>
                <a:spcPct val="110000"/>
              </a:lnSpc>
            </a:pPr>
            <a:r>
              <a:rPr lang="en-US" dirty="0"/>
              <a:t>7% of outright owners moved </a:t>
            </a:r>
          </a:p>
          <a:p>
            <a:pPr>
              <a:lnSpc>
                <a:spcPct val="110000"/>
              </a:lnSpc>
            </a:pPr>
            <a:r>
              <a:rPr lang="en-US" dirty="0"/>
              <a:t>Will compare 2021 Census results which will have several different influences, yet to be released…</a:t>
            </a:r>
            <a:endParaRPr lang="en-US" sz="1700" dirty="0"/>
          </a:p>
        </p:txBody>
      </p:sp>
      <p:sp>
        <p:nvSpPr>
          <p:cNvPr id="12" name="Footer Placeholder 3">
            <a:extLst>
              <a:ext uri="{FF2B5EF4-FFF2-40B4-BE49-F238E27FC236}">
                <a16:creationId xmlns:a16="http://schemas.microsoft.com/office/drawing/2014/main" id="{38C9CCC7-378E-4666-9EDB-E505B5099916}"/>
              </a:ext>
            </a:extLst>
          </p:cNvPr>
          <p:cNvSpPr>
            <a:spLocks noGrp="1"/>
          </p:cNvSpPr>
          <p:nvPr>
            <p:ph type="ftr" sz="quarter" idx="11"/>
          </p:nvPr>
        </p:nvSpPr>
        <p:spPr>
          <a:xfrm>
            <a:off x="0" y="6548799"/>
            <a:ext cx="4973915" cy="309201"/>
          </a:xfrm>
        </p:spPr>
        <p:txBody>
          <a:bodyPr/>
          <a:lstStyle/>
          <a:p>
            <a:r>
              <a:rPr lang="en-US" spc="200" dirty="0">
                <a:solidFill>
                  <a:schemeClr val="bg1"/>
                </a:solidFill>
              </a:rPr>
              <a:t>Fenland</a:t>
            </a:r>
          </a:p>
        </p:txBody>
      </p:sp>
      <p:graphicFrame>
        <p:nvGraphicFramePr>
          <p:cNvPr id="13" name="Chart 12">
            <a:extLst>
              <a:ext uri="{FF2B5EF4-FFF2-40B4-BE49-F238E27FC236}">
                <a16:creationId xmlns:a16="http://schemas.microsoft.com/office/drawing/2014/main" id="{EEA43605-4405-473D-B24B-017A86B8A770}"/>
              </a:ext>
            </a:extLst>
          </p:cNvPr>
          <p:cNvGraphicFramePr>
            <a:graphicFrameLocks/>
          </p:cNvGraphicFramePr>
          <p:nvPr>
            <p:extLst>
              <p:ext uri="{D42A27DB-BD31-4B8C-83A1-F6EECF244321}">
                <p14:modId xmlns:p14="http://schemas.microsoft.com/office/powerpoint/2010/main" val="2298686641"/>
              </p:ext>
            </p:extLst>
          </p:nvPr>
        </p:nvGraphicFramePr>
        <p:xfrm>
          <a:off x="6106194" y="261257"/>
          <a:ext cx="5833257" cy="5792225"/>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4">
            <a:extLst>
              <a:ext uri="{FF2B5EF4-FFF2-40B4-BE49-F238E27FC236}">
                <a16:creationId xmlns:a16="http://schemas.microsoft.com/office/drawing/2014/main" id="{6E752972-44F6-4E1A-96A7-3D3974DA18F3}"/>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15</a:t>
            </a:fld>
            <a:endParaRPr lang="en-US" dirty="0"/>
          </a:p>
        </p:txBody>
      </p:sp>
    </p:spTree>
    <p:extLst>
      <p:ext uri="{BB962C8B-B14F-4D97-AF65-F5344CB8AC3E}">
        <p14:creationId xmlns:p14="http://schemas.microsoft.com/office/powerpoint/2010/main" val="2975410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D3CBD2-77F8-4A10-F7B6-0407D4D4A7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a:extLst>
              <a:ext uri="{FF2B5EF4-FFF2-40B4-BE49-F238E27FC236}">
                <a16:creationId xmlns:a16="http://schemas.microsoft.com/office/drawing/2014/main" id="{B32217B3-F3D6-1A7A-9F30-99CE150B1225}"/>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 name="Straight Connector 3">
            <a:extLst>
              <a:ext uri="{FF2B5EF4-FFF2-40B4-BE49-F238E27FC236}">
                <a16:creationId xmlns:a16="http://schemas.microsoft.com/office/drawing/2014/main" id="{73C1F84D-5CDA-B69B-D66F-3221ED3E1CC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5C553AB-6706-109B-8601-49590A0EC73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 name="Rectangle 5">
            <a:extLst>
              <a:ext uri="{FF2B5EF4-FFF2-40B4-BE49-F238E27FC236}">
                <a16:creationId xmlns:a16="http://schemas.microsoft.com/office/drawing/2014/main" id="{AE6F773A-A62F-BEB6-3C55-9D10FBA94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9658D88-D676-991F-9533-E770450E6F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 name="Rectangle 7">
            <a:extLst>
              <a:ext uri="{FF2B5EF4-FFF2-40B4-BE49-F238E27FC236}">
                <a16:creationId xmlns:a16="http://schemas.microsoft.com/office/drawing/2014/main" id="{C5F796D1-63EE-4989-237A-CD6CF3C0C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93D4459-CA57-0FDD-5F86-826A059C1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EA6974E-01F8-50BC-7822-4B10235B23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E864B796-E425-D62C-50CF-195E0C239854}"/>
              </a:ext>
            </a:extLst>
          </p:cNvPr>
          <p:cNvSpPr txBox="1">
            <a:spLocks/>
          </p:cNvSpPr>
          <p:nvPr/>
        </p:nvSpPr>
        <p:spPr>
          <a:xfrm>
            <a:off x="1557071" y="1584552"/>
            <a:ext cx="9099255" cy="2537251"/>
          </a:xfrm>
          <a:prstGeom prst="rect">
            <a:avLst/>
          </a:prstGeom>
        </p:spPr>
        <p:txBody>
          <a:bodyPr vert="horz" lIns="91440" tIns="45720" rIns="91440" bIns="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7200" dirty="0">
                <a:solidFill>
                  <a:srgbClr val="454545"/>
                </a:solidFill>
              </a:rPr>
              <a:t>Income </a:t>
            </a:r>
          </a:p>
        </p:txBody>
      </p:sp>
      <p:sp>
        <p:nvSpPr>
          <p:cNvPr id="12" name="Text Placeholder 2">
            <a:extLst>
              <a:ext uri="{FF2B5EF4-FFF2-40B4-BE49-F238E27FC236}">
                <a16:creationId xmlns:a16="http://schemas.microsoft.com/office/drawing/2014/main" id="{8D375313-B068-6D92-DC49-5D1EF397AF0E}"/>
              </a:ext>
            </a:extLst>
          </p:cNvPr>
          <p:cNvSpPr txBox="1">
            <a:spLocks/>
          </p:cNvSpPr>
          <p:nvPr/>
        </p:nvSpPr>
        <p:spPr>
          <a:xfrm>
            <a:off x="1535372" y="3963468"/>
            <a:ext cx="9120954" cy="914140"/>
          </a:xfrm>
          <a:prstGeom prst="rect">
            <a:avLst/>
          </a:prstGeom>
        </p:spPr>
        <p:txBody>
          <a:bodyPr vert="horz" lIns="91440" tIns="91440" rIns="91440" bIns="91440" rtlCol="0">
            <a:normAutofit fontScale="925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ctr"/>
            <a:r>
              <a:rPr lang="en-US" cap="all" dirty="0">
                <a:solidFill>
                  <a:schemeClr val="accent1"/>
                </a:solidFill>
              </a:rPr>
              <a:t>Income distribution</a:t>
            </a:r>
          </a:p>
          <a:p>
            <a:pPr algn="ctr"/>
            <a:r>
              <a:rPr lang="en-US" cap="all" dirty="0">
                <a:solidFill>
                  <a:schemeClr val="accent1"/>
                </a:solidFill>
              </a:rPr>
              <a:t>change in income</a:t>
            </a:r>
          </a:p>
        </p:txBody>
      </p:sp>
      <p:pic>
        <p:nvPicPr>
          <p:cNvPr id="13" name="Picture 12">
            <a:extLst>
              <a:ext uri="{FF2B5EF4-FFF2-40B4-BE49-F238E27FC236}">
                <a16:creationId xmlns:a16="http://schemas.microsoft.com/office/drawing/2014/main" id="{1A3745E3-CC58-95A9-DB0D-68B8EA4BAB58}"/>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AF516F5F-ACA1-4A83-FDCF-ED2DCB1D0DD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5" name="Slide Number Placeholder 4">
            <a:extLst>
              <a:ext uri="{FF2B5EF4-FFF2-40B4-BE49-F238E27FC236}">
                <a16:creationId xmlns:a16="http://schemas.microsoft.com/office/drawing/2014/main" id="{3332129D-B951-AD58-0B60-A97EFEB89B37}"/>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16</a:t>
            </a:fld>
            <a:endParaRPr lang="en-US" dirty="0"/>
          </a:p>
        </p:txBody>
      </p:sp>
      <p:sp>
        <p:nvSpPr>
          <p:cNvPr id="16" name="Footer Placeholder 3">
            <a:extLst>
              <a:ext uri="{FF2B5EF4-FFF2-40B4-BE49-F238E27FC236}">
                <a16:creationId xmlns:a16="http://schemas.microsoft.com/office/drawing/2014/main" id="{63A2081A-BB60-2EF6-B329-499FD3EACACA}"/>
              </a:ext>
            </a:extLst>
          </p:cNvPr>
          <p:cNvSpPr txBox="1">
            <a:spLocks/>
          </p:cNvSpPr>
          <p:nvPr/>
        </p:nvSpPr>
        <p:spPr>
          <a:xfrm>
            <a:off x="0" y="6548799"/>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pc="200" dirty="0">
                <a:solidFill>
                  <a:schemeClr val="bg1"/>
                </a:solidFill>
              </a:rPr>
              <a:t>Fenland</a:t>
            </a:r>
          </a:p>
        </p:txBody>
      </p:sp>
    </p:spTree>
    <p:extLst>
      <p:ext uri="{BB962C8B-B14F-4D97-AF65-F5344CB8AC3E}">
        <p14:creationId xmlns:p14="http://schemas.microsoft.com/office/powerpoint/2010/main" val="3611737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22F93-9D56-A5ED-B9C1-4715CA191C2B}"/>
              </a:ext>
            </a:extLst>
          </p:cNvPr>
          <p:cNvSpPr txBox="1">
            <a:spLocks/>
          </p:cNvSpPr>
          <p:nvPr/>
        </p:nvSpPr>
        <p:spPr>
          <a:xfrm>
            <a:off x="1447191" y="647401"/>
            <a:ext cx="9607661" cy="1056319"/>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Data used for incomes</a:t>
            </a:r>
          </a:p>
        </p:txBody>
      </p:sp>
      <p:sp>
        <p:nvSpPr>
          <p:cNvPr id="3" name="Content Placeholder 6">
            <a:extLst>
              <a:ext uri="{FF2B5EF4-FFF2-40B4-BE49-F238E27FC236}">
                <a16:creationId xmlns:a16="http://schemas.microsoft.com/office/drawing/2014/main" id="{202B20DE-0CCA-A035-F48E-5F921CD53EBC}"/>
              </a:ext>
            </a:extLst>
          </p:cNvPr>
          <p:cNvSpPr txBox="1">
            <a:spLocks/>
          </p:cNvSpPr>
          <p:nvPr/>
        </p:nvSpPr>
        <p:spPr>
          <a:xfrm>
            <a:off x="1451579" y="2484379"/>
            <a:ext cx="9603275" cy="3611613"/>
          </a:xfrm>
          <a:prstGeom prst="rect">
            <a:avLst/>
          </a:prstGeom>
        </p:spPr>
        <p:txBody>
          <a:bodyPr vert="horz" lIns="91440" tIns="45720" rIns="91440" bIns="45720" rtlCol="0" anchor="t">
            <a:normAutofit fontScale="70000" lnSpcReduction="20000"/>
          </a:bodyPr>
          <a:lstStyle>
            <a:lvl1pPr marL="0" indent="0" algn="l" defTabSz="914400" rtl="0" eaLnBrk="1" latinLnBrk="0" hangingPunct="1">
              <a:lnSpc>
                <a:spcPct val="100000"/>
              </a:lnSpc>
              <a:spcBef>
                <a:spcPts val="1000"/>
              </a:spcBef>
              <a:buClr>
                <a:schemeClr val="accent1"/>
              </a:buClr>
              <a:buSzPct val="100000"/>
              <a:buFont typeface="Arial" panose="020B0604020202020204" pitchFamily="34" charset="0"/>
              <a:buNone/>
              <a:defRPr sz="2200" b="0" kern="1200" cap="all" baseline="0">
                <a:solidFill>
                  <a:schemeClr val="accent1"/>
                </a:solidFill>
                <a:effectLst/>
                <a:latin typeface="+mn-lt"/>
                <a:ea typeface="+mn-ea"/>
                <a:cs typeface="+mn-cs"/>
              </a:defRPr>
            </a:lvl1pPr>
            <a:lvl2pPr marL="4572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2000" b="1" kern="1200" cap="none" baseline="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800" b="1" kern="120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cap="none" baseline="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baseline="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baseline="0">
                <a:solidFill>
                  <a:schemeClr val="tx1"/>
                </a:solidFill>
                <a:effectLst/>
                <a:latin typeface="+mn-lt"/>
                <a:ea typeface="+mn-ea"/>
                <a:cs typeface="+mn-cs"/>
              </a:defRPr>
            </a:lvl9pPr>
          </a:lstStyle>
          <a:p>
            <a:r>
              <a:rPr lang="en-GB" sz="2900" dirty="0"/>
              <a:t>About caci data</a:t>
            </a:r>
          </a:p>
          <a:p>
            <a:r>
              <a:rPr lang="en-GB" cap="none" dirty="0">
                <a:solidFill>
                  <a:schemeClr val="tx1"/>
                </a:solidFill>
              </a:rPr>
              <a:t>A firm called CACI developed away to provide consistent and reliable household income estimates at postcode level across the UK. It uses information from CACI's lifestyle database, ONS average weekly earnings and living costs &amp; food survey to build a consistent and statistically reliable model.  </a:t>
            </a:r>
          </a:p>
          <a:p>
            <a:r>
              <a:rPr lang="en-GB" cap="none" dirty="0">
                <a:solidFill>
                  <a:schemeClr val="tx1"/>
                </a:solidFill>
              </a:rPr>
              <a:t>Income is gross household income from all sources including earnings, benefits and investments. </a:t>
            </a:r>
          </a:p>
          <a:p>
            <a:r>
              <a:rPr lang="en-GB" cap="none" dirty="0">
                <a:solidFill>
                  <a:schemeClr val="tx1"/>
                </a:solidFill>
              </a:rPr>
              <a:t>The data is provided as mean, median and mode income, and also breaks down into £5,000 bands. </a:t>
            </a:r>
          </a:p>
          <a:p>
            <a:r>
              <a:rPr lang="en-GB" cap="none" dirty="0">
                <a:solidFill>
                  <a:schemeClr val="tx1"/>
                </a:solidFill>
              </a:rPr>
              <a:t>There are a number of households in the lowest income bands, who we would expect should be supported by the benefit system so no-one would be on an income of less than £5k per year. However there are typically students and adults of pensionable age and some disadvantaged families in this banding. </a:t>
            </a:r>
          </a:p>
          <a:p>
            <a:r>
              <a:rPr lang="en-GB" cap="none" dirty="0">
                <a:solidFill>
                  <a:schemeClr val="tx1"/>
                </a:solidFill>
              </a:rPr>
              <a:t>It is also important to note that benefits are claimed by people higher up the income spectrum, it is not the sole preserve of the poorest households; these benefits help many households on modest and middling incomes make ends meet. </a:t>
            </a:r>
          </a:p>
          <a:p>
            <a:r>
              <a:rPr lang="en-GB" cap="none" dirty="0">
                <a:solidFill>
                  <a:schemeClr val="tx1"/>
                </a:solidFill>
              </a:rPr>
              <a:t>CACI data is provided on a subscription basis, there is no web link to the source data. Local access comes via our subscription to Hometrack.</a:t>
            </a:r>
          </a:p>
          <a:p>
            <a:r>
              <a:rPr lang="en-GB" cap="none" dirty="0">
                <a:solidFill>
                  <a:schemeClr val="tx1"/>
                </a:solidFill>
              </a:rPr>
              <a:t>CACI stands for </a:t>
            </a:r>
            <a:r>
              <a:rPr lang="en-GB" b="1" cap="none" dirty="0">
                <a:solidFill>
                  <a:schemeClr val="tx1"/>
                </a:solidFill>
              </a:rPr>
              <a:t>C</a:t>
            </a:r>
            <a:r>
              <a:rPr lang="en-GB" cap="none" dirty="0">
                <a:solidFill>
                  <a:schemeClr val="tx1"/>
                </a:solidFill>
              </a:rPr>
              <a:t>onsolidated </a:t>
            </a:r>
            <a:r>
              <a:rPr lang="en-GB" b="1" cap="none" dirty="0">
                <a:solidFill>
                  <a:schemeClr val="tx1"/>
                </a:solidFill>
              </a:rPr>
              <a:t>A</a:t>
            </a:r>
            <a:r>
              <a:rPr lang="en-GB" cap="none" dirty="0">
                <a:solidFill>
                  <a:schemeClr val="tx1"/>
                </a:solidFill>
              </a:rPr>
              <a:t>nalysis </a:t>
            </a:r>
            <a:r>
              <a:rPr lang="en-GB" b="1" cap="none" dirty="0">
                <a:solidFill>
                  <a:schemeClr val="tx1"/>
                </a:solidFill>
              </a:rPr>
              <a:t>C</a:t>
            </a:r>
            <a:r>
              <a:rPr lang="en-GB" cap="none" dirty="0">
                <a:solidFill>
                  <a:schemeClr val="tx1"/>
                </a:solidFill>
              </a:rPr>
              <a:t>entre </a:t>
            </a:r>
            <a:r>
              <a:rPr lang="en-GB" b="1" cap="none" dirty="0">
                <a:solidFill>
                  <a:schemeClr val="tx1"/>
                </a:solidFill>
              </a:rPr>
              <a:t>I</a:t>
            </a:r>
            <a:r>
              <a:rPr lang="en-GB" cap="none" dirty="0">
                <a:solidFill>
                  <a:schemeClr val="tx1"/>
                </a:solidFill>
              </a:rPr>
              <a:t>ncorporated.</a:t>
            </a:r>
          </a:p>
        </p:txBody>
      </p:sp>
      <p:sp>
        <p:nvSpPr>
          <p:cNvPr id="4" name="Slide Number Placeholder 4">
            <a:extLst>
              <a:ext uri="{FF2B5EF4-FFF2-40B4-BE49-F238E27FC236}">
                <a16:creationId xmlns:a16="http://schemas.microsoft.com/office/drawing/2014/main" id="{880E7D1E-3832-6087-015B-21BD8BC0472D}"/>
              </a:ext>
            </a:extLst>
          </p:cNvPr>
          <p:cNvSpPr>
            <a:spLocks noGrp="1"/>
          </p:cNvSpPr>
          <p:nvPr>
            <p:ph type="sldNum" sz="quarter" idx="12"/>
          </p:nvPr>
        </p:nvSpPr>
        <p:spPr>
          <a:xfrm>
            <a:off x="11380981" y="6354422"/>
            <a:ext cx="811019" cy="503578"/>
          </a:xfrm>
        </p:spPr>
        <p:txBody>
          <a:bodyPr/>
          <a:lstStyle/>
          <a:p>
            <a:fld id="{0D309695-DEC3-40DA-9DF5-330280C9D0E8}" type="slidenum">
              <a:rPr lang="en-US" smtClean="0"/>
              <a:pPr/>
              <a:t>17</a:t>
            </a:fld>
            <a:endParaRPr lang="en-US" dirty="0"/>
          </a:p>
        </p:txBody>
      </p:sp>
      <p:graphicFrame>
        <p:nvGraphicFramePr>
          <p:cNvPr id="5" name="Table 4">
            <a:extLst>
              <a:ext uri="{FF2B5EF4-FFF2-40B4-BE49-F238E27FC236}">
                <a16:creationId xmlns:a16="http://schemas.microsoft.com/office/drawing/2014/main" id="{C5DC455E-9EB6-BA66-B8AC-96C656FEF4C4}"/>
              </a:ext>
            </a:extLst>
          </p:cNvPr>
          <p:cNvGraphicFramePr>
            <a:graphicFrameLocks noGrp="1"/>
          </p:cNvGraphicFramePr>
          <p:nvPr>
            <p:extLst>
              <p:ext uri="{D42A27DB-BD31-4B8C-83A1-F6EECF244321}">
                <p14:modId xmlns:p14="http://schemas.microsoft.com/office/powerpoint/2010/main" val="2985472379"/>
              </p:ext>
            </p:extLst>
          </p:nvPr>
        </p:nvGraphicFramePr>
        <p:xfrm>
          <a:off x="1447191" y="1703720"/>
          <a:ext cx="9607661" cy="780659"/>
        </p:xfrm>
        <a:graphic>
          <a:graphicData uri="http://schemas.openxmlformats.org/drawingml/2006/table">
            <a:tbl>
              <a:tblPr firstRow="1" bandRow="1">
                <a:tableStyleId>{69012ECD-51FC-41F1-AA8D-1B2483CD663E}</a:tableStyleId>
              </a:tblPr>
              <a:tblGrid>
                <a:gridCol w="3891163">
                  <a:extLst>
                    <a:ext uri="{9D8B030D-6E8A-4147-A177-3AD203B41FA5}">
                      <a16:colId xmlns:a16="http://schemas.microsoft.com/office/drawing/2014/main" val="3927090664"/>
                    </a:ext>
                  </a:extLst>
                </a:gridCol>
                <a:gridCol w="3030583">
                  <a:extLst>
                    <a:ext uri="{9D8B030D-6E8A-4147-A177-3AD203B41FA5}">
                      <a16:colId xmlns:a16="http://schemas.microsoft.com/office/drawing/2014/main" val="3294435107"/>
                    </a:ext>
                  </a:extLst>
                </a:gridCol>
                <a:gridCol w="2685915">
                  <a:extLst>
                    <a:ext uri="{9D8B030D-6E8A-4147-A177-3AD203B41FA5}">
                      <a16:colId xmlns:a16="http://schemas.microsoft.com/office/drawing/2014/main" val="1344021028"/>
                    </a:ext>
                  </a:extLst>
                </a:gridCol>
              </a:tblGrid>
              <a:tr h="227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Sources</a:t>
                      </a:r>
                    </a:p>
                  </a:txBody>
                  <a:tcPr/>
                </a:tc>
                <a:tc>
                  <a:txBody>
                    <a:bodyPr/>
                    <a:lstStyle/>
                    <a:p>
                      <a:r>
                        <a:rPr lang="en-GB" sz="1200" b="0" dirty="0">
                          <a:latin typeface="+mn-lt"/>
                        </a:rPr>
                        <a:t>Links</a:t>
                      </a:r>
                    </a:p>
                  </a:txBody>
                  <a:tcPr/>
                </a:tc>
                <a:tc>
                  <a:txBody>
                    <a:bodyPr/>
                    <a:lstStyle/>
                    <a:p>
                      <a:r>
                        <a:rPr lang="en-GB" sz="1200" b="0" dirty="0">
                          <a:latin typeface="+mn-lt"/>
                        </a:rPr>
                        <a:t>Dates</a:t>
                      </a:r>
                    </a:p>
                  </a:txBody>
                  <a:tcPr/>
                </a:tc>
                <a:extLst>
                  <a:ext uri="{0D108BD9-81ED-4DB2-BD59-A6C34878D82A}">
                    <a16:rowId xmlns:a16="http://schemas.microsoft.com/office/drawing/2014/main" val="3923115101"/>
                  </a:ext>
                </a:extLst>
              </a:tr>
              <a:tr h="506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mn-lt"/>
                        </a:rPr>
                        <a:t>CACI via Hometrack subscription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mn-lt"/>
                          <a:ea typeface="+mn-ea"/>
                          <a:cs typeface="+mn-cs"/>
                        </a:rPr>
                        <a:t>None (not open data)</a:t>
                      </a:r>
                    </a:p>
                  </a:txBody>
                  <a:tcPr marL="0" marR="0" marT="0" marB="0" anchor="ctr"/>
                </a:tc>
                <a:tc>
                  <a:txBody>
                    <a:bodyPr/>
                    <a:lstStyle/>
                    <a:p>
                      <a:pPr algn="l"/>
                      <a:r>
                        <a:rPr lang="en-GB" sz="1200" b="0" dirty="0">
                          <a:latin typeface="+mn-lt"/>
                        </a:rPr>
                        <a:t>Jan 2020 – Jan 2021 (updated May 2021)</a:t>
                      </a:r>
                    </a:p>
                  </a:txBody>
                  <a:tcPr anchor="ctr"/>
                </a:tc>
                <a:extLst>
                  <a:ext uri="{0D108BD9-81ED-4DB2-BD59-A6C34878D82A}">
                    <a16:rowId xmlns:a16="http://schemas.microsoft.com/office/drawing/2014/main" val="2279856294"/>
                  </a:ext>
                </a:extLst>
              </a:tr>
            </a:tbl>
          </a:graphicData>
        </a:graphic>
      </p:graphicFrame>
      <p:sp>
        <p:nvSpPr>
          <p:cNvPr id="6" name="Footer Placeholder 3">
            <a:extLst>
              <a:ext uri="{FF2B5EF4-FFF2-40B4-BE49-F238E27FC236}">
                <a16:creationId xmlns:a16="http://schemas.microsoft.com/office/drawing/2014/main" id="{39C55D0A-E5DA-0789-721A-ECA1A9D3B615}"/>
              </a:ext>
            </a:extLst>
          </p:cNvPr>
          <p:cNvSpPr txBox="1">
            <a:spLocks/>
          </p:cNvSpPr>
          <p:nvPr/>
        </p:nvSpPr>
        <p:spPr>
          <a:xfrm>
            <a:off x="0" y="6548799"/>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pc="200" dirty="0">
                <a:solidFill>
                  <a:schemeClr val="bg1"/>
                </a:solidFill>
              </a:rPr>
              <a:t>Fenland</a:t>
            </a:r>
          </a:p>
        </p:txBody>
      </p:sp>
    </p:spTree>
    <p:extLst>
      <p:ext uri="{BB962C8B-B14F-4D97-AF65-F5344CB8AC3E}">
        <p14:creationId xmlns:p14="http://schemas.microsoft.com/office/powerpoint/2010/main" val="2783331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6F8048A3-17BE-46F5-B84F-46549F2FF329}"/>
              </a:ext>
            </a:extLst>
          </p:cNvPr>
          <p:cNvSpPr>
            <a:spLocks noGrp="1"/>
          </p:cNvSpPr>
          <p:nvPr>
            <p:ph type="title"/>
          </p:nvPr>
        </p:nvSpPr>
        <p:spPr>
          <a:xfrm>
            <a:off x="659301" y="3578865"/>
            <a:ext cx="2823919" cy="1108529"/>
          </a:xfrm>
        </p:spPr>
        <p:txBody>
          <a:bodyPr vert="horz" lIns="91440" tIns="45720" rIns="91440" bIns="0" rtlCol="0" anchor="ctr">
            <a:normAutofit/>
          </a:bodyPr>
          <a:lstStyle/>
          <a:p>
            <a:r>
              <a:rPr lang="en-US" sz="1400" cap="none" dirty="0"/>
              <a:t>Count of households in £5,000 income bands (income includes benefits)</a:t>
            </a:r>
          </a:p>
        </p:txBody>
      </p:sp>
      <p:cxnSp>
        <p:nvCxnSpPr>
          <p:cNvPr id="20" name="Straight Connector 19">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2" name="Group 21">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39" name="Rectangle 22">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0" name="Rectangle 25">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Picture 27">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2" name="Straight Connector 29">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75C0113-6E4E-4E38-9C04-6A258D36CC26}"/>
              </a:ext>
            </a:extLst>
          </p:cNvPr>
          <p:cNvSpPr txBox="1"/>
          <p:nvPr/>
        </p:nvSpPr>
        <p:spPr>
          <a:xfrm>
            <a:off x="648709" y="2140842"/>
            <a:ext cx="3249311" cy="1077218"/>
          </a:xfrm>
          <a:prstGeom prst="rect">
            <a:avLst/>
          </a:prstGeom>
          <a:noFill/>
        </p:spPr>
        <p:txBody>
          <a:bodyPr wrap="square" rtlCol="0">
            <a:spAutoFit/>
          </a:bodyPr>
          <a:lstStyle/>
          <a:p>
            <a:r>
              <a:rPr lang="en-GB" sz="3200" dirty="0"/>
              <a:t>INCOME DISTRIBUTION</a:t>
            </a:r>
          </a:p>
        </p:txBody>
      </p:sp>
      <p:sp>
        <p:nvSpPr>
          <p:cNvPr id="19" name="Footer Placeholder 3">
            <a:extLst>
              <a:ext uri="{FF2B5EF4-FFF2-40B4-BE49-F238E27FC236}">
                <a16:creationId xmlns:a16="http://schemas.microsoft.com/office/drawing/2014/main" id="{B59589B7-A950-4E8A-ACED-6FB5325857BD}"/>
              </a:ext>
            </a:extLst>
          </p:cNvPr>
          <p:cNvSpPr>
            <a:spLocks noGrp="1"/>
          </p:cNvSpPr>
          <p:nvPr>
            <p:ph type="ftr" sz="quarter" idx="11"/>
          </p:nvPr>
        </p:nvSpPr>
        <p:spPr>
          <a:xfrm>
            <a:off x="0" y="6548799"/>
            <a:ext cx="4973915" cy="309201"/>
          </a:xfrm>
        </p:spPr>
        <p:txBody>
          <a:bodyPr/>
          <a:lstStyle/>
          <a:p>
            <a:r>
              <a:rPr lang="en-US" spc="200" dirty="0">
                <a:solidFill>
                  <a:schemeClr val="bg1"/>
                </a:solidFill>
              </a:rPr>
              <a:t>Fenland</a:t>
            </a:r>
          </a:p>
        </p:txBody>
      </p:sp>
      <p:graphicFrame>
        <p:nvGraphicFramePr>
          <p:cNvPr id="21" name="Chart 20">
            <a:extLst>
              <a:ext uri="{FF2B5EF4-FFF2-40B4-BE49-F238E27FC236}">
                <a16:creationId xmlns:a16="http://schemas.microsoft.com/office/drawing/2014/main" id="{48A82C87-BA55-4AE3-9671-E8FEA811DF48}"/>
              </a:ext>
            </a:extLst>
          </p:cNvPr>
          <p:cNvGraphicFramePr>
            <a:graphicFrameLocks/>
          </p:cNvGraphicFramePr>
          <p:nvPr>
            <p:extLst>
              <p:ext uri="{D42A27DB-BD31-4B8C-83A1-F6EECF244321}">
                <p14:modId xmlns:p14="http://schemas.microsoft.com/office/powerpoint/2010/main" val="365031101"/>
              </p:ext>
            </p:extLst>
          </p:nvPr>
        </p:nvGraphicFramePr>
        <p:xfrm>
          <a:off x="4455185" y="959224"/>
          <a:ext cx="6615884" cy="4154080"/>
        </p:xfrm>
        <a:graphic>
          <a:graphicData uri="http://schemas.openxmlformats.org/drawingml/2006/chart">
            <c:chart xmlns:c="http://schemas.openxmlformats.org/drawingml/2006/chart" xmlns:r="http://schemas.openxmlformats.org/officeDocument/2006/relationships" r:id="rId3"/>
          </a:graphicData>
        </a:graphic>
      </p:graphicFrame>
      <p:sp>
        <p:nvSpPr>
          <p:cNvPr id="23" name="Slide Number Placeholder 4">
            <a:extLst>
              <a:ext uri="{FF2B5EF4-FFF2-40B4-BE49-F238E27FC236}">
                <a16:creationId xmlns:a16="http://schemas.microsoft.com/office/drawing/2014/main" id="{92E9B18A-4480-4FCB-BE80-BC05EA1161BA}"/>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18</a:t>
            </a:fld>
            <a:endParaRPr lang="en-US" dirty="0"/>
          </a:p>
        </p:txBody>
      </p:sp>
    </p:spTree>
    <p:extLst>
      <p:ext uri="{BB962C8B-B14F-4D97-AF65-F5344CB8AC3E}">
        <p14:creationId xmlns:p14="http://schemas.microsoft.com/office/powerpoint/2010/main" val="169982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74511E-BD16-40AF-8E7C-F8E57730A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a:extLst>
              <a:ext uri="{FF2B5EF4-FFF2-40B4-BE49-F238E27FC236}">
                <a16:creationId xmlns:a16="http://schemas.microsoft.com/office/drawing/2014/main" id="{56A13FCD-29AD-47C7-A627-B28CD09E6F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 name="Straight Connector 3">
            <a:extLst>
              <a:ext uri="{FF2B5EF4-FFF2-40B4-BE49-F238E27FC236}">
                <a16:creationId xmlns:a16="http://schemas.microsoft.com/office/drawing/2014/main" id="{75858425-E71B-4607-91FF-B0714CD39B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1FC1ADB-9971-4B89-AB7E-A5476C1EE5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 name="Rectangle 5">
            <a:extLst>
              <a:ext uri="{FF2B5EF4-FFF2-40B4-BE49-F238E27FC236}">
                <a16:creationId xmlns:a16="http://schemas.microsoft.com/office/drawing/2014/main" id="{C4C7BF43-A077-4CB6-B4E9-C9122B820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2D91387-83DB-40B3-AA6F-5F85024A83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 name="Title 2">
            <a:extLst>
              <a:ext uri="{FF2B5EF4-FFF2-40B4-BE49-F238E27FC236}">
                <a16:creationId xmlns:a16="http://schemas.microsoft.com/office/drawing/2014/main" id="{237BA47F-C87D-4D96-9292-517CE6346273}"/>
              </a:ext>
            </a:extLst>
          </p:cNvPr>
          <p:cNvSpPr txBox="1">
            <a:spLocks/>
          </p:cNvSpPr>
          <p:nvPr/>
        </p:nvSpPr>
        <p:spPr>
          <a:xfrm>
            <a:off x="659301" y="1474969"/>
            <a:ext cx="2823919" cy="1868760"/>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sz="3100" dirty="0"/>
              <a:t>Comparing income distribution</a:t>
            </a:r>
          </a:p>
        </p:txBody>
      </p:sp>
      <p:cxnSp>
        <p:nvCxnSpPr>
          <p:cNvPr id="9" name="Straight Connector 8">
            <a:extLst>
              <a:ext uri="{FF2B5EF4-FFF2-40B4-BE49-F238E27FC236}">
                <a16:creationId xmlns:a16="http://schemas.microsoft.com/office/drawing/2014/main" id="{74AE007E-1EC5-4C78-A8C2-C96A92EE40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10" name="Group 9">
            <a:extLst>
              <a:ext uri="{FF2B5EF4-FFF2-40B4-BE49-F238E27FC236}">
                <a16:creationId xmlns:a16="http://schemas.microsoft.com/office/drawing/2014/main" id="{F4071CD7-8103-45CF-9BE4-6CB2C0E3B97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11" name="Rectangle 10">
              <a:extLst>
                <a:ext uri="{FF2B5EF4-FFF2-40B4-BE49-F238E27FC236}">
                  <a16:creationId xmlns:a16="http://schemas.microsoft.com/office/drawing/2014/main" id="{B2BDD1FF-35B1-43EE-92CB-32D00509E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09970EA-F3A1-49D5-A180-F23E4C6118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3" name="Rectangle 12">
            <a:extLst>
              <a:ext uri="{FF2B5EF4-FFF2-40B4-BE49-F238E27FC236}">
                <a16:creationId xmlns:a16="http://schemas.microsoft.com/office/drawing/2014/main" id="{740431A1-119D-46AF-B974-47C379FE7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41DEE0E1-0B38-4200-92A0-2865D3CE3B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4D40F88B-92AE-4389-ABB3-33C7D7A57B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17" name="Chart 16">
            <a:extLst>
              <a:ext uri="{FF2B5EF4-FFF2-40B4-BE49-F238E27FC236}">
                <a16:creationId xmlns:a16="http://schemas.microsoft.com/office/drawing/2014/main" id="{EEA02C0E-6E94-41E9-B4D7-AF0D2E6705CB}"/>
              </a:ext>
            </a:extLst>
          </p:cNvPr>
          <p:cNvGraphicFramePr>
            <a:graphicFrameLocks/>
          </p:cNvGraphicFramePr>
          <p:nvPr>
            <p:extLst>
              <p:ext uri="{D42A27DB-BD31-4B8C-83A1-F6EECF244321}">
                <p14:modId xmlns:p14="http://schemas.microsoft.com/office/powerpoint/2010/main" val="744856796"/>
              </p:ext>
            </p:extLst>
          </p:nvPr>
        </p:nvGraphicFramePr>
        <p:xfrm>
          <a:off x="4455487" y="977965"/>
          <a:ext cx="6615581" cy="4135338"/>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Rounded Corners 17">
            <a:extLst>
              <a:ext uri="{FF2B5EF4-FFF2-40B4-BE49-F238E27FC236}">
                <a16:creationId xmlns:a16="http://schemas.microsoft.com/office/drawing/2014/main" id="{B53DD3C4-6094-4208-9B60-47D9EDE3F7CE}"/>
              </a:ext>
            </a:extLst>
          </p:cNvPr>
          <p:cNvSpPr/>
          <p:nvPr/>
        </p:nvSpPr>
        <p:spPr>
          <a:xfrm>
            <a:off x="9320981" y="301765"/>
            <a:ext cx="2733367" cy="1532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400" dirty="0"/>
              <a:t>Fenland sees slightly more households on incomes up to £20K, and markedly fewer on incomes higher than £20K when compared to the whole study area</a:t>
            </a:r>
          </a:p>
        </p:txBody>
      </p:sp>
      <p:sp>
        <p:nvSpPr>
          <p:cNvPr id="20" name="Footer Placeholder 3">
            <a:extLst>
              <a:ext uri="{FF2B5EF4-FFF2-40B4-BE49-F238E27FC236}">
                <a16:creationId xmlns:a16="http://schemas.microsoft.com/office/drawing/2014/main" id="{222C0C74-B084-457A-8C62-F37FA860F0CB}"/>
              </a:ext>
            </a:extLst>
          </p:cNvPr>
          <p:cNvSpPr>
            <a:spLocks noGrp="1"/>
          </p:cNvSpPr>
          <p:nvPr>
            <p:ph type="ftr" sz="quarter" idx="11"/>
          </p:nvPr>
        </p:nvSpPr>
        <p:spPr>
          <a:xfrm>
            <a:off x="0" y="6548799"/>
            <a:ext cx="4973915" cy="309201"/>
          </a:xfrm>
        </p:spPr>
        <p:txBody>
          <a:bodyPr/>
          <a:lstStyle/>
          <a:p>
            <a:r>
              <a:rPr lang="en-US" spc="200" dirty="0">
                <a:solidFill>
                  <a:schemeClr val="bg1"/>
                </a:solidFill>
              </a:rPr>
              <a:t>Fenland</a:t>
            </a:r>
          </a:p>
        </p:txBody>
      </p:sp>
      <p:sp>
        <p:nvSpPr>
          <p:cNvPr id="21" name="Slide Number Placeholder 4">
            <a:extLst>
              <a:ext uri="{FF2B5EF4-FFF2-40B4-BE49-F238E27FC236}">
                <a16:creationId xmlns:a16="http://schemas.microsoft.com/office/drawing/2014/main" id="{AC19B5B5-C06E-4BE5-9B56-CBCADF12D123}"/>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19</a:t>
            </a:fld>
            <a:endParaRPr lang="en-US" dirty="0"/>
          </a:p>
        </p:txBody>
      </p:sp>
      <p:sp>
        <p:nvSpPr>
          <p:cNvPr id="16" name="TextBox 15">
            <a:extLst>
              <a:ext uri="{FF2B5EF4-FFF2-40B4-BE49-F238E27FC236}">
                <a16:creationId xmlns:a16="http://schemas.microsoft.com/office/drawing/2014/main" id="{2564D2A0-FA46-0C27-864B-E58C90FDC530}"/>
              </a:ext>
            </a:extLst>
          </p:cNvPr>
          <p:cNvSpPr txBox="1"/>
          <p:nvPr/>
        </p:nvSpPr>
        <p:spPr>
          <a:xfrm>
            <a:off x="659301" y="3687417"/>
            <a:ext cx="2805244" cy="2062103"/>
          </a:xfrm>
          <a:prstGeom prst="rect">
            <a:avLst/>
          </a:prstGeom>
          <a:noFill/>
        </p:spPr>
        <p:txBody>
          <a:bodyPr wrap="square" rtlCol="0">
            <a:spAutoFit/>
          </a:bodyPr>
          <a:lstStyle/>
          <a:p>
            <a:r>
              <a:rPr lang="en-GB" sz="1600" dirty="0"/>
              <a:t>Please note, the Total line is plotted on a different axis  (on the right) to the districts line, enabling us to compare the “shape” of the two graphs, despite the number of households in each £5K band being very different</a:t>
            </a:r>
          </a:p>
        </p:txBody>
      </p:sp>
    </p:spTree>
    <p:extLst>
      <p:ext uri="{BB962C8B-B14F-4D97-AF65-F5344CB8AC3E}">
        <p14:creationId xmlns:p14="http://schemas.microsoft.com/office/powerpoint/2010/main" val="2065564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4DF33E6A-3029-40B1-9D43-04039527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B41B7852-5C1D-4F96-95E0-2E558BB130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4" name="Title 1">
            <a:extLst>
              <a:ext uri="{FF2B5EF4-FFF2-40B4-BE49-F238E27FC236}">
                <a16:creationId xmlns:a16="http://schemas.microsoft.com/office/drawing/2014/main" id="{4B178E64-2E37-4C7E-837C-3C92CD8178A6}"/>
              </a:ext>
            </a:extLst>
          </p:cNvPr>
          <p:cNvSpPr txBox="1">
            <a:spLocks/>
          </p:cNvSpPr>
          <p:nvPr/>
        </p:nvSpPr>
        <p:spPr>
          <a:xfrm>
            <a:off x="1451580" y="804520"/>
            <a:ext cx="3530157" cy="1049235"/>
          </a:xfrm>
          <a:prstGeom prst="rect">
            <a:avLst/>
          </a:prstGeom>
        </p:spPr>
        <p:txBody>
          <a:bodyP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sz="3000" dirty="0"/>
              <a:t>About the 2022 diamond update</a:t>
            </a:r>
          </a:p>
        </p:txBody>
      </p:sp>
      <p:sp>
        <p:nvSpPr>
          <p:cNvPr id="5" name="Rectangle 4">
            <a:extLst>
              <a:ext uri="{FF2B5EF4-FFF2-40B4-BE49-F238E27FC236}">
                <a16:creationId xmlns:a16="http://schemas.microsoft.com/office/drawing/2014/main" id="{89535753-7F14-47F7-8582-3A830D9E1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nvGrpSpPr>
          <p:cNvPr id="6" name="Group 5">
            <a:extLst>
              <a:ext uri="{FF2B5EF4-FFF2-40B4-BE49-F238E27FC236}">
                <a16:creationId xmlns:a16="http://schemas.microsoft.com/office/drawing/2014/main" id="{B22E9739-6F80-4D4B-9593-F398ADB763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7" name="Rectangle 6">
              <a:extLst>
                <a:ext uri="{FF2B5EF4-FFF2-40B4-BE49-F238E27FC236}">
                  <a16:creationId xmlns:a16="http://schemas.microsoft.com/office/drawing/2014/main" id="{046A1801-B9AD-43FB-885C-FCCA7F4257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6E8A0E9-AAE4-4CCC-BB41-8375F224B7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9" name="Picture 5" descr="A group of people sitting around a table with a board game&#10;&#10;Description automatically generated with low confidence">
            <a:extLst>
              <a:ext uri="{FF2B5EF4-FFF2-40B4-BE49-F238E27FC236}">
                <a16:creationId xmlns:a16="http://schemas.microsoft.com/office/drawing/2014/main" id="{8AA2C25C-BE44-48E3-B52E-F36A575A1A46}"/>
              </a:ext>
            </a:extLst>
          </p:cNvPr>
          <p:cNvPicPr>
            <a:picLocks noChangeAspect="1"/>
          </p:cNvPicPr>
          <p:nvPr/>
        </p:nvPicPr>
        <p:blipFill rotWithShape="1">
          <a:blip r:embed="rId2"/>
          <a:srcRect l="17314" r="12536"/>
          <a:stretch/>
        </p:blipFill>
        <p:spPr>
          <a:xfrm>
            <a:off x="6093926" y="1116345"/>
            <a:ext cx="4821551" cy="3866172"/>
          </a:xfrm>
          <a:prstGeom prst="rect">
            <a:avLst/>
          </a:prstGeom>
        </p:spPr>
      </p:pic>
      <p:pic>
        <p:nvPicPr>
          <p:cNvPr id="10" name="Picture 9">
            <a:extLst>
              <a:ext uri="{FF2B5EF4-FFF2-40B4-BE49-F238E27FC236}">
                <a16:creationId xmlns:a16="http://schemas.microsoft.com/office/drawing/2014/main" id="{D265B7A3-A3D8-4E51-94A4-35202FC7E3A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1" name="Straight Connector 10">
            <a:extLst>
              <a:ext uri="{FF2B5EF4-FFF2-40B4-BE49-F238E27FC236}">
                <a16:creationId xmlns:a16="http://schemas.microsoft.com/office/drawing/2014/main" id="{8CCF6131-91CE-4D59-9130-9C2343553C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2" name="Content Placeholder 3">
            <a:extLst>
              <a:ext uri="{FF2B5EF4-FFF2-40B4-BE49-F238E27FC236}">
                <a16:creationId xmlns:a16="http://schemas.microsoft.com/office/drawing/2014/main" id="{B285E16D-851D-4F77-8BF2-14A4D2398BD8}"/>
              </a:ext>
            </a:extLst>
          </p:cNvPr>
          <p:cNvSpPr txBox="1">
            <a:spLocks/>
          </p:cNvSpPr>
          <p:nvPr/>
        </p:nvSpPr>
        <p:spPr>
          <a:xfrm>
            <a:off x="1451580" y="2141258"/>
            <a:ext cx="3526523" cy="3789380"/>
          </a:xfrm>
          <a:prstGeom prst="rect">
            <a:avLst/>
          </a:prstGeom>
        </p:spPr>
        <p:txBody>
          <a:bodyPr>
            <a:normAutofit fontScale="925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110000"/>
              </a:lnSpc>
              <a:buFont typeface="Arial" panose="020B0604020202020204" pitchFamily="34" charset="0"/>
              <a:buNone/>
            </a:pPr>
            <a:r>
              <a:rPr lang="en-GB" sz="1400" dirty="0"/>
              <a:t>The diamonds update 2022 consists of</a:t>
            </a:r>
          </a:p>
          <a:p>
            <a:pPr>
              <a:lnSpc>
                <a:spcPct val="110000"/>
              </a:lnSpc>
            </a:pPr>
            <a:r>
              <a:rPr lang="en-GB" sz="1400" dirty="0"/>
              <a:t>Executive summary</a:t>
            </a:r>
          </a:p>
          <a:p>
            <a:pPr>
              <a:lnSpc>
                <a:spcPct val="110000"/>
              </a:lnSpc>
            </a:pPr>
            <a:r>
              <a:rPr lang="en-GB" sz="1400" dirty="0"/>
              <a:t>Note setting out the method used</a:t>
            </a:r>
          </a:p>
          <a:p>
            <a:pPr>
              <a:lnSpc>
                <a:spcPct val="110000"/>
              </a:lnSpc>
            </a:pPr>
            <a:r>
              <a:rPr lang="en-GB" sz="1400" dirty="0"/>
              <a:t>Slides and notes setting out district data compared to the “whole area” which includes Cambridge, East Cambridgeshire, Fenland, Huntingdonshire, Peterborough, South Cambridgeshire and West Suffolk. In the slides this is referred to as “all”, “total” or “whole area”.</a:t>
            </a:r>
          </a:p>
          <a:p>
            <a:pPr>
              <a:lnSpc>
                <a:spcPct val="110000"/>
              </a:lnSpc>
            </a:pPr>
            <a:r>
              <a:rPr lang="en-GB" sz="1400" dirty="0"/>
              <a:t>Detailed spreadsheet of all data  and sources used which sits behind the reports, acting as a technical appendix</a:t>
            </a:r>
          </a:p>
          <a:p>
            <a:pPr>
              <a:lnSpc>
                <a:spcPct val="110000"/>
              </a:lnSpc>
            </a:pPr>
            <a:r>
              <a:rPr lang="en-GB" sz="1400" b="1" dirty="0"/>
              <a:t>You are looking at the slides setting out Fenland data, compared to the whole study area</a:t>
            </a:r>
            <a:endParaRPr lang="en-GB" sz="1400" dirty="0"/>
          </a:p>
        </p:txBody>
      </p:sp>
      <p:sp>
        <p:nvSpPr>
          <p:cNvPr id="13" name="Footer Placeholder 3">
            <a:extLst>
              <a:ext uri="{FF2B5EF4-FFF2-40B4-BE49-F238E27FC236}">
                <a16:creationId xmlns:a16="http://schemas.microsoft.com/office/drawing/2014/main" id="{43AE0564-DC19-45A2-88E4-F0D0503FF716}"/>
              </a:ext>
            </a:extLst>
          </p:cNvPr>
          <p:cNvSpPr>
            <a:spLocks noGrp="1"/>
          </p:cNvSpPr>
          <p:nvPr>
            <p:ph type="ftr" sz="quarter" idx="11"/>
          </p:nvPr>
        </p:nvSpPr>
        <p:spPr>
          <a:xfrm>
            <a:off x="0" y="6548799"/>
            <a:ext cx="4973915" cy="309201"/>
          </a:xfrm>
        </p:spPr>
        <p:txBody>
          <a:bodyPr/>
          <a:lstStyle/>
          <a:p>
            <a:r>
              <a:rPr lang="en-US" spc="200" dirty="0">
                <a:solidFill>
                  <a:schemeClr val="bg1"/>
                </a:solidFill>
              </a:rPr>
              <a:t>Fenland</a:t>
            </a:r>
          </a:p>
        </p:txBody>
      </p:sp>
      <p:sp>
        <p:nvSpPr>
          <p:cNvPr id="14" name="Slide Number Placeholder 4">
            <a:extLst>
              <a:ext uri="{FF2B5EF4-FFF2-40B4-BE49-F238E27FC236}">
                <a16:creationId xmlns:a16="http://schemas.microsoft.com/office/drawing/2014/main" id="{EE431CA3-43BF-4CA4-A424-0CEB4C7A266A}"/>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a:t>
            </a:fld>
            <a:endParaRPr lang="en-US" dirty="0"/>
          </a:p>
        </p:txBody>
      </p:sp>
    </p:spTree>
    <p:extLst>
      <p:ext uri="{BB962C8B-B14F-4D97-AF65-F5344CB8AC3E}">
        <p14:creationId xmlns:p14="http://schemas.microsoft.com/office/powerpoint/2010/main" val="2652377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6F8048A3-17BE-46F5-B84F-46549F2FF329}"/>
              </a:ext>
            </a:extLst>
          </p:cNvPr>
          <p:cNvSpPr>
            <a:spLocks noGrp="1"/>
          </p:cNvSpPr>
          <p:nvPr>
            <p:ph type="title"/>
          </p:nvPr>
        </p:nvSpPr>
        <p:spPr>
          <a:xfrm>
            <a:off x="659301" y="2235199"/>
            <a:ext cx="2823919" cy="1108529"/>
          </a:xfrm>
        </p:spPr>
        <p:txBody>
          <a:bodyPr vert="horz" lIns="91440" tIns="45720" rIns="91440" bIns="0" rtlCol="0" anchor="b">
            <a:normAutofit/>
          </a:bodyPr>
          <a:lstStyle/>
          <a:p>
            <a:r>
              <a:rPr lang="en-US" sz="3600" dirty="0"/>
              <a:t>CHANGE IN INCOME</a:t>
            </a:r>
          </a:p>
        </p:txBody>
      </p:sp>
      <p:cxnSp>
        <p:nvCxnSpPr>
          <p:cNvPr id="20" name="Straight Connector 19">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2" name="Group 21">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39" name="Rectangle 22">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0" name="Rectangle 25">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Picture 27">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2" name="Straight Connector 29">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9" name="Footer Placeholder 3">
            <a:extLst>
              <a:ext uri="{FF2B5EF4-FFF2-40B4-BE49-F238E27FC236}">
                <a16:creationId xmlns:a16="http://schemas.microsoft.com/office/drawing/2014/main" id="{B59589B7-A950-4E8A-ACED-6FB5325857BD}"/>
              </a:ext>
            </a:extLst>
          </p:cNvPr>
          <p:cNvSpPr>
            <a:spLocks noGrp="1"/>
          </p:cNvSpPr>
          <p:nvPr>
            <p:ph type="ftr" sz="quarter" idx="11"/>
          </p:nvPr>
        </p:nvSpPr>
        <p:spPr>
          <a:xfrm>
            <a:off x="0" y="6548799"/>
            <a:ext cx="4973915" cy="309201"/>
          </a:xfrm>
        </p:spPr>
        <p:txBody>
          <a:bodyPr/>
          <a:lstStyle/>
          <a:p>
            <a:r>
              <a:rPr lang="en-US" spc="200" dirty="0">
                <a:solidFill>
                  <a:schemeClr val="bg1"/>
                </a:solidFill>
              </a:rPr>
              <a:t>Fenland</a:t>
            </a:r>
          </a:p>
        </p:txBody>
      </p:sp>
      <p:sp>
        <p:nvSpPr>
          <p:cNvPr id="3" name="TextBox 2">
            <a:extLst>
              <a:ext uri="{FF2B5EF4-FFF2-40B4-BE49-F238E27FC236}">
                <a16:creationId xmlns:a16="http://schemas.microsoft.com/office/drawing/2014/main" id="{0BE4CB64-53DB-4BBE-AF47-28E882781DF7}"/>
              </a:ext>
            </a:extLst>
          </p:cNvPr>
          <p:cNvSpPr txBox="1"/>
          <p:nvPr/>
        </p:nvSpPr>
        <p:spPr>
          <a:xfrm>
            <a:off x="652496" y="3621741"/>
            <a:ext cx="3161017" cy="646331"/>
          </a:xfrm>
          <a:prstGeom prst="rect">
            <a:avLst/>
          </a:prstGeom>
          <a:noFill/>
        </p:spPr>
        <p:txBody>
          <a:bodyPr wrap="square" rtlCol="0">
            <a:spAutoFit/>
          </a:bodyPr>
          <a:lstStyle/>
          <a:p>
            <a:r>
              <a:rPr lang="en-US" dirty="0"/>
              <a:t>CACI data 2016-17 &amp; 2020-21</a:t>
            </a:r>
          </a:p>
          <a:p>
            <a:endParaRPr lang="en-GB" dirty="0"/>
          </a:p>
        </p:txBody>
      </p:sp>
      <p:graphicFrame>
        <p:nvGraphicFramePr>
          <p:cNvPr id="23" name="Chart 22">
            <a:extLst>
              <a:ext uri="{FF2B5EF4-FFF2-40B4-BE49-F238E27FC236}">
                <a16:creationId xmlns:a16="http://schemas.microsoft.com/office/drawing/2014/main" id="{0437C6C5-F82B-4E80-BA41-8A6BC0E567A8}"/>
              </a:ext>
            </a:extLst>
          </p:cNvPr>
          <p:cNvGraphicFramePr>
            <a:graphicFrameLocks/>
          </p:cNvGraphicFramePr>
          <p:nvPr>
            <p:extLst>
              <p:ext uri="{D42A27DB-BD31-4B8C-83A1-F6EECF244321}">
                <p14:modId xmlns:p14="http://schemas.microsoft.com/office/powerpoint/2010/main" val="500559488"/>
              </p:ext>
            </p:extLst>
          </p:nvPr>
        </p:nvGraphicFramePr>
        <p:xfrm>
          <a:off x="4455184" y="976902"/>
          <a:ext cx="6599668" cy="4135339"/>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Rounded Corners 20">
            <a:extLst>
              <a:ext uri="{FF2B5EF4-FFF2-40B4-BE49-F238E27FC236}">
                <a16:creationId xmlns:a16="http://schemas.microsoft.com/office/drawing/2014/main" id="{F1C4B6B4-3742-405C-92D0-813F20DA07AC}"/>
              </a:ext>
            </a:extLst>
          </p:cNvPr>
          <p:cNvSpPr/>
          <p:nvPr/>
        </p:nvSpPr>
        <p:spPr>
          <a:xfrm>
            <a:off x="177284" y="461102"/>
            <a:ext cx="3652446" cy="12939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400" dirty="0"/>
              <a:t>The number of households on incomes of less than £35K has fallen a little. The number on incomes above £35K to £60K has increased; other bands have held steady. The number on more than £100K has decreased a tiny bit.</a:t>
            </a:r>
          </a:p>
        </p:txBody>
      </p:sp>
      <p:sp>
        <p:nvSpPr>
          <p:cNvPr id="25" name="Slide Number Placeholder 4">
            <a:extLst>
              <a:ext uri="{FF2B5EF4-FFF2-40B4-BE49-F238E27FC236}">
                <a16:creationId xmlns:a16="http://schemas.microsoft.com/office/drawing/2014/main" id="{0AC1DB92-5EEF-4618-9345-94E8D392B285}"/>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20</a:t>
            </a:fld>
            <a:endParaRPr lang="en-US" dirty="0"/>
          </a:p>
        </p:txBody>
      </p:sp>
    </p:spTree>
    <p:extLst>
      <p:ext uri="{BB962C8B-B14F-4D97-AF65-F5344CB8AC3E}">
        <p14:creationId xmlns:p14="http://schemas.microsoft.com/office/powerpoint/2010/main" val="151098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C09553-ADB1-C58C-9289-C1B0D6F1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a:extLst>
              <a:ext uri="{FF2B5EF4-FFF2-40B4-BE49-F238E27FC236}">
                <a16:creationId xmlns:a16="http://schemas.microsoft.com/office/drawing/2014/main" id="{3B359CCB-920A-DA2C-D2B7-597A6B6E7960}"/>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 name="Straight Connector 3">
            <a:extLst>
              <a:ext uri="{FF2B5EF4-FFF2-40B4-BE49-F238E27FC236}">
                <a16:creationId xmlns:a16="http://schemas.microsoft.com/office/drawing/2014/main" id="{131C29B6-E61C-231E-D732-704B2F1C6B8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2F35726-082A-4003-CF60-136A3A633C6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 name="Rectangle 5">
            <a:extLst>
              <a:ext uri="{FF2B5EF4-FFF2-40B4-BE49-F238E27FC236}">
                <a16:creationId xmlns:a16="http://schemas.microsoft.com/office/drawing/2014/main" id="{8F1E30CD-7A61-1503-E4DD-0D777FA60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DD817B0-A131-75E8-8D47-F7F2E6E51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 name="Rectangle 7">
            <a:extLst>
              <a:ext uri="{FF2B5EF4-FFF2-40B4-BE49-F238E27FC236}">
                <a16:creationId xmlns:a16="http://schemas.microsoft.com/office/drawing/2014/main" id="{481F3D15-50F3-BD9C-28CD-7DC3A97061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3379884-803E-D548-6907-2FAEE289C0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1DCAA07-BC43-205C-A749-3408357BEA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D327C37C-A86B-D9C0-C175-95121D29838C}"/>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30F1FCF7-43FB-000D-7D57-CEA60F0B711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5" name="Slide Number Placeholder 4">
            <a:extLst>
              <a:ext uri="{FF2B5EF4-FFF2-40B4-BE49-F238E27FC236}">
                <a16:creationId xmlns:a16="http://schemas.microsoft.com/office/drawing/2014/main" id="{5DD9DF34-8C67-7534-6817-92A67DB8F009}"/>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21</a:t>
            </a:fld>
            <a:endParaRPr lang="en-US" dirty="0"/>
          </a:p>
        </p:txBody>
      </p:sp>
      <p:sp>
        <p:nvSpPr>
          <p:cNvPr id="16" name="Title 1">
            <a:extLst>
              <a:ext uri="{FF2B5EF4-FFF2-40B4-BE49-F238E27FC236}">
                <a16:creationId xmlns:a16="http://schemas.microsoft.com/office/drawing/2014/main" id="{1DA5DAE0-6749-906E-22B0-67FE3A456904}"/>
              </a:ext>
            </a:extLst>
          </p:cNvPr>
          <p:cNvSpPr txBox="1">
            <a:spLocks/>
          </p:cNvSpPr>
          <p:nvPr/>
        </p:nvSpPr>
        <p:spPr>
          <a:xfrm>
            <a:off x="1557222" y="1232264"/>
            <a:ext cx="9099255" cy="2537251"/>
          </a:xfrm>
          <a:prstGeom prst="rect">
            <a:avLst/>
          </a:prstGeom>
        </p:spPr>
        <p:txBody>
          <a:bodyPr vert="horz" lIns="91440" tIns="45720" rIns="91440" bIns="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7200" dirty="0">
                <a:solidFill>
                  <a:srgbClr val="454545"/>
                </a:solidFill>
              </a:rPr>
              <a:t>Housing costs</a:t>
            </a:r>
          </a:p>
        </p:txBody>
      </p:sp>
      <p:sp>
        <p:nvSpPr>
          <p:cNvPr id="17" name="Text Placeholder 2">
            <a:extLst>
              <a:ext uri="{FF2B5EF4-FFF2-40B4-BE49-F238E27FC236}">
                <a16:creationId xmlns:a16="http://schemas.microsoft.com/office/drawing/2014/main" id="{EB13C271-F491-4506-7A3F-28449DBBAEA2}"/>
              </a:ext>
            </a:extLst>
          </p:cNvPr>
          <p:cNvSpPr txBox="1">
            <a:spLocks/>
          </p:cNvSpPr>
          <p:nvPr/>
        </p:nvSpPr>
        <p:spPr>
          <a:xfrm>
            <a:off x="1535372" y="4089399"/>
            <a:ext cx="9120954" cy="948209"/>
          </a:xfrm>
          <a:prstGeom prst="rect">
            <a:avLst/>
          </a:prstGeom>
        </p:spPr>
        <p:txBody>
          <a:bodyPr vert="horz" lIns="91440" tIns="91440" rIns="91440" bIns="91440" rtlCol="0">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285750" indent="-285750" algn="ctr"/>
            <a:r>
              <a:rPr lang="en-US" sz="1400" cap="all" dirty="0">
                <a:solidFill>
                  <a:schemeClr val="accent1"/>
                </a:solidFill>
              </a:rPr>
              <a:t>Identify housing costs and the range of costs across the study area</a:t>
            </a:r>
          </a:p>
        </p:txBody>
      </p:sp>
      <p:sp>
        <p:nvSpPr>
          <p:cNvPr id="11" name="Footer Placeholder 3">
            <a:extLst>
              <a:ext uri="{FF2B5EF4-FFF2-40B4-BE49-F238E27FC236}">
                <a16:creationId xmlns:a16="http://schemas.microsoft.com/office/drawing/2014/main" id="{B74C0586-5FD3-A4BF-092D-0FD1A8D57D77}"/>
              </a:ext>
            </a:extLst>
          </p:cNvPr>
          <p:cNvSpPr txBox="1">
            <a:spLocks/>
          </p:cNvSpPr>
          <p:nvPr/>
        </p:nvSpPr>
        <p:spPr>
          <a:xfrm>
            <a:off x="0" y="6548799"/>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pc="200" dirty="0">
                <a:solidFill>
                  <a:schemeClr val="bg1"/>
                </a:solidFill>
              </a:rPr>
              <a:t>Fenland</a:t>
            </a:r>
          </a:p>
        </p:txBody>
      </p:sp>
    </p:spTree>
    <p:extLst>
      <p:ext uri="{BB962C8B-B14F-4D97-AF65-F5344CB8AC3E}">
        <p14:creationId xmlns:p14="http://schemas.microsoft.com/office/powerpoint/2010/main" val="2470284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17A5E-40DF-5837-18AD-0E8179D0F6CB}"/>
              </a:ext>
            </a:extLst>
          </p:cNvPr>
          <p:cNvSpPr txBox="1">
            <a:spLocks/>
          </p:cNvSpPr>
          <p:nvPr/>
        </p:nvSpPr>
        <p:spPr>
          <a:xfrm>
            <a:off x="177553" y="0"/>
            <a:ext cx="10877300" cy="574855"/>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Data used for ANNUAL housing costs</a:t>
            </a:r>
          </a:p>
        </p:txBody>
      </p:sp>
      <p:sp>
        <p:nvSpPr>
          <p:cNvPr id="4" name="Slide Number Placeholder 4">
            <a:extLst>
              <a:ext uri="{FF2B5EF4-FFF2-40B4-BE49-F238E27FC236}">
                <a16:creationId xmlns:a16="http://schemas.microsoft.com/office/drawing/2014/main" id="{CBBF9C74-543F-B8E4-80C8-AD55D24FCD3B}"/>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22</a:t>
            </a:fld>
            <a:endParaRPr lang="en-US" dirty="0"/>
          </a:p>
        </p:txBody>
      </p:sp>
      <p:graphicFrame>
        <p:nvGraphicFramePr>
          <p:cNvPr id="6" name="Table 7">
            <a:extLst>
              <a:ext uri="{FF2B5EF4-FFF2-40B4-BE49-F238E27FC236}">
                <a16:creationId xmlns:a16="http://schemas.microsoft.com/office/drawing/2014/main" id="{08A3F619-6368-5261-6C49-DEBF51DBD5D5}"/>
              </a:ext>
            </a:extLst>
          </p:cNvPr>
          <p:cNvGraphicFramePr>
            <a:graphicFrameLocks noGrp="1"/>
          </p:cNvGraphicFramePr>
          <p:nvPr>
            <p:extLst>
              <p:ext uri="{D42A27DB-BD31-4B8C-83A1-F6EECF244321}">
                <p14:modId xmlns:p14="http://schemas.microsoft.com/office/powerpoint/2010/main" val="1339605167"/>
              </p:ext>
            </p:extLst>
          </p:nvPr>
        </p:nvGraphicFramePr>
        <p:xfrm>
          <a:off x="177553" y="574855"/>
          <a:ext cx="11931589" cy="5550952"/>
        </p:xfrm>
        <a:graphic>
          <a:graphicData uri="http://schemas.openxmlformats.org/drawingml/2006/table">
            <a:tbl>
              <a:tblPr firstRow="1" bandRow="1">
                <a:tableStyleId>{69012ECD-51FC-41F1-AA8D-1B2483CD663E}</a:tableStyleId>
              </a:tblPr>
              <a:tblGrid>
                <a:gridCol w="4832369">
                  <a:extLst>
                    <a:ext uri="{9D8B030D-6E8A-4147-A177-3AD203B41FA5}">
                      <a16:colId xmlns:a16="http://schemas.microsoft.com/office/drawing/2014/main" val="3927090664"/>
                    </a:ext>
                  </a:extLst>
                </a:gridCol>
                <a:gridCol w="4628832">
                  <a:extLst>
                    <a:ext uri="{9D8B030D-6E8A-4147-A177-3AD203B41FA5}">
                      <a16:colId xmlns:a16="http://schemas.microsoft.com/office/drawing/2014/main" val="3294435107"/>
                    </a:ext>
                  </a:extLst>
                </a:gridCol>
                <a:gridCol w="2470388">
                  <a:extLst>
                    <a:ext uri="{9D8B030D-6E8A-4147-A177-3AD203B41FA5}">
                      <a16:colId xmlns:a16="http://schemas.microsoft.com/office/drawing/2014/main" val="1344021028"/>
                    </a:ext>
                  </a:extLst>
                </a:gridCol>
              </a:tblGrid>
              <a:tr h="227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Sources</a:t>
                      </a:r>
                    </a:p>
                  </a:txBody>
                  <a:tcPr/>
                </a:tc>
                <a:tc>
                  <a:txBody>
                    <a:bodyPr/>
                    <a:lstStyle/>
                    <a:p>
                      <a:r>
                        <a:rPr lang="en-GB" sz="1200" b="0" dirty="0">
                          <a:latin typeface="+mn-lt"/>
                        </a:rPr>
                        <a:t>Links</a:t>
                      </a:r>
                    </a:p>
                  </a:txBody>
                  <a:tcPr/>
                </a:tc>
                <a:tc>
                  <a:txBody>
                    <a:bodyPr/>
                    <a:lstStyle/>
                    <a:p>
                      <a:r>
                        <a:rPr lang="en-GB" sz="1200" b="0" dirty="0">
                          <a:latin typeface="+mn-lt"/>
                        </a:rPr>
                        <a:t>Dates</a:t>
                      </a:r>
                    </a:p>
                  </a:txBody>
                  <a:tcPr/>
                </a:tc>
                <a:extLst>
                  <a:ext uri="{0D108BD9-81ED-4DB2-BD59-A6C34878D82A}">
                    <a16:rowId xmlns:a16="http://schemas.microsoft.com/office/drawing/2014/main" val="3923115101"/>
                  </a:ext>
                </a:extLst>
              </a:tr>
              <a:tr h="506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mn-lt"/>
                        </a:rPr>
                        <a:t>LA social rent and LA affordable rent Local Authority Data Return (</a:t>
                      </a:r>
                      <a:r>
                        <a:rPr lang="en-GB" sz="1200" b="0" dirty="0">
                          <a:latin typeface="+mn-lt"/>
                        </a:rPr>
                        <a:t>LADR) Cambridge &amp; South Cambs only</a:t>
                      </a:r>
                      <a:endParaRPr lang="en-US" sz="1200" b="0" dirty="0">
                        <a:latin typeface="+mn-lt"/>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2"/>
                        </a:rPr>
                        <a:t>About the LADR return: https://nroshplus.regulatorofsocialhousing.org.uk/Help/NROSHGuideLADR.pdf</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2020-2021</a:t>
                      </a:r>
                    </a:p>
                    <a:p>
                      <a:endParaRPr lang="en-GB" sz="1200" b="0" dirty="0">
                        <a:latin typeface="+mn-lt"/>
                      </a:endParaRPr>
                    </a:p>
                  </a:txBody>
                  <a:tcPr/>
                </a:tc>
                <a:extLst>
                  <a:ext uri="{0D108BD9-81ED-4DB2-BD59-A6C34878D82A}">
                    <a16:rowId xmlns:a16="http://schemas.microsoft.com/office/drawing/2014/main" val="2279856294"/>
                  </a:ext>
                </a:extLst>
              </a:tr>
              <a:tr h="3872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mn-lt"/>
                        </a:rPr>
                        <a:t>HA social rent and HA affordable rent: </a:t>
                      </a:r>
                      <a:r>
                        <a:rPr lang="en-GB" sz="1200" b="0" dirty="0">
                          <a:latin typeface="+mn-lt"/>
                        </a:rPr>
                        <a:t>Statistical Data Return (SDR) Homes England</a:t>
                      </a: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3"/>
                        </a:rPr>
                        <a:t>https://assets.publishing.service.gov.uk/government/uploads/system/uploads/attachment_data/file/1027082/2021_RP_Lookup_tool.xlsx</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2020-2021</a:t>
                      </a:r>
                    </a:p>
                  </a:txBody>
                  <a:tcPr/>
                </a:tc>
                <a:extLst>
                  <a:ext uri="{0D108BD9-81ED-4DB2-BD59-A6C34878D82A}">
                    <a16:rowId xmlns:a16="http://schemas.microsoft.com/office/drawing/2014/main" val="3682887777"/>
                  </a:ext>
                </a:extLst>
              </a:tr>
              <a:tr h="243507">
                <a:tc>
                  <a:txBody>
                    <a:bodyPr/>
                    <a:lstStyle/>
                    <a:p>
                      <a:pPr marL="0" lvl="1" indent="0" defTabSz="914400">
                        <a:lnSpc>
                          <a:spcPct val="120000"/>
                        </a:lnSpc>
                        <a:spcAft>
                          <a:spcPts val="600"/>
                        </a:spcAft>
                        <a:buClr>
                          <a:schemeClr val="accent1"/>
                        </a:buClr>
                        <a:buSzPct val="100000"/>
                        <a:buFont typeface="Arial" panose="020B0604020202020204" pitchFamily="34" charset="0"/>
                        <a:buNone/>
                      </a:pPr>
                      <a:r>
                        <a:rPr lang="en-US" sz="1200" b="0" dirty="0">
                          <a:latin typeface="+mn-lt"/>
                        </a:rPr>
                        <a:t>Intermediate rent: </a:t>
                      </a:r>
                      <a:r>
                        <a:rPr lang="en-GB" sz="1200" b="0" dirty="0">
                          <a:latin typeface="+mn-lt"/>
                        </a:rPr>
                        <a:t>Hometrack</a:t>
                      </a:r>
                      <a:endParaRPr lang="en-US" sz="1200" b="0" dirty="0">
                        <a:latin typeface="+mn-lt"/>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4"/>
                        </a:rPr>
                        <a:t>https://cambridgeshireinsight.org.uk/housing/local-housing-knowledge/our-housing-market/housing-market-bulletins/</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July 2020 to March 2021 (quarterly) </a:t>
                      </a:r>
                    </a:p>
                  </a:txBody>
                  <a:tcPr/>
                </a:tc>
                <a:extLst>
                  <a:ext uri="{0D108BD9-81ED-4DB2-BD59-A6C34878D82A}">
                    <a16:rowId xmlns:a16="http://schemas.microsoft.com/office/drawing/2014/main" val="820158824"/>
                  </a:ext>
                </a:extLst>
              </a:tr>
              <a:tr h="243507">
                <a:tc>
                  <a:txBody>
                    <a:bodyPr/>
                    <a:lstStyle/>
                    <a:p>
                      <a:pPr marL="0" lvl="1" indent="0" defTabSz="914400">
                        <a:lnSpc>
                          <a:spcPct val="120000"/>
                        </a:lnSpc>
                        <a:spcAft>
                          <a:spcPts val="600"/>
                        </a:spcAft>
                        <a:buClr>
                          <a:schemeClr val="accent1"/>
                        </a:buClr>
                        <a:buSzPct val="100000"/>
                        <a:buFont typeface="Arial" panose="020B0604020202020204" pitchFamily="34" charset="0"/>
                        <a:buNone/>
                      </a:pPr>
                      <a:r>
                        <a:rPr lang="en-US" sz="1200" b="0" dirty="0">
                          <a:latin typeface="+mn-lt"/>
                        </a:rPr>
                        <a:t>Median private rent: </a:t>
                      </a:r>
                      <a:r>
                        <a:rPr lang="en-GB" sz="1200" b="0" dirty="0">
                          <a:latin typeface="+mn-lt"/>
                        </a:rPr>
                        <a:t>Hometrack</a:t>
                      </a:r>
                      <a:r>
                        <a:rPr lang="en-US" sz="1200" b="0" dirty="0">
                          <a:latin typeface="+mn-lt"/>
                        </a:rPr>
                        <a:t>, compared to</a:t>
                      </a:r>
                      <a:endParaRPr lang="en-GB" sz="1200" b="0" dirty="0">
                        <a:latin typeface="+mn-lt"/>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4"/>
                        </a:rPr>
                        <a:t>https://cambridgeshireinsight.org.uk/housing/local-housing-knowledge/our-housing-market/housing-market-bulletins/</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July 2020 to March 2021 (quarterly) </a:t>
                      </a:r>
                    </a:p>
                  </a:txBody>
                  <a:tcPr/>
                </a:tc>
                <a:extLst>
                  <a:ext uri="{0D108BD9-81ED-4DB2-BD59-A6C34878D82A}">
                    <a16:rowId xmlns:a16="http://schemas.microsoft.com/office/drawing/2014/main" val="2896524033"/>
                  </a:ext>
                </a:extLst>
              </a:tr>
              <a:tr h="399832">
                <a:tc>
                  <a:txBody>
                    <a:bodyPr/>
                    <a:lstStyle/>
                    <a:p>
                      <a:pPr marL="0" lvl="1" indent="0" defTabSz="914400">
                        <a:lnSpc>
                          <a:spcPct val="120000"/>
                        </a:lnSpc>
                        <a:spcAft>
                          <a:spcPts val="600"/>
                        </a:spcAft>
                        <a:buClr>
                          <a:schemeClr val="accent1"/>
                        </a:buClr>
                        <a:buSzPct val="100000"/>
                        <a:buFont typeface="Arial" panose="020B0604020202020204" pitchFamily="34" charset="0"/>
                        <a:buNone/>
                      </a:pPr>
                      <a:r>
                        <a:rPr lang="en-GB" sz="1200" b="0" dirty="0">
                          <a:latin typeface="+mn-lt"/>
                        </a:rPr>
                        <a:t>Valuation Office Agency rents: Private Rental Market Statistics</a:t>
                      </a:r>
                      <a:endParaRPr lang="en-US" sz="1200" b="0" dirty="0">
                        <a:latin typeface="+mn-lt"/>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5"/>
                        </a:rPr>
                        <a:t>https://www.ons.gov.uk/methodology/geography/ukgeographies/administrativegeography/england</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2020-21 (at 31 March 2021)</a:t>
                      </a:r>
                    </a:p>
                  </a:txBody>
                  <a:tcPr/>
                </a:tc>
                <a:extLst>
                  <a:ext uri="{0D108BD9-81ED-4DB2-BD59-A6C34878D82A}">
                    <a16:rowId xmlns:a16="http://schemas.microsoft.com/office/drawing/2014/main" val="1388084243"/>
                  </a:ext>
                </a:extLst>
              </a:tr>
              <a:tr h="243507">
                <a:tc>
                  <a:txBody>
                    <a:bodyPr/>
                    <a:lstStyle/>
                    <a:p>
                      <a:pPr marL="0" lvl="1" indent="0" defTabSz="914400">
                        <a:lnSpc>
                          <a:spcPct val="120000"/>
                        </a:lnSpc>
                        <a:spcAft>
                          <a:spcPts val="600"/>
                        </a:spcAft>
                        <a:buClr>
                          <a:schemeClr val="accent1"/>
                        </a:buClr>
                        <a:buSzPct val="100000"/>
                        <a:buFont typeface="Arial" panose="020B0604020202020204" pitchFamily="34" charset="0"/>
                        <a:buNone/>
                      </a:pPr>
                      <a:r>
                        <a:rPr lang="en-US" sz="1200" b="0" dirty="0">
                          <a:latin typeface="+mn-lt"/>
                        </a:rPr>
                        <a:t>Homebuy: </a:t>
                      </a:r>
                      <a:r>
                        <a:rPr lang="en-GB" sz="1200" b="0" dirty="0">
                          <a:latin typeface="+mn-lt"/>
                        </a:rPr>
                        <a:t>Hometrack	</a:t>
                      </a:r>
                      <a:endParaRPr lang="en-US" sz="1200" b="0" dirty="0">
                        <a:latin typeface="+mn-lt"/>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4"/>
                        </a:rPr>
                        <a:t>https://cambridgeshireinsight.org.uk/housing/local-housing-knowledge/our-housing-market/housing-market-bulletins/</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July 2020 to March 2021 (quarterly) </a:t>
                      </a:r>
                    </a:p>
                  </a:txBody>
                  <a:tcPr/>
                </a:tc>
                <a:extLst>
                  <a:ext uri="{0D108BD9-81ED-4DB2-BD59-A6C34878D82A}">
                    <a16:rowId xmlns:a16="http://schemas.microsoft.com/office/drawing/2014/main" val="3740229084"/>
                  </a:ext>
                </a:extLst>
              </a:tr>
              <a:tr h="243507">
                <a:tc>
                  <a:txBody>
                    <a:bodyPr/>
                    <a:lstStyle/>
                    <a:p>
                      <a:pPr marL="0" lvl="1" indent="0" defTabSz="914400">
                        <a:lnSpc>
                          <a:spcPct val="120000"/>
                        </a:lnSpc>
                        <a:spcAft>
                          <a:spcPts val="600"/>
                        </a:spcAft>
                        <a:buClr>
                          <a:schemeClr val="accent1"/>
                        </a:buClr>
                        <a:buSzPct val="100000"/>
                        <a:buFont typeface="Arial" panose="020B0604020202020204" pitchFamily="34" charset="0"/>
                        <a:buNone/>
                      </a:pPr>
                      <a:r>
                        <a:rPr lang="en-US" sz="1200" b="0" dirty="0">
                          <a:latin typeface="+mn-lt"/>
                        </a:rPr>
                        <a:t>Lower Quartile (LQ) and average (avg) resale: </a:t>
                      </a:r>
                      <a:r>
                        <a:rPr lang="en-GB" sz="1200" b="0" dirty="0">
                          <a:latin typeface="+mn-lt"/>
                        </a:rPr>
                        <a:t>Hometrack</a:t>
                      </a:r>
                      <a:endParaRPr lang="en-US" sz="1200" b="0" dirty="0">
                        <a:latin typeface="+mn-lt"/>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4"/>
                        </a:rPr>
                        <a:t>https://cambridgeshireinsight.org.uk/housing/local-housing-knowledge/our-housing-market/housing-market-bulletins/</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July 2020 to March 2021 (quarterly) </a:t>
                      </a:r>
                    </a:p>
                  </a:txBody>
                  <a:tcPr/>
                </a:tc>
                <a:extLst>
                  <a:ext uri="{0D108BD9-81ED-4DB2-BD59-A6C34878D82A}">
                    <a16:rowId xmlns:a16="http://schemas.microsoft.com/office/drawing/2014/main" val="232106242"/>
                  </a:ext>
                </a:extLst>
              </a:tr>
              <a:tr h="243507">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US" sz="1200" b="0" dirty="0">
                          <a:latin typeface="+mn-lt"/>
                        </a:rPr>
                        <a:t>Lower Quartile (LQ) and average (avg) new build: </a:t>
                      </a:r>
                      <a:r>
                        <a:rPr lang="en-GB" sz="1200" b="0" dirty="0">
                          <a:latin typeface="+mn-lt"/>
                        </a:rPr>
                        <a:t>Hometrack</a:t>
                      </a:r>
                      <a:endParaRPr lang="en-US" sz="1200" b="0" dirty="0">
                        <a:latin typeface="+mn-lt"/>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4"/>
                        </a:rPr>
                        <a:t>https://cambridgeshireinsight.org.uk/housing/local-housing-knowledge/our-housing-market/housing-market-bulletins/</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July 2020 to March 2021 (quarterly) </a:t>
                      </a:r>
                    </a:p>
                  </a:txBody>
                  <a:tcPr/>
                </a:tc>
                <a:extLst>
                  <a:ext uri="{0D108BD9-81ED-4DB2-BD59-A6C34878D82A}">
                    <a16:rowId xmlns:a16="http://schemas.microsoft.com/office/drawing/2014/main" val="2431897761"/>
                  </a:ext>
                </a:extLst>
              </a:tr>
              <a:tr h="243507">
                <a:tc gridSpan="3">
                  <a:txBody>
                    <a:bodyPr/>
                    <a:lstStyle/>
                    <a:p>
                      <a:pPr marL="0" marR="0" lvl="1" indent="0" algn="l" defTabSz="914400" rtl="0" eaLnBrk="1" fontAlgn="auto" latinLnBrk="0" hangingPunct="1">
                        <a:lnSpc>
                          <a:spcPct val="100000"/>
                        </a:lnSpc>
                        <a:spcBef>
                          <a:spcPts val="0"/>
                        </a:spcBef>
                        <a:spcAft>
                          <a:spcPts val="600"/>
                        </a:spcAft>
                        <a:buClr>
                          <a:schemeClr val="accent1"/>
                        </a:buClr>
                        <a:buSzPct val="100000"/>
                        <a:buFont typeface="Arial" panose="020B0604020202020204" pitchFamily="34" charset="0"/>
                        <a:buNone/>
                        <a:tabLst/>
                        <a:defRPr/>
                      </a:pPr>
                      <a:r>
                        <a:rPr lang="en-US" sz="1200" dirty="0"/>
                        <a:t>Notes: </a:t>
                      </a:r>
                    </a:p>
                    <a:p>
                      <a:pPr marL="0" marR="0" lvl="1" indent="0" algn="l" defTabSz="914400" rtl="0" eaLnBrk="1" fontAlgn="auto" latinLnBrk="0" hangingPunct="1">
                        <a:lnSpc>
                          <a:spcPct val="100000"/>
                        </a:lnSpc>
                        <a:spcBef>
                          <a:spcPts val="0"/>
                        </a:spcBef>
                        <a:spcAft>
                          <a:spcPts val="600"/>
                        </a:spcAft>
                        <a:buClr>
                          <a:schemeClr val="accent1"/>
                        </a:buClr>
                        <a:buSzPct val="100000"/>
                        <a:buFont typeface="Arial" panose="020B0604020202020204" pitchFamily="34" charset="0"/>
                        <a:buNone/>
                        <a:tabLst/>
                        <a:defRPr/>
                      </a:pPr>
                      <a:r>
                        <a:rPr lang="en-US" sz="1200" dirty="0"/>
                        <a:t>The term Private Registered Provider was used in the context section, this can be taken to also mean Housing Associations (HA) in this section.</a:t>
                      </a:r>
                    </a:p>
                    <a:p>
                      <a:pPr marL="0" marR="0" lvl="1" indent="0" algn="l" defTabSz="914400" rtl="0" eaLnBrk="1" fontAlgn="auto" latinLnBrk="0" hangingPunct="1">
                        <a:lnSpc>
                          <a:spcPct val="100000"/>
                        </a:lnSpc>
                        <a:spcBef>
                          <a:spcPts val="0"/>
                        </a:spcBef>
                        <a:spcAft>
                          <a:spcPts val="600"/>
                        </a:spcAft>
                        <a:buClr>
                          <a:schemeClr val="accent1"/>
                        </a:buClr>
                        <a:buSzPct val="100000"/>
                        <a:buFont typeface="Arial" panose="020B0604020202020204" pitchFamily="34" charset="0"/>
                        <a:buNone/>
                        <a:tabLst/>
                        <a:defRPr/>
                      </a:pPr>
                      <a:r>
                        <a:rPr lang="en-US" sz="1200" kern="1200" dirty="0">
                          <a:solidFill>
                            <a:schemeClr val="tx1"/>
                          </a:solidFill>
                          <a:latin typeface="+mn-lt"/>
                          <a:ea typeface="+mn-ea"/>
                          <a:cs typeface="+mn-cs"/>
                        </a:rPr>
                        <a:t>Costs are set out for each tenure of home, and for 1 2 and 3+ beds. </a:t>
                      </a:r>
                    </a:p>
                    <a:p>
                      <a:pPr marL="0" marR="0" lvl="1" indent="0" algn="l" defTabSz="914400" rtl="0" eaLnBrk="1" fontAlgn="auto" latinLnBrk="0" hangingPunct="1">
                        <a:lnSpc>
                          <a:spcPct val="100000"/>
                        </a:lnSpc>
                        <a:spcBef>
                          <a:spcPts val="0"/>
                        </a:spcBef>
                        <a:spcAft>
                          <a:spcPts val="600"/>
                        </a:spcAft>
                        <a:buClr>
                          <a:schemeClr val="accent1"/>
                        </a:buClr>
                        <a:buSzPct val="100000"/>
                        <a:buFont typeface="Arial" panose="020B0604020202020204" pitchFamily="34" charset="0"/>
                        <a:buNone/>
                        <a:tabLst/>
                        <a:defRPr/>
                      </a:pPr>
                      <a:r>
                        <a:rPr lang="en-US" sz="1200" kern="1200" dirty="0">
                          <a:solidFill>
                            <a:schemeClr val="tx1"/>
                          </a:solidFill>
                          <a:latin typeface="+mn-lt"/>
                          <a:ea typeface="+mn-ea"/>
                          <a:cs typeface="+mn-cs"/>
                        </a:rPr>
                        <a:t>For home purchase, prices relate to the purchase price of a home but exclude payments made to secure the home such as deposits and legal fees. This enables us to compare the annual cost of a mortgage, with the annual cost of rented housing. However it is important to remember that deposits, legal fees etc. are required and will form an additional expense, a possible barrier especially for first time buyers.  Costs are expressed annually even if sources quote weekly or monthly amounts, in order to compare costs at a later stage to annual income.</a:t>
                      </a:r>
                    </a:p>
                    <a:p>
                      <a:pPr marL="0" marR="0" lvl="1" indent="0" algn="l" defTabSz="914400" rtl="0" eaLnBrk="1" fontAlgn="auto" latinLnBrk="0" hangingPunct="1">
                        <a:lnSpc>
                          <a:spcPct val="100000"/>
                        </a:lnSpc>
                        <a:spcBef>
                          <a:spcPts val="0"/>
                        </a:spcBef>
                        <a:spcAft>
                          <a:spcPts val="600"/>
                        </a:spcAft>
                        <a:buClr>
                          <a:schemeClr val="accent1"/>
                        </a:buClr>
                        <a:buSzPct val="100000"/>
                        <a:buFont typeface="Arial" panose="020B0604020202020204" pitchFamily="34" charset="0"/>
                        <a:buNone/>
                        <a:tabLst/>
                        <a:defRPr/>
                      </a:pPr>
                      <a:r>
                        <a:rPr lang="en-US" sz="1200" b="0" dirty="0">
                          <a:latin typeface="+mn-lt"/>
                        </a:rPr>
                        <a:t>Intermediate rents are calculated by Hometrack based on 80% of the current median private rent. Since housing associations / PRPs set their affordable rent at no more than 80% of the median private rent, you might imagine the two values would be very similar. the housing cots for intermediate rent and HA affordable rent may well differ. This can be because the HA rents were set sometime ago so relied on private rent levels at that time, private rent level swill have changed since then, and HAs are restricted on the rent changes they can make each year.</a:t>
                      </a:r>
                    </a:p>
                  </a:txBody>
                  <a:tcPr/>
                </a:tc>
                <a:tc h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GB" sz="1200" b="0" i="0" u="sng" strike="noStrike" dirty="0">
                        <a:solidFill>
                          <a:srgbClr val="EE7B08"/>
                        </a:solidFill>
                        <a:effectLst/>
                        <a:latin typeface="+mn-lt"/>
                      </a:endParaRPr>
                    </a:p>
                  </a:txBody>
                  <a:tcPr marL="0" marR="0" marT="0" marB="0"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latin typeface="+mn-lt"/>
                      </a:endParaRPr>
                    </a:p>
                  </a:txBody>
                  <a:tcPr/>
                </a:tc>
                <a:extLst>
                  <a:ext uri="{0D108BD9-81ED-4DB2-BD59-A6C34878D82A}">
                    <a16:rowId xmlns:a16="http://schemas.microsoft.com/office/drawing/2014/main" val="1577945596"/>
                  </a:ext>
                </a:extLst>
              </a:tr>
            </a:tbl>
          </a:graphicData>
        </a:graphic>
      </p:graphicFrame>
      <p:sp>
        <p:nvSpPr>
          <p:cNvPr id="3" name="Footer Placeholder 3">
            <a:extLst>
              <a:ext uri="{FF2B5EF4-FFF2-40B4-BE49-F238E27FC236}">
                <a16:creationId xmlns:a16="http://schemas.microsoft.com/office/drawing/2014/main" id="{86877CA2-A168-2096-FA14-CADFA2D2EFEF}"/>
              </a:ext>
            </a:extLst>
          </p:cNvPr>
          <p:cNvSpPr txBox="1">
            <a:spLocks/>
          </p:cNvSpPr>
          <p:nvPr/>
        </p:nvSpPr>
        <p:spPr>
          <a:xfrm>
            <a:off x="0" y="6548799"/>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pc="200" dirty="0">
                <a:solidFill>
                  <a:schemeClr val="bg1"/>
                </a:solidFill>
              </a:rPr>
              <a:t>Fenland</a:t>
            </a:r>
          </a:p>
        </p:txBody>
      </p:sp>
    </p:spTree>
    <p:extLst>
      <p:ext uri="{BB962C8B-B14F-4D97-AF65-F5344CB8AC3E}">
        <p14:creationId xmlns:p14="http://schemas.microsoft.com/office/powerpoint/2010/main" val="922867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4DE76E6-8CC3-420E-8360-571967083FE1}"/>
              </a:ext>
            </a:extLst>
          </p:cNvPr>
          <p:cNvGraphicFramePr>
            <a:graphicFrameLocks noGrp="1"/>
          </p:cNvGraphicFramePr>
          <p:nvPr>
            <p:extLst>
              <p:ext uri="{D42A27DB-BD31-4B8C-83A1-F6EECF244321}">
                <p14:modId xmlns:p14="http://schemas.microsoft.com/office/powerpoint/2010/main" val="1699706882"/>
              </p:ext>
            </p:extLst>
          </p:nvPr>
        </p:nvGraphicFramePr>
        <p:xfrm>
          <a:off x="1454331" y="1654629"/>
          <a:ext cx="9599152" cy="4192344"/>
        </p:xfrm>
        <a:graphic>
          <a:graphicData uri="http://schemas.openxmlformats.org/drawingml/2006/table">
            <a:tbl>
              <a:tblPr firstRow="1">
                <a:tableStyleId>{5C22544A-7EE6-4342-B048-85BDC9FD1C3A}</a:tableStyleId>
              </a:tblPr>
              <a:tblGrid>
                <a:gridCol w="2511966">
                  <a:extLst>
                    <a:ext uri="{9D8B030D-6E8A-4147-A177-3AD203B41FA5}">
                      <a16:colId xmlns:a16="http://schemas.microsoft.com/office/drawing/2014/main" val="51333165"/>
                    </a:ext>
                  </a:extLst>
                </a:gridCol>
                <a:gridCol w="1672257">
                  <a:extLst>
                    <a:ext uri="{9D8B030D-6E8A-4147-A177-3AD203B41FA5}">
                      <a16:colId xmlns:a16="http://schemas.microsoft.com/office/drawing/2014/main" val="2590346686"/>
                    </a:ext>
                  </a:extLst>
                </a:gridCol>
                <a:gridCol w="2782635">
                  <a:extLst>
                    <a:ext uri="{9D8B030D-6E8A-4147-A177-3AD203B41FA5}">
                      <a16:colId xmlns:a16="http://schemas.microsoft.com/office/drawing/2014/main" val="2110719262"/>
                    </a:ext>
                  </a:extLst>
                </a:gridCol>
                <a:gridCol w="2632294">
                  <a:extLst>
                    <a:ext uri="{9D8B030D-6E8A-4147-A177-3AD203B41FA5}">
                      <a16:colId xmlns:a16="http://schemas.microsoft.com/office/drawing/2014/main" val="2663437825"/>
                    </a:ext>
                  </a:extLst>
                </a:gridCol>
              </a:tblGrid>
              <a:tr h="349362">
                <a:tc>
                  <a:txBody>
                    <a:bodyPr/>
                    <a:lstStyle/>
                    <a:p>
                      <a:pPr algn="l" fontAlgn="b"/>
                      <a:r>
                        <a:rPr lang="en-GB" sz="1600" b="1" u="none" strike="noStrike" dirty="0">
                          <a:effectLst/>
                        </a:rPr>
                        <a:t>Fenland</a:t>
                      </a:r>
                      <a:endParaRPr lang="en-GB" sz="1600" b="1"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1bed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2bed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3bed </a:t>
                      </a:r>
                      <a:endParaRPr lang="en-GB" sz="16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4056677051"/>
                  </a:ext>
                </a:extLst>
              </a:tr>
              <a:tr h="349362">
                <a:tc>
                  <a:txBody>
                    <a:bodyPr/>
                    <a:lstStyle/>
                    <a:p>
                      <a:pPr algn="l" fontAlgn="b"/>
                      <a:r>
                        <a:rPr lang="en-GB" sz="1600" u="none" strike="noStrike" dirty="0">
                          <a:effectLst/>
                        </a:rPr>
                        <a:t>1 LA social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b="0" u="none" strike="noStrike" dirty="0">
                          <a:solidFill>
                            <a:srgbClr val="000000"/>
                          </a:solidFill>
                          <a:effectLst/>
                        </a:rPr>
                        <a:t>X </a:t>
                      </a:r>
                      <a:endParaRPr lang="en-GB" sz="1600" b="0" i="0" u="none" strike="noStrike" dirty="0">
                        <a:solidFill>
                          <a:srgbClr val="000000"/>
                        </a:solidFill>
                        <a:effectLst/>
                        <a:latin typeface="+mn-lt"/>
                      </a:endParaRPr>
                    </a:p>
                  </a:txBody>
                  <a:tcPr marL="0" marR="0" marT="0" marB="0" anchor="b"/>
                </a:tc>
                <a:tc>
                  <a:txBody>
                    <a:bodyPr/>
                    <a:lstStyle/>
                    <a:p>
                      <a:pPr algn="r" fontAlgn="b"/>
                      <a:r>
                        <a:rPr lang="en-GB" sz="1600" b="0" u="none" strike="noStrike" dirty="0">
                          <a:solidFill>
                            <a:srgbClr val="000000"/>
                          </a:solidFill>
                          <a:effectLst/>
                        </a:rPr>
                        <a:t>X </a:t>
                      </a:r>
                      <a:endParaRPr lang="en-GB" sz="1600" b="0" i="0" u="none" strike="noStrike" dirty="0">
                        <a:solidFill>
                          <a:srgbClr val="000000"/>
                        </a:solidFill>
                        <a:effectLst/>
                        <a:latin typeface="+mn-lt"/>
                      </a:endParaRPr>
                    </a:p>
                  </a:txBody>
                  <a:tcPr marL="0" marR="0" marT="0" marB="0" anchor="b"/>
                </a:tc>
                <a:tc>
                  <a:txBody>
                    <a:bodyPr/>
                    <a:lstStyle/>
                    <a:p>
                      <a:pPr algn="r" fontAlgn="b"/>
                      <a:r>
                        <a:rPr lang="en-GB" sz="1600" b="0" u="none" strike="noStrike" dirty="0">
                          <a:solidFill>
                            <a:srgbClr val="000000"/>
                          </a:solidFill>
                          <a:effectLst/>
                        </a:rPr>
                        <a:t>X </a:t>
                      </a:r>
                      <a:endParaRPr lang="en-GB" sz="16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316406227"/>
                  </a:ext>
                </a:extLst>
              </a:tr>
              <a:tr h="349362">
                <a:tc>
                  <a:txBody>
                    <a:bodyPr/>
                    <a:lstStyle/>
                    <a:p>
                      <a:pPr algn="l" fontAlgn="b"/>
                      <a:r>
                        <a:rPr lang="en-GB" sz="1600" u="none" strike="noStrike" dirty="0">
                          <a:effectLst/>
                        </a:rPr>
                        <a:t>2 HA social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rPr>
                        <a:t> £   4,148 </a:t>
                      </a:r>
                      <a:endParaRPr lang="en-GB" sz="16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rPr>
                        <a:t> £   4,629 </a:t>
                      </a:r>
                      <a:endParaRPr lang="en-GB" sz="16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rPr>
                        <a:t> £   5,121 </a:t>
                      </a:r>
                      <a:endParaRPr lang="en-GB" sz="1600" b="0" i="0" u="none" strike="noStrike" kern="1200" dirty="0">
                        <a:solidFill>
                          <a:srgbClr val="000000"/>
                        </a:solidFill>
                        <a:effectLst/>
                        <a:latin typeface="+mn-lt"/>
                        <a:ea typeface="+mn-ea"/>
                        <a:cs typeface="+mn-cs"/>
                      </a:endParaRPr>
                    </a:p>
                  </a:txBody>
                  <a:tcPr marL="0" marR="0" marT="0" marB="0" anchor="b"/>
                </a:tc>
                <a:extLst>
                  <a:ext uri="{0D108BD9-81ED-4DB2-BD59-A6C34878D82A}">
                    <a16:rowId xmlns:a16="http://schemas.microsoft.com/office/drawing/2014/main" val="4083638268"/>
                  </a:ext>
                </a:extLst>
              </a:tr>
              <a:tr h="349362">
                <a:tc>
                  <a:txBody>
                    <a:bodyPr/>
                    <a:lstStyle/>
                    <a:p>
                      <a:pPr algn="l" fontAlgn="b"/>
                      <a:r>
                        <a:rPr lang="en-GB" sz="1600" u="none" strike="noStrike" dirty="0">
                          <a:effectLst/>
                        </a:rPr>
                        <a:t>3 HA affordable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rPr>
                        <a:t> £   4,523 </a:t>
                      </a:r>
                      <a:endParaRPr lang="en-GB" sz="16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rPr>
                        <a:t> £   5,610 </a:t>
                      </a:r>
                      <a:endParaRPr lang="en-GB" sz="16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rPr>
                        <a:t> £   6,380 </a:t>
                      </a:r>
                      <a:endParaRPr lang="en-GB" sz="1600" b="0" i="0" u="none" strike="noStrike" kern="1200" dirty="0">
                        <a:solidFill>
                          <a:srgbClr val="000000"/>
                        </a:solidFill>
                        <a:effectLst/>
                        <a:latin typeface="+mn-lt"/>
                        <a:ea typeface="+mn-ea"/>
                        <a:cs typeface="+mn-cs"/>
                      </a:endParaRPr>
                    </a:p>
                  </a:txBody>
                  <a:tcPr marL="0" marR="0" marT="0" marB="0" anchor="b"/>
                </a:tc>
                <a:extLst>
                  <a:ext uri="{0D108BD9-81ED-4DB2-BD59-A6C34878D82A}">
                    <a16:rowId xmlns:a16="http://schemas.microsoft.com/office/drawing/2014/main" val="3218272329"/>
                  </a:ext>
                </a:extLst>
              </a:tr>
              <a:tr h="349362">
                <a:tc>
                  <a:txBody>
                    <a:bodyPr/>
                    <a:lstStyle/>
                    <a:p>
                      <a:pPr algn="l" fontAlgn="b"/>
                      <a:r>
                        <a:rPr lang="en-GB" sz="1600" u="none" strike="noStrike" dirty="0">
                          <a:effectLst/>
                        </a:rPr>
                        <a:t>4 LA affordable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rPr>
                        <a:t>X </a:t>
                      </a:r>
                      <a:endParaRPr lang="en-GB" sz="16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rPr>
                        <a:t>X </a:t>
                      </a:r>
                      <a:endParaRPr lang="en-GB" sz="16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rPr>
                        <a:t>X </a:t>
                      </a:r>
                      <a:endParaRPr lang="en-GB" sz="1600" b="0" i="0" u="none" strike="noStrike" kern="1200" dirty="0">
                        <a:solidFill>
                          <a:srgbClr val="000000"/>
                        </a:solidFill>
                        <a:effectLst/>
                        <a:latin typeface="+mn-lt"/>
                        <a:ea typeface="+mn-ea"/>
                        <a:cs typeface="+mn-cs"/>
                      </a:endParaRPr>
                    </a:p>
                  </a:txBody>
                  <a:tcPr marL="0" marR="0" marT="0" marB="0" anchor="b"/>
                </a:tc>
                <a:extLst>
                  <a:ext uri="{0D108BD9-81ED-4DB2-BD59-A6C34878D82A}">
                    <a16:rowId xmlns:a16="http://schemas.microsoft.com/office/drawing/2014/main" val="2040477775"/>
                  </a:ext>
                </a:extLst>
              </a:tr>
              <a:tr h="349362">
                <a:tc>
                  <a:txBody>
                    <a:bodyPr/>
                    <a:lstStyle/>
                    <a:p>
                      <a:pPr algn="l" fontAlgn="b"/>
                      <a:r>
                        <a:rPr lang="en-GB" sz="1600" u="none" strike="noStrike" dirty="0">
                          <a:effectLst/>
                        </a:rPr>
                        <a:t>5 Intermediate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rPr>
                        <a:t> £   4,732 </a:t>
                      </a:r>
                      <a:endParaRPr lang="en-GB" sz="16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rPr>
                        <a:t> £   6,071 </a:t>
                      </a:r>
                      <a:endParaRPr lang="en-GB" sz="16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rPr>
                        <a:t> £   7,280 </a:t>
                      </a:r>
                      <a:endParaRPr lang="en-GB" sz="1600" b="0" i="0" u="none" strike="noStrike" kern="1200" dirty="0">
                        <a:solidFill>
                          <a:srgbClr val="000000"/>
                        </a:solidFill>
                        <a:effectLst/>
                        <a:latin typeface="+mn-lt"/>
                        <a:ea typeface="+mn-ea"/>
                        <a:cs typeface="+mn-cs"/>
                      </a:endParaRPr>
                    </a:p>
                  </a:txBody>
                  <a:tcPr marL="0" marR="0" marT="0" marB="0" anchor="b"/>
                </a:tc>
                <a:extLst>
                  <a:ext uri="{0D108BD9-81ED-4DB2-BD59-A6C34878D82A}">
                    <a16:rowId xmlns:a16="http://schemas.microsoft.com/office/drawing/2014/main" val="746952993"/>
                  </a:ext>
                </a:extLst>
              </a:tr>
              <a:tr h="349362">
                <a:tc>
                  <a:txBody>
                    <a:bodyPr/>
                    <a:lstStyle/>
                    <a:p>
                      <a:pPr algn="l" fontAlgn="b"/>
                      <a:r>
                        <a:rPr lang="en-GB" sz="1600" u="none" strike="noStrike" dirty="0">
                          <a:effectLst/>
                        </a:rPr>
                        <a:t>6 Median private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rPr>
                        <a:t> £   5,928 </a:t>
                      </a:r>
                      <a:endParaRPr lang="en-GB" sz="16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rPr>
                        <a:t> £   7,592 </a:t>
                      </a:r>
                      <a:endParaRPr lang="en-GB" sz="16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rPr>
                        <a:t> £   9,113 </a:t>
                      </a:r>
                      <a:endParaRPr lang="en-GB" sz="1600" b="0" i="0" u="none" strike="noStrike" kern="1200" dirty="0">
                        <a:solidFill>
                          <a:srgbClr val="000000"/>
                        </a:solidFill>
                        <a:effectLst/>
                        <a:latin typeface="+mn-lt"/>
                        <a:ea typeface="+mn-ea"/>
                        <a:cs typeface="+mn-cs"/>
                      </a:endParaRPr>
                    </a:p>
                  </a:txBody>
                  <a:tcPr marL="0" marR="0" marT="0" marB="0" anchor="b"/>
                </a:tc>
                <a:extLst>
                  <a:ext uri="{0D108BD9-81ED-4DB2-BD59-A6C34878D82A}">
                    <a16:rowId xmlns:a16="http://schemas.microsoft.com/office/drawing/2014/main" val="1598849496"/>
                  </a:ext>
                </a:extLst>
              </a:tr>
              <a:tr h="349362">
                <a:tc>
                  <a:txBody>
                    <a:bodyPr/>
                    <a:lstStyle/>
                    <a:p>
                      <a:pPr algn="l" fontAlgn="b"/>
                      <a:r>
                        <a:rPr lang="en-GB" sz="1600" u="none" strike="noStrike" dirty="0">
                          <a:effectLst/>
                        </a:rPr>
                        <a:t>7 Homebuy</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rPr>
                        <a:t> £   4,732 </a:t>
                      </a:r>
                      <a:endParaRPr lang="en-GB" sz="16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rPr>
                        <a:t> £   7,124 </a:t>
                      </a:r>
                      <a:endParaRPr lang="en-GB" sz="16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rPr>
                        <a:t> £   9,100 </a:t>
                      </a:r>
                      <a:endParaRPr lang="en-GB" sz="1600" b="0" i="0" u="none" strike="noStrike" kern="1200" dirty="0">
                        <a:solidFill>
                          <a:srgbClr val="000000"/>
                        </a:solidFill>
                        <a:effectLst/>
                        <a:latin typeface="+mn-lt"/>
                        <a:ea typeface="+mn-ea"/>
                        <a:cs typeface="+mn-cs"/>
                      </a:endParaRPr>
                    </a:p>
                  </a:txBody>
                  <a:tcPr marL="0" marR="0" marT="0" marB="0" anchor="b"/>
                </a:tc>
                <a:extLst>
                  <a:ext uri="{0D108BD9-81ED-4DB2-BD59-A6C34878D82A}">
                    <a16:rowId xmlns:a16="http://schemas.microsoft.com/office/drawing/2014/main" val="4057487886"/>
                  </a:ext>
                </a:extLst>
              </a:tr>
              <a:tr h="349362">
                <a:tc>
                  <a:txBody>
                    <a:bodyPr/>
                    <a:lstStyle/>
                    <a:p>
                      <a:pPr algn="l" fontAlgn="b"/>
                      <a:r>
                        <a:rPr lang="en-GB" sz="1600" u="none" strike="noStrike" dirty="0">
                          <a:effectLst/>
                        </a:rPr>
                        <a:t>8 LQ resale</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rPr>
                        <a:t> £   3,380 </a:t>
                      </a:r>
                      <a:endParaRPr lang="en-GB" sz="16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rPr>
                        <a:t> £   4,667 </a:t>
                      </a:r>
                      <a:endParaRPr lang="en-GB" sz="16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rPr>
                        <a:t> £   8,983 </a:t>
                      </a:r>
                      <a:endParaRPr lang="en-GB" sz="1600" b="0" i="0" u="none" strike="noStrike" kern="1200" dirty="0">
                        <a:solidFill>
                          <a:srgbClr val="000000"/>
                        </a:solidFill>
                        <a:effectLst/>
                        <a:latin typeface="+mn-lt"/>
                        <a:ea typeface="+mn-ea"/>
                        <a:cs typeface="+mn-cs"/>
                      </a:endParaRPr>
                    </a:p>
                  </a:txBody>
                  <a:tcPr marL="0" marR="0" marT="0" marB="0" anchor="b"/>
                </a:tc>
                <a:extLst>
                  <a:ext uri="{0D108BD9-81ED-4DB2-BD59-A6C34878D82A}">
                    <a16:rowId xmlns:a16="http://schemas.microsoft.com/office/drawing/2014/main" val="3144066353"/>
                  </a:ext>
                </a:extLst>
              </a:tr>
              <a:tr h="349362">
                <a:tc>
                  <a:txBody>
                    <a:bodyPr/>
                    <a:lstStyle/>
                    <a:p>
                      <a:pPr algn="l" fontAlgn="b"/>
                      <a:r>
                        <a:rPr lang="en-GB" sz="1600" u="none" strike="noStrike" dirty="0">
                          <a:effectLst/>
                        </a:rPr>
                        <a:t>9 Avg resale</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rPr>
                        <a:t> £   4,082 </a:t>
                      </a:r>
                      <a:endParaRPr lang="en-GB" sz="16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rPr>
                        <a:t> £   5,239 </a:t>
                      </a:r>
                      <a:endParaRPr lang="en-GB" sz="16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rPr>
                        <a:t> £ 10,465 </a:t>
                      </a:r>
                      <a:endParaRPr lang="en-GB" sz="1600" b="0" i="0" u="none" strike="noStrike" kern="1200" dirty="0">
                        <a:solidFill>
                          <a:srgbClr val="000000"/>
                        </a:solidFill>
                        <a:effectLst/>
                        <a:latin typeface="+mn-lt"/>
                        <a:ea typeface="+mn-ea"/>
                        <a:cs typeface="+mn-cs"/>
                      </a:endParaRPr>
                    </a:p>
                  </a:txBody>
                  <a:tcPr marL="0" marR="0" marT="0" marB="0" anchor="b"/>
                </a:tc>
                <a:extLst>
                  <a:ext uri="{0D108BD9-81ED-4DB2-BD59-A6C34878D82A}">
                    <a16:rowId xmlns:a16="http://schemas.microsoft.com/office/drawing/2014/main" val="1835506041"/>
                  </a:ext>
                </a:extLst>
              </a:tr>
              <a:tr h="349362">
                <a:tc>
                  <a:txBody>
                    <a:bodyPr/>
                    <a:lstStyle/>
                    <a:p>
                      <a:pPr algn="l" fontAlgn="b"/>
                      <a:r>
                        <a:rPr lang="en-GB" sz="1600" u="none" strike="noStrike" dirty="0">
                          <a:effectLst/>
                        </a:rPr>
                        <a:t>10 LQ new build</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rPr>
                        <a:t> £   6,565 </a:t>
                      </a:r>
                      <a:endParaRPr lang="en-GB" sz="16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rPr>
                        <a:t> £   7,735 </a:t>
                      </a:r>
                      <a:endParaRPr lang="en-GB" sz="16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rPr>
                        <a:t> £ 11,739 </a:t>
                      </a:r>
                      <a:endParaRPr lang="en-GB" sz="1600" b="0" i="0" u="none" strike="noStrike" kern="1200" dirty="0">
                        <a:solidFill>
                          <a:srgbClr val="000000"/>
                        </a:solidFill>
                        <a:effectLst/>
                        <a:latin typeface="+mn-lt"/>
                        <a:ea typeface="+mn-ea"/>
                        <a:cs typeface="+mn-cs"/>
                      </a:endParaRPr>
                    </a:p>
                  </a:txBody>
                  <a:tcPr marL="0" marR="0" marT="0" marB="0" anchor="b"/>
                </a:tc>
                <a:extLst>
                  <a:ext uri="{0D108BD9-81ED-4DB2-BD59-A6C34878D82A}">
                    <a16:rowId xmlns:a16="http://schemas.microsoft.com/office/drawing/2014/main" val="1548578091"/>
                  </a:ext>
                </a:extLst>
              </a:tr>
              <a:tr h="349362">
                <a:tc>
                  <a:txBody>
                    <a:bodyPr/>
                    <a:lstStyle/>
                    <a:p>
                      <a:pPr algn="l" fontAlgn="b"/>
                      <a:r>
                        <a:rPr lang="en-GB" sz="1600" u="none" strike="noStrike" dirty="0">
                          <a:effectLst/>
                        </a:rPr>
                        <a:t>11 Avg new build</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rPr>
                        <a:t> £   6,903 </a:t>
                      </a:r>
                      <a:endParaRPr lang="en-GB" sz="16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rPr>
                        <a:t> £   7,904 </a:t>
                      </a:r>
                      <a:endParaRPr lang="en-GB" sz="16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rPr>
                        <a:t> £ 13,091 </a:t>
                      </a:r>
                      <a:endParaRPr lang="en-GB" sz="1600" b="0" i="0" u="none" strike="noStrike" kern="1200" dirty="0">
                        <a:solidFill>
                          <a:srgbClr val="000000"/>
                        </a:solidFill>
                        <a:effectLst/>
                        <a:latin typeface="+mn-lt"/>
                        <a:ea typeface="+mn-ea"/>
                        <a:cs typeface="+mn-cs"/>
                      </a:endParaRPr>
                    </a:p>
                  </a:txBody>
                  <a:tcPr marL="0" marR="0" marT="0" marB="0" anchor="b"/>
                </a:tc>
                <a:extLst>
                  <a:ext uri="{0D108BD9-81ED-4DB2-BD59-A6C34878D82A}">
                    <a16:rowId xmlns:a16="http://schemas.microsoft.com/office/drawing/2014/main" val="2812583024"/>
                  </a:ext>
                </a:extLst>
              </a:tr>
            </a:tbl>
          </a:graphicData>
        </a:graphic>
      </p:graphicFrame>
      <p:sp>
        <p:nvSpPr>
          <p:cNvPr id="5" name="Footer Placeholder 3">
            <a:extLst>
              <a:ext uri="{FF2B5EF4-FFF2-40B4-BE49-F238E27FC236}">
                <a16:creationId xmlns:a16="http://schemas.microsoft.com/office/drawing/2014/main" id="{A8A6758B-BDF0-49CB-BC84-85A637FA287A}"/>
              </a:ext>
            </a:extLst>
          </p:cNvPr>
          <p:cNvSpPr>
            <a:spLocks noGrp="1"/>
          </p:cNvSpPr>
          <p:nvPr>
            <p:ph type="ftr" sz="quarter" idx="11"/>
          </p:nvPr>
        </p:nvSpPr>
        <p:spPr>
          <a:xfrm>
            <a:off x="0" y="6548799"/>
            <a:ext cx="4973915" cy="309201"/>
          </a:xfrm>
        </p:spPr>
        <p:txBody>
          <a:bodyPr/>
          <a:lstStyle/>
          <a:p>
            <a:r>
              <a:rPr lang="en-US" spc="200" dirty="0">
                <a:solidFill>
                  <a:schemeClr val="bg1"/>
                </a:solidFill>
              </a:rPr>
              <a:t>Fenland</a:t>
            </a:r>
          </a:p>
        </p:txBody>
      </p:sp>
      <p:sp>
        <p:nvSpPr>
          <p:cNvPr id="6" name="Slide Number Placeholder 4">
            <a:extLst>
              <a:ext uri="{FF2B5EF4-FFF2-40B4-BE49-F238E27FC236}">
                <a16:creationId xmlns:a16="http://schemas.microsoft.com/office/drawing/2014/main" id="{9F29348B-0085-4820-9428-4A308BDDCD8E}"/>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23</a:t>
            </a:fld>
            <a:endParaRPr lang="en-US" dirty="0"/>
          </a:p>
        </p:txBody>
      </p:sp>
      <p:sp>
        <p:nvSpPr>
          <p:cNvPr id="8" name="Title 1">
            <a:extLst>
              <a:ext uri="{FF2B5EF4-FFF2-40B4-BE49-F238E27FC236}">
                <a16:creationId xmlns:a16="http://schemas.microsoft.com/office/drawing/2014/main" id="{11BB9C35-D768-3830-32E3-EF9C95E95042}"/>
              </a:ext>
            </a:extLst>
          </p:cNvPr>
          <p:cNvSpPr>
            <a:spLocks noGrp="1"/>
          </p:cNvSpPr>
          <p:nvPr>
            <p:ph type="title"/>
          </p:nvPr>
        </p:nvSpPr>
        <p:spPr>
          <a:xfrm>
            <a:off x="638881" y="124178"/>
            <a:ext cx="10909640" cy="1025353"/>
          </a:xfrm>
        </p:spPr>
        <p:txBody>
          <a:bodyPr vert="horz" lIns="91440" tIns="45720" rIns="91440" bIns="45720" rtlCol="0" anchor="ctr">
            <a:normAutofit/>
          </a:bodyPr>
          <a:lstStyle/>
          <a:p>
            <a:pPr algn="ctr"/>
            <a:r>
              <a:rPr lang="en-GB" sz="3600" dirty="0"/>
              <a:t>Identify annual housing costs</a:t>
            </a:r>
            <a:br>
              <a:rPr lang="en-GB" sz="3600" dirty="0"/>
            </a:br>
            <a:r>
              <a:rPr lang="en-GB" sz="1800" dirty="0"/>
              <a:t>For each tenure and for 1,2, 3+ beds</a:t>
            </a:r>
            <a:endParaRPr lang="en-US" sz="1800" kern="1200" dirty="0">
              <a:solidFill>
                <a:schemeClr val="tx1"/>
              </a:solidFill>
              <a:latin typeface="+mj-lt"/>
              <a:ea typeface="+mj-ea"/>
              <a:cs typeface="+mj-cs"/>
            </a:endParaRPr>
          </a:p>
        </p:txBody>
      </p:sp>
    </p:spTree>
    <p:extLst>
      <p:ext uri="{BB962C8B-B14F-4D97-AF65-F5344CB8AC3E}">
        <p14:creationId xmlns:p14="http://schemas.microsoft.com/office/powerpoint/2010/main" val="4256526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0739E7-052E-E563-F055-34CD0E9A4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a:extLst>
              <a:ext uri="{FF2B5EF4-FFF2-40B4-BE49-F238E27FC236}">
                <a16:creationId xmlns:a16="http://schemas.microsoft.com/office/drawing/2014/main" id="{7B692D67-5DFC-C718-C3CE-AA78C5F3235E}"/>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 name="Straight Connector 3">
            <a:extLst>
              <a:ext uri="{FF2B5EF4-FFF2-40B4-BE49-F238E27FC236}">
                <a16:creationId xmlns:a16="http://schemas.microsoft.com/office/drawing/2014/main" id="{8F93B471-B511-91B5-FB78-778D7962A2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657C6B5-9177-53E6-0CA6-9A70A614462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 name="Rectangle 5">
            <a:extLst>
              <a:ext uri="{FF2B5EF4-FFF2-40B4-BE49-F238E27FC236}">
                <a16:creationId xmlns:a16="http://schemas.microsoft.com/office/drawing/2014/main" id="{6B2B96D5-0973-ABF3-6DE8-6DC47FD06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8765D0B-A101-B5FE-9DE2-03B96D7F4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 name="Title 2">
            <a:extLst>
              <a:ext uri="{FF2B5EF4-FFF2-40B4-BE49-F238E27FC236}">
                <a16:creationId xmlns:a16="http://schemas.microsoft.com/office/drawing/2014/main" id="{C05C013C-92F5-2566-C9CD-3772DFE55E67}"/>
              </a:ext>
            </a:extLst>
          </p:cNvPr>
          <p:cNvSpPr txBox="1">
            <a:spLocks/>
          </p:cNvSpPr>
          <p:nvPr/>
        </p:nvSpPr>
        <p:spPr>
          <a:xfrm>
            <a:off x="652496" y="1510770"/>
            <a:ext cx="2823919" cy="1868760"/>
          </a:xfrm>
          <a:prstGeom prst="rect">
            <a:avLst/>
          </a:prstGeom>
        </p:spPr>
        <p:txBody>
          <a:bodyPr vert="horz" lIns="91440" tIns="45720" rIns="91440" bIns="0" rtlCol="0" anchor="b">
            <a:normAutofit fontScale="975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Range of max and min housing costs: intro</a:t>
            </a:r>
            <a:endParaRPr lang="en-US" sz="3100" dirty="0"/>
          </a:p>
        </p:txBody>
      </p:sp>
      <p:cxnSp>
        <p:nvCxnSpPr>
          <p:cNvPr id="9" name="Straight Connector 8">
            <a:extLst>
              <a:ext uri="{FF2B5EF4-FFF2-40B4-BE49-F238E27FC236}">
                <a16:creationId xmlns:a16="http://schemas.microsoft.com/office/drawing/2014/main" id="{9245438B-2A46-3423-93D9-5C342D7FED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10" name="Group 9">
            <a:extLst>
              <a:ext uri="{FF2B5EF4-FFF2-40B4-BE49-F238E27FC236}">
                <a16:creationId xmlns:a16="http://schemas.microsoft.com/office/drawing/2014/main" id="{529A4FFB-088D-96A2-A51E-3F3CEEEC50F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11" name="Rectangle 10">
              <a:extLst>
                <a:ext uri="{FF2B5EF4-FFF2-40B4-BE49-F238E27FC236}">
                  <a16:creationId xmlns:a16="http://schemas.microsoft.com/office/drawing/2014/main" id="{4A69BE99-9D74-40B4-34D6-F06592ECCE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C4D76D5-2687-50A4-F8BF-B3A8E2ED6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3" name="Rectangle 12">
            <a:extLst>
              <a:ext uri="{FF2B5EF4-FFF2-40B4-BE49-F238E27FC236}">
                <a16:creationId xmlns:a16="http://schemas.microsoft.com/office/drawing/2014/main" id="{D0414598-BDDF-1FB7-F47B-E725C99ADA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FD3E80B4-5573-BA11-7F29-0A121CDADD58}"/>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5DF433E7-8F5F-BD96-8D71-593C3080279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6" name="Slide Number Placeholder 4">
            <a:extLst>
              <a:ext uri="{FF2B5EF4-FFF2-40B4-BE49-F238E27FC236}">
                <a16:creationId xmlns:a16="http://schemas.microsoft.com/office/drawing/2014/main" id="{88F28630-F5CF-C9DB-8E92-F3C8B014CEC5}"/>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24</a:t>
            </a:fld>
            <a:endParaRPr lang="en-US" dirty="0"/>
          </a:p>
        </p:txBody>
      </p:sp>
      <p:sp>
        <p:nvSpPr>
          <p:cNvPr id="17" name="TextBox 16">
            <a:extLst>
              <a:ext uri="{FF2B5EF4-FFF2-40B4-BE49-F238E27FC236}">
                <a16:creationId xmlns:a16="http://schemas.microsoft.com/office/drawing/2014/main" id="{7D35A0D4-E2A3-CF94-75EC-3A8021AEE81C}"/>
              </a:ext>
            </a:extLst>
          </p:cNvPr>
          <p:cNvSpPr txBox="1"/>
          <p:nvPr/>
        </p:nvSpPr>
        <p:spPr>
          <a:xfrm>
            <a:off x="579267" y="3630466"/>
            <a:ext cx="3242139" cy="2308324"/>
          </a:xfrm>
          <a:prstGeom prst="rect">
            <a:avLst/>
          </a:prstGeom>
          <a:noFill/>
        </p:spPr>
        <p:txBody>
          <a:bodyPr wrap="square" rtlCol="0">
            <a:spAutoFit/>
          </a:bodyPr>
          <a:lstStyle/>
          <a:p>
            <a:r>
              <a:rPr lang="en-US" dirty="0"/>
              <a:t>This slide sets out the housing costs for all districts, to assist understanding of the individual district graphs.</a:t>
            </a:r>
          </a:p>
          <a:p>
            <a:r>
              <a:rPr lang="en-US" sz="1800" dirty="0"/>
              <a:t>The example provided shows only 1 bed housing costs.</a:t>
            </a:r>
          </a:p>
          <a:p>
            <a:r>
              <a:rPr lang="en-US" dirty="0"/>
              <a:t>The next slide sets out just one district’s dots, for 1 2 and 3 beds</a:t>
            </a:r>
            <a:endParaRPr lang="en-US" sz="1800" dirty="0"/>
          </a:p>
        </p:txBody>
      </p:sp>
      <p:graphicFrame>
        <p:nvGraphicFramePr>
          <p:cNvPr id="18" name="Chart 17">
            <a:extLst>
              <a:ext uri="{FF2B5EF4-FFF2-40B4-BE49-F238E27FC236}">
                <a16:creationId xmlns:a16="http://schemas.microsoft.com/office/drawing/2014/main" id="{F33356F8-FA2E-1CE5-F042-028973C14F8C}"/>
              </a:ext>
            </a:extLst>
          </p:cNvPr>
          <p:cNvGraphicFramePr>
            <a:graphicFrameLocks/>
          </p:cNvGraphicFramePr>
          <p:nvPr>
            <p:extLst>
              <p:ext uri="{D42A27DB-BD31-4B8C-83A1-F6EECF244321}">
                <p14:modId xmlns:p14="http://schemas.microsoft.com/office/powerpoint/2010/main" val="1523714067"/>
              </p:ext>
            </p:extLst>
          </p:nvPr>
        </p:nvGraphicFramePr>
        <p:xfrm>
          <a:off x="4455184" y="977964"/>
          <a:ext cx="6615582" cy="4135339"/>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F378DCFA-2B1D-9215-E761-FB91224DC65B}"/>
              </a:ext>
            </a:extLst>
          </p:cNvPr>
          <p:cNvSpPr txBox="1"/>
          <p:nvPr/>
        </p:nvSpPr>
        <p:spPr>
          <a:xfrm>
            <a:off x="1906970" y="106401"/>
            <a:ext cx="3240000" cy="817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dirty="0"/>
              <a:t>The solid red line represents the highest housing cost for a 1 bed across the study area (shorthand = max)</a:t>
            </a:r>
            <a:endParaRPr lang="en-GB" sz="1400" dirty="0"/>
          </a:p>
        </p:txBody>
      </p:sp>
      <p:sp>
        <p:nvSpPr>
          <p:cNvPr id="20" name="TextBox 19">
            <a:extLst>
              <a:ext uri="{FF2B5EF4-FFF2-40B4-BE49-F238E27FC236}">
                <a16:creationId xmlns:a16="http://schemas.microsoft.com/office/drawing/2014/main" id="{BB10E49D-B2E3-6A4B-31D4-EFE31E06850A}"/>
              </a:ext>
            </a:extLst>
          </p:cNvPr>
          <p:cNvSpPr txBox="1"/>
          <p:nvPr/>
        </p:nvSpPr>
        <p:spPr>
          <a:xfrm>
            <a:off x="5397543" y="106401"/>
            <a:ext cx="3240000" cy="817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dirty="0"/>
              <a:t>The dashed red line represents the lowest housing cost for a 1 bed across the study area (shorthand = min)</a:t>
            </a:r>
            <a:endParaRPr lang="en-GB" sz="1400" dirty="0"/>
          </a:p>
        </p:txBody>
      </p:sp>
      <p:sp>
        <p:nvSpPr>
          <p:cNvPr id="21" name="TextBox 20">
            <a:extLst>
              <a:ext uri="{FF2B5EF4-FFF2-40B4-BE49-F238E27FC236}">
                <a16:creationId xmlns:a16="http://schemas.microsoft.com/office/drawing/2014/main" id="{3257BFA6-C17A-BADC-ECDD-B581F1107D5A}"/>
              </a:ext>
            </a:extLst>
          </p:cNvPr>
          <p:cNvSpPr txBox="1"/>
          <p:nvPr/>
        </p:nvSpPr>
        <p:spPr>
          <a:xfrm>
            <a:off x="8784152" y="106401"/>
            <a:ext cx="3240000" cy="817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dirty="0"/>
              <a:t>Each district has a “dot” representing the local average cost for a 1 bed of each tenure.</a:t>
            </a:r>
          </a:p>
        </p:txBody>
      </p:sp>
      <p:sp>
        <p:nvSpPr>
          <p:cNvPr id="22" name="TextBox 21">
            <a:extLst>
              <a:ext uri="{FF2B5EF4-FFF2-40B4-BE49-F238E27FC236}">
                <a16:creationId xmlns:a16="http://schemas.microsoft.com/office/drawing/2014/main" id="{06397D60-D492-80AC-6970-1FD00082650B}"/>
              </a:ext>
            </a:extLst>
          </p:cNvPr>
          <p:cNvSpPr txBox="1"/>
          <p:nvPr/>
        </p:nvSpPr>
        <p:spPr>
          <a:xfrm>
            <a:off x="3039291" y="5469480"/>
            <a:ext cx="3160779" cy="12939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dirty="0"/>
              <a:t>So the graph sets out the average cost of a district’s housing, but also how the local housing cost compares to the highest and lowest costs across the study area </a:t>
            </a:r>
          </a:p>
        </p:txBody>
      </p:sp>
      <p:sp>
        <p:nvSpPr>
          <p:cNvPr id="23" name="TextBox 22">
            <a:extLst>
              <a:ext uri="{FF2B5EF4-FFF2-40B4-BE49-F238E27FC236}">
                <a16:creationId xmlns:a16="http://schemas.microsoft.com/office/drawing/2014/main" id="{8B0CA5E8-D584-65C2-158F-E9846BA3E8A4}"/>
              </a:ext>
            </a:extLst>
          </p:cNvPr>
          <p:cNvSpPr txBox="1"/>
          <p:nvPr/>
        </p:nvSpPr>
        <p:spPr>
          <a:xfrm>
            <a:off x="6429512" y="5469480"/>
            <a:ext cx="5047579" cy="12939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dirty="0"/>
              <a:t>All the costs for 1 2 and 3 beds are set out in the “whole area” slides, but it’s true to say that Cambridge and South Cambs are often on or near the max line, and Fenland and Peterborough are on or near the min line. The other 3 districts tend to fall into the “middle area” between max and min.</a:t>
            </a:r>
          </a:p>
        </p:txBody>
      </p:sp>
      <p:sp>
        <p:nvSpPr>
          <p:cNvPr id="24" name="Footer Placeholder 3">
            <a:extLst>
              <a:ext uri="{FF2B5EF4-FFF2-40B4-BE49-F238E27FC236}">
                <a16:creationId xmlns:a16="http://schemas.microsoft.com/office/drawing/2014/main" id="{F1E8DFCE-4EAE-1606-4D9A-111D76BCCE95}"/>
              </a:ext>
            </a:extLst>
          </p:cNvPr>
          <p:cNvSpPr>
            <a:spLocks noGrp="1"/>
          </p:cNvSpPr>
          <p:nvPr>
            <p:ph type="ftr" sz="quarter" idx="11"/>
          </p:nvPr>
        </p:nvSpPr>
        <p:spPr>
          <a:xfrm>
            <a:off x="0" y="6548799"/>
            <a:ext cx="4973915" cy="309201"/>
          </a:xfrm>
        </p:spPr>
        <p:txBody>
          <a:bodyPr/>
          <a:lstStyle/>
          <a:p>
            <a:r>
              <a:rPr lang="en-US" spc="200" dirty="0">
                <a:solidFill>
                  <a:schemeClr val="bg1"/>
                </a:solidFill>
              </a:rPr>
              <a:t>Fenland</a:t>
            </a:r>
          </a:p>
        </p:txBody>
      </p:sp>
    </p:spTree>
    <p:extLst>
      <p:ext uri="{BB962C8B-B14F-4D97-AF65-F5344CB8AC3E}">
        <p14:creationId xmlns:p14="http://schemas.microsoft.com/office/powerpoint/2010/main" val="422164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6F374FC8-A538-9256-30ED-D073BDED5020}"/>
              </a:ext>
            </a:extLst>
          </p:cNvPr>
          <p:cNvSpPr txBox="1">
            <a:spLocks/>
          </p:cNvSpPr>
          <p:nvPr/>
        </p:nvSpPr>
        <p:spPr>
          <a:xfrm>
            <a:off x="0" y="6548799"/>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pc="200" dirty="0">
                <a:solidFill>
                  <a:schemeClr val="bg1"/>
                </a:solidFill>
              </a:rPr>
              <a:t>Fenland</a:t>
            </a:r>
          </a:p>
        </p:txBody>
      </p:sp>
      <p:sp>
        <p:nvSpPr>
          <p:cNvPr id="3" name="Slide Number Placeholder 4">
            <a:extLst>
              <a:ext uri="{FF2B5EF4-FFF2-40B4-BE49-F238E27FC236}">
                <a16:creationId xmlns:a16="http://schemas.microsoft.com/office/drawing/2014/main" id="{EA62E93A-6362-50B1-E5C9-3A1882062E13}"/>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25</a:t>
            </a:fld>
            <a:endParaRPr lang="en-US" dirty="0"/>
          </a:p>
        </p:txBody>
      </p:sp>
      <p:sp>
        <p:nvSpPr>
          <p:cNvPr id="4" name="Rectangle 3">
            <a:extLst>
              <a:ext uri="{FF2B5EF4-FFF2-40B4-BE49-F238E27FC236}">
                <a16:creationId xmlns:a16="http://schemas.microsoft.com/office/drawing/2014/main" id="{F53754B5-6862-411C-9E3E-02197F879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a:extLst>
              <a:ext uri="{FF2B5EF4-FFF2-40B4-BE49-F238E27FC236}">
                <a16:creationId xmlns:a16="http://schemas.microsoft.com/office/drawing/2014/main" id="{F51ABD6A-BDEB-1E6B-E853-7A31139627C1}"/>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 name="Straight Connector 5">
            <a:extLst>
              <a:ext uri="{FF2B5EF4-FFF2-40B4-BE49-F238E27FC236}">
                <a16:creationId xmlns:a16="http://schemas.microsoft.com/office/drawing/2014/main" id="{AA6B0260-E643-1B47-C961-45692372F9B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4A357C1-6451-5357-64A8-802889FF8A4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8" name="Rectangle 7">
            <a:extLst>
              <a:ext uri="{FF2B5EF4-FFF2-40B4-BE49-F238E27FC236}">
                <a16:creationId xmlns:a16="http://schemas.microsoft.com/office/drawing/2014/main" id="{08459413-4330-EE2A-5C54-B1ED9B99CF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32EEA9F-FD23-F191-749F-70963428FD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0" name="Title 1">
            <a:extLst>
              <a:ext uri="{FF2B5EF4-FFF2-40B4-BE49-F238E27FC236}">
                <a16:creationId xmlns:a16="http://schemas.microsoft.com/office/drawing/2014/main" id="{D5180342-0842-822E-C200-1D36197EEC87}"/>
              </a:ext>
            </a:extLst>
          </p:cNvPr>
          <p:cNvSpPr txBox="1">
            <a:spLocks/>
          </p:cNvSpPr>
          <p:nvPr/>
        </p:nvSpPr>
        <p:spPr>
          <a:xfrm>
            <a:off x="659301" y="582707"/>
            <a:ext cx="3314370" cy="2761022"/>
          </a:xfrm>
          <a:prstGeom prst="rect">
            <a:avLst/>
          </a:prstGeom>
        </p:spPr>
        <p:txBody>
          <a:bodyPr vert="horz" lIns="91440" tIns="45720" rIns="91440" bIns="0" rtlCol="0" anchor="b">
            <a:no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defRPr sz="1400" b="0" i="0" u="none" strike="noStrike" kern="1200" spc="0" baseline="0">
                <a:solidFill>
                  <a:prstClr val="black">
                    <a:lumMod val="65000"/>
                    <a:lumOff val="35000"/>
                  </a:prstClr>
                </a:solidFill>
                <a:latin typeface="+mn-lt"/>
                <a:ea typeface="+mn-ea"/>
                <a:cs typeface="+mn-cs"/>
              </a:defRPr>
            </a:pPr>
            <a:r>
              <a:rPr lang="en-GB" sz="3600" dirty="0">
                <a:solidFill>
                  <a:prstClr val="black">
                    <a:lumMod val="65000"/>
                    <a:lumOff val="35000"/>
                  </a:prstClr>
                </a:solidFill>
                <a:latin typeface="+mn-lt"/>
                <a:ea typeface="+mn-ea"/>
                <a:cs typeface="+mn-cs"/>
              </a:rPr>
              <a:t>Range of max and min housing costs</a:t>
            </a:r>
          </a:p>
        </p:txBody>
      </p:sp>
      <p:cxnSp>
        <p:nvCxnSpPr>
          <p:cNvPr id="11" name="Straight Connector 10">
            <a:extLst>
              <a:ext uri="{FF2B5EF4-FFF2-40B4-BE49-F238E27FC236}">
                <a16:creationId xmlns:a16="http://schemas.microsoft.com/office/drawing/2014/main" id="{666F0468-F67F-7430-C6FE-DB1C590254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12" name="Group 11">
            <a:extLst>
              <a:ext uri="{FF2B5EF4-FFF2-40B4-BE49-F238E27FC236}">
                <a16:creationId xmlns:a16="http://schemas.microsoft.com/office/drawing/2014/main" id="{0FE788E3-5085-E93C-34F7-E8A728DE467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13" name="Rectangle 22">
              <a:extLst>
                <a:ext uri="{FF2B5EF4-FFF2-40B4-BE49-F238E27FC236}">
                  <a16:creationId xmlns:a16="http://schemas.microsoft.com/office/drawing/2014/main" id="{9B969043-66C3-0EF9-9CD9-5751CB5B2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B4E7E03-783D-A9E9-4A38-FAEBC6E905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5" name="Rectangle 25">
            <a:extLst>
              <a:ext uri="{FF2B5EF4-FFF2-40B4-BE49-F238E27FC236}">
                <a16:creationId xmlns:a16="http://schemas.microsoft.com/office/drawing/2014/main" id="{17BF2CD1-3961-62D5-8D9F-FF8BE698C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27">
            <a:extLst>
              <a:ext uri="{FF2B5EF4-FFF2-40B4-BE49-F238E27FC236}">
                <a16:creationId xmlns:a16="http://schemas.microsoft.com/office/drawing/2014/main" id="{0D1DDD48-DC50-8A28-DFA2-5FF7FB613244}"/>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7" name="Straight Connector 29">
            <a:extLst>
              <a:ext uri="{FF2B5EF4-FFF2-40B4-BE49-F238E27FC236}">
                <a16:creationId xmlns:a16="http://schemas.microsoft.com/office/drawing/2014/main" id="{8F73C782-5F4A-3AA4-9B27-41A0574DFB0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0D8E10F-50A7-19AF-EF1D-716C6680A1DB}"/>
              </a:ext>
            </a:extLst>
          </p:cNvPr>
          <p:cNvSpPr txBox="1"/>
          <p:nvPr/>
        </p:nvSpPr>
        <p:spPr>
          <a:xfrm>
            <a:off x="659301" y="3553092"/>
            <a:ext cx="3242139" cy="2308324"/>
          </a:xfrm>
          <a:prstGeom prst="rect">
            <a:avLst/>
          </a:prstGeom>
          <a:noFill/>
        </p:spPr>
        <p:txBody>
          <a:bodyPr wrap="square" rtlCol="0">
            <a:spAutoFit/>
          </a:bodyPr>
          <a:lstStyle/>
          <a:p>
            <a:r>
              <a:rPr lang="en-US" dirty="0"/>
              <a:t>Here costs are presented on a graph to help compare by both size and tenure.</a:t>
            </a:r>
          </a:p>
          <a:p>
            <a:r>
              <a:rPr lang="en-US" sz="1800" dirty="0"/>
              <a:t>This graph sets out districts housing costs (dots) and how they compare to the max and min across the whole study area (lines).</a:t>
            </a:r>
          </a:p>
        </p:txBody>
      </p:sp>
      <p:graphicFrame>
        <p:nvGraphicFramePr>
          <p:cNvPr id="20" name="Chart 19">
            <a:extLst>
              <a:ext uri="{FF2B5EF4-FFF2-40B4-BE49-F238E27FC236}">
                <a16:creationId xmlns:a16="http://schemas.microsoft.com/office/drawing/2014/main" id="{1729041D-B421-32BA-5E3B-CB631E6EBD07}"/>
              </a:ext>
            </a:extLst>
          </p:cNvPr>
          <p:cNvGraphicFramePr>
            <a:graphicFrameLocks/>
          </p:cNvGraphicFramePr>
          <p:nvPr>
            <p:extLst>
              <p:ext uri="{D42A27DB-BD31-4B8C-83A1-F6EECF244321}">
                <p14:modId xmlns:p14="http://schemas.microsoft.com/office/powerpoint/2010/main" val="1518425836"/>
              </p:ext>
            </p:extLst>
          </p:nvPr>
        </p:nvGraphicFramePr>
        <p:xfrm>
          <a:off x="4469840" y="976905"/>
          <a:ext cx="6585012" cy="4135339"/>
        </p:xfrm>
        <a:graphic>
          <a:graphicData uri="http://schemas.openxmlformats.org/drawingml/2006/chart">
            <c:chart xmlns:c="http://schemas.openxmlformats.org/drawingml/2006/chart" xmlns:r="http://schemas.openxmlformats.org/officeDocument/2006/relationships" r:id="rId3"/>
          </a:graphicData>
        </a:graphic>
      </p:graphicFrame>
      <p:sp>
        <p:nvSpPr>
          <p:cNvPr id="21" name="Footer Placeholder 3">
            <a:extLst>
              <a:ext uri="{FF2B5EF4-FFF2-40B4-BE49-F238E27FC236}">
                <a16:creationId xmlns:a16="http://schemas.microsoft.com/office/drawing/2014/main" id="{FA758158-1678-7C67-93A0-9ECAE51A9564}"/>
              </a:ext>
            </a:extLst>
          </p:cNvPr>
          <p:cNvSpPr>
            <a:spLocks noGrp="1"/>
          </p:cNvSpPr>
          <p:nvPr>
            <p:ph type="ftr" sz="quarter" idx="11"/>
          </p:nvPr>
        </p:nvSpPr>
        <p:spPr>
          <a:xfrm>
            <a:off x="-5" y="6548794"/>
            <a:ext cx="4973915" cy="309201"/>
          </a:xfrm>
        </p:spPr>
        <p:txBody>
          <a:bodyPr/>
          <a:lstStyle/>
          <a:p>
            <a:r>
              <a:rPr lang="en-US" spc="200" dirty="0">
                <a:solidFill>
                  <a:schemeClr val="bg1"/>
                </a:solidFill>
              </a:rPr>
              <a:t>Fenland</a:t>
            </a:r>
          </a:p>
        </p:txBody>
      </p:sp>
      <p:sp>
        <p:nvSpPr>
          <p:cNvPr id="22" name="Slide Number Placeholder 4">
            <a:extLst>
              <a:ext uri="{FF2B5EF4-FFF2-40B4-BE49-F238E27FC236}">
                <a16:creationId xmlns:a16="http://schemas.microsoft.com/office/drawing/2014/main" id="{C886EBF5-86A9-7493-72EB-DD80AF003D33}"/>
              </a:ext>
            </a:extLst>
          </p:cNvPr>
          <p:cNvSpPr txBox="1">
            <a:spLocks/>
          </p:cNvSpPr>
          <p:nvPr/>
        </p:nvSpPr>
        <p:spPr>
          <a:xfrm>
            <a:off x="11380673" y="6324251"/>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309695-DEC3-40DA-9DF5-330280C9D0E8}" type="slidenum">
              <a:rPr lang="en-US" smtClean="0"/>
              <a:pPr/>
              <a:t>25</a:t>
            </a:fld>
            <a:endParaRPr lang="en-US" dirty="0"/>
          </a:p>
        </p:txBody>
      </p:sp>
    </p:spTree>
    <p:extLst>
      <p:ext uri="{BB962C8B-B14F-4D97-AF65-F5344CB8AC3E}">
        <p14:creationId xmlns:p14="http://schemas.microsoft.com/office/powerpoint/2010/main" val="3899748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344D1538-D071-42FE-9B0A-1BA79EEE18C9}"/>
              </a:ext>
            </a:extLst>
          </p:cNvPr>
          <p:cNvGraphicFramePr>
            <a:graphicFrameLocks/>
          </p:cNvGraphicFramePr>
          <p:nvPr>
            <p:extLst>
              <p:ext uri="{D42A27DB-BD31-4B8C-83A1-F6EECF244321}">
                <p14:modId xmlns:p14="http://schemas.microsoft.com/office/powerpoint/2010/main" val="418803720"/>
              </p:ext>
            </p:extLst>
          </p:nvPr>
        </p:nvGraphicFramePr>
        <p:xfrm>
          <a:off x="125881" y="1446390"/>
          <a:ext cx="3959998" cy="40831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1955B2EA-88E8-4915-B9E4-46AE79224CA4}"/>
              </a:ext>
            </a:extLst>
          </p:cNvPr>
          <p:cNvGraphicFramePr>
            <a:graphicFrameLocks/>
          </p:cNvGraphicFramePr>
          <p:nvPr>
            <p:extLst>
              <p:ext uri="{D42A27DB-BD31-4B8C-83A1-F6EECF244321}">
                <p14:modId xmlns:p14="http://schemas.microsoft.com/office/powerpoint/2010/main" val="146595669"/>
              </p:ext>
            </p:extLst>
          </p:nvPr>
        </p:nvGraphicFramePr>
        <p:xfrm>
          <a:off x="8161600" y="1406649"/>
          <a:ext cx="3959999" cy="41228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8DC89E14-3632-4E84-B2C5-4C6417D8966E}"/>
              </a:ext>
            </a:extLst>
          </p:cNvPr>
          <p:cNvGraphicFramePr>
            <a:graphicFrameLocks/>
          </p:cNvGraphicFramePr>
          <p:nvPr>
            <p:extLst>
              <p:ext uri="{D42A27DB-BD31-4B8C-83A1-F6EECF244321}">
                <p14:modId xmlns:p14="http://schemas.microsoft.com/office/powerpoint/2010/main" val="2810316609"/>
              </p:ext>
            </p:extLst>
          </p:nvPr>
        </p:nvGraphicFramePr>
        <p:xfrm>
          <a:off x="4143739" y="1389524"/>
          <a:ext cx="3960000" cy="4140000"/>
        </p:xfrm>
        <a:graphic>
          <a:graphicData uri="http://schemas.openxmlformats.org/drawingml/2006/chart">
            <c:chart xmlns:c="http://schemas.openxmlformats.org/drawingml/2006/chart" xmlns:r="http://schemas.openxmlformats.org/officeDocument/2006/relationships" r:id="rId4"/>
          </a:graphicData>
        </a:graphic>
      </p:graphicFrame>
      <p:sp>
        <p:nvSpPr>
          <p:cNvPr id="28" name="Title 1">
            <a:extLst>
              <a:ext uri="{FF2B5EF4-FFF2-40B4-BE49-F238E27FC236}">
                <a16:creationId xmlns:a16="http://schemas.microsoft.com/office/drawing/2014/main" id="{330B16F5-C793-475E-927A-23F841B296A0}"/>
              </a:ext>
            </a:extLst>
          </p:cNvPr>
          <p:cNvSpPr txBox="1">
            <a:spLocks/>
          </p:cNvSpPr>
          <p:nvPr/>
        </p:nvSpPr>
        <p:spPr>
          <a:xfrm>
            <a:off x="641180" y="356277"/>
            <a:ext cx="10909640" cy="521281"/>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lnSpc>
                <a:spcPct val="100000"/>
              </a:lnSpc>
            </a:pPr>
            <a:r>
              <a:rPr lang="en-GB" sz="4000" dirty="0"/>
              <a:t>COMPARING housing</a:t>
            </a:r>
            <a:r>
              <a:rPr lang="en-GB" dirty="0"/>
              <a:t> </a:t>
            </a:r>
            <a:r>
              <a:rPr lang="en-GB" sz="4000" dirty="0"/>
              <a:t>costs TO STUDY AREA</a:t>
            </a:r>
            <a:endParaRPr lang="en-US" sz="4000" dirty="0"/>
          </a:p>
        </p:txBody>
      </p:sp>
      <p:sp>
        <p:nvSpPr>
          <p:cNvPr id="6" name="TextBox 5">
            <a:extLst>
              <a:ext uri="{FF2B5EF4-FFF2-40B4-BE49-F238E27FC236}">
                <a16:creationId xmlns:a16="http://schemas.microsoft.com/office/drawing/2014/main" id="{63C3E4C9-1CA0-4A61-899C-3D759FD6B54D}"/>
              </a:ext>
            </a:extLst>
          </p:cNvPr>
          <p:cNvSpPr txBox="1"/>
          <p:nvPr/>
        </p:nvSpPr>
        <p:spPr>
          <a:xfrm>
            <a:off x="125881" y="1020193"/>
            <a:ext cx="3960000" cy="369332"/>
          </a:xfrm>
          <a:prstGeom prst="rect">
            <a:avLst/>
          </a:prstGeom>
          <a:noFill/>
        </p:spPr>
        <p:txBody>
          <a:bodyPr wrap="square" rtlCol="0">
            <a:spAutoFit/>
          </a:bodyPr>
          <a:lstStyle/>
          <a:p>
            <a:pPr algn="ctr"/>
            <a:r>
              <a:rPr lang="en-GB" dirty="0"/>
              <a:t>1 BED</a:t>
            </a:r>
          </a:p>
        </p:txBody>
      </p:sp>
      <p:sp>
        <p:nvSpPr>
          <p:cNvPr id="29" name="TextBox 28">
            <a:extLst>
              <a:ext uri="{FF2B5EF4-FFF2-40B4-BE49-F238E27FC236}">
                <a16:creationId xmlns:a16="http://schemas.microsoft.com/office/drawing/2014/main" id="{3359D3B8-BB8E-4492-BEE5-37DBCA4529BB}"/>
              </a:ext>
            </a:extLst>
          </p:cNvPr>
          <p:cNvSpPr txBox="1"/>
          <p:nvPr/>
        </p:nvSpPr>
        <p:spPr>
          <a:xfrm>
            <a:off x="4143740" y="1037318"/>
            <a:ext cx="3960000" cy="369332"/>
          </a:xfrm>
          <a:prstGeom prst="rect">
            <a:avLst/>
          </a:prstGeom>
          <a:noFill/>
        </p:spPr>
        <p:txBody>
          <a:bodyPr wrap="square" rtlCol="0">
            <a:spAutoFit/>
          </a:bodyPr>
          <a:lstStyle/>
          <a:p>
            <a:pPr algn="ctr"/>
            <a:r>
              <a:rPr lang="en-GB" dirty="0"/>
              <a:t>2 BED</a:t>
            </a:r>
          </a:p>
        </p:txBody>
      </p:sp>
      <p:sp>
        <p:nvSpPr>
          <p:cNvPr id="30" name="TextBox 29">
            <a:extLst>
              <a:ext uri="{FF2B5EF4-FFF2-40B4-BE49-F238E27FC236}">
                <a16:creationId xmlns:a16="http://schemas.microsoft.com/office/drawing/2014/main" id="{4236FB4A-2F92-4367-83FD-FE6B142C4FDD}"/>
              </a:ext>
            </a:extLst>
          </p:cNvPr>
          <p:cNvSpPr txBox="1"/>
          <p:nvPr/>
        </p:nvSpPr>
        <p:spPr>
          <a:xfrm>
            <a:off x="8161599" y="960842"/>
            <a:ext cx="3960000" cy="369332"/>
          </a:xfrm>
          <a:prstGeom prst="rect">
            <a:avLst/>
          </a:prstGeom>
          <a:noFill/>
        </p:spPr>
        <p:txBody>
          <a:bodyPr wrap="square" rtlCol="0">
            <a:spAutoFit/>
          </a:bodyPr>
          <a:lstStyle/>
          <a:p>
            <a:pPr algn="ctr"/>
            <a:r>
              <a:rPr lang="en-GB" dirty="0"/>
              <a:t>3 BED</a:t>
            </a:r>
          </a:p>
        </p:txBody>
      </p:sp>
      <p:sp>
        <p:nvSpPr>
          <p:cNvPr id="13" name="Footer Placeholder 3">
            <a:extLst>
              <a:ext uri="{FF2B5EF4-FFF2-40B4-BE49-F238E27FC236}">
                <a16:creationId xmlns:a16="http://schemas.microsoft.com/office/drawing/2014/main" id="{F2858009-1918-4BF1-8661-489700504EDC}"/>
              </a:ext>
            </a:extLst>
          </p:cNvPr>
          <p:cNvSpPr>
            <a:spLocks noGrp="1"/>
          </p:cNvSpPr>
          <p:nvPr>
            <p:ph type="ftr" sz="quarter" idx="11"/>
          </p:nvPr>
        </p:nvSpPr>
        <p:spPr>
          <a:xfrm>
            <a:off x="0" y="6548799"/>
            <a:ext cx="4973915" cy="309201"/>
          </a:xfrm>
        </p:spPr>
        <p:txBody>
          <a:bodyPr/>
          <a:lstStyle/>
          <a:p>
            <a:r>
              <a:rPr lang="en-US" spc="200" dirty="0">
                <a:solidFill>
                  <a:schemeClr val="bg1"/>
                </a:solidFill>
              </a:rPr>
              <a:t>Fenland</a:t>
            </a:r>
          </a:p>
        </p:txBody>
      </p:sp>
      <p:sp>
        <p:nvSpPr>
          <p:cNvPr id="14" name="Rectangle: Rounded Corners 13">
            <a:extLst>
              <a:ext uri="{FF2B5EF4-FFF2-40B4-BE49-F238E27FC236}">
                <a16:creationId xmlns:a16="http://schemas.microsoft.com/office/drawing/2014/main" id="{95DB7DB9-4B8A-4A1D-AD4B-F575F6E05A95}"/>
              </a:ext>
            </a:extLst>
          </p:cNvPr>
          <p:cNvSpPr/>
          <p:nvPr/>
        </p:nvSpPr>
        <p:spPr>
          <a:xfrm>
            <a:off x="2419350" y="5897567"/>
            <a:ext cx="7943850" cy="817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400" dirty="0"/>
              <a:t>Fenland is fairly often the cheapest, usually sitting on the minimum (dotted) line.</a:t>
            </a:r>
          </a:p>
          <a:p>
            <a:pPr algn="ctr"/>
            <a:r>
              <a:rPr lang="en-GB" sz="1400" dirty="0"/>
              <a:t>Cambridge &amp; South Cambs see the highest, while Fenland &amp; Peterborough see the lowest housing costs, compared to the rest of the study area. A comparison of costs is set out in the “whole area” slide deck.</a:t>
            </a:r>
          </a:p>
        </p:txBody>
      </p:sp>
      <p:sp>
        <p:nvSpPr>
          <p:cNvPr id="15" name="Slide Number Placeholder 4">
            <a:extLst>
              <a:ext uri="{FF2B5EF4-FFF2-40B4-BE49-F238E27FC236}">
                <a16:creationId xmlns:a16="http://schemas.microsoft.com/office/drawing/2014/main" id="{56824B77-05CB-4FB6-B98D-D95E42F3C879}"/>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26</a:t>
            </a:fld>
            <a:endParaRPr lang="en-US" dirty="0"/>
          </a:p>
        </p:txBody>
      </p:sp>
    </p:spTree>
    <p:extLst>
      <p:ext uri="{BB962C8B-B14F-4D97-AF65-F5344CB8AC3E}">
        <p14:creationId xmlns:p14="http://schemas.microsoft.com/office/powerpoint/2010/main" val="326417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4DE76E6-8CC3-420E-8360-571967083FE1}"/>
              </a:ext>
            </a:extLst>
          </p:cNvPr>
          <p:cNvGraphicFramePr>
            <a:graphicFrameLocks noGrp="1"/>
          </p:cNvGraphicFramePr>
          <p:nvPr>
            <p:extLst>
              <p:ext uri="{D42A27DB-BD31-4B8C-83A1-F6EECF244321}">
                <p14:modId xmlns:p14="http://schemas.microsoft.com/office/powerpoint/2010/main" val="490816037"/>
              </p:ext>
            </p:extLst>
          </p:nvPr>
        </p:nvGraphicFramePr>
        <p:xfrm>
          <a:off x="1454331" y="1654629"/>
          <a:ext cx="9599152" cy="4192344"/>
        </p:xfrm>
        <a:graphic>
          <a:graphicData uri="http://schemas.openxmlformats.org/drawingml/2006/table">
            <a:tbl>
              <a:tblPr firstRow="1">
                <a:tableStyleId>{5C22544A-7EE6-4342-B048-85BDC9FD1C3A}</a:tableStyleId>
              </a:tblPr>
              <a:tblGrid>
                <a:gridCol w="2511966">
                  <a:extLst>
                    <a:ext uri="{9D8B030D-6E8A-4147-A177-3AD203B41FA5}">
                      <a16:colId xmlns:a16="http://schemas.microsoft.com/office/drawing/2014/main" val="51333165"/>
                    </a:ext>
                  </a:extLst>
                </a:gridCol>
                <a:gridCol w="1672257">
                  <a:extLst>
                    <a:ext uri="{9D8B030D-6E8A-4147-A177-3AD203B41FA5}">
                      <a16:colId xmlns:a16="http://schemas.microsoft.com/office/drawing/2014/main" val="2590346686"/>
                    </a:ext>
                  </a:extLst>
                </a:gridCol>
                <a:gridCol w="2782635">
                  <a:extLst>
                    <a:ext uri="{9D8B030D-6E8A-4147-A177-3AD203B41FA5}">
                      <a16:colId xmlns:a16="http://schemas.microsoft.com/office/drawing/2014/main" val="2110719262"/>
                    </a:ext>
                  </a:extLst>
                </a:gridCol>
                <a:gridCol w="2632294">
                  <a:extLst>
                    <a:ext uri="{9D8B030D-6E8A-4147-A177-3AD203B41FA5}">
                      <a16:colId xmlns:a16="http://schemas.microsoft.com/office/drawing/2014/main" val="2663437825"/>
                    </a:ext>
                  </a:extLst>
                </a:gridCol>
              </a:tblGrid>
              <a:tr h="349362">
                <a:tc>
                  <a:txBody>
                    <a:bodyPr/>
                    <a:lstStyle/>
                    <a:p>
                      <a:pPr algn="l" fontAlgn="b"/>
                      <a:r>
                        <a:rPr lang="en-GB" sz="1600" b="1" u="none" strike="noStrike" dirty="0">
                          <a:effectLst/>
                        </a:rPr>
                        <a:t>Fenland</a:t>
                      </a:r>
                      <a:endParaRPr lang="en-GB" sz="1600" b="1"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1bed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2bed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3bed </a:t>
                      </a:r>
                      <a:endParaRPr lang="en-GB" sz="16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4056677051"/>
                  </a:ext>
                </a:extLst>
              </a:tr>
              <a:tr h="349362">
                <a:tc>
                  <a:txBody>
                    <a:bodyPr/>
                    <a:lstStyle/>
                    <a:p>
                      <a:pPr algn="l" fontAlgn="b"/>
                      <a:r>
                        <a:rPr lang="en-GB" sz="1600" u="none" strike="noStrike" dirty="0">
                          <a:effectLst/>
                        </a:rPr>
                        <a:t>1 LA social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b="0" u="none" strike="noStrike" dirty="0">
                          <a:solidFill>
                            <a:srgbClr val="000000"/>
                          </a:solidFill>
                          <a:effectLst/>
                        </a:rPr>
                        <a:t>X </a:t>
                      </a:r>
                      <a:endParaRPr lang="en-GB" sz="1600" b="0" i="0" u="none" strike="noStrike" dirty="0">
                        <a:solidFill>
                          <a:srgbClr val="000000"/>
                        </a:solidFill>
                        <a:effectLst/>
                        <a:latin typeface="+mn-lt"/>
                      </a:endParaRPr>
                    </a:p>
                  </a:txBody>
                  <a:tcPr marL="0" marR="0" marT="0" marB="0" anchor="b"/>
                </a:tc>
                <a:tc>
                  <a:txBody>
                    <a:bodyPr/>
                    <a:lstStyle/>
                    <a:p>
                      <a:pPr algn="r" fontAlgn="b"/>
                      <a:r>
                        <a:rPr lang="en-GB" sz="1600" b="0" u="none" strike="noStrike" dirty="0">
                          <a:solidFill>
                            <a:srgbClr val="000000"/>
                          </a:solidFill>
                          <a:effectLst/>
                        </a:rPr>
                        <a:t>X </a:t>
                      </a:r>
                      <a:endParaRPr lang="en-GB" sz="1600" b="0" i="0" u="none" strike="noStrike" dirty="0">
                        <a:solidFill>
                          <a:srgbClr val="000000"/>
                        </a:solidFill>
                        <a:effectLst/>
                        <a:latin typeface="+mn-lt"/>
                      </a:endParaRPr>
                    </a:p>
                  </a:txBody>
                  <a:tcPr marL="0" marR="0" marT="0" marB="0" anchor="b"/>
                </a:tc>
                <a:tc>
                  <a:txBody>
                    <a:bodyPr/>
                    <a:lstStyle/>
                    <a:p>
                      <a:pPr algn="r" fontAlgn="b"/>
                      <a:r>
                        <a:rPr lang="en-GB" sz="1600" b="0" u="none" strike="noStrike" dirty="0">
                          <a:solidFill>
                            <a:srgbClr val="000000"/>
                          </a:solidFill>
                          <a:effectLst/>
                        </a:rPr>
                        <a:t>X </a:t>
                      </a:r>
                      <a:endParaRPr lang="en-GB" sz="16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316406227"/>
                  </a:ext>
                </a:extLst>
              </a:tr>
              <a:tr h="349362">
                <a:tc>
                  <a:txBody>
                    <a:bodyPr/>
                    <a:lstStyle/>
                    <a:p>
                      <a:pPr algn="l" fontAlgn="b"/>
                      <a:r>
                        <a:rPr lang="en-GB" sz="1600" u="none" strike="noStrike" dirty="0">
                          <a:effectLst/>
                        </a:rPr>
                        <a:t>2 HA social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latin typeface="+mn-lt"/>
                          <a:ea typeface="+mn-ea"/>
                          <a:cs typeface="+mn-cs"/>
                        </a:rPr>
                        <a:t>£14,516 </a:t>
                      </a: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latin typeface="+mn-lt"/>
                          <a:ea typeface="+mn-ea"/>
                          <a:cs typeface="+mn-cs"/>
                        </a:rPr>
                        <a:t>£16,200 </a:t>
                      </a: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latin typeface="+mn-lt"/>
                          <a:ea typeface="+mn-ea"/>
                          <a:cs typeface="+mn-cs"/>
                        </a:rPr>
                        <a:t>£17,925 </a:t>
                      </a:r>
                    </a:p>
                  </a:txBody>
                  <a:tcPr marL="0" marR="0" marT="0" marB="0" anchor="b"/>
                </a:tc>
                <a:extLst>
                  <a:ext uri="{0D108BD9-81ED-4DB2-BD59-A6C34878D82A}">
                    <a16:rowId xmlns:a16="http://schemas.microsoft.com/office/drawing/2014/main" val="4083638268"/>
                  </a:ext>
                </a:extLst>
              </a:tr>
              <a:tr h="349362">
                <a:tc>
                  <a:txBody>
                    <a:bodyPr/>
                    <a:lstStyle/>
                    <a:p>
                      <a:pPr algn="l" fontAlgn="b"/>
                      <a:r>
                        <a:rPr lang="en-GB" sz="1600" u="none" strike="noStrike" dirty="0">
                          <a:effectLst/>
                        </a:rPr>
                        <a:t>3 HA affordable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latin typeface="+mn-lt"/>
                          <a:ea typeface="+mn-ea"/>
                          <a:cs typeface="+mn-cs"/>
                        </a:rPr>
                        <a:t>£15,832 </a:t>
                      </a: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latin typeface="+mn-lt"/>
                          <a:ea typeface="+mn-ea"/>
                          <a:cs typeface="+mn-cs"/>
                        </a:rPr>
                        <a:t>£19,636 </a:t>
                      </a: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latin typeface="+mn-lt"/>
                          <a:ea typeface="+mn-ea"/>
                          <a:cs typeface="+mn-cs"/>
                        </a:rPr>
                        <a:t>£22,330 </a:t>
                      </a:r>
                    </a:p>
                  </a:txBody>
                  <a:tcPr marL="0" marR="0" marT="0" marB="0" anchor="b"/>
                </a:tc>
                <a:extLst>
                  <a:ext uri="{0D108BD9-81ED-4DB2-BD59-A6C34878D82A}">
                    <a16:rowId xmlns:a16="http://schemas.microsoft.com/office/drawing/2014/main" val="3218272329"/>
                  </a:ext>
                </a:extLst>
              </a:tr>
              <a:tr h="349362">
                <a:tc>
                  <a:txBody>
                    <a:bodyPr/>
                    <a:lstStyle/>
                    <a:p>
                      <a:pPr algn="l" fontAlgn="b"/>
                      <a:r>
                        <a:rPr lang="en-GB" sz="1600" u="none" strike="noStrike" dirty="0">
                          <a:effectLst/>
                        </a:rPr>
                        <a:t>4 LA affordable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b="0" u="none" strike="noStrike" dirty="0">
                          <a:solidFill>
                            <a:srgbClr val="000000"/>
                          </a:solidFill>
                          <a:effectLst/>
                        </a:rPr>
                        <a:t>X </a:t>
                      </a:r>
                      <a:endParaRPr lang="en-GB" sz="1600" b="0" i="0" u="none" strike="noStrike" dirty="0">
                        <a:solidFill>
                          <a:srgbClr val="000000"/>
                        </a:solidFill>
                        <a:effectLst/>
                        <a:latin typeface="+mn-lt"/>
                      </a:endParaRPr>
                    </a:p>
                  </a:txBody>
                  <a:tcPr marL="0" marR="0" marT="0" marB="0" anchor="b"/>
                </a:tc>
                <a:tc>
                  <a:txBody>
                    <a:bodyPr/>
                    <a:lstStyle/>
                    <a:p>
                      <a:pPr algn="r" fontAlgn="b"/>
                      <a:r>
                        <a:rPr lang="en-GB" sz="1600" b="0" u="none" strike="noStrike" dirty="0">
                          <a:solidFill>
                            <a:srgbClr val="000000"/>
                          </a:solidFill>
                          <a:effectLst/>
                        </a:rPr>
                        <a:t>X </a:t>
                      </a:r>
                      <a:endParaRPr lang="en-GB" sz="1600" b="0" i="0" u="none" strike="noStrike" dirty="0">
                        <a:solidFill>
                          <a:srgbClr val="000000"/>
                        </a:solidFill>
                        <a:effectLst/>
                        <a:latin typeface="+mn-lt"/>
                      </a:endParaRPr>
                    </a:p>
                  </a:txBody>
                  <a:tcPr marL="0" marR="0" marT="0" marB="0" anchor="b"/>
                </a:tc>
                <a:tc>
                  <a:txBody>
                    <a:bodyPr/>
                    <a:lstStyle/>
                    <a:p>
                      <a:pPr algn="r" fontAlgn="b"/>
                      <a:r>
                        <a:rPr lang="en-GB" sz="1600" b="0" u="none" strike="noStrike" dirty="0">
                          <a:solidFill>
                            <a:srgbClr val="000000"/>
                          </a:solidFill>
                          <a:effectLst/>
                        </a:rPr>
                        <a:t>X </a:t>
                      </a:r>
                      <a:endParaRPr lang="en-GB" sz="16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2040477775"/>
                  </a:ext>
                </a:extLst>
              </a:tr>
              <a:tr h="349362">
                <a:tc>
                  <a:txBody>
                    <a:bodyPr/>
                    <a:lstStyle/>
                    <a:p>
                      <a:pPr algn="l" fontAlgn="b"/>
                      <a:r>
                        <a:rPr lang="en-GB" sz="1600" u="none" strike="noStrike" dirty="0">
                          <a:effectLst/>
                        </a:rPr>
                        <a:t>5 Intermediate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latin typeface="+mn-lt"/>
                          <a:ea typeface="+mn-ea"/>
                          <a:cs typeface="+mn-cs"/>
                        </a:rPr>
                        <a:t>£16,562 </a:t>
                      </a: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latin typeface="+mn-lt"/>
                          <a:ea typeface="+mn-ea"/>
                          <a:cs typeface="+mn-cs"/>
                        </a:rPr>
                        <a:t>£21,249 </a:t>
                      </a: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latin typeface="+mn-lt"/>
                          <a:ea typeface="+mn-ea"/>
                          <a:cs typeface="+mn-cs"/>
                        </a:rPr>
                        <a:t>£25,480 </a:t>
                      </a:r>
                    </a:p>
                  </a:txBody>
                  <a:tcPr marL="0" marR="0" marT="0" marB="0" anchor="b"/>
                </a:tc>
                <a:extLst>
                  <a:ext uri="{0D108BD9-81ED-4DB2-BD59-A6C34878D82A}">
                    <a16:rowId xmlns:a16="http://schemas.microsoft.com/office/drawing/2014/main" val="746952993"/>
                  </a:ext>
                </a:extLst>
              </a:tr>
              <a:tr h="349362">
                <a:tc>
                  <a:txBody>
                    <a:bodyPr/>
                    <a:lstStyle/>
                    <a:p>
                      <a:pPr algn="l" fontAlgn="b"/>
                      <a:r>
                        <a:rPr lang="en-GB" sz="1600" u="none" strike="noStrike" dirty="0">
                          <a:effectLst/>
                        </a:rPr>
                        <a:t>6 Median private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latin typeface="+mn-lt"/>
                          <a:ea typeface="+mn-ea"/>
                          <a:cs typeface="+mn-cs"/>
                        </a:rPr>
                        <a:t>£20,748 </a:t>
                      </a: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latin typeface="+mn-lt"/>
                          <a:ea typeface="+mn-ea"/>
                          <a:cs typeface="+mn-cs"/>
                        </a:rPr>
                        <a:t>£26,572 </a:t>
                      </a: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latin typeface="+mn-lt"/>
                          <a:ea typeface="+mn-ea"/>
                          <a:cs typeface="+mn-cs"/>
                        </a:rPr>
                        <a:t>£31,896 </a:t>
                      </a:r>
                    </a:p>
                  </a:txBody>
                  <a:tcPr marL="0" marR="0" marT="0" marB="0" anchor="b"/>
                </a:tc>
                <a:extLst>
                  <a:ext uri="{0D108BD9-81ED-4DB2-BD59-A6C34878D82A}">
                    <a16:rowId xmlns:a16="http://schemas.microsoft.com/office/drawing/2014/main" val="1598849496"/>
                  </a:ext>
                </a:extLst>
              </a:tr>
              <a:tr h="349362">
                <a:tc>
                  <a:txBody>
                    <a:bodyPr/>
                    <a:lstStyle/>
                    <a:p>
                      <a:pPr algn="l" fontAlgn="b"/>
                      <a:r>
                        <a:rPr lang="en-GB" sz="1600" u="none" strike="noStrike" dirty="0">
                          <a:effectLst/>
                        </a:rPr>
                        <a:t>7 Homebuy</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latin typeface="+mn-lt"/>
                          <a:ea typeface="+mn-ea"/>
                          <a:cs typeface="+mn-cs"/>
                        </a:rPr>
                        <a:t>£16,562 </a:t>
                      </a: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latin typeface="+mn-lt"/>
                          <a:ea typeface="+mn-ea"/>
                          <a:cs typeface="+mn-cs"/>
                        </a:rPr>
                        <a:t>£24,934 </a:t>
                      </a: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latin typeface="+mn-lt"/>
                          <a:ea typeface="+mn-ea"/>
                          <a:cs typeface="+mn-cs"/>
                        </a:rPr>
                        <a:t>£31,850 </a:t>
                      </a:r>
                    </a:p>
                  </a:txBody>
                  <a:tcPr marL="0" marR="0" marT="0" marB="0" anchor="b"/>
                </a:tc>
                <a:extLst>
                  <a:ext uri="{0D108BD9-81ED-4DB2-BD59-A6C34878D82A}">
                    <a16:rowId xmlns:a16="http://schemas.microsoft.com/office/drawing/2014/main" val="4057487886"/>
                  </a:ext>
                </a:extLst>
              </a:tr>
              <a:tr h="349362">
                <a:tc>
                  <a:txBody>
                    <a:bodyPr/>
                    <a:lstStyle/>
                    <a:p>
                      <a:pPr algn="l" fontAlgn="b"/>
                      <a:r>
                        <a:rPr lang="en-GB" sz="1600" u="none" strike="noStrike" dirty="0">
                          <a:effectLst/>
                        </a:rPr>
                        <a:t>8 LQ resale</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latin typeface="+mn-lt"/>
                          <a:ea typeface="+mn-ea"/>
                          <a:cs typeface="+mn-cs"/>
                        </a:rPr>
                        <a:t>£11,830 </a:t>
                      </a: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latin typeface="+mn-lt"/>
                          <a:ea typeface="+mn-ea"/>
                          <a:cs typeface="+mn-cs"/>
                        </a:rPr>
                        <a:t>£16,335 </a:t>
                      </a: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latin typeface="+mn-lt"/>
                          <a:ea typeface="+mn-ea"/>
                          <a:cs typeface="+mn-cs"/>
                        </a:rPr>
                        <a:t>£31,441 </a:t>
                      </a:r>
                    </a:p>
                  </a:txBody>
                  <a:tcPr marL="0" marR="0" marT="0" marB="0" anchor="b"/>
                </a:tc>
                <a:extLst>
                  <a:ext uri="{0D108BD9-81ED-4DB2-BD59-A6C34878D82A}">
                    <a16:rowId xmlns:a16="http://schemas.microsoft.com/office/drawing/2014/main" val="3144066353"/>
                  </a:ext>
                </a:extLst>
              </a:tr>
              <a:tr h="349362">
                <a:tc>
                  <a:txBody>
                    <a:bodyPr/>
                    <a:lstStyle/>
                    <a:p>
                      <a:pPr algn="l" fontAlgn="b"/>
                      <a:r>
                        <a:rPr lang="en-GB" sz="1600" u="none" strike="noStrike" dirty="0">
                          <a:effectLst/>
                        </a:rPr>
                        <a:t>9 Avg resale</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latin typeface="+mn-lt"/>
                          <a:ea typeface="+mn-ea"/>
                          <a:cs typeface="+mn-cs"/>
                        </a:rPr>
                        <a:t>£14,287 </a:t>
                      </a: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latin typeface="+mn-lt"/>
                          <a:ea typeface="+mn-ea"/>
                          <a:cs typeface="+mn-cs"/>
                        </a:rPr>
                        <a:t>£18,337 </a:t>
                      </a: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latin typeface="+mn-lt"/>
                          <a:ea typeface="+mn-ea"/>
                          <a:cs typeface="+mn-cs"/>
                        </a:rPr>
                        <a:t>£36,628 </a:t>
                      </a:r>
                    </a:p>
                  </a:txBody>
                  <a:tcPr marL="0" marR="0" marT="0" marB="0" anchor="b"/>
                </a:tc>
                <a:extLst>
                  <a:ext uri="{0D108BD9-81ED-4DB2-BD59-A6C34878D82A}">
                    <a16:rowId xmlns:a16="http://schemas.microsoft.com/office/drawing/2014/main" val="1835506041"/>
                  </a:ext>
                </a:extLst>
              </a:tr>
              <a:tr h="349362">
                <a:tc>
                  <a:txBody>
                    <a:bodyPr/>
                    <a:lstStyle/>
                    <a:p>
                      <a:pPr algn="l" fontAlgn="b"/>
                      <a:r>
                        <a:rPr lang="en-GB" sz="1600" u="none" strike="noStrike" dirty="0">
                          <a:effectLst/>
                        </a:rPr>
                        <a:t>10 LQ new build</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latin typeface="+mn-lt"/>
                          <a:ea typeface="+mn-ea"/>
                          <a:cs typeface="+mn-cs"/>
                        </a:rPr>
                        <a:t>£22,978 </a:t>
                      </a: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latin typeface="+mn-lt"/>
                          <a:ea typeface="+mn-ea"/>
                          <a:cs typeface="+mn-cs"/>
                        </a:rPr>
                        <a:t>£27,073 </a:t>
                      </a: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latin typeface="+mn-lt"/>
                          <a:ea typeface="+mn-ea"/>
                          <a:cs typeface="+mn-cs"/>
                        </a:rPr>
                        <a:t>£41,087 </a:t>
                      </a:r>
                    </a:p>
                  </a:txBody>
                  <a:tcPr marL="0" marR="0" marT="0" marB="0" anchor="b"/>
                </a:tc>
                <a:extLst>
                  <a:ext uri="{0D108BD9-81ED-4DB2-BD59-A6C34878D82A}">
                    <a16:rowId xmlns:a16="http://schemas.microsoft.com/office/drawing/2014/main" val="1548578091"/>
                  </a:ext>
                </a:extLst>
              </a:tr>
              <a:tr h="349362">
                <a:tc>
                  <a:txBody>
                    <a:bodyPr/>
                    <a:lstStyle/>
                    <a:p>
                      <a:pPr algn="l" fontAlgn="b"/>
                      <a:r>
                        <a:rPr lang="en-GB" sz="1600" u="none" strike="noStrike" dirty="0">
                          <a:effectLst/>
                        </a:rPr>
                        <a:t>11 Avg new build</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latin typeface="+mn-lt"/>
                          <a:ea typeface="+mn-ea"/>
                          <a:cs typeface="+mn-cs"/>
                        </a:rPr>
                        <a:t>£24,161 </a:t>
                      </a: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latin typeface="+mn-lt"/>
                          <a:ea typeface="+mn-ea"/>
                          <a:cs typeface="+mn-cs"/>
                        </a:rPr>
                        <a:t>£27,664 </a:t>
                      </a: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latin typeface="+mn-lt"/>
                          <a:ea typeface="+mn-ea"/>
                          <a:cs typeface="+mn-cs"/>
                        </a:rPr>
                        <a:t>£45,819 </a:t>
                      </a:r>
                    </a:p>
                  </a:txBody>
                  <a:tcPr marL="0" marR="0" marT="0" marB="0" anchor="b"/>
                </a:tc>
                <a:extLst>
                  <a:ext uri="{0D108BD9-81ED-4DB2-BD59-A6C34878D82A}">
                    <a16:rowId xmlns:a16="http://schemas.microsoft.com/office/drawing/2014/main" val="2812583024"/>
                  </a:ext>
                </a:extLst>
              </a:tr>
            </a:tbl>
          </a:graphicData>
        </a:graphic>
      </p:graphicFrame>
      <p:sp>
        <p:nvSpPr>
          <p:cNvPr id="5" name="Footer Placeholder 3">
            <a:extLst>
              <a:ext uri="{FF2B5EF4-FFF2-40B4-BE49-F238E27FC236}">
                <a16:creationId xmlns:a16="http://schemas.microsoft.com/office/drawing/2014/main" id="{A8A6758B-BDF0-49CB-BC84-85A637FA287A}"/>
              </a:ext>
            </a:extLst>
          </p:cNvPr>
          <p:cNvSpPr>
            <a:spLocks noGrp="1"/>
          </p:cNvSpPr>
          <p:nvPr>
            <p:ph type="ftr" sz="quarter" idx="11"/>
          </p:nvPr>
        </p:nvSpPr>
        <p:spPr>
          <a:xfrm>
            <a:off x="0" y="6548799"/>
            <a:ext cx="4973915" cy="309201"/>
          </a:xfrm>
        </p:spPr>
        <p:txBody>
          <a:bodyPr/>
          <a:lstStyle/>
          <a:p>
            <a:r>
              <a:rPr lang="en-US" spc="200" dirty="0">
                <a:solidFill>
                  <a:schemeClr val="bg1"/>
                </a:solidFill>
              </a:rPr>
              <a:t>Fenland</a:t>
            </a:r>
          </a:p>
        </p:txBody>
      </p:sp>
      <p:sp>
        <p:nvSpPr>
          <p:cNvPr id="6" name="Slide Number Placeholder 4">
            <a:extLst>
              <a:ext uri="{FF2B5EF4-FFF2-40B4-BE49-F238E27FC236}">
                <a16:creationId xmlns:a16="http://schemas.microsoft.com/office/drawing/2014/main" id="{9F29348B-0085-4820-9428-4A308BDDCD8E}"/>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27</a:t>
            </a:fld>
            <a:endParaRPr lang="en-US" dirty="0"/>
          </a:p>
        </p:txBody>
      </p:sp>
      <p:sp>
        <p:nvSpPr>
          <p:cNvPr id="8" name="Title 1">
            <a:extLst>
              <a:ext uri="{FF2B5EF4-FFF2-40B4-BE49-F238E27FC236}">
                <a16:creationId xmlns:a16="http://schemas.microsoft.com/office/drawing/2014/main" id="{11BB9C35-D768-3830-32E3-EF9C95E95042}"/>
              </a:ext>
            </a:extLst>
          </p:cNvPr>
          <p:cNvSpPr>
            <a:spLocks noGrp="1"/>
          </p:cNvSpPr>
          <p:nvPr>
            <p:ph type="title"/>
          </p:nvPr>
        </p:nvSpPr>
        <p:spPr>
          <a:xfrm>
            <a:off x="638881" y="124178"/>
            <a:ext cx="10909640" cy="1025353"/>
          </a:xfrm>
        </p:spPr>
        <p:txBody>
          <a:bodyPr vert="horz" lIns="91440" tIns="45720" rIns="91440" bIns="45720" rtlCol="0" anchor="ctr">
            <a:normAutofit/>
          </a:bodyPr>
          <a:lstStyle/>
          <a:p>
            <a:pPr algn="ctr"/>
            <a:r>
              <a:rPr lang="en-GB" sz="3600" dirty="0"/>
              <a:t>Identify annual housing costs</a:t>
            </a:r>
            <a:br>
              <a:rPr lang="en-GB" sz="3600" dirty="0"/>
            </a:br>
            <a:r>
              <a:rPr lang="en-GB" sz="1800" dirty="0"/>
              <a:t>For each tenure and for 1,2, 3+ beds</a:t>
            </a:r>
            <a:endParaRPr lang="en-US" sz="1800" kern="1200" dirty="0">
              <a:solidFill>
                <a:schemeClr val="tx1"/>
              </a:solidFill>
              <a:latin typeface="+mj-lt"/>
              <a:ea typeface="+mj-ea"/>
              <a:cs typeface="+mj-cs"/>
            </a:endParaRPr>
          </a:p>
        </p:txBody>
      </p:sp>
    </p:spTree>
    <p:extLst>
      <p:ext uri="{BB962C8B-B14F-4D97-AF65-F5344CB8AC3E}">
        <p14:creationId xmlns:p14="http://schemas.microsoft.com/office/powerpoint/2010/main" val="1247802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19F0C8-23A5-7FE8-E327-1909CB2621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a:extLst>
              <a:ext uri="{FF2B5EF4-FFF2-40B4-BE49-F238E27FC236}">
                <a16:creationId xmlns:a16="http://schemas.microsoft.com/office/drawing/2014/main" id="{319A4A84-F976-1AFE-2300-9BB295380B47}"/>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 name="Straight Connector 3">
            <a:extLst>
              <a:ext uri="{FF2B5EF4-FFF2-40B4-BE49-F238E27FC236}">
                <a16:creationId xmlns:a16="http://schemas.microsoft.com/office/drawing/2014/main" id="{6469EDFE-C93C-F955-C2B2-3208F6AEB2E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16DCB74-FF61-512D-778C-5B209A27BB1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 name="Rectangle 5">
            <a:extLst>
              <a:ext uri="{FF2B5EF4-FFF2-40B4-BE49-F238E27FC236}">
                <a16:creationId xmlns:a16="http://schemas.microsoft.com/office/drawing/2014/main" id="{A0776D52-22E5-FDAB-9F34-B3AB80CC60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F2DAA7F-34CE-A841-8B96-3865898B1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 name="Rectangle 7">
            <a:extLst>
              <a:ext uri="{FF2B5EF4-FFF2-40B4-BE49-F238E27FC236}">
                <a16:creationId xmlns:a16="http://schemas.microsoft.com/office/drawing/2014/main" id="{722BD461-5F14-E21B-8140-716B71F27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4BF82C9C-4E9C-66E4-9B14-A106AED3F6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CF17A98-98E6-0056-6074-09645DD6BC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502C1783-8C04-BBD1-DCA1-20407D05703B}"/>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36716A10-2A89-0825-840A-D4A7EF1F8F9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5" name="Slide Number Placeholder 4">
            <a:extLst>
              <a:ext uri="{FF2B5EF4-FFF2-40B4-BE49-F238E27FC236}">
                <a16:creationId xmlns:a16="http://schemas.microsoft.com/office/drawing/2014/main" id="{A57E00A8-5309-833E-0738-3101D5ED9506}"/>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28</a:t>
            </a:fld>
            <a:endParaRPr lang="en-US" dirty="0"/>
          </a:p>
        </p:txBody>
      </p:sp>
      <p:sp>
        <p:nvSpPr>
          <p:cNvPr id="16" name="Title 1">
            <a:extLst>
              <a:ext uri="{FF2B5EF4-FFF2-40B4-BE49-F238E27FC236}">
                <a16:creationId xmlns:a16="http://schemas.microsoft.com/office/drawing/2014/main" id="{3653345E-D846-62EF-8957-5B8D516B3C02}"/>
              </a:ext>
            </a:extLst>
          </p:cNvPr>
          <p:cNvSpPr txBox="1">
            <a:spLocks/>
          </p:cNvSpPr>
          <p:nvPr/>
        </p:nvSpPr>
        <p:spPr>
          <a:xfrm>
            <a:off x="1535372" y="1066938"/>
            <a:ext cx="9099255" cy="2361000"/>
          </a:xfrm>
          <a:prstGeom prst="rect">
            <a:avLst/>
          </a:prstGeom>
        </p:spPr>
        <p:txBody>
          <a:bodyPr vert="horz" lIns="91440" tIns="45720" rIns="91440" bIns="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GB" sz="7200" dirty="0">
                <a:solidFill>
                  <a:srgbClr val="454545"/>
                </a:solidFill>
              </a:rPr>
              <a:t>The </a:t>
            </a:r>
            <a:br>
              <a:rPr lang="en-GB" sz="7200" dirty="0">
                <a:solidFill>
                  <a:srgbClr val="454545"/>
                </a:solidFill>
              </a:rPr>
            </a:br>
            <a:r>
              <a:rPr lang="en-GB" sz="7200" dirty="0">
                <a:solidFill>
                  <a:srgbClr val="454545"/>
                </a:solidFill>
              </a:rPr>
              <a:t>diamond-o-gram</a:t>
            </a:r>
            <a:endParaRPr lang="en-US" sz="7200" dirty="0">
              <a:solidFill>
                <a:srgbClr val="454545"/>
              </a:solidFill>
            </a:endParaRPr>
          </a:p>
        </p:txBody>
      </p:sp>
      <p:sp>
        <p:nvSpPr>
          <p:cNvPr id="17" name="Text Placeholder 2">
            <a:extLst>
              <a:ext uri="{FF2B5EF4-FFF2-40B4-BE49-F238E27FC236}">
                <a16:creationId xmlns:a16="http://schemas.microsoft.com/office/drawing/2014/main" id="{D6F2AE66-4E3F-7E21-660B-8690F9E17591}"/>
              </a:ext>
            </a:extLst>
          </p:cNvPr>
          <p:cNvSpPr txBox="1">
            <a:spLocks/>
          </p:cNvSpPr>
          <p:nvPr/>
        </p:nvSpPr>
        <p:spPr>
          <a:xfrm>
            <a:off x="1535372" y="3455127"/>
            <a:ext cx="9120954" cy="1578429"/>
          </a:xfrm>
          <a:prstGeom prst="rect">
            <a:avLst/>
          </a:prstGeom>
        </p:spPr>
        <p:txBody>
          <a:bodyPr vert="horz" lIns="91440" tIns="91440" rIns="91440" bIns="91440" rtlCol="0">
            <a:normAutofit fontScale="550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ctr"/>
            <a:r>
              <a:rPr lang="en-GB" cap="all" dirty="0">
                <a:solidFill>
                  <a:schemeClr val="accent1"/>
                </a:solidFill>
              </a:rPr>
              <a:t>Creating the diamond-o-gram 	</a:t>
            </a:r>
          </a:p>
          <a:p>
            <a:pPr algn="ctr"/>
            <a:r>
              <a:rPr lang="en-GB" cap="all" dirty="0">
                <a:solidFill>
                  <a:schemeClr val="accent1"/>
                </a:solidFill>
              </a:rPr>
              <a:t>Six income groups help "read" the diamond</a:t>
            </a:r>
          </a:p>
          <a:p>
            <a:pPr algn="ctr"/>
            <a:r>
              <a:rPr lang="en-GB" cap="all" dirty="0">
                <a:solidFill>
                  <a:schemeClr val="accent1"/>
                </a:solidFill>
              </a:rPr>
              <a:t>Comparing diamonds</a:t>
            </a:r>
          </a:p>
          <a:p>
            <a:pPr algn="ctr"/>
            <a:r>
              <a:rPr lang="en-GB" cap="all" dirty="0">
                <a:solidFill>
                  <a:schemeClr val="accent1"/>
                </a:solidFill>
              </a:rPr>
              <a:t>Minimum income needed if housing takes up 35%</a:t>
            </a:r>
          </a:p>
          <a:p>
            <a:pPr algn="ctr"/>
            <a:r>
              <a:rPr lang="en-GB" cap="all" dirty="0">
                <a:solidFill>
                  <a:schemeClr val="accent1"/>
                </a:solidFill>
              </a:rPr>
              <a:t>Income needed for broad tenures</a:t>
            </a:r>
          </a:p>
        </p:txBody>
      </p:sp>
      <p:sp>
        <p:nvSpPr>
          <p:cNvPr id="11" name="Footer Placeholder 3">
            <a:extLst>
              <a:ext uri="{FF2B5EF4-FFF2-40B4-BE49-F238E27FC236}">
                <a16:creationId xmlns:a16="http://schemas.microsoft.com/office/drawing/2014/main" id="{012E39FB-BB2D-950E-3BBE-00963C37DED2}"/>
              </a:ext>
            </a:extLst>
          </p:cNvPr>
          <p:cNvSpPr txBox="1">
            <a:spLocks/>
          </p:cNvSpPr>
          <p:nvPr/>
        </p:nvSpPr>
        <p:spPr>
          <a:xfrm>
            <a:off x="0" y="6548799"/>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pc="200" dirty="0">
                <a:solidFill>
                  <a:schemeClr val="bg1"/>
                </a:solidFill>
              </a:rPr>
              <a:t>Fenland</a:t>
            </a:r>
          </a:p>
        </p:txBody>
      </p:sp>
    </p:spTree>
    <p:extLst>
      <p:ext uri="{BB962C8B-B14F-4D97-AF65-F5344CB8AC3E}">
        <p14:creationId xmlns:p14="http://schemas.microsoft.com/office/powerpoint/2010/main" val="5319834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F3CF1-D01A-28D5-D7AF-285B88629182}"/>
              </a:ext>
            </a:extLst>
          </p:cNvPr>
          <p:cNvSpPr txBox="1">
            <a:spLocks/>
          </p:cNvSpPr>
          <p:nvPr/>
        </p:nvSpPr>
        <p:spPr>
          <a:xfrm>
            <a:off x="1451579" y="804519"/>
            <a:ext cx="9603275" cy="1049235"/>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Data used for the diamond-o-gram</a:t>
            </a:r>
          </a:p>
        </p:txBody>
      </p:sp>
      <p:sp>
        <p:nvSpPr>
          <p:cNvPr id="3" name="Slide Number Placeholder 4">
            <a:extLst>
              <a:ext uri="{FF2B5EF4-FFF2-40B4-BE49-F238E27FC236}">
                <a16:creationId xmlns:a16="http://schemas.microsoft.com/office/drawing/2014/main" id="{F8624D51-F0EC-398C-148F-D74289C21843}"/>
              </a:ext>
            </a:extLst>
          </p:cNvPr>
          <p:cNvSpPr>
            <a:spLocks noGrp="1"/>
          </p:cNvSpPr>
          <p:nvPr>
            <p:ph type="sldNum" sz="quarter" idx="12"/>
          </p:nvPr>
        </p:nvSpPr>
        <p:spPr>
          <a:xfrm>
            <a:off x="11380981" y="6354422"/>
            <a:ext cx="811019" cy="503578"/>
          </a:xfrm>
        </p:spPr>
        <p:txBody>
          <a:bodyPr/>
          <a:lstStyle/>
          <a:p>
            <a:fld id="{0D309695-DEC3-40DA-9DF5-330280C9D0E8}" type="slidenum">
              <a:rPr lang="en-US" smtClean="0"/>
              <a:pPr/>
              <a:t>29</a:t>
            </a:fld>
            <a:endParaRPr lang="en-US" dirty="0"/>
          </a:p>
        </p:txBody>
      </p:sp>
      <p:graphicFrame>
        <p:nvGraphicFramePr>
          <p:cNvPr id="4" name="Table 7">
            <a:extLst>
              <a:ext uri="{FF2B5EF4-FFF2-40B4-BE49-F238E27FC236}">
                <a16:creationId xmlns:a16="http://schemas.microsoft.com/office/drawing/2014/main" id="{58748F01-FB4C-4361-876C-3C3863B12D15}"/>
              </a:ext>
            </a:extLst>
          </p:cNvPr>
          <p:cNvGraphicFramePr>
            <a:graphicFrameLocks noGrp="1"/>
          </p:cNvGraphicFramePr>
          <p:nvPr>
            <p:extLst>
              <p:ext uri="{D42A27DB-BD31-4B8C-83A1-F6EECF244321}">
                <p14:modId xmlns:p14="http://schemas.microsoft.com/office/powerpoint/2010/main" val="902404350"/>
              </p:ext>
            </p:extLst>
          </p:nvPr>
        </p:nvGraphicFramePr>
        <p:xfrm>
          <a:off x="1451579" y="1849990"/>
          <a:ext cx="9607661" cy="3876825"/>
        </p:xfrm>
        <a:graphic>
          <a:graphicData uri="http://schemas.openxmlformats.org/drawingml/2006/table">
            <a:tbl>
              <a:tblPr firstRow="1" bandRow="1">
                <a:tableStyleId>{69012ECD-51FC-41F1-AA8D-1B2483CD663E}</a:tableStyleId>
              </a:tblPr>
              <a:tblGrid>
                <a:gridCol w="3891163">
                  <a:extLst>
                    <a:ext uri="{9D8B030D-6E8A-4147-A177-3AD203B41FA5}">
                      <a16:colId xmlns:a16="http://schemas.microsoft.com/office/drawing/2014/main" val="3927090664"/>
                    </a:ext>
                  </a:extLst>
                </a:gridCol>
                <a:gridCol w="3727270">
                  <a:extLst>
                    <a:ext uri="{9D8B030D-6E8A-4147-A177-3AD203B41FA5}">
                      <a16:colId xmlns:a16="http://schemas.microsoft.com/office/drawing/2014/main" val="3294435107"/>
                    </a:ext>
                  </a:extLst>
                </a:gridCol>
                <a:gridCol w="1989228">
                  <a:extLst>
                    <a:ext uri="{9D8B030D-6E8A-4147-A177-3AD203B41FA5}">
                      <a16:colId xmlns:a16="http://schemas.microsoft.com/office/drawing/2014/main" val="1344021028"/>
                    </a:ext>
                  </a:extLst>
                </a:gridCol>
              </a:tblGrid>
              <a:tr h="227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Sources</a:t>
                      </a:r>
                    </a:p>
                  </a:txBody>
                  <a:tcPr/>
                </a:tc>
                <a:tc>
                  <a:txBody>
                    <a:bodyPr/>
                    <a:lstStyle/>
                    <a:p>
                      <a:r>
                        <a:rPr lang="en-GB" sz="1200" b="0" dirty="0">
                          <a:latin typeface="+mn-lt"/>
                        </a:rPr>
                        <a:t>Links</a:t>
                      </a:r>
                    </a:p>
                  </a:txBody>
                  <a:tcPr/>
                </a:tc>
                <a:tc>
                  <a:txBody>
                    <a:bodyPr/>
                    <a:lstStyle/>
                    <a:p>
                      <a:r>
                        <a:rPr lang="en-GB" sz="1200" b="0" dirty="0">
                          <a:latin typeface="+mn-lt"/>
                        </a:rPr>
                        <a:t>Dates</a:t>
                      </a:r>
                    </a:p>
                  </a:txBody>
                  <a:tcPr/>
                </a:tc>
                <a:extLst>
                  <a:ext uri="{0D108BD9-81ED-4DB2-BD59-A6C34878D82A}">
                    <a16:rowId xmlns:a16="http://schemas.microsoft.com/office/drawing/2014/main" val="3923115101"/>
                  </a:ext>
                </a:extLst>
              </a:tr>
              <a:tr h="506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Incomes from CACI</a:t>
                      </a:r>
                    </a:p>
                  </a:txBody>
                  <a:tcPr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See slide 17</a:t>
                      </a:r>
                    </a:p>
                  </a:txBody>
                  <a:tcPr marL="0" marR="0" marT="0" marB="0" anchor="ctr"/>
                </a:tc>
                <a:tc>
                  <a:txBody>
                    <a:bodyPr/>
                    <a:lstStyle/>
                    <a:p>
                      <a:r>
                        <a:rPr lang="en-GB" sz="1200" dirty="0"/>
                        <a:t>Jan 2020 – Jan 2021</a:t>
                      </a:r>
                      <a:endParaRPr lang="en-GB" sz="1200" b="0" dirty="0">
                        <a:latin typeface="+mn-lt"/>
                      </a:endParaRPr>
                    </a:p>
                  </a:txBody>
                  <a:tcPr anchor="ctr"/>
                </a:tc>
                <a:extLst>
                  <a:ext uri="{0D108BD9-81ED-4DB2-BD59-A6C34878D82A}">
                    <a16:rowId xmlns:a16="http://schemas.microsoft.com/office/drawing/2014/main" val="2279856294"/>
                  </a:ext>
                </a:extLst>
              </a:tr>
              <a:tr h="3872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Housing costs</a:t>
                      </a:r>
                    </a:p>
                  </a:txBody>
                  <a:tcPr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dirty="0"/>
                        <a:t>See slide 22</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2020-2021</a:t>
                      </a:r>
                    </a:p>
                  </a:txBody>
                  <a:tcPr anchor="ctr"/>
                </a:tc>
                <a:extLst>
                  <a:ext uri="{0D108BD9-81ED-4DB2-BD59-A6C34878D82A}">
                    <a16:rowId xmlns:a16="http://schemas.microsoft.com/office/drawing/2014/main" val="3682887777"/>
                  </a:ext>
                </a:extLst>
              </a:tr>
              <a:tr h="243507">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dirty="0"/>
                        <a:t>Affordability used in the slides are set at 35% of income to enable comparison between districts. </a:t>
                      </a:r>
                    </a:p>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dirty="0"/>
                        <a:t>In the full compendium of data, multipliers provided by the GLHearn study and Peterborough’s housing needs survey are also used</a:t>
                      </a:r>
                    </a:p>
                  </a:txBody>
                  <a:tcPr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dirty="0"/>
                        <a:t>See slide 45</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latin typeface="+mn-lt"/>
                      </a:endParaRPr>
                    </a:p>
                  </a:txBody>
                  <a:tcPr anchor="ctr"/>
                </a:tc>
                <a:extLst>
                  <a:ext uri="{0D108BD9-81ED-4DB2-BD59-A6C34878D82A}">
                    <a16:rowId xmlns:a16="http://schemas.microsoft.com/office/drawing/2014/main" val="820158824"/>
                  </a:ext>
                </a:extLst>
              </a:tr>
              <a:tr h="243507">
                <a:tc gridSpan="3">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US" sz="1200" dirty="0"/>
                        <a:t>Note: the term Private Registered Provider was used in the context section, this can be taken to also mean Housing Associations (HA) in this section</a:t>
                      </a:r>
                      <a:endParaRPr lang="en-US" sz="1200" b="0" dirty="0">
                        <a:latin typeface="+mn-lt"/>
                      </a:endParaRPr>
                    </a:p>
                  </a:txBody>
                  <a:tcPr anchor="ctr"/>
                </a:tc>
                <a:tc h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GB" sz="1200" b="0" i="0" u="sng" strike="noStrike" dirty="0">
                        <a:solidFill>
                          <a:srgbClr val="EE7B08"/>
                        </a:solidFill>
                        <a:effectLst/>
                        <a:latin typeface="+mn-lt"/>
                      </a:endParaRPr>
                    </a:p>
                  </a:txBody>
                  <a:tcPr marL="0" marR="0" marT="0" marB="0"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latin typeface="+mn-lt"/>
                      </a:endParaRPr>
                    </a:p>
                  </a:txBody>
                  <a:tcPr anchor="ctr"/>
                </a:tc>
                <a:extLst>
                  <a:ext uri="{0D108BD9-81ED-4DB2-BD59-A6C34878D82A}">
                    <a16:rowId xmlns:a16="http://schemas.microsoft.com/office/drawing/2014/main" val="4019069355"/>
                  </a:ext>
                </a:extLst>
              </a:tr>
              <a:tr h="243507">
                <a:tc gridSpan="3">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dirty="0">
                          <a:solidFill>
                            <a:schemeClr val="tx1"/>
                          </a:solidFill>
                        </a:rPr>
                        <a:t>The diamond o gram is intended to help us compare income distribution with other factors, particularly housing costs. To do this we apply a % of income it is reasonable to spend on housing in this district, our standard being 35%. We also apply the affordability percentage identified in GLHearn’s report (which varies from district to district) in the source spreadsheet. Then we line up each box, representing the cost of 1 2 and 3 bed homes, with the income bands in the diamond-o-gram, to indicate the income needed for each and what percentage of households might be able to afford that at 35% of gross income.</a:t>
                      </a:r>
                      <a:endParaRPr lang="en-US" sz="1200" b="0" dirty="0">
                        <a:solidFill>
                          <a:schemeClr val="tx1"/>
                        </a:solidFill>
                        <a:latin typeface="+mn-lt"/>
                      </a:endParaRPr>
                    </a:p>
                  </a:txBody>
                  <a:tcPr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70558298"/>
                  </a:ext>
                </a:extLst>
              </a:tr>
            </a:tbl>
          </a:graphicData>
        </a:graphic>
      </p:graphicFrame>
      <p:sp>
        <p:nvSpPr>
          <p:cNvPr id="5" name="Footer Placeholder 3">
            <a:extLst>
              <a:ext uri="{FF2B5EF4-FFF2-40B4-BE49-F238E27FC236}">
                <a16:creationId xmlns:a16="http://schemas.microsoft.com/office/drawing/2014/main" id="{E81ABAA6-0172-A9A4-715F-F46A022D80D1}"/>
              </a:ext>
            </a:extLst>
          </p:cNvPr>
          <p:cNvSpPr txBox="1">
            <a:spLocks/>
          </p:cNvSpPr>
          <p:nvPr/>
        </p:nvSpPr>
        <p:spPr>
          <a:xfrm>
            <a:off x="0" y="6548799"/>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pc="200" dirty="0">
                <a:solidFill>
                  <a:schemeClr val="bg1"/>
                </a:solidFill>
              </a:rPr>
              <a:t>Fenland</a:t>
            </a:r>
          </a:p>
        </p:txBody>
      </p:sp>
    </p:spTree>
    <p:extLst>
      <p:ext uri="{BB962C8B-B14F-4D97-AF65-F5344CB8AC3E}">
        <p14:creationId xmlns:p14="http://schemas.microsoft.com/office/powerpoint/2010/main" val="3144082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CBED147-AF52-93E2-A73A-2300A70FF588}"/>
              </a:ext>
            </a:extLst>
          </p:cNvPr>
          <p:cNvSpPr>
            <a:spLocks noGrp="1"/>
          </p:cNvSpPr>
          <p:nvPr>
            <p:ph type="title"/>
          </p:nvPr>
        </p:nvSpPr>
        <p:spPr/>
        <p:txBody>
          <a:bodyPr/>
          <a:lstStyle/>
          <a:p>
            <a:r>
              <a:rPr lang="en-GB" dirty="0"/>
              <a:t>CONTENTS</a:t>
            </a:r>
          </a:p>
        </p:txBody>
      </p:sp>
      <p:sp>
        <p:nvSpPr>
          <p:cNvPr id="5" name="Footer Placeholder 3">
            <a:extLst>
              <a:ext uri="{FF2B5EF4-FFF2-40B4-BE49-F238E27FC236}">
                <a16:creationId xmlns:a16="http://schemas.microsoft.com/office/drawing/2014/main" id="{17252A91-4423-4536-8342-360EEB3D40E0}"/>
              </a:ext>
            </a:extLst>
          </p:cNvPr>
          <p:cNvSpPr>
            <a:spLocks noGrp="1"/>
          </p:cNvSpPr>
          <p:nvPr>
            <p:ph type="ftr" sz="quarter" idx="11"/>
          </p:nvPr>
        </p:nvSpPr>
        <p:spPr/>
        <p:txBody>
          <a:bodyPr/>
          <a:lstStyle/>
          <a:p>
            <a:r>
              <a:rPr lang="en-US" spc="200" dirty="0">
                <a:solidFill>
                  <a:schemeClr val="bg1"/>
                </a:solidFill>
              </a:rPr>
              <a:t>Fenland</a:t>
            </a:r>
          </a:p>
        </p:txBody>
      </p:sp>
      <p:sp>
        <p:nvSpPr>
          <p:cNvPr id="13" name="Slide Number Placeholder 4">
            <a:extLst>
              <a:ext uri="{FF2B5EF4-FFF2-40B4-BE49-F238E27FC236}">
                <a16:creationId xmlns:a16="http://schemas.microsoft.com/office/drawing/2014/main" id="{45874C5D-E25F-83A6-DC2F-14EA38034583}"/>
              </a:ext>
            </a:extLst>
          </p:cNvPr>
          <p:cNvSpPr>
            <a:spLocks noGrp="1"/>
          </p:cNvSpPr>
          <p:nvPr>
            <p:ph type="sldNum" sz="quarter" idx="12"/>
          </p:nvPr>
        </p:nvSpPr>
        <p:spPr>
          <a:xfrm>
            <a:off x="11380981" y="6354422"/>
            <a:ext cx="811019" cy="503578"/>
          </a:xfrm>
        </p:spPr>
        <p:txBody>
          <a:bodyPr/>
          <a:lstStyle/>
          <a:p>
            <a:fld id="{0D309695-DEC3-40DA-9DF5-330280C9D0E8}" type="slidenum">
              <a:rPr lang="en-US" smtClean="0"/>
              <a:pPr/>
              <a:t>3</a:t>
            </a:fld>
            <a:endParaRPr lang="en-US" dirty="0"/>
          </a:p>
        </p:txBody>
      </p:sp>
      <p:sp>
        <p:nvSpPr>
          <p:cNvPr id="15" name="Footer Placeholder 3">
            <a:extLst>
              <a:ext uri="{FF2B5EF4-FFF2-40B4-BE49-F238E27FC236}">
                <a16:creationId xmlns:a16="http://schemas.microsoft.com/office/drawing/2014/main" id="{555AF61A-2054-B779-73C6-E299FF9A5E9B}"/>
              </a:ext>
            </a:extLst>
          </p:cNvPr>
          <p:cNvSpPr txBox="1">
            <a:spLocks/>
          </p:cNvSpPr>
          <p:nvPr/>
        </p:nvSpPr>
        <p:spPr>
          <a:xfrm>
            <a:off x="0" y="6548799"/>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pc="200" dirty="0">
                <a:solidFill>
                  <a:schemeClr val="bg1"/>
                </a:solidFill>
              </a:rPr>
              <a:t>Fenland</a:t>
            </a:r>
          </a:p>
        </p:txBody>
      </p:sp>
      <p:sp>
        <p:nvSpPr>
          <p:cNvPr id="2" name="Content Placeholder 2">
            <a:extLst>
              <a:ext uri="{FF2B5EF4-FFF2-40B4-BE49-F238E27FC236}">
                <a16:creationId xmlns:a16="http://schemas.microsoft.com/office/drawing/2014/main" id="{80E4481C-9861-C7C2-9B17-23D854239025}"/>
              </a:ext>
            </a:extLst>
          </p:cNvPr>
          <p:cNvSpPr txBox="1">
            <a:spLocks/>
          </p:cNvSpPr>
          <p:nvPr/>
        </p:nvSpPr>
        <p:spPr>
          <a:xfrm>
            <a:off x="1449217" y="1933168"/>
            <a:ext cx="4645152" cy="3912351"/>
          </a:xfrm>
          <a:prstGeom prst="rect">
            <a:avLst/>
          </a:prstGeom>
        </p:spPr>
        <p:txBody>
          <a:bodyPr>
            <a:normAutofit fontScale="700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Font typeface="Arial" panose="020B0604020202020204" pitchFamily="34" charset="0"/>
              <a:buNone/>
            </a:pPr>
            <a:r>
              <a:rPr lang="en-GB" b="1" dirty="0"/>
              <a:t>Context </a:t>
            </a:r>
          </a:p>
          <a:p>
            <a:r>
              <a:rPr lang="en-GB" dirty="0"/>
              <a:t>Tenure of dwellings </a:t>
            </a:r>
          </a:p>
          <a:p>
            <a:r>
              <a:rPr lang="en-GB" dirty="0"/>
              <a:t>Household and family type </a:t>
            </a:r>
          </a:p>
          <a:p>
            <a:r>
              <a:rPr lang="en-GB" dirty="0"/>
              <a:t>Household tenure and beds</a:t>
            </a:r>
          </a:p>
          <a:p>
            <a:r>
              <a:rPr lang="en-GB" dirty="0"/>
              <a:t>Likely movers</a:t>
            </a:r>
          </a:p>
          <a:p>
            <a:pPr marL="0" indent="0">
              <a:buFont typeface="Arial" panose="020B0604020202020204" pitchFamily="34" charset="0"/>
              <a:buNone/>
            </a:pPr>
            <a:r>
              <a:rPr lang="en-GB" b="1" dirty="0"/>
              <a:t>Income </a:t>
            </a:r>
          </a:p>
          <a:p>
            <a:r>
              <a:rPr lang="en-GB" dirty="0"/>
              <a:t>Income distribution</a:t>
            </a:r>
          </a:p>
          <a:p>
            <a:r>
              <a:rPr lang="en-GB" dirty="0"/>
              <a:t>Change in income</a:t>
            </a:r>
          </a:p>
          <a:p>
            <a:pPr marL="0" indent="0">
              <a:buFont typeface="Arial" panose="020B0604020202020204" pitchFamily="34" charset="0"/>
              <a:buNone/>
            </a:pPr>
            <a:r>
              <a:rPr lang="en-GB" b="1" dirty="0"/>
              <a:t>Housing costs</a:t>
            </a:r>
          </a:p>
          <a:p>
            <a:r>
              <a:rPr lang="en-GB" dirty="0"/>
              <a:t>Identify housing costs</a:t>
            </a:r>
          </a:p>
          <a:p>
            <a:r>
              <a:rPr lang="en-GB" dirty="0"/>
              <a:t>Range of max and min housing costs</a:t>
            </a:r>
          </a:p>
          <a:p>
            <a:endParaRPr lang="en-GB" dirty="0"/>
          </a:p>
        </p:txBody>
      </p:sp>
      <p:sp>
        <p:nvSpPr>
          <p:cNvPr id="3" name="Content Placeholder 3">
            <a:extLst>
              <a:ext uri="{FF2B5EF4-FFF2-40B4-BE49-F238E27FC236}">
                <a16:creationId xmlns:a16="http://schemas.microsoft.com/office/drawing/2014/main" id="{3F8310D1-2C3F-5E00-E6A5-40EE69295663}"/>
              </a:ext>
            </a:extLst>
          </p:cNvPr>
          <p:cNvSpPr txBox="1">
            <a:spLocks/>
          </p:cNvSpPr>
          <p:nvPr/>
        </p:nvSpPr>
        <p:spPr>
          <a:xfrm>
            <a:off x="6409700" y="1937180"/>
            <a:ext cx="4645152" cy="3904325"/>
          </a:xfrm>
          <a:prstGeom prst="rect">
            <a:avLst/>
          </a:prstGeom>
        </p:spPr>
        <p:txBody>
          <a:bodyPr>
            <a:normAutofit fontScale="700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Font typeface="Arial" panose="020B0604020202020204" pitchFamily="34" charset="0"/>
              <a:buNone/>
            </a:pPr>
            <a:r>
              <a:rPr lang="en-GB" b="1" dirty="0"/>
              <a:t>The diamond-o-gram</a:t>
            </a:r>
          </a:p>
          <a:p>
            <a:r>
              <a:rPr lang="en-GB" dirty="0"/>
              <a:t>Creating the diamond-o-gram 	</a:t>
            </a:r>
          </a:p>
          <a:p>
            <a:r>
              <a:rPr lang="en-GB" dirty="0"/>
              <a:t>Six income groups help "read" the diamond</a:t>
            </a:r>
          </a:p>
          <a:p>
            <a:r>
              <a:rPr lang="en-GB" dirty="0"/>
              <a:t>Minimum income needed if housing takes up 35%</a:t>
            </a:r>
          </a:p>
          <a:p>
            <a:pPr marL="0" indent="0">
              <a:buFont typeface="Arial" panose="020B0604020202020204" pitchFamily="34" charset="0"/>
              <a:buNone/>
            </a:pPr>
            <a:r>
              <a:rPr lang="en-GB" b="1" dirty="0"/>
              <a:t>Housing market diagrams</a:t>
            </a:r>
          </a:p>
          <a:p>
            <a:r>
              <a:rPr lang="en-GB" dirty="0"/>
              <a:t>The scale and cost of housing</a:t>
            </a:r>
          </a:p>
          <a:p>
            <a:r>
              <a:rPr lang="en-GB" dirty="0"/>
              <a:t>Introducing the staircase</a:t>
            </a:r>
          </a:p>
          <a:p>
            <a:r>
              <a:rPr lang="en-GB" dirty="0"/>
              <a:t>Broad tenures &amp; pay scales</a:t>
            </a:r>
          </a:p>
          <a:p>
            <a:pPr marL="0" indent="0">
              <a:buFont typeface="Arial" panose="020B0604020202020204" pitchFamily="34" charset="0"/>
              <a:buNone/>
            </a:pPr>
            <a:r>
              <a:rPr lang="en-GB" b="1" dirty="0"/>
              <a:t>Dwelling stock, turnover, new build</a:t>
            </a:r>
          </a:p>
          <a:p>
            <a:pPr marL="0" indent="0">
              <a:buFont typeface="Arial" panose="020B0604020202020204" pitchFamily="34" charset="0"/>
              <a:buNone/>
            </a:pPr>
            <a:r>
              <a:rPr lang="en-GB" b="1" dirty="0"/>
              <a:t>Applying CACI income bands to Local Plan figures</a:t>
            </a:r>
          </a:p>
          <a:p>
            <a:pPr marL="0" indent="0">
              <a:buFont typeface="Arial" panose="020B0604020202020204" pitchFamily="34" charset="0"/>
              <a:buNone/>
            </a:pPr>
            <a:r>
              <a:rPr lang="en-GB" b="1" dirty="0"/>
              <a:t>Links to other parts of the 2022 diamond update</a:t>
            </a:r>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2021704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16DAE1-A735-ED0C-8C7B-28369A2152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a:extLst>
              <a:ext uri="{FF2B5EF4-FFF2-40B4-BE49-F238E27FC236}">
                <a16:creationId xmlns:a16="http://schemas.microsoft.com/office/drawing/2014/main" id="{2A5850C5-8E0A-DED3-7F27-FD09E16C7519}"/>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 name="Straight Connector 3">
            <a:extLst>
              <a:ext uri="{FF2B5EF4-FFF2-40B4-BE49-F238E27FC236}">
                <a16:creationId xmlns:a16="http://schemas.microsoft.com/office/drawing/2014/main" id="{479B148C-674B-817B-27C9-32607A48C7F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300C879-FDB7-63A7-BBEB-AD3E5E69CD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 name="Rectangle 5">
            <a:extLst>
              <a:ext uri="{FF2B5EF4-FFF2-40B4-BE49-F238E27FC236}">
                <a16:creationId xmlns:a16="http://schemas.microsoft.com/office/drawing/2014/main" id="{42C8C771-4CF9-AB2F-DEC8-DC2404E0C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AA3C27F-5079-C4F3-A0DE-5A5E4AEF09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 name="Title 1">
            <a:extLst>
              <a:ext uri="{FF2B5EF4-FFF2-40B4-BE49-F238E27FC236}">
                <a16:creationId xmlns:a16="http://schemas.microsoft.com/office/drawing/2014/main" id="{51E61CCE-F26F-F013-40C2-3384A1704167}"/>
              </a:ext>
            </a:extLst>
          </p:cNvPr>
          <p:cNvSpPr txBox="1">
            <a:spLocks/>
          </p:cNvSpPr>
          <p:nvPr/>
        </p:nvSpPr>
        <p:spPr>
          <a:xfrm>
            <a:off x="8680960" y="1504687"/>
            <a:ext cx="3249623" cy="1873219"/>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dirty="0"/>
              <a:t>Creating THE ‘diamond-o-gram’</a:t>
            </a:r>
          </a:p>
        </p:txBody>
      </p:sp>
      <p:grpSp>
        <p:nvGrpSpPr>
          <p:cNvPr id="9" name="Group 8">
            <a:extLst>
              <a:ext uri="{FF2B5EF4-FFF2-40B4-BE49-F238E27FC236}">
                <a16:creationId xmlns:a16="http://schemas.microsoft.com/office/drawing/2014/main" id="{EDA9E29F-3D8E-5992-A73D-03F6FD6D9D1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49418" y="477854"/>
            <a:ext cx="3690924" cy="1899398"/>
            <a:chOff x="7807230" y="2012810"/>
            <a:chExt cx="3251252" cy="3459865"/>
          </a:xfrm>
        </p:grpSpPr>
        <p:sp>
          <p:nvSpPr>
            <p:cNvPr id="10" name="Rectangle 9">
              <a:extLst>
                <a:ext uri="{FF2B5EF4-FFF2-40B4-BE49-F238E27FC236}">
                  <a16:creationId xmlns:a16="http://schemas.microsoft.com/office/drawing/2014/main" id="{FE1715F0-1708-CDBA-ED9B-BFA17E4FC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FB13C1E-3E52-45F2-369B-D680927A60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13" name="Straight Connector 12">
            <a:extLst>
              <a:ext uri="{FF2B5EF4-FFF2-40B4-BE49-F238E27FC236}">
                <a16:creationId xmlns:a16="http://schemas.microsoft.com/office/drawing/2014/main" id="{6925DD95-C9CA-6A0A-618E-258C36AE521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680960" y="3526496"/>
            <a:ext cx="284442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4" name="Rectangle 13">
            <a:extLst>
              <a:ext uri="{FF2B5EF4-FFF2-40B4-BE49-F238E27FC236}">
                <a16:creationId xmlns:a16="http://schemas.microsoft.com/office/drawing/2014/main" id="{66B0FAB1-3A55-2BAC-95C8-5BB78DC906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5132" y="5447610"/>
            <a:ext cx="163726" cy="164592"/>
          </a:xfrm>
          <a:prstGeom prst="rect">
            <a:avLst/>
          </a:prstGeom>
          <a:solidFill>
            <a:srgbClr val="FF26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A8FDA6C7-5721-955B-BDDC-2F4DA976741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39509" y="2542318"/>
            <a:ext cx="3690924" cy="3074978"/>
            <a:chOff x="7807230" y="2012810"/>
            <a:chExt cx="3251252" cy="3459865"/>
          </a:xfrm>
        </p:grpSpPr>
        <p:sp>
          <p:nvSpPr>
            <p:cNvPr id="16" name="Rectangle 15">
              <a:extLst>
                <a:ext uri="{FF2B5EF4-FFF2-40B4-BE49-F238E27FC236}">
                  <a16:creationId xmlns:a16="http://schemas.microsoft.com/office/drawing/2014/main" id="{C303F1F2-1C41-E20F-B010-D3CBB3B82B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24E6E61-967A-1A86-D175-65CBCF588D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907E2C53-AF55-E802-DDA6-32264ED55D9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501429" y="472933"/>
            <a:ext cx="3690924" cy="3074978"/>
            <a:chOff x="7807230" y="2012810"/>
            <a:chExt cx="3251252" cy="3459865"/>
          </a:xfrm>
        </p:grpSpPr>
        <p:sp>
          <p:nvSpPr>
            <p:cNvPr id="19" name="Rectangle 18">
              <a:extLst>
                <a:ext uri="{FF2B5EF4-FFF2-40B4-BE49-F238E27FC236}">
                  <a16:creationId xmlns:a16="http://schemas.microsoft.com/office/drawing/2014/main" id="{5886B4ED-3F33-1712-708D-4CD0B340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F64A75E-154C-1C57-DC72-1E57A9E1FF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7D71BA85-A430-8E1D-D480-C2604580FAE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496017" y="3709644"/>
            <a:ext cx="3690924" cy="1899398"/>
            <a:chOff x="7807230" y="2012810"/>
            <a:chExt cx="3251252" cy="3459865"/>
          </a:xfrm>
        </p:grpSpPr>
        <p:sp>
          <p:nvSpPr>
            <p:cNvPr id="22" name="Rectangle 21">
              <a:extLst>
                <a:ext uri="{FF2B5EF4-FFF2-40B4-BE49-F238E27FC236}">
                  <a16:creationId xmlns:a16="http://schemas.microsoft.com/office/drawing/2014/main" id="{F5604B62-E7DE-B961-2275-CA2D7510CA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28C31F9F-4EFA-A268-8ED4-0E6A1A3414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4" name="Picture 23" descr="Graphical user interface, chart, application, table, Excel&#10;&#10;Description automatically generated">
            <a:extLst>
              <a:ext uri="{FF2B5EF4-FFF2-40B4-BE49-F238E27FC236}">
                <a16:creationId xmlns:a16="http://schemas.microsoft.com/office/drawing/2014/main" id="{326B1CA4-23F6-46DA-65EE-9192155D34D0}"/>
              </a:ext>
            </a:extLst>
          </p:cNvPr>
          <p:cNvPicPr>
            <a:picLocks noChangeAspect="1"/>
          </p:cNvPicPr>
          <p:nvPr/>
        </p:nvPicPr>
        <p:blipFill rotWithShape="1">
          <a:blip r:embed="rId3"/>
          <a:srcRect l="8280" t="29902" r="17017" b="39898"/>
          <a:stretch/>
        </p:blipFill>
        <p:spPr>
          <a:xfrm>
            <a:off x="729151" y="3061849"/>
            <a:ext cx="3523061" cy="1888367"/>
          </a:xfrm>
          <a:prstGeom prst="rect">
            <a:avLst/>
          </a:prstGeom>
        </p:spPr>
      </p:pic>
      <p:pic>
        <p:nvPicPr>
          <p:cNvPr id="25" name="Picture 24">
            <a:extLst>
              <a:ext uri="{FF2B5EF4-FFF2-40B4-BE49-F238E27FC236}">
                <a16:creationId xmlns:a16="http://schemas.microsoft.com/office/drawing/2014/main" id="{FD350E16-623F-004A-F38A-415982E4D454}"/>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6" name="Straight Connector 25">
            <a:extLst>
              <a:ext uri="{FF2B5EF4-FFF2-40B4-BE49-F238E27FC236}">
                <a16:creationId xmlns:a16="http://schemas.microsoft.com/office/drawing/2014/main" id="{316538B8-0175-4C06-BAC3-9DEB6F9D7AD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9" name="Slide Number Placeholder 4">
            <a:extLst>
              <a:ext uri="{FF2B5EF4-FFF2-40B4-BE49-F238E27FC236}">
                <a16:creationId xmlns:a16="http://schemas.microsoft.com/office/drawing/2014/main" id="{0924216E-91FC-6B5C-C1C0-E468EAB3E12A}"/>
              </a:ext>
            </a:extLst>
          </p:cNvPr>
          <p:cNvSpPr>
            <a:spLocks noGrp="1"/>
          </p:cNvSpPr>
          <p:nvPr>
            <p:ph type="sldNum" sz="quarter" idx="12"/>
          </p:nvPr>
        </p:nvSpPr>
        <p:spPr>
          <a:xfrm>
            <a:off x="11380981" y="6354421"/>
            <a:ext cx="811019" cy="503579"/>
          </a:xfrm>
        </p:spPr>
        <p:txBody>
          <a:bodyPr vert="horz" lIns="91440" tIns="45720" rIns="91440" bIns="45720" rtlCol="0" anchor="t">
            <a:normAutofit/>
          </a:bodyPr>
          <a:lstStyle/>
          <a:p>
            <a:pPr>
              <a:lnSpc>
                <a:spcPct val="90000"/>
              </a:lnSpc>
              <a:spcAft>
                <a:spcPts val="600"/>
              </a:spcAft>
            </a:pPr>
            <a:fld id="{0D309695-DEC3-40DA-9DF5-330280C9D0E8}" type="slidenum">
              <a:rPr lang="en-US" smtClean="0"/>
              <a:pPr>
                <a:lnSpc>
                  <a:spcPct val="90000"/>
                </a:lnSpc>
                <a:spcAft>
                  <a:spcPts val="600"/>
                </a:spcAft>
              </a:pPr>
              <a:t>30</a:t>
            </a:fld>
            <a:endParaRPr lang="en-US" dirty="0"/>
          </a:p>
        </p:txBody>
      </p:sp>
      <p:graphicFrame>
        <p:nvGraphicFramePr>
          <p:cNvPr id="39" name="Chart 38">
            <a:extLst>
              <a:ext uri="{FF2B5EF4-FFF2-40B4-BE49-F238E27FC236}">
                <a16:creationId xmlns:a16="http://schemas.microsoft.com/office/drawing/2014/main" id="{23CDBCB1-3A04-EB80-F7A1-D03440FC147E}"/>
              </a:ext>
            </a:extLst>
          </p:cNvPr>
          <p:cNvGraphicFramePr>
            <a:graphicFrameLocks/>
          </p:cNvGraphicFramePr>
          <p:nvPr>
            <p:extLst>
              <p:ext uri="{D42A27DB-BD31-4B8C-83A1-F6EECF244321}">
                <p14:modId xmlns:p14="http://schemas.microsoft.com/office/powerpoint/2010/main" val="307265640"/>
              </p:ext>
            </p:extLst>
          </p:nvPr>
        </p:nvGraphicFramePr>
        <p:xfrm>
          <a:off x="665920" y="520259"/>
          <a:ext cx="3645396" cy="1792694"/>
        </p:xfrm>
        <a:graphic>
          <a:graphicData uri="http://schemas.openxmlformats.org/drawingml/2006/chart">
            <c:chart xmlns:c="http://schemas.openxmlformats.org/drawingml/2006/chart" xmlns:r="http://schemas.openxmlformats.org/officeDocument/2006/relationships" r:id="rId4"/>
          </a:graphicData>
        </a:graphic>
      </p:graphicFrame>
      <p:sp>
        <p:nvSpPr>
          <p:cNvPr id="30" name="TextBox 29">
            <a:extLst>
              <a:ext uri="{FF2B5EF4-FFF2-40B4-BE49-F238E27FC236}">
                <a16:creationId xmlns:a16="http://schemas.microsoft.com/office/drawing/2014/main" id="{F93FD8BF-7AA6-FD7B-6987-E6A951E9710B}"/>
              </a:ext>
            </a:extLst>
          </p:cNvPr>
          <p:cNvSpPr txBox="1"/>
          <p:nvPr/>
        </p:nvSpPr>
        <p:spPr>
          <a:xfrm>
            <a:off x="4038891" y="453565"/>
            <a:ext cx="331596" cy="369332"/>
          </a:xfrm>
          <a:prstGeom prst="rect">
            <a:avLst/>
          </a:prstGeom>
          <a:solidFill>
            <a:schemeClr val="tx1"/>
          </a:solidFill>
        </p:spPr>
        <p:txBody>
          <a:bodyPr wrap="square" rtlCol="0">
            <a:spAutoFit/>
          </a:bodyPr>
          <a:lstStyle/>
          <a:p>
            <a:r>
              <a:rPr lang="en-GB" dirty="0">
                <a:solidFill>
                  <a:srgbClr val="FF0000"/>
                </a:solidFill>
              </a:rPr>
              <a:t>1</a:t>
            </a:r>
          </a:p>
        </p:txBody>
      </p:sp>
      <p:pic>
        <p:nvPicPr>
          <p:cNvPr id="41" name="Picture 40">
            <a:extLst>
              <a:ext uri="{FF2B5EF4-FFF2-40B4-BE49-F238E27FC236}">
                <a16:creationId xmlns:a16="http://schemas.microsoft.com/office/drawing/2014/main" id="{BCE6EDAE-5B19-862C-5CBD-B176D2F69345}"/>
              </a:ext>
            </a:extLst>
          </p:cNvPr>
          <p:cNvPicPr>
            <a:picLocks noChangeAspect="1"/>
          </p:cNvPicPr>
          <p:nvPr/>
        </p:nvPicPr>
        <p:blipFill rotWithShape="1">
          <a:blip r:embed="rId5"/>
          <a:srcRect l="10506" t="30267" r="48429" b="8825"/>
          <a:stretch/>
        </p:blipFill>
        <p:spPr>
          <a:xfrm>
            <a:off x="4524941" y="520259"/>
            <a:ext cx="3629915" cy="2994541"/>
          </a:xfrm>
          <a:prstGeom prst="rect">
            <a:avLst/>
          </a:prstGeom>
        </p:spPr>
      </p:pic>
      <p:sp>
        <p:nvSpPr>
          <p:cNvPr id="31" name="TextBox 30">
            <a:extLst>
              <a:ext uri="{FF2B5EF4-FFF2-40B4-BE49-F238E27FC236}">
                <a16:creationId xmlns:a16="http://schemas.microsoft.com/office/drawing/2014/main" id="{4EFD2CC4-C1BD-1D59-D550-B3D727CEB4E2}"/>
              </a:ext>
            </a:extLst>
          </p:cNvPr>
          <p:cNvSpPr txBox="1"/>
          <p:nvPr/>
        </p:nvSpPr>
        <p:spPr>
          <a:xfrm>
            <a:off x="7847763" y="509827"/>
            <a:ext cx="331596" cy="369332"/>
          </a:xfrm>
          <a:prstGeom prst="rect">
            <a:avLst/>
          </a:prstGeom>
          <a:solidFill>
            <a:schemeClr val="tx1"/>
          </a:solidFill>
        </p:spPr>
        <p:txBody>
          <a:bodyPr wrap="square" rtlCol="0">
            <a:spAutoFit/>
          </a:bodyPr>
          <a:lstStyle/>
          <a:p>
            <a:r>
              <a:rPr lang="en-GB" dirty="0">
                <a:solidFill>
                  <a:srgbClr val="FF0000"/>
                </a:solidFill>
              </a:rPr>
              <a:t>2</a:t>
            </a:r>
          </a:p>
        </p:txBody>
      </p:sp>
      <p:sp>
        <p:nvSpPr>
          <p:cNvPr id="32" name="TextBox 31">
            <a:extLst>
              <a:ext uri="{FF2B5EF4-FFF2-40B4-BE49-F238E27FC236}">
                <a16:creationId xmlns:a16="http://schemas.microsoft.com/office/drawing/2014/main" id="{98AACC99-F703-5D64-068E-94E1244205D7}"/>
              </a:ext>
            </a:extLst>
          </p:cNvPr>
          <p:cNvSpPr txBox="1"/>
          <p:nvPr/>
        </p:nvSpPr>
        <p:spPr>
          <a:xfrm>
            <a:off x="3979720" y="2574439"/>
            <a:ext cx="331596" cy="369332"/>
          </a:xfrm>
          <a:prstGeom prst="rect">
            <a:avLst/>
          </a:prstGeom>
          <a:solidFill>
            <a:schemeClr val="tx1"/>
          </a:solidFill>
        </p:spPr>
        <p:txBody>
          <a:bodyPr wrap="square" rtlCol="0">
            <a:spAutoFit/>
          </a:bodyPr>
          <a:lstStyle/>
          <a:p>
            <a:r>
              <a:rPr lang="en-GB" dirty="0">
                <a:solidFill>
                  <a:srgbClr val="FF0000"/>
                </a:solidFill>
              </a:rPr>
              <a:t>3</a:t>
            </a:r>
          </a:p>
        </p:txBody>
      </p:sp>
      <p:pic>
        <p:nvPicPr>
          <p:cNvPr id="43" name="Picture 42">
            <a:extLst>
              <a:ext uri="{FF2B5EF4-FFF2-40B4-BE49-F238E27FC236}">
                <a16:creationId xmlns:a16="http://schemas.microsoft.com/office/drawing/2014/main" id="{08D9B9AD-B0AF-18A0-945D-3AC15DB773FD}"/>
              </a:ext>
            </a:extLst>
          </p:cNvPr>
          <p:cNvPicPr>
            <a:picLocks noChangeAspect="1"/>
          </p:cNvPicPr>
          <p:nvPr/>
        </p:nvPicPr>
        <p:blipFill rotWithShape="1">
          <a:blip r:embed="rId6"/>
          <a:srcRect l="7929" t="32764" r="10857" b="34116"/>
          <a:stretch/>
        </p:blipFill>
        <p:spPr>
          <a:xfrm>
            <a:off x="4560408" y="3800375"/>
            <a:ext cx="3572184" cy="1761386"/>
          </a:xfrm>
          <a:prstGeom prst="rect">
            <a:avLst/>
          </a:prstGeom>
        </p:spPr>
      </p:pic>
      <p:sp>
        <p:nvSpPr>
          <p:cNvPr id="33" name="TextBox 32">
            <a:extLst>
              <a:ext uri="{FF2B5EF4-FFF2-40B4-BE49-F238E27FC236}">
                <a16:creationId xmlns:a16="http://schemas.microsoft.com/office/drawing/2014/main" id="{51B3AFD5-560B-4868-B7AA-EFA458A10702}"/>
              </a:ext>
            </a:extLst>
          </p:cNvPr>
          <p:cNvSpPr txBox="1"/>
          <p:nvPr/>
        </p:nvSpPr>
        <p:spPr>
          <a:xfrm>
            <a:off x="7877908" y="3725892"/>
            <a:ext cx="276948" cy="369332"/>
          </a:xfrm>
          <a:prstGeom prst="rect">
            <a:avLst/>
          </a:prstGeom>
          <a:solidFill>
            <a:schemeClr val="tx1"/>
          </a:solidFill>
        </p:spPr>
        <p:txBody>
          <a:bodyPr wrap="square" rtlCol="0">
            <a:spAutoFit/>
          </a:bodyPr>
          <a:lstStyle/>
          <a:p>
            <a:r>
              <a:rPr lang="en-GB" dirty="0">
                <a:solidFill>
                  <a:srgbClr val="FF0000"/>
                </a:solidFill>
              </a:rPr>
              <a:t>4</a:t>
            </a:r>
          </a:p>
        </p:txBody>
      </p:sp>
      <p:sp>
        <p:nvSpPr>
          <p:cNvPr id="34" name="TextBox 33">
            <a:extLst>
              <a:ext uri="{FF2B5EF4-FFF2-40B4-BE49-F238E27FC236}">
                <a16:creationId xmlns:a16="http://schemas.microsoft.com/office/drawing/2014/main" id="{51799737-3973-947D-1853-26810E33AEF4}"/>
              </a:ext>
            </a:extLst>
          </p:cNvPr>
          <p:cNvSpPr txBox="1"/>
          <p:nvPr/>
        </p:nvSpPr>
        <p:spPr>
          <a:xfrm>
            <a:off x="8556661" y="3548684"/>
            <a:ext cx="3690921" cy="2554545"/>
          </a:xfrm>
          <a:prstGeom prst="rect">
            <a:avLst/>
          </a:prstGeom>
          <a:noFill/>
        </p:spPr>
        <p:txBody>
          <a:bodyPr wrap="square" rtlCol="0">
            <a:spAutoFit/>
          </a:bodyPr>
          <a:lstStyle/>
          <a:p>
            <a:pPr marL="342900" indent="-342900">
              <a:buAutoNum type="arabicPeriod"/>
            </a:pPr>
            <a:r>
              <a:rPr lang="en-US" sz="1600" dirty="0"/>
              <a:t>Start with the CACI income distribution graph (number of households in each £5K income band)</a:t>
            </a:r>
          </a:p>
          <a:p>
            <a:pPr marL="342900" indent="-342900">
              <a:buAutoNum type="arabicPeriod"/>
            </a:pPr>
            <a:r>
              <a:rPr lang="en-US" sz="1600" dirty="0"/>
              <a:t>Convert numbers to “percentage of all households” in that district and present on a column chart, with each “square” representing 0.5%.</a:t>
            </a:r>
          </a:p>
          <a:p>
            <a:pPr marL="342900" indent="-342900">
              <a:buAutoNum type="arabicPeriod"/>
            </a:pPr>
            <a:r>
              <a:rPr lang="en-US" sz="1600" dirty="0"/>
              <a:t>Take a blank diamond template.</a:t>
            </a:r>
          </a:p>
          <a:p>
            <a:pPr marL="342900" indent="-342900">
              <a:buAutoNum type="arabicPeriod"/>
            </a:pPr>
            <a:r>
              <a:rPr lang="en-US" sz="1600" dirty="0"/>
              <a:t>Apply the shading in 2 to the template to create the diamond-o-gram.</a:t>
            </a:r>
          </a:p>
        </p:txBody>
      </p:sp>
      <p:sp>
        <p:nvSpPr>
          <p:cNvPr id="35" name="Arrow: Right 34">
            <a:extLst>
              <a:ext uri="{FF2B5EF4-FFF2-40B4-BE49-F238E27FC236}">
                <a16:creationId xmlns:a16="http://schemas.microsoft.com/office/drawing/2014/main" id="{223F8D37-9CE7-351D-C96B-C2CD1AE40A31}"/>
              </a:ext>
            </a:extLst>
          </p:cNvPr>
          <p:cNvSpPr/>
          <p:nvPr/>
        </p:nvSpPr>
        <p:spPr>
          <a:xfrm>
            <a:off x="4252516" y="735944"/>
            <a:ext cx="498185"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Arrow: Right 35">
            <a:extLst>
              <a:ext uri="{FF2B5EF4-FFF2-40B4-BE49-F238E27FC236}">
                <a16:creationId xmlns:a16="http://schemas.microsoft.com/office/drawing/2014/main" id="{59939751-FC41-B88E-F560-75DA4C09BA9E}"/>
              </a:ext>
            </a:extLst>
          </p:cNvPr>
          <p:cNvSpPr/>
          <p:nvPr/>
        </p:nvSpPr>
        <p:spPr>
          <a:xfrm rot="10800000">
            <a:off x="4062223" y="2946039"/>
            <a:ext cx="498185"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Arrow: Right 36">
            <a:extLst>
              <a:ext uri="{FF2B5EF4-FFF2-40B4-BE49-F238E27FC236}">
                <a16:creationId xmlns:a16="http://schemas.microsoft.com/office/drawing/2014/main" id="{F06ADB22-C3F7-86D3-ACEA-D83DCD058CC5}"/>
              </a:ext>
            </a:extLst>
          </p:cNvPr>
          <p:cNvSpPr/>
          <p:nvPr/>
        </p:nvSpPr>
        <p:spPr>
          <a:xfrm>
            <a:off x="4252516" y="3769757"/>
            <a:ext cx="498185"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Footer Placeholder 3">
            <a:extLst>
              <a:ext uri="{FF2B5EF4-FFF2-40B4-BE49-F238E27FC236}">
                <a16:creationId xmlns:a16="http://schemas.microsoft.com/office/drawing/2014/main" id="{78E67390-1D26-87C9-B33E-FFC676B6BCCF}"/>
              </a:ext>
            </a:extLst>
          </p:cNvPr>
          <p:cNvSpPr txBox="1">
            <a:spLocks/>
          </p:cNvSpPr>
          <p:nvPr/>
        </p:nvSpPr>
        <p:spPr>
          <a:xfrm>
            <a:off x="0" y="6548799"/>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pc="200" dirty="0">
                <a:solidFill>
                  <a:schemeClr val="bg1"/>
                </a:solidFill>
              </a:rPr>
              <a:t>Fenland</a:t>
            </a:r>
          </a:p>
        </p:txBody>
      </p:sp>
    </p:spTree>
    <p:extLst>
      <p:ext uri="{BB962C8B-B14F-4D97-AF65-F5344CB8AC3E}">
        <p14:creationId xmlns:p14="http://schemas.microsoft.com/office/powerpoint/2010/main" val="2744123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048A3-17BE-46F5-B84F-46549F2FF329}"/>
              </a:ext>
            </a:extLst>
          </p:cNvPr>
          <p:cNvSpPr>
            <a:spLocks noGrp="1"/>
          </p:cNvSpPr>
          <p:nvPr>
            <p:ph type="title"/>
          </p:nvPr>
        </p:nvSpPr>
        <p:spPr>
          <a:xfrm>
            <a:off x="231379" y="68572"/>
            <a:ext cx="11728938" cy="1249394"/>
          </a:xfrm>
        </p:spPr>
        <p:txBody>
          <a:bodyPr vert="horz" lIns="91440" tIns="45720" rIns="91440" bIns="45720" rtlCol="0" anchor="ctr">
            <a:normAutofit/>
          </a:bodyPr>
          <a:lstStyle/>
          <a:p>
            <a:pPr algn="ctr"/>
            <a:r>
              <a:rPr lang="en-US" sz="3600" kern="1200" dirty="0">
                <a:solidFill>
                  <a:schemeClr val="tx1"/>
                </a:solidFill>
                <a:latin typeface="+mj-lt"/>
                <a:ea typeface="+mj-ea"/>
                <a:cs typeface="+mj-cs"/>
              </a:rPr>
              <a:t>THE diamond-o-gram</a:t>
            </a:r>
            <a:br>
              <a:rPr lang="en-US" sz="4600" kern="1200" dirty="0">
                <a:solidFill>
                  <a:schemeClr val="tx1"/>
                </a:solidFill>
                <a:latin typeface="+mj-lt"/>
                <a:ea typeface="+mj-ea"/>
                <a:cs typeface="+mj-cs"/>
              </a:rPr>
            </a:br>
            <a:r>
              <a:rPr lang="en-US" sz="2000" dirty="0"/>
              <a:t>use the caci income data to show how many households fall into each £5,000 income band</a:t>
            </a:r>
            <a:endParaRPr lang="en-US" sz="2000" kern="1200" dirty="0">
              <a:solidFill>
                <a:schemeClr val="tx1"/>
              </a:solidFill>
              <a:latin typeface="+mj-lt"/>
              <a:ea typeface="+mj-ea"/>
              <a:cs typeface="+mj-cs"/>
            </a:endParaRPr>
          </a:p>
        </p:txBody>
      </p:sp>
      <p:sp>
        <p:nvSpPr>
          <p:cNvPr id="3" name="Footer Placeholder 3">
            <a:extLst>
              <a:ext uri="{FF2B5EF4-FFF2-40B4-BE49-F238E27FC236}">
                <a16:creationId xmlns:a16="http://schemas.microsoft.com/office/drawing/2014/main" id="{A4056367-FA9C-4061-A471-F5A7FA79ACD5}"/>
              </a:ext>
            </a:extLst>
          </p:cNvPr>
          <p:cNvSpPr>
            <a:spLocks noGrp="1"/>
          </p:cNvSpPr>
          <p:nvPr>
            <p:ph type="ftr" sz="quarter" idx="11"/>
          </p:nvPr>
        </p:nvSpPr>
        <p:spPr>
          <a:xfrm>
            <a:off x="0" y="6548799"/>
            <a:ext cx="4973915" cy="309201"/>
          </a:xfrm>
        </p:spPr>
        <p:txBody>
          <a:bodyPr/>
          <a:lstStyle/>
          <a:p>
            <a:r>
              <a:rPr lang="en-US" spc="200" dirty="0">
                <a:solidFill>
                  <a:schemeClr val="bg1"/>
                </a:solidFill>
              </a:rPr>
              <a:t>Fenland</a:t>
            </a:r>
          </a:p>
        </p:txBody>
      </p:sp>
      <p:graphicFrame>
        <p:nvGraphicFramePr>
          <p:cNvPr id="6" name="Table 8">
            <a:extLst>
              <a:ext uri="{FF2B5EF4-FFF2-40B4-BE49-F238E27FC236}">
                <a16:creationId xmlns:a16="http://schemas.microsoft.com/office/drawing/2014/main" id="{B4078DD8-C68A-405C-B87F-69AE51CB814A}"/>
              </a:ext>
            </a:extLst>
          </p:cNvPr>
          <p:cNvGraphicFramePr>
            <a:graphicFrameLocks noGrp="1"/>
          </p:cNvGraphicFramePr>
          <p:nvPr>
            <p:extLst>
              <p:ext uri="{D42A27DB-BD31-4B8C-83A1-F6EECF244321}">
                <p14:modId xmlns:p14="http://schemas.microsoft.com/office/powerpoint/2010/main" val="160727625"/>
              </p:ext>
            </p:extLst>
          </p:nvPr>
        </p:nvGraphicFramePr>
        <p:xfrm>
          <a:off x="246183" y="4921371"/>
          <a:ext cx="11728939" cy="591846"/>
        </p:xfrm>
        <a:graphic>
          <a:graphicData uri="http://schemas.openxmlformats.org/drawingml/2006/table">
            <a:tbl>
              <a:tblPr firstRow="1" bandRow="1">
                <a:tableStyleId>{2D5ABB26-0587-4C30-8999-92F81FD0307C}</a:tableStyleId>
              </a:tblPr>
              <a:tblGrid>
                <a:gridCol w="3832078">
                  <a:extLst>
                    <a:ext uri="{9D8B030D-6E8A-4147-A177-3AD203B41FA5}">
                      <a16:colId xmlns:a16="http://schemas.microsoft.com/office/drawing/2014/main" val="545593795"/>
                    </a:ext>
                  </a:extLst>
                </a:gridCol>
                <a:gridCol w="3667356">
                  <a:extLst>
                    <a:ext uri="{9D8B030D-6E8A-4147-A177-3AD203B41FA5}">
                      <a16:colId xmlns:a16="http://schemas.microsoft.com/office/drawing/2014/main" val="906472247"/>
                    </a:ext>
                  </a:extLst>
                </a:gridCol>
                <a:gridCol w="4229505">
                  <a:extLst>
                    <a:ext uri="{9D8B030D-6E8A-4147-A177-3AD203B41FA5}">
                      <a16:colId xmlns:a16="http://schemas.microsoft.com/office/drawing/2014/main" val="1254432382"/>
                    </a:ext>
                  </a:extLst>
                </a:gridCol>
              </a:tblGrid>
              <a:tr h="295923">
                <a:tc>
                  <a:txBody>
                    <a:bodyPr/>
                    <a:lstStyle/>
                    <a:p>
                      <a:r>
                        <a:rPr lang="en-US" sz="1200" b="0" dirty="0">
                          <a:solidFill>
                            <a:schemeClr val="tx1"/>
                          </a:solidFill>
                        </a:rPr>
                        <a:t>25% of households in the lower ‘yellow’ zone</a:t>
                      </a:r>
                      <a:endParaRPr lang="en-GB" sz="1200" b="0" dirty="0">
                        <a:solidFill>
                          <a:schemeClr val="tx1"/>
                        </a:solidFill>
                      </a:endParaRP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50% of households in the middle ‘white’ zone</a:t>
                      </a:r>
                    </a:p>
                  </a:txBody>
                  <a:tcP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25% of households in the upper ‘pink’ zone</a:t>
                      </a:r>
                      <a:endParaRPr lang="en-GB" sz="1200" dirty="0">
                        <a:solidFill>
                          <a:schemeClr val="tx1"/>
                        </a:solidFill>
                      </a:endParaRPr>
                    </a:p>
                  </a:txBody>
                  <a:tcPr>
                    <a:solidFill>
                      <a:srgbClr val="FFCCFF"/>
                    </a:solidFill>
                  </a:tcPr>
                </a:tc>
                <a:extLst>
                  <a:ext uri="{0D108BD9-81ED-4DB2-BD59-A6C34878D82A}">
                    <a16:rowId xmlns:a16="http://schemas.microsoft.com/office/drawing/2014/main" val="1025458491"/>
                  </a:ext>
                </a:extLst>
              </a:tr>
              <a:tr h="295923">
                <a:tc>
                  <a:txBody>
                    <a:bodyPr/>
                    <a:lstStyle/>
                    <a:p>
                      <a:r>
                        <a:rPr lang="en-GB" sz="1200" b="0" i="1" dirty="0">
                          <a:solidFill>
                            <a:schemeClr val="tx1"/>
                          </a:solidFill>
                        </a:rPr>
                        <a:t>In Fenland, incomes up to c.£15K</a:t>
                      </a: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1" dirty="0">
                          <a:solidFill>
                            <a:schemeClr val="tx1"/>
                          </a:solidFill>
                        </a:rPr>
                        <a:t>In Fenland, incomes between £15K and £45K</a:t>
                      </a:r>
                    </a:p>
                  </a:txBody>
                  <a:tcP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i="1" dirty="0">
                          <a:solidFill>
                            <a:schemeClr val="tx1"/>
                          </a:solidFill>
                        </a:rPr>
                        <a:t>In Fenland, incomes over c.£45K</a:t>
                      </a:r>
                    </a:p>
                  </a:txBody>
                  <a:tcPr>
                    <a:solidFill>
                      <a:srgbClr val="FFCCFF"/>
                    </a:solidFill>
                  </a:tcPr>
                </a:tc>
                <a:extLst>
                  <a:ext uri="{0D108BD9-81ED-4DB2-BD59-A6C34878D82A}">
                    <a16:rowId xmlns:a16="http://schemas.microsoft.com/office/drawing/2014/main" val="2189157311"/>
                  </a:ext>
                </a:extLst>
              </a:tr>
            </a:tbl>
          </a:graphicData>
        </a:graphic>
      </p:graphicFrame>
      <p:sp>
        <p:nvSpPr>
          <p:cNvPr id="7" name="Slide Number Placeholder 4">
            <a:extLst>
              <a:ext uri="{FF2B5EF4-FFF2-40B4-BE49-F238E27FC236}">
                <a16:creationId xmlns:a16="http://schemas.microsoft.com/office/drawing/2014/main" id="{75A137B6-D78D-4AA1-A391-0A2F150DCBF5}"/>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31</a:t>
            </a:fld>
            <a:endParaRPr lang="en-US" dirty="0"/>
          </a:p>
        </p:txBody>
      </p:sp>
      <p:pic>
        <p:nvPicPr>
          <p:cNvPr id="8" name="Picture 7">
            <a:extLst>
              <a:ext uri="{FF2B5EF4-FFF2-40B4-BE49-F238E27FC236}">
                <a16:creationId xmlns:a16="http://schemas.microsoft.com/office/drawing/2014/main" id="{AD6504CC-02EA-0B56-75B5-60175FE4B378}"/>
              </a:ext>
            </a:extLst>
          </p:cNvPr>
          <p:cNvPicPr>
            <a:picLocks noChangeAspect="1"/>
          </p:cNvPicPr>
          <p:nvPr/>
        </p:nvPicPr>
        <p:blipFill rotWithShape="1">
          <a:blip r:embed="rId2"/>
          <a:srcRect l="8293" t="32635" r="11500" b="34588"/>
          <a:stretch/>
        </p:blipFill>
        <p:spPr>
          <a:xfrm>
            <a:off x="246183" y="1640706"/>
            <a:ext cx="11714134" cy="3361610"/>
          </a:xfrm>
          <a:prstGeom prst="rect">
            <a:avLst/>
          </a:prstGeom>
        </p:spPr>
      </p:pic>
    </p:spTree>
    <p:extLst>
      <p:ext uri="{BB962C8B-B14F-4D97-AF65-F5344CB8AC3E}">
        <p14:creationId xmlns:p14="http://schemas.microsoft.com/office/powerpoint/2010/main" val="12806046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A8B5C3-B777-E4D1-E0EC-BB7C0018D4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a:extLst>
              <a:ext uri="{FF2B5EF4-FFF2-40B4-BE49-F238E27FC236}">
                <a16:creationId xmlns:a16="http://schemas.microsoft.com/office/drawing/2014/main" id="{29993B1A-9F30-9283-9169-A072D571B838}"/>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 name="Straight Connector 3">
            <a:extLst>
              <a:ext uri="{FF2B5EF4-FFF2-40B4-BE49-F238E27FC236}">
                <a16:creationId xmlns:a16="http://schemas.microsoft.com/office/drawing/2014/main" id="{3456B02A-42A0-107A-3340-95B8C0010C9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F2CD5C7-D522-A5D9-2048-7C6D3878D38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 name="Rectangle 5">
            <a:extLst>
              <a:ext uri="{FF2B5EF4-FFF2-40B4-BE49-F238E27FC236}">
                <a16:creationId xmlns:a16="http://schemas.microsoft.com/office/drawing/2014/main" id="{A4F00F5A-9E68-596F-4E60-A521AE98FC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2F13957-F9C9-F109-6C3A-85D793FF65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 name="Title 1">
            <a:extLst>
              <a:ext uri="{FF2B5EF4-FFF2-40B4-BE49-F238E27FC236}">
                <a16:creationId xmlns:a16="http://schemas.microsoft.com/office/drawing/2014/main" id="{5E897244-1A16-42AE-8A22-8235ED3F3F19}"/>
              </a:ext>
            </a:extLst>
          </p:cNvPr>
          <p:cNvSpPr txBox="1">
            <a:spLocks/>
          </p:cNvSpPr>
          <p:nvPr/>
        </p:nvSpPr>
        <p:spPr>
          <a:xfrm>
            <a:off x="8680960" y="1504687"/>
            <a:ext cx="3249623" cy="1873219"/>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dirty="0"/>
              <a:t>Shading around THE ‘diamond-o-gram’</a:t>
            </a:r>
          </a:p>
        </p:txBody>
      </p:sp>
      <p:grpSp>
        <p:nvGrpSpPr>
          <p:cNvPr id="9" name="Group 8">
            <a:extLst>
              <a:ext uri="{FF2B5EF4-FFF2-40B4-BE49-F238E27FC236}">
                <a16:creationId xmlns:a16="http://schemas.microsoft.com/office/drawing/2014/main" id="{275E7073-E9BE-A3E4-FA37-3582554E26C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49418" y="477854"/>
            <a:ext cx="3690924" cy="1899398"/>
            <a:chOff x="7807230" y="2012810"/>
            <a:chExt cx="3251252" cy="3459865"/>
          </a:xfrm>
        </p:grpSpPr>
        <p:sp>
          <p:nvSpPr>
            <p:cNvPr id="10" name="Rectangle 9">
              <a:extLst>
                <a:ext uri="{FF2B5EF4-FFF2-40B4-BE49-F238E27FC236}">
                  <a16:creationId xmlns:a16="http://schemas.microsoft.com/office/drawing/2014/main" id="{52021B2B-D03D-45C8-1919-161A83FD82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E259E5C-8DCE-A9BE-2AFE-DD61175197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12" name="Straight Connector 11">
            <a:extLst>
              <a:ext uri="{FF2B5EF4-FFF2-40B4-BE49-F238E27FC236}">
                <a16:creationId xmlns:a16="http://schemas.microsoft.com/office/drawing/2014/main" id="{ACB23C7F-2CD0-BFED-008F-42FCFB2B41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680960" y="3526496"/>
            <a:ext cx="284442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6A7CDBCB-D904-0CDF-56AD-A99C72A69A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5132" y="5447610"/>
            <a:ext cx="163726" cy="164592"/>
          </a:xfrm>
          <a:prstGeom prst="rect">
            <a:avLst/>
          </a:prstGeom>
          <a:solidFill>
            <a:srgbClr val="FF26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955B54DC-A3E9-BE18-3831-E111B77E966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39509" y="2542318"/>
            <a:ext cx="3690924" cy="3074978"/>
            <a:chOff x="7807230" y="2012810"/>
            <a:chExt cx="3251252" cy="3459865"/>
          </a:xfrm>
        </p:grpSpPr>
        <p:sp>
          <p:nvSpPr>
            <p:cNvPr id="15" name="Rectangle 14">
              <a:extLst>
                <a:ext uri="{FF2B5EF4-FFF2-40B4-BE49-F238E27FC236}">
                  <a16:creationId xmlns:a16="http://schemas.microsoft.com/office/drawing/2014/main" id="{FF522C43-2B77-6BF4-A975-46B97DBEDB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6692151-36DA-5B65-751F-1F6F54E735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C76410E-FC3F-9EBA-32D5-85AD0C4223E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501429" y="472933"/>
            <a:ext cx="3690924" cy="3074978"/>
            <a:chOff x="7807230" y="2012810"/>
            <a:chExt cx="3251252" cy="3459865"/>
          </a:xfrm>
        </p:grpSpPr>
        <p:sp>
          <p:nvSpPr>
            <p:cNvPr id="18" name="Rectangle 17">
              <a:extLst>
                <a:ext uri="{FF2B5EF4-FFF2-40B4-BE49-F238E27FC236}">
                  <a16:creationId xmlns:a16="http://schemas.microsoft.com/office/drawing/2014/main" id="{43215710-3EC1-70CA-76FB-0363C8FF0E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B9F2BD8F-80D9-30F9-BAF6-D20D8F44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0" name="Picture 19">
            <a:extLst>
              <a:ext uri="{FF2B5EF4-FFF2-40B4-BE49-F238E27FC236}">
                <a16:creationId xmlns:a16="http://schemas.microsoft.com/office/drawing/2014/main" id="{4EE4292B-21CE-1103-A7E0-942DEF831AAD}"/>
              </a:ext>
            </a:extLst>
          </p:cNvPr>
          <p:cNvPicPr>
            <a:picLocks noChangeAspect="1"/>
          </p:cNvPicPr>
          <p:nvPr/>
        </p:nvPicPr>
        <p:blipFill rotWithShape="1">
          <a:blip r:embed="rId3"/>
          <a:srcRect l="7995" t="46751" r="10660" b="18901"/>
          <a:stretch/>
        </p:blipFill>
        <p:spPr>
          <a:xfrm>
            <a:off x="4560408" y="872111"/>
            <a:ext cx="3538564" cy="2355533"/>
          </a:xfrm>
          <a:prstGeom prst="rect">
            <a:avLst/>
          </a:prstGeom>
        </p:spPr>
      </p:pic>
      <p:grpSp>
        <p:nvGrpSpPr>
          <p:cNvPr id="21" name="Group 20">
            <a:extLst>
              <a:ext uri="{FF2B5EF4-FFF2-40B4-BE49-F238E27FC236}">
                <a16:creationId xmlns:a16="http://schemas.microsoft.com/office/drawing/2014/main" id="{D8A71830-6270-DD33-6060-360F1F2D1D7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496017" y="3709644"/>
            <a:ext cx="3690924" cy="1899398"/>
            <a:chOff x="7807230" y="2012810"/>
            <a:chExt cx="3251252" cy="3459865"/>
          </a:xfrm>
        </p:grpSpPr>
        <p:sp>
          <p:nvSpPr>
            <p:cNvPr id="22" name="Rectangle 21">
              <a:extLst>
                <a:ext uri="{FF2B5EF4-FFF2-40B4-BE49-F238E27FC236}">
                  <a16:creationId xmlns:a16="http://schemas.microsoft.com/office/drawing/2014/main" id="{4B1269DC-3585-14E1-67F9-4FCF4BE82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2FF8D0A-75F6-2DF5-37B4-088D0F945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4" name="Picture 23" descr="Graphical user interface, chart, application, table, Excel&#10;&#10;Description automatically generated">
            <a:extLst>
              <a:ext uri="{FF2B5EF4-FFF2-40B4-BE49-F238E27FC236}">
                <a16:creationId xmlns:a16="http://schemas.microsoft.com/office/drawing/2014/main" id="{3C192C0C-0FE7-C0C3-6199-A706358B5330}"/>
              </a:ext>
            </a:extLst>
          </p:cNvPr>
          <p:cNvPicPr>
            <a:picLocks noChangeAspect="1"/>
          </p:cNvPicPr>
          <p:nvPr/>
        </p:nvPicPr>
        <p:blipFill rotWithShape="1">
          <a:blip r:embed="rId4"/>
          <a:srcRect l="7085" t="29902" r="15458" b="39898"/>
          <a:stretch/>
        </p:blipFill>
        <p:spPr>
          <a:xfrm>
            <a:off x="751345" y="551278"/>
            <a:ext cx="3480772" cy="1727879"/>
          </a:xfrm>
          <a:prstGeom prst="rect">
            <a:avLst/>
          </a:prstGeom>
        </p:spPr>
      </p:pic>
      <p:pic>
        <p:nvPicPr>
          <p:cNvPr id="25" name="Picture 24">
            <a:extLst>
              <a:ext uri="{FF2B5EF4-FFF2-40B4-BE49-F238E27FC236}">
                <a16:creationId xmlns:a16="http://schemas.microsoft.com/office/drawing/2014/main" id="{3E1FEE9A-62A9-6F61-7742-DEF5F18B2E9C}"/>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6" name="Straight Connector 25">
            <a:extLst>
              <a:ext uri="{FF2B5EF4-FFF2-40B4-BE49-F238E27FC236}">
                <a16:creationId xmlns:a16="http://schemas.microsoft.com/office/drawing/2014/main" id="{F05AC0A0-AAFC-E3E3-CB74-239A877347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7" name="Slide Number Placeholder 4">
            <a:extLst>
              <a:ext uri="{FF2B5EF4-FFF2-40B4-BE49-F238E27FC236}">
                <a16:creationId xmlns:a16="http://schemas.microsoft.com/office/drawing/2014/main" id="{9D09FE0D-4A98-A8E8-A9B1-0936905DADBB}"/>
              </a:ext>
            </a:extLst>
          </p:cNvPr>
          <p:cNvSpPr>
            <a:spLocks noGrp="1"/>
          </p:cNvSpPr>
          <p:nvPr>
            <p:ph type="sldNum" sz="quarter" idx="12"/>
          </p:nvPr>
        </p:nvSpPr>
        <p:spPr>
          <a:xfrm>
            <a:off x="11380981" y="6354421"/>
            <a:ext cx="811019" cy="503579"/>
          </a:xfrm>
        </p:spPr>
        <p:txBody>
          <a:bodyPr vert="horz" lIns="91440" tIns="45720" rIns="91440" bIns="45720" rtlCol="0" anchor="t">
            <a:normAutofit/>
          </a:bodyPr>
          <a:lstStyle/>
          <a:p>
            <a:pPr>
              <a:lnSpc>
                <a:spcPct val="90000"/>
              </a:lnSpc>
              <a:spcAft>
                <a:spcPts val="600"/>
              </a:spcAft>
            </a:pPr>
            <a:fld id="{0D309695-DEC3-40DA-9DF5-330280C9D0E8}" type="slidenum">
              <a:rPr lang="en-US" smtClean="0"/>
              <a:pPr>
                <a:lnSpc>
                  <a:spcPct val="90000"/>
                </a:lnSpc>
                <a:spcAft>
                  <a:spcPts val="600"/>
                </a:spcAft>
              </a:pPr>
              <a:t>32</a:t>
            </a:fld>
            <a:endParaRPr lang="en-US" dirty="0"/>
          </a:p>
        </p:txBody>
      </p:sp>
      <p:sp>
        <p:nvSpPr>
          <p:cNvPr id="28" name="TextBox 27">
            <a:extLst>
              <a:ext uri="{FF2B5EF4-FFF2-40B4-BE49-F238E27FC236}">
                <a16:creationId xmlns:a16="http://schemas.microsoft.com/office/drawing/2014/main" id="{FC6558FC-8967-3153-AE5D-C3C52EDC5541}"/>
              </a:ext>
            </a:extLst>
          </p:cNvPr>
          <p:cNvSpPr txBox="1"/>
          <p:nvPr/>
        </p:nvSpPr>
        <p:spPr>
          <a:xfrm>
            <a:off x="4038891" y="453565"/>
            <a:ext cx="331596" cy="369332"/>
          </a:xfrm>
          <a:prstGeom prst="rect">
            <a:avLst/>
          </a:prstGeom>
          <a:solidFill>
            <a:schemeClr val="tx1"/>
          </a:solidFill>
        </p:spPr>
        <p:txBody>
          <a:bodyPr wrap="square" rtlCol="0">
            <a:spAutoFit/>
          </a:bodyPr>
          <a:lstStyle/>
          <a:p>
            <a:r>
              <a:rPr lang="en-GB" dirty="0">
                <a:solidFill>
                  <a:srgbClr val="FF0000"/>
                </a:solidFill>
              </a:rPr>
              <a:t>1</a:t>
            </a:r>
          </a:p>
        </p:txBody>
      </p:sp>
      <p:pic>
        <p:nvPicPr>
          <p:cNvPr id="46" name="Picture 45">
            <a:extLst>
              <a:ext uri="{FF2B5EF4-FFF2-40B4-BE49-F238E27FC236}">
                <a16:creationId xmlns:a16="http://schemas.microsoft.com/office/drawing/2014/main" id="{3C9EB1A0-C41C-FB7E-A138-A39BC1EE6FC4}"/>
              </a:ext>
            </a:extLst>
          </p:cNvPr>
          <p:cNvPicPr>
            <a:picLocks noChangeAspect="1"/>
          </p:cNvPicPr>
          <p:nvPr/>
        </p:nvPicPr>
        <p:blipFill rotWithShape="1">
          <a:blip r:embed="rId5"/>
          <a:srcRect l="8293" t="32635" r="11500" b="34588"/>
          <a:stretch/>
        </p:blipFill>
        <p:spPr>
          <a:xfrm>
            <a:off x="4522616" y="3729424"/>
            <a:ext cx="3632239" cy="1818595"/>
          </a:xfrm>
          <a:prstGeom prst="rect">
            <a:avLst/>
          </a:prstGeom>
        </p:spPr>
      </p:pic>
      <p:sp>
        <p:nvSpPr>
          <p:cNvPr id="29" name="TextBox 28">
            <a:extLst>
              <a:ext uri="{FF2B5EF4-FFF2-40B4-BE49-F238E27FC236}">
                <a16:creationId xmlns:a16="http://schemas.microsoft.com/office/drawing/2014/main" id="{3EAF112B-AF05-780D-CE23-223C56E81A6F}"/>
              </a:ext>
            </a:extLst>
          </p:cNvPr>
          <p:cNvSpPr txBox="1"/>
          <p:nvPr/>
        </p:nvSpPr>
        <p:spPr>
          <a:xfrm>
            <a:off x="7840889" y="501757"/>
            <a:ext cx="331596" cy="369332"/>
          </a:xfrm>
          <a:prstGeom prst="rect">
            <a:avLst/>
          </a:prstGeom>
          <a:solidFill>
            <a:schemeClr val="tx1"/>
          </a:solidFill>
        </p:spPr>
        <p:txBody>
          <a:bodyPr wrap="square" rtlCol="0">
            <a:spAutoFit/>
          </a:bodyPr>
          <a:lstStyle/>
          <a:p>
            <a:r>
              <a:rPr lang="en-GB" dirty="0">
                <a:solidFill>
                  <a:srgbClr val="FF0000"/>
                </a:solidFill>
              </a:rPr>
              <a:t>2</a:t>
            </a:r>
          </a:p>
        </p:txBody>
      </p:sp>
      <p:sp>
        <p:nvSpPr>
          <p:cNvPr id="31" name="TextBox 30">
            <a:extLst>
              <a:ext uri="{FF2B5EF4-FFF2-40B4-BE49-F238E27FC236}">
                <a16:creationId xmlns:a16="http://schemas.microsoft.com/office/drawing/2014/main" id="{2AE2DCFB-2F05-40DD-8EA3-90AD08B981BD}"/>
              </a:ext>
            </a:extLst>
          </p:cNvPr>
          <p:cNvSpPr txBox="1"/>
          <p:nvPr/>
        </p:nvSpPr>
        <p:spPr>
          <a:xfrm>
            <a:off x="7830840" y="3725892"/>
            <a:ext cx="324015" cy="369332"/>
          </a:xfrm>
          <a:prstGeom prst="rect">
            <a:avLst/>
          </a:prstGeom>
          <a:solidFill>
            <a:schemeClr val="tx1"/>
          </a:solidFill>
        </p:spPr>
        <p:txBody>
          <a:bodyPr wrap="square" rtlCol="0">
            <a:spAutoFit/>
          </a:bodyPr>
          <a:lstStyle/>
          <a:p>
            <a:r>
              <a:rPr lang="en-GB" dirty="0">
                <a:solidFill>
                  <a:srgbClr val="FF0000"/>
                </a:solidFill>
              </a:rPr>
              <a:t>4</a:t>
            </a:r>
          </a:p>
        </p:txBody>
      </p:sp>
      <p:sp>
        <p:nvSpPr>
          <p:cNvPr id="32" name="TextBox 31">
            <a:extLst>
              <a:ext uri="{FF2B5EF4-FFF2-40B4-BE49-F238E27FC236}">
                <a16:creationId xmlns:a16="http://schemas.microsoft.com/office/drawing/2014/main" id="{8956622A-B0DF-8626-91AF-F9EF4C6EF85C}"/>
              </a:ext>
            </a:extLst>
          </p:cNvPr>
          <p:cNvSpPr txBox="1"/>
          <p:nvPr/>
        </p:nvSpPr>
        <p:spPr>
          <a:xfrm>
            <a:off x="8516469" y="3548684"/>
            <a:ext cx="3690921" cy="2554545"/>
          </a:xfrm>
          <a:prstGeom prst="rect">
            <a:avLst/>
          </a:prstGeom>
          <a:noFill/>
        </p:spPr>
        <p:txBody>
          <a:bodyPr wrap="square" rtlCol="0">
            <a:spAutoFit/>
          </a:bodyPr>
          <a:lstStyle/>
          <a:p>
            <a:pPr marL="342900" indent="-342900">
              <a:buAutoNum type="arabicPeriod"/>
            </a:pPr>
            <a:r>
              <a:rPr lang="en-US" sz="1600" dirty="0"/>
              <a:t>Each diamond-o-gam represents 100% of the households in that district.</a:t>
            </a:r>
          </a:p>
          <a:p>
            <a:pPr marL="342900" indent="-342900">
              <a:buAutoNum type="arabicPeriod"/>
            </a:pPr>
            <a:r>
              <a:rPr lang="en-US" sz="1600" dirty="0"/>
              <a:t>As each “box” represents 0.5% we can shade the lowest 25%, (the yellow zone), the top 25% (the pink zone) &amp; find there are 50% in the white zone.</a:t>
            </a:r>
          </a:p>
          <a:p>
            <a:pPr marL="342900" indent="-342900">
              <a:buAutoNum type="arabicPeriod"/>
            </a:pPr>
            <a:r>
              <a:rPr lang="en-US" sz="1600" dirty="0"/>
              <a:t>We use these 3 zones as background shading to remember this concept</a:t>
            </a:r>
          </a:p>
          <a:p>
            <a:pPr marL="342900" indent="-342900">
              <a:buAutoNum type="arabicPeriod"/>
            </a:pPr>
            <a:r>
              <a:rPr lang="en-US" sz="1600" dirty="0"/>
              <a:t>We can then shade the diamond with the detailed income distribution data.</a:t>
            </a:r>
          </a:p>
        </p:txBody>
      </p:sp>
      <p:sp>
        <p:nvSpPr>
          <p:cNvPr id="33" name="Arrow: Right 32">
            <a:extLst>
              <a:ext uri="{FF2B5EF4-FFF2-40B4-BE49-F238E27FC236}">
                <a16:creationId xmlns:a16="http://schemas.microsoft.com/office/drawing/2014/main" id="{ABF2DFE6-3D2F-6193-099B-B0A1DFE2360C}"/>
              </a:ext>
            </a:extLst>
          </p:cNvPr>
          <p:cNvSpPr/>
          <p:nvPr/>
        </p:nvSpPr>
        <p:spPr>
          <a:xfrm>
            <a:off x="4252516" y="735944"/>
            <a:ext cx="498185"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4" name="Picture 33">
            <a:extLst>
              <a:ext uri="{FF2B5EF4-FFF2-40B4-BE49-F238E27FC236}">
                <a16:creationId xmlns:a16="http://schemas.microsoft.com/office/drawing/2014/main" id="{5FE3D52D-6F79-4D05-2A0E-E11742806D47}"/>
              </a:ext>
            </a:extLst>
          </p:cNvPr>
          <p:cNvPicPr>
            <a:picLocks noChangeAspect="1"/>
          </p:cNvPicPr>
          <p:nvPr/>
        </p:nvPicPr>
        <p:blipFill rotWithShape="1">
          <a:blip r:embed="rId6"/>
          <a:srcRect l="8406" t="52703" r="11154" b="10510"/>
          <a:stretch/>
        </p:blipFill>
        <p:spPr>
          <a:xfrm>
            <a:off x="771441" y="2908455"/>
            <a:ext cx="3427060" cy="2387837"/>
          </a:xfrm>
          <a:prstGeom prst="rect">
            <a:avLst/>
          </a:prstGeom>
        </p:spPr>
      </p:pic>
      <p:sp>
        <p:nvSpPr>
          <p:cNvPr id="35" name="Arrow: Right 34">
            <a:extLst>
              <a:ext uri="{FF2B5EF4-FFF2-40B4-BE49-F238E27FC236}">
                <a16:creationId xmlns:a16="http://schemas.microsoft.com/office/drawing/2014/main" id="{69C6921B-DF70-AE0E-7B00-5C2B86AE053F}"/>
              </a:ext>
            </a:extLst>
          </p:cNvPr>
          <p:cNvSpPr/>
          <p:nvPr/>
        </p:nvSpPr>
        <p:spPr>
          <a:xfrm rot="10800000">
            <a:off x="4062223" y="2946039"/>
            <a:ext cx="498185"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Arrow: Right 35">
            <a:extLst>
              <a:ext uri="{FF2B5EF4-FFF2-40B4-BE49-F238E27FC236}">
                <a16:creationId xmlns:a16="http://schemas.microsoft.com/office/drawing/2014/main" id="{479217D2-F5C4-2183-6B2D-CCB1B007E5FA}"/>
              </a:ext>
            </a:extLst>
          </p:cNvPr>
          <p:cNvSpPr/>
          <p:nvPr/>
        </p:nvSpPr>
        <p:spPr>
          <a:xfrm>
            <a:off x="4252516" y="3769757"/>
            <a:ext cx="498185"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TextBox 36">
            <a:extLst>
              <a:ext uri="{FF2B5EF4-FFF2-40B4-BE49-F238E27FC236}">
                <a16:creationId xmlns:a16="http://schemas.microsoft.com/office/drawing/2014/main" id="{34761D69-EF32-31DE-6A9D-7A79EE1FBCF8}"/>
              </a:ext>
            </a:extLst>
          </p:cNvPr>
          <p:cNvSpPr txBox="1"/>
          <p:nvPr/>
        </p:nvSpPr>
        <p:spPr>
          <a:xfrm>
            <a:off x="4989758" y="1843709"/>
            <a:ext cx="697482" cy="369332"/>
          </a:xfrm>
          <a:prstGeom prst="rect">
            <a:avLst/>
          </a:prstGeom>
          <a:noFill/>
        </p:spPr>
        <p:txBody>
          <a:bodyPr wrap="square" rtlCol="0">
            <a:spAutoFit/>
          </a:bodyPr>
          <a:lstStyle/>
          <a:p>
            <a:pPr algn="ctr"/>
            <a:r>
              <a:rPr lang="en-GB" dirty="0"/>
              <a:t>25%</a:t>
            </a:r>
          </a:p>
        </p:txBody>
      </p:sp>
      <p:sp>
        <p:nvSpPr>
          <p:cNvPr id="38" name="TextBox 37">
            <a:extLst>
              <a:ext uri="{FF2B5EF4-FFF2-40B4-BE49-F238E27FC236}">
                <a16:creationId xmlns:a16="http://schemas.microsoft.com/office/drawing/2014/main" id="{4E7961B4-F04D-FAA1-C906-E47DEC260258}"/>
              </a:ext>
            </a:extLst>
          </p:cNvPr>
          <p:cNvSpPr txBox="1"/>
          <p:nvPr/>
        </p:nvSpPr>
        <p:spPr>
          <a:xfrm>
            <a:off x="6012195" y="1843709"/>
            <a:ext cx="697482" cy="369332"/>
          </a:xfrm>
          <a:prstGeom prst="rect">
            <a:avLst/>
          </a:prstGeom>
          <a:noFill/>
        </p:spPr>
        <p:txBody>
          <a:bodyPr wrap="square" rtlCol="0">
            <a:spAutoFit/>
          </a:bodyPr>
          <a:lstStyle/>
          <a:p>
            <a:pPr algn="ctr"/>
            <a:r>
              <a:rPr lang="en-GB" dirty="0"/>
              <a:t>50%</a:t>
            </a:r>
          </a:p>
        </p:txBody>
      </p:sp>
      <p:sp>
        <p:nvSpPr>
          <p:cNvPr id="39" name="TextBox 38">
            <a:extLst>
              <a:ext uri="{FF2B5EF4-FFF2-40B4-BE49-F238E27FC236}">
                <a16:creationId xmlns:a16="http://schemas.microsoft.com/office/drawing/2014/main" id="{0330483E-4D26-73EF-E91B-31512A7AB2FC}"/>
              </a:ext>
            </a:extLst>
          </p:cNvPr>
          <p:cNvSpPr txBox="1"/>
          <p:nvPr/>
        </p:nvSpPr>
        <p:spPr>
          <a:xfrm>
            <a:off x="7034631" y="1843709"/>
            <a:ext cx="645920" cy="369332"/>
          </a:xfrm>
          <a:prstGeom prst="rect">
            <a:avLst/>
          </a:prstGeom>
          <a:noFill/>
        </p:spPr>
        <p:txBody>
          <a:bodyPr wrap="square" rtlCol="0">
            <a:spAutoFit/>
          </a:bodyPr>
          <a:lstStyle/>
          <a:p>
            <a:pPr algn="ctr"/>
            <a:r>
              <a:rPr lang="en-GB" dirty="0"/>
              <a:t>25%</a:t>
            </a:r>
          </a:p>
        </p:txBody>
      </p:sp>
      <p:sp>
        <p:nvSpPr>
          <p:cNvPr id="40" name="TextBox 39">
            <a:extLst>
              <a:ext uri="{FF2B5EF4-FFF2-40B4-BE49-F238E27FC236}">
                <a16:creationId xmlns:a16="http://schemas.microsoft.com/office/drawing/2014/main" id="{418F74C0-04E4-3BCD-18DC-BB5217234F37}"/>
              </a:ext>
            </a:extLst>
          </p:cNvPr>
          <p:cNvSpPr txBox="1"/>
          <p:nvPr/>
        </p:nvSpPr>
        <p:spPr>
          <a:xfrm>
            <a:off x="3999816" y="2564391"/>
            <a:ext cx="331596" cy="369332"/>
          </a:xfrm>
          <a:prstGeom prst="rect">
            <a:avLst/>
          </a:prstGeom>
          <a:solidFill>
            <a:schemeClr val="tx1"/>
          </a:solidFill>
        </p:spPr>
        <p:txBody>
          <a:bodyPr wrap="square" rtlCol="0">
            <a:spAutoFit/>
          </a:bodyPr>
          <a:lstStyle/>
          <a:p>
            <a:r>
              <a:rPr lang="en-GB" dirty="0">
                <a:solidFill>
                  <a:srgbClr val="FF0000"/>
                </a:solidFill>
              </a:rPr>
              <a:t>3</a:t>
            </a:r>
          </a:p>
        </p:txBody>
      </p:sp>
      <p:sp>
        <p:nvSpPr>
          <p:cNvPr id="41" name="Footer Placeholder 3">
            <a:extLst>
              <a:ext uri="{FF2B5EF4-FFF2-40B4-BE49-F238E27FC236}">
                <a16:creationId xmlns:a16="http://schemas.microsoft.com/office/drawing/2014/main" id="{AF663694-2255-3F6F-10CC-2B202177D609}"/>
              </a:ext>
            </a:extLst>
          </p:cNvPr>
          <p:cNvSpPr txBox="1">
            <a:spLocks/>
          </p:cNvSpPr>
          <p:nvPr/>
        </p:nvSpPr>
        <p:spPr>
          <a:xfrm>
            <a:off x="0" y="6548799"/>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pc="200" dirty="0">
                <a:solidFill>
                  <a:schemeClr val="bg1"/>
                </a:solidFill>
              </a:rPr>
              <a:t>Fenland</a:t>
            </a:r>
          </a:p>
        </p:txBody>
      </p:sp>
      <p:grpSp>
        <p:nvGrpSpPr>
          <p:cNvPr id="42" name="Group 41">
            <a:extLst>
              <a:ext uri="{FF2B5EF4-FFF2-40B4-BE49-F238E27FC236}">
                <a16:creationId xmlns:a16="http://schemas.microsoft.com/office/drawing/2014/main" id="{438BBBCD-731C-061D-F9B0-41BCD0C0A461}"/>
              </a:ext>
            </a:extLst>
          </p:cNvPr>
          <p:cNvGrpSpPr/>
          <p:nvPr/>
        </p:nvGrpSpPr>
        <p:grpSpPr>
          <a:xfrm>
            <a:off x="8186940" y="0"/>
            <a:ext cx="4020450" cy="1794407"/>
            <a:chOff x="8186940" y="0"/>
            <a:chExt cx="4020450" cy="1794407"/>
          </a:xfrm>
        </p:grpSpPr>
        <p:sp>
          <p:nvSpPr>
            <p:cNvPr id="43" name="Thought Bubble: Cloud 42">
              <a:extLst>
                <a:ext uri="{FF2B5EF4-FFF2-40B4-BE49-F238E27FC236}">
                  <a16:creationId xmlns:a16="http://schemas.microsoft.com/office/drawing/2014/main" id="{32C56FB5-5B0A-3DD1-19FA-23D6F6015E2F}"/>
                </a:ext>
              </a:extLst>
            </p:cNvPr>
            <p:cNvSpPr/>
            <p:nvPr/>
          </p:nvSpPr>
          <p:spPr>
            <a:xfrm>
              <a:off x="8186940" y="0"/>
              <a:ext cx="4020450" cy="1599091"/>
            </a:xfrm>
            <a:prstGeom prst="cloudCallout">
              <a:avLst>
                <a:gd name="adj1" fmla="val -53053"/>
                <a:gd name="adj2" fmla="val 45028"/>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graphicFrame>
          <p:nvGraphicFramePr>
            <p:cNvPr id="44" name="Chart 43">
              <a:extLst>
                <a:ext uri="{FF2B5EF4-FFF2-40B4-BE49-F238E27FC236}">
                  <a16:creationId xmlns:a16="http://schemas.microsoft.com/office/drawing/2014/main" id="{30547F7B-E090-0569-C329-574BBCBF1D21}"/>
                </a:ext>
              </a:extLst>
            </p:cNvPr>
            <p:cNvGraphicFramePr>
              <a:graphicFrameLocks/>
            </p:cNvGraphicFramePr>
            <p:nvPr>
              <p:extLst>
                <p:ext uri="{D42A27DB-BD31-4B8C-83A1-F6EECF244321}">
                  <p14:modId xmlns:p14="http://schemas.microsoft.com/office/powerpoint/2010/main" val="2251991211"/>
                </p:ext>
              </p:extLst>
            </p:nvPr>
          </p:nvGraphicFramePr>
          <p:xfrm>
            <a:off x="10431046" y="0"/>
            <a:ext cx="1760954" cy="1794407"/>
          </p:xfrm>
          <a:graphic>
            <a:graphicData uri="http://schemas.openxmlformats.org/drawingml/2006/chart">
              <c:chart xmlns:c="http://schemas.openxmlformats.org/drawingml/2006/chart" xmlns:r="http://schemas.openxmlformats.org/officeDocument/2006/relationships" r:id="rId7"/>
            </a:graphicData>
          </a:graphic>
        </p:graphicFrame>
        <p:sp>
          <p:nvSpPr>
            <p:cNvPr id="45" name="TextBox 44">
              <a:extLst>
                <a:ext uri="{FF2B5EF4-FFF2-40B4-BE49-F238E27FC236}">
                  <a16:creationId xmlns:a16="http://schemas.microsoft.com/office/drawing/2014/main" id="{C620F576-09E3-544A-55AB-DB4360C82E67}"/>
                </a:ext>
              </a:extLst>
            </p:cNvPr>
            <p:cNvSpPr txBox="1"/>
            <p:nvPr/>
          </p:nvSpPr>
          <p:spPr>
            <a:xfrm>
              <a:off x="8567154" y="355090"/>
              <a:ext cx="1956913" cy="830997"/>
            </a:xfrm>
            <a:prstGeom prst="rect">
              <a:avLst/>
            </a:prstGeom>
            <a:noFill/>
          </p:spPr>
          <p:txBody>
            <a:bodyPr wrap="square" rtlCol="0">
              <a:spAutoFit/>
            </a:bodyPr>
            <a:lstStyle/>
            <a:p>
              <a:r>
                <a:rPr lang="en-GB" sz="1200" i="1" dirty="0"/>
                <a:t>If it helps, think of the diamond as a type of ‘pie chart’ and the yellow, white &amp; pink shading as set out here</a:t>
              </a:r>
            </a:p>
          </p:txBody>
        </p:sp>
      </p:grpSp>
    </p:spTree>
    <p:extLst>
      <p:ext uri="{BB962C8B-B14F-4D97-AF65-F5344CB8AC3E}">
        <p14:creationId xmlns:p14="http://schemas.microsoft.com/office/powerpoint/2010/main" val="32565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E4C24-5BD2-4426-B710-5732FF0CCDD7}"/>
              </a:ext>
            </a:extLst>
          </p:cNvPr>
          <p:cNvSpPr txBox="1">
            <a:spLocks/>
          </p:cNvSpPr>
          <p:nvPr/>
        </p:nvSpPr>
        <p:spPr>
          <a:xfrm>
            <a:off x="638881" y="417576"/>
            <a:ext cx="10909640" cy="954024"/>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4000" dirty="0"/>
              <a:t>Six income groups help “read” THE diamond</a:t>
            </a:r>
            <a:endParaRPr lang="en-US" sz="2000" dirty="0"/>
          </a:p>
        </p:txBody>
      </p:sp>
      <p:sp>
        <p:nvSpPr>
          <p:cNvPr id="7" name="Footer Placeholder 3">
            <a:extLst>
              <a:ext uri="{FF2B5EF4-FFF2-40B4-BE49-F238E27FC236}">
                <a16:creationId xmlns:a16="http://schemas.microsoft.com/office/drawing/2014/main" id="{7A6DCEC6-6E12-403E-A72E-9F36875DB7F4}"/>
              </a:ext>
            </a:extLst>
          </p:cNvPr>
          <p:cNvSpPr>
            <a:spLocks noGrp="1"/>
          </p:cNvSpPr>
          <p:nvPr>
            <p:ph type="ftr" sz="quarter" idx="11"/>
          </p:nvPr>
        </p:nvSpPr>
        <p:spPr>
          <a:xfrm>
            <a:off x="0" y="6548799"/>
            <a:ext cx="4973915" cy="309201"/>
          </a:xfrm>
        </p:spPr>
        <p:txBody>
          <a:bodyPr/>
          <a:lstStyle/>
          <a:p>
            <a:r>
              <a:rPr lang="en-US" spc="200" dirty="0">
                <a:solidFill>
                  <a:schemeClr val="bg1"/>
                </a:solidFill>
              </a:rPr>
              <a:t>Fenland</a:t>
            </a:r>
          </a:p>
        </p:txBody>
      </p:sp>
      <p:sp>
        <p:nvSpPr>
          <p:cNvPr id="8" name="Slide Number Placeholder 4">
            <a:extLst>
              <a:ext uri="{FF2B5EF4-FFF2-40B4-BE49-F238E27FC236}">
                <a16:creationId xmlns:a16="http://schemas.microsoft.com/office/drawing/2014/main" id="{C2B91D88-1513-4FC4-AB75-44CA38BE3727}"/>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33</a:t>
            </a:fld>
            <a:endParaRPr lang="en-US" dirty="0"/>
          </a:p>
        </p:txBody>
      </p:sp>
      <p:pic>
        <p:nvPicPr>
          <p:cNvPr id="5" name="Picture 4">
            <a:extLst>
              <a:ext uri="{FF2B5EF4-FFF2-40B4-BE49-F238E27FC236}">
                <a16:creationId xmlns:a16="http://schemas.microsoft.com/office/drawing/2014/main" id="{6F6E5275-DED5-AAD7-D44F-95CD1ED5C830}"/>
              </a:ext>
            </a:extLst>
          </p:cNvPr>
          <p:cNvPicPr>
            <a:picLocks noChangeAspect="1"/>
          </p:cNvPicPr>
          <p:nvPr/>
        </p:nvPicPr>
        <p:blipFill rotWithShape="1">
          <a:blip r:embed="rId2"/>
          <a:srcRect l="8143" t="36064" r="11357" b="18603"/>
          <a:stretch/>
        </p:blipFill>
        <p:spPr>
          <a:xfrm>
            <a:off x="112078" y="1532709"/>
            <a:ext cx="11967844" cy="3709563"/>
          </a:xfrm>
          <a:prstGeom prst="rect">
            <a:avLst/>
          </a:prstGeom>
        </p:spPr>
      </p:pic>
    </p:spTree>
    <p:extLst>
      <p:ext uri="{BB962C8B-B14F-4D97-AF65-F5344CB8AC3E}">
        <p14:creationId xmlns:p14="http://schemas.microsoft.com/office/powerpoint/2010/main" val="7289880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2412439-EB10-88A9-EE1C-9FA6DBB696FF}"/>
              </a:ext>
            </a:extLst>
          </p:cNvPr>
          <p:cNvPicPr>
            <a:picLocks noChangeAspect="1"/>
          </p:cNvPicPr>
          <p:nvPr/>
        </p:nvPicPr>
        <p:blipFill rotWithShape="1">
          <a:blip r:embed="rId2"/>
          <a:srcRect l="9066" t="32967" r="10412" b="32307"/>
          <a:stretch/>
        </p:blipFill>
        <p:spPr>
          <a:xfrm>
            <a:off x="875958" y="3756735"/>
            <a:ext cx="10500974" cy="2700000"/>
          </a:xfrm>
          <a:prstGeom prst="rect">
            <a:avLst/>
          </a:prstGeom>
        </p:spPr>
      </p:pic>
      <p:pic>
        <p:nvPicPr>
          <p:cNvPr id="12" name="Picture 11">
            <a:extLst>
              <a:ext uri="{FF2B5EF4-FFF2-40B4-BE49-F238E27FC236}">
                <a16:creationId xmlns:a16="http://schemas.microsoft.com/office/drawing/2014/main" id="{B126C4B9-3719-B2C9-DBCD-0D60D1CFE0B5}"/>
              </a:ext>
            </a:extLst>
          </p:cNvPr>
          <p:cNvPicPr>
            <a:picLocks noChangeAspect="1"/>
          </p:cNvPicPr>
          <p:nvPr/>
        </p:nvPicPr>
        <p:blipFill rotWithShape="1">
          <a:blip r:embed="rId3"/>
          <a:srcRect l="8293" t="32635" r="11500" b="34588"/>
          <a:stretch/>
        </p:blipFill>
        <p:spPr>
          <a:xfrm>
            <a:off x="875957" y="978615"/>
            <a:ext cx="10500975" cy="2700000"/>
          </a:xfrm>
          <a:prstGeom prst="rect">
            <a:avLst/>
          </a:prstGeom>
        </p:spPr>
      </p:pic>
      <p:sp>
        <p:nvSpPr>
          <p:cNvPr id="2" name="Title 1">
            <a:extLst>
              <a:ext uri="{FF2B5EF4-FFF2-40B4-BE49-F238E27FC236}">
                <a16:creationId xmlns:a16="http://schemas.microsoft.com/office/drawing/2014/main" id="{B1B69944-459A-4627-952F-510041DB561D}"/>
              </a:ext>
            </a:extLst>
          </p:cNvPr>
          <p:cNvSpPr txBox="1">
            <a:spLocks/>
          </p:cNvSpPr>
          <p:nvPr/>
        </p:nvSpPr>
        <p:spPr>
          <a:xfrm>
            <a:off x="776269" y="130502"/>
            <a:ext cx="11296882" cy="8240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Comparing diamonds</a:t>
            </a:r>
            <a:endParaRPr lang="en-GB" b="1" dirty="0"/>
          </a:p>
        </p:txBody>
      </p:sp>
      <p:sp>
        <p:nvSpPr>
          <p:cNvPr id="4" name="TextBox 3">
            <a:extLst>
              <a:ext uri="{FF2B5EF4-FFF2-40B4-BE49-F238E27FC236}">
                <a16:creationId xmlns:a16="http://schemas.microsoft.com/office/drawing/2014/main" id="{79B36036-B979-4691-9002-822E0DF398A0}"/>
              </a:ext>
            </a:extLst>
          </p:cNvPr>
          <p:cNvSpPr txBox="1"/>
          <p:nvPr/>
        </p:nvSpPr>
        <p:spPr>
          <a:xfrm>
            <a:off x="776269" y="1037815"/>
            <a:ext cx="1134217" cy="369332"/>
          </a:xfrm>
          <a:prstGeom prst="rect">
            <a:avLst/>
          </a:prstGeom>
          <a:noFill/>
        </p:spPr>
        <p:txBody>
          <a:bodyPr wrap="square" rtlCol="0">
            <a:spAutoFit/>
          </a:bodyPr>
          <a:lstStyle/>
          <a:p>
            <a:r>
              <a:rPr lang="en-GB" dirty="0"/>
              <a:t>Fenland</a:t>
            </a:r>
          </a:p>
        </p:txBody>
      </p:sp>
      <p:sp>
        <p:nvSpPr>
          <p:cNvPr id="8" name="Footer Placeholder 3">
            <a:extLst>
              <a:ext uri="{FF2B5EF4-FFF2-40B4-BE49-F238E27FC236}">
                <a16:creationId xmlns:a16="http://schemas.microsoft.com/office/drawing/2014/main" id="{F85B8760-6401-4885-8D19-D913F3C0A1E5}"/>
              </a:ext>
            </a:extLst>
          </p:cNvPr>
          <p:cNvSpPr>
            <a:spLocks noGrp="1"/>
          </p:cNvSpPr>
          <p:nvPr>
            <p:ph type="ftr" sz="quarter" idx="11"/>
          </p:nvPr>
        </p:nvSpPr>
        <p:spPr>
          <a:xfrm>
            <a:off x="0" y="6548799"/>
            <a:ext cx="4973915" cy="309201"/>
          </a:xfrm>
        </p:spPr>
        <p:txBody>
          <a:bodyPr/>
          <a:lstStyle/>
          <a:p>
            <a:r>
              <a:rPr lang="en-US" spc="200" dirty="0">
                <a:solidFill>
                  <a:schemeClr val="bg1"/>
                </a:solidFill>
              </a:rPr>
              <a:t>Fenland</a:t>
            </a:r>
          </a:p>
        </p:txBody>
      </p:sp>
      <p:sp>
        <p:nvSpPr>
          <p:cNvPr id="9" name="Slide Number Placeholder 4">
            <a:extLst>
              <a:ext uri="{FF2B5EF4-FFF2-40B4-BE49-F238E27FC236}">
                <a16:creationId xmlns:a16="http://schemas.microsoft.com/office/drawing/2014/main" id="{DE48D553-2371-4BA8-A624-2F22AEB62D5E}"/>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34</a:t>
            </a:fld>
            <a:endParaRPr lang="en-US" dirty="0"/>
          </a:p>
        </p:txBody>
      </p:sp>
      <p:sp>
        <p:nvSpPr>
          <p:cNvPr id="7" name="Rectangle: Rounded Corners 6">
            <a:extLst>
              <a:ext uri="{FF2B5EF4-FFF2-40B4-BE49-F238E27FC236}">
                <a16:creationId xmlns:a16="http://schemas.microsoft.com/office/drawing/2014/main" id="{0D8A662D-779E-48AE-8CDA-AA12CD2E842D}"/>
              </a:ext>
            </a:extLst>
          </p:cNvPr>
          <p:cNvSpPr/>
          <p:nvPr/>
        </p:nvSpPr>
        <p:spPr>
          <a:xfrm>
            <a:off x="7517422" y="154523"/>
            <a:ext cx="4555729" cy="10556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400" dirty="0"/>
              <a:t>Fenland diamond highlights more households on lower incomes (52% on less than £30K compared to 42%) and less on higher incomes than across the whole area (21% on incomes more than £50K compared to 30%)</a:t>
            </a:r>
          </a:p>
        </p:txBody>
      </p:sp>
      <p:sp>
        <p:nvSpPr>
          <p:cNvPr id="5" name="TextBox 4">
            <a:extLst>
              <a:ext uri="{FF2B5EF4-FFF2-40B4-BE49-F238E27FC236}">
                <a16:creationId xmlns:a16="http://schemas.microsoft.com/office/drawing/2014/main" id="{C13E0028-ACE0-406D-A779-DB3FF7D1E1FA}"/>
              </a:ext>
            </a:extLst>
          </p:cNvPr>
          <p:cNvSpPr txBox="1"/>
          <p:nvPr/>
        </p:nvSpPr>
        <p:spPr>
          <a:xfrm>
            <a:off x="776269" y="3815149"/>
            <a:ext cx="1134217" cy="369332"/>
          </a:xfrm>
          <a:prstGeom prst="rect">
            <a:avLst/>
          </a:prstGeom>
          <a:noFill/>
        </p:spPr>
        <p:txBody>
          <a:bodyPr wrap="square" rtlCol="0">
            <a:spAutoFit/>
          </a:bodyPr>
          <a:lstStyle/>
          <a:p>
            <a:r>
              <a:rPr lang="en-GB" dirty="0"/>
              <a:t>All</a:t>
            </a:r>
          </a:p>
        </p:txBody>
      </p:sp>
    </p:spTree>
    <p:extLst>
      <p:ext uri="{BB962C8B-B14F-4D97-AF65-F5344CB8AC3E}">
        <p14:creationId xmlns:p14="http://schemas.microsoft.com/office/powerpoint/2010/main" val="12765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C5622D-E33D-9610-BD8B-C1B42C38C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a:extLst>
              <a:ext uri="{FF2B5EF4-FFF2-40B4-BE49-F238E27FC236}">
                <a16:creationId xmlns:a16="http://schemas.microsoft.com/office/drawing/2014/main" id="{A6806FBA-6112-6A64-BB59-87C1521D33C4}"/>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 name="Straight Connector 3">
            <a:extLst>
              <a:ext uri="{FF2B5EF4-FFF2-40B4-BE49-F238E27FC236}">
                <a16:creationId xmlns:a16="http://schemas.microsoft.com/office/drawing/2014/main" id="{10C0E6A3-FAFD-32DA-55EC-072C076691A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48BE5F6-3657-A5B5-406E-46B78AD7DB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 name="Rectangle 5">
            <a:extLst>
              <a:ext uri="{FF2B5EF4-FFF2-40B4-BE49-F238E27FC236}">
                <a16:creationId xmlns:a16="http://schemas.microsoft.com/office/drawing/2014/main" id="{5858C89C-0C2B-F92D-B9F3-715724CEFE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05497B2-B778-BF05-3394-CBEBE99A0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 name="Title 1">
            <a:extLst>
              <a:ext uri="{FF2B5EF4-FFF2-40B4-BE49-F238E27FC236}">
                <a16:creationId xmlns:a16="http://schemas.microsoft.com/office/drawing/2014/main" id="{F6917B22-3DB1-58DB-14FC-93755A27D1DF}"/>
              </a:ext>
            </a:extLst>
          </p:cNvPr>
          <p:cNvSpPr txBox="1">
            <a:spLocks/>
          </p:cNvSpPr>
          <p:nvPr/>
        </p:nvSpPr>
        <p:spPr>
          <a:xfrm>
            <a:off x="8363349" y="1504687"/>
            <a:ext cx="3828347" cy="1873219"/>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dirty="0"/>
              <a:t>Comparing the diamond-o-gram to housing costs</a:t>
            </a:r>
          </a:p>
        </p:txBody>
      </p:sp>
      <p:grpSp>
        <p:nvGrpSpPr>
          <p:cNvPr id="9" name="Group 8">
            <a:extLst>
              <a:ext uri="{FF2B5EF4-FFF2-40B4-BE49-F238E27FC236}">
                <a16:creationId xmlns:a16="http://schemas.microsoft.com/office/drawing/2014/main" id="{36F724C3-B49F-EE19-240F-289E4D47516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49418" y="477854"/>
            <a:ext cx="3690924" cy="1899398"/>
            <a:chOff x="7807230" y="2012810"/>
            <a:chExt cx="3251252" cy="3459865"/>
          </a:xfrm>
        </p:grpSpPr>
        <p:sp>
          <p:nvSpPr>
            <p:cNvPr id="10" name="Rectangle 9">
              <a:extLst>
                <a:ext uri="{FF2B5EF4-FFF2-40B4-BE49-F238E27FC236}">
                  <a16:creationId xmlns:a16="http://schemas.microsoft.com/office/drawing/2014/main" id="{EC2B92D3-9BC9-EF32-BCDF-FB17478AD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0818778-FDB5-7C37-98AF-19B7057DA7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12" name="Straight Connector 11">
            <a:extLst>
              <a:ext uri="{FF2B5EF4-FFF2-40B4-BE49-F238E27FC236}">
                <a16:creationId xmlns:a16="http://schemas.microsoft.com/office/drawing/2014/main" id="{98B8A8BD-0EE1-92F2-A50B-D6B5F088CA5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680960" y="3526496"/>
            <a:ext cx="284442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5A490FED-273A-9966-FC74-4066F94EE9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5132" y="5447610"/>
            <a:ext cx="163726" cy="164592"/>
          </a:xfrm>
          <a:prstGeom prst="rect">
            <a:avLst/>
          </a:prstGeom>
          <a:solidFill>
            <a:srgbClr val="FF26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05E79C71-F37C-7F1B-3A08-75231CB17CD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39509" y="2542318"/>
            <a:ext cx="3690924" cy="3074978"/>
            <a:chOff x="7807230" y="2012810"/>
            <a:chExt cx="3251252" cy="3459865"/>
          </a:xfrm>
        </p:grpSpPr>
        <p:sp>
          <p:nvSpPr>
            <p:cNvPr id="15" name="Rectangle 14">
              <a:extLst>
                <a:ext uri="{FF2B5EF4-FFF2-40B4-BE49-F238E27FC236}">
                  <a16:creationId xmlns:a16="http://schemas.microsoft.com/office/drawing/2014/main" id="{02E6D6D8-1E10-3FC3-B432-3EC0E2A49C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8F321AE-567F-C6FF-B8B5-49958C3280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A00C07D2-B3EB-B49D-E45C-6CEF2FE2F2A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501429" y="472933"/>
            <a:ext cx="3690924" cy="3074978"/>
            <a:chOff x="7807230" y="2012810"/>
            <a:chExt cx="3251252" cy="3459865"/>
          </a:xfrm>
        </p:grpSpPr>
        <p:sp>
          <p:nvSpPr>
            <p:cNvPr id="18" name="Rectangle 17">
              <a:extLst>
                <a:ext uri="{FF2B5EF4-FFF2-40B4-BE49-F238E27FC236}">
                  <a16:creationId xmlns:a16="http://schemas.microsoft.com/office/drawing/2014/main" id="{87CDF643-F208-B09C-AA6F-4C3C1C375F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E6BA8196-1722-0A9C-B889-CEBC613060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8A5974C-6A13-07FF-AD91-FFABD8319A7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496017" y="3709644"/>
            <a:ext cx="3690924" cy="1899398"/>
            <a:chOff x="7807230" y="2012810"/>
            <a:chExt cx="3251252" cy="3459865"/>
          </a:xfrm>
        </p:grpSpPr>
        <p:sp>
          <p:nvSpPr>
            <p:cNvPr id="21" name="Rectangle 20">
              <a:extLst>
                <a:ext uri="{FF2B5EF4-FFF2-40B4-BE49-F238E27FC236}">
                  <a16:creationId xmlns:a16="http://schemas.microsoft.com/office/drawing/2014/main" id="{2FFA88D3-D091-8CB6-E149-96F32173EB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D2118ABE-7C50-1C36-38C6-7B665ABC2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42" name="Picture 41">
            <a:extLst>
              <a:ext uri="{FF2B5EF4-FFF2-40B4-BE49-F238E27FC236}">
                <a16:creationId xmlns:a16="http://schemas.microsoft.com/office/drawing/2014/main" id="{4B4E122F-56FE-92EB-4665-FCF52CEEC720}"/>
              </a:ext>
            </a:extLst>
          </p:cNvPr>
          <p:cNvPicPr>
            <a:picLocks noChangeAspect="1"/>
          </p:cNvPicPr>
          <p:nvPr/>
        </p:nvPicPr>
        <p:blipFill rotWithShape="1">
          <a:blip r:embed="rId3"/>
          <a:srcRect l="8210" t="32635" r="11500" b="10349"/>
          <a:stretch/>
        </p:blipFill>
        <p:spPr>
          <a:xfrm>
            <a:off x="4551742" y="3755718"/>
            <a:ext cx="3603113" cy="1806044"/>
          </a:xfrm>
          <a:prstGeom prst="rect">
            <a:avLst/>
          </a:prstGeom>
        </p:spPr>
      </p:pic>
      <p:pic>
        <p:nvPicPr>
          <p:cNvPr id="23" name="Picture 22">
            <a:extLst>
              <a:ext uri="{FF2B5EF4-FFF2-40B4-BE49-F238E27FC236}">
                <a16:creationId xmlns:a16="http://schemas.microsoft.com/office/drawing/2014/main" id="{C3C2F16C-D994-43BF-97DC-FB0EAACBE6C8}"/>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4" name="Straight Connector 23">
            <a:extLst>
              <a:ext uri="{FF2B5EF4-FFF2-40B4-BE49-F238E27FC236}">
                <a16:creationId xmlns:a16="http://schemas.microsoft.com/office/drawing/2014/main" id="{277C7F1B-BD02-36F6-87F8-DA7444ED2B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5" name="Slide Number Placeholder 4">
            <a:extLst>
              <a:ext uri="{FF2B5EF4-FFF2-40B4-BE49-F238E27FC236}">
                <a16:creationId xmlns:a16="http://schemas.microsoft.com/office/drawing/2014/main" id="{C216264D-7EC0-F4B7-FE24-68B7A3701260}"/>
              </a:ext>
            </a:extLst>
          </p:cNvPr>
          <p:cNvSpPr>
            <a:spLocks noGrp="1"/>
          </p:cNvSpPr>
          <p:nvPr>
            <p:ph type="sldNum" sz="quarter" idx="12"/>
          </p:nvPr>
        </p:nvSpPr>
        <p:spPr>
          <a:xfrm>
            <a:off x="11380981" y="6354421"/>
            <a:ext cx="811019" cy="503579"/>
          </a:xfrm>
        </p:spPr>
        <p:txBody>
          <a:bodyPr vert="horz" lIns="91440" tIns="45720" rIns="91440" bIns="45720" rtlCol="0" anchor="t">
            <a:normAutofit/>
          </a:bodyPr>
          <a:lstStyle/>
          <a:p>
            <a:pPr>
              <a:lnSpc>
                <a:spcPct val="90000"/>
              </a:lnSpc>
              <a:spcAft>
                <a:spcPts val="600"/>
              </a:spcAft>
            </a:pPr>
            <a:fld id="{0D309695-DEC3-40DA-9DF5-330280C9D0E8}" type="slidenum">
              <a:rPr lang="en-US" smtClean="0"/>
              <a:pPr>
                <a:lnSpc>
                  <a:spcPct val="90000"/>
                </a:lnSpc>
                <a:spcAft>
                  <a:spcPts val="600"/>
                </a:spcAft>
              </a:pPr>
              <a:t>35</a:t>
            </a:fld>
            <a:endParaRPr lang="en-US" dirty="0"/>
          </a:p>
        </p:txBody>
      </p:sp>
      <p:sp>
        <p:nvSpPr>
          <p:cNvPr id="27" name="TextBox 26">
            <a:extLst>
              <a:ext uri="{FF2B5EF4-FFF2-40B4-BE49-F238E27FC236}">
                <a16:creationId xmlns:a16="http://schemas.microsoft.com/office/drawing/2014/main" id="{32494E2D-AA3C-30A9-B8BC-95D593EAE469}"/>
              </a:ext>
            </a:extLst>
          </p:cNvPr>
          <p:cNvSpPr txBox="1"/>
          <p:nvPr/>
        </p:nvSpPr>
        <p:spPr>
          <a:xfrm>
            <a:off x="4038891" y="453565"/>
            <a:ext cx="331596" cy="369332"/>
          </a:xfrm>
          <a:prstGeom prst="rect">
            <a:avLst/>
          </a:prstGeom>
          <a:solidFill>
            <a:schemeClr val="tx1"/>
          </a:solidFill>
        </p:spPr>
        <p:txBody>
          <a:bodyPr wrap="square" rtlCol="0">
            <a:spAutoFit/>
          </a:bodyPr>
          <a:lstStyle/>
          <a:p>
            <a:r>
              <a:rPr lang="en-GB" dirty="0">
                <a:solidFill>
                  <a:srgbClr val="FF0000"/>
                </a:solidFill>
              </a:rPr>
              <a:t>1</a:t>
            </a:r>
          </a:p>
        </p:txBody>
      </p:sp>
      <p:sp>
        <p:nvSpPr>
          <p:cNvPr id="29" name="TextBox 28">
            <a:extLst>
              <a:ext uri="{FF2B5EF4-FFF2-40B4-BE49-F238E27FC236}">
                <a16:creationId xmlns:a16="http://schemas.microsoft.com/office/drawing/2014/main" id="{D6DC6862-C5E8-0DF9-708A-D39E3E71048C}"/>
              </a:ext>
            </a:extLst>
          </p:cNvPr>
          <p:cNvSpPr txBox="1"/>
          <p:nvPr/>
        </p:nvSpPr>
        <p:spPr>
          <a:xfrm>
            <a:off x="7860756" y="453565"/>
            <a:ext cx="331597" cy="369332"/>
          </a:xfrm>
          <a:prstGeom prst="rect">
            <a:avLst/>
          </a:prstGeom>
          <a:solidFill>
            <a:schemeClr val="tx1"/>
          </a:solidFill>
        </p:spPr>
        <p:txBody>
          <a:bodyPr wrap="square" rtlCol="0">
            <a:spAutoFit/>
          </a:bodyPr>
          <a:lstStyle/>
          <a:p>
            <a:r>
              <a:rPr lang="en-GB" dirty="0">
                <a:solidFill>
                  <a:srgbClr val="FF0000"/>
                </a:solidFill>
              </a:rPr>
              <a:t>2</a:t>
            </a:r>
          </a:p>
        </p:txBody>
      </p:sp>
      <p:sp>
        <p:nvSpPr>
          <p:cNvPr id="31" name="TextBox 30">
            <a:extLst>
              <a:ext uri="{FF2B5EF4-FFF2-40B4-BE49-F238E27FC236}">
                <a16:creationId xmlns:a16="http://schemas.microsoft.com/office/drawing/2014/main" id="{7DF4777F-F32B-27B3-903F-E45B9504C6A3}"/>
              </a:ext>
            </a:extLst>
          </p:cNvPr>
          <p:cNvSpPr txBox="1"/>
          <p:nvPr/>
        </p:nvSpPr>
        <p:spPr>
          <a:xfrm>
            <a:off x="4038892" y="2563278"/>
            <a:ext cx="281900" cy="369332"/>
          </a:xfrm>
          <a:prstGeom prst="rect">
            <a:avLst/>
          </a:prstGeom>
          <a:solidFill>
            <a:schemeClr val="tx1"/>
          </a:solidFill>
        </p:spPr>
        <p:txBody>
          <a:bodyPr wrap="square" rtlCol="0">
            <a:spAutoFit/>
          </a:bodyPr>
          <a:lstStyle/>
          <a:p>
            <a:r>
              <a:rPr lang="en-GB" dirty="0">
                <a:solidFill>
                  <a:srgbClr val="FF0000"/>
                </a:solidFill>
              </a:rPr>
              <a:t>3</a:t>
            </a:r>
          </a:p>
        </p:txBody>
      </p:sp>
      <p:graphicFrame>
        <p:nvGraphicFramePr>
          <p:cNvPr id="40" name="Table 39">
            <a:extLst>
              <a:ext uri="{FF2B5EF4-FFF2-40B4-BE49-F238E27FC236}">
                <a16:creationId xmlns:a16="http://schemas.microsoft.com/office/drawing/2014/main" id="{C377DBB6-04B8-73E1-5443-4B1FEDA31BED}"/>
              </a:ext>
            </a:extLst>
          </p:cNvPr>
          <p:cNvGraphicFramePr>
            <a:graphicFrameLocks noGrp="1"/>
          </p:cNvGraphicFramePr>
          <p:nvPr>
            <p:extLst>
              <p:ext uri="{D42A27DB-BD31-4B8C-83A1-F6EECF244321}">
                <p14:modId xmlns:p14="http://schemas.microsoft.com/office/powerpoint/2010/main" val="2128197046"/>
              </p:ext>
            </p:extLst>
          </p:nvPr>
        </p:nvGraphicFramePr>
        <p:xfrm>
          <a:off x="4551742" y="835281"/>
          <a:ext cx="3557706" cy="2593716"/>
        </p:xfrm>
        <a:graphic>
          <a:graphicData uri="http://schemas.openxmlformats.org/drawingml/2006/table">
            <a:tbl>
              <a:tblPr firstRow="1">
                <a:tableStyleId>{5C22544A-7EE6-4342-B048-85BDC9FD1C3A}</a:tableStyleId>
              </a:tblPr>
              <a:tblGrid>
                <a:gridCol w="1441520">
                  <a:extLst>
                    <a:ext uri="{9D8B030D-6E8A-4147-A177-3AD203B41FA5}">
                      <a16:colId xmlns:a16="http://schemas.microsoft.com/office/drawing/2014/main" val="51333165"/>
                    </a:ext>
                  </a:extLst>
                </a:gridCol>
                <a:gridCol w="726078">
                  <a:extLst>
                    <a:ext uri="{9D8B030D-6E8A-4147-A177-3AD203B41FA5}">
                      <a16:colId xmlns:a16="http://schemas.microsoft.com/office/drawing/2014/main" val="2590346686"/>
                    </a:ext>
                  </a:extLst>
                </a:gridCol>
                <a:gridCol w="726077">
                  <a:extLst>
                    <a:ext uri="{9D8B030D-6E8A-4147-A177-3AD203B41FA5}">
                      <a16:colId xmlns:a16="http://schemas.microsoft.com/office/drawing/2014/main" val="2110719262"/>
                    </a:ext>
                  </a:extLst>
                </a:gridCol>
                <a:gridCol w="664031">
                  <a:extLst>
                    <a:ext uri="{9D8B030D-6E8A-4147-A177-3AD203B41FA5}">
                      <a16:colId xmlns:a16="http://schemas.microsoft.com/office/drawing/2014/main" val="2663437825"/>
                    </a:ext>
                  </a:extLst>
                </a:gridCol>
              </a:tblGrid>
              <a:tr h="216143">
                <a:tc>
                  <a:txBody>
                    <a:bodyPr/>
                    <a:lstStyle/>
                    <a:p>
                      <a:pPr algn="l" fontAlgn="b"/>
                      <a:r>
                        <a:rPr lang="en-GB" sz="1000" b="0" u="none" strike="noStrike" dirty="0">
                          <a:effectLst/>
                        </a:rPr>
                        <a:t>Fenland annual cost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effectLst/>
                        </a:rPr>
                        <a:t> 1 bed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effectLst/>
                        </a:rPr>
                        <a:t> 2 bed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effectLst/>
                        </a:rPr>
                        <a:t> 3 bed </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4056677051"/>
                  </a:ext>
                </a:extLst>
              </a:tr>
              <a:tr h="216143">
                <a:tc>
                  <a:txBody>
                    <a:bodyPr/>
                    <a:lstStyle/>
                    <a:p>
                      <a:pPr algn="l" fontAlgn="b"/>
                      <a:r>
                        <a:rPr lang="en-GB" sz="1000" u="none" strike="noStrike" dirty="0">
                          <a:effectLst/>
                        </a:rPr>
                        <a:t>LA social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solidFill>
                            <a:srgbClr val="000000"/>
                          </a:solidFill>
                          <a:effectLst/>
                        </a:rPr>
                        <a:t>X </a:t>
                      </a:r>
                      <a:endParaRPr lang="en-GB" sz="1000" b="0" i="0" u="none" strike="noStrike" dirty="0">
                        <a:solidFill>
                          <a:srgbClr val="000000"/>
                        </a:solidFill>
                        <a:effectLst/>
                        <a:latin typeface="+mn-lt"/>
                      </a:endParaRPr>
                    </a:p>
                  </a:txBody>
                  <a:tcPr marL="0" marR="0" marT="0" marB="0" anchor="b"/>
                </a:tc>
                <a:tc>
                  <a:txBody>
                    <a:bodyPr/>
                    <a:lstStyle/>
                    <a:p>
                      <a:pPr algn="r" fontAlgn="b"/>
                      <a:r>
                        <a:rPr lang="en-GB" sz="1000" b="0" u="none" strike="noStrike" dirty="0">
                          <a:solidFill>
                            <a:srgbClr val="000000"/>
                          </a:solidFill>
                          <a:effectLst/>
                        </a:rPr>
                        <a:t>X </a:t>
                      </a:r>
                      <a:endParaRPr lang="en-GB" sz="1000" b="0" i="0" u="none" strike="noStrike" dirty="0">
                        <a:solidFill>
                          <a:srgbClr val="000000"/>
                        </a:solidFill>
                        <a:effectLst/>
                        <a:latin typeface="+mn-lt"/>
                      </a:endParaRPr>
                    </a:p>
                  </a:txBody>
                  <a:tcPr marL="0" marR="0" marT="0" marB="0" anchor="b"/>
                </a:tc>
                <a:tc>
                  <a:txBody>
                    <a:bodyPr/>
                    <a:lstStyle/>
                    <a:p>
                      <a:pPr algn="r" fontAlgn="b"/>
                      <a:r>
                        <a:rPr lang="en-GB" sz="1000" b="0" u="none" strike="noStrike" dirty="0">
                          <a:solidFill>
                            <a:srgbClr val="000000"/>
                          </a:solidFill>
                          <a:effectLst/>
                        </a:rPr>
                        <a:t>X </a:t>
                      </a:r>
                      <a:endParaRPr lang="en-GB"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316406227"/>
                  </a:ext>
                </a:extLst>
              </a:tr>
              <a:tr h="216143">
                <a:tc>
                  <a:txBody>
                    <a:bodyPr/>
                    <a:lstStyle/>
                    <a:p>
                      <a:pPr algn="l" fontAlgn="b"/>
                      <a:r>
                        <a:rPr lang="en-GB" sz="1000" u="none" strike="noStrike" dirty="0">
                          <a:effectLst/>
                        </a:rPr>
                        <a:t>HA social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rPr>
                        <a:t> £   4,148 </a:t>
                      </a:r>
                      <a:endParaRPr lang="en-GB" sz="10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rPr>
                        <a:t> £   4,629 </a:t>
                      </a:r>
                      <a:endParaRPr lang="en-GB" sz="10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rPr>
                        <a:t> £   5,121 </a:t>
                      </a:r>
                      <a:endParaRPr lang="en-GB" sz="1000" b="0" i="0" u="none" strike="noStrike" kern="1200" dirty="0">
                        <a:solidFill>
                          <a:srgbClr val="000000"/>
                        </a:solidFill>
                        <a:effectLst/>
                        <a:latin typeface="+mn-lt"/>
                        <a:ea typeface="+mn-ea"/>
                        <a:cs typeface="+mn-cs"/>
                      </a:endParaRPr>
                    </a:p>
                  </a:txBody>
                  <a:tcPr marL="0" marR="0" marT="0" marB="0" anchor="b"/>
                </a:tc>
                <a:extLst>
                  <a:ext uri="{0D108BD9-81ED-4DB2-BD59-A6C34878D82A}">
                    <a16:rowId xmlns:a16="http://schemas.microsoft.com/office/drawing/2014/main" val="4083638268"/>
                  </a:ext>
                </a:extLst>
              </a:tr>
              <a:tr h="216143">
                <a:tc>
                  <a:txBody>
                    <a:bodyPr/>
                    <a:lstStyle/>
                    <a:p>
                      <a:pPr algn="l" fontAlgn="b"/>
                      <a:r>
                        <a:rPr lang="en-GB" sz="1000" u="none" strike="noStrike" dirty="0">
                          <a:effectLst/>
                        </a:rPr>
                        <a:t>HA affordable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rPr>
                        <a:t> £   4,523 </a:t>
                      </a:r>
                      <a:endParaRPr lang="en-GB" sz="10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rPr>
                        <a:t> £   5,610 </a:t>
                      </a:r>
                      <a:endParaRPr lang="en-GB" sz="10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rPr>
                        <a:t> £   6,380 </a:t>
                      </a:r>
                      <a:endParaRPr lang="en-GB" sz="1000" b="0" i="0" u="none" strike="noStrike" kern="1200" dirty="0">
                        <a:solidFill>
                          <a:srgbClr val="000000"/>
                        </a:solidFill>
                        <a:effectLst/>
                        <a:latin typeface="+mn-lt"/>
                        <a:ea typeface="+mn-ea"/>
                        <a:cs typeface="+mn-cs"/>
                      </a:endParaRPr>
                    </a:p>
                  </a:txBody>
                  <a:tcPr marL="0" marR="0" marT="0" marB="0" anchor="b"/>
                </a:tc>
                <a:extLst>
                  <a:ext uri="{0D108BD9-81ED-4DB2-BD59-A6C34878D82A}">
                    <a16:rowId xmlns:a16="http://schemas.microsoft.com/office/drawing/2014/main" val="3218272329"/>
                  </a:ext>
                </a:extLst>
              </a:tr>
              <a:tr h="216143">
                <a:tc>
                  <a:txBody>
                    <a:bodyPr/>
                    <a:lstStyle/>
                    <a:p>
                      <a:pPr algn="l" fontAlgn="b"/>
                      <a:r>
                        <a:rPr lang="en-GB" sz="1000" u="none" strike="noStrike" dirty="0">
                          <a:effectLst/>
                        </a:rPr>
                        <a:t>LA affordable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rPr>
                        <a:t>X </a:t>
                      </a:r>
                      <a:endParaRPr lang="en-GB" sz="10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rPr>
                        <a:t>X </a:t>
                      </a:r>
                      <a:endParaRPr lang="en-GB" sz="10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rPr>
                        <a:t>X </a:t>
                      </a:r>
                      <a:endParaRPr lang="en-GB" sz="1000" b="0" i="0" u="none" strike="noStrike" kern="1200" dirty="0">
                        <a:solidFill>
                          <a:srgbClr val="000000"/>
                        </a:solidFill>
                        <a:effectLst/>
                        <a:latin typeface="+mn-lt"/>
                        <a:ea typeface="+mn-ea"/>
                        <a:cs typeface="+mn-cs"/>
                      </a:endParaRPr>
                    </a:p>
                  </a:txBody>
                  <a:tcPr marL="0" marR="0" marT="0" marB="0" anchor="b"/>
                </a:tc>
                <a:extLst>
                  <a:ext uri="{0D108BD9-81ED-4DB2-BD59-A6C34878D82A}">
                    <a16:rowId xmlns:a16="http://schemas.microsoft.com/office/drawing/2014/main" val="2040477775"/>
                  </a:ext>
                </a:extLst>
              </a:tr>
              <a:tr h="216143">
                <a:tc>
                  <a:txBody>
                    <a:bodyPr/>
                    <a:lstStyle/>
                    <a:p>
                      <a:pPr algn="l" fontAlgn="b"/>
                      <a:r>
                        <a:rPr lang="en-GB" sz="1000" u="none" strike="noStrike" dirty="0">
                          <a:effectLst/>
                        </a:rPr>
                        <a:t>Intermediate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rPr>
                        <a:t> £   4,732 </a:t>
                      </a:r>
                      <a:endParaRPr lang="en-GB" sz="10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rPr>
                        <a:t> £   6,071 </a:t>
                      </a:r>
                      <a:endParaRPr lang="en-GB" sz="10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rPr>
                        <a:t> £   7,280 </a:t>
                      </a:r>
                      <a:endParaRPr lang="en-GB" sz="1000" b="0" i="0" u="none" strike="noStrike" kern="1200" dirty="0">
                        <a:solidFill>
                          <a:srgbClr val="000000"/>
                        </a:solidFill>
                        <a:effectLst/>
                        <a:latin typeface="+mn-lt"/>
                        <a:ea typeface="+mn-ea"/>
                        <a:cs typeface="+mn-cs"/>
                      </a:endParaRPr>
                    </a:p>
                  </a:txBody>
                  <a:tcPr marL="0" marR="0" marT="0" marB="0" anchor="b"/>
                </a:tc>
                <a:extLst>
                  <a:ext uri="{0D108BD9-81ED-4DB2-BD59-A6C34878D82A}">
                    <a16:rowId xmlns:a16="http://schemas.microsoft.com/office/drawing/2014/main" val="746952993"/>
                  </a:ext>
                </a:extLst>
              </a:tr>
              <a:tr h="216143">
                <a:tc>
                  <a:txBody>
                    <a:bodyPr/>
                    <a:lstStyle/>
                    <a:p>
                      <a:pPr algn="l" fontAlgn="b"/>
                      <a:r>
                        <a:rPr lang="en-GB" sz="1000" u="none" strike="noStrike" dirty="0">
                          <a:effectLst/>
                        </a:rPr>
                        <a:t>Median private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rPr>
                        <a:t> £   5,928 </a:t>
                      </a:r>
                      <a:endParaRPr lang="en-GB" sz="10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rPr>
                        <a:t> £   7,592 </a:t>
                      </a:r>
                      <a:endParaRPr lang="en-GB" sz="10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rPr>
                        <a:t> £   9,113 </a:t>
                      </a:r>
                      <a:endParaRPr lang="en-GB" sz="1000" b="0" i="0" u="none" strike="noStrike" kern="1200" dirty="0">
                        <a:solidFill>
                          <a:srgbClr val="000000"/>
                        </a:solidFill>
                        <a:effectLst/>
                        <a:latin typeface="+mn-lt"/>
                        <a:ea typeface="+mn-ea"/>
                        <a:cs typeface="+mn-cs"/>
                      </a:endParaRPr>
                    </a:p>
                  </a:txBody>
                  <a:tcPr marL="0" marR="0" marT="0" marB="0" anchor="b"/>
                </a:tc>
                <a:extLst>
                  <a:ext uri="{0D108BD9-81ED-4DB2-BD59-A6C34878D82A}">
                    <a16:rowId xmlns:a16="http://schemas.microsoft.com/office/drawing/2014/main" val="1598849496"/>
                  </a:ext>
                </a:extLst>
              </a:tr>
              <a:tr h="216143">
                <a:tc>
                  <a:txBody>
                    <a:bodyPr/>
                    <a:lstStyle/>
                    <a:p>
                      <a:pPr algn="l" fontAlgn="b"/>
                      <a:r>
                        <a:rPr lang="en-GB" sz="1000" u="none" strike="noStrike" dirty="0">
                          <a:effectLst/>
                        </a:rPr>
                        <a:t>Homebuy</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rPr>
                        <a:t> £   4,732 </a:t>
                      </a:r>
                      <a:endParaRPr lang="en-GB" sz="10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rPr>
                        <a:t> £   7,124 </a:t>
                      </a:r>
                      <a:endParaRPr lang="en-GB" sz="10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rPr>
                        <a:t> £   9,100 </a:t>
                      </a:r>
                      <a:endParaRPr lang="en-GB" sz="1000" b="0" i="0" u="none" strike="noStrike" kern="1200" dirty="0">
                        <a:solidFill>
                          <a:srgbClr val="000000"/>
                        </a:solidFill>
                        <a:effectLst/>
                        <a:latin typeface="+mn-lt"/>
                        <a:ea typeface="+mn-ea"/>
                        <a:cs typeface="+mn-cs"/>
                      </a:endParaRPr>
                    </a:p>
                  </a:txBody>
                  <a:tcPr marL="0" marR="0" marT="0" marB="0" anchor="b"/>
                </a:tc>
                <a:extLst>
                  <a:ext uri="{0D108BD9-81ED-4DB2-BD59-A6C34878D82A}">
                    <a16:rowId xmlns:a16="http://schemas.microsoft.com/office/drawing/2014/main" val="4057487886"/>
                  </a:ext>
                </a:extLst>
              </a:tr>
              <a:tr h="216143">
                <a:tc>
                  <a:txBody>
                    <a:bodyPr/>
                    <a:lstStyle/>
                    <a:p>
                      <a:pPr algn="l" fontAlgn="b"/>
                      <a:r>
                        <a:rPr lang="en-GB" sz="1000" u="none" strike="noStrike" dirty="0">
                          <a:effectLst/>
                        </a:rPr>
                        <a:t>LQ resale</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rPr>
                        <a:t> £   3,380 </a:t>
                      </a:r>
                      <a:endParaRPr lang="en-GB" sz="10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rPr>
                        <a:t> £   4,667 </a:t>
                      </a:r>
                      <a:endParaRPr lang="en-GB" sz="10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rPr>
                        <a:t> £   8,983 </a:t>
                      </a:r>
                      <a:endParaRPr lang="en-GB" sz="1000" b="0" i="0" u="none" strike="noStrike" kern="1200" dirty="0">
                        <a:solidFill>
                          <a:srgbClr val="000000"/>
                        </a:solidFill>
                        <a:effectLst/>
                        <a:latin typeface="+mn-lt"/>
                        <a:ea typeface="+mn-ea"/>
                        <a:cs typeface="+mn-cs"/>
                      </a:endParaRPr>
                    </a:p>
                  </a:txBody>
                  <a:tcPr marL="0" marR="0" marT="0" marB="0" anchor="b"/>
                </a:tc>
                <a:extLst>
                  <a:ext uri="{0D108BD9-81ED-4DB2-BD59-A6C34878D82A}">
                    <a16:rowId xmlns:a16="http://schemas.microsoft.com/office/drawing/2014/main" val="3144066353"/>
                  </a:ext>
                </a:extLst>
              </a:tr>
              <a:tr h="216143">
                <a:tc>
                  <a:txBody>
                    <a:bodyPr/>
                    <a:lstStyle/>
                    <a:p>
                      <a:pPr algn="l" fontAlgn="b"/>
                      <a:r>
                        <a:rPr lang="en-GB" sz="1000" u="none" strike="noStrike" dirty="0">
                          <a:effectLst/>
                        </a:rPr>
                        <a:t>Avg resale</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rPr>
                        <a:t> £   4,082 </a:t>
                      </a:r>
                      <a:endParaRPr lang="en-GB" sz="10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rPr>
                        <a:t> £   5,239 </a:t>
                      </a:r>
                      <a:endParaRPr lang="en-GB" sz="10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rPr>
                        <a:t> £ 10,465 </a:t>
                      </a:r>
                      <a:endParaRPr lang="en-GB" sz="1000" b="0" i="0" u="none" strike="noStrike" kern="1200" dirty="0">
                        <a:solidFill>
                          <a:srgbClr val="000000"/>
                        </a:solidFill>
                        <a:effectLst/>
                        <a:latin typeface="+mn-lt"/>
                        <a:ea typeface="+mn-ea"/>
                        <a:cs typeface="+mn-cs"/>
                      </a:endParaRPr>
                    </a:p>
                  </a:txBody>
                  <a:tcPr marL="0" marR="0" marT="0" marB="0" anchor="b"/>
                </a:tc>
                <a:extLst>
                  <a:ext uri="{0D108BD9-81ED-4DB2-BD59-A6C34878D82A}">
                    <a16:rowId xmlns:a16="http://schemas.microsoft.com/office/drawing/2014/main" val="1835506041"/>
                  </a:ext>
                </a:extLst>
              </a:tr>
              <a:tr h="216143">
                <a:tc>
                  <a:txBody>
                    <a:bodyPr/>
                    <a:lstStyle/>
                    <a:p>
                      <a:pPr algn="l" fontAlgn="b"/>
                      <a:r>
                        <a:rPr lang="en-GB" sz="1000" u="none" strike="noStrike" dirty="0">
                          <a:effectLst/>
                        </a:rPr>
                        <a:t>LQ new build</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rPr>
                        <a:t> £   6,565 </a:t>
                      </a:r>
                      <a:endParaRPr lang="en-GB" sz="10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rPr>
                        <a:t> £   7,735 </a:t>
                      </a:r>
                      <a:endParaRPr lang="en-GB" sz="10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rPr>
                        <a:t> £ 11,739 </a:t>
                      </a:r>
                      <a:endParaRPr lang="en-GB" sz="1000" b="0" i="0" u="none" strike="noStrike" kern="1200" dirty="0">
                        <a:solidFill>
                          <a:srgbClr val="000000"/>
                        </a:solidFill>
                        <a:effectLst/>
                        <a:latin typeface="+mn-lt"/>
                        <a:ea typeface="+mn-ea"/>
                        <a:cs typeface="+mn-cs"/>
                      </a:endParaRPr>
                    </a:p>
                  </a:txBody>
                  <a:tcPr marL="0" marR="0" marT="0" marB="0" anchor="b"/>
                </a:tc>
                <a:extLst>
                  <a:ext uri="{0D108BD9-81ED-4DB2-BD59-A6C34878D82A}">
                    <a16:rowId xmlns:a16="http://schemas.microsoft.com/office/drawing/2014/main" val="1548578091"/>
                  </a:ext>
                </a:extLst>
              </a:tr>
              <a:tr h="216143">
                <a:tc>
                  <a:txBody>
                    <a:bodyPr/>
                    <a:lstStyle/>
                    <a:p>
                      <a:pPr algn="l" fontAlgn="b"/>
                      <a:r>
                        <a:rPr lang="en-GB" sz="1000" u="none" strike="noStrike" dirty="0">
                          <a:effectLst/>
                        </a:rPr>
                        <a:t>Avg new build</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rPr>
                        <a:t> £   6,903 </a:t>
                      </a:r>
                      <a:endParaRPr lang="en-GB" sz="10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rPr>
                        <a:t> £   7,904 </a:t>
                      </a:r>
                      <a:endParaRPr lang="en-GB" sz="10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rPr>
                        <a:t> £ 13,091 </a:t>
                      </a:r>
                      <a:endParaRPr lang="en-GB" sz="1000" b="0" i="0" u="none" strike="noStrike" kern="1200" dirty="0">
                        <a:solidFill>
                          <a:srgbClr val="000000"/>
                        </a:solidFill>
                        <a:effectLst/>
                        <a:latin typeface="+mn-lt"/>
                        <a:ea typeface="+mn-ea"/>
                        <a:cs typeface="+mn-cs"/>
                      </a:endParaRPr>
                    </a:p>
                  </a:txBody>
                  <a:tcPr marL="0" marR="0" marT="0" marB="0" anchor="b"/>
                </a:tc>
                <a:extLst>
                  <a:ext uri="{0D108BD9-81ED-4DB2-BD59-A6C34878D82A}">
                    <a16:rowId xmlns:a16="http://schemas.microsoft.com/office/drawing/2014/main" val="2812583024"/>
                  </a:ext>
                </a:extLst>
              </a:tr>
            </a:tbl>
          </a:graphicData>
        </a:graphic>
      </p:graphicFrame>
      <p:sp>
        <p:nvSpPr>
          <p:cNvPr id="33" name="TextBox 32">
            <a:extLst>
              <a:ext uri="{FF2B5EF4-FFF2-40B4-BE49-F238E27FC236}">
                <a16:creationId xmlns:a16="http://schemas.microsoft.com/office/drawing/2014/main" id="{7A03381F-DFCB-676A-5F93-F6203C2AA987}"/>
              </a:ext>
            </a:extLst>
          </p:cNvPr>
          <p:cNvSpPr txBox="1"/>
          <p:nvPr/>
        </p:nvSpPr>
        <p:spPr>
          <a:xfrm>
            <a:off x="7860756" y="3734601"/>
            <a:ext cx="294099" cy="369332"/>
          </a:xfrm>
          <a:prstGeom prst="rect">
            <a:avLst/>
          </a:prstGeom>
          <a:solidFill>
            <a:schemeClr val="tx1"/>
          </a:solidFill>
        </p:spPr>
        <p:txBody>
          <a:bodyPr wrap="square" rtlCol="0">
            <a:spAutoFit/>
          </a:bodyPr>
          <a:lstStyle/>
          <a:p>
            <a:r>
              <a:rPr lang="en-GB" dirty="0">
                <a:solidFill>
                  <a:srgbClr val="FF0000"/>
                </a:solidFill>
              </a:rPr>
              <a:t>4</a:t>
            </a:r>
          </a:p>
        </p:txBody>
      </p:sp>
      <p:sp>
        <p:nvSpPr>
          <p:cNvPr id="34" name="TextBox 33">
            <a:extLst>
              <a:ext uri="{FF2B5EF4-FFF2-40B4-BE49-F238E27FC236}">
                <a16:creationId xmlns:a16="http://schemas.microsoft.com/office/drawing/2014/main" id="{90DEBE52-E111-9DFE-1866-CBDFE0023457}"/>
              </a:ext>
            </a:extLst>
          </p:cNvPr>
          <p:cNvSpPr txBox="1"/>
          <p:nvPr/>
        </p:nvSpPr>
        <p:spPr>
          <a:xfrm>
            <a:off x="8317883" y="3548684"/>
            <a:ext cx="3889508" cy="2554545"/>
          </a:xfrm>
          <a:prstGeom prst="rect">
            <a:avLst/>
          </a:prstGeom>
          <a:noFill/>
        </p:spPr>
        <p:txBody>
          <a:bodyPr wrap="square" rtlCol="0">
            <a:spAutoFit/>
          </a:bodyPr>
          <a:lstStyle/>
          <a:p>
            <a:pPr marL="342900" indent="-342900">
              <a:buAutoNum type="arabicPeriod"/>
            </a:pPr>
            <a:r>
              <a:rPr lang="en-US" sz="1600" dirty="0"/>
              <a:t>The diamond-o-gram represents 100% of households, shaded by £5K income groups</a:t>
            </a:r>
          </a:p>
          <a:p>
            <a:pPr marL="342900" indent="-342900">
              <a:buAutoNum type="arabicPeriod"/>
            </a:pPr>
            <a:r>
              <a:rPr lang="en-US" sz="1600" dirty="0"/>
              <a:t>We have secured comparable data on annual housing costs for different tenures and sizes of homes.</a:t>
            </a:r>
          </a:p>
          <a:p>
            <a:pPr marL="342900" indent="-342900">
              <a:buAutoNum type="arabicPeriod"/>
            </a:pPr>
            <a:r>
              <a:rPr lang="en-US" sz="1600" dirty="0"/>
              <a:t>Times by 3.5 to give a 35% housing affordability ratio</a:t>
            </a:r>
          </a:p>
          <a:p>
            <a:pPr marL="342900" indent="-342900">
              <a:buAutoNum type="arabicPeriod"/>
            </a:pPr>
            <a:r>
              <a:rPr lang="en-US" sz="1600" dirty="0"/>
              <a:t>Place the annual housing cost in line with the diamond-o-gram income bands.</a:t>
            </a:r>
          </a:p>
        </p:txBody>
      </p:sp>
      <p:graphicFrame>
        <p:nvGraphicFramePr>
          <p:cNvPr id="41" name="Table 40">
            <a:extLst>
              <a:ext uri="{FF2B5EF4-FFF2-40B4-BE49-F238E27FC236}">
                <a16:creationId xmlns:a16="http://schemas.microsoft.com/office/drawing/2014/main" id="{C312AC2E-FCD4-BB2C-E6BE-71A6F7B30BEB}"/>
              </a:ext>
            </a:extLst>
          </p:cNvPr>
          <p:cNvGraphicFramePr>
            <a:graphicFrameLocks noGrp="1"/>
          </p:cNvGraphicFramePr>
          <p:nvPr>
            <p:extLst>
              <p:ext uri="{D42A27DB-BD31-4B8C-83A1-F6EECF244321}">
                <p14:modId xmlns:p14="http://schemas.microsoft.com/office/powerpoint/2010/main" val="1924836839"/>
              </p:ext>
            </p:extLst>
          </p:nvPr>
        </p:nvGraphicFramePr>
        <p:xfrm>
          <a:off x="696168" y="2941721"/>
          <a:ext cx="3562324" cy="2504832"/>
        </p:xfrm>
        <a:graphic>
          <a:graphicData uri="http://schemas.openxmlformats.org/drawingml/2006/table">
            <a:tbl>
              <a:tblPr firstRow="1">
                <a:tableStyleId>{5C22544A-7EE6-4342-B048-85BDC9FD1C3A}</a:tableStyleId>
              </a:tblPr>
              <a:tblGrid>
                <a:gridCol w="1741889">
                  <a:extLst>
                    <a:ext uri="{9D8B030D-6E8A-4147-A177-3AD203B41FA5}">
                      <a16:colId xmlns:a16="http://schemas.microsoft.com/office/drawing/2014/main" val="51333165"/>
                    </a:ext>
                  </a:extLst>
                </a:gridCol>
                <a:gridCol w="708504">
                  <a:extLst>
                    <a:ext uri="{9D8B030D-6E8A-4147-A177-3AD203B41FA5}">
                      <a16:colId xmlns:a16="http://schemas.microsoft.com/office/drawing/2014/main" val="2590346686"/>
                    </a:ext>
                  </a:extLst>
                </a:gridCol>
                <a:gridCol w="554852">
                  <a:extLst>
                    <a:ext uri="{9D8B030D-6E8A-4147-A177-3AD203B41FA5}">
                      <a16:colId xmlns:a16="http://schemas.microsoft.com/office/drawing/2014/main" val="2110719262"/>
                    </a:ext>
                  </a:extLst>
                </a:gridCol>
                <a:gridCol w="557079">
                  <a:extLst>
                    <a:ext uri="{9D8B030D-6E8A-4147-A177-3AD203B41FA5}">
                      <a16:colId xmlns:a16="http://schemas.microsoft.com/office/drawing/2014/main" val="2663437825"/>
                    </a:ext>
                  </a:extLst>
                </a:gridCol>
              </a:tblGrid>
              <a:tr h="208736">
                <a:tc>
                  <a:txBody>
                    <a:bodyPr/>
                    <a:lstStyle/>
                    <a:p>
                      <a:pPr algn="l" fontAlgn="b"/>
                      <a:r>
                        <a:rPr lang="en-GB" sz="1000" b="0" u="none" strike="noStrike" dirty="0">
                          <a:effectLst/>
                        </a:rPr>
                        <a:t>Annual cost x 3.5</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effectLst/>
                        </a:rPr>
                        <a:t> 1 bed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effectLst/>
                        </a:rPr>
                        <a:t> 2 bed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effectLst/>
                        </a:rPr>
                        <a:t> 3 bed </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4056677051"/>
                  </a:ext>
                </a:extLst>
              </a:tr>
              <a:tr h="208736">
                <a:tc>
                  <a:txBody>
                    <a:bodyPr/>
                    <a:lstStyle/>
                    <a:p>
                      <a:pPr algn="l" fontAlgn="b"/>
                      <a:r>
                        <a:rPr lang="en-GB" sz="1000" b="0" u="none" strike="noStrike" dirty="0">
                          <a:effectLst/>
                        </a:rPr>
                        <a:t>LA social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solidFill>
                            <a:srgbClr val="000000"/>
                          </a:solidFill>
                          <a:effectLst/>
                        </a:rPr>
                        <a:t>X </a:t>
                      </a:r>
                      <a:endParaRPr lang="en-GB" sz="1000" b="0" i="0" u="none" strike="noStrike" dirty="0">
                        <a:solidFill>
                          <a:srgbClr val="000000"/>
                        </a:solidFill>
                        <a:effectLst/>
                        <a:latin typeface="+mn-lt"/>
                      </a:endParaRPr>
                    </a:p>
                  </a:txBody>
                  <a:tcPr marL="0" marR="0" marT="0" marB="0" anchor="b"/>
                </a:tc>
                <a:tc>
                  <a:txBody>
                    <a:bodyPr/>
                    <a:lstStyle/>
                    <a:p>
                      <a:pPr algn="r" fontAlgn="b"/>
                      <a:r>
                        <a:rPr lang="en-GB" sz="1000" b="0" u="none" strike="noStrike" dirty="0">
                          <a:solidFill>
                            <a:srgbClr val="000000"/>
                          </a:solidFill>
                          <a:effectLst/>
                        </a:rPr>
                        <a:t>X </a:t>
                      </a:r>
                      <a:endParaRPr lang="en-GB" sz="1000" b="0" i="0" u="none" strike="noStrike" dirty="0">
                        <a:solidFill>
                          <a:srgbClr val="000000"/>
                        </a:solidFill>
                        <a:effectLst/>
                        <a:latin typeface="+mn-lt"/>
                      </a:endParaRPr>
                    </a:p>
                  </a:txBody>
                  <a:tcPr marL="0" marR="0" marT="0" marB="0" anchor="b"/>
                </a:tc>
                <a:tc>
                  <a:txBody>
                    <a:bodyPr/>
                    <a:lstStyle/>
                    <a:p>
                      <a:pPr algn="r" fontAlgn="b"/>
                      <a:r>
                        <a:rPr lang="en-GB" sz="1000" b="0" u="none" strike="noStrike" dirty="0">
                          <a:solidFill>
                            <a:srgbClr val="000000"/>
                          </a:solidFill>
                          <a:effectLst/>
                        </a:rPr>
                        <a:t>X </a:t>
                      </a:r>
                      <a:endParaRPr lang="en-GB"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316406227"/>
                  </a:ext>
                </a:extLst>
              </a:tr>
              <a:tr h="208736">
                <a:tc>
                  <a:txBody>
                    <a:bodyPr/>
                    <a:lstStyle/>
                    <a:p>
                      <a:pPr algn="l" fontAlgn="b"/>
                      <a:r>
                        <a:rPr lang="en-GB" sz="1000" b="0" u="none" strike="noStrike" dirty="0">
                          <a:effectLst/>
                        </a:rPr>
                        <a:t>HA social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latin typeface="+mn-lt"/>
                          <a:ea typeface="+mn-ea"/>
                          <a:cs typeface="+mn-cs"/>
                        </a:rPr>
                        <a:t>£14,516 </a:t>
                      </a: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latin typeface="+mn-lt"/>
                          <a:ea typeface="+mn-ea"/>
                          <a:cs typeface="+mn-cs"/>
                        </a:rPr>
                        <a:t>£16,200 </a:t>
                      </a: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latin typeface="+mn-lt"/>
                          <a:ea typeface="+mn-ea"/>
                          <a:cs typeface="+mn-cs"/>
                        </a:rPr>
                        <a:t>£17,925 </a:t>
                      </a:r>
                    </a:p>
                  </a:txBody>
                  <a:tcPr marL="0" marR="0" marT="0" marB="0" anchor="b"/>
                </a:tc>
                <a:extLst>
                  <a:ext uri="{0D108BD9-81ED-4DB2-BD59-A6C34878D82A}">
                    <a16:rowId xmlns:a16="http://schemas.microsoft.com/office/drawing/2014/main" val="4083638268"/>
                  </a:ext>
                </a:extLst>
              </a:tr>
              <a:tr h="208736">
                <a:tc>
                  <a:txBody>
                    <a:bodyPr/>
                    <a:lstStyle/>
                    <a:p>
                      <a:pPr algn="l" fontAlgn="b"/>
                      <a:r>
                        <a:rPr lang="en-GB" sz="1000" b="0" u="none" strike="noStrike" dirty="0">
                          <a:effectLst/>
                        </a:rPr>
                        <a:t>HA affordable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latin typeface="+mn-lt"/>
                          <a:ea typeface="+mn-ea"/>
                          <a:cs typeface="+mn-cs"/>
                        </a:rPr>
                        <a:t>£15,832 </a:t>
                      </a: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latin typeface="+mn-lt"/>
                          <a:ea typeface="+mn-ea"/>
                          <a:cs typeface="+mn-cs"/>
                        </a:rPr>
                        <a:t>£19,636 </a:t>
                      </a: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latin typeface="+mn-lt"/>
                          <a:ea typeface="+mn-ea"/>
                          <a:cs typeface="+mn-cs"/>
                        </a:rPr>
                        <a:t>£22,330 </a:t>
                      </a:r>
                    </a:p>
                  </a:txBody>
                  <a:tcPr marL="0" marR="0" marT="0" marB="0" anchor="b"/>
                </a:tc>
                <a:extLst>
                  <a:ext uri="{0D108BD9-81ED-4DB2-BD59-A6C34878D82A}">
                    <a16:rowId xmlns:a16="http://schemas.microsoft.com/office/drawing/2014/main" val="3218272329"/>
                  </a:ext>
                </a:extLst>
              </a:tr>
              <a:tr h="208736">
                <a:tc>
                  <a:txBody>
                    <a:bodyPr/>
                    <a:lstStyle/>
                    <a:p>
                      <a:pPr algn="l" fontAlgn="b"/>
                      <a:r>
                        <a:rPr lang="en-GB" sz="1000" b="0" u="none" strike="noStrike" dirty="0">
                          <a:effectLst/>
                        </a:rPr>
                        <a:t>LA affordable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solidFill>
                            <a:srgbClr val="000000"/>
                          </a:solidFill>
                          <a:effectLst/>
                        </a:rPr>
                        <a:t>X </a:t>
                      </a:r>
                      <a:endParaRPr lang="en-GB" sz="1000" b="0" i="0" u="none" strike="noStrike" dirty="0">
                        <a:solidFill>
                          <a:srgbClr val="000000"/>
                        </a:solidFill>
                        <a:effectLst/>
                        <a:latin typeface="+mn-lt"/>
                      </a:endParaRPr>
                    </a:p>
                  </a:txBody>
                  <a:tcPr marL="0" marR="0" marT="0" marB="0" anchor="b"/>
                </a:tc>
                <a:tc>
                  <a:txBody>
                    <a:bodyPr/>
                    <a:lstStyle/>
                    <a:p>
                      <a:pPr algn="r" fontAlgn="b"/>
                      <a:r>
                        <a:rPr lang="en-GB" sz="1000" b="0" u="none" strike="noStrike" dirty="0">
                          <a:solidFill>
                            <a:srgbClr val="000000"/>
                          </a:solidFill>
                          <a:effectLst/>
                        </a:rPr>
                        <a:t>X </a:t>
                      </a:r>
                      <a:endParaRPr lang="en-GB" sz="1000" b="0" i="0" u="none" strike="noStrike" dirty="0">
                        <a:solidFill>
                          <a:srgbClr val="000000"/>
                        </a:solidFill>
                        <a:effectLst/>
                        <a:latin typeface="+mn-lt"/>
                      </a:endParaRPr>
                    </a:p>
                  </a:txBody>
                  <a:tcPr marL="0" marR="0" marT="0" marB="0" anchor="b"/>
                </a:tc>
                <a:tc>
                  <a:txBody>
                    <a:bodyPr/>
                    <a:lstStyle/>
                    <a:p>
                      <a:pPr algn="r" fontAlgn="b"/>
                      <a:r>
                        <a:rPr lang="en-GB" sz="1000" b="0" u="none" strike="noStrike" dirty="0">
                          <a:solidFill>
                            <a:srgbClr val="000000"/>
                          </a:solidFill>
                          <a:effectLst/>
                        </a:rPr>
                        <a:t>X </a:t>
                      </a:r>
                      <a:endParaRPr lang="en-GB"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2040477775"/>
                  </a:ext>
                </a:extLst>
              </a:tr>
              <a:tr h="208736">
                <a:tc>
                  <a:txBody>
                    <a:bodyPr/>
                    <a:lstStyle/>
                    <a:p>
                      <a:pPr algn="l" fontAlgn="b"/>
                      <a:r>
                        <a:rPr lang="en-GB" sz="1000" b="0" u="none" strike="noStrike" dirty="0">
                          <a:effectLst/>
                        </a:rPr>
                        <a:t>Intermediate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latin typeface="+mn-lt"/>
                          <a:ea typeface="+mn-ea"/>
                          <a:cs typeface="+mn-cs"/>
                        </a:rPr>
                        <a:t>£16,562 </a:t>
                      </a: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latin typeface="+mn-lt"/>
                          <a:ea typeface="+mn-ea"/>
                          <a:cs typeface="+mn-cs"/>
                        </a:rPr>
                        <a:t>£21,249 </a:t>
                      </a: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latin typeface="+mn-lt"/>
                          <a:ea typeface="+mn-ea"/>
                          <a:cs typeface="+mn-cs"/>
                        </a:rPr>
                        <a:t>£25,480 </a:t>
                      </a:r>
                    </a:p>
                  </a:txBody>
                  <a:tcPr marL="0" marR="0" marT="0" marB="0" anchor="b"/>
                </a:tc>
                <a:extLst>
                  <a:ext uri="{0D108BD9-81ED-4DB2-BD59-A6C34878D82A}">
                    <a16:rowId xmlns:a16="http://schemas.microsoft.com/office/drawing/2014/main" val="746952993"/>
                  </a:ext>
                </a:extLst>
              </a:tr>
              <a:tr h="208736">
                <a:tc>
                  <a:txBody>
                    <a:bodyPr/>
                    <a:lstStyle/>
                    <a:p>
                      <a:pPr algn="l" fontAlgn="b"/>
                      <a:r>
                        <a:rPr lang="en-GB" sz="1000" b="0" u="none" strike="noStrike" dirty="0">
                          <a:effectLst/>
                        </a:rPr>
                        <a:t>Median private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latin typeface="+mn-lt"/>
                          <a:ea typeface="+mn-ea"/>
                          <a:cs typeface="+mn-cs"/>
                        </a:rPr>
                        <a:t>£20,748 </a:t>
                      </a: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latin typeface="+mn-lt"/>
                          <a:ea typeface="+mn-ea"/>
                          <a:cs typeface="+mn-cs"/>
                        </a:rPr>
                        <a:t>£26,572 </a:t>
                      </a: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latin typeface="+mn-lt"/>
                          <a:ea typeface="+mn-ea"/>
                          <a:cs typeface="+mn-cs"/>
                        </a:rPr>
                        <a:t>£31,896 </a:t>
                      </a:r>
                    </a:p>
                  </a:txBody>
                  <a:tcPr marL="0" marR="0" marT="0" marB="0" anchor="b"/>
                </a:tc>
                <a:extLst>
                  <a:ext uri="{0D108BD9-81ED-4DB2-BD59-A6C34878D82A}">
                    <a16:rowId xmlns:a16="http://schemas.microsoft.com/office/drawing/2014/main" val="1598849496"/>
                  </a:ext>
                </a:extLst>
              </a:tr>
              <a:tr h="208736">
                <a:tc>
                  <a:txBody>
                    <a:bodyPr/>
                    <a:lstStyle/>
                    <a:p>
                      <a:pPr algn="l" fontAlgn="b"/>
                      <a:r>
                        <a:rPr lang="en-GB" sz="1000" b="0" u="none" strike="noStrike" dirty="0">
                          <a:effectLst/>
                        </a:rPr>
                        <a:t>Homebuy</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latin typeface="+mn-lt"/>
                          <a:ea typeface="+mn-ea"/>
                          <a:cs typeface="+mn-cs"/>
                        </a:rPr>
                        <a:t>£16,562 </a:t>
                      </a: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latin typeface="+mn-lt"/>
                          <a:ea typeface="+mn-ea"/>
                          <a:cs typeface="+mn-cs"/>
                        </a:rPr>
                        <a:t>£24,934 </a:t>
                      </a: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latin typeface="+mn-lt"/>
                          <a:ea typeface="+mn-ea"/>
                          <a:cs typeface="+mn-cs"/>
                        </a:rPr>
                        <a:t>£31,850 </a:t>
                      </a:r>
                    </a:p>
                  </a:txBody>
                  <a:tcPr marL="0" marR="0" marT="0" marB="0" anchor="b"/>
                </a:tc>
                <a:extLst>
                  <a:ext uri="{0D108BD9-81ED-4DB2-BD59-A6C34878D82A}">
                    <a16:rowId xmlns:a16="http://schemas.microsoft.com/office/drawing/2014/main" val="4057487886"/>
                  </a:ext>
                </a:extLst>
              </a:tr>
              <a:tr h="208736">
                <a:tc>
                  <a:txBody>
                    <a:bodyPr/>
                    <a:lstStyle/>
                    <a:p>
                      <a:pPr algn="l" fontAlgn="b"/>
                      <a:r>
                        <a:rPr lang="en-GB" sz="1000" b="0" u="none" strike="noStrike" dirty="0">
                          <a:effectLst/>
                        </a:rPr>
                        <a:t>LQ resale</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latin typeface="+mn-lt"/>
                          <a:ea typeface="+mn-ea"/>
                          <a:cs typeface="+mn-cs"/>
                        </a:rPr>
                        <a:t>£11,830 </a:t>
                      </a: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latin typeface="+mn-lt"/>
                          <a:ea typeface="+mn-ea"/>
                          <a:cs typeface="+mn-cs"/>
                        </a:rPr>
                        <a:t>£16,335 </a:t>
                      </a: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latin typeface="+mn-lt"/>
                          <a:ea typeface="+mn-ea"/>
                          <a:cs typeface="+mn-cs"/>
                        </a:rPr>
                        <a:t>£31,441 </a:t>
                      </a:r>
                    </a:p>
                  </a:txBody>
                  <a:tcPr marL="0" marR="0" marT="0" marB="0" anchor="b"/>
                </a:tc>
                <a:extLst>
                  <a:ext uri="{0D108BD9-81ED-4DB2-BD59-A6C34878D82A}">
                    <a16:rowId xmlns:a16="http://schemas.microsoft.com/office/drawing/2014/main" val="3144066353"/>
                  </a:ext>
                </a:extLst>
              </a:tr>
              <a:tr h="208736">
                <a:tc>
                  <a:txBody>
                    <a:bodyPr/>
                    <a:lstStyle/>
                    <a:p>
                      <a:pPr algn="l" fontAlgn="b"/>
                      <a:r>
                        <a:rPr lang="en-GB" sz="1000" b="0" u="none" strike="noStrike" dirty="0">
                          <a:effectLst/>
                        </a:rPr>
                        <a:t>Avg resale</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latin typeface="+mn-lt"/>
                          <a:ea typeface="+mn-ea"/>
                          <a:cs typeface="+mn-cs"/>
                        </a:rPr>
                        <a:t>£14,287 </a:t>
                      </a: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latin typeface="+mn-lt"/>
                          <a:ea typeface="+mn-ea"/>
                          <a:cs typeface="+mn-cs"/>
                        </a:rPr>
                        <a:t>£18,337 </a:t>
                      </a: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latin typeface="+mn-lt"/>
                          <a:ea typeface="+mn-ea"/>
                          <a:cs typeface="+mn-cs"/>
                        </a:rPr>
                        <a:t>£36,628 </a:t>
                      </a:r>
                    </a:p>
                  </a:txBody>
                  <a:tcPr marL="0" marR="0" marT="0" marB="0" anchor="b"/>
                </a:tc>
                <a:extLst>
                  <a:ext uri="{0D108BD9-81ED-4DB2-BD59-A6C34878D82A}">
                    <a16:rowId xmlns:a16="http://schemas.microsoft.com/office/drawing/2014/main" val="1835506041"/>
                  </a:ext>
                </a:extLst>
              </a:tr>
              <a:tr h="208736">
                <a:tc>
                  <a:txBody>
                    <a:bodyPr/>
                    <a:lstStyle/>
                    <a:p>
                      <a:pPr algn="l" fontAlgn="b"/>
                      <a:r>
                        <a:rPr lang="en-GB" sz="1000" b="0" u="none" strike="noStrike" dirty="0">
                          <a:effectLst/>
                        </a:rPr>
                        <a:t>LQ new build</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latin typeface="+mn-lt"/>
                          <a:ea typeface="+mn-ea"/>
                          <a:cs typeface="+mn-cs"/>
                        </a:rPr>
                        <a:t>£22,978 </a:t>
                      </a: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latin typeface="+mn-lt"/>
                          <a:ea typeface="+mn-ea"/>
                          <a:cs typeface="+mn-cs"/>
                        </a:rPr>
                        <a:t>£27,073 </a:t>
                      </a: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latin typeface="+mn-lt"/>
                          <a:ea typeface="+mn-ea"/>
                          <a:cs typeface="+mn-cs"/>
                        </a:rPr>
                        <a:t>£41,087 </a:t>
                      </a:r>
                    </a:p>
                  </a:txBody>
                  <a:tcPr marL="0" marR="0" marT="0" marB="0" anchor="b"/>
                </a:tc>
                <a:extLst>
                  <a:ext uri="{0D108BD9-81ED-4DB2-BD59-A6C34878D82A}">
                    <a16:rowId xmlns:a16="http://schemas.microsoft.com/office/drawing/2014/main" val="1548578091"/>
                  </a:ext>
                </a:extLst>
              </a:tr>
              <a:tr h="208736">
                <a:tc>
                  <a:txBody>
                    <a:bodyPr/>
                    <a:lstStyle/>
                    <a:p>
                      <a:pPr algn="l" fontAlgn="b"/>
                      <a:r>
                        <a:rPr lang="en-GB" sz="1000" b="0" u="none" strike="noStrike" dirty="0">
                          <a:effectLst/>
                        </a:rPr>
                        <a:t>Avg new build</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latin typeface="+mn-lt"/>
                          <a:ea typeface="+mn-ea"/>
                          <a:cs typeface="+mn-cs"/>
                        </a:rPr>
                        <a:t>£24,161 </a:t>
                      </a: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latin typeface="+mn-lt"/>
                          <a:ea typeface="+mn-ea"/>
                          <a:cs typeface="+mn-cs"/>
                        </a:rPr>
                        <a:t>£27,664 </a:t>
                      </a: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latin typeface="+mn-lt"/>
                          <a:ea typeface="+mn-ea"/>
                          <a:cs typeface="+mn-cs"/>
                        </a:rPr>
                        <a:t>£45,819 </a:t>
                      </a:r>
                    </a:p>
                  </a:txBody>
                  <a:tcPr marL="0" marR="0" marT="0" marB="0" anchor="b"/>
                </a:tc>
                <a:extLst>
                  <a:ext uri="{0D108BD9-81ED-4DB2-BD59-A6C34878D82A}">
                    <a16:rowId xmlns:a16="http://schemas.microsoft.com/office/drawing/2014/main" val="2812583024"/>
                  </a:ext>
                </a:extLst>
              </a:tr>
            </a:tbl>
          </a:graphicData>
        </a:graphic>
      </p:graphicFrame>
      <p:sp>
        <p:nvSpPr>
          <p:cNvPr id="36" name="Arrow: Right 35">
            <a:extLst>
              <a:ext uri="{FF2B5EF4-FFF2-40B4-BE49-F238E27FC236}">
                <a16:creationId xmlns:a16="http://schemas.microsoft.com/office/drawing/2014/main" id="{D8E88BE7-3F54-63F6-F80B-8D414421BD97}"/>
              </a:ext>
            </a:extLst>
          </p:cNvPr>
          <p:cNvSpPr/>
          <p:nvPr/>
        </p:nvSpPr>
        <p:spPr>
          <a:xfrm rot="10800000">
            <a:off x="4062222" y="2946038"/>
            <a:ext cx="574374"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Arrow: Right 36">
            <a:extLst>
              <a:ext uri="{FF2B5EF4-FFF2-40B4-BE49-F238E27FC236}">
                <a16:creationId xmlns:a16="http://schemas.microsoft.com/office/drawing/2014/main" id="{8C82A211-01D8-C06C-A2ED-2A2CA5687E55}"/>
              </a:ext>
            </a:extLst>
          </p:cNvPr>
          <p:cNvSpPr/>
          <p:nvPr/>
        </p:nvSpPr>
        <p:spPr>
          <a:xfrm>
            <a:off x="4220432" y="3769757"/>
            <a:ext cx="530270"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Footer Placeholder 3">
            <a:extLst>
              <a:ext uri="{FF2B5EF4-FFF2-40B4-BE49-F238E27FC236}">
                <a16:creationId xmlns:a16="http://schemas.microsoft.com/office/drawing/2014/main" id="{CE57A590-4F27-DDF4-C3FB-871D92E7933C}"/>
              </a:ext>
            </a:extLst>
          </p:cNvPr>
          <p:cNvSpPr txBox="1">
            <a:spLocks/>
          </p:cNvSpPr>
          <p:nvPr/>
        </p:nvSpPr>
        <p:spPr>
          <a:xfrm>
            <a:off x="0" y="6548799"/>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pc="200" dirty="0">
                <a:solidFill>
                  <a:schemeClr val="bg1"/>
                </a:solidFill>
              </a:rPr>
              <a:t>Fenland</a:t>
            </a:r>
          </a:p>
        </p:txBody>
      </p:sp>
      <p:pic>
        <p:nvPicPr>
          <p:cNvPr id="39" name="Picture 38">
            <a:extLst>
              <a:ext uri="{FF2B5EF4-FFF2-40B4-BE49-F238E27FC236}">
                <a16:creationId xmlns:a16="http://schemas.microsoft.com/office/drawing/2014/main" id="{938209FB-67A9-C1F9-EA11-7DD8A23DAD47}"/>
              </a:ext>
            </a:extLst>
          </p:cNvPr>
          <p:cNvPicPr>
            <a:picLocks noChangeAspect="1"/>
          </p:cNvPicPr>
          <p:nvPr/>
        </p:nvPicPr>
        <p:blipFill rotWithShape="1">
          <a:blip r:embed="rId3"/>
          <a:srcRect l="8293" t="32635" r="11500" b="34588"/>
          <a:stretch/>
        </p:blipFill>
        <p:spPr>
          <a:xfrm>
            <a:off x="708102" y="505097"/>
            <a:ext cx="3550389" cy="1815651"/>
          </a:xfrm>
          <a:prstGeom prst="rect">
            <a:avLst/>
          </a:prstGeom>
        </p:spPr>
      </p:pic>
      <p:sp>
        <p:nvSpPr>
          <p:cNvPr id="35" name="Arrow: Right 34">
            <a:extLst>
              <a:ext uri="{FF2B5EF4-FFF2-40B4-BE49-F238E27FC236}">
                <a16:creationId xmlns:a16="http://schemas.microsoft.com/office/drawing/2014/main" id="{3CB34F1E-A7DB-3947-8EF7-FFBECF650304}"/>
              </a:ext>
            </a:extLst>
          </p:cNvPr>
          <p:cNvSpPr/>
          <p:nvPr/>
        </p:nvSpPr>
        <p:spPr>
          <a:xfrm>
            <a:off x="4028834" y="805616"/>
            <a:ext cx="530270"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316488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510A3DC-C2ED-4C94-9FD0-76846F5F424E}"/>
              </a:ext>
            </a:extLst>
          </p:cNvPr>
          <p:cNvSpPr>
            <a:spLocks noGrp="1"/>
          </p:cNvSpPr>
          <p:nvPr>
            <p:ph type="title"/>
          </p:nvPr>
        </p:nvSpPr>
        <p:spPr>
          <a:xfrm>
            <a:off x="680080" y="0"/>
            <a:ext cx="10909640" cy="900733"/>
          </a:xfrm>
        </p:spPr>
        <p:txBody>
          <a:bodyPr vert="horz" lIns="91440" tIns="45720" rIns="91440" bIns="45720" rtlCol="0" anchor="ctr">
            <a:noAutofit/>
          </a:bodyPr>
          <a:lstStyle/>
          <a:p>
            <a:pPr algn="ctr"/>
            <a:r>
              <a:rPr lang="en-GB" sz="3200" dirty="0"/>
              <a:t>MINIMUM Income needed IF housing TAKES UP 35%</a:t>
            </a:r>
            <a:endParaRPr lang="en-US" sz="3200" kern="1200" dirty="0">
              <a:solidFill>
                <a:schemeClr val="tx1"/>
              </a:solidFill>
              <a:latin typeface="+mj-lt"/>
              <a:ea typeface="+mj-ea"/>
              <a:cs typeface="+mj-cs"/>
            </a:endParaRPr>
          </a:p>
        </p:txBody>
      </p:sp>
      <p:sp>
        <p:nvSpPr>
          <p:cNvPr id="4" name="Footer Placeholder 3">
            <a:extLst>
              <a:ext uri="{FF2B5EF4-FFF2-40B4-BE49-F238E27FC236}">
                <a16:creationId xmlns:a16="http://schemas.microsoft.com/office/drawing/2014/main" id="{2BF8155D-2740-4D6A-93D4-FC8E504DDF37}"/>
              </a:ext>
            </a:extLst>
          </p:cNvPr>
          <p:cNvSpPr>
            <a:spLocks noGrp="1"/>
          </p:cNvSpPr>
          <p:nvPr>
            <p:ph type="ftr" sz="quarter" idx="11"/>
          </p:nvPr>
        </p:nvSpPr>
        <p:spPr>
          <a:xfrm>
            <a:off x="0" y="6548799"/>
            <a:ext cx="4973915" cy="309201"/>
          </a:xfrm>
        </p:spPr>
        <p:txBody>
          <a:bodyPr/>
          <a:lstStyle/>
          <a:p>
            <a:r>
              <a:rPr lang="en-US" spc="200" dirty="0">
                <a:solidFill>
                  <a:schemeClr val="bg1"/>
                </a:solidFill>
              </a:rPr>
              <a:t>Fenland</a:t>
            </a:r>
          </a:p>
        </p:txBody>
      </p:sp>
      <p:sp>
        <p:nvSpPr>
          <p:cNvPr id="7" name="Slide Number Placeholder 4">
            <a:extLst>
              <a:ext uri="{FF2B5EF4-FFF2-40B4-BE49-F238E27FC236}">
                <a16:creationId xmlns:a16="http://schemas.microsoft.com/office/drawing/2014/main" id="{C84179C0-BE38-4564-80D4-D3E5FE00335C}"/>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36</a:t>
            </a:fld>
            <a:endParaRPr lang="en-US" dirty="0"/>
          </a:p>
        </p:txBody>
      </p:sp>
      <p:pic>
        <p:nvPicPr>
          <p:cNvPr id="2" name="Picture 1">
            <a:extLst>
              <a:ext uri="{FF2B5EF4-FFF2-40B4-BE49-F238E27FC236}">
                <a16:creationId xmlns:a16="http://schemas.microsoft.com/office/drawing/2014/main" id="{B67BC78E-2545-6A1A-ACFF-8F16BEA58962}"/>
              </a:ext>
            </a:extLst>
          </p:cNvPr>
          <p:cNvPicPr>
            <a:picLocks noChangeAspect="1"/>
          </p:cNvPicPr>
          <p:nvPr/>
        </p:nvPicPr>
        <p:blipFill rotWithShape="1">
          <a:blip r:embed="rId2"/>
          <a:srcRect l="1571" t="32635" r="11500" b="10349"/>
          <a:stretch/>
        </p:blipFill>
        <p:spPr>
          <a:xfrm>
            <a:off x="363712" y="1055534"/>
            <a:ext cx="11543196" cy="4463142"/>
          </a:xfrm>
          <a:prstGeom prst="rect">
            <a:avLst/>
          </a:prstGeom>
        </p:spPr>
      </p:pic>
    </p:spTree>
    <p:extLst>
      <p:ext uri="{BB962C8B-B14F-4D97-AF65-F5344CB8AC3E}">
        <p14:creationId xmlns:p14="http://schemas.microsoft.com/office/powerpoint/2010/main" val="27288592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A348A60-3E20-31C2-8B1F-C45253752F7F}"/>
              </a:ext>
            </a:extLst>
          </p:cNvPr>
          <p:cNvPicPr>
            <a:picLocks noChangeAspect="1"/>
          </p:cNvPicPr>
          <p:nvPr/>
        </p:nvPicPr>
        <p:blipFill rotWithShape="1">
          <a:blip r:embed="rId2"/>
          <a:srcRect l="8143" t="32889" r="11429" b="12315"/>
          <a:stretch/>
        </p:blipFill>
        <p:spPr>
          <a:xfrm>
            <a:off x="252577" y="1070658"/>
            <a:ext cx="11686844" cy="4829077"/>
          </a:xfrm>
          <a:prstGeom prst="rect">
            <a:avLst/>
          </a:prstGeom>
        </p:spPr>
      </p:pic>
      <p:sp>
        <p:nvSpPr>
          <p:cNvPr id="2" name="Title 1">
            <a:extLst>
              <a:ext uri="{FF2B5EF4-FFF2-40B4-BE49-F238E27FC236}">
                <a16:creationId xmlns:a16="http://schemas.microsoft.com/office/drawing/2014/main" id="{6F8048A3-17BE-46F5-B84F-46549F2FF329}"/>
              </a:ext>
            </a:extLst>
          </p:cNvPr>
          <p:cNvSpPr>
            <a:spLocks noGrp="1"/>
          </p:cNvSpPr>
          <p:nvPr>
            <p:ph type="title"/>
          </p:nvPr>
        </p:nvSpPr>
        <p:spPr>
          <a:xfrm>
            <a:off x="641180" y="94411"/>
            <a:ext cx="10909640" cy="1249394"/>
          </a:xfrm>
        </p:spPr>
        <p:txBody>
          <a:bodyPr vert="horz" lIns="91440" tIns="45720" rIns="91440" bIns="45720" rtlCol="0" anchor="ctr">
            <a:normAutofit/>
          </a:bodyPr>
          <a:lstStyle/>
          <a:p>
            <a:pPr algn="ctr"/>
            <a:r>
              <a:rPr lang="en-GB" dirty="0"/>
              <a:t>Income needed for ‘broad’ tenures</a:t>
            </a:r>
            <a:endParaRPr lang="en-US" kern="1200" dirty="0">
              <a:solidFill>
                <a:schemeClr val="tx1"/>
              </a:solidFill>
              <a:latin typeface="+mj-lt"/>
              <a:ea typeface="+mj-ea"/>
              <a:cs typeface="+mj-cs"/>
            </a:endParaRPr>
          </a:p>
        </p:txBody>
      </p:sp>
      <p:sp>
        <p:nvSpPr>
          <p:cNvPr id="10" name="TextBox 9">
            <a:extLst>
              <a:ext uri="{FF2B5EF4-FFF2-40B4-BE49-F238E27FC236}">
                <a16:creationId xmlns:a16="http://schemas.microsoft.com/office/drawing/2014/main" id="{F8B0C763-24AC-4371-9E7C-35FD6CC0D1D6}"/>
              </a:ext>
            </a:extLst>
          </p:cNvPr>
          <p:cNvSpPr txBox="1"/>
          <p:nvPr/>
        </p:nvSpPr>
        <p:spPr>
          <a:xfrm>
            <a:off x="828903" y="6117258"/>
            <a:ext cx="10938164" cy="523220"/>
          </a:xfrm>
          <a:prstGeom prst="rect">
            <a:avLst/>
          </a:prstGeom>
          <a:noFill/>
        </p:spPr>
        <p:txBody>
          <a:bodyPr wrap="square" rtlCol="0">
            <a:spAutoFit/>
          </a:bodyPr>
          <a:lstStyle/>
          <a:p>
            <a:pPr algn="ctr"/>
            <a:r>
              <a:rPr lang="en-GB" sz="1400" dirty="0">
                <a:solidFill>
                  <a:schemeClr val="bg1"/>
                </a:solidFill>
              </a:rPr>
              <a:t>Using the power of “outlines” each tenure’s cost data can be summarized into broad groupings, covering 1, 2 and 3 beds. In this diagram the number of dwellings and % of stock is included in each box, where known.</a:t>
            </a:r>
          </a:p>
        </p:txBody>
      </p:sp>
      <p:sp>
        <p:nvSpPr>
          <p:cNvPr id="4" name="Footer Placeholder 3">
            <a:extLst>
              <a:ext uri="{FF2B5EF4-FFF2-40B4-BE49-F238E27FC236}">
                <a16:creationId xmlns:a16="http://schemas.microsoft.com/office/drawing/2014/main" id="{410C5A76-32D8-4A2E-88B2-43041ED2D819}"/>
              </a:ext>
            </a:extLst>
          </p:cNvPr>
          <p:cNvSpPr>
            <a:spLocks noGrp="1"/>
          </p:cNvSpPr>
          <p:nvPr>
            <p:ph type="ftr" sz="quarter" idx="11"/>
          </p:nvPr>
        </p:nvSpPr>
        <p:spPr>
          <a:xfrm>
            <a:off x="0" y="6548799"/>
            <a:ext cx="4973915" cy="309201"/>
          </a:xfrm>
        </p:spPr>
        <p:txBody>
          <a:bodyPr/>
          <a:lstStyle/>
          <a:p>
            <a:r>
              <a:rPr lang="en-US" spc="200" dirty="0">
                <a:solidFill>
                  <a:schemeClr val="bg1"/>
                </a:solidFill>
              </a:rPr>
              <a:t>Fenland</a:t>
            </a:r>
          </a:p>
        </p:txBody>
      </p:sp>
      <p:sp>
        <p:nvSpPr>
          <p:cNvPr id="6" name="Callout: Line 5">
            <a:extLst>
              <a:ext uri="{FF2B5EF4-FFF2-40B4-BE49-F238E27FC236}">
                <a16:creationId xmlns:a16="http://schemas.microsoft.com/office/drawing/2014/main" id="{5261916B-CB97-447B-AF26-0ADF20CE28D1}"/>
              </a:ext>
            </a:extLst>
          </p:cNvPr>
          <p:cNvSpPr/>
          <p:nvPr/>
        </p:nvSpPr>
        <p:spPr>
          <a:xfrm>
            <a:off x="7942217" y="3940006"/>
            <a:ext cx="3997204" cy="738664"/>
          </a:xfrm>
          <a:prstGeom prst="borderCallout1">
            <a:avLst>
              <a:gd name="adj1" fmla="val 52855"/>
              <a:gd name="adj2" fmla="val -3264"/>
              <a:gd name="adj3" fmla="val 76150"/>
              <a:gd name="adj4" fmla="val -55265"/>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t>Private rented starts at a higher income than both ownership and Homebuy. Smaller private rents start at a similar level to new build at around £20K</a:t>
            </a:r>
          </a:p>
        </p:txBody>
      </p:sp>
      <p:sp>
        <p:nvSpPr>
          <p:cNvPr id="7" name="Callout: Line 6">
            <a:extLst>
              <a:ext uri="{FF2B5EF4-FFF2-40B4-BE49-F238E27FC236}">
                <a16:creationId xmlns:a16="http://schemas.microsoft.com/office/drawing/2014/main" id="{F5FBA86C-67F7-49F0-B3E6-6B8D9379F492}"/>
              </a:ext>
            </a:extLst>
          </p:cNvPr>
          <p:cNvSpPr/>
          <p:nvPr/>
        </p:nvSpPr>
        <p:spPr>
          <a:xfrm>
            <a:off x="7942217" y="4765982"/>
            <a:ext cx="3997204" cy="523220"/>
          </a:xfrm>
          <a:prstGeom prst="borderCallout1">
            <a:avLst>
              <a:gd name="adj1" fmla="val 42472"/>
              <a:gd name="adj2" fmla="val 232"/>
              <a:gd name="adj3" fmla="val 90140"/>
              <a:gd name="adj4" fmla="val -17147"/>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t>Unusually low incomes needed for some smaller home purchase, can start around £10-15K.</a:t>
            </a:r>
          </a:p>
        </p:txBody>
      </p:sp>
      <p:sp>
        <p:nvSpPr>
          <p:cNvPr id="8" name="Callout: Line 7">
            <a:extLst>
              <a:ext uri="{FF2B5EF4-FFF2-40B4-BE49-F238E27FC236}">
                <a16:creationId xmlns:a16="http://schemas.microsoft.com/office/drawing/2014/main" id="{FDE3D5BD-ABAD-4311-8734-C858351722BA}"/>
              </a:ext>
            </a:extLst>
          </p:cNvPr>
          <p:cNvSpPr/>
          <p:nvPr/>
        </p:nvSpPr>
        <p:spPr>
          <a:xfrm>
            <a:off x="9206054" y="3146153"/>
            <a:ext cx="2733367" cy="738664"/>
          </a:xfrm>
          <a:prstGeom prst="borderCallout1">
            <a:avLst>
              <a:gd name="adj1" fmla="val 52855"/>
              <a:gd name="adj2" fmla="val -3264"/>
              <a:gd name="adj3" fmla="val 141704"/>
              <a:gd name="adj4" fmla="val -1355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400" dirty="0"/>
              <a:t>Smaller affordable / social rent is the housing option for households on incomes starting from £10-15K</a:t>
            </a:r>
          </a:p>
        </p:txBody>
      </p:sp>
      <p:sp>
        <p:nvSpPr>
          <p:cNvPr id="9" name="Callout: Line 8">
            <a:extLst>
              <a:ext uri="{FF2B5EF4-FFF2-40B4-BE49-F238E27FC236}">
                <a16:creationId xmlns:a16="http://schemas.microsoft.com/office/drawing/2014/main" id="{B5F0E250-B61E-4DF4-BC0F-B44F93C4A839}"/>
              </a:ext>
            </a:extLst>
          </p:cNvPr>
          <p:cNvSpPr/>
          <p:nvPr/>
        </p:nvSpPr>
        <p:spPr>
          <a:xfrm>
            <a:off x="252577" y="5382570"/>
            <a:ext cx="4336839" cy="738664"/>
          </a:xfrm>
          <a:prstGeom prst="borderCallout1">
            <a:avLst>
              <a:gd name="adj1" fmla="val 54730"/>
              <a:gd name="adj2" fmla="val 99733"/>
              <a:gd name="adj3" fmla="val 4800"/>
              <a:gd name="adj4" fmla="val 112346"/>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t>Larger new build can require higher incomes. Income needed for a 1 bed can be similar to private rented at around £20K</a:t>
            </a:r>
          </a:p>
        </p:txBody>
      </p:sp>
      <p:sp>
        <p:nvSpPr>
          <p:cNvPr id="11" name="Slide Number Placeholder 4">
            <a:extLst>
              <a:ext uri="{FF2B5EF4-FFF2-40B4-BE49-F238E27FC236}">
                <a16:creationId xmlns:a16="http://schemas.microsoft.com/office/drawing/2014/main" id="{EEE3BF96-9A4A-4CE2-8A8C-E9E2FA535530}"/>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37</a:t>
            </a:fld>
            <a:endParaRPr lang="en-US" dirty="0"/>
          </a:p>
        </p:txBody>
      </p:sp>
    </p:spTree>
    <p:extLst>
      <p:ext uri="{BB962C8B-B14F-4D97-AF65-F5344CB8AC3E}">
        <p14:creationId xmlns:p14="http://schemas.microsoft.com/office/powerpoint/2010/main" val="19128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6711C6-7502-180F-2730-5E8AAB0D6A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a:extLst>
              <a:ext uri="{FF2B5EF4-FFF2-40B4-BE49-F238E27FC236}">
                <a16:creationId xmlns:a16="http://schemas.microsoft.com/office/drawing/2014/main" id="{0E6D2589-DCD4-EA7E-D1F9-00AAC3B29386}"/>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 name="Straight Connector 3">
            <a:extLst>
              <a:ext uri="{FF2B5EF4-FFF2-40B4-BE49-F238E27FC236}">
                <a16:creationId xmlns:a16="http://schemas.microsoft.com/office/drawing/2014/main" id="{6E940D12-45A9-6321-BD0A-D8BBAA403A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61E5FEA-DC70-30FC-C392-2D09C6B3DAF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 name="Rectangle 5">
            <a:extLst>
              <a:ext uri="{FF2B5EF4-FFF2-40B4-BE49-F238E27FC236}">
                <a16:creationId xmlns:a16="http://schemas.microsoft.com/office/drawing/2014/main" id="{A4D6F5B1-AE57-D7E9-FCD6-EE9F5FE09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77FB4C9-CEB9-C148-C0A8-DA862FE001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 name="Rectangle 7">
            <a:extLst>
              <a:ext uri="{FF2B5EF4-FFF2-40B4-BE49-F238E27FC236}">
                <a16:creationId xmlns:a16="http://schemas.microsoft.com/office/drawing/2014/main" id="{2567A220-F34A-4072-A315-BFD7B66E6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858D223-70FF-93BF-572D-873BF221E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C7EA1B1-8F94-27D6-40A9-15A39AD7BB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DCDE0E34-6249-A180-0A85-525F102AA592}"/>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26D6F26A-AAA0-2C3B-85FD-631B66FCBC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5" name="Slide Number Placeholder 4">
            <a:extLst>
              <a:ext uri="{FF2B5EF4-FFF2-40B4-BE49-F238E27FC236}">
                <a16:creationId xmlns:a16="http://schemas.microsoft.com/office/drawing/2014/main" id="{DA6C4419-8277-E9BE-A0FB-113EDE513930}"/>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38</a:t>
            </a:fld>
            <a:endParaRPr lang="en-US" dirty="0"/>
          </a:p>
        </p:txBody>
      </p:sp>
      <p:sp>
        <p:nvSpPr>
          <p:cNvPr id="16" name="Title 1">
            <a:extLst>
              <a:ext uri="{FF2B5EF4-FFF2-40B4-BE49-F238E27FC236}">
                <a16:creationId xmlns:a16="http://schemas.microsoft.com/office/drawing/2014/main" id="{F37F4CD5-CFCE-22F1-C898-2BE940C0981B}"/>
              </a:ext>
            </a:extLst>
          </p:cNvPr>
          <p:cNvSpPr txBox="1">
            <a:spLocks/>
          </p:cNvSpPr>
          <p:nvPr/>
        </p:nvSpPr>
        <p:spPr>
          <a:xfrm>
            <a:off x="1535372" y="1038740"/>
            <a:ext cx="9099255" cy="2537251"/>
          </a:xfrm>
          <a:prstGeom prst="rect">
            <a:avLst/>
          </a:prstGeom>
        </p:spPr>
        <p:txBody>
          <a:bodyPr vert="horz" lIns="91440" tIns="45720" rIns="91440" bIns="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7200" dirty="0">
                <a:solidFill>
                  <a:srgbClr val="454545"/>
                </a:solidFill>
              </a:rPr>
              <a:t>housing market diagrams</a:t>
            </a:r>
          </a:p>
        </p:txBody>
      </p:sp>
      <p:sp>
        <p:nvSpPr>
          <p:cNvPr id="17" name="Text Placeholder 2">
            <a:extLst>
              <a:ext uri="{FF2B5EF4-FFF2-40B4-BE49-F238E27FC236}">
                <a16:creationId xmlns:a16="http://schemas.microsoft.com/office/drawing/2014/main" id="{11A308E6-861B-8BA7-537B-F54BE4ECCF43}"/>
              </a:ext>
            </a:extLst>
          </p:cNvPr>
          <p:cNvSpPr txBox="1">
            <a:spLocks/>
          </p:cNvSpPr>
          <p:nvPr/>
        </p:nvSpPr>
        <p:spPr>
          <a:xfrm>
            <a:off x="1535372" y="3575990"/>
            <a:ext cx="9120954" cy="1448855"/>
          </a:xfrm>
          <a:prstGeom prst="rect">
            <a:avLst/>
          </a:prstGeom>
        </p:spPr>
        <p:txBody>
          <a:bodyPr vert="horz" lIns="91440" tIns="91440" rIns="91440" bIns="91440" rtlCol="0">
            <a:normAutofit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ctr"/>
            <a:r>
              <a:rPr lang="en-GB" cap="all" dirty="0">
                <a:solidFill>
                  <a:schemeClr val="accent1"/>
                </a:solidFill>
              </a:rPr>
              <a:t>the scale and cost of housing</a:t>
            </a:r>
          </a:p>
          <a:p>
            <a:pPr algn="ctr"/>
            <a:r>
              <a:rPr lang="en-GB" cap="all" dirty="0">
                <a:solidFill>
                  <a:schemeClr val="accent1"/>
                </a:solidFill>
              </a:rPr>
              <a:t>Introducing the staircase FOR 1, 2 &amp; 3 beds</a:t>
            </a:r>
          </a:p>
          <a:p>
            <a:pPr algn="ctr"/>
            <a:r>
              <a:rPr lang="en-GB" cap="all" dirty="0">
                <a:solidFill>
                  <a:schemeClr val="accent1"/>
                </a:solidFill>
              </a:rPr>
              <a:t>Comparing broad tenures &amp; pay scales</a:t>
            </a:r>
            <a:endParaRPr lang="en-US" cap="all" dirty="0">
              <a:solidFill>
                <a:schemeClr val="accent1"/>
              </a:solidFill>
            </a:endParaRPr>
          </a:p>
        </p:txBody>
      </p:sp>
      <p:sp>
        <p:nvSpPr>
          <p:cNvPr id="11" name="Footer Placeholder 3">
            <a:extLst>
              <a:ext uri="{FF2B5EF4-FFF2-40B4-BE49-F238E27FC236}">
                <a16:creationId xmlns:a16="http://schemas.microsoft.com/office/drawing/2014/main" id="{D834F21F-6BDD-2325-83FD-3EDB58F5C717}"/>
              </a:ext>
            </a:extLst>
          </p:cNvPr>
          <p:cNvSpPr txBox="1">
            <a:spLocks/>
          </p:cNvSpPr>
          <p:nvPr/>
        </p:nvSpPr>
        <p:spPr>
          <a:xfrm>
            <a:off x="0" y="6548799"/>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pc="200" dirty="0">
                <a:solidFill>
                  <a:schemeClr val="bg1"/>
                </a:solidFill>
              </a:rPr>
              <a:t>Fenland</a:t>
            </a:r>
          </a:p>
        </p:txBody>
      </p:sp>
    </p:spTree>
    <p:extLst>
      <p:ext uri="{BB962C8B-B14F-4D97-AF65-F5344CB8AC3E}">
        <p14:creationId xmlns:p14="http://schemas.microsoft.com/office/powerpoint/2010/main" val="41370133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7">
            <a:extLst>
              <a:ext uri="{FF2B5EF4-FFF2-40B4-BE49-F238E27FC236}">
                <a16:creationId xmlns:a16="http://schemas.microsoft.com/office/drawing/2014/main" id="{783D098D-A11B-BB1A-47D3-7C6F7AE9AED5}"/>
              </a:ext>
            </a:extLst>
          </p:cNvPr>
          <p:cNvGraphicFramePr>
            <a:graphicFrameLocks noGrp="1"/>
          </p:cNvGraphicFramePr>
          <p:nvPr>
            <p:extLst>
              <p:ext uri="{D42A27DB-BD31-4B8C-83A1-F6EECF244321}">
                <p14:modId xmlns:p14="http://schemas.microsoft.com/office/powerpoint/2010/main" val="1689736087"/>
              </p:ext>
            </p:extLst>
          </p:nvPr>
        </p:nvGraphicFramePr>
        <p:xfrm>
          <a:off x="522515" y="1053827"/>
          <a:ext cx="10858163" cy="4972223"/>
        </p:xfrm>
        <a:graphic>
          <a:graphicData uri="http://schemas.openxmlformats.org/drawingml/2006/table">
            <a:tbl>
              <a:tblPr firstRow="1" bandRow="1">
                <a:tableStyleId>{69012ECD-51FC-41F1-AA8D-1B2483CD663E}</a:tableStyleId>
              </a:tblPr>
              <a:tblGrid>
                <a:gridCol w="3454365">
                  <a:extLst>
                    <a:ext uri="{9D8B030D-6E8A-4147-A177-3AD203B41FA5}">
                      <a16:colId xmlns:a16="http://schemas.microsoft.com/office/drawing/2014/main" val="3927090664"/>
                    </a:ext>
                  </a:extLst>
                </a:gridCol>
                <a:gridCol w="5677286">
                  <a:extLst>
                    <a:ext uri="{9D8B030D-6E8A-4147-A177-3AD203B41FA5}">
                      <a16:colId xmlns:a16="http://schemas.microsoft.com/office/drawing/2014/main" val="3051318368"/>
                    </a:ext>
                  </a:extLst>
                </a:gridCol>
                <a:gridCol w="1726512">
                  <a:extLst>
                    <a:ext uri="{9D8B030D-6E8A-4147-A177-3AD203B41FA5}">
                      <a16:colId xmlns:a16="http://schemas.microsoft.com/office/drawing/2014/main" val="1344021028"/>
                    </a:ext>
                  </a:extLst>
                </a:gridCol>
              </a:tblGrid>
              <a:tr h="2794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Sources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Links</a:t>
                      </a:r>
                    </a:p>
                  </a:txBody>
                  <a:tcPr/>
                </a:tc>
                <a:tc>
                  <a:txBody>
                    <a:bodyPr/>
                    <a:lstStyle/>
                    <a:p>
                      <a:r>
                        <a:rPr lang="en-GB" sz="1200" dirty="0"/>
                        <a:t>Dates</a:t>
                      </a:r>
                    </a:p>
                  </a:txBody>
                  <a:tcPr/>
                </a:tc>
                <a:extLst>
                  <a:ext uri="{0D108BD9-81ED-4DB2-BD59-A6C34878D82A}">
                    <a16:rowId xmlns:a16="http://schemas.microsoft.com/office/drawing/2014/main" val="3923115101"/>
                  </a:ext>
                </a:extLst>
              </a:tr>
              <a:tr h="2490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diamond-o-grams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see slide 27</a:t>
                      </a:r>
                      <a:endParaRPr lang="en-GB" sz="1200" b="0" dirty="0">
                        <a:latin typeface="+mn-lt"/>
                      </a:endParaRPr>
                    </a:p>
                  </a:txBody>
                  <a:tcPr/>
                </a:tc>
                <a:tc>
                  <a:txBody>
                    <a:bodyPr/>
                    <a:lstStyle/>
                    <a:p>
                      <a:r>
                        <a:rPr lang="en-GB" sz="1200" dirty="0"/>
                        <a:t>2020-21</a:t>
                      </a:r>
                    </a:p>
                  </a:txBody>
                  <a:tcPr/>
                </a:tc>
                <a:extLst>
                  <a:ext uri="{0D108BD9-81ED-4DB2-BD59-A6C34878D82A}">
                    <a16:rowId xmlns:a16="http://schemas.microsoft.com/office/drawing/2014/main" val="1359836882"/>
                  </a:ext>
                </a:extLst>
              </a:tr>
              <a:tr h="4641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Number and % of dwellings in each broad tenure group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see slide 40</a:t>
                      </a:r>
                      <a:endParaRPr lang="en-GB" sz="1200" b="0" dirty="0">
                        <a:solidFill>
                          <a:srgbClr val="FF0000"/>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2020-21</a:t>
                      </a:r>
                    </a:p>
                  </a:txBody>
                  <a:tcPr/>
                </a:tc>
                <a:extLst>
                  <a:ext uri="{0D108BD9-81ED-4DB2-BD59-A6C34878D82A}">
                    <a16:rowId xmlns:a16="http://schemas.microsoft.com/office/drawing/2014/main" val="2085590287"/>
                  </a:ext>
                </a:extLst>
              </a:tr>
              <a:tr h="293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Payscales:</a:t>
                      </a:r>
                    </a:p>
                  </a:txBody>
                  <a:tcPr>
                    <a:solidFill>
                      <a:schemeClr val="accent1">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latin typeface="+mn-lt"/>
                      </a:endParaRPr>
                    </a:p>
                  </a:txBody>
                  <a:tcPr>
                    <a:solidFill>
                      <a:schemeClr val="accent1">
                        <a:lumMod val="60000"/>
                        <a:lumOff val="40000"/>
                      </a:schemeClr>
                    </a:solidFill>
                  </a:tcPr>
                </a:tc>
                <a:tc>
                  <a:txBody>
                    <a:bodyPr/>
                    <a:lstStyle/>
                    <a:p>
                      <a:endParaRPr lang="en-GB" sz="1200" dirty="0"/>
                    </a:p>
                  </a:txBody>
                  <a:tcPr>
                    <a:solidFill>
                      <a:schemeClr val="accent1">
                        <a:lumMod val="60000"/>
                        <a:lumOff val="40000"/>
                      </a:schemeClr>
                    </a:solidFill>
                  </a:tcPr>
                </a:tc>
                <a:extLst>
                  <a:ext uri="{0D108BD9-81ED-4DB2-BD59-A6C34878D82A}">
                    <a16:rowId xmlns:a16="http://schemas.microsoft.com/office/drawing/2014/main" val="781102600"/>
                  </a:ext>
                </a:extLst>
              </a:tr>
              <a:tr h="4641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Teachers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hlinkClick r:id="rId2"/>
                        </a:rPr>
                        <a:t>https://getintoteaching.education.gov.uk/salaries-and-benefits</a:t>
                      </a:r>
                      <a:r>
                        <a:rPr lang="en-GB" sz="1200" b="0" dirty="0">
                          <a:latin typeface="+mn-lt"/>
                        </a:rPr>
                        <a:t> </a:t>
                      </a:r>
                    </a:p>
                  </a:txBody>
                  <a:tcPr/>
                </a:tc>
                <a:tc>
                  <a:txBody>
                    <a:bodyPr/>
                    <a:lstStyle/>
                    <a:p>
                      <a:r>
                        <a:rPr lang="en-GB" sz="1200" dirty="0"/>
                        <a:t>April 2021+</a:t>
                      </a:r>
                    </a:p>
                  </a:txBody>
                  <a:tcPr/>
                </a:tc>
                <a:extLst>
                  <a:ext uri="{0D108BD9-81ED-4DB2-BD59-A6C34878D82A}">
                    <a16:rowId xmlns:a16="http://schemas.microsoft.com/office/drawing/2014/main" val="2279856294"/>
                  </a:ext>
                </a:extLst>
              </a:tr>
              <a:tr h="3550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Health service “agenda for change”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3"/>
                        </a:rPr>
                        <a:t>Agenda for change - pay rates | Health Careers</a:t>
                      </a:r>
                      <a:endParaRPr lang="en-GB" sz="1200" b="0" i="0" u="sng" strike="noStrike" dirty="0">
                        <a:solidFill>
                          <a:srgbClr val="EE7B08"/>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2022</a:t>
                      </a:r>
                    </a:p>
                  </a:txBody>
                  <a:tcPr/>
                </a:tc>
                <a:extLst>
                  <a:ext uri="{0D108BD9-81ED-4DB2-BD59-A6C34878D82A}">
                    <a16:rowId xmlns:a16="http://schemas.microsoft.com/office/drawing/2014/main" val="3682887777"/>
                  </a:ext>
                </a:extLst>
              </a:tr>
              <a:tr h="2986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Minimum and living wage rates	</a:t>
                      </a:r>
                      <a:endParaRPr lang="en-US" sz="1200" dirty="0"/>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b="0" dirty="0">
                          <a:latin typeface="+mn-lt"/>
                          <a:hlinkClick r:id="rId4"/>
                        </a:rPr>
                        <a:t>https://www.gov.uk/national-minimum-wage-rates</a:t>
                      </a:r>
                      <a:r>
                        <a:rPr lang="en-US" sz="1200" b="0" dirty="0">
                          <a:latin typeface="+mn-lt"/>
                        </a:rPr>
                        <a:t> </a:t>
                      </a:r>
                      <a:endParaRPr lang="en-GB" sz="12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2021/22</a:t>
                      </a:r>
                    </a:p>
                  </a:txBody>
                  <a:tcPr/>
                </a:tc>
                <a:extLst>
                  <a:ext uri="{0D108BD9-81ED-4DB2-BD59-A6C34878D82A}">
                    <a16:rowId xmlns:a16="http://schemas.microsoft.com/office/drawing/2014/main" val="820158824"/>
                  </a:ext>
                </a:extLst>
              </a:tr>
              <a:tr h="2986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State pension		</a:t>
                      </a:r>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b="0" i="0" u="sng" strike="noStrike" dirty="0">
                          <a:solidFill>
                            <a:srgbClr val="EE7B08"/>
                          </a:solidFill>
                          <a:effectLst/>
                          <a:latin typeface="+mn-lt"/>
                          <a:hlinkClick r:id="rId5"/>
                        </a:rPr>
                        <a:t>The new State Pension amount - What you'll get | Age UK</a:t>
                      </a:r>
                      <a:endParaRPr lang="en-GB" sz="1200" b="0" i="0" u="sng" strike="noStrike" dirty="0">
                        <a:solidFill>
                          <a:srgbClr val="EE7B08"/>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Mar-22</a:t>
                      </a:r>
                    </a:p>
                  </a:txBody>
                  <a:tcPr/>
                </a:tc>
                <a:extLst>
                  <a:ext uri="{0D108BD9-81ED-4DB2-BD59-A6C34878D82A}">
                    <a16:rowId xmlns:a16="http://schemas.microsoft.com/office/drawing/2014/main" val="2896524033"/>
                  </a:ext>
                </a:extLst>
              </a:tr>
              <a:tr h="3665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Selection of public sector salaries</a:t>
                      </a:r>
                      <a:endParaRPr lang="en-US" sz="1200" dirty="0"/>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b="0" i="0" u="sng" strike="noStrike" dirty="0">
                          <a:solidFill>
                            <a:srgbClr val="EE7B08"/>
                          </a:solidFill>
                          <a:effectLst/>
                          <a:latin typeface="+mn-lt"/>
                          <a:hlinkClick r:id="rId6"/>
                        </a:rPr>
                        <a:t>Explore careers | National Careers Service</a:t>
                      </a:r>
                      <a:endParaRPr lang="en-GB" sz="1200" b="0" i="0" u="sng" strike="noStrike" dirty="0">
                        <a:solidFill>
                          <a:srgbClr val="EE7B08"/>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2020/21</a:t>
                      </a:r>
                    </a:p>
                  </a:txBody>
                  <a:tcPr/>
                </a:tc>
                <a:extLst>
                  <a:ext uri="{0D108BD9-81ED-4DB2-BD59-A6C34878D82A}">
                    <a16:rowId xmlns:a16="http://schemas.microsoft.com/office/drawing/2014/main" val="1388084243"/>
                  </a:ext>
                </a:extLst>
              </a:tr>
              <a:tr h="768126">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dirty="0"/>
                        <a:t>Care workers		</a:t>
                      </a:r>
                    </a:p>
                    <a:p>
                      <a:pPr marL="0" lvl="1" indent="0" defTabSz="914400">
                        <a:lnSpc>
                          <a:spcPct val="120000"/>
                        </a:lnSpc>
                        <a:spcAft>
                          <a:spcPts val="600"/>
                        </a:spcAft>
                        <a:buClr>
                          <a:schemeClr val="accent1"/>
                        </a:buClr>
                        <a:buSzPct val="100000"/>
                        <a:buFont typeface="Arial" panose="020B0604020202020204" pitchFamily="34" charset="0"/>
                        <a:buNone/>
                      </a:pPr>
                      <a:endParaRPr lang="en-US" sz="1200" dirty="0"/>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b="0" dirty="0">
                          <a:latin typeface="+mn-lt"/>
                          <a:hlinkClick r:id="rId7"/>
                        </a:rPr>
                        <a:t>https://www.skillsforcare.org.uk/Adult-Social-Care-Workforce-Data/Workforce-intelligence/publications/local-information/My-local-authority-area.aspx</a:t>
                      </a:r>
                      <a:endParaRPr lang="en-GB" sz="12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2021/22</a:t>
                      </a:r>
                    </a:p>
                  </a:txBody>
                  <a:tcPr/>
                </a:tc>
                <a:extLst>
                  <a:ext uri="{0D108BD9-81ED-4DB2-BD59-A6C34878D82A}">
                    <a16:rowId xmlns:a16="http://schemas.microsoft.com/office/drawing/2014/main" val="232106242"/>
                  </a:ext>
                </a:extLst>
              </a:tr>
              <a:tr h="298694">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dirty="0"/>
                        <a:t>Working hours		</a:t>
                      </a:r>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b="0" dirty="0">
                          <a:latin typeface="+mn-lt"/>
                          <a:hlinkClick r:id="rId8"/>
                        </a:rPr>
                        <a:t>https://clockify.me/working-hours</a:t>
                      </a:r>
                      <a:r>
                        <a:rPr lang="en-GB" sz="1200" b="0" dirty="0">
                          <a:latin typeface="+mn-lt"/>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2021</a:t>
                      </a:r>
                    </a:p>
                  </a:txBody>
                  <a:tcPr/>
                </a:tc>
                <a:extLst>
                  <a:ext uri="{0D108BD9-81ED-4DB2-BD59-A6C34878D82A}">
                    <a16:rowId xmlns:a16="http://schemas.microsoft.com/office/drawing/2014/main" val="1724192025"/>
                  </a:ext>
                </a:extLst>
              </a:tr>
              <a:tr h="298694">
                <a:tc gridSpan="3">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US" sz="1200" dirty="0"/>
                        <a:t>Note: the term Private Registered Provider was used in the context section, this can be taken to also mean Housing Associations (HA) in this section</a:t>
                      </a:r>
                      <a:endParaRPr lang="en-US" sz="1200" b="0" dirty="0">
                        <a:latin typeface="+mn-lt"/>
                      </a:endParaRPr>
                    </a:p>
                  </a:txBody>
                  <a:tcPr/>
                </a:tc>
                <a:tc hMerge="1">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endParaRPr lang="en-GB" sz="1200" b="0" dirty="0">
                        <a:latin typeface="+mn-lt"/>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txBody>
                  <a:tcPr/>
                </a:tc>
                <a:extLst>
                  <a:ext uri="{0D108BD9-81ED-4DB2-BD59-A6C34878D82A}">
                    <a16:rowId xmlns:a16="http://schemas.microsoft.com/office/drawing/2014/main" val="416168954"/>
                  </a:ext>
                </a:extLst>
              </a:tr>
              <a:tr h="298694">
                <a:tc gridSpan="3">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US" sz="1200" b="0" dirty="0">
                          <a:latin typeface="+mn-lt"/>
                        </a:rPr>
                        <a:t>Note about payscales: </a:t>
                      </a:r>
                      <a:r>
                        <a:rPr lang="en-GB" sz="1200" dirty="0"/>
                        <a:t>Annual pay rates are based on quoted salary levels (so may not compare well with CACI income data). We assume full time working although some households will have incomes from more than one earner, and some will have income from one or more part time jobs. </a:t>
                      </a:r>
                      <a:endParaRPr lang="en-US" sz="1200" b="0" dirty="0">
                        <a:latin typeface="+mn-lt"/>
                      </a:endParaRP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666518150"/>
                  </a:ext>
                </a:extLst>
              </a:tr>
            </a:tbl>
          </a:graphicData>
        </a:graphic>
      </p:graphicFrame>
      <p:sp>
        <p:nvSpPr>
          <p:cNvPr id="3" name="Title 2">
            <a:extLst>
              <a:ext uri="{FF2B5EF4-FFF2-40B4-BE49-F238E27FC236}">
                <a16:creationId xmlns:a16="http://schemas.microsoft.com/office/drawing/2014/main" id="{14E2382B-EA33-AB5E-6EC8-4280EA95CF8F}"/>
              </a:ext>
            </a:extLst>
          </p:cNvPr>
          <p:cNvSpPr txBox="1">
            <a:spLocks/>
          </p:cNvSpPr>
          <p:nvPr/>
        </p:nvSpPr>
        <p:spPr>
          <a:xfrm>
            <a:off x="522515" y="1"/>
            <a:ext cx="10532340" cy="1053826"/>
          </a:xfrm>
          <a:prstGeom prst="rect">
            <a:avLst/>
          </a:prstGeom>
        </p:spPr>
        <p:txBody>
          <a:bodyPr anchor="ct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Data used for diagrams</a:t>
            </a:r>
          </a:p>
        </p:txBody>
      </p:sp>
      <p:sp>
        <p:nvSpPr>
          <p:cNvPr id="4" name="Slide Number Placeholder 4">
            <a:extLst>
              <a:ext uri="{FF2B5EF4-FFF2-40B4-BE49-F238E27FC236}">
                <a16:creationId xmlns:a16="http://schemas.microsoft.com/office/drawing/2014/main" id="{C638BB44-1895-0527-65A9-C8781DA0D370}"/>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39</a:t>
            </a:fld>
            <a:endParaRPr lang="en-US" dirty="0"/>
          </a:p>
        </p:txBody>
      </p:sp>
      <p:sp>
        <p:nvSpPr>
          <p:cNvPr id="5" name="Footer Placeholder 3">
            <a:extLst>
              <a:ext uri="{FF2B5EF4-FFF2-40B4-BE49-F238E27FC236}">
                <a16:creationId xmlns:a16="http://schemas.microsoft.com/office/drawing/2014/main" id="{3B240D2E-C7C5-FD5C-CE4D-D580363DF137}"/>
              </a:ext>
            </a:extLst>
          </p:cNvPr>
          <p:cNvSpPr txBox="1">
            <a:spLocks/>
          </p:cNvSpPr>
          <p:nvPr/>
        </p:nvSpPr>
        <p:spPr>
          <a:xfrm>
            <a:off x="0" y="6548799"/>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pc="200" dirty="0">
                <a:solidFill>
                  <a:schemeClr val="bg1"/>
                </a:solidFill>
              </a:rPr>
              <a:t>Fenland</a:t>
            </a:r>
          </a:p>
        </p:txBody>
      </p:sp>
    </p:spTree>
    <p:extLst>
      <p:ext uri="{BB962C8B-B14F-4D97-AF65-F5344CB8AC3E}">
        <p14:creationId xmlns:p14="http://schemas.microsoft.com/office/powerpoint/2010/main" val="19496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F0B35E-FF33-D916-BE8F-07E6E6C96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a:extLst>
              <a:ext uri="{FF2B5EF4-FFF2-40B4-BE49-F238E27FC236}">
                <a16:creationId xmlns:a16="http://schemas.microsoft.com/office/drawing/2014/main" id="{A3D65CE1-5D64-8DDD-6D03-78FB8B23FD50}"/>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 name="Straight Connector 3">
            <a:extLst>
              <a:ext uri="{FF2B5EF4-FFF2-40B4-BE49-F238E27FC236}">
                <a16:creationId xmlns:a16="http://schemas.microsoft.com/office/drawing/2014/main" id="{09ED2329-7928-2241-7925-3C97B09C23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E1EBEBA-A996-16AD-7F32-49EE5EE7CB0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 name="Rectangle 5">
            <a:extLst>
              <a:ext uri="{FF2B5EF4-FFF2-40B4-BE49-F238E27FC236}">
                <a16:creationId xmlns:a16="http://schemas.microsoft.com/office/drawing/2014/main" id="{A39D0E8F-DDE9-53B2-82A0-20131CF45B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CF2918B-720C-DED5-ECA3-71245B76E8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 name="Rectangle 7">
            <a:extLst>
              <a:ext uri="{FF2B5EF4-FFF2-40B4-BE49-F238E27FC236}">
                <a16:creationId xmlns:a16="http://schemas.microsoft.com/office/drawing/2014/main" id="{96D7ECFA-9F47-D30F-1215-C7D6CD2E8F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DF183ED-3511-3ECA-338E-DCFF988873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B639254-DAE0-B791-B9A6-A57D5448D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665113D2-D611-9A05-2E66-45BA689B3F90}"/>
              </a:ext>
            </a:extLst>
          </p:cNvPr>
          <p:cNvSpPr txBox="1">
            <a:spLocks/>
          </p:cNvSpPr>
          <p:nvPr/>
        </p:nvSpPr>
        <p:spPr>
          <a:xfrm>
            <a:off x="1557071" y="1584552"/>
            <a:ext cx="9099255" cy="2537251"/>
          </a:xfrm>
          <a:prstGeom prst="rect">
            <a:avLst/>
          </a:prstGeom>
        </p:spPr>
        <p:txBody>
          <a:bodyPr vert="horz" lIns="91440" tIns="45720" rIns="91440" bIns="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7200" dirty="0">
                <a:solidFill>
                  <a:srgbClr val="454545"/>
                </a:solidFill>
              </a:rPr>
              <a:t>Context</a:t>
            </a:r>
          </a:p>
        </p:txBody>
      </p:sp>
      <p:sp>
        <p:nvSpPr>
          <p:cNvPr id="12" name="Text Placeholder 2">
            <a:extLst>
              <a:ext uri="{FF2B5EF4-FFF2-40B4-BE49-F238E27FC236}">
                <a16:creationId xmlns:a16="http://schemas.microsoft.com/office/drawing/2014/main" id="{8F06723B-4628-EE05-550B-2AC9FC3B802A}"/>
              </a:ext>
            </a:extLst>
          </p:cNvPr>
          <p:cNvSpPr txBox="1">
            <a:spLocks/>
          </p:cNvSpPr>
          <p:nvPr/>
        </p:nvSpPr>
        <p:spPr>
          <a:xfrm>
            <a:off x="1535372" y="3517113"/>
            <a:ext cx="9120954" cy="1446774"/>
          </a:xfrm>
          <a:prstGeom prst="rect">
            <a:avLst/>
          </a:prstGeom>
        </p:spPr>
        <p:txBody>
          <a:bodyPr vert="horz" lIns="91440" tIns="91440" rIns="91440" bIns="91440" rtlCol="0">
            <a:normAutofit fontScale="700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285750" indent="-285750" algn="ctr"/>
            <a:r>
              <a:rPr lang="en-GB" cap="all" dirty="0">
                <a:solidFill>
                  <a:schemeClr val="accent1"/>
                </a:solidFill>
              </a:rPr>
              <a:t>Tenure of dwellings</a:t>
            </a:r>
          </a:p>
          <a:p>
            <a:pPr marL="285750" indent="-285750" algn="ctr"/>
            <a:r>
              <a:rPr lang="en-GB" cap="all" dirty="0">
                <a:solidFill>
                  <a:schemeClr val="accent1"/>
                </a:solidFill>
              </a:rPr>
              <a:t>Household and family type</a:t>
            </a:r>
          </a:p>
          <a:p>
            <a:pPr marL="285750" indent="-285750" algn="ctr"/>
            <a:r>
              <a:rPr lang="en-GB" cap="all" dirty="0">
                <a:solidFill>
                  <a:schemeClr val="accent1"/>
                </a:solidFill>
              </a:rPr>
              <a:t>HOUSEHOLD Tenure and beds</a:t>
            </a:r>
          </a:p>
          <a:p>
            <a:pPr marL="285750" indent="-285750" algn="ctr"/>
            <a:r>
              <a:rPr lang="en-GB" cap="all" dirty="0">
                <a:solidFill>
                  <a:schemeClr val="accent1"/>
                </a:solidFill>
              </a:rPr>
              <a:t>LIKELY MOVERS</a:t>
            </a:r>
            <a:endParaRPr lang="en-US" cap="all" dirty="0">
              <a:solidFill>
                <a:schemeClr val="accent1"/>
              </a:solidFill>
            </a:endParaRPr>
          </a:p>
        </p:txBody>
      </p:sp>
      <p:pic>
        <p:nvPicPr>
          <p:cNvPr id="13" name="Picture 12">
            <a:extLst>
              <a:ext uri="{FF2B5EF4-FFF2-40B4-BE49-F238E27FC236}">
                <a16:creationId xmlns:a16="http://schemas.microsoft.com/office/drawing/2014/main" id="{EAD73496-4FD0-E4FC-6D08-5DC291A006C8}"/>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BEBF0CD4-D1E4-F5E8-31C0-D3B49C22AF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5" name="Slide Number Placeholder 4">
            <a:extLst>
              <a:ext uri="{FF2B5EF4-FFF2-40B4-BE49-F238E27FC236}">
                <a16:creationId xmlns:a16="http://schemas.microsoft.com/office/drawing/2014/main" id="{717CADB5-ECF4-E960-6B59-B4BBBD0E9326}"/>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a:t>
            </a:fld>
            <a:endParaRPr lang="en-US" dirty="0"/>
          </a:p>
        </p:txBody>
      </p:sp>
      <p:sp>
        <p:nvSpPr>
          <p:cNvPr id="16" name="Footer Placeholder 3">
            <a:extLst>
              <a:ext uri="{FF2B5EF4-FFF2-40B4-BE49-F238E27FC236}">
                <a16:creationId xmlns:a16="http://schemas.microsoft.com/office/drawing/2014/main" id="{5252C426-688D-63E7-9BA1-687912DA956D}"/>
              </a:ext>
            </a:extLst>
          </p:cNvPr>
          <p:cNvSpPr txBox="1">
            <a:spLocks/>
          </p:cNvSpPr>
          <p:nvPr/>
        </p:nvSpPr>
        <p:spPr>
          <a:xfrm>
            <a:off x="0" y="6548799"/>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pc="200" dirty="0">
                <a:solidFill>
                  <a:schemeClr val="bg1"/>
                </a:solidFill>
              </a:rPr>
              <a:t>Fenland</a:t>
            </a:r>
          </a:p>
        </p:txBody>
      </p:sp>
    </p:spTree>
    <p:extLst>
      <p:ext uri="{BB962C8B-B14F-4D97-AF65-F5344CB8AC3E}">
        <p14:creationId xmlns:p14="http://schemas.microsoft.com/office/powerpoint/2010/main" val="7172618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A1ED331-F34E-CA80-0DBF-40F62C775D9F}"/>
              </a:ext>
            </a:extLst>
          </p:cNvPr>
          <p:cNvPicPr>
            <a:picLocks noChangeAspect="1"/>
          </p:cNvPicPr>
          <p:nvPr/>
        </p:nvPicPr>
        <p:blipFill rotWithShape="1">
          <a:blip r:embed="rId2"/>
          <a:srcRect l="8143" t="37587" r="11429" b="20866"/>
          <a:stretch/>
        </p:blipFill>
        <p:spPr>
          <a:xfrm>
            <a:off x="113811" y="1715347"/>
            <a:ext cx="11610587" cy="3373640"/>
          </a:xfrm>
          <a:prstGeom prst="rect">
            <a:avLst/>
          </a:prstGeom>
        </p:spPr>
      </p:pic>
      <p:sp>
        <p:nvSpPr>
          <p:cNvPr id="2" name="Title 1">
            <a:extLst>
              <a:ext uri="{FF2B5EF4-FFF2-40B4-BE49-F238E27FC236}">
                <a16:creationId xmlns:a16="http://schemas.microsoft.com/office/drawing/2014/main" id="{6F8048A3-17BE-46F5-B84F-46549F2FF329}"/>
              </a:ext>
            </a:extLst>
          </p:cNvPr>
          <p:cNvSpPr>
            <a:spLocks noGrp="1"/>
          </p:cNvSpPr>
          <p:nvPr>
            <p:ph type="title"/>
          </p:nvPr>
        </p:nvSpPr>
        <p:spPr>
          <a:xfrm>
            <a:off x="116582" y="119755"/>
            <a:ext cx="7683527" cy="1012458"/>
          </a:xfrm>
        </p:spPr>
        <p:txBody>
          <a:bodyPr vert="horz" lIns="91440" tIns="45720" rIns="91440" bIns="45720" rtlCol="0" anchor="ctr">
            <a:normAutofit/>
          </a:bodyPr>
          <a:lstStyle/>
          <a:p>
            <a:r>
              <a:rPr lang="en-GB" kern="1200" dirty="0">
                <a:solidFill>
                  <a:schemeClr val="tx1"/>
                </a:solidFill>
                <a:latin typeface="+mj-lt"/>
                <a:ea typeface="+mj-ea"/>
                <a:cs typeface="+mj-cs"/>
              </a:rPr>
              <a:t>Scale &amp; cost of housing</a:t>
            </a:r>
            <a:endParaRPr lang="en-US" kern="1200" dirty="0">
              <a:solidFill>
                <a:schemeClr val="tx1"/>
              </a:solidFill>
              <a:latin typeface="+mj-lt"/>
              <a:ea typeface="+mj-ea"/>
              <a:cs typeface="+mj-cs"/>
            </a:endParaRPr>
          </a:p>
        </p:txBody>
      </p:sp>
      <p:sp>
        <p:nvSpPr>
          <p:cNvPr id="5" name="Footer Placeholder 3">
            <a:extLst>
              <a:ext uri="{FF2B5EF4-FFF2-40B4-BE49-F238E27FC236}">
                <a16:creationId xmlns:a16="http://schemas.microsoft.com/office/drawing/2014/main" id="{5EFDB40E-B8BD-4EBB-AC7A-99B11740F1FE}"/>
              </a:ext>
            </a:extLst>
          </p:cNvPr>
          <p:cNvSpPr>
            <a:spLocks noGrp="1"/>
          </p:cNvSpPr>
          <p:nvPr>
            <p:ph type="ftr" sz="quarter" idx="11"/>
          </p:nvPr>
        </p:nvSpPr>
        <p:spPr>
          <a:xfrm>
            <a:off x="0" y="6548799"/>
            <a:ext cx="4973915" cy="309201"/>
          </a:xfrm>
        </p:spPr>
        <p:txBody>
          <a:bodyPr/>
          <a:lstStyle/>
          <a:p>
            <a:r>
              <a:rPr lang="en-US" spc="200" dirty="0">
                <a:solidFill>
                  <a:schemeClr val="bg1"/>
                </a:solidFill>
              </a:rPr>
              <a:t>Fenland</a:t>
            </a:r>
          </a:p>
        </p:txBody>
      </p:sp>
      <p:sp>
        <p:nvSpPr>
          <p:cNvPr id="7" name="Callout: Line 6">
            <a:extLst>
              <a:ext uri="{FF2B5EF4-FFF2-40B4-BE49-F238E27FC236}">
                <a16:creationId xmlns:a16="http://schemas.microsoft.com/office/drawing/2014/main" id="{A7AB5FCD-BA43-4ABC-B06C-3FDE8BACCDCB}"/>
              </a:ext>
            </a:extLst>
          </p:cNvPr>
          <p:cNvSpPr/>
          <p:nvPr/>
        </p:nvSpPr>
        <p:spPr>
          <a:xfrm>
            <a:off x="8263467" y="228185"/>
            <a:ext cx="3480067" cy="1384995"/>
          </a:xfrm>
          <a:prstGeom prst="borderCallout1">
            <a:avLst>
              <a:gd name="adj1" fmla="val 49877"/>
              <a:gd name="adj2" fmla="val -43"/>
              <a:gd name="adj3" fmla="val 113842"/>
              <a:gd name="adj4" fmla="val -85115"/>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t>Relatively small proportion of affordable / social rented at 12% of dwellings. Smaller affordable / social rent is an housing option for households on incomes starting from £10-15K. Unusually, this is comparable to the income needed for some smaller resale</a:t>
            </a:r>
          </a:p>
        </p:txBody>
      </p:sp>
      <p:sp>
        <p:nvSpPr>
          <p:cNvPr id="8" name="Callout: Line 7">
            <a:extLst>
              <a:ext uri="{FF2B5EF4-FFF2-40B4-BE49-F238E27FC236}">
                <a16:creationId xmlns:a16="http://schemas.microsoft.com/office/drawing/2014/main" id="{C2F8D08C-272A-47C7-AD08-E9F6A44B87B3}"/>
              </a:ext>
            </a:extLst>
          </p:cNvPr>
          <p:cNvSpPr/>
          <p:nvPr/>
        </p:nvSpPr>
        <p:spPr>
          <a:xfrm>
            <a:off x="8263467" y="1903779"/>
            <a:ext cx="3480067" cy="1384995"/>
          </a:xfrm>
          <a:prstGeom prst="borderCallout1">
            <a:avLst>
              <a:gd name="adj1" fmla="val 51029"/>
              <a:gd name="adj2" fmla="val -336"/>
              <a:gd name="adj3" fmla="val 41768"/>
              <a:gd name="adj4" fmla="val -51278"/>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t>Private rented makes up 17% of dwellings in Fenland. Private rented starts at a higher income level than both ownership and Homebuy. Smaller private rents start at a similar level to new build needing an income of around £20K</a:t>
            </a:r>
          </a:p>
        </p:txBody>
      </p:sp>
      <p:sp>
        <p:nvSpPr>
          <p:cNvPr id="13" name="Callout: Line 12">
            <a:extLst>
              <a:ext uri="{FF2B5EF4-FFF2-40B4-BE49-F238E27FC236}">
                <a16:creationId xmlns:a16="http://schemas.microsoft.com/office/drawing/2014/main" id="{39941FA1-8567-4CE7-BD85-B322EB9B8FF0}"/>
              </a:ext>
            </a:extLst>
          </p:cNvPr>
          <p:cNvSpPr/>
          <p:nvPr/>
        </p:nvSpPr>
        <p:spPr>
          <a:xfrm>
            <a:off x="6824133" y="5094935"/>
            <a:ext cx="4174334" cy="738664"/>
          </a:xfrm>
          <a:prstGeom prst="borderCallout1">
            <a:avLst>
              <a:gd name="adj1" fmla="val 9159"/>
              <a:gd name="adj2" fmla="val 17786"/>
              <a:gd name="adj3" fmla="val -43039"/>
              <a:gd name="adj4" fmla="val 9172"/>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t>Larger new build can require higher incomes than other tenures. Income needed for a 1 bed can be similar to private rented at around £20K</a:t>
            </a:r>
          </a:p>
        </p:txBody>
      </p:sp>
      <p:sp>
        <p:nvSpPr>
          <p:cNvPr id="14" name="Callout: Line 13">
            <a:extLst>
              <a:ext uri="{FF2B5EF4-FFF2-40B4-BE49-F238E27FC236}">
                <a16:creationId xmlns:a16="http://schemas.microsoft.com/office/drawing/2014/main" id="{33F3E4BB-F0B9-4388-BE7E-B31BCED474CA}"/>
              </a:ext>
            </a:extLst>
          </p:cNvPr>
          <p:cNvSpPr/>
          <p:nvPr/>
        </p:nvSpPr>
        <p:spPr>
          <a:xfrm>
            <a:off x="0" y="2406199"/>
            <a:ext cx="2394855" cy="2462213"/>
          </a:xfrm>
          <a:prstGeom prst="borderCallout1">
            <a:avLst>
              <a:gd name="adj1" fmla="val 50150"/>
              <a:gd name="adj2" fmla="val 98839"/>
              <a:gd name="adj3" fmla="val -5691"/>
              <a:gd name="adj4" fmla="val 153285"/>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t>Intermediate rent could provide useful dwelling supply in Fenland, but as private rents are relatively high, an intermediate rent at 80% is not spectacularly affordable - so worth comparing other factors such as access (deposits), mobility (shorter term commitment than purchase) and availability</a:t>
            </a:r>
          </a:p>
        </p:txBody>
      </p:sp>
      <p:sp>
        <p:nvSpPr>
          <p:cNvPr id="15" name="Callout: Line 14">
            <a:extLst>
              <a:ext uri="{FF2B5EF4-FFF2-40B4-BE49-F238E27FC236}">
                <a16:creationId xmlns:a16="http://schemas.microsoft.com/office/drawing/2014/main" id="{79307BFA-F46B-45C7-A873-23E83433DDF5}"/>
              </a:ext>
            </a:extLst>
          </p:cNvPr>
          <p:cNvSpPr/>
          <p:nvPr/>
        </p:nvSpPr>
        <p:spPr>
          <a:xfrm>
            <a:off x="0" y="5082210"/>
            <a:ext cx="6450458" cy="954107"/>
          </a:xfrm>
          <a:prstGeom prst="borderCallout1">
            <a:avLst>
              <a:gd name="adj1" fmla="val 316"/>
              <a:gd name="adj2" fmla="val 67903"/>
              <a:gd name="adj3" fmla="val -227329"/>
              <a:gd name="adj4" fmla="val 76837"/>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t>There is a relatively small supply of Homebuy / shared ownership in Fenland. Income required for smaller Homebuy is lower than for private rented, slightly more than ownership. Lower deposits than traditional ownership may prove very useful, alongside flexibility to purchase a higher share in time. </a:t>
            </a:r>
          </a:p>
        </p:txBody>
      </p:sp>
      <p:sp>
        <p:nvSpPr>
          <p:cNvPr id="12" name="Slide Number Placeholder 4">
            <a:extLst>
              <a:ext uri="{FF2B5EF4-FFF2-40B4-BE49-F238E27FC236}">
                <a16:creationId xmlns:a16="http://schemas.microsoft.com/office/drawing/2014/main" id="{8012E495-329B-48A0-884E-4211A97B50E9}"/>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40</a:t>
            </a:fld>
            <a:endParaRPr lang="en-US" dirty="0"/>
          </a:p>
        </p:txBody>
      </p:sp>
      <p:sp>
        <p:nvSpPr>
          <p:cNvPr id="11" name="TextBox 10">
            <a:extLst>
              <a:ext uri="{FF2B5EF4-FFF2-40B4-BE49-F238E27FC236}">
                <a16:creationId xmlns:a16="http://schemas.microsoft.com/office/drawing/2014/main" id="{10F6BA0D-6451-5754-27BF-B889870C669D}"/>
              </a:ext>
            </a:extLst>
          </p:cNvPr>
          <p:cNvSpPr txBox="1"/>
          <p:nvPr/>
        </p:nvSpPr>
        <p:spPr>
          <a:xfrm>
            <a:off x="130040" y="6173661"/>
            <a:ext cx="11692779" cy="519953"/>
          </a:xfrm>
          <a:prstGeom prst="rect">
            <a:avLst/>
          </a:prstGeom>
        </p:spPr>
        <p:txBody>
          <a:bodyPr vert="horz" lIns="91440" tIns="45720" rIns="91440" bIns="45720" rtlCol="0" anchor="ctr">
            <a:noAutofit/>
          </a:bodyPr>
          <a:lstStyle/>
          <a:p>
            <a:pPr algn="ctr" defTabSz="914400"/>
            <a:r>
              <a:rPr lang="en-US" sz="1400" dirty="0">
                <a:solidFill>
                  <a:schemeClr val="bg1"/>
                </a:solidFill>
              </a:rPr>
              <a:t>In this diagram the bubble “height” is adjusted to indicate the % of stock in this area, of each tenure. </a:t>
            </a:r>
          </a:p>
          <a:p>
            <a:pPr algn="ctr" defTabSz="914400"/>
            <a:r>
              <a:rPr lang="en-US" sz="1400" dirty="0">
                <a:solidFill>
                  <a:schemeClr val="bg1"/>
                </a:solidFill>
              </a:rPr>
              <a:t>Where the amount of stock is not certain (intermediate rent) or very small numbers (Homebuy &amp; new build) a standard height is used so the boxes are visible</a:t>
            </a:r>
          </a:p>
        </p:txBody>
      </p:sp>
      <p:sp>
        <p:nvSpPr>
          <p:cNvPr id="6" name="Callout: Line 5">
            <a:extLst>
              <a:ext uri="{FF2B5EF4-FFF2-40B4-BE49-F238E27FC236}">
                <a16:creationId xmlns:a16="http://schemas.microsoft.com/office/drawing/2014/main" id="{0321A102-227E-4A3F-94CB-737880DD23A4}"/>
              </a:ext>
            </a:extLst>
          </p:cNvPr>
          <p:cNvSpPr/>
          <p:nvPr/>
        </p:nvSpPr>
        <p:spPr>
          <a:xfrm>
            <a:off x="8244331" y="3579374"/>
            <a:ext cx="3480067" cy="1169551"/>
          </a:xfrm>
          <a:prstGeom prst="borderCallout1">
            <a:avLst>
              <a:gd name="adj1" fmla="val 48291"/>
              <a:gd name="adj2" fmla="val -43"/>
              <a:gd name="adj3" fmla="val 20306"/>
              <a:gd name="adj4" fmla="val -34385"/>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t>Ownership dominates the dwelling supply at c.69%.</a:t>
            </a:r>
          </a:p>
          <a:p>
            <a:pPr algn="ctr"/>
            <a:r>
              <a:rPr lang="en-GB" sz="1400" dirty="0"/>
              <a:t>Unusually low incomes needed for some smaller home purchase, can start around £10-15K.</a:t>
            </a:r>
          </a:p>
        </p:txBody>
      </p:sp>
    </p:spTree>
    <p:extLst>
      <p:ext uri="{BB962C8B-B14F-4D97-AF65-F5344CB8AC3E}">
        <p14:creationId xmlns:p14="http://schemas.microsoft.com/office/powerpoint/2010/main" val="234214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E0E558C-1FCC-4081-AF6B-7AF5ED205BEA}"/>
              </a:ext>
            </a:extLst>
          </p:cNvPr>
          <p:cNvSpPr>
            <a:spLocks noGrp="1"/>
          </p:cNvSpPr>
          <p:nvPr>
            <p:ph type="ftr" sz="quarter" idx="11"/>
          </p:nvPr>
        </p:nvSpPr>
        <p:spPr>
          <a:xfrm>
            <a:off x="0" y="6548799"/>
            <a:ext cx="4973915" cy="309201"/>
          </a:xfrm>
        </p:spPr>
        <p:txBody>
          <a:bodyPr/>
          <a:lstStyle/>
          <a:p>
            <a:r>
              <a:rPr lang="en-US" spc="200" dirty="0">
                <a:solidFill>
                  <a:schemeClr val="bg1"/>
                </a:solidFill>
              </a:rPr>
              <a:t>Fenland</a:t>
            </a:r>
          </a:p>
        </p:txBody>
      </p:sp>
      <p:graphicFrame>
        <p:nvGraphicFramePr>
          <p:cNvPr id="12" name="Table 8">
            <a:extLst>
              <a:ext uri="{FF2B5EF4-FFF2-40B4-BE49-F238E27FC236}">
                <a16:creationId xmlns:a16="http://schemas.microsoft.com/office/drawing/2014/main" id="{61B5898F-83A2-4B76-B258-F6F80F47C367}"/>
              </a:ext>
            </a:extLst>
          </p:cNvPr>
          <p:cNvGraphicFramePr>
            <a:graphicFrameLocks noGrp="1"/>
          </p:cNvGraphicFramePr>
          <p:nvPr>
            <p:extLst>
              <p:ext uri="{D42A27DB-BD31-4B8C-83A1-F6EECF244321}">
                <p14:modId xmlns:p14="http://schemas.microsoft.com/office/powerpoint/2010/main" val="1318761874"/>
              </p:ext>
            </p:extLst>
          </p:nvPr>
        </p:nvGraphicFramePr>
        <p:xfrm>
          <a:off x="1107831" y="4873375"/>
          <a:ext cx="10961239" cy="591846"/>
        </p:xfrm>
        <a:graphic>
          <a:graphicData uri="http://schemas.openxmlformats.org/drawingml/2006/table">
            <a:tbl>
              <a:tblPr firstRow="1" bandRow="1">
                <a:tableStyleId>{2D5ABB26-0587-4C30-8999-92F81FD0307C}</a:tableStyleId>
              </a:tblPr>
              <a:tblGrid>
                <a:gridCol w="3581254">
                  <a:extLst>
                    <a:ext uri="{9D8B030D-6E8A-4147-A177-3AD203B41FA5}">
                      <a16:colId xmlns:a16="http://schemas.microsoft.com/office/drawing/2014/main" val="545593795"/>
                    </a:ext>
                  </a:extLst>
                </a:gridCol>
                <a:gridCol w="3427316">
                  <a:extLst>
                    <a:ext uri="{9D8B030D-6E8A-4147-A177-3AD203B41FA5}">
                      <a16:colId xmlns:a16="http://schemas.microsoft.com/office/drawing/2014/main" val="906472247"/>
                    </a:ext>
                  </a:extLst>
                </a:gridCol>
                <a:gridCol w="3952669">
                  <a:extLst>
                    <a:ext uri="{9D8B030D-6E8A-4147-A177-3AD203B41FA5}">
                      <a16:colId xmlns:a16="http://schemas.microsoft.com/office/drawing/2014/main" val="1254432382"/>
                    </a:ext>
                  </a:extLst>
                </a:gridCol>
              </a:tblGrid>
              <a:tr h="295923">
                <a:tc>
                  <a:txBody>
                    <a:bodyPr/>
                    <a:lstStyle/>
                    <a:p>
                      <a:r>
                        <a:rPr lang="en-US" sz="1200" b="0" dirty="0">
                          <a:solidFill>
                            <a:schemeClr val="tx1"/>
                          </a:solidFill>
                        </a:rPr>
                        <a:t>25% of households in the lower ‘yellow’ zone</a:t>
                      </a:r>
                      <a:endParaRPr lang="en-GB" sz="1200" b="0" dirty="0">
                        <a:solidFill>
                          <a:schemeClr val="tx1"/>
                        </a:solidFill>
                      </a:endParaRP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50% of households in the middle ‘white’ zone</a:t>
                      </a:r>
                    </a:p>
                  </a:txBody>
                  <a:tcP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25% of households in the upper ‘pink’ zone</a:t>
                      </a:r>
                      <a:endParaRPr lang="en-GB" sz="1200" dirty="0">
                        <a:solidFill>
                          <a:schemeClr val="tx1"/>
                        </a:solidFill>
                      </a:endParaRPr>
                    </a:p>
                  </a:txBody>
                  <a:tcPr>
                    <a:solidFill>
                      <a:srgbClr val="FFCCFF"/>
                    </a:solidFill>
                  </a:tcPr>
                </a:tc>
                <a:extLst>
                  <a:ext uri="{0D108BD9-81ED-4DB2-BD59-A6C34878D82A}">
                    <a16:rowId xmlns:a16="http://schemas.microsoft.com/office/drawing/2014/main" val="1025458491"/>
                  </a:ext>
                </a:extLst>
              </a:tr>
              <a:tr h="295923">
                <a:tc>
                  <a:txBody>
                    <a:bodyPr/>
                    <a:lstStyle/>
                    <a:p>
                      <a:r>
                        <a:rPr lang="en-GB" sz="1200" b="0" i="1" dirty="0">
                          <a:solidFill>
                            <a:schemeClr val="tx1"/>
                          </a:solidFill>
                        </a:rPr>
                        <a:t>In Fenland, incomes up to c.£15K</a:t>
                      </a: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1" dirty="0">
                          <a:solidFill>
                            <a:schemeClr val="tx1"/>
                          </a:solidFill>
                        </a:rPr>
                        <a:t>In Fenland, incomes between £15K and £45K</a:t>
                      </a:r>
                    </a:p>
                  </a:txBody>
                  <a:tcP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i="1" dirty="0">
                          <a:solidFill>
                            <a:schemeClr val="tx1"/>
                          </a:solidFill>
                        </a:rPr>
                        <a:t>In Fenland, incomes over c.£45K</a:t>
                      </a:r>
                    </a:p>
                  </a:txBody>
                  <a:tcPr>
                    <a:solidFill>
                      <a:srgbClr val="FFCCFF"/>
                    </a:solidFill>
                  </a:tcPr>
                </a:tc>
                <a:extLst>
                  <a:ext uri="{0D108BD9-81ED-4DB2-BD59-A6C34878D82A}">
                    <a16:rowId xmlns:a16="http://schemas.microsoft.com/office/drawing/2014/main" val="3854310527"/>
                  </a:ext>
                </a:extLst>
              </a:tr>
            </a:tbl>
          </a:graphicData>
        </a:graphic>
      </p:graphicFrame>
      <p:sp>
        <p:nvSpPr>
          <p:cNvPr id="9" name="Slide Number Placeholder 4">
            <a:extLst>
              <a:ext uri="{FF2B5EF4-FFF2-40B4-BE49-F238E27FC236}">
                <a16:creationId xmlns:a16="http://schemas.microsoft.com/office/drawing/2014/main" id="{64227911-3676-42CE-A753-8AF4020CD375}"/>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41</a:t>
            </a:fld>
            <a:endParaRPr lang="en-US" dirty="0"/>
          </a:p>
        </p:txBody>
      </p:sp>
      <p:sp>
        <p:nvSpPr>
          <p:cNvPr id="15" name="Title 1">
            <a:extLst>
              <a:ext uri="{FF2B5EF4-FFF2-40B4-BE49-F238E27FC236}">
                <a16:creationId xmlns:a16="http://schemas.microsoft.com/office/drawing/2014/main" id="{6873CE0A-4A49-491E-A58D-905A5191A360}"/>
              </a:ext>
            </a:extLst>
          </p:cNvPr>
          <p:cNvSpPr txBox="1">
            <a:spLocks/>
          </p:cNvSpPr>
          <p:nvPr/>
        </p:nvSpPr>
        <p:spPr>
          <a:xfrm>
            <a:off x="175397" y="0"/>
            <a:ext cx="11841205" cy="10264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3600" dirty="0"/>
              <a:t>Introducing “the staircase”</a:t>
            </a:r>
          </a:p>
        </p:txBody>
      </p:sp>
      <p:sp>
        <p:nvSpPr>
          <p:cNvPr id="17" name="TextBox 16">
            <a:extLst>
              <a:ext uri="{FF2B5EF4-FFF2-40B4-BE49-F238E27FC236}">
                <a16:creationId xmlns:a16="http://schemas.microsoft.com/office/drawing/2014/main" id="{B1501FD5-A910-43B0-98DC-E351B84A3448}"/>
              </a:ext>
            </a:extLst>
          </p:cNvPr>
          <p:cNvSpPr txBox="1"/>
          <p:nvPr/>
        </p:nvSpPr>
        <p:spPr>
          <a:xfrm>
            <a:off x="175396" y="988030"/>
            <a:ext cx="11841206" cy="1569660"/>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GB" sz="1600" dirty="0"/>
              <a:t>The staircase is built using the boxes provided on slide 23 titled “Minimum income needed if housing takes up 35%”.</a:t>
            </a:r>
          </a:p>
          <a:p>
            <a:pPr marL="285750" indent="-285750">
              <a:buFont typeface="Arial" panose="020B0604020202020204" pitchFamily="34" charset="0"/>
              <a:buChar char="•"/>
            </a:pPr>
            <a:r>
              <a:rPr lang="en-GB" sz="1600" dirty="0"/>
              <a:t>The boxes are arranged to form a staircase with the lowest income needed for 1 beds forming the first step. The rows are arranged so next step up is the tenure requiring a little more income.  Some tenures need roughly the same income, so these steps are “taller”. In other places there is a gap in the incomes needed between tenures, which leads to a long “tread” on our staircase. A tall step demonstrates a number of products at the same income level, a long step indicates a gap between prices of tenures.</a:t>
            </a:r>
          </a:p>
          <a:p>
            <a:pPr marL="285750" indent="-285750">
              <a:buFont typeface="Arial" panose="020B0604020202020204" pitchFamily="34" charset="0"/>
              <a:buChar char="•"/>
            </a:pPr>
            <a:r>
              <a:rPr lang="en-GB" sz="1600" dirty="0"/>
              <a:t>1, 2 and 3+ beds in each tenure group are presented on this staircase. On the next slide, the sizes are separated out. </a:t>
            </a:r>
          </a:p>
        </p:txBody>
      </p:sp>
      <p:pic>
        <p:nvPicPr>
          <p:cNvPr id="8" name="Picture 7">
            <a:extLst>
              <a:ext uri="{FF2B5EF4-FFF2-40B4-BE49-F238E27FC236}">
                <a16:creationId xmlns:a16="http://schemas.microsoft.com/office/drawing/2014/main" id="{26E94C06-0A27-464E-8C26-BAD5A8402051}"/>
              </a:ext>
            </a:extLst>
          </p:cNvPr>
          <p:cNvPicPr>
            <a:picLocks noChangeAspect="1"/>
          </p:cNvPicPr>
          <p:nvPr/>
        </p:nvPicPr>
        <p:blipFill rotWithShape="1">
          <a:blip r:embed="rId2"/>
          <a:srcRect l="1439" t="41795" r="11442" b="36909"/>
          <a:stretch/>
        </p:blipFill>
        <p:spPr>
          <a:xfrm>
            <a:off x="175395" y="3050929"/>
            <a:ext cx="11893675" cy="1635370"/>
          </a:xfrm>
          <a:prstGeom prst="rect">
            <a:avLst/>
          </a:prstGeom>
        </p:spPr>
      </p:pic>
    </p:spTree>
    <p:extLst>
      <p:ext uri="{BB962C8B-B14F-4D97-AF65-F5344CB8AC3E}">
        <p14:creationId xmlns:p14="http://schemas.microsoft.com/office/powerpoint/2010/main" val="32300612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E33A-296F-4F70-B193-0F96B177B1E7}"/>
              </a:ext>
            </a:extLst>
          </p:cNvPr>
          <p:cNvSpPr>
            <a:spLocks noGrp="1"/>
          </p:cNvSpPr>
          <p:nvPr>
            <p:ph type="title"/>
          </p:nvPr>
        </p:nvSpPr>
        <p:spPr>
          <a:xfrm>
            <a:off x="851967" y="0"/>
            <a:ext cx="10649430" cy="1016613"/>
          </a:xfrm>
        </p:spPr>
        <p:txBody>
          <a:bodyPr vert="horz" lIns="91440" tIns="45720" rIns="91440" bIns="45720" rtlCol="0" anchor="ctr">
            <a:normAutofit/>
          </a:bodyPr>
          <a:lstStyle/>
          <a:p>
            <a:r>
              <a:rPr lang="en-US" sz="3200" dirty="0"/>
              <a:t>1, 2 &amp; 3 beds staircase</a:t>
            </a:r>
            <a:endParaRPr lang="en-US" kern="1200" dirty="0">
              <a:solidFill>
                <a:schemeClr val="tx1"/>
              </a:solidFill>
              <a:latin typeface="+mj-lt"/>
              <a:ea typeface="+mj-ea"/>
              <a:cs typeface="+mj-cs"/>
            </a:endParaRPr>
          </a:p>
        </p:txBody>
      </p:sp>
      <p:sp>
        <p:nvSpPr>
          <p:cNvPr id="4" name="Footer Placeholder 3">
            <a:extLst>
              <a:ext uri="{FF2B5EF4-FFF2-40B4-BE49-F238E27FC236}">
                <a16:creationId xmlns:a16="http://schemas.microsoft.com/office/drawing/2014/main" id="{DE0E558C-1FCC-4081-AF6B-7AF5ED205BEA}"/>
              </a:ext>
            </a:extLst>
          </p:cNvPr>
          <p:cNvSpPr>
            <a:spLocks noGrp="1"/>
          </p:cNvSpPr>
          <p:nvPr>
            <p:ph type="ftr" sz="quarter" idx="11"/>
          </p:nvPr>
        </p:nvSpPr>
        <p:spPr>
          <a:xfrm>
            <a:off x="0" y="6548799"/>
            <a:ext cx="4973915" cy="309201"/>
          </a:xfrm>
        </p:spPr>
        <p:txBody>
          <a:bodyPr/>
          <a:lstStyle/>
          <a:p>
            <a:r>
              <a:rPr lang="en-US" spc="200" dirty="0">
                <a:solidFill>
                  <a:schemeClr val="bg1"/>
                </a:solidFill>
              </a:rPr>
              <a:t>Fenland</a:t>
            </a:r>
          </a:p>
        </p:txBody>
      </p:sp>
      <p:pic>
        <p:nvPicPr>
          <p:cNvPr id="5" name="Picture 4">
            <a:extLst>
              <a:ext uri="{FF2B5EF4-FFF2-40B4-BE49-F238E27FC236}">
                <a16:creationId xmlns:a16="http://schemas.microsoft.com/office/drawing/2014/main" id="{44BD0F76-3AD9-4730-95C1-C027920C6CC2}"/>
              </a:ext>
            </a:extLst>
          </p:cNvPr>
          <p:cNvPicPr>
            <a:picLocks noChangeAspect="1"/>
          </p:cNvPicPr>
          <p:nvPr/>
        </p:nvPicPr>
        <p:blipFill rotWithShape="1">
          <a:blip r:embed="rId2"/>
          <a:srcRect l="8332" t="27367" r="11482" b="5679"/>
          <a:stretch/>
        </p:blipFill>
        <p:spPr>
          <a:xfrm>
            <a:off x="851966" y="1016613"/>
            <a:ext cx="10649431" cy="5001842"/>
          </a:xfrm>
          <a:prstGeom prst="rect">
            <a:avLst/>
          </a:prstGeom>
        </p:spPr>
      </p:pic>
      <p:graphicFrame>
        <p:nvGraphicFramePr>
          <p:cNvPr id="12" name="Table 8">
            <a:extLst>
              <a:ext uri="{FF2B5EF4-FFF2-40B4-BE49-F238E27FC236}">
                <a16:creationId xmlns:a16="http://schemas.microsoft.com/office/drawing/2014/main" id="{61B5898F-83A2-4B76-B258-F6F80F47C367}"/>
              </a:ext>
            </a:extLst>
          </p:cNvPr>
          <p:cNvGraphicFramePr>
            <a:graphicFrameLocks noGrp="1"/>
          </p:cNvGraphicFramePr>
          <p:nvPr>
            <p:extLst>
              <p:ext uri="{D42A27DB-BD31-4B8C-83A1-F6EECF244321}">
                <p14:modId xmlns:p14="http://schemas.microsoft.com/office/powerpoint/2010/main" val="1583212974"/>
              </p:ext>
            </p:extLst>
          </p:nvPr>
        </p:nvGraphicFramePr>
        <p:xfrm>
          <a:off x="851966" y="6101610"/>
          <a:ext cx="10649431" cy="591846"/>
        </p:xfrm>
        <a:graphic>
          <a:graphicData uri="http://schemas.openxmlformats.org/drawingml/2006/table">
            <a:tbl>
              <a:tblPr firstRow="1" bandRow="1">
                <a:tableStyleId>{2D5ABB26-0587-4C30-8999-92F81FD0307C}</a:tableStyleId>
              </a:tblPr>
              <a:tblGrid>
                <a:gridCol w="3479380">
                  <a:extLst>
                    <a:ext uri="{9D8B030D-6E8A-4147-A177-3AD203B41FA5}">
                      <a16:colId xmlns:a16="http://schemas.microsoft.com/office/drawing/2014/main" val="545593795"/>
                    </a:ext>
                  </a:extLst>
                </a:gridCol>
                <a:gridCol w="3329821">
                  <a:extLst>
                    <a:ext uri="{9D8B030D-6E8A-4147-A177-3AD203B41FA5}">
                      <a16:colId xmlns:a16="http://schemas.microsoft.com/office/drawing/2014/main" val="906472247"/>
                    </a:ext>
                  </a:extLst>
                </a:gridCol>
                <a:gridCol w="3840230">
                  <a:extLst>
                    <a:ext uri="{9D8B030D-6E8A-4147-A177-3AD203B41FA5}">
                      <a16:colId xmlns:a16="http://schemas.microsoft.com/office/drawing/2014/main" val="1254432382"/>
                    </a:ext>
                  </a:extLst>
                </a:gridCol>
              </a:tblGrid>
              <a:tr h="295923">
                <a:tc>
                  <a:txBody>
                    <a:bodyPr/>
                    <a:lstStyle/>
                    <a:p>
                      <a:r>
                        <a:rPr lang="en-US" sz="1200" b="0" dirty="0">
                          <a:solidFill>
                            <a:schemeClr val="tx1"/>
                          </a:solidFill>
                        </a:rPr>
                        <a:t>25% of households in the lower ‘yellow’ zone</a:t>
                      </a:r>
                      <a:endParaRPr lang="en-GB" sz="1200" b="0" dirty="0">
                        <a:solidFill>
                          <a:schemeClr val="tx1"/>
                        </a:solidFill>
                      </a:endParaRP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50% of households in the middle ‘white’ zone</a:t>
                      </a:r>
                    </a:p>
                  </a:txBody>
                  <a:tcP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25% of households in the upper ‘pink’ zone</a:t>
                      </a:r>
                      <a:endParaRPr lang="en-GB" sz="1200" dirty="0">
                        <a:solidFill>
                          <a:schemeClr val="tx1"/>
                        </a:solidFill>
                      </a:endParaRPr>
                    </a:p>
                  </a:txBody>
                  <a:tcPr>
                    <a:solidFill>
                      <a:srgbClr val="FFCCFF"/>
                    </a:solidFill>
                  </a:tcPr>
                </a:tc>
                <a:extLst>
                  <a:ext uri="{0D108BD9-81ED-4DB2-BD59-A6C34878D82A}">
                    <a16:rowId xmlns:a16="http://schemas.microsoft.com/office/drawing/2014/main" val="1025458491"/>
                  </a:ext>
                </a:extLst>
              </a:tr>
              <a:tr h="295923">
                <a:tc>
                  <a:txBody>
                    <a:bodyPr/>
                    <a:lstStyle/>
                    <a:p>
                      <a:r>
                        <a:rPr lang="en-GB" sz="1200" b="0" i="1" dirty="0">
                          <a:solidFill>
                            <a:schemeClr val="tx1"/>
                          </a:solidFill>
                        </a:rPr>
                        <a:t>In Fenland, incomes up to c.£15K</a:t>
                      </a: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1" dirty="0">
                          <a:solidFill>
                            <a:schemeClr val="tx1"/>
                          </a:solidFill>
                        </a:rPr>
                        <a:t>In Fenland, incomes between £15K and £45K</a:t>
                      </a:r>
                    </a:p>
                  </a:txBody>
                  <a:tcP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i="1" dirty="0">
                          <a:solidFill>
                            <a:schemeClr val="tx1"/>
                          </a:solidFill>
                        </a:rPr>
                        <a:t>In Fenland, incomes over c.£45K</a:t>
                      </a:r>
                    </a:p>
                  </a:txBody>
                  <a:tcPr>
                    <a:solidFill>
                      <a:srgbClr val="FFCCFF"/>
                    </a:solidFill>
                  </a:tcPr>
                </a:tc>
                <a:extLst>
                  <a:ext uri="{0D108BD9-81ED-4DB2-BD59-A6C34878D82A}">
                    <a16:rowId xmlns:a16="http://schemas.microsoft.com/office/drawing/2014/main" val="2104445741"/>
                  </a:ext>
                </a:extLst>
              </a:tr>
            </a:tbl>
          </a:graphicData>
        </a:graphic>
      </p:graphicFrame>
      <p:sp>
        <p:nvSpPr>
          <p:cNvPr id="13" name="Rectangle: Rounded Corners 12">
            <a:extLst>
              <a:ext uri="{FF2B5EF4-FFF2-40B4-BE49-F238E27FC236}">
                <a16:creationId xmlns:a16="http://schemas.microsoft.com/office/drawing/2014/main" id="{791BEE43-F2BD-418C-B84D-D8517B06D16E}"/>
              </a:ext>
            </a:extLst>
          </p:cNvPr>
          <p:cNvSpPr/>
          <p:nvPr/>
        </p:nvSpPr>
        <p:spPr>
          <a:xfrm>
            <a:off x="6598533" y="352601"/>
            <a:ext cx="4902864" cy="13280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sz="1200" b="1" dirty="0">
                <a:solidFill>
                  <a:schemeClr val="bg1"/>
                </a:solidFill>
              </a:rPr>
              <a:t>1 bed</a:t>
            </a:r>
          </a:p>
          <a:p>
            <a:pPr marL="171450" lvl="1" indent="-171450">
              <a:buFont typeface="Arial" panose="020B0604020202020204" pitchFamily="34" charset="0"/>
              <a:buChar char="•"/>
            </a:pPr>
            <a:r>
              <a:rPr lang="en-GB" sz="1200" dirty="0"/>
              <a:t>The income needed for a 1 bed in Fenland starts with HA affordable and social rent, and second hand sales. It is unusual for second hand sales to require a similar income to social and affordable rents.</a:t>
            </a:r>
          </a:p>
          <a:p>
            <a:pPr marL="171450" lvl="1" indent="-171450">
              <a:buFont typeface="Arial" panose="020B0604020202020204" pitchFamily="34" charset="0"/>
              <a:buChar char="•"/>
            </a:pPr>
            <a:r>
              <a:rPr lang="en-GB" sz="1200" dirty="0"/>
              <a:t>Then comes Homebuy and intermediate rent, followed by private rent and new build which need the highest income for 1 beds</a:t>
            </a:r>
          </a:p>
        </p:txBody>
      </p:sp>
      <p:sp>
        <p:nvSpPr>
          <p:cNvPr id="14" name="Rectangle: Rounded Corners 13">
            <a:extLst>
              <a:ext uri="{FF2B5EF4-FFF2-40B4-BE49-F238E27FC236}">
                <a16:creationId xmlns:a16="http://schemas.microsoft.com/office/drawing/2014/main" id="{8E745570-39B9-43ED-927B-1E0BFF7BC58C}"/>
              </a:ext>
            </a:extLst>
          </p:cNvPr>
          <p:cNvSpPr/>
          <p:nvPr/>
        </p:nvSpPr>
        <p:spPr>
          <a:xfrm>
            <a:off x="7046258" y="1921240"/>
            <a:ext cx="4455139" cy="2145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sz="1200" b="1" dirty="0"/>
              <a:t>2 bed</a:t>
            </a:r>
          </a:p>
          <a:p>
            <a:pPr marL="171450" indent="-171450">
              <a:buFont typeface="Arial" panose="020B0604020202020204" pitchFamily="34" charset="0"/>
              <a:buChar char="•"/>
            </a:pPr>
            <a:r>
              <a:rPr lang="en-GB" sz="1200" dirty="0"/>
              <a:t>Incomes requires are slightly more spread than for 1 beds, but incomes needed for 2 beds cover the lower part of the white zone and not much above the median income level</a:t>
            </a:r>
          </a:p>
          <a:p>
            <a:pPr marL="171450" indent="-171450">
              <a:buFont typeface="Arial" panose="020B0604020202020204" pitchFamily="34" charset="0"/>
              <a:buChar char="•"/>
            </a:pPr>
            <a:r>
              <a:rPr lang="en-GB" sz="1200" dirty="0"/>
              <a:t>Again, second hand sales require a similar income to HA social rent.</a:t>
            </a:r>
          </a:p>
          <a:p>
            <a:pPr marL="171450" indent="-171450">
              <a:buFont typeface="Arial" panose="020B0604020202020204" pitchFamily="34" charset="0"/>
              <a:buChar char="•"/>
            </a:pPr>
            <a:r>
              <a:rPr lang="en-GB" sz="1200" dirty="0"/>
              <a:t>HA affordable rents forms the next step, then Homebuy ad intermediate rented,</a:t>
            </a:r>
          </a:p>
          <a:p>
            <a:pPr marL="171450" indent="-171450">
              <a:buFont typeface="Arial" panose="020B0604020202020204" pitchFamily="34" charset="0"/>
              <a:buChar char="•"/>
            </a:pPr>
            <a:r>
              <a:rPr lang="en-GB" sz="1200" dirty="0"/>
              <a:t>The highest incomes are needed for private rented and new build for 2 beds </a:t>
            </a:r>
          </a:p>
        </p:txBody>
      </p:sp>
      <p:sp>
        <p:nvSpPr>
          <p:cNvPr id="16" name="Rectangle: Rounded Corners 15">
            <a:extLst>
              <a:ext uri="{FF2B5EF4-FFF2-40B4-BE49-F238E27FC236}">
                <a16:creationId xmlns:a16="http://schemas.microsoft.com/office/drawing/2014/main" id="{6A33BCAD-E07F-4444-BA2D-101EA47D7780}"/>
              </a:ext>
            </a:extLst>
          </p:cNvPr>
          <p:cNvSpPr/>
          <p:nvPr/>
        </p:nvSpPr>
        <p:spPr>
          <a:xfrm>
            <a:off x="7951694" y="4307125"/>
            <a:ext cx="3549703" cy="17366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sz="1200" b="1" dirty="0"/>
              <a:t>3 bed</a:t>
            </a:r>
          </a:p>
          <a:p>
            <a:pPr marL="171450" indent="-171450">
              <a:buFont typeface="Arial" panose="020B0604020202020204" pitchFamily="34" charset="0"/>
              <a:buChar char="•"/>
            </a:pPr>
            <a:r>
              <a:rPr lang="en-GB" sz="1200" dirty="0"/>
              <a:t>Incomes needed for 3 beds spread a little wider than for 1 and 2 beds, covering the income range of around £15K to £45K</a:t>
            </a:r>
          </a:p>
          <a:p>
            <a:pPr marL="171450" indent="-171450">
              <a:buFont typeface="Arial" panose="020B0604020202020204" pitchFamily="34" charset="0"/>
              <a:buChar char="•"/>
            </a:pPr>
            <a:r>
              <a:rPr lang="en-GB" sz="1200" dirty="0"/>
              <a:t>Second hand sales for 3 beds are noticeable higher than for 1 and 2 beds.</a:t>
            </a:r>
          </a:p>
          <a:p>
            <a:pPr marL="171450" indent="-171450">
              <a:buFont typeface="Arial" panose="020B0604020202020204" pitchFamily="34" charset="0"/>
              <a:buChar char="•"/>
            </a:pPr>
            <a:r>
              <a:rPr lang="en-GB" sz="1200" dirty="0"/>
              <a:t>The only product touching on the pink zone is average new build.</a:t>
            </a:r>
          </a:p>
        </p:txBody>
      </p:sp>
      <p:sp>
        <p:nvSpPr>
          <p:cNvPr id="9" name="Slide Number Placeholder 4">
            <a:extLst>
              <a:ext uri="{FF2B5EF4-FFF2-40B4-BE49-F238E27FC236}">
                <a16:creationId xmlns:a16="http://schemas.microsoft.com/office/drawing/2014/main" id="{64227911-3676-42CE-A753-8AF4020CD375}"/>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42</a:t>
            </a:fld>
            <a:endParaRPr lang="en-US" dirty="0"/>
          </a:p>
        </p:txBody>
      </p:sp>
    </p:spTree>
    <p:extLst>
      <p:ext uri="{BB962C8B-B14F-4D97-AF65-F5344CB8AC3E}">
        <p14:creationId xmlns:p14="http://schemas.microsoft.com/office/powerpoint/2010/main" val="3734007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FE0407-EB27-39E4-49E6-505BA34B18E5}"/>
              </a:ext>
            </a:extLst>
          </p:cNvPr>
          <p:cNvSpPr txBox="1"/>
          <p:nvPr/>
        </p:nvSpPr>
        <p:spPr>
          <a:xfrm>
            <a:off x="52253" y="1779162"/>
            <a:ext cx="2746950" cy="4031873"/>
          </a:xfrm>
          <a:prstGeom prst="rect">
            <a:avLst/>
          </a:prstGeom>
          <a:noFill/>
        </p:spPr>
        <p:txBody>
          <a:bodyPr wrap="square" rtlCol="0">
            <a:spAutoFit/>
          </a:bodyPr>
          <a:lstStyle/>
          <a:p>
            <a:pPr marL="285750" indent="-285750">
              <a:buFont typeface="Arial" panose="020B0604020202020204" pitchFamily="34" charset="0"/>
              <a:buChar char="•"/>
            </a:pPr>
            <a:r>
              <a:rPr lang="en-US" sz="1600" dirty="0"/>
              <a:t>Dwelling stock by tenure, size and income needed is compared to pay-scales for various jobs.</a:t>
            </a:r>
          </a:p>
          <a:p>
            <a:pPr marL="285750" indent="-285750">
              <a:buFont typeface="Arial" panose="020B0604020202020204" pitchFamily="34" charset="0"/>
              <a:buChar char="•"/>
            </a:pPr>
            <a:r>
              <a:rPr lang="en-US" sz="1600" dirty="0"/>
              <a:t>Please note the income needed for housing cost is based on CACI income data, so payscales (quoted salaries) and not strictly comparable.</a:t>
            </a:r>
            <a:endParaRPr lang="en-GB" sz="1600" dirty="0"/>
          </a:p>
          <a:p>
            <a:pPr marL="285750" indent="-285750">
              <a:buFont typeface="Arial" panose="020B0604020202020204" pitchFamily="34" charset="0"/>
              <a:buChar char="•"/>
            </a:pPr>
            <a:r>
              <a:rPr lang="en-US" sz="1600" dirty="0"/>
              <a:t>So this diagram can only give an indication of how national and local pay rates compare to housing costs; but we hope help to indicate pressures.</a:t>
            </a:r>
          </a:p>
        </p:txBody>
      </p:sp>
      <p:sp>
        <p:nvSpPr>
          <p:cNvPr id="3" name="Title 1">
            <a:extLst>
              <a:ext uri="{FF2B5EF4-FFF2-40B4-BE49-F238E27FC236}">
                <a16:creationId xmlns:a16="http://schemas.microsoft.com/office/drawing/2014/main" id="{9268C584-E38E-355B-96FF-8563B9504D58}"/>
              </a:ext>
            </a:extLst>
          </p:cNvPr>
          <p:cNvSpPr txBox="1">
            <a:spLocks/>
          </p:cNvSpPr>
          <p:nvPr/>
        </p:nvSpPr>
        <p:spPr>
          <a:xfrm>
            <a:off x="163220" y="220132"/>
            <a:ext cx="2483161" cy="163018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Broad tenure &amp; pay scales</a:t>
            </a:r>
          </a:p>
        </p:txBody>
      </p:sp>
      <p:pic>
        <p:nvPicPr>
          <p:cNvPr id="4" name="Picture 3">
            <a:extLst>
              <a:ext uri="{FF2B5EF4-FFF2-40B4-BE49-F238E27FC236}">
                <a16:creationId xmlns:a16="http://schemas.microsoft.com/office/drawing/2014/main" id="{F54E0247-E850-A158-DCC2-50C6DAB8242C}"/>
              </a:ext>
            </a:extLst>
          </p:cNvPr>
          <p:cNvPicPr>
            <a:picLocks noChangeAspect="1"/>
          </p:cNvPicPr>
          <p:nvPr/>
        </p:nvPicPr>
        <p:blipFill rotWithShape="1">
          <a:blip r:embed="rId2"/>
          <a:srcRect l="1338" t="54438" r="11429" b="5143"/>
          <a:stretch/>
        </p:blipFill>
        <p:spPr>
          <a:xfrm>
            <a:off x="3129254" y="1608354"/>
            <a:ext cx="9062746" cy="2362099"/>
          </a:xfrm>
          <a:prstGeom prst="rect">
            <a:avLst/>
          </a:prstGeom>
        </p:spPr>
      </p:pic>
      <p:pic>
        <p:nvPicPr>
          <p:cNvPr id="5" name="Picture 4">
            <a:extLst>
              <a:ext uri="{FF2B5EF4-FFF2-40B4-BE49-F238E27FC236}">
                <a16:creationId xmlns:a16="http://schemas.microsoft.com/office/drawing/2014/main" id="{BB850DB4-1DD7-CAB1-CEAF-F2C3237A25D5}"/>
              </a:ext>
            </a:extLst>
          </p:cNvPr>
          <p:cNvPicPr>
            <a:picLocks noChangeAspect="1"/>
          </p:cNvPicPr>
          <p:nvPr/>
        </p:nvPicPr>
        <p:blipFill rotWithShape="1">
          <a:blip r:embed="rId3"/>
          <a:srcRect l="1338" t="48995" r="11429" b="13163"/>
          <a:stretch/>
        </p:blipFill>
        <p:spPr>
          <a:xfrm>
            <a:off x="3129254" y="3961744"/>
            <a:ext cx="9062746" cy="2211407"/>
          </a:xfrm>
          <a:prstGeom prst="rect">
            <a:avLst/>
          </a:prstGeom>
        </p:spPr>
      </p:pic>
      <p:pic>
        <p:nvPicPr>
          <p:cNvPr id="6" name="Picture 5">
            <a:extLst>
              <a:ext uri="{FF2B5EF4-FFF2-40B4-BE49-F238E27FC236}">
                <a16:creationId xmlns:a16="http://schemas.microsoft.com/office/drawing/2014/main" id="{0D6CB30B-E374-0CE2-F570-BCA175F2AF8A}"/>
              </a:ext>
            </a:extLst>
          </p:cNvPr>
          <p:cNvPicPr>
            <a:picLocks noChangeAspect="1"/>
          </p:cNvPicPr>
          <p:nvPr/>
        </p:nvPicPr>
        <p:blipFill rotWithShape="1">
          <a:blip r:embed="rId4"/>
          <a:srcRect l="1482" t="60692" r="11891" b="15556"/>
          <a:stretch/>
        </p:blipFill>
        <p:spPr>
          <a:xfrm>
            <a:off x="3129255" y="104507"/>
            <a:ext cx="9062746" cy="1494905"/>
          </a:xfrm>
          <a:prstGeom prst="rect">
            <a:avLst/>
          </a:prstGeom>
        </p:spPr>
      </p:pic>
      <p:sp>
        <p:nvSpPr>
          <p:cNvPr id="7" name="Slide Number Placeholder 4">
            <a:extLst>
              <a:ext uri="{FF2B5EF4-FFF2-40B4-BE49-F238E27FC236}">
                <a16:creationId xmlns:a16="http://schemas.microsoft.com/office/drawing/2014/main" id="{CF826DE2-39A2-342F-5541-3DB924881BE1}"/>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43</a:t>
            </a:fld>
            <a:endParaRPr lang="en-US" dirty="0"/>
          </a:p>
        </p:txBody>
      </p:sp>
      <p:sp>
        <p:nvSpPr>
          <p:cNvPr id="8" name="Rectangle: Rounded Corners 7">
            <a:extLst>
              <a:ext uri="{FF2B5EF4-FFF2-40B4-BE49-F238E27FC236}">
                <a16:creationId xmlns:a16="http://schemas.microsoft.com/office/drawing/2014/main" id="{AA78997D-551F-67DA-F083-544FCA3800BA}"/>
              </a:ext>
            </a:extLst>
          </p:cNvPr>
          <p:cNvSpPr/>
          <p:nvPr/>
        </p:nvSpPr>
        <p:spPr>
          <a:xfrm>
            <a:off x="9953547" y="104257"/>
            <a:ext cx="1080000" cy="435149"/>
          </a:xfrm>
          <a:prstGeom prst="roundRect">
            <a:avLst/>
          </a:prstGeom>
          <a:solidFill>
            <a:schemeClr val="bg1">
              <a:lumMod val="95000"/>
            </a:schemeClr>
          </a:solid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rgbClr val="7030A0"/>
                </a:solidFill>
              </a:rPr>
              <a:t>Social &amp; affordable rented (average)</a:t>
            </a:r>
          </a:p>
        </p:txBody>
      </p:sp>
      <p:sp>
        <p:nvSpPr>
          <p:cNvPr id="9" name="Rectangle: Rounded Corners 8">
            <a:extLst>
              <a:ext uri="{FF2B5EF4-FFF2-40B4-BE49-F238E27FC236}">
                <a16:creationId xmlns:a16="http://schemas.microsoft.com/office/drawing/2014/main" id="{6CFA727A-BBF0-BE72-1FF3-8241F4211A73}"/>
              </a:ext>
            </a:extLst>
          </p:cNvPr>
          <p:cNvSpPr/>
          <p:nvPr/>
        </p:nvSpPr>
        <p:spPr>
          <a:xfrm>
            <a:off x="9953547" y="574006"/>
            <a:ext cx="1080000" cy="435149"/>
          </a:xfrm>
          <a:prstGeom prst="roundRect">
            <a:avLst/>
          </a:prstGeom>
          <a:solidFill>
            <a:schemeClr val="bg1">
              <a:lumMod val="95000"/>
            </a:schemeClr>
          </a:solid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rgbClr val="0070C0"/>
                </a:solidFill>
              </a:rPr>
              <a:t>Intermediate rented (80% of private rent)</a:t>
            </a:r>
          </a:p>
        </p:txBody>
      </p:sp>
      <p:sp>
        <p:nvSpPr>
          <p:cNvPr id="10" name="Rectangle: Rounded Corners 9">
            <a:extLst>
              <a:ext uri="{FF2B5EF4-FFF2-40B4-BE49-F238E27FC236}">
                <a16:creationId xmlns:a16="http://schemas.microsoft.com/office/drawing/2014/main" id="{4C5CA192-BFFA-2911-6183-391D36685C28}"/>
              </a:ext>
            </a:extLst>
          </p:cNvPr>
          <p:cNvSpPr/>
          <p:nvPr/>
        </p:nvSpPr>
        <p:spPr>
          <a:xfrm>
            <a:off x="9944860" y="1051838"/>
            <a:ext cx="1080000" cy="435149"/>
          </a:xfrm>
          <a:prstGeom prst="roundRect">
            <a:avLst/>
          </a:prstGeom>
          <a:solidFill>
            <a:schemeClr val="bg1">
              <a:lumMod val="95000"/>
            </a:schemeClr>
          </a:solid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rgbClr val="00B050"/>
                </a:solidFill>
              </a:rPr>
              <a:t>Private rent (median)</a:t>
            </a:r>
          </a:p>
        </p:txBody>
      </p:sp>
      <p:sp>
        <p:nvSpPr>
          <p:cNvPr id="11" name="Rectangle: Rounded Corners 10">
            <a:extLst>
              <a:ext uri="{FF2B5EF4-FFF2-40B4-BE49-F238E27FC236}">
                <a16:creationId xmlns:a16="http://schemas.microsoft.com/office/drawing/2014/main" id="{CF329CF8-8B8D-F531-8257-4B01FF6A8151}"/>
              </a:ext>
            </a:extLst>
          </p:cNvPr>
          <p:cNvSpPr/>
          <p:nvPr/>
        </p:nvSpPr>
        <p:spPr>
          <a:xfrm>
            <a:off x="11111086" y="104257"/>
            <a:ext cx="1080000" cy="435149"/>
          </a:xfrm>
          <a:prstGeom prst="roundRect">
            <a:avLst/>
          </a:prstGeom>
          <a:solidFill>
            <a:schemeClr val="bg1">
              <a:lumMod val="95000"/>
            </a:schemeClr>
          </a:solid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rgbClr val="FF9933"/>
                </a:solidFill>
              </a:rPr>
              <a:t>Homebuy / shared ownership (avg)</a:t>
            </a:r>
          </a:p>
        </p:txBody>
      </p:sp>
      <p:sp>
        <p:nvSpPr>
          <p:cNvPr id="12" name="Rectangle: Rounded Corners 11">
            <a:extLst>
              <a:ext uri="{FF2B5EF4-FFF2-40B4-BE49-F238E27FC236}">
                <a16:creationId xmlns:a16="http://schemas.microsoft.com/office/drawing/2014/main" id="{62D8DA99-EE19-12BB-21A4-162AFD12A214}"/>
              </a:ext>
            </a:extLst>
          </p:cNvPr>
          <p:cNvSpPr/>
          <p:nvPr/>
        </p:nvSpPr>
        <p:spPr>
          <a:xfrm>
            <a:off x="11094719" y="574006"/>
            <a:ext cx="1080000" cy="435149"/>
          </a:xfrm>
          <a:prstGeom prst="roundRect">
            <a:avLst/>
          </a:prstGeom>
          <a:solidFill>
            <a:schemeClr val="bg1">
              <a:lumMod val="95000"/>
            </a:schemeClr>
          </a:solid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rgbClr val="C00000"/>
                </a:solidFill>
              </a:rPr>
              <a:t>Resales (lower quartile &amp; average)</a:t>
            </a:r>
          </a:p>
        </p:txBody>
      </p:sp>
      <p:sp>
        <p:nvSpPr>
          <p:cNvPr id="13" name="Rectangle: Rounded Corners 12">
            <a:extLst>
              <a:ext uri="{FF2B5EF4-FFF2-40B4-BE49-F238E27FC236}">
                <a16:creationId xmlns:a16="http://schemas.microsoft.com/office/drawing/2014/main" id="{942B758D-BEDA-12A0-0B29-EAD400A43F95}"/>
              </a:ext>
            </a:extLst>
          </p:cNvPr>
          <p:cNvSpPr/>
          <p:nvPr/>
        </p:nvSpPr>
        <p:spPr>
          <a:xfrm>
            <a:off x="11094719" y="1051838"/>
            <a:ext cx="1080000" cy="435149"/>
          </a:xfrm>
          <a:prstGeom prst="roundRect">
            <a:avLst/>
          </a:prstGeom>
          <a:solidFill>
            <a:schemeClr val="bg1">
              <a:lumMod val="95000"/>
            </a:schemeClr>
          </a:solidFill>
          <a:ln>
            <a:solidFill>
              <a:srgbClr val="FF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rgbClr val="FF00FF"/>
                </a:solidFill>
              </a:rPr>
              <a:t>New build (lower quartile &amp; average)</a:t>
            </a:r>
          </a:p>
        </p:txBody>
      </p:sp>
      <p:sp>
        <p:nvSpPr>
          <p:cNvPr id="14" name="Rectangle: Rounded Corners 13">
            <a:extLst>
              <a:ext uri="{FF2B5EF4-FFF2-40B4-BE49-F238E27FC236}">
                <a16:creationId xmlns:a16="http://schemas.microsoft.com/office/drawing/2014/main" id="{40F57BC1-0315-A676-013D-5402546D0A8C}"/>
              </a:ext>
            </a:extLst>
          </p:cNvPr>
          <p:cNvSpPr/>
          <p:nvPr/>
        </p:nvSpPr>
        <p:spPr>
          <a:xfrm>
            <a:off x="7201987" y="820755"/>
            <a:ext cx="1245327" cy="132195"/>
          </a:xfrm>
          <a:prstGeom prst="roundRect">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Rounded Corners 14">
            <a:extLst>
              <a:ext uri="{FF2B5EF4-FFF2-40B4-BE49-F238E27FC236}">
                <a16:creationId xmlns:a16="http://schemas.microsoft.com/office/drawing/2014/main" id="{86F413F0-3C1A-7C25-7E35-A9E5A7644812}"/>
              </a:ext>
            </a:extLst>
          </p:cNvPr>
          <p:cNvSpPr/>
          <p:nvPr/>
        </p:nvSpPr>
        <p:spPr>
          <a:xfrm>
            <a:off x="6348536" y="935247"/>
            <a:ext cx="2098778" cy="109893"/>
          </a:xfrm>
          <a:prstGeom prst="roundRect">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Rounded Corners 15">
            <a:extLst>
              <a:ext uri="{FF2B5EF4-FFF2-40B4-BE49-F238E27FC236}">
                <a16:creationId xmlns:a16="http://schemas.microsoft.com/office/drawing/2014/main" id="{05D3456A-B600-0F74-73B7-B040B9682B96}"/>
              </a:ext>
            </a:extLst>
          </p:cNvPr>
          <p:cNvSpPr/>
          <p:nvPr/>
        </p:nvSpPr>
        <p:spPr>
          <a:xfrm>
            <a:off x="5511869" y="1048174"/>
            <a:ext cx="3338123" cy="214774"/>
          </a:xfrm>
          <a:prstGeom prst="round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Rounded Corners 16">
            <a:extLst>
              <a:ext uri="{FF2B5EF4-FFF2-40B4-BE49-F238E27FC236}">
                <a16:creationId xmlns:a16="http://schemas.microsoft.com/office/drawing/2014/main" id="{6DE41F38-D148-A2E4-43DF-F0E82910B83C}"/>
              </a:ext>
            </a:extLst>
          </p:cNvPr>
          <p:cNvSpPr/>
          <p:nvPr/>
        </p:nvSpPr>
        <p:spPr>
          <a:xfrm>
            <a:off x="7201987" y="1272953"/>
            <a:ext cx="2029099" cy="257010"/>
          </a:xfrm>
          <a:prstGeom prst="roundRect">
            <a:avLst/>
          </a:prstGeom>
          <a:noFill/>
          <a:ln>
            <a:solidFill>
              <a:srgbClr val="FF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Rounded Corners 17">
            <a:extLst>
              <a:ext uri="{FF2B5EF4-FFF2-40B4-BE49-F238E27FC236}">
                <a16:creationId xmlns:a16="http://schemas.microsoft.com/office/drawing/2014/main" id="{65342F45-6905-C2DB-8442-DC319C2A4758}"/>
              </a:ext>
            </a:extLst>
          </p:cNvPr>
          <p:cNvSpPr/>
          <p:nvPr/>
        </p:nvSpPr>
        <p:spPr>
          <a:xfrm>
            <a:off x="5503816" y="351490"/>
            <a:ext cx="2137109" cy="217387"/>
          </a:xfrm>
          <a:prstGeom prst="roundRect">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Rounded Corners 18">
            <a:extLst>
              <a:ext uri="{FF2B5EF4-FFF2-40B4-BE49-F238E27FC236}">
                <a16:creationId xmlns:a16="http://schemas.microsoft.com/office/drawing/2014/main" id="{F396C1A0-2022-4BE8-DD99-6062C964FBC4}"/>
              </a:ext>
            </a:extLst>
          </p:cNvPr>
          <p:cNvSpPr/>
          <p:nvPr/>
        </p:nvSpPr>
        <p:spPr>
          <a:xfrm>
            <a:off x="6348549" y="705967"/>
            <a:ext cx="1680754" cy="109893"/>
          </a:xfrm>
          <a:prstGeom prst="roundRect">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Rounded Corners 19">
            <a:extLst>
              <a:ext uri="{FF2B5EF4-FFF2-40B4-BE49-F238E27FC236}">
                <a16:creationId xmlns:a16="http://schemas.microsoft.com/office/drawing/2014/main" id="{869D3CC9-60E3-E08B-5CF3-72F3F4876A7E}"/>
              </a:ext>
            </a:extLst>
          </p:cNvPr>
          <p:cNvSpPr/>
          <p:nvPr/>
        </p:nvSpPr>
        <p:spPr>
          <a:xfrm>
            <a:off x="5503815" y="1831726"/>
            <a:ext cx="2137109" cy="4348311"/>
          </a:xfrm>
          <a:prstGeom prst="roundRect">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Rounded Corners 20">
            <a:extLst>
              <a:ext uri="{FF2B5EF4-FFF2-40B4-BE49-F238E27FC236}">
                <a16:creationId xmlns:a16="http://schemas.microsoft.com/office/drawing/2014/main" id="{81690AAF-40F0-C8A6-0802-7A170573C537}"/>
              </a:ext>
            </a:extLst>
          </p:cNvPr>
          <p:cNvSpPr/>
          <p:nvPr/>
        </p:nvSpPr>
        <p:spPr>
          <a:xfrm>
            <a:off x="6348549" y="1827503"/>
            <a:ext cx="1680754" cy="4343536"/>
          </a:xfrm>
          <a:prstGeom prst="roundRect">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Rounded Corners 21">
            <a:extLst>
              <a:ext uri="{FF2B5EF4-FFF2-40B4-BE49-F238E27FC236}">
                <a16:creationId xmlns:a16="http://schemas.microsoft.com/office/drawing/2014/main" id="{B4CA889F-0006-0D79-6308-591993B9D4E6}"/>
              </a:ext>
            </a:extLst>
          </p:cNvPr>
          <p:cNvSpPr/>
          <p:nvPr/>
        </p:nvSpPr>
        <p:spPr>
          <a:xfrm>
            <a:off x="7201987" y="1829613"/>
            <a:ext cx="1245328" cy="4341425"/>
          </a:xfrm>
          <a:prstGeom prst="roundRect">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Rounded Corners 22">
            <a:extLst>
              <a:ext uri="{FF2B5EF4-FFF2-40B4-BE49-F238E27FC236}">
                <a16:creationId xmlns:a16="http://schemas.microsoft.com/office/drawing/2014/main" id="{E2A06444-377F-BCAD-7646-5B348888B3AB}"/>
              </a:ext>
            </a:extLst>
          </p:cNvPr>
          <p:cNvSpPr/>
          <p:nvPr/>
        </p:nvSpPr>
        <p:spPr>
          <a:xfrm>
            <a:off x="6348536" y="1829615"/>
            <a:ext cx="2098778" cy="4341424"/>
          </a:xfrm>
          <a:prstGeom prst="roundRect">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Rounded Corners 23">
            <a:extLst>
              <a:ext uri="{FF2B5EF4-FFF2-40B4-BE49-F238E27FC236}">
                <a16:creationId xmlns:a16="http://schemas.microsoft.com/office/drawing/2014/main" id="{F851257B-3A6E-4A72-297F-DDA4D066FA7E}"/>
              </a:ext>
            </a:extLst>
          </p:cNvPr>
          <p:cNvSpPr/>
          <p:nvPr/>
        </p:nvSpPr>
        <p:spPr>
          <a:xfrm>
            <a:off x="5511869" y="1829614"/>
            <a:ext cx="3338123" cy="4332426"/>
          </a:xfrm>
          <a:prstGeom prst="round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Rounded Corners 24">
            <a:extLst>
              <a:ext uri="{FF2B5EF4-FFF2-40B4-BE49-F238E27FC236}">
                <a16:creationId xmlns:a16="http://schemas.microsoft.com/office/drawing/2014/main" id="{A83FB296-7ACA-5561-FE92-C1EF810BE43B}"/>
              </a:ext>
            </a:extLst>
          </p:cNvPr>
          <p:cNvSpPr/>
          <p:nvPr/>
        </p:nvSpPr>
        <p:spPr>
          <a:xfrm>
            <a:off x="7201988" y="1825391"/>
            <a:ext cx="2081994" cy="4326643"/>
          </a:xfrm>
          <a:prstGeom prst="roundRect">
            <a:avLst/>
          </a:prstGeom>
          <a:noFill/>
          <a:ln>
            <a:solidFill>
              <a:srgbClr val="FF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Arrow: Left-Right 25">
            <a:extLst>
              <a:ext uri="{FF2B5EF4-FFF2-40B4-BE49-F238E27FC236}">
                <a16:creationId xmlns:a16="http://schemas.microsoft.com/office/drawing/2014/main" id="{AAC35148-24D8-20E5-E4CE-546FB0FAB27E}"/>
              </a:ext>
            </a:extLst>
          </p:cNvPr>
          <p:cNvSpPr/>
          <p:nvPr/>
        </p:nvSpPr>
        <p:spPr>
          <a:xfrm>
            <a:off x="5493234" y="1945667"/>
            <a:ext cx="2147690" cy="672525"/>
          </a:xfrm>
          <a:prstGeom prst="leftRightArrow">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800" dirty="0">
                <a:solidFill>
                  <a:srgbClr val="7030A0"/>
                </a:solidFill>
                <a:latin typeface="+mj-lt"/>
              </a:rPr>
              <a:t>Payscales relating to social / affordable rents</a:t>
            </a:r>
          </a:p>
        </p:txBody>
      </p:sp>
      <p:sp>
        <p:nvSpPr>
          <p:cNvPr id="27" name="Arrow: Left-Right 26">
            <a:extLst>
              <a:ext uri="{FF2B5EF4-FFF2-40B4-BE49-F238E27FC236}">
                <a16:creationId xmlns:a16="http://schemas.microsoft.com/office/drawing/2014/main" id="{1DEE7EB0-5397-BC22-7EA9-630B17DA66E5}"/>
              </a:ext>
            </a:extLst>
          </p:cNvPr>
          <p:cNvSpPr/>
          <p:nvPr/>
        </p:nvSpPr>
        <p:spPr>
          <a:xfrm>
            <a:off x="6353835" y="2538947"/>
            <a:ext cx="1675468" cy="504000"/>
          </a:xfrm>
          <a:prstGeom prst="leftRightArrow">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sz="800" dirty="0">
                <a:solidFill>
                  <a:srgbClr val="0070C0"/>
                </a:solidFill>
              </a:rPr>
              <a:t>Payscales equating to intermediate rents</a:t>
            </a:r>
          </a:p>
        </p:txBody>
      </p:sp>
      <p:sp>
        <p:nvSpPr>
          <p:cNvPr id="28" name="Arrow: Left-Right 27">
            <a:extLst>
              <a:ext uri="{FF2B5EF4-FFF2-40B4-BE49-F238E27FC236}">
                <a16:creationId xmlns:a16="http://schemas.microsoft.com/office/drawing/2014/main" id="{772FF4FD-EED8-3B13-ED98-74F72359C091}"/>
              </a:ext>
            </a:extLst>
          </p:cNvPr>
          <p:cNvSpPr/>
          <p:nvPr/>
        </p:nvSpPr>
        <p:spPr>
          <a:xfrm>
            <a:off x="7193933" y="3404608"/>
            <a:ext cx="1230230" cy="504000"/>
          </a:xfrm>
          <a:prstGeom prst="leftRightArrow">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sz="800" dirty="0">
                <a:solidFill>
                  <a:srgbClr val="00B050"/>
                </a:solidFill>
              </a:rPr>
              <a:t>Payscales relating to private rents</a:t>
            </a:r>
          </a:p>
        </p:txBody>
      </p:sp>
      <p:sp>
        <p:nvSpPr>
          <p:cNvPr id="29" name="Arrow: Left-Right 28">
            <a:extLst>
              <a:ext uri="{FF2B5EF4-FFF2-40B4-BE49-F238E27FC236}">
                <a16:creationId xmlns:a16="http://schemas.microsoft.com/office/drawing/2014/main" id="{5FE1EF97-F8D7-9F59-937B-ECB2FEEAEF71}"/>
              </a:ext>
            </a:extLst>
          </p:cNvPr>
          <p:cNvSpPr/>
          <p:nvPr/>
        </p:nvSpPr>
        <p:spPr>
          <a:xfrm>
            <a:off x="6348537" y="3934780"/>
            <a:ext cx="2106832" cy="672525"/>
          </a:xfrm>
          <a:prstGeom prst="leftRightArrow">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800" dirty="0">
                <a:solidFill>
                  <a:srgbClr val="FF9933"/>
                </a:solidFill>
              </a:rPr>
              <a:t>Payscales relating to Homebuy / shared ownership</a:t>
            </a:r>
          </a:p>
        </p:txBody>
      </p:sp>
      <p:sp>
        <p:nvSpPr>
          <p:cNvPr id="30" name="Arrow: Left-Right 29">
            <a:extLst>
              <a:ext uri="{FF2B5EF4-FFF2-40B4-BE49-F238E27FC236}">
                <a16:creationId xmlns:a16="http://schemas.microsoft.com/office/drawing/2014/main" id="{EF145B0E-2FD5-B1B1-384D-409A69FC6FE6}"/>
              </a:ext>
            </a:extLst>
          </p:cNvPr>
          <p:cNvSpPr/>
          <p:nvPr/>
        </p:nvSpPr>
        <p:spPr>
          <a:xfrm>
            <a:off x="5511869" y="4694916"/>
            <a:ext cx="3338123" cy="427970"/>
          </a:xfrm>
          <a:prstGeom prst="leftRightArrow">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800" dirty="0">
                <a:solidFill>
                  <a:srgbClr val="C00000"/>
                </a:solidFill>
              </a:rPr>
              <a:t>Payscales relating to resales</a:t>
            </a:r>
          </a:p>
        </p:txBody>
      </p:sp>
      <p:sp>
        <p:nvSpPr>
          <p:cNvPr id="31" name="Arrow: Left-Right 30">
            <a:extLst>
              <a:ext uri="{FF2B5EF4-FFF2-40B4-BE49-F238E27FC236}">
                <a16:creationId xmlns:a16="http://schemas.microsoft.com/office/drawing/2014/main" id="{F4C41C0F-46AF-B1A8-EB25-D6A81AAF2DCB}"/>
              </a:ext>
            </a:extLst>
          </p:cNvPr>
          <p:cNvSpPr/>
          <p:nvPr/>
        </p:nvSpPr>
        <p:spPr>
          <a:xfrm>
            <a:off x="7201986" y="5613635"/>
            <a:ext cx="2081996" cy="427970"/>
          </a:xfrm>
          <a:prstGeom prst="leftRightArrow">
            <a:avLst/>
          </a:prstGeom>
          <a:noFill/>
          <a:ln>
            <a:solidFill>
              <a:srgbClr val="FF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800" dirty="0">
                <a:solidFill>
                  <a:srgbClr val="FF00FF"/>
                </a:solidFill>
              </a:rPr>
              <a:t>Payscales relating to new build</a:t>
            </a:r>
          </a:p>
        </p:txBody>
      </p:sp>
      <p:sp>
        <p:nvSpPr>
          <p:cNvPr id="32" name="Footer Placeholder 3">
            <a:extLst>
              <a:ext uri="{FF2B5EF4-FFF2-40B4-BE49-F238E27FC236}">
                <a16:creationId xmlns:a16="http://schemas.microsoft.com/office/drawing/2014/main" id="{1BEC8DF7-343E-9021-6B8D-AEEBDED06268}"/>
              </a:ext>
            </a:extLst>
          </p:cNvPr>
          <p:cNvSpPr txBox="1">
            <a:spLocks/>
          </p:cNvSpPr>
          <p:nvPr/>
        </p:nvSpPr>
        <p:spPr>
          <a:xfrm>
            <a:off x="0" y="6548799"/>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pc="200" dirty="0">
                <a:solidFill>
                  <a:schemeClr val="bg1"/>
                </a:solidFill>
              </a:rPr>
              <a:t>Fenland</a:t>
            </a:r>
          </a:p>
        </p:txBody>
      </p:sp>
    </p:spTree>
    <p:extLst>
      <p:ext uri="{BB962C8B-B14F-4D97-AF65-F5344CB8AC3E}">
        <p14:creationId xmlns:p14="http://schemas.microsoft.com/office/powerpoint/2010/main" val="42460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anim calcmode="lin" valueType="num">
                                      <p:cBhvr>
                                        <p:cTn id="20" dur="1000" fill="hold"/>
                                        <p:tgtEl>
                                          <p:spTgt spid="26"/>
                                        </p:tgtEl>
                                        <p:attrNameLst>
                                          <p:attrName>ppt_x</p:attrName>
                                        </p:attrNameLst>
                                      </p:cBhvr>
                                      <p:tavLst>
                                        <p:tav tm="0">
                                          <p:val>
                                            <p:strVal val="#ppt_x"/>
                                          </p:val>
                                        </p:tav>
                                        <p:tav tm="100000">
                                          <p:val>
                                            <p:strVal val="#ppt_x"/>
                                          </p:val>
                                        </p:tav>
                                      </p:tavLst>
                                    </p:anim>
                                    <p:anim calcmode="lin" valueType="num">
                                      <p:cBhvr>
                                        <p:cTn id="2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1000"/>
                                        <p:tgtEl>
                                          <p:spTgt spid="27"/>
                                        </p:tgtEl>
                                      </p:cBhvr>
                                    </p:animEffect>
                                    <p:anim calcmode="lin" valueType="num">
                                      <p:cBhvr>
                                        <p:cTn id="39" dur="1000" fill="hold"/>
                                        <p:tgtEl>
                                          <p:spTgt spid="27"/>
                                        </p:tgtEl>
                                        <p:attrNameLst>
                                          <p:attrName>ppt_x</p:attrName>
                                        </p:attrNameLst>
                                      </p:cBhvr>
                                      <p:tavLst>
                                        <p:tav tm="0">
                                          <p:val>
                                            <p:strVal val="#ppt_x"/>
                                          </p:val>
                                        </p:tav>
                                        <p:tav tm="100000">
                                          <p:val>
                                            <p:strVal val="#ppt_x"/>
                                          </p:val>
                                        </p:tav>
                                      </p:tavLst>
                                    </p:anim>
                                    <p:anim calcmode="lin" valueType="num">
                                      <p:cBhvr>
                                        <p:cTn id="4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fade">
                                      <p:cBhvr>
                                        <p:cTn id="95" dur="1000"/>
                                        <p:tgtEl>
                                          <p:spTgt spid="30"/>
                                        </p:tgtEl>
                                      </p:cBhvr>
                                    </p:animEffect>
                                    <p:anim calcmode="lin" valueType="num">
                                      <p:cBhvr>
                                        <p:cTn id="96" dur="1000" fill="hold"/>
                                        <p:tgtEl>
                                          <p:spTgt spid="30"/>
                                        </p:tgtEl>
                                        <p:attrNameLst>
                                          <p:attrName>ppt_x</p:attrName>
                                        </p:attrNameLst>
                                      </p:cBhvr>
                                      <p:tavLst>
                                        <p:tav tm="0">
                                          <p:val>
                                            <p:strVal val="#ppt_x"/>
                                          </p:val>
                                        </p:tav>
                                        <p:tav tm="100000">
                                          <p:val>
                                            <p:strVal val="#ppt_x"/>
                                          </p:val>
                                        </p:tav>
                                      </p:tavLst>
                                    </p:anim>
                                    <p:anim calcmode="lin" valueType="num">
                                      <p:cBhvr>
                                        <p:cTn id="9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13"/>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17"/>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25"/>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42" presetClass="entr" presetSubtype="0" fill="hold" grpId="0" nodeType="clickEffect">
                                  <p:stCondLst>
                                    <p:cond delay="0"/>
                                  </p:stCondLst>
                                  <p:childTnLst>
                                    <p:set>
                                      <p:cBhvr>
                                        <p:cTn id="113" dur="1" fill="hold">
                                          <p:stCondLst>
                                            <p:cond delay="0"/>
                                          </p:stCondLst>
                                        </p:cTn>
                                        <p:tgtEl>
                                          <p:spTgt spid="31"/>
                                        </p:tgtEl>
                                        <p:attrNameLst>
                                          <p:attrName>style.visibility</p:attrName>
                                        </p:attrNameLst>
                                      </p:cBhvr>
                                      <p:to>
                                        <p:strVal val="visible"/>
                                      </p:to>
                                    </p:set>
                                    <p:animEffect transition="in" filter="fade">
                                      <p:cBhvr>
                                        <p:cTn id="114" dur="1000"/>
                                        <p:tgtEl>
                                          <p:spTgt spid="31"/>
                                        </p:tgtEl>
                                      </p:cBhvr>
                                    </p:animEffect>
                                    <p:anim calcmode="lin" valueType="num">
                                      <p:cBhvr>
                                        <p:cTn id="115" dur="1000" fill="hold"/>
                                        <p:tgtEl>
                                          <p:spTgt spid="31"/>
                                        </p:tgtEl>
                                        <p:attrNameLst>
                                          <p:attrName>ppt_x</p:attrName>
                                        </p:attrNameLst>
                                      </p:cBhvr>
                                      <p:tavLst>
                                        <p:tav tm="0">
                                          <p:val>
                                            <p:strVal val="#ppt_x"/>
                                          </p:val>
                                        </p:tav>
                                        <p:tav tm="100000">
                                          <p:val>
                                            <p:strVal val="#ppt_x"/>
                                          </p:val>
                                        </p:tav>
                                      </p:tavLst>
                                    </p:anim>
                                    <p:anim calcmode="lin" valueType="num">
                                      <p:cBhvr>
                                        <p:cTn id="11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44EC1E-6CCD-1A90-5FDE-C9640F9860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a:extLst>
              <a:ext uri="{FF2B5EF4-FFF2-40B4-BE49-F238E27FC236}">
                <a16:creationId xmlns:a16="http://schemas.microsoft.com/office/drawing/2014/main" id="{D28AB02C-AD64-A10D-40D5-126871726093}"/>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 name="Straight Connector 3">
            <a:extLst>
              <a:ext uri="{FF2B5EF4-FFF2-40B4-BE49-F238E27FC236}">
                <a16:creationId xmlns:a16="http://schemas.microsoft.com/office/drawing/2014/main" id="{4D797B52-1521-9BD4-9718-F3BB5E26D0C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B681FF3-58EE-B12E-5EFB-585C8EC30D0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 name="Rectangle 5">
            <a:extLst>
              <a:ext uri="{FF2B5EF4-FFF2-40B4-BE49-F238E27FC236}">
                <a16:creationId xmlns:a16="http://schemas.microsoft.com/office/drawing/2014/main" id="{00CD8ADE-E102-F1AE-2AE8-E553CF292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F331FD2-3D5A-6C6E-6F91-E16E85167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 name="Rectangle 7">
            <a:extLst>
              <a:ext uri="{FF2B5EF4-FFF2-40B4-BE49-F238E27FC236}">
                <a16:creationId xmlns:a16="http://schemas.microsoft.com/office/drawing/2014/main" id="{72371676-6B29-FF40-2C67-72E21FED82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AE82B4E-2014-3119-6A0D-F8C01AD0A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BEB1023-0A33-6955-901B-2A793CB8F2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1DCBE8BD-00FD-0BBE-850A-B216A48978B3}"/>
              </a:ext>
            </a:extLst>
          </p:cNvPr>
          <p:cNvSpPr txBox="1">
            <a:spLocks/>
          </p:cNvSpPr>
          <p:nvPr/>
        </p:nvSpPr>
        <p:spPr>
          <a:xfrm>
            <a:off x="1557071" y="1584552"/>
            <a:ext cx="9099255" cy="2537251"/>
          </a:xfrm>
          <a:prstGeom prst="rect">
            <a:avLst/>
          </a:prstGeom>
        </p:spPr>
        <p:txBody>
          <a:bodyPr vert="horz" lIns="91440" tIns="45720" rIns="91440" bIns="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7200" dirty="0">
                <a:solidFill>
                  <a:srgbClr val="454545"/>
                </a:solidFill>
              </a:rPr>
              <a:t>Dwelling change </a:t>
            </a:r>
          </a:p>
        </p:txBody>
      </p:sp>
      <p:sp>
        <p:nvSpPr>
          <p:cNvPr id="12" name="Text Placeholder 2">
            <a:extLst>
              <a:ext uri="{FF2B5EF4-FFF2-40B4-BE49-F238E27FC236}">
                <a16:creationId xmlns:a16="http://schemas.microsoft.com/office/drawing/2014/main" id="{06896A68-FA49-E608-1139-420A1DE11DC2}"/>
              </a:ext>
            </a:extLst>
          </p:cNvPr>
          <p:cNvSpPr txBox="1">
            <a:spLocks/>
          </p:cNvSpPr>
          <p:nvPr/>
        </p:nvSpPr>
        <p:spPr>
          <a:xfrm>
            <a:off x="1535372" y="4167051"/>
            <a:ext cx="9120954" cy="710556"/>
          </a:xfrm>
          <a:prstGeom prst="rect">
            <a:avLst/>
          </a:prstGeom>
        </p:spPr>
        <p:txBody>
          <a:bodyPr vert="horz" lIns="91440" tIns="91440" rIns="91440" bIns="91440" rtlCol="0">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ctr"/>
            <a:r>
              <a:rPr lang="en-US" cap="all" dirty="0">
                <a:solidFill>
                  <a:schemeClr val="accent1"/>
                </a:solidFill>
              </a:rPr>
              <a:t>Dwelling stock, turnover and new build</a:t>
            </a:r>
          </a:p>
          <a:p>
            <a:pPr algn="ctr"/>
            <a:endParaRPr lang="en-US" cap="all" dirty="0">
              <a:solidFill>
                <a:schemeClr val="accent1"/>
              </a:solidFill>
            </a:endParaRPr>
          </a:p>
        </p:txBody>
      </p:sp>
      <p:pic>
        <p:nvPicPr>
          <p:cNvPr id="13" name="Picture 12">
            <a:extLst>
              <a:ext uri="{FF2B5EF4-FFF2-40B4-BE49-F238E27FC236}">
                <a16:creationId xmlns:a16="http://schemas.microsoft.com/office/drawing/2014/main" id="{72336194-4F4C-E0C7-98F2-B879648AD0AD}"/>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911587A7-BE91-1398-8706-D7AAE0CE07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5" name="Slide Number Placeholder 4">
            <a:extLst>
              <a:ext uri="{FF2B5EF4-FFF2-40B4-BE49-F238E27FC236}">
                <a16:creationId xmlns:a16="http://schemas.microsoft.com/office/drawing/2014/main" id="{F3123CD5-6689-FDAA-327F-64E2ADE7C3A1}"/>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44</a:t>
            </a:fld>
            <a:endParaRPr lang="en-US" dirty="0"/>
          </a:p>
        </p:txBody>
      </p:sp>
      <p:sp>
        <p:nvSpPr>
          <p:cNvPr id="16" name="Footer Placeholder 3">
            <a:extLst>
              <a:ext uri="{FF2B5EF4-FFF2-40B4-BE49-F238E27FC236}">
                <a16:creationId xmlns:a16="http://schemas.microsoft.com/office/drawing/2014/main" id="{EA20A961-F052-F5E2-E1FD-B588D8727FCC}"/>
              </a:ext>
            </a:extLst>
          </p:cNvPr>
          <p:cNvSpPr txBox="1">
            <a:spLocks/>
          </p:cNvSpPr>
          <p:nvPr/>
        </p:nvSpPr>
        <p:spPr>
          <a:xfrm>
            <a:off x="0" y="6548799"/>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pc="200" dirty="0">
                <a:solidFill>
                  <a:schemeClr val="bg1"/>
                </a:solidFill>
              </a:rPr>
              <a:t>Fenland</a:t>
            </a:r>
          </a:p>
        </p:txBody>
      </p:sp>
    </p:spTree>
    <p:extLst>
      <p:ext uri="{BB962C8B-B14F-4D97-AF65-F5344CB8AC3E}">
        <p14:creationId xmlns:p14="http://schemas.microsoft.com/office/powerpoint/2010/main" val="24095184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F9248-54FC-C28E-B21A-BAFB4D4AE676}"/>
              </a:ext>
            </a:extLst>
          </p:cNvPr>
          <p:cNvSpPr txBox="1">
            <a:spLocks/>
          </p:cNvSpPr>
          <p:nvPr/>
        </p:nvSpPr>
        <p:spPr>
          <a:xfrm>
            <a:off x="351321" y="0"/>
            <a:ext cx="11840680" cy="9473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Data used for dwelling change</a:t>
            </a:r>
          </a:p>
        </p:txBody>
      </p:sp>
      <p:graphicFrame>
        <p:nvGraphicFramePr>
          <p:cNvPr id="3" name="Table 7">
            <a:extLst>
              <a:ext uri="{FF2B5EF4-FFF2-40B4-BE49-F238E27FC236}">
                <a16:creationId xmlns:a16="http://schemas.microsoft.com/office/drawing/2014/main" id="{08CF4B6B-4B81-FEC7-8D10-0AB0ABC3A59E}"/>
              </a:ext>
            </a:extLst>
          </p:cNvPr>
          <p:cNvGraphicFramePr>
            <a:graphicFrameLocks noGrp="1"/>
          </p:cNvGraphicFramePr>
          <p:nvPr>
            <p:extLst>
              <p:ext uri="{D42A27DB-BD31-4B8C-83A1-F6EECF244321}">
                <p14:modId xmlns:p14="http://schemas.microsoft.com/office/powerpoint/2010/main" val="4054223072"/>
              </p:ext>
            </p:extLst>
          </p:nvPr>
        </p:nvGraphicFramePr>
        <p:xfrm>
          <a:off x="351321" y="711736"/>
          <a:ext cx="11611279" cy="5434527"/>
        </p:xfrm>
        <a:graphic>
          <a:graphicData uri="http://schemas.openxmlformats.org/drawingml/2006/table">
            <a:tbl>
              <a:tblPr firstRow="1" bandRow="1">
                <a:tableStyleId>{69012ECD-51FC-41F1-AA8D-1B2483CD663E}</a:tableStyleId>
              </a:tblPr>
              <a:tblGrid>
                <a:gridCol w="3693958">
                  <a:extLst>
                    <a:ext uri="{9D8B030D-6E8A-4147-A177-3AD203B41FA5}">
                      <a16:colId xmlns:a16="http://schemas.microsoft.com/office/drawing/2014/main" val="3927090664"/>
                    </a:ext>
                  </a:extLst>
                </a:gridCol>
                <a:gridCol w="6071060">
                  <a:extLst>
                    <a:ext uri="{9D8B030D-6E8A-4147-A177-3AD203B41FA5}">
                      <a16:colId xmlns:a16="http://schemas.microsoft.com/office/drawing/2014/main" val="3051318368"/>
                    </a:ext>
                  </a:extLst>
                </a:gridCol>
                <a:gridCol w="1846261">
                  <a:extLst>
                    <a:ext uri="{9D8B030D-6E8A-4147-A177-3AD203B41FA5}">
                      <a16:colId xmlns:a16="http://schemas.microsoft.com/office/drawing/2014/main" val="1344021028"/>
                    </a:ext>
                  </a:extLst>
                </a:gridCol>
              </a:tblGrid>
              <a:tr h="2295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Sources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Links</a:t>
                      </a:r>
                    </a:p>
                  </a:txBody>
                  <a:tcPr/>
                </a:tc>
                <a:tc>
                  <a:txBody>
                    <a:bodyPr/>
                    <a:lstStyle/>
                    <a:p>
                      <a:r>
                        <a:rPr lang="en-GB" sz="1000" dirty="0"/>
                        <a:t>Dates</a:t>
                      </a:r>
                    </a:p>
                  </a:txBody>
                  <a:tcPr/>
                </a:tc>
                <a:extLst>
                  <a:ext uri="{0D108BD9-81ED-4DB2-BD59-A6C34878D82A}">
                    <a16:rowId xmlns:a16="http://schemas.microsoft.com/office/drawing/2014/main" val="3923115101"/>
                  </a:ext>
                </a:extLst>
              </a:tr>
              <a:tr h="2295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Stock of dwellings: see slide 5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dirty="0">
                        <a:latin typeface="+mn-lt"/>
                      </a:endParaRPr>
                    </a:p>
                  </a:txBody>
                  <a:tcPr/>
                </a:tc>
                <a:tc>
                  <a:txBody>
                    <a:bodyPr/>
                    <a:lstStyle/>
                    <a:p>
                      <a:endParaRPr lang="en-GB" sz="1000" dirty="0"/>
                    </a:p>
                  </a:txBody>
                  <a:tcPr/>
                </a:tc>
                <a:extLst>
                  <a:ext uri="{0D108BD9-81ED-4DB2-BD59-A6C34878D82A}">
                    <a16:rowId xmlns:a16="http://schemas.microsoft.com/office/drawing/2014/main" val="1359836882"/>
                  </a:ext>
                </a:extLst>
              </a:tr>
              <a:tr h="5165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Affordable Housing Supply Statistics (AHS) by district. Provides CLG completions data for Social rent, Affordable rent, Intermediate rent, Shared ownership and Affordable home ownership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hlinkClick r:id="rId2"/>
                        </a:rPr>
                        <a:t>https://assets.publishing.service.gov.uk/government/uploads/system/uploads/attachment_data/file/1034087/Live_Tables_1006-1009.ods</a:t>
                      </a:r>
                      <a:r>
                        <a:rPr lang="en-GB" sz="1000" dirty="0"/>
                        <a:t> </a:t>
                      </a:r>
                      <a:endParaRPr lang="en-GB" sz="1000" b="0" dirty="0">
                        <a:latin typeface="+mn-lt"/>
                      </a:endParaRPr>
                    </a:p>
                  </a:txBody>
                  <a:tcPr/>
                </a:tc>
                <a:tc>
                  <a:txBody>
                    <a:bodyPr/>
                    <a:lstStyle/>
                    <a:p>
                      <a:r>
                        <a:rPr lang="en-GB" sz="1000" dirty="0"/>
                        <a:t>2020-2021</a:t>
                      </a:r>
                    </a:p>
                  </a:txBody>
                  <a:tcPr/>
                </a:tc>
                <a:extLst>
                  <a:ext uri="{0D108BD9-81ED-4DB2-BD59-A6C34878D82A}">
                    <a16:rowId xmlns:a16="http://schemas.microsoft.com/office/drawing/2014/main" val="3415701061"/>
                  </a:ext>
                </a:extLst>
              </a:tr>
              <a:tr h="9469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PRP (housing association) and LA (council) housing stock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2019-20 from </a:t>
                      </a:r>
                      <a:r>
                        <a:rPr lang="en-GB" sz="1000" dirty="0">
                          <a:hlinkClick r:id="rId3"/>
                        </a:rPr>
                        <a:t>https://assets.publishing.service.gov.uk/government/uploads/system/uploads/attachment_data/file/963104/RP_COMBINED_TOOL_2020_FINAL.xlsx</a:t>
                      </a:r>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2020-21 from </a:t>
                      </a:r>
                      <a:r>
                        <a:rPr lang="en-GB" sz="1000" dirty="0">
                          <a:hlinkClick r:id="rId4"/>
                        </a:rPr>
                        <a:t>https://assets.publishing.service.gov.uk/government/uploads/system/uploads/attachment_data/file/1027082/2021_RP_Lookup_tool.xlsx</a:t>
                      </a:r>
                      <a:r>
                        <a:rPr lang="en-GB" sz="1000" dirty="0"/>
                        <a:t> </a:t>
                      </a:r>
                    </a:p>
                  </a:txBody>
                  <a:tcPr/>
                </a:tc>
                <a:tc>
                  <a:txBody>
                    <a:bodyPr/>
                    <a:lstStyle/>
                    <a:p>
                      <a:r>
                        <a:rPr lang="en-GB" sz="1000" dirty="0"/>
                        <a:t>2019-20</a:t>
                      </a:r>
                    </a:p>
                    <a:p>
                      <a:endParaRPr lang="en-GB" sz="1000" dirty="0"/>
                    </a:p>
                    <a:p>
                      <a:endParaRPr lang="en-GB" sz="1000" dirty="0"/>
                    </a:p>
                    <a:p>
                      <a:r>
                        <a:rPr lang="en-GB" sz="1000" dirty="0"/>
                        <a:t>2020-21</a:t>
                      </a:r>
                    </a:p>
                    <a:p>
                      <a:endParaRPr lang="en-GB" sz="1000" dirty="0"/>
                    </a:p>
                  </a:txBody>
                  <a:tcPr/>
                </a:tc>
                <a:extLst>
                  <a:ext uri="{0D108BD9-81ED-4DB2-BD59-A6C34878D82A}">
                    <a16:rowId xmlns:a16="http://schemas.microsoft.com/office/drawing/2014/main" val="1174112595"/>
                  </a:ext>
                </a:extLst>
              </a:tr>
              <a:tr h="4020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CLG Table 253 Housebuilding: permanent dwellings started and completed, by tenure and district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hlinkClick r:id="rId5"/>
                        </a:rPr>
                        <a:t>https://assets.publishing.service.gov.uk/government/uploads/system/uploads/attachment_data/file/1084086/LiveTable253.ods</a:t>
                      </a:r>
                      <a:endParaRPr lang="en-GB" sz="1000" b="0" dirty="0">
                        <a:latin typeface="+mn-lt"/>
                      </a:endParaRPr>
                    </a:p>
                  </a:txBody>
                  <a:tcPr/>
                </a:tc>
                <a:tc>
                  <a:txBody>
                    <a:bodyPr/>
                    <a:lstStyle/>
                    <a:p>
                      <a:r>
                        <a:rPr lang="en-GB" sz="1000" dirty="0"/>
                        <a:t>2020-21</a:t>
                      </a:r>
                    </a:p>
                  </a:txBody>
                  <a:tcPr/>
                </a:tc>
                <a:extLst>
                  <a:ext uri="{0D108BD9-81ED-4DB2-BD59-A6C34878D82A}">
                    <a16:rowId xmlns:a16="http://schemas.microsoft.com/office/drawing/2014/main" val="2279856294"/>
                  </a:ext>
                </a:extLst>
              </a:tr>
              <a:tr h="373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(At the time unpublished) Annual Monitoring Report	</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Cambridgeshire and Peterborough unpublished AMR, Email of 26/5/22 confirmed new build figure for West Suffolk (842)	</a:t>
                      </a:r>
                      <a:endParaRPr lang="en-GB" sz="1000" b="0" i="0" u="sng" strike="noStrike" dirty="0">
                        <a:solidFill>
                          <a:srgbClr val="EE7B08"/>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2020-21</a:t>
                      </a:r>
                    </a:p>
                  </a:txBody>
                  <a:tcPr/>
                </a:tc>
                <a:extLst>
                  <a:ext uri="{0D108BD9-81ED-4DB2-BD59-A6C34878D82A}">
                    <a16:rowId xmlns:a16="http://schemas.microsoft.com/office/drawing/2014/main" val="3682887777"/>
                  </a:ext>
                </a:extLst>
              </a:tr>
              <a:tr h="2437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HT new vs 2nd hand prices and count</a:t>
                      </a:r>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000" dirty="0"/>
                        <a:t>Land Registry via Hometrack (no link as not public data in this format)</a:t>
                      </a:r>
                      <a:endParaRPr lang="en-GB" sz="10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Jan to Dec 2020</a:t>
                      </a:r>
                    </a:p>
                  </a:txBody>
                  <a:tcPr/>
                </a:tc>
                <a:extLst>
                  <a:ext uri="{0D108BD9-81ED-4DB2-BD59-A6C34878D82A}">
                    <a16:rowId xmlns:a16="http://schemas.microsoft.com/office/drawing/2014/main" val="820158824"/>
                  </a:ext>
                </a:extLst>
              </a:tr>
              <a:tr h="4020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Turnover: CORE Table 1d: Reported new social housing lettings by local authority area location of property</a:t>
                      </a:r>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000" dirty="0"/>
                        <a:t>CORE website: </a:t>
                      </a:r>
                      <a:r>
                        <a:rPr lang="en-GB" sz="1000" dirty="0">
                          <a:hlinkClick r:id="rId6"/>
                        </a:rPr>
                        <a:t>https://core.communities.gov.uk</a:t>
                      </a:r>
                      <a:r>
                        <a:rPr lang="en-GB" sz="1000" dirty="0"/>
                        <a:t>  </a:t>
                      </a:r>
                      <a:endParaRPr lang="en-GB" sz="1000" b="0" i="0" u="sng" strike="noStrike" dirty="0">
                        <a:solidFill>
                          <a:srgbClr val="EE7B08"/>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2017/18 to 2019/20 &amp; 2019/20 to 2020/21 (Apr to Sept)</a:t>
                      </a:r>
                    </a:p>
                  </a:txBody>
                  <a:tcPr/>
                </a:tc>
                <a:extLst>
                  <a:ext uri="{0D108BD9-81ED-4DB2-BD59-A6C34878D82A}">
                    <a16:rowId xmlns:a16="http://schemas.microsoft.com/office/drawing/2014/main" val="2896524033"/>
                  </a:ext>
                </a:extLst>
              </a:tr>
              <a:tr h="4020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Housing stock: Local Authority Housing Statistics dataset, England: Section A - Dwelling Stock	</a:t>
                      </a:r>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000" dirty="0">
                          <a:hlinkClick r:id="rId7"/>
                        </a:rPr>
                        <a:t>https://www.gov.uk/government/collections/local-authority-housing-data</a:t>
                      </a:r>
                      <a:endParaRPr lang="en-GB"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2020-21</a:t>
                      </a:r>
                    </a:p>
                  </a:txBody>
                  <a:tcPr/>
                </a:tc>
                <a:extLst>
                  <a:ext uri="{0D108BD9-81ED-4DB2-BD59-A6C34878D82A}">
                    <a16:rowId xmlns:a16="http://schemas.microsoft.com/office/drawing/2014/main" val="1388084243"/>
                  </a:ext>
                </a:extLst>
              </a:tr>
              <a:tr h="415905">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000" dirty="0"/>
                        <a:t>Lettings: Local Authority Housing Statistics dataset, England: Section D - Lettings and Nominations</a:t>
                      </a:r>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000" dirty="0">
                          <a:hlinkClick r:id="rId7"/>
                        </a:rPr>
                        <a:t>https://www.gov.uk/government/collections/local-authority-housing-data</a:t>
                      </a:r>
                      <a:r>
                        <a:rPr lang="en-GB" sz="1000" dirty="0"/>
                        <a:t> </a:t>
                      </a:r>
                      <a:endParaRPr lang="en-GB" sz="10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2020-21</a:t>
                      </a:r>
                    </a:p>
                  </a:txBody>
                  <a:tcPr/>
                </a:tc>
                <a:extLst>
                  <a:ext uri="{0D108BD9-81ED-4DB2-BD59-A6C34878D82A}">
                    <a16:rowId xmlns:a16="http://schemas.microsoft.com/office/drawing/2014/main" val="232106242"/>
                  </a:ext>
                </a:extLst>
              </a:tr>
              <a:tr h="415905">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000" dirty="0"/>
                        <a:t>EHS 2020-21 Excerpt from English Housing Survey on private rented supply	</a:t>
                      </a:r>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000" dirty="0">
                          <a:hlinkClick r:id="rId8"/>
                        </a:rPr>
                        <a:t>https://assets.publishing.service.gov.uk/government/uploads/system/uploads/attachment_data/file/1060141/2020-21_EHS_Headline_Report_revised.pdf</a:t>
                      </a:r>
                      <a:endParaRPr lang="en-GB"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2020-21</a:t>
                      </a:r>
                    </a:p>
                  </a:txBody>
                  <a:tcPr/>
                </a:tc>
                <a:extLst>
                  <a:ext uri="{0D108BD9-81ED-4DB2-BD59-A6C34878D82A}">
                    <a16:rowId xmlns:a16="http://schemas.microsoft.com/office/drawing/2014/main" val="1724192025"/>
                  </a:ext>
                </a:extLst>
              </a:tr>
              <a:tr h="323748">
                <a:tc gridSpan="3">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US" sz="1000" dirty="0"/>
                        <a:t>Note: the term Private Registered Provider was used in the context section, this can be taken to also mean Housing Associations (HA) in this section</a:t>
                      </a:r>
                      <a:endParaRPr lang="en-US" sz="1000" b="0" dirty="0">
                        <a:latin typeface="+mn-lt"/>
                      </a:endParaRPr>
                    </a:p>
                  </a:txBody>
                  <a:tcPr/>
                </a:tc>
                <a:tc hMerge="1">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endParaRPr lang="en-GB" sz="1000"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txBody>
                  <a:tcPr/>
                </a:tc>
                <a:extLst>
                  <a:ext uri="{0D108BD9-81ED-4DB2-BD59-A6C34878D82A}">
                    <a16:rowId xmlns:a16="http://schemas.microsoft.com/office/drawing/2014/main" val="2556693737"/>
                  </a:ext>
                </a:extLst>
              </a:tr>
              <a:tr h="323748">
                <a:tc gridSpan="3">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000" kern="1200" dirty="0">
                          <a:solidFill>
                            <a:schemeClr val="tx1"/>
                          </a:solidFill>
                          <a:latin typeface="+mn-lt"/>
                          <a:ea typeface="+mn-ea"/>
                          <a:cs typeface="+mn-cs"/>
                        </a:rPr>
                        <a:t>NOTE: These charts bring together several data sources which may not be directly comparable. So the graphics are intentionally pictorial and are intended to illustrate the scale of dwelling stock, turnover &amp; newbuild.</a:t>
                      </a:r>
                      <a:endParaRPr lang="en-US" sz="1000" b="0" dirty="0">
                        <a:latin typeface="+mn-lt"/>
                      </a:endParaRP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23403369"/>
                  </a:ext>
                </a:extLst>
              </a:tr>
            </a:tbl>
          </a:graphicData>
        </a:graphic>
      </p:graphicFrame>
      <p:sp>
        <p:nvSpPr>
          <p:cNvPr id="4" name="Slide Number Placeholder 4">
            <a:extLst>
              <a:ext uri="{FF2B5EF4-FFF2-40B4-BE49-F238E27FC236}">
                <a16:creationId xmlns:a16="http://schemas.microsoft.com/office/drawing/2014/main" id="{0D260F98-0230-AA85-9599-007792F33911}"/>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45</a:t>
            </a:fld>
            <a:endParaRPr lang="en-US" dirty="0"/>
          </a:p>
        </p:txBody>
      </p:sp>
      <p:sp>
        <p:nvSpPr>
          <p:cNvPr id="5" name="Footer Placeholder 3">
            <a:extLst>
              <a:ext uri="{FF2B5EF4-FFF2-40B4-BE49-F238E27FC236}">
                <a16:creationId xmlns:a16="http://schemas.microsoft.com/office/drawing/2014/main" id="{3C39FC77-D1B0-FAF6-F01A-5815800E7706}"/>
              </a:ext>
            </a:extLst>
          </p:cNvPr>
          <p:cNvSpPr txBox="1">
            <a:spLocks/>
          </p:cNvSpPr>
          <p:nvPr/>
        </p:nvSpPr>
        <p:spPr>
          <a:xfrm>
            <a:off x="0" y="6548799"/>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pc="200" dirty="0">
                <a:solidFill>
                  <a:schemeClr val="bg1"/>
                </a:solidFill>
              </a:rPr>
              <a:t>Fenland</a:t>
            </a:r>
          </a:p>
        </p:txBody>
      </p:sp>
    </p:spTree>
    <p:extLst>
      <p:ext uri="{BB962C8B-B14F-4D97-AF65-F5344CB8AC3E}">
        <p14:creationId xmlns:p14="http://schemas.microsoft.com/office/powerpoint/2010/main" val="18910162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E33A-296F-4F70-B193-0F96B177B1E7}"/>
              </a:ext>
            </a:extLst>
          </p:cNvPr>
          <p:cNvSpPr>
            <a:spLocks noGrp="1"/>
          </p:cNvSpPr>
          <p:nvPr>
            <p:ph type="title"/>
          </p:nvPr>
        </p:nvSpPr>
        <p:spPr>
          <a:xfrm>
            <a:off x="165463" y="1"/>
            <a:ext cx="11385357" cy="833710"/>
          </a:xfrm>
        </p:spPr>
        <p:txBody>
          <a:bodyPr vert="horz" lIns="91440" tIns="45720" rIns="91440" bIns="45720" rtlCol="0" anchor="ctr">
            <a:normAutofit/>
          </a:bodyPr>
          <a:lstStyle/>
          <a:p>
            <a:r>
              <a:rPr lang="en-US" sz="3600" dirty="0"/>
              <a:t>Dwelling</a:t>
            </a:r>
            <a:r>
              <a:rPr lang="en-US" sz="4800" kern="1200" dirty="0">
                <a:solidFill>
                  <a:schemeClr val="tx1"/>
                </a:solidFill>
                <a:latin typeface="+mj-lt"/>
                <a:ea typeface="+mj-ea"/>
                <a:cs typeface="+mj-cs"/>
              </a:rPr>
              <a:t> </a:t>
            </a:r>
            <a:r>
              <a:rPr lang="en-US" sz="3600" dirty="0"/>
              <a:t>stock, turnover, newbuild</a:t>
            </a:r>
          </a:p>
        </p:txBody>
      </p:sp>
      <p:graphicFrame>
        <p:nvGraphicFramePr>
          <p:cNvPr id="5" name="Chart 4">
            <a:extLst>
              <a:ext uri="{FF2B5EF4-FFF2-40B4-BE49-F238E27FC236}">
                <a16:creationId xmlns:a16="http://schemas.microsoft.com/office/drawing/2014/main" id="{C2D9EFDE-8311-42B1-B0BC-B5596700A4C6}"/>
              </a:ext>
            </a:extLst>
          </p:cNvPr>
          <p:cNvGraphicFramePr>
            <a:graphicFrameLocks/>
          </p:cNvGraphicFramePr>
          <p:nvPr>
            <p:extLst>
              <p:ext uri="{D42A27DB-BD31-4B8C-83A1-F6EECF244321}">
                <p14:modId xmlns:p14="http://schemas.microsoft.com/office/powerpoint/2010/main" val="289285195"/>
              </p:ext>
            </p:extLst>
          </p:nvPr>
        </p:nvGraphicFramePr>
        <p:xfrm>
          <a:off x="182880" y="833710"/>
          <a:ext cx="11843657" cy="523689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ADEC5F32-DFCA-4752-81A4-74F961A10CFE}"/>
              </a:ext>
            </a:extLst>
          </p:cNvPr>
          <p:cNvSpPr>
            <a:spLocks noGrp="1"/>
          </p:cNvSpPr>
          <p:nvPr>
            <p:ph type="ftr" sz="quarter" idx="11"/>
          </p:nvPr>
        </p:nvSpPr>
        <p:spPr>
          <a:xfrm>
            <a:off x="0" y="6548799"/>
            <a:ext cx="4973915" cy="309201"/>
          </a:xfrm>
        </p:spPr>
        <p:txBody>
          <a:bodyPr/>
          <a:lstStyle/>
          <a:p>
            <a:r>
              <a:rPr lang="en-US" spc="200" dirty="0">
                <a:solidFill>
                  <a:schemeClr val="bg1"/>
                </a:solidFill>
              </a:rPr>
              <a:t>Fenland</a:t>
            </a:r>
          </a:p>
        </p:txBody>
      </p:sp>
      <p:sp>
        <p:nvSpPr>
          <p:cNvPr id="6" name="TextBox 5">
            <a:extLst>
              <a:ext uri="{FF2B5EF4-FFF2-40B4-BE49-F238E27FC236}">
                <a16:creationId xmlns:a16="http://schemas.microsoft.com/office/drawing/2014/main" id="{EEB06DAD-6CD0-452D-9F7A-D1B23DC3C256}"/>
              </a:ext>
            </a:extLst>
          </p:cNvPr>
          <p:cNvSpPr txBox="1"/>
          <p:nvPr/>
        </p:nvSpPr>
        <p:spPr>
          <a:xfrm>
            <a:off x="6012727" y="2303115"/>
            <a:ext cx="5800164" cy="17706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indent="-285750" algn="ctr">
              <a:buFont typeface="Arial" panose="020B0604020202020204" pitchFamily="34" charset="0"/>
              <a:buChar char="•"/>
            </a:pPr>
            <a:r>
              <a:rPr lang="en-GB" sz="1400" dirty="0"/>
              <a:t>Sets out the dwellings in each of five broad tenure groups.</a:t>
            </a:r>
          </a:p>
          <a:p>
            <a:pPr indent="-285750" algn="ctr">
              <a:buFont typeface="Arial" panose="020B0604020202020204" pitchFamily="34" charset="0"/>
              <a:buChar char="•"/>
            </a:pPr>
            <a:r>
              <a:rPr lang="en-GB" sz="1400" dirty="0"/>
              <a:t>Highlights the relatively small number of homes built (in red), compared to the overall housing stock (grey) in each group, which may mean the red houses are too small to clearly see. </a:t>
            </a:r>
          </a:p>
          <a:p>
            <a:pPr indent="-285750" algn="ctr">
              <a:buFont typeface="Arial" panose="020B0604020202020204" pitchFamily="34" charset="0"/>
              <a:buChar char="•"/>
            </a:pPr>
            <a:r>
              <a:rPr lang="en-GB" sz="1400" dirty="0"/>
              <a:t>However the additional homes (red) alongside turnover (blue) do contribute significantly in numbers to housing availability, providing new supply at first let, and then when re-let or re-sold later down the line</a:t>
            </a:r>
          </a:p>
        </p:txBody>
      </p:sp>
      <p:sp>
        <p:nvSpPr>
          <p:cNvPr id="7" name="Slide Number Placeholder 4">
            <a:extLst>
              <a:ext uri="{FF2B5EF4-FFF2-40B4-BE49-F238E27FC236}">
                <a16:creationId xmlns:a16="http://schemas.microsoft.com/office/drawing/2014/main" id="{593ABDAE-90E7-4CDE-A073-F449ADF5CC8F}"/>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46</a:t>
            </a:fld>
            <a:endParaRPr lang="en-US" dirty="0"/>
          </a:p>
        </p:txBody>
      </p:sp>
    </p:spTree>
    <p:extLst>
      <p:ext uri="{BB962C8B-B14F-4D97-AF65-F5344CB8AC3E}">
        <p14:creationId xmlns:p14="http://schemas.microsoft.com/office/powerpoint/2010/main" val="72055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DE931C19-531B-40CB-84B7-6B820A8A31F5}"/>
              </a:ext>
            </a:extLst>
          </p:cNvPr>
          <p:cNvGraphicFramePr>
            <a:graphicFrameLocks/>
          </p:cNvGraphicFramePr>
          <p:nvPr>
            <p:extLst>
              <p:ext uri="{D42A27DB-BD31-4B8C-83A1-F6EECF244321}">
                <p14:modId xmlns:p14="http://schemas.microsoft.com/office/powerpoint/2010/main" val="4271548111"/>
              </p:ext>
            </p:extLst>
          </p:nvPr>
        </p:nvGraphicFramePr>
        <p:xfrm>
          <a:off x="6172577" y="681313"/>
          <a:ext cx="5844988" cy="53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EB9B7C84-E536-4D57-8AF7-C6CCC2294DED}"/>
              </a:ext>
            </a:extLst>
          </p:cNvPr>
          <p:cNvGraphicFramePr>
            <a:graphicFrameLocks/>
          </p:cNvGraphicFramePr>
          <p:nvPr>
            <p:extLst>
              <p:ext uri="{D42A27DB-BD31-4B8C-83A1-F6EECF244321}">
                <p14:modId xmlns:p14="http://schemas.microsoft.com/office/powerpoint/2010/main" val="1426770196"/>
              </p:ext>
            </p:extLst>
          </p:nvPr>
        </p:nvGraphicFramePr>
        <p:xfrm>
          <a:off x="318127" y="681312"/>
          <a:ext cx="5844988" cy="5363999"/>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3FF0A798-65D0-4216-AF7C-C5B5B158AB6C}"/>
              </a:ext>
            </a:extLst>
          </p:cNvPr>
          <p:cNvSpPr txBox="1">
            <a:spLocks/>
          </p:cNvSpPr>
          <p:nvPr/>
        </p:nvSpPr>
        <p:spPr>
          <a:xfrm>
            <a:off x="161364" y="-2242"/>
            <a:ext cx="11952000" cy="6835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4000" dirty="0"/>
              <a:t>Comparing stock, turnover, newbuild (%)</a:t>
            </a:r>
            <a:endParaRPr lang="en-US" sz="2000" dirty="0"/>
          </a:p>
        </p:txBody>
      </p:sp>
      <p:sp>
        <p:nvSpPr>
          <p:cNvPr id="6" name="TextBox 5">
            <a:extLst>
              <a:ext uri="{FF2B5EF4-FFF2-40B4-BE49-F238E27FC236}">
                <a16:creationId xmlns:a16="http://schemas.microsoft.com/office/drawing/2014/main" id="{9457C4DC-E405-4590-8222-EA8F5CFE82FA}"/>
              </a:ext>
            </a:extLst>
          </p:cNvPr>
          <p:cNvSpPr txBox="1"/>
          <p:nvPr/>
        </p:nvSpPr>
        <p:spPr>
          <a:xfrm>
            <a:off x="1437217" y="6098659"/>
            <a:ext cx="10754480" cy="307777"/>
          </a:xfrm>
          <a:prstGeom prst="rect">
            <a:avLst/>
          </a:prstGeom>
          <a:noFill/>
        </p:spPr>
        <p:txBody>
          <a:bodyPr wrap="square" rtlCol="0">
            <a:spAutoFit/>
          </a:bodyPr>
          <a:lstStyle/>
          <a:p>
            <a:pPr algn="ctr"/>
            <a:r>
              <a:rPr lang="en-GB" sz="1400" dirty="0">
                <a:solidFill>
                  <a:schemeClr val="bg1"/>
                </a:solidFill>
              </a:rPr>
              <a:t>Shows turnover and new build as a % of each tenure group.</a:t>
            </a:r>
            <a:endParaRPr lang="en-GB" sz="1400" dirty="0"/>
          </a:p>
        </p:txBody>
      </p:sp>
      <p:sp>
        <p:nvSpPr>
          <p:cNvPr id="7" name="Footer Placeholder 3">
            <a:extLst>
              <a:ext uri="{FF2B5EF4-FFF2-40B4-BE49-F238E27FC236}">
                <a16:creationId xmlns:a16="http://schemas.microsoft.com/office/drawing/2014/main" id="{FB2496DD-0F14-4C29-BB32-6B61B789235E}"/>
              </a:ext>
            </a:extLst>
          </p:cNvPr>
          <p:cNvSpPr>
            <a:spLocks noGrp="1"/>
          </p:cNvSpPr>
          <p:nvPr>
            <p:ph type="ftr" sz="quarter" idx="11"/>
          </p:nvPr>
        </p:nvSpPr>
        <p:spPr>
          <a:xfrm>
            <a:off x="0" y="6548799"/>
            <a:ext cx="4973915" cy="309201"/>
          </a:xfrm>
        </p:spPr>
        <p:txBody>
          <a:bodyPr/>
          <a:lstStyle/>
          <a:p>
            <a:r>
              <a:rPr lang="en-US" spc="200" dirty="0">
                <a:solidFill>
                  <a:schemeClr val="bg1"/>
                </a:solidFill>
              </a:rPr>
              <a:t>Fenland</a:t>
            </a:r>
          </a:p>
        </p:txBody>
      </p:sp>
      <p:sp>
        <p:nvSpPr>
          <p:cNvPr id="8" name="Rectangle: Rounded Corners 7">
            <a:extLst>
              <a:ext uri="{FF2B5EF4-FFF2-40B4-BE49-F238E27FC236}">
                <a16:creationId xmlns:a16="http://schemas.microsoft.com/office/drawing/2014/main" id="{49FC74CB-3119-449D-AEA1-633BC881EA62}"/>
              </a:ext>
            </a:extLst>
          </p:cNvPr>
          <p:cNvSpPr/>
          <p:nvPr/>
        </p:nvSpPr>
        <p:spPr>
          <a:xfrm>
            <a:off x="4405311" y="1666369"/>
            <a:ext cx="4188355" cy="12939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t>New build: Fenland delivered 369 new homes, representing 0.8% of Fenland’s stock of around 45,700 dwellings. For comparison, across the whole study area, new homes represented around 1.7% of the total stock of 453,863 dwellings. </a:t>
            </a:r>
          </a:p>
        </p:txBody>
      </p:sp>
      <p:sp>
        <p:nvSpPr>
          <p:cNvPr id="9" name="Slide Number Placeholder 4">
            <a:extLst>
              <a:ext uri="{FF2B5EF4-FFF2-40B4-BE49-F238E27FC236}">
                <a16:creationId xmlns:a16="http://schemas.microsoft.com/office/drawing/2014/main" id="{5D2A89C6-01EE-4099-AAA8-E563ECD15362}"/>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47</a:t>
            </a:fld>
            <a:endParaRPr lang="en-US" dirty="0"/>
          </a:p>
        </p:txBody>
      </p:sp>
      <p:sp>
        <p:nvSpPr>
          <p:cNvPr id="2" name="Rectangle: Rounded Corners 1">
            <a:extLst>
              <a:ext uri="{FF2B5EF4-FFF2-40B4-BE49-F238E27FC236}">
                <a16:creationId xmlns:a16="http://schemas.microsoft.com/office/drawing/2014/main" id="{E0080D53-AF43-1D5D-F50F-6F8BA93F49CD}"/>
              </a:ext>
            </a:extLst>
          </p:cNvPr>
          <p:cNvSpPr/>
          <p:nvPr/>
        </p:nvSpPr>
        <p:spPr>
          <a:xfrm>
            <a:off x="4405310" y="3131494"/>
            <a:ext cx="4188355" cy="1532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t>Turnover: In Fenland the turnover for </a:t>
            </a:r>
          </a:p>
          <a:p>
            <a:pPr algn="ctr"/>
            <a:r>
              <a:rPr lang="en-GB" sz="1400" dirty="0"/>
              <a:t>HA social/affordable rent is slightly higher at 9% compared to the whole area’s 7%.</a:t>
            </a:r>
          </a:p>
          <a:p>
            <a:pPr algn="ctr"/>
            <a:r>
              <a:rPr lang="en-GB" sz="1400" dirty="0"/>
              <a:t>Homebuy turnover is 1% in Fenland compared to 2% across the while area.</a:t>
            </a:r>
          </a:p>
          <a:p>
            <a:pPr algn="ctr"/>
            <a:r>
              <a:rPr lang="en-GB" sz="1400" dirty="0"/>
              <a:t>Ownership turnover matches the whole area at 4%.</a:t>
            </a:r>
          </a:p>
        </p:txBody>
      </p:sp>
    </p:spTree>
    <p:extLst>
      <p:ext uri="{BB962C8B-B14F-4D97-AF65-F5344CB8AC3E}">
        <p14:creationId xmlns:p14="http://schemas.microsoft.com/office/powerpoint/2010/main" val="3883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718E0B-28F5-D082-2BD6-058C2B641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a:extLst>
              <a:ext uri="{FF2B5EF4-FFF2-40B4-BE49-F238E27FC236}">
                <a16:creationId xmlns:a16="http://schemas.microsoft.com/office/drawing/2014/main" id="{50BDF39F-C7CD-FF91-E241-686D80B7EC33}"/>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 name="Straight Connector 3">
            <a:extLst>
              <a:ext uri="{FF2B5EF4-FFF2-40B4-BE49-F238E27FC236}">
                <a16:creationId xmlns:a16="http://schemas.microsoft.com/office/drawing/2014/main" id="{B84F2C15-5A01-AD7C-6290-94EAABB34E8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BC5816D-9939-401F-EEA8-CF8A0DCFCE2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 name="Rectangle 5">
            <a:extLst>
              <a:ext uri="{FF2B5EF4-FFF2-40B4-BE49-F238E27FC236}">
                <a16:creationId xmlns:a16="http://schemas.microsoft.com/office/drawing/2014/main" id="{ABD4BF36-8030-C9F5-27C7-5C6CC64403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EA3B6B7-2AEB-F18C-CEEB-C4B9F46375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 name="Rectangle 7">
            <a:extLst>
              <a:ext uri="{FF2B5EF4-FFF2-40B4-BE49-F238E27FC236}">
                <a16:creationId xmlns:a16="http://schemas.microsoft.com/office/drawing/2014/main" id="{2BCED81E-351A-4BFC-FE63-19DDA1FE2D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B78EC0F-ECE7-98DE-5682-07B87044A3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673273B-C143-AB48-9B9D-2C41CE8C86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A3FF0993-6290-2091-B265-90FC92D02BAA}"/>
              </a:ext>
            </a:extLst>
          </p:cNvPr>
          <p:cNvSpPr txBox="1">
            <a:spLocks/>
          </p:cNvSpPr>
          <p:nvPr/>
        </p:nvSpPr>
        <p:spPr>
          <a:xfrm>
            <a:off x="1557071" y="1584552"/>
            <a:ext cx="9099255" cy="2537251"/>
          </a:xfrm>
          <a:prstGeom prst="rect">
            <a:avLst/>
          </a:prstGeom>
        </p:spPr>
        <p:txBody>
          <a:bodyPr vert="horz" lIns="91440" tIns="45720" rIns="91440" bIns="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7200" dirty="0">
                <a:solidFill>
                  <a:srgbClr val="454545"/>
                </a:solidFill>
              </a:rPr>
              <a:t>Plans </a:t>
            </a:r>
          </a:p>
        </p:txBody>
      </p:sp>
      <p:sp>
        <p:nvSpPr>
          <p:cNvPr id="12" name="Text Placeholder 2">
            <a:extLst>
              <a:ext uri="{FF2B5EF4-FFF2-40B4-BE49-F238E27FC236}">
                <a16:creationId xmlns:a16="http://schemas.microsoft.com/office/drawing/2014/main" id="{BB1E8C99-244C-9CC2-8506-A016A1DDD381}"/>
              </a:ext>
            </a:extLst>
          </p:cNvPr>
          <p:cNvSpPr txBox="1">
            <a:spLocks/>
          </p:cNvSpPr>
          <p:nvPr/>
        </p:nvSpPr>
        <p:spPr>
          <a:xfrm>
            <a:off x="1535372" y="4133234"/>
            <a:ext cx="9120954" cy="744373"/>
          </a:xfrm>
          <a:prstGeom prst="rect">
            <a:avLst/>
          </a:prstGeom>
        </p:spPr>
        <p:txBody>
          <a:bodyPr vert="horz" lIns="91440" tIns="91440" rIns="91440" bIns="91440" rtlCol="0">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ctr"/>
            <a:r>
              <a:rPr lang="en-GB" cap="all" dirty="0">
                <a:solidFill>
                  <a:schemeClr val="accent1"/>
                </a:solidFill>
              </a:rPr>
              <a:t>Applying CACI income bands to Local Plan figures</a:t>
            </a:r>
            <a:endParaRPr lang="en-US" cap="all" dirty="0">
              <a:solidFill>
                <a:schemeClr val="accent1"/>
              </a:solidFill>
            </a:endParaRPr>
          </a:p>
        </p:txBody>
      </p:sp>
      <p:pic>
        <p:nvPicPr>
          <p:cNvPr id="13" name="Picture 12">
            <a:extLst>
              <a:ext uri="{FF2B5EF4-FFF2-40B4-BE49-F238E27FC236}">
                <a16:creationId xmlns:a16="http://schemas.microsoft.com/office/drawing/2014/main" id="{0EE327B2-FA04-AE44-EE2E-E5EF3F92FB35}"/>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E4D581CD-AC0B-206A-410E-3EF0839EBE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5" name="Slide Number Placeholder 4">
            <a:extLst>
              <a:ext uri="{FF2B5EF4-FFF2-40B4-BE49-F238E27FC236}">
                <a16:creationId xmlns:a16="http://schemas.microsoft.com/office/drawing/2014/main" id="{AC0344EB-6503-AD98-6B7B-19AE2B3579EA}"/>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48</a:t>
            </a:fld>
            <a:endParaRPr lang="en-US" dirty="0"/>
          </a:p>
        </p:txBody>
      </p:sp>
      <p:sp>
        <p:nvSpPr>
          <p:cNvPr id="16" name="Footer Placeholder 3">
            <a:extLst>
              <a:ext uri="{FF2B5EF4-FFF2-40B4-BE49-F238E27FC236}">
                <a16:creationId xmlns:a16="http://schemas.microsoft.com/office/drawing/2014/main" id="{EE984644-188D-F58F-53E8-957BF0D697E4}"/>
              </a:ext>
            </a:extLst>
          </p:cNvPr>
          <p:cNvSpPr txBox="1">
            <a:spLocks/>
          </p:cNvSpPr>
          <p:nvPr/>
        </p:nvSpPr>
        <p:spPr>
          <a:xfrm>
            <a:off x="0" y="6548799"/>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pc="200" dirty="0">
                <a:solidFill>
                  <a:schemeClr val="bg1"/>
                </a:solidFill>
              </a:rPr>
              <a:t>Fenland</a:t>
            </a:r>
          </a:p>
        </p:txBody>
      </p:sp>
    </p:spTree>
    <p:extLst>
      <p:ext uri="{BB962C8B-B14F-4D97-AF65-F5344CB8AC3E}">
        <p14:creationId xmlns:p14="http://schemas.microsoft.com/office/powerpoint/2010/main" val="36706482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0539E-9597-CC74-623E-EDD49877051C}"/>
              </a:ext>
            </a:extLst>
          </p:cNvPr>
          <p:cNvSpPr txBox="1">
            <a:spLocks/>
          </p:cNvSpPr>
          <p:nvPr/>
        </p:nvSpPr>
        <p:spPr>
          <a:xfrm>
            <a:off x="1447191" y="804163"/>
            <a:ext cx="9607661" cy="1056319"/>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Data used for plans</a:t>
            </a:r>
          </a:p>
        </p:txBody>
      </p:sp>
      <p:sp>
        <p:nvSpPr>
          <p:cNvPr id="3" name="Slide Number Placeholder 4">
            <a:extLst>
              <a:ext uri="{FF2B5EF4-FFF2-40B4-BE49-F238E27FC236}">
                <a16:creationId xmlns:a16="http://schemas.microsoft.com/office/drawing/2014/main" id="{B7387918-96CC-C261-D5C8-CF80702B5060}"/>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49</a:t>
            </a:fld>
            <a:endParaRPr lang="en-US" dirty="0"/>
          </a:p>
        </p:txBody>
      </p:sp>
      <p:graphicFrame>
        <p:nvGraphicFramePr>
          <p:cNvPr id="4" name="Table 7">
            <a:extLst>
              <a:ext uri="{FF2B5EF4-FFF2-40B4-BE49-F238E27FC236}">
                <a16:creationId xmlns:a16="http://schemas.microsoft.com/office/drawing/2014/main" id="{A4FFAFEF-43C2-437E-8D2E-2B8C3176CF68}"/>
              </a:ext>
            </a:extLst>
          </p:cNvPr>
          <p:cNvGraphicFramePr>
            <a:graphicFrameLocks noGrp="1"/>
          </p:cNvGraphicFramePr>
          <p:nvPr>
            <p:extLst>
              <p:ext uri="{D42A27DB-BD31-4B8C-83A1-F6EECF244321}">
                <p14:modId xmlns:p14="http://schemas.microsoft.com/office/powerpoint/2010/main" val="1704305912"/>
              </p:ext>
            </p:extLst>
          </p:nvPr>
        </p:nvGraphicFramePr>
        <p:xfrm>
          <a:off x="1447191" y="1744594"/>
          <a:ext cx="9607662" cy="2521257"/>
        </p:xfrm>
        <a:graphic>
          <a:graphicData uri="http://schemas.openxmlformats.org/drawingml/2006/table">
            <a:tbl>
              <a:tblPr firstRow="1" bandRow="1">
                <a:tableStyleId>{69012ECD-51FC-41F1-AA8D-1B2483CD663E}</a:tableStyleId>
              </a:tblPr>
              <a:tblGrid>
                <a:gridCol w="3056537">
                  <a:extLst>
                    <a:ext uri="{9D8B030D-6E8A-4147-A177-3AD203B41FA5}">
                      <a16:colId xmlns:a16="http://schemas.microsoft.com/office/drawing/2014/main" val="3927090664"/>
                    </a:ext>
                  </a:extLst>
                </a:gridCol>
                <a:gridCol w="5023451">
                  <a:extLst>
                    <a:ext uri="{9D8B030D-6E8A-4147-A177-3AD203B41FA5}">
                      <a16:colId xmlns:a16="http://schemas.microsoft.com/office/drawing/2014/main" val="3051318368"/>
                    </a:ext>
                  </a:extLst>
                </a:gridCol>
                <a:gridCol w="1527674">
                  <a:extLst>
                    <a:ext uri="{9D8B030D-6E8A-4147-A177-3AD203B41FA5}">
                      <a16:colId xmlns:a16="http://schemas.microsoft.com/office/drawing/2014/main" val="1344021028"/>
                    </a:ext>
                  </a:extLst>
                </a:gridCol>
              </a:tblGrid>
              <a:tr h="3266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Sources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Links</a:t>
                      </a:r>
                    </a:p>
                  </a:txBody>
                  <a:tcPr/>
                </a:tc>
                <a:tc>
                  <a:txBody>
                    <a:bodyPr/>
                    <a:lstStyle/>
                    <a:p>
                      <a:r>
                        <a:rPr lang="en-GB" sz="1000" dirty="0"/>
                        <a:t>Dates</a:t>
                      </a:r>
                    </a:p>
                  </a:txBody>
                  <a:tcPr/>
                </a:tc>
                <a:extLst>
                  <a:ext uri="{0D108BD9-81ED-4DB2-BD59-A6C34878D82A}">
                    <a16:rowId xmlns:a16="http://schemas.microsoft.com/office/drawing/2014/main" val="3923115101"/>
                  </a:ext>
                </a:extLst>
              </a:tr>
              <a:tr h="11434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Cambridgeshire and West Suffolk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GLHearn (consultants) provided the Cambridgeshire and West Suffolk authorities with evidence to inform their local plans, around housing needs. This evidence is used to inform Local Plan making.</a:t>
                      </a: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hlinkClick r:id="rId2"/>
                        </a:rPr>
                        <a:t>https://cambridgeshireinsight.org.uk/wp-content/uploads/2021/10/CWS-Housing-Needs-of-Specific-Groups-Oct21.pdf</a:t>
                      </a:r>
                      <a:endParaRPr lang="en-GB" sz="1200" b="0" dirty="0">
                        <a:latin typeface="+mn-lt"/>
                      </a:endParaRPr>
                    </a:p>
                  </a:txBody>
                  <a:tcPr/>
                </a:tc>
                <a:tc>
                  <a:txBody>
                    <a:bodyPr/>
                    <a:lstStyle/>
                    <a:p>
                      <a:r>
                        <a:rPr lang="en-GB" sz="1200" dirty="0"/>
                        <a:t>2021</a:t>
                      </a:r>
                    </a:p>
                  </a:txBody>
                  <a:tcPr/>
                </a:tc>
                <a:extLst>
                  <a:ext uri="{0D108BD9-81ED-4DB2-BD59-A6C34878D82A}">
                    <a16:rowId xmlns:a16="http://schemas.microsoft.com/office/drawing/2014/main" val="1359836882"/>
                  </a:ext>
                </a:extLst>
              </a:tr>
              <a:tr h="9392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Peterborough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Peterborough Housing Needs Study: </a:t>
                      </a:r>
                      <a:r>
                        <a:rPr lang="en-GB" sz="1200" u="none" strike="noStrike" dirty="0">
                          <a:effectLst/>
                        </a:rPr>
                        <a:t>The housing requirement for Peterborough between 2016-2036 which is the base date for the current Local Plan.</a:t>
                      </a: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linkClick r:id="rId3"/>
                        </a:rPr>
                        <a:t>https://www.peterborough.gov.uk/asset-library/imported-assets/SHMAFinalReport-2017.pdf</a:t>
                      </a:r>
                      <a:endParaRPr lang="en-GB" sz="1200" b="0" dirty="0">
                        <a:latin typeface="+mn-lt"/>
                      </a:endParaRPr>
                    </a:p>
                  </a:txBody>
                  <a:tcPr/>
                </a:tc>
                <a:tc>
                  <a:txBody>
                    <a:bodyPr/>
                    <a:lstStyle/>
                    <a:p>
                      <a:r>
                        <a:rPr lang="en-GB" sz="1200" dirty="0"/>
                        <a:t>2015/16</a:t>
                      </a:r>
                    </a:p>
                  </a:txBody>
                  <a:tcPr/>
                </a:tc>
                <a:extLst>
                  <a:ext uri="{0D108BD9-81ED-4DB2-BD59-A6C34878D82A}">
                    <a16:rowId xmlns:a16="http://schemas.microsoft.com/office/drawing/2014/main" val="3415701061"/>
                  </a:ext>
                </a:extLst>
              </a:tr>
            </a:tbl>
          </a:graphicData>
        </a:graphic>
      </p:graphicFrame>
      <p:sp>
        <p:nvSpPr>
          <p:cNvPr id="5" name="Footer Placeholder 3">
            <a:extLst>
              <a:ext uri="{FF2B5EF4-FFF2-40B4-BE49-F238E27FC236}">
                <a16:creationId xmlns:a16="http://schemas.microsoft.com/office/drawing/2014/main" id="{970D3140-4E05-8459-DE70-7F841A752FD1}"/>
              </a:ext>
            </a:extLst>
          </p:cNvPr>
          <p:cNvSpPr txBox="1">
            <a:spLocks/>
          </p:cNvSpPr>
          <p:nvPr/>
        </p:nvSpPr>
        <p:spPr>
          <a:xfrm>
            <a:off x="0" y="6548799"/>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pc="200" dirty="0">
                <a:solidFill>
                  <a:schemeClr val="bg1"/>
                </a:solidFill>
              </a:rPr>
              <a:t>Fenland</a:t>
            </a:r>
          </a:p>
        </p:txBody>
      </p:sp>
    </p:spTree>
    <p:extLst>
      <p:ext uri="{BB962C8B-B14F-4D97-AF65-F5344CB8AC3E}">
        <p14:creationId xmlns:p14="http://schemas.microsoft.com/office/powerpoint/2010/main" val="1763050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AA52C-9C1F-6E23-7B0C-7BD03704DDE8}"/>
              </a:ext>
            </a:extLst>
          </p:cNvPr>
          <p:cNvSpPr txBox="1">
            <a:spLocks/>
          </p:cNvSpPr>
          <p:nvPr/>
        </p:nvSpPr>
        <p:spPr>
          <a:xfrm>
            <a:off x="441385" y="1"/>
            <a:ext cx="10613469" cy="855980"/>
          </a:xfrm>
          <a:prstGeom prst="rect">
            <a:avLst/>
          </a:prstGeom>
        </p:spPr>
        <p:txBody>
          <a:bodyPr anchor="ct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Data used for context</a:t>
            </a:r>
          </a:p>
        </p:txBody>
      </p:sp>
      <p:graphicFrame>
        <p:nvGraphicFramePr>
          <p:cNvPr id="3" name="Table 2">
            <a:extLst>
              <a:ext uri="{FF2B5EF4-FFF2-40B4-BE49-F238E27FC236}">
                <a16:creationId xmlns:a16="http://schemas.microsoft.com/office/drawing/2014/main" id="{EF28234A-3389-E7DC-DC6A-D001D3643AF1}"/>
              </a:ext>
            </a:extLst>
          </p:cNvPr>
          <p:cNvGraphicFramePr>
            <a:graphicFrameLocks noGrp="1"/>
          </p:cNvGraphicFramePr>
          <p:nvPr>
            <p:extLst>
              <p:ext uri="{D42A27DB-BD31-4B8C-83A1-F6EECF244321}">
                <p14:modId xmlns:p14="http://schemas.microsoft.com/office/powerpoint/2010/main" val="1749350561"/>
              </p:ext>
            </p:extLst>
          </p:nvPr>
        </p:nvGraphicFramePr>
        <p:xfrm>
          <a:off x="441385" y="855980"/>
          <a:ext cx="11350021" cy="5647314"/>
        </p:xfrm>
        <a:graphic>
          <a:graphicData uri="http://schemas.openxmlformats.org/drawingml/2006/table">
            <a:tbl>
              <a:tblPr firstRow="1" bandRow="1">
                <a:tableStyleId>{5C22544A-7EE6-4342-B048-85BDC9FD1C3A}</a:tableStyleId>
              </a:tblPr>
              <a:tblGrid>
                <a:gridCol w="4531988">
                  <a:extLst>
                    <a:ext uri="{9D8B030D-6E8A-4147-A177-3AD203B41FA5}">
                      <a16:colId xmlns:a16="http://schemas.microsoft.com/office/drawing/2014/main" val="3758205482"/>
                    </a:ext>
                  </a:extLst>
                </a:gridCol>
                <a:gridCol w="4827221">
                  <a:extLst>
                    <a:ext uri="{9D8B030D-6E8A-4147-A177-3AD203B41FA5}">
                      <a16:colId xmlns:a16="http://schemas.microsoft.com/office/drawing/2014/main" val="37175414"/>
                    </a:ext>
                  </a:extLst>
                </a:gridCol>
                <a:gridCol w="1990812">
                  <a:extLst>
                    <a:ext uri="{9D8B030D-6E8A-4147-A177-3AD203B41FA5}">
                      <a16:colId xmlns:a16="http://schemas.microsoft.com/office/drawing/2014/main" val="3086537145"/>
                    </a:ext>
                  </a:extLst>
                </a:gridCol>
              </a:tblGrid>
              <a:tr h="358438">
                <a:tc>
                  <a:txBody>
                    <a:bodyPr/>
                    <a:lstStyle/>
                    <a:p>
                      <a:r>
                        <a:rPr lang="en-GB" sz="1200" dirty="0">
                          <a:latin typeface="+mn-lt"/>
                        </a:rPr>
                        <a:t>Source</a:t>
                      </a:r>
                    </a:p>
                  </a:txBody>
                  <a:tcPr/>
                </a:tc>
                <a:tc>
                  <a:txBody>
                    <a:bodyPr/>
                    <a:lstStyle/>
                    <a:p>
                      <a:r>
                        <a:rPr lang="en-GB" sz="1200" dirty="0">
                          <a:latin typeface="+mn-lt"/>
                        </a:rPr>
                        <a:t>Link</a:t>
                      </a:r>
                    </a:p>
                  </a:txBody>
                  <a:tcPr/>
                </a:tc>
                <a:tc>
                  <a:txBody>
                    <a:bodyPr/>
                    <a:lstStyle/>
                    <a:p>
                      <a:r>
                        <a:rPr lang="en-GB" sz="1200" dirty="0">
                          <a:latin typeface="+mn-lt"/>
                        </a:rPr>
                        <a:t>Date</a:t>
                      </a:r>
                    </a:p>
                  </a:txBody>
                  <a:tcPr/>
                </a:tc>
                <a:extLst>
                  <a:ext uri="{0D108BD9-81ED-4DB2-BD59-A6C34878D82A}">
                    <a16:rowId xmlns:a16="http://schemas.microsoft.com/office/drawing/2014/main" val="775013841"/>
                  </a:ext>
                </a:extLst>
              </a:tr>
              <a:tr h="1060585">
                <a:tc>
                  <a:txBody>
                    <a:bodyPr/>
                    <a:lstStyle/>
                    <a:p>
                      <a:r>
                        <a:rPr lang="en-US" sz="1100" b="0" dirty="0">
                          <a:latin typeface="+mn-lt"/>
                        </a:rPr>
                        <a:t>Office for National Statistics (ONS)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mn-lt"/>
                        </a:rPr>
                        <a:t>Subnational estimates of dwellings by tenure, England: Table 1b Counts of dwelling stock by tenure in each local authority, England.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mn-lt"/>
                        </a:rPr>
                        <a:t>Sources feeding into Table 1b ae Annual Population Survey, 2011 Census - ONS, Live tables of dwelling stock, English Housing Survey - Department for Levelling Up, Housing and Communities </a:t>
                      </a:r>
                      <a:r>
                        <a:rPr lang="en-US" sz="1100" b="0" dirty="0">
                          <a:latin typeface="+mn-lt"/>
                        </a:rPr>
                        <a:t> </a:t>
                      </a:r>
                      <a:endParaRPr lang="en-GB" sz="11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sng" strike="noStrike" dirty="0">
                          <a:solidFill>
                            <a:srgbClr val="EE7B08"/>
                          </a:solidFill>
                          <a:effectLst/>
                          <a:latin typeface="+mn-lt"/>
                          <a:hlinkClick r:id="rId2"/>
                        </a:rPr>
                        <a:t>Subnational estimates of dwellings by tenure, England - Office for National Statistics (ons.gov.uk)</a:t>
                      </a:r>
                      <a:endParaRPr lang="en-GB" sz="1100" b="0" i="0" u="sng" strike="noStrike" dirty="0">
                        <a:solidFill>
                          <a:srgbClr val="EE7B08"/>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latin typeface="+mn-lt"/>
                        </a:rPr>
                        <a:t>Covers </a:t>
                      </a:r>
                      <a:r>
                        <a:rPr lang="en-GB" sz="1100" b="0" i="0" u="none" strike="noStrike" dirty="0">
                          <a:solidFill>
                            <a:srgbClr val="000000"/>
                          </a:solidFill>
                          <a:effectLst/>
                          <a:latin typeface="+mn-lt"/>
                        </a:rPr>
                        <a:t>2012-2020</a:t>
                      </a:r>
                      <a:r>
                        <a:rPr lang="en-GB" sz="1100" b="0" dirty="0">
                          <a:latin typeface="+mn-lt"/>
                        </a:rPr>
                        <a:t>, we use 2020</a:t>
                      </a:r>
                    </a:p>
                  </a:txBody>
                  <a:tcPr/>
                </a:tc>
                <a:extLst>
                  <a:ext uri="{0D108BD9-81ED-4DB2-BD59-A6C34878D82A}">
                    <a16:rowId xmlns:a16="http://schemas.microsoft.com/office/drawing/2014/main" val="933567251"/>
                  </a:ext>
                </a:extLst>
              </a:tr>
              <a:tr h="4124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mn-lt"/>
                        </a:rPr>
                        <a:t>Dwellings CLG Table 100 Dwelling stock: Number of Dwellings by Tenure and district: England (CLG now known as DLUHC)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sng" strike="noStrike" dirty="0">
                          <a:solidFill>
                            <a:srgbClr val="EE7B08"/>
                          </a:solidFill>
                          <a:effectLst/>
                          <a:latin typeface="+mn-lt"/>
                          <a:hlinkClick r:id="rId3"/>
                        </a:rPr>
                        <a:t>https://assets.publishing.service.gov.uk/government/uploads/system/uploads/attachment_data/file/1074203/LT_100.ods</a:t>
                      </a:r>
                      <a:endParaRPr lang="en-GB" sz="1100" b="0" i="0" u="sng" strike="noStrike" dirty="0">
                        <a:solidFill>
                          <a:srgbClr val="EE7B08"/>
                        </a:solidFill>
                        <a:effectLst/>
                        <a:latin typeface="+mn-lt"/>
                      </a:endParaRPr>
                    </a:p>
                  </a:txBody>
                  <a:tcPr/>
                </a:tc>
                <a:tc>
                  <a:txBody>
                    <a:bodyPr/>
                    <a:lstStyle/>
                    <a:p>
                      <a:pPr algn="l" fontAlgn="ctr"/>
                      <a:r>
                        <a:rPr lang="en-GB" sz="1100" b="0" i="0" u="none" strike="noStrike" dirty="0">
                          <a:solidFill>
                            <a:srgbClr val="000000"/>
                          </a:solidFill>
                          <a:effectLst/>
                          <a:latin typeface="+mn-lt"/>
                        </a:rPr>
                        <a:t>31-Mar-20</a:t>
                      </a:r>
                    </a:p>
                    <a:p>
                      <a:endParaRPr lang="en-GB" sz="1100" b="0" dirty="0">
                        <a:latin typeface="+mn-lt"/>
                      </a:endParaRPr>
                    </a:p>
                  </a:txBody>
                  <a:tcPr/>
                </a:tc>
                <a:extLst>
                  <a:ext uri="{0D108BD9-81ED-4DB2-BD59-A6C34878D82A}">
                    <a16:rowId xmlns:a16="http://schemas.microsoft.com/office/drawing/2014/main" val="621146261"/>
                  </a:ext>
                </a:extLst>
              </a:tr>
              <a:tr h="736517">
                <a:tc>
                  <a:txBody>
                    <a:bodyPr/>
                    <a:lstStyle/>
                    <a:p>
                      <a:r>
                        <a:rPr lang="en-GB" sz="1100" b="0" dirty="0">
                          <a:latin typeface="+mn-lt"/>
                        </a:rPr>
                        <a:t>Census household types: Household Composition – Households. </a:t>
                      </a:r>
                    </a:p>
                    <a:p>
                      <a:r>
                        <a:rPr lang="en-GB" sz="1100" b="0" dirty="0">
                          <a:latin typeface="+mn-lt"/>
                        </a:rPr>
                        <a:t>Ref QS113EW</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u="sng" strike="noStrike" dirty="0">
                          <a:solidFill>
                            <a:srgbClr val="EE7B08"/>
                          </a:solidFill>
                          <a:effectLst/>
                          <a:latin typeface="+mn-lt"/>
                          <a:hlinkClick r:id="rId4"/>
                        </a:rPr>
                        <a:t>Cambridgeshire_and_Peterborough - Population - District | South Cambridgeshire | InstantAtlas Reports (cambridgeshireinsight.org.uk)</a:t>
                      </a:r>
                      <a:endParaRPr lang="en-GB" sz="1100" b="0" i="0" u="sng" strike="noStrike" dirty="0">
                        <a:solidFill>
                          <a:srgbClr val="EE7B08"/>
                        </a:solidFill>
                        <a:effectLst/>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u="sng" strike="noStrike" dirty="0">
                          <a:solidFill>
                            <a:srgbClr val="EE7B08"/>
                          </a:solidFill>
                          <a:effectLst/>
                          <a:latin typeface="+mn-lt"/>
                          <a:hlinkClick r:id="rId5"/>
                        </a:rPr>
                        <a:t>Forest Heath - UK Census Data 2011</a:t>
                      </a:r>
                      <a:endParaRPr lang="en-GB" sz="1100" b="0" i="0" u="sng" strike="noStrike" dirty="0">
                        <a:solidFill>
                          <a:srgbClr val="EE7B08"/>
                        </a:solidFill>
                        <a:effectLst/>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u="sng" strike="noStrike" dirty="0">
                          <a:solidFill>
                            <a:srgbClr val="EE7B08"/>
                          </a:solidFill>
                          <a:effectLst/>
                          <a:latin typeface="+mn-lt"/>
                          <a:hlinkClick r:id="rId6"/>
                        </a:rPr>
                        <a:t>St Edmundsbury - UK Census Data 2011</a:t>
                      </a:r>
                      <a:endParaRPr lang="en-GB" sz="1100" b="0" i="0" u="sng" strike="noStrike" dirty="0">
                        <a:solidFill>
                          <a:srgbClr val="EE7B08"/>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latin typeface="+mn-lt"/>
                        </a:rPr>
                        <a:t>2011</a:t>
                      </a:r>
                    </a:p>
                    <a:p>
                      <a:endParaRPr lang="en-GB" sz="1100" b="0" dirty="0">
                        <a:latin typeface="+mn-lt"/>
                      </a:endParaRPr>
                    </a:p>
                  </a:txBody>
                  <a:tcPr/>
                </a:tc>
                <a:extLst>
                  <a:ext uri="{0D108BD9-81ED-4DB2-BD59-A6C34878D82A}">
                    <a16:rowId xmlns:a16="http://schemas.microsoft.com/office/drawing/2014/main" val="1484171066"/>
                  </a:ext>
                </a:extLst>
              </a:tr>
              <a:tr h="358438">
                <a:tc>
                  <a:txBody>
                    <a:bodyPr/>
                    <a:lstStyle/>
                    <a:p>
                      <a:r>
                        <a:rPr lang="en-GB" sz="1100" b="0" dirty="0">
                          <a:latin typeface="+mn-lt"/>
                        </a:rPr>
                        <a:t>Tenure by household size by number of bedrooms Ref DC4405EW </a:t>
                      </a:r>
                    </a:p>
                  </a:txBody>
                  <a:tcPr/>
                </a:tc>
                <a:tc>
                  <a:txBody>
                    <a:bodyPr/>
                    <a:lstStyle/>
                    <a:p>
                      <a:r>
                        <a:rPr lang="en-GB" sz="1100" b="0" dirty="0">
                          <a:latin typeface="+mn-lt"/>
                          <a:hlinkClick r:id="rId7"/>
                        </a:rPr>
                        <a:t>https://www.nomisweb.co.uk/census/2011/</a:t>
                      </a:r>
                      <a:r>
                        <a:rPr lang="en-GB" sz="1100" b="0" dirty="0">
                          <a:latin typeface="+mn-lt"/>
                        </a:rPr>
                        <a:t> </a:t>
                      </a:r>
                    </a:p>
                  </a:txBody>
                  <a:tcPr/>
                </a:tc>
                <a:tc>
                  <a:txBody>
                    <a:bodyPr/>
                    <a:lstStyle/>
                    <a:p>
                      <a:r>
                        <a:rPr lang="en-GB" sz="1100" b="0" dirty="0">
                          <a:latin typeface="+mn-lt"/>
                        </a:rPr>
                        <a:t>2011</a:t>
                      </a:r>
                    </a:p>
                  </a:txBody>
                  <a:tcPr/>
                </a:tc>
                <a:extLst>
                  <a:ext uri="{0D108BD9-81ED-4DB2-BD59-A6C34878D82A}">
                    <a16:rowId xmlns:a16="http://schemas.microsoft.com/office/drawing/2014/main" val="2109846699"/>
                  </a:ext>
                </a:extLst>
              </a:tr>
              <a:tr h="412450">
                <a:tc>
                  <a:txBody>
                    <a:bodyPr/>
                    <a:lstStyle/>
                    <a:p>
                      <a:r>
                        <a:rPr lang="en-GB" sz="1100" b="0" dirty="0">
                          <a:latin typeface="+mn-lt"/>
                        </a:rPr>
                        <a:t>Household migration by tenure Ref UKMIG011</a:t>
                      </a:r>
                    </a:p>
                  </a:txBody>
                  <a:tcPr/>
                </a:tc>
                <a:tc>
                  <a:txBody>
                    <a:bodyPr/>
                    <a:lstStyle/>
                    <a:p>
                      <a:r>
                        <a:rPr lang="en-GB" sz="1100" b="0" dirty="0">
                          <a:latin typeface="+mn-lt"/>
                          <a:hlinkClick r:id="rId7"/>
                        </a:rPr>
                        <a:t>https://www.nomisweb.co.uk/census/2011/</a:t>
                      </a:r>
                      <a:r>
                        <a:rPr lang="en-GB" sz="1100" b="0" dirty="0">
                          <a:latin typeface="+mn-lt"/>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latin typeface="+mn-lt"/>
                        </a:rPr>
                        <a:t>2011</a:t>
                      </a:r>
                    </a:p>
                    <a:p>
                      <a:endParaRPr lang="en-GB" sz="1100" b="0" dirty="0">
                        <a:latin typeface="+mn-lt"/>
                      </a:endParaRPr>
                    </a:p>
                  </a:txBody>
                  <a:tcPr/>
                </a:tc>
                <a:extLst>
                  <a:ext uri="{0D108BD9-81ED-4DB2-BD59-A6C34878D82A}">
                    <a16:rowId xmlns:a16="http://schemas.microsoft.com/office/drawing/2014/main" val="1153609144"/>
                  </a:ext>
                </a:extLst>
              </a:tr>
              <a:tr h="358438">
                <a:tc>
                  <a:txBody>
                    <a:bodyPr/>
                    <a:lstStyle/>
                    <a:p>
                      <a:r>
                        <a:rPr lang="en-GB" sz="1100" b="0" dirty="0">
                          <a:latin typeface="+mn-lt"/>
                        </a:rPr>
                        <a:t>Census:  Migration including students</a:t>
                      </a:r>
                    </a:p>
                  </a:txBody>
                  <a:tcPr/>
                </a:tc>
                <a:tc>
                  <a:txBody>
                    <a:bodyPr/>
                    <a:lstStyle/>
                    <a:p>
                      <a:r>
                        <a:rPr lang="en-GB" sz="1100" b="0" dirty="0">
                          <a:latin typeface="+mn-lt"/>
                          <a:hlinkClick r:id="rId8"/>
                        </a:rPr>
                        <a:t>https://www.nomisweb.co.uk/census/2011/ukmig009</a:t>
                      </a:r>
                      <a:endParaRPr lang="en-GB" sz="1100" b="0" dirty="0">
                        <a:latin typeface="+mn-lt"/>
                      </a:endParaRPr>
                    </a:p>
                  </a:txBody>
                  <a:tcPr/>
                </a:tc>
                <a:tc>
                  <a:txBody>
                    <a:bodyPr/>
                    <a:lstStyle/>
                    <a:p>
                      <a:r>
                        <a:rPr lang="en-GB" sz="1100" b="0" dirty="0">
                          <a:latin typeface="+mn-lt"/>
                        </a:rPr>
                        <a:t>2011</a:t>
                      </a:r>
                    </a:p>
                  </a:txBody>
                  <a:tcPr/>
                </a:tc>
                <a:extLst>
                  <a:ext uri="{0D108BD9-81ED-4DB2-BD59-A6C34878D82A}">
                    <a16:rowId xmlns:a16="http://schemas.microsoft.com/office/drawing/2014/main" val="1669559319"/>
                  </a:ext>
                </a:extLst>
              </a:tr>
              <a:tr h="1060585">
                <a:tc>
                  <a:txBody>
                    <a:bodyPr/>
                    <a:lstStyle/>
                    <a:p>
                      <a:r>
                        <a:rPr lang="en-GB" sz="1100" b="0" dirty="0">
                          <a:latin typeface="+mn-lt"/>
                        </a:rPr>
                        <a:t>Definition of Census moves. In summary: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i="1" dirty="0">
                          <a:solidFill>
                            <a:schemeClr val="tx1"/>
                          </a:solidFill>
                        </a:rPr>
                        <a:t>A ‘wholly moving household’ is one where all members of the household have moved from the same address.  A ‘partly moving household’ is where one or more members of the household have moved in the last year but not all members have moved from the same address. This includes only those partly moving households which were resident in the area on Census Day.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latin typeface="+mn-lt"/>
                          <a:hlinkClick r:id="rId8"/>
                        </a:rPr>
                        <a:t>https://www.nomisweb.co.uk/census/2011/ukmig009</a:t>
                      </a:r>
                      <a:endParaRPr lang="en-GB" sz="11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latin typeface="+mn-lt"/>
                        </a:rPr>
                        <a:t>2011</a:t>
                      </a:r>
                    </a:p>
                    <a:p>
                      <a:endParaRPr lang="en-GB" sz="1100" b="0" dirty="0">
                        <a:latin typeface="+mn-lt"/>
                      </a:endParaRPr>
                    </a:p>
                  </a:txBody>
                  <a:tcPr/>
                </a:tc>
                <a:extLst>
                  <a:ext uri="{0D108BD9-81ED-4DB2-BD59-A6C34878D82A}">
                    <a16:rowId xmlns:a16="http://schemas.microsoft.com/office/drawing/2014/main" val="670946702"/>
                  </a:ext>
                </a:extLst>
              </a:tr>
              <a:tr h="41245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1" dirty="0">
                          <a:solidFill>
                            <a:schemeClr val="tx1"/>
                          </a:solidFill>
                        </a:rPr>
                        <a:t>Note</a:t>
                      </a:r>
                      <a:r>
                        <a:rPr lang="en-GB" sz="1100" i="1" dirty="0">
                          <a:solidFill>
                            <a:schemeClr val="tx1"/>
                          </a:solidFill>
                        </a:rPr>
                        <a:t>: </a:t>
                      </a:r>
                      <a:r>
                        <a:rPr lang="en-GB" sz="1100" dirty="0">
                          <a:solidFill>
                            <a:schemeClr val="tx1"/>
                          </a:solidFill>
                        </a:rPr>
                        <a:t>Census 2011 data on tenure depends on respondent accuracy, so in stock transfer areas some residents may think of themselves as ‘council’.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i="0" dirty="0">
                          <a:solidFill>
                            <a:schemeClr val="tx1"/>
                          </a:solidFill>
                        </a:rPr>
                        <a:t>Census 2021 results have started being published, however the data form the 2021 Census comes AFTER the year much of our diamond analysis depends on. When there are further updates to data  or at a suitable moment, and the Census 2021 results are published at the level of detail needed for the diamonds analysis, we will update. In the meantime the 2011 Census, while old, is the best source available where it has been used.</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dirty="0">
                        <a:latin typeface="+mn-lt"/>
                      </a:endParaRPr>
                    </a:p>
                  </a:txBody>
                  <a:tcPr/>
                </a:tc>
                <a:tc hMerge="1">
                  <a:txBody>
                    <a:bodyPr/>
                    <a:lstStyle/>
                    <a:p>
                      <a:endParaRPr lang="en-GB" sz="1100" b="0" dirty="0">
                        <a:latin typeface="+mn-lt"/>
                      </a:endParaRPr>
                    </a:p>
                  </a:txBody>
                  <a:tcPr/>
                </a:tc>
                <a:extLst>
                  <a:ext uri="{0D108BD9-81ED-4DB2-BD59-A6C34878D82A}">
                    <a16:rowId xmlns:a16="http://schemas.microsoft.com/office/drawing/2014/main" val="1538550019"/>
                  </a:ext>
                </a:extLst>
              </a:tr>
            </a:tbl>
          </a:graphicData>
        </a:graphic>
      </p:graphicFrame>
      <p:sp>
        <p:nvSpPr>
          <p:cNvPr id="4" name="Slide Number Placeholder 4">
            <a:extLst>
              <a:ext uri="{FF2B5EF4-FFF2-40B4-BE49-F238E27FC236}">
                <a16:creationId xmlns:a16="http://schemas.microsoft.com/office/drawing/2014/main" id="{60C803A6-25E9-2218-8A61-B0FA83F20AB7}"/>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5</a:t>
            </a:fld>
            <a:endParaRPr lang="en-US" dirty="0"/>
          </a:p>
        </p:txBody>
      </p:sp>
      <p:sp>
        <p:nvSpPr>
          <p:cNvPr id="5" name="Footer Placeholder 3">
            <a:extLst>
              <a:ext uri="{FF2B5EF4-FFF2-40B4-BE49-F238E27FC236}">
                <a16:creationId xmlns:a16="http://schemas.microsoft.com/office/drawing/2014/main" id="{AA7997C5-1764-807B-66A2-84C2DC28EBB6}"/>
              </a:ext>
            </a:extLst>
          </p:cNvPr>
          <p:cNvSpPr txBox="1">
            <a:spLocks/>
          </p:cNvSpPr>
          <p:nvPr/>
        </p:nvSpPr>
        <p:spPr>
          <a:xfrm>
            <a:off x="0" y="6548799"/>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pc="200" dirty="0">
                <a:solidFill>
                  <a:schemeClr val="bg1"/>
                </a:solidFill>
              </a:rPr>
              <a:t>Fenland</a:t>
            </a:r>
          </a:p>
        </p:txBody>
      </p:sp>
    </p:spTree>
    <p:extLst>
      <p:ext uri="{BB962C8B-B14F-4D97-AF65-F5344CB8AC3E}">
        <p14:creationId xmlns:p14="http://schemas.microsoft.com/office/powerpoint/2010/main" val="5334929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1BDF0-EC98-4DE2-BA2F-0E50E1E9A837}"/>
              </a:ext>
            </a:extLst>
          </p:cNvPr>
          <p:cNvSpPr txBox="1">
            <a:spLocks/>
          </p:cNvSpPr>
          <p:nvPr/>
        </p:nvSpPr>
        <p:spPr>
          <a:xfrm>
            <a:off x="1451579" y="564777"/>
            <a:ext cx="9603275" cy="12889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sz="3600" dirty="0"/>
              <a:t>Applying caci income bands to Local Plan figures</a:t>
            </a:r>
          </a:p>
        </p:txBody>
      </p:sp>
      <p:sp>
        <p:nvSpPr>
          <p:cNvPr id="3" name="Content Placeholder 4">
            <a:extLst>
              <a:ext uri="{FF2B5EF4-FFF2-40B4-BE49-F238E27FC236}">
                <a16:creationId xmlns:a16="http://schemas.microsoft.com/office/drawing/2014/main" id="{F1A85CA7-F42F-4031-BD0D-727875020A0F}"/>
              </a:ext>
            </a:extLst>
          </p:cNvPr>
          <p:cNvSpPr txBox="1">
            <a:spLocks/>
          </p:cNvSpPr>
          <p:nvPr/>
        </p:nvSpPr>
        <p:spPr>
          <a:xfrm>
            <a:off x="1451579" y="2015732"/>
            <a:ext cx="9603275" cy="403774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spcBef>
                <a:spcPts val="600"/>
              </a:spcBef>
              <a:spcAft>
                <a:spcPts val="600"/>
              </a:spcAft>
            </a:pPr>
            <a:r>
              <a:rPr lang="en-US" sz="2200" dirty="0"/>
              <a:t>In 2021 GLHearn (consultants) provided the Cambridgeshire and West Suffolk authorities with evidence to inform their local plans, around housing needs. This evidence is used to inform Local Plan making.</a:t>
            </a:r>
          </a:p>
          <a:p>
            <a:pPr>
              <a:spcBef>
                <a:spcPts val="600"/>
              </a:spcBef>
              <a:spcAft>
                <a:spcPts val="600"/>
              </a:spcAft>
            </a:pPr>
            <a:r>
              <a:rPr lang="en-US" sz="2200" dirty="0"/>
              <a:t>GLHearn set out an annual requirement for 517 new homes in Fenland. Delivering these homes would lead to a population increase of 18,270 between 2020 and 2040.</a:t>
            </a:r>
          </a:p>
          <a:p>
            <a:pPr marL="0" fontAlgn="ctr">
              <a:spcBef>
                <a:spcPts val="600"/>
              </a:spcBef>
              <a:spcAft>
                <a:spcPts val="600"/>
              </a:spcAft>
            </a:pPr>
            <a:r>
              <a:rPr lang="en-US" sz="2200" dirty="0"/>
              <a:t>Based on the CACI income distribution for 2020-21 we could imagine that:</a:t>
            </a:r>
          </a:p>
          <a:p>
            <a:pPr marL="900000" lvl="2" fontAlgn="b">
              <a:spcBef>
                <a:spcPts val="600"/>
              </a:spcBef>
              <a:spcAft>
                <a:spcPts val="600"/>
              </a:spcAft>
            </a:pPr>
            <a:r>
              <a:rPr lang="en-US" sz="2200" dirty="0"/>
              <a:t>52% of the new population (9,539) might have incomes of less than £30K</a:t>
            </a:r>
          </a:p>
          <a:p>
            <a:pPr marL="900000" lvl="2" fontAlgn="b">
              <a:spcBef>
                <a:spcPts val="600"/>
              </a:spcBef>
              <a:spcAft>
                <a:spcPts val="600"/>
              </a:spcAft>
            </a:pPr>
            <a:r>
              <a:rPr lang="en-US" sz="2200" dirty="0"/>
              <a:t>26% of the new population (4,813) might have incomes of £30-50K</a:t>
            </a:r>
          </a:p>
          <a:p>
            <a:pPr marL="900000" lvl="2" fontAlgn="b">
              <a:spcBef>
                <a:spcPts val="600"/>
              </a:spcBef>
              <a:spcAft>
                <a:spcPts val="600"/>
              </a:spcAft>
            </a:pPr>
            <a:r>
              <a:rPr lang="en-US" sz="2200" dirty="0"/>
              <a:t>21% of the new population (3,918) might have incomes of more than £50K</a:t>
            </a:r>
          </a:p>
        </p:txBody>
      </p:sp>
      <p:sp>
        <p:nvSpPr>
          <p:cNvPr id="4" name="Footer Placeholder 3">
            <a:extLst>
              <a:ext uri="{FF2B5EF4-FFF2-40B4-BE49-F238E27FC236}">
                <a16:creationId xmlns:a16="http://schemas.microsoft.com/office/drawing/2014/main" id="{C11CC074-0923-4CF4-9C4B-626C11A7AC95}"/>
              </a:ext>
            </a:extLst>
          </p:cNvPr>
          <p:cNvSpPr>
            <a:spLocks noGrp="1"/>
          </p:cNvSpPr>
          <p:nvPr>
            <p:ph type="ftr" sz="quarter" idx="11"/>
          </p:nvPr>
        </p:nvSpPr>
        <p:spPr>
          <a:xfrm>
            <a:off x="0" y="6548799"/>
            <a:ext cx="4973915" cy="309201"/>
          </a:xfrm>
        </p:spPr>
        <p:txBody>
          <a:bodyPr/>
          <a:lstStyle/>
          <a:p>
            <a:r>
              <a:rPr lang="en-US" spc="200" dirty="0">
                <a:solidFill>
                  <a:schemeClr val="bg1"/>
                </a:solidFill>
              </a:rPr>
              <a:t>Fenland</a:t>
            </a:r>
          </a:p>
        </p:txBody>
      </p:sp>
      <p:sp>
        <p:nvSpPr>
          <p:cNvPr id="5" name="Slide Number Placeholder 4">
            <a:extLst>
              <a:ext uri="{FF2B5EF4-FFF2-40B4-BE49-F238E27FC236}">
                <a16:creationId xmlns:a16="http://schemas.microsoft.com/office/drawing/2014/main" id="{0849D83F-599F-4446-A53D-416CEACA5CDF}"/>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50</a:t>
            </a:fld>
            <a:endParaRPr lang="en-US" dirty="0"/>
          </a:p>
        </p:txBody>
      </p:sp>
    </p:spTree>
    <p:extLst>
      <p:ext uri="{BB962C8B-B14F-4D97-AF65-F5344CB8AC3E}">
        <p14:creationId xmlns:p14="http://schemas.microsoft.com/office/powerpoint/2010/main" val="3125022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60994569-79C3-49EF-ABD3-B644CB833E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87F17244-95D2-4346-A0B7-EB433B19B0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4" name="Title 1">
            <a:extLst>
              <a:ext uri="{FF2B5EF4-FFF2-40B4-BE49-F238E27FC236}">
                <a16:creationId xmlns:a16="http://schemas.microsoft.com/office/drawing/2014/main" id="{89A963C5-FDE2-47BC-B3A5-02FA4AB7BF1B}"/>
              </a:ext>
            </a:extLst>
          </p:cNvPr>
          <p:cNvSpPr txBox="1">
            <a:spLocks/>
          </p:cNvSpPr>
          <p:nvPr/>
        </p:nvSpPr>
        <p:spPr>
          <a:xfrm>
            <a:off x="1451580" y="804520"/>
            <a:ext cx="3530157" cy="1049235"/>
          </a:xfrm>
          <a:prstGeom prst="rect">
            <a:avLst/>
          </a:prstGeom>
        </p:spPr>
        <p:txBody>
          <a:bodyPr>
            <a:normAutofit fontScale="92500" lnSpcReduction="2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sz="3000" dirty="0"/>
              <a:t>Links to other Parts of the 2022 diamond update</a:t>
            </a:r>
          </a:p>
        </p:txBody>
      </p:sp>
      <p:sp>
        <p:nvSpPr>
          <p:cNvPr id="5" name="Rectangle 4">
            <a:extLst>
              <a:ext uri="{FF2B5EF4-FFF2-40B4-BE49-F238E27FC236}">
                <a16:creationId xmlns:a16="http://schemas.microsoft.com/office/drawing/2014/main" id="{D556C5B4-AC38-442F-A53A-86562CDA8D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nvGrpSpPr>
          <p:cNvPr id="6" name="Group 5">
            <a:extLst>
              <a:ext uri="{FF2B5EF4-FFF2-40B4-BE49-F238E27FC236}">
                <a16:creationId xmlns:a16="http://schemas.microsoft.com/office/drawing/2014/main" id="{FEAA5B88-0FA6-475B-A29D-2126EF75A0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7" name="Rectangle 6">
              <a:extLst>
                <a:ext uri="{FF2B5EF4-FFF2-40B4-BE49-F238E27FC236}">
                  <a16:creationId xmlns:a16="http://schemas.microsoft.com/office/drawing/2014/main" id="{217C7BB4-BEC3-47D3-9186-B2AEC60D5C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306AC29-0465-4E5C-BB90-0D2974CF4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9" name="Picture 5" descr="A group of people sitting around a table with a board game&#10;&#10;Description automatically generated with low confidence">
            <a:extLst>
              <a:ext uri="{FF2B5EF4-FFF2-40B4-BE49-F238E27FC236}">
                <a16:creationId xmlns:a16="http://schemas.microsoft.com/office/drawing/2014/main" id="{045C7A58-8281-4C0C-B75B-C04BA561D0B5}"/>
              </a:ext>
            </a:extLst>
          </p:cNvPr>
          <p:cNvPicPr>
            <a:picLocks noChangeAspect="1"/>
          </p:cNvPicPr>
          <p:nvPr/>
        </p:nvPicPr>
        <p:blipFill rotWithShape="1">
          <a:blip r:embed="rId2"/>
          <a:srcRect l="17314" r="12536"/>
          <a:stretch/>
        </p:blipFill>
        <p:spPr>
          <a:xfrm>
            <a:off x="6093926" y="1116345"/>
            <a:ext cx="4821551" cy="3866172"/>
          </a:xfrm>
          <a:prstGeom prst="rect">
            <a:avLst/>
          </a:prstGeom>
        </p:spPr>
      </p:pic>
      <p:pic>
        <p:nvPicPr>
          <p:cNvPr id="10" name="Picture 9">
            <a:extLst>
              <a:ext uri="{FF2B5EF4-FFF2-40B4-BE49-F238E27FC236}">
                <a16:creationId xmlns:a16="http://schemas.microsoft.com/office/drawing/2014/main" id="{50671B42-A428-422B-9631-60EE615863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1" name="Straight Connector 10">
            <a:extLst>
              <a:ext uri="{FF2B5EF4-FFF2-40B4-BE49-F238E27FC236}">
                <a16:creationId xmlns:a16="http://schemas.microsoft.com/office/drawing/2014/main" id="{A6B7E18D-13F3-4548-92D6-9C5DE64768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2" name="Content Placeholder 3">
            <a:extLst>
              <a:ext uri="{FF2B5EF4-FFF2-40B4-BE49-F238E27FC236}">
                <a16:creationId xmlns:a16="http://schemas.microsoft.com/office/drawing/2014/main" id="{C22AA9DD-72A0-4495-ADCB-39697DD3BBAF}"/>
              </a:ext>
            </a:extLst>
          </p:cNvPr>
          <p:cNvSpPr txBox="1">
            <a:spLocks/>
          </p:cNvSpPr>
          <p:nvPr/>
        </p:nvSpPr>
        <p:spPr>
          <a:xfrm>
            <a:off x="1451580" y="2141258"/>
            <a:ext cx="3526523" cy="3450613"/>
          </a:xfrm>
          <a:prstGeom prst="rect">
            <a:avLst/>
          </a:prstGeom>
        </p:spPr>
        <p:txBody>
          <a:bodyPr>
            <a:normAutofit fontScale="92500"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nSpc>
                <a:spcPct val="110000"/>
              </a:lnSpc>
            </a:pPr>
            <a:r>
              <a:rPr lang="en-GB" sz="1400" b="1" i="1" dirty="0"/>
              <a:t>Will add links once all on Cambs Insight</a:t>
            </a:r>
          </a:p>
          <a:p>
            <a:pPr>
              <a:lnSpc>
                <a:spcPct val="110000"/>
              </a:lnSpc>
            </a:pPr>
            <a:r>
              <a:rPr lang="en-GB" sz="1400" dirty="0"/>
              <a:t>Executive summary</a:t>
            </a:r>
          </a:p>
          <a:p>
            <a:pPr>
              <a:lnSpc>
                <a:spcPct val="110000"/>
              </a:lnSpc>
            </a:pPr>
            <a:r>
              <a:rPr lang="en-GB" sz="1400" dirty="0"/>
              <a:t>Note setting out the method used</a:t>
            </a:r>
          </a:p>
          <a:p>
            <a:pPr>
              <a:lnSpc>
                <a:spcPct val="110000"/>
              </a:lnSpc>
            </a:pPr>
            <a:r>
              <a:rPr lang="en-GB" sz="1400" dirty="0"/>
              <a:t>Note setting out “area wide” data and conclusions and</a:t>
            </a:r>
          </a:p>
          <a:p>
            <a:pPr>
              <a:lnSpc>
                <a:spcPct val="110000"/>
              </a:lnSpc>
            </a:pPr>
            <a:r>
              <a:rPr lang="en-GB" sz="1400" dirty="0"/>
              <a:t>Slides setting out district data compared to the “whole area” and a note of any points highlighted in those slides, for each district</a:t>
            </a:r>
          </a:p>
          <a:p>
            <a:pPr>
              <a:lnSpc>
                <a:spcPct val="110000"/>
              </a:lnSpc>
            </a:pPr>
            <a:r>
              <a:rPr lang="en-GB" sz="1400" dirty="0"/>
              <a:t>Detailed spreadsheet of all data  and sources used which sits behind the reports, acting as a technical appendix</a:t>
            </a:r>
          </a:p>
          <a:p>
            <a:pPr>
              <a:lnSpc>
                <a:spcPct val="110000"/>
              </a:lnSpc>
            </a:pPr>
            <a:r>
              <a:rPr lang="en-GB" sz="1400" dirty="0"/>
              <a:t>Queries? Please contact </a:t>
            </a:r>
            <a:r>
              <a:rPr lang="en-GB" sz="1400" dirty="0">
                <a:hlinkClick r:id="rId4"/>
              </a:rPr>
              <a:t>sue.beecroft@cambridge.gov.uk</a:t>
            </a:r>
            <a:r>
              <a:rPr lang="en-GB" sz="1400" dirty="0"/>
              <a:t> </a:t>
            </a:r>
          </a:p>
        </p:txBody>
      </p:sp>
      <p:sp>
        <p:nvSpPr>
          <p:cNvPr id="13" name="Footer Placeholder 3">
            <a:extLst>
              <a:ext uri="{FF2B5EF4-FFF2-40B4-BE49-F238E27FC236}">
                <a16:creationId xmlns:a16="http://schemas.microsoft.com/office/drawing/2014/main" id="{C0E41B5F-7628-43DB-8C46-B8349CD101A5}"/>
              </a:ext>
            </a:extLst>
          </p:cNvPr>
          <p:cNvSpPr>
            <a:spLocks noGrp="1"/>
          </p:cNvSpPr>
          <p:nvPr>
            <p:ph type="ftr" sz="quarter" idx="11"/>
          </p:nvPr>
        </p:nvSpPr>
        <p:spPr>
          <a:xfrm>
            <a:off x="0" y="6548799"/>
            <a:ext cx="4973915" cy="309201"/>
          </a:xfrm>
        </p:spPr>
        <p:txBody>
          <a:bodyPr/>
          <a:lstStyle/>
          <a:p>
            <a:r>
              <a:rPr lang="en-US" spc="200" dirty="0">
                <a:solidFill>
                  <a:schemeClr val="bg1"/>
                </a:solidFill>
              </a:rPr>
              <a:t>Fenland</a:t>
            </a:r>
          </a:p>
        </p:txBody>
      </p:sp>
      <p:sp>
        <p:nvSpPr>
          <p:cNvPr id="14" name="Slide Number Placeholder 4">
            <a:extLst>
              <a:ext uri="{FF2B5EF4-FFF2-40B4-BE49-F238E27FC236}">
                <a16:creationId xmlns:a16="http://schemas.microsoft.com/office/drawing/2014/main" id="{DABE5FB6-7EB6-4D64-B7C1-0353A46D6F0D}"/>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51</a:t>
            </a:fld>
            <a:endParaRPr lang="en-US" dirty="0"/>
          </a:p>
        </p:txBody>
      </p:sp>
    </p:spTree>
    <p:extLst>
      <p:ext uri="{BB962C8B-B14F-4D97-AF65-F5344CB8AC3E}">
        <p14:creationId xmlns:p14="http://schemas.microsoft.com/office/powerpoint/2010/main" val="1911468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997506-AFF1-45E1-BEB0-B8ED01A69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a:extLst>
              <a:ext uri="{FF2B5EF4-FFF2-40B4-BE49-F238E27FC236}">
                <a16:creationId xmlns:a16="http://schemas.microsoft.com/office/drawing/2014/main" id="{76DE0113-6746-4134-9A01-131C68F7E1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 name="Straight Connector 3">
            <a:extLst>
              <a:ext uri="{FF2B5EF4-FFF2-40B4-BE49-F238E27FC236}">
                <a16:creationId xmlns:a16="http://schemas.microsoft.com/office/drawing/2014/main" id="{4C843CF6-6B4C-4E56-9E3B-4E32BED9EE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B754C68-20B2-4902-84A7-87CDB2BBCC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 name="Rectangle 5">
            <a:extLst>
              <a:ext uri="{FF2B5EF4-FFF2-40B4-BE49-F238E27FC236}">
                <a16:creationId xmlns:a16="http://schemas.microsoft.com/office/drawing/2014/main" id="{7B3A913F-0C37-4F56-9FA9-60E2862C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6FA1A101-CC0D-4A30-84FC-1AD0D840F8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8" name="Title 18">
            <a:extLst>
              <a:ext uri="{FF2B5EF4-FFF2-40B4-BE49-F238E27FC236}">
                <a16:creationId xmlns:a16="http://schemas.microsoft.com/office/drawing/2014/main" id="{A892CECF-2CE9-42DA-AAB1-BDFD004EEF6D}"/>
              </a:ext>
            </a:extLst>
          </p:cNvPr>
          <p:cNvSpPr txBox="1">
            <a:spLocks/>
          </p:cNvSpPr>
          <p:nvPr/>
        </p:nvSpPr>
        <p:spPr>
          <a:xfrm>
            <a:off x="1451580" y="804520"/>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dirty="0"/>
              <a:t>TENURE OF DWELLINGS</a:t>
            </a:r>
          </a:p>
        </p:txBody>
      </p:sp>
      <p:sp>
        <p:nvSpPr>
          <p:cNvPr id="9" name="Rectangle 8">
            <a:extLst>
              <a:ext uri="{FF2B5EF4-FFF2-40B4-BE49-F238E27FC236}">
                <a16:creationId xmlns:a16="http://schemas.microsoft.com/office/drawing/2014/main" id="{528E3751-D234-448C-97FE-B91D5653C6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0" name="TextBox 9">
            <a:extLst>
              <a:ext uri="{FF2B5EF4-FFF2-40B4-BE49-F238E27FC236}">
                <a16:creationId xmlns:a16="http://schemas.microsoft.com/office/drawing/2014/main" id="{8859F5EA-FA72-441D-B43C-89C62C3ADF11}"/>
              </a:ext>
            </a:extLst>
          </p:cNvPr>
          <p:cNvSpPr txBox="1"/>
          <p:nvPr/>
        </p:nvSpPr>
        <p:spPr>
          <a:xfrm>
            <a:off x="1451581" y="2015732"/>
            <a:ext cx="3526523" cy="3450613"/>
          </a:xfrm>
          <a:prstGeom prst="rect">
            <a:avLst/>
          </a:prstGeom>
        </p:spPr>
        <p:txBody>
          <a:bodyPr vert="horz" lIns="91440" tIns="45720" rIns="91440" bIns="45720" rtlCol="0" anchor="t">
            <a:normAutofit fontScale="70000" lnSpcReduction="20000"/>
          </a:bodyPr>
          <a:lstStyle/>
          <a:p>
            <a:pPr marL="285750" indent="-285750" defTabSz="914400">
              <a:lnSpc>
                <a:spcPct val="120000"/>
              </a:lnSpc>
              <a:spcAft>
                <a:spcPts val="600"/>
              </a:spcAft>
              <a:buClr>
                <a:schemeClr val="accent1"/>
              </a:buClr>
              <a:buSzPct val="100000"/>
              <a:buFont typeface="Arial" panose="020B0604020202020204" pitchFamily="34" charset="0"/>
              <a:buChar char="•"/>
            </a:pPr>
            <a:r>
              <a:rPr lang="en-US" dirty="0"/>
              <a:t>The tenure of dwellings comes from three sources: </a:t>
            </a:r>
          </a:p>
          <a:p>
            <a:pPr marL="742950" lvl="1" indent="-285750" defTabSz="914400">
              <a:lnSpc>
                <a:spcPct val="120000"/>
              </a:lnSpc>
              <a:spcAft>
                <a:spcPts val="600"/>
              </a:spcAft>
              <a:buClr>
                <a:schemeClr val="accent1"/>
              </a:buClr>
              <a:buSzPct val="100000"/>
              <a:buFont typeface="Arial" panose="020B0604020202020204" pitchFamily="34" charset="0"/>
              <a:buChar char="•"/>
            </a:pPr>
            <a:r>
              <a:rPr lang="en-US" dirty="0"/>
              <a:t>Census 2011 for the baseline position</a:t>
            </a:r>
          </a:p>
          <a:p>
            <a:pPr marL="742950" lvl="1" indent="-285750" defTabSz="914400">
              <a:lnSpc>
                <a:spcPct val="120000"/>
              </a:lnSpc>
              <a:spcAft>
                <a:spcPts val="600"/>
              </a:spcAft>
              <a:buClr>
                <a:schemeClr val="accent1"/>
              </a:buClr>
              <a:buSzPct val="100000"/>
              <a:buFont typeface="Arial" panose="020B0604020202020204" pitchFamily="34" charset="0"/>
              <a:buChar char="•"/>
            </a:pPr>
            <a:r>
              <a:rPr lang="en-US" dirty="0"/>
              <a:t>Updated annually by data from Office for National Statistics (ONS) and CLG (now known as </a:t>
            </a:r>
            <a:r>
              <a:rPr lang="en-GB" dirty="0"/>
              <a:t>Department for Levelling Up, Housing and Communities</a:t>
            </a:r>
            <a:r>
              <a:rPr lang="en-US" dirty="0"/>
              <a:t> DLUHC) to provide more up to date estimates of the number and tenure of dwellings in each district</a:t>
            </a:r>
          </a:p>
          <a:p>
            <a:pPr marL="285750" indent="-285750" defTabSz="914400">
              <a:lnSpc>
                <a:spcPct val="120000"/>
              </a:lnSpc>
              <a:spcAft>
                <a:spcPts val="600"/>
              </a:spcAft>
              <a:buClr>
                <a:schemeClr val="accent1"/>
              </a:buClr>
              <a:buSzPct val="100000"/>
              <a:buFont typeface="Arial" panose="020B0604020202020204" pitchFamily="34" charset="0"/>
              <a:buChar char="•"/>
            </a:pPr>
            <a:r>
              <a:rPr lang="en-US" dirty="0"/>
              <a:t>In this slide, the term Private Registered Provider is used, which can be taken to also mean Housing Associations</a:t>
            </a:r>
          </a:p>
        </p:txBody>
      </p:sp>
      <p:grpSp>
        <p:nvGrpSpPr>
          <p:cNvPr id="11" name="Group 10">
            <a:extLst>
              <a:ext uri="{FF2B5EF4-FFF2-40B4-BE49-F238E27FC236}">
                <a16:creationId xmlns:a16="http://schemas.microsoft.com/office/drawing/2014/main" id="{A372829C-4946-4E3D-843C-C7870AEC8E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60131" y="482171"/>
            <a:chExt cx="6091791" cy="5149101"/>
          </a:xfrm>
        </p:grpSpPr>
        <p:sp>
          <p:nvSpPr>
            <p:cNvPr id="12" name="Rectangle 11">
              <a:extLst>
                <a:ext uri="{FF2B5EF4-FFF2-40B4-BE49-F238E27FC236}">
                  <a16:creationId xmlns:a16="http://schemas.microsoft.com/office/drawing/2014/main" id="{C0AFE991-5F0E-429D-B221-7C85AED77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60131" y="482171"/>
              <a:ext cx="6091791"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0AD7D44-61F5-4795-8EFB-796E68B409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78956" y="812507"/>
              <a:ext cx="5461780"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4" name="Rectangle 13">
            <a:extLst>
              <a:ext uri="{FF2B5EF4-FFF2-40B4-BE49-F238E27FC236}">
                <a16:creationId xmlns:a16="http://schemas.microsoft.com/office/drawing/2014/main" id="{3181AB05-CF58-4387-A125-FEE3F1053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2379" y="977965"/>
            <a:ext cx="5134631"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96AFA09E-68E5-4B0A-92F5-93DB795553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6" name="Straight Connector 15">
            <a:extLst>
              <a:ext uri="{FF2B5EF4-FFF2-40B4-BE49-F238E27FC236}">
                <a16:creationId xmlns:a16="http://schemas.microsoft.com/office/drawing/2014/main" id="{4154E295-DAFF-4E11-8AF6-A3C74AD9DD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7" name="Slide Number Placeholder 4">
            <a:extLst>
              <a:ext uri="{FF2B5EF4-FFF2-40B4-BE49-F238E27FC236}">
                <a16:creationId xmlns:a16="http://schemas.microsoft.com/office/drawing/2014/main" id="{963444CD-63DB-4DA5-9F55-AE431F2B4B79}"/>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6</a:t>
            </a:fld>
            <a:endParaRPr lang="en-US" dirty="0"/>
          </a:p>
        </p:txBody>
      </p:sp>
      <p:graphicFrame>
        <p:nvGraphicFramePr>
          <p:cNvPr id="18" name="Chart 17">
            <a:extLst>
              <a:ext uri="{FF2B5EF4-FFF2-40B4-BE49-F238E27FC236}">
                <a16:creationId xmlns:a16="http://schemas.microsoft.com/office/drawing/2014/main" id="{EDAE0CA5-BE61-4B6B-8E02-45DE9D7A21FB}"/>
              </a:ext>
            </a:extLst>
          </p:cNvPr>
          <p:cNvGraphicFramePr>
            <a:graphicFrameLocks/>
          </p:cNvGraphicFramePr>
          <p:nvPr>
            <p:extLst>
              <p:ext uri="{D42A27DB-BD31-4B8C-83A1-F6EECF244321}">
                <p14:modId xmlns:p14="http://schemas.microsoft.com/office/powerpoint/2010/main" val="3550551747"/>
              </p:ext>
            </p:extLst>
          </p:nvPr>
        </p:nvGraphicFramePr>
        <p:xfrm>
          <a:off x="5936440" y="966538"/>
          <a:ext cx="5134630" cy="4146766"/>
        </p:xfrm>
        <a:graphic>
          <a:graphicData uri="http://schemas.openxmlformats.org/drawingml/2006/chart">
            <c:chart xmlns:c="http://schemas.openxmlformats.org/drawingml/2006/chart" xmlns:r="http://schemas.openxmlformats.org/officeDocument/2006/relationships" r:id="rId3"/>
          </a:graphicData>
        </a:graphic>
      </p:graphicFrame>
      <p:sp>
        <p:nvSpPr>
          <p:cNvPr id="19" name="Rectangle: Rounded Corners 18">
            <a:extLst>
              <a:ext uri="{FF2B5EF4-FFF2-40B4-BE49-F238E27FC236}">
                <a16:creationId xmlns:a16="http://schemas.microsoft.com/office/drawing/2014/main" id="{061960B0-9A51-42F0-8986-B9014C67E86E}"/>
              </a:ext>
            </a:extLst>
          </p:cNvPr>
          <p:cNvSpPr/>
          <p:nvPr/>
        </p:nvSpPr>
        <p:spPr>
          <a:xfrm>
            <a:off x="4696003" y="5046692"/>
            <a:ext cx="3123308" cy="17366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600" dirty="0"/>
              <a:t>In 2007 Fenland council housing stock was transferred to Roddons, now Clarion, which is part of the Circle Group (classed as a Private Registered Provider housing in the pie chart)</a:t>
            </a:r>
          </a:p>
        </p:txBody>
      </p:sp>
      <p:sp>
        <p:nvSpPr>
          <p:cNvPr id="20" name="Footer Placeholder 3">
            <a:extLst>
              <a:ext uri="{FF2B5EF4-FFF2-40B4-BE49-F238E27FC236}">
                <a16:creationId xmlns:a16="http://schemas.microsoft.com/office/drawing/2014/main" id="{F3C8286C-EE13-440D-B6C1-8A76DB7FE626}"/>
              </a:ext>
            </a:extLst>
          </p:cNvPr>
          <p:cNvSpPr>
            <a:spLocks noGrp="1"/>
          </p:cNvSpPr>
          <p:nvPr>
            <p:ph type="ftr" sz="quarter" idx="11"/>
          </p:nvPr>
        </p:nvSpPr>
        <p:spPr>
          <a:xfrm>
            <a:off x="0" y="6548799"/>
            <a:ext cx="4973915" cy="309201"/>
          </a:xfrm>
        </p:spPr>
        <p:txBody>
          <a:bodyPr/>
          <a:lstStyle/>
          <a:p>
            <a:r>
              <a:rPr lang="en-US" spc="200" dirty="0">
                <a:solidFill>
                  <a:schemeClr val="bg1"/>
                </a:solidFill>
              </a:rPr>
              <a:t>Fenland</a:t>
            </a:r>
          </a:p>
        </p:txBody>
      </p:sp>
    </p:spTree>
    <p:extLst>
      <p:ext uri="{BB962C8B-B14F-4D97-AF65-F5344CB8AC3E}">
        <p14:creationId xmlns:p14="http://schemas.microsoft.com/office/powerpoint/2010/main" val="70753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25">
            <a:extLst>
              <a:ext uri="{FF2B5EF4-FFF2-40B4-BE49-F238E27FC236}">
                <a16:creationId xmlns:a16="http://schemas.microsoft.com/office/drawing/2014/main" id="{0111C054-60B7-45B1-B402-0C20FAF47E74}"/>
              </a:ext>
            </a:extLst>
          </p:cNvPr>
          <p:cNvGraphicFramePr>
            <a:graphicFrameLocks/>
          </p:cNvGraphicFramePr>
          <p:nvPr>
            <p:extLst>
              <p:ext uri="{D42A27DB-BD31-4B8C-83A1-F6EECF244321}">
                <p14:modId xmlns:p14="http://schemas.microsoft.com/office/powerpoint/2010/main" val="2747531722"/>
              </p:ext>
            </p:extLst>
          </p:nvPr>
        </p:nvGraphicFramePr>
        <p:xfrm>
          <a:off x="4572000" y="1417935"/>
          <a:ext cx="4308710" cy="4267204"/>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9">
            <a:extLst>
              <a:ext uri="{FF2B5EF4-FFF2-40B4-BE49-F238E27FC236}">
                <a16:creationId xmlns:a16="http://schemas.microsoft.com/office/drawing/2014/main" id="{85A2542F-B275-4B95-9F99-F0ED6E9766D0}"/>
              </a:ext>
            </a:extLst>
          </p:cNvPr>
          <p:cNvSpPr txBox="1">
            <a:spLocks/>
          </p:cNvSpPr>
          <p:nvPr/>
        </p:nvSpPr>
        <p:spPr>
          <a:xfrm>
            <a:off x="263290" y="479069"/>
            <a:ext cx="8257255" cy="938866"/>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Comparing </a:t>
            </a:r>
            <a:r>
              <a:rPr lang="en-GB" sz="3200" dirty="0"/>
              <a:t>TENURE OF DWELLINGS</a:t>
            </a:r>
          </a:p>
          <a:p>
            <a:endParaRPr lang="en-GB" b="1" dirty="0"/>
          </a:p>
        </p:txBody>
      </p:sp>
      <p:graphicFrame>
        <p:nvGraphicFramePr>
          <p:cNvPr id="5" name="Chart 4">
            <a:extLst>
              <a:ext uri="{FF2B5EF4-FFF2-40B4-BE49-F238E27FC236}">
                <a16:creationId xmlns:a16="http://schemas.microsoft.com/office/drawing/2014/main" id="{38A13B5B-1F77-4C4C-B151-505AEE53EA19}"/>
              </a:ext>
            </a:extLst>
          </p:cNvPr>
          <p:cNvGraphicFramePr>
            <a:graphicFrameLocks/>
          </p:cNvGraphicFramePr>
          <p:nvPr>
            <p:extLst>
              <p:ext uri="{D42A27DB-BD31-4B8C-83A1-F6EECF244321}">
                <p14:modId xmlns:p14="http://schemas.microsoft.com/office/powerpoint/2010/main" val="1561999779"/>
              </p:ext>
            </p:extLst>
          </p:nvPr>
        </p:nvGraphicFramePr>
        <p:xfrm>
          <a:off x="263290" y="1417935"/>
          <a:ext cx="4308710" cy="42672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6">
            <a:extLst>
              <a:ext uri="{FF2B5EF4-FFF2-40B4-BE49-F238E27FC236}">
                <a16:creationId xmlns:a16="http://schemas.microsoft.com/office/drawing/2014/main" id="{809F6E2D-B9B7-4734-A586-170341E25149}"/>
              </a:ext>
            </a:extLst>
          </p:cNvPr>
          <p:cNvGraphicFramePr>
            <a:graphicFrameLocks noGrp="1"/>
          </p:cNvGraphicFramePr>
          <p:nvPr>
            <p:extLst>
              <p:ext uri="{D42A27DB-BD31-4B8C-83A1-F6EECF244321}">
                <p14:modId xmlns:p14="http://schemas.microsoft.com/office/powerpoint/2010/main" val="1969311940"/>
              </p:ext>
            </p:extLst>
          </p:nvPr>
        </p:nvGraphicFramePr>
        <p:xfrm>
          <a:off x="8880711" y="1417937"/>
          <a:ext cx="3176937" cy="4267199"/>
        </p:xfrm>
        <a:graphic>
          <a:graphicData uri="http://schemas.openxmlformats.org/drawingml/2006/table">
            <a:tbl>
              <a:tblPr firstRow="1" bandRow="1">
                <a:tableStyleId>{5C22544A-7EE6-4342-B048-85BDC9FD1C3A}</a:tableStyleId>
              </a:tblPr>
              <a:tblGrid>
                <a:gridCol w="1227326">
                  <a:extLst>
                    <a:ext uri="{9D8B030D-6E8A-4147-A177-3AD203B41FA5}">
                      <a16:colId xmlns:a16="http://schemas.microsoft.com/office/drawing/2014/main" val="1957423572"/>
                    </a:ext>
                  </a:extLst>
                </a:gridCol>
                <a:gridCol w="1009647">
                  <a:extLst>
                    <a:ext uri="{9D8B030D-6E8A-4147-A177-3AD203B41FA5}">
                      <a16:colId xmlns:a16="http://schemas.microsoft.com/office/drawing/2014/main" val="2729557960"/>
                    </a:ext>
                  </a:extLst>
                </a:gridCol>
                <a:gridCol w="939964">
                  <a:extLst>
                    <a:ext uri="{9D8B030D-6E8A-4147-A177-3AD203B41FA5}">
                      <a16:colId xmlns:a16="http://schemas.microsoft.com/office/drawing/2014/main" val="3074899737"/>
                    </a:ext>
                  </a:extLst>
                </a:gridCol>
              </a:tblGrid>
              <a:tr h="7042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Number of homes</a:t>
                      </a:r>
                    </a:p>
                    <a:p>
                      <a:endParaRPr lang="en-GB" sz="1200" dirty="0"/>
                    </a:p>
                  </a:txBody>
                  <a:tcPr/>
                </a:tc>
                <a:tc>
                  <a:txBody>
                    <a:bodyPr/>
                    <a:lstStyle/>
                    <a:p>
                      <a:r>
                        <a:rPr lang="en-GB" sz="1200" b="0" dirty="0"/>
                        <a:t>Fenland</a:t>
                      </a:r>
                    </a:p>
                  </a:txBody>
                  <a:tcPr/>
                </a:tc>
                <a:tc>
                  <a:txBody>
                    <a:bodyPr/>
                    <a:lstStyle/>
                    <a:p>
                      <a:r>
                        <a:rPr lang="en-GB" sz="1200" b="0" dirty="0"/>
                        <a:t>All</a:t>
                      </a:r>
                    </a:p>
                  </a:txBody>
                  <a:tcPr/>
                </a:tc>
                <a:extLst>
                  <a:ext uri="{0D108BD9-81ED-4DB2-BD59-A6C34878D82A}">
                    <a16:rowId xmlns:a16="http://schemas.microsoft.com/office/drawing/2014/main" val="118752968"/>
                  </a:ext>
                </a:extLst>
              </a:tr>
              <a:tr h="462566">
                <a:tc>
                  <a:txBody>
                    <a:bodyPr/>
                    <a:lstStyle/>
                    <a:p>
                      <a:r>
                        <a:rPr lang="en-GB" sz="1200" dirty="0"/>
                        <a:t>Local Authority</a:t>
                      </a:r>
                    </a:p>
                  </a:txBody>
                  <a:tcPr/>
                </a:tc>
                <a:tc>
                  <a:txBody>
                    <a:bodyPr/>
                    <a:lstStyle/>
                    <a:p>
                      <a:pPr algn="r"/>
                      <a:r>
                        <a:rPr lang="en-GB" sz="1200" dirty="0"/>
                        <a:t>34</a:t>
                      </a:r>
                    </a:p>
                  </a:txBody>
                  <a:tcPr/>
                </a:tc>
                <a:tc>
                  <a:txBody>
                    <a:bodyPr/>
                    <a:lstStyle/>
                    <a:p>
                      <a:pPr algn="r"/>
                      <a:r>
                        <a:rPr lang="en-GB" sz="1200" dirty="0"/>
                        <a:t>13,142</a:t>
                      </a:r>
                    </a:p>
                  </a:txBody>
                  <a:tcPr/>
                </a:tc>
                <a:extLst>
                  <a:ext uri="{0D108BD9-81ED-4DB2-BD59-A6C34878D82A}">
                    <a16:rowId xmlns:a16="http://schemas.microsoft.com/office/drawing/2014/main" val="865105406"/>
                  </a:ext>
                </a:extLst>
              </a:tr>
              <a:tr h="462566">
                <a:tc>
                  <a:txBody>
                    <a:bodyPr/>
                    <a:lstStyle/>
                    <a:p>
                      <a:r>
                        <a:rPr lang="en-GB" sz="1200" dirty="0"/>
                        <a:t>Housing Assn / PRP</a:t>
                      </a:r>
                    </a:p>
                  </a:txBody>
                  <a:tcPr/>
                </a:tc>
                <a:tc>
                  <a:txBody>
                    <a:bodyPr/>
                    <a:lstStyle/>
                    <a:p>
                      <a:pPr algn="r"/>
                      <a:r>
                        <a:rPr lang="en-GB" sz="1200" dirty="0"/>
                        <a:t>5,785</a:t>
                      </a:r>
                    </a:p>
                  </a:txBody>
                  <a:tcPr/>
                </a:tc>
                <a:tc>
                  <a:txBody>
                    <a:bodyPr/>
                    <a:lstStyle/>
                    <a:p>
                      <a:pPr algn="r"/>
                      <a:r>
                        <a:rPr lang="en-GB" sz="1200" dirty="0"/>
                        <a:t>59,104</a:t>
                      </a:r>
                    </a:p>
                  </a:txBody>
                  <a:tcPr/>
                </a:tc>
                <a:extLst>
                  <a:ext uri="{0D108BD9-81ED-4DB2-BD59-A6C34878D82A}">
                    <a16:rowId xmlns:a16="http://schemas.microsoft.com/office/drawing/2014/main" val="2264419612"/>
                  </a:ext>
                </a:extLst>
              </a:tr>
              <a:tr h="462566">
                <a:tc>
                  <a:txBody>
                    <a:bodyPr/>
                    <a:lstStyle/>
                    <a:p>
                      <a:r>
                        <a:rPr lang="en-GB" sz="1200" dirty="0"/>
                        <a:t>Other public</a:t>
                      </a:r>
                    </a:p>
                  </a:txBody>
                  <a:tcPr/>
                </a:tc>
                <a:tc>
                  <a:txBody>
                    <a:bodyPr/>
                    <a:lstStyle/>
                    <a:p>
                      <a:pPr algn="r"/>
                      <a:r>
                        <a:rPr lang="en-GB" sz="1200" dirty="0"/>
                        <a:t>0</a:t>
                      </a:r>
                    </a:p>
                  </a:txBody>
                  <a:tcPr/>
                </a:tc>
                <a:tc>
                  <a:txBody>
                    <a:bodyPr/>
                    <a:lstStyle/>
                    <a:p>
                      <a:pPr algn="r"/>
                      <a:r>
                        <a:rPr lang="en-GB" sz="1200" dirty="0"/>
                        <a:t>1,248</a:t>
                      </a:r>
                    </a:p>
                  </a:txBody>
                  <a:tcPr/>
                </a:tc>
                <a:extLst>
                  <a:ext uri="{0D108BD9-81ED-4DB2-BD59-A6C34878D82A}">
                    <a16:rowId xmlns:a16="http://schemas.microsoft.com/office/drawing/2014/main" val="567823954"/>
                  </a:ext>
                </a:extLst>
              </a:tr>
              <a:tr h="479193">
                <a:tc>
                  <a:txBody>
                    <a:bodyPr/>
                    <a:lstStyle/>
                    <a:p>
                      <a:r>
                        <a:rPr lang="en-GB" sz="1200" dirty="0"/>
                        <a:t>Owned outright</a:t>
                      </a:r>
                    </a:p>
                  </a:txBody>
                  <a:tcPr/>
                </a:tc>
                <a:tc>
                  <a:txBody>
                    <a:bodyPr/>
                    <a:lstStyle/>
                    <a:p>
                      <a:pPr algn="r"/>
                      <a:r>
                        <a:rPr lang="en-GB" sz="1200" dirty="0"/>
                        <a:t>18,757</a:t>
                      </a:r>
                    </a:p>
                  </a:txBody>
                  <a:tcPr/>
                </a:tc>
                <a:tc>
                  <a:txBody>
                    <a:bodyPr/>
                    <a:lstStyle/>
                    <a:p>
                      <a:pPr algn="r"/>
                      <a:r>
                        <a:rPr lang="en-GB" sz="1200" dirty="0"/>
                        <a:t>163,325</a:t>
                      </a:r>
                    </a:p>
                  </a:txBody>
                  <a:tcPr/>
                </a:tc>
                <a:extLst>
                  <a:ext uri="{0D108BD9-81ED-4DB2-BD59-A6C34878D82A}">
                    <a16:rowId xmlns:a16="http://schemas.microsoft.com/office/drawing/2014/main" val="543246467"/>
                  </a:ext>
                </a:extLst>
              </a:tr>
              <a:tr h="770945">
                <a:tc>
                  <a:txBody>
                    <a:bodyPr/>
                    <a:lstStyle/>
                    <a:p>
                      <a:r>
                        <a:rPr lang="en-GB" sz="1200" dirty="0"/>
                        <a:t>Owned with MG or loan</a:t>
                      </a:r>
                    </a:p>
                  </a:txBody>
                  <a:tcPr/>
                </a:tc>
                <a:tc>
                  <a:txBody>
                    <a:bodyPr/>
                    <a:lstStyle/>
                    <a:p>
                      <a:pPr algn="r"/>
                      <a:r>
                        <a:rPr lang="en-GB" sz="1200" dirty="0"/>
                        <a:t>13,046</a:t>
                      </a:r>
                    </a:p>
                  </a:txBody>
                  <a:tcPr/>
                </a:tc>
                <a:tc>
                  <a:txBody>
                    <a:bodyPr/>
                    <a:lstStyle/>
                    <a:p>
                      <a:pPr algn="r"/>
                      <a:r>
                        <a:rPr lang="en-GB" sz="1200" dirty="0"/>
                        <a:t>129,187</a:t>
                      </a:r>
                    </a:p>
                  </a:txBody>
                  <a:tcPr/>
                </a:tc>
                <a:extLst>
                  <a:ext uri="{0D108BD9-81ED-4DB2-BD59-A6C34878D82A}">
                    <a16:rowId xmlns:a16="http://schemas.microsoft.com/office/drawing/2014/main" val="4153993022"/>
                  </a:ext>
                </a:extLst>
              </a:tr>
              <a:tr h="462566">
                <a:tc>
                  <a:txBody>
                    <a:bodyPr/>
                    <a:lstStyle/>
                    <a:p>
                      <a:r>
                        <a:rPr lang="en-GB" sz="1200" dirty="0"/>
                        <a:t>Private rent</a:t>
                      </a:r>
                    </a:p>
                  </a:txBody>
                  <a:tcPr/>
                </a:tc>
                <a:tc>
                  <a:txBody>
                    <a:bodyPr/>
                    <a:lstStyle/>
                    <a:p>
                      <a:pPr algn="r"/>
                      <a:r>
                        <a:rPr lang="en-GB" sz="1200" dirty="0"/>
                        <a:t>8,012</a:t>
                      </a:r>
                    </a:p>
                  </a:txBody>
                  <a:tcPr/>
                </a:tc>
                <a:tc>
                  <a:txBody>
                    <a:bodyPr/>
                    <a:lstStyle/>
                    <a:p>
                      <a:pPr algn="r"/>
                      <a:r>
                        <a:rPr lang="en-GB" sz="1200" dirty="0"/>
                        <a:t>86,313</a:t>
                      </a:r>
                    </a:p>
                  </a:txBody>
                  <a:tcPr/>
                </a:tc>
                <a:extLst>
                  <a:ext uri="{0D108BD9-81ED-4DB2-BD59-A6C34878D82A}">
                    <a16:rowId xmlns:a16="http://schemas.microsoft.com/office/drawing/2014/main" val="3628346556"/>
                  </a:ext>
                </a:extLst>
              </a:tr>
              <a:tr h="462566">
                <a:tc>
                  <a:txBody>
                    <a:bodyPr/>
                    <a:lstStyle/>
                    <a:p>
                      <a:r>
                        <a:rPr lang="en-GB" sz="1200" dirty="0"/>
                        <a:t>All</a:t>
                      </a:r>
                    </a:p>
                  </a:txBody>
                  <a:tcPr/>
                </a:tc>
                <a:tc>
                  <a:txBody>
                    <a:bodyPr/>
                    <a:lstStyle/>
                    <a:p>
                      <a:pPr algn="r"/>
                      <a:r>
                        <a:rPr lang="en-GB" sz="1200" dirty="0"/>
                        <a:t>45,643</a:t>
                      </a:r>
                    </a:p>
                  </a:txBody>
                  <a:tcPr/>
                </a:tc>
                <a:tc>
                  <a:txBody>
                    <a:bodyPr/>
                    <a:lstStyle/>
                    <a:p>
                      <a:pPr algn="r"/>
                      <a:r>
                        <a:rPr lang="en-GB" sz="1200" dirty="0"/>
                        <a:t>452,229</a:t>
                      </a:r>
                    </a:p>
                  </a:txBody>
                  <a:tcPr/>
                </a:tc>
                <a:extLst>
                  <a:ext uri="{0D108BD9-81ED-4DB2-BD59-A6C34878D82A}">
                    <a16:rowId xmlns:a16="http://schemas.microsoft.com/office/drawing/2014/main" val="3119983711"/>
                  </a:ext>
                </a:extLst>
              </a:tr>
            </a:tbl>
          </a:graphicData>
        </a:graphic>
      </p:graphicFrame>
      <p:sp>
        <p:nvSpPr>
          <p:cNvPr id="7" name="Rectangle: Rounded Corners 6">
            <a:extLst>
              <a:ext uri="{FF2B5EF4-FFF2-40B4-BE49-F238E27FC236}">
                <a16:creationId xmlns:a16="http://schemas.microsoft.com/office/drawing/2014/main" id="{36D374D1-A688-47A0-98CC-8CD9D495E28A}"/>
              </a:ext>
            </a:extLst>
          </p:cNvPr>
          <p:cNvSpPr/>
          <p:nvPr/>
        </p:nvSpPr>
        <p:spPr>
          <a:xfrm>
            <a:off x="3091141" y="5649972"/>
            <a:ext cx="3907536" cy="817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t>Not an unusual stock picture for a stock transfer area. Slightly fewer private renters and more outright owners than “all”</a:t>
            </a:r>
          </a:p>
        </p:txBody>
      </p:sp>
      <p:sp>
        <p:nvSpPr>
          <p:cNvPr id="8" name="Footer Placeholder 3">
            <a:extLst>
              <a:ext uri="{FF2B5EF4-FFF2-40B4-BE49-F238E27FC236}">
                <a16:creationId xmlns:a16="http://schemas.microsoft.com/office/drawing/2014/main" id="{ACB799FF-689D-4A3E-9FBA-B05C59F00891}"/>
              </a:ext>
            </a:extLst>
          </p:cNvPr>
          <p:cNvSpPr>
            <a:spLocks noGrp="1"/>
          </p:cNvSpPr>
          <p:nvPr>
            <p:ph type="ftr" sz="quarter" idx="11"/>
          </p:nvPr>
        </p:nvSpPr>
        <p:spPr>
          <a:xfrm>
            <a:off x="0" y="6548799"/>
            <a:ext cx="4973915" cy="309201"/>
          </a:xfrm>
        </p:spPr>
        <p:txBody>
          <a:bodyPr/>
          <a:lstStyle/>
          <a:p>
            <a:r>
              <a:rPr lang="en-US" spc="200" dirty="0">
                <a:solidFill>
                  <a:schemeClr val="bg1"/>
                </a:solidFill>
              </a:rPr>
              <a:t>Fenland</a:t>
            </a:r>
          </a:p>
        </p:txBody>
      </p:sp>
      <p:sp>
        <p:nvSpPr>
          <p:cNvPr id="9" name="Slide Number Placeholder 4">
            <a:extLst>
              <a:ext uri="{FF2B5EF4-FFF2-40B4-BE49-F238E27FC236}">
                <a16:creationId xmlns:a16="http://schemas.microsoft.com/office/drawing/2014/main" id="{9C4E65BE-A521-4259-8668-E5D4617D75FB}"/>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7</a:t>
            </a:fld>
            <a:endParaRPr lang="en-US" dirty="0"/>
          </a:p>
        </p:txBody>
      </p:sp>
    </p:spTree>
    <p:extLst>
      <p:ext uri="{BB962C8B-B14F-4D97-AF65-F5344CB8AC3E}">
        <p14:creationId xmlns:p14="http://schemas.microsoft.com/office/powerpoint/2010/main" val="211703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BC1CF8-AEF3-4201-B44C-8F5022445A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742CF6FE-C8FE-498F-8F81-8F5C791CAE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449100" cy="5149101"/>
            <a:chOff x="632237" y="482171"/>
            <a:chExt cx="6104331" cy="5149101"/>
          </a:xfrm>
        </p:grpSpPr>
        <p:sp>
          <p:nvSpPr>
            <p:cNvPr id="5" name="Rectangle 4">
              <a:extLst>
                <a:ext uri="{FF2B5EF4-FFF2-40B4-BE49-F238E27FC236}">
                  <a16:creationId xmlns:a16="http://schemas.microsoft.com/office/drawing/2014/main" id="{B2DBEF91-B3EF-4350-B568-B0858F25C2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7" y="482171"/>
              <a:ext cx="6104331"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008B3F4C-15FB-46B4-A825-B47C3AD505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6" y="812507"/>
              <a:ext cx="5471355"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7" name="Straight Connector 6">
            <a:extLst>
              <a:ext uri="{FF2B5EF4-FFF2-40B4-BE49-F238E27FC236}">
                <a16:creationId xmlns:a16="http://schemas.microsoft.com/office/drawing/2014/main" id="{15D99D72-C7E6-470C-A5F6-1C42AE2B93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991" y="807995"/>
            <a:ext cx="3182406"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8" name="Rectangle 7">
            <a:extLst>
              <a:ext uri="{FF2B5EF4-FFF2-40B4-BE49-F238E27FC236}">
                <a16:creationId xmlns:a16="http://schemas.microsoft.com/office/drawing/2014/main" id="{1E7C94CF-37F4-40D3-88CE-6F8CF3CCB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9805" y="977965"/>
            <a:ext cx="5440719" cy="4135339"/>
          </a:xfrm>
          <a:prstGeom prst="rect">
            <a:avLst/>
          </a:prstGeom>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0D94954B-D93B-4C8E-AD72-9BC5DEBDA0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0" name="Straight Connector 9">
            <a:extLst>
              <a:ext uri="{FF2B5EF4-FFF2-40B4-BE49-F238E27FC236}">
                <a16:creationId xmlns:a16="http://schemas.microsoft.com/office/drawing/2014/main" id="{009DE77C-29F9-4BB9-A159-1E67AB85B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14" name="Chart 13">
            <a:extLst>
              <a:ext uri="{FF2B5EF4-FFF2-40B4-BE49-F238E27FC236}">
                <a16:creationId xmlns:a16="http://schemas.microsoft.com/office/drawing/2014/main" id="{77DCE8CD-24C3-41DA-ACFA-56A2A7B7EA1C}"/>
              </a:ext>
            </a:extLst>
          </p:cNvPr>
          <p:cNvGraphicFramePr>
            <a:graphicFrameLocks/>
          </p:cNvGraphicFramePr>
          <p:nvPr>
            <p:extLst>
              <p:ext uri="{D42A27DB-BD31-4B8C-83A1-F6EECF244321}">
                <p14:modId xmlns:p14="http://schemas.microsoft.com/office/powerpoint/2010/main" val="3262011475"/>
              </p:ext>
            </p:extLst>
          </p:nvPr>
        </p:nvGraphicFramePr>
        <p:xfrm>
          <a:off x="1119805" y="964594"/>
          <a:ext cx="5440719" cy="4135339"/>
        </p:xfrm>
        <a:graphic>
          <a:graphicData uri="http://schemas.openxmlformats.org/drawingml/2006/chart">
            <c:chart xmlns:c="http://schemas.openxmlformats.org/drawingml/2006/chart" xmlns:r="http://schemas.openxmlformats.org/officeDocument/2006/relationships" r:id="rId3"/>
          </a:graphicData>
        </a:graphic>
      </p:graphicFrame>
      <p:sp>
        <p:nvSpPr>
          <p:cNvPr id="15" name="Footer Placeholder 3">
            <a:extLst>
              <a:ext uri="{FF2B5EF4-FFF2-40B4-BE49-F238E27FC236}">
                <a16:creationId xmlns:a16="http://schemas.microsoft.com/office/drawing/2014/main" id="{4EBD85BB-87FB-496C-A177-F4A787F898D5}"/>
              </a:ext>
            </a:extLst>
          </p:cNvPr>
          <p:cNvSpPr>
            <a:spLocks noGrp="1"/>
          </p:cNvSpPr>
          <p:nvPr>
            <p:ph type="ftr" sz="quarter" idx="11"/>
          </p:nvPr>
        </p:nvSpPr>
        <p:spPr>
          <a:xfrm>
            <a:off x="0" y="6548799"/>
            <a:ext cx="4973915" cy="309201"/>
          </a:xfrm>
        </p:spPr>
        <p:txBody>
          <a:bodyPr/>
          <a:lstStyle/>
          <a:p>
            <a:r>
              <a:rPr lang="en-US" spc="200" dirty="0">
                <a:solidFill>
                  <a:schemeClr val="bg1"/>
                </a:solidFill>
              </a:rPr>
              <a:t>Fenland</a:t>
            </a:r>
          </a:p>
        </p:txBody>
      </p:sp>
      <p:sp>
        <p:nvSpPr>
          <p:cNvPr id="16" name="Slide Number Placeholder 4">
            <a:extLst>
              <a:ext uri="{FF2B5EF4-FFF2-40B4-BE49-F238E27FC236}">
                <a16:creationId xmlns:a16="http://schemas.microsoft.com/office/drawing/2014/main" id="{6D93D29B-13E4-494C-B802-AE3A47005A5F}"/>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8</a:t>
            </a:fld>
            <a:endParaRPr lang="en-US" dirty="0"/>
          </a:p>
        </p:txBody>
      </p:sp>
      <p:sp>
        <p:nvSpPr>
          <p:cNvPr id="11" name="Content Placeholder 10">
            <a:extLst>
              <a:ext uri="{FF2B5EF4-FFF2-40B4-BE49-F238E27FC236}">
                <a16:creationId xmlns:a16="http://schemas.microsoft.com/office/drawing/2014/main" id="{9B02B0F4-5B9B-C9D0-350C-58A86C0552EE}"/>
              </a:ext>
            </a:extLst>
          </p:cNvPr>
          <p:cNvSpPr txBox="1">
            <a:spLocks/>
          </p:cNvSpPr>
          <p:nvPr/>
        </p:nvSpPr>
        <p:spPr>
          <a:xfrm>
            <a:off x="7156634" y="2058305"/>
            <a:ext cx="5035374" cy="3995176"/>
          </a:xfrm>
          <a:prstGeom prst="rect">
            <a:avLst/>
          </a:prstGeom>
        </p:spPr>
        <p:txBody>
          <a:bodyPr vert="horz" lIns="91440" tIns="45720" rIns="91440" bIns="45720" rtlCol="0" anchor="t">
            <a:normAutofit fontScale="550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GB" dirty="0"/>
              <a:t>Household composition classifies households according to the relationships between the household members. </a:t>
            </a:r>
          </a:p>
          <a:p>
            <a:r>
              <a:rPr lang="en-US" dirty="0"/>
              <a:t>Census 2011 shows the breakdown of household and family type, in this chart: </a:t>
            </a:r>
          </a:p>
          <a:p>
            <a:pPr lvl="1"/>
            <a:r>
              <a:rPr lang="en-US" dirty="0"/>
              <a:t>Aged 65+</a:t>
            </a:r>
          </a:p>
          <a:p>
            <a:pPr lvl="1"/>
            <a:r>
              <a:rPr lang="en-US" dirty="0"/>
              <a:t>Children non-dependent</a:t>
            </a:r>
          </a:p>
          <a:p>
            <a:pPr lvl="1"/>
            <a:r>
              <a:rPr lang="en-US" dirty="0"/>
              <a:t>Dependent children</a:t>
            </a:r>
          </a:p>
          <a:p>
            <a:pPr lvl="1"/>
            <a:r>
              <a:rPr lang="en-US" dirty="0"/>
              <a:t>No children</a:t>
            </a:r>
          </a:p>
          <a:p>
            <a:pPr lvl="1"/>
            <a:r>
              <a:rPr lang="en-US" dirty="0"/>
              <a:t>Students </a:t>
            </a:r>
          </a:p>
          <a:p>
            <a:pPr lvl="1"/>
            <a:r>
              <a:rPr lang="en-US" dirty="0"/>
              <a:t>Others</a:t>
            </a:r>
          </a:p>
          <a:p>
            <a:r>
              <a:rPr lang="en-US" dirty="0"/>
              <a:t>Then Family / one person / couple / lone partner / student / other.</a:t>
            </a:r>
          </a:p>
          <a:p>
            <a:r>
              <a:rPr lang="en-GB" sz="2000" dirty="0">
                <a:solidFill>
                  <a:schemeClr val="tx1"/>
                </a:solidFill>
              </a:rPr>
              <a:t>Households consisting of one family and no other usual residents are classified according to the type of family (married, same-sex civil partnership or cohabiting couple family, or lone parent family) and the number of dependent children. </a:t>
            </a:r>
          </a:p>
          <a:p>
            <a:r>
              <a:rPr lang="en-GB" sz="2000" dirty="0">
                <a:solidFill>
                  <a:schemeClr val="tx1"/>
                </a:solidFill>
              </a:rPr>
              <a:t>Other households are classified by the number of people, the number of dependent children, or whether the household consists only of students or only of people aged 65 and over. </a:t>
            </a:r>
          </a:p>
          <a:p>
            <a:r>
              <a:rPr lang="en-GB" sz="2000" dirty="0">
                <a:solidFill>
                  <a:schemeClr val="tx1"/>
                </a:solidFill>
              </a:rPr>
              <a:t>Households not falling into these categories is classed as “other”</a:t>
            </a:r>
            <a:endParaRPr lang="en-US" dirty="0"/>
          </a:p>
        </p:txBody>
      </p:sp>
      <p:sp>
        <p:nvSpPr>
          <p:cNvPr id="12" name="Title 10">
            <a:extLst>
              <a:ext uri="{FF2B5EF4-FFF2-40B4-BE49-F238E27FC236}">
                <a16:creationId xmlns:a16="http://schemas.microsoft.com/office/drawing/2014/main" id="{47C207EA-3254-E96F-C218-22FCAAEE3A0D}"/>
              </a:ext>
            </a:extLst>
          </p:cNvPr>
          <p:cNvSpPr txBox="1">
            <a:spLocks/>
          </p:cNvSpPr>
          <p:nvPr/>
        </p:nvSpPr>
        <p:spPr>
          <a:xfrm>
            <a:off x="7149736" y="804519"/>
            <a:ext cx="4963893" cy="1049235"/>
          </a:xfrm>
          <a:prstGeom prst="rect">
            <a:avLst/>
          </a:prstGeom>
        </p:spPr>
        <p:txBody>
          <a:bodyPr>
            <a:no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sz="3600" dirty="0">
                <a:solidFill>
                  <a:srgbClr val="000001"/>
                </a:solidFill>
              </a:rPr>
              <a:t>Household &amp; family type</a:t>
            </a:r>
            <a:endParaRPr lang="en-GB" sz="3600" dirty="0"/>
          </a:p>
        </p:txBody>
      </p:sp>
    </p:spTree>
    <p:extLst>
      <p:ext uri="{BB962C8B-B14F-4D97-AF65-F5344CB8AC3E}">
        <p14:creationId xmlns:p14="http://schemas.microsoft.com/office/powerpoint/2010/main" val="3353066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3" name="Title 2">
            <a:extLst>
              <a:ext uri="{FF2B5EF4-FFF2-40B4-BE49-F238E27FC236}">
                <a16:creationId xmlns:a16="http://schemas.microsoft.com/office/drawing/2014/main" id="{670F5361-1CC8-479C-B766-5A6F37DEBCD9}"/>
              </a:ext>
            </a:extLst>
          </p:cNvPr>
          <p:cNvSpPr>
            <a:spLocks noGrp="1"/>
          </p:cNvSpPr>
          <p:nvPr>
            <p:ph type="title"/>
          </p:nvPr>
        </p:nvSpPr>
        <p:spPr>
          <a:xfrm>
            <a:off x="659301" y="1474969"/>
            <a:ext cx="2823919" cy="1868760"/>
          </a:xfrm>
        </p:spPr>
        <p:txBody>
          <a:bodyPr vert="horz" lIns="91440" tIns="45720" rIns="91440" bIns="0" rtlCol="0" anchor="b">
            <a:normAutofit fontScale="90000"/>
          </a:bodyPr>
          <a:lstStyle/>
          <a:p>
            <a:r>
              <a:rPr lang="en-GB" sz="3600" dirty="0"/>
              <a:t>Comparing Household</a:t>
            </a:r>
            <a:r>
              <a:rPr lang="en-GB" sz="2000" dirty="0">
                <a:solidFill>
                  <a:srgbClr val="000001"/>
                </a:solidFill>
              </a:rPr>
              <a:t> </a:t>
            </a:r>
            <a:r>
              <a:rPr lang="en-GB" sz="3600" dirty="0"/>
              <a:t>&amp; family type</a:t>
            </a:r>
            <a:endParaRPr lang="en-US" sz="3600" dirty="0"/>
          </a:p>
        </p:txBody>
      </p:sp>
      <p:cxnSp>
        <p:nvCxnSpPr>
          <p:cNvPr id="21" name="Straight Connector 20">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3" name="Group 22">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4" name="Rectangle 23">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7" name="Rectangle 26">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30">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4" name="Chart 3">
            <a:extLst>
              <a:ext uri="{FF2B5EF4-FFF2-40B4-BE49-F238E27FC236}">
                <a16:creationId xmlns:a16="http://schemas.microsoft.com/office/drawing/2014/main" id="{FD49AE54-5638-415F-858B-A7B6B47E86CD}"/>
              </a:ext>
            </a:extLst>
          </p:cNvPr>
          <p:cNvGraphicFramePr>
            <a:graphicFrameLocks/>
          </p:cNvGraphicFramePr>
          <p:nvPr>
            <p:extLst>
              <p:ext uri="{D42A27DB-BD31-4B8C-83A1-F6EECF244321}">
                <p14:modId xmlns:p14="http://schemas.microsoft.com/office/powerpoint/2010/main" val="902150003"/>
              </p:ext>
            </p:extLst>
          </p:nvPr>
        </p:nvGraphicFramePr>
        <p:xfrm>
          <a:off x="4455184" y="966535"/>
          <a:ext cx="6599668" cy="4135338"/>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Rounded Corners 17">
            <a:extLst>
              <a:ext uri="{FF2B5EF4-FFF2-40B4-BE49-F238E27FC236}">
                <a16:creationId xmlns:a16="http://schemas.microsoft.com/office/drawing/2014/main" id="{DFE859D2-B9B4-42AB-A40C-D832B27A2512}"/>
              </a:ext>
            </a:extLst>
          </p:cNvPr>
          <p:cNvSpPr/>
          <p:nvPr/>
        </p:nvSpPr>
        <p:spPr>
          <a:xfrm>
            <a:off x="10019071" y="668145"/>
            <a:ext cx="1946787" cy="17706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400" dirty="0"/>
              <a:t>Fewer couples with dependent children and fewer 1 person, child free households. More households aged 65+ than the whole study area</a:t>
            </a:r>
          </a:p>
        </p:txBody>
      </p:sp>
      <p:sp>
        <p:nvSpPr>
          <p:cNvPr id="20" name="Footer Placeholder 3">
            <a:extLst>
              <a:ext uri="{FF2B5EF4-FFF2-40B4-BE49-F238E27FC236}">
                <a16:creationId xmlns:a16="http://schemas.microsoft.com/office/drawing/2014/main" id="{283C94D6-9946-48D5-99E0-23F6AE710AB7}"/>
              </a:ext>
            </a:extLst>
          </p:cNvPr>
          <p:cNvSpPr>
            <a:spLocks noGrp="1"/>
          </p:cNvSpPr>
          <p:nvPr>
            <p:ph type="ftr" sz="quarter" idx="11"/>
          </p:nvPr>
        </p:nvSpPr>
        <p:spPr>
          <a:xfrm>
            <a:off x="0" y="6548799"/>
            <a:ext cx="4973915" cy="309201"/>
          </a:xfrm>
        </p:spPr>
        <p:txBody>
          <a:bodyPr/>
          <a:lstStyle/>
          <a:p>
            <a:r>
              <a:rPr lang="en-US" spc="200" dirty="0">
                <a:solidFill>
                  <a:schemeClr val="bg1"/>
                </a:solidFill>
              </a:rPr>
              <a:t>Fenland</a:t>
            </a:r>
          </a:p>
        </p:txBody>
      </p:sp>
      <p:sp>
        <p:nvSpPr>
          <p:cNvPr id="22" name="Slide Number Placeholder 4">
            <a:extLst>
              <a:ext uri="{FF2B5EF4-FFF2-40B4-BE49-F238E27FC236}">
                <a16:creationId xmlns:a16="http://schemas.microsoft.com/office/drawing/2014/main" id="{739725A5-5F00-475F-8822-B80EE9C05F5D}"/>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9</a:t>
            </a:fld>
            <a:endParaRPr lang="en-US" dirty="0"/>
          </a:p>
        </p:txBody>
      </p:sp>
    </p:spTree>
    <p:extLst>
      <p:ext uri="{BB962C8B-B14F-4D97-AF65-F5344CB8AC3E}">
        <p14:creationId xmlns:p14="http://schemas.microsoft.com/office/powerpoint/2010/main" val="313570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heme/theme1.xml><?xml version="1.0" encoding="utf-8"?>
<a:theme xmlns:a="http://schemas.openxmlformats.org/drawingml/2006/main" name="Gallery">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43775</TotalTime>
  <Words>6433</Words>
  <Application>Microsoft Office PowerPoint</Application>
  <PresentationFormat>Widescreen</PresentationFormat>
  <Paragraphs>772</Paragraphs>
  <Slides>51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51</vt:i4>
      </vt:variant>
    </vt:vector>
  </HeadingPairs>
  <TitlesOfParts>
    <vt:vector size="55" baseType="lpstr">
      <vt:lpstr>Arial</vt:lpstr>
      <vt:lpstr>Calibri Light</vt:lpstr>
      <vt:lpstr>Gill Sans MT</vt:lpstr>
      <vt:lpstr>Gallery</vt:lpstr>
      <vt:lpstr>Housing affordability 2022</vt:lpstr>
      <vt:lpstr>PowerPoint Presentation</vt:lpstr>
      <vt:lpstr>CONTENTS</vt:lpstr>
      <vt:lpstr>PowerPoint Presentation</vt:lpstr>
      <vt:lpstr>PowerPoint Presentation</vt:lpstr>
      <vt:lpstr>PowerPoint Presentation</vt:lpstr>
      <vt:lpstr>PowerPoint Presentation</vt:lpstr>
      <vt:lpstr>PowerPoint Presentation</vt:lpstr>
      <vt:lpstr>Comparing Household &amp; family type</vt:lpstr>
      <vt:lpstr>household tenure &amp; beds</vt:lpstr>
      <vt:lpstr>PowerPoint Presentation</vt:lpstr>
      <vt:lpstr>Comparing Household tenure &amp; beds </vt:lpstr>
      <vt:lpstr>Likely movers</vt:lpstr>
      <vt:lpstr>PowerPoint Presentation</vt:lpstr>
      <vt:lpstr>Likely movers: detail</vt:lpstr>
      <vt:lpstr>PowerPoint Presentation</vt:lpstr>
      <vt:lpstr>PowerPoint Presentation</vt:lpstr>
      <vt:lpstr>Count of households in £5,000 income bands (income includes benefits)</vt:lpstr>
      <vt:lpstr>PowerPoint Presentation</vt:lpstr>
      <vt:lpstr>CHANGE IN INCOME</vt:lpstr>
      <vt:lpstr>PowerPoint Presentation</vt:lpstr>
      <vt:lpstr>PowerPoint Presentation</vt:lpstr>
      <vt:lpstr>Identify annual housing costs For each tenure and for 1,2, 3+ beds</vt:lpstr>
      <vt:lpstr>PowerPoint Presentation</vt:lpstr>
      <vt:lpstr>PowerPoint Presentation</vt:lpstr>
      <vt:lpstr>PowerPoint Presentation</vt:lpstr>
      <vt:lpstr>Identify annual housing costs For each tenure and for 1,2, 3+ beds</vt:lpstr>
      <vt:lpstr>PowerPoint Presentation</vt:lpstr>
      <vt:lpstr>PowerPoint Presentation</vt:lpstr>
      <vt:lpstr>PowerPoint Presentation</vt:lpstr>
      <vt:lpstr>THE diamond-o-gram use the caci income data to show how many households fall into each £5,000 income band</vt:lpstr>
      <vt:lpstr>PowerPoint Presentation</vt:lpstr>
      <vt:lpstr>PowerPoint Presentation</vt:lpstr>
      <vt:lpstr>PowerPoint Presentation</vt:lpstr>
      <vt:lpstr>PowerPoint Presentation</vt:lpstr>
      <vt:lpstr>MINIMUM Income needed IF housing TAKES UP 35%</vt:lpstr>
      <vt:lpstr>Income needed for ‘broad’ tenures</vt:lpstr>
      <vt:lpstr>PowerPoint Presentation</vt:lpstr>
      <vt:lpstr>PowerPoint Presentation</vt:lpstr>
      <vt:lpstr>Scale &amp; cost of housing</vt:lpstr>
      <vt:lpstr>PowerPoint Presentation</vt:lpstr>
      <vt:lpstr>1, 2 &amp; 3 beds staircase</vt:lpstr>
      <vt:lpstr>PowerPoint Presentation</vt:lpstr>
      <vt:lpstr>PowerPoint Presentation</vt:lpstr>
      <vt:lpstr>PowerPoint Presentation</vt:lpstr>
      <vt:lpstr>Dwelling stock, turnover, newbuild</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Affordability</dc:title>
  <dc:creator>SUE BEECROFT</dc:creator>
  <cp:lastModifiedBy>SUE BEECROFT</cp:lastModifiedBy>
  <cp:revision>97</cp:revision>
  <dcterms:created xsi:type="dcterms:W3CDTF">2022-07-26T07:44:23Z</dcterms:created>
  <dcterms:modified xsi:type="dcterms:W3CDTF">2023-07-18T08:10:23Z</dcterms:modified>
</cp:coreProperties>
</file>