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Ex1.xml" ContentType="application/vnd.ms-office.chartex+xml"/>
  <Override PartName="/ppt/charts/style8.xml" ContentType="application/vnd.ms-office.chartstyle+xml"/>
  <Override PartName="/ppt/charts/colors8.xml" ContentType="application/vnd.ms-office.chartcolorstyl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xml" ContentType="application/vnd.openxmlformats-officedocument.drawingml.chartshapes+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1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0.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1.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2.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3.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4.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5.xml" ContentType="application/vnd.openxmlformats-officedocument.drawingml.chart+xml"/>
  <Override PartName="/ppt/charts/style26.xml" ContentType="application/vnd.ms-office.chartstyle+xml"/>
  <Override PartName="/ppt/charts/colors2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53"/>
  </p:notesMasterIdLst>
  <p:sldIdLst>
    <p:sldId id="256" r:id="rId2"/>
    <p:sldId id="326" r:id="rId3"/>
    <p:sldId id="307" r:id="rId4"/>
    <p:sldId id="332" r:id="rId5"/>
    <p:sldId id="333" r:id="rId6"/>
    <p:sldId id="330" r:id="rId7"/>
    <p:sldId id="308" r:id="rId8"/>
    <p:sldId id="305" r:id="rId9"/>
    <p:sldId id="318" r:id="rId10"/>
    <p:sldId id="292" r:id="rId11"/>
    <p:sldId id="329" r:id="rId12"/>
    <p:sldId id="320" r:id="rId13"/>
    <p:sldId id="291" r:id="rId14"/>
    <p:sldId id="311" r:id="rId15"/>
    <p:sldId id="293" r:id="rId16"/>
    <p:sldId id="334" r:id="rId17"/>
    <p:sldId id="335" r:id="rId18"/>
    <p:sldId id="295" r:id="rId19"/>
    <p:sldId id="319" r:id="rId20"/>
    <p:sldId id="317" r:id="rId21"/>
    <p:sldId id="336" r:id="rId22"/>
    <p:sldId id="337" r:id="rId23"/>
    <p:sldId id="280" r:id="rId24"/>
    <p:sldId id="349" r:id="rId25"/>
    <p:sldId id="323" r:id="rId26"/>
    <p:sldId id="324" r:id="rId27"/>
    <p:sldId id="350" r:id="rId28"/>
    <p:sldId id="338" r:id="rId29"/>
    <p:sldId id="339" r:id="rId30"/>
    <p:sldId id="346" r:id="rId31"/>
    <p:sldId id="277" r:id="rId32"/>
    <p:sldId id="347" r:id="rId33"/>
    <p:sldId id="327" r:id="rId34"/>
    <p:sldId id="313" r:id="rId35"/>
    <p:sldId id="348" r:id="rId36"/>
    <p:sldId id="303" r:id="rId37"/>
    <p:sldId id="282" r:id="rId38"/>
    <p:sldId id="340" r:id="rId39"/>
    <p:sldId id="341" r:id="rId40"/>
    <p:sldId id="283" r:id="rId41"/>
    <p:sldId id="328" r:id="rId42"/>
    <p:sldId id="270" r:id="rId43"/>
    <p:sldId id="321" r:id="rId44"/>
    <p:sldId id="342" r:id="rId45"/>
    <p:sldId id="343" r:id="rId46"/>
    <p:sldId id="289" r:id="rId47"/>
    <p:sldId id="315" r:id="rId48"/>
    <p:sldId id="344" r:id="rId49"/>
    <p:sldId id="345" r:id="rId50"/>
    <p:sldId id="264" r:id="rId51"/>
    <p:sldId id="322"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A07F5F1E-D936-442D-8675-0E797C16C68F}">
          <p14:sldIdLst>
            <p14:sldId id="256"/>
            <p14:sldId id="326"/>
            <p14:sldId id="307"/>
          </p14:sldIdLst>
        </p14:section>
        <p14:section name="Context" id="{8CE8AD4B-3E99-4260-A9DA-60BC511BF9E6}">
          <p14:sldIdLst>
            <p14:sldId id="332"/>
            <p14:sldId id="333"/>
            <p14:sldId id="330"/>
            <p14:sldId id="308"/>
            <p14:sldId id="305"/>
            <p14:sldId id="318"/>
            <p14:sldId id="292"/>
            <p14:sldId id="329"/>
            <p14:sldId id="320"/>
            <p14:sldId id="291"/>
            <p14:sldId id="311"/>
            <p14:sldId id="293"/>
          </p14:sldIdLst>
        </p14:section>
        <p14:section name="Income" id="{4ABF4E83-C0E7-424D-8153-80D7D3ECB8F2}">
          <p14:sldIdLst>
            <p14:sldId id="334"/>
            <p14:sldId id="335"/>
            <p14:sldId id="295"/>
            <p14:sldId id="319"/>
            <p14:sldId id="317"/>
          </p14:sldIdLst>
        </p14:section>
        <p14:section name="Housing costs" id="{9322B92D-3D50-42C8-B271-412D3D35DDE7}">
          <p14:sldIdLst>
            <p14:sldId id="336"/>
            <p14:sldId id="337"/>
            <p14:sldId id="280"/>
            <p14:sldId id="349"/>
            <p14:sldId id="323"/>
            <p14:sldId id="324"/>
            <p14:sldId id="350"/>
          </p14:sldIdLst>
        </p14:section>
        <p14:section name="Diamond-o-gram" id="{EAF49E78-018E-459F-A64D-9A65C5CAC551}">
          <p14:sldIdLst>
            <p14:sldId id="338"/>
            <p14:sldId id="339"/>
            <p14:sldId id="346"/>
            <p14:sldId id="277"/>
            <p14:sldId id="347"/>
            <p14:sldId id="327"/>
            <p14:sldId id="313"/>
            <p14:sldId id="348"/>
            <p14:sldId id="303"/>
            <p14:sldId id="282"/>
          </p14:sldIdLst>
        </p14:section>
        <p14:section name="Diagrams" id="{23689E89-D309-4963-8580-390433CD9C3A}">
          <p14:sldIdLst>
            <p14:sldId id="340"/>
            <p14:sldId id="341"/>
            <p14:sldId id="283"/>
            <p14:sldId id="328"/>
            <p14:sldId id="270"/>
            <p14:sldId id="321"/>
          </p14:sldIdLst>
        </p14:section>
        <p14:section name="Dwelling change" id="{75D6F2E4-23CF-403B-A995-9C6F7F6897ED}">
          <p14:sldIdLst>
            <p14:sldId id="342"/>
            <p14:sldId id="343"/>
            <p14:sldId id="289"/>
            <p14:sldId id="315"/>
          </p14:sldIdLst>
        </p14:section>
        <p14:section name="Plans" id="{75072B24-02CC-475E-890F-0ED91E1BD0A4}">
          <p14:sldIdLst>
            <p14:sldId id="344"/>
            <p14:sldId id="345"/>
            <p14:sldId id="264"/>
          </p14:sldIdLst>
        </p14:section>
        <p14:section name="Useful links" id="{4A45088B-E314-48F3-AADF-3CF3BBAB75C0}">
          <p14:sldIdLst>
            <p14:sldId id="32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1" autoAdjust="0"/>
    <p:restoredTop sz="95503" autoAdjust="0"/>
  </p:normalViewPr>
  <p:slideViewPr>
    <p:cSldViewPr snapToGrid="0">
      <p:cViewPr varScale="1">
        <p:scale>
          <a:sx n="88" d="100"/>
          <a:sy n="88" d="100"/>
        </p:scale>
        <p:origin x="154" y="-5"/>
      </p:cViewPr>
      <p:guideLst>
        <p:guide orient="horz" pos="2160"/>
        <p:guide pos="3840"/>
      </p:guideLst>
    </p:cSldViewPr>
  </p:slideViewPr>
  <p:outlineViewPr>
    <p:cViewPr>
      <p:scale>
        <a:sx n="33" d="100"/>
        <a:sy n="33" d="100"/>
      </p:scale>
      <p:origin x="0" y="-4008"/>
    </p:cViewPr>
  </p:outlineViewPr>
  <p:notesTextViewPr>
    <p:cViewPr>
      <p:scale>
        <a:sx n="1" d="1"/>
        <a:sy n="1" d="1"/>
      </p:scale>
      <p:origin x="0" y="0"/>
    </p:cViewPr>
  </p:notesTextViewPr>
  <p:sorterViewPr>
    <p:cViewPr>
      <p:scale>
        <a:sx n="100" d="100"/>
        <a:sy n="100" d="100"/>
      </p:scale>
      <p:origin x="0" y="-240"/>
    </p:cViewPr>
  </p:sorterViewPr>
  <p:notesViewPr>
    <p:cSldViewPr snapToGrid="0">
      <p:cViewPr varScale="1">
        <p:scale>
          <a:sx n="66" d="100"/>
          <a:sy n="66" d="100"/>
        </p:scale>
        <p:origin x="2798" y="72"/>
      </p:cViewPr>
      <p:guideLst/>
    </p:cSldViewPr>
  </p:notesViewPr>
  <p:gridSpacing cx="360000" cy="360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11.xml"/><Relationship Id="rId1" Type="http://schemas.microsoft.com/office/2011/relationships/chartStyle" Target="style11.xml"/></Relationships>
</file>

<file path=ppt/charts/_rels/chart11.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13.xml"/><Relationship Id="rId1" Type="http://schemas.microsoft.com/office/2011/relationships/chartStyle" Target="style13.xml"/></Relationships>
</file>

<file path=ppt/charts/_rels/chart13.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30-aug-2002-thinking.xlsx" TargetMode="External"/><Relationship Id="rId2" Type="http://schemas.microsoft.com/office/2011/relationships/chartColorStyle" Target="colors14.xml"/><Relationship Id="rId1" Type="http://schemas.microsoft.com/office/2011/relationships/chartStyle" Target="style14.xml"/></Relationships>
</file>

<file path=ppt/charts/_rels/chart14.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15.xml"/><Relationship Id="rId1" Type="http://schemas.microsoft.com/office/2011/relationships/chartStyle" Target="style15.xml"/></Relationships>
</file>

<file path=ppt/charts/_rels/chart15.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16.xml"/><Relationship Id="rId1" Type="http://schemas.microsoft.com/office/2011/relationships/chartStyle" Target="style16.xml"/></Relationships>
</file>

<file path=ppt/charts/_rels/chart16.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3-MAR-23.xlsb.xlsx" TargetMode="External"/><Relationship Id="rId2" Type="http://schemas.microsoft.com/office/2011/relationships/chartColorStyle" Target="colors17.xml"/><Relationship Id="rId1" Type="http://schemas.microsoft.com/office/2011/relationships/chartStyle" Target="style17.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beecr1s\AppData\Roaming\Microsoft\Excel\compendium-3-feb-2023.xlsb.xlsx" TargetMode="External"/><Relationship Id="rId2" Type="http://schemas.microsoft.com/office/2011/relationships/chartColorStyle" Target="colors18.xml"/><Relationship Id="rId1" Type="http://schemas.microsoft.com/office/2011/relationships/chartStyle" Target="style18.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beecr1s\AppData\Roaming\Microsoft\Excel\compendium-3-feb-2023.xlsb.xlsx" TargetMode="External"/><Relationship Id="rId2" Type="http://schemas.microsoft.com/office/2011/relationships/chartColorStyle" Target="colors19.xml"/><Relationship Id="rId1" Type="http://schemas.microsoft.com/office/2011/relationships/chartStyle" Target="style19.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beecr1s\AppData\Roaming\Microsoft\Excel\compendium-3-feb-2023.xlsb.xlsx" TargetMode="External"/><Relationship Id="rId2" Type="http://schemas.microsoft.com/office/2011/relationships/chartColorStyle" Target="colors20.xml"/><Relationship Id="rId1" Type="http://schemas.microsoft.com/office/2011/relationships/chartStyle" Target="style20.xml"/></Relationships>
</file>

<file path=ppt/charts/_rels/chart2.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beecr1s\AppData\Roaming\Microsoft\Excel\compendium-3-feb-2023.xlsb.xlsx" TargetMode="External"/><Relationship Id="rId2" Type="http://schemas.microsoft.com/office/2011/relationships/chartColorStyle" Target="colors21.xml"/><Relationship Id="rId1" Type="http://schemas.microsoft.com/office/2011/relationships/chartStyle" Target="style21.xml"/></Relationships>
</file>

<file path=ppt/charts/_rels/chart21.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30-aug-2002-thinking.xlsx" TargetMode="External"/><Relationship Id="rId2" Type="http://schemas.microsoft.com/office/2011/relationships/chartColorStyle" Target="colors22.xml"/><Relationship Id="rId1" Type="http://schemas.microsoft.com/office/2011/relationships/chartStyle" Target="style22.xml"/></Relationships>
</file>

<file path=ppt/charts/_rels/chart2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3.xml"/><Relationship Id="rId1" Type="http://schemas.microsoft.com/office/2011/relationships/chartStyle" Target="style23.xml"/></Relationships>
</file>

<file path=ppt/charts/_rels/chart2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microsoft.com/office/2011/relationships/chartColorStyle" Target="colors24.xml"/><Relationship Id="rId1" Type="http://schemas.microsoft.com/office/2011/relationships/chartStyle" Target="style24.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 Id="rId9"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s>
</file>

<file path=ppt/charts/_rels/chart24.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25.xml"/><Relationship Id="rId1" Type="http://schemas.microsoft.com/office/2011/relationships/chartStyle" Target="style25.xml"/></Relationships>
</file>

<file path=ppt/charts/_rels/chart25.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26.xml"/><Relationship Id="rId1" Type="http://schemas.microsoft.com/office/2011/relationships/chartStyle" Target="style26.xml"/></Relationships>
</file>

<file path=ppt/charts/_rels/chart3.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7-feb-2023.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xml"/></Relationships>
</file>

<file path=ppt/charts/_rels/chartEx1.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oleObject" Target="file:///\\MH_SHARED_SERVER.ccc.local\SHARED\MH\Data\Strategic%20Housing%20Team%20Plans%20and%20info\Sue%20Beecroft\Housing\7%20Affordability\New%20diamonds%20July%202021\compendium\compendium-17-feb-20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73228532101918"/>
          <c:y val="7.1710908035973311E-2"/>
          <c:w val="0.70304672901727783"/>
          <c:h val="0.92828909196402665"/>
        </c:manualLayout>
      </c:layout>
      <c:pieChart>
        <c:varyColors val="1"/>
        <c:ser>
          <c:idx val="1"/>
          <c:order val="1"/>
          <c:tx>
            <c:strRef>
              <c:f>'53 Data dwells for charts'!$A$9</c:f>
              <c:strCache>
                <c:ptCount val="1"/>
                <c:pt idx="0">
                  <c:v>East Cambridgeshire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BBB-433D-94D5-EB5B28BB6C6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BBB-433D-94D5-EB5B28BB6C6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BBB-433D-94D5-EB5B28BB6C6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BBB-433D-94D5-EB5B28BB6C6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BBB-433D-94D5-EB5B28BB6C6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BBB-433D-94D5-EB5B28BB6C6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'53 Data dwells for charts'!$B$7:$G$7</c:f>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f>'53 Data dwells for charts'!$B$9:$G$9</c:f>
              <c:numCache>
                <c:formatCode>#,##0</c:formatCode>
                <c:ptCount val="6"/>
                <c:pt idx="0">
                  <c:v>9</c:v>
                </c:pt>
                <c:pt idx="1">
                  <c:v>5316</c:v>
                </c:pt>
                <c:pt idx="2">
                  <c:v>126</c:v>
                </c:pt>
                <c:pt idx="3" formatCode="_-* #,##0_-;\-* #,##0_-;_-* &quot;-&quot;??_-;_-@_-">
                  <c:v>14565</c:v>
                </c:pt>
                <c:pt idx="4" formatCode="_-* #,##0_-;\-* #,##0_-;_-* &quot;-&quot;??_-;_-@_-">
                  <c:v>11937</c:v>
                </c:pt>
                <c:pt idx="5" formatCode="_-* #,##0_-;\-* #,##0_-;_-* &quot;-&quot;??_-;_-@_-">
                  <c:v>6352</c:v>
                </c:pt>
              </c:numCache>
            </c:numRef>
          </c:val>
          <c:extLst>
            <c:ext xmlns:c16="http://schemas.microsoft.com/office/drawing/2014/chart" uri="{C3380CC4-5D6E-409C-BE32-E72D297353CC}">
              <c16:uniqueId val="{0000000C-5BBB-433D-94D5-EB5B28BB6C6D}"/>
            </c:ext>
          </c:extLst>
        </c:ser>
        <c:dLbls>
          <c:showLegendKey val="0"/>
          <c:showVal val="0"/>
          <c:showCatName val="0"/>
          <c:showSerName val="0"/>
          <c:showPercent val="0"/>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'53 Data dwells for charts'!$A$8</c15:sqref>
                        </c15:formulaRef>
                      </c:ext>
                    </c:extLst>
                    <c:strCache>
                      <c:ptCount val="1"/>
                      <c:pt idx="0">
                        <c:v>Cambridge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E-5BBB-433D-94D5-EB5B28BB6C6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0-5BBB-433D-94D5-EB5B28BB6C6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2-5BBB-433D-94D5-EB5B28BB6C6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4-5BBB-433D-94D5-EB5B28BB6C6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6-5BBB-433D-94D5-EB5B28BB6C6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8-5BBB-433D-94D5-EB5B28BB6C6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c:ext uri="{02D57815-91ED-43cb-92C2-25804820EDAC}">
                        <c15:formulaRef>
                          <c15:sqref>'53 Data dwells for charts'!$B$8:$G$8</c15:sqref>
                        </c15:formulaRef>
                      </c:ext>
                    </c:extLst>
                    <c:numCache>
                      <c:formatCode>#,##0</c:formatCode>
                      <c:ptCount val="6"/>
                      <c:pt idx="0">
                        <c:v>7105</c:v>
                      </c:pt>
                      <c:pt idx="1">
                        <c:v>5310</c:v>
                      </c:pt>
                      <c:pt idx="2">
                        <c:v>104</c:v>
                      </c:pt>
                      <c:pt idx="3" formatCode="_-* #,##0_-;\-* #,##0_-;_-* &quot;-&quot;??_-;_-@_-">
                        <c:v>16656</c:v>
                      </c:pt>
                      <c:pt idx="4" formatCode="_-* #,##0_-;\-* #,##0_-;_-* &quot;-&quot;??_-;_-@_-">
                        <c:v>11304</c:v>
                      </c:pt>
                      <c:pt idx="5" formatCode="_-* #,##0_-;\-* #,##0_-;_-* &quot;-&quot;??_-;_-@_-">
                        <c:v>15192</c:v>
                      </c:pt>
                    </c:numCache>
                  </c:numRef>
                </c:val>
                <c:extLst>
                  <c:ext xmlns:c16="http://schemas.microsoft.com/office/drawing/2014/chart" uri="{C3380CC4-5D6E-409C-BE32-E72D297353CC}">
                    <c16:uniqueId val="{00000019-5BBB-433D-94D5-EB5B28BB6C6D}"/>
                  </c:ext>
                </c:extLst>
              </c15:ser>
            </c15:filteredPieSeries>
            <c15:filteredPieSeries>
              <c15:ser>
                <c:idx val="2"/>
                <c:order val="2"/>
                <c:tx>
                  <c:strRef>
                    <c:extLst xmlns:c15="http://schemas.microsoft.com/office/drawing/2012/chart">
                      <c:ext xmlns:c15="http://schemas.microsoft.com/office/drawing/2012/chart" uri="{02D57815-91ED-43cb-92C2-25804820EDAC}">
                        <c15:formulaRef>
                          <c15:sqref>'53 Data dwells for charts'!$A$10</c15:sqref>
                        </c15:formulaRef>
                      </c:ext>
                    </c:extLst>
                    <c:strCache>
                      <c:ptCount val="1"/>
                      <c:pt idx="0">
                        <c:v>Fenland</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B-5BBB-433D-94D5-EB5B28BB6C6D}"/>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D-5BBB-433D-94D5-EB5B28BB6C6D}"/>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F-5BBB-433D-94D5-EB5B28BB6C6D}"/>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21-5BBB-433D-94D5-EB5B28BB6C6D}"/>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23-5BBB-433D-94D5-EB5B28BB6C6D}"/>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25-5BBB-433D-94D5-EB5B28BB6C6D}"/>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charts'!$B$10:$G$10</c15:sqref>
                        </c15:formulaRef>
                      </c:ext>
                    </c:extLst>
                    <c:numCache>
                      <c:formatCode>#,##0</c:formatCode>
                      <c:ptCount val="6"/>
                      <c:pt idx="0">
                        <c:v>34</c:v>
                      </c:pt>
                      <c:pt idx="1">
                        <c:v>5785</c:v>
                      </c:pt>
                      <c:pt idx="2">
                        <c:v>0</c:v>
                      </c:pt>
                      <c:pt idx="3" formatCode="_-* #,##0_-;\-* #,##0_-;_-* &quot;-&quot;??_-;_-@_-">
                        <c:v>18757</c:v>
                      </c:pt>
                      <c:pt idx="4" formatCode="_-* #,##0_-;\-* #,##0_-;_-* &quot;-&quot;??_-;_-@_-">
                        <c:v>13046</c:v>
                      </c:pt>
                      <c:pt idx="5" formatCode="_-* #,##0_-;\-* #,##0_-;_-* &quot;-&quot;??_-;_-@_-">
                        <c:v>8021</c:v>
                      </c:pt>
                    </c:numCache>
                  </c:numRef>
                </c:val>
                <c:extLst xmlns:c15="http://schemas.microsoft.com/office/drawing/2012/chart">
                  <c:ext xmlns:c16="http://schemas.microsoft.com/office/drawing/2014/chart" uri="{C3380CC4-5D6E-409C-BE32-E72D297353CC}">
                    <c16:uniqueId val="{00000026-5BBB-433D-94D5-EB5B28BB6C6D}"/>
                  </c:ext>
                </c:extLst>
              </c15:ser>
            </c15:filteredPieSeries>
            <c15:filteredPieSeries>
              <c15:ser>
                <c:idx val="3"/>
                <c:order val="3"/>
                <c:tx>
                  <c:strRef>
                    <c:extLst xmlns:c15="http://schemas.microsoft.com/office/drawing/2012/chart">
                      <c:ext xmlns:c15="http://schemas.microsoft.com/office/drawing/2012/chart" uri="{02D57815-91ED-43cb-92C2-25804820EDAC}">
                        <c15:formulaRef>
                          <c15:sqref>'53 Data dwells for charts'!$A$11</c15:sqref>
                        </c15:formulaRef>
                      </c:ext>
                    </c:extLst>
                    <c:strCache>
                      <c:ptCount val="1"/>
                      <c:pt idx="0">
                        <c:v>Huntingdonshire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8-5BBB-433D-94D5-EB5B28BB6C6D}"/>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A-5BBB-433D-94D5-EB5B28BB6C6D}"/>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C-5BBB-433D-94D5-EB5B28BB6C6D}"/>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2E-5BBB-433D-94D5-EB5B28BB6C6D}"/>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30-5BBB-433D-94D5-EB5B28BB6C6D}"/>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32-5BBB-433D-94D5-EB5B28BB6C6D}"/>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charts'!$B$11:$G$11</c15:sqref>
                        </c15:formulaRef>
                      </c:ext>
                    </c:extLst>
                    <c:numCache>
                      <c:formatCode>#,##0</c:formatCode>
                      <c:ptCount val="6"/>
                      <c:pt idx="0">
                        <c:v>65</c:v>
                      </c:pt>
                      <c:pt idx="1">
                        <c:v>10153</c:v>
                      </c:pt>
                      <c:pt idx="2">
                        <c:v>570</c:v>
                      </c:pt>
                      <c:pt idx="3" formatCode="_-* #,##0_-;\-* #,##0_-;_-* &quot;-&quot;??_-;_-@_-">
                        <c:v>29290</c:v>
                      </c:pt>
                      <c:pt idx="4" formatCode="_-* #,##0_-;\-* #,##0_-;_-* &quot;-&quot;??_-;_-@_-">
                        <c:v>25412</c:v>
                      </c:pt>
                      <c:pt idx="5" formatCode="_-* #,##0_-;\-* #,##0_-;_-* &quot;-&quot;??_-;_-@_-">
                        <c:v>12411</c:v>
                      </c:pt>
                    </c:numCache>
                  </c:numRef>
                </c:val>
                <c:extLst xmlns:c15="http://schemas.microsoft.com/office/drawing/2012/chart">
                  <c:ext xmlns:c16="http://schemas.microsoft.com/office/drawing/2014/chart" uri="{C3380CC4-5D6E-409C-BE32-E72D297353CC}">
                    <c16:uniqueId val="{00000033-5BBB-433D-94D5-EB5B28BB6C6D}"/>
                  </c:ext>
                </c:extLst>
              </c15:ser>
            </c15:filteredPieSeries>
            <c15:filteredPieSeries>
              <c15:ser>
                <c:idx val="4"/>
                <c:order val="4"/>
                <c:tx>
                  <c:strRef>
                    <c:extLst xmlns:c15="http://schemas.microsoft.com/office/drawing/2012/chart">
                      <c:ext xmlns:c15="http://schemas.microsoft.com/office/drawing/2012/chart" uri="{02D57815-91ED-43cb-92C2-25804820EDAC}">
                        <c15:formulaRef>
                          <c15:sqref>'53 Data dwells for charts'!$A$12</c15:sqref>
                        </c15:formulaRef>
                      </c:ext>
                    </c:extLst>
                    <c:strCache>
                      <c:ptCount val="1"/>
                      <c:pt idx="0">
                        <c:v>Peterborough</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35-5BBB-433D-94D5-EB5B28BB6C6D}"/>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37-5BBB-433D-94D5-EB5B28BB6C6D}"/>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39-5BBB-433D-94D5-EB5B28BB6C6D}"/>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3B-5BBB-433D-94D5-EB5B28BB6C6D}"/>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3D-5BBB-433D-94D5-EB5B28BB6C6D}"/>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3F-5BBB-433D-94D5-EB5B28BB6C6D}"/>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charts'!$B$12:$G$12</c15:sqref>
                        </c15:formulaRef>
                      </c:ext>
                    </c:extLst>
                    <c:numCache>
                      <c:formatCode>#,##0</c:formatCode>
                      <c:ptCount val="6"/>
                      <c:pt idx="0">
                        <c:v>88</c:v>
                      </c:pt>
                      <c:pt idx="1">
                        <c:v>16011</c:v>
                      </c:pt>
                      <c:pt idx="2">
                        <c:v>448</c:v>
                      </c:pt>
                      <c:pt idx="3" formatCode="_-* #,##0_-;\-* #,##0_-;_-* &quot;-&quot;??_-;_-@_-">
                        <c:v>26722</c:v>
                      </c:pt>
                      <c:pt idx="4" formatCode="_-* #,##0_-;\-* #,##0_-;_-* &quot;-&quot;??_-;_-@_-">
                        <c:v>24474</c:v>
                      </c:pt>
                      <c:pt idx="5" formatCode="_-* #,##0_-;\-* #,##0_-;_-* &quot;-&quot;??_-;_-@_-">
                        <c:v>17799</c:v>
                      </c:pt>
                    </c:numCache>
                  </c:numRef>
                </c:val>
                <c:extLst xmlns:c15="http://schemas.microsoft.com/office/drawing/2012/chart">
                  <c:ext xmlns:c16="http://schemas.microsoft.com/office/drawing/2014/chart" uri="{C3380CC4-5D6E-409C-BE32-E72D297353CC}">
                    <c16:uniqueId val="{00000040-5BBB-433D-94D5-EB5B28BB6C6D}"/>
                  </c:ext>
                </c:extLst>
              </c15:ser>
            </c15:filteredPieSeries>
            <c15:filteredPieSeries>
              <c15:ser>
                <c:idx val="5"/>
                <c:order val="5"/>
                <c:tx>
                  <c:strRef>
                    <c:extLst xmlns:c15="http://schemas.microsoft.com/office/drawing/2012/chart">
                      <c:ext xmlns:c15="http://schemas.microsoft.com/office/drawing/2012/chart" uri="{02D57815-91ED-43cb-92C2-25804820EDAC}">
                        <c15:formulaRef>
                          <c15:sqref>'53 Data dwells for charts'!$A$13</c15:sqref>
                        </c15:formulaRef>
                      </c:ext>
                    </c:extLst>
                    <c:strCache>
                      <c:ptCount val="1"/>
                      <c:pt idx="0">
                        <c:v>South Cambridgeshire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42-5BBB-433D-94D5-EB5B28BB6C6D}"/>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44-5BBB-433D-94D5-EB5B28BB6C6D}"/>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46-5BBB-433D-94D5-EB5B28BB6C6D}"/>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48-5BBB-433D-94D5-EB5B28BB6C6D}"/>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4A-5BBB-433D-94D5-EB5B28BB6C6D}"/>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4C-5BBB-433D-94D5-EB5B28BB6C6D}"/>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charts'!$B$13:$G$13</c15:sqref>
                        </c15:formulaRef>
                      </c:ext>
                    </c:extLst>
                    <c:numCache>
                      <c:formatCode>#,##0</c:formatCode>
                      <c:ptCount val="6"/>
                      <c:pt idx="0">
                        <c:v>5787</c:v>
                      </c:pt>
                      <c:pt idx="1">
                        <c:v>4085</c:v>
                      </c:pt>
                      <c:pt idx="2">
                        <c:v>0</c:v>
                      </c:pt>
                      <c:pt idx="3" formatCode="_-* #,##0_-;\-* #,##0_-;_-* &quot;-&quot;??_-;_-@_-">
                        <c:v>27742</c:v>
                      </c:pt>
                      <c:pt idx="4" formatCode="_-* #,##0_-;\-* #,##0_-;_-* &quot;-&quot;??_-;_-@_-">
                        <c:v>21285</c:v>
                      </c:pt>
                      <c:pt idx="5" formatCode="_-* #,##0_-;\-* #,##0_-;_-* &quot;-&quot;??_-;_-@_-">
                        <c:v>9819</c:v>
                      </c:pt>
                    </c:numCache>
                  </c:numRef>
                </c:val>
                <c:extLst xmlns:c15="http://schemas.microsoft.com/office/drawing/2012/chart">
                  <c:ext xmlns:c16="http://schemas.microsoft.com/office/drawing/2014/chart" uri="{C3380CC4-5D6E-409C-BE32-E72D297353CC}">
                    <c16:uniqueId val="{0000004D-5BBB-433D-94D5-EB5B28BB6C6D}"/>
                  </c:ext>
                </c:extLst>
              </c15:ser>
            </c15:filteredPieSeries>
            <c15:filteredPieSeries>
              <c15:ser>
                <c:idx val="6"/>
                <c:order val="6"/>
                <c:tx>
                  <c:strRef>
                    <c:extLst xmlns:c15="http://schemas.microsoft.com/office/drawing/2012/chart">
                      <c:ext xmlns:c15="http://schemas.microsoft.com/office/drawing/2012/chart" uri="{02D57815-91ED-43cb-92C2-25804820EDAC}">
                        <c15:formulaRef>
                          <c15:sqref>'53 Data dwells for charts'!$A$14</c15:sqref>
                        </c15:formulaRef>
                      </c:ext>
                    </c:extLst>
                    <c:strCache>
                      <c:ptCount val="1"/>
                      <c:pt idx="0">
                        <c:v>West Suffolk</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4F-5BBB-433D-94D5-EB5B28BB6C6D}"/>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51-5BBB-433D-94D5-EB5B28BB6C6D}"/>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53-5BBB-433D-94D5-EB5B28BB6C6D}"/>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55-5BBB-433D-94D5-EB5B28BB6C6D}"/>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57-5BBB-433D-94D5-EB5B28BB6C6D}"/>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59-5BBB-433D-94D5-EB5B28BB6C6D}"/>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charts'!$B$14:$G$14</c15:sqref>
                        </c15:formulaRef>
                      </c:ext>
                    </c:extLst>
                    <c:numCache>
                      <c:formatCode>#,##0</c:formatCode>
                      <c:ptCount val="6"/>
                      <c:pt idx="0">
                        <c:v>54</c:v>
                      </c:pt>
                      <c:pt idx="1">
                        <c:v>12354</c:v>
                      </c:pt>
                      <c:pt idx="2">
                        <c:v>0</c:v>
                      </c:pt>
                      <c:pt idx="3" formatCode="_-* #,##0_-;\-* #,##0_-;_-* &quot;-&quot;??_-;_-@_-">
                        <c:v>29593</c:v>
                      </c:pt>
                      <c:pt idx="4" formatCode="_-* #,##0_-;\-* #,##0_-;_-* &quot;-&quot;??_-;_-@_-">
                        <c:v>21729</c:v>
                      </c:pt>
                      <c:pt idx="5" formatCode="_-* #,##0_-;\-* #,##0_-;_-* &quot;-&quot;??_-;_-@_-">
                        <c:v>16719</c:v>
                      </c:pt>
                    </c:numCache>
                  </c:numRef>
                </c:val>
                <c:extLst xmlns:c15="http://schemas.microsoft.com/office/drawing/2012/chart">
                  <c:ext xmlns:c16="http://schemas.microsoft.com/office/drawing/2014/chart" uri="{C3380CC4-5D6E-409C-BE32-E72D297353CC}">
                    <c16:uniqueId val="{0000005A-5BBB-433D-94D5-EB5B28BB6C6D}"/>
                  </c:ext>
                </c:extLst>
              </c15:ser>
            </c15:filteredPieSeries>
            <c15:filteredPieSeries>
              <c15:ser>
                <c:idx val="7"/>
                <c:order val="7"/>
                <c:tx>
                  <c:strRef>
                    <c:extLst xmlns:c15="http://schemas.microsoft.com/office/drawing/2012/chart">
                      <c:ext xmlns:c15="http://schemas.microsoft.com/office/drawing/2012/chart" uri="{02D57815-91ED-43cb-92C2-25804820EDAC}">
                        <c15:formulaRef>
                          <c15:sqref>'53 Data dwells for charts'!$A$15</c15:sqref>
                        </c15:formulaRef>
                      </c:ext>
                    </c:extLst>
                    <c:strCache>
                      <c:ptCount val="1"/>
                      <c:pt idx="0">
                        <c:v>Greater Cambridge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5C-5BBB-433D-94D5-EB5B28BB6C6D}"/>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5E-5BBB-433D-94D5-EB5B28BB6C6D}"/>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60-5BBB-433D-94D5-EB5B28BB6C6D}"/>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62-5BBB-433D-94D5-EB5B28BB6C6D}"/>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64-5BBB-433D-94D5-EB5B28BB6C6D}"/>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66-5BBB-433D-94D5-EB5B28BB6C6D}"/>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charts'!$B$15:$G$15</c15:sqref>
                        </c15:formulaRef>
                      </c:ext>
                    </c:extLst>
                    <c:numCache>
                      <c:formatCode>#,##0</c:formatCode>
                      <c:ptCount val="6"/>
                      <c:pt idx="0">
                        <c:v>12892</c:v>
                      </c:pt>
                      <c:pt idx="1">
                        <c:v>9395</c:v>
                      </c:pt>
                      <c:pt idx="2">
                        <c:v>104</c:v>
                      </c:pt>
                      <c:pt idx="3" formatCode="_-* #,##0_-;\-* #,##0_-;_-* &quot;-&quot;??_-;_-@_-">
                        <c:v>44398</c:v>
                      </c:pt>
                      <c:pt idx="4" formatCode="_-* #,##0_-;\-* #,##0_-;_-* &quot;-&quot;??_-;_-@_-">
                        <c:v>32589</c:v>
                      </c:pt>
                      <c:pt idx="5" formatCode="_-* #,##0_-;\-* #,##0_-;_-* &quot;-&quot;??_-;_-@_-">
                        <c:v>25011</c:v>
                      </c:pt>
                    </c:numCache>
                  </c:numRef>
                </c:val>
                <c:extLst xmlns:c15="http://schemas.microsoft.com/office/drawing/2012/chart">
                  <c:ext xmlns:c16="http://schemas.microsoft.com/office/drawing/2014/chart" uri="{C3380CC4-5D6E-409C-BE32-E72D297353CC}">
                    <c16:uniqueId val="{00000067-5BBB-433D-94D5-EB5B28BB6C6D}"/>
                  </c:ext>
                </c:extLst>
              </c15:ser>
            </c15:filteredPieSeries>
            <c15:filteredPieSeries>
              <c15:ser>
                <c:idx val="8"/>
                <c:order val="8"/>
                <c:tx>
                  <c:strRef>
                    <c:extLst xmlns:c15="http://schemas.microsoft.com/office/drawing/2012/chart">
                      <c:ext xmlns:c15="http://schemas.microsoft.com/office/drawing/2012/chart" uri="{02D57815-91ED-43cb-92C2-25804820EDAC}">
                        <c15:formulaRef>
                          <c15:sqref>'53 Data dwells for charts'!$A$16</c15:sqref>
                        </c15:formulaRef>
                      </c:ext>
                    </c:extLst>
                    <c:strCache>
                      <c:ptCount val="1"/>
                      <c:pt idx="0">
                        <c:v>All</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69-5BBB-433D-94D5-EB5B28BB6C6D}"/>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6B-5BBB-433D-94D5-EB5B28BB6C6D}"/>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6D-5BBB-433D-94D5-EB5B28BB6C6D}"/>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6F-5BBB-433D-94D5-EB5B28BB6C6D}"/>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71-5BBB-433D-94D5-EB5B28BB6C6D}"/>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73-5BBB-433D-94D5-EB5B28BB6C6D}"/>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charts'!$B$16:$G$16</c15:sqref>
                        </c15:formulaRef>
                      </c:ext>
                    </c:extLst>
                    <c:numCache>
                      <c:formatCode>#,##0</c:formatCode>
                      <c:ptCount val="6"/>
                      <c:pt idx="0">
                        <c:v>13142</c:v>
                      </c:pt>
                      <c:pt idx="1">
                        <c:v>59014</c:v>
                      </c:pt>
                      <c:pt idx="2">
                        <c:v>1248</c:v>
                      </c:pt>
                      <c:pt idx="3">
                        <c:v>163325</c:v>
                      </c:pt>
                      <c:pt idx="4">
                        <c:v>129187</c:v>
                      </c:pt>
                      <c:pt idx="5">
                        <c:v>86313</c:v>
                      </c:pt>
                    </c:numCache>
                  </c:numRef>
                </c:val>
                <c:extLst xmlns:c15="http://schemas.microsoft.com/office/drawing/2012/chart">
                  <c:ext xmlns:c16="http://schemas.microsoft.com/office/drawing/2014/chart" uri="{C3380CC4-5D6E-409C-BE32-E72D297353CC}">
                    <c16:uniqueId val="{00000074-5BBB-433D-94D5-EB5B28BB6C6D}"/>
                  </c:ext>
                </c:extLst>
              </c15:ser>
            </c15:filteredPieSeries>
          </c:ext>
        </c:extLst>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bg1"/>
        </a:gs>
        <a:gs pos="100000">
          <a:schemeClr val="accent1">
            <a:lumMod val="20000"/>
            <a:lumOff val="80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sz="1400" dirty="0"/>
              <a:t>All movers </a:t>
            </a:r>
            <a:r>
              <a:rPr lang="en-GB" sz="1400" b="0" dirty="0"/>
              <a:t>in year prior to 2011 Census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A0E9-4980-971A-9F764BFA9AEF}"/>
              </c:ext>
            </c:extLst>
          </c:dPt>
          <c:dPt>
            <c:idx val="1"/>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0E9-4980-971A-9F764BFA9AEF}"/>
              </c:ext>
            </c:extLst>
          </c:dPt>
          <c:dPt>
            <c:idx val="2"/>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A0E9-4980-971A-9F764BFA9AEF}"/>
              </c:ext>
            </c:extLst>
          </c:dPt>
          <c:dPt>
            <c:idx val="3"/>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A0E9-4980-971A-9F764BFA9AEF}"/>
              </c:ext>
            </c:extLst>
          </c:dPt>
          <c:dPt>
            <c:idx val="4"/>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A0E9-4980-971A-9F764BFA9AE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'47 Data Census moves'!$B$23:$B$27</c:f>
              <c:strCache>
                <c:ptCount val="5"/>
                <c:pt idx="0">
                  <c:v>Non movers</c:v>
                </c:pt>
                <c:pt idx="1">
                  <c:v>Movers within area</c:v>
                </c:pt>
                <c:pt idx="2">
                  <c:v>Movers into area</c:v>
                </c:pt>
                <c:pt idx="3">
                  <c:v>Movers out of area</c:v>
                </c:pt>
                <c:pt idx="4">
                  <c:v>Partial movers</c:v>
                </c:pt>
              </c:strCache>
            </c:strRef>
          </c:cat>
          <c:val>
            <c:numRef>
              <c:f>'47 Data Census moves'!$M$23:$M$27</c:f>
              <c:numCache>
                <c:formatCode>0%</c:formatCode>
                <c:ptCount val="5"/>
                <c:pt idx="0">
                  <c:v>0.82237120694761634</c:v>
                </c:pt>
                <c:pt idx="1">
                  <c:v>4.3004041190278626E-2</c:v>
                </c:pt>
                <c:pt idx="2">
                  <c:v>3.7971523193397021E-2</c:v>
                </c:pt>
                <c:pt idx="3">
                  <c:v>2.961989313242425E-2</c:v>
                </c:pt>
                <c:pt idx="4">
                  <c:v>6.7033335536283822E-2</c:v>
                </c:pt>
              </c:numCache>
            </c:numRef>
          </c:val>
          <c:extLst>
            <c:ext xmlns:c16="http://schemas.microsoft.com/office/drawing/2014/chart" uri="{C3380CC4-5D6E-409C-BE32-E72D297353CC}">
              <c16:uniqueId val="{0000000A-A0E9-4980-971A-9F764BFA9AEF}"/>
            </c:ext>
          </c:extLst>
        </c:ser>
        <c:dLbls>
          <c:dLblPos val="ctr"/>
          <c:showLegendKey val="0"/>
          <c:showVal val="0"/>
          <c:showCatName val="1"/>
          <c:showSerName val="0"/>
          <c:showPercent val="0"/>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lumMod val="75000"/>
                    <a:lumOff val="25000"/>
                  </a:sysClr>
                </a:solidFill>
                <a:latin typeface="+mn-lt"/>
                <a:ea typeface="+mn-ea"/>
                <a:cs typeface="+mn-cs"/>
              </a:defRPr>
            </a:pPr>
            <a:r>
              <a:rPr lang="en-GB" sz="1400" dirty="0"/>
              <a:t>ECDC movers </a:t>
            </a:r>
            <a:r>
              <a:rPr lang="en-GB" sz="1400" b="0" dirty="0"/>
              <a:t>in year prior to 2011 Census </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lumMod val="75000"/>
                  <a:lumOff val="25000"/>
                </a:sys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742-49F2-8CA1-46231576CC8A}"/>
              </c:ext>
            </c:extLst>
          </c:dPt>
          <c:dPt>
            <c:idx val="1"/>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742-49F2-8CA1-46231576CC8A}"/>
              </c:ext>
            </c:extLst>
          </c:dPt>
          <c:dPt>
            <c:idx val="2"/>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F742-49F2-8CA1-46231576CC8A}"/>
              </c:ext>
            </c:extLst>
          </c:dPt>
          <c:dPt>
            <c:idx val="3"/>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F742-49F2-8CA1-46231576CC8A}"/>
              </c:ext>
            </c:extLst>
          </c:dPt>
          <c:dPt>
            <c:idx val="4"/>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F742-49F2-8CA1-46231576CC8A}"/>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'47 Data Census moves'!$B$23:$B$27</c:f>
              <c:strCache>
                <c:ptCount val="5"/>
                <c:pt idx="0">
                  <c:v>Non movers</c:v>
                </c:pt>
                <c:pt idx="1">
                  <c:v>Movers within area</c:v>
                </c:pt>
                <c:pt idx="2">
                  <c:v>Movers into area</c:v>
                </c:pt>
                <c:pt idx="3">
                  <c:v>Movers out of area</c:v>
                </c:pt>
                <c:pt idx="4">
                  <c:v>Partial movers</c:v>
                </c:pt>
              </c:strCache>
            </c:strRef>
          </c:cat>
          <c:val>
            <c:numRef>
              <c:f>'47 Data Census moves'!$E$23:$E$27</c:f>
              <c:numCache>
                <c:formatCode>0%</c:formatCode>
                <c:ptCount val="5"/>
                <c:pt idx="0">
                  <c:v>0.84204022019997748</c:v>
                </c:pt>
                <c:pt idx="1">
                  <c:v>3.6934052353668125E-2</c:v>
                </c:pt>
                <c:pt idx="2">
                  <c:v>4.0838108077744073E-2</c:v>
                </c:pt>
                <c:pt idx="3">
                  <c:v>2.7805864509605663E-2</c:v>
                </c:pt>
                <c:pt idx="4">
                  <c:v>5.2381754859004606E-2</c:v>
                </c:pt>
              </c:numCache>
            </c:numRef>
          </c:val>
          <c:extLst>
            <c:ext xmlns:c16="http://schemas.microsoft.com/office/drawing/2014/chart" uri="{C3380CC4-5D6E-409C-BE32-E72D297353CC}">
              <c16:uniqueId val="{0000000A-F742-49F2-8CA1-46231576CC8A}"/>
            </c:ext>
          </c:extLst>
        </c:ser>
        <c:dLbls>
          <c:dLblPos val="ctr"/>
          <c:showLegendKey val="0"/>
          <c:showVal val="0"/>
          <c:showCatName val="1"/>
          <c:showSerName val="0"/>
          <c:showPercent val="0"/>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bg1"/>
        </a:gs>
        <a:gs pos="100000">
          <a:schemeClr val="accent1">
            <a:lumMod val="20000"/>
            <a:lumOff val="80000"/>
          </a:schemeClr>
        </a:gs>
      </a:gsLst>
      <a:path path="circle">
        <a:fillToRect l="50000" t="50000" r="50000" b="5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1"/>
          <c:tx>
            <c:strRef>
              <c:f>'47 Data Census moves'!$E$273</c:f>
              <c:strCache>
                <c:ptCount val="1"/>
                <c:pt idx="0">
                  <c:v>East Cambridgeshire</c:v>
                </c:pt>
              </c:strCache>
            </c:strRef>
          </c:tx>
          <c:spPr>
            <a:solidFill>
              <a:srgbClr val="FFC000"/>
            </a:solidFill>
            <a:ln>
              <a:noFill/>
            </a:ln>
            <a:effectLst/>
          </c:spPr>
          <c:invertIfNegative val="0"/>
          <c:dPt>
            <c:idx val="0"/>
            <c:invertIfNegative val="0"/>
            <c:bubble3D val="0"/>
            <c:spPr>
              <a:solidFill>
                <a:schemeClr val="accent5">
                  <a:lumMod val="75000"/>
                </a:schemeClr>
              </a:solidFill>
              <a:ln>
                <a:noFill/>
              </a:ln>
              <a:effectLst/>
            </c:spPr>
            <c:extLst>
              <c:ext xmlns:c16="http://schemas.microsoft.com/office/drawing/2014/chart" uri="{C3380CC4-5D6E-409C-BE32-E72D297353CC}">
                <c16:uniqueId val="{00000001-81FB-4430-B38E-558F3ABF4F21}"/>
              </c:ext>
            </c:extLst>
          </c:dPt>
          <c:dPt>
            <c:idx val="1"/>
            <c:invertIfNegative val="0"/>
            <c:bubble3D val="0"/>
            <c:spPr>
              <a:solidFill>
                <a:schemeClr val="accent5">
                  <a:lumMod val="75000"/>
                </a:schemeClr>
              </a:solidFill>
              <a:ln>
                <a:noFill/>
              </a:ln>
              <a:effectLst/>
            </c:spPr>
            <c:extLst>
              <c:ext xmlns:c16="http://schemas.microsoft.com/office/drawing/2014/chart" uri="{C3380CC4-5D6E-409C-BE32-E72D297353CC}">
                <c16:uniqueId val="{00000003-81FB-4430-B38E-558F3ABF4F21}"/>
              </c:ext>
            </c:extLst>
          </c:dPt>
          <c:dPt>
            <c:idx val="2"/>
            <c:invertIfNegative val="0"/>
            <c:bubble3D val="0"/>
            <c:spPr>
              <a:solidFill>
                <a:schemeClr val="accent5">
                  <a:lumMod val="75000"/>
                </a:schemeClr>
              </a:solidFill>
              <a:ln>
                <a:noFill/>
              </a:ln>
              <a:effectLst/>
            </c:spPr>
            <c:extLst>
              <c:ext xmlns:c16="http://schemas.microsoft.com/office/drawing/2014/chart" uri="{C3380CC4-5D6E-409C-BE32-E72D297353CC}">
                <c16:uniqueId val="{00000005-81FB-4430-B38E-558F3ABF4F21}"/>
              </c:ext>
            </c:extLst>
          </c:dPt>
          <c:dPt>
            <c:idx val="3"/>
            <c:invertIfNegative val="0"/>
            <c:bubble3D val="0"/>
            <c:spPr>
              <a:solidFill>
                <a:schemeClr val="accent5">
                  <a:lumMod val="75000"/>
                </a:schemeClr>
              </a:solidFill>
              <a:ln>
                <a:noFill/>
              </a:ln>
              <a:effectLst/>
            </c:spPr>
            <c:extLst>
              <c:ext xmlns:c16="http://schemas.microsoft.com/office/drawing/2014/chart" uri="{C3380CC4-5D6E-409C-BE32-E72D297353CC}">
                <c16:uniqueId val="{00000007-81FB-4430-B38E-558F3ABF4F21}"/>
              </c:ext>
            </c:extLst>
          </c:dPt>
          <c:dPt>
            <c:idx val="4"/>
            <c:invertIfNegative val="0"/>
            <c:bubble3D val="0"/>
            <c:spPr>
              <a:solidFill>
                <a:schemeClr val="accent5">
                  <a:lumMod val="75000"/>
                </a:schemeClr>
              </a:solidFill>
              <a:ln>
                <a:noFill/>
              </a:ln>
              <a:effectLst/>
            </c:spPr>
            <c:extLst>
              <c:ext xmlns:c16="http://schemas.microsoft.com/office/drawing/2014/chart" uri="{C3380CC4-5D6E-409C-BE32-E72D297353CC}">
                <c16:uniqueId val="{00000009-81FB-4430-B38E-558F3ABF4F21}"/>
              </c:ext>
            </c:extLst>
          </c:dPt>
          <c:dPt>
            <c:idx val="5"/>
            <c:invertIfNegative val="0"/>
            <c:bubble3D val="0"/>
            <c:spPr>
              <a:solidFill>
                <a:schemeClr val="accent3">
                  <a:lumMod val="75000"/>
                </a:schemeClr>
              </a:solidFill>
              <a:ln>
                <a:noFill/>
              </a:ln>
              <a:effectLst/>
            </c:spPr>
            <c:extLst>
              <c:ext xmlns:c16="http://schemas.microsoft.com/office/drawing/2014/chart" uri="{C3380CC4-5D6E-409C-BE32-E72D297353CC}">
                <c16:uniqueId val="{0000000B-81FB-4430-B38E-558F3ABF4F21}"/>
              </c:ext>
            </c:extLst>
          </c:dPt>
          <c:dPt>
            <c:idx val="6"/>
            <c:invertIfNegative val="0"/>
            <c:bubble3D val="0"/>
            <c:spPr>
              <a:solidFill>
                <a:schemeClr val="accent3">
                  <a:lumMod val="75000"/>
                </a:schemeClr>
              </a:solidFill>
              <a:ln>
                <a:noFill/>
              </a:ln>
              <a:effectLst/>
            </c:spPr>
            <c:extLst>
              <c:ext xmlns:c16="http://schemas.microsoft.com/office/drawing/2014/chart" uri="{C3380CC4-5D6E-409C-BE32-E72D297353CC}">
                <c16:uniqueId val="{0000000D-81FB-4430-B38E-558F3ABF4F21}"/>
              </c:ext>
            </c:extLst>
          </c:dPt>
          <c:dPt>
            <c:idx val="7"/>
            <c:invertIfNegative val="0"/>
            <c:bubble3D val="0"/>
            <c:spPr>
              <a:solidFill>
                <a:schemeClr val="accent3">
                  <a:lumMod val="75000"/>
                </a:schemeClr>
              </a:solidFill>
              <a:ln>
                <a:noFill/>
              </a:ln>
              <a:effectLst/>
            </c:spPr>
            <c:extLst>
              <c:ext xmlns:c16="http://schemas.microsoft.com/office/drawing/2014/chart" uri="{C3380CC4-5D6E-409C-BE32-E72D297353CC}">
                <c16:uniqueId val="{0000000F-81FB-4430-B38E-558F3ABF4F21}"/>
              </c:ext>
            </c:extLst>
          </c:dPt>
          <c:dPt>
            <c:idx val="8"/>
            <c:invertIfNegative val="0"/>
            <c:bubble3D val="0"/>
            <c:spPr>
              <a:solidFill>
                <a:schemeClr val="accent3">
                  <a:lumMod val="75000"/>
                </a:schemeClr>
              </a:solidFill>
              <a:ln>
                <a:noFill/>
              </a:ln>
              <a:effectLst/>
            </c:spPr>
            <c:extLst>
              <c:ext xmlns:c16="http://schemas.microsoft.com/office/drawing/2014/chart" uri="{C3380CC4-5D6E-409C-BE32-E72D297353CC}">
                <c16:uniqueId val="{00000011-81FB-4430-B38E-558F3ABF4F21}"/>
              </c:ext>
            </c:extLst>
          </c:dPt>
          <c:dPt>
            <c:idx val="9"/>
            <c:invertIfNegative val="0"/>
            <c:bubble3D val="0"/>
            <c:spPr>
              <a:solidFill>
                <a:schemeClr val="accent3">
                  <a:lumMod val="75000"/>
                </a:schemeClr>
              </a:solidFill>
              <a:ln>
                <a:noFill/>
              </a:ln>
              <a:effectLst/>
            </c:spPr>
            <c:extLst>
              <c:ext xmlns:c16="http://schemas.microsoft.com/office/drawing/2014/chart" uri="{C3380CC4-5D6E-409C-BE32-E72D297353CC}">
                <c16:uniqueId val="{00000013-81FB-4430-B38E-558F3ABF4F21}"/>
              </c:ext>
            </c:extLst>
          </c:dPt>
          <c:dPt>
            <c:idx val="10"/>
            <c:invertIfNegative val="0"/>
            <c:bubble3D val="0"/>
            <c:spPr>
              <a:solidFill>
                <a:schemeClr val="accent1"/>
              </a:solidFill>
              <a:ln>
                <a:noFill/>
              </a:ln>
              <a:effectLst/>
            </c:spPr>
            <c:extLst>
              <c:ext xmlns:c16="http://schemas.microsoft.com/office/drawing/2014/chart" uri="{C3380CC4-5D6E-409C-BE32-E72D297353CC}">
                <c16:uniqueId val="{00000015-81FB-4430-B38E-558F3ABF4F21}"/>
              </c:ext>
            </c:extLst>
          </c:dPt>
          <c:dPt>
            <c:idx val="11"/>
            <c:invertIfNegative val="0"/>
            <c:bubble3D val="0"/>
            <c:spPr>
              <a:solidFill>
                <a:schemeClr val="accent1"/>
              </a:solidFill>
              <a:ln>
                <a:noFill/>
              </a:ln>
              <a:effectLst/>
            </c:spPr>
            <c:extLst>
              <c:ext xmlns:c16="http://schemas.microsoft.com/office/drawing/2014/chart" uri="{C3380CC4-5D6E-409C-BE32-E72D297353CC}">
                <c16:uniqueId val="{00000017-81FB-4430-B38E-558F3ABF4F21}"/>
              </c:ext>
            </c:extLst>
          </c:dPt>
          <c:dPt>
            <c:idx val="12"/>
            <c:invertIfNegative val="0"/>
            <c:bubble3D val="0"/>
            <c:spPr>
              <a:solidFill>
                <a:schemeClr val="accent1"/>
              </a:solidFill>
              <a:ln>
                <a:noFill/>
              </a:ln>
              <a:effectLst/>
            </c:spPr>
            <c:extLst>
              <c:ext xmlns:c16="http://schemas.microsoft.com/office/drawing/2014/chart" uri="{C3380CC4-5D6E-409C-BE32-E72D297353CC}">
                <c16:uniqueId val="{00000019-81FB-4430-B38E-558F3ABF4F21}"/>
              </c:ext>
            </c:extLst>
          </c:dPt>
          <c:dPt>
            <c:idx val="13"/>
            <c:invertIfNegative val="0"/>
            <c:bubble3D val="0"/>
            <c:spPr>
              <a:solidFill>
                <a:schemeClr val="accent1"/>
              </a:solidFill>
              <a:ln>
                <a:noFill/>
              </a:ln>
              <a:effectLst/>
            </c:spPr>
            <c:extLst>
              <c:ext xmlns:c16="http://schemas.microsoft.com/office/drawing/2014/chart" uri="{C3380CC4-5D6E-409C-BE32-E72D297353CC}">
                <c16:uniqueId val="{0000001B-81FB-4430-B38E-558F3ABF4F21}"/>
              </c:ext>
            </c:extLst>
          </c:dPt>
          <c:dPt>
            <c:idx val="14"/>
            <c:invertIfNegative val="0"/>
            <c:bubble3D val="0"/>
            <c:spPr>
              <a:solidFill>
                <a:schemeClr val="accent1"/>
              </a:solidFill>
              <a:ln>
                <a:noFill/>
              </a:ln>
              <a:effectLst/>
            </c:spPr>
            <c:extLst>
              <c:ext xmlns:c16="http://schemas.microsoft.com/office/drawing/2014/chart" uri="{C3380CC4-5D6E-409C-BE32-E72D297353CC}">
                <c16:uniqueId val="{0000001D-81FB-4430-B38E-558F3ABF4F21}"/>
              </c:ext>
            </c:extLst>
          </c:dPt>
          <c:dPt>
            <c:idx val="15"/>
            <c:invertIfNegative val="0"/>
            <c:bubble3D val="0"/>
            <c:spPr>
              <a:solidFill>
                <a:schemeClr val="accent2"/>
              </a:solidFill>
              <a:ln>
                <a:noFill/>
              </a:ln>
              <a:effectLst/>
            </c:spPr>
            <c:extLst>
              <c:ext xmlns:c16="http://schemas.microsoft.com/office/drawing/2014/chart" uri="{C3380CC4-5D6E-409C-BE32-E72D297353CC}">
                <c16:uniqueId val="{0000001F-81FB-4430-B38E-558F3ABF4F21}"/>
              </c:ext>
            </c:extLst>
          </c:dPt>
          <c:dPt>
            <c:idx val="16"/>
            <c:invertIfNegative val="0"/>
            <c:bubble3D val="0"/>
            <c:spPr>
              <a:solidFill>
                <a:schemeClr val="accent2"/>
              </a:solidFill>
              <a:ln>
                <a:noFill/>
              </a:ln>
              <a:effectLst/>
            </c:spPr>
            <c:extLst>
              <c:ext xmlns:c16="http://schemas.microsoft.com/office/drawing/2014/chart" uri="{C3380CC4-5D6E-409C-BE32-E72D297353CC}">
                <c16:uniqueId val="{00000021-81FB-4430-B38E-558F3ABF4F21}"/>
              </c:ext>
            </c:extLst>
          </c:dPt>
          <c:dPt>
            <c:idx val="17"/>
            <c:invertIfNegative val="0"/>
            <c:bubble3D val="0"/>
            <c:spPr>
              <a:solidFill>
                <a:schemeClr val="accent2"/>
              </a:solidFill>
              <a:ln>
                <a:noFill/>
              </a:ln>
              <a:effectLst/>
            </c:spPr>
            <c:extLst>
              <c:ext xmlns:c16="http://schemas.microsoft.com/office/drawing/2014/chart" uri="{C3380CC4-5D6E-409C-BE32-E72D297353CC}">
                <c16:uniqueId val="{00000023-81FB-4430-B38E-558F3ABF4F21}"/>
              </c:ext>
            </c:extLst>
          </c:dPt>
          <c:dPt>
            <c:idx val="18"/>
            <c:invertIfNegative val="0"/>
            <c:bubble3D val="0"/>
            <c:spPr>
              <a:solidFill>
                <a:schemeClr val="accent2"/>
              </a:solidFill>
              <a:ln>
                <a:noFill/>
              </a:ln>
              <a:effectLst/>
            </c:spPr>
            <c:extLst>
              <c:ext xmlns:c16="http://schemas.microsoft.com/office/drawing/2014/chart" uri="{C3380CC4-5D6E-409C-BE32-E72D297353CC}">
                <c16:uniqueId val="{00000025-81FB-4430-B38E-558F3ABF4F21}"/>
              </c:ext>
            </c:extLst>
          </c:dPt>
          <c:dPt>
            <c:idx val="19"/>
            <c:invertIfNegative val="0"/>
            <c:bubble3D val="0"/>
            <c:spPr>
              <a:solidFill>
                <a:schemeClr val="accent2"/>
              </a:solidFill>
              <a:ln>
                <a:noFill/>
              </a:ln>
              <a:effectLst/>
            </c:spPr>
            <c:extLst>
              <c:ext xmlns:c16="http://schemas.microsoft.com/office/drawing/2014/chart" uri="{C3380CC4-5D6E-409C-BE32-E72D297353CC}">
                <c16:uniqueId val="{00000027-81FB-4430-B38E-558F3ABF4F2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'47 Data Census moves'!$B$274:$C$293</c:f>
              <c:multiLvlStrCache>
                <c:ptCount val="20"/>
                <c:lvl>
                  <c:pt idx="0">
                    <c:v>Non-mover</c:v>
                  </c:pt>
                  <c:pt idx="1">
                    <c:v>Mover within same area</c:v>
                  </c:pt>
                  <c:pt idx="2">
                    <c:v>Moves into area</c:v>
                  </c:pt>
                  <c:pt idx="3">
                    <c:v>Moves out of area</c:v>
                  </c:pt>
                  <c:pt idx="4">
                    <c:v>Partially moving household</c:v>
                  </c:pt>
                  <c:pt idx="5">
                    <c:v>Non-mover</c:v>
                  </c:pt>
                  <c:pt idx="6">
                    <c:v>Mover within same area</c:v>
                  </c:pt>
                  <c:pt idx="7">
                    <c:v>Moves into area</c:v>
                  </c:pt>
                  <c:pt idx="8">
                    <c:v>Moves out of area</c:v>
                  </c:pt>
                  <c:pt idx="9">
                    <c:v>Partially moving household</c:v>
                  </c:pt>
                  <c:pt idx="10">
                    <c:v>Non-mover</c:v>
                  </c:pt>
                  <c:pt idx="11">
                    <c:v>Mover within same area</c:v>
                  </c:pt>
                  <c:pt idx="12">
                    <c:v>Moves into area</c:v>
                  </c:pt>
                  <c:pt idx="13">
                    <c:v>Moves out of area</c:v>
                  </c:pt>
                  <c:pt idx="14">
                    <c:v>Partially moving household</c:v>
                  </c:pt>
                  <c:pt idx="15">
                    <c:v>Non-mover</c:v>
                  </c:pt>
                  <c:pt idx="16">
                    <c:v>Mover within same area</c:v>
                  </c:pt>
                  <c:pt idx="17">
                    <c:v>Moves into area</c:v>
                  </c:pt>
                  <c:pt idx="18">
                    <c:v>Moves out of area</c:v>
                  </c:pt>
                  <c:pt idx="19">
                    <c:v>Partially moving household</c:v>
                  </c:pt>
                </c:lvl>
                <c:lvl>
                  <c:pt idx="0">
                    <c:v>Owned: Owned outright</c:v>
                  </c:pt>
                  <c:pt idx="5">
                    <c:v>Owned with MG/loan or SO</c:v>
                  </c:pt>
                  <c:pt idx="10">
                    <c:v>All social rented</c:v>
                  </c:pt>
                  <c:pt idx="15">
                    <c:v>All private rented</c:v>
                  </c:pt>
                </c:lvl>
              </c:multiLvlStrCache>
            </c:multiLvlStrRef>
          </c:cat>
          <c:val>
            <c:numRef>
              <c:f>'47 Data Census moves'!$E$274:$E$293</c:f>
              <c:numCache>
                <c:formatCode>0</c:formatCode>
                <c:ptCount val="20"/>
                <c:pt idx="0">
                  <c:v>10487</c:v>
                </c:pt>
                <c:pt idx="1">
                  <c:v>136</c:v>
                </c:pt>
                <c:pt idx="2">
                  <c:v>206</c:v>
                </c:pt>
                <c:pt idx="3">
                  <c:v>161</c:v>
                </c:pt>
                <c:pt idx="4">
                  <c:v>316</c:v>
                </c:pt>
                <c:pt idx="5">
                  <c:v>11542</c:v>
                </c:pt>
                <c:pt idx="6">
                  <c:v>436</c:v>
                </c:pt>
                <c:pt idx="7">
                  <c:v>396</c:v>
                </c:pt>
                <c:pt idx="8">
                  <c:v>245</c:v>
                </c:pt>
                <c:pt idx="9">
                  <c:v>706</c:v>
                </c:pt>
                <c:pt idx="10">
                  <c:v>4296</c:v>
                </c:pt>
                <c:pt idx="11">
                  <c:v>297</c:v>
                </c:pt>
                <c:pt idx="12">
                  <c:v>129</c:v>
                </c:pt>
                <c:pt idx="13">
                  <c:v>104</c:v>
                </c:pt>
                <c:pt idx="14">
                  <c:v>222</c:v>
                </c:pt>
                <c:pt idx="15">
                  <c:v>3655</c:v>
                </c:pt>
                <c:pt idx="16">
                  <c:v>446</c:v>
                </c:pt>
                <c:pt idx="17">
                  <c:v>723</c:v>
                </c:pt>
                <c:pt idx="18">
                  <c:v>480</c:v>
                </c:pt>
                <c:pt idx="19">
                  <c:v>621</c:v>
                </c:pt>
              </c:numCache>
            </c:numRef>
          </c:val>
          <c:extLst>
            <c:ext xmlns:c16="http://schemas.microsoft.com/office/drawing/2014/chart" uri="{C3380CC4-5D6E-409C-BE32-E72D297353CC}">
              <c16:uniqueId val="{00000028-81FB-4430-B38E-558F3ABF4F21}"/>
            </c:ext>
          </c:extLst>
        </c:ser>
        <c:dLbls>
          <c:showLegendKey val="0"/>
          <c:showVal val="0"/>
          <c:showCatName val="0"/>
          <c:showSerName val="0"/>
          <c:showPercent val="0"/>
          <c:showBubbleSize val="0"/>
        </c:dLbls>
        <c:gapWidth val="182"/>
        <c:axId val="724414448"/>
        <c:axId val="724410512"/>
        <c:extLst>
          <c:ext xmlns:c15="http://schemas.microsoft.com/office/drawing/2012/chart" uri="{02D57815-91ED-43cb-92C2-25804820EDAC}">
            <c15:filteredBarSeries>
              <c15:ser>
                <c:idx val="0"/>
                <c:order val="0"/>
                <c:tx>
                  <c:strRef>
                    <c:extLst>
                      <c:ext uri="{02D57815-91ED-43cb-92C2-25804820EDAC}">
                        <c15:formulaRef>
                          <c15:sqref>'47 Data Census moves'!$D$273</c15:sqref>
                        </c15:formulaRef>
                      </c:ext>
                    </c:extLst>
                    <c:strCache>
                      <c:ptCount val="1"/>
                      <c:pt idx="0">
                        <c:v>Cambridge</c:v>
                      </c:pt>
                    </c:strCache>
                  </c:strRef>
                </c:tx>
                <c:spPr>
                  <a:solidFill>
                    <a:schemeClr val="accent1"/>
                  </a:solidFill>
                  <a:ln>
                    <a:noFill/>
                  </a:ln>
                  <a:effectLst/>
                </c:spPr>
                <c:invertIfNegative val="0"/>
                <c:dPt>
                  <c:idx val="3"/>
                  <c:invertIfNegative val="0"/>
                  <c:bubble3D val="0"/>
                  <c:spPr>
                    <a:solidFill>
                      <a:schemeClr val="accent1"/>
                    </a:solidFill>
                    <a:ln>
                      <a:noFill/>
                    </a:ln>
                    <a:effectLst/>
                  </c:spPr>
                  <c:extLst>
                    <c:ext xmlns:c16="http://schemas.microsoft.com/office/drawing/2014/chart" uri="{C3380CC4-5D6E-409C-BE32-E72D297353CC}">
                      <c16:uniqueId val="{0000002A-81FB-4430-B38E-558F3ABF4F21}"/>
                    </c:ext>
                  </c:extLst>
                </c:dPt>
                <c:dPt>
                  <c:idx val="8"/>
                  <c:invertIfNegative val="0"/>
                  <c:bubble3D val="0"/>
                  <c:spPr>
                    <a:solidFill>
                      <a:schemeClr val="accent1"/>
                    </a:solidFill>
                    <a:ln>
                      <a:noFill/>
                    </a:ln>
                    <a:effectLst/>
                  </c:spPr>
                  <c:extLst>
                    <c:ext xmlns:c16="http://schemas.microsoft.com/office/drawing/2014/chart" uri="{C3380CC4-5D6E-409C-BE32-E72D297353CC}">
                      <c16:uniqueId val="{0000002C-81FB-4430-B38E-558F3ABF4F21}"/>
                    </c:ext>
                  </c:extLst>
                </c:dPt>
                <c:dPt>
                  <c:idx val="13"/>
                  <c:invertIfNegative val="0"/>
                  <c:bubble3D val="0"/>
                  <c:spPr>
                    <a:solidFill>
                      <a:schemeClr val="accent1"/>
                    </a:solidFill>
                    <a:ln>
                      <a:noFill/>
                    </a:ln>
                    <a:effectLst/>
                  </c:spPr>
                  <c:extLst>
                    <c:ext xmlns:c16="http://schemas.microsoft.com/office/drawing/2014/chart" uri="{C3380CC4-5D6E-409C-BE32-E72D297353CC}">
                      <c16:uniqueId val="{0000002E-81FB-4430-B38E-558F3ABF4F21}"/>
                    </c:ext>
                  </c:extLst>
                </c:dPt>
                <c:dPt>
                  <c:idx val="18"/>
                  <c:invertIfNegative val="0"/>
                  <c:bubble3D val="0"/>
                  <c:spPr>
                    <a:solidFill>
                      <a:schemeClr val="accent1"/>
                    </a:solidFill>
                    <a:ln>
                      <a:noFill/>
                    </a:ln>
                    <a:effectLst/>
                  </c:spPr>
                  <c:extLst>
                    <c:ext xmlns:c16="http://schemas.microsoft.com/office/drawing/2014/chart" uri="{C3380CC4-5D6E-409C-BE32-E72D297353CC}">
                      <c16:uniqueId val="{00000030-81FB-4430-B38E-558F3ABF4F21}"/>
                    </c:ext>
                  </c:extLst>
                </c:dPt>
                <c:dLbls>
                  <c:dLbl>
                    <c:idx val="3"/>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2A-81FB-4430-B38E-558F3ABF4F21}"/>
                      </c:ext>
                    </c:extLst>
                  </c:dLbl>
                  <c:dLbl>
                    <c:idx val="8"/>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2C-81FB-4430-B38E-558F3ABF4F21}"/>
                      </c:ext>
                    </c:extLst>
                  </c:dLbl>
                  <c:dLbl>
                    <c:idx val="13"/>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2E-81FB-4430-B38E-558F3ABF4F21}"/>
                      </c:ext>
                    </c:extLst>
                  </c:dLbl>
                  <c:dLbl>
                    <c:idx val="18"/>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30-81FB-4430-B38E-558F3ABF4F2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c:ext uri="{02D57815-91ED-43cb-92C2-25804820EDAC}">
                        <c15:formulaRef>
                          <c15:sqref>'47 Data Census moves'!$B$274:$C$293</c15:sqref>
                        </c15:formulaRef>
                      </c:ext>
                    </c:extLst>
                    <c:multiLvlStrCache>
                      <c:ptCount val="20"/>
                      <c:lvl>
                        <c:pt idx="0">
                          <c:v>Non-mover</c:v>
                        </c:pt>
                        <c:pt idx="1">
                          <c:v>Mover within same area</c:v>
                        </c:pt>
                        <c:pt idx="2">
                          <c:v>Moves into area</c:v>
                        </c:pt>
                        <c:pt idx="3">
                          <c:v>Moves out of area</c:v>
                        </c:pt>
                        <c:pt idx="4">
                          <c:v>Partially moving household</c:v>
                        </c:pt>
                        <c:pt idx="5">
                          <c:v>Non-mover</c:v>
                        </c:pt>
                        <c:pt idx="6">
                          <c:v>Mover within same area</c:v>
                        </c:pt>
                        <c:pt idx="7">
                          <c:v>Moves into area</c:v>
                        </c:pt>
                        <c:pt idx="8">
                          <c:v>Moves out of area</c:v>
                        </c:pt>
                        <c:pt idx="9">
                          <c:v>Partially moving household</c:v>
                        </c:pt>
                        <c:pt idx="10">
                          <c:v>Non-mover</c:v>
                        </c:pt>
                        <c:pt idx="11">
                          <c:v>Mover within same area</c:v>
                        </c:pt>
                        <c:pt idx="12">
                          <c:v>Moves into area</c:v>
                        </c:pt>
                        <c:pt idx="13">
                          <c:v>Moves out of area</c:v>
                        </c:pt>
                        <c:pt idx="14">
                          <c:v>Partially moving household</c:v>
                        </c:pt>
                        <c:pt idx="15">
                          <c:v>Non-mover</c:v>
                        </c:pt>
                        <c:pt idx="16">
                          <c:v>Mover within same area</c:v>
                        </c:pt>
                        <c:pt idx="17">
                          <c:v>Moves into area</c:v>
                        </c:pt>
                        <c:pt idx="18">
                          <c:v>Moves out of area</c:v>
                        </c:pt>
                        <c:pt idx="19">
                          <c:v>Partially moving household</c:v>
                        </c:pt>
                      </c:lvl>
                      <c:lvl>
                        <c:pt idx="0">
                          <c:v>Owned: Owned outright</c:v>
                        </c:pt>
                        <c:pt idx="5">
                          <c:v>Owned with MG/loan or SO</c:v>
                        </c:pt>
                        <c:pt idx="10">
                          <c:v>All social rented</c:v>
                        </c:pt>
                        <c:pt idx="15">
                          <c:v>All private rented</c:v>
                        </c:pt>
                      </c:lvl>
                    </c:multiLvlStrCache>
                  </c:multiLvlStrRef>
                </c:cat>
                <c:val>
                  <c:numRef>
                    <c:extLst>
                      <c:ext uri="{02D57815-91ED-43cb-92C2-25804820EDAC}">
                        <c15:formulaRef>
                          <c15:sqref>'47 Data Census moves'!$D$274:$D$293</c15:sqref>
                        </c15:formulaRef>
                      </c:ext>
                    </c:extLst>
                    <c:numCache>
                      <c:formatCode>0</c:formatCode>
                      <c:ptCount val="20"/>
                      <c:pt idx="0">
                        <c:v>10603</c:v>
                      </c:pt>
                      <c:pt idx="1">
                        <c:v>181</c:v>
                      </c:pt>
                      <c:pt idx="2">
                        <c:v>209</c:v>
                      </c:pt>
                      <c:pt idx="3">
                        <c:v>331</c:v>
                      </c:pt>
                      <c:pt idx="4">
                        <c:v>646</c:v>
                      </c:pt>
                      <c:pt idx="5">
                        <c:v>9273</c:v>
                      </c:pt>
                      <c:pt idx="6">
                        <c:v>477</c:v>
                      </c:pt>
                      <c:pt idx="7">
                        <c:v>266</c:v>
                      </c:pt>
                      <c:pt idx="8">
                        <c:v>636</c:v>
                      </c:pt>
                      <c:pt idx="9">
                        <c:v>1042</c:v>
                      </c:pt>
                      <c:pt idx="10">
                        <c:v>9287</c:v>
                      </c:pt>
                      <c:pt idx="11">
                        <c:v>695</c:v>
                      </c:pt>
                      <c:pt idx="12">
                        <c:v>423</c:v>
                      </c:pt>
                      <c:pt idx="13">
                        <c:v>243</c:v>
                      </c:pt>
                      <c:pt idx="14">
                        <c:v>618</c:v>
                      </c:pt>
                      <c:pt idx="15">
                        <c:v>6272</c:v>
                      </c:pt>
                      <c:pt idx="16">
                        <c:v>1104</c:v>
                      </c:pt>
                      <c:pt idx="17">
                        <c:v>1793</c:v>
                      </c:pt>
                      <c:pt idx="18">
                        <c:v>1577</c:v>
                      </c:pt>
                      <c:pt idx="19">
                        <c:v>3825</c:v>
                      </c:pt>
                    </c:numCache>
                  </c:numRef>
                </c:val>
                <c:extLst>
                  <c:ext xmlns:c16="http://schemas.microsoft.com/office/drawing/2014/chart" uri="{C3380CC4-5D6E-409C-BE32-E72D297353CC}">
                    <c16:uniqueId val="{00000031-81FB-4430-B38E-558F3ABF4F21}"/>
                  </c:ext>
                </c:extLst>
              </c15:ser>
            </c15:filteredBarSeries>
          </c:ext>
        </c:extLst>
      </c:barChart>
      <c:catAx>
        <c:axId val="724414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4410512"/>
        <c:crosses val="autoZero"/>
        <c:auto val="1"/>
        <c:lblAlgn val="ctr"/>
        <c:lblOffset val="100"/>
        <c:noMultiLvlLbl val="0"/>
      </c:catAx>
      <c:valAx>
        <c:axId val="724410512"/>
        <c:scaling>
          <c:orientation val="minMax"/>
          <c:max val="1200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4414448"/>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44779441144532"/>
          <c:y val="7.6755087556389032E-2"/>
          <c:w val="0.83294960185112366"/>
          <c:h val="0.76393375627367555"/>
        </c:manualLayout>
      </c:layout>
      <c:barChart>
        <c:barDir val="col"/>
        <c:grouping val="clustered"/>
        <c:varyColors val="0"/>
        <c:ser>
          <c:idx val="1"/>
          <c:order val="0"/>
          <c:tx>
            <c:strRef>
              <c:f>'30 Data CACI'!$A$5</c:f>
              <c:strCache>
                <c:ptCount val="1"/>
                <c:pt idx="0">
                  <c:v>East Cambs</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'30 Data CACI'!$B$3:$V$3</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f>'30 Data CACI'!$B$5:$V$5</c:f>
              <c:numCache>
                <c:formatCode>_-* #,##0_-;\-* #,##0_-;_-* "-"??_-;_-@_-</c:formatCode>
                <c:ptCount val="21"/>
                <c:pt idx="0">
                  <c:v>335</c:v>
                </c:pt>
                <c:pt idx="1">
                  <c:v>1724</c:v>
                </c:pt>
                <c:pt idx="2">
                  <c:v>2660</c:v>
                </c:pt>
                <c:pt idx="3">
                  <c:v>3216</c:v>
                </c:pt>
                <c:pt idx="4">
                  <c:v>3016</c:v>
                </c:pt>
                <c:pt idx="5">
                  <c:v>2990</c:v>
                </c:pt>
                <c:pt idx="6">
                  <c:v>2752</c:v>
                </c:pt>
                <c:pt idx="7">
                  <c:v>2773</c:v>
                </c:pt>
                <c:pt idx="8">
                  <c:v>2423</c:v>
                </c:pt>
                <c:pt idx="9">
                  <c:v>2298</c:v>
                </c:pt>
                <c:pt idx="10">
                  <c:v>1805</c:v>
                </c:pt>
                <c:pt idx="11">
                  <c:v>1679</c:v>
                </c:pt>
                <c:pt idx="12">
                  <c:v>1394</c:v>
                </c:pt>
                <c:pt idx="13">
                  <c:v>1121</c:v>
                </c:pt>
                <c:pt idx="14">
                  <c:v>986</c:v>
                </c:pt>
                <c:pt idx="15">
                  <c:v>898</c:v>
                </c:pt>
                <c:pt idx="16">
                  <c:v>971</c:v>
                </c:pt>
                <c:pt idx="17">
                  <c:v>820</c:v>
                </c:pt>
                <c:pt idx="18">
                  <c:v>560</c:v>
                </c:pt>
                <c:pt idx="19">
                  <c:v>531</c:v>
                </c:pt>
                <c:pt idx="20">
                  <c:v>1246</c:v>
                </c:pt>
              </c:numCache>
            </c:numRef>
          </c:val>
          <c:extLst>
            <c:ext xmlns:c16="http://schemas.microsoft.com/office/drawing/2014/chart" uri="{C3380CC4-5D6E-409C-BE32-E72D297353CC}">
              <c16:uniqueId val="{00000000-6DD5-4D8F-B565-8E3F518B3FF6}"/>
            </c:ext>
          </c:extLst>
        </c:ser>
        <c:dLbls>
          <c:showLegendKey val="0"/>
          <c:showVal val="0"/>
          <c:showCatName val="0"/>
          <c:showSerName val="0"/>
          <c:showPercent val="0"/>
          <c:showBubbleSize val="0"/>
        </c:dLbls>
        <c:gapWidth val="267"/>
        <c:overlap val="-43"/>
        <c:axId val="603894944"/>
        <c:axId val="603887072"/>
      </c:barChart>
      <c:catAx>
        <c:axId val="60389494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5400000" spcFirstLastPara="1" vertOverflow="ellipsis" wrap="square" anchor="ctr" anchorCtr="1"/>
          <a:lstStyle/>
          <a:p>
            <a:pPr algn="ctr">
              <a:defRPr lang="en-US" sz="900" b="0" i="0" u="none" strike="noStrike" kern="1200" cap="none" spc="0" normalizeH="0" baseline="0">
                <a:solidFill>
                  <a:schemeClr val="dk1">
                    <a:lumMod val="50000"/>
                    <a:lumOff val="50000"/>
                  </a:schemeClr>
                </a:solidFill>
                <a:latin typeface="+mn-lt"/>
                <a:ea typeface="+mn-ea"/>
                <a:cs typeface="+mn-cs"/>
              </a:defRPr>
            </a:pPr>
            <a:endParaRPr lang="en-US"/>
          </a:p>
        </c:txPr>
        <c:crossAx val="603887072"/>
        <c:crosses val="autoZero"/>
        <c:auto val="1"/>
        <c:lblAlgn val="ctr"/>
        <c:lblOffset val="100"/>
        <c:noMultiLvlLbl val="0"/>
      </c:catAx>
      <c:valAx>
        <c:axId val="603887072"/>
        <c:scaling>
          <c:orientation val="minMax"/>
        </c:scaling>
        <c:delete val="0"/>
        <c:axPos val="l"/>
        <c:majorGridlines>
          <c:spPr>
            <a:ln w="9525" cap="flat" cmpd="sng" algn="ctr">
              <a:solidFill>
                <a:schemeClr val="dk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603894944"/>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560570492791642E-2"/>
          <c:y val="7.2051114125289834E-2"/>
          <c:w val="0.79795521794885471"/>
          <c:h val="0.76863755673570655"/>
        </c:manualLayout>
      </c:layout>
      <c:lineChart>
        <c:grouping val="standard"/>
        <c:varyColors val="0"/>
        <c:ser>
          <c:idx val="0"/>
          <c:order val="1"/>
          <c:tx>
            <c:strRef>
              <c:f>'30 Data CACI'!$A$5</c:f>
              <c:strCache>
                <c:ptCount val="1"/>
                <c:pt idx="0">
                  <c:v>East Cambs</c:v>
                </c:pt>
              </c:strCache>
              <c:extLst xmlns:c15="http://schemas.microsoft.com/office/drawing/2012/chart"/>
            </c:strRef>
          </c:tx>
          <c:spPr>
            <a:ln w="22225" cap="rnd">
              <a:solidFill>
                <a:schemeClr val="accent1"/>
              </a:solidFill>
              <a:round/>
            </a:ln>
            <a:effectLst/>
          </c:spPr>
          <c:marker>
            <c:symbol val="none"/>
          </c:marker>
          <c:cat>
            <c:strRef>
              <c:f>'30 Data CACI'!$B$3:$V$3</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extLst xmlns:c15="http://schemas.microsoft.com/office/drawing/2012/chart"/>
            </c:strRef>
          </c:cat>
          <c:val>
            <c:numRef>
              <c:f>'30 Data CACI'!$B$5:$V$5</c:f>
              <c:numCache>
                <c:formatCode>_-* #,##0_-;\-* #,##0_-;_-* "-"??_-;_-@_-</c:formatCode>
                <c:ptCount val="21"/>
                <c:pt idx="0">
                  <c:v>335</c:v>
                </c:pt>
                <c:pt idx="1">
                  <c:v>1724</c:v>
                </c:pt>
                <c:pt idx="2">
                  <c:v>2660</c:v>
                </c:pt>
                <c:pt idx="3">
                  <c:v>3216</c:v>
                </c:pt>
                <c:pt idx="4">
                  <c:v>3016</c:v>
                </c:pt>
                <c:pt idx="5">
                  <c:v>2990</c:v>
                </c:pt>
                <c:pt idx="6">
                  <c:v>2752</c:v>
                </c:pt>
                <c:pt idx="7">
                  <c:v>2773</c:v>
                </c:pt>
                <c:pt idx="8">
                  <c:v>2423</c:v>
                </c:pt>
                <c:pt idx="9">
                  <c:v>2298</c:v>
                </c:pt>
                <c:pt idx="10">
                  <c:v>1805</c:v>
                </c:pt>
                <c:pt idx="11">
                  <c:v>1679</c:v>
                </c:pt>
                <c:pt idx="12">
                  <c:v>1394</c:v>
                </c:pt>
                <c:pt idx="13">
                  <c:v>1121</c:v>
                </c:pt>
                <c:pt idx="14">
                  <c:v>986</c:v>
                </c:pt>
                <c:pt idx="15">
                  <c:v>898</c:v>
                </c:pt>
                <c:pt idx="16">
                  <c:v>971</c:v>
                </c:pt>
                <c:pt idx="17">
                  <c:v>820</c:v>
                </c:pt>
                <c:pt idx="18">
                  <c:v>560</c:v>
                </c:pt>
                <c:pt idx="19">
                  <c:v>531</c:v>
                </c:pt>
                <c:pt idx="20">
                  <c:v>1246</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0-3007-4EC3-9EAF-6652A57B3A37}"/>
            </c:ext>
          </c:extLst>
        </c:ser>
        <c:dLbls>
          <c:showLegendKey val="0"/>
          <c:showVal val="0"/>
          <c:showCatName val="0"/>
          <c:showSerName val="0"/>
          <c:showPercent val="0"/>
          <c:showBubbleSize val="0"/>
        </c:dLbls>
        <c:marker val="1"/>
        <c:smooth val="0"/>
        <c:axId val="603894944"/>
        <c:axId val="603887072"/>
        <c:extLst>
          <c:ext xmlns:c15="http://schemas.microsoft.com/office/drawing/2012/chart" uri="{02D57815-91ED-43cb-92C2-25804820EDAC}">
            <c15:filteredLineSeries>
              <c15:ser>
                <c:idx val="1"/>
                <c:order val="0"/>
                <c:tx>
                  <c:strRef>
                    <c:extLst>
                      <c:ext uri="{02D57815-91ED-43cb-92C2-25804820EDAC}">
                        <c15:formulaRef>
                          <c15:sqref>'30 Data CACI'!$A$4</c15:sqref>
                        </c15:formulaRef>
                      </c:ext>
                    </c:extLst>
                    <c:strCache>
                      <c:ptCount val="1"/>
                      <c:pt idx="0">
                        <c:v>Cambridge</c:v>
                      </c:pt>
                    </c:strCache>
                  </c:strRef>
                </c:tx>
                <c:spPr>
                  <a:ln w="22225" cap="rnd">
                    <a:solidFill>
                      <a:schemeClr val="accent2"/>
                    </a:solidFill>
                    <a:round/>
                  </a:ln>
                  <a:effectLst/>
                </c:spPr>
                <c:marker>
                  <c:symbol val="none"/>
                </c:marker>
                <c:cat>
                  <c:strRef>
                    <c:extLst>
                      <c:ex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c:ext uri="{02D57815-91ED-43cb-92C2-25804820EDAC}">
                        <c15:formulaRef>
                          <c15:sqref>'30 Data CACI'!$B$4:$V$4</c15:sqref>
                        </c15:formulaRef>
                      </c:ext>
                    </c:extLst>
                    <c:numCache>
                      <c:formatCode>_-* #,##0_-;\-* #,##0_-;_-* "-"??_-;_-@_-</c:formatCode>
                      <c:ptCount val="21"/>
                      <c:pt idx="0">
                        <c:v>275</c:v>
                      </c:pt>
                      <c:pt idx="1">
                        <c:v>1558</c:v>
                      </c:pt>
                      <c:pt idx="2">
                        <c:v>2561</c:v>
                      </c:pt>
                      <c:pt idx="3">
                        <c:v>3232</c:v>
                      </c:pt>
                      <c:pt idx="4">
                        <c:v>3134</c:v>
                      </c:pt>
                      <c:pt idx="5">
                        <c:v>3195</c:v>
                      </c:pt>
                      <c:pt idx="6">
                        <c:v>3016</c:v>
                      </c:pt>
                      <c:pt idx="7">
                        <c:v>3112</c:v>
                      </c:pt>
                      <c:pt idx="8">
                        <c:v>2782</c:v>
                      </c:pt>
                      <c:pt idx="9">
                        <c:v>2695</c:v>
                      </c:pt>
                      <c:pt idx="10">
                        <c:v>2158</c:v>
                      </c:pt>
                      <c:pt idx="11">
                        <c:v>2044</c:v>
                      </c:pt>
                      <c:pt idx="12">
                        <c:v>1726</c:v>
                      </c:pt>
                      <c:pt idx="13">
                        <c:v>1411</c:v>
                      </c:pt>
                      <c:pt idx="14">
                        <c:v>1259</c:v>
                      </c:pt>
                      <c:pt idx="15">
                        <c:v>1162</c:v>
                      </c:pt>
                      <c:pt idx="16">
                        <c:v>1276</c:v>
                      </c:pt>
                      <c:pt idx="17">
                        <c:v>1097</c:v>
                      </c:pt>
                      <c:pt idx="18">
                        <c:v>761</c:v>
                      </c:pt>
                      <c:pt idx="19">
                        <c:v>733</c:v>
                      </c:pt>
                      <c:pt idx="20">
                        <c:v>1786</c:v>
                      </c:pt>
                    </c:numCache>
                  </c:numRef>
                </c:val>
                <c:smooth val="0"/>
                <c:extLst>
                  <c:ext xmlns:c16="http://schemas.microsoft.com/office/drawing/2014/chart" uri="{C3380CC4-5D6E-409C-BE32-E72D297353CC}">
                    <c16:uniqueId val="{00000002-3007-4EC3-9EAF-6652A57B3A37}"/>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'30 Data CACI'!$A$6</c15:sqref>
                        </c15:formulaRef>
                      </c:ext>
                    </c:extLst>
                    <c:strCache>
                      <c:ptCount val="1"/>
                      <c:pt idx="0">
                        <c:v>Fenland</c:v>
                      </c:pt>
                    </c:strCache>
                  </c:strRef>
                </c:tx>
                <c:spPr>
                  <a:ln w="22225"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CACI'!$B$6:$V$6</c15:sqref>
                        </c15:formulaRef>
                      </c:ext>
                    </c:extLst>
                    <c:numCache>
                      <c:formatCode>_-* #,##0_-;\-* #,##0_-;_-* "-"??_-;_-@_-</c:formatCode>
                      <c:ptCount val="21"/>
                      <c:pt idx="0">
                        <c:v>816</c:v>
                      </c:pt>
                      <c:pt idx="1">
                        <c:v>3580</c:v>
                      </c:pt>
                      <c:pt idx="2">
                        <c:v>4784</c:v>
                      </c:pt>
                      <c:pt idx="3">
                        <c:v>5143</c:v>
                      </c:pt>
                      <c:pt idx="4">
                        <c:v>4367</c:v>
                      </c:pt>
                      <c:pt idx="5">
                        <c:v>3978</c:v>
                      </c:pt>
                      <c:pt idx="6">
                        <c:v>3389</c:v>
                      </c:pt>
                      <c:pt idx="7">
                        <c:v>3173</c:v>
                      </c:pt>
                      <c:pt idx="8">
                        <c:v>2584</c:v>
                      </c:pt>
                      <c:pt idx="9">
                        <c:v>2292</c:v>
                      </c:pt>
                      <c:pt idx="10">
                        <c:v>1695</c:v>
                      </c:pt>
                      <c:pt idx="11">
                        <c:v>1493</c:v>
                      </c:pt>
                      <c:pt idx="12">
                        <c:v>1174</c:v>
                      </c:pt>
                      <c:pt idx="13">
                        <c:v>899</c:v>
                      </c:pt>
                      <c:pt idx="14">
                        <c:v>756</c:v>
                      </c:pt>
                      <c:pt idx="15">
                        <c:v>661</c:v>
                      </c:pt>
                      <c:pt idx="16">
                        <c:v>685</c:v>
                      </c:pt>
                      <c:pt idx="17">
                        <c:v>552</c:v>
                      </c:pt>
                      <c:pt idx="18">
                        <c:v>361</c:v>
                      </c:pt>
                      <c:pt idx="19">
                        <c:v>328</c:v>
                      </c:pt>
                      <c:pt idx="20">
                        <c:v>706</c:v>
                      </c:pt>
                    </c:numCache>
                  </c:numRef>
                </c:val>
                <c:smooth val="0"/>
                <c:extLst xmlns:c15="http://schemas.microsoft.com/office/drawing/2012/chart">
                  <c:ext xmlns:c16="http://schemas.microsoft.com/office/drawing/2014/chart" uri="{C3380CC4-5D6E-409C-BE32-E72D297353CC}">
                    <c16:uniqueId val="{00000003-3007-4EC3-9EAF-6652A57B3A37}"/>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'30 Data CACI'!$A$7</c15:sqref>
                        </c15:formulaRef>
                      </c:ext>
                    </c:extLst>
                    <c:strCache>
                      <c:ptCount val="1"/>
                      <c:pt idx="0">
                        <c:v>Huntingdonshire</c:v>
                      </c:pt>
                    </c:strCache>
                  </c:strRef>
                </c:tx>
                <c:spPr>
                  <a:ln w="22225" cap="rnd">
                    <a:solidFill>
                      <a:schemeClr val="accent4"/>
                    </a:solidFill>
                    <a:round/>
                  </a:ln>
                  <a:effectLst/>
                </c:spPr>
                <c:marker>
                  <c:symbol val="none"/>
                </c:marker>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CACI'!$B$7:$V$7</c15:sqref>
                        </c15:formulaRef>
                      </c:ext>
                    </c:extLst>
                    <c:numCache>
                      <c:formatCode>_-* #,##0_-;\-* #,##0_-;_-* "-"??_-;_-@_-</c:formatCode>
                      <c:ptCount val="21"/>
                      <c:pt idx="0">
                        <c:v>707</c:v>
                      </c:pt>
                      <c:pt idx="1">
                        <c:v>3535</c:v>
                      </c:pt>
                      <c:pt idx="2">
                        <c:v>5345</c:v>
                      </c:pt>
                      <c:pt idx="3">
                        <c:v>6390</c:v>
                      </c:pt>
                      <c:pt idx="4">
                        <c:v>5956</c:v>
                      </c:pt>
                      <c:pt idx="5">
                        <c:v>5889</c:v>
                      </c:pt>
                      <c:pt idx="6">
                        <c:v>5416</c:v>
                      </c:pt>
                      <c:pt idx="7">
                        <c:v>5457</c:v>
                      </c:pt>
                      <c:pt idx="8">
                        <c:v>4771</c:v>
                      </c:pt>
                      <c:pt idx="9">
                        <c:v>4525</c:v>
                      </c:pt>
                      <c:pt idx="10">
                        <c:v>3555</c:v>
                      </c:pt>
                      <c:pt idx="11">
                        <c:v>3308</c:v>
                      </c:pt>
                      <c:pt idx="12">
                        <c:v>2744</c:v>
                      </c:pt>
                      <c:pt idx="13">
                        <c:v>2207</c:v>
                      </c:pt>
                      <c:pt idx="14">
                        <c:v>1941</c:v>
                      </c:pt>
                      <c:pt idx="15">
                        <c:v>1765</c:v>
                      </c:pt>
                      <c:pt idx="16">
                        <c:v>1910</c:v>
                      </c:pt>
                      <c:pt idx="17">
                        <c:v>1612</c:v>
                      </c:pt>
                      <c:pt idx="18">
                        <c:v>1101</c:v>
                      </c:pt>
                      <c:pt idx="19">
                        <c:v>1044</c:v>
                      </c:pt>
                      <c:pt idx="20">
                        <c:v>2454</c:v>
                      </c:pt>
                    </c:numCache>
                  </c:numRef>
                </c:val>
                <c:smooth val="0"/>
                <c:extLst xmlns:c15="http://schemas.microsoft.com/office/drawing/2012/chart">
                  <c:ext xmlns:c16="http://schemas.microsoft.com/office/drawing/2014/chart" uri="{C3380CC4-5D6E-409C-BE32-E72D297353CC}">
                    <c16:uniqueId val="{00000004-3007-4EC3-9EAF-6652A57B3A37}"/>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'30 Data CACI'!$A$8</c15:sqref>
                        </c15:formulaRef>
                      </c:ext>
                    </c:extLst>
                    <c:strCache>
                      <c:ptCount val="1"/>
                      <c:pt idx="0">
                        <c:v>South Cambs</c:v>
                      </c:pt>
                    </c:strCache>
                  </c:strRef>
                </c:tx>
                <c:spPr>
                  <a:ln w="22225" cap="rnd">
                    <a:solidFill>
                      <a:schemeClr val="accent5"/>
                    </a:solidFill>
                    <a:round/>
                  </a:ln>
                  <a:effectLst/>
                </c:spPr>
                <c:marker>
                  <c:symbol val="none"/>
                </c:marker>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CACI'!$B$8:$V$8</c15:sqref>
                        </c15:formulaRef>
                      </c:ext>
                    </c:extLst>
                    <c:numCache>
                      <c:formatCode>_-* #,##0_-;\-* #,##0_-;_-* "-"??_-;_-@_-</c:formatCode>
                      <c:ptCount val="21"/>
                      <c:pt idx="0">
                        <c:v>371</c:v>
                      </c:pt>
                      <c:pt idx="1">
                        <c:v>2084</c:v>
                      </c:pt>
                      <c:pt idx="2">
                        <c:v>3435</c:v>
                      </c:pt>
                      <c:pt idx="3">
                        <c:v>4378</c:v>
                      </c:pt>
                      <c:pt idx="4">
                        <c:v>4301</c:v>
                      </c:pt>
                      <c:pt idx="5">
                        <c:v>4447</c:v>
                      </c:pt>
                      <c:pt idx="6">
                        <c:v>4258</c:v>
                      </c:pt>
                      <c:pt idx="7">
                        <c:v>4462</c:v>
                      </c:pt>
                      <c:pt idx="8">
                        <c:v>4051</c:v>
                      </c:pt>
                      <c:pt idx="9">
                        <c:v>3986</c:v>
                      </c:pt>
                      <c:pt idx="10">
                        <c:v>3237</c:v>
                      </c:pt>
                      <c:pt idx="11">
                        <c:v>3107</c:v>
                      </c:pt>
                      <c:pt idx="12">
                        <c:v>2658</c:v>
                      </c:pt>
                      <c:pt idx="13">
                        <c:v>2199</c:v>
                      </c:pt>
                      <c:pt idx="14">
                        <c:v>1985</c:v>
                      </c:pt>
                      <c:pt idx="15">
                        <c:v>1849</c:v>
                      </c:pt>
                      <c:pt idx="16">
                        <c:v>2050</c:v>
                      </c:pt>
                      <c:pt idx="17">
                        <c:v>1779</c:v>
                      </c:pt>
                      <c:pt idx="18">
                        <c:v>1246</c:v>
                      </c:pt>
                      <c:pt idx="19">
                        <c:v>1210</c:v>
                      </c:pt>
                      <c:pt idx="20">
                        <c:v>2992</c:v>
                      </c:pt>
                    </c:numCache>
                  </c:numRef>
                </c:val>
                <c:smooth val="0"/>
                <c:extLst xmlns:c15="http://schemas.microsoft.com/office/drawing/2012/chart">
                  <c:ext xmlns:c16="http://schemas.microsoft.com/office/drawing/2014/chart" uri="{C3380CC4-5D6E-409C-BE32-E72D297353CC}">
                    <c16:uniqueId val="{00000005-3007-4EC3-9EAF-6652A57B3A37}"/>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'30 Data CACI'!$A$9</c15:sqref>
                        </c15:formulaRef>
                      </c:ext>
                    </c:extLst>
                    <c:strCache>
                      <c:ptCount val="1"/>
                      <c:pt idx="0">
                        <c:v>Forest Heath </c:v>
                      </c:pt>
                    </c:strCache>
                  </c:strRef>
                </c:tx>
                <c:spPr>
                  <a:ln w="22225"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CACI'!$B$9:$V$9</c15:sqref>
                        </c15:formulaRef>
                      </c:ext>
                    </c:extLst>
                    <c:numCache>
                      <c:formatCode>_-* #,##0_-;\-* #,##0_-;_-* "-"??_-;_-@_-</c:formatCode>
                      <c:ptCount val="21"/>
                      <c:pt idx="0">
                        <c:v>386</c:v>
                      </c:pt>
                      <c:pt idx="1">
                        <c:v>1816</c:v>
                      </c:pt>
                      <c:pt idx="2">
                        <c:v>2586</c:v>
                      </c:pt>
                      <c:pt idx="3">
                        <c:v>2921</c:v>
                      </c:pt>
                      <c:pt idx="4">
                        <c:v>2579</c:v>
                      </c:pt>
                      <c:pt idx="5">
                        <c:v>2421</c:v>
                      </c:pt>
                      <c:pt idx="6">
                        <c:v>2117</c:v>
                      </c:pt>
                      <c:pt idx="7">
                        <c:v>2028</c:v>
                      </c:pt>
                      <c:pt idx="8">
                        <c:v>1686</c:v>
                      </c:pt>
                      <c:pt idx="9">
                        <c:v>1523</c:v>
                      </c:pt>
                      <c:pt idx="10">
                        <c:v>1145</c:v>
                      </c:pt>
                      <c:pt idx="11">
                        <c:v>1022</c:v>
                      </c:pt>
                      <c:pt idx="12">
                        <c:v>814</c:v>
                      </c:pt>
                      <c:pt idx="13">
                        <c:v>630</c:v>
                      </c:pt>
                      <c:pt idx="14">
                        <c:v>536</c:v>
                      </c:pt>
                      <c:pt idx="15">
                        <c:v>473</c:v>
                      </c:pt>
                      <c:pt idx="16">
                        <c:v>495</c:v>
                      </c:pt>
                      <c:pt idx="17">
                        <c:v>403</c:v>
                      </c:pt>
                      <c:pt idx="18">
                        <c:v>266</c:v>
                      </c:pt>
                      <c:pt idx="19">
                        <c:v>245</c:v>
                      </c:pt>
                      <c:pt idx="20">
                        <c:v>539</c:v>
                      </c:pt>
                    </c:numCache>
                  </c:numRef>
                </c:val>
                <c:smooth val="0"/>
                <c:extLst xmlns:c15="http://schemas.microsoft.com/office/drawing/2012/chart">
                  <c:ext xmlns:c16="http://schemas.microsoft.com/office/drawing/2014/chart" uri="{C3380CC4-5D6E-409C-BE32-E72D297353CC}">
                    <c16:uniqueId val="{00000006-3007-4EC3-9EAF-6652A57B3A37}"/>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'30 Data CACI'!$A$10</c15:sqref>
                        </c15:formulaRef>
                      </c:ext>
                    </c:extLst>
                    <c:strCache>
                      <c:ptCount val="1"/>
                      <c:pt idx="0">
                        <c:v>St Edmundsbury</c:v>
                      </c:pt>
                    </c:strCache>
                  </c:strRef>
                </c:tx>
                <c:spPr>
                  <a:ln w="22225" cap="rnd">
                    <a:solidFill>
                      <a:schemeClr val="accent1">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CACI'!$B$10:$V$10</c15:sqref>
                        </c15:formulaRef>
                      </c:ext>
                    </c:extLst>
                    <c:numCache>
                      <c:formatCode>_-* #,##0_-;\-* #,##0_-;_-* "-"??_-;_-@_-</c:formatCode>
                      <c:ptCount val="21"/>
                      <c:pt idx="0">
                        <c:v>479</c:v>
                      </c:pt>
                      <c:pt idx="1">
                        <c:v>2398</c:v>
                      </c:pt>
                      <c:pt idx="2">
                        <c:v>3591</c:v>
                      </c:pt>
                      <c:pt idx="3">
                        <c:v>4240</c:v>
                      </c:pt>
                      <c:pt idx="4">
                        <c:v>3900</c:v>
                      </c:pt>
                      <c:pt idx="5">
                        <c:v>3804</c:v>
                      </c:pt>
                      <c:pt idx="6">
                        <c:v>3450</c:v>
                      </c:pt>
                      <c:pt idx="7">
                        <c:v>3428</c:v>
                      </c:pt>
                      <c:pt idx="8">
                        <c:v>2956</c:v>
                      </c:pt>
                      <c:pt idx="9">
                        <c:v>2765</c:v>
                      </c:pt>
                      <c:pt idx="10">
                        <c:v>2146</c:v>
                      </c:pt>
                      <c:pt idx="11">
                        <c:v>1975</c:v>
                      </c:pt>
                      <c:pt idx="12">
                        <c:v>1621</c:v>
                      </c:pt>
                      <c:pt idx="13">
                        <c:v>1291</c:v>
                      </c:pt>
                      <c:pt idx="14">
                        <c:v>1126</c:v>
                      </c:pt>
                      <c:pt idx="15">
                        <c:v>1017</c:v>
                      </c:pt>
                      <c:pt idx="16">
                        <c:v>1092</c:v>
                      </c:pt>
                      <c:pt idx="17">
                        <c:v>914</c:v>
                      </c:pt>
                      <c:pt idx="18">
                        <c:v>620</c:v>
                      </c:pt>
                      <c:pt idx="19">
                        <c:v>584</c:v>
                      </c:pt>
                      <c:pt idx="20">
                        <c:v>1355</c:v>
                      </c:pt>
                    </c:numCache>
                  </c:numRef>
                </c:val>
                <c:smooth val="0"/>
                <c:extLst xmlns:c15="http://schemas.microsoft.com/office/drawing/2012/chart">
                  <c:ext xmlns:c16="http://schemas.microsoft.com/office/drawing/2014/chart" uri="{C3380CC4-5D6E-409C-BE32-E72D297353CC}">
                    <c16:uniqueId val="{00000007-3007-4EC3-9EAF-6652A57B3A37}"/>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'30 Data CACI'!$A$11</c15:sqref>
                        </c15:formulaRef>
                      </c:ext>
                    </c:extLst>
                    <c:strCache>
                      <c:ptCount val="1"/>
                      <c:pt idx="0">
                        <c:v>Peterborough</c:v>
                      </c:pt>
                    </c:strCache>
                  </c:strRef>
                </c:tx>
                <c:spPr>
                  <a:ln w="22225" cap="rnd">
                    <a:solidFill>
                      <a:srgbClr val="7030A0"/>
                    </a:solidFill>
                    <a:round/>
                  </a:ln>
                  <a:effectLst/>
                </c:spPr>
                <c:marker>
                  <c:symbol val="none"/>
                </c:marker>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CACI'!$B$11:$V$11</c15:sqref>
                        </c15:formulaRef>
                      </c:ext>
                    </c:extLst>
                    <c:numCache>
                      <c:formatCode>_-* #,##0_-;\-* #,##0_-;_-* "-"??_-;_-@_-</c:formatCode>
                      <c:ptCount val="21"/>
                      <c:pt idx="0">
                        <c:v>1535</c:v>
                      </c:pt>
                      <c:pt idx="1">
                        <c:v>6527</c:v>
                      </c:pt>
                      <c:pt idx="2">
                        <c:v>8552</c:v>
                      </c:pt>
                      <c:pt idx="3">
                        <c:v>9095</c:v>
                      </c:pt>
                      <c:pt idx="4">
                        <c:v>7685</c:v>
                      </c:pt>
                      <c:pt idx="5">
                        <c:v>6995</c:v>
                      </c:pt>
                      <c:pt idx="6">
                        <c:v>5969</c:v>
                      </c:pt>
                      <c:pt idx="7">
                        <c:v>5603</c:v>
                      </c:pt>
                      <c:pt idx="8">
                        <c:v>4576</c:v>
                      </c:pt>
                      <c:pt idx="9">
                        <c:v>4068</c:v>
                      </c:pt>
                      <c:pt idx="10">
                        <c:v>3013</c:v>
                      </c:pt>
                      <c:pt idx="11">
                        <c:v>2657</c:v>
                      </c:pt>
                      <c:pt idx="12">
                        <c:v>2090</c:v>
                      </c:pt>
                      <c:pt idx="13">
                        <c:v>1603</c:v>
                      </c:pt>
                      <c:pt idx="14">
                        <c:v>1349</c:v>
                      </c:pt>
                      <c:pt idx="15">
                        <c:v>1181</c:v>
                      </c:pt>
                      <c:pt idx="16">
                        <c:v>1228</c:v>
                      </c:pt>
                      <c:pt idx="17">
                        <c:v>992</c:v>
                      </c:pt>
                      <c:pt idx="18">
                        <c:v>651</c:v>
                      </c:pt>
                      <c:pt idx="19">
                        <c:v>596</c:v>
                      </c:pt>
                      <c:pt idx="20">
                        <c:v>1304</c:v>
                      </c:pt>
                    </c:numCache>
                  </c:numRef>
                </c:val>
                <c:smooth val="0"/>
                <c:extLst xmlns:c15="http://schemas.microsoft.com/office/drawing/2012/chart">
                  <c:ext xmlns:c16="http://schemas.microsoft.com/office/drawing/2014/chart" uri="{C3380CC4-5D6E-409C-BE32-E72D297353CC}">
                    <c16:uniqueId val="{00000008-3007-4EC3-9EAF-6652A57B3A37}"/>
                  </c:ext>
                </c:extLst>
              </c15:ser>
            </c15:filteredLineSeries>
            <c15:filteredLineSeries>
              <c15:ser>
                <c:idx val="10"/>
                <c:order val="8"/>
                <c:tx>
                  <c:strRef>
                    <c:extLst xmlns:c15="http://schemas.microsoft.com/office/drawing/2012/chart">
                      <c:ext xmlns:c15="http://schemas.microsoft.com/office/drawing/2012/chart" uri="{02D57815-91ED-43cb-92C2-25804820EDAC}">
                        <c15:formulaRef>
                          <c15:sqref>'30 Data CACI'!$A$14</c15:sqref>
                        </c15:formulaRef>
                      </c:ext>
                    </c:extLst>
                    <c:strCache>
                      <c:ptCount val="1"/>
                      <c:pt idx="0">
                        <c:v>Greater Cambridge</c:v>
                      </c:pt>
                    </c:strCache>
                  </c:strRef>
                </c:tx>
                <c:spPr>
                  <a:ln w="22225" cap="rnd">
                    <a:solidFill>
                      <a:schemeClr val="accent6">
                        <a:lumMod val="75000"/>
                      </a:schemeClr>
                    </a:solidFill>
                    <a:round/>
                  </a:ln>
                  <a:effectLst/>
                </c:spPr>
                <c:marker>
                  <c:symbol val="none"/>
                </c:marker>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CACI'!$B$14:$V$14</c15:sqref>
                        </c15:formulaRef>
                      </c:ext>
                    </c:extLst>
                    <c:numCache>
                      <c:formatCode>_-* #,##0_-;\-* #,##0_-;_-* "-"??_-;_-@_-</c:formatCode>
                      <c:ptCount val="21"/>
                      <c:pt idx="0">
                        <c:v>646</c:v>
                      </c:pt>
                      <c:pt idx="1">
                        <c:v>3642</c:v>
                      </c:pt>
                      <c:pt idx="2">
                        <c:v>5996</c:v>
                      </c:pt>
                      <c:pt idx="3">
                        <c:v>7610</c:v>
                      </c:pt>
                      <c:pt idx="4">
                        <c:v>7435</c:v>
                      </c:pt>
                      <c:pt idx="5">
                        <c:v>7642</c:v>
                      </c:pt>
                      <c:pt idx="6">
                        <c:v>7274</c:v>
                      </c:pt>
                      <c:pt idx="7">
                        <c:v>7574</c:v>
                      </c:pt>
                      <c:pt idx="8">
                        <c:v>6833</c:v>
                      </c:pt>
                      <c:pt idx="9">
                        <c:v>6681</c:v>
                      </c:pt>
                      <c:pt idx="10">
                        <c:v>5395</c:v>
                      </c:pt>
                      <c:pt idx="11">
                        <c:v>5151</c:v>
                      </c:pt>
                      <c:pt idx="12">
                        <c:v>4384</c:v>
                      </c:pt>
                      <c:pt idx="13">
                        <c:v>3610</c:v>
                      </c:pt>
                      <c:pt idx="14">
                        <c:v>3244</c:v>
                      </c:pt>
                      <c:pt idx="15">
                        <c:v>3011</c:v>
                      </c:pt>
                      <c:pt idx="16">
                        <c:v>3326</c:v>
                      </c:pt>
                      <c:pt idx="17">
                        <c:v>2876</c:v>
                      </c:pt>
                      <c:pt idx="18">
                        <c:v>2007</c:v>
                      </c:pt>
                      <c:pt idx="19">
                        <c:v>1943</c:v>
                      </c:pt>
                      <c:pt idx="20">
                        <c:v>4778</c:v>
                      </c:pt>
                    </c:numCache>
                  </c:numRef>
                </c:val>
                <c:smooth val="0"/>
                <c:extLst xmlns:c15="http://schemas.microsoft.com/office/drawing/2012/chart">
                  <c:ext xmlns:c16="http://schemas.microsoft.com/office/drawing/2014/chart" uri="{C3380CC4-5D6E-409C-BE32-E72D297353CC}">
                    <c16:uniqueId val="{00000009-3007-4EC3-9EAF-6652A57B3A37}"/>
                  </c:ext>
                </c:extLst>
              </c15:ser>
            </c15:filteredLineSeries>
            <c15:filteredLineSeries>
              <c15:ser>
                <c:idx val="9"/>
                <c:order val="10"/>
                <c:tx>
                  <c:strRef>
                    <c:extLst xmlns:c15="http://schemas.microsoft.com/office/drawing/2012/chart">
                      <c:ext xmlns:c15="http://schemas.microsoft.com/office/drawing/2012/chart" uri="{02D57815-91ED-43cb-92C2-25804820EDAC}">
                        <c15:formulaRef>
                          <c15:sqref>'30 Data CACI'!$A$13</c15:sqref>
                        </c15:formulaRef>
                      </c:ext>
                    </c:extLst>
                    <c:strCache>
                      <c:ptCount val="1"/>
                      <c:pt idx="0">
                        <c:v>West Suffolk</c:v>
                      </c:pt>
                    </c:strCache>
                  </c:strRef>
                </c:tx>
                <c:spPr>
                  <a:ln w="22225" cap="rnd">
                    <a:solidFill>
                      <a:srgbClr val="FF00FF"/>
                    </a:solidFill>
                    <a:round/>
                  </a:ln>
                  <a:effectLst/>
                </c:spPr>
                <c:marker>
                  <c:symbol val="none"/>
                </c:marker>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CACI'!$B$13:$V$13</c15:sqref>
                        </c15:formulaRef>
                      </c:ext>
                    </c:extLst>
                    <c:numCache>
                      <c:formatCode>_-* #,##0_-;\-* #,##0_-;_-* "-"??_-;_-@_-</c:formatCode>
                      <c:ptCount val="21"/>
                      <c:pt idx="0">
                        <c:v>865</c:v>
                      </c:pt>
                      <c:pt idx="1">
                        <c:v>4214</c:v>
                      </c:pt>
                      <c:pt idx="2">
                        <c:v>6177</c:v>
                      </c:pt>
                      <c:pt idx="3">
                        <c:v>7161</c:v>
                      </c:pt>
                      <c:pt idx="4">
                        <c:v>6479</c:v>
                      </c:pt>
                      <c:pt idx="5">
                        <c:v>6225</c:v>
                      </c:pt>
                      <c:pt idx="6">
                        <c:v>5567</c:v>
                      </c:pt>
                      <c:pt idx="7">
                        <c:v>5456</c:v>
                      </c:pt>
                      <c:pt idx="8">
                        <c:v>4642</c:v>
                      </c:pt>
                      <c:pt idx="9">
                        <c:v>4288</c:v>
                      </c:pt>
                      <c:pt idx="10">
                        <c:v>3291</c:v>
                      </c:pt>
                      <c:pt idx="11">
                        <c:v>2997</c:v>
                      </c:pt>
                      <c:pt idx="12">
                        <c:v>2435</c:v>
                      </c:pt>
                      <c:pt idx="13">
                        <c:v>1921</c:v>
                      </c:pt>
                      <c:pt idx="14">
                        <c:v>1662</c:v>
                      </c:pt>
                      <c:pt idx="15">
                        <c:v>1490</c:v>
                      </c:pt>
                      <c:pt idx="16">
                        <c:v>1587</c:v>
                      </c:pt>
                      <c:pt idx="17">
                        <c:v>1317</c:v>
                      </c:pt>
                      <c:pt idx="18">
                        <c:v>886</c:v>
                      </c:pt>
                      <c:pt idx="19">
                        <c:v>829</c:v>
                      </c:pt>
                      <c:pt idx="20">
                        <c:v>1894</c:v>
                      </c:pt>
                    </c:numCache>
                  </c:numRef>
                </c:val>
                <c:smooth val="0"/>
                <c:extLst xmlns:c15="http://schemas.microsoft.com/office/drawing/2012/chart">
                  <c:ext xmlns:c16="http://schemas.microsoft.com/office/drawing/2014/chart" uri="{C3380CC4-5D6E-409C-BE32-E72D297353CC}">
                    <c16:uniqueId val="{0000000A-3007-4EC3-9EAF-6652A57B3A37}"/>
                  </c:ext>
                </c:extLst>
              </c15:ser>
            </c15:filteredLineSeries>
          </c:ext>
        </c:extLst>
      </c:lineChart>
      <c:lineChart>
        <c:grouping val="standard"/>
        <c:varyColors val="0"/>
        <c:ser>
          <c:idx val="8"/>
          <c:order val="9"/>
          <c:tx>
            <c:strRef>
              <c:f>'30 Data CACI'!$A$12</c:f>
              <c:strCache>
                <c:ptCount val="1"/>
                <c:pt idx="0">
                  <c:v>Total</c:v>
                </c:pt>
              </c:strCache>
              <c:extLst xmlns:c15="http://schemas.microsoft.com/office/drawing/2012/chart"/>
            </c:strRef>
          </c:tx>
          <c:spPr>
            <a:ln w="22225" cap="rnd">
              <a:solidFill>
                <a:schemeClr val="bg1">
                  <a:lumMod val="65000"/>
                </a:schemeClr>
              </a:solidFill>
              <a:round/>
            </a:ln>
            <a:effectLst/>
          </c:spPr>
          <c:marker>
            <c:symbol val="none"/>
          </c:marker>
          <c:cat>
            <c:strRef>
              <c:f>'30 Data CACI'!$B$3:$V$3</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extLst xmlns:c15="http://schemas.microsoft.com/office/drawing/2012/chart"/>
            </c:strRef>
          </c:cat>
          <c:val>
            <c:numRef>
              <c:f>'30 Data CACI'!$B$12:$V$12</c:f>
              <c:numCache>
                <c:formatCode>_-* #,##0_-;\-* #,##0_-;_-* "-"??_-;_-@_-</c:formatCode>
                <c:ptCount val="21"/>
                <c:pt idx="0">
                  <c:v>4904</c:v>
                </c:pt>
                <c:pt idx="1">
                  <c:v>23222</c:v>
                </c:pt>
                <c:pt idx="2">
                  <c:v>33514</c:v>
                </c:pt>
                <c:pt idx="3">
                  <c:v>38615</c:v>
                </c:pt>
                <c:pt idx="4">
                  <c:v>34938</c:v>
                </c:pt>
                <c:pt idx="5">
                  <c:v>33719</c:v>
                </c:pt>
                <c:pt idx="6">
                  <c:v>30367</c:v>
                </c:pt>
                <c:pt idx="7">
                  <c:v>30036</c:v>
                </c:pt>
                <c:pt idx="8">
                  <c:v>25829</c:v>
                </c:pt>
                <c:pt idx="9">
                  <c:v>24152</c:v>
                </c:pt>
                <c:pt idx="10">
                  <c:v>18754</c:v>
                </c:pt>
                <c:pt idx="11">
                  <c:v>17285</c:v>
                </c:pt>
                <c:pt idx="12">
                  <c:v>14221</c:v>
                </c:pt>
                <c:pt idx="13">
                  <c:v>11361</c:v>
                </c:pt>
                <c:pt idx="14">
                  <c:v>9938</c:v>
                </c:pt>
                <c:pt idx="15">
                  <c:v>9006</c:v>
                </c:pt>
                <c:pt idx="16">
                  <c:v>9707</c:v>
                </c:pt>
                <c:pt idx="17">
                  <c:v>8169</c:v>
                </c:pt>
                <c:pt idx="18">
                  <c:v>5566</c:v>
                </c:pt>
                <c:pt idx="19">
                  <c:v>5271</c:v>
                </c:pt>
                <c:pt idx="20">
                  <c:v>12382</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1-3007-4EC3-9EAF-6652A57B3A37}"/>
            </c:ext>
          </c:extLst>
        </c:ser>
        <c:dLbls>
          <c:showLegendKey val="0"/>
          <c:showVal val="0"/>
          <c:showCatName val="0"/>
          <c:showSerName val="0"/>
          <c:showPercent val="0"/>
          <c:showBubbleSize val="0"/>
        </c:dLbls>
        <c:marker val="1"/>
        <c:smooth val="0"/>
        <c:axId val="1258405984"/>
        <c:axId val="1258409592"/>
      </c:lineChart>
      <c:catAx>
        <c:axId val="60389494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5400000" spcFirstLastPara="1" vertOverflow="ellipsis" wrap="square" anchor="ctr" anchorCtr="1"/>
          <a:lstStyle/>
          <a:p>
            <a:pPr algn="ctr">
              <a:defRPr lang="en-US" sz="900" b="0" i="0" u="none" strike="noStrike" kern="1200" cap="none" spc="0" normalizeH="0" baseline="0">
                <a:solidFill>
                  <a:schemeClr val="dk1">
                    <a:lumMod val="50000"/>
                    <a:lumOff val="50000"/>
                  </a:schemeClr>
                </a:solidFill>
                <a:latin typeface="+mn-lt"/>
                <a:ea typeface="+mn-ea"/>
                <a:cs typeface="+mn-cs"/>
              </a:defRPr>
            </a:pPr>
            <a:endParaRPr lang="en-US"/>
          </a:p>
        </c:txPr>
        <c:crossAx val="603887072"/>
        <c:crosses val="autoZero"/>
        <c:auto val="1"/>
        <c:lblAlgn val="ctr"/>
        <c:lblOffset val="100"/>
        <c:noMultiLvlLbl val="0"/>
      </c:catAx>
      <c:valAx>
        <c:axId val="603887072"/>
        <c:scaling>
          <c:orientation val="minMax"/>
        </c:scaling>
        <c:delete val="0"/>
        <c:axPos val="l"/>
        <c:majorGridlines>
          <c:spPr>
            <a:ln w="9525" cap="flat" cmpd="sng" algn="ctr">
              <a:solidFill>
                <a:schemeClr val="dk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603894944"/>
        <c:crosses val="autoZero"/>
        <c:crossBetween val="between"/>
      </c:valAx>
      <c:valAx>
        <c:axId val="1258409592"/>
        <c:scaling>
          <c:orientation val="minMax"/>
        </c:scaling>
        <c:delete val="0"/>
        <c:axPos val="r"/>
        <c:numFmt formatCode="_-* #,##0_-;\-* #,##0_-;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1258405984"/>
        <c:crosses val="max"/>
        <c:crossBetween val="between"/>
      </c:valAx>
      <c:catAx>
        <c:axId val="1258405984"/>
        <c:scaling>
          <c:orientation val="minMax"/>
        </c:scaling>
        <c:delete val="1"/>
        <c:axPos val="b"/>
        <c:numFmt formatCode="General" sourceLinked="1"/>
        <c:majorTickMark val="out"/>
        <c:minorTickMark val="none"/>
        <c:tickLblPos val="nextTo"/>
        <c:crossAx val="1258409592"/>
        <c:crosses val="autoZero"/>
        <c:auto val="1"/>
        <c:lblAlgn val="ctr"/>
        <c:lblOffset val="100"/>
        <c:noMultiLvlLbl val="0"/>
      </c:catAx>
      <c:spPr>
        <a:solidFill>
          <a:schemeClr val="bg1"/>
        </a:solidFill>
        <a:ln>
          <a:noFill/>
        </a:ln>
        <a:effectLst/>
      </c:spPr>
    </c:plotArea>
    <c:legend>
      <c:legendPos val="t"/>
      <c:overlay val="1"/>
      <c:spPr>
        <a:solidFill>
          <a:schemeClr val="bg1"/>
        </a:solidFill>
        <a:ln>
          <a:noFill/>
        </a:ln>
        <a:effectLst/>
      </c:spPr>
      <c:txPr>
        <a:bodyPr rot="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'30 Data CACI'!$A$119</c:f>
              <c:strCache>
                <c:ptCount val="1"/>
                <c:pt idx="0">
                  <c:v>East Cambs 2016-17</c:v>
                </c:pt>
              </c:strCache>
            </c:strRef>
          </c:tx>
          <c:spPr>
            <a:solidFill>
              <a:schemeClr val="accent1"/>
            </a:solidFill>
            <a:ln>
              <a:noFill/>
            </a:ln>
            <a:effectLst/>
          </c:spPr>
          <c:invertIfNegative val="0"/>
          <c:cat>
            <c:strRef>
              <c:f>'30 Data CACI'!$B$118:$V$118</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f>'30 Data CACI'!$B$119:$V$119</c:f>
              <c:numCache>
                <c:formatCode>_-* #,##0_-;\-* #,##0_-;_-* "-"??_-;_-@_-</c:formatCode>
                <c:ptCount val="21"/>
                <c:pt idx="0">
                  <c:v>575</c:v>
                </c:pt>
                <c:pt idx="1">
                  <c:v>2078</c:v>
                </c:pt>
                <c:pt idx="2">
                  <c:v>2871</c:v>
                </c:pt>
                <c:pt idx="3">
                  <c:v>3151</c:v>
                </c:pt>
                <c:pt idx="4">
                  <c:v>3045</c:v>
                </c:pt>
                <c:pt idx="5">
                  <c:v>3019</c:v>
                </c:pt>
                <c:pt idx="6">
                  <c:v>2910</c:v>
                </c:pt>
                <c:pt idx="7">
                  <c:v>2562</c:v>
                </c:pt>
                <c:pt idx="8">
                  <c:v>2428</c:v>
                </c:pt>
                <c:pt idx="9">
                  <c:v>2035</c:v>
                </c:pt>
                <c:pt idx="10">
                  <c:v>1848</c:v>
                </c:pt>
                <c:pt idx="11">
                  <c:v>1608</c:v>
                </c:pt>
                <c:pt idx="12">
                  <c:v>1450</c:v>
                </c:pt>
                <c:pt idx="13">
                  <c:v>1173</c:v>
                </c:pt>
                <c:pt idx="14">
                  <c:v>944</c:v>
                </c:pt>
                <c:pt idx="15">
                  <c:v>773</c:v>
                </c:pt>
                <c:pt idx="16">
                  <c:v>770</c:v>
                </c:pt>
                <c:pt idx="17">
                  <c:v>670</c:v>
                </c:pt>
                <c:pt idx="18">
                  <c:v>271</c:v>
                </c:pt>
                <c:pt idx="19">
                  <c:v>396</c:v>
                </c:pt>
                <c:pt idx="20">
                  <c:v>2338</c:v>
                </c:pt>
              </c:numCache>
            </c:numRef>
          </c:val>
          <c:extLst xmlns:c15="http://schemas.microsoft.com/office/drawing/2012/chart">
            <c:ext xmlns:c16="http://schemas.microsoft.com/office/drawing/2014/chart" uri="{C3380CC4-5D6E-409C-BE32-E72D297353CC}">
              <c16:uniqueId val="{00000000-458B-4A82-BD6C-ADE12A906F2B}"/>
            </c:ext>
          </c:extLst>
        </c:ser>
        <c:ser>
          <c:idx val="1"/>
          <c:order val="1"/>
          <c:tx>
            <c:strRef>
              <c:f>'30 Data CACI'!$A$120</c:f>
              <c:strCache>
                <c:ptCount val="1"/>
                <c:pt idx="0">
                  <c:v>East Cambs  2020-21</c:v>
                </c:pt>
              </c:strCache>
            </c:strRef>
          </c:tx>
          <c:spPr>
            <a:solidFill>
              <a:schemeClr val="accent2"/>
            </a:solidFill>
            <a:ln>
              <a:noFill/>
            </a:ln>
            <a:effectLst/>
          </c:spPr>
          <c:invertIfNegative val="0"/>
          <c:cat>
            <c:strRef>
              <c:f>'30 Data CACI'!$B$118:$V$118</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f>'30 Data CACI'!$B$120:$V$120</c:f>
              <c:numCache>
                <c:formatCode>_-* #,##0_-;\-* #,##0_-;_-* "-"??_-;_-@_-</c:formatCode>
                <c:ptCount val="21"/>
                <c:pt idx="0">
                  <c:v>335</c:v>
                </c:pt>
                <c:pt idx="1">
                  <c:v>1724</c:v>
                </c:pt>
                <c:pt idx="2">
                  <c:v>2660</c:v>
                </c:pt>
                <c:pt idx="3">
                  <c:v>3216</c:v>
                </c:pt>
                <c:pt idx="4">
                  <c:v>3016</c:v>
                </c:pt>
                <c:pt idx="5">
                  <c:v>2990</c:v>
                </c:pt>
                <c:pt idx="6">
                  <c:v>2752</c:v>
                </c:pt>
                <c:pt idx="7">
                  <c:v>2773</c:v>
                </c:pt>
                <c:pt idx="8">
                  <c:v>2423</c:v>
                </c:pt>
                <c:pt idx="9">
                  <c:v>2298</c:v>
                </c:pt>
                <c:pt idx="10">
                  <c:v>1805</c:v>
                </c:pt>
                <c:pt idx="11">
                  <c:v>1679</c:v>
                </c:pt>
                <c:pt idx="12">
                  <c:v>1394</c:v>
                </c:pt>
                <c:pt idx="13">
                  <c:v>1121</c:v>
                </c:pt>
                <c:pt idx="14">
                  <c:v>986</c:v>
                </c:pt>
                <c:pt idx="15">
                  <c:v>898</c:v>
                </c:pt>
                <c:pt idx="16">
                  <c:v>971</c:v>
                </c:pt>
                <c:pt idx="17">
                  <c:v>820</c:v>
                </c:pt>
                <c:pt idx="18">
                  <c:v>560</c:v>
                </c:pt>
                <c:pt idx="19">
                  <c:v>531</c:v>
                </c:pt>
                <c:pt idx="20">
                  <c:v>1246</c:v>
                </c:pt>
              </c:numCache>
            </c:numRef>
          </c:val>
          <c:extLst xmlns:c15="http://schemas.microsoft.com/office/drawing/2012/chart">
            <c:ext xmlns:c16="http://schemas.microsoft.com/office/drawing/2014/chart" uri="{C3380CC4-5D6E-409C-BE32-E72D297353CC}">
              <c16:uniqueId val="{00000001-458B-4A82-BD6C-ADE12A906F2B}"/>
            </c:ext>
          </c:extLst>
        </c:ser>
        <c:dLbls>
          <c:showLegendKey val="0"/>
          <c:showVal val="0"/>
          <c:showCatName val="0"/>
          <c:showSerName val="0"/>
          <c:showPercent val="0"/>
          <c:showBubbleSize val="0"/>
        </c:dLbls>
        <c:gapWidth val="219"/>
        <c:overlap val="-27"/>
        <c:axId val="335419264"/>
        <c:axId val="335420800"/>
        <c:extLst/>
      </c:barChart>
      <c:catAx>
        <c:axId val="33541926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5420800"/>
        <c:crosses val="autoZero"/>
        <c:auto val="1"/>
        <c:lblAlgn val="ctr"/>
        <c:lblOffset val="100"/>
        <c:noMultiLvlLbl val="0"/>
      </c:catAx>
      <c:valAx>
        <c:axId val="335420800"/>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5419264"/>
        <c:crosses val="autoZero"/>
        <c:crossBetween val="between"/>
      </c:valAx>
      <c:spPr>
        <a:noFill/>
        <a:ln>
          <a:noFill/>
        </a:ln>
        <a:effectLst/>
      </c:spPr>
    </c:plotArea>
    <c:legend>
      <c:legendPos val="t"/>
      <c:overlay val="1"/>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602044385512867E-2"/>
          <c:y val="3.3781994656302661E-2"/>
          <c:w val="0.88528114382075529"/>
          <c:h val="0.60800553473366992"/>
        </c:manualLayout>
      </c:layout>
      <c:lineChart>
        <c:grouping val="standard"/>
        <c:varyColors val="0"/>
        <c:ser>
          <c:idx val="0"/>
          <c:order val="0"/>
          <c:tx>
            <c:strRef>
              <c:f>'38 Data annual-price'!$D$342:$D$343</c:f>
              <c:strCache>
                <c:ptCount val="2"/>
                <c:pt idx="0">
                  <c:v>Whole area</c:v>
                </c:pt>
                <c:pt idx="1">
                  <c:v> 1bed min </c:v>
                </c:pt>
              </c:strCache>
            </c:strRef>
          </c:tx>
          <c:spPr>
            <a:ln w="19050" cap="rnd">
              <a:solidFill>
                <a:srgbClr val="FF0000"/>
              </a:solidFill>
              <a:prstDash val="sysDash"/>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annual-price'!$D$344:$D$354</c:f>
              <c:numCache>
                <c:formatCode>_-"£"* #,##0_-;\-"£"* #,##0_-;_-"£"* "-"??_-;_-@_-</c:formatCode>
                <c:ptCount val="11"/>
                <c:pt idx="0">
                  <c:v>4475.6399999999994</c:v>
                </c:pt>
                <c:pt idx="1">
                  <c:v>3895.3199999999997</c:v>
                </c:pt>
                <c:pt idx="2">
                  <c:v>4523.4799999999996</c:v>
                </c:pt>
                <c:pt idx="3">
                  <c:v>6721.5199999999995</c:v>
                </c:pt>
                <c:pt idx="4">
                  <c:v>4732</c:v>
                </c:pt>
                <c:pt idx="5">
                  <c:v>5928</c:v>
                </c:pt>
                <c:pt idx="6">
                  <c:v>4732</c:v>
                </c:pt>
                <c:pt idx="7">
                  <c:v>3380</c:v>
                </c:pt>
                <c:pt idx="8">
                  <c:v>4082</c:v>
                </c:pt>
                <c:pt idx="9">
                  <c:v>6474</c:v>
                </c:pt>
                <c:pt idx="10">
                  <c:v>6825</c:v>
                </c:pt>
              </c:numCache>
            </c:numRef>
          </c:val>
          <c:smooth val="0"/>
          <c:extLst>
            <c:ext xmlns:c16="http://schemas.microsoft.com/office/drawing/2014/chart" uri="{C3380CC4-5D6E-409C-BE32-E72D297353CC}">
              <c16:uniqueId val="{00000000-FAA2-4F90-8952-0A45840EDD31}"/>
            </c:ext>
          </c:extLst>
        </c:ser>
        <c:ser>
          <c:idx val="3"/>
          <c:order val="3"/>
          <c:tx>
            <c:strRef>
              <c:f>'38 Data annual-price'!$G$342:$G$343</c:f>
              <c:strCache>
                <c:ptCount val="2"/>
                <c:pt idx="0">
                  <c:v>Whole area</c:v>
                </c:pt>
                <c:pt idx="1">
                  <c:v> 1bed max </c:v>
                </c:pt>
              </c:strCache>
            </c:strRef>
          </c:tx>
          <c:spPr>
            <a:ln w="19050" cap="rnd">
              <a:solidFill>
                <a:srgbClr val="FF000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annual-price'!$G$344:$G$354</c:f>
              <c:numCache>
                <c:formatCode>_-"£"* #,##0_-;\-"£"* #,##0_-;_-"£"* "-"??_-;_-@_-</c:formatCode>
                <c:ptCount val="11"/>
                <c:pt idx="0">
                  <c:v>4595.76</c:v>
                </c:pt>
                <c:pt idx="1">
                  <c:v>4927.5200000000004</c:v>
                </c:pt>
                <c:pt idx="2">
                  <c:v>6781.32</c:v>
                </c:pt>
                <c:pt idx="3">
                  <c:v>7095.4</c:v>
                </c:pt>
                <c:pt idx="4">
                  <c:v>9399</c:v>
                </c:pt>
                <c:pt idx="5">
                  <c:v>11765</c:v>
                </c:pt>
                <c:pt idx="6">
                  <c:v>12012</c:v>
                </c:pt>
                <c:pt idx="7">
                  <c:v>11232</c:v>
                </c:pt>
                <c:pt idx="8">
                  <c:v>13429</c:v>
                </c:pt>
                <c:pt idx="9">
                  <c:v>14976</c:v>
                </c:pt>
                <c:pt idx="10">
                  <c:v>16705</c:v>
                </c:pt>
              </c:numCache>
            </c:numRef>
          </c:val>
          <c:smooth val="0"/>
          <c:extLst>
            <c:ext xmlns:c16="http://schemas.microsoft.com/office/drawing/2014/chart" uri="{C3380CC4-5D6E-409C-BE32-E72D297353CC}">
              <c16:uniqueId val="{00000001-FAA2-4F90-8952-0A45840EDD31}"/>
            </c:ext>
          </c:extLst>
        </c:ser>
        <c:dLbls>
          <c:showLegendKey val="0"/>
          <c:showVal val="0"/>
          <c:showCatName val="0"/>
          <c:showSerName val="0"/>
          <c:showPercent val="0"/>
          <c:showBubbleSize val="0"/>
        </c:dLbls>
        <c:marker val="1"/>
        <c:smooth val="0"/>
        <c:axId val="1307753952"/>
        <c:axId val="1307752968"/>
        <c:extLst>
          <c:ext xmlns:c15="http://schemas.microsoft.com/office/drawing/2012/chart" uri="{02D57815-91ED-43cb-92C2-25804820EDAC}">
            <c15:filteredLineSeries>
              <c15:ser>
                <c:idx val="4"/>
                <c:order val="1"/>
                <c:tx>
                  <c:strRef>
                    <c:extLst>
                      <c:ext uri="{02D57815-91ED-43cb-92C2-25804820EDAC}">
                        <c15:formulaRef>
                          <c15:sqref>'38 Data annual-price'!$E$342:$E$343</c15:sqref>
                        </c15:formulaRef>
                      </c:ext>
                    </c:extLst>
                    <c:strCache>
                      <c:ptCount val="2"/>
                      <c:pt idx="0">
                        <c:v>Whole area</c:v>
                      </c:pt>
                      <c:pt idx="1">
                        <c:v> 2bed min </c:v>
                      </c:pt>
                    </c:strCache>
                  </c:strRef>
                </c:tx>
                <c:spPr>
                  <a:ln w="19050" cap="rnd">
                    <a:solidFill>
                      <a:schemeClr val="accent5"/>
                    </a:solidFill>
                    <a:round/>
                  </a:ln>
                  <a:effectLst/>
                </c:spPr>
                <c:marker>
                  <c:symbol val="none"/>
                </c:marker>
                <c:cat>
                  <c:strRef>
                    <c:extLst>
                      <c:ex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c:ext uri="{02D57815-91ED-43cb-92C2-25804820EDAC}">
                        <c15:formulaRef>
                          <c15:sqref>'38 Data annual-price'!$E$344:$E$354</c15:sqref>
                        </c15:formulaRef>
                      </c:ext>
                    </c:extLst>
                    <c:numCache>
                      <c:formatCode>_-"£"* #,##0_-;\-"£"* #,##0_-;_-"£"* "-"??_-;_-@_-</c:formatCode>
                      <c:ptCount val="11"/>
                      <c:pt idx="0">
                        <c:v>5248.88</c:v>
                      </c:pt>
                      <c:pt idx="1">
                        <c:v>4581.72</c:v>
                      </c:pt>
                      <c:pt idx="2">
                        <c:v>5610.28</c:v>
                      </c:pt>
                      <c:pt idx="3">
                        <c:v>7833.8</c:v>
                      </c:pt>
                      <c:pt idx="4">
                        <c:v>6071</c:v>
                      </c:pt>
                      <c:pt idx="5">
                        <c:v>7592</c:v>
                      </c:pt>
                      <c:pt idx="6">
                        <c:v>7098</c:v>
                      </c:pt>
                      <c:pt idx="7">
                        <c:v>4667</c:v>
                      </c:pt>
                      <c:pt idx="8">
                        <c:v>5239</c:v>
                      </c:pt>
                      <c:pt idx="9">
                        <c:v>7046</c:v>
                      </c:pt>
                      <c:pt idx="10">
                        <c:v>7709</c:v>
                      </c:pt>
                    </c:numCache>
                  </c:numRef>
                </c:val>
                <c:smooth val="0"/>
                <c:extLst>
                  <c:ext xmlns:c16="http://schemas.microsoft.com/office/drawing/2014/chart" uri="{C3380CC4-5D6E-409C-BE32-E72D297353CC}">
                    <c16:uniqueId val="{00000009-FAA2-4F90-8952-0A45840EDD31}"/>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'38 Data annual-price'!$F$342:$F$343</c15:sqref>
                        </c15:formulaRef>
                      </c:ext>
                    </c:extLst>
                    <c:strCache>
                      <c:ptCount val="2"/>
                      <c:pt idx="0">
                        <c:v>Whole area</c:v>
                      </c:pt>
                      <c:pt idx="1">
                        <c:v> 3bed min </c:v>
                      </c:pt>
                    </c:strCache>
                  </c:strRef>
                </c:tx>
                <c:spPr>
                  <a:ln w="19050"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annual-price'!$F$344:$F$354</c15:sqref>
                        </c15:formulaRef>
                      </c:ext>
                    </c:extLst>
                    <c:numCache>
                      <c:formatCode>_-"£"* #,##0_-;\-"£"* #,##0_-;_-"£"* "-"??_-;_-@_-</c:formatCode>
                      <c:ptCount val="11"/>
                      <c:pt idx="0">
                        <c:v>5712.72</c:v>
                      </c:pt>
                      <c:pt idx="1">
                        <c:v>4899.4399999999996</c:v>
                      </c:pt>
                      <c:pt idx="2">
                        <c:v>6334.6399999999994</c:v>
                      </c:pt>
                      <c:pt idx="3">
                        <c:v>9330.8799999999992</c:v>
                      </c:pt>
                      <c:pt idx="4">
                        <c:v>7280</c:v>
                      </c:pt>
                      <c:pt idx="5">
                        <c:v>9113</c:v>
                      </c:pt>
                      <c:pt idx="6">
                        <c:v>9100</c:v>
                      </c:pt>
                      <c:pt idx="7">
                        <c:v>8827</c:v>
                      </c:pt>
                      <c:pt idx="8">
                        <c:v>10465</c:v>
                      </c:pt>
                      <c:pt idx="9">
                        <c:v>11219</c:v>
                      </c:pt>
                      <c:pt idx="10">
                        <c:v>11648</c:v>
                      </c:pt>
                    </c:numCache>
                  </c:numRef>
                </c:val>
                <c:smooth val="0"/>
                <c:extLst xmlns:c15="http://schemas.microsoft.com/office/drawing/2012/chart">
                  <c:ext xmlns:c16="http://schemas.microsoft.com/office/drawing/2014/chart" uri="{C3380CC4-5D6E-409C-BE32-E72D297353CC}">
                    <c16:uniqueId val="{0000000A-FAA2-4F90-8952-0A45840EDD31}"/>
                  </c:ext>
                </c:extLst>
              </c15:ser>
            </c15:filteredLineSeries>
            <c15:filteredLineSeries>
              <c15:ser>
                <c:idx val="1"/>
                <c:order val="4"/>
                <c:tx>
                  <c:strRef>
                    <c:extLst xmlns:c15="http://schemas.microsoft.com/office/drawing/2012/chart">
                      <c:ext xmlns:c15="http://schemas.microsoft.com/office/drawing/2012/chart" uri="{02D57815-91ED-43cb-92C2-25804820EDAC}">
                        <c15:formulaRef>
                          <c15:sqref>'38 Data annual-price'!$H$342:$H$343</c15:sqref>
                        </c15:formulaRef>
                      </c:ext>
                    </c:extLst>
                    <c:strCache>
                      <c:ptCount val="2"/>
                      <c:pt idx="0">
                        <c:v>Whole area</c:v>
                      </c:pt>
                      <c:pt idx="1">
                        <c:v> 2bed max </c:v>
                      </c:pt>
                    </c:strCache>
                  </c:strRef>
                </c:tx>
                <c:spPr>
                  <a:ln w="19050" cap="rnd">
                    <a:solidFill>
                      <a:schemeClr val="accent2"/>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annual-price'!$H$344:$H$354</c15:sqref>
                        </c15:formulaRef>
                      </c:ext>
                    </c:extLst>
                    <c:numCache>
                      <c:formatCode>_-"£"* #,##0_-;\-"£"* #,##0_-;_-"£"* "-"??_-;_-@_-</c:formatCode>
                      <c:ptCount val="11"/>
                      <c:pt idx="0">
                        <c:v>5397.5999999999995</c:v>
                      </c:pt>
                      <c:pt idx="1">
                        <c:v>5819.84</c:v>
                      </c:pt>
                      <c:pt idx="2">
                        <c:v>7924.2799999999988</c:v>
                      </c:pt>
                      <c:pt idx="3">
                        <c:v>8174.4</c:v>
                      </c:pt>
                      <c:pt idx="4">
                        <c:v>12376</c:v>
                      </c:pt>
                      <c:pt idx="5">
                        <c:v>15483</c:v>
                      </c:pt>
                      <c:pt idx="6">
                        <c:v>17433</c:v>
                      </c:pt>
                      <c:pt idx="7">
                        <c:v>15145</c:v>
                      </c:pt>
                      <c:pt idx="8">
                        <c:v>18356</c:v>
                      </c:pt>
                      <c:pt idx="9">
                        <c:v>21190</c:v>
                      </c:pt>
                      <c:pt idx="10">
                        <c:v>23868</c:v>
                      </c:pt>
                    </c:numCache>
                  </c:numRef>
                </c:val>
                <c:smooth val="0"/>
                <c:extLst xmlns:c15="http://schemas.microsoft.com/office/drawing/2012/chart">
                  <c:ext xmlns:c16="http://schemas.microsoft.com/office/drawing/2014/chart" uri="{C3380CC4-5D6E-409C-BE32-E72D297353CC}">
                    <c16:uniqueId val="{0000000B-FAA2-4F90-8952-0A45840EDD31}"/>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'38 Data annual-price'!$I$342:$I$343</c15:sqref>
                        </c15:formulaRef>
                      </c:ext>
                    </c:extLst>
                    <c:strCache>
                      <c:ptCount val="2"/>
                      <c:pt idx="0">
                        <c:v>Whole area</c:v>
                      </c:pt>
                      <c:pt idx="1">
                        <c:v> 3bed max </c:v>
                      </c:pt>
                    </c:strCache>
                  </c:strRef>
                </c:tx>
                <c:spPr>
                  <a:ln w="19050"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annual-price'!$I$344:$I$354</c15:sqref>
                        </c15:formulaRef>
                      </c:ext>
                    </c:extLst>
                    <c:numCache>
                      <c:formatCode>_-"£"* #,##0_-;\-"£"* #,##0_-;_-"£"* "-"??_-;_-@_-</c:formatCode>
                      <c:ptCount val="11"/>
                      <c:pt idx="0">
                        <c:v>5951.4000000000005</c:v>
                      </c:pt>
                      <c:pt idx="1">
                        <c:v>6414.2</c:v>
                      </c:pt>
                      <c:pt idx="2">
                        <c:v>9071.4</c:v>
                      </c:pt>
                      <c:pt idx="3">
                        <c:v>9592.44</c:v>
                      </c:pt>
                      <c:pt idx="4">
                        <c:v>14040</c:v>
                      </c:pt>
                      <c:pt idx="5">
                        <c:v>17563</c:v>
                      </c:pt>
                      <c:pt idx="6">
                        <c:v>21580</c:v>
                      </c:pt>
                      <c:pt idx="7">
                        <c:v>21749</c:v>
                      </c:pt>
                      <c:pt idx="8">
                        <c:v>24843</c:v>
                      </c:pt>
                      <c:pt idx="9">
                        <c:v>24245</c:v>
                      </c:pt>
                      <c:pt idx="10">
                        <c:v>26975</c:v>
                      </c:pt>
                    </c:numCache>
                  </c:numRef>
                </c:val>
                <c:smooth val="0"/>
                <c:extLst xmlns:c15="http://schemas.microsoft.com/office/drawing/2012/chart">
                  <c:ext xmlns:c16="http://schemas.microsoft.com/office/drawing/2014/chart" uri="{C3380CC4-5D6E-409C-BE32-E72D297353CC}">
                    <c16:uniqueId val="{0000000C-FAA2-4F90-8952-0A45840EDD31}"/>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'38 Data annual-price'!$K$342:$K$343</c15:sqref>
                        </c15:formulaRef>
                      </c:ext>
                    </c:extLst>
                    <c:strCache>
                      <c:ptCount val="2"/>
                      <c:pt idx="0">
                        <c:v>Cambridge</c:v>
                      </c:pt>
                      <c:pt idx="1">
                        <c:v> 2bed </c:v>
                      </c:pt>
                    </c:strCache>
                  </c:strRef>
                </c:tx>
                <c:spPr>
                  <a:ln w="19050" cap="rnd">
                    <a:solidFill>
                      <a:schemeClr val="accent2">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annual-price'!$K$344:$K$354</c15:sqref>
                        </c15:formulaRef>
                      </c:ext>
                    </c:extLst>
                    <c:numCache>
                      <c:formatCode>_-"£"* #,##0_-;\-"£"* #,##0_-;_-"£"* "-"??_-;_-@_-</c:formatCode>
                      <c:ptCount val="11"/>
                      <c:pt idx="0">
                        <c:v>5248.88</c:v>
                      </c:pt>
                      <c:pt idx="1">
                        <c:v>5819.84</c:v>
                      </c:pt>
                      <c:pt idx="2">
                        <c:v>7663.24</c:v>
                      </c:pt>
                      <c:pt idx="3">
                        <c:v>8174.4</c:v>
                      </c:pt>
                      <c:pt idx="4">
                        <c:v>12376</c:v>
                      </c:pt>
                      <c:pt idx="5">
                        <c:v>15483</c:v>
                      </c:pt>
                      <c:pt idx="6">
                        <c:v>17433</c:v>
                      </c:pt>
                      <c:pt idx="7">
                        <c:v>15145</c:v>
                      </c:pt>
                      <c:pt idx="8">
                        <c:v>18356</c:v>
                      </c:pt>
                      <c:pt idx="9">
                        <c:v>21190</c:v>
                      </c:pt>
                      <c:pt idx="10">
                        <c:v>23868</c:v>
                      </c:pt>
                    </c:numCache>
                  </c:numRef>
                </c:val>
                <c:smooth val="0"/>
                <c:extLst xmlns:c15="http://schemas.microsoft.com/office/drawing/2012/chart">
                  <c:ext xmlns:c16="http://schemas.microsoft.com/office/drawing/2014/chart" uri="{C3380CC4-5D6E-409C-BE32-E72D297353CC}">
                    <c16:uniqueId val="{0000000D-FAA2-4F90-8952-0A45840EDD31}"/>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'38 Data annual-price'!$L$342:$L$343</c15:sqref>
                        </c15:formulaRef>
                      </c:ext>
                    </c:extLst>
                    <c:strCache>
                      <c:ptCount val="2"/>
                      <c:pt idx="0">
                        <c:v>Cambridge</c:v>
                      </c:pt>
                      <c:pt idx="1">
                        <c:v> 3bed </c:v>
                      </c:pt>
                    </c:strCache>
                  </c:strRef>
                </c:tx>
                <c:spPr>
                  <a:ln w="19050" cap="rnd">
                    <a:solidFill>
                      <a:schemeClr val="accent3">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annual-price'!$L$344:$L$354</c15:sqref>
                        </c15:formulaRef>
                      </c:ext>
                    </c:extLst>
                    <c:numCache>
                      <c:formatCode>_-"£"* #,##0_-;\-"£"* #,##0_-;_-"£"* "-"??_-;_-@_-</c:formatCode>
                      <c:ptCount val="11"/>
                      <c:pt idx="0">
                        <c:v>5951.4000000000005</c:v>
                      </c:pt>
                      <c:pt idx="1">
                        <c:v>6406.4000000000005</c:v>
                      </c:pt>
                      <c:pt idx="2">
                        <c:v>8747.44</c:v>
                      </c:pt>
                      <c:pt idx="3">
                        <c:v>9592.44</c:v>
                      </c:pt>
                      <c:pt idx="4">
                        <c:v>14040</c:v>
                      </c:pt>
                      <c:pt idx="5">
                        <c:v>17563</c:v>
                      </c:pt>
                      <c:pt idx="6">
                        <c:v>21580</c:v>
                      </c:pt>
                      <c:pt idx="7">
                        <c:v>21749</c:v>
                      </c:pt>
                      <c:pt idx="8">
                        <c:v>24843</c:v>
                      </c:pt>
                      <c:pt idx="9">
                        <c:v>24245</c:v>
                      </c:pt>
                      <c:pt idx="10">
                        <c:v>26975</c:v>
                      </c:pt>
                    </c:numCache>
                  </c:numRef>
                </c:val>
                <c:smooth val="0"/>
                <c:extLst xmlns:c15="http://schemas.microsoft.com/office/drawing/2012/chart">
                  <c:ext xmlns:c16="http://schemas.microsoft.com/office/drawing/2014/chart" uri="{C3380CC4-5D6E-409C-BE32-E72D297353CC}">
                    <c16:uniqueId val="{0000000E-FAA2-4F90-8952-0A45840EDD31}"/>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'38 Data annual-price'!$N$342:$N$343</c15:sqref>
                        </c15:formulaRef>
                      </c:ext>
                    </c:extLst>
                    <c:strCache>
                      <c:ptCount val="2"/>
                      <c:pt idx="0">
                        <c:v>East Cambridgeshire</c:v>
                      </c:pt>
                      <c:pt idx="1">
                        <c:v> 2bed </c:v>
                      </c:pt>
                    </c:strCache>
                  </c:strRef>
                </c:tx>
                <c:spPr>
                  <a:ln w="19050" cap="rnd">
                    <a:solidFill>
                      <a:schemeClr val="accent5">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annual-price'!$N$344:$N$354</c15:sqref>
                        </c15:formulaRef>
                      </c:ext>
                    </c:extLst>
                    <c:numCache>
                      <c:formatCode>_-"£"* #,##0_-;\-"£"* #,##0_-;_-"£"* "-"??_-;_-@_-</c:formatCode>
                      <c:ptCount val="11"/>
                      <c:pt idx="1">
                        <c:v>5236.4000000000005</c:v>
                      </c:pt>
                      <c:pt idx="2">
                        <c:v>6609.72</c:v>
                      </c:pt>
                      <c:pt idx="4">
                        <c:v>7228</c:v>
                      </c:pt>
                      <c:pt idx="5">
                        <c:v>9061</c:v>
                      </c:pt>
                      <c:pt idx="6">
                        <c:v>10153</c:v>
                      </c:pt>
                      <c:pt idx="7">
                        <c:v>7475</c:v>
                      </c:pt>
                      <c:pt idx="8">
                        <c:v>8814</c:v>
                      </c:pt>
                    </c:numCache>
                  </c:numRef>
                </c:val>
                <c:smooth val="0"/>
                <c:extLst xmlns:c15="http://schemas.microsoft.com/office/drawing/2012/chart">
                  <c:ext xmlns:c16="http://schemas.microsoft.com/office/drawing/2014/chart" uri="{C3380CC4-5D6E-409C-BE32-E72D297353CC}">
                    <c16:uniqueId val="{0000000F-FAA2-4F90-8952-0A45840EDD31}"/>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'38 Data annual-price'!$O$342:$O$343</c15:sqref>
                        </c15:formulaRef>
                      </c:ext>
                    </c:extLst>
                    <c:strCache>
                      <c:ptCount val="2"/>
                      <c:pt idx="0">
                        <c:v>East Cambridgeshire</c:v>
                      </c:pt>
                      <c:pt idx="1">
                        <c:v> 3bed </c:v>
                      </c:pt>
                    </c:strCache>
                  </c:strRef>
                </c:tx>
                <c:spPr>
                  <a:ln w="19050" cap="rnd">
                    <a:solidFill>
                      <a:schemeClr val="accent6">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annual-price'!$O$344:$O$354</c15:sqref>
                        </c15:formulaRef>
                      </c:ext>
                    </c:extLst>
                    <c:numCache>
                      <c:formatCode>_-"£"* #,##0_-;\-"£"* #,##0_-;_-"£"* "-"??_-;_-@_-</c:formatCode>
                      <c:ptCount val="11"/>
                      <c:pt idx="1">
                        <c:v>5818.8</c:v>
                      </c:pt>
                      <c:pt idx="2">
                        <c:v>7428.2</c:v>
                      </c:pt>
                      <c:pt idx="4">
                        <c:v>9087</c:v>
                      </c:pt>
                      <c:pt idx="5">
                        <c:v>11375</c:v>
                      </c:pt>
                      <c:pt idx="6">
                        <c:v>13715</c:v>
                      </c:pt>
                      <c:pt idx="7">
                        <c:v>13481</c:v>
                      </c:pt>
                      <c:pt idx="8">
                        <c:v>15808</c:v>
                      </c:pt>
                      <c:pt idx="9">
                        <c:v>15236</c:v>
                      </c:pt>
                      <c:pt idx="10">
                        <c:v>18616</c:v>
                      </c:pt>
                    </c:numCache>
                  </c:numRef>
                </c:val>
                <c:smooth val="0"/>
                <c:extLst xmlns:c15="http://schemas.microsoft.com/office/drawing/2012/chart">
                  <c:ext xmlns:c16="http://schemas.microsoft.com/office/drawing/2014/chart" uri="{C3380CC4-5D6E-409C-BE32-E72D297353CC}">
                    <c16:uniqueId val="{00000010-FAA2-4F90-8952-0A45840EDD31}"/>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'38 Data annual-price'!$Q$342:$Q$343</c15:sqref>
                        </c15:formulaRef>
                      </c:ext>
                    </c:extLst>
                    <c:strCache>
                      <c:ptCount val="2"/>
                      <c:pt idx="0">
                        <c:v>Fenland </c:v>
                      </c:pt>
                      <c:pt idx="1">
                        <c:v> 2bed </c:v>
                      </c:pt>
                    </c:strCache>
                  </c:strRef>
                </c:tx>
                <c:spPr>
                  <a:ln w="19050" cap="rnd">
                    <a:solidFill>
                      <a:schemeClr val="accent2">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annual-price'!$Q$344:$Q$354</c15:sqref>
                        </c15:formulaRef>
                      </c:ext>
                    </c:extLst>
                    <c:numCache>
                      <c:formatCode>_-"£"* #,##0_-;\-"£"* #,##0_-;_-"£"* "-"??_-;_-@_-</c:formatCode>
                      <c:ptCount val="11"/>
                      <c:pt idx="1">
                        <c:v>4628.5200000000004</c:v>
                      </c:pt>
                      <c:pt idx="2">
                        <c:v>5610.28</c:v>
                      </c:pt>
                      <c:pt idx="4">
                        <c:v>6071</c:v>
                      </c:pt>
                      <c:pt idx="5">
                        <c:v>7592</c:v>
                      </c:pt>
                      <c:pt idx="6">
                        <c:v>7124</c:v>
                      </c:pt>
                      <c:pt idx="7">
                        <c:v>4667</c:v>
                      </c:pt>
                      <c:pt idx="8">
                        <c:v>5239</c:v>
                      </c:pt>
                      <c:pt idx="9">
                        <c:v>7735</c:v>
                      </c:pt>
                      <c:pt idx="10">
                        <c:v>7904</c:v>
                      </c:pt>
                    </c:numCache>
                  </c:numRef>
                </c:val>
                <c:smooth val="0"/>
                <c:extLst xmlns:c15="http://schemas.microsoft.com/office/drawing/2012/chart">
                  <c:ext xmlns:c16="http://schemas.microsoft.com/office/drawing/2014/chart" uri="{C3380CC4-5D6E-409C-BE32-E72D297353CC}">
                    <c16:uniqueId val="{00000011-FAA2-4F90-8952-0A45840EDD31}"/>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'38 Data annual-price'!$R$342:$R$343</c15:sqref>
                        </c15:formulaRef>
                      </c:ext>
                    </c:extLst>
                    <c:strCache>
                      <c:ptCount val="2"/>
                      <c:pt idx="0">
                        <c:v>Fenland </c:v>
                      </c:pt>
                      <c:pt idx="1">
                        <c:v> 3bed </c:v>
                      </c:pt>
                    </c:strCache>
                  </c:strRef>
                </c:tx>
                <c:spPr>
                  <a:ln w="19050" cap="rnd">
                    <a:solidFill>
                      <a:schemeClr val="accent3">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annual-price'!$R$344:$R$354</c15:sqref>
                        </c15:formulaRef>
                      </c:ext>
                    </c:extLst>
                    <c:numCache>
                      <c:formatCode>_-"£"* #,##0_-;\-"£"* #,##0_-;_-"£"* "-"??_-;_-@_-</c:formatCode>
                      <c:ptCount val="11"/>
                      <c:pt idx="1">
                        <c:v>5121.4799999999996</c:v>
                      </c:pt>
                      <c:pt idx="2">
                        <c:v>6379.88</c:v>
                      </c:pt>
                      <c:pt idx="4">
                        <c:v>7280</c:v>
                      </c:pt>
                      <c:pt idx="5">
                        <c:v>9113</c:v>
                      </c:pt>
                      <c:pt idx="6">
                        <c:v>9100</c:v>
                      </c:pt>
                      <c:pt idx="7">
                        <c:v>8983</c:v>
                      </c:pt>
                      <c:pt idx="8">
                        <c:v>10465</c:v>
                      </c:pt>
                      <c:pt idx="9">
                        <c:v>11739</c:v>
                      </c:pt>
                      <c:pt idx="10">
                        <c:v>13091</c:v>
                      </c:pt>
                    </c:numCache>
                  </c:numRef>
                </c:val>
                <c:smooth val="0"/>
                <c:extLst xmlns:c15="http://schemas.microsoft.com/office/drawing/2012/chart">
                  <c:ext xmlns:c16="http://schemas.microsoft.com/office/drawing/2014/chart" uri="{C3380CC4-5D6E-409C-BE32-E72D297353CC}">
                    <c16:uniqueId val="{00000012-FAA2-4F90-8952-0A45840EDD31}"/>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'38 Data annual-price'!$T$342:$T$343</c15:sqref>
                        </c15:formulaRef>
                      </c:ext>
                    </c:extLst>
                    <c:strCache>
                      <c:ptCount val="2"/>
                      <c:pt idx="0">
                        <c:v>Huntingdonshire</c:v>
                      </c:pt>
                      <c:pt idx="1">
                        <c:v> 2bed </c:v>
                      </c:pt>
                    </c:strCache>
                  </c:strRef>
                </c:tx>
                <c:spPr>
                  <a:ln w="19050" cap="rnd">
                    <a:solidFill>
                      <a:schemeClr val="accent5">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annual-price'!$T$344:$T$354</c15:sqref>
                        </c15:formulaRef>
                      </c:ext>
                    </c:extLst>
                    <c:numCache>
                      <c:formatCode>_-"£"* #,##0_-;\-"£"* #,##0_-;_-"£"* "-"??_-;_-@_-</c:formatCode>
                      <c:ptCount val="11"/>
                      <c:pt idx="1">
                        <c:v>4902.04</c:v>
                      </c:pt>
                      <c:pt idx="2">
                        <c:v>6905.6</c:v>
                      </c:pt>
                      <c:pt idx="4">
                        <c:v>7280</c:v>
                      </c:pt>
                      <c:pt idx="5">
                        <c:v>9126</c:v>
                      </c:pt>
                      <c:pt idx="6">
                        <c:v>9568</c:v>
                      </c:pt>
                      <c:pt idx="7">
                        <c:v>7878</c:v>
                      </c:pt>
                      <c:pt idx="8">
                        <c:v>9360</c:v>
                      </c:pt>
                      <c:pt idx="9">
                        <c:v>11986</c:v>
                      </c:pt>
                      <c:pt idx="10">
                        <c:v>12506</c:v>
                      </c:pt>
                    </c:numCache>
                  </c:numRef>
                </c:val>
                <c:smooth val="0"/>
                <c:extLst xmlns:c15="http://schemas.microsoft.com/office/drawing/2012/chart">
                  <c:ext xmlns:c16="http://schemas.microsoft.com/office/drawing/2014/chart" uri="{C3380CC4-5D6E-409C-BE32-E72D297353CC}">
                    <c16:uniqueId val="{00000013-FAA2-4F90-8952-0A45840EDD31}"/>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'38 Data annual-price'!$U$342:$U$343</c15:sqref>
                        </c15:formulaRef>
                      </c:ext>
                    </c:extLst>
                    <c:strCache>
                      <c:ptCount val="2"/>
                      <c:pt idx="0">
                        <c:v>Huntingdonshire</c:v>
                      </c:pt>
                      <c:pt idx="1">
                        <c:v> 3bed </c:v>
                      </c:pt>
                    </c:strCache>
                  </c:strRef>
                </c:tx>
                <c:spPr>
                  <a:ln w="19050" cap="rnd">
                    <a:solidFill>
                      <a:schemeClr val="accent6">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annual-price'!$U$344:$U$354</c15:sqref>
                        </c15:formulaRef>
                      </c:ext>
                    </c:extLst>
                    <c:numCache>
                      <c:formatCode>_-"£"* #,##0_-;\-"£"* #,##0_-;_-"£"* "-"??_-;_-@_-</c:formatCode>
                      <c:ptCount val="11"/>
                      <c:pt idx="1">
                        <c:v>5381.48</c:v>
                      </c:pt>
                      <c:pt idx="2">
                        <c:v>8162.9599999999991</c:v>
                      </c:pt>
                      <c:pt idx="4">
                        <c:v>8684</c:v>
                      </c:pt>
                      <c:pt idx="5">
                        <c:v>10842</c:v>
                      </c:pt>
                      <c:pt idx="6">
                        <c:v>12506</c:v>
                      </c:pt>
                      <c:pt idx="7">
                        <c:v>12259</c:v>
                      </c:pt>
                      <c:pt idx="8">
                        <c:v>14378</c:v>
                      </c:pt>
                      <c:pt idx="9">
                        <c:v>15860</c:v>
                      </c:pt>
                      <c:pt idx="10">
                        <c:v>17836</c:v>
                      </c:pt>
                    </c:numCache>
                  </c:numRef>
                </c:val>
                <c:smooth val="0"/>
                <c:extLst xmlns:c15="http://schemas.microsoft.com/office/drawing/2012/chart">
                  <c:ext xmlns:c16="http://schemas.microsoft.com/office/drawing/2014/chart" uri="{C3380CC4-5D6E-409C-BE32-E72D297353CC}">
                    <c16:uniqueId val="{00000014-FAA2-4F90-8952-0A45840EDD31}"/>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'38 Data annual-price'!$W$342:$W$343</c15:sqref>
                        </c15:formulaRef>
                      </c:ext>
                    </c:extLst>
                    <c:strCache>
                      <c:ptCount val="2"/>
                      <c:pt idx="0">
                        <c:v>Peterborough </c:v>
                      </c:pt>
                      <c:pt idx="1">
                        <c:v> 2bed </c:v>
                      </c:pt>
                    </c:strCache>
                  </c:strRef>
                </c:tx>
                <c:spPr>
                  <a:ln w="19050" cap="rnd">
                    <a:solidFill>
                      <a:schemeClr val="accent2">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annual-price'!$W$344:$W$354</c15:sqref>
                        </c15:formulaRef>
                      </c:ext>
                    </c:extLst>
                    <c:numCache>
                      <c:formatCode>_-"£"* #,##0_-;\-"£"* #,##0_-;_-"£"* "-"??_-;_-@_-</c:formatCode>
                      <c:ptCount val="11"/>
                      <c:pt idx="1">
                        <c:v>4581.72</c:v>
                      </c:pt>
                      <c:pt idx="2">
                        <c:v>5805.28</c:v>
                      </c:pt>
                      <c:pt idx="4">
                        <c:v>6695</c:v>
                      </c:pt>
                      <c:pt idx="5">
                        <c:v>8359</c:v>
                      </c:pt>
                      <c:pt idx="6">
                        <c:v>7098</c:v>
                      </c:pt>
                      <c:pt idx="7">
                        <c:v>5616</c:v>
                      </c:pt>
                      <c:pt idx="8">
                        <c:v>6643</c:v>
                      </c:pt>
                      <c:pt idx="9">
                        <c:v>7046</c:v>
                      </c:pt>
                      <c:pt idx="10">
                        <c:v>7709</c:v>
                      </c:pt>
                    </c:numCache>
                  </c:numRef>
                </c:val>
                <c:smooth val="0"/>
                <c:extLst xmlns:c15="http://schemas.microsoft.com/office/drawing/2012/chart">
                  <c:ext xmlns:c16="http://schemas.microsoft.com/office/drawing/2014/chart" uri="{C3380CC4-5D6E-409C-BE32-E72D297353CC}">
                    <c16:uniqueId val="{00000015-FAA2-4F90-8952-0A45840EDD31}"/>
                  </c:ext>
                </c:extLst>
              </c15:ser>
            </c15:filteredLineSeries>
            <c15:filteredLineSeries>
              <c15:ser>
                <c:idx val="20"/>
                <c:order val="20"/>
                <c:tx>
                  <c:strRef>
                    <c:extLst xmlns:c15="http://schemas.microsoft.com/office/drawing/2012/chart">
                      <c:ext xmlns:c15="http://schemas.microsoft.com/office/drawing/2012/chart" uri="{02D57815-91ED-43cb-92C2-25804820EDAC}">
                        <c15:formulaRef>
                          <c15:sqref>'38 Data annual-price'!$X$342:$X$343</c15:sqref>
                        </c15:formulaRef>
                      </c:ext>
                    </c:extLst>
                    <c:strCache>
                      <c:ptCount val="2"/>
                      <c:pt idx="0">
                        <c:v>Peterborough </c:v>
                      </c:pt>
                      <c:pt idx="1">
                        <c:v> 3bed </c:v>
                      </c:pt>
                    </c:strCache>
                  </c:strRef>
                </c:tx>
                <c:spPr>
                  <a:ln w="19050" cap="rnd">
                    <a:solidFill>
                      <a:schemeClr val="accent3">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annual-price'!$X$344:$X$354</c15:sqref>
                        </c15:formulaRef>
                      </c:ext>
                    </c:extLst>
                    <c:numCache>
                      <c:formatCode>_-"£"* #,##0_-;\-"£"* #,##0_-;_-"£"* "-"??_-;_-@_-</c:formatCode>
                      <c:ptCount val="11"/>
                      <c:pt idx="1">
                        <c:v>4899.4399999999996</c:v>
                      </c:pt>
                      <c:pt idx="2">
                        <c:v>6334.6399999999994</c:v>
                      </c:pt>
                      <c:pt idx="4">
                        <c:v>7748</c:v>
                      </c:pt>
                      <c:pt idx="5">
                        <c:v>9698</c:v>
                      </c:pt>
                      <c:pt idx="6">
                        <c:v>9191</c:v>
                      </c:pt>
                      <c:pt idx="7">
                        <c:v>8827</c:v>
                      </c:pt>
                      <c:pt idx="8">
                        <c:v>10569</c:v>
                      </c:pt>
                      <c:pt idx="9">
                        <c:v>11219</c:v>
                      </c:pt>
                      <c:pt idx="10">
                        <c:v>11648</c:v>
                      </c:pt>
                    </c:numCache>
                  </c:numRef>
                </c:val>
                <c:smooth val="0"/>
                <c:extLst xmlns:c15="http://schemas.microsoft.com/office/drawing/2012/chart">
                  <c:ext xmlns:c16="http://schemas.microsoft.com/office/drawing/2014/chart" uri="{C3380CC4-5D6E-409C-BE32-E72D297353CC}">
                    <c16:uniqueId val="{00000016-FAA2-4F90-8952-0A45840EDD31}"/>
                  </c:ext>
                </c:extLst>
              </c15:ser>
            </c15:filteredLineSeries>
            <c15:filteredLineSeries>
              <c15:ser>
                <c:idx val="22"/>
                <c:order val="22"/>
                <c:tx>
                  <c:strRef>
                    <c:extLst xmlns:c15="http://schemas.microsoft.com/office/drawing/2012/chart">
                      <c:ext xmlns:c15="http://schemas.microsoft.com/office/drawing/2012/chart" uri="{02D57815-91ED-43cb-92C2-25804820EDAC}">
                        <c15:formulaRef>
                          <c15:sqref>'38 Data annual-price'!$Z$342:$Z$343</c15:sqref>
                        </c15:formulaRef>
                      </c:ext>
                    </c:extLst>
                    <c:strCache>
                      <c:ptCount val="2"/>
                      <c:pt idx="0">
                        <c:v>South Cambridgeshire </c:v>
                      </c:pt>
                      <c:pt idx="1">
                        <c:v> 2bed </c:v>
                      </c:pt>
                    </c:strCache>
                  </c:strRef>
                </c:tx>
                <c:spPr>
                  <a:ln w="19050" cap="rnd">
                    <a:solidFill>
                      <a:schemeClr val="accent5">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annual-price'!$Z$344:$Z$354</c15:sqref>
                        </c15:formulaRef>
                      </c:ext>
                    </c:extLst>
                    <c:numCache>
                      <c:formatCode>_-"£"* #,##0_-;\-"£"* #,##0_-;_-"£"* "-"??_-;_-@_-</c:formatCode>
                      <c:ptCount val="11"/>
                      <c:pt idx="0">
                        <c:v>5397.5999999999995</c:v>
                      </c:pt>
                      <c:pt idx="1">
                        <c:v>5662.8</c:v>
                      </c:pt>
                      <c:pt idx="2">
                        <c:v>7924.2799999999988</c:v>
                      </c:pt>
                      <c:pt idx="3">
                        <c:v>7833.8</c:v>
                      </c:pt>
                      <c:pt idx="4">
                        <c:v>9165</c:v>
                      </c:pt>
                      <c:pt idx="5">
                        <c:v>11466</c:v>
                      </c:pt>
                      <c:pt idx="6">
                        <c:v>12779</c:v>
                      </c:pt>
                      <c:pt idx="7">
                        <c:v>10907</c:v>
                      </c:pt>
                      <c:pt idx="8">
                        <c:v>13000</c:v>
                      </c:pt>
                      <c:pt idx="9">
                        <c:v>18044</c:v>
                      </c:pt>
                      <c:pt idx="10">
                        <c:v>21814</c:v>
                      </c:pt>
                    </c:numCache>
                  </c:numRef>
                </c:val>
                <c:smooth val="0"/>
                <c:extLst xmlns:c15="http://schemas.microsoft.com/office/drawing/2012/chart">
                  <c:ext xmlns:c16="http://schemas.microsoft.com/office/drawing/2014/chart" uri="{C3380CC4-5D6E-409C-BE32-E72D297353CC}">
                    <c16:uniqueId val="{00000017-FAA2-4F90-8952-0A45840EDD31}"/>
                  </c:ext>
                </c:extLst>
              </c15:ser>
            </c15:filteredLineSeries>
            <c15:filteredLineSeries>
              <c15:ser>
                <c:idx val="23"/>
                <c:order val="23"/>
                <c:tx>
                  <c:strRef>
                    <c:extLst xmlns:c15="http://schemas.microsoft.com/office/drawing/2012/chart">
                      <c:ext xmlns:c15="http://schemas.microsoft.com/office/drawing/2012/chart" uri="{02D57815-91ED-43cb-92C2-25804820EDAC}">
                        <c15:formulaRef>
                          <c15:sqref>'38 Data annual-price'!$AA$342:$AA$343</c15:sqref>
                        </c15:formulaRef>
                      </c:ext>
                    </c:extLst>
                    <c:strCache>
                      <c:ptCount val="2"/>
                      <c:pt idx="0">
                        <c:v>South Cambridgeshire </c:v>
                      </c:pt>
                      <c:pt idx="1">
                        <c:v> 3bed </c:v>
                      </c:pt>
                    </c:strCache>
                  </c:strRef>
                </c:tx>
                <c:spPr>
                  <a:ln w="19050" cap="rnd">
                    <a:solidFill>
                      <a:schemeClr val="accent6">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annual-price'!$AA$344:$AA$354</c15:sqref>
                        </c15:formulaRef>
                      </c:ext>
                    </c:extLst>
                    <c:numCache>
                      <c:formatCode>_-"£"* #,##0_-;\-"£"* #,##0_-;_-"£"* "-"??_-;_-@_-</c:formatCode>
                      <c:ptCount val="11"/>
                      <c:pt idx="0">
                        <c:v>5712.72</c:v>
                      </c:pt>
                      <c:pt idx="1">
                        <c:v>6414.2</c:v>
                      </c:pt>
                      <c:pt idx="2">
                        <c:v>9071.4</c:v>
                      </c:pt>
                      <c:pt idx="3">
                        <c:v>9330.8799999999992</c:v>
                      </c:pt>
                      <c:pt idx="4">
                        <c:v>11219</c:v>
                      </c:pt>
                      <c:pt idx="5">
                        <c:v>14027</c:v>
                      </c:pt>
                      <c:pt idx="6">
                        <c:v>16549</c:v>
                      </c:pt>
                      <c:pt idx="7">
                        <c:v>16380</c:v>
                      </c:pt>
                      <c:pt idx="8">
                        <c:v>19032</c:v>
                      </c:pt>
                      <c:pt idx="9">
                        <c:v>17797</c:v>
                      </c:pt>
                      <c:pt idx="10">
                        <c:v>20670</c:v>
                      </c:pt>
                    </c:numCache>
                  </c:numRef>
                </c:val>
                <c:smooth val="0"/>
                <c:extLst xmlns:c15="http://schemas.microsoft.com/office/drawing/2012/chart">
                  <c:ext xmlns:c16="http://schemas.microsoft.com/office/drawing/2014/chart" uri="{C3380CC4-5D6E-409C-BE32-E72D297353CC}">
                    <c16:uniqueId val="{00000018-FAA2-4F90-8952-0A45840EDD31}"/>
                  </c:ext>
                </c:extLst>
              </c15:ser>
            </c15:filteredLineSeries>
            <c15:filteredLineSeries>
              <c15:ser>
                <c:idx val="25"/>
                <c:order val="25"/>
                <c:tx>
                  <c:strRef>
                    <c:extLst xmlns:c15="http://schemas.microsoft.com/office/drawing/2012/chart">
                      <c:ext xmlns:c15="http://schemas.microsoft.com/office/drawing/2012/chart" uri="{02D57815-91ED-43cb-92C2-25804820EDAC}">
                        <c15:formulaRef>
                          <c15:sqref>'38 Data annual-price'!$AC$342:$AC$343</c15:sqref>
                        </c15:formulaRef>
                      </c:ext>
                    </c:extLst>
                    <c:strCache>
                      <c:ptCount val="2"/>
                      <c:pt idx="0">
                        <c:v>West Suffolk</c:v>
                      </c:pt>
                      <c:pt idx="1">
                        <c:v> 2bed </c:v>
                      </c:pt>
                    </c:strCache>
                  </c:strRef>
                </c:tx>
                <c:spPr>
                  <a:ln w="19050" cap="rnd">
                    <a:solidFill>
                      <a:schemeClr val="accent2">
                        <a:lumMod val="60000"/>
                        <a:lumOff val="4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annual-price'!$AC$344:$AC$354</c15:sqref>
                        </c15:formulaRef>
                      </c:ext>
                    </c:extLst>
                    <c:numCache>
                      <c:formatCode>_-"£"* #,##0_-;\-"£"* #,##0_-;_-"£"* "-"??_-;_-@_-</c:formatCode>
                      <c:ptCount val="11"/>
                      <c:pt idx="1">
                        <c:v>4730.2449999999999</c:v>
                      </c:pt>
                      <c:pt idx="2">
                        <c:v>6714.24</c:v>
                      </c:pt>
                      <c:pt idx="4">
                        <c:v>7858.5</c:v>
                      </c:pt>
                      <c:pt idx="5">
                        <c:v>9828</c:v>
                      </c:pt>
                      <c:pt idx="6">
                        <c:v>9568</c:v>
                      </c:pt>
                      <c:pt idx="7">
                        <c:v>8053.5</c:v>
                      </c:pt>
                      <c:pt idx="8">
                        <c:v>9334</c:v>
                      </c:pt>
                      <c:pt idx="9">
                        <c:v>13214.5</c:v>
                      </c:pt>
                      <c:pt idx="10">
                        <c:v>13543.833333333332</c:v>
                      </c:pt>
                    </c:numCache>
                  </c:numRef>
                </c:val>
                <c:smooth val="0"/>
                <c:extLst xmlns:c15="http://schemas.microsoft.com/office/drawing/2012/chart">
                  <c:ext xmlns:c16="http://schemas.microsoft.com/office/drawing/2014/chart" uri="{C3380CC4-5D6E-409C-BE32-E72D297353CC}">
                    <c16:uniqueId val="{00000019-FAA2-4F90-8952-0A45840EDD31}"/>
                  </c:ext>
                </c:extLst>
              </c15:ser>
            </c15:filteredLineSeries>
            <c15:filteredLineSeries>
              <c15:ser>
                <c:idx val="26"/>
                <c:order val="26"/>
                <c:tx>
                  <c:strRef>
                    <c:extLst xmlns:c15="http://schemas.microsoft.com/office/drawing/2012/chart">
                      <c:ext xmlns:c15="http://schemas.microsoft.com/office/drawing/2012/chart" uri="{02D57815-91ED-43cb-92C2-25804820EDAC}">
                        <c15:formulaRef>
                          <c15:sqref>'38 Data annual-price'!$AD$342:$AD$343</c15:sqref>
                        </c15:formulaRef>
                      </c:ext>
                    </c:extLst>
                    <c:strCache>
                      <c:ptCount val="2"/>
                      <c:pt idx="0">
                        <c:v>West Suffolk</c:v>
                      </c:pt>
                      <c:pt idx="1">
                        <c:v> 3bed </c:v>
                      </c:pt>
                    </c:strCache>
                  </c:strRef>
                </c:tx>
                <c:spPr>
                  <a:ln w="19050" cap="rnd">
                    <a:solidFill>
                      <a:schemeClr val="accent3">
                        <a:lumMod val="60000"/>
                        <a:lumOff val="4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annual-price'!$AD$344:$AD$354</c15:sqref>
                        </c15:formulaRef>
                      </c:ext>
                    </c:extLst>
                    <c:numCache>
                      <c:formatCode>_-"£"* #,##0_-;\-"£"* #,##0_-;_-"£"* "-"??_-;_-@_-</c:formatCode>
                      <c:ptCount val="11"/>
                      <c:pt idx="1">
                        <c:v>5232.0450000000001</c:v>
                      </c:pt>
                      <c:pt idx="2">
                        <c:v>7734.4800000000005</c:v>
                      </c:pt>
                      <c:pt idx="4">
                        <c:v>9925.5</c:v>
                      </c:pt>
                      <c:pt idx="5">
                        <c:v>12415</c:v>
                      </c:pt>
                      <c:pt idx="6">
                        <c:v>11992.5</c:v>
                      </c:pt>
                      <c:pt idx="7">
                        <c:v>11791</c:v>
                      </c:pt>
                      <c:pt idx="8">
                        <c:v>13806</c:v>
                      </c:pt>
                      <c:pt idx="9">
                        <c:v>15106</c:v>
                      </c:pt>
                      <c:pt idx="10">
                        <c:v>16191.5</c:v>
                      </c:pt>
                    </c:numCache>
                  </c:numRef>
                </c:val>
                <c:smooth val="0"/>
                <c:extLst xmlns:c15="http://schemas.microsoft.com/office/drawing/2012/chart">
                  <c:ext xmlns:c16="http://schemas.microsoft.com/office/drawing/2014/chart" uri="{C3380CC4-5D6E-409C-BE32-E72D297353CC}">
                    <c16:uniqueId val="{0000001A-FAA2-4F90-8952-0A45840EDD31}"/>
                  </c:ext>
                </c:extLst>
              </c15:ser>
            </c15:filteredLineSeries>
          </c:ext>
        </c:extLst>
      </c:lineChart>
      <c:scatterChart>
        <c:scatterStyle val="lineMarker"/>
        <c:varyColors val="0"/>
        <c:ser>
          <c:idx val="6"/>
          <c:order val="6"/>
          <c:tx>
            <c:strRef>
              <c:f>'38 Data annual-price'!$J$342:$J$343</c:f>
              <c:strCache>
                <c:ptCount val="2"/>
                <c:pt idx="0">
                  <c:v>Cambridge</c:v>
                </c:pt>
                <c:pt idx="1">
                  <c:v> 1bed  </c:v>
                </c:pt>
              </c:strCache>
            </c:strRef>
          </c:tx>
          <c:spPr>
            <a:ln w="25400" cap="rnd">
              <a:noFill/>
              <a:round/>
            </a:ln>
            <a:effectLst/>
          </c:spPr>
          <c:marker>
            <c:symbol val="circle"/>
            <c:size val="5"/>
            <c:spPr>
              <a:solidFill>
                <a:srgbClr val="C0000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annual-price'!$J$344:$J$354</c:f>
              <c:numCache>
                <c:formatCode>_-"£"* #,##0_-;\-"£"* #,##0_-;_-"£"* "-"??_-;_-@_-</c:formatCode>
                <c:ptCount val="11"/>
                <c:pt idx="0">
                  <c:v>4475.6399999999994</c:v>
                </c:pt>
                <c:pt idx="1">
                  <c:v>4927.5200000000004</c:v>
                </c:pt>
                <c:pt idx="2">
                  <c:v>6773</c:v>
                </c:pt>
                <c:pt idx="3">
                  <c:v>7095.4</c:v>
                </c:pt>
                <c:pt idx="4">
                  <c:v>9399</c:v>
                </c:pt>
                <c:pt idx="5">
                  <c:v>11765</c:v>
                </c:pt>
                <c:pt idx="6">
                  <c:v>12012</c:v>
                </c:pt>
                <c:pt idx="7">
                  <c:v>11232</c:v>
                </c:pt>
                <c:pt idx="8">
                  <c:v>13429</c:v>
                </c:pt>
                <c:pt idx="9">
                  <c:v>13819</c:v>
                </c:pt>
                <c:pt idx="10">
                  <c:v>16705</c:v>
                </c:pt>
              </c:numCache>
            </c:numRef>
          </c:yVal>
          <c:smooth val="0"/>
          <c:extLst>
            <c:ext xmlns:c16="http://schemas.microsoft.com/office/drawing/2014/chart" uri="{C3380CC4-5D6E-409C-BE32-E72D297353CC}">
              <c16:uniqueId val="{00000002-FAA2-4F90-8952-0A45840EDD31}"/>
            </c:ext>
          </c:extLst>
        </c:ser>
        <c:ser>
          <c:idx val="9"/>
          <c:order val="9"/>
          <c:tx>
            <c:strRef>
              <c:f>'38 Data annual-price'!$M$342:$M$343</c:f>
              <c:strCache>
                <c:ptCount val="2"/>
                <c:pt idx="0">
                  <c:v>East Cambridgeshire</c:v>
                </c:pt>
                <c:pt idx="1">
                  <c:v> 1bed  </c:v>
                </c:pt>
              </c:strCache>
            </c:strRef>
          </c:tx>
          <c:spPr>
            <a:ln w="25400" cap="rnd">
              <a:noFill/>
              <a:round/>
            </a:ln>
            <a:effectLst/>
          </c:spPr>
          <c:marker>
            <c:symbol val="circle"/>
            <c:size val="5"/>
            <c:spPr>
              <a:solidFill>
                <a:srgbClr val="FFC00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annual-price'!$M$344:$M$354</c:f>
              <c:numCache>
                <c:formatCode>_-"£"* #,##0_-;\-"£"* #,##0_-;_-"£"* "-"??_-;_-@_-</c:formatCode>
                <c:ptCount val="11"/>
                <c:pt idx="1">
                  <c:v>4483.4399999999996</c:v>
                </c:pt>
                <c:pt idx="2">
                  <c:v>5847.4000000000005</c:v>
                </c:pt>
                <c:pt idx="4">
                  <c:v>6071</c:v>
                </c:pt>
                <c:pt idx="5">
                  <c:v>7592</c:v>
                </c:pt>
                <c:pt idx="6">
                  <c:v>6955</c:v>
                </c:pt>
                <c:pt idx="7">
                  <c:v>5876</c:v>
                </c:pt>
                <c:pt idx="8">
                  <c:v>7462</c:v>
                </c:pt>
              </c:numCache>
            </c:numRef>
          </c:yVal>
          <c:smooth val="0"/>
          <c:extLst>
            <c:ext xmlns:c16="http://schemas.microsoft.com/office/drawing/2014/chart" uri="{C3380CC4-5D6E-409C-BE32-E72D297353CC}">
              <c16:uniqueId val="{00000003-FAA2-4F90-8952-0A45840EDD31}"/>
            </c:ext>
          </c:extLst>
        </c:ser>
        <c:ser>
          <c:idx val="12"/>
          <c:order val="12"/>
          <c:tx>
            <c:strRef>
              <c:f>'38 Data annual-price'!$P$342:$P$343</c:f>
              <c:strCache>
                <c:ptCount val="2"/>
                <c:pt idx="0">
                  <c:v>Fenland </c:v>
                </c:pt>
                <c:pt idx="1">
                  <c:v> 1bed  </c:v>
                </c:pt>
              </c:strCache>
            </c:strRef>
          </c:tx>
          <c:spPr>
            <a:ln w="25400" cap="rnd">
              <a:noFill/>
              <a:round/>
            </a:ln>
            <a:effectLst/>
          </c:spPr>
          <c:marker>
            <c:symbol val="circle"/>
            <c:size val="5"/>
            <c:spPr>
              <a:solidFill>
                <a:srgbClr val="92D05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annual-price'!$P$344:$P$354</c:f>
              <c:numCache>
                <c:formatCode>_-"£"* #,##0_-;\-"£"* #,##0_-;_-"£"* "-"??_-;_-@_-</c:formatCode>
                <c:ptCount val="11"/>
                <c:pt idx="1">
                  <c:v>4147.5200000000004</c:v>
                </c:pt>
                <c:pt idx="2">
                  <c:v>4523.4799999999996</c:v>
                </c:pt>
                <c:pt idx="4">
                  <c:v>4732</c:v>
                </c:pt>
                <c:pt idx="5">
                  <c:v>5928</c:v>
                </c:pt>
                <c:pt idx="6">
                  <c:v>4732</c:v>
                </c:pt>
                <c:pt idx="7">
                  <c:v>3380</c:v>
                </c:pt>
                <c:pt idx="8">
                  <c:v>4082</c:v>
                </c:pt>
                <c:pt idx="9">
                  <c:v>6565</c:v>
                </c:pt>
                <c:pt idx="10">
                  <c:v>6903</c:v>
                </c:pt>
              </c:numCache>
            </c:numRef>
          </c:yVal>
          <c:smooth val="0"/>
          <c:extLst>
            <c:ext xmlns:c16="http://schemas.microsoft.com/office/drawing/2014/chart" uri="{C3380CC4-5D6E-409C-BE32-E72D297353CC}">
              <c16:uniqueId val="{00000004-FAA2-4F90-8952-0A45840EDD31}"/>
            </c:ext>
          </c:extLst>
        </c:ser>
        <c:ser>
          <c:idx val="15"/>
          <c:order val="15"/>
          <c:tx>
            <c:strRef>
              <c:f>'38 Data annual-price'!$S$342:$S$343</c:f>
              <c:strCache>
                <c:ptCount val="2"/>
                <c:pt idx="0">
                  <c:v>Huntingdonshire</c:v>
                </c:pt>
                <c:pt idx="1">
                  <c:v> 1bed  </c:v>
                </c:pt>
              </c:strCache>
            </c:strRef>
          </c:tx>
          <c:spPr>
            <a:ln w="25400" cap="rnd">
              <a:noFill/>
              <a:round/>
            </a:ln>
            <a:effectLst/>
          </c:spPr>
          <c:marker>
            <c:symbol val="circle"/>
            <c:size val="5"/>
            <c:spPr>
              <a:solidFill>
                <a:srgbClr val="00B05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annual-price'!$S$344:$S$354</c:f>
              <c:numCache>
                <c:formatCode>_-"£"* #,##0_-;\-"£"* #,##0_-;_-"£"* "-"??_-;_-@_-</c:formatCode>
                <c:ptCount val="11"/>
                <c:pt idx="1">
                  <c:v>4217.72</c:v>
                </c:pt>
                <c:pt idx="2">
                  <c:v>5834.92</c:v>
                </c:pt>
                <c:pt idx="4">
                  <c:v>5772</c:v>
                </c:pt>
                <c:pt idx="5">
                  <c:v>7228</c:v>
                </c:pt>
                <c:pt idx="6">
                  <c:v>6461</c:v>
                </c:pt>
                <c:pt idx="7">
                  <c:v>5642</c:v>
                </c:pt>
                <c:pt idx="8">
                  <c:v>6903</c:v>
                </c:pt>
                <c:pt idx="9">
                  <c:v>10712</c:v>
                </c:pt>
                <c:pt idx="10">
                  <c:v>10855</c:v>
                </c:pt>
              </c:numCache>
            </c:numRef>
          </c:yVal>
          <c:smooth val="0"/>
          <c:extLst>
            <c:ext xmlns:c16="http://schemas.microsoft.com/office/drawing/2014/chart" uri="{C3380CC4-5D6E-409C-BE32-E72D297353CC}">
              <c16:uniqueId val="{00000005-FAA2-4F90-8952-0A45840EDD31}"/>
            </c:ext>
          </c:extLst>
        </c:ser>
        <c:ser>
          <c:idx val="18"/>
          <c:order val="18"/>
          <c:tx>
            <c:strRef>
              <c:f>'38 Data annual-price'!$V$342:$V$343</c:f>
              <c:strCache>
                <c:ptCount val="2"/>
                <c:pt idx="0">
                  <c:v>Peterborough </c:v>
                </c:pt>
                <c:pt idx="1">
                  <c:v> 1bed  </c:v>
                </c:pt>
              </c:strCache>
            </c:strRef>
          </c:tx>
          <c:spPr>
            <a:ln w="25400" cap="rnd">
              <a:noFill/>
              <a:round/>
            </a:ln>
            <a:effectLst/>
          </c:spPr>
          <c:marker>
            <c:symbol val="circle"/>
            <c:size val="5"/>
            <c:spPr>
              <a:solidFill>
                <a:srgbClr val="7030A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annual-price'!$V$344:$V$354</c:f>
              <c:numCache>
                <c:formatCode>_-"£"* #,##0_-;\-"£"* #,##0_-;_-"£"* "-"??_-;_-@_-</c:formatCode>
                <c:ptCount val="11"/>
                <c:pt idx="1">
                  <c:v>3895.3199999999997</c:v>
                </c:pt>
                <c:pt idx="2">
                  <c:v>4659.2</c:v>
                </c:pt>
                <c:pt idx="4">
                  <c:v>5252</c:v>
                </c:pt>
                <c:pt idx="5">
                  <c:v>6552</c:v>
                </c:pt>
                <c:pt idx="6">
                  <c:v>4732</c:v>
                </c:pt>
                <c:pt idx="7">
                  <c:v>4407</c:v>
                </c:pt>
                <c:pt idx="8">
                  <c:v>4914</c:v>
                </c:pt>
                <c:pt idx="9">
                  <c:v>6474</c:v>
                </c:pt>
                <c:pt idx="10">
                  <c:v>6825</c:v>
                </c:pt>
              </c:numCache>
            </c:numRef>
          </c:yVal>
          <c:smooth val="0"/>
          <c:extLst>
            <c:ext xmlns:c16="http://schemas.microsoft.com/office/drawing/2014/chart" uri="{C3380CC4-5D6E-409C-BE32-E72D297353CC}">
              <c16:uniqueId val="{00000006-FAA2-4F90-8952-0A45840EDD31}"/>
            </c:ext>
          </c:extLst>
        </c:ser>
        <c:ser>
          <c:idx val="21"/>
          <c:order val="21"/>
          <c:tx>
            <c:strRef>
              <c:f>'38 Data annual-price'!$Y$342:$Y$343</c:f>
              <c:strCache>
                <c:ptCount val="2"/>
                <c:pt idx="0">
                  <c:v>South Cambridgeshire </c:v>
                </c:pt>
                <c:pt idx="1">
                  <c:v> 1bed  </c:v>
                </c:pt>
              </c:strCache>
            </c:strRef>
          </c:tx>
          <c:spPr>
            <a:ln w="25400" cap="rnd">
              <a:noFill/>
              <a:round/>
            </a:ln>
            <a:effectLst/>
          </c:spPr>
          <c:marker>
            <c:symbol val="circle"/>
            <c:size val="5"/>
            <c:spPr>
              <a:solidFill>
                <a:srgbClr val="00B0F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annual-price'!$Y$344:$Y$354</c:f>
              <c:numCache>
                <c:formatCode>_-"£"* #,##0_-;\-"£"* #,##0_-;_-"£"* "-"??_-;_-@_-</c:formatCode>
                <c:ptCount val="11"/>
                <c:pt idx="0">
                  <c:v>4595.76</c:v>
                </c:pt>
                <c:pt idx="1">
                  <c:v>4734.08</c:v>
                </c:pt>
                <c:pt idx="2">
                  <c:v>6781.32</c:v>
                </c:pt>
                <c:pt idx="3">
                  <c:v>6721.5199999999995</c:v>
                </c:pt>
                <c:pt idx="4">
                  <c:v>7384</c:v>
                </c:pt>
                <c:pt idx="5">
                  <c:v>9256</c:v>
                </c:pt>
                <c:pt idx="6">
                  <c:v>8944</c:v>
                </c:pt>
                <c:pt idx="7">
                  <c:v>7462</c:v>
                </c:pt>
                <c:pt idx="8">
                  <c:v>9035</c:v>
                </c:pt>
                <c:pt idx="9">
                  <c:v>14976</c:v>
                </c:pt>
                <c:pt idx="10">
                  <c:v>14976</c:v>
                </c:pt>
              </c:numCache>
            </c:numRef>
          </c:yVal>
          <c:smooth val="0"/>
          <c:extLst>
            <c:ext xmlns:c16="http://schemas.microsoft.com/office/drawing/2014/chart" uri="{C3380CC4-5D6E-409C-BE32-E72D297353CC}">
              <c16:uniqueId val="{00000007-FAA2-4F90-8952-0A45840EDD31}"/>
            </c:ext>
          </c:extLst>
        </c:ser>
        <c:ser>
          <c:idx val="24"/>
          <c:order val="24"/>
          <c:tx>
            <c:strRef>
              <c:f>'38 Data annual-price'!$AB$342:$AB$343</c:f>
              <c:strCache>
                <c:ptCount val="2"/>
                <c:pt idx="0">
                  <c:v>West Suffolk</c:v>
                </c:pt>
                <c:pt idx="1">
                  <c:v> 1bed  </c:v>
                </c:pt>
              </c:strCache>
            </c:strRef>
          </c:tx>
          <c:spPr>
            <a:ln w="25400" cap="rnd">
              <a:noFill/>
              <a:round/>
            </a:ln>
            <a:effectLst/>
          </c:spPr>
          <c:marker>
            <c:symbol val="circle"/>
            <c:size val="5"/>
            <c:spPr>
              <a:solidFill>
                <a:srgbClr val="FF00FF"/>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annual-price'!$AB$344:$AB$354</c:f>
              <c:numCache>
                <c:formatCode>_-"£"* #,##0_-;\-"£"* #,##0_-;_-"£"* "-"??_-;_-@_-</c:formatCode>
                <c:ptCount val="11"/>
                <c:pt idx="1">
                  <c:v>4083.8199999999997</c:v>
                </c:pt>
                <c:pt idx="2">
                  <c:v>5717.92</c:v>
                </c:pt>
                <c:pt idx="4">
                  <c:v>6207.5</c:v>
                </c:pt>
                <c:pt idx="5">
                  <c:v>7761</c:v>
                </c:pt>
                <c:pt idx="6">
                  <c:v>6890</c:v>
                </c:pt>
                <c:pt idx="7">
                  <c:v>6643</c:v>
                </c:pt>
                <c:pt idx="8">
                  <c:v>7488</c:v>
                </c:pt>
                <c:pt idx="9">
                  <c:v>10777</c:v>
                </c:pt>
                <c:pt idx="10">
                  <c:v>10777</c:v>
                </c:pt>
              </c:numCache>
            </c:numRef>
          </c:yVal>
          <c:smooth val="0"/>
          <c:extLst>
            <c:ext xmlns:c16="http://schemas.microsoft.com/office/drawing/2014/chart" uri="{C3380CC4-5D6E-409C-BE32-E72D297353CC}">
              <c16:uniqueId val="{00000008-FAA2-4F90-8952-0A45840EDD31}"/>
            </c:ext>
          </c:extLst>
        </c:ser>
        <c:dLbls>
          <c:showLegendKey val="0"/>
          <c:showVal val="0"/>
          <c:showCatName val="0"/>
          <c:showSerName val="0"/>
          <c:showPercent val="0"/>
          <c:showBubbleSize val="0"/>
        </c:dLbls>
        <c:axId val="1307753952"/>
        <c:axId val="1307752968"/>
      </c:scatterChart>
      <c:catAx>
        <c:axId val="1307753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7752968"/>
        <c:crosses val="autoZero"/>
        <c:auto val="1"/>
        <c:lblAlgn val="ctr"/>
        <c:lblOffset val="100"/>
        <c:noMultiLvlLbl val="0"/>
      </c:catAx>
      <c:valAx>
        <c:axId val="13077529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7753952"/>
        <c:crosses val="autoZero"/>
        <c:crossBetween val="between"/>
      </c:valAx>
      <c:spPr>
        <a:noFill/>
        <a:ln>
          <a:noFill/>
        </a:ln>
        <a:effectLst/>
      </c:spPr>
    </c:plotArea>
    <c:legend>
      <c:legendPos val="b"/>
      <c:layout>
        <c:manualLayout>
          <c:xMode val="edge"/>
          <c:yMode val="edge"/>
          <c:x val="1.4426395138024135E-2"/>
          <c:y val="0.86645989745467866"/>
          <c:w val="0.98096630047061617"/>
          <c:h val="0.1190052188243911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'38 Data annual-price'!$D$249:$D$250</c:f>
              <c:strCache>
                <c:ptCount val="2"/>
                <c:pt idx="0">
                  <c:v>Whole area</c:v>
                </c:pt>
                <c:pt idx="1">
                  <c:v> 1bed min </c:v>
                </c:pt>
              </c:strCache>
            </c:strRef>
          </c:tx>
          <c:spPr>
            <a:ln w="9525" cap="rnd">
              <a:solidFill>
                <a:srgbClr val="00B050"/>
              </a:solidFill>
              <a:prstDash val="dash"/>
              <a:round/>
            </a:ln>
            <a:effectLst/>
          </c:spPr>
          <c:marker>
            <c:symbol val="none"/>
          </c:marker>
          <c:cat>
            <c:strRef>
              <c:f>'38 Data annual-price'!$C$251:$C$261</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annual-price'!$D$251:$D$261</c:f>
              <c:numCache>
                <c:formatCode>_-"£"* #,##0_-;\-"£"* #,##0_-;_-"£"* "-"??_-;_-@_-</c:formatCode>
                <c:ptCount val="11"/>
                <c:pt idx="0">
                  <c:v>4475.6399999999994</c:v>
                </c:pt>
                <c:pt idx="1">
                  <c:v>3895.3199999999997</c:v>
                </c:pt>
                <c:pt idx="2">
                  <c:v>4523.4799999999996</c:v>
                </c:pt>
                <c:pt idx="3">
                  <c:v>6721.5199999999995</c:v>
                </c:pt>
                <c:pt idx="4">
                  <c:v>4732</c:v>
                </c:pt>
                <c:pt idx="5">
                  <c:v>5928</c:v>
                </c:pt>
                <c:pt idx="6">
                  <c:v>4732</c:v>
                </c:pt>
                <c:pt idx="7">
                  <c:v>3380</c:v>
                </c:pt>
                <c:pt idx="8">
                  <c:v>4082</c:v>
                </c:pt>
                <c:pt idx="9">
                  <c:v>6474</c:v>
                </c:pt>
                <c:pt idx="10">
                  <c:v>6825</c:v>
                </c:pt>
              </c:numCache>
            </c:numRef>
          </c:val>
          <c:smooth val="0"/>
          <c:extLst>
            <c:ext xmlns:c16="http://schemas.microsoft.com/office/drawing/2014/chart" uri="{C3380CC4-5D6E-409C-BE32-E72D297353CC}">
              <c16:uniqueId val="{00000000-5D3B-4A56-9CFF-6C347E326D12}"/>
            </c:ext>
          </c:extLst>
        </c:ser>
        <c:ser>
          <c:idx val="4"/>
          <c:order val="1"/>
          <c:tx>
            <c:strRef>
              <c:f>'38 Data annual-price'!$E$249:$E$250</c:f>
              <c:strCache>
                <c:ptCount val="2"/>
                <c:pt idx="0">
                  <c:v>Whole area</c:v>
                </c:pt>
                <c:pt idx="1">
                  <c:v> 2bed min </c:v>
                </c:pt>
              </c:strCache>
            </c:strRef>
          </c:tx>
          <c:spPr>
            <a:ln w="9525" cap="rnd">
              <a:solidFill>
                <a:srgbClr val="FFC000"/>
              </a:solidFill>
              <a:prstDash val="dash"/>
              <a:round/>
            </a:ln>
            <a:effectLst/>
          </c:spPr>
          <c:marker>
            <c:symbol val="none"/>
          </c:marker>
          <c:cat>
            <c:strRef>
              <c:f>'38 Data annual-price'!$C$251:$C$261</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annual-price'!$E$251:$E$261</c:f>
              <c:numCache>
                <c:formatCode>_-"£"* #,##0_-;\-"£"* #,##0_-;_-"£"* "-"??_-;_-@_-</c:formatCode>
                <c:ptCount val="11"/>
                <c:pt idx="0">
                  <c:v>5248.88</c:v>
                </c:pt>
                <c:pt idx="1">
                  <c:v>4581.72</c:v>
                </c:pt>
                <c:pt idx="2">
                  <c:v>5610.28</c:v>
                </c:pt>
                <c:pt idx="3">
                  <c:v>7833.8</c:v>
                </c:pt>
                <c:pt idx="4">
                  <c:v>6071</c:v>
                </c:pt>
                <c:pt idx="5">
                  <c:v>7592</c:v>
                </c:pt>
                <c:pt idx="6">
                  <c:v>7098</c:v>
                </c:pt>
                <c:pt idx="7">
                  <c:v>4667</c:v>
                </c:pt>
                <c:pt idx="8">
                  <c:v>5239</c:v>
                </c:pt>
                <c:pt idx="9">
                  <c:v>7046</c:v>
                </c:pt>
                <c:pt idx="10">
                  <c:v>7709</c:v>
                </c:pt>
              </c:numCache>
            </c:numRef>
          </c:val>
          <c:smooth val="0"/>
          <c:extLst>
            <c:ext xmlns:c16="http://schemas.microsoft.com/office/drawing/2014/chart" uri="{C3380CC4-5D6E-409C-BE32-E72D297353CC}">
              <c16:uniqueId val="{00000001-5D3B-4A56-9CFF-6C347E326D12}"/>
            </c:ext>
          </c:extLst>
        </c:ser>
        <c:ser>
          <c:idx val="2"/>
          <c:order val="2"/>
          <c:tx>
            <c:strRef>
              <c:f>'38 Data annual-price'!$F$249:$F$250</c:f>
              <c:strCache>
                <c:ptCount val="2"/>
                <c:pt idx="0">
                  <c:v>Whole area</c:v>
                </c:pt>
                <c:pt idx="1">
                  <c:v> 3bed min </c:v>
                </c:pt>
              </c:strCache>
            </c:strRef>
          </c:tx>
          <c:spPr>
            <a:ln w="9525" cap="rnd">
              <a:solidFill>
                <a:srgbClr val="FF0000"/>
              </a:solidFill>
              <a:prstDash val="dash"/>
              <a:round/>
            </a:ln>
            <a:effectLst/>
          </c:spPr>
          <c:marker>
            <c:symbol val="none"/>
          </c:marker>
          <c:cat>
            <c:strRef>
              <c:f>'38 Data annual-price'!$C$251:$C$261</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annual-price'!$F$251:$F$261</c:f>
              <c:numCache>
                <c:formatCode>_-"£"* #,##0_-;\-"£"* #,##0_-;_-"£"* "-"??_-;_-@_-</c:formatCode>
                <c:ptCount val="11"/>
                <c:pt idx="0">
                  <c:v>5712.72</c:v>
                </c:pt>
                <c:pt idx="1">
                  <c:v>4899.4399999999996</c:v>
                </c:pt>
                <c:pt idx="2">
                  <c:v>6334.6399999999994</c:v>
                </c:pt>
                <c:pt idx="3">
                  <c:v>9330.8799999999992</c:v>
                </c:pt>
                <c:pt idx="4">
                  <c:v>7280</c:v>
                </c:pt>
                <c:pt idx="5">
                  <c:v>9113</c:v>
                </c:pt>
                <c:pt idx="6">
                  <c:v>9100</c:v>
                </c:pt>
                <c:pt idx="7">
                  <c:v>8827</c:v>
                </c:pt>
                <c:pt idx="8">
                  <c:v>10465</c:v>
                </c:pt>
                <c:pt idx="9">
                  <c:v>11219</c:v>
                </c:pt>
                <c:pt idx="10">
                  <c:v>11648</c:v>
                </c:pt>
              </c:numCache>
            </c:numRef>
          </c:val>
          <c:smooth val="0"/>
          <c:extLst>
            <c:ext xmlns:c16="http://schemas.microsoft.com/office/drawing/2014/chart" uri="{C3380CC4-5D6E-409C-BE32-E72D297353CC}">
              <c16:uniqueId val="{00000002-5D3B-4A56-9CFF-6C347E326D12}"/>
            </c:ext>
          </c:extLst>
        </c:ser>
        <c:ser>
          <c:idx val="3"/>
          <c:order val="3"/>
          <c:tx>
            <c:strRef>
              <c:f>'38 Data annual-price'!$G$249:$G$250</c:f>
              <c:strCache>
                <c:ptCount val="2"/>
                <c:pt idx="0">
                  <c:v>Whole area</c:v>
                </c:pt>
                <c:pt idx="1">
                  <c:v> 1bed max </c:v>
                </c:pt>
              </c:strCache>
            </c:strRef>
          </c:tx>
          <c:spPr>
            <a:ln w="9525" cap="rnd">
              <a:solidFill>
                <a:srgbClr val="00B050"/>
              </a:solidFill>
              <a:round/>
            </a:ln>
            <a:effectLst/>
          </c:spPr>
          <c:marker>
            <c:symbol val="none"/>
          </c:marker>
          <c:cat>
            <c:strRef>
              <c:f>'38 Data annual-price'!$C$251:$C$261</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annual-price'!$G$251:$G$261</c:f>
              <c:numCache>
                <c:formatCode>_-"£"* #,##0_-;\-"£"* #,##0_-;_-"£"* "-"??_-;_-@_-</c:formatCode>
                <c:ptCount val="11"/>
                <c:pt idx="0">
                  <c:v>4595.76</c:v>
                </c:pt>
                <c:pt idx="1">
                  <c:v>4927.5200000000004</c:v>
                </c:pt>
                <c:pt idx="2">
                  <c:v>6781.32</c:v>
                </c:pt>
                <c:pt idx="3">
                  <c:v>7095.4</c:v>
                </c:pt>
                <c:pt idx="4">
                  <c:v>9399</c:v>
                </c:pt>
                <c:pt idx="5">
                  <c:v>11765</c:v>
                </c:pt>
                <c:pt idx="6">
                  <c:v>12012</c:v>
                </c:pt>
                <c:pt idx="7">
                  <c:v>11232</c:v>
                </c:pt>
                <c:pt idx="8">
                  <c:v>13429</c:v>
                </c:pt>
                <c:pt idx="9">
                  <c:v>14976</c:v>
                </c:pt>
                <c:pt idx="10">
                  <c:v>16705</c:v>
                </c:pt>
              </c:numCache>
            </c:numRef>
          </c:val>
          <c:smooth val="0"/>
          <c:extLst>
            <c:ext xmlns:c16="http://schemas.microsoft.com/office/drawing/2014/chart" uri="{C3380CC4-5D6E-409C-BE32-E72D297353CC}">
              <c16:uniqueId val="{00000003-5D3B-4A56-9CFF-6C347E326D12}"/>
            </c:ext>
          </c:extLst>
        </c:ser>
        <c:ser>
          <c:idx val="1"/>
          <c:order val="4"/>
          <c:tx>
            <c:strRef>
              <c:f>'38 Data annual-price'!$H$249:$H$250</c:f>
              <c:strCache>
                <c:ptCount val="2"/>
                <c:pt idx="0">
                  <c:v>Whole area</c:v>
                </c:pt>
                <c:pt idx="1">
                  <c:v> 2bed max </c:v>
                </c:pt>
              </c:strCache>
            </c:strRef>
          </c:tx>
          <c:spPr>
            <a:ln w="9525" cap="rnd">
              <a:solidFill>
                <a:srgbClr val="FFC000"/>
              </a:solidFill>
              <a:round/>
            </a:ln>
            <a:effectLst/>
          </c:spPr>
          <c:marker>
            <c:symbol val="none"/>
          </c:marker>
          <c:cat>
            <c:strRef>
              <c:f>'38 Data annual-price'!$C$251:$C$261</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annual-price'!$H$251:$H$261</c:f>
              <c:numCache>
                <c:formatCode>_-"£"* #,##0_-;\-"£"* #,##0_-;_-"£"* "-"??_-;_-@_-</c:formatCode>
                <c:ptCount val="11"/>
                <c:pt idx="0">
                  <c:v>5397.5999999999995</c:v>
                </c:pt>
                <c:pt idx="1">
                  <c:v>5819.84</c:v>
                </c:pt>
                <c:pt idx="2">
                  <c:v>7924.2799999999988</c:v>
                </c:pt>
                <c:pt idx="3">
                  <c:v>8174.4</c:v>
                </c:pt>
                <c:pt idx="4">
                  <c:v>12376</c:v>
                </c:pt>
                <c:pt idx="5">
                  <c:v>15483</c:v>
                </c:pt>
                <c:pt idx="6">
                  <c:v>17433</c:v>
                </c:pt>
                <c:pt idx="7">
                  <c:v>15145</c:v>
                </c:pt>
                <c:pt idx="8">
                  <c:v>18356</c:v>
                </c:pt>
                <c:pt idx="9">
                  <c:v>21190</c:v>
                </c:pt>
                <c:pt idx="10">
                  <c:v>23868</c:v>
                </c:pt>
              </c:numCache>
            </c:numRef>
          </c:val>
          <c:smooth val="0"/>
          <c:extLst>
            <c:ext xmlns:c16="http://schemas.microsoft.com/office/drawing/2014/chart" uri="{C3380CC4-5D6E-409C-BE32-E72D297353CC}">
              <c16:uniqueId val="{00000004-5D3B-4A56-9CFF-6C347E326D12}"/>
            </c:ext>
          </c:extLst>
        </c:ser>
        <c:ser>
          <c:idx val="5"/>
          <c:order val="5"/>
          <c:tx>
            <c:strRef>
              <c:f>'38 Data annual-price'!$I$249:$I$250</c:f>
              <c:strCache>
                <c:ptCount val="2"/>
                <c:pt idx="0">
                  <c:v>Whole area</c:v>
                </c:pt>
                <c:pt idx="1">
                  <c:v> 3bed max </c:v>
                </c:pt>
              </c:strCache>
            </c:strRef>
          </c:tx>
          <c:spPr>
            <a:ln w="9525" cap="rnd">
              <a:solidFill>
                <a:srgbClr val="FF0000"/>
              </a:solidFill>
              <a:round/>
            </a:ln>
            <a:effectLst/>
          </c:spPr>
          <c:marker>
            <c:symbol val="none"/>
          </c:marker>
          <c:cat>
            <c:strRef>
              <c:f>'38 Data annual-price'!$C$251:$C$261</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annual-price'!$I$251:$I$261</c:f>
              <c:numCache>
                <c:formatCode>_-"£"* #,##0_-;\-"£"* #,##0_-;_-"£"* "-"??_-;_-@_-</c:formatCode>
                <c:ptCount val="11"/>
                <c:pt idx="0">
                  <c:v>5951.4000000000005</c:v>
                </c:pt>
                <c:pt idx="1">
                  <c:v>6414.2</c:v>
                </c:pt>
                <c:pt idx="2">
                  <c:v>9071.4</c:v>
                </c:pt>
                <c:pt idx="3">
                  <c:v>9592.44</c:v>
                </c:pt>
                <c:pt idx="4">
                  <c:v>14040</c:v>
                </c:pt>
                <c:pt idx="5">
                  <c:v>17563</c:v>
                </c:pt>
                <c:pt idx="6">
                  <c:v>21580</c:v>
                </c:pt>
                <c:pt idx="7">
                  <c:v>21749</c:v>
                </c:pt>
                <c:pt idx="8">
                  <c:v>24843</c:v>
                </c:pt>
                <c:pt idx="9">
                  <c:v>24245</c:v>
                </c:pt>
                <c:pt idx="10">
                  <c:v>26975</c:v>
                </c:pt>
              </c:numCache>
            </c:numRef>
          </c:val>
          <c:smooth val="0"/>
          <c:extLst>
            <c:ext xmlns:c16="http://schemas.microsoft.com/office/drawing/2014/chart" uri="{C3380CC4-5D6E-409C-BE32-E72D297353CC}">
              <c16:uniqueId val="{00000005-5D3B-4A56-9CFF-6C347E326D12}"/>
            </c:ext>
          </c:extLst>
        </c:ser>
        <c:ser>
          <c:idx val="6"/>
          <c:order val="6"/>
          <c:tx>
            <c:strRef>
              <c:f>'38 Data annual-price'!$J$249:$J$250</c:f>
              <c:strCache>
                <c:ptCount val="2"/>
                <c:pt idx="0">
                  <c:v>East Cambridgeshire</c:v>
                </c:pt>
                <c:pt idx="1">
                  <c:v> 1bed  </c:v>
                </c:pt>
              </c:strCache>
            </c:strRef>
          </c:tx>
          <c:spPr>
            <a:ln w="19050" cap="rnd">
              <a:noFill/>
              <a:round/>
            </a:ln>
            <a:effectLst/>
          </c:spPr>
          <c:marker>
            <c:symbol val="circle"/>
            <c:size val="10"/>
            <c:spPr>
              <a:solidFill>
                <a:srgbClr val="00B050"/>
              </a:solidFill>
              <a:ln w="9525">
                <a:noFill/>
              </a:ln>
              <a:effectLst/>
            </c:spPr>
          </c:marker>
          <c:cat>
            <c:strRef>
              <c:f>'38 Data annual-price'!$C$251:$C$261</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annual-price'!$J$251:$J$261</c:f>
              <c:numCache>
                <c:formatCode>_-"£"* #,##0_-;\-"£"* #,##0_-;_-"£"* "-"??_-;_-@_-</c:formatCode>
                <c:ptCount val="11"/>
                <c:pt idx="1">
                  <c:v>4483.4399999999996</c:v>
                </c:pt>
                <c:pt idx="2">
                  <c:v>5847.4000000000005</c:v>
                </c:pt>
                <c:pt idx="4">
                  <c:v>6071</c:v>
                </c:pt>
                <c:pt idx="5">
                  <c:v>7592</c:v>
                </c:pt>
                <c:pt idx="6">
                  <c:v>6955</c:v>
                </c:pt>
                <c:pt idx="7">
                  <c:v>5876</c:v>
                </c:pt>
                <c:pt idx="8">
                  <c:v>7462</c:v>
                </c:pt>
              </c:numCache>
            </c:numRef>
          </c:val>
          <c:smooth val="0"/>
          <c:extLst>
            <c:ext xmlns:c16="http://schemas.microsoft.com/office/drawing/2014/chart" uri="{C3380CC4-5D6E-409C-BE32-E72D297353CC}">
              <c16:uniqueId val="{00000006-5D3B-4A56-9CFF-6C347E326D12}"/>
            </c:ext>
          </c:extLst>
        </c:ser>
        <c:ser>
          <c:idx val="7"/>
          <c:order val="7"/>
          <c:tx>
            <c:strRef>
              <c:f>'38 Data annual-price'!$K$249:$K$250</c:f>
              <c:strCache>
                <c:ptCount val="2"/>
                <c:pt idx="0">
                  <c:v>East Cambridgeshire</c:v>
                </c:pt>
                <c:pt idx="1">
                  <c:v> 2bed </c:v>
                </c:pt>
              </c:strCache>
            </c:strRef>
          </c:tx>
          <c:spPr>
            <a:ln w="19050" cap="rnd">
              <a:noFill/>
              <a:prstDash val="solid"/>
              <a:round/>
            </a:ln>
            <a:effectLst/>
          </c:spPr>
          <c:marker>
            <c:symbol val="circle"/>
            <c:size val="10"/>
            <c:spPr>
              <a:solidFill>
                <a:srgbClr val="FFC000"/>
              </a:solidFill>
              <a:ln w="9525">
                <a:noFill/>
              </a:ln>
              <a:effectLst/>
            </c:spPr>
          </c:marker>
          <c:cat>
            <c:strRef>
              <c:f>'38 Data annual-price'!$C$251:$C$261</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annual-price'!$K$251:$K$261</c:f>
              <c:numCache>
                <c:formatCode>_-"£"* #,##0_-;\-"£"* #,##0_-;_-"£"* "-"??_-;_-@_-</c:formatCode>
                <c:ptCount val="11"/>
                <c:pt idx="1">
                  <c:v>5236.4000000000005</c:v>
                </c:pt>
                <c:pt idx="2">
                  <c:v>6609.72</c:v>
                </c:pt>
                <c:pt idx="4">
                  <c:v>7228</c:v>
                </c:pt>
                <c:pt idx="5">
                  <c:v>9061</c:v>
                </c:pt>
                <c:pt idx="6">
                  <c:v>10153</c:v>
                </c:pt>
                <c:pt idx="7">
                  <c:v>7475</c:v>
                </c:pt>
                <c:pt idx="8">
                  <c:v>8814</c:v>
                </c:pt>
              </c:numCache>
            </c:numRef>
          </c:val>
          <c:smooth val="0"/>
          <c:extLst>
            <c:ext xmlns:c16="http://schemas.microsoft.com/office/drawing/2014/chart" uri="{C3380CC4-5D6E-409C-BE32-E72D297353CC}">
              <c16:uniqueId val="{00000007-5D3B-4A56-9CFF-6C347E326D12}"/>
            </c:ext>
          </c:extLst>
        </c:ser>
        <c:ser>
          <c:idx val="8"/>
          <c:order val="8"/>
          <c:tx>
            <c:strRef>
              <c:f>'38 Data annual-price'!$L$249:$L$250</c:f>
              <c:strCache>
                <c:ptCount val="2"/>
                <c:pt idx="0">
                  <c:v>East Cambridgeshire</c:v>
                </c:pt>
                <c:pt idx="1">
                  <c:v> 3bed </c:v>
                </c:pt>
              </c:strCache>
            </c:strRef>
          </c:tx>
          <c:spPr>
            <a:ln w="19050" cap="rnd">
              <a:noFill/>
              <a:round/>
            </a:ln>
            <a:effectLst/>
          </c:spPr>
          <c:marker>
            <c:symbol val="circle"/>
            <c:size val="10"/>
            <c:spPr>
              <a:solidFill>
                <a:srgbClr val="FF0000"/>
              </a:solidFill>
              <a:ln w="9525">
                <a:noFill/>
              </a:ln>
              <a:effectLst/>
            </c:spPr>
          </c:marker>
          <c:cat>
            <c:strRef>
              <c:f>'38 Data annual-price'!$C$251:$C$261</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annual-price'!$L$251:$L$261</c:f>
              <c:numCache>
                <c:formatCode>_-"£"* #,##0_-;\-"£"* #,##0_-;_-"£"* "-"??_-;_-@_-</c:formatCode>
                <c:ptCount val="11"/>
                <c:pt idx="1">
                  <c:v>5818.8</c:v>
                </c:pt>
                <c:pt idx="2">
                  <c:v>7428.2</c:v>
                </c:pt>
                <c:pt idx="4">
                  <c:v>9087</c:v>
                </c:pt>
                <c:pt idx="5">
                  <c:v>11375</c:v>
                </c:pt>
                <c:pt idx="6">
                  <c:v>13715</c:v>
                </c:pt>
                <c:pt idx="7">
                  <c:v>13481</c:v>
                </c:pt>
                <c:pt idx="8">
                  <c:v>15808</c:v>
                </c:pt>
                <c:pt idx="9">
                  <c:v>15236</c:v>
                </c:pt>
                <c:pt idx="10">
                  <c:v>18616</c:v>
                </c:pt>
              </c:numCache>
            </c:numRef>
          </c:val>
          <c:smooth val="0"/>
          <c:extLst>
            <c:ext xmlns:c16="http://schemas.microsoft.com/office/drawing/2014/chart" uri="{C3380CC4-5D6E-409C-BE32-E72D297353CC}">
              <c16:uniqueId val="{00000008-5D3B-4A56-9CFF-6C347E326D12}"/>
            </c:ext>
          </c:extLst>
        </c:ser>
        <c:dLbls>
          <c:showLegendKey val="0"/>
          <c:showVal val="0"/>
          <c:showCatName val="0"/>
          <c:showSerName val="0"/>
          <c:showPercent val="0"/>
          <c:showBubbleSize val="0"/>
        </c:dLbls>
        <c:smooth val="0"/>
        <c:axId val="1307753952"/>
        <c:axId val="1307752968"/>
      </c:lineChart>
      <c:catAx>
        <c:axId val="1307753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2968"/>
        <c:crosses val="autoZero"/>
        <c:auto val="1"/>
        <c:lblAlgn val="ctr"/>
        <c:lblOffset val="100"/>
        <c:noMultiLvlLbl val="0"/>
      </c:catAx>
      <c:valAx>
        <c:axId val="13077529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3952"/>
        <c:crosses val="autoZero"/>
        <c:crossBetween val="between"/>
      </c:valAx>
      <c:spPr>
        <a:noFill/>
        <a:ln>
          <a:noFill/>
        </a:ln>
        <a:effectLst/>
      </c:spPr>
    </c:plotArea>
    <c:legend>
      <c:legendPos val="b"/>
      <c:layout>
        <c:manualLayout>
          <c:xMode val="edge"/>
          <c:yMode val="edge"/>
          <c:x val="1.6370972642566511E-2"/>
          <c:y val="0.84625593058853688"/>
          <c:w val="0.9615130072548943"/>
          <c:h val="0.1353175313275329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'38 Data annual-price'!$D$249:$D$250</c:f>
              <c:strCache>
                <c:ptCount val="2"/>
                <c:pt idx="0">
                  <c:v>Whole area</c:v>
                </c:pt>
                <c:pt idx="1">
                  <c:v> 1bed min </c:v>
                </c:pt>
              </c:strCache>
            </c:strRef>
          </c:tx>
          <c:spPr>
            <a:ln w="9525" cap="rnd">
              <a:solidFill>
                <a:srgbClr val="00B050"/>
              </a:solidFill>
              <a:prstDash val="dash"/>
              <a:round/>
            </a:ln>
            <a:effectLst/>
          </c:spPr>
          <c:marker>
            <c:symbol val="none"/>
          </c:marker>
          <c:cat>
            <c:strRef>
              <c:f>'38 Data annual-price'!$C$251:$C$261</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annual-price'!$D$251:$D$261</c:f>
              <c:numCache>
                <c:formatCode>_-"£"* #,##0_-;\-"£"* #,##0_-;_-"£"* "-"??_-;_-@_-</c:formatCode>
                <c:ptCount val="11"/>
                <c:pt idx="0">
                  <c:v>4475.6399999999994</c:v>
                </c:pt>
                <c:pt idx="1">
                  <c:v>3895.3199999999997</c:v>
                </c:pt>
                <c:pt idx="2">
                  <c:v>4523.4799999999996</c:v>
                </c:pt>
                <c:pt idx="3">
                  <c:v>6721.5199999999995</c:v>
                </c:pt>
                <c:pt idx="4">
                  <c:v>4732</c:v>
                </c:pt>
                <c:pt idx="5">
                  <c:v>5928</c:v>
                </c:pt>
                <c:pt idx="6">
                  <c:v>4732</c:v>
                </c:pt>
                <c:pt idx="7">
                  <c:v>3380</c:v>
                </c:pt>
                <c:pt idx="8">
                  <c:v>4082</c:v>
                </c:pt>
                <c:pt idx="9">
                  <c:v>6474</c:v>
                </c:pt>
                <c:pt idx="10">
                  <c:v>6825</c:v>
                </c:pt>
              </c:numCache>
            </c:numRef>
          </c:val>
          <c:smooth val="0"/>
          <c:extLst>
            <c:ext xmlns:c16="http://schemas.microsoft.com/office/drawing/2014/chart" uri="{C3380CC4-5D6E-409C-BE32-E72D297353CC}">
              <c16:uniqueId val="{00000000-D7B9-43A9-B163-68F80A6FED9C}"/>
            </c:ext>
          </c:extLst>
        </c:ser>
        <c:ser>
          <c:idx val="3"/>
          <c:order val="1"/>
          <c:tx>
            <c:strRef>
              <c:f>'38 Data annual-price'!$G$249:$G$250</c:f>
              <c:strCache>
                <c:ptCount val="2"/>
                <c:pt idx="0">
                  <c:v>Whole area</c:v>
                </c:pt>
                <c:pt idx="1">
                  <c:v> 1bed max </c:v>
                </c:pt>
              </c:strCache>
            </c:strRef>
          </c:tx>
          <c:spPr>
            <a:ln w="9525" cap="rnd">
              <a:solidFill>
                <a:srgbClr val="00B050"/>
              </a:solidFill>
              <a:round/>
            </a:ln>
            <a:effectLst/>
          </c:spPr>
          <c:marker>
            <c:symbol val="none"/>
          </c:marker>
          <c:cat>
            <c:strRef>
              <c:f>'38 Data annual-price'!$C$251:$C$261</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annual-price'!$G$251:$G$261</c:f>
              <c:numCache>
                <c:formatCode>_-"£"* #,##0_-;\-"£"* #,##0_-;_-"£"* "-"??_-;_-@_-</c:formatCode>
                <c:ptCount val="11"/>
                <c:pt idx="0">
                  <c:v>4595.76</c:v>
                </c:pt>
                <c:pt idx="1">
                  <c:v>4927.5200000000004</c:v>
                </c:pt>
                <c:pt idx="2">
                  <c:v>6781.32</c:v>
                </c:pt>
                <c:pt idx="3">
                  <c:v>7095.4</c:v>
                </c:pt>
                <c:pt idx="4">
                  <c:v>9399</c:v>
                </c:pt>
                <c:pt idx="5">
                  <c:v>11765</c:v>
                </c:pt>
                <c:pt idx="6">
                  <c:v>12012</c:v>
                </c:pt>
                <c:pt idx="7">
                  <c:v>11232</c:v>
                </c:pt>
                <c:pt idx="8">
                  <c:v>13429</c:v>
                </c:pt>
                <c:pt idx="9">
                  <c:v>14976</c:v>
                </c:pt>
                <c:pt idx="10">
                  <c:v>16705</c:v>
                </c:pt>
              </c:numCache>
            </c:numRef>
          </c:val>
          <c:smooth val="0"/>
          <c:extLst>
            <c:ext xmlns:c16="http://schemas.microsoft.com/office/drawing/2014/chart" uri="{C3380CC4-5D6E-409C-BE32-E72D297353CC}">
              <c16:uniqueId val="{00000003-D7B9-43A9-B163-68F80A6FED9C}"/>
            </c:ext>
          </c:extLst>
        </c:ser>
        <c:ser>
          <c:idx val="6"/>
          <c:order val="2"/>
          <c:tx>
            <c:strRef>
              <c:f>'38 Data annual-price'!$J$249:$J$250</c:f>
              <c:strCache>
                <c:ptCount val="2"/>
                <c:pt idx="0">
                  <c:v>East Cambridgeshire</c:v>
                </c:pt>
                <c:pt idx="1">
                  <c:v> 1bed  </c:v>
                </c:pt>
              </c:strCache>
            </c:strRef>
          </c:tx>
          <c:spPr>
            <a:ln w="19050" cap="rnd">
              <a:noFill/>
              <a:round/>
            </a:ln>
            <a:effectLst/>
          </c:spPr>
          <c:marker>
            <c:symbol val="circle"/>
            <c:size val="10"/>
            <c:spPr>
              <a:solidFill>
                <a:srgbClr val="00B050"/>
              </a:solidFill>
              <a:ln w="9525">
                <a:noFill/>
              </a:ln>
              <a:effectLst/>
            </c:spPr>
          </c:marker>
          <c:cat>
            <c:strRef>
              <c:f>'38 Data annual-price'!$C$251:$C$261</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annual-price'!$J$251:$J$261</c:f>
              <c:numCache>
                <c:formatCode>_-"£"* #,##0_-;\-"£"* #,##0_-;_-"£"* "-"??_-;_-@_-</c:formatCode>
                <c:ptCount val="11"/>
                <c:pt idx="1">
                  <c:v>4483.4399999999996</c:v>
                </c:pt>
                <c:pt idx="2">
                  <c:v>5847.4000000000005</c:v>
                </c:pt>
                <c:pt idx="4">
                  <c:v>6071</c:v>
                </c:pt>
                <c:pt idx="5">
                  <c:v>7592</c:v>
                </c:pt>
                <c:pt idx="6">
                  <c:v>6955</c:v>
                </c:pt>
                <c:pt idx="7">
                  <c:v>5876</c:v>
                </c:pt>
                <c:pt idx="8">
                  <c:v>7462</c:v>
                </c:pt>
              </c:numCache>
            </c:numRef>
          </c:val>
          <c:smooth val="0"/>
          <c:extLst>
            <c:ext xmlns:c16="http://schemas.microsoft.com/office/drawing/2014/chart" uri="{C3380CC4-5D6E-409C-BE32-E72D297353CC}">
              <c16:uniqueId val="{00000006-D7B9-43A9-B163-68F80A6FED9C}"/>
            </c:ext>
          </c:extLst>
        </c:ser>
        <c:dLbls>
          <c:showLegendKey val="0"/>
          <c:showVal val="0"/>
          <c:showCatName val="0"/>
          <c:showSerName val="0"/>
          <c:showPercent val="0"/>
          <c:showBubbleSize val="0"/>
        </c:dLbls>
        <c:smooth val="0"/>
        <c:axId val="1307753952"/>
        <c:axId val="1307752968"/>
      </c:lineChart>
      <c:catAx>
        <c:axId val="1307753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2968"/>
        <c:crosses val="autoZero"/>
        <c:auto val="1"/>
        <c:lblAlgn val="ctr"/>
        <c:lblOffset val="100"/>
        <c:noMultiLvlLbl val="0"/>
      </c:catAx>
      <c:valAx>
        <c:axId val="13077529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3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4"/>
          <c:order val="0"/>
          <c:tx>
            <c:strRef>
              <c:f>'38 Data annual-price'!$E$249:$E$250</c:f>
              <c:strCache>
                <c:ptCount val="2"/>
                <c:pt idx="0">
                  <c:v>Whole area</c:v>
                </c:pt>
                <c:pt idx="1">
                  <c:v> 2bed min </c:v>
                </c:pt>
              </c:strCache>
            </c:strRef>
          </c:tx>
          <c:spPr>
            <a:ln w="9525" cap="rnd">
              <a:solidFill>
                <a:srgbClr val="FFC000"/>
              </a:solidFill>
              <a:prstDash val="dash"/>
              <a:round/>
            </a:ln>
            <a:effectLst/>
          </c:spPr>
          <c:marker>
            <c:symbol val="none"/>
          </c:marker>
          <c:cat>
            <c:strRef>
              <c:f>'38 Data annual-price'!$C$251:$C$261</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annual-price'!$E$251:$E$261</c:f>
              <c:numCache>
                <c:formatCode>_-"£"* #,##0_-;\-"£"* #,##0_-;_-"£"* "-"??_-;_-@_-</c:formatCode>
                <c:ptCount val="11"/>
                <c:pt idx="0">
                  <c:v>5248.88</c:v>
                </c:pt>
                <c:pt idx="1">
                  <c:v>4581.72</c:v>
                </c:pt>
                <c:pt idx="2">
                  <c:v>5610.28</c:v>
                </c:pt>
                <c:pt idx="3">
                  <c:v>7833.8</c:v>
                </c:pt>
                <c:pt idx="4">
                  <c:v>6071</c:v>
                </c:pt>
                <c:pt idx="5">
                  <c:v>7592</c:v>
                </c:pt>
                <c:pt idx="6">
                  <c:v>7098</c:v>
                </c:pt>
                <c:pt idx="7">
                  <c:v>4667</c:v>
                </c:pt>
                <c:pt idx="8">
                  <c:v>5239</c:v>
                </c:pt>
                <c:pt idx="9">
                  <c:v>7046</c:v>
                </c:pt>
                <c:pt idx="10">
                  <c:v>7709</c:v>
                </c:pt>
              </c:numCache>
            </c:numRef>
          </c:val>
          <c:smooth val="0"/>
          <c:extLst>
            <c:ext xmlns:c16="http://schemas.microsoft.com/office/drawing/2014/chart" uri="{C3380CC4-5D6E-409C-BE32-E72D297353CC}">
              <c16:uniqueId val="{00000001-10FD-4ECF-8CF3-7DBD5B7685B6}"/>
            </c:ext>
          </c:extLst>
        </c:ser>
        <c:ser>
          <c:idx val="1"/>
          <c:order val="1"/>
          <c:tx>
            <c:strRef>
              <c:f>'38 Data annual-price'!$H$249:$H$250</c:f>
              <c:strCache>
                <c:ptCount val="2"/>
                <c:pt idx="0">
                  <c:v>Whole area</c:v>
                </c:pt>
                <c:pt idx="1">
                  <c:v> 2bed max </c:v>
                </c:pt>
              </c:strCache>
            </c:strRef>
          </c:tx>
          <c:spPr>
            <a:ln w="9525" cap="rnd">
              <a:solidFill>
                <a:srgbClr val="FFC000"/>
              </a:solidFill>
              <a:round/>
            </a:ln>
            <a:effectLst/>
          </c:spPr>
          <c:marker>
            <c:symbol val="none"/>
          </c:marker>
          <c:cat>
            <c:strRef>
              <c:f>'38 Data annual-price'!$C$251:$C$261</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annual-price'!$H$251:$H$261</c:f>
              <c:numCache>
                <c:formatCode>_-"£"* #,##0_-;\-"£"* #,##0_-;_-"£"* "-"??_-;_-@_-</c:formatCode>
                <c:ptCount val="11"/>
                <c:pt idx="0">
                  <c:v>5397.5999999999995</c:v>
                </c:pt>
                <c:pt idx="1">
                  <c:v>5819.84</c:v>
                </c:pt>
                <c:pt idx="2">
                  <c:v>7924.2799999999988</c:v>
                </c:pt>
                <c:pt idx="3">
                  <c:v>8174.4</c:v>
                </c:pt>
                <c:pt idx="4">
                  <c:v>12376</c:v>
                </c:pt>
                <c:pt idx="5">
                  <c:v>15483</c:v>
                </c:pt>
                <c:pt idx="6">
                  <c:v>17433</c:v>
                </c:pt>
                <c:pt idx="7">
                  <c:v>15145</c:v>
                </c:pt>
                <c:pt idx="8">
                  <c:v>18356</c:v>
                </c:pt>
                <c:pt idx="9">
                  <c:v>21190</c:v>
                </c:pt>
                <c:pt idx="10">
                  <c:v>23868</c:v>
                </c:pt>
              </c:numCache>
            </c:numRef>
          </c:val>
          <c:smooth val="0"/>
          <c:extLst>
            <c:ext xmlns:c16="http://schemas.microsoft.com/office/drawing/2014/chart" uri="{C3380CC4-5D6E-409C-BE32-E72D297353CC}">
              <c16:uniqueId val="{00000004-10FD-4ECF-8CF3-7DBD5B7685B6}"/>
            </c:ext>
          </c:extLst>
        </c:ser>
        <c:ser>
          <c:idx val="7"/>
          <c:order val="2"/>
          <c:tx>
            <c:strRef>
              <c:f>'38 Data annual-price'!$K$249:$K$250</c:f>
              <c:strCache>
                <c:ptCount val="2"/>
                <c:pt idx="0">
                  <c:v>East Cambridgeshire</c:v>
                </c:pt>
                <c:pt idx="1">
                  <c:v> 2bed </c:v>
                </c:pt>
              </c:strCache>
            </c:strRef>
          </c:tx>
          <c:spPr>
            <a:ln w="19050" cap="rnd">
              <a:noFill/>
              <a:prstDash val="solid"/>
              <a:round/>
            </a:ln>
            <a:effectLst/>
          </c:spPr>
          <c:marker>
            <c:symbol val="circle"/>
            <c:size val="10"/>
            <c:spPr>
              <a:solidFill>
                <a:srgbClr val="FFC000"/>
              </a:solidFill>
              <a:ln w="9525">
                <a:noFill/>
              </a:ln>
              <a:effectLst/>
            </c:spPr>
          </c:marker>
          <c:cat>
            <c:strRef>
              <c:f>'38 Data annual-price'!$C$251:$C$261</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annual-price'!$K$251:$K$261</c:f>
              <c:numCache>
                <c:formatCode>_-"£"* #,##0_-;\-"£"* #,##0_-;_-"£"* "-"??_-;_-@_-</c:formatCode>
                <c:ptCount val="11"/>
                <c:pt idx="1">
                  <c:v>5236.4000000000005</c:v>
                </c:pt>
                <c:pt idx="2">
                  <c:v>6609.72</c:v>
                </c:pt>
                <c:pt idx="4">
                  <c:v>7228</c:v>
                </c:pt>
                <c:pt idx="5">
                  <c:v>9061</c:v>
                </c:pt>
                <c:pt idx="6">
                  <c:v>10153</c:v>
                </c:pt>
                <c:pt idx="7">
                  <c:v>7475</c:v>
                </c:pt>
                <c:pt idx="8">
                  <c:v>8814</c:v>
                </c:pt>
              </c:numCache>
            </c:numRef>
          </c:val>
          <c:smooth val="0"/>
          <c:extLst>
            <c:ext xmlns:c16="http://schemas.microsoft.com/office/drawing/2014/chart" uri="{C3380CC4-5D6E-409C-BE32-E72D297353CC}">
              <c16:uniqueId val="{00000007-10FD-4ECF-8CF3-7DBD5B7685B6}"/>
            </c:ext>
          </c:extLst>
        </c:ser>
        <c:dLbls>
          <c:showLegendKey val="0"/>
          <c:showVal val="0"/>
          <c:showCatName val="0"/>
          <c:showSerName val="0"/>
          <c:showPercent val="0"/>
          <c:showBubbleSize val="0"/>
        </c:dLbls>
        <c:smooth val="0"/>
        <c:axId val="1307753952"/>
        <c:axId val="1307752968"/>
      </c:lineChart>
      <c:catAx>
        <c:axId val="1307753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2968"/>
        <c:crosses val="autoZero"/>
        <c:auto val="1"/>
        <c:lblAlgn val="ctr"/>
        <c:lblOffset val="100"/>
        <c:noMultiLvlLbl val="0"/>
      </c:catAx>
      <c:valAx>
        <c:axId val="13077529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3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8"/>
          <c:order val="8"/>
          <c:tx>
            <c:strRef>
              <c:f>'53 Data dwells for charts'!$A$16</c:f>
              <c:strCache>
                <c:ptCount val="1"/>
                <c:pt idx="0">
                  <c:v>All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039-4491-B0C6-327146812F0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039-4491-B0C6-327146812F0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039-4491-B0C6-327146812F0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039-4491-B0C6-327146812F0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039-4491-B0C6-327146812F0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2039-4491-B0C6-327146812F0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'53 Data dwells for charts'!$B$7:$G$7</c:f>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f>'53 Data dwells for charts'!$B$16:$G$16</c:f>
              <c:numCache>
                <c:formatCode>#,##0</c:formatCode>
                <c:ptCount val="6"/>
                <c:pt idx="0">
                  <c:v>13142</c:v>
                </c:pt>
                <c:pt idx="1">
                  <c:v>59014</c:v>
                </c:pt>
                <c:pt idx="2">
                  <c:v>1248</c:v>
                </c:pt>
                <c:pt idx="3">
                  <c:v>163325</c:v>
                </c:pt>
                <c:pt idx="4">
                  <c:v>129187</c:v>
                </c:pt>
                <c:pt idx="5">
                  <c:v>86313</c:v>
                </c:pt>
              </c:numCache>
            </c:numRef>
          </c:val>
          <c:extLst>
            <c:ext xmlns:c16="http://schemas.microsoft.com/office/drawing/2014/chart" uri="{C3380CC4-5D6E-409C-BE32-E72D297353CC}">
              <c16:uniqueId val="{0000000C-2039-4491-B0C6-327146812F06}"/>
            </c:ext>
          </c:extLst>
        </c:ser>
        <c:dLbls>
          <c:showLegendKey val="0"/>
          <c:showVal val="0"/>
          <c:showCatName val="0"/>
          <c:showSerName val="0"/>
          <c:showPercent val="0"/>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'53 Data dwells for charts'!$A$8</c15:sqref>
                        </c15:formulaRef>
                      </c:ext>
                    </c:extLst>
                    <c:strCache>
                      <c:ptCount val="1"/>
                      <c:pt idx="0">
                        <c:v>Cambridge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E-2039-4491-B0C6-327146812F0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0-2039-4491-B0C6-327146812F0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2-2039-4491-B0C6-327146812F0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4-2039-4491-B0C6-327146812F0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6-2039-4491-B0C6-327146812F0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8-2039-4491-B0C6-327146812F0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c:ext uri="{02D57815-91ED-43cb-92C2-25804820EDAC}">
                        <c15:formulaRef>
                          <c15:sqref>'53 Data dwells for charts'!$B$8:$G$8</c15:sqref>
                        </c15:formulaRef>
                      </c:ext>
                    </c:extLst>
                    <c:numCache>
                      <c:formatCode>#,##0</c:formatCode>
                      <c:ptCount val="6"/>
                      <c:pt idx="0">
                        <c:v>7105</c:v>
                      </c:pt>
                      <c:pt idx="1">
                        <c:v>5310</c:v>
                      </c:pt>
                      <c:pt idx="2">
                        <c:v>104</c:v>
                      </c:pt>
                      <c:pt idx="3" formatCode="_-* #,##0_-;\-* #,##0_-;_-* &quot;-&quot;??_-;_-@_-">
                        <c:v>16656</c:v>
                      </c:pt>
                      <c:pt idx="4" formatCode="_-* #,##0_-;\-* #,##0_-;_-* &quot;-&quot;??_-;_-@_-">
                        <c:v>11304</c:v>
                      </c:pt>
                      <c:pt idx="5" formatCode="_-* #,##0_-;\-* #,##0_-;_-* &quot;-&quot;??_-;_-@_-">
                        <c:v>15192</c:v>
                      </c:pt>
                    </c:numCache>
                  </c:numRef>
                </c:val>
                <c:extLst>
                  <c:ext xmlns:c16="http://schemas.microsoft.com/office/drawing/2014/chart" uri="{C3380CC4-5D6E-409C-BE32-E72D297353CC}">
                    <c16:uniqueId val="{00000019-2039-4491-B0C6-327146812F06}"/>
                  </c:ext>
                </c:extLst>
              </c15:ser>
            </c15:filteredPieSeries>
            <c15:filteredPieSeries>
              <c15:ser>
                <c:idx val="1"/>
                <c:order val="1"/>
                <c:tx>
                  <c:strRef>
                    <c:extLst xmlns:c15="http://schemas.microsoft.com/office/drawing/2012/chart">
                      <c:ext xmlns:c15="http://schemas.microsoft.com/office/drawing/2012/chart" uri="{02D57815-91ED-43cb-92C2-25804820EDAC}">
                        <c15:formulaRef>
                          <c15:sqref>'53 Data dwells for charts'!$A$9</c15:sqref>
                        </c15:formulaRef>
                      </c:ext>
                    </c:extLst>
                    <c:strCache>
                      <c:ptCount val="1"/>
                      <c:pt idx="0">
                        <c:v>East Cambridgeshire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B-2039-4491-B0C6-327146812F06}"/>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D-2039-4491-B0C6-327146812F06}"/>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F-2039-4491-B0C6-327146812F06}"/>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21-2039-4491-B0C6-327146812F06}"/>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23-2039-4491-B0C6-327146812F06}"/>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25-2039-4491-B0C6-327146812F06}"/>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charts'!$B$9:$G$9</c15:sqref>
                        </c15:formulaRef>
                      </c:ext>
                    </c:extLst>
                    <c:numCache>
                      <c:formatCode>#,##0</c:formatCode>
                      <c:ptCount val="6"/>
                      <c:pt idx="0">
                        <c:v>9</c:v>
                      </c:pt>
                      <c:pt idx="1">
                        <c:v>5316</c:v>
                      </c:pt>
                      <c:pt idx="2">
                        <c:v>126</c:v>
                      </c:pt>
                      <c:pt idx="3" formatCode="_-* #,##0_-;\-* #,##0_-;_-* &quot;-&quot;??_-;_-@_-">
                        <c:v>14565</c:v>
                      </c:pt>
                      <c:pt idx="4" formatCode="_-* #,##0_-;\-* #,##0_-;_-* &quot;-&quot;??_-;_-@_-">
                        <c:v>11937</c:v>
                      </c:pt>
                      <c:pt idx="5" formatCode="_-* #,##0_-;\-* #,##0_-;_-* &quot;-&quot;??_-;_-@_-">
                        <c:v>6352</c:v>
                      </c:pt>
                    </c:numCache>
                  </c:numRef>
                </c:val>
                <c:extLst xmlns:c15="http://schemas.microsoft.com/office/drawing/2012/chart">
                  <c:ext xmlns:c16="http://schemas.microsoft.com/office/drawing/2014/chart" uri="{C3380CC4-5D6E-409C-BE32-E72D297353CC}">
                    <c16:uniqueId val="{00000026-2039-4491-B0C6-327146812F06}"/>
                  </c:ext>
                </c:extLst>
              </c15:ser>
            </c15:filteredPieSeries>
            <c15:filteredPieSeries>
              <c15:ser>
                <c:idx val="2"/>
                <c:order val="2"/>
                <c:tx>
                  <c:strRef>
                    <c:extLst xmlns:c15="http://schemas.microsoft.com/office/drawing/2012/chart">
                      <c:ext xmlns:c15="http://schemas.microsoft.com/office/drawing/2012/chart" uri="{02D57815-91ED-43cb-92C2-25804820EDAC}">
                        <c15:formulaRef>
                          <c15:sqref>'53 Data dwells for charts'!$A$10</c15:sqref>
                        </c15:formulaRef>
                      </c:ext>
                    </c:extLst>
                    <c:strCache>
                      <c:ptCount val="1"/>
                      <c:pt idx="0">
                        <c:v>Fenland</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8-2039-4491-B0C6-327146812F06}"/>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A-2039-4491-B0C6-327146812F06}"/>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C-2039-4491-B0C6-327146812F06}"/>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2E-2039-4491-B0C6-327146812F06}"/>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30-2039-4491-B0C6-327146812F06}"/>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32-2039-4491-B0C6-327146812F06}"/>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charts'!$B$10:$G$10</c15:sqref>
                        </c15:formulaRef>
                      </c:ext>
                    </c:extLst>
                    <c:numCache>
                      <c:formatCode>#,##0</c:formatCode>
                      <c:ptCount val="6"/>
                      <c:pt idx="0">
                        <c:v>34</c:v>
                      </c:pt>
                      <c:pt idx="1">
                        <c:v>5785</c:v>
                      </c:pt>
                      <c:pt idx="2">
                        <c:v>0</c:v>
                      </c:pt>
                      <c:pt idx="3" formatCode="_-* #,##0_-;\-* #,##0_-;_-* &quot;-&quot;??_-;_-@_-">
                        <c:v>18757</c:v>
                      </c:pt>
                      <c:pt idx="4" formatCode="_-* #,##0_-;\-* #,##0_-;_-* &quot;-&quot;??_-;_-@_-">
                        <c:v>13046</c:v>
                      </c:pt>
                      <c:pt idx="5" formatCode="_-* #,##0_-;\-* #,##0_-;_-* &quot;-&quot;??_-;_-@_-">
                        <c:v>8021</c:v>
                      </c:pt>
                    </c:numCache>
                  </c:numRef>
                </c:val>
                <c:extLst xmlns:c15="http://schemas.microsoft.com/office/drawing/2012/chart">
                  <c:ext xmlns:c16="http://schemas.microsoft.com/office/drawing/2014/chart" uri="{C3380CC4-5D6E-409C-BE32-E72D297353CC}">
                    <c16:uniqueId val="{00000033-2039-4491-B0C6-327146812F06}"/>
                  </c:ext>
                </c:extLst>
              </c15:ser>
            </c15:filteredPieSeries>
            <c15:filteredPieSeries>
              <c15:ser>
                <c:idx val="3"/>
                <c:order val="3"/>
                <c:tx>
                  <c:strRef>
                    <c:extLst xmlns:c15="http://schemas.microsoft.com/office/drawing/2012/chart">
                      <c:ext xmlns:c15="http://schemas.microsoft.com/office/drawing/2012/chart" uri="{02D57815-91ED-43cb-92C2-25804820EDAC}">
                        <c15:formulaRef>
                          <c15:sqref>'53 Data dwells for charts'!$A$11</c15:sqref>
                        </c15:formulaRef>
                      </c:ext>
                    </c:extLst>
                    <c:strCache>
                      <c:ptCount val="1"/>
                      <c:pt idx="0">
                        <c:v>Huntingdonshire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35-2039-4491-B0C6-327146812F06}"/>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37-2039-4491-B0C6-327146812F06}"/>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39-2039-4491-B0C6-327146812F06}"/>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3B-2039-4491-B0C6-327146812F06}"/>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3D-2039-4491-B0C6-327146812F06}"/>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3F-2039-4491-B0C6-327146812F06}"/>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charts'!$B$11:$G$11</c15:sqref>
                        </c15:formulaRef>
                      </c:ext>
                    </c:extLst>
                    <c:numCache>
                      <c:formatCode>#,##0</c:formatCode>
                      <c:ptCount val="6"/>
                      <c:pt idx="0">
                        <c:v>65</c:v>
                      </c:pt>
                      <c:pt idx="1">
                        <c:v>10153</c:v>
                      </c:pt>
                      <c:pt idx="2">
                        <c:v>570</c:v>
                      </c:pt>
                      <c:pt idx="3" formatCode="_-* #,##0_-;\-* #,##0_-;_-* &quot;-&quot;??_-;_-@_-">
                        <c:v>29290</c:v>
                      </c:pt>
                      <c:pt idx="4" formatCode="_-* #,##0_-;\-* #,##0_-;_-* &quot;-&quot;??_-;_-@_-">
                        <c:v>25412</c:v>
                      </c:pt>
                      <c:pt idx="5" formatCode="_-* #,##0_-;\-* #,##0_-;_-* &quot;-&quot;??_-;_-@_-">
                        <c:v>12411</c:v>
                      </c:pt>
                    </c:numCache>
                  </c:numRef>
                </c:val>
                <c:extLst xmlns:c15="http://schemas.microsoft.com/office/drawing/2012/chart">
                  <c:ext xmlns:c16="http://schemas.microsoft.com/office/drawing/2014/chart" uri="{C3380CC4-5D6E-409C-BE32-E72D297353CC}">
                    <c16:uniqueId val="{00000040-2039-4491-B0C6-327146812F06}"/>
                  </c:ext>
                </c:extLst>
              </c15:ser>
            </c15:filteredPieSeries>
            <c15:filteredPieSeries>
              <c15:ser>
                <c:idx val="4"/>
                <c:order val="4"/>
                <c:tx>
                  <c:strRef>
                    <c:extLst xmlns:c15="http://schemas.microsoft.com/office/drawing/2012/chart">
                      <c:ext xmlns:c15="http://schemas.microsoft.com/office/drawing/2012/chart" uri="{02D57815-91ED-43cb-92C2-25804820EDAC}">
                        <c15:formulaRef>
                          <c15:sqref>'53 Data dwells for charts'!$A$12</c15:sqref>
                        </c15:formulaRef>
                      </c:ext>
                    </c:extLst>
                    <c:strCache>
                      <c:ptCount val="1"/>
                      <c:pt idx="0">
                        <c:v>Peterborough</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42-2039-4491-B0C6-327146812F06}"/>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44-2039-4491-B0C6-327146812F06}"/>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46-2039-4491-B0C6-327146812F06}"/>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48-2039-4491-B0C6-327146812F06}"/>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4A-2039-4491-B0C6-327146812F06}"/>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4C-2039-4491-B0C6-327146812F06}"/>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charts'!$B$12:$G$12</c15:sqref>
                        </c15:formulaRef>
                      </c:ext>
                    </c:extLst>
                    <c:numCache>
                      <c:formatCode>#,##0</c:formatCode>
                      <c:ptCount val="6"/>
                      <c:pt idx="0">
                        <c:v>88</c:v>
                      </c:pt>
                      <c:pt idx="1">
                        <c:v>16011</c:v>
                      </c:pt>
                      <c:pt idx="2">
                        <c:v>448</c:v>
                      </c:pt>
                      <c:pt idx="3" formatCode="_-* #,##0_-;\-* #,##0_-;_-* &quot;-&quot;??_-;_-@_-">
                        <c:v>26722</c:v>
                      </c:pt>
                      <c:pt idx="4" formatCode="_-* #,##0_-;\-* #,##0_-;_-* &quot;-&quot;??_-;_-@_-">
                        <c:v>24474</c:v>
                      </c:pt>
                      <c:pt idx="5" formatCode="_-* #,##0_-;\-* #,##0_-;_-* &quot;-&quot;??_-;_-@_-">
                        <c:v>17799</c:v>
                      </c:pt>
                    </c:numCache>
                  </c:numRef>
                </c:val>
                <c:extLst xmlns:c15="http://schemas.microsoft.com/office/drawing/2012/chart">
                  <c:ext xmlns:c16="http://schemas.microsoft.com/office/drawing/2014/chart" uri="{C3380CC4-5D6E-409C-BE32-E72D297353CC}">
                    <c16:uniqueId val="{0000004D-2039-4491-B0C6-327146812F06}"/>
                  </c:ext>
                </c:extLst>
              </c15:ser>
            </c15:filteredPieSeries>
            <c15:filteredPieSeries>
              <c15:ser>
                <c:idx val="5"/>
                <c:order val="5"/>
                <c:tx>
                  <c:strRef>
                    <c:extLst xmlns:c15="http://schemas.microsoft.com/office/drawing/2012/chart">
                      <c:ext xmlns:c15="http://schemas.microsoft.com/office/drawing/2012/chart" uri="{02D57815-91ED-43cb-92C2-25804820EDAC}">
                        <c15:formulaRef>
                          <c15:sqref>'53 Data dwells for charts'!$A$13</c15:sqref>
                        </c15:formulaRef>
                      </c:ext>
                    </c:extLst>
                    <c:strCache>
                      <c:ptCount val="1"/>
                      <c:pt idx="0">
                        <c:v>South Cambridgeshire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4F-2039-4491-B0C6-327146812F06}"/>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51-2039-4491-B0C6-327146812F06}"/>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53-2039-4491-B0C6-327146812F06}"/>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55-2039-4491-B0C6-327146812F06}"/>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57-2039-4491-B0C6-327146812F06}"/>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59-2039-4491-B0C6-327146812F06}"/>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charts'!$B$13:$G$13</c15:sqref>
                        </c15:formulaRef>
                      </c:ext>
                    </c:extLst>
                    <c:numCache>
                      <c:formatCode>#,##0</c:formatCode>
                      <c:ptCount val="6"/>
                      <c:pt idx="0">
                        <c:v>5787</c:v>
                      </c:pt>
                      <c:pt idx="1">
                        <c:v>4085</c:v>
                      </c:pt>
                      <c:pt idx="2">
                        <c:v>0</c:v>
                      </c:pt>
                      <c:pt idx="3" formatCode="_-* #,##0_-;\-* #,##0_-;_-* &quot;-&quot;??_-;_-@_-">
                        <c:v>27742</c:v>
                      </c:pt>
                      <c:pt idx="4" formatCode="_-* #,##0_-;\-* #,##0_-;_-* &quot;-&quot;??_-;_-@_-">
                        <c:v>21285</c:v>
                      </c:pt>
                      <c:pt idx="5" formatCode="_-* #,##0_-;\-* #,##0_-;_-* &quot;-&quot;??_-;_-@_-">
                        <c:v>9819</c:v>
                      </c:pt>
                    </c:numCache>
                  </c:numRef>
                </c:val>
                <c:extLst xmlns:c15="http://schemas.microsoft.com/office/drawing/2012/chart">
                  <c:ext xmlns:c16="http://schemas.microsoft.com/office/drawing/2014/chart" uri="{C3380CC4-5D6E-409C-BE32-E72D297353CC}">
                    <c16:uniqueId val="{0000005A-2039-4491-B0C6-327146812F06}"/>
                  </c:ext>
                </c:extLst>
              </c15:ser>
            </c15:filteredPieSeries>
            <c15:filteredPieSeries>
              <c15:ser>
                <c:idx val="6"/>
                <c:order val="6"/>
                <c:tx>
                  <c:strRef>
                    <c:extLst xmlns:c15="http://schemas.microsoft.com/office/drawing/2012/chart">
                      <c:ext xmlns:c15="http://schemas.microsoft.com/office/drawing/2012/chart" uri="{02D57815-91ED-43cb-92C2-25804820EDAC}">
                        <c15:formulaRef>
                          <c15:sqref>'53 Data dwells for charts'!$A$14</c15:sqref>
                        </c15:formulaRef>
                      </c:ext>
                    </c:extLst>
                    <c:strCache>
                      <c:ptCount val="1"/>
                      <c:pt idx="0">
                        <c:v>West Suffolk</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5C-2039-4491-B0C6-327146812F06}"/>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5E-2039-4491-B0C6-327146812F06}"/>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60-2039-4491-B0C6-327146812F06}"/>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62-2039-4491-B0C6-327146812F06}"/>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64-2039-4491-B0C6-327146812F06}"/>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66-2039-4491-B0C6-327146812F06}"/>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charts'!$B$14:$G$14</c15:sqref>
                        </c15:formulaRef>
                      </c:ext>
                    </c:extLst>
                    <c:numCache>
                      <c:formatCode>#,##0</c:formatCode>
                      <c:ptCount val="6"/>
                      <c:pt idx="0">
                        <c:v>54</c:v>
                      </c:pt>
                      <c:pt idx="1">
                        <c:v>12354</c:v>
                      </c:pt>
                      <c:pt idx="2">
                        <c:v>0</c:v>
                      </c:pt>
                      <c:pt idx="3" formatCode="_-* #,##0_-;\-* #,##0_-;_-* &quot;-&quot;??_-;_-@_-">
                        <c:v>29593</c:v>
                      </c:pt>
                      <c:pt idx="4" formatCode="_-* #,##0_-;\-* #,##0_-;_-* &quot;-&quot;??_-;_-@_-">
                        <c:v>21729</c:v>
                      </c:pt>
                      <c:pt idx="5" formatCode="_-* #,##0_-;\-* #,##0_-;_-* &quot;-&quot;??_-;_-@_-">
                        <c:v>16719</c:v>
                      </c:pt>
                    </c:numCache>
                  </c:numRef>
                </c:val>
                <c:extLst xmlns:c15="http://schemas.microsoft.com/office/drawing/2012/chart">
                  <c:ext xmlns:c16="http://schemas.microsoft.com/office/drawing/2014/chart" uri="{C3380CC4-5D6E-409C-BE32-E72D297353CC}">
                    <c16:uniqueId val="{00000067-2039-4491-B0C6-327146812F06}"/>
                  </c:ext>
                </c:extLst>
              </c15:ser>
            </c15:filteredPieSeries>
            <c15:filteredPieSeries>
              <c15:ser>
                <c:idx val="7"/>
                <c:order val="7"/>
                <c:tx>
                  <c:strRef>
                    <c:extLst xmlns:c15="http://schemas.microsoft.com/office/drawing/2012/chart">
                      <c:ext xmlns:c15="http://schemas.microsoft.com/office/drawing/2012/chart" uri="{02D57815-91ED-43cb-92C2-25804820EDAC}">
                        <c15:formulaRef>
                          <c15:sqref>'53 Data dwells for charts'!$A$15</c15:sqref>
                        </c15:formulaRef>
                      </c:ext>
                    </c:extLst>
                    <c:strCache>
                      <c:ptCount val="1"/>
                      <c:pt idx="0">
                        <c:v>Greater Cambridge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69-2039-4491-B0C6-327146812F06}"/>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6B-2039-4491-B0C6-327146812F06}"/>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6D-2039-4491-B0C6-327146812F06}"/>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6F-2039-4491-B0C6-327146812F06}"/>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71-2039-4491-B0C6-327146812F06}"/>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73-2039-4491-B0C6-327146812F06}"/>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charts'!$B$15:$G$15</c15:sqref>
                        </c15:formulaRef>
                      </c:ext>
                    </c:extLst>
                    <c:numCache>
                      <c:formatCode>#,##0</c:formatCode>
                      <c:ptCount val="6"/>
                      <c:pt idx="0">
                        <c:v>12892</c:v>
                      </c:pt>
                      <c:pt idx="1">
                        <c:v>9395</c:v>
                      </c:pt>
                      <c:pt idx="2">
                        <c:v>104</c:v>
                      </c:pt>
                      <c:pt idx="3" formatCode="_-* #,##0_-;\-* #,##0_-;_-* &quot;-&quot;??_-;_-@_-">
                        <c:v>44398</c:v>
                      </c:pt>
                      <c:pt idx="4" formatCode="_-* #,##0_-;\-* #,##0_-;_-* &quot;-&quot;??_-;_-@_-">
                        <c:v>32589</c:v>
                      </c:pt>
                      <c:pt idx="5" formatCode="_-* #,##0_-;\-* #,##0_-;_-* &quot;-&quot;??_-;_-@_-">
                        <c:v>25011</c:v>
                      </c:pt>
                    </c:numCache>
                  </c:numRef>
                </c:val>
                <c:extLst xmlns:c15="http://schemas.microsoft.com/office/drawing/2012/chart">
                  <c:ext xmlns:c16="http://schemas.microsoft.com/office/drawing/2014/chart" uri="{C3380CC4-5D6E-409C-BE32-E72D297353CC}">
                    <c16:uniqueId val="{00000074-2039-4491-B0C6-327146812F06}"/>
                  </c:ext>
                </c:extLst>
              </c15:ser>
            </c15:filteredPieSeries>
          </c:ext>
        </c:extLst>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bg1"/>
        </a:gs>
        <a:gs pos="100000">
          <a:schemeClr val="bg1">
            <a:lumMod val="85000"/>
          </a:schemeClr>
        </a:gs>
      </a:gsLst>
    </a:grad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0"/>
          <c:tx>
            <c:strRef>
              <c:f>'38 Data annual-price'!$F$249:$F$250</c:f>
              <c:strCache>
                <c:ptCount val="2"/>
                <c:pt idx="0">
                  <c:v>Whole area</c:v>
                </c:pt>
                <c:pt idx="1">
                  <c:v> 3bed min </c:v>
                </c:pt>
              </c:strCache>
            </c:strRef>
          </c:tx>
          <c:spPr>
            <a:ln w="9525" cap="rnd">
              <a:solidFill>
                <a:srgbClr val="FF0000"/>
              </a:solidFill>
              <a:prstDash val="dash"/>
              <a:round/>
            </a:ln>
            <a:effectLst/>
          </c:spPr>
          <c:marker>
            <c:symbol val="none"/>
          </c:marker>
          <c:cat>
            <c:strRef>
              <c:f>'38 Data annual-price'!$C$251:$C$261</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annual-price'!$F$251:$F$261</c:f>
              <c:numCache>
                <c:formatCode>_-"£"* #,##0_-;\-"£"* #,##0_-;_-"£"* "-"??_-;_-@_-</c:formatCode>
                <c:ptCount val="11"/>
                <c:pt idx="0">
                  <c:v>5712.72</c:v>
                </c:pt>
                <c:pt idx="1">
                  <c:v>4899.4399999999996</c:v>
                </c:pt>
                <c:pt idx="2">
                  <c:v>6334.6399999999994</c:v>
                </c:pt>
                <c:pt idx="3">
                  <c:v>9330.8799999999992</c:v>
                </c:pt>
                <c:pt idx="4">
                  <c:v>7280</c:v>
                </c:pt>
                <c:pt idx="5">
                  <c:v>9113</c:v>
                </c:pt>
                <c:pt idx="6">
                  <c:v>9100</c:v>
                </c:pt>
                <c:pt idx="7">
                  <c:v>8827</c:v>
                </c:pt>
                <c:pt idx="8">
                  <c:v>10465</c:v>
                </c:pt>
                <c:pt idx="9">
                  <c:v>11219</c:v>
                </c:pt>
                <c:pt idx="10">
                  <c:v>11648</c:v>
                </c:pt>
              </c:numCache>
            </c:numRef>
          </c:val>
          <c:smooth val="0"/>
          <c:extLst>
            <c:ext xmlns:c16="http://schemas.microsoft.com/office/drawing/2014/chart" uri="{C3380CC4-5D6E-409C-BE32-E72D297353CC}">
              <c16:uniqueId val="{00000002-2B46-4A46-82B4-9D5941ADCE3D}"/>
            </c:ext>
          </c:extLst>
        </c:ser>
        <c:ser>
          <c:idx val="5"/>
          <c:order val="1"/>
          <c:tx>
            <c:strRef>
              <c:f>'38 Data annual-price'!$I$249:$I$250</c:f>
              <c:strCache>
                <c:ptCount val="2"/>
                <c:pt idx="0">
                  <c:v>Whole area</c:v>
                </c:pt>
                <c:pt idx="1">
                  <c:v> 3bed max </c:v>
                </c:pt>
              </c:strCache>
            </c:strRef>
          </c:tx>
          <c:spPr>
            <a:ln w="9525" cap="rnd">
              <a:solidFill>
                <a:srgbClr val="FF0000"/>
              </a:solidFill>
              <a:round/>
            </a:ln>
            <a:effectLst/>
          </c:spPr>
          <c:marker>
            <c:symbol val="none"/>
          </c:marker>
          <c:cat>
            <c:strRef>
              <c:f>'38 Data annual-price'!$C$251:$C$261</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annual-price'!$I$251:$I$261</c:f>
              <c:numCache>
                <c:formatCode>_-"£"* #,##0_-;\-"£"* #,##0_-;_-"£"* "-"??_-;_-@_-</c:formatCode>
                <c:ptCount val="11"/>
                <c:pt idx="0">
                  <c:v>5951.4000000000005</c:v>
                </c:pt>
                <c:pt idx="1">
                  <c:v>6414.2</c:v>
                </c:pt>
                <c:pt idx="2">
                  <c:v>9071.4</c:v>
                </c:pt>
                <c:pt idx="3">
                  <c:v>9592.44</c:v>
                </c:pt>
                <c:pt idx="4">
                  <c:v>14040</c:v>
                </c:pt>
                <c:pt idx="5">
                  <c:v>17563</c:v>
                </c:pt>
                <c:pt idx="6">
                  <c:v>21580</c:v>
                </c:pt>
                <c:pt idx="7">
                  <c:v>21749</c:v>
                </c:pt>
                <c:pt idx="8">
                  <c:v>24843</c:v>
                </c:pt>
                <c:pt idx="9">
                  <c:v>24245</c:v>
                </c:pt>
                <c:pt idx="10">
                  <c:v>26975</c:v>
                </c:pt>
              </c:numCache>
            </c:numRef>
          </c:val>
          <c:smooth val="0"/>
          <c:extLst>
            <c:ext xmlns:c16="http://schemas.microsoft.com/office/drawing/2014/chart" uri="{C3380CC4-5D6E-409C-BE32-E72D297353CC}">
              <c16:uniqueId val="{00000005-2B46-4A46-82B4-9D5941ADCE3D}"/>
            </c:ext>
          </c:extLst>
        </c:ser>
        <c:ser>
          <c:idx val="8"/>
          <c:order val="2"/>
          <c:tx>
            <c:strRef>
              <c:f>'38 Data annual-price'!$L$249:$L$250</c:f>
              <c:strCache>
                <c:ptCount val="2"/>
                <c:pt idx="0">
                  <c:v>East Cambridgeshire</c:v>
                </c:pt>
                <c:pt idx="1">
                  <c:v> 3bed </c:v>
                </c:pt>
              </c:strCache>
            </c:strRef>
          </c:tx>
          <c:spPr>
            <a:ln w="19050" cap="rnd">
              <a:noFill/>
              <a:round/>
            </a:ln>
            <a:effectLst/>
          </c:spPr>
          <c:marker>
            <c:symbol val="circle"/>
            <c:size val="10"/>
            <c:spPr>
              <a:solidFill>
                <a:srgbClr val="FF0000"/>
              </a:solidFill>
              <a:ln w="9525">
                <a:noFill/>
              </a:ln>
              <a:effectLst/>
            </c:spPr>
          </c:marker>
          <c:cat>
            <c:strRef>
              <c:f>'38 Data annual-price'!$C$251:$C$261</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annual-price'!$L$251:$L$261</c:f>
              <c:numCache>
                <c:formatCode>_-"£"* #,##0_-;\-"£"* #,##0_-;_-"£"* "-"??_-;_-@_-</c:formatCode>
                <c:ptCount val="11"/>
                <c:pt idx="1">
                  <c:v>5818.8</c:v>
                </c:pt>
                <c:pt idx="2">
                  <c:v>7428.2</c:v>
                </c:pt>
                <c:pt idx="4">
                  <c:v>9087</c:v>
                </c:pt>
                <c:pt idx="5">
                  <c:v>11375</c:v>
                </c:pt>
                <c:pt idx="6">
                  <c:v>13715</c:v>
                </c:pt>
                <c:pt idx="7">
                  <c:v>13481</c:v>
                </c:pt>
                <c:pt idx="8">
                  <c:v>15808</c:v>
                </c:pt>
                <c:pt idx="9">
                  <c:v>15236</c:v>
                </c:pt>
                <c:pt idx="10">
                  <c:v>18616</c:v>
                </c:pt>
              </c:numCache>
            </c:numRef>
          </c:val>
          <c:smooth val="0"/>
          <c:extLst>
            <c:ext xmlns:c16="http://schemas.microsoft.com/office/drawing/2014/chart" uri="{C3380CC4-5D6E-409C-BE32-E72D297353CC}">
              <c16:uniqueId val="{00000008-2B46-4A46-82B4-9D5941ADCE3D}"/>
            </c:ext>
          </c:extLst>
        </c:ser>
        <c:dLbls>
          <c:showLegendKey val="0"/>
          <c:showVal val="0"/>
          <c:showCatName val="0"/>
          <c:showSerName val="0"/>
          <c:showPercent val="0"/>
          <c:showBubbleSize val="0"/>
        </c:dLbls>
        <c:smooth val="0"/>
        <c:axId val="1307753952"/>
        <c:axId val="1307752968"/>
      </c:lineChart>
      <c:catAx>
        <c:axId val="1307753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2968"/>
        <c:crosses val="autoZero"/>
        <c:auto val="1"/>
        <c:lblAlgn val="ctr"/>
        <c:lblOffset val="100"/>
        <c:noMultiLvlLbl val="0"/>
      </c:catAx>
      <c:valAx>
        <c:axId val="13077529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3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44779441144532"/>
          <c:y val="7.6755087556389032E-2"/>
          <c:w val="0.83294960185112366"/>
          <c:h val="0.76393375627367555"/>
        </c:manualLayout>
      </c:layout>
      <c:barChart>
        <c:barDir val="col"/>
        <c:grouping val="clustered"/>
        <c:varyColors val="0"/>
        <c:ser>
          <c:idx val="1"/>
          <c:order val="0"/>
          <c:tx>
            <c:strRef>
              <c:f>'30 Data CACI'!$A$5</c:f>
              <c:strCache>
                <c:ptCount val="1"/>
                <c:pt idx="0">
                  <c:v>East Cambs</c:v>
                </c:pt>
              </c:strCache>
            </c:strRef>
          </c:tx>
          <c:spPr>
            <a:solidFill>
              <a:schemeClr val="accent1"/>
            </a:solidFill>
            <a:ln>
              <a:noFill/>
            </a:ln>
            <a:effectLst/>
          </c:spPr>
          <c:invertIfNegative val="0"/>
          <c:cat>
            <c:strRef>
              <c:f>'30 Data CACI'!$B$3:$V$3</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f>'30 Data CACI'!$B$5:$V$5</c:f>
              <c:numCache>
                <c:formatCode>_-* #,##0_-;\-* #,##0_-;_-* "-"??_-;_-@_-</c:formatCode>
                <c:ptCount val="21"/>
                <c:pt idx="0">
                  <c:v>335</c:v>
                </c:pt>
                <c:pt idx="1">
                  <c:v>1724</c:v>
                </c:pt>
                <c:pt idx="2">
                  <c:v>2660</c:v>
                </c:pt>
                <c:pt idx="3">
                  <c:v>3216</c:v>
                </c:pt>
                <c:pt idx="4">
                  <c:v>3016</c:v>
                </c:pt>
                <c:pt idx="5">
                  <c:v>2990</c:v>
                </c:pt>
                <c:pt idx="6">
                  <c:v>2752</c:v>
                </c:pt>
                <c:pt idx="7">
                  <c:v>2773</c:v>
                </c:pt>
                <c:pt idx="8">
                  <c:v>2423</c:v>
                </c:pt>
                <c:pt idx="9">
                  <c:v>2298</c:v>
                </c:pt>
                <c:pt idx="10">
                  <c:v>1805</c:v>
                </c:pt>
                <c:pt idx="11">
                  <c:v>1679</c:v>
                </c:pt>
                <c:pt idx="12">
                  <c:v>1394</c:v>
                </c:pt>
                <c:pt idx="13">
                  <c:v>1121</c:v>
                </c:pt>
                <c:pt idx="14">
                  <c:v>986</c:v>
                </c:pt>
                <c:pt idx="15">
                  <c:v>898</c:v>
                </c:pt>
                <c:pt idx="16">
                  <c:v>971</c:v>
                </c:pt>
                <c:pt idx="17">
                  <c:v>820</c:v>
                </c:pt>
                <c:pt idx="18">
                  <c:v>560</c:v>
                </c:pt>
                <c:pt idx="19">
                  <c:v>531</c:v>
                </c:pt>
                <c:pt idx="20">
                  <c:v>1246</c:v>
                </c:pt>
              </c:numCache>
            </c:numRef>
          </c:val>
          <c:extLst>
            <c:ext xmlns:c16="http://schemas.microsoft.com/office/drawing/2014/chart" uri="{C3380CC4-5D6E-409C-BE32-E72D297353CC}">
              <c16:uniqueId val="{00000000-D82A-4030-9C8D-C7D0E1A19313}"/>
            </c:ext>
          </c:extLst>
        </c:ser>
        <c:dLbls>
          <c:showLegendKey val="0"/>
          <c:showVal val="0"/>
          <c:showCatName val="0"/>
          <c:showSerName val="0"/>
          <c:showPercent val="0"/>
          <c:showBubbleSize val="0"/>
        </c:dLbls>
        <c:gapWidth val="267"/>
        <c:overlap val="-43"/>
        <c:axId val="603894944"/>
        <c:axId val="603887072"/>
      </c:barChart>
      <c:catAx>
        <c:axId val="60389494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5400000" spcFirstLastPara="1" vertOverflow="ellipsis" wrap="square" anchor="ctr" anchorCtr="1"/>
          <a:lstStyle/>
          <a:p>
            <a:pPr algn="ctr">
              <a:defRPr lang="en-US" sz="600" b="0" i="0" u="none" strike="noStrike" kern="1200" cap="none" spc="0" normalizeH="0" baseline="0">
                <a:solidFill>
                  <a:schemeClr val="dk1">
                    <a:lumMod val="50000"/>
                    <a:lumOff val="50000"/>
                  </a:schemeClr>
                </a:solidFill>
                <a:latin typeface="+mn-lt"/>
                <a:ea typeface="+mn-ea"/>
                <a:cs typeface="+mn-cs"/>
              </a:defRPr>
            </a:pPr>
            <a:endParaRPr lang="en-US"/>
          </a:p>
        </c:txPr>
        <c:crossAx val="603887072"/>
        <c:crosses val="autoZero"/>
        <c:auto val="1"/>
        <c:lblAlgn val="ctr"/>
        <c:lblOffset val="100"/>
        <c:noMultiLvlLbl val="0"/>
      </c:catAx>
      <c:valAx>
        <c:axId val="603887072"/>
        <c:scaling>
          <c:orientation val="minMax"/>
        </c:scaling>
        <c:delete val="0"/>
        <c:axPos val="l"/>
        <c:majorGridlines>
          <c:spPr>
            <a:ln w="9525" cap="flat" cmpd="sng" algn="ctr">
              <a:solidFill>
                <a:schemeClr val="dk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dk1">
                    <a:lumMod val="65000"/>
                    <a:lumOff val="35000"/>
                  </a:schemeClr>
                </a:solidFill>
                <a:latin typeface="+mn-lt"/>
                <a:ea typeface="+mn-ea"/>
                <a:cs typeface="+mn-cs"/>
              </a:defRPr>
            </a:pPr>
            <a:endParaRPr lang="en-US"/>
          </a:p>
        </c:txPr>
        <c:crossAx val="603894944"/>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2793031504514E-3"/>
          <c:y val="9.3018473512419417E-2"/>
          <c:w val="0.8228843368508173"/>
          <c:h val="0.99226546906187629"/>
        </c:manualLayout>
      </c:layout>
      <c:pieChart>
        <c:varyColors val="1"/>
        <c:ser>
          <c:idx val="0"/>
          <c:order val="0"/>
          <c:dPt>
            <c:idx val="0"/>
            <c:bubble3D val="0"/>
            <c:spPr>
              <a:solidFill>
                <a:srgbClr val="FFFF00"/>
              </a:solidFill>
              <a:ln w="19050">
                <a:solidFill>
                  <a:schemeClr val="lt1"/>
                </a:solidFill>
              </a:ln>
              <a:effectLst/>
            </c:spPr>
            <c:extLst>
              <c:ext xmlns:c16="http://schemas.microsoft.com/office/drawing/2014/chart" uri="{C3380CC4-5D6E-409C-BE32-E72D297353CC}">
                <c16:uniqueId val="{00000001-0BC3-48C7-B7FD-64E9CD2FDA77}"/>
              </c:ext>
            </c:extLst>
          </c:dPt>
          <c:dPt>
            <c:idx val="1"/>
            <c:bubble3D val="0"/>
            <c:spPr>
              <a:solidFill>
                <a:schemeClr val="bg1"/>
              </a:solidFill>
              <a:ln w="9525">
                <a:solidFill>
                  <a:schemeClr val="bg1">
                    <a:lumMod val="65000"/>
                  </a:schemeClr>
                </a:solidFill>
              </a:ln>
              <a:effectLst/>
            </c:spPr>
            <c:extLst>
              <c:ext xmlns:c16="http://schemas.microsoft.com/office/drawing/2014/chart" uri="{C3380CC4-5D6E-409C-BE32-E72D297353CC}">
                <c16:uniqueId val="{00000003-0BC3-48C7-B7FD-64E9CD2FDA77}"/>
              </c:ext>
            </c:extLst>
          </c:dPt>
          <c:dPt>
            <c:idx val="2"/>
            <c:bubble3D val="0"/>
            <c:spPr>
              <a:solidFill>
                <a:srgbClr val="FF99FF"/>
              </a:solidFill>
              <a:ln w="19050">
                <a:solidFill>
                  <a:schemeClr val="lt1"/>
                </a:solidFill>
              </a:ln>
              <a:effectLst/>
            </c:spPr>
            <c:extLst>
              <c:ext xmlns:c16="http://schemas.microsoft.com/office/drawing/2014/chart" uri="{C3380CC4-5D6E-409C-BE32-E72D297353CC}">
                <c16:uniqueId val="{00000005-0BC3-48C7-B7FD-64E9CD2FDA77}"/>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badi Extra Light" panose="020B0204020104020204" pitchFamily="34" charset="0"/>
                    <a:ea typeface="+mn-ea"/>
                    <a:cs typeface="+mn-cs"/>
                  </a:defRPr>
                </a:pPr>
                <a:endParaRPr lang="en-US"/>
              </a:p>
            </c:txPr>
            <c:showLegendKey val="0"/>
            <c:showVal val="0"/>
            <c:showCatName val="1"/>
            <c:showSerName val="0"/>
            <c:showPercent val="0"/>
            <c:showBubbleSize val="0"/>
            <c:showLeaderLines val="0"/>
            <c:extLst>
              <c:ext xmlns:c15="http://schemas.microsoft.com/office/drawing/2012/chart" uri="{CE6537A1-D6FC-4f65-9D91-7224C49458BB}"/>
            </c:extLst>
          </c:dLbls>
          <c:cat>
            <c:strRef>
              <c:f>Sheet1!$A$1:$A$3</c:f>
              <c:strCache>
                <c:ptCount val="3"/>
                <c:pt idx="0">
                  <c:v>Lower 25%</c:v>
                </c:pt>
                <c:pt idx="1">
                  <c:v>Middle 50%</c:v>
                </c:pt>
                <c:pt idx="2">
                  <c:v>Upper 25%</c:v>
                </c:pt>
              </c:strCache>
            </c:strRef>
          </c:cat>
          <c:val>
            <c:numRef>
              <c:f>Sheet1!$B$1:$B$3</c:f>
              <c:numCache>
                <c:formatCode>General</c:formatCode>
                <c:ptCount val="3"/>
                <c:pt idx="0">
                  <c:v>25</c:v>
                </c:pt>
                <c:pt idx="1">
                  <c:v>50</c:v>
                </c:pt>
                <c:pt idx="2">
                  <c:v>25</c:v>
                </c:pt>
              </c:numCache>
            </c:numRef>
          </c:val>
          <c:extLst>
            <c:ext xmlns:c16="http://schemas.microsoft.com/office/drawing/2014/chart" uri="{C3380CC4-5D6E-409C-BE32-E72D297353CC}">
              <c16:uniqueId val="{00000006-0BC3-48C7-B7FD-64E9CD2FDA77}"/>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76057781916704"/>
          <c:y val="0"/>
          <c:w val="0.83599951157080654"/>
          <c:h val="0.76295534288135003"/>
        </c:manualLayout>
      </c:layout>
      <c:barChart>
        <c:barDir val="bar"/>
        <c:grouping val="stacked"/>
        <c:varyColors val="0"/>
        <c:ser>
          <c:idx val="1"/>
          <c:order val="1"/>
          <c:tx>
            <c:strRef>
              <c:f>'53 Data dwells for charts'!$C$45</c:f>
              <c:strCache>
                <c:ptCount val="1"/>
                <c:pt idx="0">
                  <c:v>Dwells minus turnover</c:v>
                </c:pt>
              </c:strCache>
            </c:strRef>
          </c:tx>
          <c:spPr>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a:noFill/>
            </a:ln>
            <a:effectLst/>
          </c:spPr>
          <c:invertIfNegative val="0"/>
          <c:pictureOptions>
            <c:pictureFormat val="stack"/>
          </c:pictureOptions>
          <c:cat>
            <c:strRef>
              <c:f>'53 Data dwells for charts'!$A$47:$A$50</c:f>
              <c:strCache>
                <c:ptCount val="4"/>
                <c:pt idx="0">
                  <c:v>HA social rent &amp; affordable rent</c:v>
                </c:pt>
                <c:pt idx="1">
                  <c:v>Private rent</c:v>
                </c:pt>
                <c:pt idx="2">
                  <c:v>Homebuy / LCHO</c:v>
                </c:pt>
                <c:pt idx="3">
                  <c:v>Ownership</c:v>
                </c:pt>
              </c:strCache>
              <c:extLst/>
            </c:strRef>
          </c:cat>
          <c:val>
            <c:numRef>
              <c:f>'53 Data dwells for charts'!$C$47:$C$50</c:f>
              <c:numCache>
                <c:formatCode>_-* #,##0_-;\-* #,##0_-;_-* "-"??_-;_-@_-</c:formatCode>
                <c:ptCount val="4"/>
                <c:pt idx="0">
                  <c:v>4643</c:v>
                </c:pt>
                <c:pt idx="1">
                  <c:v>4446.3999999999996</c:v>
                </c:pt>
                <c:pt idx="2">
                  <c:v>449</c:v>
                </c:pt>
                <c:pt idx="3">
                  <c:v>25524</c:v>
                </c:pt>
              </c:numCache>
              <c:extLst/>
            </c:numRef>
          </c:val>
          <c:extLst>
            <c:ext xmlns:c16="http://schemas.microsoft.com/office/drawing/2014/chart" uri="{C3380CC4-5D6E-409C-BE32-E72D297353CC}">
              <c16:uniqueId val="{00000000-5CDE-4F7A-8FE3-8750D14B40BC}"/>
            </c:ext>
          </c:extLst>
        </c:ser>
        <c:ser>
          <c:idx val="2"/>
          <c:order val="2"/>
          <c:tx>
            <c:strRef>
              <c:f>'53 Data dwells for charts'!$D$45</c:f>
              <c:strCache>
                <c:ptCount val="1"/>
                <c:pt idx="0">
                  <c:v>Approx turnover in a year</c:v>
                </c:pt>
              </c:strCache>
            </c:strRef>
          </c:tx>
          <c:spPr>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a:noFill/>
            </a:ln>
            <a:effectLst/>
          </c:spPr>
          <c:invertIfNegative val="0"/>
          <c:pictureOptions>
            <c:pictureFormat val="stack"/>
          </c:pictureOptions>
          <c:cat>
            <c:strRef>
              <c:f>'53 Data dwells for charts'!$A$47:$A$50</c:f>
              <c:strCache>
                <c:ptCount val="4"/>
                <c:pt idx="0">
                  <c:v>HA social rent &amp; affordable rent</c:v>
                </c:pt>
                <c:pt idx="1">
                  <c:v>Private rent</c:v>
                </c:pt>
                <c:pt idx="2">
                  <c:v>Homebuy / LCHO</c:v>
                </c:pt>
                <c:pt idx="3">
                  <c:v>Ownership</c:v>
                </c:pt>
              </c:strCache>
              <c:extLst/>
            </c:strRef>
          </c:cat>
          <c:val>
            <c:numRef>
              <c:f>'53 Data dwells for charts'!$D$47:$D$50</c:f>
              <c:numCache>
                <c:formatCode>_-* #,##0_-;\-* #,##0_-;_-* "-"??_-;_-@_-</c:formatCode>
                <c:ptCount val="4"/>
                <c:pt idx="0">
                  <c:v>576</c:v>
                </c:pt>
                <c:pt idx="1">
                  <c:v>1905.6</c:v>
                </c:pt>
                <c:pt idx="2">
                  <c:v>11</c:v>
                </c:pt>
                <c:pt idx="3">
                  <c:v>978</c:v>
                </c:pt>
              </c:numCache>
              <c:extLst/>
            </c:numRef>
          </c:val>
          <c:extLst>
            <c:ext xmlns:c16="http://schemas.microsoft.com/office/drawing/2014/chart" uri="{C3380CC4-5D6E-409C-BE32-E72D297353CC}">
              <c16:uniqueId val="{00000001-5CDE-4F7A-8FE3-8750D14B40BC}"/>
            </c:ext>
          </c:extLst>
        </c:ser>
        <c:ser>
          <c:idx val="3"/>
          <c:order val="3"/>
          <c:tx>
            <c:strRef>
              <c:f>'53 Data dwells for charts'!$E$45</c:f>
              <c:strCache>
                <c:ptCount val="1"/>
                <c:pt idx="0">
                  <c:v>New build</c:v>
                </c:pt>
              </c:strCache>
            </c:strRef>
          </c:tx>
          <c:spPr>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a:ln>
              <a:noFill/>
            </a:ln>
            <a:effectLst/>
          </c:spPr>
          <c:invertIfNegative val="0"/>
          <c:pictureOptions>
            <c:pictureFormat val="stack"/>
          </c:pictureOptions>
          <c:cat>
            <c:strRef>
              <c:f>'53 Data dwells for charts'!$A$47:$A$50</c:f>
              <c:strCache>
                <c:ptCount val="4"/>
                <c:pt idx="0">
                  <c:v>HA social rent &amp; affordable rent</c:v>
                </c:pt>
                <c:pt idx="1">
                  <c:v>Private rent</c:v>
                </c:pt>
                <c:pt idx="2">
                  <c:v>Homebuy / LCHO</c:v>
                </c:pt>
                <c:pt idx="3">
                  <c:v>Ownership</c:v>
                </c:pt>
              </c:strCache>
              <c:extLst/>
            </c:strRef>
          </c:cat>
          <c:val>
            <c:numRef>
              <c:f>'53 Data dwells for charts'!$E$47:$E$50</c:f>
              <c:numCache>
                <c:formatCode>#,##0</c:formatCode>
                <c:ptCount val="4"/>
                <c:pt idx="0">
                  <c:v>40</c:v>
                </c:pt>
                <c:pt idx="1">
                  <c:v>4</c:v>
                </c:pt>
                <c:pt idx="2" formatCode="_-* #,##0_-;\-* #,##0_-;_-* &quot;-&quot;??_-;_-@_-">
                  <c:v>47</c:v>
                </c:pt>
                <c:pt idx="3" formatCode="General">
                  <c:v>405</c:v>
                </c:pt>
              </c:numCache>
              <c:extLst/>
            </c:numRef>
          </c:val>
          <c:extLst>
            <c:ext xmlns:c16="http://schemas.microsoft.com/office/drawing/2014/chart" uri="{C3380CC4-5D6E-409C-BE32-E72D297353CC}">
              <c16:uniqueId val="{00000002-5CDE-4F7A-8FE3-8750D14B40BC}"/>
            </c:ext>
          </c:extLst>
        </c:ser>
        <c:dLbls>
          <c:showLegendKey val="0"/>
          <c:showVal val="0"/>
          <c:showCatName val="0"/>
          <c:showSerName val="0"/>
          <c:showPercent val="0"/>
          <c:showBubbleSize val="0"/>
        </c:dLbls>
        <c:gapWidth val="182"/>
        <c:overlap val="100"/>
        <c:axId val="1014933312"/>
        <c:axId val="1014932328"/>
        <c:extLst>
          <c:ext xmlns:c15="http://schemas.microsoft.com/office/drawing/2012/chart" uri="{02D57815-91ED-43cb-92C2-25804820EDAC}">
            <c15:filteredBarSeries>
              <c15:ser>
                <c:idx val="0"/>
                <c:order val="0"/>
                <c:tx>
                  <c:strRef>
                    <c:extLst>
                      <c:ext uri="{02D57815-91ED-43cb-92C2-25804820EDAC}">
                        <c15:formulaRef>
                          <c15:sqref>'53 Data dwells for charts'!$B$45</c15:sqref>
                        </c15:formulaRef>
                      </c:ext>
                    </c:extLst>
                    <c:strCache>
                      <c:ptCount val="1"/>
                      <c:pt idx="0">
                        <c:v>Number of dwellings (not on chart)</c:v>
                      </c:pt>
                    </c:strCache>
                  </c:strRef>
                </c:tx>
                <c:spPr>
                  <a:solidFill>
                    <a:schemeClr val="accent1"/>
                  </a:solidFill>
                  <a:ln>
                    <a:noFill/>
                  </a:ln>
                  <a:effectLst/>
                </c:spPr>
                <c:invertIfNegative val="0"/>
                <c:cat>
                  <c:strRef>
                    <c:extLst>
                      <c:ext uri="{02D57815-91ED-43cb-92C2-25804820EDAC}">
                        <c15:formulaRef>
                          <c15:sqref>'53 Data dwells for charts'!$A$47:$A$50</c15:sqref>
                        </c15:formulaRef>
                      </c:ext>
                    </c:extLst>
                    <c:strCache>
                      <c:ptCount val="4"/>
                      <c:pt idx="0">
                        <c:v>HA social rent &amp; affordable rent</c:v>
                      </c:pt>
                      <c:pt idx="1">
                        <c:v>Private rent</c:v>
                      </c:pt>
                      <c:pt idx="2">
                        <c:v>Homebuy / LCHO</c:v>
                      </c:pt>
                      <c:pt idx="3">
                        <c:v>Ownership</c:v>
                      </c:pt>
                    </c:strCache>
                  </c:strRef>
                </c:cat>
                <c:val>
                  <c:numRef>
                    <c:extLst>
                      <c:ext uri="{02D57815-91ED-43cb-92C2-25804820EDAC}">
                        <c15:formulaRef>
                          <c15:sqref>'53 Data dwells for charts'!$B$47:$B$50</c15:sqref>
                        </c15:formulaRef>
                      </c:ext>
                    </c:extLst>
                    <c:numCache>
                      <c:formatCode>_-* #,##0_-;\-* #,##0_-;_-* "-"??_-;_-@_-</c:formatCode>
                      <c:ptCount val="4"/>
                      <c:pt idx="0">
                        <c:v>5219</c:v>
                      </c:pt>
                      <c:pt idx="1">
                        <c:v>6352</c:v>
                      </c:pt>
                      <c:pt idx="2">
                        <c:v>460</c:v>
                      </c:pt>
                      <c:pt idx="3">
                        <c:v>26502</c:v>
                      </c:pt>
                    </c:numCache>
                  </c:numRef>
                </c:val>
                <c:extLst>
                  <c:ext xmlns:c16="http://schemas.microsoft.com/office/drawing/2014/chart" uri="{C3380CC4-5D6E-409C-BE32-E72D297353CC}">
                    <c16:uniqueId val="{00000003-5CDE-4F7A-8FE3-8750D14B40BC}"/>
                  </c:ext>
                </c:extLst>
              </c15:ser>
            </c15:filteredBarSeries>
          </c:ext>
        </c:extLst>
      </c:barChart>
      <c:catAx>
        <c:axId val="1014933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4932328"/>
        <c:crosses val="autoZero"/>
        <c:auto val="1"/>
        <c:lblAlgn val="ctr"/>
        <c:lblOffset val="100"/>
        <c:noMultiLvlLbl val="0"/>
      </c:catAx>
      <c:valAx>
        <c:axId val="1014932328"/>
        <c:scaling>
          <c:orientation val="minMax"/>
        </c:scaling>
        <c:delete val="0"/>
        <c:axPos val="b"/>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49333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layout>
        <c:manualLayout>
          <c:xMode val="edge"/>
          <c:yMode val="edge"/>
          <c:x val="0.25587263482554196"/>
          <c:y val="0.92927886548480065"/>
          <c:w val="0.49254444587437779"/>
          <c:h val="5.560579675186863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9">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All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1"/>
          <c:order val="1"/>
          <c:tx>
            <c:strRef>
              <c:f>'53 Data dwells for charts'!$C$87</c:f>
              <c:strCache>
                <c:ptCount val="1"/>
                <c:pt idx="0">
                  <c:v>Dwells minus turnover</c:v>
                </c:pt>
              </c:strCache>
            </c:strRef>
          </c:tx>
          <c:spPr>
            <a:solidFill>
              <a:schemeClr val="bg1">
                <a:lumMod val="65000"/>
              </a:schemeClr>
            </a:solidFill>
            <a:ln>
              <a:noFill/>
            </a:ln>
            <a:effectLst/>
          </c:spPr>
          <c:invertIfNegative val="0"/>
          <c:cat>
            <c:strRef>
              <c:f>'53 Data dwells for charts'!$A$88:$A$92</c:f>
              <c:strCache>
                <c:ptCount val="5"/>
                <c:pt idx="0">
                  <c:v>LA social rent &amp; affordable rent</c:v>
                </c:pt>
                <c:pt idx="1">
                  <c:v>HA social rent &amp; affordable rent</c:v>
                </c:pt>
                <c:pt idx="2">
                  <c:v>Private rent</c:v>
                </c:pt>
                <c:pt idx="3">
                  <c:v>Homebuy / LCHO</c:v>
                </c:pt>
                <c:pt idx="4">
                  <c:v>Ownership</c:v>
                </c:pt>
              </c:strCache>
            </c:strRef>
          </c:cat>
          <c:val>
            <c:numRef>
              <c:f>'53 Data dwells for charts'!$C$88:$C$92</c:f>
              <c:numCache>
                <c:formatCode>_-* #,##0_-;\-* #,##0_-;_-* "-"??_-;_-@_-</c:formatCode>
                <c:ptCount val="5"/>
                <c:pt idx="0">
                  <c:v>12309</c:v>
                </c:pt>
                <c:pt idx="1">
                  <c:v>52987</c:v>
                </c:pt>
                <c:pt idx="2">
                  <c:v>60419.100000000006</c:v>
                </c:pt>
                <c:pt idx="3">
                  <c:v>5446</c:v>
                </c:pt>
                <c:pt idx="4">
                  <c:v>281581</c:v>
                </c:pt>
              </c:numCache>
            </c:numRef>
          </c:val>
          <c:extLst>
            <c:ext xmlns:c16="http://schemas.microsoft.com/office/drawing/2014/chart" uri="{C3380CC4-5D6E-409C-BE32-E72D297353CC}">
              <c16:uniqueId val="{00000000-4F50-4FB0-9E40-B4DB7979DD13}"/>
            </c:ext>
          </c:extLst>
        </c:ser>
        <c:ser>
          <c:idx val="2"/>
          <c:order val="2"/>
          <c:tx>
            <c:strRef>
              <c:f>'53 Data dwells for charts'!$D$87</c:f>
              <c:strCache>
                <c:ptCount val="1"/>
                <c:pt idx="0">
                  <c:v>Approx turnover in a year</c:v>
                </c:pt>
              </c:strCache>
            </c:strRef>
          </c:tx>
          <c:spPr>
            <a:solidFill>
              <a:srgbClr val="0070C0"/>
            </a:solidFill>
            <a:ln>
              <a:noFill/>
            </a:ln>
            <a:effectLst/>
          </c:spPr>
          <c:invertIfNegative val="0"/>
          <c:cat>
            <c:strRef>
              <c:f>'53 Data dwells for charts'!$A$88:$A$92</c:f>
              <c:strCache>
                <c:ptCount val="5"/>
                <c:pt idx="0">
                  <c:v>LA social rent &amp; affordable rent</c:v>
                </c:pt>
                <c:pt idx="1">
                  <c:v>HA social rent &amp; affordable rent</c:v>
                </c:pt>
                <c:pt idx="2">
                  <c:v>Private rent</c:v>
                </c:pt>
                <c:pt idx="3">
                  <c:v>Homebuy / LCHO</c:v>
                </c:pt>
                <c:pt idx="4">
                  <c:v>Ownership</c:v>
                </c:pt>
              </c:strCache>
            </c:strRef>
          </c:cat>
          <c:val>
            <c:numRef>
              <c:f>'53 Data dwells for charts'!$D$88:$D$92</c:f>
              <c:numCache>
                <c:formatCode>_-* #,##0_-;\-* #,##0_-;_-* "-"??_-;_-@_-</c:formatCode>
                <c:ptCount val="5"/>
                <c:pt idx="0">
                  <c:v>349</c:v>
                </c:pt>
                <c:pt idx="1">
                  <c:v>3809</c:v>
                </c:pt>
                <c:pt idx="2">
                  <c:v>25893.899999999998</c:v>
                </c:pt>
                <c:pt idx="3">
                  <c:v>138</c:v>
                </c:pt>
                <c:pt idx="4">
                  <c:v>10931</c:v>
                </c:pt>
              </c:numCache>
            </c:numRef>
          </c:val>
          <c:extLst>
            <c:ext xmlns:c16="http://schemas.microsoft.com/office/drawing/2014/chart" uri="{C3380CC4-5D6E-409C-BE32-E72D297353CC}">
              <c16:uniqueId val="{00000001-4F50-4FB0-9E40-B4DB7979DD13}"/>
            </c:ext>
          </c:extLst>
        </c:ser>
        <c:ser>
          <c:idx val="3"/>
          <c:order val="3"/>
          <c:tx>
            <c:strRef>
              <c:f>'53 Data dwells for charts'!$E$87</c:f>
              <c:strCache>
                <c:ptCount val="1"/>
                <c:pt idx="0">
                  <c:v>New build</c:v>
                </c:pt>
              </c:strCache>
            </c:strRef>
          </c:tx>
          <c:spPr>
            <a:solidFill>
              <a:srgbClr val="FF0000"/>
            </a:solidFill>
            <a:ln>
              <a:noFill/>
            </a:ln>
            <a:effectLst/>
          </c:spPr>
          <c:invertIfNegative val="0"/>
          <c:cat>
            <c:strRef>
              <c:f>'53 Data dwells for charts'!$A$88:$A$92</c:f>
              <c:strCache>
                <c:ptCount val="5"/>
                <c:pt idx="0">
                  <c:v>LA social rent &amp; affordable rent</c:v>
                </c:pt>
                <c:pt idx="1">
                  <c:v>HA social rent &amp; affordable rent</c:v>
                </c:pt>
                <c:pt idx="2">
                  <c:v>Private rent</c:v>
                </c:pt>
                <c:pt idx="3">
                  <c:v>Homebuy / LCHO</c:v>
                </c:pt>
                <c:pt idx="4">
                  <c:v>Ownership</c:v>
                </c:pt>
              </c:strCache>
            </c:strRef>
          </c:cat>
          <c:val>
            <c:numRef>
              <c:f>'53 Data dwells for charts'!$E$88:$E$92</c:f>
              <c:numCache>
                <c:formatCode>_-* #,##0_-;\-* #,##0_-;_-* "-"??_-;_-@_-</c:formatCode>
                <c:ptCount val="5"/>
                <c:pt idx="0">
                  <c:v>185</c:v>
                </c:pt>
                <c:pt idx="1">
                  <c:v>1015</c:v>
                </c:pt>
                <c:pt idx="2">
                  <c:v>52</c:v>
                </c:pt>
                <c:pt idx="3">
                  <c:v>698</c:v>
                </c:pt>
                <c:pt idx="4">
                  <c:v>5642</c:v>
                </c:pt>
              </c:numCache>
            </c:numRef>
          </c:val>
          <c:extLst>
            <c:ext xmlns:c16="http://schemas.microsoft.com/office/drawing/2014/chart" uri="{C3380CC4-5D6E-409C-BE32-E72D297353CC}">
              <c16:uniqueId val="{00000002-4F50-4FB0-9E40-B4DB7979DD13}"/>
            </c:ext>
          </c:extLst>
        </c:ser>
        <c:dLbls>
          <c:showLegendKey val="0"/>
          <c:showVal val="0"/>
          <c:showCatName val="0"/>
          <c:showSerName val="0"/>
          <c:showPercent val="0"/>
          <c:showBubbleSize val="0"/>
        </c:dLbls>
        <c:gapWidth val="182"/>
        <c:overlap val="100"/>
        <c:axId val="1014933312"/>
        <c:axId val="1014932328"/>
        <c:extLst>
          <c:ext xmlns:c15="http://schemas.microsoft.com/office/drawing/2012/chart" uri="{02D57815-91ED-43cb-92C2-25804820EDAC}">
            <c15:filteredBarSeries>
              <c15:ser>
                <c:idx val="0"/>
                <c:order val="0"/>
                <c:tx>
                  <c:strRef>
                    <c:extLst>
                      <c:ext uri="{02D57815-91ED-43cb-92C2-25804820EDAC}">
                        <c15:formulaRef>
                          <c15:sqref>'53 Data dwells for charts'!$B$87</c15:sqref>
                        </c15:formulaRef>
                      </c:ext>
                    </c:extLst>
                    <c:strCache>
                      <c:ptCount val="1"/>
                      <c:pt idx="0">
                        <c:v>Number of dwellings (not on chart)</c:v>
                      </c:pt>
                    </c:strCache>
                  </c:strRef>
                </c:tx>
                <c:spPr>
                  <a:solidFill>
                    <a:schemeClr val="accent1"/>
                  </a:solidFill>
                  <a:ln>
                    <a:noFill/>
                  </a:ln>
                  <a:effectLst/>
                </c:spPr>
                <c:invertIfNegative val="0"/>
                <c:cat>
                  <c:strRef>
                    <c:extLst>
                      <c:ext uri="{02D57815-91ED-43cb-92C2-25804820EDAC}">
                        <c15:formulaRef>
                          <c15:sqref>'53 Data dwells for charts'!$A$88:$A$92</c15:sqref>
                        </c15:formulaRef>
                      </c:ext>
                    </c:extLst>
                    <c:strCache>
                      <c:ptCount val="5"/>
                      <c:pt idx="0">
                        <c:v>LA social rent &amp; affordable rent</c:v>
                      </c:pt>
                      <c:pt idx="1">
                        <c:v>HA social rent &amp; affordable rent</c:v>
                      </c:pt>
                      <c:pt idx="2">
                        <c:v>Private rent</c:v>
                      </c:pt>
                      <c:pt idx="3">
                        <c:v>Homebuy / LCHO</c:v>
                      </c:pt>
                      <c:pt idx="4">
                        <c:v>Ownership</c:v>
                      </c:pt>
                    </c:strCache>
                  </c:strRef>
                </c:cat>
                <c:val>
                  <c:numRef>
                    <c:extLst>
                      <c:ext uri="{02D57815-91ED-43cb-92C2-25804820EDAC}">
                        <c15:formulaRef>
                          <c15:sqref>'53 Data dwells for charts'!$B$88:$B$92</c15:sqref>
                        </c15:formulaRef>
                      </c:ext>
                    </c:extLst>
                    <c:numCache>
                      <c:formatCode>_-* #,##0_-;\-* #,##0_-;_-* "-"??_-;_-@_-</c:formatCode>
                      <c:ptCount val="5"/>
                      <c:pt idx="0">
                        <c:v>12658</c:v>
                      </c:pt>
                      <c:pt idx="1">
                        <c:v>56796</c:v>
                      </c:pt>
                      <c:pt idx="2">
                        <c:v>86313</c:v>
                      </c:pt>
                      <c:pt idx="3">
                        <c:v>5584</c:v>
                      </c:pt>
                      <c:pt idx="4">
                        <c:v>292512</c:v>
                      </c:pt>
                    </c:numCache>
                  </c:numRef>
                </c:val>
                <c:extLst>
                  <c:ext xmlns:c16="http://schemas.microsoft.com/office/drawing/2014/chart" uri="{C3380CC4-5D6E-409C-BE32-E72D297353CC}">
                    <c16:uniqueId val="{00000003-4F50-4FB0-9E40-B4DB7979DD13}"/>
                  </c:ext>
                </c:extLst>
              </c15:ser>
            </c15:filteredBarSeries>
          </c:ext>
        </c:extLst>
      </c:barChart>
      <c:catAx>
        <c:axId val="1014933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4932328"/>
        <c:crosses val="autoZero"/>
        <c:auto val="1"/>
        <c:lblAlgn val="ctr"/>
        <c:lblOffset val="100"/>
        <c:noMultiLvlLbl val="0"/>
      </c:catAx>
      <c:valAx>
        <c:axId val="1014932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49333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gradFill>
      <a:gsLst>
        <a:gs pos="0">
          <a:schemeClr val="bg1"/>
        </a:gs>
        <a:gs pos="100000">
          <a:schemeClr val="tx2">
            <a:lumMod val="25000"/>
            <a:lumOff val="75000"/>
          </a:schemeClr>
        </a:gs>
      </a:gsLst>
    </a:grad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East Cambridgeshire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1"/>
          <c:order val="0"/>
          <c:tx>
            <c:strRef>
              <c:f>'53 Data dwells for charts'!$C$45</c:f>
              <c:strCache>
                <c:ptCount val="1"/>
                <c:pt idx="0">
                  <c:v>Dwells minus turnover</c:v>
                </c:pt>
              </c:strCache>
            </c:strRef>
          </c:tx>
          <c:spPr>
            <a:solidFill>
              <a:schemeClr val="bg1">
                <a:lumMod val="65000"/>
              </a:schemeClr>
            </a:solidFill>
            <a:ln>
              <a:noFill/>
            </a:ln>
            <a:effectLst/>
          </c:spPr>
          <c:invertIfNegative val="0"/>
          <c:cat>
            <c:strRef>
              <c:f>'53 Data dwells for charts'!$A$47:$A$50</c:f>
              <c:strCache>
                <c:ptCount val="4"/>
                <c:pt idx="0">
                  <c:v>HA social rent &amp; affordable rent</c:v>
                </c:pt>
                <c:pt idx="1">
                  <c:v>Private rent</c:v>
                </c:pt>
                <c:pt idx="2">
                  <c:v>Homebuy / LCHO</c:v>
                </c:pt>
                <c:pt idx="3">
                  <c:v>Ownership</c:v>
                </c:pt>
              </c:strCache>
              <c:extLst/>
            </c:strRef>
          </c:cat>
          <c:val>
            <c:numRef>
              <c:f>'53 Data dwells for charts'!$C$47:$C$50</c:f>
              <c:numCache>
                <c:formatCode>_-* #,##0_-;\-* #,##0_-;_-* "-"??_-;_-@_-</c:formatCode>
                <c:ptCount val="4"/>
                <c:pt idx="0">
                  <c:v>4643</c:v>
                </c:pt>
                <c:pt idx="1">
                  <c:v>4446.3999999999996</c:v>
                </c:pt>
                <c:pt idx="2">
                  <c:v>449</c:v>
                </c:pt>
                <c:pt idx="3">
                  <c:v>25524</c:v>
                </c:pt>
              </c:numCache>
              <c:extLst/>
            </c:numRef>
          </c:val>
          <c:extLst>
            <c:ext xmlns:c16="http://schemas.microsoft.com/office/drawing/2014/chart" uri="{C3380CC4-5D6E-409C-BE32-E72D297353CC}">
              <c16:uniqueId val="{00000000-2E11-4E8C-B9C6-610F9B6786E3}"/>
            </c:ext>
          </c:extLst>
        </c:ser>
        <c:ser>
          <c:idx val="2"/>
          <c:order val="1"/>
          <c:tx>
            <c:strRef>
              <c:f>'53 Data dwells for charts'!$D$45</c:f>
              <c:strCache>
                <c:ptCount val="1"/>
                <c:pt idx="0">
                  <c:v>Approx turnover in a year</c:v>
                </c:pt>
              </c:strCache>
            </c:strRef>
          </c:tx>
          <c:spPr>
            <a:solidFill>
              <a:srgbClr val="0070C0"/>
            </a:solidFill>
            <a:ln>
              <a:noFill/>
            </a:ln>
            <a:effectLst/>
          </c:spPr>
          <c:invertIfNegative val="0"/>
          <c:cat>
            <c:strRef>
              <c:f>'53 Data dwells for charts'!$A$47:$A$50</c:f>
              <c:strCache>
                <c:ptCount val="4"/>
                <c:pt idx="0">
                  <c:v>HA social rent &amp; affordable rent</c:v>
                </c:pt>
                <c:pt idx="1">
                  <c:v>Private rent</c:v>
                </c:pt>
                <c:pt idx="2">
                  <c:v>Homebuy / LCHO</c:v>
                </c:pt>
                <c:pt idx="3">
                  <c:v>Ownership</c:v>
                </c:pt>
              </c:strCache>
              <c:extLst/>
            </c:strRef>
          </c:cat>
          <c:val>
            <c:numRef>
              <c:f>'53 Data dwells for charts'!$D$47:$D$50</c:f>
              <c:numCache>
                <c:formatCode>_-* #,##0_-;\-* #,##0_-;_-* "-"??_-;_-@_-</c:formatCode>
                <c:ptCount val="4"/>
                <c:pt idx="0">
                  <c:v>576</c:v>
                </c:pt>
                <c:pt idx="1">
                  <c:v>1905.6</c:v>
                </c:pt>
                <c:pt idx="2">
                  <c:v>11</c:v>
                </c:pt>
                <c:pt idx="3">
                  <c:v>978</c:v>
                </c:pt>
              </c:numCache>
              <c:extLst/>
            </c:numRef>
          </c:val>
          <c:extLst>
            <c:ext xmlns:c16="http://schemas.microsoft.com/office/drawing/2014/chart" uri="{C3380CC4-5D6E-409C-BE32-E72D297353CC}">
              <c16:uniqueId val="{00000001-2E11-4E8C-B9C6-610F9B6786E3}"/>
            </c:ext>
          </c:extLst>
        </c:ser>
        <c:ser>
          <c:idx val="3"/>
          <c:order val="2"/>
          <c:tx>
            <c:strRef>
              <c:f>'53 Data dwells for charts'!$E$45</c:f>
              <c:strCache>
                <c:ptCount val="1"/>
                <c:pt idx="0">
                  <c:v>New build</c:v>
                </c:pt>
              </c:strCache>
            </c:strRef>
          </c:tx>
          <c:spPr>
            <a:solidFill>
              <a:srgbClr val="FF0000"/>
            </a:solidFill>
            <a:ln>
              <a:noFill/>
            </a:ln>
            <a:effectLst/>
          </c:spPr>
          <c:invertIfNegative val="0"/>
          <c:cat>
            <c:strRef>
              <c:f>'53 Data dwells for charts'!$A$47:$A$50</c:f>
              <c:strCache>
                <c:ptCount val="4"/>
                <c:pt idx="0">
                  <c:v>HA social rent &amp; affordable rent</c:v>
                </c:pt>
                <c:pt idx="1">
                  <c:v>Private rent</c:v>
                </c:pt>
                <c:pt idx="2">
                  <c:v>Homebuy / LCHO</c:v>
                </c:pt>
                <c:pt idx="3">
                  <c:v>Ownership</c:v>
                </c:pt>
              </c:strCache>
              <c:extLst/>
            </c:strRef>
          </c:cat>
          <c:val>
            <c:numRef>
              <c:f>'53 Data dwells for charts'!$E$47:$E$50</c:f>
              <c:numCache>
                <c:formatCode>#,##0</c:formatCode>
                <c:ptCount val="4"/>
                <c:pt idx="0">
                  <c:v>40</c:v>
                </c:pt>
                <c:pt idx="1">
                  <c:v>4</c:v>
                </c:pt>
                <c:pt idx="2" formatCode="_-* #,##0_-;\-* #,##0_-;_-* &quot;-&quot;??_-;_-@_-">
                  <c:v>47</c:v>
                </c:pt>
                <c:pt idx="3" formatCode="General">
                  <c:v>405</c:v>
                </c:pt>
              </c:numCache>
              <c:extLst/>
            </c:numRef>
          </c:val>
          <c:extLst>
            <c:ext xmlns:c16="http://schemas.microsoft.com/office/drawing/2014/chart" uri="{C3380CC4-5D6E-409C-BE32-E72D297353CC}">
              <c16:uniqueId val="{00000002-2E11-4E8C-B9C6-610F9B6786E3}"/>
            </c:ext>
          </c:extLst>
        </c:ser>
        <c:dLbls>
          <c:showLegendKey val="0"/>
          <c:showVal val="0"/>
          <c:showCatName val="0"/>
          <c:showSerName val="0"/>
          <c:showPercent val="0"/>
          <c:showBubbleSize val="0"/>
        </c:dLbls>
        <c:gapWidth val="182"/>
        <c:overlap val="100"/>
        <c:axId val="1014933312"/>
        <c:axId val="1014932328"/>
        <c:extLst/>
      </c:barChart>
      <c:catAx>
        <c:axId val="1014933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4932328"/>
        <c:crosses val="autoZero"/>
        <c:auto val="1"/>
        <c:lblAlgn val="ctr"/>
        <c:lblOffset val="100"/>
        <c:noMultiLvlLbl val="0"/>
      </c:catAx>
      <c:valAx>
        <c:axId val="1014932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49333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gradFill flip="none" rotWithShape="1">
      <a:gsLst>
        <a:gs pos="0">
          <a:schemeClr val="bg1"/>
        </a:gs>
        <a:gs pos="100000">
          <a:schemeClr val="accent1">
            <a:lumMod val="20000"/>
            <a:lumOff val="80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000528135202613"/>
          <c:y val="0.15767938303839085"/>
          <c:w val="0.71504486966845326"/>
          <c:h val="0.79210182767624016"/>
        </c:manualLayout>
      </c:layout>
      <c:pieChart>
        <c:varyColors val="1"/>
        <c:ser>
          <c:idx val="1"/>
          <c:order val="1"/>
          <c:tx>
            <c:strRef>
              <c:f>'53 Data dwells for charts'!$A$9</c:f>
              <c:strCache>
                <c:ptCount val="1"/>
                <c:pt idx="0">
                  <c:v>East Cambridgeshire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5AC-4AE7-BD05-FA0CE7762F1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5AC-4AE7-BD05-FA0CE7762F1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5AC-4AE7-BD05-FA0CE7762F1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5AC-4AE7-BD05-FA0CE7762F1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5AC-4AE7-BD05-FA0CE7762F1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5AC-4AE7-BD05-FA0CE7762F1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'53 Data dwells for charts'!$B$7:$G$7</c:f>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f>'53 Data dwells for charts'!$B$9:$G$9</c:f>
              <c:numCache>
                <c:formatCode>#,##0</c:formatCode>
                <c:ptCount val="6"/>
                <c:pt idx="0">
                  <c:v>9</c:v>
                </c:pt>
                <c:pt idx="1">
                  <c:v>5316</c:v>
                </c:pt>
                <c:pt idx="2">
                  <c:v>126</c:v>
                </c:pt>
                <c:pt idx="3" formatCode="_-* #,##0_-;\-* #,##0_-;_-* &quot;-&quot;??_-;_-@_-">
                  <c:v>14565</c:v>
                </c:pt>
                <c:pt idx="4" formatCode="_-* #,##0_-;\-* #,##0_-;_-* &quot;-&quot;??_-;_-@_-">
                  <c:v>11937</c:v>
                </c:pt>
                <c:pt idx="5" formatCode="_-* #,##0_-;\-* #,##0_-;_-* &quot;-&quot;??_-;_-@_-">
                  <c:v>6352</c:v>
                </c:pt>
              </c:numCache>
            </c:numRef>
          </c:val>
          <c:extLst>
            <c:ext xmlns:c16="http://schemas.microsoft.com/office/drawing/2014/chart" uri="{C3380CC4-5D6E-409C-BE32-E72D297353CC}">
              <c16:uniqueId val="{0000000C-05AC-4AE7-BD05-FA0CE7762F1B}"/>
            </c:ext>
          </c:extLst>
        </c:ser>
        <c:dLbls>
          <c:showLegendKey val="0"/>
          <c:showVal val="0"/>
          <c:showCatName val="0"/>
          <c:showSerName val="0"/>
          <c:showPercent val="0"/>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'53 Data dwells for charts'!$A$8</c15:sqref>
                        </c15:formulaRef>
                      </c:ext>
                    </c:extLst>
                    <c:strCache>
                      <c:ptCount val="1"/>
                      <c:pt idx="0">
                        <c:v>Cambridge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E-05AC-4AE7-BD05-FA0CE7762F1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0-05AC-4AE7-BD05-FA0CE7762F1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2-05AC-4AE7-BD05-FA0CE7762F1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4-05AC-4AE7-BD05-FA0CE7762F1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6-05AC-4AE7-BD05-FA0CE7762F1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8-05AC-4AE7-BD05-FA0CE7762F1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c:ext uri="{02D57815-91ED-43cb-92C2-25804820EDAC}">
                        <c15:formulaRef>
                          <c15:sqref>'53 Data dwells for charts'!$B$8:$G$8</c15:sqref>
                        </c15:formulaRef>
                      </c:ext>
                    </c:extLst>
                    <c:numCache>
                      <c:formatCode>#,##0</c:formatCode>
                      <c:ptCount val="6"/>
                      <c:pt idx="0">
                        <c:v>7105</c:v>
                      </c:pt>
                      <c:pt idx="1">
                        <c:v>5310</c:v>
                      </c:pt>
                      <c:pt idx="2">
                        <c:v>104</c:v>
                      </c:pt>
                      <c:pt idx="3" formatCode="_-* #,##0_-;\-* #,##0_-;_-* &quot;-&quot;??_-;_-@_-">
                        <c:v>16656</c:v>
                      </c:pt>
                      <c:pt idx="4" formatCode="_-* #,##0_-;\-* #,##0_-;_-* &quot;-&quot;??_-;_-@_-">
                        <c:v>11304</c:v>
                      </c:pt>
                      <c:pt idx="5" formatCode="_-* #,##0_-;\-* #,##0_-;_-* &quot;-&quot;??_-;_-@_-">
                        <c:v>15192</c:v>
                      </c:pt>
                    </c:numCache>
                  </c:numRef>
                </c:val>
                <c:extLst>
                  <c:ext xmlns:c16="http://schemas.microsoft.com/office/drawing/2014/chart" uri="{C3380CC4-5D6E-409C-BE32-E72D297353CC}">
                    <c16:uniqueId val="{00000019-05AC-4AE7-BD05-FA0CE7762F1B}"/>
                  </c:ext>
                </c:extLst>
              </c15:ser>
            </c15:filteredPieSeries>
            <c15:filteredPieSeries>
              <c15:ser>
                <c:idx val="2"/>
                <c:order val="2"/>
                <c:tx>
                  <c:strRef>
                    <c:extLst xmlns:c15="http://schemas.microsoft.com/office/drawing/2012/chart">
                      <c:ext xmlns:c15="http://schemas.microsoft.com/office/drawing/2012/chart" uri="{02D57815-91ED-43cb-92C2-25804820EDAC}">
                        <c15:formulaRef>
                          <c15:sqref>'53 Data dwells for charts'!$A$10</c15:sqref>
                        </c15:formulaRef>
                      </c:ext>
                    </c:extLst>
                    <c:strCache>
                      <c:ptCount val="1"/>
                      <c:pt idx="0">
                        <c:v>Fenland</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B-05AC-4AE7-BD05-FA0CE7762F1B}"/>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D-05AC-4AE7-BD05-FA0CE7762F1B}"/>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F-05AC-4AE7-BD05-FA0CE7762F1B}"/>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21-05AC-4AE7-BD05-FA0CE7762F1B}"/>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23-05AC-4AE7-BD05-FA0CE7762F1B}"/>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25-05AC-4AE7-BD05-FA0CE7762F1B}"/>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charts'!$B$10:$G$10</c15:sqref>
                        </c15:formulaRef>
                      </c:ext>
                    </c:extLst>
                    <c:numCache>
                      <c:formatCode>#,##0</c:formatCode>
                      <c:ptCount val="6"/>
                      <c:pt idx="0">
                        <c:v>34</c:v>
                      </c:pt>
                      <c:pt idx="1">
                        <c:v>5785</c:v>
                      </c:pt>
                      <c:pt idx="2">
                        <c:v>0</c:v>
                      </c:pt>
                      <c:pt idx="3" formatCode="_-* #,##0_-;\-* #,##0_-;_-* &quot;-&quot;??_-;_-@_-">
                        <c:v>18757</c:v>
                      </c:pt>
                      <c:pt idx="4" formatCode="_-* #,##0_-;\-* #,##0_-;_-* &quot;-&quot;??_-;_-@_-">
                        <c:v>13046</c:v>
                      </c:pt>
                      <c:pt idx="5" formatCode="_-* #,##0_-;\-* #,##0_-;_-* &quot;-&quot;??_-;_-@_-">
                        <c:v>8021</c:v>
                      </c:pt>
                    </c:numCache>
                  </c:numRef>
                </c:val>
                <c:extLst xmlns:c15="http://schemas.microsoft.com/office/drawing/2012/chart">
                  <c:ext xmlns:c16="http://schemas.microsoft.com/office/drawing/2014/chart" uri="{C3380CC4-5D6E-409C-BE32-E72D297353CC}">
                    <c16:uniqueId val="{00000026-05AC-4AE7-BD05-FA0CE7762F1B}"/>
                  </c:ext>
                </c:extLst>
              </c15:ser>
            </c15:filteredPieSeries>
            <c15:filteredPieSeries>
              <c15:ser>
                <c:idx val="3"/>
                <c:order val="3"/>
                <c:tx>
                  <c:strRef>
                    <c:extLst xmlns:c15="http://schemas.microsoft.com/office/drawing/2012/chart">
                      <c:ext xmlns:c15="http://schemas.microsoft.com/office/drawing/2012/chart" uri="{02D57815-91ED-43cb-92C2-25804820EDAC}">
                        <c15:formulaRef>
                          <c15:sqref>'53 Data dwells for charts'!$A$11</c15:sqref>
                        </c15:formulaRef>
                      </c:ext>
                    </c:extLst>
                    <c:strCache>
                      <c:ptCount val="1"/>
                      <c:pt idx="0">
                        <c:v>Huntingdonshire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8-05AC-4AE7-BD05-FA0CE7762F1B}"/>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A-05AC-4AE7-BD05-FA0CE7762F1B}"/>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C-05AC-4AE7-BD05-FA0CE7762F1B}"/>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2E-05AC-4AE7-BD05-FA0CE7762F1B}"/>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30-05AC-4AE7-BD05-FA0CE7762F1B}"/>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32-05AC-4AE7-BD05-FA0CE7762F1B}"/>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charts'!$B$11:$G$11</c15:sqref>
                        </c15:formulaRef>
                      </c:ext>
                    </c:extLst>
                    <c:numCache>
                      <c:formatCode>#,##0</c:formatCode>
                      <c:ptCount val="6"/>
                      <c:pt idx="0">
                        <c:v>65</c:v>
                      </c:pt>
                      <c:pt idx="1">
                        <c:v>10153</c:v>
                      </c:pt>
                      <c:pt idx="2">
                        <c:v>570</c:v>
                      </c:pt>
                      <c:pt idx="3" formatCode="_-* #,##0_-;\-* #,##0_-;_-* &quot;-&quot;??_-;_-@_-">
                        <c:v>29290</c:v>
                      </c:pt>
                      <c:pt idx="4" formatCode="_-* #,##0_-;\-* #,##0_-;_-* &quot;-&quot;??_-;_-@_-">
                        <c:v>25412</c:v>
                      </c:pt>
                      <c:pt idx="5" formatCode="_-* #,##0_-;\-* #,##0_-;_-* &quot;-&quot;??_-;_-@_-">
                        <c:v>12411</c:v>
                      </c:pt>
                    </c:numCache>
                  </c:numRef>
                </c:val>
                <c:extLst xmlns:c15="http://schemas.microsoft.com/office/drawing/2012/chart">
                  <c:ext xmlns:c16="http://schemas.microsoft.com/office/drawing/2014/chart" uri="{C3380CC4-5D6E-409C-BE32-E72D297353CC}">
                    <c16:uniqueId val="{00000033-05AC-4AE7-BD05-FA0CE7762F1B}"/>
                  </c:ext>
                </c:extLst>
              </c15:ser>
            </c15:filteredPieSeries>
            <c15:filteredPieSeries>
              <c15:ser>
                <c:idx val="4"/>
                <c:order val="4"/>
                <c:tx>
                  <c:strRef>
                    <c:extLst xmlns:c15="http://schemas.microsoft.com/office/drawing/2012/chart">
                      <c:ext xmlns:c15="http://schemas.microsoft.com/office/drawing/2012/chart" uri="{02D57815-91ED-43cb-92C2-25804820EDAC}">
                        <c15:formulaRef>
                          <c15:sqref>'53 Data dwells for charts'!$A$12</c15:sqref>
                        </c15:formulaRef>
                      </c:ext>
                    </c:extLst>
                    <c:strCache>
                      <c:ptCount val="1"/>
                      <c:pt idx="0">
                        <c:v>Peterborough</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35-05AC-4AE7-BD05-FA0CE7762F1B}"/>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37-05AC-4AE7-BD05-FA0CE7762F1B}"/>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39-05AC-4AE7-BD05-FA0CE7762F1B}"/>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3B-05AC-4AE7-BD05-FA0CE7762F1B}"/>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3D-05AC-4AE7-BD05-FA0CE7762F1B}"/>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3F-05AC-4AE7-BD05-FA0CE7762F1B}"/>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charts'!$B$12:$G$12</c15:sqref>
                        </c15:formulaRef>
                      </c:ext>
                    </c:extLst>
                    <c:numCache>
                      <c:formatCode>#,##0</c:formatCode>
                      <c:ptCount val="6"/>
                      <c:pt idx="0">
                        <c:v>88</c:v>
                      </c:pt>
                      <c:pt idx="1">
                        <c:v>16011</c:v>
                      </c:pt>
                      <c:pt idx="2">
                        <c:v>448</c:v>
                      </c:pt>
                      <c:pt idx="3" formatCode="_-* #,##0_-;\-* #,##0_-;_-* &quot;-&quot;??_-;_-@_-">
                        <c:v>26722</c:v>
                      </c:pt>
                      <c:pt idx="4" formatCode="_-* #,##0_-;\-* #,##0_-;_-* &quot;-&quot;??_-;_-@_-">
                        <c:v>24474</c:v>
                      </c:pt>
                      <c:pt idx="5" formatCode="_-* #,##0_-;\-* #,##0_-;_-* &quot;-&quot;??_-;_-@_-">
                        <c:v>17799</c:v>
                      </c:pt>
                    </c:numCache>
                  </c:numRef>
                </c:val>
                <c:extLst xmlns:c15="http://schemas.microsoft.com/office/drawing/2012/chart">
                  <c:ext xmlns:c16="http://schemas.microsoft.com/office/drawing/2014/chart" uri="{C3380CC4-5D6E-409C-BE32-E72D297353CC}">
                    <c16:uniqueId val="{00000040-05AC-4AE7-BD05-FA0CE7762F1B}"/>
                  </c:ext>
                </c:extLst>
              </c15:ser>
            </c15:filteredPieSeries>
            <c15:filteredPieSeries>
              <c15:ser>
                <c:idx val="5"/>
                <c:order val="5"/>
                <c:tx>
                  <c:strRef>
                    <c:extLst xmlns:c15="http://schemas.microsoft.com/office/drawing/2012/chart">
                      <c:ext xmlns:c15="http://schemas.microsoft.com/office/drawing/2012/chart" uri="{02D57815-91ED-43cb-92C2-25804820EDAC}">
                        <c15:formulaRef>
                          <c15:sqref>'53 Data dwells for charts'!$A$13</c15:sqref>
                        </c15:formulaRef>
                      </c:ext>
                    </c:extLst>
                    <c:strCache>
                      <c:ptCount val="1"/>
                      <c:pt idx="0">
                        <c:v>South Cambridgeshire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42-05AC-4AE7-BD05-FA0CE7762F1B}"/>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44-05AC-4AE7-BD05-FA0CE7762F1B}"/>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46-05AC-4AE7-BD05-FA0CE7762F1B}"/>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48-05AC-4AE7-BD05-FA0CE7762F1B}"/>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4A-05AC-4AE7-BD05-FA0CE7762F1B}"/>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4C-05AC-4AE7-BD05-FA0CE7762F1B}"/>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charts'!$B$13:$G$13</c15:sqref>
                        </c15:formulaRef>
                      </c:ext>
                    </c:extLst>
                    <c:numCache>
                      <c:formatCode>#,##0</c:formatCode>
                      <c:ptCount val="6"/>
                      <c:pt idx="0">
                        <c:v>5787</c:v>
                      </c:pt>
                      <c:pt idx="1">
                        <c:v>4085</c:v>
                      </c:pt>
                      <c:pt idx="2">
                        <c:v>0</c:v>
                      </c:pt>
                      <c:pt idx="3" formatCode="_-* #,##0_-;\-* #,##0_-;_-* &quot;-&quot;??_-;_-@_-">
                        <c:v>27742</c:v>
                      </c:pt>
                      <c:pt idx="4" formatCode="_-* #,##0_-;\-* #,##0_-;_-* &quot;-&quot;??_-;_-@_-">
                        <c:v>21285</c:v>
                      </c:pt>
                      <c:pt idx="5" formatCode="_-* #,##0_-;\-* #,##0_-;_-* &quot;-&quot;??_-;_-@_-">
                        <c:v>9819</c:v>
                      </c:pt>
                    </c:numCache>
                  </c:numRef>
                </c:val>
                <c:extLst xmlns:c15="http://schemas.microsoft.com/office/drawing/2012/chart">
                  <c:ext xmlns:c16="http://schemas.microsoft.com/office/drawing/2014/chart" uri="{C3380CC4-5D6E-409C-BE32-E72D297353CC}">
                    <c16:uniqueId val="{0000004D-05AC-4AE7-BD05-FA0CE7762F1B}"/>
                  </c:ext>
                </c:extLst>
              </c15:ser>
            </c15:filteredPieSeries>
            <c15:filteredPieSeries>
              <c15:ser>
                <c:idx val="6"/>
                <c:order val="6"/>
                <c:tx>
                  <c:strRef>
                    <c:extLst xmlns:c15="http://schemas.microsoft.com/office/drawing/2012/chart">
                      <c:ext xmlns:c15="http://schemas.microsoft.com/office/drawing/2012/chart" uri="{02D57815-91ED-43cb-92C2-25804820EDAC}">
                        <c15:formulaRef>
                          <c15:sqref>'53 Data dwells for charts'!$A$14</c15:sqref>
                        </c15:formulaRef>
                      </c:ext>
                    </c:extLst>
                    <c:strCache>
                      <c:ptCount val="1"/>
                      <c:pt idx="0">
                        <c:v>West Suffolk</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4F-05AC-4AE7-BD05-FA0CE7762F1B}"/>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51-05AC-4AE7-BD05-FA0CE7762F1B}"/>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53-05AC-4AE7-BD05-FA0CE7762F1B}"/>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55-05AC-4AE7-BD05-FA0CE7762F1B}"/>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57-05AC-4AE7-BD05-FA0CE7762F1B}"/>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59-05AC-4AE7-BD05-FA0CE7762F1B}"/>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charts'!$B$14:$G$14</c15:sqref>
                        </c15:formulaRef>
                      </c:ext>
                    </c:extLst>
                    <c:numCache>
                      <c:formatCode>#,##0</c:formatCode>
                      <c:ptCount val="6"/>
                      <c:pt idx="0">
                        <c:v>54</c:v>
                      </c:pt>
                      <c:pt idx="1">
                        <c:v>12354</c:v>
                      </c:pt>
                      <c:pt idx="2">
                        <c:v>0</c:v>
                      </c:pt>
                      <c:pt idx="3" formatCode="_-* #,##0_-;\-* #,##0_-;_-* &quot;-&quot;??_-;_-@_-">
                        <c:v>29593</c:v>
                      </c:pt>
                      <c:pt idx="4" formatCode="_-* #,##0_-;\-* #,##0_-;_-* &quot;-&quot;??_-;_-@_-">
                        <c:v>21729</c:v>
                      </c:pt>
                      <c:pt idx="5" formatCode="_-* #,##0_-;\-* #,##0_-;_-* &quot;-&quot;??_-;_-@_-">
                        <c:v>16719</c:v>
                      </c:pt>
                    </c:numCache>
                  </c:numRef>
                </c:val>
                <c:extLst xmlns:c15="http://schemas.microsoft.com/office/drawing/2012/chart">
                  <c:ext xmlns:c16="http://schemas.microsoft.com/office/drawing/2014/chart" uri="{C3380CC4-5D6E-409C-BE32-E72D297353CC}">
                    <c16:uniqueId val="{0000005A-05AC-4AE7-BD05-FA0CE7762F1B}"/>
                  </c:ext>
                </c:extLst>
              </c15:ser>
            </c15:filteredPieSeries>
            <c15:filteredPieSeries>
              <c15:ser>
                <c:idx val="7"/>
                <c:order val="7"/>
                <c:tx>
                  <c:strRef>
                    <c:extLst xmlns:c15="http://schemas.microsoft.com/office/drawing/2012/chart">
                      <c:ext xmlns:c15="http://schemas.microsoft.com/office/drawing/2012/chart" uri="{02D57815-91ED-43cb-92C2-25804820EDAC}">
                        <c15:formulaRef>
                          <c15:sqref>'53 Data dwells for charts'!$A$15</c15:sqref>
                        </c15:formulaRef>
                      </c:ext>
                    </c:extLst>
                    <c:strCache>
                      <c:ptCount val="1"/>
                      <c:pt idx="0">
                        <c:v>Greater Cambridge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5C-05AC-4AE7-BD05-FA0CE7762F1B}"/>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5E-05AC-4AE7-BD05-FA0CE7762F1B}"/>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60-05AC-4AE7-BD05-FA0CE7762F1B}"/>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62-05AC-4AE7-BD05-FA0CE7762F1B}"/>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64-05AC-4AE7-BD05-FA0CE7762F1B}"/>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66-05AC-4AE7-BD05-FA0CE7762F1B}"/>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charts'!$B$15:$G$15</c15:sqref>
                        </c15:formulaRef>
                      </c:ext>
                    </c:extLst>
                    <c:numCache>
                      <c:formatCode>#,##0</c:formatCode>
                      <c:ptCount val="6"/>
                      <c:pt idx="0">
                        <c:v>12892</c:v>
                      </c:pt>
                      <c:pt idx="1">
                        <c:v>9395</c:v>
                      </c:pt>
                      <c:pt idx="2">
                        <c:v>104</c:v>
                      </c:pt>
                      <c:pt idx="3" formatCode="_-* #,##0_-;\-* #,##0_-;_-* &quot;-&quot;??_-;_-@_-">
                        <c:v>44398</c:v>
                      </c:pt>
                      <c:pt idx="4" formatCode="_-* #,##0_-;\-* #,##0_-;_-* &quot;-&quot;??_-;_-@_-">
                        <c:v>32589</c:v>
                      </c:pt>
                      <c:pt idx="5" formatCode="_-* #,##0_-;\-* #,##0_-;_-* &quot;-&quot;??_-;_-@_-">
                        <c:v>25011</c:v>
                      </c:pt>
                    </c:numCache>
                  </c:numRef>
                </c:val>
                <c:extLst xmlns:c15="http://schemas.microsoft.com/office/drawing/2012/chart">
                  <c:ext xmlns:c16="http://schemas.microsoft.com/office/drawing/2014/chart" uri="{C3380CC4-5D6E-409C-BE32-E72D297353CC}">
                    <c16:uniqueId val="{00000067-05AC-4AE7-BD05-FA0CE7762F1B}"/>
                  </c:ext>
                </c:extLst>
              </c15:ser>
            </c15:filteredPieSeries>
            <c15:filteredPieSeries>
              <c15:ser>
                <c:idx val="8"/>
                <c:order val="8"/>
                <c:tx>
                  <c:strRef>
                    <c:extLst xmlns:c15="http://schemas.microsoft.com/office/drawing/2012/chart">
                      <c:ext xmlns:c15="http://schemas.microsoft.com/office/drawing/2012/chart" uri="{02D57815-91ED-43cb-92C2-25804820EDAC}">
                        <c15:formulaRef>
                          <c15:sqref>'53 Data dwells for charts'!$A$16</c15:sqref>
                        </c15:formulaRef>
                      </c:ext>
                    </c:extLst>
                    <c:strCache>
                      <c:ptCount val="1"/>
                      <c:pt idx="0">
                        <c:v>All</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69-05AC-4AE7-BD05-FA0CE7762F1B}"/>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6B-05AC-4AE7-BD05-FA0CE7762F1B}"/>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6D-05AC-4AE7-BD05-FA0CE7762F1B}"/>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6F-05AC-4AE7-BD05-FA0CE7762F1B}"/>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71-05AC-4AE7-BD05-FA0CE7762F1B}"/>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73-05AC-4AE7-BD05-FA0CE7762F1B}"/>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charts'!$B$16:$G$16</c15:sqref>
                        </c15:formulaRef>
                      </c:ext>
                    </c:extLst>
                    <c:numCache>
                      <c:formatCode>#,##0</c:formatCode>
                      <c:ptCount val="6"/>
                      <c:pt idx="0">
                        <c:v>13142</c:v>
                      </c:pt>
                      <c:pt idx="1">
                        <c:v>59014</c:v>
                      </c:pt>
                      <c:pt idx="2">
                        <c:v>1248</c:v>
                      </c:pt>
                      <c:pt idx="3">
                        <c:v>163325</c:v>
                      </c:pt>
                      <c:pt idx="4">
                        <c:v>129187</c:v>
                      </c:pt>
                      <c:pt idx="5">
                        <c:v>86313</c:v>
                      </c:pt>
                    </c:numCache>
                  </c:numRef>
                </c:val>
                <c:extLst xmlns:c15="http://schemas.microsoft.com/office/drawing/2012/chart">
                  <c:ext xmlns:c16="http://schemas.microsoft.com/office/drawing/2014/chart" uri="{C3380CC4-5D6E-409C-BE32-E72D297353CC}">
                    <c16:uniqueId val="{00000074-05AC-4AE7-BD05-FA0CE7762F1B}"/>
                  </c:ext>
                </c:extLst>
              </c15:ser>
            </c15:filteredPieSeries>
          </c:ext>
        </c:extLst>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bg1"/>
        </a:gs>
        <a:gs pos="100000">
          <a:schemeClr val="accent1">
            <a:lumMod val="20000"/>
            <a:lumOff val="80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'45 Data Census hhold types'!$D$21</c:f>
              <c:strCache>
                <c:ptCount val="1"/>
                <c:pt idx="0">
                  <c:v>East Cambridgeshire v2</c:v>
                </c:pt>
              </c:strCache>
            </c:strRef>
          </c:tx>
          <c:spPr>
            <a:solidFill>
              <a:schemeClr val="accent6"/>
            </a:solidFill>
            <a:ln>
              <a:noFill/>
            </a:ln>
            <a:effectLst/>
          </c:spPr>
          <c:invertIfNegative val="0"/>
          <c:dPt>
            <c:idx val="0"/>
            <c:invertIfNegative val="0"/>
            <c:bubble3D val="0"/>
            <c:spPr>
              <a:solidFill>
                <a:schemeClr val="tx2">
                  <a:lumMod val="40000"/>
                  <a:lumOff val="60000"/>
                </a:schemeClr>
              </a:solidFill>
              <a:ln>
                <a:noFill/>
              </a:ln>
              <a:effectLst/>
            </c:spPr>
            <c:extLst>
              <c:ext xmlns:c16="http://schemas.microsoft.com/office/drawing/2014/chart" uri="{C3380CC4-5D6E-409C-BE32-E72D297353CC}">
                <c16:uniqueId val="{00000001-1742-48F4-BCB3-B071BD8E60C1}"/>
              </c:ext>
            </c:extLst>
          </c:dPt>
          <c:dPt>
            <c:idx val="1"/>
            <c:invertIfNegative val="0"/>
            <c:bubble3D val="0"/>
            <c:spPr>
              <a:solidFill>
                <a:schemeClr val="tx2">
                  <a:lumMod val="40000"/>
                  <a:lumOff val="60000"/>
                </a:schemeClr>
              </a:solidFill>
              <a:ln>
                <a:noFill/>
              </a:ln>
              <a:effectLst/>
            </c:spPr>
            <c:extLst>
              <c:ext xmlns:c16="http://schemas.microsoft.com/office/drawing/2014/chart" uri="{C3380CC4-5D6E-409C-BE32-E72D297353CC}">
                <c16:uniqueId val="{00000003-1742-48F4-BCB3-B071BD8E60C1}"/>
              </c:ext>
            </c:extLst>
          </c:dPt>
          <c:dPt>
            <c:idx val="2"/>
            <c:invertIfNegative val="0"/>
            <c:bubble3D val="0"/>
            <c:spPr>
              <a:solidFill>
                <a:schemeClr val="tx2">
                  <a:lumMod val="40000"/>
                  <a:lumOff val="60000"/>
                </a:schemeClr>
              </a:solidFill>
              <a:ln>
                <a:noFill/>
              </a:ln>
              <a:effectLst/>
            </c:spPr>
            <c:extLst>
              <c:ext xmlns:c16="http://schemas.microsoft.com/office/drawing/2014/chart" uri="{C3380CC4-5D6E-409C-BE32-E72D297353CC}">
                <c16:uniqueId val="{00000005-1742-48F4-BCB3-B071BD8E60C1}"/>
              </c:ext>
            </c:extLst>
          </c:dPt>
          <c:dPt>
            <c:idx val="5"/>
            <c:invertIfNegative val="0"/>
            <c:bubble3D val="0"/>
            <c:spPr>
              <a:solidFill>
                <a:schemeClr val="accent4"/>
              </a:solidFill>
              <a:ln>
                <a:noFill/>
              </a:ln>
              <a:effectLst/>
            </c:spPr>
            <c:extLst>
              <c:ext xmlns:c16="http://schemas.microsoft.com/office/drawing/2014/chart" uri="{C3380CC4-5D6E-409C-BE32-E72D297353CC}">
                <c16:uniqueId val="{00000007-1742-48F4-BCB3-B071BD8E60C1}"/>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9-1742-48F4-BCB3-B071BD8E60C1}"/>
              </c:ext>
            </c:extLst>
          </c:dPt>
          <c:dPt>
            <c:idx val="7"/>
            <c:invertIfNegative val="0"/>
            <c:bubble3D val="0"/>
            <c:spPr>
              <a:solidFill>
                <a:schemeClr val="accent4"/>
              </a:solidFill>
              <a:ln>
                <a:noFill/>
              </a:ln>
              <a:effectLst/>
            </c:spPr>
            <c:extLst>
              <c:ext xmlns:c16="http://schemas.microsoft.com/office/drawing/2014/chart" uri="{C3380CC4-5D6E-409C-BE32-E72D297353CC}">
                <c16:uniqueId val="{0000000B-1742-48F4-BCB3-B071BD8E60C1}"/>
              </c:ext>
            </c:extLst>
          </c:dPt>
          <c:dPt>
            <c:idx val="8"/>
            <c:invertIfNegative val="0"/>
            <c:bubble3D val="0"/>
            <c:spPr>
              <a:solidFill>
                <a:schemeClr val="accent5"/>
              </a:solidFill>
              <a:ln>
                <a:noFill/>
              </a:ln>
              <a:effectLst/>
            </c:spPr>
            <c:extLst>
              <c:ext xmlns:c16="http://schemas.microsoft.com/office/drawing/2014/chart" uri="{C3380CC4-5D6E-409C-BE32-E72D297353CC}">
                <c16:uniqueId val="{0000000D-1742-48F4-BCB3-B071BD8E60C1}"/>
              </c:ext>
            </c:extLst>
          </c:dPt>
          <c:dPt>
            <c:idx val="9"/>
            <c:invertIfNegative val="0"/>
            <c:bubble3D val="0"/>
            <c:spPr>
              <a:solidFill>
                <a:schemeClr val="accent5"/>
              </a:solidFill>
              <a:ln>
                <a:noFill/>
              </a:ln>
              <a:effectLst/>
            </c:spPr>
            <c:extLst>
              <c:ext xmlns:c16="http://schemas.microsoft.com/office/drawing/2014/chart" uri="{C3380CC4-5D6E-409C-BE32-E72D297353CC}">
                <c16:uniqueId val="{0000000F-1742-48F4-BCB3-B071BD8E60C1}"/>
              </c:ext>
            </c:extLst>
          </c:dPt>
          <c:dPt>
            <c:idx val="11"/>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11-1742-48F4-BCB3-B071BD8E60C1}"/>
              </c:ext>
            </c:extLst>
          </c:dPt>
          <c:dLbls>
            <c:dLbl>
              <c:idx val="1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2-1742-48F4-BCB3-B071BD8E60C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'45 Data Census hhold types'!$A$22:$B$33</c:f>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f>'45 Data Census hhold types'!$D$22:$D$33</c:f>
              <c:numCache>
                <c:formatCode>_-* #,##0_-;\-* #,##0_-;_-* "-"??_-;_-@_-</c:formatCode>
                <c:ptCount val="12"/>
                <c:pt idx="0">
                  <c:v>3296</c:v>
                </c:pt>
                <c:pt idx="1">
                  <c:v>96</c:v>
                </c:pt>
                <c:pt idx="2">
                  <c:v>4117</c:v>
                </c:pt>
                <c:pt idx="3">
                  <c:v>2192</c:v>
                </c:pt>
                <c:pt idx="4">
                  <c:v>826</c:v>
                </c:pt>
                <c:pt idx="5">
                  <c:v>8254</c:v>
                </c:pt>
                <c:pt idx="6">
                  <c:v>1464</c:v>
                </c:pt>
                <c:pt idx="7">
                  <c:v>694</c:v>
                </c:pt>
                <c:pt idx="8">
                  <c:v>7839</c:v>
                </c:pt>
                <c:pt idx="9">
                  <c:v>4776</c:v>
                </c:pt>
                <c:pt idx="10">
                  <c:v>2</c:v>
                </c:pt>
                <c:pt idx="11">
                  <c:v>1058</c:v>
                </c:pt>
              </c:numCache>
            </c:numRef>
          </c:val>
          <c:extLst>
            <c:ext xmlns:c16="http://schemas.microsoft.com/office/drawing/2014/chart" uri="{C3380CC4-5D6E-409C-BE32-E72D297353CC}">
              <c16:uniqueId val="{00000013-1742-48F4-BCB3-B071BD8E60C1}"/>
            </c:ext>
          </c:extLst>
        </c:ser>
        <c:dLbls>
          <c:showLegendKey val="0"/>
          <c:showVal val="0"/>
          <c:showCatName val="0"/>
          <c:showSerName val="0"/>
          <c:showPercent val="0"/>
          <c:showBubbleSize val="0"/>
        </c:dLbls>
        <c:gapWidth val="182"/>
        <c:axId val="724414448"/>
        <c:axId val="724410512"/>
      </c:barChart>
      <c:catAx>
        <c:axId val="7244144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24410512"/>
        <c:crosses val="autoZero"/>
        <c:auto val="1"/>
        <c:lblAlgn val="ctr"/>
        <c:lblOffset val="100"/>
        <c:noMultiLvlLbl val="0"/>
      </c:catAx>
      <c:valAx>
        <c:axId val="724410512"/>
        <c:scaling>
          <c:orientation val="minMax"/>
        </c:scaling>
        <c:delete val="1"/>
        <c:axPos val="t"/>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crossAx val="724414448"/>
        <c:crosses val="autoZero"/>
        <c:crossBetween val="between"/>
      </c:valAx>
      <c:spPr>
        <a:noFill/>
        <a:ln>
          <a:noFill/>
        </a:ln>
        <a:effectLst/>
      </c:spPr>
    </c:plotArea>
    <c:plotVisOnly val="1"/>
    <c:dispBlanksAs val="gap"/>
    <c:showDLblsOverMax val="0"/>
  </c:chart>
  <c:spPr>
    <a:gradFill flip="none" rotWithShape="1">
      <a:gsLst>
        <a:gs pos="0">
          <a:schemeClr val="bg1"/>
        </a:gs>
        <a:gs pos="100000">
          <a:schemeClr val="accent1">
            <a:lumMod val="20000"/>
            <a:lumOff val="80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3"/>
          <c:order val="3"/>
          <c:tx>
            <c:strRef>
              <c:f>'29 Context All'!$R$34</c:f>
              <c:strCache>
                <c:ptCount val="1"/>
                <c:pt idx="0">
                  <c:v>East Cambridgeshire</c:v>
                </c:pt>
              </c:strCache>
            </c:strRef>
          </c:tx>
          <c:spPr>
            <a:solidFill>
              <a:schemeClr val="accent1"/>
            </a:solidFill>
            <a:ln>
              <a:noFill/>
            </a:ln>
            <a:effectLst/>
          </c:spPr>
          <c:invertIfNegative val="0"/>
          <c:cat>
            <c:multiLvlStrRef>
              <c:f>'29 Context All'!$M$35:$N$46</c:f>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f>'29 Context All'!$R$35:$R$46</c:f>
              <c:numCache>
                <c:formatCode>0%</c:formatCode>
                <c:ptCount val="12"/>
                <c:pt idx="0">
                  <c:v>9.522158664124343E-2</c:v>
                </c:pt>
                <c:pt idx="1">
                  <c:v>2.7734442711041776E-3</c:v>
                </c:pt>
                <c:pt idx="2">
                  <c:v>0.11894031316808228</c:v>
                </c:pt>
                <c:pt idx="3">
                  <c:v>6.332697752354538E-2</c:v>
                </c:pt>
                <c:pt idx="4">
                  <c:v>2.3863176749292194E-2</c:v>
                </c:pt>
                <c:pt idx="5">
                  <c:v>0.23845842722597793</c:v>
                </c:pt>
                <c:pt idx="6">
                  <c:v>4.2295025134338707E-2</c:v>
                </c:pt>
                <c:pt idx="7">
                  <c:v>2.0049690876523949E-2</c:v>
                </c:pt>
                <c:pt idx="8">
                  <c:v>0.22646905876235049</c:v>
                </c:pt>
                <c:pt idx="9">
                  <c:v>0.13797885248743283</c:v>
                </c:pt>
                <c:pt idx="10">
                  <c:v>5.7780088981337034E-5</c:v>
                </c:pt>
                <c:pt idx="11">
                  <c:v>3.0565667071127289E-2</c:v>
                </c:pt>
              </c:numCache>
            </c:numRef>
          </c:val>
          <c:extLst>
            <c:ext xmlns:c16="http://schemas.microsoft.com/office/drawing/2014/chart" uri="{C3380CC4-5D6E-409C-BE32-E72D297353CC}">
              <c16:uniqueId val="{00000000-B07C-4A79-8389-089397C1F08E}"/>
            </c:ext>
          </c:extLst>
        </c:ser>
        <c:ser>
          <c:idx val="15"/>
          <c:order val="15"/>
          <c:tx>
            <c:strRef>
              <c:f>'29 Context All'!$AD$34</c:f>
              <c:strCache>
                <c:ptCount val="1"/>
                <c:pt idx="0">
                  <c:v>ALL</c:v>
                </c:pt>
              </c:strCache>
            </c:strRef>
          </c:tx>
          <c:spPr>
            <a:solidFill>
              <a:schemeClr val="bg1">
                <a:lumMod val="65000"/>
              </a:schemeClr>
            </a:solidFill>
            <a:ln>
              <a:noFill/>
            </a:ln>
            <a:effectLst/>
          </c:spPr>
          <c:invertIfNegative val="0"/>
          <c:cat>
            <c:multiLvlStrRef>
              <c:f>'29 Context All'!$M$35:$N$46</c:f>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f>'29 Context All'!$AD$35:$AD$46</c:f>
              <c:numCache>
                <c:formatCode>0%</c:formatCode>
                <c:ptCount val="12"/>
                <c:pt idx="0">
                  <c:v>8.776817963729297E-2</c:v>
                </c:pt>
                <c:pt idx="1">
                  <c:v>2.5804520974664173E-3</c:v>
                </c:pt>
                <c:pt idx="2">
                  <c:v>0.11666524764776022</c:v>
                </c:pt>
                <c:pt idx="3">
                  <c:v>5.7087795753736903E-2</c:v>
                </c:pt>
                <c:pt idx="4">
                  <c:v>2.8210924401938335E-2</c:v>
                </c:pt>
                <c:pt idx="5">
                  <c:v>0.21366555467898565</c:v>
                </c:pt>
                <c:pt idx="6">
                  <c:v>5.6436968785441417E-2</c:v>
                </c:pt>
                <c:pt idx="7">
                  <c:v>2.4805648211562607E-2</c:v>
                </c:pt>
                <c:pt idx="8">
                  <c:v>0.20449397326624635</c:v>
                </c:pt>
                <c:pt idx="9">
                  <c:v>0.15918598575967075</c:v>
                </c:pt>
                <c:pt idx="10">
                  <c:v>3.0597328154157622E-3</c:v>
                </c:pt>
                <c:pt idx="11">
                  <c:v>4.6039536944482769E-2</c:v>
                </c:pt>
              </c:numCache>
            </c:numRef>
          </c:val>
          <c:extLst>
            <c:ext xmlns:c16="http://schemas.microsoft.com/office/drawing/2014/chart" uri="{C3380CC4-5D6E-409C-BE32-E72D297353CC}">
              <c16:uniqueId val="{00000001-B07C-4A79-8389-089397C1F08E}"/>
            </c:ext>
          </c:extLst>
        </c:ser>
        <c:dLbls>
          <c:showLegendKey val="0"/>
          <c:showVal val="0"/>
          <c:showCatName val="0"/>
          <c:showSerName val="0"/>
          <c:showPercent val="0"/>
          <c:showBubbleSize val="0"/>
        </c:dLbls>
        <c:gapWidth val="219"/>
        <c:overlap val="-27"/>
        <c:axId val="1283671216"/>
        <c:axId val="1283672856"/>
        <c:extLst>
          <c:ext xmlns:c15="http://schemas.microsoft.com/office/drawing/2012/chart" uri="{02D57815-91ED-43cb-92C2-25804820EDAC}">
            <c15:filteredBarSeries>
              <c15:ser>
                <c:idx val="0"/>
                <c:order val="0"/>
                <c:tx>
                  <c:strRef>
                    <c:extLst>
                      <c:ext uri="{02D57815-91ED-43cb-92C2-25804820EDAC}">
                        <c15:formulaRef>
                          <c15:sqref>'29 Context All'!$O$34</c15:sqref>
                        </c15:formulaRef>
                      </c:ext>
                    </c:extLst>
                    <c:strCache>
                      <c:ptCount val="1"/>
                      <c:pt idx="0">
                        <c:v>Cambridge</c:v>
                      </c:pt>
                    </c:strCache>
                  </c:strRef>
                </c:tx>
                <c:spPr>
                  <a:solidFill>
                    <a:schemeClr val="accent1"/>
                  </a:solidFill>
                  <a:ln>
                    <a:noFill/>
                  </a:ln>
                  <a:effectLst/>
                </c:spPr>
                <c:invertIfNegative val="0"/>
                <c:cat>
                  <c:multiLvlStrRef>
                    <c:extLst>
                      <c:ex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c:ext uri="{02D57815-91ED-43cb-92C2-25804820EDAC}">
                        <c15:formulaRef>
                          <c15:sqref>'29 Context All'!$O$35:$O$46</c15:sqref>
                        </c15:formulaRef>
                      </c:ext>
                    </c:extLst>
                    <c:numCache>
                      <c:formatCode>_-* #,##0_-;\-* #,##0_-;_-* "-"??_-;_-@_-</c:formatCode>
                      <c:ptCount val="12"/>
                      <c:pt idx="0">
                        <c:v>2671</c:v>
                      </c:pt>
                      <c:pt idx="1">
                        <c:v>107</c:v>
                      </c:pt>
                      <c:pt idx="2">
                        <c:v>5194</c:v>
                      </c:pt>
                      <c:pt idx="3">
                        <c:v>1835</c:v>
                      </c:pt>
                      <c:pt idx="4">
                        <c:v>1235</c:v>
                      </c:pt>
                      <c:pt idx="5">
                        <c:v>8116</c:v>
                      </c:pt>
                      <c:pt idx="6">
                        <c:v>1977</c:v>
                      </c:pt>
                      <c:pt idx="7">
                        <c:v>1149</c:v>
                      </c:pt>
                      <c:pt idx="8">
                        <c:v>8191</c:v>
                      </c:pt>
                      <c:pt idx="9">
                        <c:v>10654</c:v>
                      </c:pt>
                      <c:pt idx="10">
                        <c:v>1097</c:v>
                      </c:pt>
                      <c:pt idx="11">
                        <c:v>4488</c:v>
                      </c:pt>
                    </c:numCache>
                  </c:numRef>
                </c:val>
                <c:extLst>
                  <c:ext xmlns:c16="http://schemas.microsoft.com/office/drawing/2014/chart" uri="{C3380CC4-5D6E-409C-BE32-E72D297353CC}">
                    <c16:uniqueId val="{00000002-B07C-4A79-8389-089397C1F08E}"/>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'29 Context All'!$P$34</c15:sqref>
                        </c15:formulaRef>
                      </c:ext>
                    </c:extLst>
                    <c:strCache>
                      <c:ptCount val="1"/>
                      <c:pt idx="0">
                        <c:v>Cambridge</c:v>
                      </c:pt>
                    </c:strCache>
                  </c:strRef>
                </c:tx>
                <c:spPr>
                  <a:solidFill>
                    <a:schemeClr val="accent2"/>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All'!$P$35:$P$46</c15:sqref>
                        </c15:formulaRef>
                      </c:ext>
                    </c:extLst>
                    <c:numCache>
                      <c:formatCode>0%</c:formatCode>
                      <c:ptCount val="12"/>
                      <c:pt idx="0">
                        <c:v>5.7177719741405147E-2</c:v>
                      </c:pt>
                      <c:pt idx="1">
                        <c:v>2.2905338870574132E-3</c:v>
                      </c:pt>
                      <c:pt idx="2">
                        <c:v>0.1111872243866935</c:v>
                      </c:pt>
                      <c:pt idx="3">
                        <c:v>3.9281585820096762E-2</c:v>
                      </c:pt>
                      <c:pt idx="4">
                        <c:v>2.6437470565569207E-2</c:v>
                      </c:pt>
                      <c:pt idx="5">
                        <c:v>0.17373806567624267</c:v>
                      </c:pt>
                      <c:pt idx="6">
                        <c:v>4.2321359763668277E-2</c:v>
                      </c:pt>
                      <c:pt idx="7">
                        <c:v>2.4596480712420259E-2</c:v>
                      </c:pt>
                      <c:pt idx="8">
                        <c:v>0.17534358008305861</c:v>
                      </c:pt>
                      <c:pt idx="9">
                        <c:v>0.2280686732028942</c:v>
                      </c:pt>
                      <c:pt idx="10">
                        <c:v>2.3483324057027872E-2</c:v>
                      </c:pt>
                      <c:pt idx="11">
                        <c:v>9.6073982103866085E-2</c:v>
                      </c:pt>
                    </c:numCache>
                  </c:numRef>
                </c:val>
                <c:extLst xmlns:c15="http://schemas.microsoft.com/office/drawing/2012/chart">
                  <c:ext xmlns:c16="http://schemas.microsoft.com/office/drawing/2014/chart" uri="{C3380CC4-5D6E-409C-BE32-E72D297353CC}">
                    <c16:uniqueId val="{00000003-B07C-4A79-8389-089397C1F08E}"/>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'29 Context All'!$Q$34</c15:sqref>
                        </c15:formulaRef>
                      </c:ext>
                    </c:extLst>
                    <c:strCache>
                      <c:ptCount val="1"/>
                      <c:pt idx="0">
                        <c:v>East Cambridgeshire</c:v>
                      </c:pt>
                    </c:strCache>
                  </c:strRef>
                </c:tx>
                <c:spPr>
                  <a:solidFill>
                    <a:schemeClr val="accent3"/>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All'!$Q$35:$Q$46</c15:sqref>
                        </c15:formulaRef>
                      </c:ext>
                    </c:extLst>
                    <c:numCache>
                      <c:formatCode>_-* #,##0_-;\-* #,##0_-;_-* "-"??_-;_-@_-</c:formatCode>
                      <c:ptCount val="12"/>
                      <c:pt idx="0">
                        <c:v>3296</c:v>
                      </c:pt>
                      <c:pt idx="1">
                        <c:v>96</c:v>
                      </c:pt>
                      <c:pt idx="2">
                        <c:v>4117</c:v>
                      </c:pt>
                      <c:pt idx="3">
                        <c:v>2192</c:v>
                      </c:pt>
                      <c:pt idx="4">
                        <c:v>826</c:v>
                      </c:pt>
                      <c:pt idx="5">
                        <c:v>8254</c:v>
                      </c:pt>
                      <c:pt idx="6">
                        <c:v>1464</c:v>
                      </c:pt>
                      <c:pt idx="7">
                        <c:v>694</c:v>
                      </c:pt>
                      <c:pt idx="8">
                        <c:v>7839</c:v>
                      </c:pt>
                      <c:pt idx="9">
                        <c:v>4776</c:v>
                      </c:pt>
                      <c:pt idx="10">
                        <c:v>2</c:v>
                      </c:pt>
                      <c:pt idx="11">
                        <c:v>1058</c:v>
                      </c:pt>
                    </c:numCache>
                  </c:numRef>
                </c:val>
                <c:extLst xmlns:c15="http://schemas.microsoft.com/office/drawing/2012/chart">
                  <c:ext xmlns:c16="http://schemas.microsoft.com/office/drawing/2014/chart" uri="{C3380CC4-5D6E-409C-BE32-E72D297353CC}">
                    <c16:uniqueId val="{00000004-B07C-4A79-8389-089397C1F08E}"/>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'29 Context All'!$S$34</c15:sqref>
                        </c15:formulaRef>
                      </c:ext>
                    </c:extLst>
                    <c:strCache>
                      <c:ptCount val="1"/>
                      <c:pt idx="0">
                        <c:v>Fenland</c:v>
                      </c:pt>
                    </c:strCache>
                  </c:strRef>
                </c:tx>
                <c:spPr>
                  <a:solidFill>
                    <a:schemeClr val="accent5"/>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All'!$S$35:$S$46</c15:sqref>
                        </c15:formulaRef>
                      </c:ext>
                    </c:extLst>
                    <c:numCache>
                      <c:formatCode>_-* #,##0_-;\-* #,##0_-;_-* "-"??_-;_-@_-</c:formatCode>
                      <c:ptCount val="12"/>
                      <c:pt idx="0">
                        <c:v>4365</c:v>
                      </c:pt>
                      <c:pt idx="1">
                        <c:v>137</c:v>
                      </c:pt>
                      <c:pt idx="2">
                        <c:v>5809</c:v>
                      </c:pt>
                      <c:pt idx="3">
                        <c:v>2466</c:v>
                      </c:pt>
                      <c:pt idx="4">
                        <c:v>1136</c:v>
                      </c:pt>
                      <c:pt idx="5">
                        <c:v>7460</c:v>
                      </c:pt>
                      <c:pt idx="6">
                        <c:v>2591</c:v>
                      </c:pt>
                      <c:pt idx="7">
                        <c:v>1011</c:v>
                      </c:pt>
                      <c:pt idx="8">
                        <c:v>8442</c:v>
                      </c:pt>
                      <c:pt idx="9">
                        <c:v>5767</c:v>
                      </c:pt>
                      <c:pt idx="10">
                        <c:v>1</c:v>
                      </c:pt>
                      <c:pt idx="11">
                        <c:v>1435</c:v>
                      </c:pt>
                    </c:numCache>
                  </c:numRef>
                </c:val>
                <c:extLst xmlns:c15="http://schemas.microsoft.com/office/drawing/2012/chart">
                  <c:ext xmlns:c16="http://schemas.microsoft.com/office/drawing/2014/chart" uri="{C3380CC4-5D6E-409C-BE32-E72D297353CC}">
                    <c16:uniqueId val="{00000005-B07C-4A79-8389-089397C1F08E}"/>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'29 Context All'!$T$34</c15:sqref>
                        </c15:formulaRef>
                      </c:ext>
                    </c:extLst>
                    <c:strCache>
                      <c:ptCount val="1"/>
                      <c:pt idx="0">
                        <c:v>Fenland</c:v>
                      </c:pt>
                    </c:strCache>
                  </c:strRef>
                </c:tx>
                <c:spPr>
                  <a:solidFill>
                    <a:schemeClr val="accent6"/>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All'!$T$35:$T$46</c15:sqref>
                        </c15:formulaRef>
                      </c:ext>
                    </c:extLst>
                    <c:numCache>
                      <c:formatCode>0%</c:formatCode>
                      <c:ptCount val="12"/>
                      <c:pt idx="0">
                        <c:v>0.10745937961595273</c:v>
                      </c:pt>
                      <c:pt idx="1">
                        <c:v>3.3727227966518958E-3</c:v>
                      </c:pt>
                      <c:pt idx="2">
                        <c:v>0.1430083702609552</c:v>
                      </c:pt>
                      <c:pt idx="3">
                        <c:v>6.0709010339734124E-2</c:v>
                      </c:pt>
                      <c:pt idx="4">
                        <c:v>2.7966518956179222E-2</c:v>
                      </c:pt>
                      <c:pt idx="5">
                        <c:v>0.18365337272279667</c:v>
                      </c:pt>
                      <c:pt idx="6">
                        <c:v>6.37863121614968E-2</c:v>
                      </c:pt>
                      <c:pt idx="7">
                        <c:v>2.4889217134416542E-2</c:v>
                      </c:pt>
                      <c:pt idx="8">
                        <c:v>0.20782865583456425</c:v>
                      </c:pt>
                      <c:pt idx="9">
                        <c:v>0.14197439684884294</c:v>
                      </c:pt>
                      <c:pt idx="10">
                        <c:v>2.4618414574101428E-5</c:v>
                      </c:pt>
                      <c:pt idx="11">
                        <c:v>3.5327424913835552E-2</c:v>
                      </c:pt>
                    </c:numCache>
                  </c:numRef>
                </c:val>
                <c:extLst xmlns:c15="http://schemas.microsoft.com/office/drawing/2012/chart">
                  <c:ext xmlns:c16="http://schemas.microsoft.com/office/drawing/2014/chart" uri="{C3380CC4-5D6E-409C-BE32-E72D297353CC}">
                    <c16:uniqueId val="{00000006-B07C-4A79-8389-089397C1F08E}"/>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'29 Context All'!$U$34</c15:sqref>
                        </c15:formulaRef>
                      </c:ext>
                    </c:extLst>
                    <c:strCache>
                      <c:ptCount val="1"/>
                      <c:pt idx="0">
                        <c:v>Huntingdonshire</c:v>
                      </c:pt>
                    </c:strCache>
                  </c:strRef>
                </c:tx>
                <c:spPr>
                  <a:solidFill>
                    <a:schemeClr val="accent1">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All'!$U$35:$U$46</c15:sqref>
                        </c15:formulaRef>
                      </c:ext>
                    </c:extLst>
                    <c:numCache>
                      <c:formatCode>_-* #,##0_-;\-* #,##0_-;_-* "-"??_-;_-@_-</c:formatCode>
                      <c:ptCount val="12"/>
                      <c:pt idx="0">
                        <c:v>6396</c:v>
                      </c:pt>
                      <c:pt idx="1">
                        <c:v>168</c:v>
                      </c:pt>
                      <c:pt idx="2">
                        <c:v>7389</c:v>
                      </c:pt>
                      <c:pt idx="3">
                        <c:v>4432</c:v>
                      </c:pt>
                      <c:pt idx="4">
                        <c:v>1931</c:v>
                      </c:pt>
                      <c:pt idx="5">
                        <c:v>15846</c:v>
                      </c:pt>
                      <c:pt idx="6">
                        <c:v>3681</c:v>
                      </c:pt>
                      <c:pt idx="7">
                        <c:v>1398</c:v>
                      </c:pt>
                      <c:pt idx="8">
                        <c:v>15353</c:v>
                      </c:pt>
                      <c:pt idx="9">
                        <c:v>10302</c:v>
                      </c:pt>
                      <c:pt idx="10">
                        <c:v>13</c:v>
                      </c:pt>
                      <c:pt idx="11">
                        <c:v>2424</c:v>
                      </c:pt>
                    </c:numCache>
                  </c:numRef>
                </c:val>
                <c:extLst xmlns:c15="http://schemas.microsoft.com/office/drawing/2012/chart">
                  <c:ext xmlns:c16="http://schemas.microsoft.com/office/drawing/2014/chart" uri="{C3380CC4-5D6E-409C-BE32-E72D297353CC}">
                    <c16:uniqueId val="{00000007-B07C-4A79-8389-089397C1F08E}"/>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'29 Context All'!$V$34</c15:sqref>
                        </c15:formulaRef>
                      </c:ext>
                    </c:extLst>
                    <c:strCache>
                      <c:ptCount val="1"/>
                      <c:pt idx="0">
                        <c:v>Huntingdonshire</c:v>
                      </c:pt>
                    </c:strCache>
                  </c:strRef>
                </c:tx>
                <c:spPr>
                  <a:solidFill>
                    <a:schemeClr val="accent2">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All'!$V$35:$V$46</c15:sqref>
                        </c15:formulaRef>
                      </c:ext>
                    </c:extLst>
                    <c:numCache>
                      <c:formatCode>0%</c:formatCode>
                      <c:ptCount val="12"/>
                      <c:pt idx="0">
                        <c:v>9.225044351174766E-2</c:v>
                      </c:pt>
                      <c:pt idx="1">
                        <c:v>2.423088572541214E-3</c:v>
                      </c:pt>
                      <c:pt idx="2">
                        <c:v>0.10657262775301804</c:v>
                      </c:pt>
                      <c:pt idx="3">
                        <c:v>6.3923384247039652E-2</c:v>
                      </c:pt>
                      <c:pt idx="4">
                        <c:v>2.7851095437958835E-2</c:v>
                      </c:pt>
                      <c:pt idx="5">
                        <c:v>0.22854917571719094</c:v>
                      </c:pt>
                      <c:pt idx="6">
                        <c:v>5.3091601401929818E-2</c:v>
                      </c:pt>
                      <c:pt idx="7">
                        <c:v>2.016355847864653E-2</c:v>
                      </c:pt>
                      <c:pt idx="8">
                        <c:v>0.22143856460848368</c:v>
                      </c:pt>
                      <c:pt idx="9">
                        <c:v>0.14858725282333088</c:v>
                      </c:pt>
                      <c:pt idx="10">
                        <c:v>1.8750090144664157E-4</c:v>
                      </c:pt>
                      <c:pt idx="11">
                        <c:v>3.496170654666609E-2</c:v>
                      </c:pt>
                    </c:numCache>
                  </c:numRef>
                </c:val>
                <c:extLst xmlns:c15="http://schemas.microsoft.com/office/drawing/2012/chart">
                  <c:ext xmlns:c16="http://schemas.microsoft.com/office/drawing/2014/chart" uri="{C3380CC4-5D6E-409C-BE32-E72D297353CC}">
                    <c16:uniqueId val="{00000008-B07C-4A79-8389-089397C1F08E}"/>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'29 Context All'!$W$34</c15:sqref>
                        </c15:formulaRef>
                      </c:ext>
                    </c:extLst>
                    <c:strCache>
                      <c:ptCount val="1"/>
                      <c:pt idx="0">
                        <c:v>Peterborough</c:v>
                      </c:pt>
                    </c:strCache>
                  </c:strRef>
                </c:tx>
                <c:spPr>
                  <a:solidFill>
                    <a:schemeClr val="accent3">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All'!$W$35:$W$46</c15:sqref>
                        </c15:formulaRef>
                      </c:ext>
                    </c:extLst>
                    <c:numCache>
                      <c:formatCode>_-* #,##0_-;\-* #,##0_-;_-* "-"??_-;_-@_-</c:formatCode>
                      <c:ptCount val="12"/>
                      <c:pt idx="0">
                        <c:v>5192</c:v>
                      </c:pt>
                      <c:pt idx="1">
                        <c:v>123</c:v>
                      </c:pt>
                      <c:pt idx="2">
                        <c:v>8093</c:v>
                      </c:pt>
                      <c:pt idx="3">
                        <c:v>3932</c:v>
                      </c:pt>
                      <c:pt idx="4">
                        <c:v>2416</c:v>
                      </c:pt>
                      <c:pt idx="5">
                        <c:v>15296</c:v>
                      </c:pt>
                      <c:pt idx="6">
                        <c:v>5882</c:v>
                      </c:pt>
                      <c:pt idx="7">
                        <c:v>3074</c:v>
                      </c:pt>
                      <c:pt idx="8">
                        <c:v>12995</c:v>
                      </c:pt>
                      <c:pt idx="9">
                        <c:v>13159</c:v>
                      </c:pt>
                      <c:pt idx="10">
                        <c:v>47</c:v>
                      </c:pt>
                      <c:pt idx="11">
                        <c:v>3814</c:v>
                      </c:pt>
                    </c:numCache>
                  </c:numRef>
                </c:val>
                <c:extLst xmlns:c15="http://schemas.microsoft.com/office/drawing/2012/chart">
                  <c:ext xmlns:c16="http://schemas.microsoft.com/office/drawing/2014/chart" uri="{C3380CC4-5D6E-409C-BE32-E72D297353CC}">
                    <c16:uniqueId val="{00000009-B07C-4A79-8389-089397C1F08E}"/>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'29 Context All'!$X$34</c15:sqref>
                        </c15:formulaRef>
                      </c:ext>
                    </c:extLst>
                    <c:strCache>
                      <c:ptCount val="1"/>
                      <c:pt idx="0">
                        <c:v>Peterborough</c:v>
                      </c:pt>
                    </c:strCache>
                  </c:strRef>
                </c:tx>
                <c:spPr>
                  <a:solidFill>
                    <a:schemeClr val="accent4">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All'!$X$35:$X$46</c15:sqref>
                        </c15:formulaRef>
                      </c:ext>
                    </c:extLst>
                    <c:numCache>
                      <c:formatCode>0%</c:formatCode>
                      <c:ptCount val="12"/>
                      <c:pt idx="0">
                        <c:v>7.0140361779446922E-2</c:v>
                      </c:pt>
                      <c:pt idx="1">
                        <c:v>1.6616457047133998E-3</c:v>
                      </c:pt>
                      <c:pt idx="2">
                        <c:v>0.10933088364427272</c:v>
                      </c:pt>
                      <c:pt idx="3">
                        <c:v>5.3118625292138927E-2</c:v>
                      </c:pt>
                      <c:pt idx="4">
                        <c:v>3.2638504248679465E-2</c:v>
                      </c:pt>
                      <c:pt idx="5">
                        <c:v>0.20663847723005013</c:v>
                      </c:pt>
                      <c:pt idx="6">
                        <c:v>7.9461788903448932E-2</c:v>
                      </c:pt>
                      <c:pt idx="7">
                        <c:v>4.1527633303162531E-2</c:v>
                      </c:pt>
                      <c:pt idx="8">
                        <c:v>0.17555354416870433</c:v>
                      </c:pt>
                      <c:pt idx="9">
                        <c:v>0.17776907177498885</c:v>
                      </c:pt>
                      <c:pt idx="10">
                        <c:v>6.3493778960593329E-4</c:v>
                      </c:pt>
                      <c:pt idx="11">
                        <c:v>5.1524526160787863E-2</c:v>
                      </c:pt>
                    </c:numCache>
                  </c:numRef>
                </c:val>
                <c:extLst xmlns:c15="http://schemas.microsoft.com/office/drawing/2012/chart">
                  <c:ext xmlns:c16="http://schemas.microsoft.com/office/drawing/2014/chart" uri="{C3380CC4-5D6E-409C-BE32-E72D297353CC}">
                    <c16:uniqueId val="{0000000A-B07C-4A79-8389-089397C1F08E}"/>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'29 Context All'!$Y$34</c15:sqref>
                        </c15:formulaRef>
                      </c:ext>
                    </c:extLst>
                    <c:strCache>
                      <c:ptCount val="1"/>
                      <c:pt idx="0">
                        <c:v>South Cambridgeshire</c:v>
                      </c:pt>
                    </c:strCache>
                  </c:strRef>
                </c:tx>
                <c:spPr>
                  <a:solidFill>
                    <a:schemeClr val="accent5">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All'!$Y$35:$Y$46</c15:sqref>
                        </c15:formulaRef>
                      </c:ext>
                    </c:extLst>
                    <c:numCache>
                      <c:formatCode>_-* #,##0_-;\-* #,##0_-;_-* "-"??_-;_-@_-</c:formatCode>
                      <c:ptCount val="12"/>
                      <c:pt idx="0">
                        <c:v>5818</c:v>
                      </c:pt>
                      <c:pt idx="1">
                        <c:v>153</c:v>
                      </c:pt>
                      <c:pt idx="2">
                        <c:v>6899</c:v>
                      </c:pt>
                      <c:pt idx="3">
                        <c:v>3723</c:v>
                      </c:pt>
                      <c:pt idx="4">
                        <c:v>1547</c:v>
                      </c:pt>
                      <c:pt idx="5">
                        <c:v>15037</c:v>
                      </c:pt>
                      <c:pt idx="6">
                        <c:v>2545</c:v>
                      </c:pt>
                      <c:pt idx="7">
                        <c:v>1103</c:v>
                      </c:pt>
                      <c:pt idx="8">
                        <c:v>13196</c:v>
                      </c:pt>
                      <c:pt idx="9">
                        <c:v>7873</c:v>
                      </c:pt>
                      <c:pt idx="10">
                        <c:v>34</c:v>
                      </c:pt>
                      <c:pt idx="11">
                        <c:v>2032</c:v>
                      </c:pt>
                    </c:numCache>
                  </c:numRef>
                </c:val>
                <c:extLst xmlns:c15="http://schemas.microsoft.com/office/drawing/2012/chart">
                  <c:ext xmlns:c16="http://schemas.microsoft.com/office/drawing/2014/chart" uri="{C3380CC4-5D6E-409C-BE32-E72D297353CC}">
                    <c16:uniqueId val="{0000000B-B07C-4A79-8389-089397C1F08E}"/>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'29 Context All'!$Z$34</c15:sqref>
                        </c15:formulaRef>
                      </c:ext>
                    </c:extLst>
                    <c:strCache>
                      <c:ptCount val="1"/>
                      <c:pt idx="0">
                        <c:v>South Cambridgeshire</c:v>
                      </c:pt>
                    </c:strCache>
                  </c:strRef>
                </c:tx>
                <c:spPr>
                  <a:solidFill>
                    <a:schemeClr val="accent6">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All'!$Z$35:$Z$46</c15:sqref>
                        </c15:formulaRef>
                      </c:ext>
                    </c:extLst>
                    <c:numCache>
                      <c:formatCode>0%</c:formatCode>
                      <c:ptCount val="12"/>
                      <c:pt idx="0">
                        <c:v>9.7031354236157441E-2</c:v>
                      </c:pt>
                      <c:pt idx="1">
                        <c:v>2.5517011340893928E-3</c:v>
                      </c:pt>
                      <c:pt idx="2">
                        <c:v>0.11506004002668446</c:v>
                      </c:pt>
                      <c:pt idx="3">
                        <c:v>6.2091394262841895E-2</c:v>
                      </c:pt>
                      <c:pt idx="4">
                        <c:v>2.5800533689126083E-2</c:v>
                      </c:pt>
                      <c:pt idx="5">
                        <c:v>0.25078385590393598</c:v>
                      </c:pt>
                      <c:pt idx="6">
                        <c:v>4.2444963308872583E-2</c:v>
                      </c:pt>
                      <c:pt idx="7">
                        <c:v>1.8395597064709807E-2</c:v>
                      </c:pt>
                      <c:pt idx="8">
                        <c:v>0.22008005336891262</c:v>
                      </c:pt>
                      <c:pt idx="9">
                        <c:v>0.13130420280186791</c:v>
                      </c:pt>
                      <c:pt idx="10">
                        <c:v>5.6704469646430956E-4</c:v>
                      </c:pt>
                      <c:pt idx="11">
                        <c:v>3.388925950633756E-2</c:v>
                      </c:pt>
                    </c:numCache>
                  </c:numRef>
                </c:val>
                <c:extLst xmlns:c15="http://schemas.microsoft.com/office/drawing/2012/chart">
                  <c:ext xmlns:c16="http://schemas.microsoft.com/office/drawing/2014/chart" uri="{C3380CC4-5D6E-409C-BE32-E72D297353CC}">
                    <c16:uniqueId val="{0000000C-B07C-4A79-8389-089397C1F08E}"/>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'29 Context All'!$AA$34</c15:sqref>
                        </c15:formulaRef>
                      </c:ext>
                    </c:extLst>
                    <c:strCache>
                      <c:ptCount val="1"/>
                      <c:pt idx="0">
                        <c:v>West Suffolk</c:v>
                      </c:pt>
                    </c:strCache>
                  </c:strRef>
                </c:tx>
                <c:spPr>
                  <a:solidFill>
                    <a:schemeClr val="accent1">
                      <a:lumMod val="80000"/>
                      <a:lumOff val="2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All'!$AA$35:$AA$46</c15:sqref>
                        </c15:formulaRef>
                      </c:ext>
                    </c:extLst>
                    <c:numCache>
                      <c:formatCode>_-* #,##0_-;\-* #,##0_-;_-* "-"??_-;_-@_-</c:formatCode>
                      <c:ptCount val="12"/>
                      <c:pt idx="0">
                        <c:v>7057</c:v>
                      </c:pt>
                      <c:pt idx="1">
                        <c:v>239</c:v>
                      </c:pt>
                      <c:pt idx="2">
                        <c:v>8750</c:v>
                      </c:pt>
                      <c:pt idx="3">
                        <c:v>4052</c:v>
                      </c:pt>
                      <c:pt idx="4">
                        <c:v>2093</c:v>
                      </c:pt>
                      <c:pt idx="5">
                        <c:v>14697</c:v>
                      </c:pt>
                      <c:pt idx="6">
                        <c:v>4234</c:v>
                      </c:pt>
                      <c:pt idx="7">
                        <c:v>1405</c:v>
                      </c:pt>
                      <c:pt idx="8">
                        <c:v>15054</c:v>
                      </c:pt>
                      <c:pt idx="9">
                        <c:v>10577</c:v>
                      </c:pt>
                      <c:pt idx="10">
                        <c:v>19</c:v>
                      </c:pt>
                      <c:pt idx="11">
                        <c:v>3001</c:v>
                      </c:pt>
                    </c:numCache>
                  </c:numRef>
                </c:val>
                <c:extLst xmlns:c15="http://schemas.microsoft.com/office/drawing/2012/chart">
                  <c:ext xmlns:c16="http://schemas.microsoft.com/office/drawing/2014/chart" uri="{C3380CC4-5D6E-409C-BE32-E72D297353CC}">
                    <c16:uniqueId val="{0000000D-B07C-4A79-8389-089397C1F08E}"/>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'29 Context All'!$AB$34</c15:sqref>
                        </c15:formulaRef>
                      </c:ext>
                    </c:extLst>
                    <c:strCache>
                      <c:ptCount val="1"/>
                      <c:pt idx="0">
                        <c:v>West Suffolk</c:v>
                      </c:pt>
                    </c:strCache>
                  </c:strRef>
                </c:tx>
                <c:spPr>
                  <a:solidFill>
                    <a:schemeClr val="accent2">
                      <a:lumMod val="80000"/>
                      <a:lumOff val="2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All'!$AB$35:$AB$46</c15:sqref>
                        </c15:formulaRef>
                      </c:ext>
                    </c:extLst>
                    <c:numCache>
                      <c:formatCode>0%</c:formatCode>
                      <c:ptCount val="12"/>
                      <c:pt idx="0">
                        <c:v>9.914580347860294E-2</c:v>
                      </c:pt>
                      <c:pt idx="1">
                        <c:v>3.3577790890443678E-3</c:v>
                      </c:pt>
                      <c:pt idx="2">
                        <c:v>0.12293124279974149</c:v>
                      </c:pt>
                      <c:pt idx="3">
                        <c:v>5.6927702379948861E-2</c:v>
                      </c:pt>
                      <c:pt idx="4">
                        <c:v>2.9405153277698166E-2</c:v>
                      </c:pt>
                      <c:pt idx="5">
                        <c:v>0.20648234004889152</c:v>
                      </c:pt>
                      <c:pt idx="6">
                        <c:v>5.9484672230183486E-2</c:v>
                      </c:pt>
                      <c:pt idx="7">
                        <c:v>1.9739245272415634E-2</c:v>
                      </c:pt>
                      <c:pt idx="8">
                        <c:v>0.21149793475512096</c:v>
                      </c:pt>
                      <c:pt idx="9">
                        <c:v>0.14859928629632752</c:v>
                      </c:pt>
                      <c:pt idx="10">
                        <c:v>2.6693641293658153E-4</c:v>
                      </c:pt>
                      <c:pt idx="11">
                        <c:v>4.2161903959088483E-2</c:v>
                      </c:pt>
                    </c:numCache>
                  </c:numRef>
                </c:val>
                <c:extLst xmlns:c15="http://schemas.microsoft.com/office/drawing/2012/chart">
                  <c:ext xmlns:c16="http://schemas.microsoft.com/office/drawing/2014/chart" uri="{C3380CC4-5D6E-409C-BE32-E72D297353CC}">
                    <c16:uniqueId val="{0000000E-B07C-4A79-8389-089397C1F08E}"/>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'29 Context All'!$AC$34</c15:sqref>
                        </c15:formulaRef>
                      </c:ext>
                    </c:extLst>
                    <c:strCache>
                      <c:ptCount val="1"/>
                      <c:pt idx="0">
                        <c:v>All</c:v>
                      </c:pt>
                    </c:strCache>
                  </c:strRef>
                </c:tx>
                <c:spPr>
                  <a:solidFill>
                    <a:schemeClr val="accent3">
                      <a:lumMod val="80000"/>
                      <a:lumOff val="2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All'!$AC$35:$AC$46</c15:sqref>
                        </c15:formulaRef>
                      </c:ext>
                    </c:extLst>
                    <c:numCache>
                      <c:formatCode>_-* #,##0_-;\-* #,##0_-;_-* "-"??_-;_-@_-</c:formatCode>
                      <c:ptCount val="12"/>
                      <c:pt idx="0">
                        <c:v>34795.519280845518</c:v>
                      </c:pt>
                      <c:pt idx="1">
                        <c:v>1023.0150731363661</c:v>
                      </c:pt>
                      <c:pt idx="2">
                        <c:v>46251.704099459239</c:v>
                      </c:pt>
                      <c:pt idx="3">
                        <c:v>22632.342450977485</c:v>
                      </c:pt>
                      <c:pt idx="4">
                        <c:v>11184.164557299648</c:v>
                      </c:pt>
                      <c:pt idx="5">
                        <c:v>84707.28182137449</c:v>
                      </c:pt>
                      <c:pt idx="6">
                        <c:v>22374.323401050675</c:v>
                      </c:pt>
                      <c:pt idx="7">
                        <c:v>9834.1496221775706</c:v>
                      </c:pt>
                      <c:pt idx="8">
                        <c:v>81071.226713456825</c:v>
                      </c:pt>
                      <c:pt idx="9">
                        <c:v>63108.96568244994</c:v>
                      </c:pt>
                      <c:pt idx="10">
                        <c:v>1213.0249552059479</c:v>
                      </c:pt>
                      <c:pt idx="11">
                        <c:v>18252.282342566301</c:v>
                      </c:pt>
                    </c:numCache>
                  </c:numRef>
                </c:val>
                <c:extLst xmlns:c15="http://schemas.microsoft.com/office/drawing/2012/chart">
                  <c:ext xmlns:c16="http://schemas.microsoft.com/office/drawing/2014/chart" uri="{C3380CC4-5D6E-409C-BE32-E72D297353CC}">
                    <c16:uniqueId val="{0000000F-B07C-4A79-8389-089397C1F08E}"/>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'29 Context All'!$AE$34</c15:sqref>
                        </c15:formulaRef>
                      </c:ext>
                    </c:extLst>
                    <c:strCache>
                      <c:ptCount val="1"/>
                      <c:pt idx="0">
                        <c:v>Greater Cambridge</c:v>
                      </c:pt>
                    </c:strCache>
                  </c:strRef>
                </c:tx>
                <c:spPr>
                  <a:solidFill>
                    <a:schemeClr val="accent5">
                      <a:lumMod val="80000"/>
                      <a:lumOff val="2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All'!$AE$35:$AE$46</c15:sqref>
                        </c15:formulaRef>
                      </c:ext>
                    </c:extLst>
                    <c:numCache>
                      <c:formatCode>_-* #,##0_-;\-* #,##0_-;_-* "-"??_-;_-@_-</c:formatCode>
                      <c:ptCount val="12"/>
                      <c:pt idx="0">
                        <c:v>8489</c:v>
                      </c:pt>
                      <c:pt idx="1">
                        <c:v>260</c:v>
                      </c:pt>
                      <c:pt idx="2">
                        <c:v>12093</c:v>
                      </c:pt>
                      <c:pt idx="3">
                        <c:v>5558</c:v>
                      </c:pt>
                      <c:pt idx="4">
                        <c:v>2782</c:v>
                      </c:pt>
                      <c:pt idx="5">
                        <c:v>23153</c:v>
                      </c:pt>
                      <c:pt idx="6">
                        <c:v>4522</c:v>
                      </c:pt>
                      <c:pt idx="7">
                        <c:v>2252</c:v>
                      </c:pt>
                      <c:pt idx="8">
                        <c:v>21387</c:v>
                      </c:pt>
                      <c:pt idx="9">
                        <c:v>18527</c:v>
                      </c:pt>
                      <c:pt idx="10">
                        <c:v>1131</c:v>
                      </c:pt>
                      <c:pt idx="11">
                        <c:v>6520</c:v>
                      </c:pt>
                    </c:numCache>
                  </c:numRef>
                </c:val>
                <c:extLst xmlns:c15="http://schemas.microsoft.com/office/drawing/2012/chart">
                  <c:ext xmlns:c16="http://schemas.microsoft.com/office/drawing/2014/chart" uri="{C3380CC4-5D6E-409C-BE32-E72D297353CC}">
                    <c16:uniqueId val="{00000010-B07C-4A79-8389-089397C1F08E}"/>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'29 Context All'!$AF$34</c15:sqref>
                        </c15:formulaRef>
                      </c:ext>
                    </c:extLst>
                    <c:strCache>
                      <c:ptCount val="1"/>
                      <c:pt idx="0">
                        <c:v>Greater Cambridge</c:v>
                      </c:pt>
                    </c:strCache>
                  </c:strRef>
                </c:tx>
                <c:spPr>
                  <a:solidFill>
                    <a:schemeClr val="accent6">
                      <a:lumMod val="80000"/>
                      <a:lumOff val="2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All'!$AF$35:$AF$46</c15:sqref>
                        </c15:formulaRef>
                      </c:ext>
                    </c:extLst>
                    <c:numCache>
                      <c:formatCode>0%</c:formatCode>
                      <c:ptCount val="12"/>
                      <c:pt idx="0">
                        <c:v>7.9578903950353413E-2</c:v>
                      </c:pt>
                      <c:pt idx="1">
                        <c:v>2.4373324333952042E-3</c:v>
                      </c:pt>
                      <c:pt idx="2">
                        <c:v>0.11336408121941617</c:v>
                      </c:pt>
                      <c:pt idx="3">
                        <c:v>5.2102667941579014E-2</c:v>
                      </c:pt>
                      <c:pt idx="4">
                        <c:v>2.6079457037328682E-2</c:v>
                      </c:pt>
                      <c:pt idx="5">
                        <c:v>0.21704445319384291</c:v>
                      </c:pt>
                      <c:pt idx="6">
                        <c:v>4.2390835630050437E-2</c:v>
                      </c:pt>
                      <c:pt idx="7">
                        <c:v>2.111104861540769E-2</c:v>
                      </c:pt>
                      <c:pt idx="8">
                        <c:v>0.20048934135778165</c:v>
                      </c:pt>
                      <c:pt idx="9">
                        <c:v>0.1736786845904344</c:v>
                      </c:pt>
                      <c:pt idx="10">
                        <c:v>1.0602396085269137E-2</c:v>
                      </c:pt>
                      <c:pt idx="11">
                        <c:v>6.1120797945141268E-2</c:v>
                      </c:pt>
                    </c:numCache>
                  </c:numRef>
                </c:val>
                <c:extLst xmlns:c15="http://schemas.microsoft.com/office/drawing/2012/chart">
                  <c:ext xmlns:c16="http://schemas.microsoft.com/office/drawing/2014/chart" uri="{C3380CC4-5D6E-409C-BE32-E72D297353CC}">
                    <c16:uniqueId val="{00000011-B07C-4A79-8389-089397C1F08E}"/>
                  </c:ext>
                </c:extLst>
              </c15:ser>
            </c15:filteredBarSeries>
          </c:ext>
        </c:extLst>
      </c:barChart>
      <c:catAx>
        <c:axId val="1283671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3672856"/>
        <c:crosses val="autoZero"/>
        <c:auto val="1"/>
        <c:lblAlgn val="ctr"/>
        <c:lblOffset val="100"/>
        <c:noMultiLvlLbl val="0"/>
      </c:catAx>
      <c:valAx>
        <c:axId val="12836728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3671216"/>
        <c:crosses val="autoZero"/>
        <c:crossBetween val="between"/>
      </c:valAx>
      <c:spPr>
        <a:noFill/>
        <a:ln>
          <a:noFill/>
        </a:ln>
        <a:effectLst/>
      </c:spPr>
    </c:plotArea>
    <c:legend>
      <c:legendPos val="t"/>
      <c:overlay val="1"/>
      <c:spPr>
        <a:solidFill>
          <a:schemeClr val="bg1"/>
        </a:solid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'46 Data Census size tenure'!$D$171</c:f>
              <c:strCache>
                <c:ptCount val="1"/>
                <c:pt idx="0">
                  <c:v>East Cambridgeshire</c:v>
                </c:pt>
              </c:strCache>
            </c:strRef>
          </c:tx>
          <c:spPr>
            <a:solidFill>
              <a:schemeClr val="accent1"/>
            </a:solidFill>
            <a:ln>
              <a:noFill/>
            </a:ln>
            <a:effectLst/>
          </c:spPr>
          <c:invertIfNegative val="0"/>
          <c:dPt>
            <c:idx val="5"/>
            <c:invertIfNegative val="0"/>
            <c:bubble3D val="0"/>
            <c:spPr>
              <a:solidFill>
                <a:schemeClr val="accent2"/>
              </a:solidFill>
              <a:ln>
                <a:noFill/>
              </a:ln>
              <a:effectLst/>
            </c:spPr>
            <c:extLst>
              <c:ext xmlns:c16="http://schemas.microsoft.com/office/drawing/2014/chart" uri="{C3380CC4-5D6E-409C-BE32-E72D297353CC}">
                <c16:uniqueId val="{00000001-CF02-423D-8016-5019BF4DD95A}"/>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3-CF02-423D-8016-5019BF4DD95A}"/>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5-CF02-423D-8016-5019BF4DD95A}"/>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7-CF02-423D-8016-5019BF4DD95A}"/>
              </c:ext>
            </c:extLst>
          </c:dPt>
          <c:dPt>
            <c:idx val="9"/>
            <c:invertIfNegative val="0"/>
            <c:bubble3D val="0"/>
            <c:spPr>
              <a:solidFill>
                <a:schemeClr val="accent2"/>
              </a:solidFill>
              <a:ln>
                <a:noFill/>
              </a:ln>
              <a:effectLst/>
            </c:spPr>
            <c:extLst>
              <c:ext xmlns:c16="http://schemas.microsoft.com/office/drawing/2014/chart" uri="{C3380CC4-5D6E-409C-BE32-E72D297353CC}">
                <c16:uniqueId val="{00000009-CF02-423D-8016-5019BF4DD95A}"/>
              </c:ext>
            </c:extLst>
          </c:dPt>
          <c:dPt>
            <c:idx val="10"/>
            <c:invertIfNegative val="0"/>
            <c:bubble3D val="0"/>
            <c:spPr>
              <a:solidFill>
                <a:schemeClr val="accent3"/>
              </a:solidFill>
              <a:ln>
                <a:noFill/>
              </a:ln>
              <a:effectLst/>
            </c:spPr>
            <c:extLst>
              <c:ext xmlns:c16="http://schemas.microsoft.com/office/drawing/2014/chart" uri="{C3380CC4-5D6E-409C-BE32-E72D297353CC}">
                <c16:uniqueId val="{0000000B-CF02-423D-8016-5019BF4DD95A}"/>
              </c:ext>
            </c:extLst>
          </c:dPt>
          <c:dPt>
            <c:idx val="11"/>
            <c:invertIfNegative val="0"/>
            <c:bubble3D val="0"/>
            <c:spPr>
              <a:solidFill>
                <a:schemeClr val="accent3"/>
              </a:solidFill>
              <a:ln>
                <a:noFill/>
              </a:ln>
              <a:effectLst/>
            </c:spPr>
            <c:extLst>
              <c:ext xmlns:c16="http://schemas.microsoft.com/office/drawing/2014/chart" uri="{C3380CC4-5D6E-409C-BE32-E72D297353CC}">
                <c16:uniqueId val="{0000000D-CF02-423D-8016-5019BF4DD95A}"/>
              </c:ext>
            </c:extLst>
          </c:dPt>
          <c:dPt>
            <c:idx val="12"/>
            <c:invertIfNegative val="0"/>
            <c:bubble3D val="0"/>
            <c:spPr>
              <a:solidFill>
                <a:schemeClr val="accent3"/>
              </a:solidFill>
              <a:ln>
                <a:noFill/>
              </a:ln>
              <a:effectLst/>
            </c:spPr>
            <c:extLst>
              <c:ext xmlns:c16="http://schemas.microsoft.com/office/drawing/2014/chart" uri="{C3380CC4-5D6E-409C-BE32-E72D297353CC}">
                <c16:uniqueId val="{0000000F-CF02-423D-8016-5019BF4DD95A}"/>
              </c:ext>
            </c:extLst>
          </c:dPt>
          <c:dPt>
            <c:idx val="13"/>
            <c:invertIfNegative val="0"/>
            <c:bubble3D val="0"/>
            <c:spPr>
              <a:solidFill>
                <a:schemeClr val="accent3"/>
              </a:solidFill>
              <a:ln>
                <a:noFill/>
              </a:ln>
              <a:effectLst/>
            </c:spPr>
            <c:extLst>
              <c:ext xmlns:c16="http://schemas.microsoft.com/office/drawing/2014/chart" uri="{C3380CC4-5D6E-409C-BE32-E72D297353CC}">
                <c16:uniqueId val="{00000011-CF02-423D-8016-5019BF4DD95A}"/>
              </c:ext>
            </c:extLst>
          </c:dPt>
          <c:dPt>
            <c:idx val="14"/>
            <c:invertIfNegative val="0"/>
            <c:bubble3D val="0"/>
            <c:spPr>
              <a:solidFill>
                <a:schemeClr val="accent3"/>
              </a:solidFill>
              <a:ln>
                <a:noFill/>
              </a:ln>
              <a:effectLst/>
            </c:spPr>
            <c:extLst>
              <c:ext xmlns:c16="http://schemas.microsoft.com/office/drawing/2014/chart" uri="{C3380CC4-5D6E-409C-BE32-E72D297353CC}">
                <c16:uniqueId val="{00000013-CF02-423D-8016-5019BF4DD95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'46 Data Census size tenure'!$A$172:$B$186</c:f>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f>'46 Data Census size tenure'!$D$172:$D$186</c:f>
              <c:numCache>
                <c:formatCode>#,##0</c:formatCode>
                <c:ptCount val="15"/>
                <c:pt idx="0">
                  <c:v>1350</c:v>
                </c:pt>
                <c:pt idx="1">
                  <c:v>1920</c:v>
                </c:pt>
                <c:pt idx="2">
                  <c:v>1491</c:v>
                </c:pt>
                <c:pt idx="3">
                  <c:v>149</c:v>
                </c:pt>
                <c:pt idx="4">
                  <c:v>34</c:v>
                </c:pt>
                <c:pt idx="5">
                  <c:v>710</c:v>
                </c:pt>
                <c:pt idx="6">
                  <c:v>2030</c:v>
                </c:pt>
                <c:pt idx="7">
                  <c:v>1922</c:v>
                </c:pt>
                <c:pt idx="8">
                  <c:v>585</c:v>
                </c:pt>
                <c:pt idx="9">
                  <c:v>198</c:v>
                </c:pt>
                <c:pt idx="10">
                  <c:v>502</c:v>
                </c:pt>
                <c:pt idx="11">
                  <c:v>5153</c:v>
                </c:pt>
                <c:pt idx="12">
                  <c:v>10474</c:v>
                </c:pt>
                <c:pt idx="13">
                  <c:v>6184</c:v>
                </c:pt>
                <c:pt idx="14">
                  <c:v>1912</c:v>
                </c:pt>
              </c:numCache>
            </c:numRef>
          </c:val>
          <c:extLst>
            <c:ext xmlns:c16="http://schemas.microsoft.com/office/drawing/2014/chart" uri="{C3380CC4-5D6E-409C-BE32-E72D297353CC}">
              <c16:uniqueId val="{00000014-CF02-423D-8016-5019BF4DD95A}"/>
            </c:ext>
          </c:extLst>
        </c:ser>
        <c:dLbls>
          <c:showLegendKey val="0"/>
          <c:showVal val="0"/>
          <c:showCatName val="0"/>
          <c:showSerName val="0"/>
          <c:showPercent val="0"/>
          <c:showBubbleSize val="0"/>
        </c:dLbls>
        <c:gapWidth val="182"/>
        <c:axId val="724414448"/>
        <c:axId val="724410512"/>
      </c:barChart>
      <c:catAx>
        <c:axId val="724414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4410512"/>
        <c:crosses val="autoZero"/>
        <c:auto val="1"/>
        <c:lblAlgn val="ctr"/>
        <c:lblOffset val="100"/>
        <c:noMultiLvlLbl val="0"/>
      </c:catAx>
      <c:valAx>
        <c:axId val="7244105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4414448"/>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'46 Data Census size tenure'!$D$131</c:f>
              <c:strCache>
                <c:ptCount val="1"/>
                <c:pt idx="0">
                  <c:v>East Cambridgeshire</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094F-4E85-93A8-48B019F92785}"/>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094F-4E85-93A8-48B019F92785}"/>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094F-4E85-93A8-48B019F92785}"/>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094F-4E85-93A8-48B019F92785}"/>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094F-4E85-93A8-48B019F92785}"/>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'46 Data Census size tenure'!$B$132:$B$136</c:f>
              <c:strCache>
                <c:ptCount val="5"/>
                <c:pt idx="0">
                  <c:v>1 bed</c:v>
                </c:pt>
                <c:pt idx="1">
                  <c:v>2 bed</c:v>
                </c:pt>
                <c:pt idx="2">
                  <c:v>3 bed</c:v>
                </c:pt>
                <c:pt idx="3">
                  <c:v>4 bed</c:v>
                </c:pt>
                <c:pt idx="4">
                  <c:v>5+ bed</c:v>
                </c:pt>
              </c:strCache>
            </c:strRef>
          </c:cat>
          <c:val>
            <c:numRef>
              <c:f>'46 Data Census size tenure'!$D$132:$D$136</c:f>
              <c:numCache>
                <c:formatCode>#,##0</c:formatCode>
                <c:ptCount val="5"/>
                <c:pt idx="0">
                  <c:v>2562</c:v>
                </c:pt>
                <c:pt idx="1">
                  <c:v>9103</c:v>
                </c:pt>
                <c:pt idx="2">
                  <c:v>13887</c:v>
                </c:pt>
                <c:pt idx="3">
                  <c:v>6918</c:v>
                </c:pt>
                <c:pt idx="4">
                  <c:v>2144</c:v>
                </c:pt>
              </c:numCache>
            </c:numRef>
          </c:val>
          <c:extLst>
            <c:ext xmlns:c16="http://schemas.microsoft.com/office/drawing/2014/chart" uri="{C3380CC4-5D6E-409C-BE32-E72D297353CC}">
              <c16:uniqueId val="{0000000A-094F-4E85-93A8-48B019F92785}"/>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7"/>
          <c:order val="0"/>
          <c:tx>
            <c:strRef>
              <c:f>'46 Data Census size tenure'!$J$188</c:f>
              <c:strCache>
                <c:ptCount val="1"/>
                <c:pt idx="0">
                  <c:v>All</c:v>
                </c:pt>
              </c:strCache>
            </c:strRef>
          </c:tx>
          <c:spPr>
            <a:solidFill>
              <a:schemeClr val="bg1">
                <a:lumMod val="50000"/>
              </a:schemeClr>
            </a:solidFill>
            <a:ln>
              <a:noFill/>
            </a:ln>
            <a:effectLst/>
          </c:spPr>
          <c:invertIfNegative val="0"/>
          <c:cat>
            <c:multiLvlStrRef>
              <c:f>'46 Data Census size tenure'!$A$189:$B$203</c:f>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f>'46 Data Census size tenure'!$J$189:$J$203</c:f>
              <c:numCache>
                <c:formatCode>0%</c:formatCode>
                <c:ptCount val="15"/>
                <c:pt idx="0">
                  <c:v>4.8042336583913915E-2</c:v>
                </c:pt>
                <c:pt idx="1">
                  <c:v>5.6111612795818805E-2</c:v>
                </c:pt>
                <c:pt idx="2">
                  <c:v>5.0249469026995119E-2</c:v>
                </c:pt>
                <c:pt idx="3">
                  <c:v>5.5846756902649067E-3</c:v>
                </c:pt>
                <c:pt idx="4">
                  <c:v>1.4478788826612721E-3</c:v>
                </c:pt>
                <c:pt idx="5">
                  <c:v>3.1747393061280084E-2</c:v>
                </c:pt>
                <c:pt idx="6">
                  <c:v>6.6519188178850885E-2</c:v>
                </c:pt>
                <c:pt idx="7">
                  <c:v>6.0992528541375532E-2</c:v>
                </c:pt>
                <c:pt idx="8">
                  <c:v>1.9190701287956372E-2</c:v>
                </c:pt>
                <c:pt idx="9">
                  <c:v>6.9240897785804731E-3</c:v>
                </c:pt>
                <c:pt idx="10">
                  <c:v>1.9639695087806035E-2</c:v>
                </c:pt>
                <c:pt idx="11">
                  <c:v>0.13135338838972663</c:v>
                </c:pt>
                <c:pt idx="12">
                  <c:v>0.29390932343192699</c:v>
                </c:pt>
                <c:pt idx="13">
                  <c:v>0.1615696621447778</c:v>
                </c:pt>
                <c:pt idx="14">
                  <c:v>4.671805711806519E-2</c:v>
                </c:pt>
              </c:numCache>
            </c:numRef>
          </c:val>
          <c:extLst>
            <c:ext xmlns:c16="http://schemas.microsoft.com/office/drawing/2014/chart" uri="{C3380CC4-5D6E-409C-BE32-E72D297353CC}">
              <c16:uniqueId val="{00000000-C652-46BA-9524-D431FF7925DD}"/>
            </c:ext>
          </c:extLst>
        </c:ser>
        <c:ser>
          <c:idx val="1"/>
          <c:order val="2"/>
          <c:tx>
            <c:strRef>
              <c:f>'46 Data Census size tenure'!$D$188</c:f>
              <c:strCache>
                <c:ptCount val="1"/>
                <c:pt idx="0">
                  <c:v>East Cambridgeshire</c:v>
                </c:pt>
              </c:strCache>
            </c:strRef>
          </c:tx>
          <c:spPr>
            <a:solidFill>
              <a:schemeClr val="accent1"/>
            </a:solidFill>
            <a:ln>
              <a:noFill/>
            </a:ln>
            <a:effectLst/>
          </c:spPr>
          <c:invertIfNegative val="0"/>
          <c:cat>
            <c:multiLvlStrRef>
              <c:f>'46 Data Census size tenure'!$A$189:$B$203</c:f>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f>'46 Data Census size tenure'!$D$189:$D$203</c:f>
              <c:numCache>
                <c:formatCode>0%</c:formatCode>
                <c:ptCount val="15"/>
                <c:pt idx="0">
                  <c:v>3.9001560062402497E-2</c:v>
                </c:pt>
                <c:pt idx="1">
                  <c:v>5.5468885422083551E-2</c:v>
                </c:pt>
                <c:pt idx="2">
                  <c:v>4.307505633558676E-2</c:v>
                </c:pt>
                <c:pt idx="3">
                  <c:v>4.3046166291096088E-3</c:v>
                </c:pt>
                <c:pt idx="4">
                  <c:v>9.822615126827295E-4</c:v>
                </c:pt>
                <c:pt idx="5">
                  <c:v>2.0511931588374645E-2</c:v>
                </c:pt>
                <c:pt idx="6">
                  <c:v>5.8646790316057087E-2</c:v>
                </c:pt>
                <c:pt idx="7">
                  <c:v>5.5526665511064888E-2</c:v>
                </c:pt>
                <c:pt idx="8">
                  <c:v>1.6900676027041081E-2</c:v>
                </c:pt>
                <c:pt idx="9">
                  <c:v>5.7202288091523657E-3</c:v>
                </c:pt>
                <c:pt idx="10">
                  <c:v>1.4502802334315595E-2</c:v>
                </c:pt>
                <c:pt idx="11">
                  <c:v>0.14887039926041487</c:v>
                </c:pt>
                <c:pt idx="12">
                  <c:v>0.30259432599526204</c:v>
                </c:pt>
                <c:pt idx="13">
                  <c:v>0.1786560351302941</c:v>
                </c:pt>
                <c:pt idx="14">
                  <c:v>5.5237765066158205E-2</c:v>
                </c:pt>
              </c:numCache>
            </c:numRef>
          </c:val>
          <c:extLst>
            <c:ext xmlns:c16="http://schemas.microsoft.com/office/drawing/2014/chart" uri="{C3380CC4-5D6E-409C-BE32-E72D297353CC}">
              <c16:uniqueId val="{00000001-C652-46BA-9524-D431FF7925DD}"/>
            </c:ext>
          </c:extLst>
        </c:ser>
        <c:dLbls>
          <c:showLegendKey val="0"/>
          <c:showVal val="0"/>
          <c:showCatName val="0"/>
          <c:showSerName val="0"/>
          <c:showPercent val="0"/>
          <c:showBubbleSize val="0"/>
        </c:dLbls>
        <c:gapWidth val="150"/>
        <c:axId val="1265910592"/>
        <c:axId val="1265914528"/>
        <c:extLst>
          <c:ext xmlns:c15="http://schemas.microsoft.com/office/drawing/2012/chart" uri="{02D57815-91ED-43cb-92C2-25804820EDAC}">
            <c15:filteredBarSeries>
              <c15:ser>
                <c:idx val="0"/>
                <c:order val="1"/>
                <c:tx>
                  <c:strRef>
                    <c:extLst>
                      <c:ext uri="{02D57815-91ED-43cb-92C2-25804820EDAC}">
                        <c15:formulaRef>
                          <c15:sqref>'46 Data Census size tenure'!$C$188</c15:sqref>
                        </c15:formulaRef>
                      </c:ext>
                    </c:extLst>
                    <c:strCache>
                      <c:ptCount val="1"/>
                      <c:pt idx="0">
                        <c:v>Cambridge</c:v>
                      </c:pt>
                    </c:strCache>
                  </c:strRef>
                </c:tx>
                <c:spPr>
                  <a:solidFill>
                    <a:schemeClr val="accent1"/>
                  </a:solidFill>
                  <a:ln>
                    <a:noFill/>
                  </a:ln>
                  <a:effectLst/>
                </c:spPr>
                <c:invertIfNegative val="0"/>
                <c:cat>
                  <c:multiLvlStrRef>
                    <c:extLst>
                      <c:ext uri="{02D57815-91ED-43cb-92C2-25804820EDAC}">
                        <c15:formulaRef>
                          <c15:sqref>'46 Data Census size tenure'!$A$189:$B$203</c15:sqref>
                        </c15:formulaRef>
                      </c:ext>
                    </c:extLst>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extLst>
                      <c:ext uri="{02D57815-91ED-43cb-92C2-25804820EDAC}">
                        <c15:formulaRef>
                          <c15:sqref>'46 Data Census size tenure'!$C$189:$C$203</c15:sqref>
                        </c15:formulaRef>
                      </c:ext>
                    </c:extLst>
                    <c:numCache>
                      <c:formatCode>0%</c:formatCode>
                      <c:ptCount val="15"/>
                      <c:pt idx="0">
                        <c:v>8.6098385922849685E-2</c:v>
                      </c:pt>
                      <c:pt idx="1">
                        <c:v>7.1948452284111827E-2</c:v>
                      </c:pt>
                      <c:pt idx="2">
                        <c:v>6.7388791368754544E-2</c:v>
                      </c:pt>
                      <c:pt idx="3">
                        <c:v>6.9572290962024233E-3</c:v>
                      </c:pt>
                      <c:pt idx="4">
                        <c:v>3.5749454125101683E-3</c:v>
                      </c:pt>
                      <c:pt idx="5">
                        <c:v>7.8391916770133144E-2</c:v>
                      </c:pt>
                      <c:pt idx="6">
                        <c:v>9.050819882690414E-2</c:v>
                      </c:pt>
                      <c:pt idx="7">
                        <c:v>6.2743503018367092E-2</c:v>
                      </c:pt>
                      <c:pt idx="8">
                        <c:v>2.7721882091021964E-2</c:v>
                      </c:pt>
                      <c:pt idx="9">
                        <c:v>1.8795221989125317E-2</c:v>
                      </c:pt>
                      <c:pt idx="10">
                        <c:v>2.9327396497837908E-2</c:v>
                      </c:pt>
                      <c:pt idx="11">
                        <c:v>0.10253885344864494</c:v>
                      </c:pt>
                      <c:pt idx="12">
                        <c:v>0.21539581281842701</c:v>
                      </c:pt>
                      <c:pt idx="13">
                        <c:v>9.4382840262019957E-2</c:v>
                      </c:pt>
                      <c:pt idx="14">
                        <c:v>4.4226570193089863E-2</c:v>
                      </c:pt>
                    </c:numCache>
                  </c:numRef>
                </c:val>
                <c:extLst>
                  <c:ext xmlns:c16="http://schemas.microsoft.com/office/drawing/2014/chart" uri="{C3380CC4-5D6E-409C-BE32-E72D297353CC}">
                    <c16:uniqueId val="{00000002-C652-46BA-9524-D431FF7925DD}"/>
                  </c:ext>
                </c:extLst>
              </c15:ser>
            </c15:filteredBarSeries>
            <c15:filteredBarSeries>
              <c15:ser>
                <c:idx val="2"/>
                <c:order val="3"/>
                <c:tx>
                  <c:strRef>
                    <c:extLst xmlns:c15="http://schemas.microsoft.com/office/drawing/2012/chart">
                      <c:ext xmlns:c15="http://schemas.microsoft.com/office/drawing/2012/chart" uri="{02D57815-91ED-43cb-92C2-25804820EDAC}">
                        <c15:formulaRef>
                          <c15:sqref>'46 Data Census size tenure'!$E$188</c15:sqref>
                        </c15:formulaRef>
                      </c:ext>
                    </c:extLst>
                    <c:strCache>
                      <c:ptCount val="1"/>
                      <c:pt idx="0">
                        <c:v>Fenland</c:v>
                      </c:pt>
                    </c:strCache>
                  </c:strRef>
                </c:tx>
                <c:spPr>
                  <a:solidFill>
                    <a:schemeClr val="accent3"/>
                  </a:solidFill>
                  <a:ln>
                    <a:noFill/>
                  </a:ln>
                  <a:effectLst/>
                </c:spPr>
                <c:invertIfNegative val="0"/>
                <c:cat>
                  <c:multiLvlStrRef>
                    <c:extLst xmlns:c15="http://schemas.microsoft.com/office/drawing/2012/chart">
                      <c:ext xmlns:c15="http://schemas.microsoft.com/office/drawing/2012/chart" uri="{02D57815-91ED-43cb-92C2-25804820EDAC}">
                        <c15:formulaRef>
                          <c15:sqref>'46 Data Census size tenure'!$A$189:$B$203</c15:sqref>
                        </c15:formulaRef>
                      </c:ext>
                    </c:extLst>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extLst xmlns:c15="http://schemas.microsoft.com/office/drawing/2012/chart">
                      <c:ext xmlns:c15="http://schemas.microsoft.com/office/drawing/2012/chart" uri="{02D57815-91ED-43cb-92C2-25804820EDAC}">
                        <c15:formulaRef>
                          <c15:sqref>'46 Data Census size tenure'!$E$189:$E$203</c15:sqref>
                        </c15:formulaRef>
                      </c:ext>
                    </c:extLst>
                    <c:numCache>
                      <c:formatCode>0%</c:formatCode>
                      <c:ptCount val="15"/>
                      <c:pt idx="0">
                        <c:v>3.8970950270802558E-2</c:v>
                      </c:pt>
                      <c:pt idx="1">
                        <c:v>4.5691777449532248E-2</c:v>
                      </c:pt>
                      <c:pt idx="2">
                        <c:v>3.567208271787297E-2</c:v>
                      </c:pt>
                      <c:pt idx="3">
                        <c:v>3.2742491383554897E-3</c:v>
                      </c:pt>
                      <c:pt idx="4">
                        <c:v>8.1240768094534711E-4</c:v>
                      </c:pt>
                      <c:pt idx="5">
                        <c:v>3.1093057607090104E-2</c:v>
                      </c:pt>
                      <c:pt idx="6">
                        <c:v>7.0236336779911368E-2</c:v>
                      </c:pt>
                      <c:pt idx="7">
                        <c:v>5.605612998522895E-2</c:v>
                      </c:pt>
                      <c:pt idx="8">
                        <c:v>1.0733628754308222E-2</c:v>
                      </c:pt>
                      <c:pt idx="9">
                        <c:v>2.3633677991137369E-3</c:v>
                      </c:pt>
                      <c:pt idx="10">
                        <c:v>1.7848350566223536E-2</c:v>
                      </c:pt>
                      <c:pt idx="11">
                        <c:v>0.19561792220580995</c:v>
                      </c:pt>
                      <c:pt idx="12">
                        <c:v>0.33510585918266861</c:v>
                      </c:pt>
                      <c:pt idx="13">
                        <c:v>0.1241014278680453</c:v>
                      </c:pt>
                      <c:pt idx="14">
                        <c:v>3.2422451994091578E-2</c:v>
                      </c:pt>
                    </c:numCache>
                  </c:numRef>
                </c:val>
                <c:extLst xmlns:c15="http://schemas.microsoft.com/office/drawing/2012/chart">
                  <c:ext xmlns:c16="http://schemas.microsoft.com/office/drawing/2014/chart" uri="{C3380CC4-5D6E-409C-BE32-E72D297353CC}">
                    <c16:uniqueId val="{00000003-C652-46BA-9524-D431FF7925DD}"/>
                  </c:ext>
                </c:extLst>
              </c15:ser>
            </c15:filteredBarSeries>
            <c15:filteredBarSeries>
              <c15:ser>
                <c:idx val="3"/>
                <c:order val="4"/>
                <c:tx>
                  <c:strRef>
                    <c:extLst xmlns:c15="http://schemas.microsoft.com/office/drawing/2012/chart">
                      <c:ext xmlns:c15="http://schemas.microsoft.com/office/drawing/2012/chart" uri="{02D57815-91ED-43cb-92C2-25804820EDAC}">
                        <c15:formulaRef>
                          <c15:sqref>'46 Data Census size tenure'!$F$188</c15:sqref>
                        </c15:formulaRef>
                      </c:ext>
                    </c:extLst>
                    <c:strCache>
                      <c:ptCount val="1"/>
                      <c:pt idx="0">
                        <c:v>Huntingdonshire</c:v>
                      </c:pt>
                    </c:strCache>
                  </c:strRef>
                </c:tx>
                <c:spPr>
                  <a:solidFill>
                    <a:schemeClr val="accent4"/>
                  </a:solidFill>
                  <a:ln>
                    <a:noFill/>
                  </a:ln>
                  <a:effectLst/>
                </c:spPr>
                <c:invertIfNegative val="0"/>
                <c:cat>
                  <c:multiLvlStrRef>
                    <c:extLst xmlns:c15="http://schemas.microsoft.com/office/drawing/2012/chart">
                      <c:ext xmlns:c15="http://schemas.microsoft.com/office/drawing/2012/chart" uri="{02D57815-91ED-43cb-92C2-25804820EDAC}">
                        <c15:formulaRef>
                          <c15:sqref>'46 Data Census size tenure'!$A$189:$B$203</c15:sqref>
                        </c15:formulaRef>
                      </c:ext>
                    </c:extLst>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extLst xmlns:c15="http://schemas.microsoft.com/office/drawing/2012/chart">
                      <c:ext xmlns:c15="http://schemas.microsoft.com/office/drawing/2012/chart" uri="{02D57815-91ED-43cb-92C2-25804820EDAC}">
                        <c15:formulaRef>
                          <c15:sqref>'46 Data Census size tenure'!$F$189:$F$203</c15:sqref>
                        </c15:formulaRef>
                      </c:ext>
                    </c:extLst>
                    <c:numCache>
                      <c:formatCode>0%</c:formatCode>
                      <c:ptCount val="15"/>
                      <c:pt idx="0">
                        <c:v>3.2437655950268991E-2</c:v>
                      </c:pt>
                      <c:pt idx="1">
                        <c:v>4.6990610531781406E-2</c:v>
                      </c:pt>
                      <c:pt idx="2">
                        <c:v>4.3601171159476731E-2</c:v>
                      </c:pt>
                      <c:pt idx="3">
                        <c:v>4.6730993899009128E-3</c:v>
                      </c:pt>
                      <c:pt idx="4">
                        <c:v>1.2259674325357333E-3</c:v>
                      </c:pt>
                      <c:pt idx="5">
                        <c:v>2.3985692238904996E-2</c:v>
                      </c:pt>
                      <c:pt idx="6">
                        <c:v>5.3553142082413858E-2</c:v>
                      </c:pt>
                      <c:pt idx="7">
                        <c:v>5.175024879927307E-2</c:v>
                      </c:pt>
                      <c:pt idx="8">
                        <c:v>1.7235659786825897E-2</c:v>
                      </c:pt>
                      <c:pt idx="9">
                        <c:v>4.7452151212265441E-3</c:v>
                      </c:pt>
                      <c:pt idx="10">
                        <c:v>2.004817330852552E-2</c:v>
                      </c:pt>
                      <c:pt idx="11">
                        <c:v>0.11352458425280891</c:v>
                      </c:pt>
                      <c:pt idx="12">
                        <c:v>0.3171794095163919</c:v>
                      </c:pt>
                      <c:pt idx="13">
                        <c:v>0.22084721561161352</c:v>
                      </c:pt>
                      <c:pt idx="14">
                        <c:v>4.8202154818052012E-2</c:v>
                      </c:pt>
                    </c:numCache>
                  </c:numRef>
                </c:val>
                <c:extLst xmlns:c15="http://schemas.microsoft.com/office/drawing/2012/chart">
                  <c:ext xmlns:c16="http://schemas.microsoft.com/office/drawing/2014/chart" uri="{C3380CC4-5D6E-409C-BE32-E72D297353CC}">
                    <c16:uniqueId val="{00000004-C652-46BA-9524-D431FF7925DD}"/>
                  </c:ext>
                </c:extLst>
              </c15:ser>
            </c15:filteredBarSeries>
            <c15:filteredBarSeries>
              <c15:ser>
                <c:idx val="4"/>
                <c:order val="5"/>
                <c:tx>
                  <c:strRef>
                    <c:extLst xmlns:c15="http://schemas.microsoft.com/office/drawing/2012/chart">
                      <c:ext xmlns:c15="http://schemas.microsoft.com/office/drawing/2012/chart" uri="{02D57815-91ED-43cb-92C2-25804820EDAC}">
                        <c15:formulaRef>
                          <c15:sqref>'46 Data Census size tenure'!$G$188</c15:sqref>
                        </c15:formulaRef>
                      </c:ext>
                    </c:extLst>
                    <c:strCache>
                      <c:ptCount val="1"/>
                      <c:pt idx="0">
                        <c:v>Peterborough</c:v>
                      </c:pt>
                    </c:strCache>
                  </c:strRef>
                </c:tx>
                <c:spPr>
                  <a:solidFill>
                    <a:schemeClr val="accent5"/>
                  </a:solidFill>
                  <a:ln>
                    <a:noFill/>
                  </a:ln>
                  <a:effectLst/>
                </c:spPr>
                <c:invertIfNegative val="0"/>
                <c:cat>
                  <c:multiLvlStrRef>
                    <c:extLst xmlns:c15="http://schemas.microsoft.com/office/drawing/2012/chart">
                      <c:ext xmlns:c15="http://schemas.microsoft.com/office/drawing/2012/chart" uri="{02D57815-91ED-43cb-92C2-25804820EDAC}">
                        <c15:formulaRef>
                          <c15:sqref>'46 Data Census size tenure'!$A$189:$B$203</c15:sqref>
                        </c15:formulaRef>
                      </c:ext>
                    </c:extLst>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extLst xmlns:c15="http://schemas.microsoft.com/office/drawing/2012/chart">
                      <c:ext xmlns:c15="http://schemas.microsoft.com/office/drawing/2012/chart" uri="{02D57815-91ED-43cb-92C2-25804820EDAC}">
                        <c15:formulaRef>
                          <c15:sqref>'46 Data Census size tenure'!$G$189:$G$203</c15:sqref>
                        </c15:formulaRef>
                      </c:ext>
                    </c:extLst>
                    <c:numCache>
                      <c:formatCode>0%</c:formatCode>
                      <c:ptCount val="15"/>
                      <c:pt idx="0">
                        <c:v>6.7884306229145E-2</c:v>
                      </c:pt>
                      <c:pt idx="1">
                        <c:v>5.800899720357186E-2</c:v>
                      </c:pt>
                      <c:pt idx="2">
                        <c:v>5.8252164867676259E-2</c:v>
                      </c:pt>
                      <c:pt idx="3">
                        <c:v>8.9972035718627989E-3</c:v>
                      </c:pt>
                      <c:pt idx="4">
                        <c:v>1.8507761101279332E-3</c:v>
                      </c:pt>
                      <c:pt idx="5">
                        <c:v>3.1800926738986532E-2</c:v>
                      </c:pt>
                      <c:pt idx="6">
                        <c:v>7.1315672155951526E-2</c:v>
                      </c:pt>
                      <c:pt idx="7">
                        <c:v>7.4584926306688462E-2</c:v>
                      </c:pt>
                      <c:pt idx="8">
                        <c:v>1.9453413128351998E-2</c:v>
                      </c:pt>
                      <c:pt idx="9">
                        <c:v>5.7954959944881996E-3</c:v>
                      </c:pt>
                      <c:pt idx="10">
                        <c:v>1.8143009605122731E-2</c:v>
                      </c:pt>
                      <c:pt idx="11">
                        <c:v>0.11355929913675479</c:v>
                      </c:pt>
                      <c:pt idx="12">
                        <c:v>0.30531051159774664</c:v>
                      </c:pt>
                      <c:pt idx="13">
                        <c:v>0.13197249503532685</c:v>
                      </c:pt>
                      <c:pt idx="14">
                        <c:v>3.3070802318198395E-2</c:v>
                      </c:pt>
                    </c:numCache>
                  </c:numRef>
                </c:val>
                <c:extLst xmlns:c15="http://schemas.microsoft.com/office/drawing/2012/chart">
                  <c:ext xmlns:c16="http://schemas.microsoft.com/office/drawing/2014/chart" uri="{C3380CC4-5D6E-409C-BE32-E72D297353CC}">
                    <c16:uniqueId val="{00000005-C652-46BA-9524-D431FF7925DD}"/>
                  </c:ext>
                </c:extLst>
              </c15:ser>
            </c15:filteredBarSeries>
            <c15:filteredBarSeries>
              <c15:ser>
                <c:idx val="5"/>
                <c:order val="6"/>
                <c:tx>
                  <c:strRef>
                    <c:extLst xmlns:c15="http://schemas.microsoft.com/office/drawing/2012/chart">
                      <c:ext xmlns:c15="http://schemas.microsoft.com/office/drawing/2012/chart" uri="{02D57815-91ED-43cb-92C2-25804820EDAC}">
                        <c15:formulaRef>
                          <c15:sqref>'46 Data Census size tenure'!$H$188</c15:sqref>
                        </c15:formulaRef>
                      </c:ext>
                    </c:extLst>
                    <c:strCache>
                      <c:ptCount val="1"/>
                      <c:pt idx="0">
                        <c:v>South Cambridgeshire</c:v>
                      </c:pt>
                    </c:strCache>
                  </c:strRef>
                </c:tx>
                <c:spPr>
                  <a:solidFill>
                    <a:schemeClr val="accent6"/>
                  </a:solidFill>
                  <a:ln>
                    <a:noFill/>
                  </a:ln>
                  <a:effectLst/>
                </c:spPr>
                <c:invertIfNegative val="0"/>
                <c:cat>
                  <c:multiLvlStrRef>
                    <c:extLst xmlns:c15="http://schemas.microsoft.com/office/drawing/2012/chart">
                      <c:ext xmlns:c15="http://schemas.microsoft.com/office/drawing/2012/chart" uri="{02D57815-91ED-43cb-92C2-25804820EDAC}">
                        <c15:formulaRef>
                          <c15:sqref>'46 Data Census size tenure'!$A$189:$B$203</c15:sqref>
                        </c15:formulaRef>
                      </c:ext>
                    </c:extLst>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extLst xmlns:c15="http://schemas.microsoft.com/office/drawing/2012/chart">
                      <c:ext xmlns:c15="http://schemas.microsoft.com/office/drawing/2012/chart" uri="{02D57815-91ED-43cb-92C2-25804820EDAC}">
                        <c15:formulaRef>
                          <c15:sqref>'46 Data Census size tenure'!$H$189:$H$203</c15:sqref>
                        </c15:formulaRef>
                      </c:ext>
                    </c:extLst>
                    <c:numCache>
                      <c:formatCode>0%</c:formatCode>
                      <c:ptCount val="15"/>
                      <c:pt idx="0">
                        <c:v>2.8819212808539028E-2</c:v>
                      </c:pt>
                      <c:pt idx="1">
                        <c:v>5.9523015343562372E-2</c:v>
                      </c:pt>
                      <c:pt idx="2">
                        <c:v>4.8932621747831889E-2</c:v>
                      </c:pt>
                      <c:pt idx="3">
                        <c:v>4.1861240827218149E-3</c:v>
                      </c:pt>
                      <c:pt idx="4">
                        <c:v>1.067378252168112E-3</c:v>
                      </c:pt>
                      <c:pt idx="5">
                        <c:v>2.0313542361574382E-2</c:v>
                      </c:pt>
                      <c:pt idx="6">
                        <c:v>4.8198799199466312E-2</c:v>
                      </c:pt>
                      <c:pt idx="7">
                        <c:v>4.467978652434957E-2</c:v>
                      </c:pt>
                      <c:pt idx="8">
                        <c:v>1.4843228819212809E-2</c:v>
                      </c:pt>
                      <c:pt idx="9">
                        <c:v>5.8372248165443627E-3</c:v>
                      </c:pt>
                      <c:pt idx="10">
                        <c:v>1.7995330220146766E-2</c:v>
                      </c:pt>
                      <c:pt idx="11">
                        <c:v>0.11937958639092729</c:v>
                      </c:pt>
                      <c:pt idx="12">
                        <c:v>0.27813542361574384</c:v>
                      </c:pt>
                      <c:pt idx="13">
                        <c:v>0.22805203468979318</c:v>
                      </c:pt>
                      <c:pt idx="14">
                        <c:v>8.0036691127418277E-2</c:v>
                      </c:pt>
                    </c:numCache>
                  </c:numRef>
                </c:val>
                <c:extLst xmlns:c15="http://schemas.microsoft.com/office/drawing/2012/chart">
                  <c:ext xmlns:c16="http://schemas.microsoft.com/office/drawing/2014/chart" uri="{C3380CC4-5D6E-409C-BE32-E72D297353CC}">
                    <c16:uniqueId val="{00000006-C652-46BA-9524-D431FF7925DD}"/>
                  </c:ext>
                </c:extLst>
              </c15:ser>
            </c15:filteredBarSeries>
            <c15:filteredBarSeries>
              <c15:ser>
                <c:idx val="6"/>
                <c:order val="7"/>
                <c:tx>
                  <c:strRef>
                    <c:extLst xmlns:c15="http://schemas.microsoft.com/office/drawing/2012/chart">
                      <c:ext xmlns:c15="http://schemas.microsoft.com/office/drawing/2012/chart" uri="{02D57815-91ED-43cb-92C2-25804820EDAC}">
                        <c15:formulaRef>
                          <c15:sqref>'46 Data Census size tenure'!$I$188</c15:sqref>
                        </c15:formulaRef>
                      </c:ext>
                    </c:extLst>
                    <c:strCache>
                      <c:ptCount val="1"/>
                      <c:pt idx="0">
                        <c:v>West Suffolk</c:v>
                      </c:pt>
                    </c:strCache>
                  </c:strRef>
                </c:tx>
                <c:spPr>
                  <a:solidFill>
                    <a:schemeClr val="accent1">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'46 Data Census size tenure'!$A$189:$B$203</c15:sqref>
                        </c15:formulaRef>
                      </c:ext>
                    </c:extLst>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extLst xmlns:c15="http://schemas.microsoft.com/office/drawing/2012/chart">
                      <c:ext xmlns:c15="http://schemas.microsoft.com/office/drawing/2012/chart" uri="{02D57815-91ED-43cb-92C2-25804820EDAC}">
                        <c15:formulaRef>
                          <c15:sqref>'46 Data Census size tenure'!$I$189:$I$203</c15:sqref>
                        </c15:formulaRef>
                      </c:ext>
                    </c:extLst>
                    <c:numCache>
                      <c:formatCode>0%</c:formatCode>
                      <c:ptCount val="15"/>
                      <c:pt idx="0">
                        <c:v>4.3398241029531597E-2</c:v>
                      </c:pt>
                      <c:pt idx="1">
                        <c:v>5.6014498862007926E-2</c:v>
                      </c:pt>
                      <c:pt idx="2">
                        <c:v>5.0071651352946132E-2</c:v>
                      </c:pt>
                      <c:pt idx="3">
                        <c:v>5.1420382702520445E-3</c:v>
                      </c:pt>
                      <c:pt idx="4">
                        <c:v>7.5866138413554747E-4</c:v>
                      </c:pt>
                      <c:pt idx="5">
                        <c:v>2.4108572873640731E-2</c:v>
                      </c:pt>
                      <c:pt idx="6">
                        <c:v>7.5557054145943978E-2</c:v>
                      </c:pt>
                      <c:pt idx="7">
                        <c:v>7.3927337098541684E-2</c:v>
                      </c:pt>
                      <c:pt idx="8">
                        <c:v>2.4825086403102083E-2</c:v>
                      </c:pt>
                      <c:pt idx="9">
                        <c:v>6.5329174745005483E-3</c:v>
                      </c:pt>
                      <c:pt idx="10">
                        <c:v>1.9345865295456462E-2</c:v>
                      </c:pt>
                      <c:pt idx="11">
                        <c:v>0.15102981258253956</c:v>
                      </c:pt>
                      <c:pt idx="12">
                        <c:v>0.29646800977830229</c:v>
                      </c:pt>
                      <c:pt idx="13">
                        <c:v>0.13577228919048021</c:v>
                      </c:pt>
                      <c:pt idx="14">
                        <c:v>3.7047964258619233E-2</c:v>
                      </c:pt>
                    </c:numCache>
                  </c:numRef>
                </c:val>
                <c:extLst xmlns:c15="http://schemas.microsoft.com/office/drawing/2012/chart">
                  <c:ext xmlns:c16="http://schemas.microsoft.com/office/drawing/2014/chart" uri="{C3380CC4-5D6E-409C-BE32-E72D297353CC}">
                    <c16:uniqueId val="{00000007-C652-46BA-9524-D431FF7925DD}"/>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'46 Data Census size tenure'!$K$188</c15:sqref>
                        </c15:formulaRef>
                      </c:ext>
                    </c:extLst>
                    <c:strCache>
                      <c:ptCount val="1"/>
                      <c:pt idx="0">
                        <c:v>Greater Cambridge</c:v>
                      </c:pt>
                    </c:strCache>
                  </c:strRef>
                </c:tx>
                <c:spPr>
                  <a:solidFill>
                    <a:schemeClr val="accent3">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'46 Data Census size tenure'!$A$189:$B$203</c15:sqref>
                        </c15:formulaRef>
                      </c:ext>
                    </c:extLst>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extLst xmlns:c15="http://schemas.microsoft.com/office/drawing/2012/chart">
                      <c:ext xmlns:c15="http://schemas.microsoft.com/office/drawing/2012/chart" uri="{02D57815-91ED-43cb-92C2-25804820EDAC}">
                        <c15:formulaRef>
                          <c15:sqref>'46 Data Census size tenure'!$K$189:$K$203</c15:sqref>
                        </c15:formulaRef>
                      </c:ext>
                    </c:extLst>
                    <c:numCache>
                      <c:formatCode>0%</c:formatCode>
                      <c:ptCount val="15"/>
                      <c:pt idx="0">
                        <c:v>5.3902544200086243E-2</c:v>
                      </c:pt>
                      <c:pt idx="1">
                        <c:v>6.4964283705495243E-2</c:v>
                      </c:pt>
                      <c:pt idx="2">
                        <c:v>5.7014830230421656E-2</c:v>
                      </c:pt>
                      <c:pt idx="3">
                        <c:v>5.3996287755216825E-3</c:v>
                      </c:pt>
                      <c:pt idx="4">
                        <c:v>2.1654761235165082E-3</c:v>
                      </c:pt>
                      <c:pt idx="5">
                        <c:v>4.5746854903725369E-2</c:v>
                      </c:pt>
                      <c:pt idx="6">
                        <c:v>6.6726662541950241E-2</c:v>
                      </c:pt>
                      <c:pt idx="7">
                        <c:v>5.2590134428258058E-2</c:v>
                      </c:pt>
                      <c:pt idx="8">
                        <c:v>2.0482966796032773E-2</c:v>
                      </c:pt>
                      <c:pt idx="9">
                        <c:v>1.1511708570035809E-2</c:v>
                      </c:pt>
                      <c:pt idx="10">
                        <c:v>2.2957796651480209E-2</c:v>
                      </c:pt>
                      <c:pt idx="11">
                        <c:v>0.11200479967002269</c:v>
                      </c:pt>
                      <c:pt idx="12">
                        <c:v>0.25066089206367065</c:v>
                      </c:pt>
                      <c:pt idx="13">
                        <c:v>0.16951647074263645</c:v>
                      </c:pt>
                      <c:pt idx="14">
                        <c:v>6.4354950597146451E-2</c:v>
                      </c:pt>
                    </c:numCache>
                  </c:numRef>
                </c:val>
                <c:extLst xmlns:c15="http://schemas.microsoft.com/office/drawing/2012/chart">
                  <c:ext xmlns:c16="http://schemas.microsoft.com/office/drawing/2014/chart" uri="{C3380CC4-5D6E-409C-BE32-E72D297353CC}">
                    <c16:uniqueId val="{00000008-C652-46BA-9524-D431FF7925DD}"/>
                  </c:ext>
                </c:extLst>
              </c15:ser>
            </c15:filteredBarSeries>
          </c:ext>
        </c:extLst>
      </c:barChart>
      <c:catAx>
        <c:axId val="1265910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265914528"/>
        <c:crosses val="autoZero"/>
        <c:auto val="1"/>
        <c:lblAlgn val="ctr"/>
        <c:lblOffset val="100"/>
        <c:noMultiLvlLbl val="0"/>
      </c:catAx>
      <c:valAx>
        <c:axId val="126591452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5910592"/>
        <c:crosses val="autoZero"/>
        <c:crossBetween val="between"/>
      </c:valAx>
      <c:spPr>
        <a:noFill/>
        <a:ln>
          <a:noFill/>
        </a:ln>
        <a:effectLst/>
      </c:spPr>
    </c:plotArea>
    <c:legend>
      <c:legendPos val="r"/>
      <c:overlay val="1"/>
      <c:spPr>
        <a:solidFill>
          <a:sysClr val="window" lastClr="FFFFFF"/>
        </a:solidFill>
        <a:ln>
          <a:solidFill>
            <a:schemeClr val="tx1">
              <a:lumMod val="50000"/>
              <a:lumOff val="50000"/>
            </a:schemeClr>
          </a:solid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lumMod val="75000"/>
                    <a:lumOff val="25000"/>
                  </a:sysClr>
                </a:solidFill>
                <a:latin typeface="+mn-lt"/>
                <a:ea typeface="+mn-ea"/>
                <a:cs typeface="+mn-cs"/>
              </a:defRPr>
            </a:pPr>
            <a:r>
              <a:rPr lang="en-GB" sz="1400" dirty="0"/>
              <a:t>ECDC movers </a:t>
            </a:r>
            <a:r>
              <a:rPr lang="en-GB" sz="1400" b="0" dirty="0"/>
              <a:t>in year prior to 2011 Census </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lumMod val="75000"/>
                  <a:lumOff val="25000"/>
                </a:sys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840-484A-8740-1D3694FCF1D5}"/>
              </c:ext>
            </c:extLst>
          </c:dPt>
          <c:dPt>
            <c:idx val="1"/>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840-484A-8740-1D3694FCF1D5}"/>
              </c:ext>
            </c:extLst>
          </c:dPt>
          <c:dPt>
            <c:idx val="2"/>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840-484A-8740-1D3694FCF1D5}"/>
              </c:ext>
            </c:extLst>
          </c:dPt>
          <c:dPt>
            <c:idx val="3"/>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C840-484A-8740-1D3694FCF1D5}"/>
              </c:ext>
            </c:extLst>
          </c:dPt>
          <c:dPt>
            <c:idx val="4"/>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C840-484A-8740-1D3694FCF1D5}"/>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'47 Data Census moves'!$B$23:$B$27</c:f>
              <c:strCache>
                <c:ptCount val="5"/>
                <c:pt idx="0">
                  <c:v>Non movers</c:v>
                </c:pt>
                <c:pt idx="1">
                  <c:v>Movers within area</c:v>
                </c:pt>
                <c:pt idx="2">
                  <c:v>Movers into area</c:v>
                </c:pt>
                <c:pt idx="3">
                  <c:v>Movers out of area</c:v>
                </c:pt>
                <c:pt idx="4">
                  <c:v>Partial movers</c:v>
                </c:pt>
              </c:strCache>
            </c:strRef>
          </c:cat>
          <c:val>
            <c:numRef>
              <c:f>'47 Data Census moves'!$E$23:$E$27</c:f>
              <c:numCache>
                <c:formatCode>0%</c:formatCode>
                <c:ptCount val="5"/>
                <c:pt idx="0">
                  <c:v>0.84204022019997748</c:v>
                </c:pt>
                <c:pt idx="1">
                  <c:v>3.6934052353668125E-2</c:v>
                </c:pt>
                <c:pt idx="2">
                  <c:v>4.0838108077744073E-2</c:v>
                </c:pt>
                <c:pt idx="3">
                  <c:v>2.7805864509605663E-2</c:v>
                </c:pt>
                <c:pt idx="4">
                  <c:v>5.2381754859004606E-2</c:v>
                </c:pt>
              </c:numCache>
            </c:numRef>
          </c:val>
          <c:extLst>
            <c:ext xmlns:c16="http://schemas.microsoft.com/office/drawing/2014/chart" uri="{C3380CC4-5D6E-409C-BE32-E72D297353CC}">
              <c16:uniqueId val="{0000000A-C840-484A-8740-1D3694FCF1D5}"/>
            </c:ext>
          </c:extLst>
        </c:ser>
        <c:dLbls>
          <c:dLblPos val="ctr"/>
          <c:showLegendKey val="0"/>
          <c:showVal val="0"/>
          <c:showCatName val="1"/>
          <c:showSerName val="0"/>
          <c:showPercent val="0"/>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bg1"/>
        </a:gs>
        <a:gs pos="100000">
          <a:schemeClr val="accent1">
            <a:lumMod val="20000"/>
            <a:lumOff val="80000"/>
          </a:schemeClr>
        </a:gs>
      </a:gsLst>
      <a:path path="circle">
        <a:fillToRect l="50000" t="50000" r="50000" b="5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'46 Data Census size tenure'!$A$172:$B$186</cx:f>
        <cx:lvl ptCount="15">
          <cx:pt idx="0">1 bed</cx:pt>
          <cx:pt idx="1">2 bed</cx:pt>
          <cx:pt idx="2">3 bed</cx:pt>
          <cx:pt idx="3">4 bed</cx:pt>
          <cx:pt idx="4">5+ bed</cx:pt>
          <cx:pt idx="5">1 bed</cx:pt>
          <cx:pt idx="6">2 bed</cx:pt>
          <cx:pt idx="7">3 bed</cx:pt>
          <cx:pt idx="8">4 bed</cx:pt>
          <cx:pt idx="9">5+ bed</cx:pt>
          <cx:pt idx="10">1 bed</cx:pt>
          <cx:pt idx="11">2 bed</cx:pt>
          <cx:pt idx="12">3 bed</cx:pt>
          <cx:pt idx="13">4 bed</cx:pt>
          <cx:pt idx="14">5+ bed</cx:pt>
        </cx:lvl>
        <cx:lvl ptCount="15">
          <cx:pt idx="0">Social rented</cx:pt>
          <cx:pt idx="5">Private rented</cx:pt>
          <cx:pt idx="10">Owned</cx:pt>
        </cx:lvl>
      </cx:strDim>
      <cx:numDim type="size">
        <cx:f>'46 Data Census size tenure'!$D$172:$D$186</cx:f>
        <cx:lvl ptCount="15" formatCode="#,##0">
          <cx:pt idx="0">1350</cx:pt>
          <cx:pt idx="1">1920</cx:pt>
          <cx:pt idx="2">1491</cx:pt>
          <cx:pt idx="3">149</cx:pt>
          <cx:pt idx="4">34</cx:pt>
          <cx:pt idx="5">710</cx:pt>
          <cx:pt idx="6">2030</cx:pt>
          <cx:pt idx="7">1922</cx:pt>
          <cx:pt idx="8">585</cx:pt>
          <cx:pt idx="9">198</cx:pt>
          <cx:pt idx="10">502</cx:pt>
          <cx:pt idx="11">5153</cx:pt>
          <cx:pt idx="12">10474</cx:pt>
          <cx:pt idx="13">6184</cx:pt>
          <cx:pt idx="14">1912</cx:pt>
        </cx:lvl>
      </cx:numDim>
    </cx:data>
  </cx:chartData>
  <cx:chart>
    <cx:plotArea>
      <cx:plotAreaRegion>
        <cx:series layoutId="sunburst" uniqueId="{D563A11D-6571-4694-84FC-E5B77FD5C268}">
          <cx:tx>
            <cx:txData>
              <cx:f>'46 Data Census size tenure'!$D$171</cx:f>
              <cx:v>East Cambridgeshire</cx:v>
            </cx:txData>
          </cx:tx>
          <cx:dataLabels>
            <cx:txPr>
              <a:bodyPr spcFirstLastPara="1" vertOverflow="ellipsis" horzOverflow="overflow" wrap="square" lIns="0" tIns="0" rIns="0" bIns="0" anchor="ctr" anchorCtr="1"/>
              <a:lstStyle/>
              <a:p>
                <a:pPr algn="ctr" rtl="0">
                  <a:defRPr sz="1400"/>
                </a:pPr>
                <a:endParaRPr lang="en-US" sz="1400" b="0" i="0" u="none" strike="noStrike" baseline="0">
                  <a:solidFill>
                    <a:prstClr val="white"/>
                  </a:solidFill>
                  <a:latin typeface="Gill Sans MT" panose="020B0502020104020203"/>
                </a:endParaRPr>
              </a:p>
            </cx:txPr>
          </cx:dataLabels>
          <cx:dataId val="0"/>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5.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0.64697</cdr:x>
      <cdr:y>0.85491</cdr:y>
    </cdr:from>
    <cdr:to>
      <cdr:x>1</cdr:x>
      <cdr:y>1</cdr:y>
    </cdr:to>
    <cdr:sp macro="" textlink="">
      <cdr:nvSpPr>
        <cdr:cNvPr id="2" name="TextBox 3">
          <a:extLst xmlns:a="http://schemas.openxmlformats.org/drawingml/2006/main">
            <a:ext uri="{FF2B5EF4-FFF2-40B4-BE49-F238E27FC236}">
              <a16:creationId xmlns:a16="http://schemas.microsoft.com/office/drawing/2014/main" id="{2060C93E-B08E-4ED2-428C-1E6A083BFFFC}"/>
            </a:ext>
          </a:extLst>
        </cdr:cNvPr>
        <cdr:cNvSpPr txBox="1"/>
      </cdr:nvSpPr>
      <cdr:spPr>
        <a:xfrm xmlns:a="http://schemas.openxmlformats.org/drawingml/2006/main">
          <a:off x="9726023" y="5159600"/>
          <a:ext cx="2110964" cy="715089"/>
        </a:xfrm>
        <a:prstGeom xmlns:a="http://schemas.openxmlformats.org/drawingml/2006/main" prst="roundRect">
          <a:avLst/>
        </a:prstGeom>
      </cdr:spPr>
      <cdr:style>
        <a:lnRef xmlns:a="http://schemas.openxmlformats.org/drawingml/2006/main" idx="3">
          <a:schemeClr val="lt1"/>
        </a:lnRef>
        <a:fillRef xmlns:a="http://schemas.openxmlformats.org/drawingml/2006/main" idx="1">
          <a:schemeClr val="accent1"/>
        </a:fillRef>
        <a:effectRef xmlns:a="http://schemas.openxmlformats.org/drawingml/2006/main" idx="1">
          <a:schemeClr val="accent1"/>
        </a:effectRef>
        <a:fontRef xmlns:a="http://schemas.openxmlformats.org/drawingml/2006/main" idx="minor">
          <a:schemeClr val="lt1"/>
        </a:fontRef>
      </cdr:style>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lang="en-GB" dirty="0"/>
            <a:t>84% non-movers</a:t>
          </a:r>
        </a:p>
        <a:p xmlns:a="http://schemas.openxmlformats.org/drawingml/2006/main">
          <a:pPr algn="ctr"/>
          <a:r>
            <a:rPr lang="en-GB" dirty="0"/>
            <a:t>16% movers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F76459-345E-4F19-82F8-7149D744D19D}" type="datetimeFigureOut">
              <a:rPr lang="en-GB" smtClean="0"/>
              <a:t>17/07/2023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74DFA7-7F96-4AE0-B03B-C227C23C2556}" type="slidenum">
              <a:rPr lang="en-GB" smtClean="0"/>
              <a:t>‹#›</a:t>
            </a:fld>
            <a:endParaRPr lang="en-GB" dirty="0"/>
          </a:p>
        </p:txBody>
      </p:sp>
    </p:spTree>
    <p:extLst>
      <p:ext uri="{BB962C8B-B14F-4D97-AF65-F5344CB8AC3E}">
        <p14:creationId xmlns:p14="http://schemas.microsoft.com/office/powerpoint/2010/main" val="3189277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56C2ED-54A4-480D-B5C8-65C0D62359B9}" type="datetime2">
              <a:rPr lang="en-US" smtClean="0"/>
              <a:pPr/>
              <a:t>Monday, July 17, 2023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r>
              <a:rPr lang="en-US" spc="200" dirty="0"/>
              <a:t>Sample Footer Text</a:t>
            </a:r>
          </a:p>
        </p:txBody>
      </p:sp>
      <p:sp>
        <p:nvSpPr>
          <p:cNvPr id="6" name="Slide Number Placeholder 5"/>
          <p:cNvSpPr>
            <a:spLocks noGrp="1"/>
          </p:cNvSpPr>
          <p:nvPr>
            <p:ph type="sldNum" sz="quarter" idx="12"/>
          </p:nvPr>
        </p:nvSpPr>
        <p:spPr>
          <a:xfrm>
            <a:off x="1437664" y="798973"/>
            <a:ext cx="811019" cy="503578"/>
          </a:xfrm>
        </p:spPr>
        <p:txBody>
          <a:bodyPr/>
          <a:lstStyle/>
          <a:p>
            <a:fld id="{0D309695-DEC3-40DA-9DF5-330280C9D0E8}" type="slidenum">
              <a:rPr lang="en-US" smtClean="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71159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CF612A-4CB0-4F57-9A87-F049CECB184D}" type="datetime2">
              <a:rPr lang="en-US" smtClean="0"/>
              <a:t>Monday, July 17, 2023</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0D309695-DEC3-40DA-9DF5-330280C9D0E8}"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86411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397F40-C8F7-4897-A6B8-241042F913A9}" type="datetime2">
              <a:rPr lang="en-US" smtClean="0"/>
              <a:t>Monday, July 17, 2023</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0D309695-DEC3-40DA-9DF5-330280C9D0E8}"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41363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56C2ED-54A4-480D-B5C8-65C0D62359B9}" type="datetime2">
              <a:rPr lang="en-US" smtClean="0"/>
              <a:pPr/>
              <a:t>Monday, July 17, 2023</a:t>
            </a:fld>
            <a:endParaRPr lang="en-US" dirty="0"/>
          </a:p>
        </p:txBody>
      </p:sp>
      <p:sp>
        <p:nvSpPr>
          <p:cNvPr id="5" name="Footer Placeholder 4"/>
          <p:cNvSpPr>
            <a:spLocks noGrp="1"/>
          </p:cNvSpPr>
          <p:nvPr>
            <p:ph type="ftr" sz="quarter" idx="11"/>
          </p:nvPr>
        </p:nvSpPr>
        <p:spPr/>
        <p:txBody>
          <a:bodyPr/>
          <a:lstStyle/>
          <a:p>
            <a:r>
              <a:rPr lang="en-US" spc="200" dirty="0"/>
              <a:t>Sample Footer Text</a:t>
            </a:r>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2857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EDCA73-0A86-4195-A787-75037827079D}" type="datetime2">
              <a:rPr lang="en-US" smtClean="0"/>
              <a:t>Monday, July 17, 2023</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0D309695-DEC3-40DA-9DF5-330280C9D0E8}"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75792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C75374-B296-498E-A935-80631EA9020D}" type="datetime2">
              <a:rPr lang="en-US" smtClean="0"/>
              <a:t>Monday, July 17, 2023</a:t>
            </a:fld>
            <a:endParaRPr lang="en-US" dirty="0"/>
          </a:p>
        </p:txBody>
      </p:sp>
      <p:sp>
        <p:nvSpPr>
          <p:cNvPr id="6" name="Footer Placeholder 5"/>
          <p:cNvSpPr>
            <a:spLocks noGrp="1"/>
          </p:cNvSpPr>
          <p:nvPr>
            <p:ph type="ftr" sz="quarter" idx="11"/>
          </p:nvPr>
        </p:nvSpPr>
        <p:spPr/>
        <p:txBody>
          <a:bodyPr/>
          <a:lstStyle/>
          <a:p>
            <a:r>
              <a:rPr lang="en-US" dirty="0"/>
              <a:t>Sample Footer Text</a:t>
            </a:r>
          </a:p>
        </p:txBody>
      </p:sp>
      <p:sp>
        <p:nvSpPr>
          <p:cNvPr id="7" name="Slide Number Placeholder 6"/>
          <p:cNvSpPr>
            <a:spLocks noGrp="1"/>
          </p:cNvSpPr>
          <p:nvPr>
            <p:ph type="sldNum" sz="quarter" idx="12"/>
          </p:nvPr>
        </p:nvSpPr>
        <p:spPr/>
        <p:txBody>
          <a:bodyPr/>
          <a:lstStyle/>
          <a:p>
            <a:fld id="{0D309695-DEC3-40DA-9DF5-330280C9D0E8}"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65075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98B728-214A-4ABC-8432-5B3A5A66A987}" type="datetime2">
              <a:rPr lang="en-US" smtClean="0"/>
              <a:t>Monday, July 17, 2023</a:t>
            </a:fld>
            <a:endParaRPr lang="en-US" dirty="0"/>
          </a:p>
        </p:txBody>
      </p:sp>
      <p:sp>
        <p:nvSpPr>
          <p:cNvPr id="8" name="Footer Placeholder 7"/>
          <p:cNvSpPr>
            <a:spLocks noGrp="1"/>
          </p:cNvSpPr>
          <p:nvPr>
            <p:ph type="ftr" sz="quarter" idx="11"/>
          </p:nvPr>
        </p:nvSpPr>
        <p:spPr/>
        <p:txBody>
          <a:bodyPr/>
          <a:lstStyle/>
          <a:p>
            <a:r>
              <a:rPr lang="en-US" dirty="0"/>
              <a:t>Sample Footer Text</a:t>
            </a:r>
          </a:p>
        </p:txBody>
      </p:sp>
      <p:sp>
        <p:nvSpPr>
          <p:cNvPr id="9" name="Slide Number Placeholder 8"/>
          <p:cNvSpPr>
            <a:spLocks noGrp="1"/>
          </p:cNvSpPr>
          <p:nvPr>
            <p:ph type="sldNum" sz="quarter" idx="12"/>
          </p:nvPr>
        </p:nvSpPr>
        <p:spPr/>
        <p:txBody>
          <a:bodyPr/>
          <a:lstStyle/>
          <a:p>
            <a:fld id="{0D309695-DEC3-40DA-9DF5-330280C9D0E8}"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45728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5F02D0-6806-43AF-9888-2359BF40C204}" type="datetime2">
              <a:rPr lang="en-US" smtClean="0"/>
              <a:t>Monday, July 17, 2023</a:t>
            </a:fld>
            <a:endParaRPr lang="en-US" dirty="0"/>
          </a:p>
        </p:txBody>
      </p:sp>
      <p:sp>
        <p:nvSpPr>
          <p:cNvPr id="4" name="Footer Placeholder 3"/>
          <p:cNvSpPr>
            <a:spLocks noGrp="1"/>
          </p:cNvSpPr>
          <p:nvPr>
            <p:ph type="ftr" sz="quarter" idx="11"/>
          </p:nvPr>
        </p:nvSpPr>
        <p:spPr/>
        <p:txBody>
          <a:bodyPr/>
          <a:lstStyle/>
          <a:p>
            <a:r>
              <a:rPr lang="en-US" dirty="0"/>
              <a:t>Sample Footer Text</a:t>
            </a:r>
          </a:p>
        </p:txBody>
      </p:sp>
      <p:sp>
        <p:nvSpPr>
          <p:cNvPr id="5" name="Slide Number Placeholder 4"/>
          <p:cNvSpPr>
            <a:spLocks noGrp="1"/>
          </p:cNvSpPr>
          <p:nvPr>
            <p:ph type="sldNum" sz="quarter" idx="12"/>
          </p:nvPr>
        </p:nvSpPr>
        <p:spPr/>
        <p:txBody>
          <a:bodyPr/>
          <a:lstStyle/>
          <a:p>
            <a:fld id="{0D309695-DEC3-40DA-9DF5-330280C9D0E8}"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61591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E14D2D-B1AF-4197-82D6-FC1F8BD05681}" type="datetime2">
              <a:rPr lang="en-US" smtClean="0"/>
              <a:t>Monday, July 17, 2023</a:t>
            </a:fld>
            <a:endParaRPr lang="en-US" dirty="0"/>
          </a:p>
        </p:txBody>
      </p:sp>
      <p:sp>
        <p:nvSpPr>
          <p:cNvPr id="3" name="Footer Placeholder 2"/>
          <p:cNvSpPr>
            <a:spLocks noGrp="1"/>
          </p:cNvSpPr>
          <p:nvPr>
            <p:ph type="ftr" sz="quarter" idx="11"/>
          </p:nvPr>
        </p:nvSpPr>
        <p:spPr/>
        <p:txBody>
          <a:bodyPr/>
          <a:lstStyle/>
          <a:p>
            <a:r>
              <a:rPr lang="en-US" dirty="0"/>
              <a:t>Sample Footer Text</a:t>
            </a:r>
          </a:p>
        </p:txBody>
      </p:sp>
      <p:sp>
        <p:nvSpPr>
          <p:cNvPr id="4" name="Slide Number Placeholder 3"/>
          <p:cNvSpPr>
            <a:spLocks noGrp="1"/>
          </p:cNvSpPr>
          <p:nvPr>
            <p:ph type="sldNum" sz="quarter" idx="12"/>
          </p:nvPr>
        </p:nvSpPr>
        <p:spPr/>
        <p:txBody>
          <a:bodyPr/>
          <a:lstStyle/>
          <a:p>
            <a:fld id="{0D309695-DEC3-40DA-9DF5-330280C9D0E8}" type="slidenum">
              <a:rPr lang="en-US" smtClean="0"/>
              <a:t>‹#›</a:t>
            </a:fld>
            <a:endParaRPr lang="en-US" dirty="0"/>
          </a:p>
        </p:txBody>
      </p:sp>
    </p:spTree>
    <p:extLst>
      <p:ext uri="{BB962C8B-B14F-4D97-AF65-F5344CB8AC3E}">
        <p14:creationId xmlns:p14="http://schemas.microsoft.com/office/powerpoint/2010/main" val="3408182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771CEB-9838-4245-91B8-EFBAFE2D8B44}" type="datetime2">
              <a:rPr lang="en-US" smtClean="0"/>
              <a:t>Monday, July 17, 2023</a:t>
            </a:fld>
            <a:endParaRPr lang="en-US" dirty="0"/>
          </a:p>
        </p:txBody>
      </p:sp>
      <p:sp>
        <p:nvSpPr>
          <p:cNvPr id="6" name="Footer Placeholder 5"/>
          <p:cNvSpPr>
            <a:spLocks noGrp="1"/>
          </p:cNvSpPr>
          <p:nvPr>
            <p:ph type="ftr" sz="quarter" idx="11"/>
          </p:nvPr>
        </p:nvSpPr>
        <p:spPr/>
        <p:txBody>
          <a:bodyPr/>
          <a:lstStyle/>
          <a:p>
            <a:r>
              <a:rPr lang="en-US" dirty="0"/>
              <a:t>Sample Footer Text</a:t>
            </a:r>
          </a:p>
        </p:txBody>
      </p:sp>
      <p:sp>
        <p:nvSpPr>
          <p:cNvPr id="7" name="Slide Number Placeholder 6"/>
          <p:cNvSpPr>
            <a:spLocks noGrp="1"/>
          </p:cNvSpPr>
          <p:nvPr>
            <p:ph type="sldNum" sz="quarter" idx="12"/>
          </p:nvPr>
        </p:nvSpPr>
        <p:spPr/>
        <p:txBody>
          <a:bodyPr/>
          <a:lstStyle/>
          <a:p>
            <a:fld id="{0D309695-DEC3-40DA-9DF5-330280C9D0E8}"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83167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51D3F6BF-A585-41F8-88DF-7E5D069F892A}" type="datetime2">
              <a:rPr lang="en-US" smtClean="0"/>
              <a:t>Monday, July 17, 2023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r>
              <a:rPr lang="en-US" dirty="0"/>
              <a:t>Sample Footer Text</a:t>
            </a:r>
          </a:p>
        </p:txBody>
      </p:sp>
      <p:sp>
        <p:nvSpPr>
          <p:cNvPr id="7" name="Slide Number Placeholder 6"/>
          <p:cNvSpPr>
            <a:spLocks noGrp="1"/>
          </p:cNvSpPr>
          <p:nvPr>
            <p:ph type="sldNum" sz="quarter" idx="12"/>
          </p:nvPr>
        </p:nvSpPr>
        <p:spPr/>
        <p:txBody>
          <a:bodyPr/>
          <a:lstStyle/>
          <a:p>
            <a:fld id="{0D309695-DEC3-40DA-9DF5-330280C9D0E8}"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71080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accent1">
                <a:lumMod val="40000"/>
                <a:lumOff val="6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256C2ED-54A4-480D-B5C8-65C0D62359B9}" type="datetime2">
              <a:rPr lang="en-US" smtClean="0"/>
              <a:pPr/>
              <a:t>Monday, July 17, 2023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spc="200" dirty="0"/>
              <a:t>Sample Footer Text</a:t>
            </a: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0D309695-DEC3-40DA-9DF5-330280C9D0E8}"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2287091"/>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027082/2021_RP_Lookup_tool.xlsx" TargetMode="External"/><Relationship Id="rId2" Type="http://schemas.openxmlformats.org/officeDocument/2006/relationships/hyperlink" Target="https://nroshplus.regulatorofsocialhousing.org.uk/Help/NROSHGuideLADR.pdf" TargetMode="External"/><Relationship Id="rId1" Type="http://schemas.openxmlformats.org/officeDocument/2006/relationships/slideLayout" Target="../slideLayouts/slideLayout7.xml"/><Relationship Id="rId5" Type="http://schemas.openxmlformats.org/officeDocument/2006/relationships/hyperlink" Target="https://www.ons.gov.uk/methodology/geography/ukgeographies/administrativegeography/england" TargetMode="External"/><Relationship Id="rId4" Type="http://schemas.openxmlformats.org/officeDocument/2006/relationships/hyperlink" Target="https://cambridgeshireinsight.org.uk/housing/local-housing-knowledge/our-housing-market/housing-market-bulletin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7.xml"/><Relationship Id="rId4" Type="http://schemas.openxmlformats.org/officeDocument/2006/relationships/chart" Target="../charts/char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chart" Target="../charts/chart21.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chart" Target="../charts/chart22.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hyperlink" Target="https://clockify.me/working-hours" TargetMode="External"/><Relationship Id="rId3" Type="http://schemas.openxmlformats.org/officeDocument/2006/relationships/hyperlink" Target="https://www.healthcareers.nhs.uk/working-health/working-nhs/nhs-pay-and-benefits/agenda-change-pay-rates/agenda-change-pay-rates" TargetMode="External"/><Relationship Id="rId7" Type="http://schemas.openxmlformats.org/officeDocument/2006/relationships/hyperlink" Target="https://www.skillsforcare.org.uk/Adult-Social-Care-Workforce-Data/Workforce-intelligence/publications/local-information/My-local-authority-area.aspx" TargetMode="External"/><Relationship Id="rId2" Type="http://schemas.openxmlformats.org/officeDocument/2006/relationships/hyperlink" Target="https://getintoteaching.education.gov.uk/salaries-and-benefits" TargetMode="External"/><Relationship Id="rId1" Type="http://schemas.openxmlformats.org/officeDocument/2006/relationships/slideLayout" Target="../slideLayouts/slideLayout7.xml"/><Relationship Id="rId6" Type="http://schemas.openxmlformats.org/officeDocument/2006/relationships/hyperlink" Target="https://nationalcareers.service.gov.uk/explore-careers" TargetMode="External"/><Relationship Id="rId5" Type="http://schemas.openxmlformats.org/officeDocument/2006/relationships/hyperlink" Target="https://www.ageuk.org.uk/information-advice/money-legal/pensions/state-pension/new-state-pension/#:~:text=The%20full%20rate%20of%20the%20new%20State%20Pension,can%20request%20a%20paper%20statement%20if%20you%20prefer." TargetMode="External"/><Relationship Id="rId4" Type="http://schemas.openxmlformats.org/officeDocument/2006/relationships/hyperlink" Target="https://www.gov.uk/national-minimum-wage-rate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hyperlink" Target="https://assets.publishing.service.gov.uk/government/uploads/system/uploads/attachment_data/file/1060141/2020-21_EHS_Headline_Report_revised.pdf" TargetMode="External"/><Relationship Id="rId3" Type="http://schemas.openxmlformats.org/officeDocument/2006/relationships/hyperlink" Target="https://assets.publishing.service.gov.uk/government/uploads/system/uploads/attachment_data/file/963104/RP_COMBINED_TOOL_2020_FINAL.xlsx" TargetMode="External"/><Relationship Id="rId7" Type="http://schemas.openxmlformats.org/officeDocument/2006/relationships/hyperlink" Target="https://www.gov.uk/government/collections/local-authority-housing-data" TargetMode="External"/><Relationship Id="rId2" Type="http://schemas.openxmlformats.org/officeDocument/2006/relationships/hyperlink" Target="https://assets.publishing.service.gov.uk/government/uploads/system/uploads/attachment_data/file/1034087/Live_Tables_1006-1009.ods" TargetMode="External"/><Relationship Id="rId1" Type="http://schemas.openxmlformats.org/officeDocument/2006/relationships/slideLayout" Target="../slideLayouts/slideLayout7.xml"/><Relationship Id="rId6" Type="http://schemas.openxmlformats.org/officeDocument/2006/relationships/hyperlink" Target="https://core.communities.gov.uk/" TargetMode="External"/><Relationship Id="rId5" Type="http://schemas.openxmlformats.org/officeDocument/2006/relationships/hyperlink" Target="https://assets.publishing.service.gov.uk/government/uploads/system/uploads/attachment_data/file/1084086/LiveTable253.ods" TargetMode="External"/><Relationship Id="rId4" Type="http://schemas.openxmlformats.org/officeDocument/2006/relationships/hyperlink" Target="https://assets.publishing.service.gov.uk/government/uploads/system/uploads/attachment_data/file/1027082/2021_RP_Lookup_tool.xlsx" TargetMode="External"/></Relationships>
</file>

<file path=ppt/slides/_rels/slide46.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s://www.peterborough.gov.uk/asset-library/imported-assets/SHMAFinalReport-2017.pdf" TargetMode="External"/><Relationship Id="rId2" Type="http://schemas.openxmlformats.org/officeDocument/2006/relationships/hyperlink" Target="https://cambridgeshireinsight.org.uk/wp-content/uploads/2021/10/CWS-Housing-Needs-of-Specific-Groups-Oct21.pdf"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s://www.nomisweb.co.uk/census/2011/ukmig009" TargetMode="External"/><Relationship Id="rId3" Type="http://schemas.openxmlformats.org/officeDocument/2006/relationships/hyperlink" Target="https://assets.publishing.service.gov.uk/government/uploads/system/uploads/attachment_data/file/1074203/LT_100.ods" TargetMode="External"/><Relationship Id="rId7" Type="http://schemas.openxmlformats.org/officeDocument/2006/relationships/hyperlink" Target="https://www.nomisweb.co.uk/census/2011/" TargetMode="External"/><Relationship Id="rId2" Type="http://schemas.openxmlformats.org/officeDocument/2006/relationships/hyperlink" Target="https://www.ons.gov.uk/peoplepopulationandcommunity/housing/datasets/subnationaldwellingstockbytenureestimates" TargetMode="External"/><Relationship Id="rId1" Type="http://schemas.openxmlformats.org/officeDocument/2006/relationships/slideLayout" Target="../slideLayouts/slideLayout7.xml"/><Relationship Id="rId6" Type="http://schemas.openxmlformats.org/officeDocument/2006/relationships/hyperlink" Target="https://www.ukcensusdata.com/st-edmundsbury-e07000204#sthash.nZt0oAuh.dpbs" TargetMode="External"/><Relationship Id="rId5" Type="http://schemas.openxmlformats.org/officeDocument/2006/relationships/hyperlink" Target="https://www.ukcensusdata.com/forest-heath-e07000201#sthash.7GMnR1HQ.dpbs" TargetMode="External"/><Relationship Id="rId4" Type="http://schemas.openxmlformats.org/officeDocument/2006/relationships/hyperlink" Target="https://cambridgeshireinsight.org.uk/population/reports/#/view-report/f7de925f5608420c825c4c0691de5af2/E07000012"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hyperlink" Target="mailto:sue.beecroft@cambridge.gov.uk" TargetMode="Externa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47" name="Rectangle 46">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038EE2C-93B5-40C1-8DFF-62140F060AA5}"/>
              </a:ext>
            </a:extLst>
          </p:cNvPr>
          <p:cNvSpPr>
            <a:spLocks noGrp="1"/>
          </p:cNvSpPr>
          <p:nvPr>
            <p:ph type="ctrTitle"/>
          </p:nvPr>
        </p:nvSpPr>
        <p:spPr>
          <a:xfrm>
            <a:off x="1557071" y="1584552"/>
            <a:ext cx="9099255" cy="2537251"/>
          </a:xfrm>
        </p:spPr>
        <p:txBody>
          <a:bodyPr vert="horz" lIns="91440" tIns="45720" rIns="91440" bIns="45720" rtlCol="0" anchor="ctr">
            <a:normAutofit/>
          </a:bodyPr>
          <a:lstStyle/>
          <a:p>
            <a:pPr algn="ctr"/>
            <a:r>
              <a:rPr lang="en-US" sz="7200" dirty="0">
                <a:solidFill>
                  <a:srgbClr val="454545"/>
                </a:solidFill>
              </a:rPr>
              <a:t>Housing affordability 2022</a:t>
            </a:r>
          </a:p>
        </p:txBody>
      </p:sp>
      <p:sp>
        <p:nvSpPr>
          <p:cNvPr id="3" name="Subtitle 2">
            <a:extLst>
              <a:ext uri="{FF2B5EF4-FFF2-40B4-BE49-F238E27FC236}">
                <a16:creationId xmlns:a16="http://schemas.microsoft.com/office/drawing/2014/main" id="{5F1AAFE8-D8BC-4A8F-AF0A-E25F6E895FB0}"/>
              </a:ext>
            </a:extLst>
          </p:cNvPr>
          <p:cNvSpPr>
            <a:spLocks noGrp="1"/>
          </p:cNvSpPr>
          <p:nvPr>
            <p:ph type="subTitle" idx="1"/>
          </p:nvPr>
        </p:nvSpPr>
        <p:spPr>
          <a:xfrm>
            <a:off x="1535372" y="4133234"/>
            <a:ext cx="9120954" cy="744373"/>
          </a:xfrm>
        </p:spPr>
        <p:txBody>
          <a:bodyPr vert="horz" lIns="91440" tIns="45720" rIns="91440" bIns="45720" rtlCol="0">
            <a:normAutofit/>
          </a:bodyPr>
          <a:lstStyle/>
          <a:p>
            <a:pPr algn="ctr"/>
            <a:r>
              <a:rPr lang="en-US" dirty="0">
                <a:solidFill>
                  <a:schemeClr val="accent1"/>
                </a:solidFill>
              </a:rPr>
              <a:t>The diamonds report:  </a:t>
            </a:r>
            <a:r>
              <a:rPr lang="en-US" b="1" dirty="0">
                <a:solidFill>
                  <a:schemeClr val="accent1"/>
                </a:solidFill>
              </a:rPr>
              <a:t>East CAMBRIDGESHIRE</a:t>
            </a:r>
          </a:p>
        </p:txBody>
      </p:sp>
      <p:pic>
        <p:nvPicPr>
          <p:cNvPr id="53" name="Picture 52">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5" name="Straight Connector 54">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2" name="Slide Number Placeholder 4">
            <a:extLst>
              <a:ext uri="{FF2B5EF4-FFF2-40B4-BE49-F238E27FC236}">
                <a16:creationId xmlns:a16="http://schemas.microsoft.com/office/drawing/2014/main" id="{D3A809C3-37E9-4DAD-9EAD-C9C3400907B6}"/>
              </a:ext>
            </a:extLst>
          </p:cNvPr>
          <p:cNvSpPr>
            <a:spLocks noGrp="1"/>
          </p:cNvSpPr>
          <p:nvPr>
            <p:ph type="sldNum" sz="quarter" idx="12"/>
          </p:nvPr>
        </p:nvSpPr>
        <p:spPr>
          <a:xfrm>
            <a:off x="11417450" y="6354422"/>
            <a:ext cx="774550" cy="503578"/>
          </a:xfrm>
        </p:spPr>
        <p:txBody>
          <a:bodyPr>
            <a:normAutofit/>
          </a:bodyPr>
          <a:lstStyle/>
          <a:p>
            <a:pPr algn="ctr">
              <a:lnSpc>
                <a:spcPct val="90000"/>
              </a:lnSpc>
              <a:spcAft>
                <a:spcPts val="600"/>
              </a:spcAft>
            </a:pPr>
            <a:fld id="{0D309695-DEC3-40DA-9DF5-330280C9D0E8}" type="slidenum">
              <a:rPr lang="en-US" smtClean="0"/>
              <a:pPr algn="ctr">
                <a:lnSpc>
                  <a:spcPct val="90000"/>
                </a:lnSpc>
                <a:spcAft>
                  <a:spcPts val="600"/>
                </a:spcAft>
              </a:pPr>
              <a:t>1</a:t>
            </a:fld>
            <a:endParaRPr lang="en-US" dirty="0"/>
          </a:p>
        </p:txBody>
      </p:sp>
    </p:spTree>
    <p:extLst>
      <p:ext uri="{BB962C8B-B14F-4D97-AF65-F5344CB8AC3E}">
        <p14:creationId xmlns:p14="http://schemas.microsoft.com/office/powerpoint/2010/main" val="313629952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5D49DF4B-57D9-4A6E-88A5-4EE518C3A3F2}"/>
              </a:ext>
            </a:extLst>
          </p:cNvPr>
          <p:cNvGraphicFramePr>
            <a:graphicFrameLocks/>
          </p:cNvGraphicFramePr>
          <p:nvPr>
            <p:extLst>
              <p:ext uri="{D42A27DB-BD31-4B8C-83A1-F6EECF244321}">
                <p14:modId xmlns:p14="http://schemas.microsoft.com/office/powerpoint/2010/main" val="79085678"/>
              </p:ext>
            </p:extLst>
          </p:nvPr>
        </p:nvGraphicFramePr>
        <p:xfrm>
          <a:off x="119017" y="1433687"/>
          <a:ext cx="7797073" cy="458915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2F9FE33A-296F-4F70-B193-0F96B177B1E7}"/>
              </a:ext>
            </a:extLst>
          </p:cNvPr>
          <p:cNvSpPr>
            <a:spLocks noGrp="1"/>
          </p:cNvSpPr>
          <p:nvPr>
            <p:ph type="title"/>
          </p:nvPr>
        </p:nvSpPr>
        <p:spPr>
          <a:xfrm>
            <a:off x="638881" y="417576"/>
            <a:ext cx="10909640" cy="1016111"/>
          </a:xfrm>
        </p:spPr>
        <p:txBody>
          <a:bodyPr vert="horz" lIns="91440" tIns="45720" rIns="91440" bIns="45720" rtlCol="0" anchor="ctr">
            <a:normAutofit/>
          </a:bodyPr>
          <a:lstStyle/>
          <a:p>
            <a:r>
              <a:rPr lang="en-US" sz="3600" dirty="0"/>
              <a:t>household</a:t>
            </a:r>
            <a:r>
              <a:rPr lang="en-US" kern="1200" dirty="0">
                <a:solidFill>
                  <a:schemeClr val="tx1"/>
                </a:solidFill>
                <a:latin typeface="+mj-lt"/>
                <a:ea typeface="+mj-ea"/>
                <a:cs typeface="+mj-cs"/>
              </a:rPr>
              <a:t> </a:t>
            </a:r>
            <a:r>
              <a:rPr lang="en-US" sz="3600" dirty="0"/>
              <a:t>tenure</a:t>
            </a:r>
            <a:r>
              <a:rPr lang="en-US" kern="1200" dirty="0">
                <a:solidFill>
                  <a:schemeClr val="tx1"/>
                </a:solidFill>
                <a:latin typeface="+mj-lt"/>
                <a:ea typeface="+mj-ea"/>
                <a:cs typeface="+mj-cs"/>
              </a:rPr>
              <a:t> </a:t>
            </a:r>
            <a:r>
              <a:rPr lang="en-US" sz="3600" dirty="0"/>
              <a:t>&amp; beds</a:t>
            </a:r>
          </a:p>
        </p:txBody>
      </p:sp>
      <p:sp>
        <p:nvSpPr>
          <p:cNvPr id="4" name="Footer Placeholder 3">
            <a:extLst>
              <a:ext uri="{FF2B5EF4-FFF2-40B4-BE49-F238E27FC236}">
                <a16:creationId xmlns:a16="http://schemas.microsoft.com/office/drawing/2014/main" id="{9C49EA34-878B-4E85-9C56-D7884B5B6FE2}"/>
              </a:ext>
            </a:extLst>
          </p:cNvPr>
          <p:cNvSpPr>
            <a:spLocks noGrp="1"/>
          </p:cNvSpPr>
          <p:nvPr>
            <p:ph type="ftr" sz="quarter" idx="11"/>
          </p:nvPr>
        </p:nvSpPr>
        <p:spPr>
          <a:xfrm>
            <a:off x="0" y="6548799"/>
            <a:ext cx="4973915" cy="309201"/>
          </a:xfrm>
        </p:spPr>
        <p:txBody>
          <a:bodyPr/>
          <a:lstStyle/>
          <a:p>
            <a:r>
              <a:rPr lang="en-US" spc="200" dirty="0">
                <a:solidFill>
                  <a:schemeClr val="bg1"/>
                </a:solidFill>
              </a:rPr>
              <a:t>East Cambridgeshire</a:t>
            </a:r>
          </a:p>
        </p:txBody>
      </p:sp>
      <p:graphicFrame>
        <p:nvGraphicFramePr>
          <p:cNvPr id="5" name="Chart 4">
            <a:extLst>
              <a:ext uri="{FF2B5EF4-FFF2-40B4-BE49-F238E27FC236}">
                <a16:creationId xmlns:a16="http://schemas.microsoft.com/office/drawing/2014/main" id="{3BF11427-4EE5-4FC5-ABFC-D1941A5EF469}"/>
              </a:ext>
            </a:extLst>
          </p:cNvPr>
          <p:cNvGraphicFramePr>
            <a:graphicFrameLocks/>
          </p:cNvGraphicFramePr>
          <p:nvPr>
            <p:extLst>
              <p:ext uri="{D42A27DB-BD31-4B8C-83A1-F6EECF244321}">
                <p14:modId xmlns:p14="http://schemas.microsoft.com/office/powerpoint/2010/main" val="3858398233"/>
              </p:ext>
            </p:extLst>
          </p:nvPr>
        </p:nvGraphicFramePr>
        <p:xfrm>
          <a:off x="7270376" y="1433689"/>
          <a:ext cx="4736487" cy="4589159"/>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4">
            <a:extLst>
              <a:ext uri="{FF2B5EF4-FFF2-40B4-BE49-F238E27FC236}">
                <a16:creationId xmlns:a16="http://schemas.microsoft.com/office/drawing/2014/main" id="{B5B210EF-45D6-44BE-AC28-5E625F1CA193}"/>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10</a:t>
            </a:fld>
            <a:endParaRPr lang="en-US" dirty="0"/>
          </a:p>
        </p:txBody>
      </p:sp>
      <p:sp>
        <p:nvSpPr>
          <p:cNvPr id="3" name="Rectangle: Rounded Corners 2">
            <a:extLst>
              <a:ext uri="{FF2B5EF4-FFF2-40B4-BE49-F238E27FC236}">
                <a16:creationId xmlns:a16="http://schemas.microsoft.com/office/drawing/2014/main" id="{68E53794-1E10-8021-2244-AE9876818F5B}"/>
              </a:ext>
            </a:extLst>
          </p:cNvPr>
          <p:cNvSpPr/>
          <p:nvPr/>
        </p:nvSpPr>
        <p:spPr>
          <a:xfrm>
            <a:off x="8134213" y="6034815"/>
            <a:ext cx="3008812" cy="5788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The next slide helps us combine and compare size and tenure of homes</a:t>
            </a:r>
          </a:p>
        </p:txBody>
      </p:sp>
    </p:spTree>
    <p:extLst>
      <p:ext uri="{BB962C8B-B14F-4D97-AF65-F5344CB8AC3E}">
        <p14:creationId xmlns:p14="http://schemas.microsoft.com/office/powerpoint/2010/main" val="378201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C43E743A-8A82-4B6E-9F2E-3FAE0CE7E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A483D456-E198-436C-A576-DD3FEF6471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4" name="Title 1">
            <a:extLst>
              <a:ext uri="{FF2B5EF4-FFF2-40B4-BE49-F238E27FC236}">
                <a16:creationId xmlns:a16="http://schemas.microsoft.com/office/drawing/2014/main" id="{7ECF3C04-9374-442D-BF02-C218360C0C17}"/>
              </a:ext>
            </a:extLst>
          </p:cNvPr>
          <p:cNvSpPr txBox="1">
            <a:spLocks/>
          </p:cNvSpPr>
          <p:nvPr/>
        </p:nvSpPr>
        <p:spPr>
          <a:xfrm>
            <a:off x="1451580" y="804520"/>
            <a:ext cx="4176511" cy="1049235"/>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household tenure &amp; beds combined</a:t>
            </a:r>
          </a:p>
        </p:txBody>
      </p:sp>
      <p:sp>
        <p:nvSpPr>
          <p:cNvPr id="5" name="Rectangle 4">
            <a:extLst>
              <a:ext uri="{FF2B5EF4-FFF2-40B4-BE49-F238E27FC236}">
                <a16:creationId xmlns:a16="http://schemas.microsoft.com/office/drawing/2014/main" id="{B99AC481-11CE-42FE-BF55-6220D1D50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6" name="TextBox 5">
            <a:extLst>
              <a:ext uri="{FF2B5EF4-FFF2-40B4-BE49-F238E27FC236}">
                <a16:creationId xmlns:a16="http://schemas.microsoft.com/office/drawing/2014/main" id="{C4F05922-E384-46DC-B203-7E0B98192C8E}"/>
              </a:ext>
            </a:extLst>
          </p:cNvPr>
          <p:cNvSpPr txBox="1"/>
          <p:nvPr/>
        </p:nvSpPr>
        <p:spPr>
          <a:xfrm>
            <a:off x="1451581" y="2015732"/>
            <a:ext cx="4172212" cy="3450613"/>
          </a:xfrm>
          <a:prstGeom prst="rect">
            <a:avLst/>
          </a:prstGeom>
        </p:spPr>
        <p:txBody>
          <a:bodyPr vert="horz" lIns="91440" tIns="45720" rIns="91440" bIns="45720" rtlCol="0" anchor="t">
            <a:normAutofit/>
          </a:bodyPr>
          <a:lstStyle/>
          <a:p>
            <a:pPr marL="285750" indent="-285750" defTabSz="914400">
              <a:lnSpc>
                <a:spcPct val="120000"/>
              </a:lnSpc>
              <a:spcAft>
                <a:spcPts val="600"/>
              </a:spcAft>
              <a:buClr>
                <a:schemeClr val="accent1"/>
              </a:buClr>
              <a:buSzPct val="100000"/>
              <a:buFont typeface="Arial" panose="020B0604020202020204" pitchFamily="34" charset="0"/>
              <a:buChar char="•"/>
            </a:pPr>
            <a:r>
              <a:rPr lang="en-US" dirty="0"/>
              <a:t>This pie chart combines Census 2011 household data on broad tenure group and number of bedrooms.</a:t>
            </a:r>
          </a:p>
          <a:p>
            <a:pPr indent="-228600" defTabSz="914400">
              <a:lnSpc>
                <a:spcPct val="120000"/>
              </a:lnSpc>
              <a:spcAft>
                <a:spcPts val="600"/>
              </a:spcAft>
              <a:buClr>
                <a:schemeClr val="accent1"/>
              </a:buClr>
              <a:buSzPct val="100000"/>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FE788F07-1502-4BA0-9E62-FD951AB5930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8" name="Slide Number Placeholder 4">
            <a:extLst>
              <a:ext uri="{FF2B5EF4-FFF2-40B4-BE49-F238E27FC236}">
                <a16:creationId xmlns:a16="http://schemas.microsoft.com/office/drawing/2014/main" id="{8B87D836-0946-4E98-959D-2DBB42E283AC}"/>
              </a:ext>
            </a:extLst>
          </p:cNvPr>
          <p:cNvSpPr>
            <a:spLocks noGrp="1"/>
          </p:cNvSpPr>
          <p:nvPr>
            <p:ph type="sldNum" sz="quarter" idx="12"/>
          </p:nvPr>
        </p:nvSpPr>
        <p:spPr>
          <a:xfrm>
            <a:off x="11380981" y="6354422"/>
            <a:ext cx="811019" cy="503578"/>
          </a:xfrm>
        </p:spPr>
        <p:txBody>
          <a:bodyPr vert="horz" lIns="91440" tIns="45720" rIns="91440" bIns="45720" rtlCol="0" anchor="t">
            <a:normAutofit/>
          </a:bodyPr>
          <a:lstStyle/>
          <a:p>
            <a:pPr>
              <a:lnSpc>
                <a:spcPct val="90000"/>
              </a:lnSpc>
              <a:spcAft>
                <a:spcPts val="600"/>
              </a:spcAft>
            </a:pPr>
            <a:fld id="{0D309695-DEC3-40DA-9DF5-330280C9D0E8}" type="slidenum">
              <a:rPr lang="en-US" smtClean="0"/>
              <a:pPr>
                <a:lnSpc>
                  <a:spcPct val="90000"/>
                </a:lnSpc>
                <a:spcAft>
                  <a:spcPts val="600"/>
                </a:spcAft>
              </a:pPr>
              <a:t>11</a:t>
            </a:fld>
            <a:endParaRPr lang="en-US" dirty="0"/>
          </a:p>
        </p:txBody>
      </p:sp>
      <p:cxnSp>
        <p:nvCxnSpPr>
          <p:cNvPr id="9" name="Straight Connector 8">
            <a:extLst>
              <a:ext uri="{FF2B5EF4-FFF2-40B4-BE49-F238E27FC236}">
                <a16:creationId xmlns:a16="http://schemas.microsoft.com/office/drawing/2014/main" id="{19258F7A-D810-4C87-8626-34B0744E59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1" name="Footer Placeholder 3">
            <a:extLst>
              <a:ext uri="{FF2B5EF4-FFF2-40B4-BE49-F238E27FC236}">
                <a16:creationId xmlns:a16="http://schemas.microsoft.com/office/drawing/2014/main" id="{411F41F8-88B6-41F8-A7C2-D6936B5B234E}"/>
              </a:ext>
            </a:extLst>
          </p:cNvPr>
          <p:cNvSpPr>
            <a:spLocks noGrp="1"/>
          </p:cNvSpPr>
          <p:nvPr>
            <p:ph type="ftr" sz="quarter" idx="11"/>
          </p:nvPr>
        </p:nvSpPr>
        <p:spPr>
          <a:xfrm>
            <a:off x="0" y="6548799"/>
            <a:ext cx="4973915" cy="309201"/>
          </a:xfrm>
        </p:spPr>
        <p:txBody>
          <a:bodyPr/>
          <a:lstStyle/>
          <a:p>
            <a:r>
              <a:rPr lang="en-US" spc="200" dirty="0">
                <a:solidFill>
                  <a:schemeClr val="bg1"/>
                </a:solidFill>
              </a:rPr>
              <a:t>East Cambridgeshire</a:t>
            </a:r>
          </a:p>
        </p:txBody>
      </p:sp>
      <mc:AlternateContent xmlns:mc="http://schemas.openxmlformats.org/markup-compatibility/2006" xmlns:cx1="http://schemas.microsoft.com/office/drawing/2015/9/8/chartex">
        <mc:Choice Requires="cx1">
          <p:graphicFrame>
            <p:nvGraphicFramePr>
              <p:cNvPr id="12" name="Chart 11">
                <a:extLst>
                  <a:ext uri="{FF2B5EF4-FFF2-40B4-BE49-F238E27FC236}">
                    <a16:creationId xmlns:a16="http://schemas.microsoft.com/office/drawing/2014/main" id="{6B7B4A9B-4DE8-4E8A-98A5-587CDFFF36E3}"/>
                  </a:ext>
                </a:extLst>
              </p:cNvPr>
              <p:cNvGraphicFramePr>
                <a:graphicFrameLocks/>
              </p:cNvGraphicFramePr>
              <p:nvPr>
                <p:extLst>
                  <p:ext uri="{D42A27DB-BD31-4B8C-83A1-F6EECF244321}">
                    <p14:modId xmlns:p14="http://schemas.microsoft.com/office/powerpoint/2010/main" val="405657792"/>
                  </p:ext>
                </p:extLst>
              </p:nvPr>
            </p:nvGraphicFramePr>
            <p:xfrm>
              <a:off x="6095849" y="238092"/>
              <a:ext cx="5826034" cy="566238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2" name="Chart 11">
                <a:extLst>
                  <a:ext uri="{FF2B5EF4-FFF2-40B4-BE49-F238E27FC236}">
                    <a16:creationId xmlns:a16="http://schemas.microsoft.com/office/drawing/2014/main" id="{6B7B4A9B-4DE8-4E8A-98A5-587CDFFF36E3}"/>
                  </a:ext>
                </a:extLst>
              </p:cNvPr>
              <p:cNvPicPr>
                <a:picLocks noGrp="1" noRot="1" noChangeAspect="1" noMove="1" noResize="1" noEditPoints="1" noAdjustHandles="1" noChangeArrowheads="1" noChangeShapeType="1"/>
              </p:cNvPicPr>
              <p:nvPr/>
            </p:nvPicPr>
            <p:blipFill>
              <a:blip r:embed="rId4"/>
              <a:stretch>
                <a:fillRect/>
              </a:stretch>
            </p:blipFill>
            <p:spPr>
              <a:xfrm>
                <a:off x="6095849" y="238092"/>
                <a:ext cx="5826034" cy="5662380"/>
              </a:xfrm>
              <a:prstGeom prst="rect">
                <a:avLst/>
              </a:prstGeom>
            </p:spPr>
          </p:pic>
        </mc:Fallback>
      </mc:AlternateContent>
      <p:sp>
        <p:nvSpPr>
          <p:cNvPr id="10" name="TextBox 9">
            <a:extLst>
              <a:ext uri="{FF2B5EF4-FFF2-40B4-BE49-F238E27FC236}">
                <a16:creationId xmlns:a16="http://schemas.microsoft.com/office/drawing/2014/main" id="{D11C89FD-59B0-6D99-CBF1-DA8018779910}"/>
              </a:ext>
            </a:extLst>
          </p:cNvPr>
          <p:cNvSpPr txBox="1"/>
          <p:nvPr/>
        </p:nvSpPr>
        <p:spPr>
          <a:xfrm>
            <a:off x="1451581" y="3425460"/>
            <a:ext cx="4172212" cy="1532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1400" dirty="0"/>
              <a:t>This pie highlights the broad tenure and size breakdown in East Cambs, with more owned homes than rented. Owned homes see a good number of 2, 3 and 4 beds but few 1 beds, while private and social rented tend to favour 1, 2 and 3 beds, with very few 4 or 5 bed social rented homes</a:t>
            </a:r>
          </a:p>
        </p:txBody>
      </p:sp>
    </p:spTree>
    <p:extLst>
      <p:ext uri="{BB962C8B-B14F-4D97-AF65-F5344CB8AC3E}">
        <p14:creationId xmlns:p14="http://schemas.microsoft.com/office/powerpoint/2010/main" val="178907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8" name="Straight Connector 17">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2" name="Rectangle 21">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472AA924-7132-4E4B-9B6C-6A88C4A7105A}"/>
              </a:ext>
            </a:extLst>
          </p:cNvPr>
          <p:cNvSpPr txBox="1">
            <a:spLocks/>
          </p:cNvSpPr>
          <p:nvPr/>
        </p:nvSpPr>
        <p:spPr>
          <a:xfrm>
            <a:off x="659301" y="1474969"/>
            <a:ext cx="3147788" cy="1868760"/>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spcAft>
                <a:spcPts val="600"/>
              </a:spcAft>
            </a:pPr>
            <a:r>
              <a:rPr lang="en-US" sz="3200" dirty="0"/>
              <a:t>Comparing Household tenure &amp; beds </a:t>
            </a:r>
            <a:endParaRPr lang="en-US" sz="3300" dirty="0"/>
          </a:p>
        </p:txBody>
      </p:sp>
      <p:cxnSp>
        <p:nvCxnSpPr>
          <p:cNvPr id="26" name="Straight Connector 25">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8" name="Group 27">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9" name="Rectangle 28">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2" name="Rectangle 31">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Picture 33">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6" name="Straight Connector 35">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33" name="Chart 32">
            <a:extLst>
              <a:ext uri="{FF2B5EF4-FFF2-40B4-BE49-F238E27FC236}">
                <a16:creationId xmlns:a16="http://schemas.microsoft.com/office/drawing/2014/main" id="{E5CAEAA7-BEB9-4050-8E06-4ED88B5A4F2C}"/>
              </a:ext>
            </a:extLst>
          </p:cNvPr>
          <p:cNvGraphicFramePr>
            <a:graphicFrameLocks/>
          </p:cNvGraphicFramePr>
          <p:nvPr>
            <p:extLst>
              <p:ext uri="{D42A27DB-BD31-4B8C-83A1-F6EECF244321}">
                <p14:modId xmlns:p14="http://schemas.microsoft.com/office/powerpoint/2010/main" val="3164922169"/>
              </p:ext>
            </p:extLst>
          </p:nvPr>
        </p:nvGraphicFramePr>
        <p:xfrm>
          <a:off x="4464747" y="944501"/>
          <a:ext cx="6583680" cy="4168799"/>
        </p:xfrm>
        <a:graphic>
          <a:graphicData uri="http://schemas.openxmlformats.org/drawingml/2006/chart">
            <c:chart xmlns:c="http://schemas.openxmlformats.org/drawingml/2006/chart" xmlns:r="http://schemas.openxmlformats.org/officeDocument/2006/relationships" r:id="rId3"/>
          </a:graphicData>
        </a:graphic>
      </p:graphicFrame>
      <p:sp>
        <p:nvSpPr>
          <p:cNvPr id="35" name="Rectangle: Rounded Corners 34">
            <a:extLst>
              <a:ext uri="{FF2B5EF4-FFF2-40B4-BE49-F238E27FC236}">
                <a16:creationId xmlns:a16="http://schemas.microsoft.com/office/drawing/2014/main" id="{F6284102-B9E2-4CE2-9DEE-20CDB44E5DF8}"/>
              </a:ext>
            </a:extLst>
          </p:cNvPr>
          <p:cNvSpPr/>
          <p:nvPr/>
        </p:nvSpPr>
        <p:spPr>
          <a:xfrm>
            <a:off x="9085007" y="307130"/>
            <a:ext cx="2898102" cy="817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More owned homes of all sizes, fewer social and private rented of all sizes</a:t>
            </a:r>
          </a:p>
        </p:txBody>
      </p:sp>
      <p:sp>
        <p:nvSpPr>
          <p:cNvPr id="19" name="Footer Placeholder 3">
            <a:extLst>
              <a:ext uri="{FF2B5EF4-FFF2-40B4-BE49-F238E27FC236}">
                <a16:creationId xmlns:a16="http://schemas.microsoft.com/office/drawing/2014/main" id="{3D685931-A315-4F0F-9289-289017CC1C48}"/>
              </a:ext>
            </a:extLst>
          </p:cNvPr>
          <p:cNvSpPr>
            <a:spLocks noGrp="1"/>
          </p:cNvSpPr>
          <p:nvPr>
            <p:ph type="ftr" sz="quarter" idx="11"/>
          </p:nvPr>
        </p:nvSpPr>
        <p:spPr>
          <a:xfrm>
            <a:off x="0" y="6548799"/>
            <a:ext cx="4973915" cy="309201"/>
          </a:xfrm>
        </p:spPr>
        <p:txBody>
          <a:bodyPr/>
          <a:lstStyle/>
          <a:p>
            <a:r>
              <a:rPr lang="en-US" spc="200" dirty="0">
                <a:solidFill>
                  <a:schemeClr val="bg1"/>
                </a:solidFill>
              </a:rPr>
              <a:t>East Cambridgeshire</a:t>
            </a:r>
          </a:p>
        </p:txBody>
      </p:sp>
      <p:sp>
        <p:nvSpPr>
          <p:cNvPr id="21" name="Slide Number Placeholder 4">
            <a:extLst>
              <a:ext uri="{FF2B5EF4-FFF2-40B4-BE49-F238E27FC236}">
                <a16:creationId xmlns:a16="http://schemas.microsoft.com/office/drawing/2014/main" id="{3CCEF5F3-53BF-4307-BE16-96A17675EEBF}"/>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12</a:t>
            </a:fld>
            <a:endParaRPr lang="en-US" dirty="0"/>
          </a:p>
        </p:txBody>
      </p:sp>
      <p:sp>
        <p:nvSpPr>
          <p:cNvPr id="3" name="TextBox 2">
            <a:extLst>
              <a:ext uri="{FF2B5EF4-FFF2-40B4-BE49-F238E27FC236}">
                <a16:creationId xmlns:a16="http://schemas.microsoft.com/office/drawing/2014/main" id="{D3EB8EA6-D91F-C457-7B49-34A7AB70D8E9}"/>
              </a:ext>
            </a:extLst>
          </p:cNvPr>
          <p:cNvSpPr txBox="1"/>
          <p:nvPr/>
        </p:nvSpPr>
        <p:spPr>
          <a:xfrm>
            <a:off x="652496" y="3684285"/>
            <a:ext cx="3177235" cy="1782060"/>
          </a:xfrm>
          <a:prstGeom prst="rect">
            <a:avLst/>
          </a:prstGeom>
        </p:spPr>
        <p:txBody>
          <a:bodyPr vert="horz" lIns="91440" tIns="45720" rIns="91440" bIns="45720" rtlCol="0" anchor="t">
            <a:normAutofit fontScale="92500"/>
          </a:bodyPr>
          <a:lstStyle/>
          <a:p>
            <a:pPr defTabSz="914400">
              <a:lnSpc>
                <a:spcPct val="120000"/>
              </a:lnSpc>
              <a:spcAft>
                <a:spcPts val="600"/>
              </a:spcAft>
              <a:buClr>
                <a:schemeClr val="accent1"/>
              </a:buClr>
              <a:buSzPct val="100000"/>
            </a:pPr>
            <a:r>
              <a:rPr lang="en-US" dirty="0"/>
              <a:t>This chart combines Census 2011 household data on broad tenure group and number of bedrooms, and compares this district to the study area total (all)</a:t>
            </a:r>
          </a:p>
        </p:txBody>
      </p:sp>
    </p:spTree>
    <p:extLst>
      <p:ext uri="{BB962C8B-B14F-4D97-AF65-F5344CB8AC3E}">
        <p14:creationId xmlns:p14="http://schemas.microsoft.com/office/powerpoint/2010/main" val="417231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E33A-296F-4F70-B193-0F96B177B1E7}"/>
              </a:ext>
            </a:extLst>
          </p:cNvPr>
          <p:cNvSpPr>
            <a:spLocks noGrp="1"/>
          </p:cNvSpPr>
          <p:nvPr>
            <p:ph type="title"/>
          </p:nvPr>
        </p:nvSpPr>
        <p:spPr>
          <a:xfrm>
            <a:off x="1451580" y="804520"/>
            <a:ext cx="3530157" cy="1049235"/>
          </a:xfrm>
        </p:spPr>
        <p:txBody>
          <a:bodyPr vert="horz" lIns="91440" tIns="45720" rIns="91440" bIns="45720" rtlCol="0" anchor="ctr">
            <a:normAutofit/>
          </a:bodyPr>
          <a:lstStyle/>
          <a:p>
            <a:r>
              <a:rPr lang="en-US" sz="3600" dirty="0"/>
              <a:t>Likely</a:t>
            </a:r>
            <a:r>
              <a:rPr lang="en-US" dirty="0"/>
              <a:t> </a:t>
            </a:r>
            <a:r>
              <a:rPr lang="en-US" sz="3600" dirty="0"/>
              <a:t>movers</a:t>
            </a:r>
          </a:p>
        </p:txBody>
      </p:sp>
      <p:sp>
        <p:nvSpPr>
          <p:cNvPr id="11" name="Content Placeholder 10">
            <a:extLst>
              <a:ext uri="{FF2B5EF4-FFF2-40B4-BE49-F238E27FC236}">
                <a16:creationId xmlns:a16="http://schemas.microsoft.com/office/drawing/2014/main" id="{76E9FD0B-23A8-4313-95D7-31D8EFE297AB}"/>
              </a:ext>
            </a:extLst>
          </p:cNvPr>
          <p:cNvSpPr>
            <a:spLocks noGrp="1"/>
          </p:cNvSpPr>
          <p:nvPr>
            <p:ph sz="half" idx="1"/>
          </p:nvPr>
        </p:nvSpPr>
        <p:spPr>
          <a:xfrm>
            <a:off x="1451581" y="2015732"/>
            <a:ext cx="3526523" cy="3891292"/>
          </a:xfrm>
        </p:spPr>
        <p:txBody>
          <a:bodyPr vert="horz" lIns="91440" tIns="45720" rIns="91440" bIns="45720" rtlCol="0" anchor="t">
            <a:normAutofit fontScale="77500" lnSpcReduction="20000"/>
          </a:bodyPr>
          <a:lstStyle/>
          <a:p>
            <a:r>
              <a:rPr lang="en-US" dirty="0"/>
              <a:t>Census 2011 asked if a household had moved in the year leading up to Census night. Please see slide 5 for definitions, but in summary a </a:t>
            </a:r>
            <a:r>
              <a:rPr lang="en-GB" sz="2000" dirty="0">
                <a:solidFill>
                  <a:schemeClr val="tx1"/>
                </a:solidFill>
              </a:rPr>
              <a:t>‘wholly moving household’ is one where </a:t>
            </a:r>
            <a:r>
              <a:rPr lang="en-GB" sz="2000" u="sng" dirty="0">
                <a:solidFill>
                  <a:schemeClr val="tx1"/>
                </a:solidFill>
              </a:rPr>
              <a:t>all</a:t>
            </a:r>
            <a:r>
              <a:rPr lang="en-GB" sz="2000" dirty="0">
                <a:solidFill>
                  <a:schemeClr val="tx1"/>
                </a:solidFill>
              </a:rPr>
              <a:t> members of the household have moved from the same address.  A ‘partly moving household’ is where one or more members of the household have moved in the last year but </a:t>
            </a:r>
            <a:r>
              <a:rPr lang="en-GB" sz="2000" u="sng" dirty="0">
                <a:solidFill>
                  <a:schemeClr val="tx1"/>
                </a:solidFill>
              </a:rPr>
              <a:t>not all</a:t>
            </a:r>
            <a:r>
              <a:rPr lang="en-GB" sz="2000" dirty="0">
                <a:solidFill>
                  <a:schemeClr val="tx1"/>
                </a:solidFill>
              </a:rPr>
              <a:t> members have moved from the same address. </a:t>
            </a:r>
            <a:endParaRPr lang="en-US" dirty="0"/>
          </a:p>
          <a:p>
            <a:r>
              <a:rPr lang="en-US" dirty="0"/>
              <a:t>The pie chart shows the total movers for </a:t>
            </a:r>
            <a:r>
              <a:rPr lang="en-GB" dirty="0"/>
              <a:t>East Cambridgeshire. </a:t>
            </a:r>
            <a:endParaRPr lang="en-US" dirty="0"/>
          </a:p>
        </p:txBody>
      </p:sp>
      <p:sp>
        <p:nvSpPr>
          <p:cNvPr id="17" name="Footer Placeholder 3">
            <a:extLst>
              <a:ext uri="{FF2B5EF4-FFF2-40B4-BE49-F238E27FC236}">
                <a16:creationId xmlns:a16="http://schemas.microsoft.com/office/drawing/2014/main" id="{1480CBEF-5773-4BF7-8EDF-7D4631265AB8}"/>
              </a:ext>
            </a:extLst>
          </p:cNvPr>
          <p:cNvSpPr>
            <a:spLocks noGrp="1"/>
          </p:cNvSpPr>
          <p:nvPr>
            <p:ph type="ftr" sz="quarter" idx="11"/>
          </p:nvPr>
        </p:nvSpPr>
        <p:spPr>
          <a:xfrm>
            <a:off x="0" y="6548799"/>
            <a:ext cx="4973915" cy="309201"/>
          </a:xfrm>
        </p:spPr>
        <p:txBody>
          <a:bodyPr/>
          <a:lstStyle/>
          <a:p>
            <a:r>
              <a:rPr lang="en-US" spc="200" dirty="0">
                <a:solidFill>
                  <a:schemeClr val="bg1"/>
                </a:solidFill>
              </a:rPr>
              <a:t>East Cambridgeshire</a:t>
            </a:r>
          </a:p>
        </p:txBody>
      </p:sp>
      <p:graphicFrame>
        <p:nvGraphicFramePr>
          <p:cNvPr id="18" name="Chart 17">
            <a:extLst>
              <a:ext uri="{FF2B5EF4-FFF2-40B4-BE49-F238E27FC236}">
                <a16:creationId xmlns:a16="http://schemas.microsoft.com/office/drawing/2014/main" id="{B6A20172-380B-4E39-98C9-B7B2B100C797}"/>
              </a:ext>
            </a:extLst>
          </p:cNvPr>
          <p:cNvGraphicFramePr>
            <a:graphicFrameLocks/>
          </p:cNvGraphicFramePr>
          <p:nvPr>
            <p:extLst>
              <p:ext uri="{D42A27DB-BD31-4B8C-83A1-F6EECF244321}">
                <p14:modId xmlns:p14="http://schemas.microsoft.com/office/powerpoint/2010/main" val="692068311"/>
              </p:ext>
            </p:extLst>
          </p:nvPr>
        </p:nvGraphicFramePr>
        <p:xfrm>
          <a:off x="5898723" y="804520"/>
          <a:ext cx="5979512" cy="5102504"/>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4">
            <a:extLst>
              <a:ext uri="{FF2B5EF4-FFF2-40B4-BE49-F238E27FC236}">
                <a16:creationId xmlns:a16="http://schemas.microsoft.com/office/drawing/2014/main" id="{76683C97-1F71-4F7C-8D51-471CAA2935BF}"/>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13</a:t>
            </a:fld>
            <a:endParaRPr lang="en-US" dirty="0"/>
          </a:p>
        </p:txBody>
      </p:sp>
    </p:spTree>
    <p:extLst>
      <p:ext uri="{BB962C8B-B14F-4D97-AF65-F5344CB8AC3E}">
        <p14:creationId xmlns:p14="http://schemas.microsoft.com/office/powerpoint/2010/main" val="2011567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8CC2E-5728-4894-A70B-6C723A1BB9D2}"/>
              </a:ext>
            </a:extLst>
          </p:cNvPr>
          <p:cNvSpPr txBox="1">
            <a:spLocks/>
          </p:cNvSpPr>
          <p:nvPr/>
        </p:nvSpPr>
        <p:spPr>
          <a:xfrm>
            <a:off x="1246041" y="276002"/>
            <a:ext cx="9607661" cy="10563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3600" dirty="0"/>
              <a:t>Comparing likely movers</a:t>
            </a:r>
          </a:p>
        </p:txBody>
      </p:sp>
      <p:graphicFrame>
        <p:nvGraphicFramePr>
          <p:cNvPr id="3" name="Chart 2">
            <a:extLst>
              <a:ext uri="{FF2B5EF4-FFF2-40B4-BE49-F238E27FC236}">
                <a16:creationId xmlns:a16="http://schemas.microsoft.com/office/drawing/2014/main" id="{795562EE-7E2B-4B08-8A2C-FCD21216E39C}"/>
              </a:ext>
            </a:extLst>
          </p:cNvPr>
          <p:cNvGraphicFramePr>
            <a:graphicFrameLocks/>
          </p:cNvGraphicFramePr>
          <p:nvPr>
            <p:extLst>
              <p:ext uri="{D42A27DB-BD31-4B8C-83A1-F6EECF244321}">
                <p14:modId xmlns:p14="http://schemas.microsoft.com/office/powerpoint/2010/main" val="1863665504"/>
              </p:ext>
            </p:extLst>
          </p:nvPr>
        </p:nvGraphicFramePr>
        <p:xfrm>
          <a:off x="6519069" y="1207911"/>
          <a:ext cx="5509110" cy="48459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E07E1115-53FB-49F6-9CFD-FC99F64D348B}"/>
              </a:ext>
            </a:extLst>
          </p:cNvPr>
          <p:cNvGraphicFramePr>
            <a:graphicFrameLocks/>
          </p:cNvGraphicFramePr>
          <p:nvPr>
            <p:extLst>
              <p:ext uri="{D42A27DB-BD31-4B8C-83A1-F6EECF244321}">
                <p14:modId xmlns:p14="http://schemas.microsoft.com/office/powerpoint/2010/main" val="1948408046"/>
              </p:ext>
            </p:extLst>
          </p:nvPr>
        </p:nvGraphicFramePr>
        <p:xfrm>
          <a:off x="704931" y="1207911"/>
          <a:ext cx="5509110" cy="4845925"/>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Rounded Corners 5">
            <a:extLst>
              <a:ext uri="{FF2B5EF4-FFF2-40B4-BE49-F238E27FC236}">
                <a16:creationId xmlns:a16="http://schemas.microsoft.com/office/drawing/2014/main" id="{1F804B3D-CA54-4A60-BC17-7F91B454383A}"/>
              </a:ext>
            </a:extLst>
          </p:cNvPr>
          <p:cNvSpPr/>
          <p:nvPr/>
        </p:nvSpPr>
        <p:spPr>
          <a:xfrm>
            <a:off x="8098971" y="212540"/>
            <a:ext cx="4016577" cy="817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East Cambs has a lower % of households likely to move, with 16% movers compared to 18% across the study area.</a:t>
            </a:r>
          </a:p>
        </p:txBody>
      </p:sp>
      <p:sp>
        <p:nvSpPr>
          <p:cNvPr id="7" name="Footer Placeholder 3">
            <a:extLst>
              <a:ext uri="{FF2B5EF4-FFF2-40B4-BE49-F238E27FC236}">
                <a16:creationId xmlns:a16="http://schemas.microsoft.com/office/drawing/2014/main" id="{F3A7B052-3B6E-4C9C-9A72-1B4FAC697CEA}"/>
              </a:ext>
            </a:extLst>
          </p:cNvPr>
          <p:cNvSpPr>
            <a:spLocks noGrp="1"/>
          </p:cNvSpPr>
          <p:nvPr>
            <p:ph type="ftr" sz="quarter" idx="11"/>
          </p:nvPr>
        </p:nvSpPr>
        <p:spPr>
          <a:xfrm>
            <a:off x="0" y="6548799"/>
            <a:ext cx="4973915" cy="309201"/>
          </a:xfrm>
        </p:spPr>
        <p:txBody>
          <a:bodyPr/>
          <a:lstStyle/>
          <a:p>
            <a:r>
              <a:rPr lang="en-US" spc="200" dirty="0">
                <a:solidFill>
                  <a:schemeClr val="bg1"/>
                </a:solidFill>
              </a:rPr>
              <a:t>East Cambridgeshire</a:t>
            </a:r>
          </a:p>
        </p:txBody>
      </p:sp>
      <p:sp>
        <p:nvSpPr>
          <p:cNvPr id="8" name="Slide Number Placeholder 4">
            <a:extLst>
              <a:ext uri="{FF2B5EF4-FFF2-40B4-BE49-F238E27FC236}">
                <a16:creationId xmlns:a16="http://schemas.microsoft.com/office/drawing/2014/main" id="{6CAFBE68-2443-4B69-A9DE-A6373232CC34}"/>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14</a:t>
            </a:fld>
            <a:endParaRPr lang="en-US" dirty="0"/>
          </a:p>
        </p:txBody>
      </p:sp>
      <p:sp>
        <p:nvSpPr>
          <p:cNvPr id="4" name="TextBox 3">
            <a:extLst>
              <a:ext uri="{FF2B5EF4-FFF2-40B4-BE49-F238E27FC236}">
                <a16:creationId xmlns:a16="http://schemas.microsoft.com/office/drawing/2014/main" id="{B8120F43-FD1B-FA95-FF86-E76D4F071F85}"/>
              </a:ext>
            </a:extLst>
          </p:cNvPr>
          <p:cNvSpPr txBox="1"/>
          <p:nvPr/>
        </p:nvSpPr>
        <p:spPr>
          <a:xfrm>
            <a:off x="10209946" y="5505511"/>
            <a:ext cx="1818233" cy="578882"/>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sz="1400" dirty="0"/>
              <a:t>82% non-movers</a:t>
            </a:r>
          </a:p>
          <a:p>
            <a:pPr algn="ctr"/>
            <a:r>
              <a:rPr lang="en-GB" sz="1400" dirty="0"/>
              <a:t>18% movers</a:t>
            </a:r>
          </a:p>
        </p:txBody>
      </p:sp>
      <p:sp>
        <p:nvSpPr>
          <p:cNvPr id="10" name="TextBox 9">
            <a:extLst>
              <a:ext uri="{FF2B5EF4-FFF2-40B4-BE49-F238E27FC236}">
                <a16:creationId xmlns:a16="http://schemas.microsoft.com/office/drawing/2014/main" id="{4E3F3DFA-7C56-E415-9B66-5811FD5D2C10}"/>
              </a:ext>
            </a:extLst>
          </p:cNvPr>
          <p:cNvSpPr txBox="1"/>
          <p:nvPr/>
        </p:nvSpPr>
        <p:spPr>
          <a:xfrm>
            <a:off x="4387563" y="5432995"/>
            <a:ext cx="1818233" cy="578882"/>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sz="1400" dirty="0"/>
              <a:t>84% non-movers</a:t>
            </a:r>
          </a:p>
          <a:p>
            <a:pPr algn="ctr"/>
            <a:r>
              <a:rPr lang="en-GB" sz="1400" dirty="0"/>
              <a:t>16% movers</a:t>
            </a:r>
          </a:p>
        </p:txBody>
      </p:sp>
    </p:spTree>
    <p:extLst>
      <p:ext uri="{BB962C8B-B14F-4D97-AF65-F5344CB8AC3E}">
        <p14:creationId xmlns:p14="http://schemas.microsoft.com/office/powerpoint/2010/main" val="233399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E33A-296F-4F70-B193-0F96B177B1E7}"/>
              </a:ext>
            </a:extLst>
          </p:cNvPr>
          <p:cNvSpPr>
            <a:spLocks noGrp="1"/>
          </p:cNvSpPr>
          <p:nvPr>
            <p:ph type="title"/>
          </p:nvPr>
        </p:nvSpPr>
        <p:spPr>
          <a:xfrm>
            <a:off x="1451579" y="804519"/>
            <a:ext cx="4630599" cy="1049235"/>
          </a:xfrm>
        </p:spPr>
        <p:txBody>
          <a:bodyPr vert="horz" lIns="91440" tIns="45720" rIns="91440" bIns="45720" rtlCol="0" anchor="ctr">
            <a:noAutofit/>
          </a:bodyPr>
          <a:lstStyle/>
          <a:p>
            <a:r>
              <a:rPr lang="en-US" sz="3600" dirty="0"/>
              <a:t>Likely movers: detail</a:t>
            </a:r>
          </a:p>
        </p:txBody>
      </p:sp>
      <p:sp>
        <p:nvSpPr>
          <p:cNvPr id="11" name="Content Placeholder 10">
            <a:extLst>
              <a:ext uri="{FF2B5EF4-FFF2-40B4-BE49-F238E27FC236}">
                <a16:creationId xmlns:a16="http://schemas.microsoft.com/office/drawing/2014/main" id="{76E9FD0B-23A8-4313-95D7-31D8EFE297AB}"/>
              </a:ext>
            </a:extLst>
          </p:cNvPr>
          <p:cNvSpPr>
            <a:spLocks noGrp="1"/>
          </p:cNvSpPr>
          <p:nvPr>
            <p:ph sz="half" idx="1"/>
          </p:nvPr>
        </p:nvSpPr>
        <p:spPr>
          <a:xfrm>
            <a:off x="1451579" y="2015734"/>
            <a:ext cx="4536845" cy="4037747"/>
          </a:xfrm>
        </p:spPr>
        <p:txBody>
          <a:bodyPr vert="horz" lIns="91440" tIns="45720" rIns="91440" bIns="45720" rtlCol="0" anchor="t">
            <a:normAutofit fontScale="85000" lnSpcReduction="20000"/>
          </a:bodyPr>
          <a:lstStyle/>
          <a:p>
            <a:pPr>
              <a:lnSpc>
                <a:spcPct val="110000"/>
              </a:lnSpc>
            </a:pPr>
            <a:r>
              <a:rPr lang="en-US" dirty="0"/>
              <a:t>We can also look at movers / non movers by tenure. This is a guide only and we can’t make big assumptions based on the data, but useful to be aware of.</a:t>
            </a:r>
          </a:p>
          <a:p>
            <a:pPr>
              <a:lnSpc>
                <a:spcPct val="110000"/>
              </a:lnSpc>
            </a:pPr>
            <a:r>
              <a:rPr lang="en-GB" dirty="0"/>
              <a:t>For those that moved in the year before Census day 2011, for </a:t>
            </a:r>
            <a:r>
              <a:rPr lang="en-US" dirty="0"/>
              <a:t>East Cambridgeshire</a:t>
            </a:r>
            <a:r>
              <a:rPr lang="en-US" dirty="0">
                <a:solidFill>
                  <a:schemeClr val="accent3"/>
                </a:solidFill>
              </a:rPr>
              <a:t> </a:t>
            </a:r>
          </a:p>
          <a:p>
            <a:pPr lvl="1">
              <a:lnSpc>
                <a:spcPct val="110000"/>
              </a:lnSpc>
            </a:pPr>
            <a:r>
              <a:rPr lang="en-US" dirty="0"/>
              <a:t>45% of renters moved</a:t>
            </a:r>
          </a:p>
          <a:p>
            <a:pPr lvl="1">
              <a:lnSpc>
                <a:spcPct val="110000"/>
              </a:lnSpc>
            </a:pPr>
            <a:r>
              <a:rPr lang="en-US" dirty="0"/>
              <a:t>16% of owners with a mortgage or shared owners moved</a:t>
            </a:r>
          </a:p>
          <a:p>
            <a:pPr lvl="1">
              <a:lnSpc>
                <a:spcPct val="110000"/>
              </a:lnSpc>
            </a:pPr>
            <a:r>
              <a:rPr lang="en-US" dirty="0"/>
              <a:t>17% of social renters moved</a:t>
            </a:r>
          </a:p>
          <a:p>
            <a:pPr lvl="1">
              <a:lnSpc>
                <a:spcPct val="110000"/>
              </a:lnSpc>
            </a:pPr>
            <a:r>
              <a:rPr lang="en-US" dirty="0"/>
              <a:t>Only 9% of outright owners moved </a:t>
            </a:r>
          </a:p>
          <a:p>
            <a:pPr>
              <a:lnSpc>
                <a:spcPct val="110000"/>
              </a:lnSpc>
            </a:pPr>
            <a:r>
              <a:rPr lang="en-US" dirty="0"/>
              <a:t>Will compare 2021 Census results which will have several different influences, yet to be released…</a:t>
            </a:r>
          </a:p>
        </p:txBody>
      </p:sp>
      <p:sp>
        <p:nvSpPr>
          <p:cNvPr id="12" name="Footer Placeholder 3">
            <a:extLst>
              <a:ext uri="{FF2B5EF4-FFF2-40B4-BE49-F238E27FC236}">
                <a16:creationId xmlns:a16="http://schemas.microsoft.com/office/drawing/2014/main" id="{F792CEA8-8640-48B6-ACDD-EB5CC329A177}"/>
              </a:ext>
            </a:extLst>
          </p:cNvPr>
          <p:cNvSpPr>
            <a:spLocks noGrp="1"/>
          </p:cNvSpPr>
          <p:nvPr>
            <p:ph type="ftr" sz="quarter" idx="11"/>
          </p:nvPr>
        </p:nvSpPr>
        <p:spPr>
          <a:xfrm>
            <a:off x="0" y="6548799"/>
            <a:ext cx="4973915" cy="309201"/>
          </a:xfrm>
        </p:spPr>
        <p:txBody>
          <a:bodyPr/>
          <a:lstStyle/>
          <a:p>
            <a:r>
              <a:rPr lang="en-US" spc="200" dirty="0">
                <a:solidFill>
                  <a:schemeClr val="bg1"/>
                </a:solidFill>
              </a:rPr>
              <a:t>East Cambridgeshire</a:t>
            </a:r>
          </a:p>
        </p:txBody>
      </p:sp>
      <p:graphicFrame>
        <p:nvGraphicFramePr>
          <p:cNvPr id="13" name="Chart 12">
            <a:extLst>
              <a:ext uri="{FF2B5EF4-FFF2-40B4-BE49-F238E27FC236}">
                <a16:creationId xmlns:a16="http://schemas.microsoft.com/office/drawing/2014/main" id="{408382BC-A358-4090-9E05-7F969AF44B56}"/>
              </a:ext>
            </a:extLst>
          </p:cNvPr>
          <p:cNvGraphicFramePr>
            <a:graphicFrameLocks/>
          </p:cNvGraphicFramePr>
          <p:nvPr>
            <p:extLst>
              <p:ext uri="{D42A27DB-BD31-4B8C-83A1-F6EECF244321}">
                <p14:modId xmlns:p14="http://schemas.microsoft.com/office/powerpoint/2010/main" val="587440473"/>
              </p:ext>
            </p:extLst>
          </p:nvPr>
        </p:nvGraphicFramePr>
        <p:xfrm>
          <a:off x="6109822" y="654756"/>
          <a:ext cx="5731195" cy="5324704"/>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4">
            <a:extLst>
              <a:ext uri="{FF2B5EF4-FFF2-40B4-BE49-F238E27FC236}">
                <a16:creationId xmlns:a16="http://schemas.microsoft.com/office/drawing/2014/main" id="{E741E5DF-7503-4E30-B4B3-5EEA10E5E284}"/>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15</a:t>
            </a:fld>
            <a:endParaRPr lang="en-US" dirty="0"/>
          </a:p>
        </p:txBody>
      </p:sp>
    </p:spTree>
    <p:extLst>
      <p:ext uri="{BB962C8B-B14F-4D97-AF65-F5344CB8AC3E}">
        <p14:creationId xmlns:p14="http://schemas.microsoft.com/office/powerpoint/2010/main" val="2798924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D9A1E0-9845-6AA0-9E8A-02785B6A5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D471B575-5ED7-89E8-9EDC-FF7BD192568C}"/>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 name="Straight Connector 3">
            <a:extLst>
              <a:ext uri="{FF2B5EF4-FFF2-40B4-BE49-F238E27FC236}">
                <a16:creationId xmlns:a16="http://schemas.microsoft.com/office/drawing/2014/main" id="{D9A670BD-0843-17E2-391D-6DB4717000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CDF7D4A-CEF2-B999-F34C-5EA4686D2A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 name="Rectangle 5">
            <a:extLst>
              <a:ext uri="{FF2B5EF4-FFF2-40B4-BE49-F238E27FC236}">
                <a16:creationId xmlns:a16="http://schemas.microsoft.com/office/drawing/2014/main" id="{26F55DDC-1717-7681-DB48-2E04BD9C52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FAD91D6A-F1A0-B169-3632-CA15DFB042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Rectangle 7">
            <a:extLst>
              <a:ext uri="{FF2B5EF4-FFF2-40B4-BE49-F238E27FC236}">
                <a16:creationId xmlns:a16="http://schemas.microsoft.com/office/drawing/2014/main" id="{5BD01BF0-5582-FD52-792F-C1C36A7E85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25D998D-25E5-7564-3ACD-97EA8211C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D0A08DE-F7C0-C3FC-2B16-77B9431F8E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2D0C6FF8-F82B-DA1A-0F46-AD97CC0023D1}"/>
              </a:ext>
            </a:extLst>
          </p:cNvPr>
          <p:cNvSpPr txBox="1">
            <a:spLocks/>
          </p:cNvSpPr>
          <p:nvPr/>
        </p:nvSpPr>
        <p:spPr>
          <a:xfrm>
            <a:off x="1557071" y="1584552"/>
            <a:ext cx="9099255" cy="2537251"/>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7200" dirty="0">
                <a:solidFill>
                  <a:srgbClr val="454545"/>
                </a:solidFill>
              </a:rPr>
              <a:t>Income </a:t>
            </a:r>
          </a:p>
        </p:txBody>
      </p:sp>
      <p:sp>
        <p:nvSpPr>
          <p:cNvPr id="12" name="Text Placeholder 2">
            <a:extLst>
              <a:ext uri="{FF2B5EF4-FFF2-40B4-BE49-F238E27FC236}">
                <a16:creationId xmlns:a16="http://schemas.microsoft.com/office/drawing/2014/main" id="{8FEC9E67-E00E-6BC9-D0FE-51E5A8C74EBC}"/>
              </a:ext>
            </a:extLst>
          </p:cNvPr>
          <p:cNvSpPr txBox="1">
            <a:spLocks/>
          </p:cNvSpPr>
          <p:nvPr/>
        </p:nvSpPr>
        <p:spPr>
          <a:xfrm>
            <a:off x="1535372" y="3963468"/>
            <a:ext cx="9120954" cy="914140"/>
          </a:xfrm>
          <a:prstGeom prst="rect">
            <a:avLst/>
          </a:prstGeom>
        </p:spPr>
        <p:txBody>
          <a:bodyPr vert="horz" lIns="91440" tIns="91440" rIns="91440" bIns="91440" rtlCol="0">
            <a:normAutofit fontScale="925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ctr"/>
            <a:r>
              <a:rPr lang="en-US" cap="all" dirty="0">
                <a:solidFill>
                  <a:schemeClr val="accent1"/>
                </a:solidFill>
              </a:rPr>
              <a:t>Income distribution</a:t>
            </a:r>
          </a:p>
          <a:p>
            <a:pPr algn="ctr"/>
            <a:r>
              <a:rPr lang="en-US" cap="all" dirty="0">
                <a:solidFill>
                  <a:schemeClr val="accent1"/>
                </a:solidFill>
              </a:rPr>
              <a:t>change in income</a:t>
            </a:r>
          </a:p>
        </p:txBody>
      </p:sp>
      <p:pic>
        <p:nvPicPr>
          <p:cNvPr id="13" name="Picture 12">
            <a:extLst>
              <a:ext uri="{FF2B5EF4-FFF2-40B4-BE49-F238E27FC236}">
                <a16:creationId xmlns:a16="http://schemas.microsoft.com/office/drawing/2014/main" id="{F8A10012-0B48-6116-4E90-7FEA4181D5EB}"/>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20C4A423-0575-B3FB-67EE-9777E6F3E6E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5" name="Slide Number Placeholder 4">
            <a:extLst>
              <a:ext uri="{FF2B5EF4-FFF2-40B4-BE49-F238E27FC236}">
                <a16:creationId xmlns:a16="http://schemas.microsoft.com/office/drawing/2014/main" id="{8B561A2F-A32E-D133-5ED1-1CDB17092E8B}"/>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16</a:t>
            </a:fld>
            <a:endParaRPr lang="en-US" dirty="0"/>
          </a:p>
        </p:txBody>
      </p:sp>
      <p:sp>
        <p:nvSpPr>
          <p:cNvPr id="16" name="Footer Placeholder 3">
            <a:extLst>
              <a:ext uri="{FF2B5EF4-FFF2-40B4-BE49-F238E27FC236}">
                <a16:creationId xmlns:a16="http://schemas.microsoft.com/office/drawing/2014/main" id="{08A56293-D560-FAD2-EB7B-EA3C9A474149}"/>
              </a:ext>
            </a:extLst>
          </p:cNvPr>
          <p:cNvSpPr>
            <a:spLocks noGrp="1"/>
          </p:cNvSpPr>
          <p:nvPr>
            <p:ph type="ftr" sz="quarter" idx="11"/>
          </p:nvPr>
        </p:nvSpPr>
        <p:spPr>
          <a:xfrm>
            <a:off x="0" y="6548799"/>
            <a:ext cx="4973915" cy="309201"/>
          </a:xfrm>
        </p:spPr>
        <p:txBody>
          <a:bodyPr/>
          <a:lstStyle/>
          <a:p>
            <a:r>
              <a:rPr lang="en-US" spc="200" dirty="0">
                <a:solidFill>
                  <a:schemeClr val="bg1"/>
                </a:solidFill>
              </a:rPr>
              <a:t>East Cambridgeshire</a:t>
            </a:r>
          </a:p>
        </p:txBody>
      </p:sp>
    </p:spTree>
    <p:extLst>
      <p:ext uri="{BB962C8B-B14F-4D97-AF65-F5344CB8AC3E}">
        <p14:creationId xmlns:p14="http://schemas.microsoft.com/office/powerpoint/2010/main" val="2077522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79690-B963-28CB-456F-EFB5955D2151}"/>
              </a:ext>
            </a:extLst>
          </p:cNvPr>
          <p:cNvSpPr txBox="1">
            <a:spLocks/>
          </p:cNvSpPr>
          <p:nvPr/>
        </p:nvSpPr>
        <p:spPr>
          <a:xfrm>
            <a:off x="1447191" y="647401"/>
            <a:ext cx="9607661" cy="1056319"/>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Data used for incomes</a:t>
            </a:r>
          </a:p>
        </p:txBody>
      </p:sp>
      <p:sp>
        <p:nvSpPr>
          <p:cNvPr id="3" name="Content Placeholder 6">
            <a:extLst>
              <a:ext uri="{FF2B5EF4-FFF2-40B4-BE49-F238E27FC236}">
                <a16:creationId xmlns:a16="http://schemas.microsoft.com/office/drawing/2014/main" id="{2E87C816-AAA6-D0C8-42F2-C8F7028645DD}"/>
              </a:ext>
            </a:extLst>
          </p:cNvPr>
          <p:cNvSpPr txBox="1">
            <a:spLocks/>
          </p:cNvSpPr>
          <p:nvPr/>
        </p:nvSpPr>
        <p:spPr>
          <a:xfrm>
            <a:off x="1451579" y="2484379"/>
            <a:ext cx="9603275" cy="3611614"/>
          </a:xfrm>
          <a:prstGeom prst="rect">
            <a:avLst/>
          </a:prstGeom>
        </p:spPr>
        <p:txBody>
          <a:bodyPr vert="horz" lIns="91440" tIns="45720" rIns="91440" bIns="45720" rtlCol="0" anchor="t">
            <a:normAutofit fontScale="70000" lnSpcReduction="20000"/>
          </a:bodyPr>
          <a:lstStyle>
            <a:lvl1pPr marL="0" indent="0" algn="l" defTabSz="914400" rtl="0" eaLnBrk="1" latinLnBrk="0" hangingPunct="1">
              <a:lnSpc>
                <a:spcPct val="100000"/>
              </a:lnSpc>
              <a:spcBef>
                <a:spcPts val="1000"/>
              </a:spcBef>
              <a:buClr>
                <a:schemeClr val="accent1"/>
              </a:buClr>
              <a:buSzPct val="100000"/>
              <a:buFont typeface="Arial" panose="020B0604020202020204" pitchFamily="34" charset="0"/>
              <a:buNone/>
              <a:defRPr sz="2200" b="0" kern="1200" cap="all" baseline="0">
                <a:solidFill>
                  <a:schemeClr val="accent1"/>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2000" b="1" kern="1200" cap="none" baseline="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800" b="1" kern="120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cap="none" baseline="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baseline="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baseline="0">
                <a:solidFill>
                  <a:schemeClr val="tx1"/>
                </a:solidFill>
                <a:effectLst/>
                <a:latin typeface="+mn-lt"/>
                <a:ea typeface="+mn-ea"/>
                <a:cs typeface="+mn-cs"/>
              </a:defRPr>
            </a:lvl9pPr>
          </a:lstStyle>
          <a:p>
            <a:r>
              <a:rPr lang="en-GB" sz="2900" dirty="0"/>
              <a:t>About caci data</a:t>
            </a:r>
          </a:p>
          <a:p>
            <a:r>
              <a:rPr lang="en-GB" cap="none" dirty="0">
                <a:solidFill>
                  <a:schemeClr val="tx1"/>
                </a:solidFill>
              </a:rPr>
              <a:t>A firm called CACI developed away to provide consistent and reliable household income estimates at postcode level across the UK. It uses information from CACI's lifestyle database, ONS average weekly earnings and living costs &amp; food survey to build a consistent and statistically reliable model.  </a:t>
            </a:r>
          </a:p>
          <a:p>
            <a:r>
              <a:rPr lang="en-GB" cap="none" dirty="0">
                <a:solidFill>
                  <a:schemeClr val="tx1"/>
                </a:solidFill>
              </a:rPr>
              <a:t>Income is gross household income from all sources including earnings, benefits and investments. </a:t>
            </a:r>
          </a:p>
          <a:p>
            <a:r>
              <a:rPr lang="en-GB" cap="none" dirty="0">
                <a:solidFill>
                  <a:schemeClr val="tx1"/>
                </a:solidFill>
              </a:rPr>
              <a:t>The data is provided as mean, median and mode income, and also breaks down into £5,000 bands. </a:t>
            </a:r>
          </a:p>
          <a:p>
            <a:r>
              <a:rPr lang="en-GB" cap="none" dirty="0">
                <a:solidFill>
                  <a:schemeClr val="tx1"/>
                </a:solidFill>
              </a:rPr>
              <a:t>There are a number of households in the lowest income bands, who we would expect should be supported by the benefit system so no-one would be on an income of less than £5k per year. However there are typically students and adults of pensionable age and some disadvantaged families in this banding. </a:t>
            </a:r>
          </a:p>
          <a:p>
            <a:r>
              <a:rPr lang="en-GB" cap="none" dirty="0">
                <a:solidFill>
                  <a:schemeClr val="tx1"/>
                </a:solidFill>
              </a:rPr>
              <a:t>It is also important to note that benefits are claimed by people higher up the income spectrum, it is not the sole preserve of the poorest households; these benefits help many households on modest and middling incomes make ends meet. </a:t>
            </a:r>
          </a:p>
          <a:p>
            <a:r>
              <a:rPr lang="en-GB" cap="none" dirty="0">
                <a:solidFill>
                  <a:schemeClr val="tx1"/>
                </a:solidFill>
              </a:rPr>
              <a:t>CACI data is provided on a subscription basis, there is no web link to the source data. Local access comes via our subscription to Hometrack.</a:t>
            </a:r>
          </a:p>
          <a:p>
            <a:r>
              <a:rPr lang="en-GB" cap="none" dirty="0">
                <a:solidFill>
                  <a:schemeClr val="tx1"/>
                </a:solidFill>
              </a:rPr>
              <a:t>CACI stands for </a:t>
            </a:r>
            <a:r>
              <a:rPr lang="en-GB" b="1" cap="none" dirty="0">
                <a:solidFill>
                  <a:schemeClr val="tx1"/>
                </a:solidFill>
              </a:rPr>
              <a:t>C</a:t>
            </a:r>
            <a:r>
              <a:rPr lang="en-GB" cap="none" dirty="0">
                <a:solidFill>
                  <a:schemeClr val="tx1"/>
                </a:solidFill>
              </a:rPr>
              <a:t>onsolidated </a:t>
            </a:r>
            <a:r>
              <a:rPr lang="en-GB" b="1" cap="none" dirty="0">
                <a:solidFill>
                  <a:schemeClr val="tx1"/>
                </a:solidFill>
              </a:rPr>
              <a:t>A</a:t>
            </a:r>
            <a:r>
              <a:rPr lang="en-GB" cap="none" dirty="0">
                <a:solidFill>
                  <a:schemeClr val="tx1"/>
                </a:solidFill>
              </a:rPr>
              <a:t>nalysis </a:t>
            </a:r>
            <a:r>
              <a:rPr lang="en-GB" b="1" cap="none" dirty="0">
                <a:solidFill>
                  <a:schemeClr val="tx1"/>
                </a:solidFill>
              </a:rPr>
              <a:t>C</a:t>
            </a:r>
            <a:r>
              <a:rPr lang="en-GB" cap="none" dirty="0">
                <a:solidFill>
                  <a:schemeClr val="tx1"/>
                </a:solidFill>
              </a:rPr>
              <a:t>entre </a:t>
            </a:r>
            <a:r>
              <a:rPr lang="en-GB" b="1" cap="none" dirty="0">
                <a:solidFill>
                  <a:schemeClr val="tx1"/>
                </a:solidFill>
              </a:rPr>
              <a:t>I</a:t>
            </a:r>
            <a:r>
              <a:rPr lang="en-GB" cap="none" dirty="0">
                <a:solidFill>
                  <a:schemeClr val="tx1"/>
                </a:solidFill>
              </a:rPr>
              <a:t>ncorporated.</a:t>
            </a:r>
          </a:p>
        </p:txBody>
      </p:sp>
      <p:sp>
        <p:nvSpPr>
          <p:cNvPr id="4" name="Slide Number Placeholder 4">
            <a:extLst>
              <a:ext uri="{FF2B5EF4-FFF2-40B4-BE49-F238E27FC236}">
                <a16:creationId xmlns:a16="http://schemas.microsoft.com/office/drawing/2014/main" id="{9F1E6C7B-92F5-F9B5-2155-0BAF4D208360}"/>
              </a:ext>
            </a:extLst>
          </p:cNvPr>
          <p:cNvSpPr>
            <a:spLocks noGrp="1"/>
          </p:cNvSpPr>
          <p:nvPr>
            <p:ph type="sldNum" sz="quarter" idx="12"/>
          </p:nvPr>
        </p:nvSpPr>
        <p:spPr>
          <a:xfrm>
            <a:off x="11380981" y="6354422"/>
            <a:ext cx="811019" cy="503578"/>
          </a:xfrm>
        </p:spPr>
        <p:txBody>
          <a:bodyPr/>
          <a:lstStyle/>
          <a:p>
            <a:fld id="{0D309695-DEC3-40DA-9DF5-330280C9D0E8}" type="slidenum">
              <a:rPr lang="en-US" smtClean="0"/>
              <a:pPr/>
              <a:t>17</a:t>
            </a:fld>
            <a:endParaRPr lang="en-US" dirty="0"/>
          </a:p>
        </p:txBody>
      </p:sp>
      <p:graphicFrame>
        <p:nvGraphicFramePr>
          <p:cNvPr id="5" name="Table 4">
            <a:extLst>
              <a:ext uri="{FF2B5EF4-FFF2-40B4-BE49-F238E27FC236}">
                <a16:creationId xmlns:a16="http://schemas.microsoft.com/office/drawing/2014/main" id="{271F53C3-25F8-E8DB-F04F-4F8A55E98260}"/>
              </a:ext>
            </a:extLst>
          </p:cNvPr>
          <p:cNvGraphicFramePr>
            <a:graphicFrameLocks noGrp="1"/>
          </p:cNvGraphicFramePr>
          <p:nvPr>
            <p:extLst>
              <p:ext uri="{D42A27DB-BD31-4B8C-83A1-F6EECF244321}">
                <p14:modId xmlns:p14="http://schemas.microsoft.com/office/powerpoint/2010/main" val="2985472379"/>
              </p:ext>
            </p:extLst>
          </p:nvPr>
        </p:nvGraphicFramePr>
        <p:xfrm>
          <a:off x="1447191" y="1703720"/>
          <a:ext cx="9607661" cy="780659"/>
        </p:xfrm>
        <a:graphic>
          <a:graphicData uri="http://schemas.openxmlformats.org/drawingml/2006/table">
            <a:tbl>
              <a:tblPr firstRow="1" bandRow="1">
                <a:tableStyleId>{69012ECD-51FC-41F1-AA8D-1B2483CD663E}</a:tableStyleId>
              </a:tblPr>
              <a:tblGrid>
                <a:gridCol w="3891163">
                  <a:extLst>
                    <a:ext uri="{9D8B030D-6E8A-4147-A177-3AD203B41FA5}">
                      <a16:colId xmlns:a16="http://schemas.microsoft.com/office/drawing/2014/main" val="3927090664"/>
                    </a:ext>
                  </a:extLst>
                </a:gridCol>
                <a:gridCol w="3030583">
                  <a:extLst>
                    <a:ext uri="{9D8B030D-6E8A-4147-A177-3AD203B41FA5}">
                      <a16:colId xmlns:a16="http://schemas.microsoft.com/office/drawing/2014/main" val="3294435107"/>
                    </a:ext>
                  </a:extLst>
                </a:gridCol>
                <a:gridCol w="2685915">
                  <a:extLst>
                    <a:ext uri="{9D8B030D-6E8A-4147-A177-3AD203B41FA5}">
                      <a16:colId xmlns:a16="http://schemas.microsoft.com/office/drawing/2014/main" val="1344021028"/>
                    </a:ext>
                  </a:extLst>
                </a:gridCol>
              </a:tblGrid>
              <a:tr h="227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Sources</a:t>
                      </a:r>
                    </a:p>
                  </a:txBody>
                  <a:tcPr/>
                </a:tc>
                <a:tc>
                  <a:txBody>
                    <a:bodyPr/>
                    <a:lstStyle/>
                    <a:p>
                      <a:r>
                        <a:rPr lang="en-GB" sz="1200" b="0" dirty="0">
                          <a:latin typeface="+mn-lt"/>
                        </a:rPr>
                        <a:t>Links</a:t>
                      </a:r>
                    </a:p>
                  </a:txBody>
                  <a:tcPr/>
                </a:tc>
                <a:tc>
                  <a:txBody>
                    <a:bodyPr/>
                    <a:lstStyle/>
                    <a:p>
                      <a:r>
                        <a:rPr lang="en-GB" sz="1200" b="0" dirty="0">
                          <a:latin typeface="+mn-lt"/>
                        </a:rPr>
                        <a:t>Dates</a:t>
                      </a:r>
                    </a:p>
                  </a:txBody>
                  <a:tcPr/>
                </a:tc>
                <a:extLst>
                  <a:ext uri="{0D108BD9-81ED-4DB2-BD59-A6C34878D82A}">
                    <a16:rowId xmlns:a16="http://schemas.microsoft.com/office/drawing/2014/main" val="3923115101"/>
                  </a:ext>
                </a:extLst>
              </a:tr>
              <a:tr h="506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n-lt"/>
                        </a:rPr>
                        <a:t>CACI via Hometrack subscription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mn-lt"/>
                          <a:ea typeface="+mn-ea"/>
                          <a:cs typeface="+mn-cs"/>
                        </a:rPr>
                        <a:t>None (not open data)</a:t>
                      </a:r>
                    </a:p>
                  </a:txBody>
                  <a:tcPr marL="0" marR="0" marT="0" marB="0" anchor="ctr"/>
                </a:tc>
                <a:tc>
                  <a:txBody>
                    <a:bodyPr/>
                    <a:lstStyle/>
                    <a:p>
                      <a:pPr algn="l"/>
                      <a:r>
                        <a:rPr lang="en-GB" sz="1200" b="0" dirty="0">
                          <a:latin typeface="+mn-lt"/>
                        </a:rPr>
                        <a:t>Jan 2020 – Jan 2021 (updated May 2021)</a:t>
                      </a:r>
                    </a:p>
                  </a:txBody>
                  <a:tcPr anchor="ctr"/>
                </a:tc>
                <a:extLst>
                  <a:ext uri="{0D108BD9-81ED-4DB2-BD59-A6C34878D82A}">
                    <a16:rowId xmlns:a16="http://schemas.microsoft.com/office/drawing/2014/main" val="2279856294"/>
                  </a:ext>
                </a:extLst>
              </a:tr>
            </a:tbl>
          </a:graphicData>
        </a:graphic>
      </p:graphicFrame>
      <p:sp>
        <p:nvSpPr>
          <p:cNvPr id="6" name="Footer Placeholder 3">
            <a:extLst>
              <a:ext uri="{FF2B5EF4-FFF2-40B4-BE49-F238E27FC236}">
                <a16:creationId xmlns:a16="http://schemas.microsoft.com/office/drawing/2014/main" id="{6DF4A51B-E683-053B-0B89-875BC1A977E7}"/>
              </a:ext>
            </a:extLst>
          </p:cNvPr>
          <p:cNvSpPr>
            <a:spLocks noGrp="1"/>
          </p:cNvSpPr>
          <p:nvPr>
            <p:ph type="ftr" sz="quarter" idx="11"/>
          </p:nvPr>
        </p:nvSpPr>
        <p:spPr>
          <a:xfrm>
            <a:off x="0" y="6548799"/>
            <a:ext cx="4973915" cy="309201"/>
          </a:xfrm>
        </p:spPr>
        <p:txBody>
          <a:bodyPr/>
          <a:lstStyle/>
          <a:p>
            <a:r>
              <a:rPr lang="en-US" spc="200" dirty="0">
                <a:solidFill>
                  <a:schemeClr val="bg1"/>
                </a:solidFill>
              </a:rPr>
              <a:t>East Cambridgeshire</a:t>
            </a:r>
          </a:p>
        </p:txBody>
      </p:sp>
    </p:spTree>
    <p:extLst>
      <p:ext uri="{BB962C8B-B14F-4D97-AF65-F5344CB8AC3E}">
        <p14:creationId xmlns:p14="http://schemas.microsoft.com/office/powerpoint/2010/main" val="720159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6F8048A3-17BE-46F5-B84F-46549F2FF329}"/>
              </a:ext>
            </a:extLst>
          </p:cNvPr>
          <p:cNvSpPr>
            <a:spLocks noGrp="1"/>
          </p:cNvSpPr>
          <p:nvPr>
            <p:ph type="title"/>
          </p:nvPr>
        </p:nvSpPr>
        <p:spPr>
          <a:xfrm>
            <a:off x="659301" y="2235199"/>
            <a:ext cx="3314370" cy="1108529"/>
          </a:xfrm>
        </p:spPr>
        <p:txBody>
          <a:bodyPr vert="horz" lIns="91440" tIns="45720" rIns="91440" bIns="0" rtlCol="0" anchor="b">
            <a:noAutofit/>
          </a:bodyPr>
          <a:lstStyle/>
          <a:p>
            <a:r>
              <a:rPr lang="en-US" sz="3600" dirty="0"/>
              <a:t>INCOME DISTRIBUTION</a:t>
            </a:r>
          </a:p>
        </p:txBody>
      </p:sp>
      <p:cxnSp>
        <p:nvCxnSpPr>
          <p:cNvPr id="20" name="Straight Connector 19">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2" name="Group 21">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39" name="Rectangle 22">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0" name="Rectangle 25">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27">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2" name="Straight Connector 29">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19" name="Chart 18">
            <a:extLst>
              <a:ext uri="{FF2B5EF4-FFF2-40B4-BE49-F238E27FC236}">
                <a16:creationId xmlns:a16="http://schemas.microsoft.com/office/drawing/2014/main" id="{220DB0FD-11D5-4B34-8D0D-3A3487F7DE0D}"/>
              </a:ext>
            </a:extLst>
          </p:cNvPr>
          <p:cNvGraphicFramePr>
            <a:graphicFrameLocks/>
          </p:cNvGraphicFramePr>
          <p:nvPr>
            <p:extLst>
              <p:ext uri="{D42A27DB-BD31-4B8C-83A1-F6EECF244321}">
                <p14:modId xmlns:p14="http://schemas.microsoft.com/office/powerpoint/2010/main" val="3147203218"/>
              </p:ext>
            </p:extLst>
          </p:nvPr>
        </p:nvGraphicFramePr>
        <p:xfrm>
          <a:off x="4455184" y="977964"/>
          <a:ext cx="6599667" cy="4135335"/>
        </p:xfrm>
        <a:graphic>
          <a:graphicData uri="http://schemas.openxmlformats.org/drawingml/2006/chart">
            <c:chart xmlns:c="http://schemas.openxmlformats.org/drawingml/2006/chart" xmlns:r="http://schemas.openxmlformats.org/officeDocument/2006/relationships" r:id="rId3"/>
          </a:graphicData>
        </a:graphic>
      </p:graphicFrame>
      <p:sp>
        <p:nvSpPr>
          <p:cNvPr id="21" name="Footer Placeholder 3">
            <a:extLst>
              <a:ext uri="{FF2B5EF4-FFF2-40B4-BE49-F238E27FC236}">
                <a16:creationId xmlns:a16="http://schemas.microsoft.com/office/drawing/2014/main" id="{DF12AA95-3194-4A0D-992D-B0CF0C1E3BEA}"/>
              </a:ext>
            </a:extLst>
          </p:cNvPr>
          <p:cNvSpPr>
            <a:spLocks noGrp="1"/>
          </p:cNvSpPr>
          <p:nvPr>
            <p:ph type="ftr" sz="quarter" idx="11"/>
          </p:nvPr>
        </p:nvSpPr>
        <p:spPr>
          <a:xfrm>
            <a:off x="0" y="6548799"/>
            <a:ext cx="4973915" cy="309201"/>
          </a:xfrm>
        </p:spPr>
        <p:txBody>
          <a:bodyPr/>
          <a:lstStyle/>
          <a:p>
            <a:r>
              <a:rPr lang="en-US" spc="200" dirty="0">
                <a:solidFill>
                  <a:schemeClr val="bg1"/>
                </a:solidFill>
              </a:rPr>
              <a:t>East Cambridgeshire</a:t>
            </a:r>
          </a:p>
        </p:txBody>
      </p:sp>
      <p:sp>
        <p:nvSpPr>
          <p:cNvPr id="3" name="TextBox 2">
            <a:extLst>
              <a:ext uri="{FF2B5EF4-FFF2-40B4-BE49-F238E27FC236}">
                <a16:creationId xmlns:a16="http://schemas.microsoft.com/office/drawing/2014/main" id="{4B210CE2-590D-446B-BA1B-8AA4BBAC09C3}"/>
              </a:ext>
            </a:extLst>
          </p:cNvPr>
          <p:cNvSpPr txBox="1"/>
          <p:nvPr/>
        </p:nvSpPr>
        <p:spPr>
          <a:xfrm>
            <a:off x="659301" y="3657600"/>
            <a:ext cx="2823919" cy="923330"/>
          </a:xfrm>
          <a:prstGeom prst="rect">
            <a:avLst/>
          </a:prstGeom>
          <a:noFill/>
        </p:spPr>
        <p:txBody>
          <a:bodyPr wrap="square" rtlCol="0">
            <a:spAutoFit/>
          </a:bodyPr>
          <a:lstStyle/>
          <a:p>
            <a:r>
              <a:rPr lang="en-US" sz="1800" dirty="0"/>
              <a:t>Count of households in £5,000 income bands</a:t>
            </a:r>
            <a:br>
              <a:rPr lang="en-US" sz="1800" dirty="0"/>
            </a:br>
            <a:r>
              <a:rPr lang="en-US" sz="1800" dirty="0"/>
              <a:t>(income includes benefits)</a:t>
            </a:r>
            <a:endParaRPr lang="en-GB" dirty="0"/>
          </a:p>
        </p:txBody>
      </p:sp>
      <p:sp>
        <p:nvSpPr>
          <p:cNvPr id="23" name="Slide Number Placeholder 4">
            <a:extLst>
              <a:ext uri="{FF2B5EF4-FFF2-40B4-BE49-F238E27FC236}">
                <a16:creationId xmlns:a16="http://schemas.microsoft.com/office/drawing/2014/main" id="{E3B6E3CE-5898-4B0C-BB81-D6AD466BBC81}"/>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18</a:t>
            </a:fld>
            <a:endParaRPr lang="en-US" dirty="0"/>
          </a:p>
        </p:txBody>
      </p:sp>
    </p:spTree>
    <p:extLst>
      <p:ext uri="{BB962C8B-B14F-4D97-AF65-F5344CB8AC3E}">
        <p14:creationId xmlns:p14="http://schemas.microsoft.com/office/powerpoint/2010/main" val="169982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7CB22138-1897-49C0-9DE2-6C985B5892A6}"/>
              </a:ext>
            </a:extLst>
          </p:cNvPr>
          <p:cNvSpPr>
            <a:spLocks noGrp="1"/>
          </p:cNvSpPr>
          <p:nvPr>
            <p:ph type="title"/>
          </p:nvPr>
        </p:nvSpPr>
        <p:spPr>
          <a:xfrm>
            <a:off x="659301" y="1474969"/>
            <a:ext cx="3001311" cy="1868760"/>
          </a:xfrm>
        </p:spPr>
        <p:txBody>
          <a:bodyPr vert="horz" lIns="91440" tIns="45720" rIns="91440" bIns="0" rtlCol="0" anchor="b">
            <a:normAutofit fontScale="90000"/>
          </a:bodyPr>
          <a:lstStyle/>
          <a:p>
            <a:r>
              <a:rPr lang="en-US" sz="3600" dirty="0"/>
              <a:t>Comparing income distribution</a:t>
            </a:r>
          </a:p>
        </p:txBody>
      </p:sp>
      <p:cxnSp>
        <p:nvCxnSpPr>
          <p:cNvPr id="20" name="Straight Connector 19">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2" name="Group 21">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3" name="Rectangle 22">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6" name="Rectangle 25">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0" name="Straight Connector 29">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3" name="Chart 2">
            <a:extLst>
              <a:ext uri="{FF2B5EF4-FFF2-40B4-BE49-F238E27FC236}">
                <a16:creationId xmlns:a16="http://schemas.microsoft.com/office/drawing/2014/main" id="{A672E428-85D0-4FA6-9986-AE39731E3A49}"/>
              </a:ext>
            </a:extLst>
          </p:cNvPr>
          <p:cNvGraphicFramePr>
            <a:graphicFrameLocks/>
          </p:cNvGraphicFramePr>
          <p:nvPr>
            <p:extLst>
              <p:ext uri="{D42A27DB-BD31-4B8C-83A1-F6EECF244321}">
                <p14:modId xmlns:p14="http://schemas.microsoft.com/office/powerpoint/2010/main" val="1880260059"/>
              </p:ext>
            </p:extLst>
          </p:nvPr>
        </p:nvGraphicFramePr>
        <p:xfrm>
          <a:off x="4455184" y="976902"/>
          <a:ext cx="6615885" cy="4135339"/>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Rounded Corners 16">
            <a:extLst>
              <a:ext uri="{FF2B5EF4-FFF2-40B4-BE49-F238E27FC236}">
                <a16:creationId xmlns:a16="http://schemas.microsoft.com/office/drawing/2014/main" id="{BD9970B1-1801-465C-980B-34AC6E750A95}"/>
              </a:ext>
            </a:extLst>
          </p:cNvPr>
          <p:cNvSpPr/>
          <p:nvPr/>
        </p:nvSpPr>
        <p:spPr>
          <a:xfrm>
            <a:off x="9320981" y="354709"/>
            <a:ext cx="2733367" cy="1532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East Cambs sees a similar proportion on incomes up to £20K to the whole area; and more on incomes of more than £20K when compared to the whole study area</a:t>
            </a:r>
          </a:p>
        </p:txBody>
      </p:sp>
      <p:sp>
        <p:nvSpPr>
          <p:cNvPr id="21" name="Footer Placeholder 3">
            <a:extLst>
              <a:ext uri="{FF2B5EF4-FFF2-40B4-BE49-F238E27FC236}">
                <a16:creationId xmlns:a16="http://schemas.microsoft.com/office/drawing/2014/main" id="{5457B664-A8E0-4554-874A-6EC689E97613}"/>
              </a:ext>
            </a:extLst>
          </p:cNvPr>
          <p:cNvSpPr>
            <a:spLocks noGrp="1"/>
          </p:cNvSpPr>
          <p:nvPr>
            <p:ph type="ftr" sz="quarter" idx="11"/>
          </p:nvPr>
        </p:nvSpPr>
        <p:spPr>
          <a:xfrm>
            <a:off x="0" y="6548799"/>
            <a:ext cx="4973915" cy="309201"/>
          </a:xfrm>
        </p:spPr>
        <p:txBody>
          <a:bodyPr/>
          <a:lstStyle/>
          <a:p>
            <a:r>
              <a:rPr lang="en-US" spc="200" dirty="0">
                <a:solidFill>
                  <a:schemeClr val="bg1"/>
                </a:solidFill>
              </a:rPr>
              <a:t>East Cambridgeshire</a:t>
            </a:r>
          </a:p>
        </p:txBody>
      </p:sp>
      <p:sp>
        <p:nvSpPr>
          <p:cNvPr id="25" name="Slide Number Placeholder 4">
            <a:extLst>
              <a:ext uri="{FF2B5EF4-FFF2-40B4-BE49-F238E27FC236}">
                <a16:creationId xmlns:a16="http://schemas.microsoft.com/office/drawing/2014/main" id="{372D74FA-8A44-4C2B-9693-51F8E9D21AC2}"/>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19</a:t>
            </a:fld>
            <a:endParaRPr lang="en-US" dirty="0"/>
          </a:p>
        </p:txBody>
      </p:sp>
      <p:sp>
        <p:nvSpPr>
          <p:cNvPr id="4" name="TextBox 3">
            <a:extLst>
              <a:ext uri="{FF2B5EF4-FFF2-40B4-BE49-F238E27FC236}">
                <a16:creationId xmlns:a16="http://schemas.microsoft.com/office/drawing/2014/main" id="{03EF154C-6681-AF5C-68B2-32066162846E}"/>
              </a:ext>
            </a:extLst>
          </p:cNvPr>
          <p:cNvSpPr txBox="1"/>
          <p:nvPr/>
        </p:nvSpPr>
        <p:spPr>
          <a:xfrm>
            <a:off x="659301" y="3687417"/>
            <a:ext cx="2805244" cy="2062103"/>
          </a:xfrm>
          <a:prstGeom prst="rect">
            <a:avLst/>
          </a:prstGeom>
          <a:noFill/>
        </p:spPr>
        <p:txBody>
          <a:bodyPr wrap="square" rtlCol="0">
            <a:spAutoFit/>
          </a:bodyPr>
          <a:lstStyle/>
          <a:p>
            <a:r>
              <a:rPr lang="en-GB" sz="1600" dirty="0"/>
              <a:t>Please note, the Total line is plotted on a different axis  (on the right) to the districts line, enabling us to compare the “shape” of the two graphs, despite the number of households in each £5K band being very different</a:t>
            </a:r>
          </a:p>
        </p:txBody>
      </p:sp>
    </p:spTree>
    <p:extLst>
      <p:ext uri="{BB962C8B-B14F-4D97-AF65-F5344CB8AC3E}">
        <p14:creationId xmlns:p14="http://schemas.microsoft.com/office/powerpoint/2010/main" val="115481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343EDCA9-6D3B-406B-87DA-7BE4D04C21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47045F9D-1F1A-4756-8401-FE0641EA08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4" name="Title 1">
            <a:extLst>
              <a:ext uri="{FF2B5EF4-FFF2-40B4-BE49-F238E27FC236}">
                <a16:creationId xmlns:a16="http://schemas.microsoft.com/office/drawing/2014/main" id="{26B747C7-8852-4565-B4A8-1B97D27BFB63}"/>
              </a:ext>
            </a:extLst>
          </p:cNvPr>
          <p:cNvSpPr txBox="1">
            <a:spLocks/>
          </p:cNvSpPr>
          <p:nvPr/>
        </p:nvSpPr>
        <p:spPr>
          <a:xfrm>
            <a:off x="1451580" y="804520"/>
            <a:ext cx="3530157" cy="1049235"/>
          </a:xfrm>
          <a:prstGeom prst="rect">
            <a:avLst/>
          </a:prstGeom>
        </p:spPr>
        <p:txBody>
          <a:bodyP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sz="3000" dirty="0"/>
              <a:t>About the 2022 diamond update</a:t>
            </a:r>
          </a:p>
        </p:txBody>
      </p:sp>
      <p:sp>
        <p:nvSpPr>
          <p:cNvPr id="5" name="Rectangle 4">
            <a:extLst>
              <a:ext uri="{FF2B5EF4-FFF2-40B4-BE49-F238E27FC236}">
                <a16:creationId xmlns:a16="http://schemas.microsoft.com/office/drawing/2014/main" id="{F8CAFA42-C631-4497-878F-A99DEEC33C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nvGrpSpPr>
          <p:cNvPr id="6" name="Group 5">
            <a:extLst>
              <a:ext uri="{FF2B5EF4-FFF2-40B4-BE49-F238E27FC236}">
                <a16:creationId xmlns:a16="http://schemas.microsoft.com/office/drawing/2014/main" id="{98B29E2A-8882-487B-850A-DAF8758D91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7" name="Rectangle 6">
              <a:extLst>
                <a:ext uri="{FF2B5EF4-FFF2-40B4-BE49-F238E27FC236}">
                  <a16:creationId xmlns:a16="http://schemas.microsoft.com/office/drawing/2014/main" id="{092F8E12-CE65-466D-AAEF-66C0F0756D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40732A8-2083-4978-8E38-2C259519B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 name="Picture 5" descr="A group of people sitting around a table with a board game&#10;&#10;Description automatically generated with low confidence">
            <a:extLst>
              <a:ext uri="{FF2B5EF4-FFF2-40B4-BE49-F238E27FC236}">
                <a16:creationId xmlns:a16="http://schemas.microsoft.com/office/drawing/2014/main" id="{4AA4BD1B-6A99-4BC1-877E-4268C8AFCCAF}"/>
              </a:ext>
            </a:extLst>
          </p:cNvPr>
          <p:cNvPicPr>
            <a:picLocks noChangeAspect="1"/>
          </p:cNvPicPr>
          <p:nvPr/>
        </p:nvPicPr>
        <p:blipFill rotWithShape="1">
          <a:blip r:embed="rId2"/>
          <a:srcRect l="17314" r="12536"/>
          <a:stretch/>
        </p:blipFill>
        <p:spPr>
          <a:xfrm>
            <a:off x="6093926" y="1116345"/>
            <a:ext cx="4821551" cy="3866172"/>
          </a:xfrm>
          <a:prstGeom prst="rect">
            <a:avLst/>
          </a:prstGeom>
        </p:spPr>
      </p:pic>
      <p:pic>
        <p:nvPicPr>
          <p:cNvPr id="10" name="Picture 9">
            <a:extLst>
              <a:ext uri="{FF2B5EF4-FFF2-40B4-BE49-F238E27FC236}">
                <a16:creationId xmlns:a16="http://schemas.microsoft.com/office/drawing/2014/main" id="{D09C3A08-B37F-4C74-9AE8-B9C9096B42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1" name="Straight Connector 10">
            <a:extLst>
              <a:ext uri="{FF2B5EF4-FFF2-40B4-BE49-F238E27FC236}">
                <a16:creationId xmlns:a16="http://schemas.microsoft.com/office/drawing/2014/main" id="{E35038F2-6E0C-4170-AD92-DC09C26A36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2" name="Content Placeholder 3">
            <a:extLst>
              <a:ext uri="{FF2B5EF4-FFF2-40B4-BE49-F238E27FC236}">
                <a16:creationId xmlns:a16="http://schemas.microsoft.com/office/drawing/2014/main" id="{F548B62C-CBF5-4670-AB52-9C46EE54C139}"/>
              </a:ext>
            </a:extLst>
          </p:cNvPr>
          <p:cNvSpPr txBox="1">
            <a:spLocks/>
          </p:cNvSpPr>
          <p:nvPr/>
        </p:nvSpPr>
        <p:spPr>
          <a:xfrm>
            <a:off x="1451580" y="2141258"/>
            <a:ext cx="3526523" cy="3912222"/>
          </a:xfrm>
          <a:prstGeom prst="rect">
            <a:avLst/>
          </a:prstGeom>
        </p:spPr>
        <p:txBody>
          <a:bodyPr>
            <a:normAutofit fontScale="92500"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110000"/>
              </a:lnSpc>
              <a:buFont typeface="Arial" panose="020B0604020202020204" pitchFamily="34" charset="0"/>
              <a:buNone/>
            </a:pPr>
            <a:r>
              <a:rPr lang="en-GB" sz="1400" dirty="0"/>
              <a:t>The diamonds update 2022 consists of</a:t>
            </a:r>
          </a:p>
          <a:p>
            <a:pPr>
              <a:lnSpc>
                <a:spcPct val="110000"/>
              </a:lnSpc>
            </a:pPr>
            <a:r>
              <a:rPr lang="en-GB" sz="1400" dirty="0"/>
              <a:t>Executive summary</a:t>
            </a:r>
          </a:p>
          <a:p>
            <a:pPr>
              <a:lnSpc>
                <a:spcPct val="110000"/>
              </a:lnSpc>
            </a:pPr>
            <a:r>
              <a:rPr lang="en-GB" sz="1400" dirty="0"/>
              <a:t>Note setting out the method used</a:t>
            </a:r>
          </a:p>
          <a:p>
            <a:pPr>
              <a:lnSpc>
                <a:spcPct val="110000"/>
              </a:lnSpc>
            </a:pPr>
            <a:r>
              <a:rPr lang="en-GB" sz="1400" dirty="0"/>
              <a:t>Slides and notes setting out district data compared to the “whole area” which includes Cambridge, East Cambridgeshire, Fenland, Huntingdonshire, Peterborough, South Cambridgeshire and West Suffolk. In the slides this is referred to as “all”, “total” or “whole area”.</a:t>
            </a:r>
          </a:p>
          <a:p>
            <a:pPr>
              <a:lnSpc>
                <a:spcPct val="110000"/>
              </a:lnSpc>
            </a:pPr>
            <a:r>
              <a:rPr lang="en-GB" sz="1400" dirty="0"/>
              <a:t>Detailed spreadsheet of all data  and sources used which sits behind the reports, acting as a technical appendix</a:t>
            </a:r>
          </a:p>
          <a:p>
            <a:pPr>
              <a:lnSpc>
                <a:spcPct val="110000"/>
              </a:lnSpc>
            </a:pPr>
            <a:r>
              <a:rPr lang="en-GB" sz="1400" b="1" dirty="0"/>
              <a:t>You are looking at the slides setting out East Cambridgeshire data, compared to the whole study area</a:t>
            </a:r>
            <a:endParaRPr lang="en-GB" sz="1400" dirty="0"/>
          </a:p>
          <a:p>
            <a:pPr>
              <a:lnSpc>
                <a:spcPct val="110000"/>
              </a:lnSpc>
            </a:pPr>
            <a:endParaRPr lang="en-GB" sz="1400" dirty="0"/>
          </a:p>
        </p:txBody>
      </p:sp>
      <p:sp>
        <p:nvSpPr>
          <p:cNvPr id="13" name="Footer Placeholder 3">
            <a:extLst>
              <a:ext uri="{FF2B5EF4-FFF2-40B4-BE49-F238E27FC236}">
                <a16:creationId xmlns:a16="http://schemas.microsoft.com/office/drawing/2014/main" id="{2F00EAC8-6418-4352-83AE-73BFB13F0EA9}"/>
              </a:ext>
            </a:extLst>
          </p:cNvPr>
          <p:cNvSpPr>
            <a:spLocks noGrp="1"/>
          </p:cNvSpPr>
          <p:nvPr>
            <p:ph type="ftr" sz="quarter" idx="11"/>
          </p:nvPr>
        </p:nvSpPr>
        <p:spPr>
          <a:xfrm>
            <a:off x="0" y="6548799"/>
            <a:ext cx="4973915" cy="309201"/>
          </a:xfrm>
        </p:spPr>
        <p:txBody>
          <a:bodyPr/>
          <a:lstStyle/>
          <a:p>
            <a:r>
              <a:rPr lang="en-US" spc="200" dirty="0">
                <a:solidFill>
                  <a:schemeClr val="bg1"/>
                </a:solidFill>
              </a:rPr>
              <a:t>East Cambridgeshire</a:t>
            </a:r>
          </a:p>
        </p:txBody>
      </p:sp>
      <p:sp>
        <p:nvSpPr>
          <p:cNvPr id="14" name="Slide Number Placeholder 4">
            <a:extLst>
              <a:ext uri="{FF2B5EF4-FFF2-40B4-BE49-F238E27FC236}">
                <a16:creationId xmlns:a16="http://schemas.microsoft.com/office/drawing/2014/main" id="{076BA0FC-4DC9-4666-B018-9C4E7F6C31B7}"/>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a:t>
            </a:fld>
            <a:endParaRPr lang="en-US" dirty="0"/>
          </a:p>
        </p:txBody>
      </p:sp>
    </p:spTree>
    <p:extLst>
      <p:ext uri="{BB962C8B-B14F-4D97-AF65-F5344CB8AC3E}">
        <p14:creationId xmlns:p14="http://schemas.microsoft.com/office/powerpoint/2010/main" val="2323007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6F8048A3-17BE-46F5-B84F-46549F2FF329}"/>
              </a:ext>
            </a:extLst>
          </p:cNvPr>
          <p:cNvSpPr>
            <a:spLocks noGrp="1"/>
          </p:cNvSpPr>
          <p:nvPr>
            <p:ph type="title"/>
          </p:nvPr>
        </p:nvSpPr>
        <p:spPr>
          <a:xfrm>
            <a:off x="659301" y="2235199"/>
            <a:ext cx="3314370" cy="1108529"/>
          </a:xfrm>
        </p:spPr>
        <p:txBody>
          <a:bodyPr vert="horz" lIns="91440" tIns="45720" rIns="91440" bIns="0" rtlCol="0" anchor="b">
            <a:noAutofit/>
          </a:bodyPr>
          <a:lstStyle/>
          <a:p>
            <a:r>
              <a:rPr lang="en-US" sz="3600" dirty="0"/>
              <a:t>CHANGE IN INCOME</a:t>
            </a:r>
          </a:p>
        </p:txBody>
      </p:sp>
      <p:cxnSp>
        <p:nvCxnSpPr>
          <p:cNvPr id="20" name="Straight Connector 19">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2" name="Group 21">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39" name="Rectangle 22">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0" name="Rectangle 25">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27">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2" name="Straight Connector 29">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1" name="Footer Placeholder 3">
            <a:extLst>
              <a:ext uri="{FF2B5EF4-FFF2-40B4-BE49-F238E27FC236}">
                <a16:creationId xmlns:a16="http://schemas.microsoft.com/office/drawing/2014/main" id="{DF12AA95-3194-4A0D-992D-B0CF0C1E3BEA}"/>
              </a:ext>
            </a:extLst>
          </p:cNvPr>
          <p:cNvSpPr>
            <a:spLocks noGrp="1"/>
          </p:cNvSpPr>
          <p:nvPr>
            <p:ph type="ftr" sz="quarter" idx="11"/>
          </p:nvPr>
        </p:nvSpPr>
        <p:spPr>
          <a:xfrm>
            <a:off x="0" y="6548799"/>
            <a:ext cx="4973915" cy="309201"/>
          </a:xfrm>
        </p:spPr>
        <p:txBody>
          <a:bodyPr/>
          <a:lstStyle/>
          <a:p>
            <a:r>
              <a:rPr lang="en-US" spc="200" dirty="0">
                <a:solidFill>
                  <a:schemeClr val="bg1"/>
                </a:solidFill>
              </a:rPr>
              <a:t>East Cambridgeshire</a:t>
            </a:r>
          </a:p>
        </p:txBody>
      </p:sp>
      <p:sp>
        <p:nvSpPr>
          <p:cNvPr id="3" name="TextBox 2">
            <a:extLst>
              <a:ext uri="{FF2B5EF4-FFF2-40B4-BE49-F238E27FC236}">
                <a16:creationId xmlns:a16="http://schemas.microsoft.com/office/drawing/2014/main" id="{4B210CE2-590D-446B-BA1B-8AA4BBAC09C3}"/>
              </a:ext>
            </a:extLst>
          </p:cNvPr>
          <p:cNvSpPr txBox="1"/>
          <p:nvPr/>
        </p:nvSpPr>
        <p:spPr>
          <a:xfrm>
            <a:off x="659301" y="3657600"/>
            <a:ext cx="2823919" cy="646331"/>
          </a:xfrm>
          <a:prstGeom prst="rect">
            <a:avLst/>
          </a:prstGeom>
          <a:noFill/>
        </p:spPr>
        <p:txBody>
          <a:bodyPr wrap="square" rtlCol="0">
            <a:spAutoFit/>
          </a:bodyPr>
          <a:lstStyle/>
          <a:p>
            <a:r>
              <a:rPr lang="en-US" sz="1800" dirty="0"/>
              <a:t>CACI </a:t>
            </a:r>
            <a:r>
              <a:rPr lang="en-US" dirty="0"/>
              <a:t>data 2016-17 and 2020-21</a:t>
            </a:r>
            <a:endParaRPr lang="en-GB" dirty="0"/>
          </a:p>
        </p:txBody>
      </p:sp>
      <p:graphicFrame>
        <p:nvGraphicFramePr>
          <p:cNvPr id="23" name="Chart 22">
            <a:extLst>
              <a:ext uri="{FF2B5EF4-FFF2-40B4-BE49-F238E27FC236}">
                <a16:creationId xmlns:a16="http://schemas.microsoft.com/office/drawing/2014/main" id="{694ACC13-1BEF-4EF8-B20D-1DC7110214A1}"/>
              </a:ext>
            </a:extLst>
          </p:cNvPr>
          <p:cNvGraphicFramePr>
            <a:graphicFrameLocks/>
          </p:cNvGraphicFramePr>
          <p:nvPr>
            <p:extLst>
              <p:ext uri="{D42A27DB-BD31-4B8C-83A1-F6EECF244321}">
                <p14:modId xmlns:p14="http://schemas.microsoft.com/office/powerpoint/2010/main" val="2487123399"/>
              </p:ext>
            </p:extLst>
          </p:nvPr>
        </p:nvGraphicFramePr>
        <p:xfrm>
          <a:off x="4439270" y="966535"/>
          <a:ext cx="6615582" cy="4135338"/>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angle: Rounded Corners 18">
            <a:extLst>
              <a:ext uri="{FF2B5EF4-FFF2-40B4-BE49-F238E27FC236}">
                <a16:creationId xmlns:a16="http://schemas.microsoft.com/office/drawing/2014/main" id="{27C28D01-E24F-48DC-BC0C-85BBD0C6DDE4}"/>
              </a:ext>
            </a:extLst>
          </p:cNvPr>
          <p:cNvSpPr/>
          <p:nvPr/>
        </p:nvSpPr>
        <p:spPr>
          <a:xfrm>
            <a:off x="177284" y="341921"/>
            <a:ext cx="3652446" cy="1532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The number of households on incomes of less than £20K has fallen. The number on incomes above £20K and above has held steady or increased. The number on more than £100K has decreased a good </a:t>
            </a:r>
            <a:r>
              <a:rPr lang="en-GB" sz="1400" dirty="0">
                <a:solidFill>
                  <a:schemeClr val="bg1"/>
                </a:solidFill>
              </a:rPr>
              <a:t>deal (as it has in other areas)</a:t>
            </a:r>
            <a:endParaRPr lang="en-GB" sz="1400" dirty="0"/>
          </a:p>
        </p:txBody>
      </p:sp>
      <p:sp>
        <p:nvSpPr>
          <p:cNvPr id="25" name="Slide Number Placeholder 4">
            <a:extLst>
              <a:ext uri="{FF2B5EF4-FFF2-40B4-BE49-F238E27FC236}">
                <a16:creationId xmlns:a16="http://schemas.microsoft.com/office/drawing/2014/main" id="{82DA304A-E166-4F7B-BB0C-D1E88B4B5D46}"/>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20</a:t>
            </a:fld>
            <a:endParaRPr lang="en-US" dirty="0"/>
          </a:p>
        </p:txBody>
      </p:sp>
    </p:spTree>
    <p:extLst>
      <p:ext uri="{BB962C8B-B14F-4D97-AF65-F5344CB8AC3E}">
        <p14:creationId xmlns:p14="http://schemas.microsoft.com/office/powerpoint/2010/main" val="275986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EB48A5-2B5B-F046-A35C-FD94DEDE56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53B7F8EE-36DF-2D73-1C18-099D9497EDD5}"/>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 name="Straight Connector 3">
            <a:extLst>
              <a:ext uri="{FF2B5EF4-FFF2-40B4-BE49-F238E27FC236}">
                <a16:creationId xmlns:a16="http://schemas.microsoft.com/office/drawing/2014/main" id="{CE07A2C0-E13B-9887-183B-21AC35B2A7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F7DE371-694B-7498-DDF0-36FFA8B0ED1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 name="Rectangle 5">
            <a:extLst>
              <a:ext uri="{FF2B5EF4-FFF2-40B4-BE49-F238E27FC236}">
                <a16:creationId xmlns:a16="http://schemas.microsoft.com/office/drawing/2014/main" id="{E7B634C2-CE8E-6FFC-74F5-F84CA86324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5F816B1-BD4C-473A-9268-A8BECFB5FA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Rectangle 7">
            <a:extLst>
              <a:ext uri="{FF2B5EF4-FFF2-40B4-BE49-F238E27FC236}">
                <a16:creationId xmlns:a16="http://schemas.microsoft.com/office/drawing/2014/main" id="{852764D0-0548-CAC5-C622-E56530E8F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30ACBAD-86C8-557D-12E1-BE59F93BB4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B8768C6-661D-BBE2-D543-3A71DC360A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D75837D3-3FA8-A3F2-4DD4-542EA92627B5}"/>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485F56BE-4083-C688-9534-42C0E252B8E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5" name="Slide Number Placeholder 4">
            <a:extLst>
              <a:ext uri="{FF2B5EF4-FFF2-40B4-BE49-F238E27FC236}">
                <a16:creationId xmlns:a16="http://schemas.microsoft.com/office/drawing/2014/main" id="{87685781-BB9F-1F8A-1BC2-FD4BE0DECA6B}"/>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21</a:t>
            </a:fld>
            <a:endParaRPr lang="en-US" dirty="0"/>
          </a:p>
        </p:txBody>
      </p:sp>
      <p:sp>
        <p:nvSpPr>
          <p:cNvPr id="16" name="Title 1">
            <a:extLst>
              <a:ext uri="{FF2B5EF4-FFF2-40B4-BE49-F238E27FC236}">
                <a16:creationId xmlns:a16="http://schemas.microsoft.com/office/drawing/2014/main" id="{20B002AA-5E3F-8DF0-F723-C4A234303246}"/>
              </a:ext>
            </a:extLst>
          </p:cNvPr>
          <p:cNvSpPr txBox="1">
            <a:spLocks/>
          </p:cNvSpPr>
          <p:nvPr/>
        </p:nvSpPr>
        <p:spPr>
          <a:xfrm>
            <a:off x="1557222" y="1232264"/>
            <a:ext cx="9099255" cy="2537251"/>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7200" dirty="0">
                <a:solidFill>
                  <a:srgbClr val="454545"/>
                </a:solidFill>
              </a:rPr>
              <a:t>Housing costs</a:t>
            </a:r>
          </a:p>
        </p:txBody>
      </p:sp>
      <p:sp>
        <p:nvSpPr>
          <p:cNvPr id="17" name="Text Placeholder 2">
            <a:extLst>
              <a:ext uri="{FF2B5EF4-FFF2-40B4-BE49-F238E27FC236}">
                <a16:creationId xmlns:a16="http://schemas.microsoft.com/office/drawing/2014/main" id="{AB6B0769-2139-02AD-33C8-8EB661BB263D}"/>
              </a:ext>
            </a:extLst>
          </p:cNvPr>
          <p:cNvSpPr txBox="1">
            <a:spLocks/>
          </p:cNvSpPr>
          <p:nvPr/>
        </p:nvSpPr>
        <p:spPr>
          <a:xfrm>
            <a:off x="1535372" y="4250267"/>
            <a:ext cx="9120954" cy="787342"/>
          </a:xfrm>
          <a:prstGeom prst="rect">
            <a:avLst/>
          </a:prstGeom>
        </p:spPr>
        <p:txBody>
          <a:bodyPr vert="horz" lIns="91440" tIns="91440" rIns="91440" bIns="91440" rtlCol="0">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285750" indent="-285750" algn="ctr"/>
            <a:r>
              <a:rPr lang="en-US" sz="1400" cap="all" dirty="0">
                <a:solidFill>
                  <a:schemeClr val="accent1"/>
                </a:solidFill>
              </a:rPr>
              <a:t>Identify housing costs and the range of costs across the study area</a:t>
            </a:r>
          </a:p>
        </p:txBody>
      </p:sp>
      <p:sp>
        <p:nvSpPr>
          <p:cNvPr id="11" name="Footer Placeholder 3">
            <a:extLst>
              <a:ext uri="{FF2B5EF4-FFF2-40B4-BE49-F238E27FC236}">
                <a16:creationId xmlns:a16="http://schemas.microsoft.com/office/drawing/2014/main" id="{36D0715D-B921-D42D-6838-D7E02C95C475}"/>
              </a:ext>
            </a:extLst>
          </p:cNvPr>
          <p:cNvSpPr>
            <a:spLocks noGrp="1"/>
          </p:cNvSpPr>
          <p:nvPr>
            <p:ph type="ftr" sz="quarter" idx="11"/>
          </p:nvPr>
        </p:nvSpPr>
        <p:spPr>
          <a:xfrm>
            <a:off x="0" y="6548799"/>
            <a:ext cx="4973915" cy="309201"/>
          </a:xfrm>
        </p:spPr>
        <p:txBody>
          <a:bodyPr/>
          <a:lstStyle/>
          <a:p>
            <a:r>
              <a:rPr lang="en-US" spc="200" dirty="0">
                <a:solidFill>
                  <a:schemeClr val="bg1"/>
                </a:solidFill>
              </a:rPr>
              <a:t>East Cambridgeshire</a:t>
            </a:r>
          </a:p>
        </p:txBody>
      </p:sp>
    </p:spTree>
    <p:extLst>
      <p:ext uri="{BB962C8B-B14F-4D97-AF65-F5344CB8AC3E}">
        <p14:creationId xmlns:p14="http://schemas.microsoft.com/office/powerpoint/2010/main" val="3526178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F41B7-9F6A-F77F-EAC5-AB3F3AB06699}"/>
              </a:ext>
            </a:extLst>
          </p:cNvPr>
          <p:cNvSpPr txBox="1">
            <a:spLocks/>
          </p:cNvSpPr>
          <p:nvPr/>
        </p:nvSpPr>
        <p:spPr>
          <a:xfrm>
            <a:off x="177553" y="1"/>
            <a:ext cx="10877300" cy="576072"/>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Data used for ANNUAL housing costs</a:t>
            </a:r>
          </a:p>
        </p:txBody>
      </p:sp>
      <p:sp>
        <p:nvSpPr>
          <p:cNvPr id="4" name="Slide Number Placeholder 4">
            <a:extLst>
              <a:ext uri="{FF2B5EF4-FFF2-40B4-BE49-F238E27FC236}">
                <a16:creationId xmlns:a16="http://schemas.microsoft.com/office/drawing/2014/main" id="{77CA50FF-76A3-B8AD-0D45-BE216C1DAEA1}"/>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22</a:t>
            </a:fld>
            <a:endParaRPr lang="en-US" dirty="0"/>
          </a:p>
        </p:txBody>
      </p:sp>
      <p:graphicFrame>
        <p:nvGraphicFramePr>
          <p:cNvPr id="6" name="Table 7">
            <a:extLst>
              <a:ext uri="{FF2B5EF4-FFF2-40B4-BE49-F238E27FC236}">
                <a16:creationId xmlns:a16="http://schemas.microsoft.com/office/drawing/2014/main" id="{FF4D7CA6-AF47-B0D0-04A8-BAB0544516E4}"/>
              </a:ext>
            </a:extLst>
          </p:cNvPr>
          <p:cNvGraphicFramePr>
            <a:graphicFrameLocks noGrp="1"/>
          </p:cNvGraphicFramePr>
          <p:nvPr>
            <p:extLst>
              <p:ext uri="{D42A27DB-BD31-4B8C-83A1-F6EECF244321}">
                <p14:modId xmlns:p14="http://schemas.microsoft.com/office/powerpoint/2010/main" val="632897588"/>
              </p:ext>
            </p:extLst>
          </p:nvPr>
        </p:nvGraphicFramePr>
        <p:xfrm>
          <a:off x="177553" y="574855"/>
          <a:ext cx="11931589" cy="5550952"/>
        </p:xfrm>
        <a:graphic>
          <a:graphicData uri="http://schemas.openxmlformats.org/drawingml/2006/table">
            <a:tbl>
              <a:tblPr firstRow="1" bandRow="1">
                <a:tableStyleId>{69012ECD-51FC-41F1-AA8D-1B2483CD663E}</a:tableStyleId>
              </a:tblPr>
              <a:tblGrid>
                <a:gridCol w="4832369">
                  <a:extLst>
                    <a:ext uri="{9D8B030D-6E8A-4147-A177-3AD203B41FA5}">
                      <a16:colId xmlns:a16="http://schemas.microsoft.com/office/drawing/2014/main" val="3927090664"/>
                    </a:ext>
                  </a:extLst>
                </a:gridCol>
                <a:gridCol w="4628832">
                  <a:extLst>
                    <a:ext uri="{9D8B030D-6E8A-4147-A177-3AD203B41FA5}">
                      <a16:colId xmlns:a16="http://schemas.microsoft.com/office/drawing/2014/main" val="3294435107"/>
                    </a:ext>
                  </a:extLst>
                </a:gridCol>
                <a:gridCol w="2470388">
                  <a:extLst>
                    <a:ext uri="{9D8B030D-6E8A-4147-A177-3AD203B41FA5}">
                      <a16:colId xmlns:a16="http://schemas.microsoft.com/office/drawing/2014/main" val="1344021028"/>
                    </a:ext>
                  </a:extLst>
                </a:gridCol>
              </a:tblGrid>
              <a:tr h="227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Sources</a:t>
                      </a:r>
                    </a:p>
                  </a:txBody>
                  <a:tcPr/>
                </a:tc>
                <a:tc>
                  <a:txBody>
                    <a:bodyPr/>
                    <a:lstStyle/>
                    <a:p>
                      <a:r>
                        <a:rPr lang="en-GB" sz="1200" b="0" dirty="0">
                          <a:latin typeface="+mn-lt"/>
                        </a:rPr>
                        <a:t>Links</a:t>
                      </a:r>
                    </a:p>
                  </a:txBody>
                  <a:tcPr/>
                </a:tc>
                <a:tc>
                  <a:txBody>
                    <a:bodyPr/>
                    <a:lstStyle/>
                    <a:p>
                      <a:r>
                        <a:rPr lang="en-GB" sz="1200" b="0" dirty="0">
                          <a:latin typeface="+mn-lt"/>
                        </a:rPr>
                        <a:t>Dates</a:t>
                      </a:r>
                    </a:p>
                  </a:txBody>
                  <a:tcPr/>
                </a:tc>
                <a:extLst>
                  <a:ext uri="{0D108BD9-81ED-4DB2-BD59-A6C34878D82A}">
                    <a16:rowId xmlns:a16="http://schemas.microsoft.com/office/drawing/2014/main" val="3923115101"/>
                  </a:ext>
                </a:extLst>
              </a:tr>
              <a:tr h="506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n-lt"/>
                        </a:rPr>
                        <a:t>LA social rent and LA affordable rent Local Authority Data Return (</a:t>
                      </a:r>
                      <a:r>
                        <a:rPr lang="en-GB" sz="1200" b="0" dirty="0">
                          <a:latin typeface="+mn-lt"/>
                        </a:rPr>
                        <a:t>LADR) Cambridge &amp; South Cambs only</a:t>
                      </a:r>
                      <a:endParaRPr lang="en-US" sz="1200" b="0" dirty="0">
                        <a:latin typeface="+mn-lt"/>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2"/>
                        </a:rPr>
                        <a:t>About the LADR return: https://nroshplus.regulatorofsocialhousing.org.uk/Help/NROSHGuideLADR.pdf</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2020-2021</a:t>
                      </a:r>
                    </a:p>
                    <a:p>
                      <a:endParaRPr lang="en-GB" sz="1200" b="0" dirty="0">
                        <a:latin typeface="+mn-lt"/>
                      </a:endParaRPr>
                    </a:p>
                  </a:txBody>
                  <a:tcPr/>
                </a:tc>
                <a:extLst>
                  <a:ext uri="{0D108BD9-81ED-4DB2-BD59-A6C34878D82A}">
                    <a16:rowId xmlns:a16="http://schemas.microsoft.com/office/drawing/2014/main" val="2279856294"/>
                  </a:ext>
                </a:extLst>
              </a:tr>
              <a:tr h="3872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n-lt"/>
                        </a:rPr>
                        <a:t>HA social rent and HA affordable rent: </a:t>
                      </a:r>
                      <a:r>
                        <a:rPr lang="en-GB" sz="1200" b="0" dirty="0">
                          <a:latin typeface="+mn-lt"/>
                        </a:rPr>
                        <a:t>Statistical Data Return (SDR) Homes England</a:t>
                      </a: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3"/>
                        </a:rPr>
                        <a:t>https://assets.publishing.service.gov.uk/government/uploads/system/uploads/attachment_data/file/1027082/2021_RP_Lookup_tool.xlsx</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2020-2021</a:t>
                      </a:r>
                    </a:p>
                  </a:txBody>
                  <a:tcPr/>
                </a:tc>
                <a:extLst>
                  <a:ext uri="{0D108BD9-81ED-4DB2-BD59-A6C34878D82A}">
                    <a16:rowId xmlns:a16="http://schemas.microsoft.com/office/drawing/2014/main" val="3682887777"/>
                  </a:ext>
                </a:extLst>
              </a:tr>
              <a:tr h="243507">
                <a:tc>
                  <a:txBody>
                    <a:bodyPr/>
                    <a:lstStyle/>
                    <a:p>
                      <a:pPr marL="0" lvl="1" indent="0" defTabSz="914400">
                        <a:lnSpc>
                          <a:spcPct val="120000"/>
                        </a:lnSpc>
                        <a:spcAft>
                          <a:spcPts val="600"/>
                        </a:spcAft>
                        <a:buClr>
                          <a:schemeClr val="accent1"/>
                        </a:buClr>
                        <a:buSzPct val="100000"/>
                        <a:buFont typeface="Arial" panose="020B0604020202020204" pitchFamily="34" charset="0"/>
                        <a:buNone/>
                      </a:pPr>
                      <a:r>
                        <a:rPr lang="en-US" sz="1200" b="0" dirty="0">
                          <a:latin typeface="+mn-lt"/>
                        </a:rPr>
                        <a:t>Intermediate rent: </a:t>
                      </a:r>
                      <a:r>
                        <a:rPr lang="en-GB" sz="1200" b="0" dirty="0">
                          <a:latin typeface="+mn-lt"/>
                        </a:rPr>
                        <a:t>Hometrack</a:t>
                      </a:r>
                      <a:endParaRPr lang="en-US" sz="1200" b="0" dirty="0">
                        <a:latin typeface="+mn-lt"/>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4"/>
                        </a:rPr>
                        <a:t>https://cambridgeshireinsight.org.uk/housing/local-housing-knowledge/our-housing-market/housing-market-bulletins/</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July 2020 to March 2021 (quarterly) </a:t>
                      </a:r>
                    </a:p>
                  </a:txBody>
                  <a:tcPr/>
                </a:tc>
                <a:extLst>
                  <a:ext uri="{0D108BD9-81ED-4DB2-BD59-A6C34878D82A}">
                    <a16:rowId xmlns:a16="http://schemas.microsoft.com/office/drawing/2014/main" val="820158824"/>
                  </a:ext>
                </a:extLst>
              </a:tr>
              <a:tr h="243507">
                <a:tc>
                  <a:txBody>
                    <a:bodyPr/>
                    <a:lstStyle/>
                    <a:p>
                      <a:pPr marL="0" lvl="1" indent="0" defTabSz="914400">
                        <a:lnSpc>
                          <a:spcPct val="120000"/>
                        </a:lnSpc>
                        <a:spcAft>
                          <a:spcPts val="600"/>
                        </a:spcAft>
                        <a:buClr>
                          <a:schemeClr val="accent1"/>
                        </a:buClr>
                        <a:buSzPct val="100000"/>
                        <a:buFont typeface="Arial" panose="020B0604020202020204" pitchFamily="34" charset="0"/>
                        <a:buNone/>
                      </a:pPr>
                      <a:r>
                        <a:rPr lang="en-US" sz="1200" b="0" dirty="0">
                          <a:latin typeface="+mn-lt"/>
                        </a:rPr>
                        <a:t>Median private rent: </a:t>
                      </a:r>
                      <a:r>
                        <a:rPr lang="en-GB" sz="1200" b="0" dirty="0">
                          <a:latin typeface="+mn-lt"/>
                        </a:rPr>
                        <a:t>Hometrack</a:t>
                      </a:r>
                      <a:r>
                        <a:rPr lang="en-US" sz="1200" b="0" dirty="0">
                          <a:latin typeface="+mn-lt"/>
                        </a:rPr>
                        <a:t>, compared to</a:t>
                      </a:r>
                      <a:endParaRPr lang="en-GB" sz="1200" b="0" dirty="0">
                        <a:latin typeface="+mn-lt"/>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4"/>
                        </a:rPr>
                        <a:t>https://cambridgeshireinsight.org.uk/housing/local-housing-knowledge/our-housing-market/housing-market-bulletins/</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July 2020 to March 2021 (quarterly) </a:t>
                      </a:r>
                    </a:p>
                  </a:txBody>
                  <a:tcPr/>
                </a:tc>
                <a:extLst>
                  <a:ext uri="{0D108BD9-81ED-4DB2-BD59-A6C34878D82A}">
                    <a16:rowId xmlns:a16="http://schemas.microsoft.com/office/drawing/2014/main" val="2896524033"/>
                  </a:ext>
                </a:extLst>
              </a:tr>
              <a:tr h="399832">
                <a:tc>
                  <a:txBody>
                    <a:bodyPr/>
                    <a:lstStyle/>
                    <a:p>
                      <a:pPr marL="0" lvl="1" indent="0" defTabSz="914400">
                        <a:lnSpc>
                          <a:spcPct val="120000"/>
                        </a:lnSpc>
                        <a:spcAft>
                          <a:spcPts val="600"/>
                        </a:spcAft>
                        <a:buClr>
                          <a:schemeClr val="accent1"/>
                        </a:buClr>
                        <a:buSzPct val="100000"/>
                        <a:buFont typeface="Arial" panose="020B0604020202020204" pitchFamily="34" charset="0"/>
                        <a:buNone/>
                      </a:pPr>
                      <a:r>
                        <a:rPr lang="en-GB" sz="1200" b="0" dirty="0">
                          <a:latin typeface="+mn-lt"/>
                        </a:rPr>
                        <a:t>Valuation Office Agency rents: Private Rental Market Statistics</a:t>
                      </a:r>
                      <a:endParaRPr lang="en-US" sz="1200" b="0" dirty="0">
                        <a:latin typeface="+mn-lt"/>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5"/>
                        </a:rPr>
                        <a:t>https://www.ons.gov.uk/methodology/geography/ukgeographies/administrativegeography/england</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2020-21 (at 31 March 2021)</a:t>
                      </a:r>
                    </a:p>
                  </a:txBody>
                  <a:tcPr/>
                </a:tc>
                <a:extLst>
                  <a:ext uri="{0D108BD9-81ED-4DB2-BD59-A6C34878D82A}">
                    <a16:rowId xmlns:a16="http://schemas.microsoft.com/office/drawing/2014/main" val="1388084243"/>
                  </a:ext>
                </a:extLst>
              </a:tr>
              <a:tr h="243507">
                <a:tc>
                  <a:txBody>
                    <a:bodyPr/>
                    <a:lstStyle/>
                    <a:p>
                      <a:pPr marL="0" lvl="1" indent="0" defTabSz="914400">
                        <a:lnSpc>
                          <a:spcPct val="120000"/>
                        </a:lnSpc>
                        <a:spcAft>
                          <a:spcPts val="600"/>
                        </a:spcAft>
                        <a:buClr>
                          <a:schemeClr val="accent1"/>
                        </a:buClr>
                        <a:buSzPct val="100000"/>
                        <a:buFont typeface="Arial" panose="020B0604020202020204" pitchFamily="34" charset="0"/>
                        <a:buNone/>
                      </a:pPr>
                      <a:r>
                        <a:rPr lang="en-US" sz="1200" b="0" dirty="0">
                          <a:latin typeface="+mn-lt"/>
                        </a:rPr>
                        <a:t>Homebuy: </a:t>
                      </a:r>
                      <a:r>
                        <a:rPr lang="en-GB" sz="1200" b="0" dirty="0">
                          <a:latin typeface="+mn-lt"/>
                        </a:rPr>
                        <a:t>Hometrack	</a:t>
                      </a:r>
                      <a:endParaRPr lang="en-US" sz="1200" b="0" dirty="0">
                        <a:latin typeface="+mn-lt"/>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4"/>
                        </a:rPr>
                        <a:t>https://cambridgeshireinsight.org.uk/housing/local-housing-knowledge/our-housing-market/housing-market-bulletins/</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July 2020 to March 2021 (quarterly) </a:t>
                      </a:r>
                    </a:p>
                  </a:txBody>
                  <a:tcPr/>
                </a:tc>
                <a:extLst>
                  <a:ext uri="{0D108BD9-81ED-4DB2-BD59-A6C34878D82A}">
                    <a16:rowId xmlns:a16="http://schemas.microsoft.com/office/drawing/2014/main" val="3740229084"/>
                  </a:ext>
                </a:extLst>
              </a:tr>
              <a:tr h="243507">
                <a:tc>
                  <a:txBody>
                    <a:bodyPr/>
                    <a:lstStyle/>
                    <a:p>
                      <a:pPr marL="0" lvl="1" indent="0" defTabSz="914400">
                        <a:lnSpc>
                          <a:spcPct val="120000"/>
                        </a:lnSpc>
                        <a:spcAft>
                          <a:spcPts val="600"/>
                        </a:spcAft>
                        <a:buClr>
                          <a:schemeClr val="accent1"/>
                        </a:buClr>
                        <a:buSzPct val="100000"/>
                        <a:buFont typeface="Arial" panose="020B0604020202020204" pitchFamily="34" charset="0"/>
                        <a:buNone/>
                      </a:pPr>
                      <a:r>
                        <a:rPr lang="en-US" sz="1200" b="0" dirty="0">
                          <a:latin typeface="+mn-lt"/>
                        </a:rPr>
                        <a:t>Lower Quartile (LQ) and average (avg) resale: </a:t>
                      </a:r>
                      <a:r>
                        <a:rPr lang="en-GB" sz="1200" b="0" dirty="0">
                          <a:latin typeface="+mn-lt"/>
                        </a:rPr>
                        <a:t>Hometrack</a:t>
                      </a:r>
                      <a:endParaRPr lang="en-US" sz="1200" b="0" dirty="0">
                        <a:latin typeface="+mn-lt"/>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4"/>
                        </a:rPr>
                        <a:t>https://cambridgeshireinsight.org.uk/housing/local-housing-knowledge/our-housing-market/housing-market-bulletins/</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July 2020 to March 2021 (quarterly) </a:t>
                      </a:r>
                    </a:p>
                  </a:txBody>
                  <a:tcPr/>
                </a:tc>
                <a:extLst>
                  <a:ext uri="{0D108BD9-81ED-4DB2-BD59-A6C34878D82A}">
                    <a16:rowId xmlns:a16="http://schemas.microsoft.com/office/drawing/2014/main" val="232106242"/>
                  </a:ext>
                </a:extLst>
              </a:tr>
              <a:tr h="243507">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US" sz="1200" b="0" dirty="0">
                          <a:latin typeface="+mn-lt"/>
                        </a:rPr>
                        <a:t>Lower Quartile (LQ) and average (avg) new build: </a:t>
                      </a:r>
                      <a:r>
                        <a:rPr lang="en-GB" sz="1200" b="0" dirty="0">
                          <a:latin typeface="+mn-lt"/>
                        </a:rPr>
                        <a:t>Hometrack</a:t>
                      </a:r>
                      <a:endParaRPr lang="en-US" sz="1200" b="0" dirty="0">
                        <a:latin typeface="+mn-lt"/>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4"/>
                        </a:rPr>
                        <a:t>https://cambridgeshireinsight.org.uk/housing/local-housing-knowledge/our-housing-market/housing-market-bulletins/</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July 2020 to March 2021 (quarterly) </a:t>
                      </a:r>
                    </a:p>
                  </a:txBody>
                  <a:tcPr/>
                </a:tc>
                <a:extLst>
                  <a:ext uri="{0D108BD9-81ED-4DB2-BD59-A6C34878D82A}">
                    <a16:rowId xmlns:a16="http://schemas.microsoft.com/office/drawing/2014/main" val="2431897761"/>
                  </a:ext>
                </a:extLst>
              </a:tr>
              <a:tr h="243507">
                <a:tc gridSpan="3">
                  <a:txBody>
                    <a:bodyPr/>
                    <a:lstStyle/>
                    <a:p>
                      <a:pPr marL="0" marR="0" lvl="1" indent="0" algn="l" defTabSz="914400" rtl="0" eaLnBrk="1" fontAlgn="auto" latinLnBrk="0" hangingPunct="1">
                        <a:lnSpc>
                          <a:spcPct val="100000"/>
                        </a:lnSpc>
                        <a:spcBef>
                          <a:spcPts val="0"/>
                        </a:spcBef>
                        <a:spcAft>
                          <a:spcPts val="600"/>
                        </a:spcAft>
                        <a:buClr>
                          <a:schemeClr val="accent1"/>
                        </a:buClr>
                        <a:buSzPct val="100000"/>
                        <a:buFont typeface="Arial" panose="020B0604020202020204" pitchFamily="34" charset="0"/>
                        <a:buNone/>
                        <a:tabLst/>
                        <a:defRPr/>
                      </a:pPr>
                      <a:r>
                        <a:rPr lang="en-US" sz="1200" dirty="0"/>
                        <a:t>Notes: </a:t>
                      </a:r>
                    </a:p>
                    <a:p>
                      <a:pPr marL="0" marR="0" lvl="1" indent="0" algn="l" defTabSz="914400" rtl="0" eaLnBrk="1" fontAlgn="auto" latinLnBrk="0" hangingPunct="1">
                        <a:lnSpc>
                          <a:spcPct val="100000"/>
                        </a:lnSpc>
                        <a:spcBef>
                          <a:spcPts val="0"/>
                        </a:spcBef>
                        <a:spcAft>
                          <a:spcPts val="600"/>
                        </a:spcAft>
                        <a:buClr>
                          <a:schemeClr val="accent1"/>
                        </a:buClr>
                        <a:buSzPct val="100000"/>
                        <a:buFont typeface="Arial" panose="020B0604020202020204" pitchFamily="34" charset="0"/>
                        <a:buNone/>
                        <a:tabLst/>
                        <a:defRPr/>
                      </a:pPr>
                      <a:r>
                        <a:rPr lang="en-US" sz="1200" dirty="0"/>
                        <a:t>The term Private Registered Provider was used in the context section, this can be taken to also mean Housing Associations (HA) in this section.</a:t>
                      </a:r>
                    </a:p>
                    <a:p>
                      <a:pPr marL="0" marR="0" lvl="1" indent="0" algn="l" defTabSz="914400" rtl="0" eaLnBrk="1" fontAlgn="auto" latinLnBrk="0" hangingPunct="1">
                        <a:lnSpc>
                          <a:spcPct val="100000"/>
                        </a:lnSpc>
                        <a:spcBef>
                          <a:spcPts val="0"/>
                        </a:spcBef>
                        <a:spcAft>
                          <a:spcPts val="600"/>
                        </a:spcAft>
                        <a:buClr>
                          <a:schemeClr val="accent1"/>
                        </a:buClr>
                        <a:buSzPct val="100000"/>
                        <a:buFont typeface="Arial" panose="020B0604020202020204" pitchFamily="34" charset="0"/>
                        <a:buNone/>
                        <a:tabLst/>
                        <a:defRPr/>
                      </a:pPr>
                      <a:r>
                        <a:rPr lang="en-US" sz="1200" kern="1200" dirty="0">
                          <a:solidFill>
                            <a:schemeClr val="tx1"/>
                          </a:solidFill>
                          <a:latin typeface="+mn-lt"/>
                          <a:ea typeface="+mn-ea"/>
                          <a:cs typeface="+mn-cs"/>
                        </a:rPr>
                        <a:t>Costs are set out for each tenure of home, and for 1 2 and 3+ beds. </a:t>
                      </a:r>
                    </a:p>
                    <a:p>
                      <a:pPr marL="0" marR="0" lvl="1" indent="0" algn="l" defTabSz="914400" rtl="0" eaLnBrk="1" fontAlgn="auto" latinLnBrk="0" hangingPunct="1">
                        <a:lnSpc>
                          <a:spcPct val="100000"/>
                        </a:lnSpc>
                        <a:spcBef>
                          <a:spcPts val="0"/>
                        </a:spcBef>
                        <a:spcAft>
                          <a:spcPts val="600"/>
                        </a:spcAft>
                        <a:buClr>
                          <a:schemeClr val="accent1"/>
                        </a:buClr>
                        <a:buSzPct val="100000"/>
                        <a:buFont typeface="Arial" panose="020B0604020202020204" pitchFamily="34" charset="0"/>
                        <a:buNone/>
                        <a:tabLst/>
                        <a:defRPr/>
                      </a:pPr>
                      <a:r>
                        <a:rPr lang="en-US" sz="1200" kern="1200" dirty="0">
                          <a:solidFill>
                            <a:schemeClr val="tx1"/>
                          </a:solidFill>
                          <a:latin typeface="+mn-lt"/>
                          <a:ea typeface="+mn-ea"/>
                          <a:cs typeface="+mn-cs"/>
                        </a:rPr>
                        <a:t>For home purchase, prices relate to the purchase price of a home but exclude payments made to secure the home such as deposits and legal fees. This enables us to compare the annual cost of a mortgage, with the annual cost of rented housing. However it is important to remember that deposits, legal fees etc. are required and will form an additional expense, a possible barrier especially for first time buyers.  Costs are expressed annually even if sources quote weekly or monthly amounts, in order to compare costs at a later stage to annual income.</a:t>
                      </a:r>
                    </a:p>
                    <a:p>
                      <a:pPr marL="0" marR="0" lvl="1" indent="0" algn="l" defTabSz="914400" rtl="0" eaLnBrk="1" fontAlgn="auto" latinLnBrk="0" hangingPunct="1">
                        <a:lnSpc>
                          <a:spcPct val="100000"/>
                        </a:lnSpc>
                        <a:spcBef>
                          <a:spcPts val="0"/>
                        </a:spcBef>
                        <a:spcAft>
                          <a:spcPts val="600"/>
                        </a:spcAft>
                        <a:buClr>
                          <a:schemeClr val="accent1"/>
                        </a:buClr>
                        <a:buSzPct val="100000"/>
                        <a:buFont typeface="Arial" panose="020B0604020202020204" pitchFamily="34" charset="0"/>
                        <a:buNone/>
                        <a:tabLst/>
                        <a:defRPr/>
                      </a:pPr>
                      <a:r>
                        <a:rPr lang="en-US" sz="1200" b="0" dirty="0">
                          <a:latin typeface="+mn-lt"/>
                        </a:rPr>
                        <a:t>Intermediate rents are calculated by Hometrack based on 80% of the current median private rent. Since housing associations / PRPs set their affordable rent at no more than 80% of the median private rent, you might imagine the two values would be very similar. the housing cots for intermediate rent and HA affordable rent may well differ. This can be because the HA rents were set sometime ago so relied on private rent levels at that time, private rent level swill have changed since then, and HAs are restricted on the rent changes they can make each year.</a:t>
                      </a:r>
                    </a:p>
                  </a:txBody>
                  <a:tcPr/>
                </a:tc>
                <a:tc h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GB" sz="1200" b="0" i="0" u="sng" strike="noStrike" dirty="0">
                        <a:solidFill>
                          <a:srgbClr val="EE7B08"/>
                        </a:solidFill>
                        <a:effectLst/>
                        <a:latin typeface="+mn-lt"/>
                      </a:endParaRPr>
                    </a:p>
                  </a:txBody>
                  <a:tcPr marL="0" marR="0" marT="0" marB="0"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latin typeface="+mn-lt"/>
                      </a:endParaRPr>
                    </a:p>
                  </a:txBody>
                  <a:tcPr/>
                </a:tc>
                <a:extLst>
                  <a:ext uri="{0D108BD9-81ED-4DB2-BD59-A6C34878D82A}">
                    <a16:rowId xmlns:a16="http://schemas.microsoft.com/office/drawing/2014/main" val="1577945596"/>
                  </a:ext>
                </a:extLst>
              </a:tr>
            </a:tbl>
          </a:graphicData>
        </a:graphic>
      </p:graphicFrame>
      <p:sp>
        <p:nvSpPr>
          <p:cNvPr id="3" name="Footer Placeholder 3">
            <a:extLst>
              <a:ext uri="{FF2B5EF4-FFF2-40B4-BE49-F238E27FC236}">
                <a16:creationId xmlns:a16="http://schemas.microsoft.com/office/drawing/2014/main" id="{41953753-E85B-3FE6-0C97-BC7E5A816017}"/>
              </a:ext>
            </a:extLst>
          </p:cNvPr>
          <p:cNvSpPr>
            <a:spLocks noGrp="1"/>
          </p:cNvSpPr>
          <p:nvPr>
            <p:ph type="ftr" sz="quarter" idx="11"/>
          </p:nvPr>
        </p:nvSpPr>
        <p:spPr>
          <a:xfrm>
            <a:off x="0" y="6548799"/>
            <a:ext cx="4973915" cy="309201"/>
          </a:xfrm>
        </p:spPr>
        <p:txBody>
          <a:bodyPr/>
          <a:lstStyle/>
          <a:p>
            <a:r>
              <a:rPr lang="en-US" spc="200" dirty="0">
                <a:solidFill>
                  <a:schemeClr val="bg1"/>
                </a:solidFill>
              </a:rPr>
              <a:t>East Cambridgeshire</a:t>
            </a:r>
          </a:p>
        </p:txBody>
      </p:sp>
    </p:spTree>
    <p:extLst>
      <p:ext uri="{BB962C8B-B14F-4D97-AF65-F5344CB8AC3E}">
        <p14:creationId xmlns:p14="http://schemas.microsoft.com/office/powerpoint/2010/main" val="3248468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4DE76E6-8CC3-420E-8360-571967083FE1}"/>
              </a:ext>
            </a:extLst>
          </p:cNvPr>
          <p:cNvGraphicFramePr>
            <a:graphicFrameLocks noGrp="1"/>
          </p:cNvGraphicFramePr>
          <p:nvPr>
            <p:extLst>
              <p:ext uri="{D42A27DB-BD31-4B8C-83A1-F6EECF244321}">
                <p14:modId xmlns:p14="http://schemas.microsoft.com/office/powerpoint/2010/main" val="2039519496"/>
              </p:ext>
            </p:extLst>
          </p:nvPr>
        </p:nvGraphicFramePr>
        <p:xfrm>
          <a:off x="1454331" y="1428206"/>
          <a:ext cx="9617081" cy="4578144"/>
        </p:xfrm>
        <a:graphic>
          <a:graphicData uri="http://schemas.openxmlformats.org/drawingml/2006/table">
            <a:tbl>
              <a:tblPr firstRow="1">
                <a:tableStyleId>{0660B408-B3CF-4A94-85FC-2B1E0A45F4A2}</a:tableStyleId>
              </a:tblPr>
              <a:tblGrid>
                <a:gridCol w="3025650">
                  <a:extLst>
                    <a:ext uri="{9D8B030D-6E8A-4147-A177-3AD203B41FA5}">
                      <a16:colId xmlns:a16="http://schemas.microsoft.com/office/drawing/2014/main" val="51333165"/>
                    </a:ext>
                  </a:extLst>
                </a:gridCol>
                <a:gridCol w="2199164">
                  <a:extLst>
                    <a:ext uri="{9D8B030D-6E8A-4147-A177-3AD203B41FA5}">
                      <a16:colId xmlns:a16="http://schemas.microsoft.com/office/drawing/2014/main" val="2590346686"/>
                    </a:ext>
                  </a:extLst>
                </a:gridCol>
                <a:gridCol w="2157694">
                  <a:extLst>
                    <a:ext uri="{9D8B030D-6E8A-4147-A177-3AD203B41FA5}">
                      <a16:colId xmlns:a16="http://schemas.microsoft.com/office/drawing/2014/main" val="2110719262"/>
                    </a:ext>
                  </a:extLst>
                </a:gridCol>
                <a:gridCol w="2234573">
                  <a:extLst>
                    <a:ext uri="{9D8B030D-6E8A-4147-A177-3AD203B41FA5}">
                      <a16:colId xmlns:a16="http://schemas.microsoft.com/office/drawing/2014/main" val="2663437825"/>
                    </a:ext>
                  </a:extLst>
                </a:gridCol>
              </a:tblGrid>
              <a:tr h="381512">
                <a:tc>
                  <a:txBody>
                    <a:bodyPr/>
                    <a:lstStyle/>
                    <a:p>
                      <a:pPr algn="l" fontAlgn="b"/>
                      <a:r>
                        <a:rPr lang="en-GB" sz="1600" b="1" u="none" strike="noStrike" dirty="0">
                          <a:effectLst/>
                        </a:rPr>
                        <a:t>East Cambridgeshire</a:t>
                      </a:r>
                      <a:endParaRPr lang="en-GB" sz="1600" b="1"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1bed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2bed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3bed </a:t>
                      </a:r>
                      <a:endParaRPr lang="en-GB" sz="16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4056677051"/>
                  </a:ext>
                </a:extLst>
              </a:tr>
              <a:tr h="381512">
                <a:tc>
                  <a:txBody>
                    <a:bodyPr/>
                    <a:lstStyle/>
                    <a:p>
                      <a:pPr algn="l" fontAlgn="b"/>
                      <a:r>
                        <a:rPr lang="en-GB" sz="1600" u="none" strike="noStrike" dirty="0">
                          <a:effectLst/>
                        </a:rPr>
                        <a:t>1 LA social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b="0" u="none" strike="noStrike" dirty="0">
                          <a:solidFill>
                            <a:srgbClr val="000000"/>
                          </a:solidFill>
                          <a:effectLst/>
                        </a:rPr>
                        <a:t>X </a:t>
                      </a:r>
                      <a:endParaRPr lang="en-GB" sz="1600" b="0" i="0" u="none" strike="noStrike" dirty="0">
                        <a:solidFill>
                          <a:srgbClr val="000000"/>
                        </a:solidFill>
                        <a:effectLst/>
                        <a:latin typeface="+mn-lt"/>
                      </a:endParaRPr>
                    </a:p>
                  </a:txBody>
                  <a:tcPr marL="0" marR="0" marT="0" marB="0" anchor="b"/>
                </a:tc>
                <a:tc>
                  <a:txBody>
                    <a:bodyPr/>
                    <a:lstStyle/>
                    <a:p>
                      <a:pPr algn="r" fontAlgn="b"/>
                      <a:r>
                        <a:rPr lang="en-GB" sz="1600" b="0" u="none" strike="noStrike" dirty="0">
                          <a:solidFill>
                            <a:srgbClr val="000000"/>
                          </a:solidFill>
                          <a:effectLst/>
                        </a:rPr>
                        <a:t>X </a:t>
                      </a:r>
                      <a:endParaRPr lang="en-GB" sz="1600" b="0" i="0" u="none" strike="noStrike" dirty="0">
                        <a:solidFill>
                          <a:srgbClr val="000000"/>
                        </a:solidFill>
                        <a:effectLst/>
                        <a:latin typeface="+mn-lt"/>
                      </a:endParaRPr>
                    </a:p>
                  </a:txBody>
                  <a:tcPr marL="0" marR="0" marT="0" marB="0" anchor="b"/>
                </a:tc>
                <a:tc>
                  <a:txBody>
                    <a:bodyPr/>
                    <a:lstStyle/>
                    <a:p>
                      <a:pPr algn="r" fontAlgn="b"/>
                      <a:r>
                        <a:rPr lang="en-GB" sz="1600" b="0" u="none" strike="noStrike" dirty="0">
                          <a:solidFill>
                            <a:srgbClr val="000000"/>
                          </a:solidFill>
                          <a:effectLst/>
                        </a:rPr>
                        <a:t>X</a:t>
                      </a:r>
                      <a:endParaRPr lang="en-GB" sz="16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316406227"/>
                  </a:ext>
                </a:extLst>
              </a:tr>
              <a:tr h="381512">
                <a:tc>
                  <a:txBody>
                    <a:bodyPr/>
                    <a:lstStyle/>
                    <a:p>
                      <a:pPr algn="l" fontAlgn="b"/>
                      <a:r>
                        <a:rPr lang="en-GB" sz="1600" u="none" strike="noStrike" dirty="0">
                          <a:effectLst/>
                        </a:rPr>
                        <a:t>2 HA social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   4,483 </a:t>
                      </a:r>
                      <a:endParaRPr lang="en-GB" sz="1600" b="0" i="0" u="none" strike="noStrike" dirty="0">
                        <a:solidFill>
                          <a:srgbClr val="000000"/>
                        </a:solidFill>
                        <a:effectLst/>
                        <a:latin typeface="+mn-lt"/>
                      </a:endParaRPr>
                    </a:p>
                  </a:txBody>
                  <a:tcPr marL="0" marR="0" marT="0" marB="0" anchor="b"/>
                </a:tc>
                <a:tc>
                  <a:txBody>
                    <a:bodyPr/>
                    <a:lstStyle/>
                    <a:p>
                      <a:pPr algn="r" fontAlgn="b"/>
                      <a:r>
                        <a:rPr lang="en-GB" sz="1600" u="none" strike="noStrike" dirty="0">
                          <a:effectLst/>
                        </a:rPr>
                        <a:t> £   5,236 </a:t>
                      </a:r>
                      <a:endParaRPr lang="en-GB" sz="1600" b="0" i="0" u="none" strike="noStrike" dirty="0">
                        <a:solidFill>
                          <a:srgbClr val="000000"/>
                        </a:solidFill>
                        <a:effectLst/>
                        <a:latin typeface="+mn-lt"/>
                      </a:endParaRPr>
                    </a:p>
                  </a:txBody>
                  <a:tcPr marL="0" marR="0" marT="0" marB="0" anchor="b"/>
                </a:tc>
                <a:tc>
                  <a:txBody>
                    <a:bodyPr/>
                    <a:lstStyle/>
                    <a:p>
                      <a:pPr algn="r" fontAlgn="b"/>
                      <a:r>
                        <a:rPr lang="en-GB" sz="1600" u="none" strike="noStrike" dirty="0">
                          <a:effectLst/>
                        </a:rPr>
                        <a:t> £   5,819 </a:t>
                      </a:r>
                      <a:endParaRPr lang="en-GB" sz="16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4083638268"/>
                  </a:ext>
                </a:extLst>
              </a:tr>
              <a:tr h="381512">
                <a:tc>
                  <a:txBody>
                    <a:bodyPr/>
                    <a:lstStyle/>
                    <a:p>
                      <a:pPr algn="l" fontAlgn="b"/>
                      <a:r>
                        <a:rPr lang="en-GB" sz="1600" u="none" strike="noStrike" dirty="0">
                          <a:effectLst/>
                        </a:rPr>
                        <a:t>3 HA affordable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   5,847 </a:t>
                      </a:r>
                      <a:endParaRPr lang="en-GB" sz="1600" b="0" i="0" u="none" strike="noStrike" dirty="0">
                        <a:solidFill>
                          <a:srgbClr val="000000"/>
                        </a:solidFill>
                        <a:effectLst/>
                        <a:latin typeface="+mn-lt"/>
                      </a:endParaRPr>
                    </a:p>
                  </a:txBody>
                  <a:tcPr marL="0" marR="0" marT="0" marB="0" anchor="b"/>
                </a:tc>
                <a:tc>
                  <a:txBody>
                    <a:bodyPr/>
                    <a:lstStyle/>
                    <a:p>
                      <a:pPr algn="r" fontAlgn="b"/>
                      <a:r>
                        <a:rPr lang="en-GB" sz="1600" u="none" strike="noStrike" dirty="0">
                          <a:effectLst/>
                        </a:rPr>
                        <a:t> £   6,610 </a:t>
                      </a:r>
                      <a:endParaRPr lang="en-GB" sz="1600" b="0" i="0" u="none" strike="noStrike" dirty="0">
                        <a:solidFill>
                          <a:srgbClr val="000000"/>
                        </a:solidFill>
                        <a:effectLst/>
                        <a:latin typeface="+mn-lt"/>
                      </a:endParaRPr>
                    </a:p>
                  </a:txBody>
                  <a:tcPr marL="0" marR="0" marT="0" marB="0" anchor="b"/>
                </a:tc>
                <a:tc>
                  <a:txBody>
                    <a:bodyPr/>
                    <a:lstStyle/>
                    <a:p>
                      <a:pPr algn="r" fontAlgn="b"/>
                      <a:r>
                        <a:rPr lang="en-GB" sz="1600" u="none" strike="noStrike" dirty="0">
                          <a:effectLst/>
                        </a:rPr>
                        <a:t> £   7,428 </a:t>
                      </a:r>
                      <a:endParaRPr lang="en-GB" sz="16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3218272329"/>
                  </a:ext>
                </a:extLst>
              </a:tr>
              <a:tr h="381512">
                <a:tc>
                  <a:txBody>
                    <a:bodyPr/>
                    <a:lstStyle/>
                    <a:p>
                      <a:pPr algn="l" fontAlgn="b"/>
                      <a:r>
                        <a:rPr lang="en-GB" sz="1600" u="none" strike="noStrike" dirty="0">
                          <a:effectLst/>
                        </a:rPr>
                        <a:t>4 LA affordable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b="0" u="none" strike="noStrike" dirty="0">
                          <a:solidFill>
                            <a:srgbClr val="000000"/>
                          </a:solidFill>
                          <a:effectLst/>
                        </a:rPr>
                        <a:t>X </a:t>
                      </a:r>
                      <a:endParaRPr lang="en-GB" sz="1600" b="0" i="0" u="none" strike="noStrike" dirty="0">
                        <a:solidFill>
                          <a:srgbClr val="000000"/>
                        </a:solidFill>
                        <a:effectLst/>
                        <a:latin typeface="+mn-lt"/>
                      </a:endParaRPr>
                    </a:p>
                  </a:txBody>
                  <a:tcPr marL="0" marR="0" marT="0" marB="0" anchor="b"/>
                </a:tc>
                <a:tc>
                  <a:txBody>
                    <a:bodyPr/>
                    <a:lstStyle/>
                    <a:p>
                      <a:pPr algn="r" fontAlgn="b"/>
                      <a:r>
                        <a:rPr lang="en-GB" sz="1600" b="0" u="none" strike="noStrike" dirty="0">
                          <a:solidFill>
                            <a:srgbClr val="000000"/>
                          </a:solidFill>
                          <a:effectLst/>
                        </a:rPr>
                        <a:t>X </a:t>
                      </a:r>
                      <a:endParaRPr lang="en-GB" sz="1600" b="0" i="0" u="none" strike="noStrike" dirty="0">
                        <a:solidFill>
                          <a:srgbClr val="000000"/>
                        </a:solidFill>
                        <a:effectLst/>
                        <a:latin typeface="+mn-lt"/>
                      </a:endParaRPr>
                    </a:p>
                  </a:txBody>
                  <a:tcPr marL="0" marR="0" marT="0" marB="0" anchor="b"/>
                </a:tc>
                <a:tc>
                  <a:txBody>
                    <a:bodyPr/>
                    <a:lstStyle/>
                    <a:p>
                      <a:pPr algn="r" fontAlgn="b"/>
                      <a:r>
                        <a:rPr lang="en-GB" sz="1600" b="0" u="none" strike="noStrike" dirty="0">
                          <a:solidFill>
                            <a:srgbClr val="000000"/>
                          </a:solidFill>
                          <a:effectLst/>
                        </a:rPr>
                        <a:t>X </a:t>
                      </a:r>
                      <a:endParaRPr lang="en-GB" sz="16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2040477775"/>
                  </a:ext>
                </a:extLst>
              </a:tr>
              <a:tr h="381512">
                <a:tc>
                  <a:txBody>
                    <a:bodyPr/>
                    <a:lstStyle/>
                    <a:p>
                      <a:pPr algn="l" fontAlgn="b"/>
                      <a:r>
                        <a:rPr lang="en-GB" sz="1600" u="none" strike="noStrike" dirty="0">
                          <a:effectLst/>
                        </a:rPr>
                        <a:t>5 Intermediate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   6,071 </a:t>
                      </a:r>
                      <a:endParaRPr lang="en-GB" sz="1600" b="0" i="0" u="none" strike="noStrike" dirty="0">
                        <a:solidFill>
                          <a:srgbClr val="000000"/>
                        </a:solidFill>
                        <a:effectLst/>
                        <a:latin typeface="+mn-lt"/>
                      </a:endParaRPr>
                    </a:p>
                  </a:txBody>
                  <a:tcPr marL="0" marR="0" marT="0" marB="0" anchor="b"/>
                </a:tc>
                <a:tc>
                  <a:txBody>
                    <a:bodyPr/>
                    <a:lstStyle/>
                    <a:p>
                      <a:pPr algn="r" fontAlgn="b"/>
                      <a:r>
                        <a:rPr lang="en-GB" sz="1600" u="none" strike="noStrike" dirty="0">
                          <a:effectLst/>
                        </a:rPr>
                        <a:t> £   7,228 </a:t>
                      </a:r>
                      <a:endParaRPr lang="en-GB" sz="1600" b="0" i="0" u="none" strike="noStrike" dirty="0">
                        <a:solidFill>
                          <a:srgbClr val="000000"/>
                        </a:solidFill>
                        <a:effectLst/>
                        <a:latin typeface="+mn-lt"/>
                      </a:endParaRPr>
                    </a:p>
                  </a:txBody>
                  <a:tcPr marL="0" marR="0" marT="0" marB="0" anchor="b"/>
                </a:tc>
                <a:tc>
                  <a:txBody>
                    <a:bodyPr/>
                    <a:lstStyle/>
                    <a:p>
                      <a:pPr algn="r" fontAlgn="b"/>
                      <a:r>
                        <a:rPr lang="en-GB" sz="1600" u="none" strike="noStrike" dirty="0">
                          <a:effectLst/>
                        </a:rPr>
                        <a:t> £   9,087 </a:t>
                      </a:r>
                      <a:endParaRPr lang="en-GB" sz="16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746952993"/>
                  </a:ext>
                </a:extLst>
              </a:tr>
              <a:tr h="381512">
                <a:tc>
                  <a:txBody>
                    <a:bodyPr/>
                    <a:lstStyle/>
                    <a:p>
                      <a:pPr algn="l" fontAlgn="b"/>
                      <a:r>
                        <a:rPr lang="en-GB" sz="1600" u="none" strike="noStrike" dirty="0">
                          <a:effectLst/>
                        </a:rPr>
                        <a:t>6 Median private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   7,592 </a:t>
                      </a:r>
                      <a:endParaRPr lang="en-GB" sz="1600" b="0" i="0" u="none" strike="noStrike" dirty="0">
                        <a:solidFill>
                          <a:srgbClr val="000000"/>
                        </a:solidFill>
                        <a:effectLst/>
                        <a:latin typeface="+mn-lt"/>
                      </a:endParaRPr>
                    </a:p>
                  </a:txBody>
                  <a:tcPr marL="0" marR="0" marT="0" marB="0" anchor="b"/>
                </a:tc>
                <a:tc>
                  <a:txBody>
                    <a:bodyPr/>
                    <a:lstStyle/>
                    <a:p>
                      <a:pPr algn="r" fontAlgn="b"/>
                      <a:r>
                        <a:rPr lang="en-GB" sz="1600" u="none" strike="noStrike" dirty="0">
                          <a:effectLst/>
                        </a:rPr>
                        <a:t> £   9,061 </a:t>
                      </a:r>
                      <a:endParaRPr lang="en-GB" sz="1600" b="0" i="0" u="none" strike="noStrike" dirty="0">
                        <a:solidFill>
                          <a:srgbClr val="000000"/>
                        </a:solidFill>
                        <a:effectLst/>
                        <a:latin typeface="+mn-lt"/>
                      </a:endParaRPr>
                    </a:p>
                  </a:txBody>
                  <a:tcPr marL="0" marR="0" marT="0" marB="0" anchor="b"/>
                </a:tc>
                <a:tc>
                  <a:txBody>
                    <a:bodyPr/>
                    <a:lstStyle/>
                    <a:p>
                      <a:pPr algn="r" fontAlgn="b"/>
                      <a:r>
                        <a:rPr lang="en-GB" sz="1600" u="none" strike="noStrike" dirty="0">
                          <a:effectLst/>
                        </a:rPr>
                        <a:t> £ 11,375 </a:t>
                      </a:r>
                      <a:endParaRPr lang="en-GB" sz="16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598849496"/>
                  </a:ext>
                </a:extLst>
              </a:tr>
              <a:tr h="381512">
                <a:tc>
                  <a:txBody>
                    <a:bodyPr/>
                    <a:lstStyle/>
                    <a:p>
                      <a:pPr algn="l" fontAlgn="b"/>
                      <a:r>
                        <a:rPr lang="en-GB" sz="1600" u="none" strike="noStrike" dirty="0">
                          <a:effectLst/>
                        </a:rPr>
                        <a:t>7 Homebuy</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   6,955 </a:t>
                      </a:r>
                      <a:endParaRPr lang="en-GB" sz="1600" b="0" i="0" u="none" strike="noStrike" dirty="0">
                        <a:solidFill>
                          <a:srgbClr val="000000"/>
                        </a:solidFill>
                        <a:effectLst/>
                        <a:latin typeface="+mn-lt"/>
                      </a:endParaRPr>
                    </a:p>
                  </a:txBody>
                  <a:tcPr marL="0" marR="0" marT="0" marB="0" anchor="b"/>
                </a:tc>
                <a:tc>
                  <a:txBody>
                    <a:bodyPr/>
                    <a:lstStyle/>
                    <a:p>
                      <a:pPr algn="r" fontAlgn="b"/>
                      <a:r>
                        <a:rPr lang="en-GB" sz="1600" u="none" strike="noStrike" dirty="0">
                          <a:effectLst/>
                        </a:rPr>
                        <a:t> £ 10,153 </a:t>
                      </a:r>
                      <a:endParaRPr lang="en-GB" sz="1600" b="0" i="0" u="none" strike="noStrike" dirty="0">
                        <a:solidFill>
                          <a:srgbClr val="000000"/>
                        </a:solidFill>
                        <a:effectLst/>
                        <a:latin typeface="+mn-lt"/>
                      </a:endParaRPr>
                    </a:p>
                  </a:txBody>
                  <a:tcPr marL="0" marR="0" marT="0" marB="0" anchor="b"/>
                </a:tc>
                <a:tc>
                  <a:txBody>
                    <a:bodyPr/>
                    <a:lstStyle/>
                    <a:p>
                      <a:pPr algn="r" fontAlgn="b"/>
                      <a:r>
                        <a:rPr lang="en-GB" sz="1600" u="none" strike="noStrike" dirty="0">
                          <a:effectLst/>
                        </a:rPr>
                        <a:t> £ 13,715 </a:t>
                      </a:r>
                      <a:endParaRPr lang="en-GB" sz="16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4057487886"/>
                  </a:ext>
                </a:extLst>
              </a:tr>
              <a:tr h="381512">
                <a:tc>
                  <a:txBody>
                    <a:bodyPr/>
                    <a:lstStyle/>
                    <a:p>
                      <a:pPr algn="l" fontAlgn="b"/>
                      <a:r>
                        <a:rPr lang="en-GB" sz="1600" u="none" strike="noStrike" dirty="0">
                          <a:effectLst/>
                        </a:rPr>
                        <a:t>8 LQ resale</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   5,876 </a:t>
                      </a:r>
                      <a:endParaRPr lang="en-GB" sz="1600" b="0" i="0" u="none" strike="noStrike" dirty="0">
                        <a:solidFill>
                          <a:srgbClr val="000000"/>
                        </a:solidFill>
                        <a:effectLst/>
                        <a:latin typeface="+mn-lt"/>
                      </a:endParaRPr>
                    </a:p>
                  </a:txBody>
                  <a:tcPr marL="0" marR="0" marT="0" marB="0" anchor="b"/>
                </a:tc>
                <a:tc>
                  <a:txBody>
                    <a:bodyPr/>
                    <a:lstStyle/>
                    <a:p>
                      <a:pPr algn="r" fontAlgn="b"/>
                      <a:r>
                        <a:rPr lang="en-GB" sz="1600" u="none" strike="noStrike" dirty="0">
                          <a:effectLst/>
                        </a:rPr>
                        <a:t> £   7,475 </a:t>
                      </a:r>
                      <a:endParaRPr lang="en-GB" sz="1600" b="0" i="0" u="none" strike="noStrike" dirty="0">
                        <a:solidFill>
                          <a:srgbClr val="000000"/>
                        </a:solidFill>
                        <a:effectLst/>
                        <a:latin typeface="+mn-lt"/>
                      </a:endParaRPr>
                    </a:p>
                  </a:txBody>
                  <a:tcPr marL="0" marR="0" marT="0" marB="0" anchor="b"/>
                </a:tc>
                <a:tc>
                  <a:txBody>
                    <a:bodyPr/>
                    <a:lstStyle/>
                    <a:p>
                      <a:pPr algn="r" fontAlgn="b"/>
                      <a:r>
                        <a:rPr lang="en-GB" sz="1600" u="none" strike="noStrike" dirty="0">
                          <a:effectLst/>
                        </a:rPr>
                        <a:t> £ 13,481 </a:t>
                      </a:r>
                      <a:endParaRPr lang="en-GB" sz="16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3144066353"/>
                  </a:ext>
                </a:extLst>
              </a:tr>
              <a:tr h="381512">
                <a:tc>
                  <a:txBody>
                    <a:bodyPr/>
                    <a:lstStyle/>
                    <a:p>
                      <a:pPr algn="l" fontAlgn="b"/>
                      <a:r>
                        <a:rPr lang="en-GB" sz="1600" u="none" strike="noStrike" dirty="0">
                          <a:effectLst/>
                        </a:rPr>
                        <a:t>9 Avg resale</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   7,462 </a:t>
                      </a:r>
                      <a:endParaRPr lang="en-GB" sz="1600" b="0" i="0" u="none" strike="noStrike" dirty="0">
                        <a:solidFill>
                          <a:srgbClr val="000000"/>
                        </a:solidFill>
                        <a:effectLst/>
                        <a:latin typeface="+mn-lt"/>
                      </a:endParaRPr>
                    </a:p>
                  </a:txBody>
                  <a:tcPr marL="0" marR="0" marT="0" marB="0" anchor="b"/>
                </a:tc>
                <a:tc>
                  <a:txBody>
                    <a:bodyPr/>
                    <a:lstStyle/>
                    <a:p>
                      <a:pPr algn="r" fontAlgn="b"/>
                      <a:r>
                        <a:rPr lang="en-GB" sz="1600" u="none" strike="noStrike" dirty="0">
                          <a:effectLst/>
                        </a:rPr>
                        <a:t> £   8,814 </a:t>
                      </a:r>
                      <a:endParaRPr lang="en-GB" sz="1600" b="0" i="0" u="none" strike="noStrike" dirty="0">
                        <a:solidFill>
                          <a:srgbClr val="000000"/>
                        </a:solidFill>
                        <a:effectLst/>
                        <a:latin typeface="+mn-lt"/>
                      </a:endParaRPr>
                    </a:p>
                  </a:txBody>
                  <a:tcPr marL="0" marR="0" marT="0" marB="0" anchor="b"/>
                </a:tc>
                <a:tc>
                  <a:txBody>
                    <a:bodyPr/>
                    <a:lstStyle/>
                    <a:p>
                      <a:pPr algn="r" fontAlgn="b"/>
                      <a:r>
                        <a:rPr lang="en-GB" sz="1600" u="none" strike="noStrike" dirty="0">
                          <a:effectLst/>
                        </a:rPr>
                        <a:t> £ 15,808 </a:t>
                      </a:r>
                      <a:endParaRPr lang="en-GB" sz="16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835506041"/>
                  </a:ext>
                </a:extLst>
              </a:tr>
              <a:tr h="381512">
                <a:tc>
                  <a:txBody>
                    <a:bodyPr/>
                    <a:lstStyle/>
                    <a:p>
                      <a:pPr algn="l" fontAlgn="b"/>
                      <a:r>
                        <a:rPr lang="en-GB" sz="1600" u="none" strike="noStrike" dirty="0">
                          <a:effectLst/>
                        </a:rPr>
                        <a:t>10 LQ new build</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b="0" u="none" strike="noStrike" dirty="0">
                          <a:solidFill>
                            <a:srgbClr val="000000"/>
                          </a:solidFill>
                          <a:effectLst/>
                        </a:rPr>
                        <a:t>Insufficient data</a:t>
                      </a:r>
                      <a:endParaRPr lang="en-GB" sz="1600" b="0" i="0" u="none" strike="noStrike" dirty="0">
                        <a:solidFill>
                          <a:srgbClr val="000000"/>
                        </a:solidFill>
                        <a:effectLst/>
                        <a:latin typeface="+mn-lt"/>
                      </a:endParaRPr>
                    </a:p>
                  </a:txBody>
                  <a:tcPr marL="0" marR="0" marT="0" marB="0"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1600" b="0" u="none" strike="noStrike" dirty="0">
                          <a:solidFill>
                            <a:srgbClr val="000000"/>
                          </a:solidFill>
                          <a:effectLst/>
                        </a:rPr>
                        <a:t>Insufficient data</a:t>
                      </a:r>
                      <a:endParaRPr lang="en-GB" sz="1600" b="0" i="0" u="none" strike="noStrike" dirty="0">
                        <a:solidFill>
                          <a:srgbClr val="000000"/>
                        </a:solidFill>
                        <a:effectLst/>
                        <a:latin typeface="+mn-lt"/>
                      </a:endParaRPr>
                    </a:p>
                  </a:txBody>
                  <a:tcPr marL="0" marR="0" marT="0" marB="0" anchor="b"/>
                </a:tc>
                <a:tc>
                  <a:txBody>
                    <a:bodyPr/>
                    <a:lstStyle/>
                    <a:p>
                      <a:pPr algn="r" fontAlgn="b"/>
                      <a:r>
                        <a:rPr lang="en-GB" sz="1600" u="none" strike="noStrike" dirty="0">
                          <a:effectLst/>
                        </a:rPr>
                        <a:t> £ 15,236 </a:t>
                      </a:r>
                      <a:endParaRPr lang="en-GB" sz="16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548578091"/>
                  </a:ext>
                </a:extLst>
              </a:tr>
              <a:tr h="381512">
                <a:tc>
                  <a:txBody>
                    <a:bodyPr/>
                    <a:lstStyle/>
                    <a:p>
                      <a:pPr algn="l" fontAlgn="b"/>
                      <a:r>
                        <a:rPr lang="en-GB" sz="1600" u="none" strike="noStrike" dirty="0">
                          <a:effectLst/>
                        </a:rPr>
                        <a:t>11 Avg new build</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1600" b="0" u="none" strike="noStrike" dirty="0">
                          <a:solidFill>
                            <a:srgbClr val="000000"/>
                          </a:solidFill>
                          <a:effectLst/>
                        </a:rPr>
                        <a:t>Insufficient data</a:t>
                      </a:r>
                      <a:endParaRPr lang="en-GB" sz="1600" b="0" i="0" u="none" strike="noStrike" dirty="0">
                        <a:solidFill>
                          <a:srgbClr val="000000"/>
                        </a:solidFill>
                        <a:effectLst/>
                        <a:latin typeface="+mn-lt"/>
                      </a:endParaRPr>
                    </a:p>
                  </a:txBody>
                  <a:tcPr marL="0" marR="0" marT="0" marB="0"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1600" b="0" u="none" strike="noStrike" dirty="0">
                          <a:solidFill>
                            <a:srgbClr val="000000"/>
                          </a:solidFill>
                          <a:effectLst/>
                        </a:rPr>
                        <a:t>Insufficient data</a:t>
                      </a:r>
                      <a:endParaRPr lang="en-GB" sz="1600" b="0" i="0" u="none" strike="noStrike" dirty="0">
                        <a:solidFill>
                          <a:srgbClr val="000000"/>
                        </a:solidFill>
                        <a:effectLst/>
                        <a:latin typeface="+mn-lt"/>
                      </a:endParaRPr>
                    </a:p>
                  </a:txBody>
                  <a:tcPr marL="0" marR="0" marT="0" marB="0" anchor="b"/>
                </a:tc>
                <a:tc>
                  <a:txBody>
                    <a:bodyPr/>
                    <a:lstStyle/>
                    <a:p>
                      <a:pPr algn="r" fontAlgn="b"/>
                      <a:r>
                        <a:rPr lang="en-GB" sz="1600" u="none" strike="noStrike" dirty="0">
                          <a:effectLst/>
                        </a:rPr>
                        <a:t> £ 18,616 </a:t>
                      </a:r>
                      <a:endParaRPr lang="en-GB" sz="16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2812583024"/>
                  </a:ext>
                </a:extLst>
              </a:tr>
            </a:tbl>
          </a:graphicData>
        </a:graphic>
      </p:graphicFrame>
      <p:sp>
        <p:nvSpPr>
          <p:cNvPr id="5" name="Footer Placeholder 3">
            <a:extLst>
              <a:ext uri="{FF2B5EF4-FFF2-40B4-BE49-F238E27FC236}">
                <a16:creationId xmlns:a16="http://schemas.microsoft.com/office/drawing/2014/main" id="{C13D2D0E-25F8-4EDD-AA88-618B67DB36A0}"/>
              </a:ext>
            </a:extLst>
          </p:cNvPr>
          <p:cNvSpPr>
            <a:spLocks noGrp="1"/>
          </p:cNvSpPr>
          <p:nvPr>
            <p:ph type="ftr" sz="quarter" idx="11"/>
          </p:nvPr>
        </p:nvSpPr>
        <p:spPr>
          <a:xfrm>
            <a:off x="0" y="6548799"/>
            <a:ext cx="4973915" cy="309201"/>
          </a:xfrm>
        </p:spPr>
        <p:txBody>
          <a:bodyPr/>
          <a:lstStyle/>
          <a:p>
            <a:r>
              <a:rPr lang="en-US" spc="200" dirty="0">
                <a:solidFill>
                  <a:schemeClr val="bg1"/>
                </a:solidFill>
              </a:rPr>
              <a:t>East Cambridgeshire</a:t>
            </a:r>
          </a:p>
        </p:txBody>
      </p:sp>
      <p:sp>
        <p:nvSpPr>
          <p:cNvPr id="6" name="Slide Number Placeholder 4">
            <a:extLst>
              <a:ext uri="{FF2B5EF4-FFF2-40B4-BE49-F238E27FC236}">
                <a16:creationId xmlns:a16="http://schemas.microsoft.com/office/drawing/2014/main" id="{54FD6CA3-59E7-48F5-9CAD-1084730281BA}"/>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23</a:t>
            </a:fld>
            <a:endParaRPr lang="en-US" dirty="0"/>
          </a:p>
        </p:txBody>
      </p:sp>
      <p:sp>
        <p:nvSpPr>
          <p:cNvPr id="11" name="Title 1">
            <a:extLst>
              <a:ext uri="{FF2B5EF4-FFF2-40B4-BE49-F238E27FC236}">
                <a16:creationId xmlns:a16="http://schemas.microsoft.com/office/drawing/2014/main" id="{F75AEF55-F850-6E74-EA1F-4870505FD8A2}"/>
              </a:ext>
            </a:extLst>
          </p:cNvPr>
          <p:cNvSpPr txBox="1">
            <a:spLocks/>
          </p:cNvSpPr>
          <p:nvPr/>
        </p:nvSpPr>
        <p:spPr>
          <a:xfrm>
            <a:off x="638881" y="124178"/>
            <a:ext cx="10909640" cy="10253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GB" sz="3600" dirty="0"/>
              <a:t>Identify annual housing costs</a:t>
            </a:r>
            <a:br>
              <a:rPr lang="en-GB" sz="3600" dirty="0"/>
            </a:br>
            <a:r>
              <a:rPr lang="en-GB" sz="1800" dirty="0"/>
              <a:t>For each tenure and for 1,2, 3+ beds</a:t>
            </a:r>
            <a:endParaRPr lang="en-US" sz="1800" dirty="0"/>
          </a:p>
        </p:txBody>
      </p:sp>
    </p:spTree>
    <p:extLst>
      <p:ext uri="{BB962C8B-B14F-4D97-AF65-F5344CB8AC3E}">
        <p14:creationId xmlns:p14="http://schemas.microsoft.com/office/powerpoint/2010/main" val="715136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D99D77-E175-8653-1D86-17A6C85AE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DF2D7A6C-7AAB-959B-E65C-7A2774BA5CE7}"/>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 name="Straight Connector 3">
            <a:extLst>
              <a:ext uri="{FF2B5EF4-FFF2-40B4-BE49-F238E27FC236}">
                <a16:creationId xmlns:a16="http://schemas.microsoft.com/office/drawing/2014/main" id="{ED4B33F7-7DB4-5667-638C-B56C8F43B35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52D138D-1FDB-CEF4-BF82-2F76688E68A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 name="Rectangle 5">
            <a:extLst>
              <a:ext uri="{FF2B5EF4-FFF2-40B4-BE49-F238E27FC236}">
                <a16:creationId xmlns:a16="http://schemas.microsoft.com/office/drawing/2014/main" id="{1C3B9C8E-AA96-3861-7E85-67E385F4B3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DB8244E-4DA8-6CD7-1203-FEE215F61B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Title 2">
            <a:extLst>
              <a:ext uri="{FF2B5EF4-FFF2-40B4-BE49-F238E27FC236}">
                <a16:creationId xmlns:a16="http://schemas.microsoft.com/office/drawing/2014/main" id="{41659E3A-58C7-DB27-E2BD-2B3FD8B84269}"/>
              </a:ext>
            </a:extLst>
          </p:cNvPr>
          <p:cNvSpPr txBox="1">
            <a:spLocks/>
          </p:cNvSpPr>
          <p:nvPr/>
        </p:nvSpPr>
        <p:spPr>
          <a:xfrm>
            <a:off x="652496" y="1510770"/>
            <a:ext cx="2823919" cy="1868760"/>
          </a:xfrm>
          <a:prstGeom prst="rect">
            <a:avLst/>
          </a:prstGeom>
        </p:spPr>
        <p:txBody>
          <a:bodyPr vert="horz" lIns="91440" tIns="45720" rIns="91440" bIns="0" rtlCol="0" anchor="b">
            <a:normAutofit fontScale="975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Range of max and min housing costs: intro</a:t>
            </a:r>
            <a:endParaRPr lang="en-US" sz="3100" dirty="0"/>
          </a:p>
        </p:txBody>
      </p:sp>
      <p:cxnSp>
        <p:nvCxnSpPr>
          <p:cNvPr id="9" name="Straight Connector 8">
            <a:extLst>
              <a:ext uri="{FF2B5EF4-FFF2-40B4-BE49-F238E27FC236}">
                <a16:creationId xmlns:a16="http://schemas.microsoft.com/office/drawing/2014/main" id="{A81AD16D-D0BA-0AAD-2FEB-C8CA74CBDD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10" name="Group 9">
            <a:extLst>
              <a:ext uri="{FF2B5EF4-FFF2-40B4-BE49-F238E27FC236}">
                <a16:creationId xmlns:a16="http://schemas.microsoft.com/office/drawing/2014/main" id="{42F08B56-10F9-F289-530F-6D44EC800F8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11" name="Rectangle 10">
              <a:extLst>
                <a:ext uri="{FF2B5EF4-FFF2-40B4-BE49-F238E27FC236}">
                  <a16:creationId xmlns:a16="http://schemas.microsoft.com/office/drawing/2014/main" id="{078FFAF4-792A-CF4B-517D-DEC811BE7D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65156F4-F22F-E503-8877-3FB5DE11DB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id="{04B85286-AF4A-BAF2-9298-D35679D1E9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5AAB42F9-0A21-BF1C-A72F-B5E9BEEAC25C}"/>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993C6690-E15B-8DE8-6654-47081929D13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6" name="Slide Number Placeholder 4">
            <a:extLst>
              <a:ext uri="{FF2B5EF4-FFF2-40B4-BE49-F238E27FC236}">
                <a16:creationId xmlns:a16="http://schemas.microsoft.com/office/drawing/2014/main" id="{D58E42ED-DB09-E78F-0A9A-7D4F9C70F375}"/>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24</a:t>
            </a:fld>
            <a:endParaRPr lang="en-US" dirty="0"/>
          </a:p>
        </p:txBody>
      </p:sp>
      <p:sp>
        <p:nvSpPr>
          <p:cNvPr id="17" name="TextBox 16">
            <a:extLst>
              <a:ext uri="{FF2B5EF4-FFF2-40B4-BE49-F238E27FC236}">
                <a16:creationId xmlns:a16="http://schemas.microsoft.com/office/drawing/2014/main" id="{C299B385-F7DB-5E95-200C-C0AA9623DE9D}"/>
              </a:ext>
            </a:extLst>
          </p:cNvPr>
          <p:cNvSpPr txBox="1"/>
          <p:nvPr/>
        </p:nvSpPr>
        <p:spPr>
          <a:xfrm>
            <a:off x="579267" y="3630466"/>
            <a:ext cx="3242139" cy="2308324"/>
          </a:xfrm>
          <a:prstGeom prst="rect">
            <a:avLst/>
          </a:prstGeom>
          <a:noFill/>
        </p:spPr>
        <p:txBody>
          <a:bodyPr wrap="square" rtlCol="0">
            <a:spAutoFit/>
          </a:bodyPr>
          <a:lstStyle/>
          <a:p>
            <a:r>
              <a:rPr lang="en-US" dirty="0"/>
              <a:t>This slide sets out the housing costs for all districts, to assist understanding of the individual district graphs.</a:t>
            </a:r>
          </a:p>
          <a:p>
            <a:r>
              <a:rPr lang="en-US" sz="1800" dirty="0"/>
              <a:t>The example provided shows only 1 bed housing costs.</a:t>
            </a:r>
          </a:p>
          <a:p>
            <a:r>
              <a:rPr lang="en-US" dirty="0"/>
              <a:t>The next slide sets out just one district’s dots, for 1 2 and 3 beds</a:t>
            </a:r>
            <a:endParaRPr lang="en-US" sz="1800" dirty="0"/>
          </a:p>
        </p:txBody>
      </p:sp>
      <p:graphicFrame>
        <p:nvGraphicFramePr>
          <p:cNvPr id="18" name="Chart 17">
            <a:extLst>
              <a:ext uri="{FF2B5EF4-FFF2-40B4-BE49-F238E27FC236}">
                <a16:creationId xmlns:a16="http://schemas.microsoft.com/office/drawing/2014/main" id="{06496753-0C4B-2FCD-2863-6C6198AD0332}"/>
              </a:ext>
            </a:extLst>
          </p:cNvPr>
          <p:cNvGraphicFramePr>
            <a:graphicFrameLocks/>
          </p:cNvGraphicFramePr>
          <p:nvPr>
            <p:extLst>
              <p:ext uri="{D42A27DB-BD31-4B8C-83A1-F6EECF244321}">
                <p14:modId xmlns:p14="http://schemas.microsoft.com/office/powerpoint/2010/main" val="3744034408"/>
              </p:ext>
            </p:extLst>
          </p:nvPr>
        </p:nvGraphicFramePr>
        <p:xfrm>
          <a:off x="4455184" y="977964"/>
          <a:ext cx="6615582" cy="4135339"/>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A502DD07-7BEA-DD41-4153-A0AE190650F8}"/>
              </a:ext>
            </a:extLst>
          </p:cNvPr>
          <p:cNvSpPr txBox="1"/>
          <p:nvPr/>
        </p:nvSpPr>
        <p:spPr>
          <a:xfrm>
            <a:off x="1906970" y="106401"/>
            <a:ext cx="3240000" cy="817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a:t>The solid red line represents the highest housing cost for a 1 bed across the study area (shorthand = max)</a:t>
            </a:r>
            <a:endParaRPr lang="en-GB" sz="1400" dirty="0"/>
          </a:p>
        </p:txBody>
      </p:sp>
      <p:sp>
        <p:nvSpPr>
          <p:cNvPr id="20" name="TextBox 19">
            <a:extLst>
              <a:ext uri="{FF2B5EF4-FFF2-40B4-BE49-F238E27FC236}">
                <a16:creationId xmlns:a16="http://schemas.microsoft.com/office/drawing/2014/main" id="{D3527958-2878-FE13-C398-93065659BB16}"/>
              </a:ext>
            </a:extLst>
          </p:cNvPr>
          <p:cNvSpPr txBox="1"/>
          <p:nvPr/>
        </p:nvSpPr>
        <p:spPr>
          <a:xfrm>
            <a:off x="5397543" y="106401"/>
            <a:ext cx="3240000" cy="817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a:t>The dashed red line represents the lowest housing cost for a 1 bed across the study area (shorthand = min)</a:t>
            </a:r>
            <a:endParaRPr lang="en-GB" sz="1400" dirty="0"/>
          </a:p>
        </p:txBody>
      </p:sp>
      <p:sp>
        <p:nvSpPr>
          <p:cNvPr id="21" name="TextBox 20">
            <a:extLst>
              <a:ext uri="{FF2B5EF4-FFF2-40B4-BE49-F238E27FC236}">
                <a16:creationId xmlns:a16="http://schemas.microsoft.com/office/drawing/2014/main" id="{77FA6E65-149E-6B46-F07E-C458232935A1}"/>
              </a:ext>
            </a:extLst>
          </p:cNvPr>
          <p:cNvSpPr txBox="1"/>
          <p:nvPr/>
        </p:nvSpPr>
        <p:spPr>
          <a:xfrm>
            <a:off x="8784152" y="106401"/>
            <a:ext cx="3240000" cy="817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a:t>Each district has a “dot” representing the local average cost for a 1 bed of each tenure.</a:t>
            </a:r>
          </a:p>
        </p:txBody>
      </p:sp>
      <p:sp>
        <p:nvSpPr>
          <p:cNvPr id="22" name="TextBox 21">
            <a:extLst>
              <a:ext uri="{FF2B5EF4-FFF2-40B4-BE49-F238E27FC236}">
                <a16:creationId xmlns:a16="http://schemas.microsoft.com/office/drawing/2014/main" id="{ADA293E4-0768-CE4F-5A70-6C6542DB1007}"/>
              </a:ext>
            </a:extLst>
          </p:cNvPr>
          <p:cNvSpPr txBox="1"/>
          <p:nvPr/>
        </p:nvSpPr>
        <p:spPr>
          <a:xfrm>
            <a:off x="3039291" y="5469480"/>
            <a:ext cx="3160779" cy="1293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a:t>So the graph sets out the average cost of a district’s housing, but also how the local housing cost compares to the highest and lowest costs across the study area </a:t>
            </a:r>
          </a:p>
        </p:txBody>
      </p:sp>
      <p:sp>
        <p:nvSpPr>
          <p:cNvPr id="23" name="TextBox 22">
            <a:extLst>
              <a:ext uri="{FF2B5EF4-FFF2-40B4-BE49-F238E27FC236}">
                <a16:creationId xmlns:a16="http://schemas.microsoft.com/office/drawing/2014/main" id="{FBA77873-B96C-3C9F-D36F-5D8B1B63152D}"/>
              </a:ext>
            </a:extLst>
          </p:cNvPr>
          <p:cNvSpPr txBox="1"/>
          <p:nvPr/>
        </p:nvSpPr>
        <p:spPr>
          <a:xfrm>
            <a:off x="6429512" y="5469480"/>
            <a:ext cx="5047579" cy="1293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a:t>All the costs for 1 2 and 3 beds are set out in the “whole area” slides, but it’s true to say that Cambridge and South Cambs are often on or near the max line, and Fenland and Peterborough are on or near the min line. The other 3 districts tend to fall into the “middle area” between max and min.</a:t>
            </a:r>
          </a:p>
        </p:txBody>
      </p:sp>
      <p:sp>
        <p:nvSpPr>
          <p:cNvPr id="24" name="Footer Placeholder 3">
            <a:extLst>
              <a:ext uri="{FF2B5EF4-FFF2-40B4-BE49-F238E27FC236}">
                <a16:creationId xmlns:a16="http://schemas.microsoft.com/office/drawing/2014/main" id="{FD0BEFD9-7E6F-A85A-DA29-2474661162E9}"/>
              </a:ext>
            </a:extLst>
          </p:cNvPr>
          <p:cNvSpPr>
            <a:spLocks noGrp="1"/>
          </p:cNvSpPr>
          <p:nvPr>
            <p:ph type="ftr" sz="quarter" idx="11"/>
          </p:nvPr>
        </p:nvSpPr>
        <p:spPr>
          <a:xfrm>
            <a:off x="0" y="6548799"/>
            <a:ext cx="4973915" cy="309201"/>
          </a:xfrm>
        </p:spPr>
        <p:txBody>
          <a:bodyPr/>
          <a:lstStyle/>
          <a:p>
            <a:r>
              <a:rPr lang="en-US" spc="200" dirty="0">
                <a:solidFill>
                  <a:schemeClr val="bg1"/>
                </a:solidFill>
              </a:rPr>
              <a:t>East Cambridgeshire</a:t>
            </a:r>
          </a:p>
        </p:txBody>
      </p:sp>
    </p:spTree>
    <p:extLst>
      <p:ext uri="{BB962C8B-B14F-4D97-AF65-F5344CB8AC3E}">
        <p14:creationId xmlns:p14="http://schemas.microsoft.com/office/powerpoint/2010/main" val="12838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6F8048A3-17BE-46F5-B84F-46549F2FF329}"/>
              </a:ext>
            </a:extLst>
          </p:cNvPr>
          <p:cNvSpPr>
            <a:spLocks noGrp="1"/>
          </p:cNvSpPr>
          <p:nvPr>
            <p:ph type="title"/>
          </p:nvPr>
        </p:nvSpPr>
        <p:spPr>
          <a:xfrm>
            <a:off x="659301" y="582707"/>
            <a:ext cx="3314370" cy="2761022"/>
          </a:xfrm>
        </p:spPr>
        <p:txBody>
          <a:bodyPr vert="horz" lIns="91440" tIns="45720" rIns="91440" bIns="0" rtlCol="0" anchor="b">
            <a:noAutofit/>
          </a:bodyPr>
          <a:lstStyle/>
          <a:p>
            <a:pPr rtl="0">
              <a:defRPr sz="1400" b="0" i="0" u="none" strike="noStrike" kern="1200" spc="0" baseline="0">
                <a:solidFill>
                  <a:prstClr val="black">
                    <a:lumMod val="65000"/>
                    <a:lumOff val="35000"/>
                  </a:prstClr>
                </a:solidFill>
                <a:latin typeface="+mn-lt"/>
                <a:ea typeface="+mn-ea"/>
                <a:cs typeface="+mn-cs"/>
              </a:defRPr>
            </a:pPr>
            <a:r>
              <a:rPr lang="en-GB" sz="3600" dirty="0"/>
              <a:t>Range of max and</a:t>
            </a:r>
            <a:r>
              <a:rPr lang="en-GB" sz="3600" baseline="0" dirty="0"/>
              <a:t> min </a:t>
            </a:r>
            <a:r>
              <a:rPr lang="en-GB" sz="3600" dirty="0"/>
              <a:t>housing costs</a:t>
            </a:r>
          </a:p>
        </p:txBody>
      </p:sp>
      <p:cxnSp>
        <p:nvCxnSpPr>
          <p:cNvPr id="20" name="Straight Connector 19">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2" name="Group 21">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39" name="Rectangle 22">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0" name="Rectangle 25">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27">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2" name="Straight Connector 29">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1" name="Footer Placeholder 3">
            <a:extLst>
              <a:ext uri="{FF2B5EF4-FFF2-40B4-BE49-F238E27FC236}">
                <a16:creationId xmlns:a16="http://schemas.microsoft.com/office/drawing/2014/main" id="{DF12AA95-3194-4A0D-992D-B0CF0C1E3BEA}"/>
              </a:ext>
            </a:extLst>
          </p:cNvPr>
          <p:cNvSpPr>
            <a:spLocks noGrp="1"/>
          </p:cNvSpPr>
          <p:nvPr>
            <p:ph type="ftr" sz="quarter" idx="11"/>
          </p:nvPr>
        </p:nvSpPr>
        <p:spPr>
          <a:xfrm>
            <a:off x="0" y="6548799"/>
            <a:ext cx="4973915" cy="309201"/>
          </a:xfrm>
        </p:spPr>
        <p:txBody>
          <a:bodyPr/>
          <a:lstStyle/>
          <a:p>
            <a:r>
              <a:rPr lang="en-US" spc="200" dirty="0">
                <a:solidFill>
                  <a:schemeClr val="bg1"/>
                </a:solidFill>
              </a:rPr>
              <a:t>East Cambridgeshire</a:t>
            </a:r>
          </a:p>
        </p:txBody>
      </p:sp>
      <p:sp>
        <p:nvSpPr>
          <p:cNvPr id="3" name="TextBox 2">
            <a:extLst>
              <a:ext uri="{FF2B5EF4-FFF2-40B4-BE49-F238E27FC236}">
                <a16:creationId xmlns:a16="http://schemas.microsoft.com/office/drawing/2014/main" id="{4B210CE2-590D-446B-BA1B-8AA4BBAC09C3}"/>
              </a:ext>
            </a:extLst>
          </p:cNvPr>
          <p:cNvSpPr txBox="1"/>
          <p:nvPr/>
        </p:nvSpPr>
        <p:spPr>
          <a:xfrm>
            <a:off x="659301" y="3553092"/>
            <a:ext cx="3242139" cy="2308324"/>
          </a:xfrm>
          <a:prstGeom prst="rect">
            <a:avLst/>
          </a:prstGeom>
          <a:noFill/>
        </p:spPr>
        <p:txBody>
          <a:bodyPr wrap="square" rtlCol="0">
            <a:spAutoFit/>
          </a:bodyPr>
          <a:lstStyle/>
          <a:p>
            <a:r>
              <a:rPr lang="en-US" dirty="0"/>
              <a:t>Here costs are presented on a graph to help compare by both size and tenure.</a:t>
            </a:r>
          </a:p>
          <a:p>
            <a:r>
              <a:rPr lang="en-US" sz="1800" dirty="0"/>
              <a:t>This graph sets out districts housing costs (dots) and how they compare to the max and min across the whole study area (lines).</a:t>
            </a:r>
          </a:p>
        </p:txBody>
      </p:sp>
      <p:graphicFrame>
        <p:nvGraphicFramePr>
          <p:cNvPr id="25" name="Chart 24">
            <a:extLst>
              <a:ext uri="{FF2B5EF4-FFF2-40B4-BE49-F238E27FC236}">
                <a16:creationId xmlns:a16="http://schemas.microsoft.com/office/drawing/2014/main" id="{A9D79B74-EEEA-4DA3-A804-F064E24937DC}"/>
              </a:ext>
            </a:extLst>
          </p:cNvPr>
          <p:cNvGraphicFramePr>
            <a:graphicFrameLocks/>
          </p:cNvGraphicFramePr>
          <p:nvPr>
            <p:extLst>
              <p:ext uri="{D42A27DB-BD31-4B8C-83A1-F6EECF244321}">
                <p14:modId xmlns:p14="http://schemas.microsoft.com/office/powerpoint/2010/main" val="2185041787"/>
              </p:ext>
            </p:extLst>
          </p:nvPr>
        </p:nvGraphicFramePr>
        <p:xfrm>
          <a:off x="4439270" y="976903"/>
          <a:ext cx="6631799" cy="4135340"/>
        </p:xfrm>
        <a:graphic>
          <a:graphicData uri="http://schemas.openxmlformats.org/drawingml/2006/chart">
            <c:chart xmlns:c="http://schemas.openxmlformats.org/drawingml/2006/chart" xmlns:r="http://schemas.openxmlformats.org/officeDocument/2006/relationships" r:id="rId3"/>
          </a:graphicData>
        </a:graphic>
      </p:graphicFrame>
      <p:sp>
        <p:nvSpPr>
          <p:cNvPr id="19" name="Slide Number Placeholder 4">
            <a:extLst>
              <a:ext uri="{FF2B5EF4-FFF2-40B4-BE49-F238E27FC236}">
                <a16:creationId xmlns:a16="http://schemas.microsoft.com/office/drawing/2014/main" id="{D37586E5-BE1D-4DE4-A383-F0792D9BEBEE}"/>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25</a:t>
            </a:fld>
            <a:endParaRPr lang="en-US" dirty="0"/>
          </a:p>
        </p:txBody>
      </p:sp>
    </p:spTree>
    <p:extLst>
      <p:ext uri="{BB962C8B-B14F-4D97-AF65-F5344CB8AC3E}">
        <p14:creationId xmlns:p14="http://schemas.microsoft.com/office/powerpoint/2010/main" val="2564099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oter Placeholder 3">
            <a:extLst>
              <a:ext uri="{FF2B5EF4-FFF2-40B4-BE49-F238E27FC236}">
                <a16:creationId xmlns:a16="http://schemas.microsoft.com/office/drawing/2014/main" id="{DF12AA95-3194-4A0D-992D-B0CF0C1E3BEA}"/>
              </a:ext>
            </a:extLst>
          </p:cNvPr>
          <p:cNvSpPr>
            <a:spLocks noGrp="1"/>
          </p:cNvSpPr>
          <p:nvPr>
            <p:ph type="ftr" sz="quarter" idx="11"/>
          </p:nvPr>
        </p:nvSpPr>
        <p:spPr>
          <a:xfrm>
            <a:off x="0" y="6548799"/>
            <a:ext cx="5938836" cy="309201"/>
          </a:xfrm>
        </p:spPr>
        <p:txBody>
          <a:bodyPr/>
          <a:lstStyle/>
          <a:p>
            <a:r>
              <a:rPr lang="en-US" spc="200" dirty="0">
                <a:solidFill>
                  <a:schemeClr val="bg1"/>
                </a:solidFill>
              </a:rPr>
              <a:t>East Cambridgeshire</a:t>
            </a:r>
          </a:p>
        </p:txBody>
      </p:sp>
      <p:graphicFrame>
        <p:nvGraphicFramePr>
          <p:cNvPr id="23" name="Chart 22">
            <a:extLst>
              <a:ext uri="{FF2B5EF4-FFF2-40B4-BE49-F238E27FC236}">
                <a16:creationId xmlns:a16="http://schemas.microsoft.com/office/drawing/2014/main" id="{E466C633-0C5A-4C94-A220-81736B219076}"/>
              </a:ext>
            </a:extLst>
          </p:cNvPr>
          <p:cNvGraphicFramePr>
            <a:graphicFrameLocks/>
          </p:cNvGraphicFramePr>
          <p:nvPr>
            <p:extLst>
              <p:ext uri="{D42A27DB-BD31-4B8C-83A1-F6EECF244321}">
                <p14:modId xmlns:p14="http://schemas.microsoft.com/office/powerpoint/2010/main" val="3194731584"/>
              </p:ext>
            </p:extLst>
          </p:nvPr>
        </p:nvGraphicFramePr>
        <p:xfrm>
          <a:off x="125881" y="1389525"/>
          <a:ext cx="3960000" cy="414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Chart 25">
            <a:extLst>
              <a:ext uri="{FF2B5EF4-FFF2-40B4-BE49-F238E27FC236}">
                <a16:creationId xmlns:a16="http://schemas.microsoft.com/office/drawing/2014/main" id="{35F9CA54-098E-4D51-B354-278E31FB0111}"/>
              </a:ext>
            </a:extLst>
          </p:cNvPr>
          <p:cNvGraphicFramePr>
            <a:graphicFrameLocks/>
          </p:cNvGraphicFramePr>
          <p:nvPr>
            <p:extLst>
              <p:ext uri="{D42A27DB-BD31-4B8C-83A1-F6EECF244321}">
                <p14:modId xmlns:p14="http://schemas.microsoft.com/office/powerpoint/2010/main" val="3408892348"/>
              </p:ext>
            </p:extLst>
          </p:nvPr>
        </p:nvGraphicFramePr>
        <p:xfrm>
          <a:off x="4143740" y="1389525"/>
          <a:ext cx="3960000" cy="41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Chart 26">
            <a:extLst>
              <a:ext uri="{FF2B5EF4-FFF2-40B4-BE49-F238E27FC236}">
                <a16:creationId xmlns:a16="http://schemas.microsoft.com/office/drawing/2014/main" id="{753E1A37-059F-40C7-97C2-246400FBCC4C}"/>
              </a:ext>
            </a:extLst>
          </p:cNvPr>
          <p:cNvGraphicFramePr>
            <a:graphicFrameLocks/>
          </p:cNvGraphicFramePr>
          <p:nvPr>
            <p:extLst>
              <p:ext uri="{D42A27DB-BD31-4B8C-83A1-F6EECF244321}">
                <p14:modId xmlns:p14="http://schemas.microsoft.com/office/powerpoint/2010/main" val="3927047975"/>
              </p:ext>
            </p:extLst>
          </p:nvPr>
        </p:nvGraphicFramePr>
        <p:xfrm>
          <a:off x="8161599" y="1389525"/>
          <a:ext cx="3960000" cy="4140000"/>
        </p:xfrm>
        <a:graphic>
          <a:graphicData uri="http://schemas.openxmlformats.org/drawingml/2006/chart">
            <c:chart xmlns:c="http://schemas.openxmlformats.org/drawingml/2006/chart" xmlns:r="http://schemas.openxmlformats.org/officeDocument/2006/relationships" r:id="rId4"/>
          </a:graphicData>
        </a:graphic>
      </p:graphicFrame>
      <p:sp>
        <p:nvSpPr>
          <p:cNvPr id="28" name="Title 1">
            <a:extLst>
              <a:ext uri="{FF2B5EF4-FFF2-40B4-BE49-F238E27FC236}">
                <a16:creationId xmlns:a16="http://schemas.microsoft.com/office/drawing/2014/main" id="{330B16F5-C793-475E-927A-23F841B296A0}"/>
              </a:ext>
            </a:extLst>
          </p:cNvPr>
          <p:cNvSpPr txBox="1">
            <a:spLocks/>
          </p:cNvSpPr>
          <p:nvPr/>
        </p:nvSpPr>
        <p:spPr>
          <a:xfrm>
            <a:off x="641180" y="356277"/>
            <a:ext cx="10909640" cy="521281"/>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lnSpc>
                <a:spcPct val="100000"/>
              </a:lnSpc>
            </a:pPr>
            <a:r>
              <a:rPr lang="en-GB" sz="4000" dirty="0"/>
              <a:t>COMPARING housing</a:t>
            </a:r>
            <a:r>
              <a:rPr lang="en-GB" dirty="0"/>
              <a:t> </a:t>
            </a:r>
            <a:r>
              <a:rPr lang="en-GB" sz="4000" dirty="0"/>
              <a:t>costs TO STUDY AREA</a:t>
            </a:r>
            <a:endParaRPr lang="en-US" sz="4000" dirty="0"/>
          </a:p>
        </p:txBody>
      </p:sp>
      <p:sp>
        <p:nvSpPr>
          <p:cNvPr id="6" name="TextBox 5">
            <a:extLst>
              <a:ext uri="{FF2B5EF4-FFF2-40B4-BE49-F238E27FC236}">
                <a16:creationId xmlns:a16="http://schemas.microsoft.com/office/drawing/2014/main" id="{63C3E4C9-1CA0-4A61-899C-3D759FD6B54D}"/>
              </a:ext>
            </a:extLst>
          </p:cNvPr>
          <p:cNvSpPr txBox="1"/>
          <p:nvPr/>
        </p:nvSpPr>
        <p:spPr>
          <a:xfrm>
            <a:off x="125881" y="1020193"/>
            <a:ext cx="3960000" cy="369332"/>
          </a:xfrm>
          <a:prstGeom prst="rect">
            <a:avLst/>
          </a:prstGeom>
          <a:noFill/>
        </p:spPr>
        <p:txBody>
          <a:bodyPr wrap="square" rtlCol="0">
            <a:spAutoFit/>
          </a:bodyPr>
          <a:lstStyle/>
          <a:p>
            <a:pPr algn="ctr"/>
            <a:r>
              <a:rPr lang="en-GB" dirty="0"/>
              <a:t>1 BED</a:t>
            </a:r>
          </a:p>
        </p:txBody>
      </p:sp>
      <p:sp>
        <p:nvSpPr>
          <p:cNvPr id="29" name="TextBox 28">
            <a:extLst>
              <a:ext uri="{FF2B5EF4-FFF2-40B4-BE49-F238E27FC236}">
                <a16:creationId xmlns:a16="http://schemas.microsoft.com/office/drawing/2014/main" id="{3359D3B8-BB8E-4492-BEE5-37DBCA4529BB}"/>
              </a:ext>
            </a:extLst>
          </p:cNvPr>
          <p:cNvSpPr txBox="1"/>
          <p:nvPr/>
        </p:nvSpPr>
        <p:spPr>
          <a:xfrm>
            <a:off x="4143740" y="1037318"/>
            <a:ext cx="3960000" cy="369332"/>
          </a:xfrm>
          <a:prstGeom prst="rect">
            <a:avLst/>
          </a:prstGeom>
          <a:noFill/>
        </p:spPr>
        <p:txBody>
          <a:bodyPr wrap="square" rtlCol="0">
            <a:spAutoFit/>
          </a:bodyPr>
          <a:lstStyle/>
          <a:p>
            <a:pPr algn="ctr"/>
            <a:r>
              <a:rPr lang="en-GB" dirty="0"/>
              <a:t>2 BED</a:t>
            </a:r>
          </a:p>
        </p:txBody>
      </p:sp>
      <p:sp>
        <p:nvSpPr>
          <p:cNvPr id="30" name="TextBox 29">
            <a:extLst>
              <a:ext uri="{FF2B5EF4-FFF2-40B4-BE49-F238E27FC236}">
                <a16:creationId xmlns:a16="http://schemas.microsoft.com/office/drawing/2014/main" id="{4236FB4A-2F92-4367-83FD-FE6B142C4FDD}"/>
              </a:ext>
            </a:extLst>
          </p:cNvPr>
          <p:cNvSpPr txBox="1"/>
          <p:nvPr/>
        </p:nvSpPr>
        <p:spPr>
          <a:xfrm>
            <a:off x="8161599" y="960842"/>
            <a:ext cx="3960000" cy="369332"/>
          </a:xfrm>
          <a:prstGeom prst="rect">
            <a:avLst/>
          </a:prstGeom>
          <a:noFill/>
        </p:spPr>
        <p:txBody>
          <a:bodyPr wrap="square" rtlCol="0">
            <a:spAutoFit/>
          </a:bodyPr>
          <a:lstStyle/>
          <a:p>
            <a:pPr algn="ctr"/>
            <a:r>
              <a:rPr lang="en-GB" dirty="0"/>
              <a:t>3 BED</a:t>
            </a:r>
          </a:p>
        </p:txBody>
      </p:sp>
      <p:sp>
        <p:nvSpPr>
          <p:cNvPr id="10" name="Rectangle: Rounded Corners 9">
            <a:extLst>
              <a:ext uri="{FF2B5EF4-FFF2-40B4-BE49-F238E27FC236}">
                <a16:creationId xmlns:a16="http://schemas.microsoft.com/office/drawing/2014/main" id="{D25775D1-FBF4-4089-9DE4-0EC62B6AE5F8}"/>
              </a:ext>
            </a:extLst>
          </p:cNvPr>
          <p:cNvSpPr/>
          <p:nvPr/>
        </p:nvSpPr>
        <p:spPr>
          <a:xfrm>
            <a:off x="471803" y="5527331"/>
            <a:ext cx="11248394" cy="10556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East Cambs housing costs fall towards the middle of the housing cost range for the study area.   There is no data for 1 and 2 bed new build. </a:t>
            </a:r>
          </a:p>
          <a:p>
            <a:pPr algn="ctr"/>
            <a:r>
              <a:rPr lang="en-GB" sz="1400" dirty="0"/>
              <a:t>East Cambs, Huntingdonshire and West Suffolk housing costs consistently form a group towards the middle of the study area values.</a:t>
            </a:r>
          </a:p>
          <a:p>
            <a:pPr algn="ctr"/>
            <a:r>
              <a:rPr lang="en-GB" sz="1400" dirty="0"/>
              <a:t>Cambridge &amp; South Cambs see the highest, while Fenland &amp; Peterborough see the lowest housing costs, compared to the rest of the study area. A comparison of costs is set out in the “whole area” slide deck.</a:t>
            </a:r>
          </a:p>
        </p:txBody>
      </p:sp>
      <p:sp>
        <p:nvSpPr>
          <p:cNvPr id="11" name="Slide Number Placeholder 4">
            <a:extLst>
              <a:ext uri="{FF2B5EF4-FFF2-40B4-BE49-F238E27FC236}">
                <a16:creationId xmlns:a16="http://schemas.microsoft.com/office/drawing/2014/main" id="{6B8A68B0-FD06-4AFF-9B66-FA0BF46D541E}"/>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26</a:t>
            </a:fld>
            <a:endParaRPr lang="en-US" dirty="0"/>
          </a:p>
        </p:txBody>
      </p:sp>
    </p:spTree>
    <p:extLst>
      <p:ext uri="{BB962C8B-B14F-4D97-AF65-F5344CB8AC3E}">
        <p14:creationId xmlns:p14="http://schemas.microsoft.com/office/powerpoint/2010/main" val="326417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4DE76E6-8CC3-420E-8360-571967083FE1}"/>
              </a:ext>
            </a:extLst>
          </p:cNvPr>
          <p:cNvGraphicFramePr>
            <a:graphicFrameLocks noGrp="1"/>
          </p:cNvGraphicFramePr>
          <p:nvPr>
            <p:extLst>
              <p:ext uri="{D42A27DB-BD31-4B8C-83A1-F6EECF244321}">
                <p14:modId xmlns:p14="http://schemas.microsoft.com/office/powerpoint/2010/main" val="3259298963"/>
              </p:ext>
            </p:extLst>
          </p:nvPr>
        </p:nvGraphicFramePr>
        <p:xfrm>
          <a:off x="1454331" y="1428206"/>
          <a:ext cx="9617081" cy="4578144"/>
        </p:xfrm>
        <a:graphic>
          <a:graphicData uri="http://schemas.openxmlformats.org/drawingml/2006/table">
            <a:tbl>
              <a:tblPr firstRow="1">
                <a:tableStyleId>{0660B408-B3CF-4A94-85FC-2B1E0A45F4A2}</a:tableStyleId>
              </a:tblPr>
              <a:tblGrid>
                <a:gridCol w="3025650">
                  <a:extLst>
                    <a:ext uri="{9D8B030D-6E8A-4147-A177-3AD203B41FA5}">
                      <a16:colId xmlns:a16="http://schemas.microsoft.com/office/drawing/2014/main" val="51333165"/>
                    </a:ext>
                  </a:extLst>
                </a:gridCol>
                <a:gridCol w="2199164">
                  <a:extLst>
                    <a:ext uri="{9D8B030D-6E8A-4147-A177-3AD203B41FA5}">
                      <a16:colId xmlns:a16="http://schemas.microsoft.com/office/drawing/2014/main" val="2590346686"/>
                    </a:ext>
                  </a:extLst>
                </a:gridCol>
                <a:gridCol w="2157694">
                  <a:extLst>
                    <a:ext uri="{9D8B030D-6E8A-4147-A177-3AD203B41FA5}">
                      <a16:colId xmlns:a16="http://schemas.microsoft.com/office/drawing/2014/main" val="2110719262"/>
                    </a:ext>
                  </a:extLst>
                </a:gridCol>
                <a:gridCol w="2234573">
                  <a:extLst>
                    <a:ext uri="{9D8B030D-6E8A-4147-A177-3AD203B41FA5}">
                      <a16:colId xmlns:a16="http://schemas.microsoft.com/office/drawing/2014/main" val="2663437825"/>
                    </a:ext>
                  </a:extLst>
                </a:gridCol>
              </a:tblGrid>
              <a:tr h="381512">
                <a:tc>
                  <a:txBody>
                    <a:bodyPr/>
                    <a:lstStyle/>
                    <a:p>
                      <a:pPr algn="l" fontAlgn="b"/>
                      <a:r>
                        <a:rPr lang="en-GB" sz="1600" b="1" u="none" strike="noStrike" dirty="0">
                          <a:effectLst/>
                        </a:rPr>
                        <a:t>East Cambridgeshire</a:t>
                      </a:r>
                      <a:endParaRPr lang="en-GB" sz="1600" b="1"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1bed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2bed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3bed </a:t>
                      </a:r>
                      <a:endParaRPr lang="en-GB" sz="16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4056677051"/>
                  </a:ext>
                </a:extLst>
              </a:tr>
              <a:tr h="381512">
                <a:tc>
                  <a:txBody>
                    <a:bodyPr/>
                    <a:lstStyle/>
                    <a:p>
                      <a:pPr algn="l" fontAlgn="b"/>
                      <a:r>
                        <a:rPr lang="en-GB" sz="1600" u="none" strike="noStrike" dirty="0">
                          <a:effectLst/>
                        </a:rPr>
                        <a:t>1 LA social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b="0" u="none" strike="noStrike" dirty="0">
                          <a:solidFill>
                            <a:srgbClr val="000000"/>
                          </a:solidFill>
                          <a:effectLst/>
                        </a:rPr>
                        <a:t>X </a:t>
                      </a:r>
                      <a:endParaRPr lang="en-GB" sz="1600" b="0" i="0" u="none" strike="noStrike" dirty="0">
                        <a:solidFill>
                          <a:srgbClr val="000000"/>
                        </a:solidFill>
                        <a:effectLst/>
                        <a:latin typeface="+mn-lt"/>
                      </a:endParaRPr>
                    </a:p>
                  </a:txBody>
                  <a:tcPr marL="0" marR="0" marT="0" marB="0" anchor="b"/>
                </a:tc>
                <a:tc>
                  <a:txBody>
                    <a:bodyPr/>
                    <a:lstStyle/>
                    <a:p>
                      <a:pPr algn="r" fontAlgn="b"/>
                      <a:r>
                        <a:rPr lang="en-GB" sz="1600" b="0" u="none" strike="noStrike" dirty="0">
                          <a:solidFill>
                            <a:srgbClr val="000000"/>
                          </a:solidFill>
                          <a:effectLst/>
                        </a:rPr>
                        <a:t>X </a:t>
                      </a:r>
                      <a:endParaRPr lang="en-GB" sz="1600" b="0" i="0" u="none" strike="noStrike" dirty="0">
                        <a:solidFill>
                          <a:srgbClr val="000000"/>
                        </a:solidFill>
                        <a:effectLst/>
                        <a:latin typeface="+mn-lt"/>
                      </a:endParaRPr>
                    </a:p>
                  </a:txBody>
                  <a:tcPr marL="0" marR="0" marT="0" marB="0" anchor="b"/>
                </a:tc>
                <a:tc>
                  <a:txBody>
                    <a:bodyPr/>
                    <a:lstStyle/>
                    <a:p>
                      <a:pPr algn="r" fontAlgn="b"/>
                      <a:r>
                        <a:rPr lang="en-GB" sz="1600" b="0" u="none" strike="noStrike" dirty="0">
                          <a:solidFill>
                            <a:srgbClr val="000000"/>
                          </a:solidFill>
                          <a:effectLst/>
                        </a:rPr>
                        <a:t>X</a:t>
                      </a:r>
                      <a:endParaRPr lang="en-GB" sz="16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316406227"/>
                  </a:ext>
                </a:extLst>
              </a:tr>
              <a:tr h="381512">
                <a:tc>
                  <a:txBody>
                    <a:bodyPr/>
                    <a:lstStyle/>
                    <a:p>
                      <a:pPr algn="l" fontAlgn="b"/>
                      <a:r>
                        <a:rPr lang="en-GB" sz="1600" u="none" strike="noStrike" dirty="0">
                          <a:effectLst/>
                        </a:rPr>
                        <a:t>2 HA social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£15,692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£18,327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£20,366 </a:t>
                      </a:r>
                    </a:p>
                  </a:txBody>
                  <a:tcPr marL="0" marR="0" marT="0" marB="0" anchor="b"/>
                </a:tc>
                <a:extLst>
                  <a:ext uri="{0D108BD9-81ED-4DB2-BD59-A6C34878D82A}">
                    <a16:rowId xmlns:a16="http://schemas.microsoft.com/office/drawing/2014/main" val="4083638268"/>
                  </a:ext>
                </a:extLst>
              </a:tr>
              <a:tr h="381512">
                <a:tc>
                  <a:txBody>
                    <a:bodyPr/>
                    <a:lstStyle/>
                    <a:p>
                      <a:pPr algn="l" fontAlgn="b"/>
                      <a:r>
                        <a:rPr lang="en-GB" sz="1600" u="none" strike="noStrike" dirty="0">
                          <a:effectLst/>
                        </a:rPr>
                        <a:t>3 HA affordable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£20,466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£23,134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£25,999 </a:t>
                      </a:r>
                    </a:p>
                  </a:txBody>
                  <a:tcPr marL="0" marR="0" marT="0" marB="0" anchor="b"/>
                </a:tc>
                <a:extLst>
                  <a:ext uri="{0D108BD9-81ED-4DB2-BD59-A6C34878D82A}">
                    <a16:rowId xmlns:a16="http://schemas.microsoft.com/office/drawing/2014/main" val="3218272329"/>
                  </a:ext>
                </a:extLst>
              </a:tr>
              <a:tr h="381512">
                <a:tc>
                  <a:txBody>
                    <a:bodyPr/>
                    <a:lstStyle/>
                    <a:p>
                      <a:pPr algn="l" fontAlgn="b"/>
                      <a:r>
                        <a:rPr lang="en-GB" sz="1600" u="none" strike="noStrike" dirty="0">
                          <a:effectLst/>
                        </a:rPr>
                        <a:t>4 LA affordable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b="0" u="none" strike="noStrike" dirty="0">
                          <a:solidFill>
                            <a:srgbClr val="000000"/>
                          </a:solidFill>
                          <a:effectLst/>
                        </a:rPr>
                        <a:t>X </a:t>
                      </a:r>
                      <a:endParaRPr lang="en-GB" sz="1600" b="0" i="0" u="none" strike="noStrike" dirty="0">
                        <a:solidFill>
                          <a:srgbClr val="000000"/>
                        </a:solidFill>
                        <a:effectLst/>
                        <a:latin typeface="+mn-lt"/>
                      </a:endParaRPr>
                    </a:p>
                  </a:txBody>
                  <a:tcPr marL="0" marR="0" marT="0" marB="0" anchor="b"/>
                </a:tc>
                <a:tc>
                  <a:txBody>
                    <a:bodyPr/>
                    <a:lstStyle/>
                    <a:p>
                      <a:pPr algn="r" fontAlgn="b"/>
                      <a:r>
                        <a:rPr lang="en-GB" sz="1600" b="0" u="none" strike="noStrike" dirty="0">
                          <a:solidFill>
                            <a:srgbClr val="000000"/>
                          </a:solidFill>
                          <a:effectLst/>
                        </a:rPr>
                        <a:t>X </a:t>
                      </a:r>
                      <a:endParaRPr lang="en-GB" sz="1600" b="0" i="0" u="none" strike="noStrike" dirty="0">
                        <a:solidFill>
                          <a:srgbClr val="000000"/>
                        </a:solidFill>
                        <a:effectLst/>
                        <a:latin typeface="+mn-lt"/>
                      </a:endParaRPr>
                    </a:p>
                  </a:txBody>
                  <a:tcPr marL="0" marR="0" marT="0" marB="0" anchor="b"/>
                </a:tc>
                <a:tc>
                  <a:txBody>
                    <a:bodyPr/>
                    <a:lstStyle/>
                    <a:p>
                      <a:pPr algn="r" fontAlgn="b"/>
                      <a:r>
                        <a:rPr lang="en-GB" sz="1600" b="0" u="none" strike="noStrike" dirty="0">
                          <a:solidFill>
                            <a:srgbClr val="000000"/>
                          </a:solidFill>
                          <a:effectLst/>
                        </a:rPr>
                        <a:t>X </a:t>
                      </a:r>
                      <a:endParaRPr lang="en-GB" sz="16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2040477775"/>
                  </a:ext>
                </a:extLst>
              </a:tr>
              <a:tr h="381512">
                <a:tc>
                  <a:txBody>
                    <a:bodyPr/>
                    <a:lstStyle/>
                    <a:p>
                      <a:pPr algn="l" fontAlgn="b"/>
                      <a:r>
                        <a:rPr lang="en-GB" sz="1600" u="none" strike="noStrike" dirty="0">
                          <a:effectLst/>
                        </a:rPr>
                        <a:t>5 Intermediate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£21,249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£25,298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£31,805 </a:t>
                      </a:r>
                    </a:p>
                  </a:txBody>
                  <a:tcPr marL="0" marR="0" marT="0" marB="0" anchor="b"/>
                </a:tc>
                <a:extLst>
                  <a:ext uri="{0D108BD9-81ED-4DB2-BD59-A6C34878D82A}">
                    <a16:rowId xmlns:a16="http://schemas.microsoft.com/office/drawing/2014/main" val="746952993"/>
                  </a:ext>
                </a:extLst>
              </a:tr>
              <a:tr h="381512">
                <a:tc>
                  <a:txBody>
                    <a:bodyPr/>
                    <a:lstStyle/>
                    <a:p>
                      <a:pPr algn="l" fontAlgn="b"/>
                      <a:r>
                        <a:rPr lang="en-GB" sz="1600" u="none" strike="noStrike" dirty="0">
                          <a:effectLst/>
                        </a:rPr>
                        <a:t>6 Median private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£26,572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£31,714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£39,813 </a:t>
                      </a:r>
                    </a:p>
                  </a:txBody>
                  <a:tcPr marL="0" marR="0" marT="0" marB="0" anchor="b"/>
                </a:tc>
                <a:extLst>
                  <a:ext uri="{0D108BD9-81ED-4DB2-BD59-A6C34878D82A}">
                    <a16:rowId xmlns:a16="http://schemas.microsoft.com/office/drawing/2014/main" val="1598849496"/>
                  </a:ext>
                </a:extLst>
              </a:tr>
              <a:tr h="381512">
                <a:tc>
                  <a:txBody>
                    <a:bodyPr/>
                    <a:lstStyle/>
                    <a:p>
                      <a:pPr algn="l" fontAlgn="b"/>
                      <a:r>
                        <a:rPr lang="en-GB" sz="1600" u="none" strike="noStrike" dirty="0">
                          <a:effectLst/>
                        </a:rPr>
                        <a:t>7 Homebuy</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£24,343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£35,536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£48,003 </a:t>
                      </a:r>
                    </a:p>
                  </a:txBody>
                  <a:tcPr marL="0" marR="0" marT="0" marB="0" anchor="b"/>
                </a:tc>
                <a:extLst>
                  <a:ext uri="{0D108BD9-81ED-4DB2-BD59-A6C34878D82A}">
                    <a16:rowId xmlns:a16="http://schemas.microsoft.com/office/drawing/2014/main" val="4057487886"/>
                  </a:ext>
                </a:extLst>
              </a:tr>
              <a:tr h="381512">
                <a:tc>
                  <a:txBody>
                    <a:bodyPr/>
                    <a:lstStyle/>
                    <a:p>
                      <a:pPr algn="l" fontAlgn="b"/>
                      <a:r>
                        <a:rPr lang="en-GB" sz="1600" u="none" strike="noStrike" dirty="0">
                          <a:effectLst/>
                        </a:rPr>
                        <a:t>8 LQ resale</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£20,566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£26,163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£47,184 </a:t>
                      </a:r>
                    </a:p>
                  </a:txBody>
                  <a:tcPr marL="0" marR="0" marT="0" marB="0" anchor="b"/>
                </a:tc>
                <a:extLst>
                  <a:ext uri="{0D108BD9-81ED-4DB2-BD59-A6C34878D82A}">
                    <a16:rowId xmlns:a16="http://schemas.microsoft.com/office/drawing/2014/main" val="3144066353"/>
                  </a:ext>
                </a:extLst>
              </a:tr>
              <a:tr h="381512">
                <a:tc>
                  <a:txBody>
                    <a:bodyPr/>
                    <a:lstStyle/>
                    <a:p>
                      <a:pPr algn="l" fontAlgn="b"/>
                      <a:r>
                        <a:rPr lang="en-GB" sz="1600" u="none" strike="noStrike" dirty="0">
                          <a:effectLst/>
                        </a:rPr>
                        <a:t>9 Avg resale</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£26,117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£30,849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£55,328 </a:t>
                      </a:r>
                    </a:p>
                  </a:txBody>
                  <a:tcPr marL="0" marR="0" marT="0" marB="0" anchor="b"/>
                </a:tc>
                <a:extLst>
                  <a:ext uri="{0D108BD9-81ED-4DB2-BD59-A6C34878D82A}">
                    <a16:rowId xmlns:a16="http://schemas.microsoft.com/office/drawing/2014/main" val="1835506041"/>
                  </a:ext>
                </a:extLst>
              </a:tr>
              <a:tr h="381512">
                <a:tc>
                  <a:txBody>
                    <a:bodyPr/>
                    <a:lstStyle/>
                    <a:p>
                      <a:pPr algn="l" fontAlgn="b"/>
                      <a:r>
                        <a:rPr lang="en-GB" sz="1600" u="none" strike="noStrike" dirty="0">
                          <a:effectLst/>
                        </a:rPr>
                        <a:t>10 LQ new build</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b="0" u="none" strike="noStrike" dirty="0">
                          <a:solidFill>
                            <a:srgbClr val="000000"/>
                          </a:solidFill>
                          <a:effectLst/>
                        </a:rPr>
                        <a:t>Insufficient data</a:t>
                      </a:r>
                      <a:endParaRPr lang="en-GB" sz="1600" b="0" i="0" u="none" strike="noStrike" dirty="0">
                        <a:solidFill>
                          <a:srgbClr val="000000"/>
                        </a:solidFill>
                        <a:effectLst/>
                        <a:latin typeface="+mn-lt"/>
                      </a:endParaRPr>
                    </a:p>
                  </a:txBody>
                  <a:tcPr marL="0" marR="0" marT="0" marB="0"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1600" b="0" u="none" strike="noStrike" dirty="0">
                          <a:solidFill>
                            <a:srgbClr val="000000"/>
                          </a:solidFill>
                          <a:effectLst/>
                        </a:rPr>
                        <a:t>Insufficient data</a:t>
                      </a:r>
                      <a:endParaRPr lang="en-GB" sz="1600" b="0" i="0" u="none" strike="noStrike" dirty="0">
                        <a:solidFill>
                          <a:srgbClr val="000000"/>
                        </a:solidFill>
                        <a:effectLst/>
                        <a:latin typeface="+mn-lt"/>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£53,326 </a:t>
                      </a:r>
                    </a:p>
                  </a:txBody>
                  <a:tcPr marL="0" marR="0" marT="0" marB="0" anchor="b"/>
                </a:tc>
                <a:extLst>
                  <a:ext uri="{0D108BD9-81ED-4DB2-BD59-A6C34878D82A}">
                    <a16:rowId xmlns:a16="http://schemas.microsoft.com/office/drawing/2014/main" val="1548578091"/>
                  </a:ext>
                </a:extLst>
              </a:tr>
              <a:tr h="381512">
                <a:tc>
                  <a:txBody>
                    <a:bodyPr/>
                    <a:lstStyle/>
                    <a:p>
                      <a:pPr algn="l" fontAlgn="b"/>
                      <a:r>
                        <a:rPr lang="en-GB" sz="1600" u="none" strike="noStrike" dirty="0">
                          <a:effectLst/>
                        </a:rPr>
                        <a:t>11 Avg new build</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1600" b="0" u="none" strike="noStrike" dirty="0">
                          <a:solidFill>
                            <a:srgbClr val="000000"/>
                          </a:solidFill>
                          <a:effectLst/>
                        </a:rPr>
                        <a:t>Insufficient data</a:t>
                      </a:r>
                      <a:endParaRPr lang="en-GB" sz="1600" b="0" i="0" u="none" strike="noStrike" dirty="0">
                        <a:solidFill>
                          <a:srgbClr val="000000"/>
                        </a:solidFill>
                        <a:effectLst/>
                        <a:latin typeface="+mn-lt"/>
                      </a:endParaRPr>
                    </a:p>
                  </a:txBody>
                  <a:tcPr marL="0" marR="0" marT="0" marB="0"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1600" b="0" u="none" strike="noStrike" dirty="0">
                          <a:solidFill>
                            <a:srgbClr val="000000"/>
                          </a:solidFill>
                          <a:effectLst/>
                        </a:rPr>
                        <a:t>Insufficient data</a:t>
                      </a:r>
                      <a:endParaRPr lang="en-GB" sz="1600" b="0" i="0" u="none" strike="noStrike" dirty="0">
                        <a:solidFill>
                          <a:srgbClr val="000000"/>
                        </a:solidFill>
                        <a:effectLst/>
                        <a:latin typeface="+mn-lt"/>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£65,156 </a:t>
                      </a:r>
                    </a:p>
                  </a:txBody>
                  <a:tcPr marL="0" marR="0" marT="0" marB="0" anchor="b"/>
                </a:tc>
                <a:extLst>
                  <a:ext uri="{0D108BD9-81ED-4DB2-BD59-A6C34878D82A}">
                    <a16:rowId xmlns:a16="http://schemas.microsoft.com/office/drawing/2014/main" val="2812583024"/>
                  </a:ext>
                </a:extLst>
              </a:tr>
            </a:tbl>
          </a:graphicData>
        </a:graphic>
      </p:graphicFrame>
      <p:sp>
        <p:nvSpPr>
          <p:cNvPr id="5" name="Footer Placeholder 3">
            <a:extLst>
              <a:ext uri="{FF2B5EF4-FFF2-40B4-BE49-F238E27FC236}">
                <a16:creationId xmlns:a16="http://schemas.microsoft.com/office/drawing/2014/main" id="{C13D2D0E-25F8-4EDD-AA88-618B67DB36A0}"/>
              </a:ext>
            </a:extLst>
          </p:cNvPr>
          <p:cNvSpPr>
            <a:spLocks noGrp="1"/>
          </p:cNvSpPr>
          <p:nvPr>
            <p:ph type="ftr" sz="quarter" idx="11"/>
          </p:nvPr>
        </p:nvSpPr>
        <p:spPr>
          <a:xfrm>
            <a:off x="0" y="6548799"/>
            <a:ext cx="4973915" cy="309201"/>
          </a:xfrm>
        </p:spPr>
        <p:txBody>
          <a:bodyPr/>
          <a:lstStyle/>
          <a:p>
            <a:r>
              <a:rPr lang="en-US" spc="200" dirty="0">
                <a:solidFill>
                  <a:schemeClr val="bg1"/>
                </a:solidFill>
              </a:rPr>
              <a:t>East Cambridgeshire</a:t>
            </a:r>
          </a:p>
        </p:txBody>
      </p:sp>
      <p:sp>
        <p:nvSpPr>
          <p:cNvPr id="6" name="Slide Number Placeholder 4">
            <a:extLst>
              <a:ext uri="{FF2B5EF4-FFF2-40B4-BE49-F238E27FC236}">
                <a16:creationId xmlns:a16="http://schemas.microsoft.com/office/drawing/2014/main" id="{54FD6CA3-59E7-48F5-9CAD-1084730281BA}"/>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27</a:t>
            </a:fld>
            <a:endParaRPr lang="en-US" dirty="0"/>
          </a:p>
        </p:txBody>
      </p:sp>
      <p:sp>
        <p:nvSpPr>
          <p:cNvPr id="11" name="Title 1">
            <a:extLst>
              <a:ext uri="{FF2B5EF4-FFF2-40B4-BE49-F238E27FC236}">
                <a16:creationId xmlns:a16="http://schemas.microsoft.com/office/drawing/2014/main" id="{F75AEF55-F850-6E74-EA1F-4870505FD8A2}"/>
              </a:ext>
            </a:extLst>
          </p:cNvPr>
          <p:cNvSpPr txBox="1">
            <a:spLocks/>
          </p:cNvSpPr>
          <p:nvPr/>
        </p:nvSpPr>
        <p:spPr>
          <a:xfrm>
            <a:off x="638881" y="124178"/>
            <a:ext cx="10909640" cy="10253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GB" sz="3600" dirty="0"/>
              <a:t>annual housing costs x 3.5</a:t>
            </a:r>
            <a:br>
              <a:rPr lang="en-GB" sz="3600" dirty="0"/>
            </a:br>
            <a:r>
              <a:rPr lang="en-GB" sz="1800" dirty="0"/>
              <a:t>For each tenure and for 1,2, 3+ beds</a:t>
            </a:r>
            <a:endParaRPr lang="en-US" sz="1800" dirty="0"/>
          </a:p>
        </p:txBody>
      </p:sp>
    </p:spTree>
    <p:extLst>
      <p:ext uri="{BB962C8B-B14F-4D97-AF65-F5344CB8AC3E}">
        <p14:creationId xmlns:p14="http://schemas.microsoft.com/office/powerpoint/2010/main" val="2169166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6A1B6C-9705-C14F-D2D2-A58BFF20F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6DD50A59-037C-ACCB-0B18-CF07163DFFAE}"/>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 name="Straight Connector 3">
            <a:extLst>
              <a:ext uri="{FF2B5EF4-FFF2-40B4-BE49-F238E27FC236}">
                <a16:creationId xmlns:a16="http://schemas.microsoft.com/office/drawing/2014/main" id="{1DDD5A84-1AF2-4983-080A-9058CDDF2B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BC23578-8728-4E13-1A94-56F66678F2B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 name="Rectangle 5">
            <a:extLst>
              <a:ext uri="{FF2B5EF4-FFF2-40B4-BE49-F238E27FC236}">
                <a16:creationId xmlns:a16="http://schemas.microsoft.com/office/drawing/2014/main" id="{8D377CCC-755E-B72C-8AA9-41BBC1563A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69A8F75-A67A-78CA-E7E8-58E9FE48C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Rectangle 7">
            <a:extLst>
              <a:ext uri="{FF2B5EF4-FFF2-40B4-BE49-F238E27FC236}">
                <a16:creationId xmlns:a16="http://schemas.microsoft.com/office/drawing/2014/main" id="{A2235924-0DA4-C850-F864-7B37D67502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1235201-9983-CCB0-716B-7FD7AECF28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FCBA623-41FE-2F21-1238-B12F615D7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AFEFFE64-618A-4093-834A-C1AB70814A39}"/>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7D8083AC-67B0-A399-8391-A8B3B1569A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5" name="Slide Number Placeholder 4">
            <a:extLst>
              <a:ext uri="{FF2B5EF4-FFF2-40B4-BE49-F238E27FC236}">
                <a16:creationId xmlns:a16="http://schemas.microsoft.com/office/drawing/2014/main" id="{8631E1CF-CD7D-22CE-831B-1DD2B3C6DE12}"/>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28</a:t>
            </a:fld>
            <a:endParaRPr lang="en-US" dirty="0"/>
          </a:p>
        </p:txBody>
      </p:sp>
      <p:sp>
        <p:nvSpPr>
          <p:cNvPr id="16" name="Title 1">
            <a:extLst>
              <a:ext uri="{FF2B5EF4-FFF2-40B4-BE49-F238E27FC236}">
                <a16:creationId xmlns:a16="http://schemas.microsoft.com/office/drawing/2014/main" id="{EA5419EA-D418-EEE5-F86E-C4660B5C5F60}"/>
              </a:ext>
            </a:extLst>
          </p:cNvPr>
          <p:cNvSpPr txBox="1">
            <a:spLocks/>
          </p:cNvSpPr>
          <p:nvPr/>
        </p:nvSpPr>
        <p:spPr>
          <a:xfrm>
            <a:off x="1535372" y="1066938"/>
            <a:ext cx="9099255" cy="2361000"/>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GB" sz="7200" dirty="0">
                <a:solidFill>
                  <a:srgbClr val="454545"/>
                </a:solidFill>
              </a:rPr>
              <a:t>The </a:t>
            </a:r>
            <a:br>
              <a:rPr lang="en-GB" sz="7200" dirty="0">
                <a:solidFill>
                  <a:srgbClr val="454545"/>
                </a:solidFill>
              </a:rPr>
            </a:br>
            <a:r>
              <a:rPr lang="en-GB" sz="7200" dirty="0">
                <a:solidFill>
                  <a:srgbClr val="454545"/>
                </a:solidFill>
              </a:rPr>
              <a:t>diamond-o-gram</a:t>
            </a:r>
            <a:endParaRPr lang="en-US" sz="7200" dirty="0">
              <a:solidFill>
                <a:srgbClr val="454545"/>
              </a:solidFill>
            </a:endParaRPr>
          </a:p>
        </p:txBody>
      </p:sp>
      <p:sp>
        <p:nvSpPr>
          <p:cNvPr id="17" name="Text Placeholder 2">
            <a:extLst>
              <a:ext uri="{FF2B5EF4-FFF2-40B4-BE49-F238E27FC236}">
                <a16:creationId xmlns:a16="http://schemas.microsoft.com/office/drawing/2014/main" id="{B92A8AA5-44D3-6736-20DB-EB2D08595D9B}"/>
              </a:ext>
            </a:extLst>
          </p:cNvPr>
          <p:cNvSpPr txBox="1">
            <a:spLocks/>
          </p:cNvSpPr>
          <p:nvPr/>
        </p:nvSpPr>
        <p:spPr>
          <a:xfrm>
            <a:off x="1535372" y="3455127"/>
            <a:ext cx="9120954" cy="1578429"/>
          </a:xfrm>
          <a:prstGeom prst="rect">
            <a:avLst/>
          </a:prstGeom>
        </p:spPr>
        <p:txBody>
          <a:bodyPr vert="horz" lIns="91440" tIns="91440" rIns="91440" bIns="91440" rtlCol="0">
            <a:normAutofit fontScale="55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ctr"/>
            <a:r>
              <a:rPr lang="en-GB" cap="all" dirty="0">
                <a:solidFill>
                  <a:schemeClr val="accent1"/>
                </a:solidFill>
              </a:rPr>
              <a:t>Creating the diamond-o-gram 	</a:t>
            </a:r>
          </a:p>
          <a:p>
            <a:pPr algn="ctr"/>
            <a:r>
              <a:rPr lang="en-GB" cap="all" dirty="0">
                <a:solidFill>
                  <a:schemeClr val="accent1"/>
                </a:solidFill>
              </a:rPr>
              <a:t>Six income groups help "read" the diamond</a:t>
            </a:r>
          </a:p>
          <a:p>
            <a:pPr algn="ctr"/>
            <a:r>
              <a:rPr lang="en-GB" cap="all" dirty="0">
                <a:solidFill>
                  <a:schemeClr val="accent1"/>
                </a:solidFill>
              </a:rPr>
              <a:t>Comparing diamonds</a:t>
            </a:r>
          </a:p>
          <a:p>
            <a:pPr algn="ctr"/>
            <a:r>
              <a:rPr lang="en-GB" cap="all" dirty="0">
                <a:solidFill>
                  <a:schemeClr val="accent1"/>
                </a:solidFill>
              </a:rPr>
              <a:t>Minimum income needed if housing takes up 35%</a:t>
            </a:r>
          </a:p>
          <a:p>
            <a:pPr algn="ctr"/>
            <a:r>
              <a:rPr lang="en-GB" cap="all" dirty="0">
                <a:solidFill>
                  <a:schemeClr val="accent1"/>
                </a:solidFill>
              </a:rPr>
              <a:t>Income needed for broad tenures</a:t>
            </a:r>
          </a:p>
        </p:txBody>
      </p:sp>
      <p:sp>
        <p:nvSpPr>
          <p:cNvPr id="11" name="Footer Placeholder 3">
            <a:extLst>
              <a:ext uri="{FF2B5EF4-FFF2-40B4-BE49-F238E27FC236}">
                <a16:creationId xmlns:a16="http://schemas.microsoft.com/office/drawing/2014/main" id="{A2D4B60F-D93D-D4C0-55CE-1C4A6A79D80D}"/>
              </a:ext>
            </a:extLst>
          </p:cNvPr>
          <p:cNvSpPr>
            <a:spLocks noGrp="1"/>
          </p:cNvSpPr>
          <p:nvPr>
            <p:ph type="ftr" sz="quarter" idx="11"/>
          </p:nvPr>
        </p:nvSpPr>
        <p:spPr>
          <a:xfrm>
            <a:off x="0" y="6548799"/>
            <a:ext cx="4973915" cy="309201"/>
          </a:xfrm>
        </p:spPr>
        <p:txBody>
          <a:bodyPr/>
          <a:lstStyle/>
          <a:p>
            <a:r>
              <a:rPr lang="en-US" spc="200" dirty="0">
                <a:solidFill>
                  <a:schemeClr val="bg1"/>
                </a:solidFill>
              </a:rPr>
              <a:t>East Cambridgeshire</a:t>
            </a:r>
          </a:p>
        </p:txBody>
      </p:sp>
    </p:spTree>
    <p:extLst>
      <p:ext uri="{BB962C8B-B14F-4D97-AF65-F5344CB8AC3E}">
        <p14:creationId xmlns:p14="http://schemas.microsoft.com/office/powerpoint/2010/main" val="39124900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5996A-6351-A2BB-C79E-F6FA8668DA15}"/>
              </a:ext>
            </a:extLst>
          </p:cNvPr>
          <p:cNvSpPr txBox="1">
            <a:spLocks/>
          </p:cNvSpPr>
          <p:nvPr/>
        </p:nvSpPr>
        <p:spPr>
          <a:xfrm>
            <a:off x="1451579" y="804519"/>
            <a:ext cx="9603275" cy="1049235"/>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Data used for the diamond-o-gram</a:t>
            </a:r>
          </a:p>
        </p:txBody>
      </p:sp>
      <p:sp>
        <p:nvSpPr>
          <p:cNvPr id="3" name="Slide Number Placeholder 4">
            <a:extLst>
              <a:ext uri="{FF2B5EF4-FFF2-40B4-BE49-F238E27FC236}">
                <a16:creationId xmlns:a16="http://schemas.microsoft.com/office/drawing/2014/main" id="{59948F1F-E7C9-BCE9-AF1F-90A2942030F4}"/>
              </a:ext>
            </a:extLst>
          </p:cNvPr>
          <p:cNvSpPr>
            <a:spLocks noGrp="1"/>
          </p:cNvSpPr>
          <p:nvPr>
            <p:ph type="sldNum" sz="quarter" idx="12"/>
          </p:nvPr>
        </p:nvSpPr>
        <p:spPr>
          <a:xfrm>
            <a:off x="11380981" y="6354422"/>
            <a:ext cx="811019" cy="503578"/>
          </a:xfrm>
        </p:spPr>
        <p:txBody>
          <a:bodyPr/>
          <a:lstStyle/>
          <a:p>
            <a:fld id="{0D309695-DEC3-40DA-9DF5-330280C9D0E8}" type="slidenum">
              <a:rPr lang="en-US" smtClean="0"/>
              <a:pPr/>
              <a:t>29</a:t>
            </a:fld>
            <a:endParaRPr lang="en-US" dirty="0"/>
          </a:p>
        </p:txBody>
      </p:sp>
      <p:graphicFrame>
        <p:nvGraphicFramePr>
          <p:cNvPr id="4" name="Table 7">
            <a:extLst>
              <a:ext uri="{FF2B5EF4-FFF2-40B4-BE49-F238E27FC236}">
                <a16:creationId xmlns:a16="http://schemas.microsoft.com/office/drawing/2014/main" id="{85B44FFE-8D1B-E834-3DCC-CE2E0918FEA0}"/>
              </a:ext>
            </a:extLst>
          </p:cNvPr>
          <p:cNvGraphicFramePr>
            <a:graphicFrameLocks noGrp="1"/>
          </p:cNvGraphicFramePr>
          <p:nvPr>
            <p:extLst>
              <p:ext uri="{D42A27DB-BD31-4B8C-83A1-F6EECF244321}">
                <p14:modId xmlns:p14="http://schemas.microsoft.com/office/powerpoint/2010/main" val="2406311803"/>
              </p:ext>
            </p:extLst>
          </p:nvPr>
        </p:nvGraphicFramePr>
        <p:xfrm>
          <a:off x="1451579" y="1849990"/>
          <a:ext cx="9607661" cy="3876825"/>
        </p:xfrm>
        <a:graphic>
          <a:graphicData uri="http://schemas.openxmlformats.org/drawingml/2006/table">
            <a:tbl>
              <a:tblPr firstRow="1" bandRow="1">
                <a:tableStyleId>{69012ECD-51FC-41F1-AA8D-1B2483CD663E}</a:tableStyleId>
              </a:tblPr>
              <a:tblGrid>
                <a:gridCol w="3891163">
                  <a:extLst>
                    <a:ext uri="{9D8B030D-6E8A-4147-A177-3AD203B41FA5}">
                      <a16:colId xmlns:a16="http://schemas.microsoft.com/office/drawing/2014/main" val="3927090664"/>
                    </a:ext>
                  </a:extLst>
                </a:gridCol>
                <a:gridCol w="3727270">
                  <a:extLst>
                    <a:ext uri="{9D8B030D-6E8A-4147-A177-3AD203B41FA5}">
                      <a16:colId xmlns:a16="http://schemas.microsoft.com/office/drawing/2014/main" val="3294435107"/>
                    </a:ext>
                  </a:extLst>
                </a:gridCol>
                <a:gridCol w="1989228">
                  <a:extLst>
                    <a:ext uri="{9D8B030D-6E8A-4147-A177-3AD203B41FA5}">
                      <a16:colId xmlns:a16="http://schemas.microsoft.com/office/drawing/2014/main" val="1344021028"/>
                    </a:ext>
                  </a:extLst>
                </a:gridCol>
              </a:tblGrid>
              <a:tr h="227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Sources</a:t>
                      </a:r>
                    </a:p>
                  </a:txBody>
                  <a:tcPr/>
                </a:tc>
                <a:tc>
                  <a:txBody>
                    <a:bodyPr/>
                    <a:lstStyle/>
                    <a:p>
                      <a:r>
                        <a:rPr lang="en-GB" sz="1200" b="0" dirty="0">
                          <a:latin typeface="+mn-lt"/>
                        </a:rPr>
                        <a:t>Links</a:t>
                      </a:r>
                    </a:p>
                  </a:txBody>
                  <a:tcPr/>
                </a:tc>
                <a:tc>
                  <a:txBody>
                    <a:bodyPr/>
                    <a:lstStyle/>
                    <a:p>
                      <a:r>
                        <a:rPr lang="en-GB" sz="1200" b="0" dirty="0">
                          <a:latin typeface="+mn-lt"/>
                        </a:rPr>
                        <a:t>Dates</a:t>
                      </a:r>
                    </a:p>
                  </a:txBody>
                  <a:tcPr/>
                </a:tc>
                <a:extLst>
                  <a:ext uri="{0D108BD9-81ED-4DB2-BD59-A6C34878D82A}">
                    <a16:rowId xmlns:a16="http://schemas.microsoft.com/office/drawing/2014/main" val="3923115101"/>
                  </a:ext>
                </a:extLst>
              </a:tr>
              <a:tr h="506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Incomes from CACI</a:t>
                      </a: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See slide 17</a:t>
                      </a:r>
                    </a:p>
                  </a:txBody>
                  <a:tcPr marL="0" marR="0" marT="0" marB="0" anchor="ctr"/>
                </a:tc>
                <a:tc>
                  <a:txBody>
                    <a:bodyPr/>
                    <a:lstStyle/>
                    <a:p>
                      <a:r>
                        <a:rPr lang="en-GB" sz="1200" dirty="0"/>
                        <a:t>Jan 2020 – Jan 2021</a:t>
                      </a:r>
                      <a:endParaRPr lang="en-GB" sz="1200" b="0" dirty="0">
                        <a:latin typeface="+mn-lt"/>
                      </a:endParaRPr>
                    </a:p>
                  </a:txBody>
                  <a:tcPr anchor="ctr"/>
                </a:tc>
                <a:extLst>
                  <a:ext uri="{0D108BD9-81ED-4DB2-BD59-A6C34878D82A}">
                    <a16:rowId xmlns:a16="http://schemas.microsoft.com/office/drawing/2014/main" val="2279856294"/>
                  </a:ext>
                </a:extLst>
              </a:tr>
              <a:tr h="3872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Housing costs</a:t>
                      </a: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dirty="0"/>
                        <a:t>See slide 22</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2020-2021</a:t>
                      </a:r>
                    </a:p>
                  </a:txBody>
                  <a:tcPr anchor="ctr"/>
                </a:tc>
                <a:extLst>
                  <a:ext uri="{0D108BD9-81ED-4DB2-BD59-A6C34878D82A}">
                    <a16:rowId xmlns:a16="http://schemas.microsoft.com/office/drawing/2014/main" val="3682887777"/>
                  </a:ext>
                </a:extLst>
              </a:tr>
              <a:tr h="243507">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dirty="0"/>
                        <a:t>Affordability used in the slides are set at 35% of income to enable comparison between districts. </a:t>
                      </a:r>
                    </a:p>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dirty="0"/>
                        <a:t>In the full compendium of data, multipliers provided by the GLHearn study and Peterborough’s housing needs survey are also used</a:t>
                      </a: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dirty="0"/>
                        <a:t>See slide 45</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latin typeface="+mn-lt"/>
                      </a:endParaRPr>
                    </a:p>
                  </a:txBody>
                  <a:tcPr anchor="ctr"/>
                </a:tc>
                <a:extLst>
                  <a:ext uri="{0D108BD9-81ED-4DB2-BD59-A6C34878D82A}">
                    <a16:rowId xmlns:a16="http://schemas.microsoft.com/office/drawing/2014/main" val="820158824"/>
                  </a:ext>
                </a:extLst>
              </a:tr>
              <a:tr h="243507">
                <a:tc gridSpan="3">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US" sz="1200" dirty="0"/>
                        <a:t>Note: the term Private Registered Provider was used in the context section, this can be taken to also mean Housing Associations (HA) in this section</a:t>
                      </a:r>
                      <a:endParaRPr lang="en-US" sz="1200" b="0" dirty="0">
                        <a:latin typeface="+mn-lt"/>
                      </a:endParaRPr>
                    </a:p>
                  </a:txBody>
                  <a:tcPr anchor="ctr"/>
                </a:tc>
                <a:tc h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GB" sz="1200" b="0" i="0" u="sng" strike="noStrike" dirty="0">
                        <a:solidFill>
                          <a:srgbClr val="EE7B08"/>
                        </a:solidFill>
                        <a:effectLst/>
                        <a:latin typeface="+mn-lt"/>
                      </a:endParaRPr>
                    </a:p>
                  </a:txBody>
                  <a:tcPr marL="0" marR="0" marT="0" marB="0"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latin typeface="+mn-lt"/>
                      </a:endParaRPr>
                    </a:p>
                  </a:txBody>
                  <a:tcPr anchor="ctr"/>
                </a:tc>
                <a:extLst>
                  <a:ext uri="{0D108BD9-81ED-4DB2-BD59-A6C34878D82A}">
                    <a16:rowId xmlns:a16="http://schemas.microsoft.com/office/drawing/2014/main" val="1101012884"/>
                  </a:ext>
                </a:extLst>
              </a:tr>
              <a:tr h="243507">
                <a:tc gridSpan="3">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dirty="0">
                          <a:solidFill>
                            <a:schemeClr val="tx1"/>
                          </a:solidFill>
                        </a:rPr>
                        <a:t>The diamond o gram is intended to help us compare income distribution with other factors, particularly housing costs. To do this we apply a % of income it is reasonable to spend on housing in this district, our standard being 35%. We also apply the affordability percentage identified in GLHearn’s report (which varies from district to district) in the source spreadsheet. Then we line up each box, representing the cost of 1 2 and 3 bed homes, with the income bands in the diamond-o-gram, to indicate the income needed for each and what percentage of households might be able to afford that at 35% of gross income.</a:t>
                      </a:r>
                      <a:endParaRPr lang="en-US" sz="1200" b="0" dirty="0">
                        <a:solidFill>
                          <a:schemeClr val="tx1"/>
                        </a:solidFill>
                        <a:latin typeface="+mn-lt"/>
                      </a:endParaRPr>
                    </a:p>
                  </a:txBody>
                  <a:tcPr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34313246"/>
                  </a:ext>
                </a:extLst>
              </a:tr>
            </a:tbl>
          </a:graphicData>
        </a:graphic>
      </p:graphicFrame>
      <p:sp>
        <p:nvSpPr>
          <p:cNvPr id="5" name="Footer Placeholder 3">
            <a:extLst>
              <a:ext uri="{FF2B5EF4-FFF2-40B4-BE49-F238E27FC236}">
                <a16:creationId xmlns:a16="http://schemas.microsoft.com/office/drawing/2014/main" id="{4099A91F-8A5C-C8FA-4D7C-365FF564FDFF}"/>
              </a:ext>
            </a:extLst>
          </p:cNvPr>
          <p:cNvSpPr>
            <a:spLocks noGrp="1"/>
          </p:cNvSpPr>
          <p:nvPr>
            <p:ph type="ftr" sz="quarter" idx="11"/>
          </p:nvPr>
        </p:nvSpPr>
        <p:spPr>
          <a:xfrm>
            <a:off x="0" y="6548799"/>
            <a:ext cx="4973915" cy="309201"/>
          </a:xfrm>
        </p:spPr>
        <p:txBody>
          <a:bodyPr/>
          <a:lstStyle/>
          <a:p>
            <a:r>
              <a:rPr lang="en-US" spc="200" dirty="0">
                <a:solidFill>
                  <a:schemeClr val="bg1"/>
                </a:solidFill>
              </a:rPr>
              <a:t>East Cambridgeshire</a:t>
            </a:r>
          </a:p>
        </p:txBody>
      </p:sp>
    </p:spTree>
    <p:extLst>
      <p:ext uri="{BB962C8B-B14F-4D97-AF65-F5344CB8AC3E}">
        <p14:creationId xmlns:p14="http://schemas.microsoft.com/office/powerpoint/2010/main" val="155604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6F09321D-F926-434A-A776-73964A7AB508}"/>
              </a:ext>
            </a:extLst>
          </p:cNvPr>
          <p:cNvSpPr>
            <a:spLocks noGrp="1"/>
          </p:cNvSpPr>
          <p:nvPr>
            <p:ph type="ftr" sz="quarter" idx="11"/>
          </p:nvPr>
        </p:nvSpPr>
        <p:spPr>
          <a:xfrm>
            <a:off x="0" y="6548799"/>
            <a:ext cx="4973915" cy="309201"/>
          </a:xfrm>
        </p:spPr>
        <p:txBody>
          <a:bodyPr/>
          <a:lstStyle/>
          <a:p>
            <a:r>
              <a:rPr lang="en-US" spc="200" dirty="0">
                <a:solidFill>
                  <a:schemeClr val="bg1"/>
                </a:solidFill>
              </a:rPr>
              <a:t>East Cambridgeshire</a:t>
            </a:r>
          </a:p>
        </p:txBody>
      </p:sp>
      <p:sp>
        <p:nvSpPr>
          <p:cNvPr id="8" name="Title 1">
            <a:extLst>
              <a:ext uri="{FF2B5EF4-FFF2-40B4-BE49-F238E27FC236}">
                <a16:creationId xmlns:a16="http://schemas.microsoft.com/office/drawing/2014/main" id="{00528958-0EA5-7AC9-6B31-627962E19F40}"/>
              </a:ext>
            </a:extLst>
          </p:cNvPr>
          <p:cNvSpPr txBox="1">
            <a:spLocks/>
          </p:cNvSpPr>
          <p:nvPr/>
        </p:nvSpPr>
        <p:spPr>
          <a:xfrm>
            <a:off x="1449217" y="804889"/>
            <a:ext cx="9605635" cy="1059305"/>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contents</a:t>
            </a:r>
          </a:p>
        </p:txBody>
      </p:sp>
      <p:sp>
        <p:nvSpPr>
          <p:cNvPr id="11" name="Slide Number Placeholder 4">
            <a:extLst>
              <a:ext uri="{FF2B5EF4-FFF2-40B4-BE49-F238E27FC236}">
                <a16:creationId xmlns:a16="http://schemas.microsoft.com/office/drawing/2014/main" id="{EF78BDB2-B1CC-87B2-20F0-4E2ACDDE2E62}"/>
              </a:ext>
            </a:extLst>
          </p:cNvPr>
          <p:cNvSpPr>
            <a:spLocks noGrp="1"/>
          </p:cNvSpPr>
          <p:nvPr>
            <p:ph type="sldNum" sz="quarter" idx="12"/>
          </p:nvPr>
        </p:nvSpPr>
        <p:spPr>
          <a:xfrm>
            <a:off x="11380981" y="6354422"/>
            <a:ext cx="811019" cy="503578"/>
          </a:xfrm>
        </p:spPr>
        <p:txBody>
          <a:bodyPr/>
          <a:lstStyle/>
          <a:p>
            <a:fld id="{0D309695-DEC3-40DA-9DF5-330280C9D0E8}" type="slidenum">
              <a:rPr lang="en-US" smtClean="0"/>
              <a:pPr/>
              <a:t>3</a:t>
            </a:fld>
            <a:endParaRPr lang="en-US" dirty="0"/>
          </a:p>
        </p:txBody>
      </p:sp>
      <p:sp>
        <p:nvSpPr>
          <p:cNvPr id="2" name="Content Placeholder 2">
            <a:extLst>
              <a:ext uri="{FF2B5EF4-FFF2-40B4-BE49-F238E27FC236}">
                <a16:creationId xmlns:a16="http://schemas.microsoft.com/office/drawing/2014/main" id="{04BB0FD6-03E0-B0E2-30A9-48747353955B}"/>
              </a:ext>
            </a:extLst>
          </p:cNvPr>
          <p:cNvSpPr txBox="1">
            <a:spLocks/>
          </p:cNvSpPr>
          <p:nvPr/>
        </p:nvSpPr>
        <p:spPr>
          <a:xfrm>
            <a:off x="1449217" y="1933168"/>
            <a:ext cx="4645152" cy="3912351"/>
          </a:xfrm>
          <a:prstGeom prst="rect">
            <a:avLst/>
          </a:prstGeom>
        </p:spPr>
        <p:txBody>
          <a:bodyPr>
            <a:normAutofit fontScale="70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r>
              <a:rPr lang="en-GB" b="1" dirty="0"/>
              <a:t>Context </a:t>
            </a:r>
          </a:p>
          <a:p>
            <a:r>
              <a:rPr lang="en-GB" dirty="0"/>
              <a:t>Tenure of dwellings </a:t>
            </a:r>
          </a:p>
          <a:p>
            <a:r>
              <a:rPr lang="en-GB" dirty="0"/>
              <a:t>Household and family type </a:t>
            </a:r>
          </a:p>
          <a:p>
            <a:r>
              <a:rPr lang="en-GB" dirty="0"/>
              <a:t>Household tenure and beds</a:t>
            </a:r>
          </a:p>
          <a:p>
            <a:r>
              <a:rPr lang="en-GB" dirty="0"/>
              <a:t>Likely movers</a:t>
            </a:r>
          </a:p>
          <a:p>
            <a:pPr marL="0" indent="0">
              <a:buFont typeface="Arial" panose="020B0604020202020204" pitchFamily="34" charset="0"/>
              <a:buNone/>
            </a:pPr>
            <a:r>
              <a:rPr lang="en-GB" b="1" dirty="0"/>
              <a:t>Income </a:t>
            </a:r>
          </a:p>
          <a:p>
            <a:r>
              <a:rPr lang="en-GB" dirty="0"/>
              <a:t>Income distribution</a:t>
            </a:r>
          </a:p>
          <a:p>
            <a:r>
              <a:rPr lang="en-GB" dirty="0"/>
              <a:t>Change in income</a:t>
            </a:r>
          </a:p>
          <a:p>
            <a:pPr marL="0" indent="0">
              <a:buFont typeface="Arial" panose="020B0604020202020204" pitchFamily="34" charset="0"/>
              <a:buNone/>
            </a:pPr>
            <a:r>
              <a:rPr lang="en-GB" b="1" dirty="0"/>
              <a:t>Housing costs</a:t>
            </a:r>
          </a:p>
          <a:p>
            <a:r>
              <a:rPr lang="en-GB" dirty="0"/>
              <a:t>Identify housing costs</a:t>
            </a:r>
          </a:p>
          <a:p>
            <a:r>
              <a:rPr lang="en-GB" dirty="0"/>
              <a:t>Range of max and min housing costs</a:t>
            </a:r>
          </a:p>
          <a:p>
            <a:endParaRPr lang="en-GB" dirty="0"/>
          </a:p>
        </p:txBody>
      </p:sp>
      <p:sp>
        <p:nvSpPr>
          <p:cNvPr id="3" name="Content Placeholder 3">
            <a:extLst>
              <a:ext uri="{FF2B5EF4-FFF2-40B4-BE49-F238E27FC236}">
                <a16:creationId xmlns:a16="http://schemas.microsoft.com/office/drawing/2014/main" id="{F9A6E301-A74A-66E6-10BF-E6195613A1F8}"/>
              </a:ext>
            </a:extLst>
          </p:cNvPr>
          <p:cNvSpPr txBox="1">
            <a:spLocks/>
          </p:cNvSpPr>
          <p:nvPr/>
        </p:nvSpPr>
        <p:spPr>
          <a:xfrm>
            <a:off x="6409700" y="1937180"/>
            <a:ext cx="4645152" cy="3904325"/>
          </a:xfrm>
          <a:prstGeom prst="rect">
            <a:avLst/>
          </a:prstGeom>
        </p:spPr>
        <p:txBody>
          <a:bodyPr>
            <a:normAutofit fontScale="70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r>
              <a:rPr lang="en-GB" b="1" dirty="0"/>
              <a:t>The diamond-o-gram</a:t>
            </a:r>
          </a:p>
          <a:p>
            <a:r>
              <a:rPr lang="en-GB" dirty="0"/>
              <a:t>Creating the diamond-o-gram 	</a:t>
            </a:r>
          </a:p>
          <a:p>
            <a:r>
              <a:rPr lang="en-GB" dirty="0"/>
              <a:t>Six income groups help "read" the diamond</a:t>
            </a:r>
          </a:p>
          <a:p>
            <a:r>
              <a:rPr lang="en-GB" dirty="0"/>
              <a:t>Minimum income needed if housing takes up 35%</a:t>
            </a:r>
          </a:p>
          <a:p>
            <a:pPr marL="0" indent="0">
              <a:buFont typeface="Arial" panose="020B0604020202020204" pitchFamily="34" charset="0"/>
              <a:buNone/>
            </a:pPr>
            <a:r>
              <a:rPr lang="en-GB" b="1" dirty="0"/>
              <a:t>Housing market diagrams</a:t>
            </a:r>
          </a:p>
          <a:p>
            <a:r>
              <a:rPr lang="en-GB" dirty="0"/>
              <a:t>The scale and cost of housing</a:t>
            </a:r>
          </a:p>
          <a:p>
            <a:r>
              <a:rPr lang="en-GB" dirty="0"/>
              <a:t>Introducing the staircase</a:t>
            </a:r>
          </a:p>
          <a:p>
            <a:r>
              <a:rPr lang="en-GB" dirty="0"/>
              <a:t>Broad tenures &amp; pay scales</a:t>
            </a:r>
          </a:p>
          <a:p>
            <a:pPr marL="0" indent="0">
              <a:buFont typeface="Arial" panose="020B0604020202020204" pitchFamily="34" charset="0"/>
              <a:buNone/>
            </a:pPr>
            <a:r>
              <a:rPr lang="en-GB" b="1" dirty="0"/>
              <a:t>Dwelling stock, turnover, new build</a:t>
            </a:r>
          </a:p>
          <a:p>
            <a:pPr marL="0" indent="0">
              <a:buFont typeface="Arial" panose="020B0604020202020204" pitchFamily="34" charset="0"/>
              <a:buNone/>
            </a:pPr>
            <a:r>
              <a:rPr lang="en-GB" b="1" dirty="0"/>
              <a:t>Applying CACI income bands to Local Plan figures</a:t>
            </a:r>
          </a:p>
          <a:p>
            <a:pPr marL="0" indent="0">
              <a:buFont typeface="Arial" panose="020B0604020202020204" pitchFamily="34" charset="0"/>
              <a:buNone/>
            </a:pPr>
            <a:r>
              <a:rPr lang="en-GB" b="1" dirty="0"/>
              <a:t>Links to other parts of the 2022 diamond update</a:t>
            </a: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33112542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D0F49F-D383-AB6C-EA7A-B961FE9158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EC890F3C-0219-89ED-941B-22BA86A5E0A3}"/>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 name="Straight Connector 3">
            <a:extLst>
              <a:ext uri="{FF2B5EF4-FFF2-40B4-BE49-F238E27FC236}">
                <a16:creationId xmlns:a16="http://schemas.microsoft.com/office/drawing/2014/main" id="{E4C85309-ADBD-2624-2D91-1B3FD38498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443EB04-710E-7970-F9DD-47D343A55EC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 name="Rectangle 5">
            <a:extLst>
              <a:ext uri="{FF2B5EF4-FFF2-40B4-BE49-F238E27FC236}">
                <a16:creationId xmlns:a16="http://schemas.microsoft.com/office/drawing/2014/main" id="{6A2A916D-FBEC-DCE2-0304-3F7ADE174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A8E26FE5-EE2D-40EB-732E-14EE1E812F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Title 1">
            <a:extLst>
              <a:ext uri="{FF2B5EF4-FFF2-40B4-BE49-F238E27FC236}">
                <a16:creationId xmlns:a16="http://schemas.microsoft.com/office/drawing/2014/main" id="{1989C679-960C-13D2-3876-E826DD9CAC23}"/>
              </a:ext>
            </a:extLst>
          </p:cNvPr>
          <p:cNvSpPr txBox="1">
            <a:spLocks/>
          </p:cNvSpPr>
          <p:nvPr/>
        </p:nvSpPr>
        <p:spPr>
          <a:xfrm>
            <a:off x="8680960" y="1504687"/>
            <a:ext cx="3249623" cy="1873219"/>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Creating THE ‘diamond-o-gram’</a:t>
            </a:r>
          </a:p>
        </p:txBody>
      </p:sp>
      <p:grpSp>
        <p:nvGrpSpPr>
          <p:cNvPr id="9" name="Group 8">
            <a:extLst>
              <a:ext uri="{FF2B5EF4-FFF2-40B4-BE49-F238E27FC236}">
                <a16:creationId xmlns:a16="http://schemas.microsoft.com/office/drawing/2014/main" id="{C88BDC22-2C1A-31D9-EB14-88ABD3883E6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418" y="477854"/>
            <a:ext cx="3690924" cy="1899398"/>
            <a:chOff x="7807230" y="2012810"/>
            <a:chExt cx="3251252" cy="3459865"/>
          </a:xfrm>
        </p:grpSpPr>
        <p:sp>
          <p:nvSpPr>
            <p:cNvPr id="10" name="Rectangle 9">
              <a:extLst>
                <a:ext uri="{FF2B5EF4-FFF2-40B4-BE49-F238E27FC236}">
                  <a16:creationId xmlns:a16="http://schemas.microsoft.com/office/drawing/2014/main" id="{21F33EB0-4C86-5CDD-14EC-38AFD707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A468528-188D-A13D-C9EB-FE7E384C3D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13" name="Straight Connector 12">
            <a:extLst>
              <a:ext uri="{FF2B5EF4-FFF2-40B4-BE49-F238E27FC236}">
                <a16:creationId xmlns:a16="http://schemas.microsoft.com/office/drawing/2014/main" id="{30AB37FB-FD01-4878-851E-7B8F5CAE6A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680960" y="3526496"/>
            <a:ext cx="284442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4" name="Rectangle 13">
            <a:extLst>
              <a:ext uri="{FF2B5EF4-FFF2-40B4-BE49-F238E27FC236}">
                <a16:creationId xmlns:a16="http://schemas.microsoft.com/office/drawing/2014/main" id="{60074295-F9CC-B0FA-D7B8-1FD7E71ABE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5132" y="5447610"/>
            <a:ext cx="163726" cy="164592"/>
          </a:xfrm>
          <a:prstGeom prst="rect">
            <a:avLst/>
          </a:prstGeom>
          <a:solidFill>
            <a:srgbClr val="FF26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465DAFAF-56DA-93E7-753F-D8FEB0C19F5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39509" y="2542318"/>
            <a:ext cx="3690924" cy="3074978"/>
            <a:chOff x="7807230" y="2012810"/>
            <a:chExt cx="3251252" cy="3459865"/>
          </a:xfrm>
        </p:grpSpPr>
        <p:sp>
          <p:nvSpPr>
            <p:cNvPr id="16" name="Rectangle 15">
              <a:extLst>
                <a:ext uri="{FF2B5EF4-FFF2-40B4-BE49-F238E27FC236}">
                  <a16:creationId xmlns:a16="http://schemas.microsoft.com/office/drawing/2014/main" id="{E101C347-5934-6B3C-9C05-A99C2521A2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24E285B-70CE-1729-E53D-105D2169C8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215C5160-7F7E-3D8F-5A01-23A88B011B4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501429" y="472933"/>
            <a:ext cx="3690924" cy="3074978"/>
            <a:chOff x="7807230" y="2012810"/>
            <a:chExt cx="3251252" cy="3459865"/>
          </a:xfrm>
        </p:grpSpPr>
        <p:sp>
          <p:nvSpPr>
            <p:cNvPr id="19" name="Rectangle 18">
              <a:extLst>
                <a:ext uri="{FF2B5EF4-FFF2-40B4-BE49-F238E27FC236}">
                  <a16:creationId xmlns:a16="http://schemas.microsoft.com/office/drawing/2014/main" id="{883CFA97-BFB2-5231-06C3-2D7BDBF1B2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FC94919-7410-5B68-164A-CE05D12EE1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40" name="Picture 39">
            <a:extLst>
              <a:ext uri="{FF2B5EF4-FFF2-40B4-BE49-F238E27FC236}">
                <a16:creationId xmlns:a16="http://schemas.microsoft.com/office/drawing/2014/main" id="{266A83B5-5E79-2708-2877-0A8B0430D75D}"/>
              </a:ext>
            </a:extLst>
          </p:cNvPr>
          <p:cNvPicPr>
            <a:picLocks noChangeAspect="1"/>
          </p:cNvPicPr>
          <p:nvPr/>
        </p:nvPicPr>
        <p:blipFill rotWithShape="1">
          <a:blip r:embed="rId3"/>
          <a:srcRect l="11286" t="33241" r="49071" b="21921"/>
          <a:stretch/>
        </p:blipFill>
        <p:spPr>
          <a:xfrm>
            <a:off x="4551903" y="886598"/>
            <a:ext cx="3602954" cy="2312954"/>
          </a:xfrm>
          <a:prstGeom prst="rect">
            <a:avLst/>
          </a:prstGeom>
        </p:spPr>
      </p:pic>
      <p:grpSp>
        <p:nvGrpSpPr>
          <p:cNvPr id="21" name="Group 20">
            <a:extLst>
              <a:ext uri="{FF2B5EF4-FFF2-40B4-BE49-F238E27FC236}">
                <a16:creationId xmlns:a16="http://schemas.microsoft.com/office/drawing/2014/main" id="{8B1AE8C7-0F36-2A52-820C-6C62482069D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496017" y="3709644"/>
            <a:ext cx="3690924" cy="1899398"/>
            <a:chOff x="7807230" y="2012810"/>
            <a:chExt cx="3251252" cy="3459865"/>
          </a:xfrm>
        </p:grpSpPr>
        <p:sp>
          <p:nvSpPr>
            <p:cNvPr id="22" name="Rectangle 21">
              <a:extLst>
                <a:ext uri="{FF2B5EF4-FFF2-40B4-BE49-F238E27FC236}">
                  <a16:creationId xmlns:a16="http://schemas.microsoft.com/office/drawing/2014/main" id="{F69908A0-057A-D26A-8D71-6D61C7DBE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0C115B22-559B-E4E9-4D8C-FFE4541E5F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4" name="Picture 23" descr="Graphical user interface, chart, application, table, Excel&#10;&#10;Description automatically generated">
            <a:extLst>
              <a:ext uri="{FF2B5EF4-FFF2-40B4-BE49-F238E27FC236}">
                <a16:creationId xmlns:a16="http://schemas.microsoft.com/office/drawing/2014/main" id="{40D9BE9F-7651-7032-0BFB-92E981A67C0D}"/>
              </a:ext>
            </a:extLst>
          </p:cNvPr>
          <p:cNvPicPr>
            <a:picLocks noChangeAspect="1"/>
          </p:cNvPicPr>
          <p:nvPr/>
        </p:nvPicPr>
        <p:blipFill rotWithShape="1">
          <a:blip r:embed="rId4"/>
          <a:srcRect l="8280" t="29902" r="17017" b="39898"/>
          <a:stretch/>
        </p:blipFill>
        <p:spPr>
          <a:xfrm>
            <a:off x="729151" y="3061849"/>
            <a:ext cx="3523061" cy="1888367"/>
          </a:xfrm>
          <a:prstGeom prst="rect">
            <a:avLst/>
          </a:prstGeom>
        </p:spPr>
      </p:pic>
      <p:pic>
        <p:nvPicPr>
          <p:cNvPr id="25" name="Picture 24">
            <a:extLst>
              <a:ext uri="{FF2B5EF4-FFF2-40B4-BE49-F238E27FC236}">
                <a16:creationId xmlns:a16="http://schemas.microsoft.com/office/drawing/2014/main" id="{85A6ECC3-389E-D1B8-50C6-A9AAB522EFCA}"/>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6" name="Straight Connector 25">
            <a:extLst>
              <a:ext uri="{FF2B5EF4-FFF2-40B4-BE49-F238E27FC236}">
                <a16:creationId xmlns:a16="http://schemas.microsoft.com/office/drawing/2014/main" id="{40B6B72D-B807-23CD-FEB0-F8DF33CBB0E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9" name="Slide Number Placeholder 4">
            <a:extLst>
              <a:ext uri="{FF2B5EF4-FFF2-40B4-BE49-F238E27FC236}">
                <a16:creationId xmlns:a16="http://schemas.microsoft.com/office/drawing/2014/main" id="{888394E1-EA0E-46A0-5129-1ACDB04928EE}"/>
              </a:ext>
            </a:extLst>
          </p:cNvPr>
          <p:cNvSpPr>
            <a:spLocks noGrp="1"/>
          </p:cNvSpPr>
          <p:nvPr>
            <p:ph type="sldNum" sz="quarter" idx="12"/>
          </p:nvPr>
        </p:nvSpPr>
        <p:spPr>
          <a:xfrm>
            <a:off x="11380981" y="6354421"/>
            <a:ext cx="811019" cy="503579"/>
          </a:xfrm>
        </p:spPr>
        <p:txBody>
          <a:bodyPr vert="horz" lIns="91440" tIns="45720" rIns="91440" bIns="45720" rtlCol="0" anchor="t">
            <a:normAutofit/>
          </a:bodyPr>
          <a:lstStyle/>
          <a:p>
            <a:pPr>
              <a:lnSpc>
                <a:spcPct val="90000"/>
              </a:lnSpc>
              <a:spcAft>
                <a:spcPts val="600"/>
              </a:spcAft>
            </a:pPr>
            <a:fld id="{0D309695-DEC3-40DA-9DF5-330280C9D0E8}" type="slidenum">
              <a:rPr lang="en-US" smtClean="0"/>
              <a:pPr>
                <a:lnSpc>
                  <a:spcPct val="90000"/>
                </a:lnSpc>
                <a:spcAft>
                  <a:spcPts val="600"/>
                </a:spcAft>
              </a:pPr>
              <a:t>30</a:t>
            </a:fld>
            <a:endParaRPr lang="en-US" dirty="0"/>
          </a:p>
        </p:txBody>
      </p:sp>
      <p:graphicFrame>
        <p:nvGraphicFramePr>
          <p:cNvPr id="43" name="Chart 42">
            <a:extLst>
              <a:ext uri="{FF2B5EF4-FFF2-40B4-BE49-F238E27FC236}">
                <a16:creationId xmlns:a16="http://schemas.microsoft.com/office/drawing/2014/main" id="{F0C2009B-B674-37B1-3366-AE12BFF7E269}"/>
              </a:ext>
            </a:extLst>
          </p:cNvPr>
          <p:cNvGraphicFramePr>
            <a:graphicFrameLocks/>
          </p:cNvGraphicFramePr>
          <p:nvPr>
            <p:extLst>
              <p:ext uri="{D42A27DB-BD31-4B8C-83A1-F6EECF244321}">
                <p14:modId xmlns:p14="http://schemas.microsoft.com/office/powerpoint/2010/main" val="4179211058"/>
              </p:ext>
            </p:extLst>
          </p:nvPr>
        </p:nvGraphicFramePr>
        <p:xfrm>
          <a:off x="707576" y="561319"/>
          <a:ext cx="3523061" cy="1739785"/>
        </p:xfrm>
        <a:graphic>
          <a:graphicData uri="http://schemas.openxmlformats.org/drawingml/2006/chart">
            <c:chart xmlns:c="http://schemas.openxmlformats.org/drawingml/2006/chart" xmlns:r="http://schemas.openxmlformats.org/officeDocument/2006/relationships" r:id="rId5"/>
          </a:graphicData>
        </a:graphic>
      </p:graphicFrame>
      <p:sp>
        <p:nvSpPr>
          <p:cNvPr id="30" name="TextBox 29">
            <a:extLst>
              <a:ext uri="{FF2B5EF4-FFF2-40B4-BE49-F238E27FC236}">
                <a16:creationId xmlns:a16="http://schemas.microsoft.com/office/drawing/2014/main" id="{4F5981AB-05C7-AB71-25D3-749E231C827D}"/>
              </a:ext>
            </a:extLst>
          </p:cNvPr>
          <p:cNvSpPr txBox="1"/>
          <p:nvPr/>
        </p:nvSpPr>
        <p:spPr>
          <a:xfrm>
            <a:off x="4038891" y="453565"/>
            <a:ext cx="331596" cy="369332"/>
          </a:xfrm>
          <a:prstGeom prst="rect">
            <a:avLst/>
          </a:prstGeom>
          <a:solidFill>
            <a:schemeClr val="tx1"/>
          </a:solidFill>
        </p:spPr>
        <p:txBody>
          <a:bodyPr wrap="square" rtlCol="0">
            <a:spAutoFit/>
          </a:bodyPr>
          <a:lstStyle/>
          <a:p>
            <a:r>
              <a:rPr lang="en-GB" dirty="0">
                <a:solidFill>
                  <a:srgbClr val="FF0000"/>
                </a:solidFill>
              </a:rPr>
              <a:t>1</a:t>
            </a:r>
          </a:p>
        </p:txBody>
      </p:sp>
      <p:sp>
        <p:nvSpPr>
          <p:cNvPr id="31" name="TextBox 30">
            <a:extLst>
              <a:ext uri="{FF2B5EF4-FFF2-40B4-BE49-F238E27FC236}">
                <a16:creationId xmlns:a16="http://schemas.microsoft.com/office/drawing/2014/main" id="{5E8C8A17-1015-81E1-BC4F-EF2BB3556579}"/>
              </a:ext>
            </a:extLst>
          </p:cNvPr>
          <p:cNvSpPr txBox="1"/>
          <p:nvPr/>
        </p:nvSpPr>
        <p:spPr>
          <a:xfrm>
            <a:off x="7847763" y="509827"/>
            <a:ext cx="331596" cy="369332"/>
          </a:xfrm>
          <a:prstGeom prst="rect">
            <a:avLst/>
          </a:prstGeom>
          <a:solidFill>
            <a:schemeClr val="tx1"/>
          </a:solidFill>
        </p:spPr>
        <p:txBody>
          <a:bodyPr wrap="square" rtlCol="0">
            <a:spAutoFit/>
          </a:bodyPr>
          <a:lstStyle/>
          <a:p>
            <a:r>
              <a:rPr lang="en-GB" dirty="0">
                <a:solidFill>
                  <a:srgbClr val="FF0000"/>
                </a:solidFill>
              </a:rPr>
              <a:t>2</a:t>
            </a:r>
          </a:p>
        </p:txBody>
      </p:sp>
      <p:sp>
        <p:nvSpPr>
          <p:cNvPr id="32" name="TextBox 31">
            <a:extLst>
              <a:ext uri="{FF2B5EF4-FFF2-40B4-BE49-F238E27FC236}">
                <a16:creationId xmlns:a16="http://schemas.microsoft.com/office/drawing/2014/main" id="{253B4886-AB57-A40B-C934-70277AF9974E}"/>
              </a:ext>
            </a:extLst>
          </p:cNvPr>
          <p:cNvSpPr txBox="1"/>
          <p:nvPr/>
        </p:nvSpPr>
        <p:spPr>
          <a:xfrm>
            <a:off x="3979720" y="2574439"/>
            <a:ext cx="331596" cy="369332"/>
          </a:xfrm>
          <a:prstGeom prst="rect">
            <a:avLst/>
          </a:prstGeom>
          <a:solidFill>
            <a:schemeClr val="tx1"/>
          </a:solidFill>
        </p:spPr>
        <p:txBody>
          <a:bodyPr wrap="square" rtlCol="0">
            <a:spAutoFit/>
          </a:bodyPr>
          <a:lstStyle/>
          <a:p>
            <a:r>
              <a:rPr lang="en-GB" dirty="0">
                <a:solidFill>
                  <a:srgbClr val="FF0000"/>
                </a:solidFill>
              </a:rPr>
              <a:t>3</a:t>
            </a:r>
          </a:p>
        </p:txBody>
      </p:sp>
      <p:pic>
        <p:nvPicPr>
          <p:cNvPr id="42" name="Picture 41">
            <a:extLst>
              <a:ext uri="{FF2B5EF4-FFF2-40B4-BE49-F238E27FC236}">
                <a16:creationId xmlns:a16="http://schemas.microsoft.com/office/drawing/2014/main" id="{85D280C9-E670-BBAA-AA06-5685BEB2B87B}"/>
              </a:ext>
            </a:extLst>
          </p:cNvPr>
          <p:cNvPicPr>
            <a:picLocks noChangeAspect="1"/>
          </p:cNvPicPr>
          <p:nvPr/>
        </p:nvPicPr>
        <p:blipFill rotWithShape="1">
          <a:blip r:embed="rId6"/>
          <a:srcRect l="7499" t="33241" r="10143" b="31829"/>
          <a:stretch/>
        </p:blipFill>
        <p:spPr>
          <a:xfrm>
            <a:off x="4589417" y="3796937"/>
            <a:ext cx="3509554" cy="1724297"/>
          </a:xfrm>
          <a:prstGeom prst="rect">
            <a:avLst/>
          </a:prstGeom>
        </p:spPr>
      </p:pic>
      <p:sp>
        <p:nvSpPr>
          <p:cNvPr id="33" name="TextBox 32">
            <a:extLst>
              <a:ext uri="{FF2B5EF4-FFF2-40B4-BE49-F238E27FC236}">
                <a16:creationId xmlns:a16="http://schemas.microsoft.com/office/drawing/2014/main" id="{FF99BEE3-9199-1C99-3E4E-B309F01C7B3B}"/>
              </a:ext>
            </a:extLst>
          </p:cNvPr>
          <p:cNvSpPr txBox="1"/>
          <p:nvPr/>
        </p:nvSpPr>
        <p:spPr>
          <a:xfrm>
            <a:off x="7877908" y="3734601"/>
            <a:ext cx="276948" cy="369332"/>
          </a:xfrm>
          <a:prstGeom prst="rect">
            <a:avLst/>
          </a:prstGeom>
          <a:solidFill>
            <a:schemeClr val="tx1"/>
          </a:solidFill>
        </p:spPr>
        <p:txBody>
          <a:bodyPr wrap="square" rtlCol="0">
            <a:spAutoFit/>
          </a:bodyPr>
          <a:lstStyle/>
          <a:p>
            <a:r>
              <a:rPr lang="en-GB" dirty="0">
                <a:solidFill>
                  <a:srgbClr val="FF0000"/>
                </a:solidFill>
              </a:rPr>
              <a:t>4</a:t>
            </a:r>
          </a:p>
        </p:txBody>
      </p:sp>
      <p:sp>
        <p:nvSpPr>
          <p:cNvPr id="34" name="TextBox 33">
            <a:extLst>
              <a:ext uri="{FF2B5EF4-FFF2-40B4-BE49-F238E27FC236}">
                <a16:creationId xmlns:a16="http://schemas.microsoft.com/office/drawing/2014/main" id="{1FB4372C-D0B7-08E8-8F70-6244C3ABC1DB}"/>
              </a:ext>
            </a:extLst>
          </p:cNvPr>
          <p:cNvSpPr txBox="1"/>
          <p:nvPr/>
        </p:nvSpPr>
        <p:spPr>
          <a:xfrm>
            <a:off x="8556661" y="3548684"/>
            <a:ext cx="3690921" cy="2554545"/>
          </a:xfrm>
          <a:prstGeom prst="rect">
            <a:avLst/>
          </a:prstGeom>
          <a:noFill/>
        </p:spPr>
        <p:txBody>
          <a:bodyPr wrap="square" rtlCol="0">
            <a:spAutoFit/>
          </a:bodyPr>
          <a:lstStyle/>
          <a:p>
            <a:pPr marL="342900" indent="-342900">
              <a:buAutoNum type="arabicPeriod"/>
            </a:pPr>
            <a:r>
              <a:rPr lang="en-US" sz="1600" dirty="0"/>
              <a:t>Start with the CACI income distribution graph (number of households in each £5K income band)</a:t>
            </a:r>
          </a:p>
          <a:p>
            <a:pPr marL="342900" indent="-342900">
              <a:buAutoNum type="arabicPeriod"/>
            </a:pPr>
            <a:r>
              <a:rPr lang="en-US" sz="1600" dirty="0"/>
              <a:t>Convert numbers to “percentage of all households” in that district and present on a column chart, with each “square” representing 0.5%.</a:t>
            </a:r>
          </a:p>
          <a:p>
            <a:pPr marL="342900" indent="-342900">
              <a:buAutoNum type="arabicPeriod"/>
            </a:pPr>
            <a:r>
              <a:rPr lang="en-US" sz="1600" dirty="0"/>
              <a:t>Take a blank diamond template.</a:t>
            </a:r>
          </a:p>
          <a:p>
            <a:pPr marL="342900" indent="-342900">
              <a:buAutoNum type="arabicPeriod"/>
            </a:pPr>
            <a:r>
              <a:rPr lang="en-US" sz="1600" dirty="0"/>
              <a:t>Apply the shading in 2 to the template to create the diamond-o-gram.</a:t>
            </a:r>
          </a:p>
        </p:txBody>
      </p:sp>
      <p:sp>
        <p:nvSpPr>
          <p:cNvPr id="35" name="Arrow: Right 34">
            <a:extLst>
              <a:ext uri="{FF2B5EF4-FFF2-40B4-BE49-F238E27FC236}">
                <a16:creationId xmlns:a16="http://schemas.microsoft.com/office/drawing/2014/main" id="{509340FA-832E-2769-DED0-D62F8CB5326C}"/>
              </a:ext>
            </a:extLst>
          </p:cNvPr>
          <p:cNvSpPr/>
          <p:nvPr/>
        </p:nvSpPr>
        <p:spPr>
          <a:xfrm>
            <a:off x="4252516" y="735944"/>
            <a:ext cx="498185"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Arrow: Right 35">
            <a:extLst>
              <a:ext uri="{FF2B5EF4-FFF2-40B4-BE49-F238E27FC236}">
                <a16:creationId xmlns:a16="http://schemas.microsoft.com/office/drawing/2014/main" id="{2B561A28-377B-236C-1D01-9F872C9E51A9}"/>
              </a:ext>
            </a:extLst>
          </p:cNvPr>
          <p:cNvSpPr/>
          <p:nvPr/>
        </p:nvSpPr>
        <p:spPr>
          <a:xfrm rot="10800000">
            <a:off x="4062223" y="2946039"/>
            <a:ext cx="498185"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Arrow: Right 36">
            <a:extLst>
              <a:ext uri="{FF2B5EF4-FFF2-40B4-BE49-F238E27FC236}">
                <a16:creationId xmlns:a16="http://schemas.microsoft.com/office/drawing/2014/main" id="{F33140EA-7F5B-3672-5EAC-287CB331E109}"/>
              </a:ext>
            </a:extLst>
          </p:cNvPr>
          <p:cNvSpPr/>
          <p:nvPr/>
        </p:nvSpPr>
        <p:spPr>
          <a:xfrm>
            <a:off x="4252516" y="3769757"/>
            <a:ext cx="498185"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Footer Placeholder 3">
            <a:extLst>
              <a:ext uri="{FF2B5EF4-FFF2-40B4-BE49-F238E27FC236}">
                <a16:creationId xmlns:a16="http://schemas.microsoft.com/office/drawing/2014/main" id="{2FF63DD0-4BBC-4F5E-BBB6-38ADA49A4D79}"/>
              </a:ext>
            </a:extLst>
          </p:cNvPr>
          <p:cNvSpPr>
            <a:spLocks noGrp="1"/>
          </p:cNvSpPr>
          <p:nvPr>
            <p:ph type="ftr" sz="quarter" idx="11"/>
          </p:nvPr>
        </p:nvSpPr>
        <p:spPr>
          <a:xfrm>
            <a:off x="0" y="6548799"/>
            <a:ext cx="4973915" cy="309201"/>
          </a:xfrm>
        </p:spPr>
        <p:txBody>
          <a:bodyPr/>
          <a:lstStyle/>
          <a:p>
            <a:r>
              <a:rPr lang="en-US" spc="200" dirty="0">
                <a:solidFill>
                  <a:schemeClr val="bg1"/>
                </a:solidFill>
              </a:rPr>
              <a:t>East Cambridgeshire</a:t>
            </a:r>
          </a:p>
        </p:txBody>
      </p:sp>
      <p:sp>
        <p:nvSpPr>
          <p:cNvPr id="44" name="TextBox 43">
            <a:extLst>
              <a:ext uri="{FF2B5EF4-FFF2-40B4-BE49-F238E27FC236}">
                <a16:creationId xmlns:a16="http://schemas.microsoft.com/office/drawing/2014/main" id="{30DF745F-F821-AC1D-9CA4-8C1C0530BA43}"/>
              </a:ext>
            </a:extLst>
          </p:cNvPr>
          <p:cNvSpPr txBox="1"/>
          <p:nvPr/>
        </p:nvSpPr>
        <p:spPr>
          <a:xfrm rot="16200000">
            <a:off x="3714977" y="1729743"/>
            <a:ext cx="949299" cy="261610"/>
          </a:xfrm>
          <a:prstGeom prst="rect">
            <a:avLst/>
          </a:prstGeom>
          <a:noFill/>
        </p:spPr>
        <p:txBody>
          <a:bodyPr wrap="none" rtlCol="0">
            <a:spAutoFit/>
          </a:bodyPr>
          <a:lstStyle/>
          <a:p>
            <a:r>
              <a:rPr lang="en-GB" sz="1100" i="1" dirty="0">
                <a:solidFill>
                  <a:schemeClr val="tx2"/>
                </a:solidFill>
                <a:latin typeface="Calibri Light" panose="020F0302020204030204" pitchFamily="34" charset="0"/>
                <a:cs typeface="Calibri Light" panose="020F0302020204030204" pitchFamily="34" charset="0"/>
              </a:rPr>
              <a:t>From Slide 18</a:t>
            </a:r>
          </a:p>
        </p:txBody>
      </p:sp>
    </p:spTree>
    <p:extLst>
      <p:ext uri="{BB962C8B-B14F-4D97-AF65-F5344CB8AC3E}">
        <p14:creationId xmlns:p14="http://schemas.microsoft.com/office/powerpoint/2010/main" val="33555987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048A3-17BE-46F5-B84F-46549F2FF329}"/>
              </a:ext>
            </a:extLst>
          </p:cNvPr>
          <p:cNvSpPr>
            <a:spLocks noGrp="1"/>
          </p:cNvSpPr>
          <p:nvPr>
            <p:ph type="title"/>
          </p:nvPr>
        </p:nvSpPr>
        <p:spPr>
          <a:xfrm>
            <a:off x="317428" y="0"/>
            <a:ext cx="11700402" cy="1367246"/>
          </a:xfrm>
        </p:spPr>
        <p:txBody>
          <a:bodyPr vert="horz" lIns="91440" tIns="45720" rIns="91440" bIns="45720" rtlCol="0" anchor="ctr">
            <a:normAutofit/>
          </a:bodyPr>
          <a:lstStyle/>
          <a:p>
            <a:pPr algn="ctr"/>
            <a:r>
              <a:rPr lang="en-US" sz="4000" kern="1200" dirty="0">
                <a:solidFill>
                  <a:schemeClr val="tx1"/>
                </a:solidFill>
                <a:latin typeface="+mj-lt"/>
                <a:ea typeface="+mj-ea"/>
                <a:cs typeface="+mj-cs"/>
              </a:rPr>
              <a:t>THE diamond-o-gram</a:t>
            </a:r>
            <a:br>
              <a:rPr lang="en-US" sz="7200" kern="1200" dirty="0">
                <a:solidFill>
                  <a:schemeClr val="tx1"/>
                </a:solidFill>
                <a:latin typeface="+mj-lt"/>
                <a:ea typeface="+mj-ea"/>
                <a:cs typeface="+mj-cs"/>
              </a:rPr>
            </a:br>
            <a:r>
              <a:rPr lang="en-US" sz="2000" dirty="0"/>
              <a:t>use the caci income data to show how many households fall into each £5,000 income band</a:t>
            </a:r>
          </a:p>
        </p:txBody>
      </p:sp>
      <p:sp>
        <p:nvSpPr>
          <p:cNvPr id="5" name="Footer Placeholder 3">
            <a:extLst>
              <a:ext uri="{FF2B5EF4-FFF2-40B4-BE49-F238E27FC236}">
                <a16:creationId xmlns:a16="http://schemas.microsoft.com/office/drawing/2014/main" id="{99F227EF-1D22-4FD2-BCD0-B635F2AC5699}"/>
              </a:ext>
            </a:extLst>
          </p:cNvPr>
          <p:cNvSpPr>
            <a:spLocks noGrp="1"/>
          </p:cNvSpPr>
          <p:nvPr>
            <p:ph type="ftr" sz="quarter" idx="11"/>
          </p:nvPr>
        </p:nvSpPr>
        <p:spPr>
          <a:xfrm>
            <a:off x="0" y="6548799"/>
            <a:ext cx="4973915" cy="309201"/>
          </a:xfrm>
        </p:spPr>
        <p:txBody>
          <a:bodyPr/>
          <a:lstStyle/>
          <a:p>
            <a:r>
              <a:rPr lang="en-US" spc="200" dirty="0">
                <a:solidFill>
                  <a:schemeClr val="bg1"/>
                </a:solidFill>
              </a:rPr>
              <a:t>East Cambridgeshire</a:t>
            </a:r>
          </a:p>
        </p:txBody>
      </p:sp>
      <p:graphicFrame>
        <p:nvGraphicFramePr>
          <p:cNvPr id="7" name="Table 8">
            <a:extLst>
              <a:ext uri="{FF2B5EF4-FFF2-40B4-BE49-F238E27FC236}">
                <a16:creationId xmlns:a16="http://schemas.microsoft.com/office/drawing/2014/main" id="{B7573E89-65D5-466B-9F27-5F698334D795}"/>
              </a:ext>
            </a:extLst>
          </p:cNvPr>
          <p:cNvGraphicFramePr>
            <a:graphicFrameLocks noGrp="1"/>
          </p:cNvGraphicFramePr>
          <p:nvPr>
            <p:extLst>
              <p:ext uri="{D42A27DB-BD31-4B8C-83A1-F6EECF244321}">
                <p14:modId xmlns:p14="http://schemas.microsoft.com/office/powerpoint/2010/main" val="4067359413"/>
              </p:ext>
            </p:extLst>
          </p:nvPr>
        </p:nvGraphicFramePr>
        <p:xfrm>
          <a:off x="317427" y="5172894"/>
          <a:ext cx="11700403" cy="591846"/>
        </p:xfrm>
        <a:graphic>
          <a:graphicData uri="http://schemas.openxmlformats.org/drawingml/2006/table">
            <a:tbl>
              <a:tblPr firstRow="1" bandRow="1">
                <a:tableStyleId>{2D5ABB26-0587-4C30-8999-92F81FD0307C}</a:tableStyleId>
              </a:tblPr>
              <a:tblGrid>
                <a:gridCol w="3822754">
                  <a:extLst>
                    <a:ext uri="{9D8B030D-6E8A-4147-A177-3AD203B41FA5}">
                      <a16:colId xmlns:a16="http://schemas.microsoft.com/office/drawing/2014/main" val="545593795"/>
                    </a:ext>
                  </a:extLst>
                </a:gridCol>
                <a:gridCol w="3658434">
                  <a:extLst>
                    <a:ext uri="{9D8B030D-6E8A-4147-A177-3AD203B41FA5}">
                      <a16:colId xmlns:a16="http://schemas.microsoft.com/office/drawing/2014/main" val="906472247"/>
                    </a:ext>
                  </a:extLst>
                </a:gridCol>
                <a:gridCol w="4219215">
                  <a:extLst>
                    <a:ext uri="{9D8B030D-6E8A-4147-A177-3AD203B41FA5}">
                      <a16:colId xmlns:a16="http://schemas.microsoft.com/office/drawing/2014/main" val="1254432382"/>
                    </a:ext>
                  </a:extLst>
                </a:gridCol>
              </a:tblGrid>
              <a:tr h="295923">
                <a:tc>
                  <a:txBody>
                    <a:bodyPr/>
                    <a:lstStyle/>
                    <a:p>
                      <a:r>
                        <a:rPr lang="en-US" sz="1200" b="0" dirty="0">
                          <a:solidFill>
                            <a:schemeClr val="tx1"/>
                          </a:solidFill>
                        </a:rPr>
                        <a:t>25% of households in the lower ‘yellow’ zone</a:t>
                      </a:r>
                      <a:endParaRPr lang="en-GB" sz="1200" b="0" dirty="0">
                        <a:solidFill>
                          <a:schemeClr val="tx1"/>
                        </a:solidFill>
                      </a:endParaRP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50% of households in the middle ‘white’ zone</a:t>
                      </a:r>
                    </a:p>
                  </a:txBody>
                  <a:tcP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25% of households in the upper ‘pink’ zone</a:t>
                      </a:r>
                      <a:endParaRPr lang="en-GB" sz="1200" dirty="0">
                        <a:solidFill>
                          <a:schemeClr val="tx1"/>
                        </a:solidFill>
                      </a:endParaRPr>
                    </a:p>
                  </a:txBody>
                  <a:tcPr>
                    <a:solidFill>
                      <a:srgbClr val="FFCCFF"/>
                    </a:solidFill>
                  </a:tcPr>
                </a:tc>
                <a:extLst>
                  <a:ext uri="{0D108BD9-81ED-4DB2-BD59-A6C34878D82A}">
                    <a16:rowId xmlns:a16="http://schemas.microsoft.com/office/drawing/2014/main" val="1025458491"/>
                  </a:ext>
                </a:extLst>
              </a:tr>
              <a:tr h="295923">
                <a:tc>
                  <a:txBody>
                    <a:bodyPr/>
                    <a:lstStyle/>
                    <a:p>
                      <a:r>
                        <a:rPr lang="en-GB" sz="1200" b="0" i="1" dirty="0">
                          <a:solidFill>
                            <a:schemeClr val="tx1"/>
                          </a:solidFill>
                        </a:rPr>
                        <a:t>In East Cambs, incomes up to c.£20K</a:t>
                      </a: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1" dirty="0">
                          <a:solidFill>
                            <a:schemeClr val="tx1"/>
                          </a:solidFill>
                        </a:rPr>
                        <a:t>In East Cambs, incomes between £20K and £55K</a:t>
                      </a:r>
                    </a:p>
                  </a:txBody>
                  <a:tcP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i="1" dirty="0">
                          <a:solidFill>
                            <a:schemeClr val="tx1"/>
                          </a:solidFill>
                        </a:rPr>
                        <a:t>In East Cambs, incomes over c.£55K</a:t>
                      </a:r>
                    </a:p>
                  </a:txBody>
                  <a:tcPr>
                    <a:solidFill>
                      <a:srgbClr val="FFCCFF"/>
                    </a:solidFill>
                  </a:tcPr>
                </a:tc>
                <a:extLst>
                  <a:ext uri="{0D108BD9-81ED-4DB2-BD59-A6C34878D82A}">
                    <a16:rowId xmlns:a16="http://schemas.microsoft.com/office/drawing/2014/main" val="3348458531"/>
                  </a:ext>
                </a:extLst>
              </a:tr>
            </a:tbl>
          </a:graphicData>
        </a:graphic>
      </p:graphicFrame>
      <p:sp>
        <p:nvSpPr>
          <p:cNvPr id="8" name="Slide Number Placeholder 4">
            <a:extLst>
              <a:ext uri="{FF2B5EF4-FFF2-40B4-BE49-F238E27FC236}">
                <a16:creationId xmlns:a16="http://schemas.microsoft.com/office/drawing/2014/main" id="{3E67459E-203E-4859-8DF9-1CAFBA1CF2DC}"/>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31</a:t>
            </a:fld>
            <a:endParaRPr lang="en-US" dirty="0"/>
          </a:p>
        </p:txBody>
      </p:sp>
      <p:pic>
        <p:nvPicPr>
          <p:cNvPr id="4" name="Picture 3">
            <a:extLst>
              <a:ext uri="{FF2B5EF4-FFF2-40B4-BE49-F238E27FC236}">
                <a16:creationId xmlns:a16="http://schemas.microsoft.com/office/drawing/2014/main" id="{CBC36FEC-0C4F-0F66-2885-8F32C92E4412}"/>
              </a:ext>
            </a:extLst>
          </p:cNvPr>
          <p:cNvPicPr>
            <a:picLocks noChangeAspect="1"/>
          </p:cNvPicPr>
          <p:nvPr/>
        </p:nvPicPr>
        <p:blipFill rotWithShape="1">
          <a:blip r:embed="rId2"/>
          <a:srcRect l="7857" t="32381" r="17642" b="35111"/>
          <a:stretch/>
        </p:blipFill>
        <p:spPr>
          <a:xfrm>
            <a:off x="317427" y="1741716"/>
            <a:ext cx="11673128" cy="3431177"/>
          </a:xfrm>
          <a:prstGeom prst="rect">
            <a:avLst/>
          </a:prstGeom>
        </p:spPr>
      </p:pic>
    </p:spTree>
    <p:extLst>
      <p:ext uri="{BB962C8B-B14F-4D97-AF65-F5344CB8AC3E}">
        <p14:creationId xmlns:p14="http://schemas.microsoft.com/office/powerpoint/2010/main" val="12806046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24B94D-123E-489E-D120-CD9B45C834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8797590F-B942-03B2-4F4B-19A2BECC9BDC}"/>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 name="Straight Connector 3">
            <a:extLst>
              <a:ext uri="{FF2B5EF4-FFF2-40B4-BE49-F238E27FC236}">
                <a16:creationId xmlns:a16="http://schemas.microsoft.com/office/drawing/2014/main" id="{8FEC83CE-1780-3F3B-576F-695C55F192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1606C50-1E03-F500-4CE4-EAD9A2BE87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 name="Rectangle 5">
            <a:extLst>
              <a:ext uri="{FF2B5EF4-FFF2-40B4-BE49-F238E27FC236}">
                <a16:creationId xmlns:a16="http://schemas.microsoft.com/office/drawing/2014/main" id="{8C3C4AFD-C86D-52BC-101F-BF36D2C4D2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1A54BD0-2F74-1ED8-6049-544D658098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Title 1">
            <a:extLst>
              <a:ext uri="{FF2B5EF4-FFF2-40B4-BE49-F238E27FC236}">
                <a16:creationId xmlns:a16="http://schemas.microsoft.com/office/drawing/2014/main" id="{BE21D24B-5BA5-81E4-766A-482898D69EE8}"/>
              </a:ext>
            </a:extLst>
          </p:cNvPr>
          <p:cNvSpPr txBox="1">
            <a:spLocks/>
          </p:cNvSpPr>
          <p:nvPr/>
        </p:nvSpPr>
        <p:spPr>
          <a:xfrm>
            <a:off x="8680960" y="1504687"/>
            <a:ext cx="3249623" cy="1873219"/>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Shading around THE ‘diamond-o-gram’</a:t>
            </a:r>
          </a:p>
        </p:txBody>
      </p:sp>
      <p:grpSp>
        <p:nvGrpSpPr>
          <p:cNvPr id="9" name="Group 8">
            <a:extLst>
              <a:ext uri="{FF2B5EF4-FFF2-40B4-BE49-F238E27FC236}">
                <a16:creationId xmlns:a16="http://schemas.microsoft.com/office/drawing/2014/main" id="{AC43693C-6131-B8CE-8AE6-98AAE7B6E17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418" y="477854"/>
            <a:ext cx="3690924" cy="1899398"/>
            <a:chOff x="7807230" y="2012810"/>
            <a:chExt cx="3251252" cy="3459865"/>
          </a:xfrm>
        </p:grpSpPr>
        <p:sp>
          <p:nvSpPr>
            <p:cNvPr id="10" name="Rectangle 9">
              <a:extLst>
                <a:ext uri="{FF2B5EF4-FFF2-40B4-BE49-F238E27FC236}">
                  <a16:creationId xmlns:a16="http://schemas.microsoft.com/office/drawing/2014/main" id="{80F44C0D-440F-DA93-5621-EB0B86F5E8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2830C5B-3A38-3A5B-9D92-728802C476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12" name="Straight Connector 11">
            <a:extLst>
              <a:ext uri="{FF2B5EF4-FFF2-40B4-BE49-F238E27FC236}">
                <a16:creationId xmlns:a16="http://schemas.microsoft.com/office/drawing/2014/main" id="{37603EC0-3E5F-53D1-956A-54662A7B26E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680960" y="3526496"/>
            <a:ext cx="284442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3CEAD0ED-8DF2-196E-01B9-14474F3D5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5132" y="5447610"/>
            <a:ext cx="163726" cy="164592"/>
          </a:xfrm>
          <a:prstGeom prst="rect">
            <a:avLst/>
          </a:prstGeom>
          <a:solidFill>
            <a:srgbClr val="FF26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78F6828C-FABF-9528-4AB5-2D5B0583E55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39509" y="2542318"/>
            <a:ext cx="3690924" cy="3074978"/>
            <a:chOff x="7807230" y="2012810"/>
            <a:chExt cx="3251252" cy="3459865"/>
          </a:xfrm>
        </p:grpSpPr>
        <p:sp>
          <p:nvSpPr>
            <p:cNvPr id="15" name="Rectangle 14">
              <a:extLst>
                <a:ext uri="{FF2B5EF4-FFF2-40B4-BE49-F238E27FC236}">
                  <a16:creationId xmlns:a16="http://schemas.microsoft.com/office/drawing/2014/main" id="{1A53269F-F3C2-1C97-856D-7F32D036F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81DF77D-ABD1-5B97-D935-69A5FE1622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70950C0-D38C-736E-0C2D-FD3C29952ED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501429" y="472933"/>
            <a:ext cx="3690924" cy="3074978"/>
            <a:chOff x="7807230" y="2012810"/>
            <a:chExt cx="3251252" cy="3459865"/>
          </a:xfrm>
        </p:grpSpPr>
        <p:sp>
          <p:nvSpPr>
            <p:cNvPr id="18" name="Rectangle 17">
              <a:extLst>
                <a:ext uri="{FF2B5EF4-FFF2-40B4-BE49-F238E27FC236}">
                  <a16:creationId xmlns:a16="http://schemas.microsoft.com/office/drawing/2014/main" id="{D5A90EEA-1911-6B33-03C6-5C5562FCF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3965EC4E-CE6F-1E1E-98B6-9FC1073F96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0" name="Picture 19">
            <a:extLst>
              <a:ext uri="{FF2B5EF4-FFF2-40B4-BE49-F238E27FC236}">
                <a16:creationId xmlns:a16="http://schemas.microsoft.com/office/drawing/2014/main" id="{59A41C69-0CCA-EA95-0885-05A1408E4B86}"/>
              </a:ext>
            </a:extLst>
          </p:cNvPr>
          <p:cNvPicPr>
            <a:picLocks noChangeAspect="1"/>
          </p:cNvPicPr>
          <p:nvPr/>
        </p:nvPicPr>
        <p:blipFill rotWithShape="1">
          <a:blip r:embed="rId3"/>
          <a:srcRect l="7995" t="46751" r="10660" b="18901"/>
          <a:stretch/>
        </p:blipFill>
        <p:spPr>
          <a:xfrm>
            <a:off x="4560408" y="872111"/>
            <a:ext cx="3538564" cy="2355533"/>
          </a:xfrm>
          <a:prstGeom prst="rect">
            <a:avLst/>
          </a:prstGeom>
        </p:spPr>
      </p:pic>
      <p:grpSp>
        <p:nvGrpSpPr>
          <p:cNvPr id="21" name="Group 20">
            <a:extLst>
              <a:ext uri="{FF2B5EF4-FFF2-40B4-BE49-F238E27FC236}">
                <a16:creationId xmlns:a16="http://schemas.microsoft.com/office/drawing/2014/main" id="{E7C8603D-7259-BA22-AB24-CA1A976EF44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496017" y="3709644"/>
            <a:ext cx="3690924" cy="1899398"/>
            <a:chOff x="7807230" y="2012810"/>
            <a:chExt cx="3251252" cy="3459865"/>
          </a:xfrm>
        </p:grpSpPr>
        <p:sp>
          <p:nvSpPr>
            <p:cNvPr id="22" name="Rectangle 21">
              <a:extLst>
                <a:ext uri="{FF2B5EF4-FFF2-40B4-BE49-F238E27FC236}">
                  <a16:creationId xmlns:a16="http://schemas.microsoft.com/office/drawing/2014/main" id="{51ACAB71-0C24-02AF-12C2-5C6D36CC9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5FE372E6-B4F3-FE7F-C989-B9D5FAAA10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4" name="Picture 23" descr="Graphical user interface, chart, application, table, Excel&#10;&#10;Description automatically generated">
            <a:extLst>
              <a:ext uri="{FF2B5EF4-FFF2-40B4-BE49-F238E27FC236}">
                <a16:creationId xmlns:a16="http://schemas.microsoft.com/office/drawing/2014/main" id="{3D7A5F7D-8A88-D0E6-5373-2979D9A1747B}"/>
              </a:ext>
            </a:extLst>
          </p:cNvPr>
          <p:cNvPicPr>
            <a:picLocks noChangeAspect="1"/>
          </p:cNvPicPr>
          <p:nvPr/>
        </p:nvPicPr>
        <p:blipFill rotWithShape="1">
          <a:blip r:embed="rId4"/>
          <a:srcRect l="7085" t="29902" r="15458" b="39898"/>
          <a:stretch/>
        </p:blipFill>
        <p:spPr>
          <a:xfrm>
            <a:off x="751345" y="551278"/>
            <a:ext cx="3480772" cy="1727879"/>
          </a:xfrm>
          <a:prstGeom prst="rect">
            <a:avLst/>
          </a:prstGeom>
        </p:spPr>
      </p:pic>
      <p:pic>
        <p:nvPicPr>
          <p:cNvPr id="25" name="Picture 24">
            <a:extLst>
              <a:ext uri="{FF2B5EF4-FFF2-40B4-BE49-F238E27FC236}">
                <a16:creationId xmlns:a16="http://schemas.microsoft.com/office/drawing/2014/main" id="{D1F31450-6DEC-A070-FD42-CC8BB3D49773}"/>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6" name="Straight Connector 25">
            <a:extLst>
              <a:ext uri="{FF2B5EF4-FFF2-40B4-BE49-F238E27FC236}">
                <a16:creationId xmlns:a16="http://schemas.microsoft.com/office/drawing/2014/main" id="{D2A3248B-4FDC-0CC5-786C-49FC2577D8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7" name="Slide Number Placeholder 4">
            <a:extLst>
              <a:ext uri="{FF2B5EF4-FFF2-40B4-BE49-F238E27FC236}">
                <a16:creationId xmlns:a16="http://schemas.microsoft.com/office/drawing/2014/main" id="{221FC117-BF14-2D27-BFEA-33893D69E47E}"/>
              </a:ext>
            </a:extLst>
          </p:cNvPr>
          <p:cNvSpPr>
            <a:spLocks noGrp="1"/>
          </p:cNvSpPr>
          <p:nvPr>
            <p:ph type="sldNum" sz="quarter" idx="12"/>
          </p:nvPr>
        </p:nvSpPr>
        <p:spPr>
          <a:xfrm>
            <a:off x="11380981" y="6354421"/>
            <a:ext cx="811019" cy="503579"/>
          </a:xfrm>
        </p:spPr>
        <p:txBody>
          <a:bodyPr vert="horz" lIns="91440" tIns="45720" rIns="91440" bIns="45720" rtlCol="0" anchor="t">
            <a:normAutofit/>
          </a:bodyPr>
          <a:lstStyle/>
          <a:p>
            <a:pPr>
              <a:lnSpc>
                <a:spcPct val="90000"/>
              </a:lnSpc>
              <a:spcAft>
                <a:spcPts val="600"/>
              </a:spcAft>
            </a:pPr>
            <a:fld id="{0D309695-DEC3-40DA-9DF5-330280C9D0E8}" type="slidenum">
              <a:rPr lang="en-US" smtClean="0"/>
              <a:pPr>
                <a:lnSpc>
                  <a:spcPct val="90000"/>
                </a:lnSpc>
                <a:spcAft>
                  <a:spcPts val="600"/>
                </a:spcAft>
              </a:pPr>
              <a:t>32</a:t>
            </a:fld>
            <a:endParaRPr lang="en-US" dirty="0"/>
          </a:p>
        </p:txBody>
      </p:sp>
      <p:sp>
        <p:nvSpPr>
          <p:cNvPr id="28" name="TextBox 27">
            <a:extLst>
              <a:ext uri="{FF2B5EF4-FFF2-40B4-BE49-F238E27FC236}">
                <a16:creationId xmlns:a16="http://schemas.microsoft.com/office/drawing/2014/main" id="{3523E8D7-D58E-251E-4899-0FD256465090}"/>
              </a:ext>
            </a:extLst>
          </p:cNvPr>
          <p:cNvSpPr txBox="1"/>
          <p:nvPr/>
        </p:nvSpPr>
        <p:spPr>
          <a:xfrm>
            <a:off x="4038891" y="453565"/>
            <a:ext cx="331596" cy="369332"/>
          </a:xfrm>
          <a:prstGeom prst="rect">
            <a:avLst/>
          </a:prstGeom>
          <a:solidFill>
            <a:schemeClr val="tx1"/>
          </a:solidFill>
        </p:spPr>
        <p:txBody>
          <a:bodyPr wrap="square" rtlCol="0">
            <a:spAutoFit/>
          </a:bodyPr>
          <a:lstStyle/>
          <a:p>
            <a:r>
              <a:rPr lang="en-GB" dirty="0">
                <a:solidFill>
                  <a:srgbClr val="FF0000"/>
                </a:solidFill>
              </a:rPr>
              <a:t>1</a:t>
            </a:r>
          </a:p>
        </p:txBody>
      </p:sp>
      <p:sp>
        <p:nvSpPr>
          <p:cNvPr id="29" name="TextBox 28">
            <a:extLst>
              <a:ext uri="{FF2B5EF4-FFF2-40B4-BE49-F238E27FC236}">
                <a16:creationId xmlns:a16="http://schemas.microsoft.com/office/drawing/2014/main" id="{D45236B7-F5EF-BCFD-1222-005DF279C786}"/>
              </a:ext>
            </a:extLst>
          </p:cNvPr>
          <p:cNvSpPr txBox="1"/>
          <p:nvPr/>
        </p:nvSpPr>
        <p:spPr>
          <a:xfrm>
            <a:off x="7840889" y="501757"/>
            <a:ext cx="331596" cy="369332"/>
          </a:xfrm>
          <a:prstGeom prst="rect">
            <a:avLst/>
          </a:prstGeom>
          <a:solidFill>
            <a:schemeClr val="tx1"/>
          </a:solidFill>
        </p:spPr>
        <p:txBody>
          <a:bodyPr wrap="square" rtlCol="0">
            <a:spAutoFit/>
          </a:bodyPr>
          <a:lstStyle/>
          <a:p>
            <a:r>
              <a:rPr lang="en-GB" dirty="0">
                <a:solidFill>
                  <a:srgbClr val="FF0000"/>
                </a:solidFill>
              </a:rPr>
              <a:t>2</a:t>
            </a:r>
          </a:p>
        </p:txBody>
      </p:sp>
      <p:pic>
        <p:nvPicPr>
          <p:cNvPr id="46" name="Picture 45">
            <a:extLst>
              <a:ext uri="{FF2B5EF4-FFF2-40B4-BE49-F238E27FC236}">
                <a16:creationId xmlns:a16="http://schemas.microsoft.com/office/drawing/2014/main" id="{73BF50AF-3725-8B60-9A21-DBF3291FA628}"/>
              </a:ext>
            </a:extLst>
          </p:cNvPr>
          <p:cNvPicPr>
            <a:picLocks noChangeAspect="1"/>
          </p:cNvPicPr>
          <p:nvPr/>
        </p:nvPicPr>
        <p:blipFill rotWithShape="1">
          <a:blip r:embed="rId5"/>
          <a:srcRect l="7857" t="32381" r="17642" b="35111"/>
          <a:stretch/>
        </p:blipFill>
        <p:spPr>
          <a:xfrm>
            <a:off x="4564942" y="3784232"/>
            <a:ext cx="3538564" cy="1763134"/>
          </a:xfrm>
          <a:prstGeom prst="rect">
            <a:avLst/>
          </a:prstGeom>
        </p:spPr>
      </p:pic>
      <p:sp>
        <p:nvSpPr>
          <p:cNvPr id="31" name="TextBox 30">
            <a:extLst>
              <a:ext uri="{FF2B5EF4-FFF2-40B4-BE49-F238E27FC236}">
                <a16:creationId xmlns:a16="http://schemas.microsoft.com/office/drawing/2014/main" id="{A7A1222B-5E60-4715-B5B5-408ABB05D43D}"/>
              </a:ext>
            </a:extLst>
          </p:cNvPr>
          <p:cNvSpPr txBox="1"/>
          <p:nvPr/>
        </p:nvSpPr>
        <p:spPr>
          <a:xfrm>
            <a:off x="7830840" y="3734601"/>
            <a:ext cx="324015" cy="369332"/>
          </a:xfrm>
          <a:prstGeom prst="rect">
            <a:avLst/>
          </a:prstGeom>
          <a:solidFill>
            <a:schemeClr val="tx1"/>
          </a:solidFill>
        </p:spPr>
        <p:txBody>
          <a:bodyPr wrap="square" rtlCol="0">
            <a:spAutoFit/>
          </a:bodyPr>
          <a:lstStyle/>
          <a:p>
            <a:r>
              <a:rPr lang="en-GB" dirty="0">
                <a:solidFill>
                  <a:srgbClr val="FF0000"/>
                </a:solidFill>
              </a:rPr>
              <a:t>4</a:t>
            </a:r>
          </a:p>
        </p:txBody>
      </p:sp>
      <p:sp>
        <p:nvSpPr>
          <p:cNvPr id="32" name="TextBox 31">
            <a:extLst>
              <a:ext uri="{FF2B5EF4-FFF2-40B4-BE49-F238E27FC236}">
                <a16:creationId xmlns:a16="http://schemas.microsoft.com/office/drawing/2014/main" id="{846C8538-DE21-2C76-DC2B-9F76DA71994D}"/>
              </a:ext>
            </a:extLst>
          </p:cNvPr>
          <p:cNvSpPr txBox="1"/>
          <p:nvPr/>
        </p:nvSpPr>
        <p:spPr>
          <a:xfrm>
            <a:off x="8516469" y="3548684"/>
            <a:ext cx="3690921" cy="2554545"/>
          </a:xfrm>
          <a:prstGeom prst="rect">
            <a:avLst/>
          </a:prstGeom>
          <a:noFill/>
        </p:spPr>
        <p:txBody>
          <a:bodyPr wrap="square" rtlCol="0">
            <a:spAutoFit/>
          </a:bodyPr>
          <a:lstStyle/>
          <a:p>
            <a:pPr marL="342900" indent="-342900">
              <a:buAutoNum type="arabicPeriod"/>
            </a:pPr>
            <a:r>
              <a:rPr lang="en-US" sz="1600" dirty="0"/>
              <a:t>Each diamond-o-gam represents 100% of the households in that district.</a:t>
            </a:r>
          </a:p>
          <a:p>
            <a:pPr marL="342900" indent="-342900">
              <a:buAutoNum type="arabicPeriod"/>
            </a:pPr>
            <a:r>
              <a:rPr lang="en-US" sz="1600" dirty="0"/>
              <a:t>As each “box” represents 0.5% we can shade the lowest 25%, (the yellow zone), the top 25% (the pink zone) &amp; the middle 50% (the white zone).</a:t>
            </a:r>
          </a:p>
          <a:p>
            <a:pPr marL="342900" indent="-342900">
              <a:buAutoNum type="arabicPeriod"/>
            </a:pPr>
            <a:r>
              <a:rPr lang="en-US" sz="1600" dirty="0"/>
              <a:t>We use these 3 zones as background shading to remember the concept</a:t>
            </a:r>
          </a:p>
          <a:p>
            <a:pPr marL="342900" indent="-342900">
              <a:buAutoNum type="arabicPeriod"/>
            </a:pPr>
            <a:r>
              <a:rPr lang="en-US" sz="1600" dirty="0"/>
              <a:t>We can then shade the diamond with the detailed income distribution data.</a:t>
            </a:r>
          </a:p>
        </p:txBody>
      </p:sp>
      <p:sp>
        <p:nvSpPr>
          <p:cNvPr id="33" name="Arrow: Right 32">
            <a:extLst>
              <a:ext uri="{FF2B5EF4-FFF2-40B4-BE49-F238E27FC236}">
                <a16:creationId xmlns:a16="http://schemas.microsoft.com/office/drawing/2014/main" id="{3D764F25-3A91-2C15-F710-822E44713455}"/>
              </a:ext>
            </a:extLst>
          </p:cNvPr>
          <p:cNvSpPr/>
          <p:nvPr/>
        </p:nvSpPr>
        <p:spPr>
          <a:xfrm>
            <a:off x="4252516" y="735944"/>
            <a:ext cx="498185"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4" name="Picture 33">
            <a:extLst>
              <a:ext uri="{FF2B5EF4-FFF2-40B4-BE49-F238E27FC236}">
                <a16:creationId xmlns:a16="http://schemas.microsoft.com/office/drawing/2014/main" id="{88F3743E-5409-6A69-A6E8-48DEB58A981F}"/>
              </a:ext>
            </a:extLst>
          </p:cNvPr>
          <p:cNvPicPr>
            <a:picLocks noChangeAspect="1"/>
          </p:cNvPicPr>
          <p:nvPr/>
        </p:nvPicPr>
        <p:blipFill rotWithShape="1">
          <a:blip r:embed="rId6"/>
          <a:srcRect l="8406" t="52703" r="11154" b="10510"/>
          <a:stretch/>
        </p:blipFill>
        <p:spPr>
          <a:xfrm>
            <a:off x="771441" y="2908455"/>
            <a:ext cx="3427060" cy="2387837"/>
          </a:xfrm>
          <a:prstGeom prst="rect">
            <a:avLst/>
          </a:prstGeom>
        </p:spPr>
      </p:pic>
      <p:sp>
        <p:nvSpPr>
          <p:cNvPr id="35" name="Arrow: Right 34">
            <a:extLst>
              <a:ext uri="{FF2B5EF4-FFF2-40B4-BE49-F238E27FC236}">
                <a16:creationId xmlns:a16="http://schemas.microsoft.com/office/drawing/2014/main" id="{E1959754-AAF4-E960-C624-A4F2B49B9715}"/>
              </a:ext>
            </a:extLst>
          </p:cNvPr>
          <p:cNvSpPr/>
          <p:nvPr/>
        </p:nvSpPr>
        <p:spPr>
          <a:xfrm rot="10800000">
            <a:off x="4062223" y="2946039"/>
            <a:ext cx="498185"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Arrow: Right 35">
            <a:extLst>
              <a:ext uri="{FF2B5EF4-FFF2-40B4-BE49-F238E27FC236}">
                <a16:creationId xmlns:a16="http://schemas.microsoft.com/office/drawing/2014/main" id="{F53D388B-8E2A-F83F-04B6-9F6B92C4FD84}"/>
              </a:ext>
            </a:extLst>
          </p:cNvPr>
          <p:cNvSpPr/>
          <p:nvPr/>
        </p:nvSpPr>
        <p:spPr>
          <a:xfrm>
            <a:off x="4252516" y="3769757"/>
            <a:ext cx="498185"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TextBox 36">
            <a:extLst>
              <a:ext uri="{FF2B5EF4-FFF2-40B4-BE49-F238E27FC236}">
                <a16:creationId xmlns:a16="http://schemas.microsoft.com/office/drawing/2014/main" id="{2EF81023-A293-12DF-8BBA-36868303F90F}"/>
              </a:ext>
            </a:extLst>
          </p:cNvPr>
          <p:cNvSpPr txBox="1"/>
          <p:nvPr/>
        </p:nvSpPr>
        <p:spPr>
          <a:xfrm>
            <a:off x="4989758" y="1843709"/>
            <a:ext cx="697482" cy="369332"/>
          </a:xfrm>
          <a:prstGeom prst="rect">
            <a:avLst/>
          </a:prstGeom>
          <a:noFill/>
        </p:spPr>
        <p:txBody>
          <a:bodyPr wrap="square" rtlCol="0">
            <a:spAutoFit/>
          </a:bodyPr>
          <a:lstStyle/>
          <a:p>
            <a:pPr algn="ctr"/>
            <a:r>
              <a:rPr lang="en-GB" dirty="0"/>
              <a:t>25%</a:t>
            </a:r>
          </a:p>
        </p:txBody>
      </p:sp>
      <p:sp>
        <p:nvSpPr>
          <p:cNvPr id="38" name="TextBox 37">
            <a:extLst>
              <a:ext uri="{FF2B5EF4-FFF2-40B4-BE49-F238E27FC236}">
                <a16:creationId xmlns:a16="http://schemas.microsoft.com/office/drawing/2014/main" id="{BE40C107-37B9-0C95-5F20-99781CF2CB7F}"/>
              </a:ext>
            </a:extLst>
          </p:cNvPr>
          <p:cNvSpPr txBox="1"/>
          <p:nvPr/>
        </p:nvSpPr>
        <p:spPr>
          <a:xfrm>
            <a:off x="6012195" y="1843709"/>
            <a:ext cx="697482" cy="369332"/>
          </a:xfrm>
          <a:prstGeom prst="rect">
            <a:avLst/>
          </a:prstGeom>
          <a:noFill/>
        </p:spPr>
        <p:txBody>
          <a:bodyPr wrap="square" rtlCol="0">
            <a:spAutoFit/>
          </a:bodyPr>
          <a:lstStyle/>
          <a:p>
            <a:pPr algn="ctr"/>
            <a:r>
              <a:rPr lang="en-GB" dirty="0"/>
              <a:t>50%</a:t>
            </a:r>
          </a:p>
        </p:txBody>
      </p:sp>
      <p:sp>
        <p:nvSpPr>
          <p:cNvPr id="39" name="TextBox 38">
            <a:extLst>
              <a:ext uri="{FF2B5EF4-FFF2-40B4-BE49-F238E27FC236}">
                <a16:creationId xmlns:a16="http://schemas.microsoft.com/office/drawing/2014/main" id="{C4609B26-97C4-D7D4-DFBE-4F8BC6F5F9FE}"/>
              </a:ext>
            </a:extLst>
          </p:cNvPr>
          <p:cNvSpPr txBox="1"/>
          <p:nvPr/>
        </p:nvSpPr>
        <p:spPr>
          <a:xfrm>
            <a:off x="7034631" y="1843709"/>
            <a:ext cx="645920" cy="369332"/>
          </a:xfrm>
          <a:prstGeom prst="rect">
            <a:avLst/>
          </a:prstGeom>
          <a:noFill/>
        </p:spPr>
        <p:txBody>
          <a:bodyPr wrap="square" rtlCol="0">
            <a:spAutoFit/>
          </a:bodyPr>
          <a:lstStyle/>
          <a:p>
            <a:pPr algn="ctr"/>
            <a:r>
              <a:rPr lang="en-GB" dirty="0"/>
              <a:t>25%</a:t>
            </a:r>
          </a:p>
        </p:txBody>
      </p:sp>
      <p:sp>
        <p:nvSpPr>
          <p:cNvPr id="40" name="TextBox 39">
            <a:extLst>
              <a:ext uri="{FF2B5EF4-FFF2-40B4-BE49-F238E27FC236}">
                <a16:creationId xmlns:a16="http://schemas.microsoft.com/office/drawing/2014/main" id="{27B6843F-230B-16B7-20A9-8ADEF1D9DC8F}"/>
              </a:ext>
            </a:extLst>
          </p:cNvPr>
          <p:cNvSpPr txBox="1"/>
          <p:nvPr/>
        </p:nvSpPr>
        <p:spPr>
          <a:xfrm>
            <a:off x="3999816" y="2564391"/>
            <a:ext cx="331596" cy="369332"/>
          </a:xfrm>
          <a:prstGeom prst="rect">
            <a:avLst/>
          </a:prstGeom>
          <a:solidFill>
            <a:schemeClr val="tx1"/>
          </a:solidFill>
        </p:spPr>
        <p:txBody>
          <a:bodyPr wrap="square" rtlCol="0">
            <a:spAutoFit/>
          </a:bodyPr>
          <a:lstStyle/>
          <a:p>
            <a:r>
              <a:rPr lang="en-GB" dirty="0">
                <a:solidFill>
                  <a:srgbClr val="FF0000"/>
                </a:solidFill>
              </a:rPr>
              <a:t>3</a:t>
            </a:r>
          </a:p>
        </p:txBody>
      </p:sp>
      <p:sp>
        <p:nvSpPr>
          <p:cNvPr id="41" name="Footer Placeholder 3">
            <a:extLst>
              <a:ext uri="{FF2B5EF4-FFF2-40B4-BE49-F238E27FC236}">
                <a16:creationId xmlns:a16="http://schemas.microsoft.com/office/drawing/2014/main" id="{A8A26911-26F8-0A05-CE1E-B4ABA6400227}"/>
              </a:ext>
            </a:extLst>
          </p:cNvPr>
          <p:cNvSpPr>
            <a:spLocks noGrp="1"/>
          </p:cNvSpPr>
          <p:nvPr>
            <p:ph type="ftr" sz="quarter" idx="11"/>
          </p:nvPr>
        </p:nvSpPr>
        <p:spPr>
          <a:xfrm>
            <a:off x="0" y="6548799"/>
            <a:ext cx="4973915" cy="309201"/>
          </a:xfrm>
        </p:spPr>
        <p:txBody>
          <a:bodyPr/>
          <a:lstStyle/>
          <a:p>
            <a:r>
              <a:rPr lang="en-US" spc="200" dirty="0">
                <a:solidFill>
                  <a:schemeClr val="bg1"/>
                </a:solidFill>
              </a:rPr>
              <a:t>East Cambridgeshire</a:t>
            </a:r>
          </a:p>
        </p:txBody>
      </p:sp>
      <p:grpSp>
        <p:nvGrpSpPr>
          <p:cNvPr id="42" name="Group 41">
            <a:extLst>
              <a:ext uri="{FF2B5EF4-FFF2-40B4-BE49-F238E27FC236}">
                <a16:creationId xmlns:a16="http://schemas.microsoft.com/office/drawing/2014/main" id="{033AA65F-9608-B061-C06D-7923F4538D34}"/>
              </a:ext>
            </a:extLst>
          </p:cNvPr>
          <p:cNvGrpSpPr/>
          <p:nvPr/>
        </p:nvGrpSpPr>
        <p:grpSpPr>
          <a:xfrm>
            <a:off x="8186940" y="0"/>
            <a:ext cx="4020450" cy="1794407"/>
            <a:chOff x="8186940" y="0"/>
            <a:chExt cx="4020450" cy="1794407"/>
          </a:xfrm>
        </p:grpSpPr>
        <p:sp>
          <p:nvSpPr>
            <p:cNvPr id="43" name="Thought Bubble: Cloud 42">
              <a:extLst>
                <a:ext uri="{FF2B5EF4-FFF2-40B4-BE49-F238E27FC236}">
                  <a16:creationId xmlns:a16="http://schemas.microsoft.com/office/drawing/2014/main" id="{46FD2728-DBF7-D9C3-0EB4-D37F6142AD1B}"/>
                </a:ext>
              </a:extLst>
            </p:cNvPr>
            <p:cNvSpPr/>
            <p:nvPr/>
          </p:nvSpPr>
          <p:spPr>
            <a:xfrm>
              <a:off x="8186940" y="0"/>
              <a:ext cx="4020450" cy="1599091"/>
            </a:xfrm>
            <a:prstGeom prst="cloudCallout">
              <a:avLst>
                <a:gd name="adj1" fmla="val -53053"/>
                <a:gd name="adj2" fmla="val 45028"/>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graphicFrame>
          <p:nvGraphicFramePr>
            <p:cNvPr id="44" name="Chart 43">
              <a:extLst>
                <a:ext uri="{FF2B5EF4-FFF2-40B4-BE49-F238E27FC236}">
                  <a16:creationId xmlns:a16="http://schemas.microsoft.com/office/drawing/2014/main" id="{831D7BC6-3041-3DC5-B4DA-F7672D61048C}"/>
                </a:ext>
              </a:extLst>
            </p:cNvPr>
            <p:cNvGraphicFramePr>
              <a:graphicFrameLocks/>
            </p:cNvGraphicFramePr>
            <p:nvPr>
              <p:extLst>
                <p:ext uri="{D42A27DB-BD31-4B8C-83A1-F6EECF244321}">
                  <p14:modId xmlns:p14="http://schemas.microsoft.com/office/powerpoint/2010/main" val="2251991211"/>
                </p:ext>
              </p:extLst>
            </p:nvPr>
          </p:nvGraphicFramePr>
          <p:xfrm>
            <a:off x="10431046" y="0"/>
            <a:ext cx="1760954" cy="1794407"/>
          </p:xfrm>
          <a:graphic>
            <a:graphicData uri="http://schemas.openxmlformats.org/drawingml/2006/chart">
              <c:chart xmlns:c="http://schemas.openxmlformats.org/drawingml/2006/chart" xmlns:r="http://schemas.openxmlformats.org/officeDocument/2006/relationships" r:id="rId7"/>
            </a:graphicData>
          </a:graphic>
        </p:graphicFrame>
        <p:sp>
          <p:nvSpPr>
            <p:cNvPr id="45" name="TextBox 44">
              <a:extLst>
                <a:ext uri="{FF2B5EF4-FFF2-40B4-BE49-F238E27FC236}">
                  <a16:creationId xmlns:a16="http://schemas.microsoft.com/office/drawing/2014/main" id="{41301D9B-C937-2A4F-D9AA-4220A2D39CF0}"/>
                </a:ext>
              </a:extLst>
            </p:cNvPr>
            <p:cNvSpPr txBox="1"/>
            <p:nvPr/>
          </p:nvSpPr>
          <p:spPr>
            <a:xfrm>
              <a:off x="8567154" y="355090"/>
              <a:ext cx="1956913" cy="830997"/>
            </a:xfrm>
            <a:prstGeom prst="rect">
              <a:avLst/>
            </a:prstGeom>
            <a:noFill/>
          </p:spPr>
          <p:txBody>
            <a:bodyPr wrap="square" rtlCol="0">
              <a:spAutoFit/>
            </a:bodyPr>
            <a:lstStyle/>
            <a:p>
              <a:r>
                <a:rPr lang="en-GB" sz="1200" i="1" dirty="0"/>
                <a:t>If it helps, think of the diamond as a type of ‘pie chart’ and the yellow, white &amp; pink shading as set out here</a:t>
              </a:r>
            </a:p>
          </p:txBody>
        </p:sp>
      </p:grpSp>
      <p:sp>
        <p:nvSpPr>
          <p:cNvPr id="47" name="TextBox 46">
            <a:extLst>
              <a:ext uri="{FF2B5EF4-FFF2-40B4-BE49-F238E27FC236}">
                <a16:creationId xmlns:a16="http://schemas.microsoft.com/office/drawing/2014/main" id="{DEC90794-2B82-A82D-C440-F5D3D4E0DB81}"/>
              </a:ext>
            </a:extLst>
          </p:cNvPr>
          <p:cNvSpPr txBox="1"/>
          <p:nvPr/>
        </p:nvSpPr>
        <p:spPr>
          <a:xfrm rot="16200000">
            <a:off x="7610940" y="5050680"/>
            <a:ext cx="900000" cy="252000"/>
          </a:xfrm>
          <a:prstGeom prst="rect">
            <a:avLst/>
          </a:prstGeom>
          <a:noFill/>
        </p:spPr>
        <p:txBody>
          <a:bodyPr wrap="none" rtlCol="0">
            <a:spAutoFit/>
          </a:bodyPr>
          <a:lstStyle/>
          <a:p>
            <a:r>
              <a:rPr lang="en-GB" sz="1100" i="1" dirty="0">
                <a:solidFill>
                  <a:schemeClr val="tx2"/>
                </a:solidFill>
                <a:latin typeface="Calibri Light" panose="020F0302020204030204" pitchFamily="34" charset="0"/>
                <a:cs typeface="Calibri Light" panose="020F0302020204030204" pitchFamily="34" charset="0"/>
              </a:rPr>
              <a:t>From Slide 36</a:t>
            </a:r>
          </a:p>
        </p:txBody>
      </p:sp>
    </p:spTree>
    <p:extLst>
      <p:ext uri="{BB962C8B-B14F-4D97-AF65-F5344CB8AC3E}">
        <p14:creationId xmlns:p14="http://schemas.microsoft.com/office/powerpoint/2010/main" val="303959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62BEB-A846-44D5-8721-1283F2F67808}"/>
              </a:ext>
            </a:extLst>
          </p:cNvPr>
          <p:cNvSpPr txBox="1">
            <a:spLocks/>
          </p:cNvSpPr>
          <p:nvPr/>
        </p:nvSpPr>
        <p:spPr>
          <a:xfrm>
            <a:off x="638881" y="417576"/>
            <a:ext cx="10909640" cy="954024"/>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4000" dirty="0"/>
              <a:t>Six income groups help “read” THE diamond</a:t>
            </a:r>
            <a:endParaRPr lang="en-US" sz="2000" dirty="0"/>
          </a:p>
        </p:txBody>
      </p:sp>
      <p:sp>
        <p:nvSpPr>
          <p:cNvPr id="17" name="Footer Placeholder 3">
            <a:extLst>
              <a:ext uri="{FF2B5EF4-FFF2-40B4-BE49-F238E27FC236}">
                <a16:creationId xmlns:a16="http://schemas.microsoft.com/office/drawing/2014/main" id="{BBAB93DA-2D24-46F3-A64B-CD624ECEAC8E}"/>
              </a:ext>
            </a:extLst>
          </p:cNvPr>
          <p:cNvSpPr>
            <a:spLocks noGrp="1"/>
          </p:cNvSpPr>
          <p:nvPr>
            <p:ph type="ftr" sz="quarter" idx="11"/>
          </p:nvPr>
        </p:nvSpPr>
        <p:spPr>
          <a:xfrm>
            <a:off x="0" y="6548799"/>
            <a:ext cx="4973915" cy="309201"/>
          </a:xfrm>
        </p:spPr>
        <p:txBody>
          <a:bodyPr/>
          <a:lstStyle/>
          <a:p>
            <a:r>
              <a:rPr lang="en-US" spc="200" dirty="0">
                <a:solidFill>
                  <a:schemeClr val="bg1"/>
                </a:solidFill>
              </a:rPr>
              <a:t>East Cambridgeshire</a:t>
            </a:r>
          </a:p>
        </p:txBody>
      </p:sp>
      <p:sp>
        <p:nvSpPr>
          <p:cNvPr id="19" name="Slide Number Placeholder 4">
            <a:extLst>
              <a:ext uri="{FF2B5EF4-FFF2-40B4-BE49-F238E27FC236}">
                <a16:creationId xmlns:a16="http://schemas.microsoft.com/office/drawing/2014/main" id="{5278ADA3-01D6-4FF2-89CA-A6F8AA4E880E}"/>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33</a:t>
            </a:fld>
            <a:endParaRPr lang="en-US" dirty="0"/>
          </a:p>
        </p:txBody>
      </p:sp>
      <p:pic>
        <p:nvPicPr>
          <p:cNvPr id="5" name="Picture 4">
            <a:extLst>
              <a:ext uri="{FF2B5EF4-FFF2-40B4-BE49-F238E27FC236}">
                <a16:creationId xmlns:a16="http://schemas.microsoft.com/office/drawing/2014/main" id="{51E645EA-D0F0-4344-8610-20A2CAB2348B}"/>
              </a:ext>
            </a:extLst>
          </p:cNvPr>
          <p:cNvPicPr>
            <a:picLocks noChangeAspect="1"/>
          </p:cNvPicPr>
          <p:nvPr/>
        </p:nvPicPr>
        <p:blipFill rotWithShape="1">
          <a:blip r:embed="rId2"/>
          <a:srcRect l="9075" t="35200" r="10518" b="22000"/>
          <a:stretch/>
        </p:blipFill>
        <p:spPr>
          <a:xfrm>
            <a:off x="121920" y="1600200"/>
            <a:ext cx="11973702" cy="3547872"/>
          </a:xfrm>
          <a:prstGeom prst="rect">
            <a:avLst/>
          </a:prstGeom>
        </p:spPr>
      </p:pic>
    </p:spTree>
    <p:extLst>
      <p:ext uri="{BB962C8B-B14F-4D97-AF65-F5344CB8AC3E}">
        <p14:creationId xmlns:p14="http://schemas.microsoft.com/office/powerpoint/2010/main" val="2675456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9027E75-86CF-A71C-FEE8-E83BA83265BC}"/>
              </a:ext>
            </a:extLst>
          </p:cNvPr>
          <p:cNvPicPr>
            <a:picLocks noChangeAspect="1"/>
          </p:cNvPicPr>
          <p:nvPr/>
        </p:nvPicPr>
        <p:blipFill rotWithShape="1">
          <a:blip r:embed="rId2"/>
          <a:srcRect l="9066" t="32967" r="10412" b="32307"/>
          <a:stretch/>
        </p:blipFill>
        <p:spPr>
          <a:xfrm>
            <a:off x="875995" y="3692187"/>
            <a:ext cx="10504683" cy="2844000"/>
          </a:xfrm>
          <a:prstGeom prst="rect">
            <a:avLst/>
          </a:prstGeom>
        </p:spPr>
      </p:pic>
      <p:pic>
        <p:nvPicPr>
          <p:cNvPr id="13" name="Picture 12">
            <a:extLst>
              <a:ext uri="{FF2B5EF4-FFF2-40B4-BE49-F238E27FC236}">
                <a16:creationId xmlns:a16="http://schemas.microsoft.com/office/drawing/2014/main" id="{CB58AB2E-400D-2BA9-3C82-A9A09519CFAA}"/>
              </a:ext>
            </a:extLst>
          </p:cNvPr>
          <p:cNvPicPr>
            <a:picLocks noChangeAspect="1"/>
          </p:cNvPicPr>
          <p:nvPr/>
        </p:nvPicPr>
        <p:blipFill rotWithShape="1">
          <a:blip r:embed="rId3"/>
          <a:srcRect l="7857" t="32381" r="17642" b="35111"/>
          <a:stretch/>
        </p:blipFill>
        <p:spPr>
          <a:xfrm>
            <a:off x="875995" y="967206"/>
            <a:ext cx="10504683" cy="2649598"/>
          </a:xfrm>
          <a:prstGeom prst="rect">
            <a:avLst/>
          </a:prstGeom>
        </p:spPr>
      </p:pic>
      <p:sp>
        <p:nvSpPr>
          <p:cNvPr id="2" name="Title 1">
            <a:extLst>
              <a:ext uri="{FF2B5EF4-FFF2-40B4-BE49-F238E27FC236}">
                <a16:creationId xmlns:a16="http://schemas.microsoft.com/office/drawing/2014/main" id="{1F84BF5E-1CE7-4E8E-ACE7-87DAD625742F}"/>
              </a:ext>
            </a:extLst>
          </p:cNvPr>
          <p:cNvSpPr txBox="1">
            <a:spLocks/>
          </p:cNvSpPr>
          <p:nvPr/>
        </p:nvSpPr>
        <p:spPr>
          <a:xfrm>
            <a:off x="776269" y="130502"/>
            <a:ext cx="11296882" cy="8240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sz="3600" dirty="0"/>
              <a:t>Comparing diamonds</a:t>
            </a:r>
            <a:endParaRPr lang="en-US" sz="3600" dirty="0"/>
          </a:p>
        </p:txBody>
      </p:sp>
      <p:sp>
        <p:nvSpPr>
          <p:cNvPr id="5" name="TextBox 4">
            <a:extLst>
              <a:ext uri="{FF2B5EF4-FFF2-40B4-BE49-F238E27FC236}">
                <a16:creationId xmlns:a16="http://schemas.microsoft.com/office/drawing/2014/main" id="{94839A0C-06E9-4C05-9702-3D8894D453B3}"/>
              </a:ext>
            </a:extLst>
          </p:cNvPr>
          <p:cNvSpPr txBox="1"/>
          <p:nvPr/>
        </p:nvSpPr>
        <p:spPr>
          <a:xfrm>
            <a:off x="776269" y="968185"/>
            <a:ext cx="1134217" cy="646331"/>
          </a:xfrm>
          <a:prstGeom prst="rect">
            <a:avLst/>
          </a:prstGeom>
          <a:noFill/>
        </p:spPr>
        <p:txBody>
          <a:bodyPr wrap="square" rtlCol="0">
            <a:spAutoFit/>
          </a:bodyPr>
          <a:lstStyle/>
          <a:p>
            <a:r>
              <a:rPr lang="en-GB" dirty="0"/>
              <a:t>East Cambs</a:t>
            </a:r>
          </a:p>
        </p:txBody>
      </p:sp>
      <p:sp>
        <p:nvSpPr>
          <p:cNvPr id="6" name="TextBox 5">
            <a:extLst>
              <a:ext uri="{FF2B5EF4-FFF2-40B4-BE49-F238E27FC236}">
                <a16:creationId xmlns:a16="http://schemas.microsoft.com/office/drawing/2014/main" id="{FFDC4ABE-465A-4018-B6CE-5B29D53E07E1}"/>
              </a:ext>
            </a:extLst>
          </p:cNvPr>
          <p:cNvSpPr txBox="1"/>
          <p:nvPr/>
        </p:nvSpPr>
        <p:spPr>
          <a:xfrm>
            <a:off x="776269" y="3827999"/>
            <a:ext cx="1134217" cy="369332"/>
          </a:xfrm>
          <a:prstGeom prst="rect">
            <a:avLst/>
          </a:prstGeom>
          <a:noFill/>
        </p:spPr>
        <p:txBody>
          <a:bodyPr wrap="square" rtlCol="0">
            <a:spAutoFit/>
          </a:bodyPr>
          <a:lstStyle/>
          <a:p>
            <a:r>
              <a:rPr lang="en-GB" dirty="0"/>
              <a:t>All</a:t>
            </a:r>
          </a:p>
        </p:txBody>
      </p:sp>
      <p:sp>
        <p:nvSpPr>
          <p:cNvPr id="9" name="Footer Placeholder 3">
            <a:extLst>
              <a:ext uri="{FF2B5EF4-FFF2-40B4-BE49-F238E27FC236}">
                <a16:creationId xmlns:a16="http://schemas.microsoft.com/office/drawing/2014/main" id="{089E711E-2209-4779-8595-064E74739E61}"/>
              </a:ext>
            </a:extLst>
          </p:cNvPr>
          <p:cNvSpPr>
            <a:spLocks noGrp="1"/>
          </p:cNvSpPr>
          <p:nvPr>
            <p:ph type="ftr" sz="quarter" idx="11"/>
          </p:nvPr>
        </p:nvSpPr>
        <p:spPr>
          <a:xfrm>
            <a:off x="0" y="6548799"/>
            <a:ext cx="4973915" cy="309201"/>
          </a:xfrm>
        </p:spPr>
        <p:txBody>
          <a:bodyPr/>
          <a:lstStyle/>
          <a:p>
            <a:r>
              <a:rPr lang="en-US" spc="200" dirty="0">
                <a:solidFill>
                  <a:schemeClr val="bg1"/>
                </a:solidFill>
              </a:rPr>
              <a:t>East Cambridgeshire</a:t>
            </a:r>
          </a:p>
        </p:txBody>
      </p:sp>
      <p:sp>
        <p:nvSpPr>
          <p:cNvPr id="10" name="Slide Number Placeholder 4">
            <a:extLst>
              <a:ext uri="{FF2B5EF4-FFF2-40B4-BE49-F238E27FC236}">
                <a16:creationId xmlns:a16="http://schemas.microsoft.com/office/drawing/2014/main" id="{2BC43CD2-716A-4FE8-B80E-C766058F2328}"/>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34</a:t>
            </a:fld>
            <a:endParaRPr lang="en-US" dirty="0"/>
          </a:p>
        </p:txBody>
      </p:sp>
      <p:sp>
        <p:nvSpPr>
          <p:cNvPr id="8" name="Rectangle: Rounded Corners 7">
            <a:extLst>
              <a:ext uri="{FF2B5EF4-FFF2-40B4-BE49-F238E27FC236}">
                <a16:creationId xmlns:a16="http://schemas.microsoft.com/office/drawing/2014/main" id="{A6CADDF5-D2FE-409F-8C26-4183D2400528}"/>
              </a:ext>
            </a:extLst>
          </p:cNvPr>
          <p:cNvSpPr/>
          <p:nvPr/>
        </p:nvSpPr>
        <p:spPr>
          <a:xfrm>
            <a:off x="7620000" y="116911"/>
            <a:ext cx="4453151" cy="10556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East Cambs diamond is similar throughout to the whole area diamond, with slightly fewer households on incomes less than £30K (39% compared to 42%) and slightly more on incomes over £50K (33% compared to 30%)</a:t>
            </a:r>
          </a:p>
        </p:txBody>
      </p:sp>
    </p:spTree>
    <p:extLst>
      <p:ext uri="{BB962C8B-B14F-4D97-AF65-F5344CB8AC3E}">
        <p14:creationId xmlns:p14="http://schemas.microsoft.com/office/powerpoint/2010/main" val="13469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541694-35C7-E9C7-B779-0CF292BC4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A687B510-44FB-E41C-97AD-BC2EE698AAD3}"/>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 name="Straight Connector 3">
            <a:extLst>
              <a:ext uri="{FF2B5EF4-FFF2-40B4-BE49-F238E27FC236}">
                <a16:creationId xmlns:a16="http://schemas.microsoft.com/office/drawing/2014/main" id="{D8638E41-220C-A8CF-9F48-C0677FD00D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E1A7930-617F-0706-2A10-959BF6BA1C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 name="Rectangle 5">
            <a:extLst>
              <a:ext uri="{FF2B5EF4-FFF2-40B4-BE49-F238E27FC236}">
                <a16:creationId xmlns:a16="http://schemas.microsoft.com/office/drawing/2014/main" id="{C295A3DF-3241-328C-FAFD-4587D012D5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AE2E36D-433F-36BF-3993-FEEEC69DF5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Title 1">
            <a:extLst>
              <a:ext uri="{FF2B5EF4-FFF2-40B4-BE49-F238E27FC236}">
                <a16:creationId xmlns:a16="http://schemas.microsoft.com/office/drawing/2014/main" id="{1B67C482-4008-E897-8868-54BDD30B3CA0}"/>
              </a:ext>
            </a:extLst>
          </p:cNvPr>
          <p:cNvSpPr txBox="1">
            <a:spLocks/>
          </p:cNvSpPr>
          <p:nvPr/>
        </p:nvSpPr>
        <p:spPr>
          <a:xfrm>
            <a:off x="8363349" y="1504687"/>
            <a:ext cx="3828347" cy="1873219"/>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Comparing the diamond-o-gram to housing costs</a:t>
            </a:r>
          </a:p>
        </p:txBody>
      </p:sp>
      <p:grpSp>
        <p:nvGrpSpPr>
          <p:cNvPr id="9" name="Group 8">
            <a:extLst>
              <a:ext uri="{FF2B5EF4-FFF2-40B4-BE49-F238E27FC236}">
                <a16:creationId xmlns:a16="http://schemas.microsoft.com/office/drawing/2014/main" id="{39C59CB2-38EA-AFC0-A4B5-DB8049EEEFD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418" y="477854"/>
            <a:ext cx="3690924" cy="1899398"/>
            <a:chOff x="7807230" y="2012810"/>
            <a:chExt cx="3251252" cy="3459865"/>
          </a:xfrm>
        </p:grpSpPr>
        <p:sp>
          <p:nvSpPr>
            <p:cNvPr id="10" name="Rectangle 9">
              <a:extLst>
                <a:ext uri="{FF2B5EF4-FFF2-40B4-BE49-F238E27FC236}">
                  <a16:creationId xmlns:a16="http://schemas.microsoft.com/office/drawing/2014/main" id="{754CA0E3-B164-2E92-59BB-FE4024524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39DAD14-1DD4-A9BB-70D4-1E389370D3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12" name="Straight Connector 11">
            <a:extLst>
              <a:ext uri="{FF2B5EF4-FFF2-40B4-BE49-F238E27FC236}">
                <a16:creationId xmlns:a16="http://schemas.microsoft.com/office/drawing/2014/main" id="{4A755020-2BE7-BC6C-9795-D16D85FB87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680960" y="3526496"/>
            <a:ext cx="284442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B4E85A1C-A637-94CC-0421-87408712F5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5132" y="5447610"/>
            <a:ext cx="163726" cy="164592"/>
          </a:xfrm>
          <a:prstGeom prst="rect">
            <a:avLst/>
          </a:prstGeom>
          <a:solidFill>
            <a:srgbClr val="FF26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A22D3347-2319-8473-5432-3AF0ACA0EDA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39509" y="2542318"/>
            <a:ext cx="3690924" cy="3074978"/>
            <a:chOff x="7807230" y="2012810"/>
            <a:chExt cx="3251252" cy="3459865"/>
          </a:xfrm>
        </p:grpSpPr>
        <p:sp>
          <p:nvSpPr>
            <p:cNvPr id="15" name="Rectangle 14">
              <a:extLst>
                <a:ext uri="{FF2B5EF4-FFF2-40B4-BE49-F238E27FC236}">
                  <a16:creationId xmlns:a16="http://schemas.microsoft.com/office/drawing/2014/main" id="{B544F0CA-0D65-4E4A-7C61-7915A3E31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8A813FE-A263-0919-D6F2-88FD22E056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A5D13BB0-E503-B2D8-9366-B8DE34C69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501429" y="472933"/>
            <a:ext cx="3690924" cy="3074978"/>
            <a:chOff x="7807230" y="2012810"/>
            <a:chExt cx="3251252" cy="3459865"/>
          </a:xfrm>
        </p:grpSpPr>
        <p:sp>
          <p:nvSpPr>
            <p:cNvPr id="18" name="Rectangle 17">
              <a:extLst>
                <a:ext uri="{FF2B5EF4-FFF2-40B4-BE49-F238E27FC236}">
                  <a16:creationId xmlns:a16="http://schemas.microsoft.com/office/drawing/2014/main" id="{E3F8101D-779E-AD00-A3C5-84CA3B0CBA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A487D137-3B08-8FA6-D3F5-7E09A63507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65BADCFE-A138-1492-B39C-54293E08C91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496017" y="3709644"/>
            <a:ext cx="3690924" cy="1899398"/>
            <a:chOff x="7807230" y="2012810"/>
            <a:chExt cx="3251252" cy="3459865"/>
          </a:xfrm>
        </p:grpSpPr>
        <p:sp>
          <p:nvSpPr>
            <p:cNvPr id="21" name="Rectangle 20">
              <a:extLst>
                <a:ext uri="{FF2B5EF4-FFF2-40B4-BE49-F238E27FC236}">
                  <a16:creationId xmlns:a16="http://schemas.microsoft.com/office/drawing/2014/main" id="{40C4C2AF-9A7F-7A86-7255-4EFEB4FA38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3C5D1B8-B717-5093-2448-F4F912C17F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3" name="Picture 22">
            <a:extLst>
              <a:ext uri="{FF2B5EF4-FFF2-40B4-BE49-F238E27FC236}">
                <a16:creationId xmlns:a16="http://schemas.microsoft.com/office/drawing/2014/main" id="{B9DC1992-AF94-3595-A18B-F62E69C418BA}"/>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4" name="Straight Connector 23">
            <a:extLst>
              <a:ext uri="{FF2B5EF4-FFF2-40B4-BE49-F238E27FC236}">
                <a16:creationId xmlns:a16="http://schemas.microsoft.com/office/drawing/2014/main" id="{374C7FD3-B7FF-0EAC-97F8-1725157008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39" name="Picture 38">
            <a:extLst>
              <a:ext uri="{FF2B5EF4-FFF2-40B4-BE49-F238E27FC236}">
                <a16:creationId xmlns:a16="http://schemas.microsoft.com/office/drawing/2014/main" id="{926A3B00-9DBB-F3B9-432D-7F1469F3BEC7}"/>
              </a:ext>
            </a:extLst>
          </p:cNvPr>
          <p:cNvPicPr>
            <a:picLocks noChangeAspect="1"/>
          </p:cNvPicPr>
          <p:nvPr/>
        </p:nvPicPr>
        <p:blipFill rotWithShape="1">
          <a:blip r:embed="rId3"/>
          <a:srcRect l="7857" t="32381" r="17642" b="35111"/>
          <a:stretch/>
        </p:blipFill>
        <p:spPr>
          <a:xfrm>
            <a:off x="725598" y="549819"/>
            <a:ext cx="3538564" cy="1763134"/>
          </a:xfrm>
          <a:prstGeom prst="rect">
            <a:avLst/>
          </a:prstGeom>
        </p:spPr>
      </p:pic>
      <p:sp>
        <p:nvSpPr>
          <p:cNvPr id="25" name="Slide Number Placeholder 4">
            <a:extLst>
              <a:ext uri="{FF2B5EF4-FFF2-40B4-BE49-F238E27FC236}">
                <a16:creationId xmlns:a16="http://schemas.microsoft.com/office/drawing/2014/main" id="{719A3F44-B302-6534-5398-C4C11974B083}"/>
              </a:ext>
            </a:extLst>
          </p:cNvPr>
          <p:cNvSpPr>
            <a:spLocks noGrp="1"/>
          </p:cNvSpPr>
          <p:nvPr>
            <p:ph type="sldNum" sz="quarter" idx="12"/>
          </p:nvPr>
        </p:nvSpPr>
        <p:spPr>
          <a:xfrm>
            <a:off x="11380981" y="6354421"/>
            <a:ext cx="811019" cy="503579"/>
          </a:xfrm>
        </p:spPr>
        <p:txBody>
          <a:bodyPr vert="horz" lIns="91440" tIns="45720" rIns="91440" bIns="45720" rtlCol="0" anchor="t">
            <a:normAutofit/>
          </a:bodyPr>
          <a:lstStyle/>
          <a:p>
            <a:pPr>
              <a:lnSpc>
                <a:spcPct val="90000"/>
              </a:lnSpc>
              <a:spcAft>
                <a:spcPts val="600"/>
              </a:spcAft>
            </a:pPr>
            <a:fld id="{0D309695-DEC3-40DA-9DF5-330280C9D0E8}" type="slidenum">
              <a:rPr lang="en-US" smtClean="0"/>
              <a:pPr>
                <a:lnSpc>
                  <a:spcPct val="90000"/>
                </a:lnSpc>
                <a:spcAft>
                  <a:spcPts val="600"/>
                </a:spcAft>
              </a:pPr>
              <a:t>35</a:t>
            </a:fld>
            <a:endParaRPr lang="en-US" dirty="0"/>
          </a:p>
        </p:txBody>
      </p:sp>
      <p:sp>
        <p:nvSpPr>
          <p:cNvPr id="27" name="TextBox 26">
            <a:extLst>
              <a:ext uri="{FF2B5EF4-FFF2-40B4-BE49-F238E27FC236}">
                <a16:creationId xmlns:a16="http://schemas.microsoft.com/office/drawing/2014/main" id="{DC1E10AE-B1CE-60A7-09D4-6B1A77A9169B}"/>
              </a:ext>
            </a:extLst>
          </p:cNvPr>
          <p:cNvSpPr txBox="1"/>
          <p:nvPr/>
        </p:nvSpPr>
        <p:spPr>
          <a:xfrm>
            <a:off x="4038891" y="453565"/>
            <a:ext cx="331596" cy="369332"/>
          </a:xfrm>
          <a:prstGeom prst="rect">
            <a:avLst/>
          </a:prstGeom>
          <a:solidFill>
            <a:schemeClr val="tx1"/>
          </a:solidFill>
        </p:spPr>
        <p:txBody>
          <a:bodyPr wrap="square" rtlCol="0">
            <a:spAutoFit/>
          </a:bodyPr>
          <a:lstStyle/>
          <a:p>
            <a:r>
              <a:rPr lang="en-GB" dirty="0">
                <a:solidFill>
                  <a:srgbClr val="FF0000"/>
                </a:solidFill>
              </a:rPr>
              <a:t>1</a:t>
            </a:r>
          </a:p>
        </p:txBody>
      </p:sp>
      <p:sp>
        <p:nvSpPr>
          <p:cNvPr id="29" name="TextBox 28">
            <a:extLst>
              <a:ext uri="{FF2B5EF4-FFF2-40B4-BE49-F238E27FC236}">
                <a16:creationId xmlns:a16="http://schemas.microsoft.com/office/drawing/2014/main" id="{B2519126-8E77-059F-0FA2-B09BA9B0860F}"/>
              </a:ext>
            </a:extLst>
          </p:cNvPr>
          <p:cNvSpPr txBox="1"/>
          <p:nvPr/>
        </p:nvSpPr>
        <p:spPr>
          <a:xfrm>
            <a:off x="7860756" y="453565"/>
            <a:ext cx="331597" cy="369332"/>
          </a:xfrm>
          <a:prstGeom prst="rect">
            <a:avLst/>
          </a:prstGeom>
          <a:solidFill>
            <a:schemeClr val="tx1"/>
          </a:solidFill>
        </p:spPr>
        <p:txBody>
          <a:bodyPr wrap="square" rtlCol="0">
            <a:spAutoFit/>
          </a:bodyPr>
          <a:lstStyle/>
          <a:p>
            <a:r>
              <a:rPr lang="en-GB" dirty="0">
                <a:solidFill>
                  <a:srgbClr val="FF0000"/>
                </a:solidFill>
              </a:rPr>
              <a:t>2</a:t>
            </a:r>
          </a:p>
        </p:txBody>
      </p:sp>
      <p:sp>
        <p:nvSpPr>
          <p:cNvPr id="31" name="TextBox 30">
            <a:extLst>
              <a:ext uri="{FF2B5EF4-FFF2-40B4-BE49-F238E27FC236}">
                <a16:creationId xmlns:a16="http://schemas.microsoft.com/office/drawing/2014/main" id="{51C7AF09-DE57-ED1E-DF67-0A39F216220F}"/>
              </a:ext>
            </a:extLst>
          </p:cNvPr>
          <p:cNvSpPr txBox="1"/>
          <p:nvPr/>
        </p:nvSpPr>
        <p:spPr>
          <a:xfrm>
            <a:off x="4038892" y="2563278"/>
            <a:ext cx="281900" cy="369332"/>
          </a:xfrm>
          <a:prstGeom prst="rect">
            <a:avLst/>
          </a:prstGeom>
          <a:solidFill>
            <a:schemeClr val="tx1"/>
          </a:solidFill>
        </p:spPr>
        <p:txBody>
          <a:bodyPr wrap="square" rtlCol="0">
            <a:spAutoFit/>
          </a:bodyPr>
          <a:lstStyle/>
          <a:p>
            <a:r>
              <a:rPr lang="en-GB" dirty="0">
                <a:solidFill>
                  <a:srgbClr val="FF0000"/>
                </a:solidFill>
              </a:rPr>
              <a:t>3</a:t>
            </a:r>
          </a:p>
        </p:txBody>
      </p:sp>
      <p:pic>
        <p:nvPicPr>
          <p:cNvPr id="40" name="Picture 39">
            <a:extLst>
              <a:ext uri="{FF2B5EF4-FFF2-40B4-BE49-F238E27FC236}">
                <a16:creationId xmlns:a16="http://schemas.microsoft.com/office/drawing/2014/main" id="{22AC5EFD-8742-F88A-8480-EFF1C9848CE5}"/>
              </a:ext>
            </a:extLst>
          </p:cNvPr>
          <p:cNvPicPr>
            <a:picLocks noChangeAspect="1"/>
          </p:cNvPicPr>
          <p:nvPr/>
        </p:nvPicPr>
        <p:blipFill rotWithShape="1">
          <a:blip r:embed="rId3"/>
          <a:srcRect l="1429" t="32381" r="17642" b="12762"/>
          <a:stretch/>
        </p:blipFill>
        <p:spPr>
          <a:xfrm>
            <a:off x="4511336" y="3744573"/>
            <a:ext cx="3643519" cy="1818197"/>
          </a:xfrm>
          <a:prstGeom prst="rect">
            <a:avLst/>
          </a:prstGeom>
        </p:spPr>
      </p:pic>
      <p:sp>
        <p:nvSpPr>
          <p:cNvPr id="33" name="TextBox 32">
            <a:extLst>
              <a:ext uri="{FF2B5EF4-FFF2-40B4-BE49-F238E27FC236}">
                <a16:creationId xmlns:a16="http://schemas.microsoft.com/office/drawing/2014/main" id="{CF19EDE6-B1FC-372A-5FBF-BA7FAF120781}"/>
              </a:ext>
            </a:extLst>
          </p:cNvPr>
          <p:cNvSpPr txBox="1"/>
          <p:nvPr/>
        </p:nvSpPr>
        <p:spPr>
          <a:xfrm>
            <a:off x="7860756" y="3734601"/>
            <a:ext cx="294099" cy="369332"/>
          </a:xfrm>
          <a:prstGeom prst="rect">
            <a:avLst/>
          </a:prstGeom>
          <a:solidFill>
            <a:schemeClr val="tx1"/>
          </a:solidFill>
        </p:spPr>
        <p:txBody>
          <a:bodyPr wrap="square" rtlCol="0">
            <a:spAutoFit/>
          </a:bodyPr>
          <a:lstStyle/>
          <a:p>
            <a:r>
              <a:rPr lang="en-GB" dirty="0">
                <a:solidFill>
                  <a:srgbClr val="FF0000"/>
                </a:solidFill>
              </a:rPr>
              <a:t>4</a:t>
            </a:r>
          </a:p>
        </p:txBody>
      </p:sp>
      <p:sp>
        <p:nvSpPr>
          <p:cNvPr id="34" name="TextBox 33">
            <a:extLst>
              <a:ext uri="{FF2B5EF4-FFF2-40B4-BE49-F238E27FC236}">
                <a16:creationId xmlns:a16="http://schemas.microsoft.com/office/drawing/2014/main" id="{33ACD101-B63F-EAA8-3B16-9186B612C5D8}"/>
              </a:ext>
            </a:extLst>
          </p:cNvPr>
          <p:cNvSpPr txBox="1"/>
          <p:nvPr/>
        </p:nvSpPr>
        <p:spPr>
          <a:xfrm>
            <a:off x="8317883" y="3548684"/>
            <a:ext cx="3889508" cy="2554545"/>
          </a:xfrm>
          <a:prstGeom prst="rect">
            <a:avLst/>
          </a:prstGeom>
          <a:noFill/>
        </p:spPr>
        <p:txBody>
          <a:bodyPr wrap="square" rtlCol="0">
            <a:spAutoFit/>
          </a:bodyPr>
          <a:lstStyle/>
          <a:p>
            <a:pPr marL="342900" indent="-342900">
              <a:buAutoNum type="arabicPeriod"/>
            </a:pPr>
            <a:r>
              <a:rPr lang="en-US" sz="1600" dirty="0"/>
              <a:t>The diamond-o-gram represents 100% of households, shaded by £5K income groups</a:t>
            </a:r>
          </a:p>
          <a:p>
            <a:pPr marL="342900" indent="-342900">
              <a:buAutoNum type="arabicPeriod"/>
            </a:pPr>
            <a:r>
              <a:rPr lang="en-US" sz="1600" dirty="0"/>
              <a:t>We have secured comparable data on annual housing costs for different tenures and sizes of homes.</a:t>
            </a:r>
          </a:p>
          <a:p>
            <a:pPr marL="342900" indent="-342900">
              <a:buAutoNum type="arabicPeriod"/>
            </a:pPr>
            <a:r>
              <a:rPr lang="en-US" sz="1600" dirty="0"/>
              <a:t>Times by 3.5 because we are using a 35% housing affordability ratio</a:t>
            </a:r>
          </a:p>
          <a:p>
            <a:pPr marL="342900" indent="-342900">
              <a:buAutoNum type="arabicPeriod"/>
            </a:pPr>
            <a:r>
              <a:rPr lang="en-US" sz="1600" dirty="0"/>
              <a:t>Place the annual housing cost in line with the diamond-o-gram income bands.</a:t>
            </a:r>
          </a:p>
        </p:txBody>
      </p:sp>
      <p:graphicFrame>
        <p:nvGraphicFramePr>
          <p:cNvPr id="44" name="Table 43">
            <a:extLst>
              <a:ext uri="{FF2B5EF4-FFF2-40B4-BE49-F238E27FC236}">
                <a16:creationId xmlns:a16="http://schemas.microsoft.com/office/drawing/2014/main" id="{5FB24860-20B8-FA4A-2919-B6D95B6D1648}"/>
              </a:ext>
            </a:extLst>
          </p:cNvPr>
          <p:cNvGraphicFramePr>
            <a:graphicFrameLocks noGrp="1"/>
          </p:cNvGraphicFramePr>
          <p:nvPr>
            <p:extLst>
              <p:ext uri="{D42A27DB-BD31-4B8C-83A1-F6EECF244321}">
                <p14:modId xmlns:p14="http://schemas.microsoft.com/office/powerpoint/2010/main" val="3149558664"/>
              </p:ext>
            </p:extLst>
          </p:nvPr>
        </p:nvGraphicFramePr>
        <p:xfrm>
          <a:off x="4541484" y="830215"/>
          <a:ext cx="3613372" cy="2517228"/>
        </p:xfrm>
        <a:graphic>
          <a:graphicData uri="http://schemas.openxmlformats.org/drawingml/2006/table">
            <a:tbl>
              <a:tblPr firstRow="1">
                <a:tableStyleId>{0660B408-B3CF-4A94-85FC-2B1E0A45F4A2}</a:tableStyleId>
              </a:tblPr>
              <a:tblGrid>
                <a:gridCol w="1136811">
                  <a:extLst>
                    <a:ext uri="{9D8B030D-6E8A-4147-A177-3AD203B41FA5}">
                      <a16:colId xmlns:a16="http://schemas.microsoft.com/office/drawing/2014/main" val="51333165"/>
                    </a:ext>
                  </a:extLst>
                </a:gridCol>
                <a:gridCol w="826279">
                  <a:extLst>
                    <a:ext uri="{9D8B030D-6E8A-4147-A177-3AD203B41FA5}">
                      <a16:colId xmlns:a16="http://schemas.microsoft.com/office/drawing/2014/main" val="2590346686"/>
                    </a:ext>
                  </a:extLst>
                </a:gridCol>
                <a:gridCol w="810699">
                  <a:extLst>
                    <a:ext uri="{9D8B030D-6E8A-4147-A177-3AD203B41FA5}">
                      <a16:colId xmlns:a16="http://schemas.microsoft.com/office/drawing/2014/main" val="2110719262"/>
                    </a:ext>
                  </a:extLst>
                </a:gridCol>
                <a:gridCol w="839583">
                  <a:extLst>
                    <a:ext uri="{9D8B030D-6E8A-4147-A177-3AD203B41FA5}">
                      <a16:colId xmlns:a16="http://schemas.microsoft.com/office/drawing/2014/main" val="2663437825"/>
                    </a:ext>
                  </a:extLst>
                </a:gridCol>
              </a:tblGrid>
              <a:tr h="209769">
                <a:tc>
                  <a:txBody>
                    <a:bodyPr/>
                    <a:lstStyle/>
                    <a:p>
                      <a:pPr algn="l" fontAlgn="b"/>
                      <a:r>
                        <a:rPr lang="en-GB" sz="1000" b="0" u="none" strike="noStrike" dirty="0">
                          <a:effectLst/>
                        </a:rPr>
                        <a:t>ECDC annual costs</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1 bed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2 bed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3 bed </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4056677051"/>
                  </a:ext>
                </a:extLst>
              </a:tr>
              <a:tr h="209769">
                <a:tc>
                  <a:txBody>
                    <a:bodyPr/>
                    <a:lstStyle/>
                    <a:p>
                      <a:pPr algn="l" fontAlgn="b"/>
                      <a:r>
                        <a:rPr lang="en-GB" sz="1000" u="none" strike="noStrike" dirty="0">
                          <a:effectLst/>
                        </a:rPr>
                        <a:t>LA social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solidFill>
                            <a:srgbClr val="000000"/>
                          </a:solidFill>
                          <a:effectLst/>
                        </a:rPr>
                        <a:t>X </a:t>
                      </a:r>
                      <a:endParaRPr lang="en-GB" sz="1000" b="0" i="0" u="none" strike="noStrike" dirty="0">
                        <a:solidFill>
                          <a:srgbClr val="000000"/>
                        </a:solidFill>
                        <a:effectLst/>
                        <a:latin typeface="+mn-lt"/>
                      </a:endParaRPr>
                    </a:p>
                  </a:txBody>
                  <a:tcPr marL="0" marR="0" marT="0" marB="0" anchor="b"/>
                </a:tc>
                <a:tc>
                  <a:txBody>
                    <a:bodyPr/>
                    <a:lstStyle/>
                    <a:p>
                      <a:pPr algn="r" fontAlgn="b"/>
                      <a:r>
                        <a:rPr lang="en-GB" sz="1000" b="0" u="none" strike="noStrike" dirty="0">
                          <a:solidFill>
                            <a:srgbClr val="000000"/>
                          </a:solidFill>
                          <a:effectLst/>
                        </a:rPr>
                        <a:t>X </a:t>
                      </a:r>
                      <a:endParaRPr lang="en-GB" sz="1000" b="0" i="0" u="none" strike="noStrike" dirty="0">
                        <a:solidFill>
                          <a:srgbClr val="000000"/>
                        </a:solidFill>
                        <a:effectLst/>
                        <a:latin typeface="+mn-lt"/>
                      </a:endParaRPr>
                    </a:p>
                  </a:txBody>
                  <a:tcPr marL="0" marR="0" marT="0" marB="0" anchor="b"/>
                </a:tc>
                <a:tc>
                  <a:txBody>
                    <a:bodyPr/>
                    <a:lstStyle/>
                    <a:p>
                      <a:pPr algn="r" fontAlgn="b"/>
                      <a:r>
                        <a:rPr lang="en-GB" sz="1000" b="0" u="none" strike="noStrike" dirty="0">
                          <a:solidFill>
                            <a:srgbClr val="000000"/>
                          </a:solidFill>
                          <a:effectLst/>
                        </a:rPr>
                        <a:t>X</a:t>
                      </a:r>
                      <a:endParaRPr lang="en-GB"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316406227"/>
                  </a:ext>
                </a:extLst>
              </a:tr>
              <a:tr h="209769">
                <a:tc>
                  <a:txBody>
                    <a:bodyPr/>
                    <a:lstStyle/>
                    <a:p>
                      <a:pPr algn="l" fontAlgn="b"/>
                      <a:r>
                        <a:rPr lang="en-GB" sz="1000" u="none" strike="noStrike" dirty="0">
                          <a:effectLst/>
                        </a:rPr>
                        <a:t>HA social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u="none" strike="noStrike" dirty="0">
                          <a:effectLst/>
                        </a:rPr>
                        <a:t> £   4,483 </a:t>
                      </a:r>
                      <a:endParaRPr lang="en-GB" sz="1000" b="0" i="0" u="none" strike="noStrike" dirty="0">
                        <a:solidFill>
                          <a:srgbClr val="000000"/>
                        </a:solidFill>
                        <a:effectLst/>
                        <a:latin typeface="+mn-lt"/>
                      </a:endParaRPr>
                    </a:p>
                  </a:txBody>
                  <a:tcPr marL="0" marR="0" marT="0" marB="0" anchor="b"/>
                </a:tc>
                <a:tc>
                  <a:txBody>
                    <a:bodyPr/>
                    <a:lstStyle/>
                    <a:p>
                      <a:pPr algn="r" fontAlgn="b"/>
                      <a:r>
                        <a:rPr lang="en-GB" sz="1000" u="none" strike="noStrike" dirty="0">
                          <a:effectLst/>
                        </a:rPr>
                        <a:t> £   5,236 </a:t>
                      </a:r>
                      <a:endParaRPr lang="en-GB" sz="1000" b="0" i="0" u="none" strike="noStrike" dirty="0">
                        <a:solidFill>
                          <a:srgbClr val="000000"/>
                        </a:solidFill>
                        <a:effectLst/>
                        <a:latin typeface="+mn-lt"/>
                      </a:endParaRPr>
                    </a:p>
                  </a:txBody>
                  <a:tcPr marL="0" marR="0" marT="0" marB="0" anchor="b"/>
                </a:tc>
                <a:tc>
                  <a:txBody>
                    <a:bodyPr/>
                    <a:lstStyle/>
                    <a:p>
                      <a:pPr algn="r" fontAlgn="b"/>
                      <a:r>
                        <a:rPr lang="en-GB" sz="1000" u="none" strike="noStrike" dirty="0">
                          <a:effectLst/>
                        </a:rPr>
                        <a:t> £   5,819 </a:t>
                      </a:r>
                      <a:endParaRPr lang="en-GB"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4083638268"/>
                  </a:ext>
                </a:extLst>
              </a:tr>
              <a:tr h="209769">
                <a:tc>
                  <a:txBody>
                    <a:bodyPr/>
                    <a:lstStyle/>
                    <a:p>
                      <a:pPr algn="l" fontAlgn="b"/>
                      <a:r>
                        <a:rPr lang="en-GB" sz="1000" u="none" strike="noStrike" dirty="0">
                          <a:effectLst/>
                        </a:rPr>
                        <a:t>HA affordable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u="none" strike="noStrike" dirty="0">
                          <a:effectLst/>
                        </a:rPr>
                        <a:t> £   5,847 </a:t>
                      </a:r>
                      <a:endParaRPr lang="en-GB" sz="1000" b="0" i="0" u="none" strike="noStrike" dirty="0">
                        <a:solidFill>
                          <a:srgbClr val="000000"/>
                        </a:solidFill>
                        <a:effectLst/>
                        <a:latin typeface="+mn-lt"/>
                      </a:endParaRPr>
                    </a:p>
                  </a:txBody>
                  <a:tcPr marL="0" marR="0" marT="0" marB="0" anchor="b"/>
                </a:tc>
                <a:tc>
                  <a:txBody>
                    <a:bodyPr/>
                    <a:lstStyle/>
                    <a:p>
                      <a:pPr algn="r" fontAlgn="b"/>
                      <a:r>
                        <a:rPr lang="en-GB" sz="1000" u="none" strike="noStrike" dirty="0">
                          <a:effectLst/>
                        </a:rPr>
                        <a:t> £   6,610 </a:t>
                      </a:r>
                      <a:endParaRPr lang="en-GB" sz="1000" b="0" i="0" u="none" strike="noStrike" dirty="0">
                        <a:solidFill>
                          <a:srgbClr val="000000"/>
                        </a:solidFill>
                        <a:effectLst/>
                        <a:latin typeface="+mn-lt"/>
                      </a:endParaRPr>
                    </a:p>
                  </a:txBody>
                  <a:tcPr marL="0" marR="0" marT="0" marB="0" anchor="b"/>
                </a:tc>
                <a:tc>
                  <a:txBody>
                    <a:bodyPr/>
                    <a:lstStyle/>
                    <a:p>
                      <a:pPr algn="r" fontAlgn="b"/>
                      <a:r>
                        <a:rPr lang="en-GB" sz="1000" u="none" strike="noStrike" dirty="0">
                          <a:effectLst/>
                        </a:rPr>
                        <a:t> £   7,428 </a:t>
                      </a:r>
                      <a:endParaRPr lang="en-GB"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3218272329"/>
                  </a:ext>
                </a:extLst>
              </a:tr>
              <a:tr h="209769">
                <a:tc>
                  <a:txBody>
                    <a:bodyPr/>
                    <a:lstStyle/>
                    <a:p>
                      <a:pPr algn="l" fontAlgn="b"/>
                      <a:r>
                        <a:rPr lang="en-GB" sz="1000" u="none" strike="noStrike" dirty="0">
                          <a:effectLst/>
                        </a:rPr>
                        <a:t>LA affordable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solidFill>
                            <a:srgbClr val="000000"/>
                          </a:solidFill>
                          <a:effectLst/>
                        </a:rPr>
                        <a:t>X </a:t>
                      </a:r>
                      <a:endParaRPr lang="en-GB" sz="1000" b="0" i="0" u="none" strike="noStrike" dirty="0">
                        <a:solidFill>
                          <a:srgbClr val="000000"/>
                        </a:solidFill>
                        <a:effectLst/>
                        <a:latin typeface="+mn-lt"/>
                      </a:endParaRPr>
                    </a:p>
                  </a:txBody>
                  <a:tcPr marL="0" marR="0" marT="0" marB="0" anchor="b"/>
                </a:tc>
                <a:tc>
                  <a:txBody>
                    <a:bodyPr/>
                    <a:lstStyle/>
                    <a:p>
                      <a:pPr algn="r" fontAlgn="b"/>
                      <a:r>
                        <a:rPr lang="en-GB" sz="1000" b="0" u="none" strike="noStrike" dirty="0">
                          <a:solidFill>
                            <a:srgbClr val="000000"/>
                          </a:solidFill>
                          <a:effectLst/>
                        </a:rPr>
                        <a:t>X </a:t>
                      </a:r>
                      <a:endParaRPr lang="en-GB" sz="1000" b="0" i="0" u="none" strike="noStrike" dirty="0">
                        <a:solidFill>
                          <a:srgbClr val="000000"/>
                        </a:solidFill>
                        <a:effectLst/>
                        <a:latin typeface="+mn-lt"/>
                      </a:endParaRPr>
                    </a:p>
                  </a:txBody>
                  <a:tcPr marL="0" marR="0" marT="0" marB="0" anchor="b"/>
                </a:tc>
                <a:tc>
                  <a:txBody>
                    <a:bodyPr/>
                    <a:lstStyle/>
                    <a:p>
                      <a:pPr algn="r" fontAlgn="b"/>
                      <a:r>
                        <a:rPr lang="en-GB" sz="1000" b="0" u="none" strike="noStrike" dirty="0">
                          <a:solidFill>
                            <a:srgbClr val="000000"/>
                          </a:solidFill>
                          <a:effectLst/>
                        </a:rPr>
                        <a:t>X </a:t>
                      </a:r>
                      <a:endParaRPr lang="en-GB"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2040477775"/>
                  </a:ext>
                </a:extLst>
              </a:tr>
              <a:tr h="209769">
                <a:tc>
                  <a:txBody>
                    <a:bodyPr/>
                    <a:lstStyle/>
                    <a:p>
                      <a:pPr algn="l" fontAlgn="b"/>
                      <a:r>
                        <a:rPr lang="en-GB" sz="1000" u="none" strike="noStrike" dirty="0">
                          <a:effectLst/>
                        </a:rPr>
                        <a:t>Intermediate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u="none" strike="noStrike" dirty="0">
                          <a:effectLst/>
                        </a:rPr>
                        <a:t> £   6,071 </a:t>
                      </a:r>
                      <a:endParaRPr lang="en-GB" sz="1000" b="0" i="0" u="none" strike="noStrike" dirty="0">
                        <a:solidFill>
                          <a:srgbClr val="000000"/>
                        </a:solidFill>
                        <a:effectLst/>
                        <a:latin typeface="+mn-lt"/>
                      </a:endParaRPr>
                    </a:p>
                  </a:txBody>
                  <a:tcPr marL="0" marR="0" marT="0" marB="0" anchor="b"/>
                </a:tc>
                <a:tc>
                  <a:txBody>
                    <a:bodyPr/>
                    <a:lstStyle/>
                    <a:p>
                      <a:pPr algn="r" fontAlgn="b"/>
                      <a:r>
                        <a:rPr lang="en-GB" sz="1000" u="none" strike="noStrike" dirty="0">
                          <a:effectLst/>
                        </a:rPr>
                        <a:t> £   7,228 </a:t>
                      </a:r>
                      <a:endParaRPr lang="en-GB" sz="1000" b="0" i="0" u="none" strike="noStrike" dirty="0">
                        <a:solidFill>
                          <a:srgbClr val="000000"/>
                        </a:solidFill>
                        <a:effectLst/>
                        <a:latin typeface="+mn-lt"/>
                      </a:endParaRPr>
                    </a:p>
                  </a:txBody>
                  <a:tcPr marL="0" marR="0" marT="0" marB="0" anchor="b"/>
                </a:tc>
                <a:tc>
                  <a:txBody>
                    <a:bodyPr/>
                    <a:lstStyle/>
                    <a:p>
                      <a:pPr algn="r" fontAlgn="b"/>
                      <a:r>
                        <a:rPr lang="en-GB" sz="1000" u="none" strike="noStrike" dirty="0">
                          <a:effectLst/>
                        </a:rPr>
                        <a:t> £   9,087 </a:t>
                      </a:r>
                      <a:endParaRPr lang="en-GB"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746952993"/>
                  </a:ext>
                </a:extLst>
              </a:tr>
              <a:tr h="209769">
                <a:tc>
                  <a:txBody>
                    <a:bodyPr/>
                    <a:lstStyle/>
                    <a:p>
                      <a:pPr algn="l" fontAlgn="b"/>
                      <a:r>
                        <a:rPr lang="en-GB" sz="1000" u="none" strike="noStrike" dirty="0">
                          <a:effectLst/>
                        </a:rPr>
                        <a:t>Median private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u="none" strike="noStrike" dirty="0">
                          <a:effectLst/>
                        </a:rPr>
                        <a:t> £   7,592 </a:t>
                      </a:r>
                      <a:endParaRPr lang="en-GB" sz="1000" b="0" i="0" u="none" strike="noStrike" dirty="0">
                        <a:solidFill>
                          <a:srgbClr val="000000"/>
                        </a:solidFill>
                        <a:effectLst/>
                        <a:latin typeface="+mn-lt"/>
                      </a:endParaRPr>
                    </a:p>
                  </a:txBody>
                  <a:tcPr marL="0" marR="0" marT="0" marB="0" anchor="b"/>
                </a:tc>
                <a:tc>
                  <a:txBody>
                    <a:bodyPr/>
                    <a:lstStyle/>
                    <a:p>
                      <a:pPr algn="r" fontAlgn="b"/>
                      <a:r>
                        <a:rPr lang="en-GB" sz="1000" u="none" strike="noStrike" dirty="0">
                          <a:effectLst/>
                        </a:rPr>
                        <a:t> £   9,061 </a:t>
                      </a:r>
                      <a:endParaRPr lang="en-GB" sz="1000" b="0" i="0" u="none" strike="noStrike" dirty="0">
                        <a:solidFill>
                          <a:srgbClr val="000000"/>
                        </a:solidFill>
                        <a:effectLst/>
                        <a:latin typeface="+mn-lt"/>
                      </a:endParaRPr>
                    </a:p>
                  </a:txBody>
                  <a:tcPr marL="0" marR="0" marT="0" marB="0" anchor="b"/>
                </a:tc>
                <a:tc>
                  <a:txBody>
                    <a:bodyPr/>
                    <a:lstStyle/>
                    <a:p>
                      <a:pPr algn="r" fontAlgn="b"/>
                      <a:r>
                        <a:rPr lang="en-GB" sz="1000" u="none" strike="noStrike" dirty="0">
                          <a:effectLst/>
                        </a:rPr>
                        <a:t> £ 11,375 </a:t>
                      </a:r>
                      <a:endParaRPr lang="en-GB"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598849496"/>
                  </a:ext>
                </a:extLst>
              </a:tr>
              <a:tr h="209769">
                <a:tc>
                  <a:txBody>
                    <a:bodyPr/>
                    <a:lstStyle/>
                    <a:p>
                      <a:pPr algn="l" fontAlgn="b"/>
                      <a:r>
                        <a:rPr lang="en-GB" sz="1000" u="none" strike="noStrike" dirty="0">
                          <a:effectLst/>
                        </a:rPr>
                        <a:t>Homebuy</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u="none" strike="noStrike" dirty="0">
                          <a:effectLst/>
                        </a:rPr>
                        <a:t> £   6,955 </a:t>
                      </a:r>
                      <a:endParaRPr lang="en-GB" sz="1000" b="0" i="0" u="none" strike="noStrike" dirty="0">
                        <a:solidFill>
                          <a:srgbClr val="000000"/>
                        </a:solidFill>
                        <a:effectLst/>
                        <a:latin typeface="+mn-lt"/>
                      </a:endParaRPr>
                    </a:p>
                  </a:txBody>
                  <a:tcPr marL="0" marR="0" marT="0" marB="0" anchor="b"/>
                </a:tc>
                <a:tc>
                  <a:txBody>
                    <a:bodyPr/>
                    <a:lstStyle/>
                    <a:p>
                      <a:pPr algn="r" fontAlgn="b"/>
                      <a:r>
                        <a:rPr lang="en-GB" sz="1000" u="none" strike="noStrike" dirty="0">
                          <a:effectLst/>
                        </a:rPr>
                        <a:t> £ 10,153 </a:t>
                      </a:r>
                      <a:endParaRPr lang="en-GB" sz="1000" b="0" i="0" u="none" strike="noStrike" dirty="0">
                        <a:solidFill>
                          <a:srgbClr val="000000"/>
                        </a:solidFill>
                        <a:effectLst/>
                        <a:latin typeface="+mn-lt"/>
                      </a:endParaRPr>
                    </a:p>
                  </a:txBody>
                  <a:tcPr marL="0" marR="0" marT="0" marB="0" anchor="b"/>
                </a:tc>
                <a:tc>
                  <a:txBody>
                    <a:bodyPr/>
                    <a:lstStyle/>
                    <a:p>
                      <a:pPr algn="r" fontAlgn="b"/>
                      <a:r>
                        <a:rPr lang="en-GB" sz="1000" u="none" strike="noStrike" dirty="0">
                          <a:effectLst/>
                        </a:rPr>
                        <a:t> £ 13,715 </a:t>
                      </a:r>
                      <a:endParaRPr lang="en-GB"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4057487886"/>
                  </a:ext>
                </a:extLst>
              </a:tr>
              <a:tr h="209769">
                <a:tc>
                  <a:txBody>
                    <a:bodyPr/>
                    <a:lstStyle/>
                    <a:p>
                      <a:pPr algn="l" fontAlgn="b"/>
                      <a:r>
                        <a:rPr lang="en-GB" sz="1000" u="none" strike="noStrike" dirty="0">
                          <a:effectLst/>
                        </a:rPr>
                        <a:t>LQ resale</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u="none" strike="noStrike" dirty="0">
                          <a:effectLst/>
                        </a:rPr>
                        <a:t> £   5,876 </a:t>
                      </a:r>
                      <a:endParaRPr lang="en-GB" sz="1000" b="0" i="0" u="none" strike="noStrike" dirty="0">
                        <a:solidFill>
                          <a:srgbClr val="000000"/>
                        </a:solidFill>
                        <a:effectLst/>
                        <a:latin typeface="+mn-lt"/>
                      </a:endParaRPr>
                    </a:p>
                  </a:txBody>
                  <a:tcPr marL="0" marR="0" marT="0" marB="0" anchor="b"/>
                </a:tc>
                <a:tc>
                  <a:txBody>
                    <a:bodyPr/>
                    <a:lstStyle/>
                    <a:p>
                      <a:pPr algn="r" fontAlgn="b"/>
                      <a:r>
                        <a:rPr lang="en-GB" sz="1000" u="none" strike="noStrike" dirty="0">
                          <a:effectLst/>
                        </a:rPr>
                        <a:t> £   7,475 </a:t>
                      </a:r>
                      <a:endParaRPr lang="en-GB" sz="1000" b="0" i="0" u="none" strike="noStrike" dirty="0">
                        <a:solidFill>
                          <a:srgbClr val="000000"/>
                        </a:solidFill>
                        <a:effectLst/>
                        <a:latin typeface="+mn-lt"/>
                      </a:endParaRPr>
                    </a:p>
                  </a:txBody>
                  <a:tcPr marL="0" marR="0" marT="0" marB="0" anchor="b"/>
                </a:tc>
                <a:tc>
                  <a:txBody>
                    <a:bodyPr/>
                    <a:lstStyle/>
                    <a:p>
                      <a:pPr algn="r" fontAlgn="b"/>
                      <a:r>
                        <a:rPr lang="en-GB" sz="1000" u="none" strike="noStrike" dirty="0">
                          <a:effectLst/>
                        </a:rPr>
                        <a:t> £ 13,481 </a:t>
                      </a:r>
                      <a:endParaRPr lang="en-GB"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3144066353"/>
                  </a:ext>
                </a:extLst>
              </a:tr>
              <a:tr h="209769">
                <a:tc>
                  <a:txBody>
                    <a:bodyPr/>
                    <a:lstStyle/>
                    <a:p>
                      <a:pPr algn="l" fontAlgn="b"/>
                      <a:r>
                        <a:rPr lang="en-GB" sz="1000" u="none" strike="noStrike" dirty="0">
                          <a:effectLst/>
                        </a:rPr>
                        <a:t>Avg resale</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u="none" strike="noStrike" dirty="0">
                          <a:effectLst/>
                        </a:rPr>
                        <a:t> £   7,462 </a:t>
                      </a:r>
                      <a:endParaRPr lang="en-GB" sz="1000" b="0" i="0" u="none" strike="noStrike" dirty="0">
                        <a:solidFill>
                          <a:srgbClr val="000000"/>
                        </a:solidFill>
                        <a:effectLst/>
                        <a:latin typeface="+mn-lt"/>
                      </a:endParaRPr>
                    </a:p>
                  </a:txBody>
                  <a:tcPr marL="0" marR="0" marT="0" marB="0" anchor="b"/>
                </a:tc>
                <a:tc>
                  <a:txBody>
                    <a:bodyPr/>
                    <a:lstStyle/>
                    <a:p>
                      <a:pPr algn="r" fontAlgn="b"/>
                      <a:r>
                        <a:rPr lang="en-GB" sz="1000" u="none" strike="noStrike" dirty="0">
                          <a:effectLst/>
                        </a:rPr>
                        <a:t> £   8,814 </a:t>
                      </a:r>
                      <a:endParaRPr lang="en-GB" sz="1000" b="0" i="0" u="none" strike="noStrike" dirty="0">
                        <a:solidFill>
                          <a:srgbClr val="000000"/>
                        </a:solidFill>
                        <a:effectLst/>
                        <a:latin typeface="+mn-lt"/>
                      </a:endParaRPr>
                    </a:p>
                  </a:txBody>
                  <a:tcPr marL="0" marR="0" marT="0" marB="0" anchor="b"/>
                </a:tc>
                <a:tc>
                  <a:txBody>
                    <a:bodyPr/>
                    <a:lstStyle/>
                    <a:p>
                      <a:pPr algn="r" fontAlgn="b"/>
                      <a:r>
                        <a:rPr lang="en-GB" sz="1000" u="none" strike="noStrike" dirty="0">
                          <a:effectLst/>
                        </a:rPr>
                        <a:t> £ 15,808 </a:t>
                      </a:r>
                      <a:endParaRPr lang="en-GB"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835506041"/>
                  </a:ext>
                </a:extLst>
              </a:tr>
              <a:tr h="209769">
                <a:tc>
                  <a:txBody>
                    <a:bodyPr/>
                    <a:lstStyle/>
                    <a:p>
                      <a:pPr algn="l" fontAlgn="b"/>
                      <a:r>
                        <a:rPr lang="en-GB" sz="1000" u="none" strike="noStrike" dirty="0">
                          <a:effectLst/>
                        </a:rPr>
                        <a:t>LQ new build</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solidFill>
                            <a:srgbClr val="000000"/>
                          </a:solidFill>
                          <a:effectLst/>
                        </a:rPr>
                        <a:t>Insufficient data</a:t>
                      </a:r>
                      <a:endParaRPr lang="en-GB" sz="1000" b="0" i="0" u="none" strike="noStrike" dirty="0">
                        <a:solidFill>
                          <a:srgbClr val="000000"/>
                        </a:solidFill>
                        <a:effectLst/>
                        <a:latin typeface="+mn-lt"/>
                      </a:endParaRPr>
                    </a:p>
                  </a:txBody>
                  <a:tcPr marL="0" marR="0" marT="0" marB="0"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1000" b="0" u="none" strike="noStrike" dirty="0">
                          <a:solidFill>
                            <a:srgbClr val="000000"/>
                          </a:solidFill>
                          <a:effectLst/>
                        </a:rPr>
                        <a:t>Insufficient data</a:t>
                      </a:r>
                      <a:endParaRPr lang="en-GB" sz="1000" b="0" i="0" u="none" strike="noStrike" dirty="0">
                        <a:solidFill>
                          <a:srgbClr val="000000"/>
                        </a:solidFill>
                        <a:effectLst/>
                        <a:latin typeface="+mn-lt"/>
                      </a:endParaRPr>
                    </a:p>
                  </a:txBody>
                  <a:tcPr marL="0" marR="0" marT="0" marB="0" anchor="b"/>
                </a:tc>
                <a:tc>
                  <a:txBody>
                    <a:bodyPr/>
                    <a:lstStyle/>
                    <a:p>
                      <a:pPr algn="r" fontAlgn="b"/>
                      <a:r>
                        <a:rPr lang="en-GB" sz="1000" u="none" strike="noStrike" dirty="0">
                          <a:effectLst/>
                        </a:rPr>
                        <a:t> £ 15,236 </a:t>
                      </a:r>
                      <a:endParaRPr lang="en-GB"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548578091"/>
                  </a:ext>
                </a:extLst>
              </a:tr>
              <a:tr h="209769">
                <a:tc>
                  <a:txBody>
                    <a:bodyPr/>
                    <a:lstStyle/>
                    <a:p>
                      <a:pPr algn="l" fontAlgn="b"/>
                      <a:r>
                        <a:rPr lang="en-GB" sz="1000" u="none" strike="noStrike" dirty="0">
                          <a:effectLst/>
                        </a:rPr>
                        <a:t>Avg new build</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1000" b="0" u="none" strike="noStrike" dirty="0">
                          <a:solidFill>
                            <a:srgbClr val="000000"/>
                          </a:solidFill>
                          <a:effectLst/>
                        </a:rPr>
                        <a:t>Insufficient data</a:t>
                      </a:r>
                      <a:endParaRPr lang="en-GB" sz="1000" b="0" i="0" u="none" strike="noStrike" dirty="0">
                        <a:solidFill>
                          <a:srgbClr val="000000"/>
                        </a:solidFill>
                        <a:effectLst/>
                        <a:latin typeface="+mn-lt"/>
                      </a:endParaRPr>
                    </a:p>
                  </a:txBody>
                  <a:tcPr marL="0" marR="0" marT="0" marB="0"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1000" b="0" u="none" strike="noStrike" dirty="0">
                          <a:solidFill>
                            <a:srgbClr val="000000"/>
                          </a:solidFill>
                          <a:effectLst/>
                        </a:rPr>
                        <a:t>Insufficient data</a:t>
                      </a:r>
                      <a:endParaRPr lang="en-GB" sz="1000" b="0" i="0" u="none" strike="noStrike" dirty="0">
                        <a:solidFill>
                          <a:srgbClr val="000000"/>
                        </a:solidFill>
                        <a:effectLst/>
                        <a:latin typeface="+mn-lt"/>
                      </a:endParaRPr>
                    </a:p>
                  </a:txBody>
                  <a:tcPr marL="0" marR="0" marT="0" marB="0" anchor="b"/>
                </a:tc>
                <a:tc>
                  <a:txBody>
                    <a:bodyPr/>
                    <a:lstStyle/>
                    <a:p>
                      <a:pPr algn="r" fontAlgn="b"/>
                      <a:r>
                        <a:rPr lang="en-GB" sz="1000" u="none" strike="noStrike" dirty="0">
                          <a:effectLst/>
                        </a:rPr>
                        <a:t> £ 18,616 </a:t>
                      </a:r>
                      <a:endParaRPr lang="en-GB"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2812583024"/>
                  </a:ext>
                </a:extLst>
              </a:tr>
            </a:tbl>
          </a:graphicData>
        </a:graphic>
      </p:graphicFrame>
      <p:sp>
        <p:nvSpPr>
          <p:cNvPr id="35" name="Arrow: Right 34">
            <a:extLst>
              <a:ext uri="{FF2B5EF4-FFF2-40B4-BE49-F238E27FC236}">
                <a16:creationId xmlns:a16="http://schemas.microsoft.com/office/drawing/2014/main" id="{5935C0F4-3590-7756-E8F3-25B52F720692}"/>
              </a:ext>
            </a:extLst>
          </p:cNvPr>
          <p:cNvSpPr/>
          <p:nvPr/>
        </p:nvSpPr>
        <p:spPr>
          <a:xfrm>
            <a:off x="3978196" y="816473"/>
            <a:ext cx="530270"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45" name="Table 44">
            <a:extLst>
              <a:ext uri="{FF2B5EF4-FFF2-40B4-BE49-F238E27FC236}">
                <a16:creationId xmlns:a16="http://schemas.microsoft.com/office/drawing/2014/main" id="{C391BC9F-4EF0-0407-3955-47C73C06DFE4}"/>
              </a:ext>
            </a:extLst>
          </p:cNvPr>
          <p:cNvGraphicFramePr>
            <a:graphicFrameLocks noGrp="1"/>
          </p:cNvGraphicFramePr>
          <p:nvPr>
            <p:extLst>
              <p:ext uri="{D42A27DB-BD31-4B8C-83A1-F6EECF244321}">
                <p14:modId xmlns:p14="http://schemas.microsoft.com/office/powerpoint/2010/main" val="1778821243"/>
              </p:ext>
            </p:extLst>
          </p:nvPr>
        </p:nvGraphicFramePr>
        <p:xfrm>
          <a:off x="666615" y="2942215"/>
          <a:ext cx="3618001" cy="2454684"/>
        </p:xfrm>
        <a:graphic>
          <a:graphicData uri="http://schemas.openxmlformats.org/drawingml/2006/table">
            <a:tbl>
              <a:tblPr firstRow="1">
                <a:tableStyleId>{0660B408-B3CF-4A94-85FC-2B1E0A45F4A2}</a:tableStyleId>
              </a:tblPr>
              <a:tblGrid>
                <a:gridCol w="1138266">
                  <a:extLst>
                    <a:ext uri="{9D8B030D-6E8A-4147-A177-3AD203B41FA5}">
                      <a16:colId xmlns:a16="http://schemas.microsoft.com/office/drawing/2014/main" val="51333165"/>
                    </a:ext>
                  </a:extLst>
                </a:gridCol>
                <a:gridCol w="827339">
                  <a:extLst>
                    <a:ext uri="{9D8B030D-6E8A-4147-A177-3AD203B41FA5}">
                      <a16:colId xmlns:a16="http://schemas.microsoft.com/office/drawing/2014/main" val="2590346686"/>
                    </a:ext>
                  </a:extLst>
                </a:gridCol>
                <a:gridCol w="811736">
                  <a:extLst>
                    <a:ext uri="{9D8B030D-6E8A-4147-A177-3AD203B41FA5}">
                      <a16:colId xmlns:a16="http://schemas.microsoft.com/office/drawing/2014/main" val="2110719262"/>
                    </a:ext>
                  </a:extLst>
                </a:gridCol>
                <a:gridCol w="840660">
                  <a:extLst>
                    <a:ext uri="{9D8B030D-6E8A-4147-A177-3AD203B41FA5}">
                      <a16:colId xmlns:a16="http://schemas.microsoft.com/office/drawing/2014/main" val="2663437825"/>
                    </a:ext>
                  </a:extLst>
                </a:gridCol>
              </a:tblGrid>
              <a:tr h="204557">
                <a:tc>
                  <a:txBody>
                    <a:bodyPr/>
                    <a:lstStyle/>
                    <a:p>
                      <a:pPr algn="l" fontAlgn="b"/>
                      <a:r>
                        <a:rPr lang="en-GB" sz="1000" b="0" u="none" strike="noStrike" dirty="0">
                          <a:effectLst/>
                        </a:rPr>
                        <a:t>Annual costs x 3.5</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1 bed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2 bed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3 bed </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4056677051"/>
                  </a:ext>
                </a:extLst>
              </a:tr>
              <a:tr h="204557">
                <a:tc>
                  <a:txBody>
                    <a:bodyPr/>
                    <a:lstStyle/>
                    <a:p>
                      <a:pPr algn="l" fontAlgn="b"/>
                      <a:r>
                        <a:rPr lang="en-GB" sz="1000" u="none" strike="noStrike" dirty="0">
                          <a:effectLst/>
                        </a:rPr>
                        <a:t>LA social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solidFill>
                            <a:srgbClr val="000000"/>
                          </a:solidFill>
                          <a:effectLst/>
                        </a:rPr>
                        <a:t>X </a:t>
                      </a:r>
                      <a:endParaRPr lang="en-GB" sz="1000" b="0" i="0" u="none" strike="noStrike" dirty="0">
                        <a:solidFill>
                          <a:srgbClr val="000000"/>
                        </a:solidFill>
                        <a:effectLst/>
                        <a:latin typeface="+mn-lt"/>
                      </a:endParaRPr>
                    </a:p>
                  </a:txBody>
                  <a:tcPr marL="0" marR="0" marT="0" marB="0" anchor="b"/>
                </a:tc>
                <a:tc>
                  <a:txBody>
                    <a:bodyPr/>
                    <a:lstStyle/>
                    <a:p>
                      <a:pPr algn="r" fontAlgn="b"/>
                      <a:r>
                        <a:rPr lang="en-GB" sz="1000" b="0" u="none" strike="noStrike" dirty="0">
                          <a:solidFill>
                            <a:srgbClr val="000000"/>
                          </a:solidFill>
                          <a:effectLst/>
                        </a:rPr>
                        <a:t>X </a:t>
                      </a:r>
                      <a:endParaRPr lang="en-GB" sz="1000" b="0" i="0" u="none" strike="noStrike" dirty="0">
                        <a:solidFill>
                          <a:srgbClr val="000000"/>
                        </a:solidFill>
                        <a:effectLst/>
                        <a:latin typeface="+mn-lt"/>
                      </a:endParaRPr>
                    </a:p>
                  </a:txBody>
                  <a:tcPr marL="0" marR="0" marT="0" marB="0" anchor="b"/>
                </a:tc>
                <a:tc>
                  <a:txBody>
                    <a:bodyPr/>
                    <a:lstStyle/>
                    <a:p>
                      <a:pPr algn="r" fontAlgn="b"/>
                      <a:r>
                        <a:rPr lang="en-GB" sz="1000" b="0" u="none" strike="noStrike" dirty="0">
                          <a:solidFill>
                            <a:srgbClr val="000000"/>
                          </a:solidFill>
                          <a:effectLst/>
                        </a:rPr>
                        <a:t>X</a:t>
                      </a:r>
                      <a:endParaRPr lang="en-GB"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316406227"/>
                  </a:ext>
                </a:extLst>
              </a:tr>
              <a:tr h="204557">
                <a:tc>
                  <a:txBody>
                    <a:bodyPr/>
                    <a:lstStyle/>
                    <a:p>
                      <a:pPr algn="l" fontAlgn="b"/>
                      <a:r>
                        <a:rPr lang="en-GB" sz="1000" u="none" strike="noStrike" dirty="0">
                          <a:effectLst/>
                        </a:rPr>
                        <a:t>HA social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£15,692 </a:t>
                      </a: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£18,327 </a:t>
                      </a: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£20,366 </a:t>
                      </a:r>
                    </a:p>
                  </a:txBody>
                  <a:tcPr marL="0" marR="0" marT="0" marB="0" anchor="b"/>
                </a:tc>
                <a:extLst>
                  <a:ext uri="{0D108BD9-81ED-4DB2-BD59-A6C34878D82A}">
                    <a16:rowId xmlns:a16="http://schemas.microsoft.com/office/drawing/2014/main" val="4083638268"/>
                  </a:ext>
                </a:extLst>
              </a:tr>
              <a:tr h="204557">
                <a:tc>
                  <a:txBody>
                    <a:bodyPr/>
                    <a:lstStyle/>
                    <a:p>
                      <a:pPr algn="l" fontAlgn="b"/>
                      <a:r>
                        <a:rPr lang="en-GB" sz="1000" u="none" strike="noStrike" dirty="0">
                          <a:effectLst/>
                        </a:rPr>
                        <a:t>HA affordable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£20,466 </a:t>
                      </a: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£23,134 </a:t>
                      </a: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£25,999 </a:t>
                      </a:r>
                    </a:p>
                  </a:txBody>
                  <a:tcPr marL="0" marR="0" marT="0" marB="0" anchor="b"/>
                </a:tc>
                <a:extLst>
                  <a:ext uri="{0D108BD9-81ED-4DB2-BD59-A6C34878D82A}">
                    <a16:rowId xmlns:a16="http://schemas.microsoft.com/office/drawing/2014/main" val="3218272329"/>
                  </a:ext>
                </a:extLst>
              </a:tr>
              <a:tr h="204557">
                <a:tc>
                  <a:txBody>
                    <a:bodyPr/>
                    <a:lstStyle/>
                    <a:p>
                      <a:pPr algn="l" fontAlgn="b"/>
                      <a:r>
                        <a:rPr lang="en-GB" sz="1000" u="none" strike="noStrike" dirty="0">
                          <a:effectLst/>
                        </a:rPr>
                        <a:t>LA affordable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solidFill>
                            <a:srgbClr val="000000"/>
                          </a:solidFill>
                          <a:effectLst/>
                        </a:rPr>
                        <a:t>X </a:t>
                      </a:r>
                      <a:endParaRPr lang="en-GB" sz="1000" b="0" i="0" u="none" strike="noStrike" dirty="0">
                        <a:solidFill>
                          <a:srgbClr val="000000"/>
                        </a:solidFill>
                        <a:effectLst/>
                        <a:latin typeface="+mn-lt"/>
                      </a:endParaRPr>
                    </a:p>
                  </a:txBody>
                  <a:tcPr marL="0" marR="0" marT="0" marB="0" anchor="b"/>
                </a:tc>
                <a:tc>
                  <a:txBody>
                    <a:bodyPr/>
                    <a:lstStyle/>
                    <a:p>
                      <a:pPr algn="r" fontAlgn="b"/>
                      <a:r>
                        <a:rPr lang="en-GB" sz="1000" b="0" u="none" strike="noStrike" dirty="0">
                          <a:solidFill>
                            <a:srgbClr val="000000"/>
                          </a:solidFill>
                          <a:effectLst/>
                        </a:rPr>
                        <a:t>X </a:t>
                      </a:r>
                      <a:endParaRPr lang="en-GB" sz="1000" b="0" i="0" u="none" strike="noStrike" dirty="0">
                        <a:solidFill>
                          <a:srgbClr val="000000"/>
                        </a:solidFill>
                        <a:effectLst/>
                        <a:latin typeface="+mn-lt"/>
                      </a:endParaRPr>
                    </a:p>
                  </a:txBody>
                  <a:tcPr marL="0" marR="0" marT="0" marB="0" anchor="b"/>
                </a:tc>
                <a:tc>
                  <a:txBody>
                    <a:bodyPr/>
                    <a:lstStyle/>
                    <a:p>
                      <a:pPr algn="r" fontAlgn="b"/>
                      <a:r>
                        <a:rPr lang="en-GB" sz="1000" b="0" u="none" strike="noStrike" dirty="0">
                          <a:solidFill>
                            <a:srgbClr val="000000"/>
                          </a:solidFill>
                          <a:effectLst/>
                        </a:rPr>
                        <a:t>X </a:t>
                      </a:r>
                      <a:endParaRPr lang="en-GB"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2040477775"/>
                  </a:ext>
                </a:extLst>
              </a:tr>
              <a:tr h="204557">
                <a:tc>
                  <a:txBody>
                    <a:bodyPr/>
                    <a:lstStyle/>
                    <a:p>
                      <a:pPr algn="l" fontAlgn="b"/>
                      <a:r>
                        <a:rPr lang="en-GB" sz="1000" u="none" strike="noStrike" dirty="0">
                          <a:effectLst/>
                        </a:rPr>
                        <a:t>Intermediate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£21,249 </a:t>
                      </a: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£25,298 </a:t>
                      </a: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£31,805 </a:t>
                      </a:r>
                    </a:p>
                  </a:txBody>
                  <a:tcPr marL="0" marR="0" marT="0" marB="0" anchor="b"/>
                </a:tc>
                <a:extLst>
                  <a:ext uri="{0D108BD9-81ED-4DB2-BD59-A6C34878D82A}">
                    <a16:rowId xmlns:a16="http://schemas.microsoft.com/office/drawing/2014/main" val="746952993"/>
                  </a:ext>
                </a:extLst>
              </a:tr>
              <a:tr h="204557">
                <a:tc>
                  <a:txBody>
                    <a:bodyPr/>
                    <a:lstStyle/>
                    <a:p>
                      <a:pPr algn="l" fontAlgn="b"/>
                      <a:r>
                        <a:rPr lang="en-GB" sz="1000" u="none" strike="noStrike" dirty="0">
                          <a:effectLst/>
                        </a:rPr>
                        <a:t>Median private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£26,572 </a:t>
                      </a: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£31,714 </a:t>
                      </a: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£39,813 </a:t>
                      </a:r>
                    </a:p>
                  </a:txBody>
                  <a:tcPr marL="0" marR="0" marT="0" marB="0" anchor="b"/>
                </a:tc>
                <a:extLst>
                  <a:ext uri="{0D108BD9-81ED-4DB2-BD59-A6C34878D82A}">
                    <a16:rowId xmlns:a16="http://schemas.microsoft.com/office/drawing/2014/main" val="1598849496"/>
                  </a:ext>
                </a:extLst>
              </a:tr>
              <a:tr h="204557">
                <a:tc>
                  <a:txBody>
                    <a:bodyPr/>
                    <a:lstStyle/>
                    <a:p>
                      <a:pPr algn="l" fontAlgn="b"/>
                      <a:r>
                        <a:rPr lang="en-GB" sz="1000" u="none" strike="noStrike" dirty="0">
                          <a:effectLst/>
                        </a:rPr>
                        <a:t>Homebuy</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£24,343 </a:t>
                      </a: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£35,536 </a:t>
                      </a: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£48,003 </a:t>
                      </a:r>
                    </a:p>
                  </a:txBody>
                  <a:tcPr marL="0" marR="0" marT="0" marB="0" anchor="b"/>
                </a:tc>
                <a:extLst>
                  <a:ext uri="{0D108BD9-81ED-4DB2-BD59-A6C34878D82A}">
                    <a16:rowId xmlns:a16="http://schemas.microsoft.com/office/drawing/2014/main" val="4057487886"/>
                  </a:ext>
                </a:extLst>
              </a:tr>
              <a:tr h="204557">
                <a:tc>
                  <a:txBody>
                    <a:bodyPr/>
                    <a:lstStyle/>
                    <a:p>
                      <a:pPr algn="l" fontAlgn="b"/>
                      <a:r>
                        <a:rPr lang="en-GB" sz="1000" u="none" strike="noStrike" dirty="0">
                          <a:effectLst/>
                        </a:rPr>
                        <a:t>LQ resale</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£20,566 </a:t>
                      </a: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£26,163 </a:t>
                      </a: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£47,184 </a:t>
                      </a:r>
                    </a:p>
                  </a:txBody>
                  <a:tcPr marL="0" marR="0" marT="0" marB="0" anchor="b"/>
                </a:tc>
                <a:extLst>
                  <a:ext uri="{0D108BD9-81ED-4DB2-BD59-A6C34878D82A}">
                    <a16:rowId xmlns:a16="http://schemas.microsoft.com/office/drawing/2014/main" val="3144066353"/>
                  </a:ext>
                </a:extLst>
              </a:tr>
              <a:tr h="204557">
                <a:tc>
                  <a:txBody>
                    <a:bodyPr/>
                    <a:lstStyle/>
                    <a:p>
                      <a:pPr algn="l" fontAlgn="b"/>
                      <a:r>
                        <a:rPr lang="en-GB" sz="1000" u="none" strike="noStrike" dirty="0">
                          <a:effectLst/>
                        </a:rPr>
                        <a:t>Avg resale</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£26,117 </a:t>
                      </a: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£30,849 </a:t>
                      </a: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£55,328 </a:t>
                      </a:r>
                    </a:p>
                  </a:txBody>
                  <a:tcPr marL="0" marR="0" marT="0" marB="0" anchor="b"/>
                </a:tc>
                <a:extLst>
                  <a:ext uri="{0D108BD9-81ED-4DB2-BD59-A6C34878D82A}">
                    <a16:rowId xmlns:a16="http://schemas.microsoft.com/office/drawing/2014/main" val="1835506041"/>
                  </a:ext>
                </a:extLst>
              </a:tr>
              <a:tr h="204557">
                <a:tc>
                  <a:txBody>
                    <a:bodyPr/>
                    <a:lstStyle/>
                    <a:p>
                      <a:pPr algn="l" fontAlgn="b"/>
                      <a:r>
                        <a:rPr lang="en-GB" sz="1000" u="none" strike="noStrike" dirty="0">
                          <a:effectLst/>
                        </a:rPr>
                        <a:t>LQ new build</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solidFill>
                            <a:srgbClr val="000000"/>
                          </a:solidFill>
                          <a:effectLst/>
                        </a:rPr>
                        <a:t>Insufficient data</a:t>
                      </a:r>
                      <a:endParaRPr lang="en-GB" sz="1000" b="0" i="0" u="none" strike="noStrike" dirty="0">
                        <a:solidFill>
                          <a:srgbClr val="000000"/>
                        </a:solidFill>
                        <a:effectLst/>
                        <a:latin typeface="+mn-lt"/>
                      </a:endParaRPr>
                    </a:p>
                  </a:txBody>
                  <a:tcPr marL="0" marR="0" marT="0" marB="0"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1000" b="0" u="none" strike="noStrike" dirty="0">
                          <a:solidFill>
                            <a:srgbClr val="000000"/>
                          </a:solidFill>
                          <a:effectLst/>
                        </a:rPr>
                        <a:t>Insufficient data</a:t>
                      </a:r>
                      <a:endParaRPr lang="en-GB" sz="1000" b="0" i="0" u="none" strike="noStrike" dirty="0">
                        <a:solidFill>
                          <a:srgbClr val="000000"/>
                        </a:solidFill>
                        <a:effectLst/>
                        <a:latin typeface="+mn-lt"/>
                      </a:endParaRP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£53,326 </a:t>
                      </a:r>
                    </a:p>
                  </a:txBody>
                  <a:tcPr marL="0" marR="0" marT="0" marB="0" anchor="b"/>
                </a:tc>
                <a:extLst>
                  <a:ext uri="{0D108BD9-81ED-4DB2-BD59-A6C34878D82A}">
                    <a16:rowId xmlns:a16="http://schemas.microsoft.com/office/drawing/2014/main" val="1548578091"/>
                  </a:ext>
                </a:extLst>
              </a:tr>
              <a:tr h="204557">
                <a:tc>
                  <a:txBody>
                    <a:bodyPr/>
                    <a:lstStyle/>
                    <a:p>
                      <a:pPr algn="l" fontAlgn="b"/>
                      <a:r>
                        <a:rPr lang="en-GB" sz="1000" u="none" strike="noStrike" dirty="0">
                          <a:effectLst/>
                        </a:rPr>
                        <a:t>Avg new build</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1000" b="0" u="none" strike="noStrike" dirty="0">
                          <a:solidFill>
                            <a:srgbClr val="000000"/>
                          </a:solidFill>
                          <a:effectLst/>
                        </a:rPr>
                        <a:t>Insufficient data</a:t>
                      </a:r>
                      <a:endParaRPr lang="en-GB" sz="1000" b="0" i="0" u="none" strike="noStrike" dirty="0">
                        <a:solidFill>
                          <a:srgbClr val="000000"/>
                        </a:solidFill>
                        <a:effectLst/>
                        <a:latin typeface="+mn-lt"/>
                      </a:endParaRPr>
                    </a:p>
                  </a:txBody>
                  <a:tcPr marL="0" marR="0" marT="0" marB="0"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1000" b="0" u="none" strike="noStrike" dirty="0">
                          <a:solidFill>
                            <a:srgbClr val="000000"/>
                          </a:solidFill>
                          <a:effectLst/>
                        </a:rPr>
                        <a:t>Insufficient data</a:t>
                      </a:r>
                      <a:endParaRPr lang="en-GB" sz="1000" b="0" i="0" u="none" strike="noStrike" dirty="0">
                        <a:solidFill>
                          <a:srgbClr val="000000"/>
                        </a:solidFill>
                        <a:effectLst/>
                        <a:latin typeface="+mn-lt"/>
                      </a:endParaRP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£65,156 </a:t>
                      </a:r>
                    </a:p>
                  </a:txBody>
                  <a:tcPr marL="0" marR="0" marT="0" marB="0" anchor="b"/>
                </a:tc>
                <a:extLst>
                  <a:ext uri="{0D108BD9-81ED-4DB2-BD59-A6C34878D82A}">
                    <a16:rowId xmlns:a16="http://schemas.microsoft.com/office/drawing/2014/main" val="2812583024"/>
                  </a:ext>
                </a:extLst>
              </a:tr>
            </a:tbl>
          </a:graphicData>
        </a:graphic>
      </p:graphicFrame>
      <p:sp>
        <p:nvSpPr>
          <p:cNvPr id="36" name="Arrow: Right 35">
            <a:extLst>
              <a:ext uri="{FF2B5EF4-FFF2-40B4-BE49-F238E27FC236}">
                <a16:creationId xmlns:a16="http://schemas.microsoft.com/office/drawing/2014/main" id="{6FA3DC5E-46CF-C135-E15C-6FDBAD4F15A0}"/>
              </a:ext>
            </a:extLst>
          </p:cNvPr>
          <p:cNvSpPr/>
          <p:nvPr/>
        </p:nvSpPr>
        <p:spPr>
          <a:xfrm rot="10800000">
            <a:off x="4119103" y="2745524"/>
            <a:ext cx="574374"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Arrow: Right 36">
            <a:extLst>
              <a:ext uri="{FF2B5EF4-FFF2-40B4-BE49-F238E27FC236}">
                <a16:creationId xmlns:a16="http://schemas.microsoft.com/office/drawing/2014/main" id="{86CE09E0-668F-C9D1-4F04-343F152C7018}"/>
              </a:ext>
            </a:extLst>
          </p:cNvPr>
          <p:cNvSpPr/>
          <p:nvPr/>
        </p:nvSpPr>
        <p:spPr>
          <a:xfrm>
            <a:off x="4311721" y="3698174"/>
            <a:ext cx="530270"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Footer Placeholder 3">
            <a:extLst>
              <a:ext uri="{FF2B5EF4-FFF2-40B4-BE49-F238E27FC236}">
                <a16:creationId xmlns:a16="http://schemas.microsoft.com/office/drawing/2014/main" id="{025BF6B7-E245-6B1A-0200-7414F26CE613}"/>
              </a:ext>
            </a:extLst>
          </p:cNvPr>
          <p:cNvSpPr>
            <a:spLocks noGrp="1"/>
          </p:cNvSpPr>
          <p:nvPr>
            <p:ph type="ftr" sz="quarter" idx="11"/>
          </p:nvPr>
        </p:nvSpPr>
        <p:spPr>
          <a:xfrm>
            <a:off x="0" y="6548799"/>
            <a:ext cx="4973915" cy="309201"/>
          </a:xfrm>
        </p:spPr>
        <p:txBody>
          <a:bodyPr/>
          <a:lstStyle/>
          <a:p>
            <a:r>
              <a:rPr lang="en-US" spc="200" dirty="0">
                <a:solidFill>
                  <a:schemeClr val="bg1"/>
                </a:solidFill>
              </a:rPr>
              <a:t>East Cambridgeshire</a:t>
            </a:r>
          </a:p>
        </p:txBody>
      </p:sp>
      <p:sp>
        <p:nvSpPr>
          <p:cNvPr id="46" name="TextBox 45">
            <a:extLst>
              <a:ext uri="{FF2B5EF4-FFF2-40B4-BE49-F238E27FC236}">
                <a16:creationId xmlns:a16="http://schemas.microsoft.com/office/drawing/2014/main" id="{40EDA972-6F33-A121-7CA6-805B4418AA14}"/>
              </a:ext>
            </a:extLst>
          </p:cNvPr>
          <p:cNvSpPr txBox="1"/>
          <p:nvPr/>
        </p:nvSpPr>
        <p:spPr>
          <a:xfrm rot="16200000">
            <a:off x="3735721" y="1796545"/>
            <a:ext cx="900000" cy="252000"/>
          </a:xfrm>
          <a:prstGeom prst="rect">
            <a:avLst/>
          </a:prstGeom>
          <a:noFill/>
        </p:spPr>
        <p:txBody>
          <a:bodyPr wrap="none" rtlCol="0">
            <a:spAutoFit/>
          </a:bodyPr>
          <a:lstStyle/>
          <a:p>
            <a:r>
              <a:rPr lang="en-GB" sz="1100" i="1" dirty="0">
                <a:solidFill>
                  <a:schemeClr val="tx2"/>
                </a:solidFill>
                <a:latin typeface="Calibri Light" panose="020F0302020204030204" pitchFamily="34" charset="0"/>
                <a:cs typeface="Calibri Light" panose="020F0302020204030204" pitchFamily="34" charset="0"/>
              </a:rPr>
              <a:t>From Slide 36</a:t>
            </a:r>
          </a:p>
        </p:txBody>
      </p:sp>
      <p:sp>
        <p:nvSpPr>
          <p:cNvPr id="48" name="TextBox 47">
            <a:extLst>
              <a:ext uri="{FF2B5EF4-FFF2-40B4-BE49-F238E27FC236}">
                <a16:creationId xmlns:a16="http://schemas.microsoft.com/office/drawing/2014/main" id="{7A24DA6D-2339-9211-7CF2-E8509EEAC333}"/>
              </a:ext>
            </a:extLst>
          </p:cNvPr>
          <p:cNvSpPr txBox="1"/>
          <p:nvPr/>
        </p:nvSpPr>
        <p:spPr>
          <a:xfrm rot="16200000">
            <a:off x="7610940" y="5050680"/>
            <a:ext cx="900000" cy="252000"/>
          </a:xfrm>
          <a:prstGeom prst="rect">
            <a:avLst/>
          </a:prstGeom>
          <a:noFill/>
        </p:spPr>
        <p:txBody>
          <a:bodyPr wrap="none" rtlCol="0">
            <a:spAutoFit/>
          </a:bodyPr>
          <a:lstStyle/>
          <a:p>
            <a:r>
              <a:rPr lang="en-GB" sz="1100" i="1" dirty="0">
                <a:solidFill>
                  <a:schemeClr val="tx2"/>
                </a:solidFill>
                <a:latin typeface="Calibri Light" panose="020F0302020204030204" pitchFamily="34" charset="0"/>
                <a:cs typeface="Calibri Light" panose="020F0302020204030204" pitchFamily="34" charset="0"/>
              </a:rPr>
              <a:t>From Slide 36</a:t>
            </a:r>
          </a:p>
        </p:txBody>
      </p:sp>
      <p:sp>
        <p:nvSpPr>
          <p:cNvPr id="49" name="TextBox 48">
            <a:extLst>
              <a:ext uri="{FF2B5EF4-FFF2-40B4-BE49-F238E27FC236}">
                <a16:creationId xmlns:a16="http://schemas.microsoft.com/office/drawing/2014/main" id="{84C85EA6-69F5-DB40-BC45-558E30601509}"/>
              </a:ext>
            </a:extLst>
          </p:cNvPr>
          <p:cNvSpPr txBox="1"/>
          <p:nvPr/>
        </p:nvSpPr>
        <p:spPr>
          <a:xfrm rot="16200000">
            <a:off x="3888121" y="1948945"/>
            <a:ext cx="900000" cy="252000"/>
          </a:xfrm>
          <a:prstGeom prst="rect">
            <a:avLst/>
          </a:prstGeom>
          <a:noFill/>
        </p:spPr>
        <p:txBody>
          <a:bodyPr wrap="none" rtlCol="0">
            <a:spAutoFit/>
          </a:bodyPr>
          <a:lstStyle/>
          <a:p>
            <a:r>
              <a:rPr lang="en-GB" sz="1100" i="1" dirty="0">
                <a:solidFill>
                  <a:schemeClr val="tx2"/>
                </a:solidFill>
                <a:latin typeface="Calibri Light" panose="020F0302020204030204" pitchFamily="34" charset="0"/>
                <a:cs typeface="Calibri Light" panose="020F0302020204030204" pitchFamily="34" charset="0"/>
              </a:rPr>
              <a:t>From Slide 36</a:t>
            </a:r>
          </a:p>
        </p:txBody>
      </p:sp>
      <p:sp>
        <p:nvSpPr>
          <p:cNvPr id="50" name="TextBox 49">
            <a:extLst>
              <a:ext uri="{FF2B5EF4-FFF2-40B4-BE49-F238E27FC236}">
                <a16:creationId xmlns:a16="http://schemas.microsoft.com/office/drawing/2014/main" id="{543DBA24-00E0-F49D-CCC6-E97E643FF3E2}"/>
              </a:ext>
            </a:extLst>
          </p:cNvPr>
          <p:cNvSpPr txBox="1"/>
          <p:nvPr/>
        </p:nvSpPr>
        <p:spPr>
          <a:xfrm>
            <a:off x="6985641" y="517675"/>
            <a:ext cx="949299" cy="261610"/>
          </a:xfrm>
          <a:prstGeom prst="rect">
            <a:avLst/>
          </a:prstGeom>
          <a:noFill/>
        </p:spPr>
        <p:txBody>
          <a:bodyPr wrap="none" rtlCol="0">
            <a:spAutoFit/>
          </a:bodyPr>
          <a:lstStyle/>
          <a:p>
            <a:r>
              <a:rPr lang="en-GB" sz="1100" i="1" dirty="0">
                <a:solidFill>
                  <a:schemeClr val="tx2"/>
                </a:solidFill>
                <a:latin typeface="Calibri Light" panose="020F0302020204030204" pitchFamily="34" charset="0"/>
                <a:cs typeface="Calibri Light" panose="020F0302020204030204" pitchFamily="34" charset="0"/>
              </a:rPr>
              <a:t>From Slide 23</a:t>
            </a:r>
          </a:p>
        </p:txBody>
      </p:sp>
      <p:sp>
        <p:nvSpPr>
          <p:cNvPr id="51" name="TextBox 50">
            <a:extLst>
              <a:ext uri="{FF2B5EF4-FFF2-40B4-BE49-F238E27FC236}">
                <a16:creationId xmlns:a16="http://schemas.microsoft.com/office/drawing/2014/main" id="{8EB8BA4D-1667-6F8F-00D5-36C54507FE0E}"/>
              </a:ext>
            </a:extLst>
          </p:cNvPr>
          <p:cNvSpPr txBox="1"/>
          <p:nvPr/>
        </p:nvSpPr>
        <p:spPr>
          <a:xfrm>
            <a:off x="3138496" y="2585066"/>
            <a:ext cx="949299" cy="261610"/>
          </a:xfrm>
          <a:prstGeom prst="rect">
            <a:avLst/>
          </a:prstGeom>
          <a:noFill/>
        </p:spPr>
        <p:txBody>
          <a:bodyPr wrap="none" rtlCol="0">
            <a:spAutoFit/>
          </a:bodyPr>
          <a:lstStyle/>
          <a:p>
            <a:r>
              <a:rPr lang="en-GB" sz="1100" i="1" dirty="0">
                <a:solidFill>
                  <a:schemeClr val="tx2"/>
                </a:solidFill>
                <a:latin typeface="Calibri Light" panose="020F0302020204030204" pitchFamily="34" charset="0"/>
                <a:cs typeface="Calibri Light" panose="020F0302020204030204" pitchFamily="34" charset="0"/>
              </a:rPr>
              <a:t>From Slide 27</a:t>
            </a:r>
          </a:p>
        </p:txBody>
      </p:sp>
    </p:spTree>
    <p:extLst>
      <p:ext uri="{BB962C8B-B14F-4D97-AF65-F5344CB8AC3E}">
        <p14:creationId xmlns:p14="http://schemas.microsoft.com/office/powerpoint/2010/main" val="9562473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510A3DC-C2ED-4C94-9FD0-76846F5F424E}"/>
              </a:ext>
            </a:extLst>
          </p:cNvPr>
          <p:cNvSpPr>
            <a:spLocks noGrp="1"/>
          </p:cNvSpPr>
          <p:nvPr>
            <p:ph type="title"/>
          </p:nvPr>
        </p:nvSpPr>
        <p:spPr>
          <a:xfrm>
            <a:off x="141535" y="157631"/>
            <a:ext cx="11958804" cy="466611"/>
          </a:xfrm>
        </p:spPr>
        <p:txBody>
          <a:bodyPr vert="horz" lIns="91440" tIns="45720" rIns="91440" bIns="45720" rtlCol="0" anchor="ctr">
            <a:noAutofit/>
          </a:bodyPr>
          <a:lstStyle/>
          <a:p>
            <a:pPr algn="ctr"/>
            <a:r>
              <a:rPr lang="en-GB" sz="3600" dirty="0"/>
              <a:t>MINIMUM</a:t>
            </a:r>
            <a:r>
              <a:rPr lang="en-GB" sz="3200" dirty="0"/>
              <a:t> </a:t>
            </a:r>
            <a:r>
              <a:rPr lang="en-GB" sz="3600" dirty="0"/>
              <a:t>Income</a:t>
            </a:r>
            <a:r>
              <a:rPr lang="en-GB" sz="3200" dirty="0"/>
              <a:t> </a:t>
            </a:r>
            <a:r>
              <a:rPr lang="en-GB" sz="3600" dirty="0"/>
              <a:t>needed</a:t>
            </a:r>
            <a:r>
              <a:rPr lang="en-GB" sz="3200" dirty="0"/>
              <a:t> </a:t>
            </a:r>
            <a:r>
              <a:rPr lang="en-GB" sz="3600" dirty="0"/>
              <a:t>IF</a:t>
            </a:r>
            <a:r>
              <a:rPr lang="en-GB" sz="3200" dirty="0"/>
              <a:t> </a:t>
            </a:r>
            <a:r>
              <a:rPr lang="en-GB" sz="3600" dirty="0"/>
              <a:t>housing</a:t>
            </a:r>
            <a:r>
              <a:rPr lang="en-GB" sz="3200" dirty="0"/>
              <a:t> </a:t>
            </a:r>
            <a:r>
              <a:rPr lang="en-GB" sz="3600" dirty="0"/>
              <a:t>TAKES</a:t>
            </a:r>
            <a:r>
              <a:rPr lang="en-GB" sz="3200" dirty="0"/>
              <a:t> </a:t>
            </a:r>
            <a:r>
              <a:rPr lang="en-GB" sz="3600" dirty="0"/>
              <a:t>UP</a:t>
            </a:r>
            <a:r>
              <a:rPr lang="en-GB" sz="3200" dirty="0"/>
              <a:t> </a:t>
            </a:r>
            <a:r>
              <a:rPr lang="en-GB" sz="3600" dirty="0"/>
              <a:t>35</a:t>
            </a:r>
            <a:r>
              <a:rPr lang="en-GB" sz="3200" dirty="0"/>
              <a:t>%</a:t>
            </a:r>
            <a:endParaRPr lang="en-US" sz="3200" kern="1200" dirty="0">
              <a:solidFill>
                <a:schemeClr val="tx1"/>
              </a:solidFill>
              <a:latin typeface="+mj-lt"/>
              <a:ea typeface="+mj-ea"/>
              <a:cs typeface="+mj-cs"/>
            </a:endParaRPr>
          </a:p>
        </p:txBody>
      </p:sp>
      <p:sp>
        <p:nvSpPr>
          <p:cNvPr id="4" name="Footer Placeholder 3">
            <a:extLst>
              <a:ext uri="{FF2B5EF4-FFF2-40B4-BE49-F238E27FC236}">
                <a16:creationId xmlns:a16="http://schemas.microsoft.com/office/drawing/2014/main" id="{42767D94-A080-4C5F-92DD-961D3222EF42}"/>
              </a:ext>
            </a:extLst>
          </p:cNvPr>
          <p:cNvSpPr>
            <a:spLocks noGrp="1"/>
          </p:cNvSpPr>
          <p:nvPr>
            <p:ph type="ftr" sz="quarter" idx="11"/>
          </p:nvPr>
        </p:nvSpPr>
        <p:spPr>
          <a:xfrm>
            <a:off x="0" y="6548799"/>
            <a:ext cx="4973915" cy="309201"/>
          </a:xfrm>
        </p:spPr>
        <p:txBody>
          <a:bodyPr/>
          <a:lstStyle/>
          <a:p>
            <a:r>
              <a:rPr lang="en-US" spc="200" dirty="0">
                <a:solidFill>
                  <a:schemeClr val="bg1"/>
                </a:solidFill>
              </a:rPr>
              <a:t>East Cambridgeshire</a:t>
            </a:r>
          </a:p>
        </p:txBody>
      </p:sp>
      <p:sp>
        <p:nvSpPr>
          <p:cNvPr id="7" name="Slide Number Placeholder 4">
            <a:extLst>
              <a:ext uri="{FF2B5EF4-FFF2-40B4-BE49-F238E27FC236}">
                <a16:creationId xmlns:a16="http://schemas.microsoft.com/office/drawing/2014/main" id="{134EEB96-DAE1-4FF9-BCC3-2A0DC24BF25A}"/>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36</a:t>
            </a:fld>
            <a:endParaRPr lang="en-US" dirty="0"/>
          </a:p>
        </p:txBody>
      </p:sp>
      <p:pic>
        <p:nvPicPr>
          <p:cNvPr id="2" name="Picture 1">
            <a:extLst>
              <a:ext uri="{FF2B5EF4-FFF2-40B4-BE49-F238E27FC236}">
                <a16:creationId xmlns:a16="http://schemas.microsoft.com/office/drawing/2014/main" id="{7277B747-226C-AF1F-2412-E03ECD208FA7}"/>
              </a:ext>
            </a:extLst>
          </p:cNvPr>
          <p:cNvPicPr>
            <a:picLocks noChangeAspect="1"/>
          </p:cNvPicPr>
          <p:nvPr/>
        </p:nvPicPr>
        <p:blipFill rotWithShape="1">
          <a:blip r:embed="rId2"/>
          <a:srcRect l="1429" t="32381" r="17642" b="12762"/>
          <a:stretch/>
        </p:blipFill>
        <p:spPr>
          <a:xfrm>
            <a:off x="377254" y="1201785"/>
            <a:ext cx="11437492" cy="4360985"/>
          </a:xfrm>
          <a:prstGeom prst="rect">
            <a:avLst/>
          </a:prstGeom>
        </p:spPr>
      </p:pic>
    </p:spTree>
    <p:extLst>
      <p:ext uri="{BB962C8B-B14F-4D97-AF65-F5344CB8AC3E}">
        <p14:creationId xmlns:p14="http://schemas.microsoft.com/office/powerpoint/2010/main" val="27288592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5CA6AE9-9C9A-B3E8-BBCA-4716FDF264B6}"/>
              </a:ext>
            </a:extLst>
          </p:cNvPr>
          <p:cNvPicPr>
            <a:picLocks noChangeAspect="1"/>
          </p:cNvPicPr>
          <p:nvPr/>
        </p:nvPicPr>
        <p:blipFill rotWithShape="1">
          <a:blip r:embed="rId2"/>
          <a:srcRect l="9150" t="31334" r="10518" b="5466"/>
          <a:stretch/>
        </p:blipFill>
        <p:spPr>
          <a:xfrm>
            <a:off x="240579" y="874008"/>
            <a:ext cx="11710839" cy="5109984"/>
          </a:xfrm>
          <a:prstGeom prst="rect">
            <a:avLst/>
          </a:prstGeom>
        </p:spPr>
      </p:pic>
      <p:sp>
        <p:nvSpPr>
          <p:cNvPr id="2" name="Title 1">
            <a:extLst>
              <a:ext uri="{FF2B5EF4-FFF2-40B4-BE49-F238E27FC236}">
                <a16:creationId xmlns:a16="http://schemas.microsoft.com/office/drawing/2014/main" id="{6F8048A3-17BE-46F5-B84F-46549F2FF329}"/>
              </a:ext>
            </a:extLst>
          </p:cNvPr>
          <p:cNvSpPr>
            <a:spLocks noGrp="1"/>
          </p:cNvSpPr>
          <p:nvPr>
            <p:ph type="title"/>
          </p:nvPr>
        </p:nvSpPr>
        <p:spPr>
          <a:xfrm>
            <a:off x="641180" y="0"/>
            <a:ext cx="10909640" cy="918977"/>
          </a:xfrm>
        </p:spPr>
        <p:txBody>
          <a:bodyPr vert="horz" lIns="91440" tIns="45720" rIns="91440" bIns="45720" rtlCol="0" anchor="ctr">
            <a:normAutofit/>
          </a:bodyPr>
          <a:lstStyle/>
          <a:p>
            <a:pPr algn="ctr"/>
            <a:r>
              <a:rPr lang="en-GB" sz="3600" dirty="0"/>
              <a:t>Income needed for ‘broad’ tenures</a:t>
            </a:r>
            <a:endParaRPr lang="en-US" sz="3600" dirty="0"/>
          </a:p>
        </p:txBody>
      </p:sp>
      <p:sp>
        <p:nvSpPr>
          <p:cNvPr id="10" name="TextBox 9">
            <a:extLst>
              <a:ext uri="{FF2B5EF4-FFF2-40B4-BE49-F238E27FC236}">
                <a16:creationId xmlns:a16="http://schemas.microsoft.com/office/drawing/2014/main" id="{F8B0C763-24AC-4371-9E7C-35FD6CC0D1D6}"/>
              </a:ext>
            </a:extLst>
          </p:cNvPr>
          <p:cNvSpPr txBox="1"/>
          <p:nvPr/>
        </p:nvSpPr>
        <p:spPr>
          <a:xfrm>
            <a:off x="828903" y="6117258"/>
            <a:ext cx="10938164" cy="523220"/>
          </a:xfrm>
          <a:prstGeom prst="rect">
            <a:avLst/>
          </a:prstGeom>
          <a:noFill/>
        </p:spPr>
        <p:txBody>
          <a:bodyPr wrap="square" rtlCol="0">
            <a:spAutoFit/>
          </a:bodyPr>
          <a:lstStyle/>
          <a:p>
            <a:pPr algn="ctr"/>
            <a:r>
              <a:rPr lang="en-GB" sz="1400" dirty="0">
                <a:solidFill>
                  <a:schemeClr val="bg1"/>
                </a:solidFill>
              </a:rPr>
              <a:t>Using the power of “outlines” each tenure’s cost data can be summarized into broad groupings for 1, 2 and 3 beds. In this diagram the number of dwellings and % of stock is included in each box, where known. Only 3 bed data was available for new builds in East Cambs.</a:t>
            </a:r>
          </a:p>
        </p:txBody>
      </p:sp>
      <p:sp>
        <p:nvSpPr>
          <p:cNvPr id="4" name="Footer Placeholder 3">
            <a:extLst>
              <a:ext uri="{FF2B5EF4-FFF2-40B4-BE49-F238E27FC236}">
                <a16:creationId xmlns:a16="http://schemas.microsoft.com/office/drawing/2014/main" id="{065C38EF-5823-421B-BC2F-1451738B08B5}"/>
              </a:ext>
            </a:extLst>
          </p:cNvPr>
          <p:cNvSpPr>
            <a:spLocks noGrp="1"/>
          </p:cNvSpPr>
          <p:nvPr>
            <p:ph type="ftr" sz="quarter" idx="11"/>
          </p:nvPr>
        </p:nvSpPr>
        <p:spPr>
          <a:xfrm>
            <a:off x="0" y="6548799"/>
            <a:ext cx="4973915" cy="309201"/>
          </a:xfrm>
        </p:spPr>
        <p:txBody>
          <a:bodyPr/>
          <a:lstStyle/>
          <a:p>
            <a:r>
              <a:rPr lang="en-US" spc="200" dirty="0">
                <a:solidFill>
                  <a:schemeClr val="bg1"/>
                </a:solidFill>
              </a:rPr>
              <a:t>East Cambridgeshire</a:t>
            </a:r>
          </a:p>
        </p:txBody>
      </p:sp>
      <p:sp>
        <p:nvSpPr>
          <p:cNvPr id="6" name="Callout: Line 5">
            <a:extLst>
              <a:ext uri="{FF2B5EF4-FFF2-40B4-BE49-F238E27FC236}">
                <a16:creationId xmlns:a16="http://schemas.microsoft.com/office/drawing/2014/main" id="{4685B9F6-0F2E-45A3-BA7C-88B3043F04AE}"/>
              </a:ext>
            </a:extLst>
          </p:cNvPr>
          <p:cNvSpPr/>
          <p:nvPr/>
        </p:nvSpPr>
        <p:spPr>
          <a:xfrm>
            <a:off x="7408332" y="4306236"/>
            <a:ext cx="4543086" cy="523220"/>
          </a:xfrm>
          <a:prstGeom prst="borderCallout1">
            <a:avLst>
              <a:gd name="adj1" fmla="val 52855"/>
              <a:gd name="adj2" fmla="val -3264"/>
              <a:gd name="adj3" fmla="val 48500"/>
              <a:gd name="adj4" fmla="val -29067"/>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Private rented can require more income than 1 bed Homebuy or home ownership, starting at £25-30K</a:t>
            </a:r>
          </a:p>
        </p:txBody>
      </p:sp>
      <p:sp>
        <p:nvSpPr>
          <p:cNvPr id="7" name="Callout: Line 6">
            <a:extLst>
              <a:ext uri="{FF2B5EF4-FFF2-40B4-BE49-F238E27FC236}">
                <a16:creationId xmlns:a16="http://schemas.microsoft.com/office/drawing/2014/main" id="{C0140C1F-DA65-4C31-96E9-F6BF3EAFCCE2}"/>
              </a:ext>
            </a:extLst>
          </p:cNvPr>
          <p:cNvSpPr/>
          <p:nvPr/>
        </p:nvSpPr>
        <p:spPr>
          <a:xfrm>
            <a:off x="8703733" y="4890344"/>
            <a:ext cx="3247687" cy="738664"/>
          </a:xfrm>
          <a:prstGeom prst="borderCallout1">
            <a:avLst>
              <a:gd name="adj1" fmla="val 52855"/>
              <a:gd name="adj2" fmla="val -3264"/>
              <a:gd name="adj3" fmla="val 33180"/>
              <a:gd name="adj4" fmla="val -26548"/>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A wide range of incomes are covered by home ownership &amp; Homebuy, starting at £20-25K and reaching up to around £55K</a:t>
            </a:r>
          </a:p>
        </p:txBody>
      </p:sp>
      <p:sp>
        <p:nvSpPr>
          <p:cNvPr id="8" name="Callout: Line 7">
            <a:extLst>
              <a:ext uri="{FF2B5EF4-FFF2-40B4-BE49-F238E27FC236}">
                <a16:creationId xmlns:a16="http://schemas.microsoft.com/office/drawing/2014/main" id="{0DA71BF7-2ABB-461C-BAA0-5E3D994887BC}"/>
              </a:ext>
            </a:extLst>
          </p:cNvPr>
          <p:cNvSpPr/>
          <p:nvPr/>
        </p:nvSpPr>
        <p:spPr>
          <a:xfrm>
            <a:off x="7899401" y="3291240"/>
            <a:ext cx="4052018" cy="954107"/>
          </a:xfrm>
          <a:prstGeom prst="borderCallout1">
            <a:avLst>
              <a:gd name="adj1" fmla="val 52855"/>
              <a:gd name="adj2" fmla="val -3264"/>
              <a:gd name="adj3" fmla="val 66673"/>
              <a:gd name="adj4" fmla="val -72600"/>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Affordable / social rented is affordable for lower income households on around £15-20K however other tenures do not require a markedly higher income, a number starting at £20-25K</a:t>
            </a:r>
          </a:p>
        </p:txBody>
      </p:sp>
      <p:sp>
        <p:nvSpPr>
          <p:cNvPr id="9" name="Callout: Line 8">
            <a:extLst>
              <a:ext uri="{FF2B5EF4-FFF2-40B4-BE49-F238E27FC236}">
                <a16:creationId xmlns:a16="http://schemas.microsoft.com/office/drawing/2014/main" id="{B2FFD894-9BAF-4245-927C-CD9548560A11}"/>
              </a:ext>
            </a:extLst>
          </p:cNvPr>
          <p:cNvSpPr/>
          <p:nvPr/>
        </p:nvSpPr>
        <p:spPr>
          <a:xfrm>
            <a:off x="2040468" y="5460772"/>
            <a:ext cx="4900226" cy="523220"/>
          </a:xfrm>
          <a:prstGeom prst="borderCallout1">
            <a:avLst>
              <a:gd name="adj1" fmla="val 68045"/>
              <a:gd name="adj2" fmla="val 102164"/>
              <a:gd name="adj3" fmla="val 43685"/>
              <a:gd name="adj4" fmla="val 111405"/>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New build data is only available for 3 beds in East Cambs. These require an income of between around £55K and £65K</a:t>
            </a:r>
          </a:p>
        </p:txBody>
      </p:sp>
      <p:sp>
        <p:nvSpPr>
          <p:cNvPr id="11" name="Slide Number Placeholder 4">
            <a:extLst>
              <a:ext uri="{FF2B5EF4-FFF2-40B4-BE49-F238E27FC236}">
                <a16:creationId xmlns:a16="http://schemas.microsoft.com/office/drawing/2014/main" id="{B6BE2F6F-DD53-4E0B-985C-AF84CAE6A356}"/>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37</a:t>
            </a:fld>
            <a:endParaRPr lang="en-US" dirty="0"/>
          </a:p>
        </p:txBody>
      </p:sp>
    </p:spTree>
    <p:extLst>
      <p:ext uri="{BB962C8B-B14F-4D97-AF65-F5344CB8AC3E}">
        <p14:creationId xmlns:p14="http://schemas.microsoft.com/office/powerpoint/2010/main" val="19128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F6B8F1-036B-763E-209F-5269A6147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CBF8D0A8-C7AA-CD38-6C5B-627A74016939}"/>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 name="Straight Connector 3">
            <a:extLst>
              <a:ext uri="{FF2B5EF4-FFF2-40B4-BE49-F238E27FC236}">
                <a16:creationId xmlns:a16="http://schemas.microsoft.com/office/drawing/2014/main" id="{2DC168AD-D1EC-B388-C337-4C06FAFA8F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AB05BFF-1FD4-6D68-D434-12F947FBA17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 name="Rectangle 5">
            <a:extLst>
              <a:ext uri="{FF2B5EF4-FFF2-40B4-BE49-F238E27FC236}">
                <a16:creationId xmlns:a16="http://schemas.microsoft.com/office/drawing/2014/main" id="{2EDF1F37-FF88-70E2-7E77-B8544AE3F8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EC06236-052A-0435-AF07-E40D282B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Rectangle 7">
            <a:extLst>
              <a:ext uri="{FF2B5EF4-FFF2-40B4-BE49-F238E27FC236}">
                <a16:creationId xmlns:a16="http://schemas.microsoft.com/office/drawing/2014/main" id="{D21CB8AE-804E-FA32-2339-FE07126F1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931A3F0-DC79-0B06-69F1-79CFA4E1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978C4A4-028A-D2FC-8248-0AF0287D5C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1B1D0567-EDF2-9121-9626-FE829D0BE883}"/>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8E3BA80A-1798-71C6-0B02-357C46771A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5" name="Slide Number Placeholder 4">
            <a:extLst>
              <a:ext uri="{FF2B5EF4-FFF2-40B4-BE49-F238E27FC236}">
                <a16:creationId xmlns:a16="http://schemas.microsoft.com/office/drawing/2014/main" id="{7D947494-1915-0EE9-E50B-10D14BDF5C9D}"/>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38</a:t>
            </a:fld>
            <a:endParaRPr lang="en-US" dirty="0"/>
          </a:p>
        </p:txBody>
      </p:sp>
      <p:sp>
        <p:nvSpPr>
          <p:cNvPr id="16" name="Title 1">
            <a:extLst>
              <a:ext uri="{FF2B5EF4-FFF2-40B4-BE49-F238E27FC236}">
                <a16:creationId xmlns:a16="http://schemas.microsoft.com/office/drawing/2014/main" id="{9D2671A2-DD40-DFCB-7F86-034D47EBCA3D}"/>
              </a:ext>
            </a:extLst>
          </p:cNvPr>
          <p:cNvSpPr txBox="1">
            <a:spLocks/>
          </p:cNvSpPr>
          <p:nvPr/>
        </p:nvSpPr>
        <p:spPr>
          <a:xfrm>
            <a:off x="1535372" y="1038740"/>
            <a:ext cx="9099255" cy="2537251"/>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7200" dirty="0">
                <a:solidFill>
                  <a:srgbClr val="454545"/>
                </a:solidFill>
              </a:rPr>
              <a:t>housing market diagrams</a:t>
            </a:r>
          </a:p>
        </p:txBody>
      </p:sp>
      <p:sp>
        <p:nvSpPr>
          <p:cNvPr id="17" name="Text Placeholder 2">
            <a:extLst>
              <a:ext uri="{FF2B5EF4-FFF2-40B4-BE49-F238E27FC236}">
                <a16:creationId xmlns:a16="http://schemas.microsoft.com/office/drawing/2014/main" id="{14923062-49D8-CA78-3830-2780E3DBB12E}"/>
              </a:ext>
            </a:extLst>
          </p:cNvPr>
          <p:cNvSpPr txBox="1">
            <a:spLocks/>
          </p:cNvSpPr>
          <p:nvPr/>
        </p:nvSpPr>
        <p:spPr>
          <a:xfrm>
            <a:off x="1535372" y="3575990"/>
            <a:ext cx="9120954" cy="1448855"/>
          </a:xfrm>
          <a:prstGeom prst="rect">
            <a:avLst/>
          </a:prstGeom>
        </p:spPr>
        <p:txBody>
          <a:bodyPr vert="horz" lIns="91440" tIns="91440" rIns="91440" bIns="91440" rtlCol="0">
            <a:normAutofit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ctr"/>
            <a:r>
              <a:rPr lang="en-GB" cap="all" dirty="0">
                <a:solidFill>
                  <a:schemeClr val="accent1"/>
                </a:solidFill>
              </a:rPr>
              <a:t>the scale and cost of housing</a:t>
            </a:r>
          </a:p>
          <a:p>
            <a:pPr algn="ctr"/>
            <a:r>
              <a:rPr lang="en-GB" cap="all" dirty="0">
                <a:solidFill>
                  <a:schemeClr val="accent1"/>
                </a:solidFill>
              </a:rPr>
              <a:t>Introducing the staircase FOR 1, 2 &amp; 3 beds</a:t>
            </a:r>
          </a:p>
          <a:p>
            <a:pPr algn="ctr"/>
            <a:r>
              <a:rPr lang="en-GB" cap="all" dirty="0">
                <a:solidFill>
                  <a:schemeClr val="accent1"/>
                </a:solidFill>
              </a:rPr>
              <a:t>Comparing broad tenures &amp; pay scales</a:t>
            </a:r>
            <a:endParaRPr lang="en-US" cap="all" dirty="0">
              <a:solidFill>
                <a:schemeClr val="accent1"/>
              </a:solidFill>
            </a:endParaRPr>
          </a:p>
        </p:txBody>
      </p:sp>
      <p:sp>
        <p:nvSpPr>
          <p:cNvPr id="11" name="Footer Placeholder 3">
            <a:extLst>
              <a:ext uri="{FF2B5EF4-FFF2-40B4-BE49-F238E27FC236}">
                <a16:creationId xmlns:a16="http://schemas.microsoft.com/office/drawing/2014/main" id="{61005D80-C76B-1AEA-5263-90CB5F48FE9D}"/>
              </a:ext>
            </a:extLst>
          </p:cNvPr>
          <p:cNvSpPr>
            <a:spLocks noGrp="1"/>
          </p:cNvSpPr>
          <p:nvPr>
            <p:ph type="ftr" sz="quarter" idx="11"/>
          </p:nvPr>
        </p:nvSpPr>
        <p:spPr>
          <a:xfrm>
            <a:off x="0" y="6548799"/>
            <a:ext cx="4973915" cy="309201"/>
          </a:xfrm>
        </p:spPr>
        <p:txBody>
          <a:bodyPr/>
          <a:lstStyle/>
          <a:p>
            <a:r>
              <a:rPr lang="en-US" spc="200" dirty="0">
                <a:solidFill>
                  <a:schemeClr val="bg1"/>
                </a:solidFill>
              </a:rPr>
              <a:t>East Cambridgeshire</a:t>
            </a:r>
          </a:p>
        </p:txBody>
      </p:sp>
    </p:spTree>
    <p:extLst>
      <p:ext uri="{BB962C8B-B14F-4D97-AF65-F5344CB8AC3E}">
        <p14:creationId xmlns:p14="http://schemas.microsoft.com/office/powerpoint/2010/main" val="38611318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7">
            <a:extLst>
              <a:ext uri="{FF2B5EF4-FFF2-40B4-BE49-F238E27FC236}">
                <a16:creationId xmlns:a16="http://schemas.microsoft.com/office/drawing/2014/main" id="{C728A4E0-C0E9-9830-812F-916927FFD87E}"/>
              </a:ext>
            </a:extLst>
          </p:cNvPr>
          <p:cNvGraphicFramePr>
            <a:graphicFrameLocks noGrp="1"/>
          </p:cNvGraphicFramePr>
          <p:nvPr>
            <p:extLst>
              <p:ext uri="{D42A27DB-BD31-4B8C-83A1-F6EECF244321}">
                <p14:modId xmlns:p14="http://schemas.microsoft.com/office/powerpoint/2010/main" val="2198031732"/>
              </p:ext>
            </p:extLst>
          </p:nvPr>
        </p:nvGraphicFramePr>
        <p:xfrm>
          <a:off x="592183" y="1053827"/>
          <a:ext cx="10788495" cy="4972223"/>
        </p:xfrm>
        <a:graphic>
          <a:graphicData uri="http://schemas.openxmlformats.org/drawingml/2006/table">
            <a:tbl>
              <a:tblPr firstRow="1" bandRow="1">
                <a:tableStyleId>{69012ECD-51FC-41F1-AA8D-1B2483CD663E}</a:tableStyleId>
              </a:tblPr>
              <a:tblGrid>
                <a:gridCol w="3432201">
                  <a:extLst>
                    <a:ext uri="{9D8B030D-6E8A-4147-A177-3AD203B41FA5}">
                      <a16:colId xmlns:a16="http://schemas.microsoft.com/office/drawing/2014/main" val="3927090664"/>
                    </a:ext>
                  </a:extLst>
                </a:gridCol>
                <a:gridCol w="5640860">
                  <a:extLst>
                    <a:ext uri="{9D8B030D-6E8A-4147-A177-3AD203B41FA5}">
                      <a16:colId xmlns:a16="http://schemas.microsoft.com/office/drawing/2014/main" val="3051318368"/>
                    </a:ext>
                  </a:extLst>
                </a:gridCol>
                <a:gridCol w="1715434">
                  <a:extLst>
                    <a:ext uri="{9D8B030D-6E8A-4147-A177-3AD203B41FA5}">
                      <a16:colId xmlns:a16="http://schemas.microsoft.com/office/drawing/2014/main" val="1344021028"/>
                    </a:ext>
                  </a:extLst>
                </a:gridCol>
              </a:tblGrid>
              <a:tr h="2794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Sources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Links</a:t>
                      </a:r>
                    </a:p>
                  </a:txBody>
                  <a:tcPr/>
                </a:tc>
                <a:tc>
                  <a:txBody>
                    <a:bodyPr/>
                    <a:lstStyle/>
                    <a:p>
                      <a:r>
                        <a:rPr lang="en-GB" sz="1200" dirty="0"/>
                        <a:t>Dates</a:t>
                      </a:r>
                    </a:p>
                  </a:txBody>
                  <a:tcPr/>
                </a:tc>
                <a:extLst>
                  <a:ext uri="{0D108BD9-81ED-4DB2-BD59-A6C34878D82A}">
                    <a16:rowId xmlns:a16="http://schemas.microsoft.com/office/drawing/2014/main" val="3923115101"/>
                  </a:ext>
                </a:extLst>
              </a:tr>
              <a:tr h="249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diamond-o-grams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see slide 27</a:t>
                      </a:r>
                      <a:endParaRPr lang="en-GB" sz="1200" b="0" dirty="0">
                        <a:latin typeface="+mn-lt"/>
                      </a:endParaRPr>
                    </a:p>
                  </a:txBody>
                  <a:tcPr/>
                </a:tc>
                <a:tc>
                  <a:txBody>
                    <a:bodyPr/>
                    <a:lstStyle/>
                    <a:p>
                      <a:r>
                        <a:rPr lang="en-GB" sz="1200" dirty="0"/>
                        <a:t>2020-21</a:t>
                      </a:r>
                    </a:p>
                  </a:txBody>
                  <a:tcPr/>
                </a:tc>
                <a:extLst>
                  <a:ext uri="{0D108BD9-81ED-4DB2-BD59-A6C34878D82A}">
                    <a16:rowId xmlns:a16="http://schemas.microsoft.com/office/drawing/2014/main" val="1359836882"/>
                  </a:ext>
                </a:extLst>
              </a:tr>
              <a:tr h="4641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Number and % of dwellings in each broad tenure group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see slide 40</a:t>
                      </a:r>
                      <a:endParaRPr lang="en-GB" sz="1200" b="0" dirty="0">
                        <a:solidFill>
                          <a:srgbClr val="FF0000"/>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2020-21</a:t>
                      </a:r>
                    </a:p>
                  </a:txBody>
                  <a:tcPr/>
                </a:tc>
                <a:extLst>
                  <a:ext uri="{0D108BD9-81ED-4DB2-BD59-A6C34878D82A}">
                    <a16:rowId xmlns:a16="http://schemas.microsoft.com/office/drawing/2014/main" val="2085590287"/>
                  </a:ext>
                </a:extLst>
              </a:tr>
              <a:tr h="293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Payscales:</a:t>
                      </a:r>
                    </a:p>
                  </a:txBody>
                  <a:tcPr>
                    <a:solidFill>
                      <a:schemeClr val="accent1">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latin typeface="+mn-lt"/>
                      </a:endParaRPr>
                    </a:p>
                  </a:txBody>
                  <a:tcPr>
                    <a:solidFill>
                      <a:schemeClr val="accent1">
                        <a:lumMod val="60000"/>
                        <a:lumOff val="40000"/>
                      </a:schemeClr>
                    </a:solidFill>
                  </a:tcPr>
                </a:tc>
                <a:tc>
                  <a:txBody>
                    <a:bodyPr/>
                    <a:lstStyle/>
                    <a:p>
                      <a:endParaRPr lang="en-GB" sz="1200" dirty="0"/>
                    </a:p>
                  </a:txBody>
                  <a:tcPr>
                    <a:solidFill>
                      <a:schemeClr val="accent1">
                        <a:lumMod val="60000"/>
                        <a:lumOff val="40000"/>
                      </a:schemeClr>
                    </a:solidFill>
                  </a:tcPr>
                </a:tc>
                <a:extLst>
                  <a:ext uri="{0D108BD9-81ED-4DB2-BD59-A6C34878D82A}">
                    <a16:rowId xmlns:a16="http://schemas.microsoft.com/office/drawing/2014/main" val="781102600"/>
                  </a:ext>
                </a:extLst>
              </a:tr>
              <a:tr h="4641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Teachers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hlinkClick r:id="rId2"/>
                        </a:rPr>
                        <a:t>https://getintoteaching.education.gov.uk/salaries-and-benefits</a:t>
                      </a:r>
                      <a:r>
                        <a:rPr lang="en-GB" sz="1200" b="0" dirty="0">
                          <a:latin typeface="+mn-lt"/>
                        </a:rPr>
                        <a:t> </a:t>
                      </a:r>
                    </a:p>
                  </a:txBody>
                  <a:tcPr/>
                </a:tc>
                <a:tc>
                  <a:txBody>
                    <a:bodyPr/>
                    <a:lstStyle/>
                    <a:p>
                      <a:r>
                        <a:rPr lang="en-GB" sz="1200" dirty="0"/>
                        <a:t>April 2021+</a:t>
                      </a:r>
                    </a:p>
                  </a:txBody>
                  <a:tcPr/>
                </a:tc>
                <a:extLst>
                  <a:ext uri="{0D108BD9-81ED-4DB2-BD59-A6C34878D82A}">
                    <a16:rowId xmlns:a16="http://schemas.microsoft.com/office/drawing/2014/main" val="2279856294"/>
                  </a:ext>
                </a:extLst>
              </a:tr>
              <a:tr h="3550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Health service “agenda for change”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3"/>
                        </a:rPr>
                        <a:t>Agenda for change - pay rates | Health Careers</a:t>
                      </a:r>
                      <a:endParaRPr lang="en-GB" sz="1200" b="0" i="0" u="sng" strike="noStrike" dirty="0">
                        <a:solidFill>
                          <a:srgbClr val="EE7B08"/>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2022</a:t>
                      </a:r>
                    </a:p>
                  </a:txBody>
                  <a:tcPr/>
                </a:tc>
                <a:extLst>
                  <a:ext uri="{0D108BD9-81ED-4DB2-BD59-A6C34878D82A}">
                    <a16:rowId xmlns:a16="http://schemas.microsoft.com/office/drawing/2014/main" val="3682887777"/>
                  </a:ext>
                </a:extLst>
              </a:tr>
              <a:tr h="2986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Minimum and living wage rates	</a:t>
                      </a:r>
                      <a:endParaRPr lang="en-US" sz="1200" dirty="0"/>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b="0" dirty="0">
                          <a:latin typeface="+mn-lt"/>
                          <a:hlinkClick r:id="rId4"/>
                        </a:rPr>
                        <a:t>https://www.gov.uk/national-minimum-wage-rates</a:t>
                      </a:r>
                      <a:r>
                        <a:rPr lang="en-US" sz="1200" b="0" dirty="0">
                          <a:latin typeface="+mn-lt"/>
                        </a:rPr>
                        <a:t> </a:t>
                      </a:r>
                      <a:endParaRPr lang="en-GB" sz="12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2021/22</a:t>
                      </a:r>
                    </a:p>
                  </a:txBody>
                  <a:tcPr/>
                </a:tc>
                <a:extLst>
                  <a:ext uri="{0D108BD9-81ED-4DB2-BD59-A6C34878D82A}">
                    <a16:rowId xmlns:a16="http://schemas.microsoft.com/office/drawing/2014/main" val="820158824"/>
                  </a:ext>
                </a:extLst>
              </a:tr>
              <a:tr h="2986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State pension		</a:t>
                      </a:r>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b="0" i="0" u="sng" strike="noStrike" dirty="0">
                          <a:solidFill>
                            <a:srgbClr val="EE7B08"/>
                          </a:solidFill>
                          <a:effectLst/>
                          <a:latin typeface="+mn-lt"/>
                          <a:hlinkClick r:id="rId5"/>
                        </a:rPr>
                        <a:t>The new State Pension amount - What you'll get | Age UK</a:t>
                      </a:r>
                      <a:endParaRPr lang="en-GB" sz="1200" b="0" i="0" u="sng" strike="noStrike" dirty="0">
                        <a:solidFill>
                          <a:srgbClr val="EE7B08"/>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Mar-22</a:t>
                      </a:r>
                    </a:p>
                  </a:txBody>
                  <a:tcPr/>
                </a:tc>
                <a:extLst>
                  <a:ext uri="{0D108BD9-81ED-4DB2-BD59-A6C34878D82A}">
                    <a16:rowId xmlns:a16="http://schemas.microsoft.com/office/drawing/2014/main" val="2896524033"/>
                  </a:ext>
                </a:extLst>
              </a:tr>
              <a:tr h="3665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Selection of public sector salaries</a:t>
                      </a:r>
                      <a:endParaRPr lang="en-US" sz="1200" dirty="0"/>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b="0" i="0" u="sng" strike="noStrike" dirty="0">
                          <a:solidFill>
                            <a:srgbClr val="EE7B08"/>
                          </a:solidFill>
                          <a:effectLst/>
                          <a:latin typeface="+mn-lt"/>
                          <a:hlinkClick r:id="rId6"/>
                        </a:rPr>
                        <a:t>Explore careers | National Careers Service</a:t>
                      </a:r>
                      <a:endParaRPr lang="en-GB" sz="1200" b="0" i="0" u="sng" strike="noStrike" dirty="0">
                        <a:solidFill>
                          <a:srgbClr val="EE7B08"/>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2020/21</a:t>
                      </a:r>
                    </a:p>
                  </a:txBody>
                  <a:tcPr/>
                </a:tc>
                <a:extLst>
                  <a:ext uri="{0D108BD9-81ED-4DB2-BD59-A6C34878D82A}">
                    <a16:rowId xmlns:a16="http://schemas.microsoft.com/office/drawing/2014/main" val="1388084243"/>
                  </a:ext>
                </a:extLst>
              </a:tr>
              <a:tr h="768126">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dirty="0"/>
                        <a:t>Care workers		</a:t>
                      </a:r>
                    </a:p>
                    <a:p>
                      <a:pPr marL="0" lvl="1" indent="0" defTabSz="914400">
                        <a:lnSpc>
                          <a:spcPct val="120000"/>
                        </a:lnSpc>
                        <a:spcAft>
                          <a:spcPts val="600"/>
                        </a:spcAft>
                        <a:buClr>
                          <a:schemeClr val="accent1"/>
                        </a:buClr>
                        <a:buSzPct val="100000"/>
                        <a:buFont typeface="Arial" panose="020B0604020202020204" pitchFamily="34" charset="0"/>
                        <a:buNone/>
                      </a:pPr>
                      <a:endParaRPr lang="en-US" sz="1200" dirty="0"/>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b="0" dirty="0">
                          <a:latin typeface="+mn-lt"/>
                          <a:hlinkClick r:id="rId7"/>
                        </a:rPr>
                        <a:t>https://www.skillsforcare.org.uk/Adult-Social-Care-Workforce-Data/Workforce-intelligence/publications/local-information/My-local-authority-area.aspx</a:t>
                      </a:r>
                      <a:endParaRPr lang="en-GB" sz="12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2021/22</a:t>
                      </a:r>
                    </a:p>
                  </a:txBody>
                  <a:tcPr/>
                </a:tc>
                <a:extLst>
                  <a:ext uri="{0D108BD9-81ED-4DB2-BD59-A6C34878D82A}">
                    <a16:rowId xmlns:a16="http://schemas.microsoft.com/office/drawing/2014/main" val="232106242"/>
                  </a:ext>
                </a:extLst>
              </a:tr>
              <a:tr h="298694">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dirty="0"/>
                        <a:t>Working hours		</a:t>
                      </a:r>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b="0" dirty="0">
                          <a:latin typeface="+mn-lt"/>
                          <a:hlinkClick r:id="rId8"/>
                        </a:rPr>
                        <a:t>https://clockify.me/working-hours</a:t>
                      </a:r>
                      <a:r>
                        <a:rPr lang="en-GB" sz="1200" b="0" dirty="0">
                          <a:latin typeface="+mn-lt"/>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2021</a:t>
                      </a:r>
                    </a:p>
                  </a:txBody>
                  <a:tcPr/>
                </a:tc>
                <a:extLst>
                  <a:ext uri="{0D108BD9-81ED-4DB2-BD59-A6C34878D82A}">
                    <a16:rowId xmlns:a16="http://schemas.microsoft.com/office/drawing/2014/main" val="1724192025"/>
                  </a:ext>
                </a:extLst>
              </a:tr>
              <a:tr h="298694">
                <a:tc gridSpan="3">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US" sz="1200" dirty="0"/>
                        <a:t>Note: the term Private Registered Provider was used in the context section, this can be taken to also mean Housing Associations (HA) in this section</a:t>
                      </a:r>
                      <a:endParaRPr lang="en-US" sz="1200" b="0" dirty="0">
                        <a:latin typeface="+mn-lt"/>
                      </a:endParaRPr>
                    </a:p>
                  </a:txBody>
                  <a:tcPr/>
                </a:tc>
                <a:tc hMerge="1">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endParaRPr lang="en-GB" sz="1200" b="0" dirty="0">
                        <a:latin typeface="+mn-lt"/>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a:tc>
                <a:extLst>
                  <a:ext uri="{0D108BD9-81ED-4DB2-BD59-A6C34878D82A}">
                    <a16:rowId xmlns:a16="http://schemas.microsoft.com/office/drawing/2014/main" val="1464616038"/>
                  </a:ext>
                </a:extLst>
              </a:tr>
              <a:tr h="298694">
                <a:tc gridSpan="3">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US" sz="1200" b="0" dirty="0">
                          <a:latin typeface="+mn-lt"/>
                        </a:rPr>
                        <a:t>Note about payscales: </a:t>
                      </a:r>
                      <a:r>
                        <a:rPr lang="en-GB" sz="1200" dirty="0"/>
                        <a:t>Annual pay rates are based on quoted salary levels (so may not compare well with CACI income data). We assume full time working although some households will have incomes from more than one earner, and some will have income from one or more part time jobs. </a:t>
                      </a:r>
                      <a:endParaRPr lang="en-US" sz="1200" b="0" dirty="0">
                        <a:latin typeface="+mn-lt"/>
                      </a:endParaRP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43226234"/>
                  </a:ext>
                </a:extLst>
              </a:tr>
            </a:tbl>
          </a:graphicData>
        </a:graphic>
      </p:graphicFrame>
      <p:sp>
        <p:nvSpPr>
          <p:cNvPr id="3" name="Title 2">
            <a:extLst>
              <a:ext uri="{FF2B5EF4-FFF2-40B4-BE49-F238E27FC236}">
                <a16:creationId xmlns:a16="http://schemas.microsoft.com/office/drawing/2014/main" id="{60353107-BDC3-B780-6AD1-039CF5E4142B}"/>
              </a:ext>
            </a:extLst>
          </p:cNvPr>
          <p:cNvSpPr txBox="1">
            <a:spLocks/>
          </p:cNvSpPr>
          <p:nvPr/>
        </p:nvSpPr>
        <p:spPr>
          <a:xfrm>
            <a:off x="592183" y="1"/>
            <a:ext cx="10462671" cy="975359"/>
          </a:xfrm>
          <a:prstGeom prst="rect">
            <a:avLst/>
          </a:prstGeom>
        </p:spPr>
        <p:txBody>
          <a:bodyPr anchor="ct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Data used for diagrams</a:t>
            </a:r>
          </a:p>
        </p:txBody>
      </p:sp>
      <p:sp>
        <p:nvSpPr>
          <p:cNvPr id="4" name="Slide Number Placeholder 4">
            <a:extLst>
              <a:ext uri="{FF2B5EF4-FFF2-40B4-BE49-F238E27FC236}">
                <a16:creationId xmlns:a16="http://schemas.microsoft.com/office/drawing/2014/main" id="{4C0570FC-375F-304B-6B9A-FB5C5F77FBE7}"/>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39</a:t>
            </a:fld>
            <a:endParaRPr lang="en-US" dirty="0"/>
          </a:p>
        </p:txBody>
      </p:sp>
      <p:sp>
        <p:nvSpPr>
          <p:cNvPr id="5" name="Footer Placeholder 3">
            <a:extLst>
              <a:ext uri="{FF2B5EF4-FFF2-40B4-BE49-F238E27FC236}">
                <a16:creationId xmlns:a16="http://schemas.microsoft.com/office/drawing/2014/main" id="{2ACCF614-EA29-D52D-3E25-17D46A340EE6}"/>
              </a:ext>
            </a:extLst>
          </p:cNvPr>
          <p:cNvSpPr>
            <a:spLocks noGrp="1"/>
          </p:cNvSpPr>
          <p:nvPr>
            <p:ph type="ftr" sz="quarter" idx="11"/>
          </p:nvPr>
        </p:nvSpPr>
        <p:spPr>
          <a:xfrm>
            <a:off x="0" y="6548799"/>
            <a:ext cx="4973915" cy="309201"/>
          </a:xfrm>
        </p:spPr>
        <p:txBody>
          <a:bodyPr/>
          <a:lstStyle/>
          <a:p>
            <a:r>
              <a:rPr lang="en-US" spc="200" dirty="0">
                <a:solidFill>
                  <a:schemeClr val="bg1"/>
                </a:solidFill>
              </a:rPr>
              <a:t>East Cambridgeshire</a:t>
            </a:r>
          </a:p>
        </p:txBody>
      </p:sp>
    </p:spTree>
    <p:extLst>
      <p:ext uri="{BB962C8B-B14F-4D97-AF65-F5344CB8AC3E}">
        <p14:creationId xmlns:p14="http://schemas.microsoft.com/office/powerpoint/2010/main" val="1791168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87E96B-85D6-47D6-677B-FBB920B06B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840E3065-1E99-EEB8-F726-8B46DEF37611}"/>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 name="Straight Connector 3">
            <a:extLst>
              <a:ext uri="{FF2B5EF4-FFF2-40B4-BE49-F238E27FC236}">
                <a16:creationId xmlns:a16="http://schemas.microsoft.com/office/drawing/2014/main" id="{063216BD-5F2C-2DAB-7012-04C5C976D7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E39028A-C659-C496-E5E1-B7FDF381000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 name="Rectangle 5">
            <a:extLst>
              <a:ext uri="{FF2B5EF4-FFF2-40B4-BE49-F238E27FC236}">
                <a16:creationId xmlns:a16="http://schemas.microsoft.com/office/drawing/2014/main" id="{66092D5E-6E2E-CE77-C1B8-44F298E44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62A9D3A-6D54-A6EC-EE88-3FDF0ECCD3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Rectangle 7">
            <a:extLst>
              <a:ext uri="{FF2B5EF4-FFF2-40B4-BE49-F238E27FC236}">
                <a16:creationId xmlns:a16="http://schemas.microsoft.com/office/drawing/2014/main" id="{4EF86990-83F7-4611-266F-1444D40B5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EFD800E-0E6A-870A-B913-E9699001F2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2ED1A09-DCB0-AA65-EAC2-72B55FCD60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AC72C567-EE72-0EC8-ED4F-EEC74A78D419}"/>
              </a:ext>
            </a:extLst>
          </p:cNvPr>
          <p:cNvSpPr txBox="1">
            <a:spLocks/>
          </p:cNvSpPr>
          <p:nvPr/>
        </p:nvSpPr>
        <p:spPr>
          <a:xfrm>
            <a:off x="1557071" y="1584552"/>
            <a:ext cx="9099255" cy="2537251"/>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7200" dirty="0">
                <a:solidFill>
                  <a:srgbClr val="454545"/>
                </a:solidFill>
              </a:rPr>
              <a:t>Context</a:t>
            </a:r>
          </a:p>
        </p:txBody>
      </p:sp>
      <p:sp>
        <p:nvSpPr>
          <p:cNvPr id="12" name="Text Placeholder 2">
            <a:extLst>
              <a:ext uri="{FF2B5EF4-FFF2-40B4-BE49-F238E27FC236}">
                <a16:creationId xmlns:a16="http://schemas.microsoft.com/office/drawing/2014/main" id="{55D60B7C-B13E-6B30-0F6D-9F70AD867D83}"/>
              </a:ext>
            </a:extLst>
          </p:cNvPr>
          <p:cNvSpPr txBox="1">
            <a:spLocks/>
          </p:cNvSpPr>
          <p:nvPr/>
        </p:nvSpPr>
        <p:spPr>
          <a:xfrm>
            <a:off x="1535372" y="3517113"/>
            <a:ext cx="9120954" cy="1446774"/>
          </a:xfrm>
          <a:prstGeom prst="rect">
            <a:avLst/>
          </a:prstGeom>
        </p:spPr>
        <p:txBody>
          <a:bodyPr vert="horz" lIns="91440" tIns="91440" rIns="91440" bIns="91440" rtlCol="0">
            <a:normAutofit fontScale="70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285750" indent="-285750" algn="ctr"/>
            <a:r>
              <a:rPr lang="en-GB" cap="all" dirty="0">
                <a:solidFill>
                  <a:schemeClr val="accent1"/>
                </a:solidFill>
              </a:rPr>
              <a:t>Tenure of dwellings</a:t>
            </a:r>
          </a:p>
          <a:p>
            <a:pPr marL="285750" indent="-285750" algn="ctr"/>
            <a:r>
              <a:rPr lang="en-GB" cap="all" dirty="0">
                <a:solidFill>
                  <a:schemeClr val="accent1"/>
                </a:solidFill>
              </a:rPr>
              <a:t>Household and family type</a:t>
            </a:r>
          </a:p>
          <a:p>
            <a:pPr marL="285750" indent="-285750" algn="ctr"/>
            <a:r>
              <a:rPr lang="en-GB" cap="all" dirty="0">
                <a:solidFill>
                  <a:schemeClr val="accent1"/>
                </a:solidFill>
              </a:rPr>
              <a:t>HOUSEHOLD Tenure and beds</a:t>
            </a:r>
          </a:p>
          <a:p>
            <a:pPr marL="285750" indent="-285750" algn="ctr"/>
            <a:r>
              <a:rPr lang="en-GB" cap="all" dirty="0">
                <a:solidFill>
                  <a:schemeClr val="accent1"/>
                </a:solidFill>
              </a:rPr>
              <a:t>LIKELY MOVERS</a:t>
            </a:r>
            <a:endParaRPr lang="en-US" cap="all" dirty="0">
              <a:solidFill>
                <a:schemeClr val="accent1"/>
              </a:solidFill>
            </a:endParaRPr>
          </a:p>
        </p:txBody>
      </p:sp>
      <p:pic>
        <p:nvPicPr>
          <p:cNvPr id="13" name="Picture 12">
            <a:extLst>
              <a:ext uri="{FF2B5EF4-FFF2-40B4-BE49-F238E27FC236}">
                <a16:creationId xmlns:a16="http://schemas.microsoft.com/office/drawing/2014/main" id="{A6DDB2CC-CD41-7A44-69FA-655CB8A18616}"/>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5F77F3EE-D0D3-6ACD-70C2-5F311109F9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5" name="Slide Number Placeholder 4">
            <a:extLst>
              <a:ext uri="{FF2B5EF4-FFF2-40B4-BE49-F238E27FC236}">
                <a16:creationId xmlns:a16="http://schemas.microsoft.com/office/drawing/2014/main" id="{1D054613-0522-F185-3A4E-196107286B32}"/>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a:t>
            </a:fld>
            <a:endParaRPr lang="en-US" dirty="0"/>
          </a:p>
        </p:txBody>
      </p:sp>
      <p:sp>
        <p:nvSpPr>
          <p:cNvPr id="16" name="Footer Placeholder 3">
            <a:extLst>
              <a:ext uri="{FF2B5EF4-FFF2-40B4-BE49-F238E27FC236}">
                <a16:creationId xmlns:a16="http://schemas.microsoft.com/office/drawing/2014/main" id="{79F493B6-B2A4-9D0E-085B-AB5AE6DD7826}"/>
              </a:ext>
            </a:extLst>
          </p:cNvPr>
          <p:cNvSpPr>
            <a:spLocks noGrp="1"/>
          </p:cNvSpPr>
          <p:nvPr>
            <p:ph type="ftr" sz="quarter" idx="11"/>
          </p:nvPr>
        </p:nvSpPr>
        <p:spPr>
          <a:xfrm>
            <a:off x="0" y="6548799"/>
            <a:ext cx="4973915" cy="309201"/>
          </a:xfrm>
        </p:spPr>
        <p:txBody>
          <a:bodyPr/>
          <a:lstStyle/>
          <a:p>
            <a:r>
              <a:rPr lang="en-US" spc="200" dirty="0">
                <a:solidFill>
                  <a:schemeClr val="bg1"/>
                </a:solidFill>
              </a:rPr>
              <a:t>East Cambridgeshire</a:t>
            </a:r>
          </a:p>
        </p:txBody>
      </p:sp>
    </p:spTree>
    <p:extLst>
      <p:ext uri="{BB962C8B-B14F-4D97-AF65-F5344CB8AC3E}">
        <p14:creationId xmlns:p14="http://schemas.microsoft.com/office/powerpoint/2010/main" val="2675955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8A90F35-9F36-AB67-D500-DE8A1EE286A9}"/>
              </a:ext>
            </a:extLst>
          </p:cNvPr>
          <p:cNvPicPr>
            <a:picLocks noChangeAspect="1"/>
          </p:cNvPicPr>
          <p:nvPr/>
        </p:nvPicPr>
        <p:blipFill rotWithShape="1">
          <a:blip r:embed="rId2"/>
          <a:srcRect l="9225" t="40000" r="10600" b="18000"/>
          <a:stretch/>
        </p:blipFill>
        <p:spPr>
          <a:xfrm>
            <a:off x="142579" y="1700785"/>
            <a:ext cx="11885081" cy="3502152"/>
          </a:xfrm>
          <a:prstGeom prst="rect">
            <a:avLst/>
          </a:prstGeom>
        </p:spPr>
      </p:pic>
      <p:sp>
        <p:nvSpPr>
          <p:cNvPr id="2" name="Title 1">
            <a:extLst>
              <a:ext uri="{FF2B5EF4-FFF2-40B4-BE49-F238E27FC236}">
                <a16:creationId xmlns:a16="http://schemas.microsoft.com/office/drawing/2014/main" id="{6F8048A3-17BE-46F5-B84F-46549F2FF329}"/>
              </a:ext>
            </a:extLst>
          </p:cNvPr>
          <p:cNvSpPr>
            <a:spLocks noGrp="1"/>
          </p:cNvSpPr>
          <p:nvPr>
            <p:ph type="title"/>
          </p:nvPr>
        </p:nvSpPr>
        <p:spPr>
          <a:xfrm>
            <a:off x="166852" y="213752"/>
            <a:ext cx="7748328" cy="1270870"/>
          </a:xfrm>
        </p:spPr>
        <p:txBody>
          <a:bodyPr vert="horz" lIns="91440" tIns="45720" rIns="91440" bIns="45720" rtlCol="0" anchor="ctr">
            <a:normAutofit/>
          </a:bodyPr>
          <a:lstStyle/>
          <a:p>
            <a:r>
              <a:rPr lang="en-US" sz="3600" dirty="0"/>
              <a:t>Scale &amp; cost of housing</a:t>
            </a:r>
          </a:p>
        </p:txBody>
      </p:sp>
      <p:sp>
        <p:nvSpPr>
          <p:cNvPr id="10" name="TextBox 9">
            <a:extLst>
              <a:ext uri="{FF2B5EF4-FFF2-40B4-BE49-F238E27FC236}">
                <a16:creationId xmlns:a16="http://schemas.microsoft.com/office/drawing/2014/main" id="{F8B0C763-24AC-4371-9E7C-35FD6CC0D1D6}"/>
              </a:ext>
            </a:extLst>
          </p:cNvPr>
          <p:cNvSpPr txBox="1"/>
          <p:nvPr/>
        </p:nvSpPr>
        <p:spPr>
          <a:xfrm>
            <a:off x="163220" y="6158754"/>
            <a:ext cx="11692779" cy="479114"/>
          </a:xfrm>
          <a:prstGeom prst="rect">
            <a:avLst/>
          </a:prstGeom>
        </p:spPr>
        <p:txBody>
          <a:bodyPr vert="horz" lIns="91440" tIns="45720" rIns="91440" bIns="45720" rtlCol="0" anchor="ctr">
            <a:noAutofit/>
          </a:bodyPr>
          <a:lstStyle/>
          <a:p>
            <a:pPr algn="ctr" defTabSz="914400"/>
            <a:endParaRPr lang="en-US" sz="1400" dirty="0">
              <a:solidFill>
                <a:schemeClr val="bg1"/>
              </a:solidFill>
            </a:endParaRPr>
          </a:p>
        </p:txBody>
      </p:sp>
      <p:sp>
        <p:nvSpPr>
          <p:cNvPr id="5" name="Footer Placeholder 3">
            <a:extLst>
              <a:ext uri="{FF2B5EF4-FFF2-40B4-BE49-F238E27FC236}">
                <a16:creationId xmlns:a16="http://schemas.microsoft.com/office/drawing/2014/main" id="{A4B60E3C-7E29-4F46-AC78-5B6EBFE7F964}"/>
              </a:ext>
            </a:extLst>
          </p:cNvPr>
          <p:cNvSpPr>
            <a:spLocks noGrp="1"/>
          </p:cNvSpPr>
          <p:nvPr>
            <p:ph type="ftr" sz="quarter" idx="11"/>
          </p:nvPr>
        </p:nvSpPr>
        <p:spPr>
          <a:xfrm>
            <a:off x="0" y="6548799"/>
            <a:ext cx="4973915" cy="309201"/>
          </a:xfrm>
        </p:spPr>
        <p:txBody>
          <a:bodyPr/>
          <a:lstStyle/>
          <a:p>
            <a:r>
              <a:rPr lang="en-US" spc="200" dirty="0">
                <a:solidFill>
                  <a:schemeClr val="bg1"/>
                </a:solidFill>
              </a:rPr>
              <a:t>East Cambridgeshire</a:t>
            </a:r>
          </a:p>
        </p:txBody>
      </p:sp>
      <p:sp>
        <p:nvSpPr>
          <p:cNvPr id="6" name="Callout: Line 5">
            <a:extLst>
              <a:ext uri="{FF2B5EF4-FFF2-40B4-BE49-F238E27FC236}">
                <a16:creationId xmlns:a16="http://schemas.microsoft.com/office/drawing/2014/main" id="{62E62D59-F639-446B-AA8A-79BE0C9B5FE3}"/>
              </a:ext>
            </a:extLst>
          </p:cNvPr>
          <p:cNvSpPr/>
          <p:nvPr/>
        </p:nvSpPr>
        <p:spPr>
          <a:xfrm>
            <a:off x="8546774" y="3307216"/>
            <a:ext cx="3496545" cy="954107"/>
          </a:xfrm>
          <a:prstGeom prst="borderCallout1">
            <a:avLst>
              <a:gd name="adj1" fmla="val 52855"/>
              <a:gd name="adj2" fmla="val -3264"/>
              <a:gd name="adj3" fmla="val 42083"/>
              <a:gd name="adj4" fmla="val -20149"/>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Ownership dominates the dwelling supply at 68%. A wide range of incomes are covered by home ownership &amp; Homebuy, starting at £20-25K and reaching up to around £55K</a:t>
            </a:r>
          </a:p>
        </p:txBody>
      </p:sp>
      <p:sp>
        <p:nvSpPr>
          <p:cNvPr id="7" name="Callout: Line 6">
            <a:extLst>
              <a:ext uri="{FF2B5EF4-FFF2-40B4-BE49-F238E27FC236}">
                <a16:creationId xmlns:a16="http://schemas.microsoft.com/office/drawing/2014/main" id="{CF43867F-A3E9-4C6E-8454-E548EB34CA0B}"/>
              </a:ext>
            </a:extLst>
          </p:cNvPr>
          <p:cNvSpPr/>
          <p:nvPr/>
        </p:nvSpPr>
        <p:spPr>
          <a:xfrm>
            <a:off x="8562108" y="263613"/>
            <a:ext cx="3481211" cy="1384995"/>
          </a:xfrm>
          <a:prstGeom prst="borderCallout1">
            <a:avLst>
              <a:gd name="adj1" fmla="val 51029"/>
              <a:gd name="adj2" fmla="val 238"/>
              <a:gd name="adj3" fmla="val 116616"/>
              <a:gd name="adj4" fmla="val -1055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Relatively small proportion of affordable / social rented dwellings at 13%. Affordable / social rented is affordable for lower income households on around £15-20K however other tenures do not require a markedly higher income, a number starting at £20-25K</a:t>
            </a:r>
          </a:p>
        </p:txBody>
      </p:sp>
      <p:sp>
        <p:nvSpPr>
          <p:cNvPr id="8" name="Callout: Line 7">
            <a:extLst>
              <a:ext uri="{FF2B5EF4-FFF2-40B4-BE49-F238E27FC236}">
                <a16:creationId xmlns:a16="http://schemas.microsoft.com/office/drawing/2014/main" id="{E9BCDCB8-1798-4FC5-8B5D-158819AB3896}"/>
              </a:ext>
            </a:extLst>
          </p:cNvPr>
          <p:cNvSpPr/>
          <p:nvPr/>
        </p:nvSpPr>
        <p:spPr>
          <a:xfrm>
            <a:off x="8562108" y="2000859"/>
            <a:ext cx="3481211" cy="954107"/>
          </a:xfrm>
          <a:prstGeom prst="borderCallout1">
            <a:avLst>
              <a:gd name="adj1" fmla="val 44602"/>
              <a:gd name="adj2" fmla="val 238"/>
              <a:gd name="adj3" fmla="val 62736"/>
              <a:gd name="adj4" fmla="val -715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Private rented makes up only 16% of dwellings in East Cambs. Incomes required start at £25-30K, more than the income for 1 bed Homebuy or home ownership, resales </a:t>
            </a:r>
          </a:p>
        </p:txBody>
      </p:sp>
      <p:sp>
        <p:nvSpPr>
          <p:cNvPr id="13" name="Callout: Line 12">
            <a:extLst>
              <a:ext uri="{FF2B5EF4-FFF2-40B4-BE49-F238E27FC236}">
                <a16:creationId xmlns:a16="http://schemas.microsoft.com/office/drawing/2014/main" id="{8EAF5F8B-B1DF-4C4E-825C-3EF773124735}"/>
              </a:ext>
            </a:extLst>
          </p:cNvPr>
          <p:cNvSpPr/>
          <p:nvPr/>
        </p:nvSpPr>
        <p:spPr>
          <a:xfrm>
            <a:off x="157913" y="2453797"/>
            <a:ext cx="3300214" cy="1600438"/>
          </a:xfrm>
          <a:prstGeom prst="borderCallout1">
            <a:avLst>
              <a:gd name="adj1" fmla="val -1843"/>
              <a:gd name="adj2" fmla="val 52018"/>
              <a:gd name="adj3" fmla="val -17458"/>
              <a:gd name="adj4" fmla="val 1074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Intermediate rent could provide useful dwelling supply in East Cambs, however incomes needed appear to be similar to Homebuy and ownership levels - so worth comparing other factors such as access (deposits), mobility (shorter term commitment than purchase) and availability</a:t>
            </a:r>
          </a:p>
        </p:txBody>
      </p:sp>
      <p:sp>
        <p:nvSpPr>
          <p:cNvPr id="14" name="Callout: Line 13">
            <a:extLst>
              <a:ext uri="{FF2B5EF4-FFF2-40B4-BE49-F238E27FC236}">
                <a16:creationId xmlns:a16="http://schemas.microsoft.com/office/drawing/2014/main" id="{681F8B28-9A57-4D60-8465-3DA9FBED2702}"/>
              </a:ext>
            </a:extLst>
          </p:cNvPr>
          <p:cNvSpPr/>
          <p:nvPr/>
        </p:nvSpPr>
        <p:spPr>
          <a:xfrm>
            <a:off x="166852" y="4280881"/>
            <a:ext cx="3300214" cy="1600438"/>
          </a:xfrm>
          <a:prstGeom prst="borderCallout1">
            <a:avLst>
              <a:gd name="adj1" fmla="val 39996"/>
              <a:gd name="adj2" fmla="val 100156"/>
              <a:gd name="adj3" fmla="val -93620"/>
              <a:gd name="adj4" fmla="val 1076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Income required for Homebuy appears similar to ownership with only income needed for 3 beds being slightly lower. However lower deposits than traditional ownership may prove very useful, alongside flexibility to purchase a higher share in time</a:t>
            </a:r>
          </a:p>
        </p:txBody>
      </p:sp>
      <p:sp>
        <p:nvSpPr>
          <p:cNvPr id="11" name="Slide Number Placeholder 4">
            <a:extLst>
              <a:ext uri="{FF2B5EF4-FFF2-40B4-BE49-F238E27FC236}">
                <a16:creationId xmlns:a16="http://schemas.microsoft.com/office/drawing/2014/main" id="{C2290776-26DF-413F-8161-6A5A85B86F58}"/>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40</a:t>
            </a:fld>
            <a:endParaRPr lang="en-US" dirty="0"/>
          </a:p>
        </p:txBody>
      </p:sp>
      <p:sp>
        <p:nvSpPr>
          <p:cNvPr id="3" name="TextBox 2">
            <a:extLst>
              <a:ext uri="{FF2B5EF4-FFF2-40B4-BE49-F238E27FC236}">
                <a16:creationId xmlns:a16="http://schemas.microsoft.com/office/drawing/2014/main" id="{FD16A8E3-60E5-B523-66FB-B9CE54D74593}"/>
              </a:ext>
            </a:extLst>
          </p:cNvPr>
          <p:cNvSpPr txBox="1"/>
          <p:nvPr/>
        </p:nvSpPr>
        <p:spPr>
          <a:xfrm>
            <a:off x="249611" y="6119337"/>
            <a:ext cx="11692779" cy="738664"/>
          </a:xfrm>
          <a:prstGeom prst="rect">
            <a:avLst/>
          </a:prstGeom>
        </p:spPr>
        <p:txBody>
          <a:bodyPr vert="horz" lIns="91440" tIns="45720" rIns="91440" bIns="45720" rtlCol="0" anchor="ctr">
            <a:noAutofit/>
          </a:bodyPr>
          <a:lstStyle/>
          <a:p>
            <a:pPr algn="ctr" defTabSz="914400"/>
            <a:r>
              <a:rPr lang="en-US" sz="1400" dirty="0">
                <a:solidFill>
                  <a:schemeClr val="bg1"/>
                </a:solidFill>
              </a:rPr>
              <a:t>In this diagram the bubble “height” is adjusted to indicate the % of stock in this area, of each tenure. </a:t>
            </a:r>
          </a:p>
          <a:p>
            <a:pPr algn="ctr" defTabSz="914400"/>
            <a:r>
              <a:rPr lang="en-US" sz="1400" dirty="0">
                <a:solidFill>
                  <a:schemeClr val="bg1"/>
                </a:solidFill>
              </a:rPr>
              <a:t>Where the amount of stock is not certain (intermediate rent) or very small numbers (Homebuy &amp; new build) a standard height is used so the boxes are visible</a:t>
            </a:r>
          </a:p>
          <a:p>
            <a:pPr algn="ctr" defTabSz="914400"/>
            <a:r>
              <a:rPr lang="en-US" sz="1400" dirty="0">
                <a:solidFill>
                  <a:schemeClr val="bg1"/>
                </a:solidFill>
              </a:rPr>
              <a:t>* Please remember, new build data only for 3 beds in East Cambs</a:t>
            </a:r>
          </a:p>
        </p:txBody>
      </p:sp>
      <p:sp>
        <p:nvSpPr>
          <p:cNvPr id="9" name="Callout: Line 8">
            <a:extLst>
              <a:ext uri="{FF2B5EF4-FFF2-40B4-BE49-F238E27FC236}">
                <a16:creationId xmlns:a16="http://schemas.microsoft.com/office/drawing/2014/main" id="{F9CEA5AD-36AD-74B4-AF84-18395D0B64F8}"/>
              </a:ext>
            </a:extLst>
          </p:cNvPr>
          <p:cNvSpPr/>
          <p:nvPr/>
        </p:nvSpPr>
        <p:spPr>
          <a:xfrm>
            <a:off x="7188200" y="5299036"/>
            <a:ext cx="4382363" cy="738664"/>
          </a:xfrm>
          <a:prstGeom prst="borderCallout1">
            <a:avLst>
              <a:gd name="adj1" fmla="val 3568"/>
              <a:gd name="adj2" fmla="val 11999"/>
              <a:gd name="adj3" fmla="val -53348"/>
              <a:gd name="adj4" fmla="val 7527"/>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New build data only available for 3 beds – possible lack of supply for 1 and 2 bed new build homes? 3 beds require an income of between around £55K and £65K</a:t>
            </a:r>
          </a:p>
        </p:txBody>
      </p:sp>
    </p:spTree>
    <p:extLst>
      <p:ext uri="{BB962C8B-B14F-4D97-AF65-F5344CB8AC3E}">
        <p14:creationId xmlns:p14="http://schemas.microsoft.com/office/powerpoint/2010/main" val="234214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3" grpId="0" animBg="1"/>
      <p:bldP spid="14" grpId="0"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A121F3B9-3AA2-4C9D-9783-CA346451ABC5}"/>
              </a:ext>
            </a:extLst>
          </p:cNvPr>
          <p:cNvSpPr txBox="1"/>
          <p:nvPr/>
        </p:nvSpPr>
        <p:spPr>
          <a:xfrm>
            <a:off x="335626" y="6134996"/>
            <a:ext cx="11520748" cy="440167"/>
          </a:xfrm>
          <a:prstGeom prst="rect">
            <a:avLst/>
          </a:prstGeom>
        </p:spPr>
        <p:txBody>
          <a:bodyPr vert="horz" lIns="91440" tIns="45720" rIns="91440" bIns="45720" rtlCol="0" anchor="ctr">
            <a:normAutofit/>
          </a:bodyPr>
          <a:lstStyle/>
          <a:p>
            <a:pPr algn="ctr" defTabSz="914400">
              <a:lnSpc>
                <a:spcPct val="90000"/>
              </a:lnSpc>
              <a:spcAft>
                <a:spcPts val="600"/>
              </a:spcAft>
            </a:pPr>
            <a:endParaRPr lang="en-US" sz="1400" dirty="0">
              <a:solidFill>
                <a:schemeClr val="bg1"/>
              </a:solidFill>
            </a:endParaRPr>
          </a:p>
        </p:txBody>
      </p:sp>
      <p:sp>
        <p:nvSpPr>
          <p:cNvPr id="4" name="Footer Placeholder 3">
            <a:extLst>
              <a:ext uri="{FF2B5EF4-FFF2-40B4-BE49-F238E27FC236}">
                <a16:creationId xmlns:a16="http://schemas.microsoft.com/office/drawing/2014/main" id="{A68E58F4-6101-4166-BAED-24DDD566D6AF}"/>
              </a:ext>
            </a:extLst>
          </p:cNvPr>
          <p:cNvSpPr>
            <a:spLocks noGrp="1"/>
          </p:cNvSpPr>
          <p:nvPr>
            <p:ph type="ftr" sz="quarter" idx="11"/>
          </p:nvPr>
        </p:nvSpPr>
        <p:spPr>
          <a:xfrm>
            <a:off x="0" y="6548799"/>
            <a:ext cx="4973915" cy="309201"/>
          </a:xfrm>
        </p:spPr>
        <p:txBody>
          <a:bodyPr/>
          <a:lstStyle/>
          <a:p>
            <a:r>
              <a:rPr lang="en-US" spc="200" dirty="0">
                <a:solidFill>
                  <a:schemeClr val="bg1"/>
                </a:solidFill>
              </a:rPr>
              <a:t>East Cambridgeshire</a:t>
            </a:r>
          </a:p>
        </p:txBody>
      </p:sp>
      <p:graphicFrame>
        <p:nvGraphicFramePr>
          <p:cNvPr id="3" name="Table 8">
            <a:extLst>
              <a:ext uri="{FF2B5EF4-FFF2-40B4-BE49-F238E27FC236}">
                <a16:creationId xmlns:a16="http://schemas.microsoft.com/office/drawing/2014/main" id="{AECB780F-E5D1-40E4-BA65-C7744F936C98}"/>
              </a:ext>
            </a:extLst>
          </p:cNvPr>
          <p:cNvGraphicFramePr>
            <a:graphicFrameLocks noGrp="1"/>
          </p:cNvGraphicFramePr>
          <p:nvPr>
            <p:extLst>
              <p:ext uri="{D42A27DB-BD31-4B8C-83A1-F6EECF244321}">
                <p14:modId xmlns:p14="http://schemas.microsoft.com/office/powerpoint/2010/main" val="1300375980"/>
              </p:ext>
            </p:extLst>
          </p:nvPr>
        </p:nvGraphicFramePr>
        <p:xfrm>
          <a:off x="1227908" y="5028610"/>
          <a:ext cx="10770861" cy="591846"/>
        </p:xfrm>
        <a:graphic>
          <a:graphicData uri="http://schemas.openxmlformats.org/drawingml/2006/table">
            <a:tbl>
              <a:tblPr firstRow="1" bandRow="1">
                <a:tableStyleId>{2D5ABB26-0587-4C30-8999-92F81FD0307C}</a:tableStyleId>
              </a:tblPr>
              <a:tblGrid>
                <a:gridCol w="3519054">
                  <a:extLst>
                    <a:ext uri="{9D8B030D-6E8A-4147-A177-3AD203B41FA5}">
                      <a16:colId xmlns:a16="http://schemas.microsoft.com/office/drawing/2014/main" val="545593795"/>
                    </a:ext>
                  </a:extLst>
                </a:gridCol>
                <a:gridCol w="3367789">
                  <a:extLst>
                    <a:ext uri="{9D8B030D-6E8A-4147-A177-3AD203B41FA5}">
                      <a16:colId xmlns:a16="http://schemas.microsoft.com/office/drawing/2014/main" val="906472247"/>
                    </a:ext>
                  </a:extLst>
                </a:gridCol>
                <a:gridCol w="3884018">
                  <a:extLst>
                    <a:ext uri="{9D8B030D-6E8A-4147-A177-3AD203B41FA5}">
                      <a16:colId xmlns:a16="http://schemas.microsoft.com/office/drawing/2014/main" val="1254432382"/>
                    </a:ext>
                  </a:extLst>
                </a:gridCol>
              </a:tblGrid>
              <a:tr h="295923">
                <a:tc>
                  <a:txBody>
                    <a:bodyPr/>
                    <a:lstStyle/>
                    <a:p>
                      <a:r>
                        <a:rPr lang="en-US" sz="1200" b="0" dirty="0">
                          <a:solidFill>
                            <a:schemeClr val="tx1"/>
                          </a:solidFill>
                        </a:rPr>
                        <a:t>25% of households in the lower ‘yellow’ zone</a:t>
                      </a:r>
                      <a:endParaRPr lang="en-GB" sz="1200" b="0" dirty="0">
                        <a:solidFill>
                          <a:schemeClr val="tx1"/>
                        </a:solidFill>
                      </a:endParaRP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50% of households in the middle ‘white’ zone</a:t>
                      </a:r>
                    </a:p>
                  </a:txBody>
                  <a:tcP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25% of households in the upper ‘pink’ zone</a:t>
                      </a:r>
                      <a:endParaRPr lang="en-GB" sz="1200" dirty="0">
                        <a:solidFill>
                          <a:schemeClr val="tx1"/>
                        </a:solidFill>
                      </a:endParaRPr>
                    </a:p>
                  </a:txBody>
                  <a:tcPr>
                    <a:solidFill>
                      <a:srgbClr val="FFCCFF"/>
                    </a:solidFill>
                  </a:tcPr>
                </a:tc>
                <a:extLst>
                  <a:ext uri="{0D108BD9-81ED-4DB2-BD59-A6C34878D82A}">
                    <a16:rowId xmlns:a16="http://schemas.microsoft.com/office/drawing/2014/main" val="1025458491"/>
                  </a:ext>
                </a:extLst>
              </a:tr>
              <a:tr h="295923">
                <a:tc>
                  <a:txBody>
                    <a:bodyPr/>
                    <a:lstStyle/>
                    <a:p>
                      <a:r>
                        <a:rPr lang="en-GB" sz="1200" b="0" i="1" dirty="0">
                          <a:solidFill>
                            <a:schemeClr val="tx1"/>
                          </a:solidFill>
                        </a:rPr>
                        <a:t>In East Cambs, incomes up to c.£20K</a:t>
                      </a: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1" dirty="0">
                          <a:solidFill>
                            <a:schemeClr val="tx1"/>
                          </a:solidFill>
                        </a:rPr>
                        <a:t>In East Cambs, incomes between £20K and £55K</a:t>
                      </a:r>
                    </a:p>
                  </a:txBody>
                  <a:tcP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i="1" dirty="0">
                          <a:solidFill>
                            <a:schemeClr val="tx1"/>
                          </a:solidFill>
                        </a:rPr>
                        <a:t>In East Cambs, incomes over c.£55K</a:t>
                      </a:r>
                    </a:p>
                  </a:txBody>
                  <a:tcPr>
                    <a:solidFill>
                      <a:srgbClr val="FFCCFF"/>
                    </a:solidFill>
                  </a:tcPr>
                </a:tc>
                <a:extLst>
                  <a:ext uri="{0D108BD9-81ED-4DB2-BD59-A6C34878D82A}">
                    <a16:rowId xmlns:a16="http://schemas.microsoft.com/office/drawing/2014/main" val="1033678709"/>
                  </a:ext>
                </a:extLst>
              </a:tr>
            </a:tbl>
          </a:graphicData>
        </a:graphic>
      </p:graphicFrame>
      <p:sp>
        <p:nvSpPr>
          <p:cNvPr id="10" name="Slide Number Placeholder 4">
            <a:extLst>
              <a:ext uri="{FF2B5EF4-FFF2-40B4-BE49-F238E27FC236}">
                <a16:creationId xmlns:a16="http://schemas.microsoft.com/office/drawing/2014/main" id="{1C533610-369F-4E91-B2B0-78E752B3ECC8}"/>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41</a:t>
            </a:fld>
            <a:endParaRPr lang="en-US" dirty="0"/>
          </a:p>
        </p:txBody>
      </p:sp>
      <p:sp>
        <p:nvSpPr>
          <p:cNvPr id="13" name="Title 1">
            <a:extLst>
              <a:ext uri="{FF2B5EF4-FFF2-40B4-BE49-F238E27FC236}">
                <a16:creationId xmlns:a16="http://schemas.microsoft.com/office/drawing/2014/main" id="{7C0B4242-D227-4F18-9C59-C1D9E7058DAF}"/>
              </a:ext>
            </a:extLst>
          </p:cNvPr>
          <p:cNvSpPr txBox="1">
            <a:spLocks/>
          </p:cNvSpPr>
          <p:nvPr/>
        </p:nvSpPr>
        <p:spPr>
          <a:xfrm>
            <a:off x="175397" y="0"/>
            <a:ext cx="11841205" cy="10264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3600" dirty="0"/>
              <a:t>Introducing “the staircase”</a:t>
            </a:r>
          </a:p>
        </p:txBody>
      </p:sp>
      <p:sp>
        <p:nvSpPr>
          <p:cNvPr id="14" name="TextBox 13">
            <a:extLst>
              <a:ext uri="{FF2B5EF4-FFF2-40B4-BE49-F238E27FC236}">
                <a16:creationId xmlns:a16="http://schemas.microsoft.com/office/drawing/2014/main" id="{4F6F91ED-F7AE-4824-93B0-455A2F803033}"/>
              </a:ext>
            </a:extLst>
          </p:cNvPr>
          <p:cNvSpPr txBox="1"/>
          <p:nvPr/>
        </p:nvSpPr>
        <p:spPr>
          <a:xfrm>
            <a:off x="175396" y="1146259"/>
            <a:ext cx="11841206" cy="1569660"/>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GB" sz="1600" dirty="0"/>
              <a:t>The staircase is built using the boxes provided on slide 23 titled “Minimum income needed if housing takes up 35%”.</a:t>
            </a:r>
          </a:p>
          <a:p>
            <a:pPr marL="285750" indent="-285750">
              <a:buFont typeface="Arial" panose="020B0604020202020204" pitchFamily="34" charset="0"/>
              <a:buChar char="•"/>
            </a:pPr>
            <a:r>
              <a:rPr lang="en-GB" sz="1600" dirty="0"/>
              <a:t>The boxes are arranged to form a staircase with the lowest income needed for 1 beds forming the first step. The rows are arranged so next step up is the tenure requiring a little more income.  Some tenures need roughly the same income, so these steps are “taller”. In other places there is a gap in the incomes needed between tenures, which leads to a long “tread” on our staircase. A tall step demonstrates a number of products at the same income level, a long step indicates a gap between prices of tenures.</a:t>
            </a:r>
          </a:p>
          <a:p>
            <a:pPr marL="285750" indent="-285750">
              <a:buFont typeface="Arial" panose="020B0604020202020204" pitchFamily="34" charset="0"/>
              <a:buChar char="•"/>
            </a:pPr>
            <a:r>
              <a:rPr lang="en-GB" sz="1600" dirty="0"/>
              <a:t>1, 2 and 3+ beds in each tenure group are presented on this staircase. On the next slide, the sizes are separated out. </a:t>
            </a:r>
          </a:p>
        </p:txBody>
      </p:sp>
      <p:pic>
        <p:nvPicPr>
          <p:cNvPr id="16" name="Picture 15">
            <a:extLst>
              <a:ext uri="{FF2B5EF4-FFF2-40B4-BE49-F238E27FC236}">
                <a16:creationId xmlns:a16="http://schemas.microsoft.com/office/drawing/2014/main" id="{DA23EA03-CBD0-430A-891E-E1C6A3A54B6E}"/>
              </a:ext>
            </a:extLst>
          </p:cNvPr>
          <p:cNvPicPr>
            <a:picLocks noChangeAspect="1"/>
          </p:cNvPicPr>
          <p:nvPr/>
        </p:nvPicPr>
        <p:blipFill rotWithShape="1">
          <a:blip r:embed="rId2"/>
          <a:srcRect l="1439" t="40762" r="10500" b="38032"/>
          <a:stretch/>
        </p:blipFill>
        <p:spPr>
          <a:xfrm>
            <a:off x="175396" y="3249109"/>
            <a:ext cx="11823374" cy="1601566"/>
          </a:xfrm>
          <a:prstGeom prst="rect">
            <a:avLst/>
          </a:prstGeom>
        </p:spPr>
      </p:pic>
    </p:spTree>
    <p:extLst>
      <p:ext uri="{BB962C8B-B14F-4D97-AF65-F5344CB8AC3E}">
        <p14:creationId xmlns:p14="http://schemas.microsoft.com/office/powerpoint/2010/main" val="41466445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E33A-296F-4F70-B193-0F96B177B1E7}"/>
              </a:ext>
            </a:extLst>
          </p:cNvPr>
          <p:cNvSpPr>
            <a:spLocks noGrp="1"/>
          </p:cNvSpPr>
          <p:nvPr>
            <p:ph type="title"/>
          </p:nvPr>
        </p:nvSpPr>
        <p:spPr>
          <a:xfrm>
            <a:off x="335626" y="0"/>
            <a:ext cx="10708891" cy="929905"/>
          </a:xfrm>
        </p:spPr>
        <p:txBody>
          <a:bodyPr vert="horz" lIns="91440" tIns="45720" rIns="91440" bIns="45720" rtlCol="0" anchor="ctr">
            <a:normAutofit/>
          </a:bodyPr>
          <a:lstStyle/>
          <a:p>
            <a:r>
              <a:rPr lang="en-US" sz="3600" dirty="0"/>
              <a:t>1, 2 &amp; 3 beds staircase</a:t>
            </a:r>
          </a:p>
        </p:txBody>
      </p:sp>
      <p:sp>
        <p:nvSpPr>
          <p:cNvPr id="15" name="TextBox 14">
            <a:extLst>
              <a:ext uri="{FF2B5EF4-FFF2-40B4-BE49-F238E27FC236}">
                <a16:creationId xmlns:a16="http://schemas.microsoft.com/office/drawing/2014/main" id="{A121F3B9-3AA2-4C9D-9783-CA346451ABC5}"/>
              </a:ext>
            </a:extLst>
          </p:cNvPr>
          <p:cNvSpPr txBox="1"/>
          <p:nvPr/>
        </p:nvSpPr>
        <p:spPr>
          <a:xfrm>
            <a:off x="335626" y="6134996"/>
            <a:ext cx="11520748" cy="440167"/>
          </a:xfrm>
          <a:prstGeom prst="rect">
            <a:avLst/>
          </a:prstGeom>
        </p:spPr>
        <p:txBody>
          <a:bodyPr vert="horz" lIns="91440" tIns="45720" rIns="91440" bIns="45720" rtlCol="0" anchor="ctr">
            <a:normAutofit/>
          </a:bodyPr>
          <a:lstStyle/>
          <a:p>
            <a:pPr algn="ctr" defTabSz="914400">
              <a:lnSpc>
                <a:spcPct val="90000"/>
              </a:lnSpc>
              <a:spcAft>
                <a:spcPts val="600"/>
              </a:spcAft>
            </a:pPr>
            <a:endParaRPr lang="en-US" sz="1400" dirty="0">
              <a:solidFill>
                <a:schemeClr val="bg1"/>
              </a:solidFill>
            </a:endParaRPr>
          </a:p>
        </p:txBody>
      </p:sp>
      <p:sp>
        <p:nvSpPr>
          <p:cNvPr id="4" name="Footer Placeholder 3">
            <a:extLst>
              <a:ext uri="{FF2B5EF4-FFF2-40B4-BE49-F238E27FC236}">
                <a16:creationId xmlns:a16="http://schemas.microsoft.com/office/drawing/2014/main" id="{A68E58F4-6101-4166-BAED-24DDD566D6AF}"/>
              </a:ext>
            </a:extLst>
          </p:cNvPr>
          <p:cNvSpPr>
            <a:spLocks noGrp="1"/>
          </p:cNvSpPr>
          <p:nvPr>
            <p:ph type="ftr" sz="quarter" idx="11"/>
          </p:nvPr>
        </p:nvSpPr>
        <p:spPr>
          <a:xfrm>
            <a:off x="0" y="6548799"/>
            <a:ext cx="4973915" cy="309201"/>
          </a:xfrm>
        </p:spPr>
        <p:txBody>
          <a:bodyPr/>
          <a:lstStyle/>
          <a:p>
            <a:r>
              <a:rPr lang="en-US" spc="200" dirty="0">
                <a:solidFill>
                  <a:schemeClr val="bg1"/>
                </a:solidFill>
              </a:rPr>
              <a:t>East Cambridgeshire</a:t>
            </a:r>
          </a:p>
        </p:txBody>
      </p:sp>
      <p:pic>
        <p:nvPicPr>
          <p:cNvPr id="5" name="Picture 4">
            <a:extLst>
              <a:ext uri="{FF2B5EF4-FFF2-40B4-BE49-F238E27FC236}">
                <a16:creationId xmlns:a16="http://schemas.microsoft.com/office/drawing/2014/main" id="{9A55EB44-F438-45E2-8B4D-8A5586281D43}"/>
              </a:ext>
            </a:extLst>
          </p:cNvPr>
          <p:cNvPicPr>
            <a:picLocks noChangeAspect="1"/>
          </p:cNvPicPr>
          <p:nvPr/>
        </p:nvPicPr>
        <p:blipFill rotWithShape="1">
          <a:blip r:embed="rId2"/>
          <a:srcRect l="9412" t="28666" r="10463" b="7334"/>
          <a:stretch/>
        </p:blipFill>
        <p:spPr>
          <a:xfrm>
            <a:off x="335626" y="840884"/>
            <a:ext cx="11520748" cy="5176231"/>
          </a:xfrm>
          <a:prstGeom prst="rect">
            <a:avLst/>
          </a:prstGeom>
        </p:spPr>
      </p:pic>
      <p:sp>
        <p:nvSpPr>
          <p:cNvPr id="6" name="Rectangle: Rounded Corners 5">
            <a:extLst>
              <a:ext uri="{FF2B5EF4-FFF2-40B4-BE49-F238E27FC236}">
                <a16:creationId xmlns:a16="http://schemas.microsoft.com/office/drawing/2014/main" id="{B5C9CFC8-F9FF-40E9-A517-B8E9EDA667EC}"/>
              </a:ext>
            </a:extLst>
          </p:cNvPr>
          <p:cNvSpPr/>
          <p:nvPr/>
        </p:nvSpPr>
        <p:spPr>
          <a:xfrm>
            <a:off x="6995160" y="100846"/>
            <a:ext cx="5080578" cy="19409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sz="1200" b="1" dirty="0">
                <a:solidFill>
                  <a:schemeClr val="bg1"/>
                </a:solidFill>
              </a:rPr>
              <a:t>1 bed</a:t>
            </a:r>
          </a:p>
          <a:p>
            <a:pPr marL="171450" lvl="1" indent="-171450">
              <a:buFont typeface="Arial" panose="020B0604020202020204" pitchFamily="34" charset="0"/>
              <a:buChar char="•"/>
            </a:pPr>
            <a:r>
              <a:rPr lang="en-GB" sz="1200" dirty="0"/>
              <a:t>The income needed for a 1 bed in East Cambs covers a remarkably narrow range, meaning that while HA social rent is  the most affordable, all other tenures require only a small amount more income and do not stray far above the yellow zone.</a:t>
            </a:r>
          </a:p>
          <a:p>
            <a:pPr marL="171450" lvl="1" indent="-171450">
              <a:buFont typeface="Arial" panose="020B0604020202020204" pitchFamily="34" charset="0"/>
              <a:buChar char="•"/>
            </a:pPr>
            <a:r>
              <a:rPr lang="en-GB" sz="1200" dirty="0"/>
              <a:t>This means households on incomes up to around £20K should be able to afford a 1 bed at a 35% ratio</a:t>
            </a:r>
          </a:p>
          <a:p>
            <a:pPr marL="171450" lvl="1" indent="-171450">
              <a:buFont typeface="Arial" panose="020B0604020202020204" pitchFamily="34" charset="0"/>
              <a:buChar char="•"/>
            </a:pPr>
            <a:r>
              <a:rPr lang="en-GB" sz="1200" dirty="0"/>
              <a:t>Private rents can require a similar income to average resales.</a:t>
            </a:r>
          </a:p>
          <a:p>
            <a:pPr marL="171450" lvl="1" indent="-171450">
              <a:buFont typeface="Arial" panose="020B0604020202020204" pitchFamily="34" charset="0"/>
              <a:buChar char="•"/>
            </a:pPr>
            <a:r>
              <a:rPr lang="en-GB" sz="1200" dirty="0"/>
              <a:t>There is no data for 1 bed new build</a:t>
            </a:r>
          </a:p>
        </p:txBody>
      </p:sp>
      <p:sp>
        <p:nvSpPr>
          <p:cNvPr id="7" name="Rectangle: Rounded Corners 6">
            <a:extLst>
              <a:ext uri="{FF2B5EF4-FFF2-40B4-BE49-F238E27FC236}">
                <a16:creationId xmlns:a16="http://schemas.microsoft.com/office/drawing/2014/main" id="{BEEB0D9D-BAB6-484A-9303-EA2D68EF09E3}"/>
              </a:ext>
            </a:extLst>
          </p:cNvPr>
          <p:cNvSpPr/>
          <p:nvPr/>
        </p:nvSpPr>
        <p:spPr>
          <a:xfrm>
            <a:off x="7790688" y="2139037"/>
            <a:ext cx="4285050" cy="19409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sz="1200" b="1" dirty="0"/>
              <a:t>2 bed</a:t>
            </a:r>
          </a:p>
          <a:p>
            <a:pPr marL="171450" indent="-171450">
              <a:buFont typeface="Arial" panose="020B0604020202020204" pitchFamily="34" charset="0"/>
              <a:buChar char="•"/>
            </a:pPr>
            <a:r>
              <a:rPr lang="en-GB" sz="1200" dirty="0"/>
              <a:t>Incomes needed for 2 beds in ECDC varies more than for 1 beds.</a:t>
            </a:r>
          </a:p>
          <a:p>
            <a:pPr marL="171450" indent="-171450">
              <a:buFont typeface="Arial" panose="020B0604020202020204" pitchFamily="34" charset="0"/>
              <a:buChar char="•"/>
            </a:pPr>
            <a:r>
              <a:rPr lang="en-GB" sz="1200" dirty="0"/>
              <a:t>Incomes needed start in the yellow zone and moves to around the median income level (centre of the white zone).</a:t>
            </a:r>
          </a:p>
          <a:p>
            <a:pPr marL="171450" indent="-171450">
              <a:buFont typeface="Arial" panose="020B0604020202020204" pitchFamily="34" charset="0"/>
              <a:buChar char="•"/>
            </a:pPr>
            <a:r>
              <a:rPr lang="en-GB" sz="1200" dirty="0"/>
              <a:t>2 bed LQ resales can require lower incomes than 2 beds private rents, and Homebuy</a:t>
            </a:r>
          </a:p>
          <a:p>
            <a:pPr marL="171450" indent="-171450">
              <a:buFont typeface="Arial" panose="020B0604020202020204" pitchFamily="34" charset="0"/>
              <a:buChar char="•"/>
            </a:pPr>
            <a:r>
              <a:rPr lang="en-GB" sz="1200" dirty="0"/>
              <a:t>There is no data for 2 bed new build. </a:t>
            </a:r>
          </a:p>
          <a:p>
            <a:pPr marL="171450" indent="-171450">
              <a:buFont typeface="Arial" panose="020B0604020202020204" pitchFamily="34" charset="0"/>
              <a:buChar char="•"/>
            </a:pPr>
            <a:r>
              <a:rPr lang="en-GB" sz="1200" dirty="0"/>
              <a:t>Unusually Homebuy takes the top “step” for 2 beds.</a:t>
            </a:r>
          </a:p>
        </p:txBody>
      </p:sp>
      <p:graphicFrame>
        <p:nvGraphicFramePr>
          <p:cNvPr id="3" name="Table 8">
            <a:extLst>
              <a:ext uri="{FF2B5EF4-FFF2-40B4-BE49-F238E27FC236}">
                <a16:creationId xmlns:a16="http://schemas.microsoft.com/office/drawing/2014/main" id="{AECB780F-E5D1-40E4-BA65-C7744F936C98}"/>
              </a:ext>
            </a:extLst>
          </p:cNvPr>
          <p:cNvGraphicFramePr>
            <a:graphicFrameLocks noGrp="1"/>
          </p:cNvGraphicFramePr>
          <p:nvPr>
            <p:extLst>
              <p:ext uri="{D42A27DB-BD31-4B8C-83A1-F6EECF244321}">
                <p14:modId xmlns:p14="http://schemas.microsoft.com/office/powerpoint/2010/main" val="1163305466"/>
              </p:ext>
            </p:extLst>
          </p:nvPr>
        </p:nvGraphicFramePr>
        <p:xfrm>
          <a:off x="335626" y="6017115"/>
          <a:ext cx="11520748" cy="548640"/>
        </p:xfrm>
        <a:graphic>
          <a:graphicData uri="http://schemas.openxmlformats.org/drawingml/2006/table">
            <a:tbl>
              <a:tblPr firstRow="1" bandRow="1">
                <a:tableStyleId>{2D5ABB26-0587-4C30-8999-92F81FD0307C}</a:tableStyleId>
              </a:tblPr>
              <a:tblGrid>
                <a:gridCol w="3764057">
                  <a:extLst>
                    <a:ext uri="{9D8B030D-6E8A-4147-A177-3AD203B41FA5}">
                      <a16:colId xmlns:a16="http://schemas.microsoft.com/office/drawing/2014/main" val="545593795"/>
                    </a:ext>
                  </a:extLst>
                </a:gridCol>
                <a:gridCol w="3602260">
                  <a:extLst>
                    <a:ext uri="{9D8B030D-6E8A-4147-A177-3AD203B41FA5}">
                      <a16:colId xmlns:a16="http://schemas.microsoft.com/office/drawing/2014/main" val="906472247"/>
                    </a:ext>
                  </a:extLst>
                </a:gridCol>
                <a:gridCol w="4154431">
                  <a:extLst>
                    <a:ext uri="{9D8B030D-6E8A-4147-A177-3AD203B41FA5}">
                      <a16:colId xmlns:a16="http://schemas.microsoft.com/office/drawing/2014/main" val="1254432382"/>
                    </a:ext>
                  </a:extLst>
                </a:gridCol>
              </a:tblGrid>
              <a:tr h="252000">
                <a:tc>
                  <a:txBody>
                    <a:bodyPr/>
                    <a:lstStyle/>
                    <a:p>
                      <a:r>
                        <a:rPr lang="en-US" sz="1200" b="0" dirty="0">
                          <a:solidFill>
                            <a:schemeClr val="tx1"/>
                          </a:solidFill>
                        </a:rPr>
                        <a:t>25% of households in the lower ‘yellow’ zone</a:t>
                      </a:r>
                      <a:endParaRPr lang="en-GB" sz="1200" b="0" dirty="0">
                        <a:solidFill>
                          <a:schemeClr val="tx1"/>
                        </a:solidFill>
                      </a:endParaRP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50% of households in the middle ‘white’ zone</a:t>
                      </a:r>
                    </a:p>
                  </a:txBody>
                  <a:tcP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25% of households in the upper ‘pink’ zone</a:t>
                      </a:r>
                      <a:endParaRPr lang="en-GB" sz="1200" dirty="0">
                        <a:solidFill>
                          <a:schemeClr val="tx1"/>
                        </a:solidFill>
                      </a:endParaRPr>
                    </a:p>
                  </a:txBody>
                  <a:tcPr>
                    <a:solidFill>
                      <a:srgbClr val="FFCCFF"/>
                    </a:solidFill>
                  </a:tcPr>
                </a:tc>
                <a:extLst>
                  <a:ext uri="{0D108BD9-81ED-4DB2-BD59-A6C34878D82A}">
                    <a16:rowId xmlns:a16="http://schemas.microsoft.com/office/drawing/2014/main" val="1025458491"/>
                  </a:ext>
                </a:extLst>
              </a:tr>
              <a:tr h="252000">
                <a:tc>
                  <a:txBody>
                    <a:bodyPr/>
                    <a:lstStyle/>
                    <a:p>
                      <a:r>
                        <a:rPr lang="en-GB" sz="1200" b="0" i="1" dirty="0">
                          <a:solidFill>
                            <a:schemeClr val="tx1"/>
                          </a:solidFill>
                        </a:rPr>
                        <a:t>In East Cambs, incomes up to c.£20K</a:t>
                      </a: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1" dirty="0">
                          <a:solidFill>
                            <a:schemeClr val="tx1"/>
                          </a:solidFill>
                        </a:rPr>
                        <a:t>In East Cambs, incomes between £20K and £55K</a:t>
                      </a:r>
                    </a:p>
                  </a:txBody>
                  <a:tcP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i="1" dirty="0">
                          <a:solidFill>
                            <a:schemeClr val="tx1"/>
                          </a:solidFill>
                        </a:rPr>
                        <a:t>In East Cambs, incomes over c.£55K</a:t>
                      </a:r>
                    </a:p>
                  </a:txBody>
                  <a:tcPr>
                    <a:solidFill>
                      <a:srgbClr val="FFCCFF"/>
                    </a:solidFill>
                  </a:tcPr>
                </a:tc>
                <a:extLst>
                  <a:ext uri="{0D108BD9-81ED-4DB2-BD59-A6C34878D82A}">
                    <a16:rowId xmlns:a16="http://schemas.microsoft.com/office/drawing/2014/main" val="882630302"/>
                  </a:ext>
                </a:extLst>
              </a:tr>
            </a:tbl>
          </a:graphicData>
        </a:graphic>
      </p:graphicFrame>
      <p:sp>
        <p:nvSpPr>
          <p:cNvPr id="10" name="Slide Number Placeholder 4">
            <a:extLst>
              <a:ext uri="{FF2B5EF4-FFF2-40B4-BE49-F238E27FC236}">
                <a16:creationId xmlns:a16="http://schemas.microsoft.com/office/drawing/2014/main" id="{1C533610-369F-4E91-B2B0-78E752B3ECC8}"/>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42</a:t>
            </a:fld>
            <a:endParaRPr lang="en-US" dirty="0"/>
          </a:p>
        </p:txBody>
      </p:sp>
      <p:sp>
        <p:nvSpPr>
          <p:cNvPr id="8" name="Rectangle: Rounded Corners 7">
            <a:extLst>
              <a:ext uri="{FF2B5EF4-FFF2-40B4-BE49-F238E27FC236}">
                <a16:creationId xmlns:a16="http://schemas.microsoft.com/office/drawing/2014/main" id="{DB3A9CB7-1077-4125-8F75-009A5457C4BD}"/>
              </a:ext>
            </a:extLst>
          </p:cNvPr>
          <p:cNvSpPr/>
          <p:nvPr/>
        </p:nvSpPr>
        <p:spPr>
          <a:xfrm>
            <a:off x="8778240" y="4177229"/>
            <a:ext cx="3297498" cy="19409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sz="1200" b="1" dirty="0"/>
              <a:t>3 bed</a:t>
            </a:r>
          </a:p>
          <a:p>
            <a:pPr marL="171450" indent="-171450">
              <a:buFont typeface="Arial" panose="020B0604020202020204" pitchFamily="34" charset="0"/>
              <a:buChar char="•"/>
            </a:pPr>
            <a:r>
              <a:rPr lang="en-GB" sz="1200" dirty="0"/>
              <a:t>A broad range of incomes needed for 3 beds in East Cambs, spreading from the top of the yellow zone, across the white zone and touching on the pink zone</a:t>
            </a:r>
          </a:p>
          <a:p>
            <a:pPr marL="171450" indent="-171450">
              <a:buFont typeface="Arial" panose="020B0604020202020204" pitchFamily="34" charset="0"/>
              <a:buChar char="•"/>
            </a:pPr>
            <a:r>
              <a:rPr lang="en-GB" sz="1200" dirty="0"/>
              <a:t>There is a noticeable gap between the income needed for a 3 bed private rent and 3 bed ownership or Homebuy.</a:t>
            </a:r>
          </a:p>
          <a:p>
            <a:pPr marL="171450" indent="-171450">
              <a:buFont typeface="Arial" panose="020B0604020202020204" pitchFamily="34" charset="0"/>
              <a:buChar char="•"/>
            </a:pPr>
            <a:r>
              <a:rPr lang="en-GB" sz="1200" dirty="0"/>
              <a:t>New build takes the “top step” for 3 beds</a:t>
            </a:r>
          </a:p>
        </p:txBody>
      </p:sp>
    </p:spTree>
    <p:extLst>
      <p:ext uri="{BB962C8B-B14F-4D97-AF65-F5344CB8AC3E}">
        <p14:creationId xmlns:p14="http://schemas.microsoft.com/office/powerpoint/2010/main" val="323006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56F7B38-7258-42AD-B3C5-FEDBCFC5F7C2}"/>
              </a:ext>
            </a:extLst>
          </p:cNvPr>
          <p:cNvPicPr>
            <a:picLocks noChangeAspect="1"/>
          </p:cNvPicPr>
          <p:nvPr/>
        </p:nvPicPr>
        <p:blipFill rotWithShape="1">
          <a:blip r:embed="rId2"/>
          <a:srcRect l="1338" t="37008" r="10468" b="7399"/>
          <a:stretch/>
        </p:blipFill>
        <p:spPr>
          <a:xfrm>
            <a:off x="3178628" y="2910608"/>
            <a:ext cx="9013371" cy="3195956"/>
          </a:xfrm>
          <a:prstGeom prst="rect">
            <a:avLst/>
          </a:prstGeom>
        </p:spPr>
      </p:pic>
      <p:sp>
        <p:nvSpPr>
          <p:cNvPr id="2" name="Title 1">
            <a:extLst>
              <a:ext uri="{FF2B5EF4-FFF2-40B4-BE49-F238E27FC236}">
                <a16:creationId xmlns:a16="http://schemas.microsoft.com/office/drawing/2014/main" id="{F77D1F16-6986-401A-92DF-541920A6FCCC}"/>
              </a:ext>
            </a:extLst>
          </p:cNvPr>
          <p:cNvSpPr>
            <a:spLocks noGrp="1"/>
          </p:cNvSpPr>
          <p:nvPr>
            <p:ph type="title" idx="4294967295"/>
          </p:nvPr>
        </p:nvSpPr>
        <p:spPr>
          <a:xfrm>
            <a:off x="163220" y="220132"/>
            <a:ext cx="2483161" cy="1630183"/>
          </a:xfrm>
        </p:spPr>
        <p:txBody>
          <a:bodyPr>
            <a:normAutofit/>
          </a:bodyPr>
          <a:lstStyle/>
          <a:p>
            <a:r>
              <a:rPr lang="en-GB" dirty="0"/>
              <a:t>Broad tenures &amp; pay scales</a:t>
            </a:r>
          </a:p>
        </p:txBody>
      </p:sp>
      <p:sp>
        <p:nvSpPr>
          <p:cNvPr id="29" name="TextBox 28">
            <a:extLst>
              <a:ext uri="{FF2B5EF4-FFF2-40B4-BE49-F238E27FC236}">
                <a16:creationId xmlns:a16="http://schemas.microsoft.com/office/drawing/2014/main" id="{CEB73AE5-C5A5-43EB-812F-2510906378D6}"/>
              </a:ext>
            </a:extLst>
          </p:cNvPr>
          <p:cNvSpPr txBox="1"/>
          <p:nvPr/>
        </p:nvSpPr>
        <p:spPr>
          <a:xfrm>
            <a:off x="158573" y="1850315"/>
            <a:ext cx="2899973" cy="4278094"/>
          </a:xfrm>
          <a:prstGeom prst="rect">
            <a:avLst/>
          </a:prstGeom>
          <a:noFill/>
        </p:spPr>
        <p:txBody>
          <a:bodyPr wrap="square" rtlCol="0">
            <a:spAutoFit/>
          </a:bodyPr>
          <a:lstStyle/>
          <a:p>
            <a:pPr>
              <a:spcBef>
                <a:spcPts val="600"/>
              </a:spcBef>
              <a:spcAft>
                <a:spcPts val="600"/>
              </a:spcAft>
            </a:pPr>
            <a:r>
              <a:rPr lang="en-US" sz="1800" dirty="0"/>
              <a:t>Our summary of dwelling stock and cost in relation to incomes, is aligned with payscales for various jobs in the local area.</a:t>
            </a:r>
          </a:p>
          <a:p>
            <a:pPr>
              <a:spcBef>
                <a:spcPts val="600"/>
              </a:spcBef>
              <a:spcAft>
                <a:spcPts val="600"/>
              </a:spcAft>
            </a:pPr>
            <a:r>
              <a:rPr lang="en-US" dirty="0"/>
              <a:t>This can only give an indication of how national and local pay rates compare to average housing costs within a district; but indicates where pressure may arise.</a:t>
            </a:r>
          </a:p>
          <a:p>
            <a:pPr>
              <a:spcBef>
                <a:spcPts val="600"/>
              </a:spcBef>
              <a:spcAft>
                <a:spcPts val="600"/>
              </a:spcAft>
            </a:pPr>
            <a:r>
              <a:rPr lang="en-US" dirty="0"/>
              <a:t>Please remember, we only have data on 3 bed new build for East Cambs</a:t>
            </a:r>
            <a:endParaRPr lang="en-GB" dirty="0"/>
          </a:p>
        </p:txBody>
      </p:sp>
      <p:pic>
        <p:nvPicPr>
          <p:cNvPr id="9" name="Picture 8">
            <a:extLst>
              <a:ext uri="{FF2B5EF4-FFF2-40B4-BE49-F238E27FC236}">
                <a16:creationId xmlns:a16="http://schemas.microsoft.com/office/drawing/2014/main" id="{7C4AA8A5-14A1-4D42-9B4B-F44FA839DC9D}"/>
              </a:ext>
            </a:extLst>
          </p:cNvPr>
          <p:cNvPicPr>
            <a:picLocks noChangeAspect="1"/>
          </p:cNvPicPr>
          <p:nvPr/>
        </p:nvPicPr>
        <p:blipFill rotWithShape="1">
          <a:blip r:embed="rId3"/>
          <a:srcRect l="1338" t="61104" r="10715" b="14013"/>
          <a:stretch/>
        </p:blipFill>
        <p:spPr>
          <a:xfrm>
            <a:off x="3178629" y="1579041"/>
            <a:ext cx="9013370" cy="1434436"/>
          </a:xfrm>
          <a:prstGeom prst="rect">
            <a:avLst/>
          </a:prstGeom>
        </p:spPr>
      </p:pic>
      <p:sp>
        <p:nvSpPr>
          <p:cNvPr id="49" name="Rectangle: Rounded Corners 48">
            <a:extLst>
              <a:ext uri="{FF2B5EF4-FFF2-40B4-BE49-F238E27FC236}">
                <a16:creationId xmlns:a16="http://schemas.microsoft.com/office/drawing/2014/main" id="{09EBAC97-7BB8-45CC-B48A-DCBF0BB164FC}"/>
              </a:ext>
            </a:extLst>
          </p:cNvPr>
          <p:cNvSpPr/>
          <p:nvPr/>
        </p:nvSpPr>
        <p:spPr>
          <a:xfrm>
            <a:off x="6023349" y="1786143"/>
            <a:ext cx="1260000" cy="4320000"/>
          </a:xfrm>
          <a:prstGeom prst="roundRect">
            <a:avLst/>
          </a:prstGeom>
          <a:noFill/>
          <a:ln>
            <a:solidFill>
              <a:srgbClr val="7030A0"/>
            </a:solidFill>
            <a:prstDash val="sysDash"/>
          </a:ln>
        </p:spPr>
        <p:style>
          <a:lnRef idx="2">
            <a:schemeClr val="accent5"/>
          </a:lnRef>
          <a:fillRef idx="1">
            <a:schemeClr val="lt1"/>
          </a:fillRef>
          <a:effectRef idx="0">
            <a:schemeClr val="accent5"/>
          </a:effectRef>
          <a:fontRef idx="minor">
            <a:schemeClr val="dk1"/>
          </a:fontRef>
        </p:style>
        <p:txBody>
          <a:bodyPr vert="vert270" rtlCol="0" anchor="t"/>
          <a:lstStyle/>
          <a:p>
            <a:pPr algn="r"/>
            <a:endParaRPr lang="en-GB" sz="1100" dirty="0">
              <a:solidFill>
                <a:srgbClr val="0070C0"/>
              </a:solidFill>
              <a:latin typeface="Agency FB" panose="020B0503020202020204" pitchFamily="34" charset="0"/>
            </a:endParaRPr>
          </a:p>
        </p:txBody>
      </p:sp>
      <p:sp>
        <p:nvSpPr>
          <p:cNvPr id="50" name="Rectangle: Rounded Corners 49">
            <a:extLst>
              <a:ext uri="{FF2B5EF4-FFF2-40B4-BE49-F238E27FC236}">
                <a16:creationId xmlns:a16="http://schemas.microsoft.com/office/drawing/2014/main" id="{2FD837E7-7303-4FA7-8965-38900186C712}"/>
              </a:ext>
            </a:extLst>
          </p:cNvPr>
          <p:cNvSpPr/>
          <p:nvPr/>
        </p:nvSpPr>
        <p:spPr>
          <a:xfrm>
            <a:off x="6440160" y="1776828"/>
            <a:ext cx="1232091" cy="4320000"/>
          </a:xfrm>
          <a:prstGeom prst="roundRect">
            <a:avLst/>
          </a:prstGeom>
          <a:noFill/>
          <a:ln>
            <a:solidFill>
              <a:srgbClr val="0070C0"/>
            </a:solidFill>
            <a:prstDash val="sysDash"/>
          </a:ln>
        </p:spPr>
        <p:style>
          <a:lnRef idx="2">
            <a:schemeClr val="accent5"/>
          </a:lnRef>
          <a:fillRef idx="1">
            <a:schemeClr val="lt1"/>
          </a:fillRef>
          <a:effectRef idx="0">
            <a:schemeClr val="accent5"/>
          </a:effectRef>
          <a:fontRef idx="minor">
            <a:schemeClr val="dk1"/>
          </a:fontRef>
        </p:style>
        <p:txBody>
          <a:bodyPr vert="vert270" rtlCol="0" anchor="t"/>
          <a:lstStyle/>
          <a:p>
            <a:pPr algn="r"/>
            <a:endParaRPr lang="en-GB" sz="1200" dirty="0">
              <a:solidFill>
                <a:srgbClr val="FFC000"/>
              </a:solidFill>
              <a:latin typeface="Agency FB" panose="020B0503020202020204" pitchFamily="34" charset="0"/>
            </a:endParaRPr>
          </a:p>
        </p:txBody>
      </p:sp>
      <p:sp>
        <p:nvSpPr>
          <p:cNvPr id="51" name="Rectangle: Rounded Corners 50">
            <a:extLst>
              <a:ext uri="{FF2B5EF4-FFF2-40B4-BE49-F238E27FC236}">
                <a16:creationId xmlns:a16="http://schemas.microsoft.com/office/drawing/2014/main" id="{703C83F9-27E5-4BB7-BC1C-9A91D31F2800}"/>
              </a:ext>
            </a:extLst>
          </p:cNvPr>
          <p:cNvSpPr/>
          <p:nvPr/>
        </p:nvSpPr>
        <p:spPr>
          <a:xfrm>
            <a:off x="6862354" y="1776828"/>
            <a:ext cx="1245326" cy="4320000"/>
          </a:xfrm>
          <a:prstGeom prst="roundRect">
            <a:avLst/>
          </a:prstGeom>
          <a:noFill/>
          <a:ln>
            <a:solidFill>
              <a:srgbClr val="00B050"/>
            </a:solidFill>
            <a:prstDash val="sysDash"/>
          </a:ln>
        </p:spPr>
        <p:style>
          <a:lnRef idx="2">
            <a:schemeClr val="accent5"/>
          </a:lnRef>
          <a:fillRef idx="1">
            <a:schemeClr val="lt1"/>
          </a:fillRef>
          <a:effectRef idx="0">
            <a:schemeClr val="accent5"/>
          </a:effectRef>
          <a:fontRef idx="minor">
            <a:schemeClr val="dk1"/>
          </a:fontRef>
        </p:style>
        <p:txBody>
          <a:bodyPr vert="vert270" rtlCol="0" anchor="t"/>
          <a:lstStyle/>
          <a:p>
            <a:pPr algn="r"/>
            <a:endParaRPr lang="en-GB" sz="1200" dirty="0">
              <a:solidFill>
                <a:srgbClr val="FFC000"/>
              </a:solidFill>
              <a:latin typeface="Agency FB" panose="020B0503020202020204" pitchFamily="34" charset="0"/>
            </a:endParaRPr>
          </a:p>
        </p:txBody>
      </p:sp>
      <p:sp>
        <p:nvSpPr>
          <p:cNvPr id="52" name="Rectangle: Rounded Corners 51">
            <a:extLst>
              <a:ext uri="{FF2B5EF4-FFF2-40B4-BE49-F238E27FC236}">
                <a16:creationId xmlns:a16="http://schemas.microsoft.com/office/drawing/2014/main" id="{2C645C39-FC6C-4C04-B23A-E02DA1205337}"/>
              </a:ext>
            </a:extLst>
          </p:cNvPr>
          <p:cNvSpPr/>
          <p:nvPr/>
        </p:nvSpPr>
        <p:spPr>
          <a:xfrm>
            <a:off x="6444344" y="1776828"/>
            <a:ext cx="2464526" cy="4320000"/>
          </a:xfrm>
          <a:prstGeom prst="roundRect">
            <a:avLst/>
          </a:prstGeom>
          <a:noFill/>
          <a:ln>
            <a:solidFill>
              <a:srgbClr val="FFC000"/>
            </a:solidFill>
            <a:prstDash val="sysDash"/>
          </a:ln>
        </p:spPr>
        <p:style>
          <a:lnRef idx="2">
            <a:schemeClr val="accent5"/>
          </a:lnRef>
          <a:fillRef idx="1">
            <a:schemeClr val="lt1"/>
          </a:fillRef>
          <a:effectRef idx="0">
            <a:schemeClr val="accent5"/>
          </a:effectRef>
          <a:fontRef idx="minor">
            <a:schemeClr val="dk1"/>
          </a:fontRef>
        </p:style>
        <p:txBody>
          <a:bodyPr vert="vert270" rtlCol="0" anchor="ctr"/>
          <a:lstStyle/>
          <a:p>
            <a:pPr algn="r"/>
            <a:endParaRPr lang="en-GB" sz="1200" dirty="0">
              <a:solidFill>
                <a:srgbClr val="C00000"/>
              </a:solidFill>
              <a:latin typeface="Agency FB" panose="020B0503020202020204" pitchFamily="34" charset="0"/>
            </a:endParaRPr>
          </a:p>
        </p:txBody>
      </p:sp>
      <p:sp>
        <p:nvSpPr>
          <p:cNvPr id="53" name="Rectangle: Rounded Corners 52">
            <a:extLst>
              <a:ext uri="{FF2B5EF4-FFF2-40B4-BE49-F238E27FC236}">
                <a16:creationId xmlns:a16="http://schemas.microsoft.com/office/drawing/2014/main" id="{39347643-BE10-4417-82DE-385A7EC92F1B}"/>
              </a:ext>
            </a:extLst>
          </p:cNvPr>
          <p:cNvSpPr/>
          <p:nvPr/>
        </p:nvSpPr>
        <p:spPr>
          <a:xfrm>
            <a:off x="6444344" y="1776828"/>
            <a:ext cx="2861766" cy="4320000"/>
          </a:xfrm>
          <a:prstGeom prst="roundRect">
            <a:avLst/>
          </a:prstGeom>
          <a:noFill/>
          <a:ln>
            <a:solidFill>
              <a:srgbClr val="C00000"/>
            </a:solidFill>
            <a:prstDash val="sysDash"/>
          </a:ln>
        </p:spPr>
        <p:style>
          <a:lnRef idx="2">
            <a:schemeClr val="accent5"/>
          </a:lnRef>
          <a:fillRef idx="1">
            <a:schemeClr val="lt1"/>
          </a:fillRef>
          <a:effectRef idx="0">
            <a:schemeClr val="accent5"/>
          </a:effectRef>
          <a:fontRef idx="minor">
            <a:schemeClr val="dk1"/>
          </a:fontRef>
        </p:style>
        <p:txBody>
          <a:bodyPr vert="vert270" rtlCol="0" anchor="b"/>
          <a:lstStyle/>
          <a:p>
            <a:pPr algn="r"/>
            <a:endParaRPr lang="en-GB" sz="1200" dirty="0">
              <a:solidFill>
                <a:srgbClr val="00B050"/>
              </a:solidFill>
              <a:latin typeface="Agency FB" panose="020B0503020202020204" pitchFamily="34" charset="0"/>
            </a:endParaRPr>
          </a:p>
        </p:txBody>
      </p:sp>
      <p:sp>
        <p:nvSpPr>
          <p:cNvPr id="54" name="Rectangle: Rounded Corners 53">
            <a:extLst>
              <a:ext uri="{FF2B5EF4-FFF2-40B4-BE49-F238E27FC236}">
                <a16:creationId xmlns:a16="http://schemas.microsoft.com/office/drawing/2014/main" id="{BCE4A13F-058F-40EC-8365-B4244C07BF48}"/>
              </a:ext>
            </a:extLst>
          </p:cNvPr>
          <p:cNvSpPr/>
          <p:nvPr/>
        </p:nvSpPr>
        <p:spPr>
          <a:xfrm>
            <a:off x="8908870" y="1776828"/>
            <a:ext cx="800274" cy="4320000"/>
          </a:xfrm>
          <a:prstGeom prst="roundRect">
            <a:avLst/>
          </a:prstGeom>
          <a:noFill/>
          <a:ln>
            <a:solidFill>
              <a:srgbClr val="FF00FF"/>
            </a:solidFill>
            <a:prstDash val="sysDash"/>
          </a:ln>
        </p:spPr>
        <p:style>
          <a:lnRef idx="2">
            <a:schemeClr val="accent5"/>
          </a:lnRef>
          <a:fillRef idx="1">
            <a:schemeClr val="lt1"/>
          </a:fillRef>
          <a:effectRef idx="0">
            <a:schemeClr val="accent5"/>
          </a:effectRef>
          <a:fontRef idx="minor">
            <a:schemeClr val="dk1"/>
          </a:fontRef>
        </p:style>
        <p:txBody>
          <a:bodyPr vert="vert270" rtlCol="0" anchor="b"/>
          <a:lstStyle/>
          <a:p>
            <a:pPr algn="r"/>
            <a:endParaRPr lang="en-GB" sz="1200" dirty="0">
              <a:solidFill>
                <a:srgbClr val="00B050"/>
              </a:solidFill>
              <a:latin typeface="Agency FB" panose="020B0503020202020204" pitchFamily="34" charset="0"/>
            </a:endParaRPr>
          </a:p>
        </p:txBody>
      </p:sp>
      <p:sp>
        <p:nvSpPr>
          <p:cNvPr id="13" name="Footer Placeholder 3">
            <a:extLst>
              <a:ext uri="{FF2B5EF4-FFF2-40B4-BE49-F238E27FC236}">
                <a16:creationId xmlns:a16="http://schemas.microsoft.com/office/drawing/2014/main" id="{530FDA82-66A6-4B32-A642-8B796745DDAD}"/>
              </a:ext>
            </a:extLst>
          </p:cNvPr>
          <p:cNvSpPr>
            <a:spLocks noGrp="1"/>
          </p:cNvSpPr>
          <p:nvPr>
            <p:ph type="ftr" sz="quarter" idx="11"/>
          </p:nvPr>
        </p:nvSpPr>
        <p:spPr>
          <a:xfrm>
            <a:off x="0" y="6548799"/>
            <a:ext cx="4973915" cy="309201"/>
          </a:xfrm>
        </p:spPr>
        <p:txBody>
          <a:bodyPr/>
          <a:lstStyle/>
          <a:p>
            <a:r>
              <a:rPr lang="en-US" spc="200" dirty="0">
                <a:solidFill>
                  <a:schemeClr val="bg1"/>
                </a:solidFill>
              </a:rPr>
              <a:t>East Cambridgeshire</a:t>
            </a:r>
          </a:p>
        </p:txBody>
      </p:sp>
      <p:pic>
        <p:nvPicPr>
          <p:cNvPr id="14" name="Picture 13">
            <a:extLst>
              <a:ext uri="{FF2B5EF4-FFF2-40B4-BE49-F238E27FC236}">
                <a16:creationId xmlns:a16="http://schemas.microsoft.com/office/drawing/2014/main" id="{59A80B36-C46E-4A00-AEEF-DC4238C77A1D}"/>
              </a:ext>
            </a:extLst>
          </p:cNvPr>
          <p:cNvPicPr>
            <a:picLocks noChangeAspect="1"/>
          </p:cNvPicPr>
          <p:nvPr/>
        </p:nvPicPr>
        <p:blipFill rotWithShape="1">
          <a:blip r:embed="rId4"/>
          <a:srcRect l="1482" t="64664" r="10518" b="12099"/>
          <a:stretch/>
        </p:blipFill>
        <p:spPr>
          <a:xfrm>
            <a:off x="3178628" y="8705"/>
            <a:ext cx="9013372" cy="1547323"/>
          </a:xfrm>
          <a:prstGeom prst="rect">
            <a:avLst/>
          </a:prstGeom>
        </p:spPr>
      </p:pic>
      <p:sp>
        <p:nvSpPr>
          <p:cNvPr id="16" name="Rectangle: Rounded Corners 15">
            <a:extLst>
              <a:ext uri="{FF2B5EF4-FFF2-40B4-BE49-F238E27FC236}">
                <a16:creationId xmlns:a16="http://schemas.microsoft.com/office/drawing/2014/main" id="{2952EFDE-9DC8-4AA3-8A7B-3DE0072F5ABE}"/>
              </a:ext>
            </a:extLst>
          </p:cNvPr>
          <p:cNvSpPr/>
          <p:nvPr/>
        </p:nvSpPr>
        <p:spPr>
          <a:xfrm>
            <a:off x="6029790" y="257928"/>
            <a:ext cx="1232091" cy="268111"/>
          </a:xfrm>
          <a:prstGeom prst="roundRect">
            <a:avLst/>
          </a:prstGeom>
          <a:noFill/>
          <a:ln>
            <a:solidFill>
              <a:srgbClr val="7030A0"/>
            </a:solidFill>
            <a:prstDash val="sysDash"/>
          </a:ln>
        </p:spPr>
        <p:style>
          <a:lnRef idx="2">
            <a:schemeClr val="accent5"/>
          </a:lnRef>
          <a:fillRef idx="1">
            <a:schemeClr val="lt1"/>
          </a:fillRef>
          <a:effectRef idx="0">
            <a:schemeClr val="accent5"/>
          </a:effectRef>
          <a:fontRef idx="minor">
            <a:schemeClr val="dk1"/>
          </a:fontRef>
        </p:style>
        <p:txBody>
          <a:bodyPr vert="vert270" rtlCol="0" anchor="t"/>
          <a:lstStyle/>
          <a:p>
            <a:pPr algn="r"/>
            <a:endParaRPr lang="en-GB" sz="1100" dirty="0">
              <a:solidFill>
                <a:srgbClr val="0070C0"/>
              </a:solidFill>
              <a:latin typeface="Agency FB" panose="020B0503020202020204" pitchFamily="34" charset="0"/>
            </a:endParaRPr>
          </a:p>
        </p:txBody>
      </p:sp>
      <p:sp>
        <p:nvSpPr>
          <p:cNvPr id="17" name="Rectangle: Rounded Corners 16">
            <a:extLst>
              <a:ext uri="{FF2B5EF4-FFF2-40B4-BE49-F238E27FC236}">
                <a16:creationId xmlns:a16="http://schemas.microsoft.com/office/drawing/2014/main" id="{32551270-C260-4419-935B-493307F9D48A}"/>
              </a:ext>
            </a:extLst>
          </p:cNvPr>
          <p:cNvSpPr/>
          <p:nvPr/>
        </p:nvSpPr>
        <p:spPr>
          <a:xfrm>
            <a:off x="6444514" y="628595"/>
            <a:ext cx="1232091" cy="141471"/>
          </a:xfrm>
          <a:prstGeom prst="roundRect">
            <a:avLst/>
          </a:prstGeom>
          <a:noFill/>
          <a:ln>
            <a:solidFill>
              <a:srgbClr val="0070C0"/>
            </a:solidFill>
            <a:prstDash val="sysDash"/>
          </a:ln>
        </p:spPr>
        <p:style>
          <a:lnRef idx="2">
            <a:schemeClr val="accent5"/>
          </a:lnRef>
          <a:fillRef idx="1">
            <a:schemeClr val="lt1"/>
          </a:fillRef>
          <a:effectRef idx="0">
            <a:schemeClr val="accent5"/>
          </a:effectRef>
          <a:fontRef idx="minor">
            <a:schemeClr val="dk1"/>
          </a:fontRef>
        </p:style>
        <p:txBody>
          <a:bodyPr vert="vert270" rtlCol="0" anchor="t"/>
          <a:lstStyle/>
          <a:p>
            <a:pPr algn="r"/>
            <a:endParaRPr lang="en-GB" sz="1200" dirty="0">
              <a:solidFill>
                <a:srgbClr val="FFC000"/>
              </a:solidFill>
              <a:latin typeface="Agency FB" panose="020B0503020202020204" pitchFamily="34" charset="0"/>
            </a:endParaRPr>
          </a:p>
        </p:txBody>
      </p:sp>
      <p:sp>
        <p:nvSpPr>
          <p:cNvPr id="18" name="Rectangle: Rounded Corners 17">
            <a:extLst>
              <a:ext uri="{FF2B5EF4-FFF2-40B4-BE49-F238E27FC236}">
                <a16:creationId xmlns:a16="http://schemas.microsoft.com/office/drawing/2014/main" id="{5922D451-B550-4091-BE05-2533EBFE193B}"/>
              </a:ext>
            </a:extLst>
          </p:cNvPr>
          <p:cNvSpPr/>
          <p:nvPr/>
        </p:nvSpPr>
        <p:spPr>
          <a:xfrm>
            <a:off x="6849868" y="770066"/>
            <a:ext cx="1245326" cy="102556"/>
          </a:xfrm>
          <a:prstGeom prst="roundRect">
            <a:avLst/>
          </a:prstGeom>
          <a:noFill/>
          <a:ln>
            <a:solidFill>
              <a:srgbClr val="00B050"/>
            </a:solidFill>
            <a:prstDash val="sysDash"/>
          </a:ln>
        </p:spPr>
        <p:style>
          <a:lnRef idx="2">
            <a:schemeClr val="accent5"/>
          </a:lnRef>
          <a:fillRef idx="1">
            <a:schemeClr val="lt1"/>
          </a:fillRef>
          <a:effectRef idx="0">
            <a:schemeClr val="accent5"/>
          </a:effectRef>
          <a:fontRef idx="minor">
            <a:schemeClr val="dk1"/>
          </a:fontRef>
        </p:style>
        <p:txBody>
          <a:bodyPr vert="vert270" rtlCol="0" anchor="t"/>
          <a:lstStyle/>
          <a:p>
            <a:pPr algn="r"/>
            <a:endParaRPr lang="en-GB" sz="1200" dirty="0">
              <a:solidFill>
                <a:srgbClr val="FFC000"/>
              </a:solidFill>
              <a:latin typeface="Agency FB" panose="020B0503020202020204" pitchFamily="34" charset="0"/>
            </a:endParaRPr>
          </a:p>
        </p:txBody>
      </p:sp>
      <p:sp>
        <p:nvSpPr>
          <p:cNvPr id="19" name="Rectangle: Rounded Corners 18">
            <a:extLst>
              <a:ext uri="{FF2B5EF4-FFF2-40B4-BE49-F238E27FC236}">
                <a16:creationId xmlns:a16="http://schemas.microsoft.com/office/drawing/2014/main" id="{A908B781-73B8-4592-B9AF-984739970B1D}"/>
              </a:ext>
            </a:extLst>
          </p:cNvPr>
          <p:cNvSpPr/>
          <p:nvPr/>
        </p:nvSpPr>
        <p:spPr>
          <a:xfrm>
            <a:off x="6426015" y="881937"/>
            <a:ext cx="2464526" cy="141471"/>
          </a:xfrm>
          <a:prstGeom prst="roundRect">
            <a:avLst/>
          </a:prstGeom>
          <a:noFill/>
          <a:ln>
            <a:solidFill>
              <a:srgbClr val="FFC000"/>
            </a:solidFill>
            <a:prstDash val="sysDash"/>
          </a:ln>
        </p:spPr>
        <p:style>
          <a:lnRef idx="2">
            <a:schemeClr val="accent5"/>
          </a:lnRef>
          <a:fillRef idx="1">
            <a:schemeClr val="lt1"/>
          </a:fillRef>
          <a:effectRef idx="0">
            <a:schemeClr val="accent5"/>
          </a:effectRef>
          <a:fontRef idx="minor">
            <a:schemeClr val="dk1"/>
          </a:fontRef>
        </p:style>
        <p:txBody>
          <a:bodyPr vert="vert270" rtlCol="0" anchor="ctr"/>
          <a:lstStyle/>
          <a:p>
            <a:pPr algn="r"/>
            <a:endParaRPr lang="en-GB" sz="1200" dirty="0">
              <a:solidFill>
                <a:srgbClr val="C00000"/>
              </a:solidFill>
              <a:latin typeface="Agency FB" panose="020B0503020202020204" pitchFamily="34" charset="0"/>
            </a:endParaRPr>
          </a:p>
        </p:txBody>
      </p:sp>
      <p:sp>
        <p:nvSpPr>
          <p:cNvPr id="20" name="Rectangle: Rounded Corners 19">
            <a:extLst>
              <a:ext uri="{FF2B5EF4-FFF2-40B4-BE49-F238E27FC236}">
                <a16:creationId xmlns:a16="http://schemas.microsoft.com/office/drawing/2014/main" id="{6F67D9CB-2827-43E7-B1E5-CB642A1C0BAA}"/>
              </a:ext>
            </a:extLst>
          </p:cNvPr>
          <p:cNvSpPr/>
          <p:nvPr/>
        </p:nvSpPr>
        <p:spPr>
          <a:xfrm>
            <a:off x="6428258" y="1023408"/>
            <a:ext cx="2861766" cy="244027"/>
          </a:xfrm>
          <a:prstGeom prst="roundRect">
            <a:avLst/>
          </a:prstGeom>
          <a:noFill/>
          <a:ln>
            <a:solidFill>
              <a:srgbClr val="C00000"/>
            </a:solidFill>
            <a:prstDash val="sysDash"/>
          </a:ln>
        </p:spPr>
        <p:style>
          <a:lnRef idx="2">
            <a:schemeClr val="accent5"/>
          </a:lnRef>
          <a:fillRef idx="1">
            <a:schemeClr val="lt1"/>
          </a:fillRef>
          <a:effectRef idx="0">
            <a:schemeClr val="accent5"/>
          </a:effectRef>
          <a:fontRef idx="minor">
            <a:schemeClr val="dk1"/>
          </a:fontRef>
        </p:style>
        <p:txBody>
          <a:bodyPr vert="vert270" rtlCol="0" anchor="b"/>
          <a:lstStyle/>
          <a:p>
            <a:pPr algn="r"/>
            <a:endParaRPr lang="en-GB" sz="1200" dirty="0">
              <a:solidFill>
                <a:srgbClr val="00B050"/>
              </a:solidFill>
              <a:latin typeface="Agency FB" panose="020B0503020202020204" pitchFamily="34" charset="0"/>
            </a:endParaRPr>
          </a:p>
        </p:txBody>
      </p:sp>
      <p:sp>
        <p:nvSpPr>
          <p:cNvPr id="21" name="Rectangle: Rounded Corners 20">
            <a:extLst>
              <a:ext uri="{FF2B5EF4-FFF2-40B4-BE49-F238E27FC236}">
                <a16:creationId xmlns:a16="http://schemas.microsoft.com/office/drawing/2014/main" id="{8C724960-5F8A-4496-8DA0-2D20332AF1B7}"/>
              </a:ext>
            </a:extLst>
          </p:cNvPr>
          <p:cNvSpPr/>
          <p:nvPr/>
        </p:nvSpPr>
        <p:spPr>
          <a:xfrm>
            <a:off x="8913217" y="1258661"/>
            <a:ext cx="800274" cy="252801"/>
          </a:xfrm>
          <a:prstGeom prst="roundRect">
            <a:avLst/>
          </a:prstGeom>
          <a:noFill/>
          <a:ln>
            <a:solidFill>
              <a:srgbClr val="FF00FF"/>
            </a:solidFill>
            <a:prstDash val="sysDash"/>
          </a:ln>
        </p:spPr>
        <p:style>
          <a:lnRef idx="2">
            <a:schemeClr val="accent5"/>
          </a:lnRef>
          <a:fillRef idx="1">
            <a:schemeClr val="lt1"/>
          </a:fillRef>
          <a:effectRef idx="0">
            <a:schemeClr val="accent5"/>
          </a:effectRef>
          <a:fontRef idx="minor">
            <a:schemeClr val="dk1"/>
          </a:fontRef>
        </p:style>
        <p:txBody>
          <a:bodyPr vert="vert270" rtlCol="0" anchor="b"/>
          <a:lstStyle/>
          <a:p>
            <a:pPr algn="r"/>
            <a:endParaRPr lang="en-GB" sz="1200" dirty="0">
              <a:solidFill>
                <a:srgbClr val="00B050"/>
              </a:solidFill>
              <a:latin typeface="Agency FB" panose="020B0503020202020204" pitchFamily="34" charset="0"/>
            </a:endParaRPr>
          </a:p>
        </p:txBody>
      </p:sp>
      <p:sp>
        <p:nvSpPr>
          <p:cNvPr id="22" name="Rectangle: Rounded Corners 21">
            <a:extLst>
              <a:ext uri="{FF2B5EF4-FFF2-40B4-BE49-F238E27FC236}">
                <a16:creationId xmlns:a16="http://schemas.microsoft.com/office/drawing/2014/main" id="{3A2E1C8F-CDFC-422C-8FE2-5CB3BB541C23}"/>
              </a:ext>
            </a:extLst>
          </p:cNvPr>
          <p:cNvSpPr/>
          <p:nvPr/>
        </p:nvSpPr>
        <p:spPr>
          <a:xfrm>
            <a:off x="9790563" y="104507"/>
            <a:ext cx="1080000" cy="435149"/>
          </a:xfrm>
          <a:prstGeom prst="roundRect">
            <a:avLst/>
          </a:prstGeom>
          <a:solidFill>
            <a:schemeClr val="bg1">
              <a:lumMod val="95000"/>
            </a:schemeClr>
          </a:solid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rgbClr val="7030A0"/>
                </a:solidFill>
              </a:rPr>
              <a:t>Social &amp; affordable rented (average)</a:t>
            </a:r>
          </a:p>
        </p:txBody>
      </p:sp>
      <p:sp>
        <p:nvSpPr>
          <p:cNvPr id="23" name="Rectangle: Rounded Corners 22">
            <a:extLst>
              <a:ext uri="{FF2B5EF4-FFF2-40B4-BE49-F238E27FC236}">
                <a16:creationId xmlns:a16="http://schemas.microsoft.com/office/drawing/2014/main" id="{C0EE32B4-0A75-4D55-9BFF-3D72C17EEFA5}"/>
              </a:ext>
            </a:extLst>
          </p:cNvPr>
          <p:cNvSpPr/>
          <p:nvPr/>
        </p:nvSpPr>
        <p:spPr>
          <a:xfrm>
            <a:off x="9790563" y="600262"/>
            <a:ext cx="1080000" cy="435149"/>
          </a:xfrm>
          <a:prstGeom prst="roundRect">
            <a:avLst/>
          </a:prstGeom>
          <a:solidFill>
            <a:schemeClr val="bg1">
              <a:lumMod val="95000"/>
            </a:schemeClr>
          </a:solid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rgbClr val="0070C0"/>
                </a:solidFill>
              </a:rPr>
              <a:t>Intermediate rented (80% of private rent)</a:t>
            </a:r>
          </a:p>
        </p:txBody>
      </p:sp>
      <p:sp>
        <p:nvSpPr>
          <p:cNvPr id="24" name="Rectangle: Rounded Corners 23">
            <a:extLst>
              <a:ext uri="{FF2B5EF4-FFF2-40B4-BE49-F238E27FC236}">
                <a16:creationId xmlns:a16="http://schemas.microsoft.com/office/drawing/2014/main" id="{C18F35CB-0C4E-4A2E-A341-6BC8C916FEDB}"/>
              </a:ext>
            </a:extLst>
          </p:cNvPr>
          <p:cNvSpPr/>
          <p:nvPr/>
        </p:nvSpPr>
        <p:spPr>
          <a:xfrm>
            <a:off x="9779656" y="1099732"/>
            <a:ext cx="1080000" cy="435149"/>
          </a:xfrm>
          <a:prstGeom prst="roundRect">
            <a:avLst/>
          </a:prstGeom>
          <a:solidFill>
            <a:schemeClr val="bg1">
              <a:lumMod val="95000"/>
            </a:schemeClr>
          </a:solid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rgbClr val="00B050"/>
                </a:solidFill>
              </a:rPr>
              <a:t>Private rent (median)</a:t>
            </a:r>
          </a:p>
        </p:txBody>
      </p:sp>
      <p:sp>
        <p:nvSpPr>
          <p:cNvPr id="25" name="Rectangle: Rounded Corners 24">
            <a:extLst>
              <a:ext uri="{FF2B5EF4-FFF2-40B4-BE49-F238E27FC236}">
                <a16:creationId xmlns:a16="http://schemas.microsoft.com/office/drawing/2014/main" id="{CB3512C3-C9C4-440D-8BC7-C057711D9CA9}"/>
              </a:ext>
            </a:extLst>
          </p:cNvPr>
          <p:cNvSpPr/>
          <p:nvPr/>
        </p:nvSpPr>
        <p:spPr>
          <a:xfrm>
            <a:off x="10948780" y="95959"/>
            <a:ext cx="1080000" cy="435149"/>
          </a:xfrm>
          <a:prstGeom prst="roundRect">
            <a:avLst/>
          </a:prstGeom>
          <a:solidFill>
            <a:schemeClr val="bg1">
              <a:lumMod val="95000"/>
            </a:schemeClr>
          </a:solid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rgbClr val="FF9933"/>
                </a:solidFill>
              </a:rPr>
              <a:t>Homebuy / shared ownership (avg)</a:t>
            </a:r>
          </a:p>
        </p:txBody>
      </p:sp>
      <p:sp>
        <p:nvSpPr>
          <p:cNvPr id="26" name="Rectangle: Rounded Corners 25">
            <a:extLst>
              <a:ext uri="{FF2B5EF4-FFF2-40B4-BE49-F238E27FC236}">
                <a16:creationId xmlns:a16="http://schemas.microsoft.com/office/drawing/2014/main" id="{B5270710-19E8-469A-B175-B5AD454AB61D}"/>
              </a:ext>
            </a:extLst>
          </p:cNvPr>
          <p:cNvSpPr/>
          <p:nvPr/>
        </p:nvSpPr>
        <p:spPr>
          <a:xfrm>
            <a:off x="10949731" y="603469"/>
            <a:ext cx="1080000" cy="435149"/>
          </a:xfrm>
          <a:prstGeom prst="roundRect">
            <a:avLst/>
          </a:prstGeom>
          <a:solidFill>
            <a:schemeClr val="bg1">
              <a:lumMod val="95000"/>
            </a:schemeClr>
          </a:solid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rgbClr val="C00000"/>
                </a:solidFill>
              </a:rPr>
              <a:t>Resales (lower quartile &amp; average)</a:t>
            </a:r>
          </a:p>
        </p:txBody>
      </p:sp>
      <p:sp>
        <p:nvSpPr>
          <p:cNvPr id="27" name="Rectangle: Rounded Corners 26">
            <a:extLst>
              <a:ext uri="{FF2B5EF4-FFF2-40B4-BE49-F238E27FC236}">
                <a16:creationId xmlns:a16="http://schemas.microsoft.com/office/drawing/2014/main" id="{265F448F-5523-4538-8BAC-71302CA8D198}"/>
              </a:ext>
            </a:extLst>
          </p:cNvPr>
          <p:cNvSpPr/>
          <p:nvPr/>
        </p:nvSpPr>
        <p:spPr>
          <a:xfrm>
            <a:off x="10942219" y="1097556"/>
            <a:ext cx="1080000" cy="435149"/>
          </a:xfrm>
          <a:prstGeom prst="roundRect">
            <a:avLst/>
          </a:prstGeom>
          <a:solidFill>
            <a:schemeClr val="bg1">
              <a:lumMod val="95000"/>
            </a:schemeClr>
          </a:solidFill>
          <a:ln>
            <a:solidFill>
              <a:srgbClr val="FF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rgbClr val="FF00FF"/>
                </a:solidFill>
              </a:rPr>
              <a:t>New build (lower quartile &amp; average)</a:t>
            </a:r>
          </a:p>
        </p:txBody>
      </p:sp>
      <p:sp>
        <p:nvSpPr>
          <p:cNvPr id="30" name="Slide Number Placeholder 4">
            <a:extLst>
              <a:ext uri="{FF2B5EF4-FFF2-40B4-BE49-F238E27FC236}">
                <a16:creationId xmlns:a16="http://schemas.microsoft.com/office/drawing/2014/main" id="{5F60D5D2-C4BE-491C-A92F-FD5A396BE4B2}"/>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43</a:t>
            </a:fld>
            <a:endParaRPr lang="en-US" dirty="0"/>
          </a:p>
        </p:txBody>
      </p:sp>
      <p:sp>
        <p:nvSpPr>
          <p:cNvPr id="3" name="Arrow: Left-Right 2">
            <a:extLst>
              <a:ext uri="{FF2B5EF4-FFF2-40B4-BE49-F238E27FC236}">
                <a16:creationId xmlns:a16="http://schemas.microsoft.com/office/drawing/2014/main" id="{25121CF9-8077-4975-F80F-9E56829C7B01}"/>
              </a:ext>
            </a:extLst>
          </p:cNvPr>
          <p:cNvSpPr/>
          <p:nvPr/>
        </p:nvSpPr>
        <p:spPr>
          <a:xfrm>
            <a:off x="6004730" y="2005550"/>
            <a:ext cx="1278619" cy="857787"/>
          </a:xfrm>
          <a:prstGeom prst="leftRightArrow">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800" dirty="0">
                <a:solidFill>
                  <a:srgbClr val="7030A0"/>
                </a:solidFill>
                <a:latin typeface="+mj-lt"/>
              </a:rPr>
              <a:t>Payscales relating to social / affordable rents</a:t>
            </a:r>
          </a:p>
        </p:txBody>
      </p:sp>
      <p:sp>
        <p:nvSpPr>
          <p:cNvPr id="4" name="Arrow: Left-Right 3">
            <a:extLst>
              <a:ext uri="{FF2B5EF4-FFF2-40B4-BE49-F238E27FC236}">
                <a16:creationId xmlns:a16="http://schemas.microsoft.com/office/drawing/2014/main" id="{16F0E1F4-B48C-16CF-3C38-F4C525B88445}"/>
              </a:ext>
            </a:extLst>
          </p:cNvPr>
          <p:cNvSpPr/>
          <p:nvPr/>
        </p:nvSpPr>
        <p:spPr>
          <a:xfrm>
            <a:off x="6440160" y="2873073"/>
            <a:ext cx="1232091" cy="504000"/>
          </a:xfrm>
          <a:prstGeom prst="leftRightArrow">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800" dirty="0">
                <a:solidFill>
                  <a:srgbClr val="0070C0"/>
                </a:solidFill>
              </a:rPr>
              <a:t>Payscales equating to intermediate rents</a:t>
            </a:r>
          </a:p>
        </p:txBody>
      </p:sp>
      <p:sp>
        <p:nvSpPr>
          <p:cNvPr id="5" name="Arrow: Left-Right 4">
            <a:extLst>
              <a:ext uri="{FF2B5EF4-FFF2-40B4-BE49-F238E27FC236}">
                <a16:creationId xmlns:a16="http://schemas.microsoft.com/office/drawing/2014/main" id="{6D7EEE3F-B8A2-996E-D9BC-7D6964F33580}"/>
              </a:ext>
            </a:extLst>
          </p:cNvPr>
          <p:cNvSpPr/>
          <p:nvPr/>
        </p:nvSpPr>
        <p:spPr>
          <a:xfrm>
            <a:off x="6849868" y="3487515"/>
            <a:ext cx="1300442" cy="504000"/>
          </a:xfrm>
          <a:prstGeom prst="leftRightArrow">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800" dirty="0">
                <a:solidFill>
                  <a:srgbClr val="00B050"/>
                </a:solidFill>
              </a:rPr>
              <a:t>Payscales relating to private rents</a:t>
            </a:r>
          </a:p>
        </p:txBody>
      </p:sp>
      <p:sp>
        <p:nvSpPr>
          <p:cNvPr id="6" name="Arrow: Left-Right 5">
            <a:extLst>
              <a:ext uri="{FF2B5EF4-FFF2-40B4-BE49-F238E27FC236}">
                <a16:creationId xmlns:a16="http://schemas.microsoft.com/office/drawing/2014/main" id="{82B57EBD-1317-D9D7-39B7-4DB1B90F8C43}"/>
              </a:ext>
            </a:extLst>
          </p:cNvPr>
          <p:cNvSpPr/>
          <p:nvPr/>
        </p:nvSpPr>
        <p:spPr>
          <a:xfrm>
            <a:off x="6440159" y="4059128"/>
            <a:ext cx="2450382" cy="672525"/>
          </a:xfrm>
          <a:prstGeom prst="leftRightArrow">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800" dirty="0">
                <a:solidFill>
                  <a:srgbClr val="FF9933"/>
                </a:solidFill>
              </a:rPr>
              <a:t>Payscales relating to Homebuy / shared ownership</a:t>
            </a:r>
          </a:p>
        </p:txBody>
      </p:sp>
      <p:sp>
        <p:nvSpPr>
          <p:cNvPr id="7" name="Arrow: Left-Right 6">
            <a:extLst>
              <a:ext uri="{FF2B5EF4-FFF2-40B4-BE49-F238E27FC236}">
                <a16:creationId xmlns:a16="http://schemas.microsoft.com/office/drawing/2014/main" id="{BB306BBF-CD6B-C392-1CED-B1AB70719754}"/>
              </a:ext>
            </a:extLst>
          </p:cNvPr>
          <p:cNvSpPr/>
          <p:nvPr/>
        </p:nvSpPr>
        <p:spPr>
          <a:xfrm>
            <a:off x="6440158" y="4773297"/>
            <a:ext cx="2849865" cy="427970"/>
          </a:xfrm>
          <a:prstGeom prst="leftRightArrow">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800" dirty="0">
                <a:solidFill>
                  <a:srgbClr val="C00000"/>
                </a:solidFill>
              </a:rPr>
              <a:t>Payscales relating to resales</a:t>
            </a:r>
          </a:p>
        </p:txBody>
      </p:sp>
      <p:sp>
        <p:nvSpPr>
          <p:cNvPr id="8" name="Arrow: Left-Right 7">
            <a:extLst>
              <a:ext uri="{FF2B5EF4-FFF2-40B4-BE49-F238E27FC236}">
                <a16:creationId xmlns:a16="http://schemas.microsoft.com/office/drawing/2014/main" id="{A8F8842F-CE3C-58A1-0D83-44874273CE38}"/>
              </a:ext>
            </a:extLst>
          </p:cNvPr>
          <p:cNvSpPr/>
          <p:nvPr/>
        </p:nvSpPr>
        <p:spPr>
          <a:xfrm>
            <a:off x="8908869" y="5349319"/>
            <a:ext cx="808187" cy="476953"/>
          </a:xfrm>
          <a:prstGeom prst="leftRightArrow">
            <a:avLst/>
          </a:prstGeom>
          <a:noFill/>
          <a:ln>
            <a:solidFill>
              <a:srgbClr val="FF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800" dirty="0">
                <a:solidFill>
                  <a:srgbClr val="FF00FF"/>
                </a:solidFill>
              </a:rPr>
              <a:t>Payscales relating to new build</a:t>
            </a:r>
          </a:p>
        </p:txBody>
      </p:sp>
    </p:spTree>
    <p:extLst>
      <p:ext uri="{BB962C8B-B14F-4D97-AF65-F5344CB8AC3E}">
        <p14:creationId xmlns:p14="http://schemas.microsoft.com/office/powerpoint/2010/main" val="268819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0"/>
                                        </p:tgtEl>
                                        <p:attrNameLst>
                                          <p:attrName>style.visibility</p:attrName>
                                        </p:attrNameLst>
                                      </p:cBhvr>
                                      <p:to>
                                        <p:strVal val="visible"/>
                                      </p:to>
                                    </p:set>
                                  </p:childTnLst>
                                </p:cTn>
                              </p:par>
                              <p:par>
                                <p:cTn id="32" presetID="42"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par>
                                <p:cTn id="49" presetID="42" presetClass="entr" presetSubtype="0"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1000"/>
                                        <p:tgtEl>
                                          <p:spTgt spid="5"/>
                                        </p:tgtEl>
                                      </p:cBhvr>
                                    </p:animEffect>
                                    <p:anim calcmode="lin" valueType="num">
                                      <p:cBhvr>
                                        <p:cTn id="52" dur="1000" fill="hold"/>
                                        <p:tgtEl>
                                          <p:spTgt spid="5"/>
                                        </p:tgtEl>
                                        <p:attrNameLst>
                                          <p:attrName>ppt_x</p:attrName>
                                        </p:attrNameLst>
                                      </p:cBhvr>
                                      <p:tavLst>
                                        <p:tav tm="0">
                                          <p:val>
                                            <p:strVal val="#ppt_x"/>
                                          </p:val>
                                        </p:tav>
                                        <p:tav tm="100000">
                                          <p:val>
                                            <p:strVal val="#ppt_x"/>
                                          </p:val>
                                        </p:tav>
                                      </p:tavLst>
                                    </p:anim>
                                    <p:anim calcmode="lin" valueType="num">
                                      <p:cBhvr>
                                        <p:cTn id="5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52"/>
                                        </p:tgtEl>
                                        <p:attrNameLst>
                                          <p:attrName>style.visibility</p:attrName>
                                        </p:attrNameLst>
                                      </p:cBhvr>
                                      <p:to>
                                        <p:strVal val="visible"/>
                                      </p:to>
                                    </p:set>
                                  </p:childTnLst>
                                </p:cTn>
                              </p:par>
                              <p:par>
                                <p:cTn id="66" presetID="42" presetClass="entr" presetSubtype="0" fill="hold" grpId="0" nodeType="with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fade">
                                      <p:cBhvr>
                                        <p:cTn id="68" dur="1000"/>
                                        <p:tgtEl>
                                          <p:spTgt spid="6"/>
                                        </p:tgtEl>
                                      </p:cBhvr>
                                    </p:animEffect>
                                    <p:anim calcmode="lin" valueType="num">
                                      <p:cBhvr>
                                        <p:cTn id="69" dur="1000" fill="hold"/>
                                        <p:tgtEl>
                                          <p:spTgt spid="6"/>
                                        </p:tgtEl>
                                        <p:attrNameLst>
                                          <p:attrName>ppt_x</p:attrName>
                                        </p:attrNameLst>
                                      </p:cBhvr>
                                      <p:tavLst>
                                        <p:tav tm="0">
                                          <p:val>
                                            <p:strVal val="#ppt_x"/>
                                          </p:val>
                                        </p:tav>
                                        <p:tav tm="100000">
                                          <p:val>
                                            <p:strVal val="#ppt_x"/>
                                          </p:val>
                                        </p:tav>
                                      </p:tavLst>
                                    </p:anim>
                                    <p:anim calcmode="lin" valueType="num">
                                      <p:cBhvr>
                                        <p:cTn id="7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3"/>
                                        </p:tgtEl>
                                        <p:attrNameLst>
                                          <p:attrName>style.visibility</p:attrName>
                                        </p:attrNameLst>
                                      </p:cBhvr>
                                      <p:to>
                                        <p:strVal val="visible"/>
                                      </p:to>
                                    </p:set>
                                  </p:childTnLst>
                                </p:cTn>
                              </p:par>
                              <p:par>
                                <p:cTn id="83" presetID="42" presetClass="entr" presetSubtype="0" fill="hold" grpId="0" nodeType="withEffect">
                                  <p:stCondLst>
                                    <p:cond delay="0"/>
                                  </p:stCondLst>
                                  <p:childTnLst>
                                    <p:set>
                                      <p:cBhvr>
                                        <p:cTn id="84" dur="1" fill="hold">
                                          <p:stCondLst>
                                            <p:cond delay="0"/>
                                          </p:stCondLst>
                                        </p:cTn>
                                        <p:tgtEl>
                                          <p:spTgt spid="7"/>
                                        </p:tgtEl>
                                        <p:attrNameLst>
                                          <p:attrName>style.visibility</p:attrName>
                                        </p:attrNameLst>
                                      </p:cBhvr>
                                      <p:to>
                                        <p:strVal val="visible"/>
                                      </p:to>
                                    </p:set>
                                    <p:animEffect transition="in" filter="fade">
                                      <p:cBhvr>
                                        <p:cTn id="85" dur="1000"/>
                                        <p:tgtEl>
                                          <p:spTgt spid="7"/>
                                        </p:tgtEl>
                                      </p:cBhvr>
                                    </p:animEffect>
                                    <p:anim calcmode="lin" valueType="num">
                                      <p:cBhvr>
                                        <p:cTn id="86" dur="1000" fill="hold"/>
                                        <p:tgtEl>
                                          <p:spTgt spid="7"/>
                                        </p:tgtEl>
                                        <p:attrNameLst>
                                          <p:attrName>ppt_x</p:attrName>
                                        </p:attrNameLst>
                                      </p:cBhvr>
                                      <p:tavLst>
                                        <p:tav tm="0">
                                          <p:val>
                                            <p:strVal val="#ppt_x"/>
                                          </p:val>
                                        </p:tav>
                                        <p:tav tm="100000">
                                          <p:val>
                                            <p:strVal val="#ppt_x"/>
                                          </p:val>
                                        </p:tav>
                                      </p:tavLst>
                                    </p:anim>
                                    <p:anim calcmode="lin" valueType="num">
                                      <p:cBhvr>
                                        <p:cTn id="8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27"/>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21"/>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54"/>
                                        </p:tgtEl>
                                        <p:attrNameLst>
                                          <p:attrName>style.visibility</p:attrName>
                                        </p:attrNameLst>
                                      </p:cBhvr>
                                      <p:to>
                                        <p:strVal val="visible"/>
                                      </p:to>
                                    </p:set>
                                  </p:childTnLst>
                                </p:cTn>
                              </p:par>
                              <p:par>
                                <p:cTn id="100" presetID="42" presetClass="entr" presetSubtype="0" fill="hold" grpId="0" nodeType="withEffect">
                                  <p:stCondLst>
                                    <p:cond delay="0"/>
                                  </p:stCondLst>
                                  <p:childTnLst>
                                    <p:set>
                                      <p:cBhvr>
                                        <p:cTn id="101" dur="1" fill="hold">
                                          <p:stCondLst>
                                            <p:cond delay="0"/>
                                          </p:stCondLst>
                                        </p:cTn>
                                        <p:tgtEl>
                                          <p:spTgt spid="8"/>
                                        </p:tgtEl>
                                        <p:attrNameLst>
                                          <p:attrName>style.visibility</p:attrName>
                                        </p:attrNameLst>
                                      </p:cBhvr>
                                      <p:to>
                                        <p:strVal val="visible"/>
                                      </p:to>
                                    </p:set>
                                    <p:animEffect transition="in" filter="fade">
                                      <p:cBhvr>
                                        <p:cTn id="102" dur="1000"/>
                                        <p:tgtEl>
                                          <p:spTgt spid="8"/>
                                        </p:tgtEl>
                                      </p:cBhvr>
                                    </p:animEffect>
                                    <p:anim calcmode="lin" valueType="num">
                                      <p:cBhvr>
                                        <p:cTn id="103" dur="1000" fill="hold"/>
                                        <p:tgtEl>
                                          <p:spTgt spid="8"/>
                                        </p:tgtEl>
                                        <p:attrNameLst>
                                          <p:attrName>ppt_x</p:attrName>
                                        </p:attrNameLst>
                                      </p:cBhvr>
                                      <p:tavLst>
                                        <p:tav tm="0">
                                          <p:val>
                                            <p:strVal val="#ppt_x"/>
                                          </p:val>
                                        </p:tav>
                                        <p:tav tm="100000">
                                          <p:val>
                                            <p:strVal val="#ppt_x"/>
                                          </p:val>
                                        </p:tav>
                                      </p:tavLst>
                                    </p:anim>
                                    <p:anim calcmode="lin" valueType="num">
                                      <p:cBhvr>
                                        <p:cTn id="10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animBg="1"/>
      <p:bldP spid="5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3" grpId="0" animBg="1"/>
      <p:bldP spid="4" grpId="0" animBg="1"/>
      <p:bldP spid="5" grpId="0" animBg="1"/>
      <p:bldP spid="6" grpId="0" animBg="1"/>
      <p:bldP spid="7"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A49736-F5E9-8E0D-7EAC-1DE1D5EB7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904E6100-403B-9BA0-AF3F-D558FDFF7B30}"/>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 name="Straight Connector 3">
            <a:extLst>
              <a:ext uri="{FF2B5EF4-FFF2-40B4-BE49-F238E27FC236}">
                <a16:creationId xmlns:a16="http://schemas.microsoft.com/office/drawing/2014/main" id="{253C1977-B087-1028-6DF7-37523D9F23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CD704B1-E945-D173-6E4D-11428FC1F4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 name="Rectangle 5">
            <a:extLst>
              <a:ext uri="{FF2B5EF4-FFF2-40B4-BE49-F238E27FC236}">
                <a16:creationId xmlns:a16="http://schemas.microsoft.com/office/drawing/2014/main" id="{27FA8348-2D25-88B4-8B8F-8E780D2F0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7B846F6-AD36-3656-818B-0B1D954881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Rectangle 7">
            <a:extLst>
              <a:ext uri="{FF2B5EF4-FFF2-40B4-BE49-F238E27FC236}">
                <a16:creationId xmlns:a16="http://schemas.microsoft.com/office/drawing/2014/main" id="{68B00D13-E095-A2A6-A447-61ADCC109F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63D1206-1C45-27C7-DE55-0EE1CFAD69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5BF8B90-43D4-455D-48CA-3172D43C2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BC96BDD5-9467-16DA-B667-5E56591C54B9}"/>
              </a:ext>
            </a:extLst>
          </p:cNvPr>
          <p:cNvSpPr txBox="1">
            <a:spLocks/>
          </p:cNvSpPr>
          <p:nvPr/>
        </p:nvSpPr>
        <p:spPr>
          <a:xfrm>
            <a:off x="1557071" y="1584552"/>
            <a:ext cx="9099255" cy="2537251"/>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7200" dirty="0">
                <a:solidFill>
                  <a:srgbClr val="454545"/>
                </a:solidFill>
              </a:rPr>
              <a:t>Dwelling change </a:t>
            </a:r>
          </a:p>
        </p:txBody>
      </p:sp>
      <p:sp>
        <p:nvSpPr>
          <p:cNvPr id="12" name="Text Placeholder 2">
            <a:extLst>
              <a:ext uri="{FF2B5EF4-FFF2-40B4-BE49-F238E27FC236}">
                <a16:creationId xmlns:a16="http://schemas.microsoft.com/office/drawing/2014/main" id="{9B61B129-3AEE-C88E-4CE5-3CA93D6AED98}"/>
              </a:ext>
            </a:extLst>
          </p:cNvPr>
          <p:cNvSpPr txBox="1">
            <a:spLocks/>
          </p:cNvSpPr>
          <p:nvPr/>
        </p:nvSpPr>
        <p:spPr>
          <a:xfrm>
            <a:off x="1535372" y="3755702"/>
            <a:ext cx="9120954" cy="1121905"/>
          </a:xfrm>
          <a:prstGeom prst="rect">
            <a:avLst/>
          </a:prstGeom>
        </p:spPr>
        <p:txBody>
          <a:bodyPr vert="horz" lIns="91440" tIns="91440" rIns="91440" bIns="91440" rtlCol="0">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ctr"/>
            <a:r>
              <a:rPr lang="en-US" cap="all" dirty="0">
                <a:solidFill>
                  <a:schemeClr val="accent1"/>
                </a:solidFill>
              </a:rPr>
              <a:t>Dwelling stock, turnover and new build</a:t>
            </a:r>
          </a:p>
          <a:p>
            <a:pPr algn="ctr"/>
            <a:endParaRPr lang="en-US" cap="all" dirty="0">
              <a:solidFill>
                <a:schemeClr val="accent1"/>
              </a:solidFill>
            </a:endParaRPr>
          </a:p>
        </p:txBody>
      </p:sp>
      <p:pic>
        <p:nvPicPr>
          <p:cNvPr id="13" name="Picture 12">
            <a:extLst>
              <a:ext uri="{FF2B5EF4-FFF2-40B4-BE49-F238E27FC236}">
                <a16:creationId xmlns:a16="http://schemas.microsoft.com/office/drawing/2014/main" id="{A4E69543-4DCD-9CF5-1D88-3318BD3ED8E8}"/>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D6AB1881-B101-1A77-CFF5-61F24072ED8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5" name="Slide Number Placeholder 4">
            <a:extLst>
              <a:ext uri="{FF2B5EF4-FFF2-40B4-BE49-F238E27FC236}">
                <a16:creationId xmlns:a16="http://schemas.microsoft.com/office/drawing/2014/main" id="{36BF9B30-BCE2-7E41-EDEF-204C3A13C870}"/>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44</a:t>
            </a:fld>
            <a:endParaRPr lang="en-US" dirty="0"/>
          </a:p>
        </p:txBody>
      </p:sp>
      <p:sp>
        <p:nvSpPr>
          <p:cNvPr id="16" name="Footer Placeholder 3">
            <a:extLst>
              <a:ext uri="{FF2B5EF4-FFF2-40B4-BE49-F238E27FC236}">
                <a16:creationId xmlns:a16="http://schemas.microsoft.com/office/drawing/2014/main" id="{E22AF0AE-A362-F33C-F4A5-8F6D18FB5B7C}"/>
              </a:ext>
            </a:extLst>
          </p:cNvPr>
          <p:cNvSpPr>
            <a:spLocks noGrp="1"/>
          </p:cNvSpPr>
          <p:nvPr>
            <p:ph type="ftr" sz="quarter" idx="11"/>
          </p:nvPr>
        </p:nvSpPr>
        <p:spPr>
          <a:xfrm>
            <a:off x="0" y="6548799"/>
            <a:ext cx="4973915" cy="309201"/>
          </a:xfrm>
        </p:spPr>
        <p:txBody>
          <a:bodyPr/>
          <a:lstStyle/>
          <a:p>
            <a:r>
              <a:rPr lang="en-US" spc="200" dirty="0">
                <a:solidFill>
                  <a:schemeClr val="bg1"/>
                </a:solidFill>
              </a:rPr>
              <a:t>East Cambridgeshire</a:t>
            </a:r>
          </a:p>
        </p:txBody>
      </p:sp>
    </p:spTree>
    <p:extLst>
      <p:ext uri="{BB962C8B-B14F-4D97-AF65-F5344CB8AC3E}">
        <p14:creationId xmlns:p14="http://schemas.microsoft.com/office/powerpoint/2010/main" val="21071432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CA062-2C2E-7746-DA20-B052922DABA7}"/>
              </a:ext>
            </a:extLst>
          </p:cNvPr>
          <p:cNvSpPr txBox="1">
            <a:spLocks/>
          </p:cNvSpPr>
          <p:nvPr/>
        </p:nvSpPr>
        <p:spPr>
          <a:xfrm>
            <a:off x="351017" y="0"/>
            <a:ext cx="11840680" cy="7123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Data used for dwelling change</a:t>
            </a:r>
          </a:p>
        </p:txBody>
      </p:sp>
      <p:graphicFrame>
        <p:nvGraphicFramePr>
          <p:cNvPr id="3" name="Table 7">
            <a:extLst>
              <a:ext uri="{FF2B5EF4-FFF2-40B4-BE49-F238E27FC236}">
                <a16:creationId xmlns:a16="http://schemas.microsoft.com/office/drawing/2014/main" id="{622B20C8-73FA-4093-5FF8-6E2FF8AE309F}"/>
              </a:ext>
            </a:extLst>
          </p:cNvPr>
          <p:cNvGraphicFramePr>
            <a:graphicFrameLocks noGrp="1"/>
          </p:cNvGraphicFramePr>
          <p:nvPr>
            <p:extLst>
              <p:ext uri="{D42A27DB-BD31-4B8C-83A1-F6EECF244321}">
                <p14:modId xmlns:p14="http://schemas.microsoft.com/office/powerpoint/2010/main" val="660055846"/>
              </p:ext>
            </p:extLst>
          </p:nvPr>
        </p:nvGraphicFramePr>
        <p:xfrm>
          <a:off x="351017" y="719643"/>
          <a:ext cx="11611279" cy="5418713"/>
        </p:xfrm>
        <a:graphic>
          <a:graphicData uri="http://schemas.openxmlformats.org/drawingml/2006/table">
            <a:tbl>
              <a:tblPr firstRow="1" bandRow="1">
                <a:tableStyleId>{69012ECD-51FC-41F1-AA8D-1B2483CD663E}</a:tableStyleId>
              </a:tblPr>
              <a:tblGrid>
                <a:gridCol w="3693958">
                  <a:extLst>
                    <a:ext uri="{9D8B030D-6E8A-4147-A177-3AD203B41FA5}">
                      <a16:colId xmlns:a16="http://schemas.microsoft.com/office/drawing/2014/main" val="3927090664"/>
                    </a:ext>
                  </a:extLst>
                </a:gridCol>
                <a:gridCol w="6071060">
                  <a:extLst>
                    <a:ext uri="{9D8B030D-6E8A-4147-A177-3AD203B41FA5}">
                      <a16:colId xmlns:a16="http://schemas.microsoft.com/office/drawing/2014/main" val="3051318368"/>
                    </a:ext>
                  </a:extLst>
                </a:gridCol>
                <a:gridCol w="1846261">
                  <a:extLst>
                    <a:ext uri="{9D8B030D-6E8A-4147-A177-3AD203B41FA5}">
                      <a16:colId xmlns:a16="http://schemas.microsoft.com/office/drawing/2014/main" val="1344021028"/>
                    </a:ext>
                  </a:extLst>
                </a:gridCol>
              </a:tblGrid>
              <a:tr h="2295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Sources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Links</a:t>
                      </a:r>
                    </a:p>
                  </a:txBody>
                  <a:tcPr/>
                </a:tc>
                <a:tc>
                  <a:txBody>
                    <a:bodyPr/>
                    <a:lstStyle/>
                    <a:p>
                      <a:r>
                        <a:rPr lang="en-GB" sz="1000" dirty="0"/>
                        <a:t>Dates</a:t>
                      </a:r>
                    </a:p>
                  </a:txBody>
                  <a:tcPr/>
                </a:tc>
                <a:extLst>
                  <a:ext uri="{0D108BD9-81ED-4DB2-BD59-A6C34878D82A}">
                    <a16:rowId xmlns:a16="http://schemas.microsoft.com/office/drawing/2014/main" val="3923115101"/>
                  </a:ext>
                </a:extLst>
              </a:tr>
              <a:tr h="2295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Stock of dwellings: see slide 5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a:latin typeface="+mn-lt"/>
                      </a:endParaRPr>
                    </a:p>
                  </a:txBody>
                  <a:tcPr/>
                </a:tc>
                <a:tc>
                  <a:txBody>
                    <a:bodyPr/>
                    <a:lstStyle/>
                    <a:p>
                      <a:endParaRPr lang="en-GB" sz="1000" dirty="0"/>
                    </a:p>
                  </a:txBody>
                  <a:tcPr/>
                </a:tc>
                <a:extLst>
                  <a:ext uri="{0D108BD9-81ED-4DB2-BD59-A6C34878D82A}">
                    <a16:rowId xmlns:a16="http://schemas.microsoft.com/office/drawing/2014/main" val="1359836882"/>
                  </a:ext>
                </a:extLst>
              </a:tr>
              <a:tr h="516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Affordable Housing Supply Statistics (AHS) by district. Provides CLG completions data for Social rent, Affordable rent, Intermediate rent, Shared ownership and Affordable home ownership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hlinkClick r:id="rId2"/>
                        </a:rPr>
                        <a:t>https://assets.publishing.service.gov.uk/government/uploads/system/uploads/attachment_data/file/1034087/Live_Tables_1006-1009.ods</a:t>
                      </a:r>
                      <a:r>
                        <a:rPr lang="en-GB" sz="1000" dirty="0"/>
                        <a:t> </a:t>
                      </a:r>
                      <a:endParaRPr lang="en-GB" sz="1000" b="0" dirty="0">
                        <a:latin typeface="+mn-lt"/>
                      </a:endParaRPr>
                    </a:p>
                  </a:txBody>
                  <a:tcPr/>
                </a:tc>
                <a:tc>
                  <a:txBody>
                    <a:bodyPr/>
                    <a:lstStyle/>
                    <a:p>
                      <a:r>
                        <a:rPr lang="en-GB" sz="1000" dirty="0"/>
                        <a:t>2020-2021</a:t>
                      </a:r>
                    </a:p>
                  </a:txBody>
                  <a:tcPr/>
                </a:tc>
                <a:extLst>
                  <a:ext uri="{0D108BD9-81ED-4DB2-BD59-A6C34878D82A}">
                    <a16:rowId xmlns:a16="http://schemas.microsoft.com/office/drawing/2014/main" val="3415701061"/>
                  </a:ext>
                </a:extLst>
              </a:tr>
              <a:tr h="9468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PRP (housing association) and LA (council) housing stock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2019-20 from </a:t>
                      </a:r>
                      <a:r>
                        <a:rPr lang="en-GB" sz="1000" dirty="0">
                          <a:hlinkClick r:id="rId3"/>
                        </a:rPr>
                        <a:t>https://assets.publishing.service.gov.uk/government/uploads/system/uploads/attachment_data/file/963104/RP_COMBINED_TOOL_2020_FINAL.xlsx</a:t>
                      </a:r>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2020-21 from </a:t>
                      </a:r>
                      <a:r>
                        <a:rPr lang="en-GB" sz="1000" dirty="0">
                          <a:hlinkClick r:id="rId4"/>
                        </a:rPr>
                        <a:t>https://assets.publishing.service.gov.uk/government/uploads/system/uploads/attachment_data/file/1027082/2021_RP_Lookup_tool.xlsx</a:t>
                      </a:r>
                      <a:r>
                        <a:rPr lang="en-GB" sz="1000" dirty="0"/>
                        <a:t> </a:t>
                      </a:r>
                    </a:p>
                  </a:txBody>
                  <a:tcPr/>
                </a:tc>
                <a:tc>
                  <a:txBody>
                    <a:bodyPr/>
                    <a:lstStyle/>
                    <a:p>
                      <a:r>
                        <a:rPr lang="en-GB" sz="1000" dirty="0"/>
                        <a:t>2019-20</a:t>
                      </a:r>
                    </a:p>
                    <a:p>
                      <a:endParaRPr lang="en-GB" sz="1000" dirty="0"/>
                    </a:p>
                    <a:p>
                      <a:endParaRPr lang="en-GB" sz="1000" dirty="0"/>
                    </a:p>
                    <a:p>
                      <a:r>
                        <a:rPr lang="en-GB" sz="1000" dirty="0"/>
                        <a:t>2020-21</a:t>
                      </a:r>
                    </a:p>
                    <a:p>
                      <a:endParaRPr lang="en-GB" sz="1000" dirty="0"/>
                    </a:p>
                  </a:txBody>
                  <a:tcPr/>
                </a:tc>
                <a:extLst>
                  <a:ext uri="{0D108BD9-81ED-4DB2-BD59-A6C34878D82A}">
                    <a16:rowId xmlns:a16="http://schemas.microsoft.com/office/drawing/2014/main" val="1174112595"/>
                  </a:ext>
                </a:extLst>
              </a:tr>
              <a:tr h="398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CLG Table 253 Housebuilding: permanent dwellings started and completed, by tenure and district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hlinkClick r:id="rId5"/>
                        </a:rPr>
                        <a:t>https://assets.publishing.service.gov.uk/government/uploads/system/uploads/attachment_data/file/1084086/LiveTable253.ods</a:t>
                      </a:r>
                      <a:endParaRPr lang="en-GB" sz="1000" b="0" dirty="0">
                        <a:latin typeface="+mn-lt"/>
                      </a:endParaRPr>
                    </a:p>
                  </a:txBody>
                  <a:tcPr/>
                </a:tc>
                <a:tc>
                  <a:txBody>
                    <a:bodyPr/>
                    <a:lstStyle/>
                    <a:p>
                      <a:r>
                        <a:rPr lang="en-GB" sz="1000" dirty="0"/>
                        <a:t>2020-21</a:t>
                      </a:r>
                    </a:p>
                  </a:txBody>
                  <a:tcPr/>
                </a:tc>
                <a:extLst>
                  <a:ext uri="{0D108BD9-81ED-4DB2-BD59-A6C34878D82A}">
                    <a16:rowId xmlns:a16="http://schemas.microsoft.com/office/drawing/2014/main" val="2279856294"/>
                  </a:ext>
                </a:extLst>
              </a:tr>
              <a:tr h="3729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(At the time unpublished) Annual Monitoring Report	</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Cambridgeshire and Peterborough unpublished AMR, Email of 26/5/22 confirmed new build figure for West Suffolk (842)	</a:t>
                      </a:r>
                      <a:endParaRPr lang="en-GB" sz="1000" b="0" i="0" u="sng" strike="noStrike" dirty="0">
                        <a:solidFill>
                          <a:srgbClr val="EE7B08"/>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2020-21</a:t>
                      </a:r>
                    </a:p>
                  </a:txBody>
                  <a:tcPr/>
                </a:tc>
                <a:extLst>
                  <a:ext uri="{0D108BD9-81ED-4DB2-BD59-A6C34878D82A}">
                    <a16:rowId xmlns:a16="http://schemas.microsoft.com/office/drawing/2014/main" val="3682887777"/>
                  </a:ext>
                </a:extLst>
              </a:tr>
              <a:tr h="2437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HT new vs 2nd hand prices and count</a:t>
                      </a:r>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dirty="0"/>
                        <a:t>Land Registry via Hometrack (no link as not public data in this format)</a:t>
                      </a:r>
                      <a:endParaRPr lang="en-GB" sz="10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Jan to Dec 2020</a:t>
                      </a:r>
                    </a:p>
                  </a:txBody>
                  <a:tcPr/>
                </a:tc>
                <a:extLst>
                  <a:ext uri="{0D108BD9-81ED-4DB2-BD59-A6C34878D82A}">
                    <a16:rowId xmlns:a16="http://schemas.microsoft.com/office/drawing/2014/main" val="820158824"/>
                  </a:ext>
                </a:extLst>
              </a:tr>
              <a:tr h="398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Turnover: CORE Table 1d: Reported new social housing lettings by local authority area location of property</a:t>
                      </a:r>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dirty="0"/>
                        <a:t>CORE website: </a:t>
                      </a:r>
                      <a:r>
                        <a:rPr lang="en-GB" sz="1000" dirty="0">
                          <a:hlinkClick r:id="rId6"/>
                        </a:rPr>
                        <a:t>https://core.communities.gov.uk</a:t>
                      </a:r>
                      <a:r>
                        <a:rPr lang="en-GB" sz="1000" dirty="0"/>
                        <a:t>  </a:t>
                      </a:r>
                      <a:endParaRPr lang="en-GB" sz="1000" b="0" i="0" u="sng" strike="noStrike" dirty="0">
                        <a:solidFill>
                          <a:srgbClr val="EE7B08"/>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2017/18 to 2019/20 &amp; 2019/20 to 2020/21 (Apr to Sept)</a:t>
                      </a:r>
                    </a:p>
                  </a:txBody>
                  <a:tcPr/>
                </a:tc>
                <a:extLst>
                  <a:ext uri="{0D108BD9-81ED-4DB2-BD59-A6C34878D82A}">
                    <a16:rowId xmlns:a16="http://schemas.microsoft.com/office/drawing/2014/main" val="2896524033"/>
                  </a:ext>
                </a:extLst>
              </a:tr>
              <a:tr h="398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Housing stock: Local Authority Housing Statistics dataset, England: Section A - Dwelling Stock	</a:t>
                      </a:r>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dirty="0">
                          <a:hlinkClick r:id="rId7"/>
                        </a:rPr>
                        <a:t>https://www.gov.uk/government/collections/local-authority-housing-data</a:t>
                      </a:r>
                      <a:endParaRPr lang="en-GB"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2020-21</a:t>
                      </a:r>
                    </a:p>
                  </a:txBody>
                  <a:tcPr/>
                </a:tc>
                <a:extLst>
                  <a:ext uri="{0D108BD9-81ED-4DB2-BD59-A6C34878D82A}">
                    <a16:rowId xmlns:a16="http://schemas.microsoft.com/office/drawing/2014/main" val="1388084243"/>
                  </a:ext>
                </a:extLst>
              </a:tr>
              <a:tr h="415856">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dirty="0"/>
                        <a:t>Lettings: Local Authority Housing Statistics dataset, England: Section D - Lettings and Nominations</a:t>
                      </a:r>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dirty="0">
                          <a:hlinkClick r:id="rId7"/>
                        </a:rPr>
                        <a:t>https://www.gov.uk/government/collections/local-authority-housing-data</a:t>
                      </a:r>
                      <a:r>
                        <a:rPr lang="en-GB" sz="1000" dirty="0"/>
                        <a:t> </a:t>
                      </a:r>
                      <a:endParaRPr lang="en-GB" sz="10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2020-21</a:t>
                      </a:r>
                    </a:p>
                  </a:txBody>
                  <a:tcPr/>
                </a:tc>
                <a:extLst>
                  <a:ext uri="{0D108BD9-81ED-4DB2-BD59-A6C34878D82A}">
                    <a16:rowId xmlns:a16="http://schemas.microsoft.com/office/drawing/2014/main" val="232106242"/>
                  </a:ext>
                </a:extLst>
              </a:tr>
              <a:tr h="415856">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dirty="0"/>
                        <a:t>EHS 2020-21 Excerpt from English Housing Survey on private rented supply	</a:t>
                      </a:r>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dirty="0">
                          <a:hlinkClick r:id="rId8"/>
                        </a:rPr>
                        <a:t>https://assets.publishing.service.gov.uk/government/uploads/system/uploads/attachment_data/file/1060141/2020-21_EHS_Headline_Report_revised.pdf</a:t>
                      </a:r>
                      <a:endParaRPr lang="en-GB"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2020-21</a:t>
                      </a:r>
                    </a:p>
                  </a:txBody>
                  <a:tcPr/>
                </a:tc>
                <a:extLst>
                  <a:ext uri="{0D108BD9-81ED-4DB2-BD59-A6C34878D82A}">
                    <a16:rowId xmlns:a16="http://schemas.microsoft.com/office/drawing/2014/main" val="1724192025"/>
                  </a:ext>
                </a:extLst>
              </a:tr>
              <a:tr h="320986">
                <a:tc gridSpan="3">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US" sz="1000" dirty="0"/>
                        <a:t>Note: the term Private Registered Provider was used in the context section, this can be taken to also mean Housing Associations (HA) in this section</a:t>
                      </a:r>
                      <a:endParaRPr lang="en-US" sz="1000" b="0" dirty="0">
                        <a:latin typeface="+mn-lt"/>
                      </a:endParaRPr>
                    </a:p>
                  </a:txBody>
                  <a:tcPr/>
                </a:tc>
                <a:tc hMerge="1">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endParaRPr lang="en-GB" sz="1000"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txBody>
                  <a:tcPr/>
                </a:tc>
                <a:extLst>
                  <a:ext uri="{0D108BD9-81ED-4DB2-BD59-A6C34878D82A}">
                    <a16:rowId xmlns:a16="http://schemas.microsoft.com/office/drawing/2014/main" val="1776397413"/>
                  </a:ext>
                </a:extLst>
              </a:tr>
              <a:tr h="320986">
                <a:tc gridSpan="3">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kern="1200" dirty="0">
                          <a:solidFill>
                            <a:schemeClr val="tx1"/>
                          </a:solidFill>
                          <a:latin typeface="+mn-lt"/>
                          <a:ea typeface="+mn-ea"/>
                          <a:cs typeface="+mn-cs"/>
                        </a:rPr>
                        <a:t>NOTE: These charts bring together several data sources which may not be directly comparable. So the graphics are intentionally pictorial and are intended to illustrate the scale of dwelling stock, turnover &amp; newbuild.</a:t>
                      </a:r>
                      <a:endParaRPr lang="en-US" sz="1000" b="0" dirty="0">
                        <a:latin typeface="+mn-lt"/>
                      </a:endParaRP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8135756"/>
                  </a:ext>
                </a:extLst>
              </a:tr>
            </a:tbl>
          </a:graphicData>
        </a:graphic>
      </p:graphicFrame>
      <p:sp>
        <p:nvSpPr>
          <p:cNvPr id="4" name="Slide Number Placeholder 4">
            <a:extLst>
              <a:ext uri="{FF2B5EF4-FFF2-40B4-BE49-F238E27FC236}">
                <a16:creationId xmlns:a16="http://schemas.microsoft.com/office/drawing/2014/main" id="{5383D251-C217-BAC6-1A45-AE24028B467D}"/>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45</a:t>
            </a:fld>
            <a:endParaRPr lang="en-US" dirty="0"/>
          </a:p>
        </p:txBody>
      </p:sp>
      <p:sp>
        <p:nvSpPr>
          <p:cNvPr id="5" name="Footer Placeholder 3">
            <a:extLst>
              <a:ext uri="{FF2B5EF4-FFF2-40B4-BE49-F238E27FC236}">
                <a16:creationId xmlns:a16="http://schemas.microsoft.com/office/drawing/2014/main" id="{E5727B9A-7522-9718-6036-98A7F0ED0B1A}"/>
              </a:ext>
            </a:extLst>
          </p:cNvPr>
          <p:cNvSpPr>
            <a:spLocks noGrp="1"/>
          </p:cNvSpPr>
          <p:nvPr>
            <p:ph type="ftr" sz="quarter" idx="11"/>
          </p:nvPr>
        </p:nvSpPr>
        <p:spPr>
          <a:xfrm>
            <a:off x="0" y="6548799"/>
            <a:ext cx="4973915" cy="309201"/>
          </a:xfrm>
        </p:spPr>
        <p:txBody>
          <a:bodyPr/>
          <a:lstStyle/>
          <a:p>
            <a:r>
              <a:rPr lang="en-US" spc="200" dirty="0">
                <a:solidFill>
                  <a:schemeClr val="bg1"/>
                </a:solidFill>
              </a:rPr>
              <a:t>East Cambridgeshire</a:t>
            </a:r>
          </a:p>
        </p:txBody>
      </p:sp>
    </p:spTree>
    <p:extLst>
      <p:ext uri="{BB962C8B-B14F-4D97-AF65-F5344CB8AC3E}">
        <p14:creationId xmlns:p14="http://schemas.microsoft.com/office/powerpoint/2010/main" val="22524791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E33A-296F-4F70-B193-0F96B177B1E7}"/>
              </a:ext>
            </a:extLst>
          </p:cNvPr>
          <p:cNvSpPr>
            <a:spLocks noGrp="1"/>
          </p:cNvSpPr>
          <p:nvPr>
            <p:ph type="title"/>
          </p:nvPr>
        </p:nvSpPr>
        <p:spPr>
          <a:xfrm>
            <a:off x="146756" y="265171"/>
            <a:ext cx="11401765" cy="685083"/>
          </a:xfrm>
        </p:spPr>
        <p:txBody>
          <a:bodyPr vert="horz" lIns="91440" tIns="45720" rIns="91440" bIns="45720" rtlCol="0" anchor="ctr">
            <a:normAutofit/>
          </a:bodyPr>
          <a:lstStyle/>
          <a:p>
            <a:r>
              <a:rPr lang="en-US" sz="3600" dirty="0"/>
              <a:t>Dwelling stock, turnover, newbuild</a:t>
            </a:r>
          </a:p>
        </p:txBody>
      </p:sp>
      <p:sp>
        <p:nvSpPr>
          <p:cNvPr id="4" name="Footer Placeholder 3">
            <a:extLst>
              <a:ext uri="{FF2B5EF4-FFF2-40B4-BE49-F238E27FC236}">
                <a16:creationId xmlns:a16="http://schemas.microsoft.com/office/drawing/2014/main" id="{EC376F28-38BB-4421-9BA5-A044031E92AC}"/>
              </a:ext>
            </a:extLst>
          </p:cNvPr>
          <p:cNvSpPr>
            <a:spLocks noGrp="1"/>
          </p:cNvSpPr>
          <p:nvPr>
            <p:ph type="ftr" sz="quarter" idx="11"/>
          </p:nvPr>
        </p:nvSpPr>
        <p:spPr>
          <a:xfrm>
            <a:off x="0" y="6548799"/>
            <a:ext cx="4973915" cy="309201"/>
          </a:xfrm>
        </p:spPr>
        <p:txBody>
          <a:bodyPr/>
          <a:lstStyle/>
          <a:p>
            <a:r>
              <a:rPr lang="en-US" spc="200" dirty="0">
                <a:solidFill>
                  <a:schemeClr val="bg1"/>
                </a:solidFill>
              </a:rPr>
              <a:t>East Cambridgeshire</a:t>
            </a:r>
          </a:p>
        </p:txBody>
      </p:sp>
      <p:graphicFrame>
        <p:nvGraphicFramePr>
          <p:cNvPr id="5" name="Chart 4">
            <a:extLst>
              <a:ext uri="{FF2B5EF4-FFF2-40B4-BE49-F238E27FC236}">
                <a16:creationId xmlns:a16="http://schemas.microsoft.com/office/drawing/2014/main" id="{27C914F9-0CA4-47BF-BD48-B4802B884307}"/>
              </a:ext>
            </a:extLst>
          </p:cNvPr>
          <p:cNvGraphicFramePr>
            <a:graphicFrameLocks/>
          </p:cNvGraphicFramePr>
          <p:nvPr>
            <p:extLst>
              <p:ext uri="{D42A27DB-BD31-4B8C-83A1-F6EECF244321}">
                <p14:modId xmlns:p14="http://schemas.microsoft.com/office/powerpoint/2010/main" val="1615576186"/>
              </p:ext>
            </p:extLst>
          </p:nvPr>
        </p:nvGraphicFramePr>
        <p:xfrm>
          <a:off x="146756" y="1018903"/>
          <a:ext cx="11842044" cy="50412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B8694F4B-CC36-4968-8D3F-BF6DD2CF3BC4}"/>
              </a:ext>
            </a:extLst>
          </p:cNvPr>
          <p:cNvSpPr txBox="1"/>
          <p:nvPr/>
        </p:nvSpPr>
        <p:spPr>
          <a:xfrm>
            <a:off x="5966545" y="2413337"/>
            <a:ext cx="5800164" cy="17706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indent="-285750" algn="ctr">
              <a:buFont typeface="Arial" panose="020B0604020202020204" pitchFamily="34" charset="0"/>
              <a:buChar char="•"/>
            </a:pPr>
            <a:r>
              <a:rPr lang="en-GB" sz="1400" dirty="0"/>
              <a:t>Sets out the dwellings in each of five broad tenure groups.</a:t>
            </a:r>
          </a:p>
          <a:p>
            <a:pPr indent="-285750" algn="ctr">
              <a:buFont typeface="Arial" panose="020B0604020202020204" pitchFamily="34" charset="0"/>
              <a:buChar char="•"/>
            </a:pPr>
            <a:r>
              <a:rPr lang="en-GB" sz="1400" dirty="0"/>
              <a:t>Highlights the relatively small number of homes built (in red), compared to the overall housing stock (grey) in each group, which may mean the red houses are too small to clearly see. </a:t>
            </a:r>
          </a:p>
          <a:p>
            <a:pPr indent="-285750" algn="ctr">
              <a:buFont typeface="Arial" panose="020B0604020202020204" pitchFamily="34" charset="0"/>
              <a:buChar char="•"/>
            </a:pPr>
            <a:r>
              <a:rPr lang="en-GB" sz="1400" dirty="0"/>
              <a:t>However the additional homes (red) alongside turnover (blue) do contribute significantly in numbers to housing availability, providing new supply at first let, and then when re-let or re-sold later down the line</a:t>
            </a:r>
          </a:p>
        </p:txBody>
      </p:sp>
      <p:sp>
        <p:nvSpPr>
          <p:cNvPr id="7" name="Slide Number Placeholder 4">
            <a:extLst>
              <a:ext uri="{FF2B5EF4-FFF2-40B4-BE49-F238E27FC236}">
                <a16:creationId xmlns:a16="http://schemas.microsoft.com/office/drawing/2014/main" id="{4486306C-DEE5-4710-91F0-84333BCEB7BD}"/>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46</a:t>
            </a:fld>
            <a:endParaRPr lang="en-US" dirty="0"/>
          </a:p>
        </p:txBody>
      </p:sp>
    </p:spTree>
    <p:extLst>
      <p:ext uri="{BB962C8B-B14F-4D97-AF65-F5344CB8AC3E}">
        <p14:creationId xmlns:p14="http://schemas.microsoft.com/office/powerpoint/2010/main" val="72055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F2EAF2B7-9F70-4A10-B0B0-97031BDEFA2B}"/>
              </a:ext>
            </a:extLst>
          </p:cNvPr>
          <p:cNvGraphicFramePr>
            <a:graphicFrameLocks/>
          </p:cNvGraphicFramePr>
          <p:nvPr>
            <p:extLst>
              <p:ext uri="{D42A27DB-BD31-4B8C-83A1-F6EECF244321}">
                <p14:modId xmlns:p14="http://schemas.microsoft.com/office/powerpoint/2010/main" val="489070636"/>
              </p:ext>
            </p:extLst>
          </p:nvPr>
        </p:nvGraphicFramePr>
        <p:xfrm>
          <a:off x="6437376" y="681313"/>
          <a:ext cx="5675987" cy="53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20C09BEF-721A-45F7-BC97-35D017F4D625}"/>
              </a:ext>
            </a:extLst>
          </p:cNvPr>
          <p:cNvGraphicFramePr>
            <a:graphicFrameLocks/>
          </p:cNvGraphicFramePr>
          <p:nvPr>
            <p:extLst>
              <p:ext uri="{D42A27DB-BD31-4B8C-83A1-F6EECF244321}">
                <p14:modId xmlns:p14="http://schemas.microsoft.com/office/powerpoint/2010/main" val="2610347231"/>
              </p:ext>
            </p:extLst>
          </p:nvPr>
        </p:nvGraphicFramePr>
        <p:xfrm>
          <a:off x="420013" y="681313"/>
          <a:ext cx="5675987" cy="5364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3122BF5A-229F-4D44-A7A9-920C634F8DCE}"/>
              </a:ext>
            </a:extLst>
          </p:cNvPr>
          <p:cNvSpPr txBox="1">
            <a:spLocks/>
          </p:cNvSpPr>
          <p:nvPr/>
        </p:nvSpPr>
        <p:spPr>
          <a:xfrm>
            <a:off x="161364" y="-2242"/>
            <a:ext cx="11952000" cy="6835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4000" dirty="0"/>
              <a:t>Comparing stock, turnover, newbuild (%)</a:t>
            </a:r>
            <a:endParaRPr lang="en-US" sz="2000" dirty="0"/>
          </a:p>
        </p:txBody>
      </p:sp>
      <p:sp>
        <p:nvSpPr>
          <p:cNvPr id="6" name="TextBox 5">
            <a:extLst>
              <a:ext uri="{FF2B5EF4-FFF2-40B4-BE49-F238E27FC236}">
                <a16:creationId xmlns:a16="http://schemas.microsoft.com/office/drawing/2014/main" id="{81B339E3-D5F6-4C27-B75F-576A812170B7}"/>
              </a:ext>
            </a:extLst>
          </p:cNvPr>
          <p:cNvSpPr txBox="1"/>
          <p:nvPr/>
        </p:nvSpPr>
        <p:spPr>
          <a:xfrm>
            <a:off x="120000" y="6143167"/>
            <a:ext cx="11952000" cy="307777"/>
          </a:xfrm>
          <a:prstGeom prst="rect">
            <a:avLst/>
          </a:prstGeom>
          <a:noFill/>
        </p:spPr>
        <p:txBody>
          <a:bodyPr wrap="square" rtlCol="0">
            <a:spAutoFit/>
          </a:bodyPr>
          <a:lstStyle/>
          <a:p>
            <a:pPr algn="ctr"/>
            <a:r>
              <a:rPr lang="en-GB" sz="1400" dirty="0">
                <a:solidFill>
                  <a:schemeClr val="bg1"/>
                </a:solidFill>
              </a:rPr>
              <a:t>Shows turnover and new build as a % of each tenure group.</a:t>
            </a:r>
            <a:endParaRPr lang="en-GB" sz="1400" dirty="0"/>
          </a:p>
        </p:txBody>
      </p:sp>
      <p:sp>
        <p:nvSpPr>
          <p:cNvPr id="7" name="Footer Placeholder 3">
            <a:extLst>
              <a:ext uri="{FF2B5EF4-FFF2-40B4-BE49-F238E27FC236}">
                <a16:creationId xmlns:a16="http://schemas.microsoft.com/office/drawing/2014/main" id="{DB319750-063F-47F5-908F-5264BC720BEB}"/>
              </a:ext>
            </a:extLst>
          </p:cNvPr>
          <p:cNvSpPr>
            <a:spLocks noGrp="1"/>
          </p:cNvSpPr>
          <p:nvPr>
            <p:ph type="ftr" sz="quarter" idx="11"/>
          </p:nvPr>
        </p:nvSpPr>
        <p:spPr>
          <a:xfrm>
            <a:off x="0" y="6548799"/>
            <a:ext cx="4973915" cy="309201"/>
          </a:xfrm>
        </p:spPr>
        <p:txBody>
          <a:bodyPr/>
          <a:lstStyle/>
          <a:p>
            <a:r>
              <a:rPr lang="en-US" spc="200" dirty="0">
                <a:solidFill>
                  <a:schemeClr val="bg1"/>
                </a:solidFill>
              </a:rPr>
              <a:t>East Cambridgeshire</a:t>
            </a:r>
          </a:p>
        </p:txBody>
      </p:sp>
      <p:sp>
        <p:nvSpPr>
          <p:cNvPr id="10" name="Rectangle: Rounded Corners 9">
            <a:extLst>
              <a:ext uri="{FF2B5EF4-FFF2-40B4-BE49-F238E27FC236}">
                <a16:creationId xmlns:a16="http://schemas.microsoft.com/office/drawing/2014/main" id="{98340C51-C7F4-4507-B561-562CC5ED5920}"/>
              </a:ext>
            </a:extLst>
          </p:cNvPr>
          <p:cNvSpPr/>
          <p:nvPr/>
        </p:nvSpPr>
        <p:spPr>
          <a:xfrm>
            <a:off x="4773216" y="1449954"/>
            <a:ext cx="3829132" cy="1532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New build: East Cambridgeshire delivered 496  new homes, representing 1.3% of East Camb’s stock of around 38,500 dwellings.  For comparison, across the whole study area, new homes represented around 1.7% of the dwelling stock of 453,863 dwellings. </a:t>
            </a:r>
          </a:p>
        </p:txBody>
      </p:sp>
      <p:sp>
        <p:nvSpPr>
          <p:cNvPr id="8" name="Slide Number Placeholder 4">
            <a:extLst>
              <a:ext uri="{FF2B5EF4-FFF2-40B4-BE49-F238E27FC236}">
                <a16:creationId xmlns:a16="http://schemas.microsoft.com/office/drawing/2014/main" id="{74388CC1-B5BA-4CDE-B595-82E18C29E8C9}"/>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47</a:t>
            </a:fld>
            <a:endParaRPr lang="en-US" dirty="0"/>
          </a:p>
        </p:txBody>
      </p:sp>
      <p:sp>
        <p:nvSpPr>
          <p:cNvPr id="2" name="Rectangle: Rounded Corners 1">
            <a:extLst>
              <a:ext uri="{FF2B5EF4-FFF2-40B4-BE49-F238E27FC236}">
                <a16:creationId xmlns:a16="http://schemas.microsoft.com/office/drawing/2014/main" id="{F1AF9A1C-8A60-89D1-EBD6-FE4D04858B08}"/>
              </a:ext>
            </a:extLst>
          </p:cNvPr>
          <p:cNvSpPr/>
          <p:nvPr/>
        </p:nvSpPr>
        <p:spPr>
          <a:xfrm>
            <a:off x="4773216" y="3100648"/>
            <a:ext cx="3829132" cy="1293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Turnover: In East Cambs the % turnover for</a:t>
            </a:r>
          </a:p>
          <a:p>
            <a:pPr algn="ctr"/>
            <a:r>
              <a:rPr lang="en-GB" sz="1400" dirty="0">
                <a:solidFill>
                  <a:schemeClr val="bg1"/>
                </a:solidFill>
              </a:rPr>
              <a:t>HA social/affordable rent is higher at 11% than the whole area’s 7%</a:t>
            </a:r>
          </a:p>
          <a:p>
            <a:pPr algn="ctr"/>
            <a:r>
              <a:rPr lang="en-GB" sz="1400" dirty="0">
                <a:solidFill>
                  <a:schemeClr val="bg1"/>
                </a:solidFill>
              </a:rPr>
              <a:t>Homebuy rate matches the whole area turnover rate at 2%, as does ownership at 4%</a:t>
            </a:r>
          </a:p>
        </p:txBody>
      </p:sp>
    </p:spTree>
    <p:extLst>
      <p:ext uri="{BB962C8B-B14F-4D97-AF65-F5344CB8AC3E}">
        <p14:creationId xmlns:p14="http://schemas.microsoft.com/office/powerpoint/2010/main" val="3848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91C34F-47F4-2C45-74EA-B434A7B13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8FC8234C-5BCD-4FC7-8E24-E12768DC8206}"/>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 name="Straight Connector 3">
            <a:extLst>
              <a:ext uri="{FF2B5EF4-FFF2-40B4-BE49-F238E27FC236}">
                <a16:creationId xmlns:a16="http://schemas.microsoft.com/office/drawing/2014/main" id="{E816691A-5120-944B-6283-FD9156F2DE4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1F9B11B-A17D-1B33-1A7D-5E446D3C38B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 name="Rectangle 5">
            <a:extLst>
              <a:ext uri="{FF2B5EF4-FFF2-40B4-BE49-F238E27FC236}">
                <a16:creationId xmlns:a16="http://schemas.microsoft.com/office/drawing/2014/main" id="{284B357B-4C75-64E8-A446-1D23DE993C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ECECA4E-E552-5D5E-7F59-DFEC2BE56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Rectangle 7">
            <a:extLst>
              <a:ext uri="{FF2B5EF4-FFF2-40B4-BE49-F238E27FC236}">
                <a16:creationId xmlns:a16="http://schemas.microsoft.com/office/drawing/2014/main" id="{B703495B-7354-8372-3636-4C9F4928F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B9DE672-49AF-E646-7097-AE0A1FBB9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116953D-55C2-5329-E348-16D1B6BDA6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DC5C5324-E449-2FAA-E3A8-C60A98364E5E}"/>
              </a:ext>
            </a:extLst>
          </p:cNvPr>
          <p:cNvSpPr txBox="1">
            <a:spLocks/>
          </p:cNvSpPr>
          <p:nvPr/>
        </p:nvSpPr>
        <p:spPr>
          <a:xfrm>
            <a:off x="1557071" y="1584552"/>
            <a:ext cx="9099255" cy="2537251"/>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7200" dirty="0">
                <a:solidFill>
                  <a:srgbClr val="454545"/>
                </a:solidFill>
              </a:rPr>
              <a:t>Plans </a:t>
            </a:r>
          </a:p>
        </p:txBody>
      </p:sp>
      <p:sp>
        <p:nvSpPr>
          <p:cNvPr id="12" name="Text Placeholder 2">
            <a:extLst>
              <a:ext uri="{FF2B5EF4-FFF2-40B4-BE49-F238E27FC236}">
                <a16:creationId xmlns:a16="http://schemas.microsoft.com/office/drawing/2014/main" id="{B387D241-D1A4-1B74-CD9D-5F0651233757}"/>
              </a:ext>
            </a:extLst>
          </p:cNvPr>
          <p:cNvSpPr txBox="1">
            <a:spLocks/>
          </p:cNvSpPr>
          <p:nvPr/>
        </p:nvSpPr>
        <p:spPr>
          <a:xfrm>
            <a:off x="1535372" y="4133234"/>
            <a:ext cx="9120954" cy="744373"/>
          </a:xfrm>
          <a:prstGeom prst="rect">
            <a:avLst/>
          </a:prstGeom>
        </p:spPr>
        <p:txBody>
          <a:bodyPr vert="horz" lIns="91440" tIns="91440" rIns="91440" bIns="91440" rtlCol="0">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ctr"/>
            <a:r>
              <a:rPr lang="en-GB" cap="all" dirty="0">
                <a:solidFill>
                  <a:schemeClr val="accent1"/>
                </a:solidFill>
              </a:rPr>
              <a:t>Applying CACI income bands to Local Plan figures</a:t>
            </a:r>
            <a:endParaRPr lang="en-US" cap="all" dirty="0">
              <a:solidFill>
                <a:schemeClr val="accent1"/>
              </a:solidFill>
            </a:endParaRPr>
          </a:p>
        </p:txBody>
      </p:sp>
      <p:pic>
        <p:nvPicPr>
          <p:cNvPr id="13" name="Picture 12">
            <a:extLst>
              <a:ext uri="{FF2B5EF4-FFF2-40B4-BE49-F238E27FC236}">
                <a16:creationId xmlns:a16="http://schemas.microsoft.com/office/drawing/2014/main" id="{9106BC2B-719E-6449-9E15-5D315681A0EB}"/>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E0351136-675D-88C4-E813-FE86AF44B3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5" name="Slide Number Placeholder 4">
            <a:extLst>
              <a:ext uri="{FF2B5EF4-FFF2-40B4-BE49-F238E27FC236}">
                <a16:creationId xmlns:a16="http://schemas.microsoft.com/office/drawing/2014/main" id="{ECEA74D9-813C-5698-F614-33DF81D4816D}"/>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48</a:t>
            </a:fld>
            <a:endParaRPr lang="en-US" dirty="0"/>
          </a:p>
        </p:txBody>
      </p:sp>
      <p:sp>
        <p:nvSpPr>
          <p:cNvPr id="16" name="Footer Placeholder 3">
            <a:extLst>
              <a:ext uri="{FF2B5EF4-FFF2-40B4-BE49-F238E27FC236}">
                <a16:creationId xmlns:a16="http://schemas.microsoft.com/office/drawing/2014/main" id="{72707E11-10CB-B47C-FF27-DDB30E5D4153}"/>
              </a:ext>
            </a:extLst>
          </p:cNvPr>
          <p:cNvSpPr>
            <a:spLocks noGrp="1"/>
          </p:cNvSpPr>
          <p:nvPr>
            <p:ph type="ftr" sz="quarter" idx="11"/>
          </p:nvPr>
        </p:nvSpPr>
        <p:spPr>
          <a:xfrm>
            <a:off x="0" y="6548799"/>
            <a:ext cx="4973915" cy="309201"/>
          </a:xfrm>
        </p:spPr>
        <p:txBody>
          <a:bodyPr/>
          <a:lstStyle/>
          <a:p>
            <a:r>
              <a:rPr lang="en-US" spc="200" dirty="0">
                <a:solidFill>
                  <a:schemeClr val="bg1"/>
                </a:solidFill>
              </a:rPr>
              <a:t>East Cambridgeshire</a:t>
            </a:r>
          </a:p>
        </p:txBody>
      </p:sp>
    </p:spTree>
    <p:extLst>
      <p:ext uri="{BB962C8B-B14F-4D97-AF65-F5344CB8AC3E}">
        <p14:creationId xmlns:p14="http://schemas.microsoft.com/office/powerpoint/2010/main" val="12196891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7A963-DB7A-ECEF-AE4B-84ABF89B2640}"/>
              </a:ext>
            </a:extLst>
          </p:cNvPr>
          <p:cNvSpPr txBox="1">
            <a:spLocks/>
          </p:cNvSpPr>
          <p:nvPr/>
        </p:nvSpPr>
        <p:spPr>
          <a:xfrm>
            <a:off x="1447191" y="804163"/>
            <a:ext cx="9607661" cy="1056319"/>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Data used for plans</a:t>
            </a:r>
          </a:p>
        </p:txBody>
      </p:sp>
      <p:sp>
        <p:nvSpPr>
          <p:cNvPr id="3" name="Slide Number Placeholder 4">
            <a:extLst>
              <a:ext uri="{FF2B5EF4-FFF2-40B4-BE49-F238E27FC236}">
                <a16:creationId xmlns:a16="http://schemas.microsoft.com/office/drawing/2014/main" id="{13F91B7E-FE6B-2029-920D-AA13AB3E8073}"/>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49</a:t>
            </a:fld>
            <a:endParaRPr lang="en-US" dirty="0"/>
          </a:p>
        </p:txBody>
      </p:sp>
      <p:graphicFrame>
        <p:nvGraphicFramePr>
          <p:cNvPr id="4" name="Table 7">
            <a:extLst>
              <a:ext uri="{FF2B5EF4-FFF2-40B4-BE49-F238E27FC236}">
                <a16:creationId xmlns:a16="http://schemas.microsoft.com/office/drawing/2014/main" id="{A2FDA46D-D56A-331A-9609-39D78AFFC452}"/>
              </a:ext>
            </a:extLst>
          </p:cNvPr>
          <p:cNvGraphicFramePr>
            <a:graphicFrameLocks noGrp="1"/>
          </p:cNvGraphicFramePr>
          <p:nvPr>
            <p:extLst>
              <p:ext uri="{D42A27DB-BD31-4B8C-83A1-F6EECF244321}">
                <p14:modId xmlns:p14="http://schemas.microsoft.com/office/powerpoint/2010/main" val="1704305912"/>
              </p:ext>
            </p:extLst>
          </p:nvPr>
        </p:nvGraphicFramePr>
        <p:xfrm>
          <a:off x="1447191" y="1744594"/>
          <a:ext cx="9607662" cy="2521257"/>
        </p:xfrm>
        <a:graphic>
          <a:graphicData uri="http://schemas.openxmlformats.org/drawingml/2006/table">
            <a:tbl>
              <a:tblPr firstRow="1" bandRow="1">
                <a:tableStyleId>{69012ECD-51FC-41F1-AA8D-1B2483CD663E}</a:tableStyleId>
              </a:tblPr>
              <a:tblGrid>
                <a:gridCol w="3056537">
                  <a:extLst>
                    <a:ext uri="{9D8B030D-6E8A-4147-A177-3AD203B41FA5}">
                      <a16:colId xmlns:a16="http://schemas.microsoft.com/office/drawing/2014/main" val="3927090664"/>
                    </a:ext>
                  </a:extLst>
                </a:gridCol>
                <a:gridCol w="5023451">
                  <a:extLst>
                    <a:ext uri="{9D8B030D-6E8A-4147-A177-3AD203B41FA5}">
                      <a16:colId xmlns:a16="http://schemas.microsoft.com/office/drawing/2014/main" val="3051318368"/>
                    </a:ext>
                  </a:extLst>
                </a:gridCol>
                <a:gridCol w="1527674">
                  <a:extLst>
                    <a:ext uri="{9D8B030D-6E8A-4147-A177-3AD203B41FA5}">
                      <a16:colId xmlns:a16="http://schemas.microsoft.com/office/drawing/2014/main" val="1344021028"/>
                    </a:ext>
                  </a:extLst>
                </a:gridCol>
              </a:tblGrid>
              <a:tr h="3266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Sources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Links</a:t>
                      </a:r>
                    </a:p>
                  </a:txBody>
                  <a:tcPr/>
                </a:tc>
                <a:tc>
                  <a:txBody>
                    <a:bodyPr/>
                    <a:lstStyle/>
                    <a:p>
                      <a:r>
                        <a:rPr lang="en-GB" sz="1000" dirty="0"/>
                        <a:t>Dates</a:t>
                      </a:r>
                    </a:p>
                  </a:txBody>
                  <a:tcPr/>
                </a:tc>
                <a:extLst>
                  <a:ext uri="{0D108BD9-81ED-4DB2-BD59-A6C34878D82A}">
                    <a16:rowId xmlns:a16="http://schemas.microsoft.com/office/drawing/2014/main" val="3923115101"/>
                  </a:ext>
                </a:extLst>
              </a:tr>
              <a:tr h="11434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Cambridgeshire and West Suffolk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GLHearn (consultants) provided the Cambridgeshire and West Suffolk authorities with evidence to inform their local plans, around housing needs. This evidence is used to inform Local Plan making.</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hlinkClick r:id="rId2"/>
                        </a:rPr>
                        <a:t>https://cambridgeshireinsight.org.uk/wp-content/uploads/2021/10/CWS-Housing-Needs-of-Specific-Groups-Oct21.pdf</a:t>
                      </a:r>
                      <a:endParaRPr lang="en-GB" sz="1200" b="0" dirty="0">
                        <a:latin typeface="+mn-lt"/>
                      </a:endParaRPr>
                    </a:p>
                  </a:txBody>
                  <a:tcPr/>
                </a:tc>
                <a:tc>
                  <a:txBody>
                    <a:bodyPr/>
                    <a:lstStyle/>
                    <a:p>
                      <a:r>
                        <a:rPr lang="en-GB" sz="1200" dirty="0"/>
                        <a:t>2021</a:t>
                      </a:r>
                    </a:p>
                  </a:txBody>
                  <a:tcPr/>
                </a:tc>
                <a:extLst>
                  <a:ext uri="{0D108BD9-81ED-4DB2-BD59-A6C34878D82A}">
                    <a16:rowId xmlns:a16="http://schemas.microsoft.com/office/drawing/2014/main" val="1359836882"/>
                  </a:ext>
                </a:extLst>
              </a:tr>
              <a:tr h="9392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Peterborough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Peterborough Housing Needs Study: </a:t>
                      </a:r>
                      <a:r>
                        <a:rPr lang="en-GB" sz="1200" u="none" strike="noStrike" dirty="0">
                          <a:effectLst/>
                        </a:rPr>
                        <a:t>The housing requirement for Peterborough between 2016-2036 which is the base date for the current Local Plan.</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3"/>
                        </a:rPr>
                        <a:t>https://www.peterborough.gov.uk/asset-library/imported-assets/SHMAFinalReport-2017.pdf</a:t>
                      </a:r>
                      <a:endParaRPr lang="en-GB" sz="1200" b="0" dirty="0">
                        <a:latin typeface="+mn-lt"/>
                      </a:endParaRPr>
                    </a:p>
                  </a:txBody>
                  <a:tcPr/>
                </a:tc>
                <a:tc>
                  <a:txBody>
                    <a:bodyPr/>
                    <a:lstStyle/>
                    <a:p>
                      <a:r>
                        <a:rPr lang="en-GB" sz="1200" dirty="0"/>
                        <a:t>2015/16</a:t>
                      </a:r>
                    </a:p>
                  </a:txBody>
                  <a:tcPr/>
                </a:tc>
                <a:extLst>
                  <a:ext uri="{0D108BD9-81ED-4DB2-BD59-A6C34878D82A}">
                    <a16:rowId xmlns:a16="http://schemas.microsoft.com/office/drawing/2014/main" val="3415701061"/>
                  </a:ext>
                </a:extLst>
              </a:tr>
            </a:tbl>
          </a:graphicData>
        </a:graphic>
      </p:graphicFrame>
      <p:sp>
        <p:nvSpPr>
          <p:cNvPr id="5" name="Footer Placeholder 3">
            <a:extLst>
              <a:ext uri="{FF2B5EF4-FFF2-40B4-BE49-F238E27FC236}">
                <a16:creationId xmlns:a16="http://schemas.microsoft.com/office/drawing/2014/main" id="{FFECDF25-2CCE-4CAC-0B9F-9FD297399D41}"/>
              </a:ext>
            </a:extLst>
          </p:cNvPr>
          <p:cNvSpPr>
            <a:spLocks noGrp="1"/>
          </p:cNvSpPr>
          <p:nvPr>
            <p:ph type="ftr" sz="quarter" idx="11"/>
          </p:nvPr>
        </p:nvSpPr>
        <p:spPr>
          <a:xfrm>
            <a:off x="0" y="6548799"/>
            <a:ext cx="4973915" cy="309201"/>
          </a:xfrm>
        </p:spPr>
        <p:txBody>
          <a:bodyPr/>
          <a:lstStyle/>
          <a:p>
            <a:r>
              <a:rPr lang="en-US" spc="200" dirty="0">
                <a:solidFill>
                  <a:schemeClr val="bg1"/>
                </a:solidFill>
              </a:rPr>
              <a:t>East Cambridgeshire</a:t>
            </a:r>
          </a:p>
        </p:txBody>
      </p:sp>
    </p:spTree>
    <p:extLst>
      <p:ext uri="{BB962C8B-B14F-4D97-AF65-F5344CB8AC3E}">
        <p14:creationId xmlns:p14="http://schemas.microsoft.com/office/powerpoint/2010/main" val="605313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1CBED-8F0A-8BC6-2730-B4C64332A0A9}"/>
              </a:ext>
            </a:extLst>
          </p:cNvPr>
          <p:cNvSpPr txBox="1">
            <a:spLocks/>
          </p:cNvSpPr>
          <p:nvPr/>
        </p:nvSpPr>
        <p:spPr>
          <a:xfrm>
            <a:off x="426721" y="0"/>
            <a:ext cx="10628134" cy="835645"/>
          </a:xfrm>
          <a:prstGeom prst="rect">
            <a:avLst/>
          </a:prstGeom>
        </p:spPr>
        <p:txBody>
          <a:bodyPr anchor="ct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Data used for context</a:t>
            </a:r>
          </a:p>
        </p:txBody>
      </p:sp>
      <p:graphicFrame>
        <p:nvGraphicFramePr>
          <p:cNvPr id="3" name="Table 2">
            <a:extLst>
              <a:ext uri="{FF2B5EF4-FFF2-40B4-BE49-F238E27FC236}">
                <a16:creationId xmlns:a16="http://schemas.microsoft.com/office/drawing/2014/main" id="{29F28F98-566A-406B-2C88-6EFB4FE28A6F}"/>
              </a:ext>
            </a:extLst>
          </p:cNvPr>
          <p:cNvGraphicFramePr>
            <a:graphicFrameLocks noGrp="1"/>
          </p:cNvGraphicFramePr>
          <p:nvPr>
            <p:extLst>
              <p:ext uri="{D42A27DB-BD31-4B8C-83A1-F6EECF244321}">
                <p14:modId xmlns:p14="http://schemas.microsoft.com/office/powerpoint/2010/main" val="973272978"/>
              </p:ext>
            </p:extLst>
          </p:nvPr>
        </p:nvGraphicFramePr>
        <p:xfrm>
          <a:off x="450093" y="835645"/>
          <a:ext cx="11315187" cy="5629624"/>
        </p:xfrm>
        <a:graphic>
          <a:graphicData uri="http://schemas.openxmlformats.org/drawingml/2006/table">
            <a:tbl>
              <a:tblPr firstRow="1" bandRow="1">
                <a:tableStyleId>{5C22544A-7EE6-4342-B048-85BDC9FD1C3A}</a:tableStyleId>
              </a:tblPr>
              <a:tblGrid>
                <a:gridCol w="4518079">
                  <a:extLst>
                    <a:ext uri="{9D8B030D-6E8A-4147-A177-3AD203B41FA5}">
                      <a16:colId xmlns:a16="http://schemas.microsoft.com/office/drawing/2014/main" val="3758205482"/>
                    </a:ext>
                  </a:extLst>
                </a:gridCol>
                <a:gridCol w="4812406">
                  <a:extLst>
                    <a:ext uri="{9D8B030D-6E8A-4147-A177-3AD203B41FA5}">
                      <a16:colId xmlns:a16="http://schemas.microsoft.com/office/drawing/2014/main" val="37175414"/>
                    </a:ext>
                  </a:extLst>
                </a:gridCol>
                <a:gridCol w="1984702">
                  <a:extLst>
                    <a:ext uri="{9D8B030D-6E8A-4147-A177-3AD203B41FA5}">
                      <a16:colId xmlns:a16="http://schemas.microsoft.com/office/drawing/2014/main" val="3086537145"/>
                    </a:ext>
                  </a:extLst>
                </a:gridCol>
              </a:tblGrid>
              <a:tr h="335681">
                <a:tc>
                  <a:txBody>
                    <a:bodyPr/>
                    <a:lstStyle/>
                    <a:p>
                      <a:r>
                        <a:rPr lang="en-GB" sz="1200" dirty="0">
                          <a:latin typeface="+mn-lt"/>
                        </a:rPr>
                        <a:t>Source</a:t>
                      </a:r>
                    </a:p>
                  </a:txBody>
                  <a:tcPr/>
                </a:tc>
                <a:tc>
                  <a:txBody>
                    <a:bodyPr/>
                    <a:lstStyle/>
                    <a:p>
                      <a:r>
                        <a:rPr lang="en-GB" sz="1200" dirty="0">
                          <a:latin typeface="+mn-lt"/>
                        </a:rPr>
                        <a:t>Link</a:t>
                      </a:r>
                    </a:p>
                  </a:txBody>
                  <a:tcPr/>
                </a:tc>
                <a:tc>
                  <a:txBody>
                    <a:bodyPr/>
                    <a:lstStyle/>
                    <a:p>
                      <a:r>
                        <a:rPr lang="en-GB" sz="1200" dirty="0">
                          <a:latin typeface="+mn-lt"/>
                        </a:rPr>
                        <a:t>Date</a:t>
                      </a:r>
                    </a:p>
                  </a:txBody>
                  <a:tcPr/>
                </a:tc>
                <a:extLst>
                  <a:ext uri="{0D108BD9-81ED-4DB2-BD59-A6C34878D82A}">
                    <a16:rowId xmlns:a16="http://schemas.microsoft.com/office/drawing/2014/main" val="775013841"/>
                  </a:ext>
                </a:extLst>
              </a:tr>
              <a:tr h="1050134">
                <a:tc>
                  <a:txBody>
                    <a:bodyPr/>
                    <a:lstStyle/>
                    <a:p>
                      <a:r>
                        <a:rPr lang="en-US" sz="1100" b="0" dirty="0">
                          <a:latin typeface="+mn-lt"/>
                        </a:rPr>
                        <a:t>Office for National Statistics (ONS)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mn-lt"/>
                        </a:rPr>
                        <a:t>Subnational estimates of dwellings by tenure, England: Table 1b Counts of dwelling stock by tenure in each local authority, England.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mn-lt"/>
                        </a:rPr>
                        <a:t>Sources feeding into Table 1b ae Annual Population Survey, 2011 Census - ONS, Live tables of dwelling stock, English Housing Survey - Department for Levelling Up, Housing and Communities </a:t>
                      </a:r>
                      <a:r>
                        <a:rPr lang="en-US" sz="1100" b="0" dirty="0">
                          <a:latin typeface="+mn-lt"/>
                        </a:rPr>
                        <a:t> </a:t>
                      </a:r>
                      <a:endParaRPr lang="en-GB" sz="11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sng" strike="noStrike" dirty="0">
                          <a:solidFill>
                            <a:srgbClr val="EE7B08"/>
                          </a:solidFill>
                          <a:effectLst/>
                          <a:latin typeface="+mn-lt"/>
                          <a:hlinkClick r:id="rId2"/>
                        </a:rPr>
                        <a:t>Subnational estimates of dwellings by tenure, England - Office for National Statistics (ons.gov.uk)</a:t>
                      </a:r>
                      <a:endParaRPr lang="en-GB" sz="1100" b="0" i="0" u="sng" strike="noStrike" dirty="0">
                        <a:solidFill>
                          <a:srgbClr val="EE7B08"/>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latin typeface="+mn-lt"/>
                        </a:rPr>
                        <a:t>Covers </a:t>
                      </a:r>
                      <a:r>
                        <a:rPr lang="en-GB" sz="1100" b="0" i="0" u="none" strike="noStrike" dirty="0">
                          <a:solidFill>
                            <a:srgbClr val="000000"/>
                          </a:solidFill>
                          <a:effectLst/>
                          <a:latin typeface="+mn-lt"/>
                        </a:rPr>
                        <a:t>2012-2020</a:t>
                      </a:r>
                      <a:r>
                        <a:rPr lang="en-GB" sz="1100" b="0" dirty="0">
                          <a:latin typeface="+mn-lt"/>
                        </a:rPr>
                        <a:t>, we use 2020</a:t>
                      </a:r>
                    </a:p>
                  </a:txBody>
                  <a:tcPr/>
                </a:tc>
                <a:extLst>
                  <a:ext uri="{0D108BD9-81ED-4DB2-BD59-A6C34878D82A}">
                    <a16:rowId xmlns:a16="http://schemas.microsoft.com/office/drawing/2014/main" val="933567251"/>
                  </a:ext>
                </a:extLst>
              </a:tr>
              <a:tr h="4083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mn-lt"/>
                        </a:rPr>
                        <a:t>Dwellings CLG Table 100 Dwelling stock: Number of Dwellings by Tenure and district: England (CLG now known as DLUHC)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sng" strike="noStrike" dirty="0">
                          <a:solidFill>
                            <a:srgbClr val="EE7B08"/>
                          </a:solidFill>
                          <a:effectLst/>
                          <a:latin typeface="+mn-lt"/>
                          <a:hlinkClick r:id="rId3"/>
                        </a:rPr>
                        <a:t>https://assets.publishing.service.gov.uk/government/uploads/system/uploads/attachment_data/file/1074203/LT_100.ods</a:t>
                      </a:r>
                      <a:endParaRPr lang="en-GB" sz="1100" b="0" i="0" u="sng" strike="noStrike" dirty="0">
                        <a:solidFill>
                          <a:srgbClr val="EE7B08"/>
                        </a:solidFill>
                        <a:effectLst/>
                        <a:latin typeface="+mn-lt"/>
                      </a:endParaRPr>
                    </a:p>
                  </a:txBody>
                  <a:tcPr/>
                </a:tc>
                <a:tc>
                  <a:txBody>
                    <a:bodyPr/>
                    <a:lstStyle/>
                    <a:p>
                      <a:pPr algn="l" fontAlgn="ctr"/>
                      <a:r>
                        <a:rPr lang="en-GB" sz="1100" b="0" i="0" u="none" strike="noStrike" dirty="0">
                          <a:solidFill>
                            <a:srgbClr val="000000"/>
                          </a:solidFill>
                          <a:effectLst/>
                          <a:latin typeface="+mn-lt"/>
                        </a:rPr>
                        <a:t>31-Mar-20</a:t>
                      </a:r>
                    </a:p>
                    <a:p>
                      <a:endParaRPr lang="en-GB" sz="1100" b="0" dirty="0">
                        <a:latin typeface="+mn-lt"/>
                      </a:endParaRPr>
                    </a:p>
                  </a:txBody>
                  <a:tcPr/>
                </a:tc>
                <a:extLst>
                  <a:ext uri="{0D108BD9-81ED-4DB2-BD59-A6C34878D82A}">
                    <a16:rowId xmlns:a16="http://schemas.microsoft.com/office/drawing/2014/main" val="621146261"/>
                  </a:ext>
                </a:extLst>
              </a:tr>
              <a:tr h="729260">
                <a:tc>
                  <a:txBody>
                    <a:bodyPr/>
                    <a:lstStyle/>
                    <a:p>
                      <a:r>
                        <a:rPr lang="en-GB" sz="1100" b="0" dirty="0">
                          <a:latin typeface="+mn-lt"/>
                        </a:rPr>
                        <a:t>Census household types: Household Composition – Households. </a:t>
                      </a:r>
                    </a:p>
                    <a:p>
                      <a:r>
                        <a:rPr lang="en-GB" sz="1100" b="0" dirty="0">
                          <a:latin typeface="+mn-lt"/>
                        </a:rPr>
                        <a:t>Ref QS113EW</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sng" strike="noStrike" dirty="0">
                          <a:solidFill>
                            <a:srgbClr val="EE7B08"/>
                          </a:solidFill>
                          <a:effectLst/>
                          <a:latin typeface="+mn-lt"/>
                          <a:hlinkClick r:id="rId4"/>
                        </a:rPr>
                        <a:t>Cambridgeshire_and_Peterborough - Population - District | South Cambridgeshire | InstantAtlas Reports (cambridgeshireinsight.org.uk)</a:t>
                      </a:r>
                      <a:endParaRPr lang="en-GB" sz="1100" b="0" i="0" u="sng" strike="noStrike" dirty="0">
                        <a:solidFill>
                          <a:srgbClr val="EE7B08"/>
                        </a:solidFill>
                        <a:effectLst/>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sng" strike="noStrike" dirty="0">
                          <a:solidFill>
                            <a:srgbClr val="EE7B08"/>
                          </a:solidFill>
                          <a:effectLst/>
                          <a:latin typeface="+mn-lt"/>
                          <a:hlinkClick r:id="rId5"/>
                        </a:rPr>
                        <a:t>Forest Heath - UK Census Data 2011</a:t>
                      </a:r>
                      <a:endParaRPr lang="en-GB" sz="1100" b="0" i="0" u="sng" strike="noStrike" dirty="0">
                        <a:solidFill>
                          <a:srgbClr val="EE7B08"/>
                        </a:solidFill>
                        <a:effectLst/>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sng" strike="noStrike" dirty="0">
                          <a:solidFill>
                            <a:srgbClr val="EE7B08"/>
                          </a:solidFill>
                          <a:effectLst/>
                          <a:latin typeface="+mn-lt"/>
                          <a:hlinkClick r:id="rId6"/>
                        </a:rPr>
                        <a:t>St Edmundsbury - UK Census Data 2011</a:t>
                      </a:r>
                      <a:endParaRPr lang="en-GB" sz="1100" b="0" i="0" u="sng" strike="noStrike" dirty="0">
                        <a:solidFill>
                          <a:srgbClr val="EE7B08"/>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latin typeface="+mn-lt"/>
                        </a:rPr>
                        <a:t>2011</a:t>
                      </a:r>
                    </a:p>
                    <a:p>
                      <a:endParaRPr lang="en-GB" sz="1100" b="0" dirty="0">
                        <a:latin typeface="+mn-lt"/>
                      </a:endParaRPr>
                    </a:p>
                  </a:txBody>
                  <a:tcPr/>
                </a:tc>
                <a:extLst>
                  <a:ext uri="{0D108BD9-81ED-4DB2-BD59-A6C34878D82A}">
                    <a16:rowId xmlns:a16="http://schemas.microsoft.com/office/drawing/2014/main" val="1484171066"/>
                  </a:ext>
                </a:extLst>
              </a:tr>
              <a:tr h="386262">
                <a:tc>
                  <a:txBody>
                    <a:bodyPr/>
                    <a:lstStyle/>
                    <a:p>
                      <a:r>
                        <a:rPr lang="en-GB" sz="1100" b="0" dirty="0">
                          <a:latin typeface="+mn-lt"/>
                        </a:rPr>
                        <a:t>Tenure by household size by number of bedrooms Ref DC4405EW </a:t>
                      </a:r>
                    </a:p>
                  </a:txBody>
                  <a:tcPr/>
                </a:tc>
                <a:tc>
                  <a:txBody>
                    <a:bodyPr/>
                    <a:lstStyle/>
                    <a:p>
                      <a:r>
                        <a:rPr lang="en-GB" sz="1100" b="0" dirty="0">
                          <a:latin typeface="+mn-lt"/>
                          <a:hlinkClick r:id="rId7"/>
                        </a:rPr>
                        <a:t>https://www.nomisweb.co.uk/census/2011/</a:t>
                      </a:r>
                      <a:r>
                        <a:rPr lang="en-GB" sz="1100" b="0" dirty="0">
                          <a:latin typeface="+mn-lt"/>
                        </a:rPr>
                        <a:t> </a:t>
                      </a:r>
                    </a:p>
                  </a:txBody>
                  <a:tcPr/>
                </a:tc>
                <a:tc>
                  <a:txBody>
                    <a:bodyPr/>
                    <a:lstStyle/>
                    <a:p>
                      <a:r>
                        <a:rPr lang="en-GB" sz="1100" b="0" dirty="0">
                          <a:latin typeface="+mn-lt"/>
                        </a:rPr>
                        <a:t>2011</a:t>
                      </a:r>
                    </a:p>
                  </a:txBody>
                  <a:tcPr/>
                </a:tc>
                <a:extLst>
                  <a:ext uri="{0D108BD9-81ED-4DB2-BD59-A6C34878D82A}">
                    <a16:rowId xmlns:a16="http://schemas.microsoft.com/office/drawing/2014/main" val="2109846699"/>
                  </a:ext>
                </a:extLst>
              </a:tr>
              <a:tr h="408386">
                <a:tc>
                  <a:txBody>
                    <a:bodyPr/>
                    <a:lstStyle/>
                    <a:p>
                      <a:r>
                        <a:rPr lang="en-GB" sz="1100" b="0" dirty="0">
                          <a:latin typeface="+mn-lt"/>
                        </a:rPr>
                        <a:t>Household migration by tenure Ref UKMIG011</a:t>
                      </a:r>
                    </a:p>
                  </a:txBody>
                  <a:tcPr/>
                </a:tc>
                <a:tc>
                  <a:txBody>
                    <a:bodyPr/>
                    <a:lstStyle/>
                    <a:p>
                      <a:r>
                        <a:rPr lang="en-GB" sz="1100" b="0" dirty="0">
                          <a:latin typeface="+mn-lt"/>
                          <a:hlinkClick r:id="rId7"/>
                        </a:rPr>
                        <a:t>https://www.nomisweb.co.uk/census/2011/</a:t>
                      </a:r>
                      <a:r>
                        <a:rPr lang="en-GB" sz="1100" b="0" dirty="0">
                          <a:latin typeface="+mn-lt"/>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latin typeface="+mn-lt"/>
                        </a:rPr>
                        <a:t>2011</a:t>
                      </a:r>
                    </a:p>
                    <a:p>
                      <a:endParaRPr lang="en-GB" sz="1100" b="0" dirty="0">
                        <a:latin typeface="+mn-lt"/>
                      </a:endParaRPr>
                    </a:p>
                  </a:txBody>
                  <a:tcPr/>
                </a:tc>
                <a:extLst>
                  <a:ext uri="{0D108BD9-81ED-4DB2-BD59-A6C34878D82A}">
                    <a16:rowId xmlns:a16="http://schemas.microsoft.com/office/drawing/2014/main" val="1153609144"/>
                  </a:ext>
                </a:extLst>
              </a:tr>
              <a:tr h="335681">
                <a:tc>
                  <a:txBody>
                    <a:bodyPr/>
                    <a:lstStyle/>
                    <a:p>
                      <a:r>
                        <a:rPr lang="en-GB" sz="1100" b="0" dirty="0">
                          <a:latin typeface="+mn-lt"/>
                        </a:rPr>
                        <a:t>Census:  Migration including students</a:t>
                      </a:r>
                    </a:p>
                  </a:txBody>
                  <a:tcPr/>
                </a:tc>
                <a:tc>
                  <a:txBody>
                    <a:bodyPr/>
                    <a:lstStyle/>
                    <a:p>
                      <a:r>
                        <a:rPr lang="en-GB" sz="1100" b="0" dirty="0">
                          <a:latin typeface="+mn-lt"/>
                          <a:hlinkClick r:id="rId8"/>
                        </a:rPr>
                        <a:t>https://www.nomisweb.co.uk/census/2011/ukmig009</a:t>
                      </a:r>
                      <a:endParaRPr lang="en-GB" sz="1100" b="0" dirty="0">
                        <a:latin typeface="+mn-lt"/>
                      </a:endParaRPr>
                    </a:p>
                  </a:txBody>
                  <a:tcPr/>
                </a:tc>
                <a:tc>
                  <a:txBody>
                    <a:bodyPr/>
                    <a:lstStyle/>
                    <a:p>
                      <a:r>
                        <a:rPr lang="en-GB" sz="1100" b="0" dirty="0">
                          <a:latin typeface="+mn-lt"/>
                        </a:rPr>
                        <a:t>2011</a:t>
                      </a:r>
                    </a:p>
                  </a:txBody>
                  <a:tcPr/>
                </a:tc>
                <a:extLst>
                  <a:ext uri="{0D108BD9-81ED-4DB2-BD59-A6C34878D82A}">
                    <a16:rowId xmlns:a16="http://schemas.microsoft.com/office/drawing/2014/main" val="1669559319"/>
                  </a:ext>
                </a:extLst>
              </a:tr>
              <a:tr h="1050134">
                <a:tc>
                  <a:txBody>
                    <a:bodyPr/>
                    <a:lstStyle/>
                    <a:p>
                      <a:r>
                        <a:rPr lang="en-GB" sz="1100" b="0" dirty="0">
                          <a:latin typeface="+mn-lt"/>
                        </a:rPr>
                        <a:t>Definition of Census moves. In summary: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i="1" dirty="0">
                          <a:solidFill>
                            <a:schemeClr val="tx1"/>
                          </a:solidFill>
                        </a:rPr>
                        <a:t>A ‘wholly moving household’ is one where all members of the household have moved from the same address.  A ‘partly moving household’ is where one or more members of the household have moved in the last year but not all members have moved from the same address. This includes only those partly moving households which were resident in the area on Census Day.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latin typeface="+mn-lt"/>
                          <a:hlinkClick r:id="rId8"/>
                        </a:rPr>
                        <a:t>https://www.nomisweb.co.uk/census/2011/ukmig009</a:t>
                      </a:r>
                      <a:endParaRPr lang="en-GB" sz="11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latin typeface="+mn-lt"/>
                        </a:rPr>
                        <a:t>2011</a:t>
                      </a:r>
                    </a:p>
                    <a:p>
                      <a:endParaRPr lang="en-GB" sz="1100" b="0" dirty="0">
                        <a:latin typeface="+mn-lt"/>
                      </a:endParaRPr>
                    </a:p>
                  </a:txBody>
                  <a:tcPr/>
                </a:tc>
                <a:extLst>
                  <a:ext uri="{0D108BD9-81ED-4DB2-BD59-A6C34878D82A}">
                    <a16:rowId xmlns:a16="http://schemas.microsoft.com/office/drawing/2014/main" val="670946702"/>
                  </a:ext>
                </a:extLst>
              </a:tr>
              <a:tr h="408386">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1" dirty="0">
                          <a:solidFill>
                            <a:schemeClr val="tx1"/>
                          </a:solidFill>
                        </a:rPr>
                        <a:t>Note</a:t>
                      </a:r>
                      <a:r>
                        <a:rPr lang="en-GB" sz="1100" i="1" dirty="0">
                          <a:solidFill>
                            <a:schemeClr val="tx1"/>
                          </a:solidFill>
                        </a:rPr>
                        <a:t>: </a:t>
                      </a:r>
                      <a:r>
                        <a:rPr lang="en-GB" sz="1100" dirty="0">
                          <a:solidFill>
                            <a:schemeClr val="tx1"/>
                          </a:solidFill>
                        </a:rPr>
                        <a:t>Census 2011 data on tenure depends on respondent accuracy, so in stock transfer areas some residents may think of themselves as ‘council’.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i="0" dirty="0">
                          <a:solidFill>
                            <a:schemeClr val="tx1"/>
                          </a:solidFill>
                        </a:rPr>
                        <a:t>Census 2021 results have started being published, however the data form the 2021 Census comes AFTER the year much of our diamond analysis depends on. When there are further updates to data  or at a suitable moment, and the Census 2021 results are published at the level of detail needed for the diamonds analysis, we will update. In the meantime the 2011 Census, while old, is the best source available where it has been used.</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dirty="0">
                        <a:latin typeface="+mn-lt"/>
                      </a:endParaRPr>
                    </a:p>
                  </a:txBody>
                  <a:tcPr/>
                </a:tc>
                <a:tc hMerge="1">
                  <a:txBody>
                    <a:bodyPr/>
                    <a:lstStyle/>
                    <a:p>
                      <a:endParaRPr lang="en-GB" sz="1100" b="0" dirty="0">
                        <a:latin typeface="+mn-lt"/>
                      </a:endParaRPr>
                    </a:p>
                  </a:txBody>
                  <a:tcPr/>
                </a:tc>
                <a:extLst>
                  <a:ext uri="{0D108BD9-81ED-4DB2-BD59-A6C34878D82A}">
                    <a16:rowId xmlns:a16="http://schemas.microsoft.com/office/drawing/2014/main" val="355274188"/>
                  </a:ext>
                </a:extLst>
              </a:tr>
            </a:tbl>
          </a:graphicData>
        </a:graphic>
      </p:graphicFrame>
      <p:sp>
        <p:nvSpPr>
          <p:cNvPr id="4" name="Slide Number Placeholder 4">
            <a:extLst>
              <a:ext uri="{FF2B5EF4-FFF2-40B4-BE49-F238E27FC236}">
                <a16:creationId xmlns:a16="http://schemas.microsoft.com/office/drawing/2014/main" id="{CD4DAF55-DCFA-8862-A835-759DFA57AB76}"/>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5</a:t>
            </a:fld>
            <a:endParaRPr lang="en-US" dirty="0"/>
          </a:p>
        </p:txBody>
      </p:sp>
      <p:sp>
        <p:nvSpPr>
          <p:cNvPr id="5" name="Footer Placeholder 3">
            <a:extLst>
              <a:ext uri="{FF2B5EF4-FFF2-40B4-BE49-F238E27FC236}">
                <a16:creationId xmlns:a16="http://schemas.microsoft.com/office/drawing/2014/main" id="{4DE93165-7F37-8D1C-FADD-47CE4A55CD49}"/>
              </a:ext>
            </a:extLst>
          </p:cNvPr>
          <p:cNvSpPr>
            <a:spLocks noGrp="1"/>
          </p:cNvSpPr>
          <p:nvPr>
            <p:ph type="ftr" sz="quarter" idx="11"/>
          </p:nvPr>
        </p:nvSpPr>
        <p:spPr>
          <a:xfrm>
            <a:off x="0" y="6548799"/>
            <a:ext cx="4973915" cy="309201"/>
          </a:xfrm>
        </p:spPr>
        <p:txBody>
          <a:bodyPr/>
          <a:lstStyle/>
          <a:p>
            <a:r>
              <a:rPr lang="en-US" spc="200" dirty="0">
                <a:solidFill>
                  <a:schemeClr val="bg1"/>
                </a:solidFill>
              </a:rPr>
              <a:t>East Cambridgeshire</a:t>
            </a:r>
          </a:p>
        </p:txBody>
      </p:sp>
    </p:spTree>
    <p:extLst>
      <p:ext uri="{BB962C8B-B14F-4D97-AF65-F5344CB8AC3E}">
        <p14:creationId xmlns:p14="http://schemas.microsoft.com/office/powerpoint/2010/main" val="34810286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5837C-AC90-4257-860E-E526BFC6F8B3}"/>
              </a:ext>
            </a:extLst>
          </p:cNvPr>
          <p:cNvSpPr>
            <a:spLocks noGrp="1"/>
          </p:cNvSpPr>
          <p:nvPr>
            <p:ph type="title"/>
          </p:nvPr>
        </p:nvSpPr>
        <p:spPr>
          <a:xfrm>
            <a:off x="1451579" y="564777"/>
            <a:ext cx="9603275" cy="1288978"/>
          </a:xfrm>
        </p:spPr>
        <p:txBody>
          <a:bodyPr vert="horz" lIns="91440" tIns="45720" rIns="91440" bIns="45720" rtlCol="0" anchor="ctr">
            <a:normAutofit/>
          </a:bodyPr>
          <a:lstStyle/>
          <a:p>
            <a:r>
              <a:rPr lang="en-US" sz="3600" dirty="0"/>
              <a:t>Applying caci income bands to Local Plan figures</a:t>
            </a:r>
          </a:p>
        </p:txBody>
      </p:sp>
      <p:sp>
        <p:nvSpPr>
          <p:cNvPr id="5" name="Content Placeholder 4">
            <a:extLst>
              <a:ext uri="{FF2B5EF4-FFF2-40B4-BE49-F238E27FC236}">
                <a16:creationId xmlns:a16="http://schemas.microsoft.com/office/drawing/2014/main" id="{D5512C7A-3162-4626-8B96-8C5F8B92053A}"/>
              </a:ext>
            </a:extLst>
          </p:cNvPr>
          <p:cNvSpPr>
            <a:spLocks noGrp="1"/>
          </p:cNvSpPr>
          <p:nvPr>
            <p:ph idx="1"/>
          </p:nvPr>
        </p:nvSpPr>
        <p:spPr>
          <a:xfrm>
            <a:off x="1451579" y="2015732"/>
            <a:ext cx="9603275" cy="4037749"/>
          </a:xfrm>
        </p:spPr>
        <p:txBody>
          <a:bodyPr vert="horz" lIns="91440" tIns="45720" rIns="91440" bIns="45720" rtlCol="0">
            <a:normAutofit fontScale="92500" lnSpcReduction="20000"/>
          </a:bodyPr>
          <a:lstStyle/>
          <a:p>
            <a:pPr>
              <a:spcBef>
                <a:spcPts val="600"/>
              </a:spcBef>
              <a:spcAft>
                <a:spcPts val="600"/>
              </a:spcAft>
            </a:pPr>
            <a:r>
              <a:rPr lang="en-US" sz="2200" u="none" strike="noStrike" dirty="0">
                <a:effectLst/>
              </a:rPr>
              <a:t>In 2021 GLHearn (consultants) provided the Cambridgeshire and West Suffolk authorities with evidence to inform their local plans, around housing needs. This evidence is used to inform Local Plan making.</a:t>
            </a:r>
          </a:p>
          <a:p>
            <a:pPr>
              <a:spcBef>
                <a:spcPts val="600"/>
              </a:spcBef>
              <a:spcAft>
                <a:spcPts val="600"/>
              </a:spcAft>
            </a:pPr>
            <a:r>
              <a:rPr lang="en-US" sz="2200" u="none" strike="noStrike" dirty="0">
                <a:effectLst/>
              </a:rPr>
              <a:t>GLHearn set out an annual requirement for 616</a:t>
            </a:r>
            <a:r>
              <a:rPr lang="en-US" sz="2200" b="0" i="0" u="none" strike="noStrike" dirty="0">
                <a:effectLst/>
              </a:rPr>
              <a:t> new homes in East Cambridgeshire. Delivering these homes would lead to a population increase of 24,442 between 2020 and 2040.</a:t>
            </a:r>
          </a:p>
          <a:p>
            <a:pPr marL="0" fontAlgn="ctr">
              <a:spcBef>
                <a:spcPts val="600"/>
              </a:spcBef>
              <a:spcAft>
                <a:spcPts val="600"/>
              </a:spcAft>
            </a:pPr>
            <a:r>
              <a:rPr lang="en-US" sz="2200" u="none" strike="noStrike" dirty="0">
                <a:effectLst/>
              </a:rPr>
              <a:t>Based on the CACI income distribution for 2020-21 we could imagine that:</a:t>
            </a:r>
          </a:p>
          <a:p>
            <a:pPr marL="900000" lvl="2" fontAlgn="b">
              <a:spcBef>
                <a:spcPts val="600"/>
              </a:spcBef>
              <a:spcAft>
                <a:spcPts val="600"/>
              </a:spcAft>
            </a:pPr>
            <a:r>
              <a:rPr lang="en-US" sz="2200" b="0" i="0" u="none" strike="noStrike" dirty="0">
                <a:effectLst/>
              </a:rPr>
              <a:t>39% of the new population (9,413) might have incomes of less than £30K</a:t>
            </a:r>
          </a:p>
          <a:p>
            <a:pPr marL="900000" lvl="2" fontAlgn="b">
              <a:spcBef>
                <a:spcPts val="600"/>
              </a:spcBef>
              <a:spcAft>
                <a:spcPts val="600"/>
              </a:spcAft>
            </a:pPr>
            <a:r>
              <a:rPr lang="en-US" sz="2200" b="0" i="0" u="none" strike="noStrike" dirty="0">
                <a:effectLst/>
              </a:rPr>
              <a:t>28% of the new population (6,918) might have incomes of £30-50K</a:t>
            </a:r>
          </a:p>
          <a:p>
            <a:pPr marL="900000" lvl="2" fontAlgn="b">
              <a:spcBef>
                <a:spcPts val="600"/>
              </a:spcBef>
              <a:spcAft>
                <a:spcPts val="600"/>
              </a:spcAft>
            </a:pPr>
            <a:r>
              <a:rPr lang="en-US" sz="2200" b="0" i="0" u="none" strike="noStrike" dirty="0">
                <a:effectLst/>
              </a:rPr>
              <a:t>33% of the new population (8,110) might have incomes of more than £50K</a:t>
            </a:r>
          </a:p>
        </p:txBody>
      </p:sp>
      <p:sp>
        <p:nvSpPr>
          <p:cNvPr id="4" name="Footer Placeholder 3">
            <a:extLst>
              <a:ext uri="{FF2B5EF4-FFF2-40B4-BE49-F238E27FC236}">
                <a16:creationId xmlns:a16="http://schemas.microsoft.com/office/drawing/2014/main" id="{8311312E-6394-4345-851D-F1D7E454318F}"/>
              </a:ext>
            </a:extLst>
          </p:cNvPr>
          <p:cNvSpPr>
            <a:spLocks noGrp="1"/>
          </p:cNvSpPr>
          <p:nvPr>
            <p:ph type="ftr" sz="quarter" idx="11"/>
          </p:nvPr>
        </p:nvSpPr>
        <p:spPr>
          <a:xfrm>
            <a:off x="0" y="6548799"/>
            <a:ext cx="4973915" cy="309201"/>
          </a:xfrm>
        </p:spPr>
        <p:txBody>
          <a:bodyPr/>
          <a:lstStyle/>
          <a:p>
            <a:r>
              <a:rPr lang="en-US" spc="200" dirty="0">
                <a:solidFill>
                  <a:schemeClr val="bg1"/>
                </a:solidFill>
              </a:rPr>
              <a:t>East Cambridgeshire</a:t>
            </a:r>
          </a:p>
        </p:txBody>
      </p:sp>
      <p:sp>
        <p:nvSpPr>
          <p:cNvPr id="6" name="Slide Number Placeholder 4">
            <a:extLst>
              <a:ext uri="{FF2B5EF4-FFF2-40B4-BE49-F238E27FC236}">
                <a16:creationId xmlns:a16="http://schemas.microsoft.com/office/drawing/2014/main" id="{5210A7F3-4A58-422B-BAB1-373EF5321FA1}"/>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50</a:t>
            </a:fld>
            <a:endParaRPr lang="en-US" dirty="0"/>
          </a:p>
        </p:txBody>
      </p:sp>
    </p:spTree>
    <p:extLst>
      <p:ext uri="{BB962C8B-B14F-4D97-AF65-F5344CB8AC3E}">
        <p14:creationId xmlns:p14="http://schemas.microsoft.com/office/powerpoint/2010/main" val="40347714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658A2CFE-1EE4-438D-9D2A-FBA39F9A1B6F}"/>
              </a:ext>
            </a:extLst>
          </p:cNvPr>
          <p:cNvSpPr>
            <a:spLocks noGrp="1"/>
          </p:cNvSpPr>
          <p:nvPr>
            <p:ph type="ftr" sz="quarter" idx="11"/>
          </p:nvPr>
        </p:nvSpPr>
        <p:spPr>
          <a:xfrm>
            <a:off x="0" y="6548799"/>
            <a:ext cx="5938836" cy="309201"/>
          </a:xfrm>
        </p:spPr>
        <p:txBody>
          <a:bodyPr/>
          <a:lstStyle/>
          <a:p>
            <a:r>
              <a:rPr lang="en-US" spc="200" dirty="0">
                <a:solidFill>
                  <a:schemeClr val="bg1"/>
                </a:solidFill>
              </a:rPr>
              <a:t>West</a:t>
            </a:r>
            <a:r>
              <a:rPr lang="en-US" spc="200" dirty="0"/>
              <a:t> </a:t>
            </a:r>
            <a:r>
              <a:rPr lang="en-US" spc="200" dirty="0">
                <a:solidFill>
                  <a:schemeClr val="bg1"/>
                </a:solidFill>
              </a:rPr>
              <a:t>Suffolk</a:t>
            </a:r>
          </a:p>
        </p:txBody>
      </p:sp>
      <p:sp useBgFill="1">
        <p:nvSpPr>
          <p:cNvPr id="3" name="Rectangle 2">
            <a:extLst>
              <a:ext uri="{FF2B5EF4-FFF2-40B4-BE49-F238E27FC236}">
                <a16:creationId xmlns:a16="http://schemas.microsoft.com/office/drawing/2014/main" id="{3DFF846D-3F82-493A-A9CB-E1F4DC13D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C8FD2E27-2A59-464C-8B2B-292ADF1469B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 name="Rectangle 5">
            <a:extLst>
              <a:ext uri="{FF2B5EF4-FFF2-40B4-BE49-F238E27FC236}">
                <a16:creationId xmlns:a16="http://schemas.microsoft.com/office/drawing/2014/main" id="{A4E08EB6-4C4F-4514-9054-C20F90615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nvGrpSpPr>
          <p:cNvPr id="7" name="Group 6">
            <a:extLst>
              <a:ext uri="{FF2B5EF4-FFF2-40B4-BE49-F238E27FC236}">
                <a16:creationId xmlns:a16="http://schemas.microsoft.com/office/drawing/2014/main" id="{DF6B70FB-AC01-4259-94CD-869E3D45F4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8" name="Rectangle 7">
              <a:extLst>
                <a:ext uri="{FF2B5EF4-FFF2-40B4-BE49-F238E27FC236}">
                  <a16:creationId xmlns:a16="http://schemas.microsoft.com/office/drawing/2014/main" id="{84E12C0A-6266-4739-8875-867859A62A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7697702-ED39-4F59-A1FC-D4164E663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0" name="Picture 5" descr="A group of people sitting around a table with a board game&#10;&#10;Description automatically generated with low confidence">
            <a:extLst>
              <a:ext uri="{FF2B5EF4-FFF2-40B4-BE49-F238E27FC236}">
                <a16:creationId xmlns:a16="http://schemas.microsoft.com/office/drawing/2014/main" id="{9E667C01-406C-4379-91EF-C21DE71D4DD0}"/>
              </a:ext>
            </a:extLst>
          </p:cNvPr>
          <p:cNvPicPr>
            <a:picLocks noChangeAspect="1"/>
          </p:cNvPicPr>
          <p:nvPr/>
        </p:nvPicPr>
        <p:blipFill rotWithShape="1">
          <a:blip r:embed="rId2"/>
          <a:srcRect l="17314" r="12536"/>
          <a:stretch/>
        </p:blipFill>
        <p:spPr>
          <a:xfrm>
            <a:off x="6093926" y="1116345"/>
            <a:ext cx="4821551" cy="3866172"/>
          </a:xfrm>
          <a:prstGeom prst="rect">
            <a:avLst/>
          </a:prstGeom>
        </p:spPr>
      </p:pic>
      <p:pic>
        <p:nvPicPr>
          <p:cNvPr id="11" name="Picture 10">
            <a:extLst>
              <a:ext uri="{FF2B5EF4-FFF2-40B4-BE49-F238E27FC236}">
                <a16:creationId xmlns:a16="http://schemas.microsoft.com/office/drawing/2014/main" id="{D16B96C8-25B0-4D27-9375-88940E94ECE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16030E9F-66C5-40F1-A311-2BEE0CD7C51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4" name="Footer Placeholder 3">
            <a:extLst>
              <a:ext uri="{FF2B5EF4-FFF2-40B4-BE49-F238E27FC236}">
                <a16:creationId xmlns:a16="http://schemas.microsoft.com/office/drawing/2014/main" id="{8F53338B-07D5-448C-B42E-43CE72A29F82}"/>
              </a:ext>
            </a:extLst>
          </p:cNvPr>
          <p:cNvSpPr txBox="1">
            <a:spLocks/>
          </p:cNvSpPr>
          <p:nvPr/>
        </p:nvSpPr>
        <p:spPr>
          <a:xfrm>
            <a:off x="0" y="6548799"/>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pc="200" dirty="0">
                <a:solidFill>
                  <a:schemeClr val="bg1"/>
                </a:solidFill>
              </a:rPr>
              <a:t>East Cambridgeshire</a:t>
            </a:r>
          </a:p>
        </p:txBody>
      </p:sp>
      <p:sp>
        <p:nvSpPr>
          <p:cNvPr id="15" name="Title 1">
            <a:extLst>
              <a:ext uri="{FF2B5EF4-FFF2-40B4-BE49-F238E27FC236}">
                <a16:creationId xmlns:a16="http://schemas.microsoft.com/office/drawing/2014/main" id="{4AD83CBB-0108-4E2D-B8B0-A3DE7E83725B}"/>
              </a:ext>
            </a:extLst>
          </p:cNvPr>
          <p:cNvSpPr txBox="1">
            <a:spLocks/>
          </p:cNvSpPr>
          <p:nvPr/>
        </p:nvSpPr>
        <p:spPr>
          <a:xfrm>
            <a:off x="1451580" y="804520"/>
            <a:ext cx="3530157" cy="1049235"/>
          </a:xfrm>
          <a:prstGeom prst="rect">
            <a:avLst/>
          </a:prstGeom>
        </p:spPr>
        <p:txBody>
          <a:bodyPr>
            <a:normAutofit fontScale="92500" lnSpcReduction="2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sz="3000" dirty="0"/>
              <a:t>Links to other Parts of the 2022 diamond update</a:t>
            </a:r>
          </a:p>
        </p:txBody>
      </p:sp>
      <p:sp>
        <p:nvSpPr>
          <p:cNvPr id="16" name="Content Placeholder 3">
            <a:extLst>
              <a:ext uri="{FF2B5EF4-FFF2-40B4-BE49-F238E27FC236}">
                <a16:creationId xmlns:a16="http://schemas.microsoft.com/office/drawing/2014/main" id="{2F6DA31E-E94E-4941-B363-6F8E6A50A7DA}"/>
              </a:ext>
            </a:extLst>
          </p:cNvPr>
          <p:cNvSpPr txBox="1">
            <a:spLocks/>
          </p:cNvSpPr>
          <p:nvPr/>
        </p:nvSpPr>
        <p:spPr>
          <a:xfrm>
            <a:off x="1451580" y="2141258"/>
            <a:ext cx="3526523" cy="3450613"/>
          </a:xfrm>
          <a:prstGeom prst="rect">
            <a:avLst/>
          </a:prstGeom>
        </p:spPr>
        <p:txBody>
          <a:bodyPr>
            <a:normAutofit fontScale="92500"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nSpc>
                <a:spcPct val="110000"/>
              </a:lnSpc>
            </a:pPr>
            <a:r>
              <a:rPr lang="en-GB" sz="1400" b="1" i="1" dirty="0"/>
              <a:t>Will add links once all on Cambs Insight</a:t>
            </a:r>
          </a:p>
          <a:p>
            <a:pPr>
              <a:lnSpc>
                <a:spcPct val="110000"/>
              </a:lnSpc>
            </a:pPr>
            <a:r>
              <a:rPr lang="en-GB" sz="1400" dirty="0"/>
              <a:t>Executive summary</a:t>
            </a:r>
          </a:p>
          <a:p>
            <a:pPr>
              <a:lnSpc>
                <a:spcPct val="110000"/>
              </a:lnSpc>
            </a:pPr>
            <a:r>
              <a:rPr lang="en-GB" sz="1400" dirty="0"/>
              <a:t>Note setting out the method used</a:t>
            </a:r>
          </a:p>
          <a:p>
            <a:pPr>
              <a:lnSpc>
                <a:spcPct val="110000"/>
              </a:lnSpc>
            </a:pPr>
            <a:r>
              <a:rPr lang="en-GB" sz="1400" dirty="0"/>
              <a:t>Note setting out “area wide” data and conclusions and</a:t>
            </a:r>
          </a:p>
          <a:p>
            <a:pPr>
              <a:lnSpc>
                <a:spcPct val="110000"/>
              </a:lnSpc>
            </a:pPr>
            <a:r>
              <a:rPr lang="en-GB" sz="1400" dirty="0"/>
              <a:t>Slides setting out district data compared to the “whole area” and a note of any points highlighted in those slides, for each district</a:t>
            </a:r>
          </a:p>
          <a:p>
            <a:pPr>
              <a:lnSpc>
                <a:spcPct val="110000"/>
              </a:lnSpc>
            </a:pPr>
            <a:r>
              <a:rPr lang="en-GB" sz="1400" dirty="0"/>
              <a:t>Detailed spreadsheet of all data  and sources used which sits behind the reports, acting as a technical appendix</a:t>
            </a:r>
          </a:p>
          <a:p>
            <a:pPr>
              <a:lnSpc>
                <a:spcPct val="110000"/>
              </a:lnSpc>
            </a:pPr>
            <a:r>
              <a:rPr lang="en-GB" sz="1400" dirty="0"/>
              <a:t>Queries? Please contact </a:t>
            </a:r>
            <a:r>
              <a:rPr lang="en-GB" sz="1400" dirty="0">
                <a:hlinkClick r:id="rId4"/>
              </a:rPr>
              <a:t>sue.beecroft@cambridge.gov.uk</a:t>
            </a:r>
            <a:r>
              <a:rPr lang="en-GB" sz="1400" dirty="0"/>
              <a:t> </a:t>
            </a:r>
          </a:p>
        </p:txBody>
      </p:sp>
      <p:sp>
        <p:nvSpPr>
          <p:cNvPr id="17" name="Slide Number Placeholder 4">
            <a:extLst>
              <a:ext uri="{FF2B5EF4-FFF2-40B4-BE49-F238E27FC236}">
                <a16:creationId xmlns:a16="http://schemas.microsoft.com/office/drawing/2014/main" id="{9D8CAAAF-216E-4BB8-AE97-322C9CAEEDB2}"/>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51</a:t>
            </a:fld>
            <a:endParaRPr lang="en-US" dirty="0"/>
          </a:p>
        </p:txBody>
      </p:sp>
    </p:spTree>
    <p:extLst>
      <p:ext uri="{BB962C8B-B14F-4D97-AF65-F5344CB8AC3E}">
        <p14:creationId xmlns:p14="http://schemas.microsoft.com/office/powerpoint/2010/main" val="3174983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BA710C-8095-4148-9F71-D6BD5CC85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3D274FD0-6BA0-49F0-A2C5-5812C3119A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 name="Straight Connector 3">
            <a:extLst>
              <a:ext uri="{FF2B5EF4-FFF2-40B4-BE49-F238E27FC236}">
                <a16:creationId xmlns:a16="http://schemas.microsoft.com/office/drawing/2014/main" id="{6F78FA8D-61D2-4027-8F7B-7B07F3EE48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3855398-E7C8-4738-BF45-32F67434F1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 name="Rectangle 5">
            <a:extLst>
              <a:ext uri="{FF2B5EF4-FFF2-40B4-BE49-F238E27FC236}">
                <a16:creationId xmlns:a16="http://schemas.microsoft.com/office/drawing/2014/main" id="{E7DA914D-D07A-45C0-9785-49D7D2CDC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A54D34E1-1470-4427-8120-12055A4C97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 name="Title 18">
            <a:extLst>
              <a:ext uri="{FF2B5EF4-FFF2-40B4-BE49-F238E27FC236}">
                <a16:creationId xmlns:a16="http://schemas.microsoft.com/office/drawing/2014/main" id="{D0A1D933-C91E-476D-BB48-55729E9FEE2A}"/>
              </a:ext>
            </a:extLst>
          </p:cNvPr>
          <p:cNvSpPr txBox="1">
            <a:spLocks/>
          </p:cNvSpPr>
          <p:nvPr/>
        </p:nvSpPr>
        <p:spPr>
          <a:xfrm>
            <a:off x="1451580" y="804520"/>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TENURE OF DWELLINGS</a:t>
            </a:r>
          </a:p>
        </p:txBody>
      </p:sp>
      <p:sp>
        <p:nvSpPr>
          <p:cNvPr id="9" name="Rectangle 8">
            <a:extLst>
              <a:ext uri="{FF2B5EF4-FFF2-40B4-BE49-F238E27FC236}">
                <a16:creationId xmlns:a16="http://schemas.microsoft.com/office/drawing/2014/main" id="{22E281C6-08B1-4B4E-8951-25B30C7AF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0" name="TextBox 9">
            <a:extLst>
              <a:ext uri="{FF2B5EF4-FFF2-40B4-BE49-F238E27FC236}">
                <a16:creationId xmlns:a16="http://schemas.microsoft.com/office/drawing/2014/main" id="{1628B32F-5B7A-4F3D-A144-B20160064AC4}"/>
              </a:ext>
            </a:extLst>
          </p:cNvPr>
          <p:cNvSpPr txBox="1"/>
          <p:nvPr/>
        </p:nvSpPr>
        <p:spPr>
          <a:xfrm>
            <a:off x="1451581" y="2015732"/>
            <a:ext cx="3526523" cy="3450613"/>
          </a:xfrm>
          <a:prstGeom prst="rect">
            <a:avLst/>
          </a:prstGeom>
        </p:spPr>
        <p:txBody>
          <a:bodyPr vert="horz" lIns="91440" tIns="45720" rIns="91440" bIns="45720" rtlCol="0" anchor="t">
            <a:normAutofit fontScale="70000" lnSpcReduction="20000"/>
          </a:bodyPr>
          <a:lstStyle/>
          <a:p>
            <a:pPr marL="285750" indent="-285750" defTabSz="914400">
              <a:lnSpc>
                <a:spcPct val="120000"/>
              </a:lnSpc>
              <a:spcAft>
                <a:spcPts val="600"/>
              </a:spcAft>
              <a:buClr>
                <a:schemeClr val="accent1"/>
              </a:buClr>
              <a:buSzPct val="100000"/>
              <a:buFont typeface="Arial" panose="020B0604020202020204" pitchFamily="34" charset="0"/>
              <a:buChar char="•"/>
            </a:pPr>
            <a:r>
              <a:rPr lang="en-US" dirty="0"/>
              <a:t>The tenure of dwellings comes from three sources: </a:t>
            </a:r>
          </a:p>
          <a:p>
            <a:pPr marL="742950" lvl="1" indent="-285750" defTabSz="914400">
              <a:lnSpc>
                <a:spcPct val="120000"/>
              </a:lnSpc>
              <a:spcAft>
                <a:spcPts val="600"/>
              </a:spcAft>
              <a:buClr>
                <a:schemeClr val="accent1"/>
              </a:buClr>
              <a:buSzPct val="100000"/>
              <a:buFont typeface="Arial" panose="020B0604020202020204" pitchFamily="34" charset="0"/>
              <a:buChar char="•"/>
            </a:pPr>
            <a:r>
              <a:rPr lang="en-US" dirty="0"/>
              <a:t>Census 2011 for the baseline position</a:t>
            </a:r>
          </a:p>
          <a:p>
            <a:pPr marL="742950" lvl="1" indent="-285750" defTabSz="914400">
              <a:lnSpc>
                <a:spcPct val="120000"/>
              </a:lnSpc>
              <a:spcAft>
                <a:spcPts val="600"/>
              </a:spcAft>
              <a:buClr>
                <a:schemeClr val="accent1"/>
              </a:buClr>
              <a:buSzPct val="100000"/>
              <a:buFont typeface="Arial" panose="020B0604020202020204" pitchFamily="34" charset="0"/>
              <a:buChar char="•"/>
            </a:pPr>
            <a:r>
              <a:rPr lang="en-US" dirty="0"/>
              <a:t>Updated annually by data from Office for National Statistics (ONS) and CLG (now known as </a:t>
            </a:r>
            <a:r>
              <a:rPr lang="en-GB" dirty="0"/>
              <a:t>Department for Levelling Up, Housing and Communities</a:t>
            </a:r>
            <a:r>
              <a:rPr lang="en-US" dirty="0"/>
              <a:t> DLUHC) to provide more up to date estimates of the number and tenure of dwellings in each district</a:t>
            </a:r>
          </a:p>
          <a:p>
            <a:pPr marL="285750" indent="-285750" defTabSz="914400">
              <a:lnSpc>
                <a:spcPct val="120000"/>
              </a:lnSpc>
              <a:spcAft>
                <a:spcPts val="600"/>
              </a:spcAft>
              <a:buClr>
                <a:schemeClr val="accent1"/>
              </a:buClr>
              <a:buSzPct val="100000"/>
              <a:buFont typeface="Arial" panose="020B0604020202020204" pitchFamily="34" charset="0"/>
              <a:buChar char="•"/>
            </a:pPr>
            <a:r>
              <a:rPr lang="en-US" dirty="0"/>
              <a:t>In this slide, the term Private Registered Provider is used, which can be taken to also mean Housing Associations</a:t>
            </a:r>
          </a:p>
        </p:txBody>
      </p:sp>
      <p:grpSp>
        <p:nvGrpSpPr>
          <p:cNvPr id="11" name="Group 10">
            <a:extLst>
              <a:ext uri="{FF2B5EF4-FFF2-40B4-BE49-F238E27FC236}">
                <a16:creationId xmlns:a16="http://schemas.microsoft.com/office/drawing/2014/main" id="{D3F55F3B-8CD2-409A-9FB2-9C0CA80EAC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60131" y="482171"/>
            <a:chExt cx="6091791" cy="5149101"/>
          </a:xfrm>
        </p:grpSpPr>
        <p:sp>
          <p:nvSpPr>
            <p:cNvPr id="12" name="Rectangle 11">
              <a:extLst>
                <a:ext uri="{FF2B5EF4-FFF2-40B4-BE49-F238E27FC236}">
                  <a16:creationId xmlns:a16="http://schemas.microsoft.com/office/drawing/2014/main" id="{E125CCEA-F353-4FCC-A6EB-268C497BC8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60131" y="482171"/>
              <a:ext cx="609179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1B4B406-A002-44E0-AA17-483EDB1ED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8956" y="812507"/>
              <a:ext cx="5461780"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4" name="Rectangle 13">
            <a:extLst>
              <a:ext uri="{FF2B5EF4-FFF2-40B4-BE49-F238E27FC236}">
                <a16:creationId xmlns:a16="http://schemas.microsoft.com/office/drawing/2014/main" id="{A5D94A2F-84BD-45AB-B517-2E8AC51E5E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2379" y="977965"/>
            <a:ext cx="5134631"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0C29E760-602C-47AD-9FA9-72FC493E3E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6" name="Straight Connector 15">
            <a:extLst>
              <a:ext uri="{FF2B5EF4-FFF2-40B4-BE49-F238E27FC236}">
                <a16:creationId xmlns:a16="http://schemas.microsoft.com/office/drawing/2014/main" id="{7C230E49-5142-45E7-A445-438865E50E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7" name="Slide Number Placeholder 4">
            <a:extLst>
              <a:ext uri="{FF2B5EF4-FFF2-40B4-BE49-F238E27FC236}">
                <a16:creationId xmlns:a16="http://schemas.microsoft.com/office/drawing/2014/main" id="{197D6669-EC1D-4E00-9807-1A4B9DAFDD32}"/>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6</a:t>
            </a:fld>
            <a:endParaRPr lang="en-US" dirty="0"/>
          </a:p>
        </p:txBody>
      </p:sp>
      <p:graphicFrame>
        <p:nvGraphicFramePr>
          <p:cNvPr id="18" name="Chart 17">
            <a:extLst>
              <a:ext uri="{FF2B5EF4-FFF2-40B4-BE49-F238E27FC236}">
                <a16:creationId xmlns:a16="http://schemas.microsoft.com/office/drawing/2014/main" id="{80E2728A-4D57-4338-A03B-F3D90D0A3866}"/>
              </a:ext>
            </a:extLst>
          </p:cNvPr>
          <p:cNvGraphicFramePr>
            <a:graphicFrameLocks/>
          </p:cNvGraphicFramePr>
          <p:nvPr>
            <p:extLst>
              <p:ext uri="{D42A27DB-BD31-4B8C-83A1-F6EECF244321}">
                <p14:modId xmlns:p14="http://schemas.microsoft.com/office/powerpoint/2010/main" val="3015257129"/>
              </p:ext>
            </p:extLst>
          </p:nvPr>
        </p:nvGraphicFramePr>
        <p:xfrm>
          <a:off x="5942076" y="988521"/>
          <a:ext cx="5134630" cy="4136400"/>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angle: Rounded Corners 18">
            <a:extLst>
              <a:ext uri="{FF2B5EF4-FFF2-40B4-BE49-F238E27FC236}">
                <a16:creationId xmlns:a16="http://schemas.microsoft.com/office/drawing/2014/main" id="{77BACAF9-0861-487D-94B1-9599F61C616A}"/>
              </a:ext>
            </a:extLst>
          </p:cNvPr>
          <p:cNvSpPr/>
          <p:nvPr/>
        </p:nvSpPr>
        <p:spPr>
          <a:xfrm>
            <a:off x="6056642" y="5465637"/>
            <a:ext cx="4377402" cy="10556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In 1993 East Cambridgeshire council housing was transferred to Hereward, now Sanctuary Housing (classed as a Private Registered Provider housing in the pie chart)</a:t>
            </a:r>
          </a:p>
        </p:txBody>
      </p:sp>
      <p:sp>
        <p:nvSpPr>
          <p:cNvPr id="20" name="Footer Placeholder 3">
            <a:extLst>
              <a:ext uri="{FF2B5EF4-FFF2-40B4-BE49-F238E27FC236}">
                <a16:creationId xmlns:a16="http://schemas.microsoft.com/office/drawing/2014/main" id="{EB73DC55-6238-487F-92B5-D2339AC534DC}"/>
              </a:ext>
            </a:extLst>
          </p:cNvPr>
          <p:cNvSpPr>
            <a:spLocks noGrp="1"/>
          </p:cNvSpPr>
          <p:nvPr>
            <p:ph type="ftr" sz="quarter" idx="11"/>
          </p:nvPr>
        </p:nvSpPr>
        <p:spPr>
          <a:xfrm>
            <a:off x="0" y="6548799"/>
            <a:ext cx="4973915" cy="309201"/>
          </a:xfrm>
        </p:spPr>
        <p:txBody>
          <a:bodyPr/>
          <a:lstStyle/>
          <a:p>
            <a:r>
              <a:rPr lang="en-US" spc="200" dirty="0">
                <a:solidFill>
                  <a:schemeClr val="bg1"/>
                </a:solidFill>
              </a:rPr>
              <a:t>East Cambridgeshire</a:t>
            </a:r>
          </a:p>
        </p:txBody>
      </p:sp>
    </p:spTree>
    <p:extLst>
      <p:ext uri="{BB962C8B-B14F-4D97-AF65-F5344CB8AC3E}">
        <p14:creationId xmlns:p14="http://schemas.microsoft.com/office/powerpoint/2010/main" val="327614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25">
            <a:extLst>
              <a:ext uri="{FF2B5EF4-FFF2-40B4-BE49-F238E27FC236}">
                <a16:creationId xmlns:a16="http://schemas.microsoft.com/office/drawing/2014/main" id="{A2DADCAC-5013-4380-99C4-10A37FCE26D2}"/>
              </a:ext>
            </a:extLst>
          </p:cNvPr>
          <p:cNvGraphicFramePr>
            <a:graphicFrameLocks/>
          </p:cNvGraphicFramePr>
          <p:nvPr>
            <p:extLst>
              <p:ext uri="{D42A27DB-BD31-4B8C-83A1-F6EECF244321}">
                <p14:modId xmlns:p14="http://schemas.microsoft.com/office/powerpoint/2010/main" val="3178837294"/>
              </p:ext>
            </p:extLst>
          </p:nvPr>
        </p:nvGraphicFramePr>
        <p:xfrm>
          <a:off x="4608945" y="1631576"/>
          <a:ext cx="4508107" cy="4320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9">
            <a:extLst>
              <a:ext uri="{FF2B5EF4-FFF2-40B4-BE49-F238E27FC236}">
                <a16:creationId xmlns:a16="http://schemas.microsoft.com/office/drawing/2014/main" id="{A3B8C110-DD36-4EE6-837E-BB6676278EE0}"/>
              </a:ext>
            </a:extLst>
          </p:cNvPr>
          <p:cNvSpPr txBox="1">
            <a:spLocks/>
          </p:cNvSpPr>
          <p:nvPr/>
        </p:nvSpPr>
        <p:spPr>
          <a:xfrm>
            <a:off x="100838" y="277906"/>
            <a:ext cx="10950341" cy="900000"/>
          </a:xfrm>
          <a:prstGeom prst="rect">
            <a:avLst/>
          </a:prstGeom>
        </p:spPr>
        <p:txBody>
          <a:bodyPr anchor="ct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sz="3600" dirty="0"/>
              <a:t>Comparing </a:t>
            </a:r>
            <a:r>
              <a:rPr lang="en-GB" sz="3600" cap="all" dirty="0">
                <a:latin typeface="+mj-lt"/>
                <a:ea typeface="+mj-ea"/>
                <a:cs typeface="+mj-cs"/>
              </a:rPr>
              <a:t>TENURE</a:t>
            </a:r>
            <a:r>
              <a:rPr lang="en-GB" sz="3600" dirty="0"/>
              <a:t> OF </a:t>
            </a:r>
            <a:r>
              <a:rPr lang="en-GB" sz="3600" cap="all" dirty="0">
                <a:latin typeface="+mj-lt"/>
                <a:ea typeface="+mj-ea"/>
                <a:cs typeface="+mj-cs"/>
              </a:rPr>
              <a:t>DWELLINGS</a:t>
            </a:r>
          </a:p>
          <a:p>
            <a:endParaRPr lang="en-GB" sz="3600" dirty="0"/>
          </a:p>
        </p:txBody>
      </p:sp>
      <p:graphicFrame>
        <p:nvGraphicFramePr>
          <p:cNvPr id="5" name="Chart 4">
            <a:extLst>
              <a:ext uri="{FF2B5EF4-FFF2-40B4-BE49-F238E27FC236}">
                <a16:creationId xmlns:a16="http://schemas.microsoft.com/office/drawing/2014/main" id="{FA3A9693-C4B5-4B88-AA9B-78F147F16F8B}"/>
              </a:ext>
            </a:extLst>
          </p:cNvPr>
          <p:cNvGraphicFramePr>
            <a:graphicFrameLocks/>
          </p:cNvGraphicFramePr>
          <p:nvPr>
            <p:extLst>
              <p:ext uri="{D42A27DB-BD31-4B8C-83A1-F6EECF244321}">
                <p14:modId xmlns:p14="http://schemas.microsoft.com/office/powerpoint/2010/main" val="2237628241"/>
              </p:ext>
            </p:extLst>
          </p:nvPr>
        </p:nvGraphicFramePr>
        <p:xfrm>
          <a:off x="100838" y="1631576"/>
          <a:ext cx="4508107" cy="43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6">
            <a:extLst>
              <a:ext uri="{FF2B5EF4-FFF2-40B4-BE49-F238E27FC236}">
                <a16:creationId xmlns:a16="http://schemas.microsoft.com/office/drawing/2014/main" id="{3648A701-07F9-4718-8A2C-4FE67A9C0470}"/>
              </a:ext>
            </a:extLst>
          </p:cNvPr>
          <p:cNvGraphicFramePr>
            <a:graphicFrameLocks noGrp="1"/>
          </p:cNvGraphicFramePr>
          <p:nvPr>
            <p:extLst>
              <p:ext uri="{D42A27DB-BD31-4B8C-83A1-F6EECF244321}">
                <p14:modId xmlns:p14="http://schemas.microsoft.com/office/powerpoint/2010/main" val="3222573999"/>
              </p:ext>
            </p:extLst>
          </p:nvPr>
        </p:nvGraphicFramePr>
        <p:xfrm>
          <a:off x="9117052" y="1631577"/>
          <a:ext cx="3074949" cy="4347673"/>
        </p:xfrm>
        <a:graphic>
          <a:graphicData uri="http://schemas.openxmlformats.org/drawingml/2006/table">
            <a:tbl>
              <a:tblPr firstRow="1" bandRow="1">
                <a:tableStyleId>{5C22544A-7EE6-4342-B048-85BDC9FD1C3A}</a:tableStyleId>
              </a:tblPr>
              <a:tblGrid>
                <a:gridCol w="1024983">
                  <a:extLst>
                    <a:ext uri="{9D8B030D-6E8A-4147-A177-3AD203B41FA5}">
                      <a16:colId xmlns:a16="http://schemas.microsoft.com/office/drawing/2014/main" val="1957423572"/>
                    </a:ext>
                  </a:extLst>
                </a:gridCol>
                <a:gridCol w="1024983">
                  <a:extLst>
                    <a:ext uri="{9D8B030D-6E8A-4147-A177-3AD203B41FA5}">
                      <a16:colId xmlns:a16="http://schemas.microsoft.com/office/drawing/2014/main" val="2729557960"/>
                    </a:ext>
                  </a:extLst>
                </a:gridCol>
                <a:gridCol w="1024983">
                  <a:extLst>
                    <a:ext uri="{9D8B030D-6E8A-4147-A177-3AD203B41FA5}">
                      <a16:colId xmlns:a16="http://schemas.microsoft.com/office/drawing/2014/main" val="3074899737"/>
                    </a:ext>
                  </a:extLst>
                </a:gridCol>
              </a:tblGrid>
              <a:tr h="52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Number of homes</a:t>
                      </a:r>
                    </a:p>
                    <a:p>
                      <a:endParaRPr lang="en-GB" sz="1000" dirty="0"/>
                    </a:p>
                  </a:txBody>
                  <a:tcPr/>
                </a:tc>
                <a:tc>
                  <a:txBody>
                    <a:bodyPr/>
                    <a:lstStyle/>
                    <a:p>
                      <a:r>
                        <a:rPr lang="en-GB" sz="1000" b="0" dirty="0"/>
                        <a:t>East Cambs</a:t>
                      </a:r>
                    </a:p>
                  </a:txBody>
                  <a:tcPr/>
                </a:tc>
                <a:tc>
                  <a:txBody>
                    <a:bodyPr/>
                    <a:lstStyle/>
                    <a:p>
                      <a:r>
                        <a:rPr lang="en-GB" sz="1000" b="0" dirty="0"/>
                        <a:t>All</a:t>
                      </a:r>
                    </a:p>
                  </a:txBody>
                  <a:tcPr/>
                </a:tc>
                <a:extLst>
                  <a:ext uri="{0D108BD9-81ED-4DB2-BD59-A6C34878D82A}">
                    <a16:rowId xmlns:a16="http://schemas.microsoft.com/office/drawing/2014/main" val="118752968"/>
                  </a:ext>
                </a:extLst>
              </a:tr>
              <a:tr h="520966">
                <a:tc>
                  <a:txBody>
                    <a:bodyPr/>
                    <a:lstStyle/>
                    <a:p>
                      <a:r>
                        <a:rPr lang="en-GB" sz="1000" dirty="0"/>
                        <a:t>Local Authority</a:t>
                      </a:r>
                    </a:p>
                  </a:txBody>
                  <a:tcPr/>
                </a:tc>
                <a:tc>
                  <a:txBody>
                    <a:bodyPr/>
                    <a:lstStyle/>
                    <a:p>
                      <a:pPr algn="r"/>
                      <a:r>
                        <a:rPr lang="en-GB" sz="1000" dirty="0"/>
                        <a:t>9</a:t>
                      </a:r>
                    </a:p>
                  </a:txBody>
                  <a:tcPr/>
                </a:tc>
                <a:tc>
                  <a:txBody>
                    <a:bodyPr/>
                    <a:lstStyle/>
                    <a:p>
                      <a:pPr algn="r"/>
                      <a:r>
                        <a:rPr lang="en-GB" sz="1000" dirty="0"/>
                        <a:t>13,142</a:t>
                      </a:r>
                    </a:p>
                  </a:txBody>
                  <a:tcPr/>
                </a:tc>
                <a:extLst>
                  <a:ext uri="{0D108BD9-81ED-4DB2-BD59-A6C34878D82A}">
                    <a16:rowId xmlns:a16="http://schemas.microsoft.com/office/drawing/2014/main" val="865105406"/>
                  </a:ext>
                </a:extLst>
              </a:tr>
              <a:tr h="520966">
                <a:tc>
                  <a:txBody>
                    <a:bodyPr/>
                    <a:lstStyle/>
                    <a:p>
                      <a:r>
                        <a:rPr lang="en-GB" sz="1000" dirty="0"/>
                        <a:t>Housing Assn / PRP</a:t>
                      </a:r>
                    </a:p>
                  </a:txBody>
                  <a:tcPr/>
                </a:tc>
                <a:tc>
                  <a:txBody>
                    <a:bodyPr/>
                    <a:lstStyle/>
                    <a:p>
                      <a:pPr algn="r"/>
                      <a:r>
                        <a:rPr lang="en-GB" sz="1000" dirty="0"/>
                        <a:t>5,316</a:t>
                      </a:r>
                    </a:p>
                  </a:txBody>
                  <a:tcPr/>
                </a:tc>
                <a:tc>
                  <a:txBody>
                    <a:bodyPr/>
                    <a:lstStyle/>
                    <a:p>
                      <a:pPr algn="r"/>
                      <a:r>
                        <a:rPr lang="en-GB" sz="1000" dirty="0"/>
                        <a:t>59,104</a:t>
                      </a:r>
                    </a:p>
                  </a:txBody>
                  <a:tcPr/>
                </a:tc>
                <a:extLst>
                  <a:ext uri="{0D108BD9-81ED-4DB2-BD59-A6C34878D82A}">
                    <a16:rowId xmlns:a16="http://schemas.microsoft.com/office/drawing/2014/main" val="2264419612"/>
                  </a:ext>
                </a:extLst>
              </a:tr>
              <a:tr h="520966">
                <a:tc>
                  <a:txBody>
                    <a:bodyPr/>
                    <a:lstStyle/>
                    <a:p>
                      <a:r>
                        <a:rPr lang="en-GB" sz="1000" dirty="0"/>
                        <a:t>Other public</a:t>
                      </a:r>
                    </a:p>
                  </a:txBody>
                  <a:tcPr/>
                </a:tc>
                <a:tc>
                  <a:txBody>
                    <a:bodyPr/>
                    <a:lstStyle/>
                    <a:p>
                      <a:pPr algn="r"/>
                      <a:r>
                        <a:rPr lang="en-GB" sz="1000" dirty="0"/>
                        <a:t>126</a:t>
                      </a:r>
                    </a:p>
                  </a:txBody>
                  <a:tcPr/>
                </a:tc>
                <a:tc>
                  <a:txBody>
                    <a:bodyPr/>
                    <a:lstStyle/>
                    <a:p>
                      <a:pPr algn="r"/>
                      <a:r>
                        <a:rPr lang="en-GB" sz="1000" dirty="0"/>
                        <a:t>1,248</a:t>
                      </a:r>
                    </a:p>
                  </a:txBody>
                  <a:tcPr/>
                </a:tc>
                <a:extLst>
                  <a:ext uri="{0D108BD9-81ED-4DB2-BD59-A6C34878D82A}">
                    <a16:rowId xmlns:a16="http://schemas.microsoft.com/office/drawing/2014/main" val="567823954"/>
                  </a:ext>
                </a:extLst>
              </a:tr>
              <a:tr h="520966">
                <a:tc>
                  <a:txBody>
                    <a:bodyPr/>
                    <a:lstStyle/>
                    <a:p>
                      <a:r>
                        <a:rPr lang="en-GB" sz="1000" dirty="0"/>
                        <a:t>Owned outright</a:t>
                      </a:r>
                    </a:p>
                  </a:txBody>
                  <a:tcPr/>
                </a:tc>
                <a:tc>
                  <a:txBody>
                    <a:bodyPr/>
                    <a:lstStyle/>
                    <a:p>
                      <a:pPr algn="r"/>
                      <a:r>
                        <a:rPr lang="en-GB" sz="1000" dirty="0"/>
                        <a:t>14,565</a:t>
                      </a:r>
                    </a:p>
                  </a:txBody>
                  <a:tcPr/>
                </a:tc>
                <a:tc>
                  <a:txBody>
                    <a:bodyPr/>
                    <a:lstStyle/>
                    <a:p>
                      <a:pPr algn="r"/>
                      <a:r>
                        <a:rPr lang="en-GB" sz="1000" dirty="0"/>
                        <a:t>163,325</a:t>
                      </a:r>
                    </a:p>
                  </a:txBody>
                  <a:tcPr/>
                </a:tc>
                <a:extLst>
                  <a:ext uri="{0D108BD9-81ED-4DB2-BD59-A6C34878D82A}">
                    <a16:rowId xmlns:a16="http://schemas.microsoft.com/office/drawing/2014/main" val="543246467"/>
                  </a:ext>
                </a:extLst>
              </a:tr>
              <a:tr h="721338">
                <a:tc>
                  <a:txBody>
                    <a:bodyPr/>
                    <a:lstStyle/>
                    <a:p>
                      <a:r>
                        <a:rPr lang="en-GB" sz="1000" dirty="0"/>
                        <a:t>Owned with MG or loan</a:t>
                      </a:r>
                    </a:p>
                  </a:txBody>
                  <a:tcPr/>
                </a:tc>
                <a:tc>
                  <a:txBody>
                    <a:bodyPr/>
                    <a:lstStyle/>
                    <a:p>
                      <a:pPr algn="r"/>
                      <a:r>
                        <a:rPr lang="en-GB" sz="1000" dirty="0"/>
                        <a:t>11,937</a:t>
                      </a:r>
                    </a:p>
                  </a:txBody>
                  <a:tcPr/>
                </a:tc>
                <a:tc>
                  <a:txBody>
                    <a:bodyPr/>
                    <a:lstStyle/>
                    <a:p>
                      <a:pPr algn="r"/>
                      <a:r>
                        <a:rPr lang="en-GB" sz="1000" dirty="0"/>
                        <a:t>129,187</a:t>
                      </a:r>
                    </a:p>
                  </a:txBody>
                  <a:tcPr/>
                </a:tc>
                <a:extLst>
                  <a:ext uri="{0D108BD9-81ED-4DB2-BD59-A6C34878D82A}">
                    <a16:rowId xmlns:a16="http://schemas.microsoft.com/office/drawing/2014/main" val="4153993022"/>
                  </a:ext>
                </a:extLst>
              </a:tr>
              <a:tr h="520966">
                <a:tc>
                  <a:txBody>
                    <a:bodyPr/>
                    <a:lstStyle/>
                    <a:p>
                      <a:r>
                        <a:rPr lang="en-GB" sz="1000" dirty="0"/>
                        <a:t>Private rent</a:t>
                      </a:r>
                    </a:p>
                  </a:txBody>
                  <a:tcPr/>
                </a:tc>
                <a:tc>
                  <a:txBody>
                    <a:bodyPr/>
                    <a:lstStyle/>
                    <a:p>
                      <a:pPr algn="r"/>
                      <a:r>
                        <a:rPr lang="en-GB" sz="1000" dirty="0"/>
                        <a:t>6,352</a:t>
                      </a:r>
                    </a:p>
                  </a:txBody>
                  <a:tcPr/>
                </a:tc>
                <a:tc>
                  <a:txBody>
                    <a:bodyPr/>
                    <a:lstStyle/>
                    <a:p>
                      <a:pPr algn="r"/>
                      <a:r>
                        <a:rPr lang="en-GB" sz="1000" dirty="0"/>
                        <a:t>86,313</a:t>
                      </a:r>
                    </a:p>
                  </a:txBody>
                  <a:tcPr/>
                </a:tc>
                <a:extLst>
                  <a:ext uri="{0D108BD9-81ED-4DB2-BD59-A6C34878D82A}">
                    <a16:rowId xmlns:a16="http://schemas.microsoft.com/office/drawing/2014/main" val="3628346556"/>
                  </a:ext>
                </a:extLst>
              </a:tr>
              <a:tr h="472865">
                <a:tc>
                  <a:txBody>
                    <a:bodyPr/>
                    <a:lstStyle/>
                    <a:p>
                      <a:r>
                        <a:rPr lang="en-GB" sz="1000" dirty="0"/>
                        <a:t>All</a:t>
                      </a:r>
                    </a:p>
                  </a:txBody>
                  <a:tcPr/>
                </a:tc>
                <a:tc>
                  <a:txBody>
                    <a:bodyPr/>
                    <a:lstStyle/>
                    <a:p>
                      <a:pPr algn="r"/>
                      <a:r>
                        <a:rPr lang="en-GB" sz="1000" dirty="0"/>
                        <a:t>38,305</a:t>
                      </a:r>
                    </a:p>
                  </a:txBody>
                  <a:tcPr/>
                </a:tc>
                <a:tc>
                  <a:txBody>
                    <a:bodyPr/>
                    <a:lstStyle/>
                    <a:p>
                      <a:pPr algn="r"/>
                      <a:r>
                        <a:rPr lang="en-GB" sz="1000" dirty="0"/>
                        <a:t>452,229</a:t>
                      </a:r>
                    </a:p>
                  </a:txBody>
                  <a:tcPr/>
                </a:tc>
                <a:extLst>
                  <a:ext uri="{0D108BD9-81ED-4DB2-BD59-A6C34878D82A}">
                    <a16:rowId xmlns:a16="http://schemas.microsoft.com/office/drawing/2014/main" val="3119983711"/>
                  </a:ext>
                </a:extLst>
              </a:tr>
            </a:tbl>
          </a:graphicData>
        </a:graphic>
      </p:graphicFrame>
      <p:sp>
        <p:nvSpPr>
          <p:cNvPr id="7" name="Rectangle: Rounded Corners 6">
            <a:extLst>
              <a:ext uri="{FF2B5EF4-FFF2-40B4-BE49-F238E27FC236}">
                <a16:creationId xmlns:a16="http://schemas.microsoft.com/office/drawing/2014/main" id="{E0979531-DF57-423C-BC7E-CC7ACB3015E0}"/>
              </a:ext>
            </a:extLst>
          </p:cNvPr>
          <p:cNvSpPr/>
          <p:nvPr/>
        </p:nvSpPr>
        <p:spPr>
          <a:xfrm>
            <a:off x="2873778" y="5829189"/>
            <a:ext cx="4508107" cy="817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Not an unusual stock picture for a stock transfer area. Slightly more ownership (69% compared to 65%) and less private rented (17% compared to 19%) </a:t>
            </a:r>
          </a:p>
        </p:txBody>
      </p:sp>
      <p:sp>
        <p:nvSpPr>
          <p:cNvPr id="8" name="Footer Placeholder 3">
            <a:extLst>
              <a:ext uri="{FF2B5EF4-FFF2-40B4-BE49-F238E27FC236}">
                <a16:creationId xmlns:a16="http://schemas.microsoft.com/office/drawing/2014/main" id="{418198AA-CB3C-4BEF-861B-58B0AEE78232}"/>
              </a:ext>
            </a:extLst>
          </p:cNvPr>
          <p:cNvSpPr>
            <a:spLocks noGrp="1"/>
          </p:cNvSpPr>
          <p:nvPr>
            <p:ph type="ftr" sz="quarter" idx="11"/>
          </p:nvPr>
        </p:nvSpPr>
        <p:spPr>
          <a:xfrm>
            <a:off x="0" y="6548799"/>
            <a:ext cx="4973915" cy="309201"/>
          </a:xfrm>
        </p:spPr>
        <p:txBody>
          <a:bodyPr/>
          <a:lstStyle/>
          <a:p>
            <a:r>
              <a:rPr lang="en-US" spc="200" dirty="0">
                <a:solidFill>
                  <a:schemeClr val="bg1"/>
                </a:solidFill>
              </a:rPr>
              <a:t>East Cambridgeshire</a:t>
            </a:r>
          </a:p>
        </p:txBody>
      </p:sp>
      <p:sp>
        <p:nvSpPr>
          <p:cNvPr id="9" name="Slide Number Placeholder 4">
            <a:extLst>
              <a:ext uri="{FF2B5EF4-FFF2-40B4-BE49-F238E27FC236}">
                <a16:creationId xmlns:a16="http://schemas.microsoft.com/office/drawing/2014/main" id="{75A105DC-8A3C-4BBC-A459-5D365A056F2B}"/>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7</a:t>
            </a:fld>
            <a:endParaRPr lang="en-US" dirty="0"/>
          </a:p>
        </p:txBody>
      </p:sp>
    </p:spTree>
    <p:extLst>
      <p:ext uri="{BB962C8B-B14F-4D97-AF65-F5344CB8AC3E}">
        <p14:creationId xmlns:p14="http://schemas.microsoft.com/office/powerpoint/2010/main" val="43453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6184FE-6FAC-4AAA-9806-C897DAA1D1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9719376C-BC4C-441B-B1B5-39933E2964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449100" cy="5149101"/>
            <a:chOff x="632237" y="482171"/>
            <a:chExt cx="6104331" cy="5149101"/>
          </a:xfrm>
        </p:grpSpPr>
        <p:sp>
          <p:nvSpPr>
            <p:cNvPr id="5" name="Rectangle 4">
              <a:extLst>
                <a:ext uri="{FF2B5EF4-FFF2-40B4-BE49-F238E27FC236}">
                  <a16:creationId xmlns:a16="http://schemas.microsoft.com/office/drawing/2014/main" id="{E110419B-65DF-49A1-9D5F-09C4F96CF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7" y="482171"/>
              <a:ext cx="610433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E45D3518-4D3C-40BE-A997-6ED1044F52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6" y="812507"/>
              <a:ext cx="5471355"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7" name="Straight Connector 6">
            <a:extLst>
              <a:ext uri="{FF2B5EF4-FFF2-40B4-BE49-F238E27FC236}">
                <a16:creationId xmlns:a16="http://schemas.microsoft.com/office/drawing/2014/main" id="{FC01BC6E-5C3B-4208-92E1-A35BC3C33F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1" y="807995"/>
            <a:ext cx="3182406"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8" name="Rectangle 7">
            <a:extLst>
              <a:ext uri="{FF2B5EF4-FFF2-40B4-BE49-F238E27FC236}">
                <a16:creationId xmlns:a16="http://schemas.microsoft.com/office/drawing/2014/main" id="{E9D076CE-7AEB-4810-9493-5EE0DAF47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9805" y="977965"/>
            <a:ext cx="5440719" cy="4135339"/>
          </a:xfrm>
          <a:prstGeom prst="rect">
            <a:avLst/>
          </a:prstGeom>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B5A6E096-59B4-4A33-A56D-ED44E6CC01E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0" name="Straight Connector 9">
            <a:extLst>
              <a:ext uri="{FF2B5EF4-FFF2-40B4-BE49-F238E27FC236}">
                <a16:creationId xmlns:a16="http://schemas.microsoft.com/office/drawing/2014/main" id="{D0110B79-E244-4D87-954D-AA0C189CE1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14" name="Chart 13">
            <a:extLst>
              <a:ext uri="{FF2B5EF4-FFF2-40B4-BE49-F238E27FC236}">
                <a16:creationId xmlns:a16="http://schemas.microsoft.com/office/drawing/2014/main" id="{CB17F052-A29E-4B4C-A5F5-17444BC8157B}"/>
              </a:ext>
            </a:extLst>
          </p:cNvPr>
          <p:cNvGraphicFramePr>
            <a:graphicFrameLocks/>
          </p:cNvGraphicFramePr>
          <p:nvPr>
            <p:extLst>
              <p:ext uri="{D42A27DB-BD31-4B8C-83A1-F6EECF244321}">
                <p14:modId xmlns:p14="http://schemas.microsoft.com/office/powerpoint/2010/main" val="968489382"/>
              </p:ext>
            </p:extLst>
          </p:nvPr>
        </p:nvGraphicFramePr>
        <p:xfrm>
          <a:off x="1109486" y="980982"/>
          <a:ext cx="5440719" cy="4132322"/>
        </p:xfrm>
        <a:graphic>
          <a:graphicData uri="http://schemas.openxmlformats.org/drawingml/2006/chart">
            <c:chart xmlns:c="http://schemas.openxmlformats.org/drawingml/2006/chart" xmlns:r="http://schemas.openxmlformats.org/officeDocument/2006/relationships" r:id="rId3"/>
          </a:graphicData>
        </a:graphic>
      </p:graphicFrame>
      <p:sp>
        <p:nvSpPr>
          <p:cNvPr id="15" name="Footer Placeholder 3">
            <a:extLst>
              <a:ext uri="{FF2B5EF4-FFF2-40B4-BE49-F238E27FC236}">
                <a16:creationId xmlns:a16="http://schemas.microsoft.com/office/drawing/2014/main" id="{2CE4D05D-5191-40A7-B026-C6EF73556721}"/>
              </a:ext>
            </a:extLst>
          </p:cNvPr>
          <p:cNvSpPr>
            <a:spLocks noGrp="1"/>
          </p:cNvSpPr>
          <p:nvPr>
            <p:ph type="ftr" sz="quarter" idx="11"/>
          </p:nvPr>
        </p:nvSpPr>
        <p:spPr>
          <a:xfrm>
            <a:off x="0" y="6548799"/>
            <a:ext cx="4973915" cy="309201"/>
          </a:xfrm>
        </p:spPr>
        <p:txBody>
          <a:bodyPr/>
          <a:lstStyle/>
          <a:p>
            <a:r>
              <a:rPr lang="en-US" spc="200" dirty="0">
                <a:solidFill>
                  <a:schemeClr val="bg1"/>
                </a:solidFill>
              </a:rPr>
              <a:t>East Cambridgeshire</a:t>
            </a:r>
          </a:p>
        </p:txBody>
      </p:sp>
      <p:sp>
        <p:nvSpPr>
          <p:cNvPr id="16" name="Slide Number Placeholder 4">
            <a:extLst>
              <a:ext uri="{FF2B5EF4-FFF2-40B4-BE49-F238E27FC236}">
                <a16:creationId xmlns:a16="http://schemas.microsoft.com/office/drawing/2014/main" id="{CB4A82DC-9167-4C5A-9EB1-D58A0C5720C7}"/>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8</a:t>
            </a:fld>
            <a:endParaRPr lang="en-US" dirty="0"/>
          </a:p>
        </p:txBody>
      </p:sp>
      <p:sp>
        <p:nvSpPr>
          <p:cNvPr id="11" name="Content Placeholder 10">
            <a:extLst>
              <a:ext uri="{FF2B5EF4-FFF2-40B4-BE49-F238E27FC236}">
                <a16:creationId xmlns:a16="http://schemas.microsoft.com/office/drawing/2014/main" id="{2FDDA036-5F74-BAB7-C86B-8D1FB038413E}"/>
              </a:ext>
            </a:extLst>
          </p:cNvPr>
          <p:cNvSpPr txBox="1">
            <a:spLocks/>
          </p:cNvSpPr>
          <p:nvPr/>
        </p:nvSpPr>
        <p:spPr>
          <a:xfrm>
            <a:off x="7235742" y="2058304"/>
            <a:ext cx="4964965" cy="4068173"/>
          </a:xfrm>
          <a:prstGeom prst="rect">
            <a:avLst/>
          </a:prstGeom>
        </p:spPr>
        <p:txBody>
          <a:bodyPr vert="horz" lIns="91440" tIns="45720" rIns="91440" bIns="45720" rtlCol="0" anchor="t">
            <a:normAutofit fontScale="55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GB" dirty="0"/>
              <a:t>Household composition classifies households according to the relationships between the household members. </a:t>
            </a:r>
          </a:p>
          <a:p>
            <a:r>
              <a:rPr lang="en-US" dirty="0"/>
              <a:t>Census 2011 shows the breakdown of household and family type, in this chart: </a:t>
            </a:r>
          </a:p>
          <a:p>
            <a:pPr lvl="1"/>
            <a:r>
              <a:rPr lang="en-US" dirty="0"/>
              <a:t>Aged 65+</a:t>
            </a:r>
          </a:p>
          <a:p>
            <a:pPr lvl="1"/>
            <a:r>
              <a:rPr lang="en-US" dirty="0"/>
              <a:t>Children non-dependent</a:t>
            </a:r>
          </a:p>
          <a:p>
            <a:pPr lvl="1"/>
            <a:r>
              <a:rPr lang="en-US" dirty="0"/>
              <a:t>Dependent children</a:t>
            </a:r>
          </a:p>
          <a:p>
            <a:pPr lvl="1"/>
            <a:r>
              <a:rPr lang="en-US" dirty="0"/>
              <a:t>No children</a:t>
            </a:r>
          </a:p>
          <a:p>
            <a:pPr lvl="1"/>
            <a:r>
              <a:rPr lang="en-US" dirty="0"/>
              <a:t>Students </a:t>
            </a:r>
          </a:p>
          <a:p>
            <a:pPr lvl="1"/>
            <a:r>
              <a:rPr lang="en-US" dirty="0"/>
              <a:t>Others</a:t>
            </a:r>
          </a:p>
          <a:p>
            <a:r>
              <a:rPr lang="en-US" dirty="0"/>
              <a:t>Then Family / one person / couple / lone partner / student / other.</a:t>
            </a:r>
          </a:p>
          <a:p>
            <a:r>
              <a:rPr lang="en-GB" sz="2000" dirty="0">
                <a:solidFill>
                  <a:schemeClr val="tx1"/>
                </a:solidFill>
              </a:rPr>
              <a:t>Households consisting of one family and no other usual residents are classified according to the type of family (married, same-sex civil partnership or cohabiting couple family, or lone parent family) and the number of dependent children. </a:t>
            </a:r>
          </a:p>
          <a:p>
            <a:r>
              <a:rPr lang="en-GB" sz="2000" dirty="0">
                <a:solidFill>
                  <a:schemeClr val="tx1"/>
                </a:solidFill>
              </a:rPr>
              <a:t>Other households are classified by the number of people, the number of dependent children, or whether the household consists only of students or only of people aged 65 and over. </a:t>
            </a:r>
          </a:p>
          <a:p>
            <a:r>
              <a:rPr lang="en-GB" sz="2000" dirty="0">
                <a:solidFill>
                  <a:schemeClr val="tx1"/>
                </a:solidFill>
              </a:rPr>
              <a:t>Households not falling into these categories is classed as “other”</a:t>
            </a:r>
            <a:endParaRPr lang="en-US" dirty="0"/>
          </a:p>
        </p:txBody>
      </p:sp>
      <p:sp>
        <p:nvSpPr>
          <p:cNvPr id="12" name="Title 10">
            <a:extLst>
              <a:ext uri="{FF2B5EF4-FFF2-40B4-BE49-F238E27FC236}">
                <a16:creationId xmlns:a16="http://schemas.microsoft.com/office/drawing/2014/main" id="{B4FB876F-4F78-0047-FB40-2A6E92B0E24D}"/>
              </a:ext>
            </a:extLst>
          </p:cNvPr>
          <p:cNvSpPr txBox="1">
            <a:spLocks/>
          </p:cNvSpPr>
          <p:nvPr/>
        </p:nvSpPr>
        <p:spPr>
          <a:xfrm>
            <a:off x="7412077" y="812507"/>
            <a:ext cx="4738868" cy="1049235"/>
          </a:xfrm>
          <a:prstGeom prst="rect">
            <a:avLst/>
          </a:prstGeom>
        </p:spPr>
        <p:txBody>
          <a:bodyPr>
            <a:no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sz="3600" dirty="0">
                <a:solidFill>
                  <a:srgbClr val="000001"/>
                </a:solidFill>
              </a:rPr>
              <a:t>Household &amp; family type</a:t>
            </a:r>
            <a:endParaRPr lang="en-GB" sz="3600" dirty="0"/>
          </a:p>
        </p:txBody>
      </p:sp>
    </p:spTree>
    <p:extLst>
      <p:ext uri="{BB962C8B-B14F-4D97-AF65-F5344CB8AC3E}">
        <p14:creationId xmlns:p14="http://schemas.microsoft.com/office/powerpoint/2010/main" val="594124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1595BE99-2BCD-4FA2-B5D3-3EBA4C15E504}"/>
              </a:ext>
            </a:extLst>
          </p:cNvPr>
          <p:cNvSpPr>
            <a:spLocks noGrp="1"/>
          </p:cNvSpPr>
          <p:nvPr>
            <p:ph type="title"/>
          </p:nvPr>
        </p:nvSpPr>
        <p:spPr>
          <a:xfrm>
            <a:off x="659301" y="1474969"/>
            <a:ext cx="2823919" cy="1868760"/>
          </a:xfrm>
        </p:spPr>
        <p:txBody>
          <a:bodyPr vert="horz" lIns="91440" tIns="45720" rIns="91440" bIns="0" rtlCol="0" anchor="b">
            <a:normAutofit fontScale="90000"/>
          </a:bodyPr>
          <a:lstStyle/>
          <a:p>
            <a:r>
              <a:rPr lang="en-GB" sz="3600" dirty="0"/>
              <a:t>Comparing Household</a:t>
            </a:r>
            <a:r>
              <a:rPr lang="en-GB" sz="2000" dirty="0">
                <a:solidFill>
                  <a:srgbClr val="000001"/>
                </a:solidFill>
              </a:rPr>
              <a:t> </a:t>
            </a:r>
            <a:r>
              <a:rPr lang="en-GB" sz="3600" dirty="0"/>
              <a:t>&amp; family type</a:t>
            </a:r>
            <a:endParaRPr lang="en-US" sz="3600" dirty="0"/>
          </a:p>
        </p:txBody>
      </p:sp>
      <p:cxnSp>
        <p:nvCxnSpPr>
          <p:cNvPr id="20" name="Straight Connector 19">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2" name="Group 21">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3" name="Rectangle 22">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6" name="Rectangle 25">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0" name="Straight Connector 29">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3" name="Chart 2">
            <a:extLst>
              <a:ext uri="{FF2B5EF4-FFF2-40B4-BE49-F238E27FC236}">
                <a16:creationId xmlns:a16="http://schemas.microsoft.com/office/drawing/2014/main" id="{F1EBECAD-DD18-4B49-8586-118090D2DF32}"/>
              </a:ext>
            </a:extLst>
          </p:cNvPr>
          <p:cNvGraphicFramePr>
            <a:graphicFrameLocks/>
          </p:cNvGraphicFramePr>
          <p:nvPr>
            <p:extLst>
              <p:ext uri="{D42A27DB-BD31-4B8C-83A1-F6EECF244321}">
                <p14:modId xmlns:p14="http://schemas.microsoft.com/office/powerpoint/2010/main" val="2381084544"/>
              </p:ext>
            </p:extLst>
          </p:nvPr>
        </p:nvGraphicFramePr>
        <p:xfrm>
          <a:off x="4455184" y="976902"/>
          <a:ext cx="6615582" cy="4135339"/>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Rounded Corners 20">
            <a:extLst>
              <a:ext uri="{FF2B5EF4-FFF2-40B4-BE49-F238E27FC236}">
                <a16:creationId xmlns:a16="http://schemas.microsoft.com/office/drawing/2014/main" id="{A4D41495-1C8E-4DAA-9860-2CE80126C0B0}"/>
              </a:ext>
            </a:extLst>
          </p:cNvPr>
          <p:cNvSpPr/>
          <p:nvPr/>
        </p:nvSpPr>
        <p:spPr>
          <a:xfrm>
            <a:off x="10019071" y="577732"/>
            <a:ext cx="2016602" cy="24423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More couples with and without dependent children and fewer 1 person, child-free households and lone parents. Slightly more households aged 65+ than the whole study area</a:t>
            </a:r>
          </a:p>
        </p:txBody>
      </p:sp>
      <p:sp>
        <p:nvSpPr>
          <p:cNvPr id="19" name="Footer Placeholder 3">
            <a:extLst>
              <a:ext uri="{FF2B5EF4-FFF2-40B4-BE49-F238E27FC236}">
                <a16:creationId xmlns:a16="http://schemas.microsoft.com/office/drawing/2014/main" id="{97696E68-F7F2-4168-953C-ED4356416909}"/>
              </a:ext>
            </a:extLst>
          </p:cNvPr>
          <p:cNvSpPr>
            <a:spLocks noGrp="1"/>
          </p:cNvSpPr>
          <p:nvPr>
            <p:ph type="ftr" sz="quarter" idx="11"/>
          </p:nvPr>
        </p:nvSpPr>
        <p:spPr>
          <a:xfrm>
            <a:off x="0" y="6548799"/>
            <a:ext cx="4973915" cy="309201"/>
          </a:xfrm>
        </p:spPr>
        <p:txBody>
          <a:bodyPr/>
          <a:lstStyle/>
          <a:p>
            <a:r>
              <a:rPr lang="en-US" spc="200" dirty="0">
                <a:solidFill>
                  <a:schemeClr val="bg1"/>
                </a:solidFill>
              </a:rPr>
              <a:t>East Cambridgeshire</a:t>
            </a:r>
          </a:p>
        </p:txBody>
      </p:sp>
      <p:sp>
        <p:nvSpPr>
          <p:cNvPr id="25" name="Slide Number Placeholder 4">
            <a:extLst>
              <a:ext uri="{FF2B5EF4-FFF2-40B4-BE49-F238E27FC236}">
                <a16:creationId xmlns:a16="http://schemas.microsoft.com/office/drawing/2014/main" id="{10593E41-07AC-494E-9D7C-ACF057275BA9}"/>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9</a:t>
            </a:fld>
            <a:endParaRPr lang="en-US" dirty="0"/>
          </a:p>
        </p:txBody>
      </p:sp>
    </p:spTree>
    <p:extLst>
      <p:ext uri="{BB962C8B-B14F-4D97-AF65-F5344CB8AC3E}">
        <p14:creationId xmlns:p14="http://schemas.microsoft.com/office/powerpoint/2010/main" val="149203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theme/theme1.xml><?xml version="1.0" encoding="utf-8"?>
<a:theme xmlns:a="http://schemas.openxmlformats.org/drawingml/2006/main" name="Gallery">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41010</TotalTime>
  <Words>6610</Words>
  <Application>Microsoft Office PowerPoint</Application>
  <PresentationFormat>Widescreen</PresentationFormat>
  <Paragraphs>780</Paragraphs>
  <Slides>51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Agency FB</vt:lpstr>
      <vt:lpstr>Arial</vt:lpstr>
      <vt:lpstr>Calibri</vt:lpstr>
      <vt:lpstr>Calibri Light</vt:lpstr>
      <vt:lpstr>Gill Sans MT</vt:lpstr>
      <vt:lpstr>Gallery</vt:lpstr>
      <vt:lpstr>Housing affordability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Comparing Household &amp; family type</vt:lpstr>
      <vt:lpstr>household tenure &amp; beds</vt:lpstr>
      <vt:lpstr>PowerPoint Presentation</vt:lpstr>
      <vt:lpstr>PowerPoint Presentation</vt:lpstr>
      <vt:lpstr>Likely movers</vt:lpstr>
      <vt:lpstr>PowerPoint Presentation</vt:lpstr>
      <vt:lpstr>Likely movers: detail</vt:lpstr>
      <vt:lpstr>PowerPoint Presentation</vt:lpstr>
      <vt:lpstr>PowerPoint Presentation</vt:lpstr>
      <vt:lpstr>INCOME DISTRIBUTION</vt:lpstr>
      <vt:lpstr>Comparing income distribution</vt:lpstr>
      <vt:lpstr>CHANGE IN INCOME</vt:lpstr>
      <vt:lpstr>PowerPoint Presentation</vt:lpstr>
      <vt:lpstr>PowerPoint Presentation</vt:lpstr>
      <vt:lpstr>PowerPoint Presentation</vt:lpstr>
      <vt:lpstr>PowerPoint Presentation</vt:lpstr>
      <vt:lpstr>Range of max and min housing costs</vt:lpstr>
      <vt:lpstr>PowerPoint Presentation</vt:lpstr>
      <vt:lpstr>PowerPoint Presentation</vt:lpstr>
      <vt:lpstr>PowerPoint Presentation</vt:lpstr>
      <vt:lpstr>PowerPoint Presentation</vt:lpstr>
      <vt:lpstr>PowerPoint Presentation</vt:lpstr>
      <vt:lpstr>THE diamond-o-gram use the caci income data to show how many households fall into each £5,000 income band</vt:lpstr>
      <vt:lpstr>PowerPoint Presentation</vt:lpstr>
      <vt:lpstr>PowerPoint Presentation</vt:lpstr>
      <vt:lpstr>PowerPoint Presentation</vt:lpstr>
      <vt:lpstr>PowerPoint Presentation</vt:lpstr>
      <vt:lpstr>MINIMUM Income needed IF housing TAKES UP 35%</vt:lpstr>
      <vt:lpstr>Income needed for ‘broad’ tenures</vt:lpstr>
      <vt:lpstr>PowerPoint Presentation</vt:lpstr>
      <vt:lpstr>PowerPoint Presentation</vt:lpstr>
      <vt:lpstr>Scale &amp; cost of housing</vt:lpstr>
      <vt:lpstr>PowerPoint Presentation</vt:lpstr>
      <vt:lpstr>1, 2 &amp; 3 beds staircase</vt:lpstr>
      <vt:lpstr>Broad tenures &amp; pay scales</vt:lpstr>
      <vt:lpstr>PowerPoint Presentation</vt:lpstr>
      <vt:lpstr>PowerPoint Presentation</vt:lpstr>
      <vt:lpstr>Dwelling stock, turnover, newbuild</vt:lpstr>
      <vt:lpstr>PowerPoint Presentation</vt:lpstr>
      <vt:lpstr>PowerPoint Presentation</vt:lpstr>
      <vt:lpstr>PowerPoint Presentation</vt:lpstr>
      <vt:lpstr>Applying caci income bands to Local Plan figures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Affordability</dc:title>
  <dc:creator>SUE BEECROFT</dc:creator>
  <cp:lastModifiedBy>SUE BEECROFT</cp:lastModifiedBy>
  <cp:revision>93</cp:revision>
  <dcterms:created xsi:type="dcterms:W3CDTF">2022-07-26T07:44:23Z</dcterms:created>
  <dcterms:modified xsi:type="dcterms:W3CDTF">2023-07-19T10:33:47Z</dcterms:modified>
</cp:coreProperties>
</file>