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48" r:id="rId5"/>
  </p:sldMasterIdLst>
  <p:notesMasterIdLst>
    <p:notesMasterId r:id="rId59"/>
  </p:notesMasterIdLst>
  <p:sldIdLst>
    <p:sldId id="437" r:id="rId6"/>
    <p:sldId id="512" r:id="rId7"/>
    <p:sldId id="510" r:id="rId8"/>
    <p:sldId id="513" r:id="rId9"/>
    <p:sldId id="514" r:id="rId10"/>
    <p:sldId id="515" r:id="rId11"/>
    <p:sldId id="516" r:id="rId12"/>
    <p:sldId id="517" r:id="rId13"/>
    <p:sldId id="518" r:id="rId14"/>
    <p:sldId id="519" r:id="rId15"/>
    <p:sldId id="520" r:id="rId16"/>
    <p:sldId id="521" r:id="rId17"/>
    <p:sldId id="522" r:id="rId18"/>
    <p:sldId id="529" r:id="rId19"/>
    <p:sldId id="523" r:id="rId20"/>
    <p:sldId id="524" r:id="rId21"/>
    <p:sldId id="525" r:id="rId22"/>
    <p:sldId id="526" r:id="rId23"/>
    <p:sldId id="527" r:id="rId24"/>
    <p:sldId id="528" r:id="rId25"/>
    <p:sldId id="530" r:id="rId26"/>
    <p:sldId id="531" r:id="rId27"/>
    <p:sldId id="532" r:id="rId28"/>
    <p:sldId id="565" r:id="rId29"/>
    <p:sldId id="534" r:id="rId30"/>
    <p:sldId id="535" r:id="rId31"/>
    <p:sldId id="536" r:id="rId32"/>
    <p:sldId id="537" r:id="rId33"/>
    <p:sldId id="538" r:id="rId34"/>
    <p:sldId id="566" r:id="rId35"/>
    <p:sldId id="540" r:id="rId36"/>
    <p:sldId id="541" r:id="rId37"/>
    <p:sldId id="542" r:id="rId38"/>
    <p:sldId id="544" r:id="rId39"/>
    <p:sldId id="543" r:id="rId40"/>
    <p:sldId id="545" r:id="rId41"/>
    <p:sldId id="546" r:id="rId42"/>
    <p:sldId id="547" r:id="rId43"/>
    <p:sldId id="548" r:id="rId44"/>
    <p:sldId id="549" r:id="rId45"/>
    <p:sldId id="550" r:id="rId46"/>
    <p:sldId id="563" r:id="rId47"/>
    <p:sldId id="552" r:id="rId48"/>
    <p:sldId id="553" r:id="rId49"/>
    <p:sldId id="554" r:id="rId50"/>
    <p:sldId id="555" r:id="rId51"/>
    <p:sldId id="556" r:id="rId52"/>
    <p:sldId id="557" r:id="rId53"/>
    <p:sldId id="558" r:id="rId54"/>
    <p:sldId id="559" r:id="rId55"/>
    <p:sldId id="560" r:id="rId56"/>
    <p:sldId id="561" r:id="rId57"/>
    <p:sldId id="562"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01AA37-8213-CE41-06FD-73004C907152}" name="Graham Shone" initials="GS" userId="S::Graham.Shone@cambridgeshire.gov.uk::2f7cc940-7d68-4e90-989c-33e4e1c21e5c" providerId="AD"/>
  <p188:author id="{31E173AC-BEE1-9415-E7F1-E6B1B98096B2}" name="Graham Shone" initials="GS" userId="S::graham.shone@cambridgeshire.gov.uk::2f7cc940-7d68-4e90-989c-33e4e1c21e5c" providerId="AD"/>
  <p188:author id="{FA48E8B1-B145-1D33-FCB4-338445089B4C}" name="Ellen Pollard (she/her)" initials="EP(" userId="S::Ellen.Pollard@cambridgeshire.gov.uk::1bb0be40-2395-4b16-8b02-ec28fb870a9e" providerId="AD"/>
  <p188:author id="{0C1301F6-F582-FC1B-822B-BE1043A157FE}" name="Ellen Pollard (she/her)" initials="E(" userId="S::ellen.pollard@cambridgeshire.gov.uk::1bb0be40-2395-4b16-8b02-ec28fb870a9e" providerId="AD"/>
  <p188:author id="{197393F7-CDF3-0087-C06B-57340D72DC4F}" name="Sian Loveday" initials="SL" userId="S::Sian.Loveday@cambridgeshire.gov.uk::3c467ee9-6672-4447-be23-8e5882dd38c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DD7EE"/>
    <a:srgbClr val="0B9B77"/>
    <a:srgbClr val="EF8C8C"/>
    <a:srgbClr val="FFCCCC"/>
    <a:srgbClr val="002060"/>
    <a:srgbClr val="FF0101"/>
    <a:srgbClr val="8A0000"/>
    <a:srgbClr val="2038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5E2C35-6D16-4404-AFB9-37FCAA7DB307}" v="112" dt="2023-05-15T09:04:30.029"/>
    <p1510:client id="{F2316580-638F-49B9-883E-65887474DB7E}" v="712" dt="2023-05-15T12:56:36.3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781" autoAdjust="0"/>
  </p:normalViewPr>
  <p:slideViewPr>
    <p:cSldViewPr snapToGrid="0">
      <p:cViewPr varScale="1">
        <p:scale>
          <a:sx n="98" d="100"/>
          <a:sy n="98" d="100"/>
        </p:scale>
        <p:origin x="3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8607BA-34CA-4CA5-9351-18454376610F}" type="datetimeFigureOut">
              <a:rPr lang="en-GB" smtClean="0"/>
              <a:t>12/05/2023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67AE0F-FC5D-4269-A9BD-2387D0DAA2D4}" type="slidenum">
              <a:rPr lang="en-GB" smtClean="0"/>
              <a:t>‹#›</a:t>
            </a:fld>
            <a:endParaRPr lang="en-GB"/>
          </a:p>
        </p:txBody>
      </p:sp>
    </p:spTree>
    <p:extLst>
      <p:ext uri="{BB962C8B-B14F-4D97-AF65-F5344CB8AC3E}">
        <p14:creationId xmlns:p14="http://schemas.microsoft.com/office/powerpoint/2010/main" val="1955242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gov.uk/guidance/2-bus-fare-cap"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gov.uk/guidance/2-bus-fare-cap"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1</a:t>
            </a:fld>
            <a:endParaRPr lang="en-GB"/>
          </a:p>
        </p:txBody>
      </p:sp>
    </p:spTree>
    <p:extLst>
      <p:ext uri="{BB962C8B-B14F-4D97-AF65-F5344CB8AC3E}">
        <p14:creationId xmlns:p14="http://schemas.microsoft.com/office/powerpoint/2010/main" val="1819674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544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Calibri" panose="020F0502020204030204"/>
              </a:rPr>
              <a:t>Source: </a:t>
            </a:r>
            <a:r>
              <a:rPr lang="en-GB" sz="1200" i="0" dirty="0">
                <a:solidFill>
                  <a:prstClr val="black"/>
                </a:solidFill>
              </a:rPr>
              <a:t>National Highways </a:t>
            </a:r>
            <a:r>
              <a:rPr lang="en-GB" sz="1200" i="0" dirty="0">
                <a:solidFill>
                  <a:prstClr val="black"/>
                </a:solidFill>
                <a:latin typeface="Calibri" panose="020F0502020204030204"/>
              </a:rPr>
              <a:t>WebTRIS data.</a:t>
            </a:r>
            <a:r>
              <a:rPr lang="en-GB" sz="1200" i="0" dirty="0"/>
              <a:t> (https://webtris.highwaysengland.co.uk/)</a:t>
            </a:r>
            <a:endParaRPr lang="en-GB" sz="1200" i="1" dirty="0">
              <a:solidFill>
                <a:prstClr val="black"/>
              </a:solidFill>
            </a:endParaRPr>
          </a:p>
          <a:p>
            <a:pPr>
              <a:defRPr/>
            </a:pPr>
            <a:endParaRPr lang="en-GB" sz="1200" b="1" i="0" dirty="0">
              <a:solidFill>
                <a:prstClr val="black"/>
              </a:solidFill>
            </a:endParaRPr>
          </a:p>
          <a:p>
            <a:pPr>
              <a:defRPr/>
            </a:pPr>
            <a:r>
              <a:rPr lang="en-GB" sz="1200" b="1" i="0" dirty="0">
                <a:solidFill>
                  <a:prstClr val="black"/>
                </a:solidFill>
              </a:rPr>
              <a:t>Technical notes: </a:t>
            </a:r>
          </a:p>
          <a:p>
            <a:pPr>
              <a:defRPr/>
            </a:pPr>
            <a:r>
              <a:rPr lang="en-GB" sz="800" i="0" dirty="0">
                <a:solidFill>
                  <a:prstClr val="black"/>
                </a:solidFill>
              </a:rPr>
              <a:t>Count site locations and IDs:</a:t>
            </a:r>
          </a:p>
          <a:p>
            <a:pPr fontAlgn="b"/>
            <a:r>
              <a:rPr lang="pt-BR" sz="1200" b="1" dirty="0">
                <a:solidFill>
                  <a:srgbClr val="000000"/>
                </a:solidFill>
                <a:latin typeface="Calibri"/>
                <a:cs typeface="Calibri"/>
              </a:rPr>
              <a:t>Cambridge</a:t>
            </a:r>
            <a:r>
              <a:rPr lang="pt-BR" b="1" dirty="0">
                <a:solidFill>
                  <a:srgbClr val="000000"/>
                </a:solidFill>
                <a:latin typeface="Calibri"/>
                <a:cs typeface="Calibri"/>
              </a:rPr>
              <a:t>: </a:t>
            </a:r>
            <a:r>
              <a:rPr lang="pt-BR" dirty="0"/>
              <a:t>MIDAS site at M11/6886B, MIDAS site at M11/6820A, MIDAS site at M11/6886A</a:t>
            </a:r>
            <a:endParaRPr lang="en-GB" sz="1800" b="0" dirty="0">
              <a:latin typeface="Calibri"/>
              <a:cs typeface="Calibri"/>
            </a:endParaRPr>
          </a:p>
          <a:p>
            <a:pPr fontAlgn="b"/>
            <a:r>
              <a:rPr lang="en-GB" sz="1200" b="1" dirty="0">
                <a:solidFill>
                  <a:srgbClr val="000000"/>
                </a:solidFill>
                <a:latin typeface="Calibri"/>
                <a:cs typeface="Calibri"/>
              </a:rPr>
              <a:t>Peterborough</a:t>
            </a:r>
            <a:r>
              <a:rPr lang="en-GB" b="1" dirty="0">
                <a:solidFill>
                  <a:srgbClr val="000000"/>
                </a:solidFill>
                <a:latin typeface="Calibri"/>
                <a:cs typeface="Calibri"/>
              </a:rPr>
              <a:t>: </a:t>
            </a:r>
            <a:r>
              <a:rPr lang="en-GB" b="0" dirty="0">
                <a:solidFill>
                  <a:srgbClr val="000000"/>
                </a:solidFill>
                <a:latin typeface="Calibri"/>
                <a:cs typeface="Calibri"/>
              </a:rPr>
              <a:t>TMU Site 6505/1, TMU Site 6502/2, TMU Site 6351/1, TMU Site 6353/1, TMU Site 6351/2</a:t>
            </a:r>
            <a:endParaRPr lang="en-GB" sz="1800" b="0" dirty="0">
              <a:latin typeface="Calibri"/>
              <a:cs typeface="Calibri"/>
            </a:endParaRPr>
          </a:p>
          <a:p>
            <a:pPr fontAlgn="b"/>
            <a:r>
              <a:rPr lang="en-GB" sz="1200" b="1" dirty="0">
                <a:solidFill>
                  <a:srgbClr val="000000"/>
                </a:solidFill>
                <a:latin typeface="Calibri"/>
                <a:cs typeface="Calibri"/>
              </a:rPr>
              <a:t>East Cambridgeshire</a:t>
            </a:r>
            <a:r>
              <a:rPr lang="en-GB" b="1" dirty="0">
                <a:solidFill>
                  <a:srgbClr val="000000"/>
                </a:solidFill>
                <a:latin typeface="Calibri"/>
                <a:cs typeface="Calibri"/>
              </a:rPr>
              <a:t>:</a:t>
            </a:r>
            <a:r>
              <a:rPr lang="en-GB" sz="1800" b="1" dirty="0">
                <a:solidFill>
                  <a:srgbClr val="000000"/>
                </a:solidFill>
                <a:latin typeface="Calibri"/>
                <a:cs typeface="Calibri"/>
              </a:rPr>
              <a:t> </a:t>
            </a:r>
            <a:r>
              <a:rPr lang="pt-BR" sz="1800" b="0" dirty="0">
                <a:solidFill>
                  <a:srgbClr val="000000"/>
                </a:solidFill>
                <a:latin typeface="Calibri"/>
                <a:cs typeface="Calibri"/>
              </a:rPr>
              <a:t>MIDAS site at A11/0047B, TMU Site 6317/1, MIDAS site at A11/0883A, MIDAS site at A14/1107A, MIDAS site at A14/1241A, MIDAS site at A14/1241B</a:t>
            </a:r>
            <a:endParaRPr lang="en-GB" b="0" dirty="0">
              <a:solidFill>
                <a:srgbClr val="000000"/>
              </a:solidFill>
              <a:latin typeface="Arial" panose="020B0604020202020204" pitchFamily="34" charset="0"/>
              <a:cs typeface="Arial" panose="020B0604020202020204" pitchFamily="34" charset="0"/>
            </a:endParaRPr>
          </a:p>
          <a:p>
            <a:r>
              <a:rPr lang="en-GB" sz="1200" b="1" dirty="0">
                <a:solidFill>
                  <a:srgbClr val="000000"/>
                </a:solidFill>
                <a:latin typeface="Calibri"/>
                <a:cs typeface="Calibri"/>
              </a:rPr>
              <a:t>Fenland</a:t>
            </a:r>
            <a:r>
              <a:rPr lang="en-GB" b="1" dirty="0">
                <a:solidFill>
                  <a:srgbClr val="000000"/>
                </a:solidFill>
                <a:latin typeface="Calibri"/>
                <a:cs typeface="Calibri"/>
              </a:rPr>
              <a:t>: </a:t>
            </a:r>
            <a:r>
              <a:rPr lang="en-GB" b="0" dirty="0">
                <a:solidFill>
                  <a:srgbClr val="000000"/>
                </a:solidFill>
                <a:latin typeface="Calibri"/>
                <a:cs typeface="Calibri"/>
              </a:rPr>
              <a:t>TMU Site 6350/2, TMU Site 6350/1</a:t>
            </a:r>
            <a:endParaRPr lang="en-GB" b="0" dirty="0">
              <a:solidFill>
                <a:srgbClr val="000000"/>
              </a:solidFill>
              <a:latin typeface="Arial" panose="020B0604020202020204" pitchFamily="34" charset="0"/>
              <a:cs typeface="Arial"/>
            </a:endParaRPr>
          </a:p>
          <a:p>
            <a:r>
              <a:rPr lang="en-GB" sz="1200" b="1" dirty="0">
                <a:solidFill>
                  <a:srgbClr val="000000"/>
                </a:solidFill>
                <a:latin typeface="Calibri"/>
                <a:cs typeface="Calibri"/>
              </a:rPr>
              <a:t>Huntingdonshire</a:t>
            </a:r>
            <a:r>
              <a:rPr lang="en-GB" b="1" dirty="0">
                <a:solidFill>
                  <a:srgbClr val="000000"/>
                </a:solidFill>
                <a:latin typeface="Calibri"/>
                <a:cs typeface="Calibri"/>
              </a:rPr>
              <a:t>: </a:t>
            </a:r>
            <a:r>
              <a:rPr lang="pt-BR" b="0" dirty="0">
                <a:solidFill>
                  <a:srgbClr val="000000"/>
                </a:solidFill>
                <a:latin typeface="Calibri"/>
                <a:cs typeface="Calibri"/>
              </a:rPr>
              <a:t>TMU Site 6816/1, TMU Site 6782/2, TMU Site 6781/2, MIDAS site at A1M/2134A, MIDAS site at A1M/2220A, MIDAS site at A1M/2145B, MIDAS site at A1M/2219B, TMU Site 6999/1, TMU Site 6999/2</a:t>
            </a:r>
            <a:endParaRPr lang="en-GB" b="0" dirty="0">
              <a:solidFill>
                <a:srgbClr val="000000"/>
              </a:solidFill>
              <a:latin typeface="Calibri" panose="020F0502020204030204" pitchFamily="34" charset="0"/>
              <a:cs typeface="Calibri"/>
            </a:endParaRPr>
          </a:p>
          <a:p>
            <a:r>
              <a:rPr lang="en-GB" sz="1200" b="1" dirty="0">
                <a:solidFill>
                  <a:srgbClr val="000000"/>
                </a:solidFill>
                <a:latin typeface="Calibri"/>
                <a:cs typeface="Calibri"/>
              </a:rPr>
              <a:t>South Cambridgeshire</a:t>
            </a:r>
            <a:r>
              <a:rPr lang="en-GB" b="1" dirty="0">
                <a:solidFill>
                  <a:srgbClr val="000000"/>
                </a:solidFill>
                <a:latin typeface="Calibri"/>
                <a:cs typeface="Calibri"/>
              </a:rPr>
              <a:t>: </a:t>
            </a:r>
            <a:r>
              <a:rPr lang="en-GB" b="0" dirty="0">
                <a:solidFill>
                  <a:srgbClr val="000000"/>
                </a:solidFill>
                <a:latin typeface="Calibri"/>
                <a:cs typeface="Calibri"/>
              </a:rPr>
              <a:t>TMU Site 6312/2, TMU Site 6310/1, MIDAS site at M11/6747A</a:t>
            </a:r>
          </a:p>
          <a:p>
            <a:endParaRPr lang="en-GB" sz="1800" b="1" dirty="0">
              <a:solidFill>
                <a:srgbClr val="000000"/>
              </a:solidFill>
              <a:latin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11</a:t>
            </a:fld>
            <a:endParaRPr lang="en-GB">
              <a:solidFill>
                <a:prstClr val="black"/>
              </a:solidFill>
              <a:latin typeface="Calibri" panose="020F0502020204030204"/>
            </a:endParaRPr>
          </a:p>
        </p:txBody>
      </p:sp>
    </p:spTree>
    <p:extLst>
      <p:ext uri="{BB962C8B-B14F-4D97-AF65-F5344CB8AC3E}">
        <p14:creationId xmlns:p14="http://schemas.microsoft.com/office/powerpoint/2010/main" val="1722860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Calibri" panose="020F0502020204030204"/>
              </a:rPr>
              <a:t>Source: </a:t>
            </a:r>
            <a:r>
              <a:rPr lang="en-GB" sz="1200" i="0" dirty="0">
                <a:solidFill>
                  <a:prstClr val="black"/>
                </a:solidFill>
              </a:rPr>
              <a:t>National Highways </a:t>
            </a:r>
            <a:r>
              <a:rPr lang="en-GB" sz="1200" i="0" dirty="0">
                <a:solidFill>
                  <a:prstClr val="black"/>
                </a:solidFill>
                <a:latin typeface="Calibri" panose="020F0502020204030204"/>
              </a:rPr>
              <a:t>WebTRIS data.</a:t>
            </a:r>
            <a:r>
              <a:rPr lang="en-GB" sz="1200" i="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dirty="0">
                <a:solidFill>
                  <a:prstClr val="black"/>
                </a:solidFill>
                <a:latin typeface="Calibri" panose="020F0502020204030204"/>
              </a:rPr>
              <a:t>Technical note:</a:t>
            </a:r>
            <a:r>
              <a:rPr lang="en-GB" sz="1100" dirty="0"/>
              <a:t> </a:t>
            </a:r>
            <a:r>
              <a:rPr lang="en-GB" sz="1200" dirty="0">
                <a:solidFill>
                  <a:prstClr val="black"/>
                </a:solidFill>
                <a:latin typeface="Calibri" panose="020F0502020204030204"/>
              </a:rPr>
              <a:t>Average Daily Flow by year for main carriageway monitors in each district, all with data 2019 – 2023. This dataset averages across ALL days (Mon-Sun). The 2023 average is calculated using only Jan – Mar in 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Calibri" panose="020F0502020204030204"/>
              </a:rPr>
              <a:t>Commentary: </a:t>
            </a:r>
            <a:r>
              <a:rPr lang="en-GB" sz="1200" b="0" dirty="0">
                <a:solidFill>
                  <a:prstClr val="black"/>
                </a:solidFill>
                <a:latin typeface="Calibri" panose="020F0502020204030204"/>
              </a:rPr>
              <a:t>Average daily flows are higher than 2020 and 2021 which were affected most by the COVID-19 pandemic but average flows in 2023 so far still remain below pre-pandemic 2019 averages.</a:t>
            </a:r>
            <a:endParaRPr lang="en-GB" sz="1200" b="1"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prstClr val="black"/>
              </a:solidFill>
              <a:latin typeface="Calibri" panose="020F0502020204030204"/>
            </a:endParaRPr>
          </a:p>
          <a:p>
            <a:pPr>
              <a:defRPr/>
            </a:pPr>
            <a:endParaRPr lang="en-GB" dirty="0">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12</a:t>
            </a:fld>
            <a:endParaRPr lang="en-GB">
              <a:solidFill>
                <a:prstClr val="black"/>
              </a:solidFill>
              <a:latin typeface="Calibri" panose="020F0502020204030204"/>
            </a:endParaRPr>
          </a:p>
        </p:txBody>
      </p:sp>
    </p:spTree>
    <p:extLst>
      <p:ext uri="{BB962C8B-B14F-4D97-AF65-F5344CB8AC3E}">
        <p14:creationId xmlns:p14="http://schemas.microsoft.com/office/powerpoint/2010/main" val="1373951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Calibri" panose="020F0502020204030204"/>
              </a:rPr>
              <a:t>Source: </a:t>
            </a:r>
            <a:r>
              <a:rPr lang="en-GB" sz="1200" i="0" dirty="0">
                <a:solidFill>
                  <a:prstClr val="black"/>
                </a:solidFill>
              </a:rPr>
              <a:t>National Highways </a:t>
            </a:r>
            <a:r>
              <a:rPr lang="en-GB" sz="1200" i="0" dirty="0">
                <a:solidFill>
                  <a:prstClr val="black"/>
                </a:solidFill>
                <a:latin typeface="Calibri" panose="020F0502020204030204"/>
              </a:rPr>
              <a:t>WebTRIS data.</a:t>
            </a:r>
            <a:r>
              <a:rPr lang="en-GB" sz="1200" i="0" dirty="0"/>
              <a:t> </a:t>
            </a:r>
            <a:endParaRPr lang="en-GB" sz="1200" i="1"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cs typeface="Calibri"/>
              </a:rPr>
              <a:t>Technical note: </a:t>
            </a:r>
            <a:r>
              <a:rPr lang="en-GB" b="0" dirty="0">
                <a:cs typeface="Calibri"/>
              </a:rPr>
              <a:t>The graph shows the percentage difference from the corresponding month in 2019 (e.g. March 2023 compared to March 2019). Created using </a:t>
            </a:r>
            <a:r>
              <a:rPr lang="en-GB" sz="1200" b="0" dirty="0">
                <a:solidFill>
                  <a:prstClr val="black"/>
                </a:solidFill>
                <a:latin typeface="Calibri" panose="020F0502020204030204"/>
                <a:cs typeface="Calibri"/>
              </a:rPr>
              <a:t>A</a:t>
            </a:r>
            <a:r>
              <a:rPr lang="en-GB" sz="1200" b="0" dirty="0">
                <a:solidFill>
                  <a:prstClr val="black"/>
                </a:solidFill>
                <a:latin typeface="Calibri" panose="020F0502020204030204"/>
              </a:rPr>
              <a:t>verage</a:t>
            </a:r>
            <a:r>
              <a:rPr lang="en-GB" sz="1200" dirty="0">
                <a:solidFill>
                  <a:prstClr val="black"/>
                </a:solidFill>
                <a:latin typeface="Calibri" panose="020F0502020204030204"/>
              </a:rPr>
              <a:t> Daily Flow by month data for main carriageway monitors in each district, all with data 2019 – 2023. This dataset averages across ALL days (Mon-Sun).</a:t>
            </a: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13</a:t>
            </a:fld>
            <a:endParaRPr lang="en-GB">
              <a:solidFill>
                <a:prstClr val="black"/>
              </a:solidFill>
              <a:latin typeface="Calibri" panose="020F0502020204030204"/>
            </a:endParaRPr>
          </a:p>
        </p:txBody>
      </p:sp>
    </p:spTree>
    <p:extLst>
      <p:ext uri="{BB962C8B-B14F-4D97-AF65-F5344CB8AC3E}">
        <p14:creationId xmlns:p14="http://schemas.microsoft.com/office/powerpoint/2010/main" val="950963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prstClr val="black"/>
                </a:solidFill>
                <a:latin typeface="Calibri" panose="020F0502020204030204"/>
              </a:rPr>
              <a:t>Source: </a:t>
            </a:r>
            <a:r>
              <a:rPr lang="en-GB" sz="1400" i="0" dirty="0">
                <a:solidFill>
                  <a:prstClr val="black"/>
                </a:solidFill>
              </a:rPr>
              <a:t>National Highways </a:t>
            </a:r>
            <a:r>
              <a:rPr lang="en-GB" sz="1400" i="0" dirty="0">
                <a:solidFill>
                  <a:prstClr val="black"/>
                </a:solidFill>
                <a:latin typeface="Calibri" panose="020F0502020204030204"/>
              </a:rPr>
              <a:t>WebTRIS data.</a:t>
            </a:r>
            <a:r>
              <a:rPr lang="en-GB" sz="1400" i="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i="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dirty="0">
                <a:solidFill>
                  <a:prstClr val="black"/>
                </a:solidFill>
              </a:rPr>
              <a:t>Technical note: </a:t>
            </a:r>
            <a:r>
              <a:rPr lang="en-GB" sz="1400" i="0" dirty="0">
                <a:solidFill>
                  <a:prstClr val="black"/>
                </a:solidFill>
              </a:rPr>
              <a:t>Average Daily Flow in the week for main carriageway monitors in each district, all with data 2019 – 2023. Note the use of ‘normal’ days which allow for a ‘like-for-like’ comparison between comparable days. For example, bank holidays and school holidays are excluded from average flow calculations for ‘normal’ days. As such, this dataset does not account for the Christmas period, Christmas or New Year bank holidays, school summer holidays etc.</a:t>
            </a: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14</a:t>
            </a:fld>
            <a:endParaRPr lang="en-GB">
              <a:solidFill>
                <a:prstClr val="black"/>
              </a:solidFill>
              <a:latin typeface="Calibri" panose="020F0502020204030204"/>
            </a:endParaRPr>
          </a:p>
        </p:txBody>
      </p:sp>
    </p:spTree>
    <p:extLst>
      <p:ext uri="{BB962C8B-B14F-4D97-AF65-F5344CB8AC3E}">
        <p14:creationId xmlns:p14="http://schemas.microsoft.com/office/powerpoint/2010/main" val="574410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prstClr val="black"/>
                </a:solidFill>
                <a:latin typeface="Calibri" panose="020F0502020204030204"/>
              </a:rPr>
              <a:t>Source: </a:t>
            </a:r>
            <a:r>
              <a:rPr lang="en-GB" sz="1400" i="0" dirty="0">
                <a:solidFill>
                  <a:prstClr val="black"/>
                </a:solidFill>
              </a:rPr>
              <a:t>National Highways </a:t>
            </a:r>
            <a:r>
              <a:rPr lang="en-GB" sz="1400" i="0" dirty="0">
                <a:solidFill>
                  <a:prstClr val="black"/>
                </a:solidFill>
                <a:latin typeface="Calibri" panose="020F0502020204030204"/>
              </a:rPr>
              <a:t>WebTRIS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i="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dirty="0">
                <a:solidFill>
                  <a:prstClr val="black"/>
                </a:solidFill>
              </a:rPr>
              <a:t>Technical note: </a:t>
            </a:r>
            <a:r>
              <a:rPr lang="en-GB" sz="1400" dirty="0">
                <a:solidFill>
                  <a:prstClr val="black"/>
                </a:solidFill>
                <a:latin typeface="Calibri" panose="020F0502020204030204"/>
              </a:rPr>
              <a:t> This dataset averages across ALL days (Mon-Sun). Analysis is based on 3 sensors - all on the main carriageway of the M11 (2 near Madingley Road and 1 near Trumpington).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i="1" dirty="0">
              <a:solidFill>
                <a:prstClr val="black"/>
              </a:solidFill>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15</a:t>
            </a:fld>
            <a:endParaRPr lang="en-GB">
              <a:solidFill>
                <a:prstClr val="black"/>
              </a:solidFill>
              <a:latin typeface="Calibri" panose="020F0502020204030204"/>
            </a:endParaRPr>
          </a:p>
        </p:txBody>
      </p:sp>
    </p:spTree>
    <p:extLst>
      <p:ext uri="{BB962C8B-B14F-4D97-AF65-F5344CB8AC3E}">
        <p14:creationId xmlns:p14="http://schemas.microsoft.com/office/powerpoint/2010/main" val="3300657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Calibri" panose="020F0502020204030204"/>
              </a:rPr>
              <a:t>Source: </a:t>
            </a:r>
            <a:r>
              <a:rPr lang="en-GB" sz="1200" i="0" dirty="0">
                <a:solidFill>
                  <a:prstClr val="black"/>
                </a:solidFill>
              </a:rPr>
              <a:t>National Highways </a:t>
            </a:r>
            <a:r>
              <a:rPr lang="en-GB" sz="1200" i="0" dirty="0">
                <a:solidFill>
                  <a:prstClr val="black"/>
                </a:solidFill>
                <a:latin typeface="Calibri" panose="020F0502020204030204"/>
              </a:rPr>
              <a:t>WebTRIS data.</a:t>
            </a:r>
            <a:r>
              <a:rPr lang="en-GB" sz="1200" i="0" dirty="0"/>
              <a:t> </a:t>
            </a:r>
            <a:endParaRPr lang="en-GB" sz="1200" i="1"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prstClr val="black"/>
                </a:solidFill>
              </a:rPr>
              <a:t>Technical note: </a:t>
            </a:r>
            <a:r>
              <a:rPr lang="en-GB" sz="1200" dirty="0">
                <a:solidFill>
                  <a:prstClr val="black"/>
                </a:solidFill>
                <a:latin typeface="Calibri" panose="020F0502020204030204"/>
              </a:rPr>
              <a:t> This dataset averages across ALL days (Mon-Sun). Analysis based on 6 sensors - 3 on the main carriageway of the A11 (2 close to Red Lodge and 1 north of Three Mile Bottom) and 3 on the main carriageway of the A14 (2 north of Newmarket and 1 south of Bottisham).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dirty="0">
              <a:solidFill>
                <a:prstClr val="black"/>
              </a:solidFill>
            </a:endParaRPr>
          </a:p>
          <a:p>
            <a:pPr>
              <a:defRPr/>
            </a:pPr>
            <a:endParaRPr lang="en-GB" dirty="0">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16</a:t>
            </a:fld>
            <a:endParaRPr lang="en-GB">
              <a:solidFill>
                <a:prstClr val="black"/>
              </a:solidFill>
              <a:latin typeface="Calibri" panose="020F0502020204030204"/>
            </a:endParaRPr>
          </a:p>
        </p:txBody>
      </p:sp>
    </p:spTree>
    <p:extLst>
      <p:ext uri="{BB962C8B-B14F-4D97-AF65-F5344CB8AC3E}">
        <p14:creationId xmlns:p14="http://schemas.microsoft.com/office/powerpoint/2010/main" val="239617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Calibri" panose="020F0502020204030204"/>
              </a:rPr>
              <a:t>Source: </a:t>
            </a:r>
            <a:r>
              <a:rPr lang="en-GB" sz="1200" i="0" dirty="0">
                <a:solidFill>
                  <a:prstClr val="black"/>
                </a:solidFill>
              </a:rPr>
              <a:t>National Highways </a:t>
            </a:r>
            <a:r>
              <a:rPr lang="en-GB" sz="1200" i="0" dirty="0">
                <a:solidFill>
                  <a:prstClr val="black"/>
                </a:solidFill>
                <a:latin typeface="Calibri" panose="020F0502020204030204"/>
              </a:rPr>
              <a:t>WebTRIS data.</a:t>
            </a:r>
            <a:r>
              <a:rPr lang="en-GB" sz="1200" i="0" dirty="0"/>
              <a:t> </a:t>
            </a:r>
            <a:endParaRPr lang="en-GB" sz="1200" i="1"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prstClr val="black"/>
                </a:solidFill>
              </a:rPr>
              <a:t>Technical note: </a:t>
            </a:r>
            <a:r>
              <a:rPr lang="en-GB" sz="1200" dirty="0">
                <a:solidFill>
                  <a:prstClr val="black"/>
                </a:solidFill>
                <a:latin typeface="Calibri" panose="020F0502020204030204"/>
              </a:rPr>
              <a:t> This dataset averages across ALL days (Mon-Sun). </a:t>
            </a:r>
            <a:endParaRPr lang="en-GB" sz="1200" i="1" dirty="0">
              <a:solidFill>
                <a:prstClr val="black"/>
              </a:solidFill>
            </a:endParaRPr>
          </a:p>
          <a:p>
            <a:pPr>
              <a:defRPr/>
            </a:pPr>
            <a:endParaRPr lang="en-GB" dirty="0">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17</a:t>
            </a:fld>
            <a:endParaRPr lang="en-GB">
              <a:solidFill>
                <a:prstClr val="black"/>
              </a:solidFill>
              <a:latin typeface="Calibri" panose="020F0502020204030204"/>
            </a:endParaRPr>
          </a:p>
        </p:txBody>
      </p:sp>
    </p:spTree>
    <p:extLst>
      <p:ext uri="{BB962C8B-B14F-4D97-AF65-F5344CB8AC3E}">
        <p14:creationId xmlns:p14="http://schemas.microsoft.com/office/powerpoint/2010/main" val="954420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Calibri" panose="020F0502020204030204"/>
              </a:rPr>
              <a:t>Source: </a:t>
            </a:r>
            <a:r>
              <a:rPr lang="en-GB" sz="1200" i="0" dirty="0">
                <a:solidFill>
                  <a:prstClr val="black"/>
                </a:solidFill>
              </a:rPr>
              <a:t>National Highways </a:t>
            </a:r>
            <a:r>
              <a:rPr lang="en-GB" sz="1200" i="0" dirty="0">
                <a:solidFill>
                  <a:prstClr val="black"/>
                </a:solidFill>
                <a:latin typeface="Calibri" panose="020F0502020204030204"/>
              </a:rPr>
              <a:t>WebTRIS data.</a:t>
            </a:r>
            <a:r>
              <a:rPr lang="en-GB" sz="1200" i="0" dirty="0"/>
              <a:t> </a:t>
            </a:r>
            <a:endParaRPr lang="en-GB" sz="1200" i="1"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prstClr val="black"/>
                </a:solidFill>
              </a:rPr>
              <a:t>Technical note: </a:t>
            </a:r>
            <a:r>
              <a:rPr lang="en-GB" sz="1200" dirty="0">
                <a:solidFill>
                  <a:prstClr val="black"/>
                </a:solidFill>
                <a:latin typeface="Calibri" panose="020F0502020204030204"/>
              </a:rPr>
              <a:t> This dataset averages across ALL days (Mon-Sun). Analysis based on 2 sensors on the main carriageway of the A47 (both close to </a:t>
            </a:r>
            <a:r>
              <a:rPr lang="en-GB" sz="1200" dirty="0" err="1">
                <a:solidFill>
                  <a:prstClr val="black"/>
                </a:solidFill>
                <a:latin typeface="Calibri" panose="020F0502020204030204"/>
              </a:rPr>
              <a:t>Guyhirn</a:t>
            </a:r>
            <a:r>
              <a:rPr lang="en-GB" sz="1200" dirty="0">
                <a:solidFill>
                  <a:prstClr val="black"/>
                </a:solidFill>
                <a:latin typeface="Calibri" panose="020F0502020204030204"/>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dirty="0">
              <a:solidFill>
                <a:prstClr val="black"/>
              </a:solidFill>
            </a:endParaRPr>
          </a:p>
          <a:p>
            <a:pPr>
              <a:defRPr/>
            </a:pPr>
            <a:endParaRPr lang="en-GB" dirty="0">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18</a:t>
            </a:fld>
            <a:endParaRPr lang="en-GB">
              <a:solidFill>
                <a:prstClr val="black"/>
              </a:solidFill>
              <a:latin typeface="Calibri" panose="020F0502020204030204"/>
            </a:endParaRPr>
          </a:p>
        </p:txBody>
      </p:sp>
    </p:spTree>
    <p:extLst>
      <p:ext uri="{BB962C8B-B14F-4D97-AF65-F5344CB8AC3E}">
        <p14:creationId xmlns:p14="http://schemas.microsoft.com/office/powerpoint/2010/main" val="1012782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Calibri" panose="020F0502020204030204"/>
              </a:rPr>
              <a:t>Source: </a:t>
            </a:r>
            <a:r>
              <a:rPr lang="en-GB" sz="1200" i="0" dirty="0">
                <a:solidFill>
                  <a:prstClr val="black"/>
                </a:solidFill>
              </a:rPr>
              <a:t>National Highways </a:t>
            </a:r>
            <a:r>
              <a:rPr lang="en-GB" sz="1200" i="0" dirty="0">
                <a:solidFill>
                  <a:prstClr val="black"/>
                </a:solidFill>
                <a:latin typeface="Calibri" panose="020F0502020204030204"/>
              </a:rPr>
              <a:t>WebTRIS data.</a:t>
            </a:r>
            <a:r>
              <a:rPr lang="en-GB" sz="1200" i="0" dirty="0"/>
              <a:t> </a:t>
            </a:r>
            <a:endParaRPr lang="en-GB" sz="1200" i="1"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prstClr val="black"/>
                </a:solidFill>
              </a:rPr>
              <a:t>Technical note: </a:t>
            </a:r>
            <a:r>
              <a:rPr lang="en-GB" sz="1200" dirty="0">
                <a:solidFill>
                  <a:prstClr val="black"/>
                </a:solidFill>
                <a:latin typeface="Calibri" panose="020F0502020204030204"/>
              </a:rPr>
              <a:t> This dataset averages across ALL days (Mon-Sun). Analysis based on 5 sensors - 3 on the A47 (2 east of </a:t>
            </a:r>
            <a:r>
              <a:rPr lang="en-GB" sz="1200" dirty="0" err="1">
                <a:solidFill>
                  <a:prstClr val="black"/>
                </a:solidFill>
                <a:latin typeface="Calibri" panose="020F0502020204030204"/>
              </a:rPr>
              <a:t>Dogsthrope</a:t>
            </a:r>
            <a:r>
              <a:rPr lang="en-GB" sz="1200" dirty="0">
                <a:solidFill>
                  <a:prstClr val="black"/>
                </a:solidFill>
                <a:latin typeface="Calibri" panose="020F0502020204030204"/>
              </a:rPr>
              <a:t>, 1 south of Bretton) and 2 on the A1 (1 north of Wansford and 1 south of Stamford).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dirty="0">
              <a:solidFill>
                <a:prstClr val="black"/>
              </a:solidFill>
            </a:endParaRPr>
          </a:p>
          <a:p>
            <a:pPr>
              <a:defRPr/>
            </a:pPr>
            <a:endParaRPr lang="en-GB" dirty="0">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19</a:t>
            </a:fld>
            <a:endParaRPr lang="en-GB">
              <a:solidFill>
                <a:prstClr val="black"/>
              </a:solidFill>
              <a:latin typeface="Calibri" panose="020F0502020204030204"/>
            </a:endParaRPr>
          </a:p>
        </p:txBody>
      </p:sp>
    </p:spTree>
    <p:extLst>
      <p:ext uri="{BB962C8B-B14F-4D97-AF65-F5344CB8AC3E}">
        <p14:creationId xmlns:p14="http://schemas.microsoft.com/office/powerpoint/2010/main" val="696583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2</a:t>
            </a:fld>
            <a:endParaRPr lang="en-GB">
              <a:solidFill>
                <a:prstClr val="black"/>
              </a:solidFill>
              <a:latin typeface="Calibri" panose="020F0502020204030204"/>
            </a:endParaRPr>
          </a:p>
        </p:txBody>
      </p:sp>
    </p:spTree>
    <p:extLst>
      <p:ext uri="{BB962C8B-B14F-4D97-AF65-F5344CB8AC3E}">
        <p14:creationId xmlns:p14="http://schemas.microsoft.com/office/powerpoint/2010/main" val="49532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Calibri" panose="020F0502020204030204"/>
              </a:rPr>
              <a:t>Source: </a:t>
            </a:r>
            <a:r>
              <a:rPr lang="en-GB" sz="1200" i="0" dirty="0">
                <a:solidFill>
                  <a:prstClr val="black"/>
                </a:solidFill>
              </a:rPr>
              <a:t>National Highways </a:t>
            </a:r>
            <a:r>
              <a:rPr lang="en-GB" sz="1200" i="0" dirty="0">
                <a:solidFill>
                  <a:prstClr val="black"/>
                </a:solidFill>
                <a:latin typeface="Calibri" panose="020F0502020204030204"/>
              </a:rPr>
              <a:t>WebTRIS data.</a:t>
            </a:r>
            <a:r>
              <a:rPr lang="en-GB" sz="1200" i="0" dirty="0"/>
              <a:t> </a:t>
            </a:r>
            <a:endParaRPr lang="en-GB" sz="1200" i="1"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prstClr val="black"/>
                </a:solidFill>
              </a:rPr>
              <a:t>Technical note: </a:t>
            </a:r>
            <a:r>
              <a:rPr lang="en-GB" sz="1200" dirty="0">
                <a:solidFill>
                  <a:prstClr val="black"/>
                </a:solidFill>
                <a:latin typeface="Calibri" panose="020F0502020204030204"/>
              </a:rPr>
              <a:t> This dataset averages across ALL days (Mon-Sun). Analysis based on 7 sensors - 1 on the A1 (north of St Neots), 6 on the A1(M) (2 east of </a:t>
            </a:r>
            <a:r>
              <a:rPr lang="en-GB" sz="1200" dirty="0" err="1">
                <a:solidFill>
                  <a:prstClr val="black"/>
                </a:solidFill>
                <a:latin typeface="Calibri" panose="020F0502020204030204"/>
              </a:rPr>
              <a:t>Sawtry</a:t>
            </a:r>
            <a:r>
              <a:rPr lang="en-GB" sz="1200" dirty="0">
                <a:solidFill>
                  <a:prstClr val="black"/>
                </a:solidFill>
                <a:latin typeface="Calibri" panose="020F0502020204030204"/>
              </a:rPr>
              <a:t>, 2 west of Yaxley, 2 near </a:t>
            </a:r>
            <a:r>
              <a:rPr lang="en-GB" sz="1200" dirty="0" err="1">
                <a:solidFill>
                  <a:prstClr val="black"/>
                </a:solidFill>
                <a:latin typeface="Calibri" panose="020F0502020204030204"/>
              </a:rPr>
              <a:t>Alwalton</a:t>
            </a:r>
            <a:r>
              <a:rPr lang="en-GB" sz="1200" dirty="0">
                <a:solidFill>
                  <a:prstClr val="black"/>
                </a:solidFill>
                <a:latin typeface="Calibri" panose="020F0502020204030204"/>
              </a:rPr>
              <a:t>). </a:t>
            </a:r>
            <a:endParaRPr lang="en-GB" sz="1200" i="1" dirty="0">
              <a:solidFill>
                <a:prstClr val="black"/>
              </a:solidFill>
            </a:endParaRPr>
          </a:p>
          <a:p>
            <a:pPr>
              <a:defRPr/>
            </a:pPr>
            <a:endParaRPr lang="en-GB" dirty="0">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20</a:t>
            </a:fld>
            <a:endParaRPr lang="en-GB">
              <a:solidFill>
                <a:prstClr val="black"/>
              </a:solidFill>
              <a:latin typeface="Calibri" panose="020F0502020204030204"/>
            </a:endParaRPr>
          </a:p>
        </p:txBody>
      </p:sp>
    </p:spTree>
    <p:extLst>
      <p:ext uri="{BB962C8B-B14F-4D97-AF65-F5344CB8AC3E}">
        <p14:creationId xmlns:p14="http://schemas.microsoft.com/office/powerpoint/2010/main" val="802008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82155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t>Source: </a:t>
            </a:r>
            <a:r>
              <a:rPr lang="en-GB" dirty="0"/>
              <a:t>Cambridge Vivacity sensors</a:t>
            </a:r>
            <a:endParaRPr lang="en-US" dirty="0"/>
          </a:p>
          <a:p>
            <a:pPr>
              <a:defRPr/>
            </a:pPr>
            <a:endParaRPr lang="en-GB" b="1" dirty="0">
              <a:cs typeface="Calibri"/>
            </a:endParaRPr>
          </a:p>
          <a:p>
            <a:pPr>
              <a:defRPr/>
            </a:pPr>
            <a:r>
              <a:rPr lang="en-GB" b="1" dirty="0">
                <a:cs typeface="Calibri"/>
              </a:rPr>
              <a:t>Technical note: </a:t>
            </a:r>
            <a:r>
              <a:rPr lang="en-US" dirty="0"/>
              <a:t>This analysis has excluded sensors which may compromise the validity of historic comparisons when figures for all sites are combined. For example, some sites may have data gaps, road closures or events impacting data within the comparison period.</a:t>
            </a: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22</a:t>
            </a:fld>
            <a:endParaRPr lang="en-GB">
              <a:solidFill>
                <a:prstClr val="black"/>
              </a:solidFill>
              <a:latin typeface="Calibri" panose="020F0502020204030204"/>
            </a:endParaRPr>
          </a:p>
        </p:txBody>
      </p:sp>
    </p:spTree>
    <p:extLst>
      <p:ext uri="{BB962C8B-B14F-4D97-AF65-F5344CB8AC3E}">
        <p14:creationId xmlns:p14="http://schemas.microsoft.com/office/powerpoint/2010/main" val="22458865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t>Source: </a:t>
            </a:r>
            <a:r>
              <a:rPr lang="en-GB" dirty="0"/>
              <a:t>Cambridge Vivacity sensors</a:t>
            </a:r>
          </a:p>
          <a:p>
            <a:pPr>
              <a:defRPr/>
            </a:pPr>
            <a:endParaRPr lang="en-GB" b="1" dirty="0">
              <a:cs typeface="Calibri"/>
            </a:endParaRPr>
          </a:p>
          <a:p>
            <a:pPr>
              <a:defRPr/>
            </a:pPr>
            <a:r>
              <a:rPr lang="en-GB" b="1" dirty="0">
                <a:cs typeface="Calibri"/>
              </a:rPr>
              <a:t>Technical Notes: </a:t>
            </a:r>
            <a:r>
              <a:rPr lang="en-GB" dirty="0"/>
              <a:t>'Non-neutral days' are not included within the calculations. </a:t>
            </a:r>
            <a:endParaRPr lang="en-US" dirty="0"/>
          </a:p>
          <a:p>
            <a:pPr>
              <a:defRPr/>
            </a:pPr>
            <a:r>
              <a:rPr lang="en-US" dirty="0"/>
              <a:t>This chart shows the average volume of motor vehicles counted per weekday for each month/year . </a:t>
            </a:r>
          </a:p>
          <a:p>
            <a:pPr>
              <a:defRPr/>
            </a:pPr>
            <a:r>
              <a:rPr lang="en-US" dirty="0"/>
              <a:t>The table presents full week and weekend changes against various historic benchmarks to give an indication of how traffic flows are recovering.</a:t>
            </a:r>
            <a:endParaRPr lang="en-US" dirty="0">
              <a:cs typeface="Calibri"/>
            </a:endParaRPr>
          </a:p>
          <a:p>
            <a:pPr>
              <a:defRPr/>
            </a:pPr>
            <a:r>
              <a:rPr lang="en-US" dirty="0"/>
              <a:t>Improved data cleaning processes are being developed to improve the omission of any poor quality / non-comparable data – gaps on the graph may be present for this reason. Care should be taken in interpreting these charts as they are solely based on the 5 locations stated – which dilutes the geographical coverage and may not provide a city-wide / holistic view.</a:t>
            </a:r>
            <a:endParaRPr lang="en-GB" dirty="0"/>
          </a:p>
          <a:p>
            <a:pPr>
              <a:defRPr/>
            </a:pPr>
            <a:endParaRPr lang="en-GB" b="1" dirty="0"/>
          </a:p>
          <a:p>
            <a:pPr>
              <a:defRPr/>
            </a:pPr>
            <a:r>
              <a:rPr lang="en-GB" b="1" dirty="0"/>
              <a:t>Commentary:</a:t>
            </a:r>
            <a:r>
              <a:rPr lang="en-GB" dirty="0"/>
              <a:t> </a:t>
            </a:r>
            <a:endParaRPr lang="en-US" dirty="0"/>
          </a:p>
          <a:p>
            <a:pPr marL="185420" indent="-185420">
              <a:buFont typeface="Arial"/>
              <a:buChar char="•"/>
              <a:defRPr/>
            </a:pPr>
            <a:r>
              <a:rPr lang="en-GB" dirty="0"/>
              <a:t>Traffic flows have stayed relatively stable from the end of 2022 through the first quarter of 2023 so far. Average flows in March are 2% ahead of this point last year, with weekdays presenting as +3% against March 2022, but weekend motorised trips down by 5%.</a:t>
            </a:r>
            <a:endParaRPr lang="en-GB" dirty="0">
              <a:cs typeface="Calibri"/>
            </a:endParaRPr>
          </a:p>
          <a:p>
            <a:pPr marL="185420" indent="-185420">
              <a:buFont typeface="Arial"/>
              <a:buChar char="•"/>
              <a:defRPr/>
            </a:pPr>
            <a:r>
              <a:rPr lang="en-GB" dirty="0"/>
              <a:t>Cambridge flows remain below February 2020 ‘pre-COVID’ levels in March 2023 (-4%).</a:t>
            </a:r>
            <a:endParaRPr lang="en-US" dirty="0"/>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23</a:t>
            </a:fld>
            <a:endParaRPr lang="en-GB">
              <a:solidFill>
                <a:prstClr val="black"/>
              </a:solidFill>
              <a:latin typeface="Calibri" panose="020F0502020204030204"/>
            </a:endParaRPr>
          </a:p>
        </p:txBody>
      </p:sp>
    </p:spTree>
    <p:extLst>
      <p:ext uri="{BB962C8B-B14F-4D97-AF65-F5344CB8AC3E}">
        <p14:creationId xmlns:p14="http://schemas.microsoft.com/office/powerpoint/2010/main" val="40147323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GB" b="1" dirty="0"/>
              <a:t>Source: </a:t>
            </a:r>
            <a:r>
              <a:rPr lang="en-GB" dirty="0"/>
              <a:t>Cambridge Vivacity sensors</a:t>
            </a:r>
            <a:endParaRPr lang="en-US" dirty="0"/>
          </a:p>
          <a:p>
            <a:pPr defTabSz="990752">
              <a:defRPr/>
            </a:pPr>
            <a:endParaRPr lang="en-GB" b="1" dirty="0"/>
          </a:p>
          <a:p>
            <a:pPr defTabSz="990752">
              <a:defRPr/>
            </a:pPr>
            <a:r>
              <a:rPr lang="en-GB" b="1" dirty="0"/>
              <a:t>Technical Notes: </a:t>
            </a:r>
            <a:r>
              <a:rPr lang="en-GB" dirty="0"/>
              <a:t>Sensors included within the four-year chart are: Cherry Hinton Road, Coldham's Lane, Coleridge Road, Hills Road, Newmarket Road and Tenison Road. 'Non-neutral' days are not included within average weekday flow calculations. Fridays are not counted as a weekday. Traffic flows on all other days are counted and used to calculate a typical 'average' traffic flow within central Cambridge on a weekday. </a:t>
            </a:r>
          </a:p>
          <a:p>
            <a:pPr defTabSz="990752">
              <a:defRPr/>
            </a:pPr>
            <a:r>
              <a:rPr lang="en-GB" dirty="0"/>
              <a:t>We have selected the most recent month of data (March 2023) and compared it to three historic time periods to show how traffic flows have evolved since these sensors were installed. </a:t>
            </a:r>
          </a:p>
          <a:p>
            <a:pPr defTabSz="990752">
              <a:defRPr/>
            </a:pPr>
            <a:r>
              <a:rPr lang="en-GB" b="0" dirty="0">
                <a:cs typeface="Calibri"/>
              </a:rPr>
              <a:t>Please note that rounding may lead to active travel % share (walking + cycling) on the bar chart appearing different from the share on the table.</a:t>
            </a:r>
          </a:p>
          <a:p>
            <a:pPr defTabSz="990752">
              <a:defRPr/>
            </a:pPr>
            <a:endParaRPr lang="en-GB" sz="1300" b="1" dirty="0">
              <a:solidFill>
                <a:prstClr val="black"/>
              </a:solidFill>
            </a:endParaRPr>
          </a:p>
          <a:p>
            <a:pPr defTabSz="990752">
              <a:defRPr/>
            </a:pPr>
            <a:r>
              <a:rPr lang="en-GB" sz="1300" b="1" dirty="0">
                <a:solidFill>
                  <a:prstClr val="black"/>
                </a:solidFill>
              </a:rPr>
              <a:t>Commentary</a:t>
            </a:r>
            <a:endParaRPr lang="en-GB" b="1" dirty="0">
              <a:cs typeface="Calibri" panose="020F0502020204030204"/>
            </a:endParaRPr>
          </a:p>
          <a:p>
            <a:pPr marL="185420" indent="-185420">
              <a:buFont typeface="Arial"/>
              <a:buChar char="•"/>
              <a:defRPr/>
            </a:pPr>
            <a:r>
              <a:rPr lang="en-GB" sz="1300" dirty="0">
                <a:solidFill>
                  <a:prstClr val="black"/>
                </a:solidFill>
                <a:latin typeface="Calibri" panose="020F0502020204030204"/>
              </a:rPr>
              <a:t>Motor vehicles dominate in all years. Active travel is now 19% of all traffic in March 2023 – which is the same as the active travel share pre-Covid (Feb 2020).</a:t>
            </a:r>
            <a:endParaRPr lang="en-GB" sz="1300" dirty="0">
              <a:solidFill>
                <a:prstClr val="black"/>
              </a:solidFill>
              <a:latin typeface="Calibri" panose="020F0502020204030204"/>
              <a:cs typeface="Calibri"/>
            </a:endParaRPr>
          </a:p>
          <a:p>
            <a:pPr marL="185420" indent="-185420">
              <a:buFont typeface="Arial"/>
              <a:buChar char="•"/>
              <a:defRPr/>
            </a:pPr>
            <a:r>
              <a:rPr lang="en-GB" sz="1300" dirty="0">
                <a:solidFill>
                  <a:prstClr val="black"/>
                </a:solidFill>
                <a:latin typeface="Calibri" panose="020F0502020204030204"/>
              </a:rPr>
              <a:t>Traffic volumes are showing a slight recovery in each year since the onset of the pandemic. Modal split is not vastly different year-to-year.</a:t>
            </a:r>
            <a:br>
              <a:rPr lang="en-GB" sz="1300" b="1" dirty="0">
                <a:latin typeface="Calibri" panose="020F0502020204030204"/>
                <a:cs typeface="Calibri"/>
              </a:rPr>
            </a:br>
            <a:endParaRPr lang="en-GB" sz="1300" i="1" dirty="0">
              <a:solidFill>
                <a:prstClr val="black"/>
              </a:solidFill>
              <a:cs typeface="Calibri" panose="020F0502020204030204"/>
            </a:endParaRPr>
          </a:p>
          <a:p>
            <a:pPr defTabSz="990752">
              <a:defRPr/>
            </a:pPr>
            <a:endParaRPr lang="en-GB" sz="1300" i="1" dirty="0">
              <a:cs typeface="Calibri"/>
            </a:endParaRPr>
          </a:p>
          <a:p>
            <a:pPr defTabSz="990752">
              <a:defRPr/>
            </a:pPr>
            <a:endParaRPr lang="en-GB" dirty="0"/>
          </a:p>
          <a:p>
            <a:pPr defTabSz="990752">
              <a:defRPr/>
            </a:pPr>
            <a:endParaRPr lang="en-GB" sz="1300" i="1" dirty="0">
              <a:solidFill>
                <a:prstClr val="black"/>
              </a:solidFill>
              <a:cs typeface="Calibri"/>
            </a:endParaRPr>
          </a:p>
          <a:p>
            <a:pPr>
              <a:defRPr/>
            </a:pPr>
            <a:endParaRPr lang="en-GB" dirty="0">
              <a:cs typeface="Calibri" panose="020F0502020204030204"/>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24</a:t>
            </a:fld>
            <a:endParaRPr lang="en-GB">
              <a:solidFill>
                <a:prstClr val="black"/>
              </a:solidFill>
              <a:latin typeface="Calibri" panose="020F0502020204030204"/>
            </a:endParaRPr>
          </a:p>
        </p:txBody>
      </p:sp>
    </p:spTree>
    <p:extLst>
      <p:ext uri="{BB962C8B-B14F-4D97-AF65-F5344CB8AC3E}">
        <p14:creationId xmlns:p14="http://schemas.microsoft.com/office/powerpoint/2010/main" val="3110409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t>Source: </a:t>
            </a:r>
            <a:r>
              <a:rPr lang="en-GB" dirty="0"/>
              <a:t>Cambridge Vivacity sensors</a:t>
            </a:r>
            <a:endParaRPr lang="en-US" dirty="0"/>
          </a:p>
          <a:p>
            <a:pPr>
              <a:defRPr/>
            </a:pPr>
            <a:endParaRPr lang="en-GB" b="1" dirty="0">
              <a:cs typeface="Calibri"/>
            </a:endParaRPr>
          </a:p>
          <a:p>
            <a:pPr>
              <a:defRPr/>
            </a:pPr>
            <a:r>
              <a:rPr lang="en-GB" b="1" dirty="0">
                <a:cs typeface="Calibri"/>
              </a:rPr>
              <a:t>Technical Note:</a:t>
            </a:r>
          </a:p>
          <a:p>
            <a:pPr>
              <a:defRPr/>
            </a:pPr>
            <a:r>
              <a:rPr lang="en-GB" dirty="0"/>
              <a:t>Non-neutral days are not included within the average weekday flow calculations. Weekdays are defined as Monday to Thursday, as per DfT guidance. We have selected the most recent month of data (March 2023) and compared it to three historic months to show how traffic flows have evolved since these sensors were installed.</a:t>
            </a:r>
          </a:p>
          <a:p>
            <a:pPr>
              <a:defRPr/>
            </a:pPr>
            <a:r>
              <a:rPr lang="en-GB" dirty="0"/>
              <a:t> </a:t>
            </a:r>
            <a:endParaRPr lang="en-GB" dirty="0">
              <a:cs typeface="Calibri"/>
            </a:endParaRPr>
          </a:p>
          <a:p>
            <a:pPr>
              <a:defRPr/>
            </a:pPr>
            <a:r>
              <a:rPr lang="en-GB" dirty="0">
                <a:cs typeface="Calibri"/>
              </a:rPr>
              <a:t>Please see the comments on the slide which highlight events which are considered likely to have impacted the data. For example, there may be a data gap or a change that is likely to affect the counts either upwards or downwards – and so require caution to be taken when assessing the outputs.</a:t>
            </a:r>
            <a:endParaRPr lang="en-GB" dirty="0"/>
          </a:p>
          <a:p>
            <a:pPr>
              <a:defRPr/>
            </a:pPr>
            <a:endParaRPr lang="en-GB" b="1" i="0" dirty="0"/>
          </a:p>
          <a:p>
            <a:pPr>
              <a:defRPr/>
            </a:pPr>
            <a:r>
              <a:rPr lang="en-GB" b="1" i="0" dirty="0"/>
              <a:t>Commentary:</a:t>
            </a:r>
            <a:endParaRPr lang="en-US" i="0" dirty="0"/>
          </a:p>
          <a:p>
            <a:pPr marL="285750" indent="-285750">
              <a:buFont typeface="Calibri,Sans-Serif"/>
              <a:buChar char="-"/>
              <a:defRPr/>
            </a:pPr>
            <a:r>
              <a:rPr lang="en-GB" dirty="0"/>
              <a:t>Cars are the largest individual category in all locations across all years – but some sites are seeing the dominance of cars recede very slightly.</a:t>
            </a:r>
            <a:endParaRPr lang="en-GB" dirty="0">
              <a:cs typeface="Calibri"/>
            </a:endParaRPr>
          </a:p>
          <a:p>
            <a:pPr marL="285750" indent="-285750">
              <a:buFont typeface="Calibri,Sans-Serif"/>
              <a:buChar char="-"/>
              <a:defRPr/>
            </a:pPr>
            <a:r>
              <a:rPr lang="en-GB" dirty="0"/>
              <a:t>Whilst absolute volumes have begun to rebound from the low volumes mid-pandemic (March 2021), there has not been a significant impact on modal split at most locations. Exceptions: Mill Road (West) &amp; East Road, both of which are counting more pedestrians and cyclists as a result of sensor upgrades (as noted on the slide).</a:t>
            </a:r>
            <a:endParaRPr lang="en-GB" dirty="0">
              <a:cs typeface="Calibri" panose="020F0502020204030204"/>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25</a:t>
            </a:fld>
            <a:endParaRPr lang="en-GB">
              <a:solidFill>
                <a:prstClr val="black"/>
              </a:solidFill>
              <a:latin typeface="Calibri" panose="020F0502020204030204"/>
            </a:endParaRPr>
          </a:p>
        </p:txBody>
      </p:sp>
    </p:spTree>
    <p:extLst>
      <p:ext uri="{BB962C8B-B14F-4D97-AF65-F5344CB8AC3E}">
        <p14:creationId xmlns:p14="http://schemas.microsoft.com/office/powerpoint/2010/main" val="16782235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t>Source: </a:t>
            </a:r>
            <a:r>
              <a:rPr lang="en-GB" dirty="0"/>
              <a:t>Cambridge Vivacity sensors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cs typeface="Calibri"/>
              </a:rPr>
              <a:t>Technical Note: </a:t>
            </a:r>
            <a:r>
              <a:rPr lang="en-GB" sz="1200" dirty="0">
                <a:solidFill>
                  <a:schemeClr val="bg2">
                    <a:lumMod val="50000"/>
                  </a:schemeClr>
                </a:solidFill>
                <a:cs typeface="Calibri"/>
              </a:rPr>
              <a:t>Calculations are made on an average weekday. Low and zero flows are removed from any average calculations. Any ‘non neutral’ days - such as bank holidays or school holidays – are also excluded.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2">
                    <a:lumMod val="50000"/>
                  </a:schemeClr>
                </a:solidFill>
                <a:cs typeface="Calibri"/>
              </a:rPr>
              <a:t>Data is shown only for the nine sensors with comparable data for February 2020 and for March 2023 for both </a:t>
            </a:r>
            <a:r>
              <a:rPr lang="en-GB" sz="1200" b="1" dirty="0">
                <a:solidFill>
                  <a:schemeClr val="bg2">
                    <a:lumMod val="50000"/>
                  </a:schemeClr>
                </a:solidFill>
                <a:cs typeface="Calibri"/>
              </a:rPr>
              <a:t>active </a:t>
            </a:r>
            <a:r>
              <a:rPr lang="en-GB" sz="1200" b="0" dirty="0">
                <a:solidFill>
                  <a:schemeClr val="bg2">
                    <a:lumMod val="50000"/>
                  </a:schemeClr>
                </a:solidFill>
                <a:cs typeface="Calibri"/>
              </a:rPr>
              <a:t>and </a:t>
            </a:r>
            <a:r>
              <a:rPr lang="en-GB" sz="1200" b="1" dirty="0">
                <a:solidFill>
                  <a:schemeClr val="bg2">
                    <a:lumMod val="50000"/>
                  </a:schemeClr>
                </a:solidFill>
                <a:cs typeface="Calibri"/>
              </a:rPr>
              <a:t>motorised </a:t>
            </a:r>
            <a:r>
              <a:rPr lang="en-GB" sz="1200" b="0" dirty="0">
                <a:solidFill>
                  <a:schemeClr val="bg2">
                    <a:lumMod val="50000"/>
                  </a:schemeClr>
                </a:solidFill>
                <a:cs typeface="Calibri"/>
              </a:rPr>
              <a:t>traffic flows.</a:t>
            </a:r>
            <a:endParaRPr lang="en-GB" dirty="0">
              <a:cs typeface="Calibri"/>
            </a:endParaRPr>
          </a:p>
          <a:p>
            <a:pPr>
              <a:defRPr/>
            </a:pPr>
            <a:endParaRPr lang="en-GB" b="1" dirty="0"/>
          </a:p>
          <a:p>
            <a:pPr>
              <a:defRPr/>
            </a:pPr>
            <a:r>
              <a:rPr lang="en-GB" b="1" dirty="0"/>
              <a:t>Commentary:</a:t>
            </a:r>
            <a:endParaRPr lang="en-GB" dirty="0"/>
          </a:p>
          <a:p>
            <a:pPr>
              <a:defRPr/>
            </a:pPr>
            <a:r>
              <a:rPr lang="en-GB" dirty="0"/>
              <a:t>Active travel is 4% below pre-Covid levels across these sites; albeit with several individual sensors showing improved counts against 2020 levels.</a:t>
            </a:r>
            <a:endParaRPr lang="en-GB" dirty="0">
              <a:cs typeface="Calibri"/>
            </a:endParaRPr>
          </a:p>
          <a:p>
            <a:pPr>
              <a:defRPr/>
            </a:pPr>
            <a:r>
              <a:rPr lang="en-GB" dirty="0"/>
              <a:t>Motorised travel is 8% below pre-pandemic levels overall across these sites; with </a:t>
            </a:r>
            <a:r>
              <a:rPr lang="en-GB" dirty="0" err="1"/>
              <a:t>Perne</a:t>
            </a:r>
            <a:r>
              <a:rPr lang="en-GB" dirty="0"/>
              <a:t> Road the only individual site which does not show a drop against February 2020 volumes (+0%).</a:t>
            </a:r>
          </a:p>
          <a:p>
            <a:pPr>
              <a:defRPr/>
            </a:pPr>
            <a:r>
              <a:rPr lang="en-GB" dirty="0">
                <a:cs typeface="Calibri" panose="020F0502020204030204"/>
              </a:rPr>
              <a:t>Coleridge Road has seen the largest individual drop in motorised vehicle flows against February 2020 (-17%).</a:t>
            </a: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26</a:t>
            </a:fld>
            <a:endParaRPr lang="en-GB">
              <a:solidFill>
                <a:prstClr val="black"/>
              </a:solidFill>
              <a:latin typeface="Calibri" panose="020F0502020204030204"/>
            </a:endParaRPr>
          </a:p>
        </p:txBody>
      </p:sp>
    </p:spTree>
    <p:extLst>
      <p:ext uri="{BB962C8B-B14F-4D97-AF65-F5344CB8AC3E}">
        <p14:creationId xmlns:p14="http://schemas.microsoft.com/office/powerpoint/2010/main" val="41717107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t>Source: </a:t>
            </a:r>
            <a:r>
              <a:rPr lang="en-GB" dirty="0"/>
              <a:t>Cambridge Vivacity sensors</a:t>
            </a:r>
            <a:endParaRPr lang="en-US" dirty="0"/>
          </a:p>
          <a:p>
            <a:pPr>
              <a:defRPr/>
            </a:pPr>
            <a:endParaRPr lang="en-GB" b="1" dirty="0">
              <a:cs typeface="Calibri"/>
            </a:endParaRPr>
          </a:p>
          <a:p>
            <a:pPr>
              <a:defRPr/>
            </a:pPr>
            <a:r>
              <a:rPr lang="en-GB" b="1" dirty="0">
                <a:cs typeface="Calibri"/>
              </a:rPr>
              <a:t>Technical Note: </a:t>
            </a:r>
            <a:r>
              <a:rPr lang="en-GB" b="0" dirty="0">
                <a:cs typeface="Calibri"/>
              </a:rPr>
              <a:t>Weekday volumes do not include Fridays. </a:t>
            </a:r>
            <a:r>
              <a:rPr lang="en-GB" dirty="0">
                <a:cs typeface="Calibri"/>
              </a:rPr>
              <a:t>Low and zero flows are removed from any average calculations, and any ‘non neutral’ days - such as bank holidays or school holidays – are also excluded.</a:t>
            </a:r>
          </a:p>
          <a:p>
            <a:pPr>
              <a:defRPr/>
            </a:pPr>
            <a:endParaRPr lang="en-GB" b="1" dirty="0"/>
          </a:p>
          <a:p>
            <a:pPr>
              <a:defRPr/>
            </a:pPr>
            <a:r>
              <a:rPr lang="en-GB" b="1" dirty="0"/>
              <a:t>Commentary: </a:t>
            </a:r>
            <a:r>
              <a:rPr lang="en-GB" dirty="0"/>
              <a:t>Motorcycles are ahead of pre-Covid (Feb 2020) counts at all sites.</a:t>
            </a:r>
            <a:endParaRPr lang="en-GB" dirty="0">
              <a:cs typeface="Calibri"/>
            </a:endParaRPr>
          </a:p>
          <a:p>
            <a:pPr>
              <a:defRPr/>
            </a:pPr>
            <a:r>
              <a:rPr lang="en-GB" dirty="0"/>
              <a:t>Several sites are showing cycling and walking levels ahead of pre-Covid (Feb 2020).</a:t>
            </a:r>
            <a:endParaRPr lang="en-US" dirty="0"/>
          </a:p>
          <a:p>
            <a:pPr>
              <a:defRPr/>
            </a:pPr>
            <a:r>
              <a:rPr lang="en-GB" dirty="0"/>
              <a:t>Newmarket Road is showing the largest fall in car volumes (-20% against Feb 2020).</a:t>
            </a:r>
          </a:p>
          <a:p>
            <a:pPr>
              <a:defRPr/>
            </a:pPr>
            <a:r>
              <a:rPr lang="en-GB" dirty="0"/>
              <a:t>There is a large disparity in comparative pedestrian volumes in March 2023 compared to pre-Covid. Newmarket Road is 367% ahead of February 2020 levels, whereas Coleridge Road is 57% below.</a:t>
            </a: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27</a:t>
            </a:fld>
            <a:endParaRPr lang="en-GB">
              <a:solidFill>
                <a:prstClr val="black"/>
              </a:solidFill>
              <a:latin typeface="Calibri" panose="020F0502020204030204"/>
            </a:endParaRPr>
          </a:p>
        </p:txBody>
      </p:sp>
    </p:spTree>
    <p:extLst>
      <p:ext uri="{BB962C8B-B14F-4D97-AF65-F5344CB8AC3E}">
        <p14:creationId xmlns:p14="http://schemas.microsoft.com/office/powerpoint/2010/main" val="7980932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t>Source: </a:t>
            </a:r>
            <a:r>
              <a:rPr lang="en-GB" dirty="0"/>
              <a:t>Cambridge Vivacity sensors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cs typeface="Calibri"/>
              </a:rPr>
              <a:t>Technical Note: </a:t>
            </a:r>
            <a:r>
              <a:rPr lang="en-GB" sz="1200" dirty="0">
                <a:solidFill>
                  <a:schemeClr val="bg2">
                    <a:lumMod val="50000"/>
                  </a:schemeClr>
                </a:solidFill>
                <a:cs typeface="Calibri"/>
              </a:rPr>
              <a:t>Sensors used within the calculations: Coldham’s Lane, Coleridge Road, Hills Road, and Tenison Road. All efforts have been made to signify a ‘typical’ traffic volume by hour of day. Low and zero flows are removed from any average calculations, and any ‘non neutral’ days - such as bank holidays or school holidays – are also excluded. Fridays are not included in ‘weekdays’ as per the guidance note at the start of this slide pack.</a:t>
            </a:r>
            <a:endParaRPr lang="en-GB" b="1" dirty="0"/>
          </a:p>
          <a:p>
            <a:pPr>
              <a:defRPr/>
            </a:pPr>
            <a:endParaRPr lang="en-GB" b="1" dirty="0"/>
          </a:p>
          <a:p>
            <a:pPr>
              <a:defRPr/>
            </a:pPr>
            <a:r>
              <a:rPr lang="en-GB" b="1" dirty="0"/>
              <a:t>Commentary:</a:t>
            </a:r>
            <a:r>
              <a:rPr lang="en-GB" dirty="0"/>
              <a:t> </a:t>
            </a:r>
            <a:endParaRPr lang="en-US" dirty="0"/>
          </a:p>
          <a:p>
            <a:pPr marL="309245" indent="-309245">
              <a:buFont typeface="Arial,Sans-Serif"/>
              <a:buChar char="•"/>
              <a:defRPr/>
            </a:pPr>
            <a:r>
              <a:rPr lang="en-GB" dirty="0"/>
              <a:t>Weekdays in March 2023: Motor traffic sees morning and afternoon peaks which are similar to those in Feb 2020. Lunchtime / early afternoon flows are lower than pre-Covid – but ahead of 2021.</a:t>
            </a:r>
          </a:p>
          <a:p>
            <a:pPr marL="309245" indent="-309245">
              <a:buFont typeface="Arial,Sans-Serif"/>
              <a:buChar char="•"/>
              <a:defRPr/>
            </a:pPr>
            <a:r>
              <a:rPr lang="en-GB" dirty="0"/>
              <a:t>Weekends in March 2023: Flows are extremely similar in all the analysed periods, with the notable exception of March 2021 (mid-Covid). Lunchtime and early evening traffic peaks are visible.</a:t>
            </a:r>
          </a:p>
          <a:p>
            <a:pPr marL="309245" indent="-309245">
              <a:buFont typeface="Arial,Sans-Serif"/>
              <a:buChar char="•"/>
              <a:defRPr/>
            </a:pPr>
            <a:endParaRPr lang="en-GB" dirty="0"/>
          </a:p>
          <a:p>
            <a:pPr>
              <a:defRPr/>
            </a:pPr>
            <a:endParaRPr lang="en-GB" dirty="0"/>
          </a:p>
          <a:p>
            <a:pPr>
              <a:defRPr/>
            </a:pPr>
            <a:endParaRPr lang="en-GB" dirty="0">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28</a:t>
            </a:fld>
            <a:endParaRPr lang="en-GB">
              <a:solidFill>
                <a:prstClr val="black"/>
              </a:solidFill>
              <a:latin typeface="Calibri" panose="020F0502020204030204"/>
            </a:endParaRPr>
          </a:p>
        </p:txBody>
      </p:sp>
    </p:spTree>
    <p:extLst>
      <p:ext uri="{BB962C8B-B14F-4D97-AF65-F5344CB8AC3E}">
        <p14:creationId xmlns:p14="http://schemas.microsoft.com/office/powerpoint/2010/main" val="42670752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3866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3</a:t>
            </a:fld>
            <a:endParaRPr lang="en-GB"/>
          </a:p>
        </p:txBody>
      </p:sp>
    </p:spTree>
    <p:extLst>
      <p:ext uri="{BB962C8B-B14F-4D97-AF65-F5344CB8AC3E}">
        <p14:creationId xmlns:p14="http://schemas.microsoft.com/office/powerpoint/2010/main" val="34793920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t>Source: </a:t>
            </a:r>
            <a:r>
              <a:rPr lang="en-GB" dirty="0"/>
              <a:t>Cambridge Vivacity sensors</a:t>
            </a:r>
            <a:endParaRPr lang="en-US" dirty="0"/>
          </a:p>
          <a:p>
            <a:pPr>
              <a:defRPr/>
            </a:pPr>
            <a:endParaRPr lang="en-GB" b="1" dirty="0">
              <a:cs typeface="Calibri"/>
            </a:endParaRPr>
          </a:p>
          <a:p>
            <a:pPr>
              <a:defRPr/>
            </a:pPr>
            <a:r>
              <a:rPr lang="en-GB" b="1" dirty="0">
                <a:cs typeface="Calibri"/>
              </a:rPr>
              <a:t>Technical note: </a:t>
            </a:r>
            <a:r>
              <a:rPr lang="en-US" dirty="0"/>
              <a:t>This analysis has excluded sensors which may compromise the validity of historic comparisons when figures for all sites are combined. For example, some sites may have data gaps, road closures or events impacting data within the comparison period.</a:t>
            </a: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30</a:t>
            </a:fld>
            <a:endParaRPr lang="en-GB">
              <a:solidFill>
                <a:prstClr val="black"/>
              </a:solidFill>
              <a:latin typeface="Calibri" panose="020F0502020204030204"/>
            </a:endParaRPr>
          </a:p>
        </p:txBody>
      </p:sp>
    </p:spTree>
    <p:extLst>
      <p:ext uri="{BB962C8B-B14F-4D97-AF65-F5344CB8AC3E}">
        <p14:creationId xmlns:p14="http://schemas.microsoft.com/office/powerpoint/2010/main" val="8044727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t>Source: </a:t>
            </a:r>
            <a:r>
              <a:rPr lang="en-GB" dirty="0"/>
              <a:t>Cambridge Vivacity sensors</a:t>
            </a:r>
            <a:endParaRPr lang="en-US" dirty="0"/>
          </a:p>
          <a:p>
            <a:pPr>
              <a:defRPr/>
            </a:pPr>
            <a:endParaRPr lang="en-GB" b="1" dirty="0">
              <a:cs typeface="Calibri"/>
            </a:endParaRPr>
          </a:p>
          <a:p>
            <a:pPr>
              <a:defRPr/>
            </a:pPr>
            <a:r>
              <a:rPr lang="en-GB" b="1" dirty="0">
                <a:cs typeface="Calibri"/>
              </a:rPr>
              <a:t>Technical note: </a:t>
            </a:r>
            <a:r>
              <a:rPr lang="en-GB" dirty="0"/>
              <a:t>Bank holiday weeks are not included within the calculations. School holidays are also excluded (except summer holidays in order to obtain figures for August). </a:t>
            </a:r>
            <a:r>
              <a:rPr lang="en-GB" sz="1200" dirty="0">
                <a:solidFill>
                  <a:schemeClr val="bg2">
                    <a:lumMod val="50000"/>
                  </a:schemeClr>
                </a:solidFill>
                <a:cs typeface="Calibri"/>
              </a:rPr>
              <a:t>Sensors used within the calculations: Coleridge Road, Hills Road, and Tenison Road.</a:t>
            </a:r>
            <a:endParaRPr lang="en-GB" dirty="0">
              <a:cs typeface="Calibri" panose="020F0502020204030204"/>
            </a:endParaRPr>
          </a:p>
          <a:p>
            <a:pPr>
              <a:defRPr/>
            </a:pPr>
            <a:endParaRPr lang="en-GB" b="1" dirty="0"/>
          </a:p>
          <a:p>
            <a:pPr>
              <a:defRPr/>
            </a:pPr>
            <a:r>
              <a:rPr lang="en-GB" b="1" dirty="0"/>
              <a:t>Commentary:</a:t>
            </a:r>
            <a:r>
              <a:rPr lang="en-US" b="1" dirty="0"/>
              <a:t> </a:t>
            </a:r>
            <a:r>
              <a:rPr lang="en-GB" dirty="0"/>
              <a:t>March 2023 is around 14% below pre-Covid (Feb 2020) overall, and is 7% below this time last year – with the weather in March 2023 likely to have had an impact on cycling trips. </a:t>
            </a:r>
            <a:endParaRPr lang="en-GB" dirty="0">
              <a:cs typeface="Calibri"/>
            </a:endParaRPr>
          </a:p>
          <a:p>
            <a:pPr>
              <a:defRPr/>
            </a:pPr>
            <a:r>
              <a:rPr lang="en-GB" dirty="0"/>
              <a:t>Cycling trends in early 2023 were tracking alongside 2022 levels until March, when volumes dipped. Cycling flows are ahead of 2021, which was impacted by lockdown restrictions.</a:t>
            </a:r>
            <a:endParaRPr lang="en-GB" dirty="0">
              <a:cs typeface="Calibri"/>
            </a:endParaRPr>
          </a:p>
          <a:p>
            <a:pPr>
              <a:defRPr/>
            </a:pPr>
            <a:endParaRPr lang="en-GB" dirty="0">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31</a:t>
            </a:fld>
            <a:endParaRPr lang="en-GB">
              <a:solidFill>
                <a:prstClr val="black"/>
              </a:solidFill>
              <a:latin typeface="Calibri" panose="020F0502020204030204"/>
            </a:endParaRPr>
          </a:p>
        </p:txBody>
      </p:sp>
    </p:spTree>
    <p:extLst>
      <p:ext uri="{BB962C8B-B14F-4D97-AF65-F5344CB8AC3E}">
        <p14:creationId xmlns:p14="http://schemas.microsoft.com/office/powerpoint/2010/main" val="3889436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t>Source: </a:t>
            </a:r>
            <a:r>
              <a:rPr lang="en-GB" dirty="0"/>
              <a:t>Cambridge Vivacity sensors</a:t>
            </a:r>
            <a:endParaRPr lang="en-US" dirty="0"/>
          </a:p>
          <a:p>
            <a:pPr>
              <a:defRPr/>
            </a:pPr>
            <a:endParaRPr lang="en-GB" b="1" dirty="0">
              <a:cs typeface="Calibri"/>
            </a:endParaRPr>
          </a:p>
          <a:p>
            <a:pPr>
              <a:defRPr/>
            </a:pPr>
            <a:r>
              <a:rPr lang="en-GB" b="1" dirty="0">
                <a:cs typeface="Calibri"/>
              </a:rPr>
              <a:t>Technical Note:</a:t>
            </a:r>
            <a:r>
              <a:rPr lang="en-GB" dirty="0">
                <a:cs typeface="Calibri"/>
              </a:rPr>
              <a:t> Bank holidays and school holidays do not get included in these monthly averages. Fridays are not counted as a 'weekday’ - but Fridays are included in the 'Mon-Sun' calculations.</a:t>
            </a:r>
          </a:p>
          <a:p>
            <a:pPr marL="0" marR="0" lvl="0" indent="0" algn="l" defTabSz="914400">
              <a:lnSpc>
                <a:spcPct val="100000"/>
              </a:lnSpc>
              <a:spcBef>
                <a:spcPts val="0"/>
              </a:spcBef>
              <a:spcAft>
                <a:spcPts val="0"/>
              </a:spcAft>
              <a:buClrTx/>
              <a:buSzTx/>
              <a:buFontTx/>
              <a:buNone/>
              <a:tabLst/>
              <a:defRPr/>
            </a:pPr>
            <a:r>
              <a:rPr lang="en-GB" dirty="0">
                <a:cs typeface="Calibri"/>
              </a:rPr>
              <a:t>Sensors used within the calculations: Coleridge Road, Hills Road, and Tenison Road.</a:t>
            </a:r>
          </a:p>
          <a:p>
            <a:pPr>
              <a:defRPr/>
            </a:pPr>
            <a:endParaRPr lang="en-GB" b="1" dirty="0"/>
          </a:p>
          <a:p>
            <a:pPr>
              <a:defRPr/>
            </a:pPr>
            <a:r>
              <a:rPr lang="en-GB" b="1" dirty="0"/>
              <a:t>Commentary:</a:t>
            </a:r>
            <a:r>
              <a:rPr lang="en-US" b="1" dirty="0"/>
              <a:t> </a:t>
            </a:r>
            <a:r>
              <a:rPr lang="en-US" dirty="0"/>
              <a:t>Pedestrian volumes </a:t>
            </a:r>
            <a:r>
              <a:rPr lang="en-US" b="0" dirty="0"/>
              <a:t>in March 2023 are 2% below pre-Covid (Feb 2020) levels – albeit that weekdays are slightly further below pre-Covid (-8%) than weekends (-5%).</a:t>
            </a:r>
            <a:r>
              <a:rPr lang="en-GB" b="0" dirty="0"/>
              <a:t> </a:t>
            </a:r>
            <a:r>
              <a:rPr lang="en-US" b="0" dirty="0"/>
              <a:t>However, the volumes are 20% ahead of mid-Covid (Mar 2021) - with weekends once again appearing to have recovered (+21%) slightly better than weekdays (+17%)</a:t>
            </a:r>
            <a:r>
              <a:rPr lang="en-US" b="0" dirty="0">
                <a:cs typeface="Calibri"/>
              </a:rPr>
              <a:t>. </a:t>
            </a:r>
            <a:r>
              <a:rPr lang="en-US" b="0" dirty="0"/>
              <a:t>March 2023 is 4% below March 2022 for pedestrian volumes in Cambridge – perhaps linked to the wet weather during March this year in comparison to a relatively dry March 2022.</a:t>
            </a:r>
            <a:endParaRPr lang="en-US" b="0" dirty="0">
              <a:cs typeface="Calibri"/>
            </a:endParaRPr>
          </a:p>
          <a:p>
            <a:pPr>
              <a:defRPr/>
            </a:pPr>
            <a:endParaRPr lang="en-GB" dirty="0"/>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32</a:t>
            </a:fld>
            <a:endParaRPr lang="en-GB">
              <a:solidFill>
                <a:prstClr val="black"/>
              </a:solidFill>
              <a:latin typeface="Calibri" panose="020F0502020204030204"/>
            </a:endParaRPr>
          </a:p>
        </p:txBody>
      </p:sp>
    </p:spTree>
    <p:extLst>
      <p:ext uri="{BB962C8B-B14F-4D97-AF65-F5344CB8AC3E}">
        <p14:creationId xmlns:p14="http://schemas.microsoft.com/office/powerpoint/2010/main" val="3416720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74414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cs typeface="Calibri"/>
              </a:rPr>
              <a:t>Source: </a:t>
            </a:r>
            <a:r>
              <a:rPr lang="en-GB" b="0" dirty="0">
                <a:cs typeface="Calibri"/>
              </a:rPr>
              <a:t>Cambridge BID footfall data.</a:t>
            </a:r>
          </a:p>
          <a:p>
            <a:pPr>
              <a:defRPr/>
            </a:pPr>
            <a:endParaRPr lang="en-GB" b="1" dirty="0">
              <a:cs typeface="Calibri"/>
            </a:endParaRPr>
          </a:p>
          <a:p>
            <a:pPr>
              <a:defRPr/>
            </a:pPr>
            <a:r>
              <a:rPr lang="en-GB" b="1" dirty="0">
                <a:cs typeface="Calibri"/>
              </a:rPr>
              <a:t>Technical note: </a:t>
            </a:r>
            <a:r>
              <a:rPr lang="en-GB" b="0" dirty="0">
                <a:cs typeface="Calibri"/>
              </a:rPr>
              <a:t>Data from the following locations: Bridge Street, Fitzroy Street at Waitrose, Market Hill, Regent Street, Rose Crescent, Sidney Street. Excludes data for King’s Parade and One Station Square.</a:t>
            </a:r>
            <a:r>
              <a:rPr lang="en-GB" dirty="0">
                <a:cs typeface="Calibri"/>
              </a:rPr>
              <a:t> </a:t>
            </a:r>
            <a:r>
              <a:rPr lang="en-GB" dirty="0"/>
              <a:t>As outlined at the start of this slide pack, 'weekdays' do not include Fridays. Table calculations do not include bank holidays, school holidays or any other "non neutral" days. The percentage changes are designed to reflect change on a "typical" day.</a:t>
            </a:r>
            <a:endParaRPr lang="en-GB" b="0" dirty="0">
              <a:cs typeface="Calibri"/>
            </a:endParaRPr>
          </a:p>
          <a:p>
            <a:pPr>
              <a:defRPr/>
            </a:pPr>
            <a:endParaRPr lang="en-GB" b="1" dirty="0">
              <a:cs typeface="Calibri"/>
            </a:endParaRPr>
          </a:p>
          <a:p>
            <a:pPr>
              <a:defRPr/>
            </a:pPr>
            <a:r>
              <a:rPr lang="en-GB" b="1" dirty="0">
                <a:cs typeface="Calibri"/>
              </a:rPr>
              <a:t>Commentary: </a:t>
            </a:r>
            <a:endParaRPr lang="en-GB" b="1" dirty="0">
              <a:ea typeface="Calibri"/>
              <a:cs typeface="Calibri"/>
            </a:endParaRPr>
          </a:p>
          <a:p>
            <a:pPr marL="171450" indent="-171450">
              <a:buFont typeface="Arial" panose="020B0604020202020204" pitchFamily="34" charset="0"/>
              <a:buChar char="•"/>
              <a:defRPr/>
            </a:pPr>
            <a:r>
              <a:rPr lang="en-GB" b="0" dirty="0">
                <a:cs typeface="Calibri"/>
              </a:rPr>
              <a:t>March foot traffic in central Cambridge is 12% below the pre-Covid level of March 2019 – and sits slightly below what we saw in March last year (-1%). This may be due to poorer weather conditions</a:t>
            </a:r>
            <a:r>
              <a:rPr lang="en-GB" dirty="0">
                <a:cs typeface="Calibri"/>
              </a:rPr>
              <a:t> in March 2023</a:t>
            </a:r>
            <a:r>
              <a:rPr lang="en-GB" b="0" dirty="0">
                <a:cs typeface="Calibri"/>
              </a:rPr>
              <a:t> impacting walking trips in the city centre. </a:t>
            </a:r>
            <a:endParaRPr lang="en-GB" b="0" dirty="0">
              <a:ea typeface="Calibri"/>
              <a:cs typeface="Calibri"/>
            </a:endParaRPr>
          </a:p>
          <a:p>
            <a:pPr marL="171450" indent="-171450">
              <a:buFont typeface="Arial" panose="020B0604020202020204" pitchFamily="34" charset="0"/>
              <a:buChar char="•"/>
              <a:defRPr/>
            </a:pPr>
            <a:r>
              <a:rPr lang="en-GB" b="0" dirty="0">
                <a:cs typeface="Calibri"/>
              </a:rPr>
              <a:t>Weekend footfall is closer to pre-pandemic levels (-4% in comparison </a:t>
            </a:r>
            <a:r>
              <a:rPr lang="en-GB" dirty="0">
                <a:cs typeface="Calibri"/>
              </a:rPr>
              <a:t>to March</a:t>
            </a:r>
            <a:r>
              <a:rPr lang="en-GB" b="0" dirty="0">
                <a:cs typeface="Calibri"/>
              </a:rPr>
              <a:t> 2019) than weekday footfall (-12% in comparison to March 2019). This is likely impacted by the persistence in remote working, which will have a dampening effect on daytime weekday population in Cambridge city centre.</a:t>
            </a:r>
            <a:endParaRPr lang="en-GB" b="0" dirty="0">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cs typeface="Calibri"/>
              </a:rPr>
              <a:t>Overall, March 2023 was 146% ahead of March 2021 (Mid-Covid), with weekend footfall 171% ahead of Mid-Covid volumes.</a:t>
            </a:r>
            <a:endParaRPr lang="en-GB" dirty="0">
              <a:ea typeface="Calibri"/>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34</a:t>
            </a:fld>
            <a:endParaRPr lang="en-GB">
              <a:solidFill>
                <a:prstClr val="black"/>
              </a:solidFill>
              <a:latin typeface="Calibri" panose="020F0502020204030204"/>
            </a:endParaRPr>
          </a:p>
        </p:txBody>
      </p:sp>
    </p:spTree>
    <p:extLst>
      <p:ext uri="{BB962C8B-B14F-4D97-AF65-F5344CB8AC3E}">
        <p14:creationId xmlns:p14="http://schemas.microsoft.com/office/powerpoint/2010/main" val="24184864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cs typeface="Calibri"/>
              </a:rPr>
              <a:t>Source: </a:t>
            </a:r>
            <a:r>
              <a:rPr lang="en-GB" b="0" dirty="0">
                <a:cs typeface="Calibri"/>
              </a:rPr>
              <a:t>Cambridge BID footfall data.</a:t>
            </a:r>
          </a:p>
          <a:p>
            <a:pPr>
              <a:defRPr/>
            </a:pPr>
            <a:endParaRPr lang="en-GB" b="1" dirty="0"/>
          </a:p>
          <a:p>
            <a:pPr>
              <a:defRPr/>
            </a:pPr>
            <a:r>
              <a:rPr lang="en-GB" b="1" dirty="0"/>
              <a:t>Technical note: </a:t>
            </a:r>
            <a:r>
              <a:rPr lang="en-GB" dirty="0"/>
              <a:t>Data from the following locations: Bridge Street, Fitzroy Street at Waitrose, Market Hill, Regent Street, Rose Crescent, Sidney Street. Excludes data for King’s Parade and One Station Square. Table calculations do not include bank holidays, school holidays or any other "non neutral" days. The percentage changes are designed to reflect change on a "typical" day.</a:t>
            </a:r>
            <a:endParaRPr lang="en-GB"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cs typeface="Calibri"/>
              </a:rPr>
              <a:t>Commentary: </a:t>
            </a:r>
            <a:r>
              <a:rPr lang="en-GB" b="0" dirty="0">
                <a:cs typeface="Calibri"/>
              </a:rPr>
              <a:t>Monday shows the weakest recovery against pre-Covid retail footfall levels (-16%). Sundays are closest to pre-Covid levels (-4.9%). All days show a recovery from Mid-Covid (Mar 2021), with Saturday (+186%) showing the strongest growth.</a:t>
            </a:r>
            <a:endParaRPr lang="en-GB" dirty="0">
              <a:ea typeface="Calibri"/>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35</a:t>
            </a:fld>
            <a:endParaRPr lang="en-GB">
              <a:solidFill>
                <a:prstClr val="black"/>
              </a:solidFill>
              <a:latin typeface="Calibri" panose="020F0502020204030204"/>
            </a:endParaRPr>
          </a:p>
        </p:txBody>
      </p:sp>
    </p:spTree>
    <p:extLst>
      <p:ext uri="{BB962C8B-B14F-4D97-AF65-F5344CB8AC3E}">
        <p14:creationId xmlns:p14="http://schemas.microsoft.com/office/powerpoint/2010/main" val="28794138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37544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cs typeface="Calibri"/>
              </a:rPr>
              <a:t>Source: </a:t>
            </a:r>
            <a:r>
              <a:rPr lang="en-GB" b="0" dirty="0">
                <a:cs typeface="Calibri"/>
              </a:rPr>
              <a:t>Cambridge City Council Car Parking data</a:t>
            </a:r>
          </a:p>
          <a:p>
            <a:pPr>
              <a:defRPr/>
            </a:pPr>
            <a:endParaRPr lang="en-GB" b="1" dirty="0">
              <a:cs typeface="Calibri"/>
            </a:endParaRPr>
          </a:p>
          <a:p>
            <a:pPr>
              <a:defRPr/>
            </a:pPr>
            <a:r>
              <a:rPr lang="en-GB" b="1" dirty="0">
                <a:cs typeface="Calibri"/>
              </a:rPr>
              <a:t>Technical notes</a:t>
            </a:r>
            <a:r>
              <a:rPr lang="en-GB" b="0" dirty="0">
                <a:cs typeface="Calibri"/>
              </a:rPr>
              <a:t>: Table calculations do not include bank holidays, school holidays, or any other "non neutral" days. The percentage changes are designed to reflect change on a "typical" day.</a:t>
            </a:r>
            <a:r>
              <a:rPr lang="en-GB" dirty="0">
                <a:cs typeface="Calibri"/>
              </a:rPr>
              <a:t> As outlined at the start of this slide pack, 'weekdays' do not include Fridays.</a:t>
            </a:r>
            <a:endParaRPr lang="en-GB" b="0" dirty="0">
              <a:cs typeface="Calibri"/>
            </a:endParaRPr>
          </a:p>
          <a:p>
            <a:pPr>
              <a:defRPr/>
            </a:pPr>
            <a:endParaRPr lang="en-GB" b="1" dirty="0">
              <a:cs typeface="Calibri"/>
            </a:endParaRPr>
          </a:p>
          <a:p>
            <a:pPr>
              <a:defRPr/>
            </a:pPr>
            <a:r>
              <a:rPr lang="en-GB" b="1" dirty="0">
                <a:cs typeface="Calibri"/>
              </a:rPr>
              <a:t>Commentary: </a:t>
            </a:r>
          </a:p>
          <a:p>
            <a:pPr marL="171450" indent="-171450">
              <a:buFont typeface="Arial,Sans-Serif"/>
              <a:buChar char="•"/>
              <a:defRPr/>
            </a:pPr>
            <a:r>
              <a:rPr lang="en-GB" dirty="0"/>
              <a:t>Multi-storey car park usage in central Cambridge is 22% below the pre-Covid level of March 2019 – but is slightly higher than what we saw in March last year (+4%). This year-on-year increase may be partially due to poorer weather conditions in March 2023 impacting walking and cycling trips in the city centre – which is backed up by the comparable drop in foot traffic in central Cambridge across the same time-span.</a:t>
            </a:r>
            <a:endParaRPr lang="en-US" dirty="0"/>
          </a:p>
          <a:p>
            <a:pPr marL="171450" indent="-171450">
              <a:buFont typeface="Arial,Sans-Serif"/>
              <a:buChar char="•"/>
              <a:defRPr/>
            </a:pPr>
            <a:r>
              <a:rPr lang="en-GB" dirty="0"/>
              <a:t>Weekend car park usage is closer to pre-pandemic levels (-17% in comparison to March 2019) than weekday usage (-21% in comparison to March 2019). This weekend/weekday pattern is similar to what we have seen in the footfall data – with weekend figures presenting as closer to pre-pandemic volumes than weekdays.</a:t>
            </a:r>
            <a:endParaRPr lang="en-US" dirty="0"/>
          </a:p>
          <a:p>
            <a:pPr marL="171450" indent="-171450">
              <a:buFont typeface="Arial,Sans-Serif"/>
              <a:buChar char="•"/>
              <a:defRPr/>
            </a:pPr>
            <a:r>
              <a:rPr lang="en-GB" dirty="0"/>
              <a:t>Overall, March 2023 was 283% ahead of March 2021 (Mid-Covid), with weekend car park usage more than five times higher than Mid-Covid volumes.</a:t>
            </a: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37</a:t>
            </a:fld>
            <a:endParaRPr lang="en-GB">
              <a:solidFill>
                <a:prstClr val="black"/>
              </a:solidFill>
              <a:latin typeface="Calibri" panose="020F0502020204030204"/>
            </a:endParaRPr>
          </a:p>
        </p:txBody>
      </p:sp>
    </p:spTree>
    <p:extLst>
      <p:ext uri="{BB962C8B-B14F-4D97-AF65-F5344CB8AC3E}">
        <p14:creationId xmlns:p14="http://schemas.microsoft.com/office/powerpoint/2010/main" val="22422693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cs typeface="Calibri"/>
              </a:rPr>
              <a:t>Source: </a:t>
            </a:r>
            <a:r>
              <a:rPr lang="en-GB" b="0" dirty="0">
                <a:cs typeface="Calibri"/>
              </a:rPr>
              <a:t>Cambridge City Council Car Parking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cs typeface="Calibri"/>
              </a:rPr>
              <a:t>Technical notes</a:t>
            </a:r>
            <a:r>
              <a:rPr lang="en-GB" b="0" dirty="0">
                <a:cs typeface="Calibri"/>
              </a:rPr>
              <a:t>: School holidays, bank holidays and any other "non neutral" days are not included in calculations for this chart. </a:t>
            </a:r>
          </a:p>
          <a:p>
            <a:pPr>
              <a:defRPr/>
            </a:pPr>
            <a:endParaRPr lang="en-GB" b="1" dirty="0"/>
          </a:p>
          <a:p>
            <a:pPr>
              <a:defRPr/>
            </a:pPr>
            <a:r>
              <a:rPr lang="en-GB" b="1" dirty="0"/>
              <a:t>Commentary:</a:t>
            </a:r>
          </a:p>
          <a:p>
            <a:pPr marL="171450" indent="-171450">
              <a:buFont typeface="Arial"/>
              <a:buChar char="•"/>
              <a:defRPr/>
            </a:pPr>
            <a:r>
              <a:rPr lang="en-GB" dirty="0">
                <a:cs typeface="Calibri"/>
              </a:rPr>
              <a:t>The proportionate split in length of stay in Cambridge's multi-storey car parks changed dramatically from 2019 to 2021 – with almost half the visits lasting less than one hour in March 2021 as lockdown rules prohibited extensive outdoor activities. </a:t>
            </a:r>
          </a:p>
          <a:p>
            <a:pPr marL="171450" indent="-171450">
              <a:buFont typeface="Arial"/>
              <a:buChar char="•"/>
              <a:defRPr/>
            </a:pPr>
            <a:r>
              <a:rPr lang="en-GB" dirty="0">
                <a:cs typeface="Calibri"/>
              </a:rPr>
              <a:t>The proportionate split in March 2023 resembles the pre-Covid pattern much more closely; with roughly one-fifth of visits lasting less than one hour, and around three-quarters of visits lasting less than three hours.</a:t>
            </a: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38</a:t>
            </a:fld>
            <a:endParaRPr lang="en-GB">
              <a:solidFill>
                <a:prstClr val="black"/>
              </a:solidFill>
              <a:latin typeface="Calibri" panose="020F0502020204030204"/>
            </a:endParaRPr>
          </a:p>
        </p:txBody>
      </p:sp>
    </p:spTree>
    <p:extLst>
      <p:ext uri="{BB962C8B-B14F-4D97-AF65-F5344CB8AC3E}">
        <p14:creationId xmlns:p14="http://schemas.microsoft.com/office/powerpoint/2010/main" val="5734298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cs typeface="Calibri"/>
              </a:rPr>
              <a:t>Source: </a:t>
            </a:r>
            <a:r>
              <a:rPr lang="en-GB" b="0" dirty="0">
                <a:cs typeface="Calibri"/>
              </a:rPr>
              <a:t>Cambridge City Council Car Parking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cs typeface="Calibri"/>
              </a:rPr>
              <a:t>Technical notes</a:t>
            </a:r>
            <a:r>
              <a:rPr lang="en-GB" b="0" dirty="0">
                <a:cs typeface="Calibri"/>
              </a:rPr>
              <a:t>: School holidays, bank holidays and any other "non neutral" days are not included in calculations for this chart. </a:t>
            </a:r>
            <a:endParaRPr lang="en-GB" b="1" dirty="0">
              <a:cs typeface="Calibri"/>
            </a:endParaRPr>
          </a:p>
          <a:p>
            <a:pPr>
              <a:defRPr/>
            </a:pPr>
            <a:endParaRPr lang="en-GB" b="1" dirty="0"/>
          </a:p>
          <a:p>
            <a:pPr>
              <a:defRPr/>
            </a:pPr>
            <a:r>
              <a:rPr lang="en-GB" b="1" dirty="0"/>
              <a:t>Commentary:</a:t>
            </a:r>
            <a:endParaRPr lang="en-US" dirty="0"/>
          </a:p>
          <a:p>
            <a:pPr marL="185420" indent="-185420">
              <a:buFont typeface="Arial,Sans-Serif"/>
              <a:buChar char="•"/>
              <a:defRPr/>
            </a:pPr>
            <a:r>
              <a:rPr lang="en-GB" dirty="0"/>
              <a:t>86% of March visits to Grafton West lasted less than three hours – making it the most likely facility to be used for short stays.</a:t>
            </a:r>
            <a:endParaRPr lang="en-GB" dirty="0">
              <a:cs typeface="Calibri"/>
            </a:endParaRPr>
          </a:p>
          <a:p>
            <a:pPr marL="185420" indent="-185420">
              <a:buFont typeface="Arial,Sans-Serif"/>
              <a:buChar char="•"/>
              <a:defRPr/>
            </a:pPr>
            <a:r>
              <a:rPr lang="en-GB" dirty="0"/>
              <a:t>Queen Anne's Terrace is the facility most likely to see long stays, with 40% of March visits lasting more than three hours. </a:t>
            </a:r>
            <a:endParaRPr lang="en-US" dirty="0"/>
          </a:p>
          <a:p>
            <a:pPr marL="185420" indent="-185420">
              <a:buFont typeface="Arial,Sans-Serif"/>
              <a:buChar char="•"/>
              <a:defRPr/>
            </a:pPr>
            <a:r>
              <a:rPr lang="en-GB" dirty="0"/>
              <a:t>Grand Arcade is comfortably the most popular multi storey car park facility in Cambridge – with more than 74,000 patrons in March (neutral days only). </a:t>
            </a:r>
            <a:endParaRPr lang="en-GB" dirty="0">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39</a:t>
            </a:fld>
            <a:endParaRPr lang="en-GB">
              <a:solidFill>
                <a:prstClr val="black"/>
              </a:solidFill>
              <a:latin typeface="Calibri" panose="020F0502020204030204"/>
            </a:endParaRPr>
          </a:p>
        </p:txBody>
      </p:sp>
    </p:spTree>
    <p:extLst>
      <p:ext uri="{BB962C8B-B14F-4D97-AF65-F5344CB8AC3E}">
        <p14:creationId xmlns:p14="http://schemas.microsoft.com/office/powerpoint/2010/main" val="4019031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4</a:t>
            </a:fld>
            <a:endParaRPr lang="en-GB"/>
          </a:p>
        </p:txBody>
      </p:sp>
    </p:spTree>
    <p:extLst>
      <p:ext uri="{BB962C8B-B14F-4D97-AF65-F5344CB8AC3E}">
        <p14:creationId xmlns:p14="http://schemas.microsoft.com/office/powerpoint/2010/main" val="40400855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5425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cs typeface="Calibri"/>
              </a:rPr>
              <a:t>Source: </a:t>
            </a:r>
            <a:r>
              <a:rPr lang="en-GB" sz="1200" b="0" dirty="0">
                <a:solidFill>
                  <a:srgbClr val="000000"/>
                </a:solidFill>
                <a:latin typeface="Calibri"/>
                <a:cs typeface="Calibri"/>
              </a:rPr>
              <a:t>Rail statistics, ORR. Table 1415a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a:solidFill>
                <a:srgbClr val="000000"/>
              </a:solidFill>
              <a:effectLst/>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rgbClr val="000000"/>
                </a:solidFill>
                <a:effectLst/>
                <a:latin typeface="Calibri"/>
                <a:cs typeface="Calibri"/>
              </a:rPr>
              <a:t>Technical note: </a:t>
            </a:r>
            <a:r>
              <a:rPr lang="en-GB" sz="1200" b="0" i="0" dirty="0">
                <a:solidFill>
                  <a:srgbClr val="000000"/>
                </a:solidFill>
                <a:effectLst/>
                <a:latin typeface="Calibri"/>
                <a:cs typeface="Calibri"/>
              </a:rPr>
              <a:t> Rail Passenger annual data runs April – March and is released in April each year. As such, </a:t>
            </a:r>
            <a:r>
              <a:rPr lang="en-GB" sz="1200" dirty="0">
                <a:solidFill>
                  <a:schemeClr val="bg2">
                    <a:lumMod val="50000"/>
                  </a:schemeClr>
                </a:solidFill>
                <a:cs typeface="Calibri"/>
              </a:rPr>
              <a:t>2018/19 is used as the pre-COVID baseline as 2019/20 entries and exit data is affected in March 2020 by the first COVID-19 lockdown.</a:t>
            </a:r>
            <a:endParaRPr lang="en-GB" b="0" i="0" dirty="0">
              <a:solidFill>
                <a:srgbClr val="444444"/>
              </a:solidFill>
              <a:effectLst/>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cs typeface="Calibri"/>
              </a:rPr>
              <a:t>Commentary: </a:t>
            </a:r>
            <a:r>
              <a:rPr lang="en-GB" b="0" dirty="0">
                <a:cs typeface="Calibri"/>
              </a:rPr>
              <a:t>Rail usage overall is down on pre-Covid baselines. Stations in Huntingdonshire have seen the largest decrease in passenger entries and exits, being 48% below 2018/19 figures. Cambridge is also significantly lower than 2018/19 figures (-42%).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41</a:t>
            </a:fld>
            <a:endParaRPr lang="en-GB">
              <a:solidFill>
                <a:prstClr val="black"/>
              </a:solidFill>
              <a:latin typeface="Calibri" panose="020F0502020204030204"/>
            </a:endParaRPr>
          </a:p>
        </p:txBody>
      </p:sp>
    </p:spTree>
    <p:extLst>
      <p:ext uri="{BB962C8B-B14F-4D97-AF65-F5344CB8AC3E}">
        <p14:creationId xmlns:p14="http://schemas.microsoft.com/office/powerpoint/2010/main" val="27155798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cs typeface="Calibri"/>
              </a:rPr>
              <a:t>Source: </a:t>
            </a:r>
            <a:r>
              <a:rPr lang="en-GB" b="0" dirty="0">
                <a:cs typeface="Calibri"/>
              </a:rPr>
              <a:t>Cambridge BID footfall data​</a:t>
            </a:r>
          </a:p>
          <a:p>
            <a:pPr>
              <a:defRPr/>
            </a:pPr>
            <a:endParaRPr lang="en-GB" b="1" dirty="0">
              <a:cs typeface="Calibri"/>
            </a:endParaRPr>
          </a:p>
          <a:p>
            <a:pPr>
              <a:defRPr/>
            </a:pPr>
            <a:r>
              <a:rPr lang="en-GB" b="1" dirty="0">
                <a:cs typeface="Calibri"/>
              </a:rPr>
              <a:t>Technical note: </a:t>
            </a:r>
            <a:r>
              <a:rPr lang="en-GB" b="0" dirty="0">
                <a:cs typeface="Calibri"/>
              </a:rPr>
              <a:t>The One Station Square sensor was fitted in December 2019 so pre-COVID data is not available. March 2020 only uses 1</a:t>
            </a:r>
            <a:r>
              <a:rPr lang="en-GB" b="0" baseline="30000" dirty="0">
                <a:cs typeface="Calibri"/>
              </a:rPr>
              <a:t>st</a:t>
            </a:r>
            <a:r>
              <a:rPr lang="en-GB" b="0" dirty="0">
                <a:cs typeface="Calibri"/>
              </a:rPr>
              <a:t>-14</a:t>
            </a:r>
            <a:r>
              <a:rPr lang="en-GB" b="0" baseline="30000" dirty="0">
                <a:cs typeface="Calibri"/>
              </a:rPr>
              <a:t>th</a:t>
            </a:r>
            <a:r>
              <a:rPr lang="en-GB" b="0" dirty="0">
                <a:cs typeface="Calibri"/>
              </a:rPr>
              <a:t> to ensure impacts of the first lockdown are not included. Data may be impacted by strike action.</a:t>
            </a:r>
            <a:r>
              <a:rPr lang="en-GB" dirty="0"/>
              <a:t> As outlined at the start of this slide pack, 'weekdays' do not include Fridays. </a:t>
            </a:r>
            <a:endParaRPr lang="en-GB" b="1" dirty="0">
              <a:cs typeface="Calibri"/>
            </a:endParaRPr>
          </a:p>
          <a:p>
            <a:pPr>
              <a:defRPr/>
            </a:pPr>
            <a:endParaRPr lang="en-GB" b="1" dirty="0">
              <a:cs typeface="Calibri"/>
            </a:endParaRPr>
          </a:p>
          <a:p>
            <a:pPr>
              <a:defRPr/>
            </a:pPr>
            <a:r>
              <a:rPr lang="en-GB" b="1" dirty="0">
                <a:cs typeface="Calibri"/>
              </a:rPr>
              <a:t>Commentary:</a:t>
            </a:r>
          </a:p>
          <a:p>
            <a:pPr marL="171450" indent="-171450">
              <a:buFont typeface="Arial"/>
              <a:buChar char="•"/>
              <a:defRPr/>
            </a:pPr>
            <a:r>
              <a:rPr lang="en-GB" dirty="0">
                <a:cs typeface="Calibri"/>
              </a:rPr>
              <a:t>Footfall at One Station Square during March 2023 was 24% down on pre-Covid levels. </a:t>
            </a:r>
          </a:p>
          <a:p>
            <a:pPr marL="171450" indent="-171450">
              <a:buFont typeface="Arial"/>
              <a:buChar char="•"/>
              <a:defRPr/>
            </a:pPr>
            <a:r>
              <a:rPr lang="en-GB" dirty="0">
                <a:cs typeface="Calibri"/>
              </a:rPr>
              <a:t>Compared to March 2022, footfall levels have increase by 3% overall – with weekdays 5% higher than this time last year. Weekends, however, are 3% down on March 2022. This pattern might be due to an increase in commuter traffic in comparison to March 2022 – but poor weather impacting weekend trips in and out of central Cambridge via the train link.</a:t>
            </a:r>
          </a:p>
          <a:p>
            <a:pPr marL="171450" indent="-171450">
              <a:buFont typeface="Arial"/>
              <a:buChar char="•"/>
              <a:defRPr/>
            </a:pPr>
            <a:r>
              <a:rPr lang="en-GB" dirty="0">
                <a:cs typeface="Calibri"/>
              </a:rPr>
              <a:t>March 2023 footfall levels at One Station Square were still almost three times as high as mid-Covid (March 2021) - this is likely due to lockdown restrictions impeding foot traffic at the station in March 2021.</a:t>
            </a: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42</a:t>
            </a:fld>
            <a:endParaRPr lang="en-GB">
              <a:solidFill>
                <a:prstClr val="black"/>
              </a:solidFill>
              <a:latin typeface="Calibri" panose="020F0502020204030204"/>
            </a:endParaRPr>
          </a:p>
        </p:txBody>
      </p:sp>
    </p:spTree>
    <p:extLst>
      <p:ext uri="{BB962C8B-B14F-4D97-AF65-F5344CB8AC3E}">
        <p14:creationId xmlns:p14="http://schemas.microsoft.com/office/powerpoint/2010/main" val="35663839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418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cs typeface="Calibri"/>
              </a:rPr>
              <a:t>Source:</a:t>
            </a:r>
            <a:r>
              <a:rPr lang="en-GB" b="0" dirty="0">
                <a:cs typeface="Calibri"/>
              </a:rPr>
              <a:t> Stagecoach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cs typeface="Calibri"/>
              </a:rPr>
              <a:t>Technical note: </a:t>
            </a:r>
            <a:r>
              <a:rPr lang="en-GB" sz="1200" dirty="0">
                <a:solidFill>
                  <a:schemeClr val="bg2">
                    <a:lumMod val="50000"/>
                  </a:schemeClr>
                </a:solidFill>
                <a:cs typeface="Calibri"/>
              </a:rPr>
              <a:t>Due to the commercial sensitivity of this data, bus passenger volumes are not marked on the y-axis of this graph.</a:t>
            </a:r>
            <a:endParaRPr lang="en-GB" b="0" dirty="0">
              <a:cs typeface="Calibri"/>
            </a:endParaRPr>
          </a:p>
          <a:p>
            <a:pPr>
              <a:defRPr/>
            </a:pPr>
            <a:endParaRPr lang="en-GB" b="1" dirty="0">
              <a:cs typeface="Calibri"/>
            </a:endParaRPr>
          </a:p>
          <a:p>
            <a:pPr>
              <a:defRPr/>
            </a:pPr>
            <a:r>
              <a:rPr lang="en-GB" b="1" dirty="0">
                <a:cs typeface="Calibri"/>
              </a:rPr>
              <a:t>Commentary: </a:t>
            </a:r>
            <a:r>
              <a:rPr lang="en-GB" dirty="0">
                <a:cs typeface="Calibri"/>
              </a:rPr>
              <a:t>Bus passenger numbers have continued to rise in early 2023. In January 2023, the government announced a £2 cap on single tickets (</a:t>
            </a:r>
            <a:r>
              <a:rPr lang="en-GB" dirty="0">
                <a:hlinkClick r:id="rId3"/>
              </a:rPr>
              <a:t>£2 bus fare cap - GOV.UK (www.gov.uk)</a:t>
            </a:r>
            <a:r>
              <a:rPr lang="en-GB" dirty="0"/>
              <a:t>).</a:t>
            </a:r>
            <a:endParaRPr lang="en-GB" dirty="0">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44</a:t>
            </a:fld>
            <a:endParaRPr lang="en-GB">
              <a:solidFill>
                <a:prstClr val="black"/>
              </a:solidFill>
              <a:latin typeface="Calibri" panose="020F0502020204030204"/>
            </a:endParaRPr>
          </a:p>
        </p:txBody>
      </p:sp>
    </p:spTree>
    <p:extLst>
      <p:ext uri="{BB962C8B-B14F-4D97-AF65-F5344CB8AC3E}">
        <p14:creationId xmlns:p14="http://schemas.microsoft.com/office/powerpoint/2010/main" val="22153116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cs typeface="Calibri"/>
              </a:rPr>
              <a:t>Source:</a:t>
            </a:r>
            <a:r>
              <a:rPr lang="en-GB" b="0" dirty="0">
                <a:cs typeface="Calibri"/>
              </a:rPr>
              <a:t> Stagecoach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cs typeface="Calibri"/>
              </a:rPr>
              <a:t>Technical note: </a:t>
            </a:r>
            <a:r>
              <a:rPr lang="en-GB" sz="1200" dirty="0">
                <a:solidFill>
                  <a:schemeClr val="bg2">
                    <a:lumMod val="50000"/>
                  </a:schemeClr>
                </a:solidFill>
                <a:cs typeface="Calibri"/>
              </a:rPr>
              <a:t>Due to the commercial sensitivity of this data, bus passenger volumes are not marked on the y-axis of this graph.</a:t>
            </a:r>
            <a:endParaRPr lang="en-GB" b="1" dirty="0">
              <a:cs typeface="Calibri"/>
            </a:endParaRPr>
          </a:p>
          <a:p>
            <a:pPr>
              <a:defRPr/>
            </a:pPr>
            <a:endParaRPr lang="en-GB" b="1" dirty="0">
              <a:cs typeface="Calibri"/>
            </a:endParaRPr>
          </a:p>
          <a:p>
            <a:pPr>
              <a:defRPr/>
            </a:pPr>
            <a:r>
              <a:rPr lang="en-GB" b="1" dirty="0">
                <a:cs typeface="Calibri"/>
              </a:rPr>
              <a:t>Commentary:</a:t>
            </a:r>
            <a:r>
              <a:rPr lang="en-GB" dirty="0">
                <a:cs typeface="Calibri"/>
              </a:rPr>
              <a:t> P&amp;R passengers see a sharp increase in the February half term holiday. In January 2023, the government announced a £2 cap on single tickets (</a:t>
            </a:r>
            <a:r>
              <a:rPr lang="en-GB" dirty="0">
                <a:hlinkClick r:id="rId3"/>
              </a:rPr>
              <a:t>£2 bus fare cap - GOV.UK (www.gov.uk)</a:t>
            </a:r>
            <a:r>
              <a:rPr lang="en-GB" dirty="0"/>
              <a:t>).</a:t>
            </a:r>
            <a:endParaRPr lang="en-GB" dirty="0">
              <a:cs typeface="Calibri"/>
            </a:endParaRPr>
          </a:p>
          <a:p>
            <a:pPr>
              <a:defRPr/>
            </a:pPr>
            <a:endParaRPr lang="en-GB" dirty="0">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45</a:t>
            </a:fld>
            <a:endParaRPr lang="en-GB">
              <a:solidFill>
                <a:prstClr val="black"/>
              </a:solidFill>
              <a:latin typeface="Calibri" panose="020F0502020204030204"/>
            </a:endParaRPr>
          </a:p>
        </p:txBody>
      </p:sp>
    </p:spTree>
    <p:extLst>
      <p:ext uri="{BB962C8B-B14F-4D97-AF65-F5344CB8AC3E}">
        <p14:creationId xmlns:p14="http://schemas.microsoft.com/office/powerpoint/2010/main" val="33259281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a:t>
            </a:r>
            <a:r>
              <a:rPr lang="en-GB" b="0">
                <a:cs typeface="Calibri"/>
              </a:rPr>
              <a:t> Stagecoach</a:t>
            </a:r>
          </a:p>
          <a:p>
            <a:pPr>
              <a:defRPr/>
            </a:pPr>
            <a:endParaRPr lang="en-GB">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46</a:t>
            </a:fld>
            <a:endParaRPr lang="en-GB">
              <a:solidFill>
                <a:prstClr val="black"/>
              </a:solidFill>
              <a:latin typeface="Calibri" panose="020F0502020204030204"/>
            </a:endParaRPr>
          </a:p>
        </p:txBody>
      </p:sp>
    </p:spTree>
    <p:extLst>
      <p:ext uri="{BB962C8B-B14F-4D97-AF65-F5344CB8AC3E}">
        <p14:creationId xmlns:p14="http://schemas.microsoft.com/office/powerpoint/2010/main" val="32970743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74226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 </a:t>
            </a:r>
            <a:r>
              <a:rPr lang="en-GB" b="0">
                <a:cs typeface="Calibri"/>
              </a:rPr>
              <a:t>Voi monthly updates and Voi dashboard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48</a:t>
            </a:fld>
            <a:endParaRPr lang="en-GB">
              <a:solidFill>
                <a:prstClr val="black"/>
              </a:solidFill>
              <a:latin typeface="Calibri" panose="020F0502020204030204"/>
            </a:endParaRPr>
          </a:p>
        </p:txBody>
      </p:sp>
    </p:spTree>
    <p:extLst>
      <p:ext uri="{BB962C8B-B14F-4D97-AF65-F5344CB8AC3E}">
        <p14:creationId xmlns:p14="http://schemas.microsoft.com/office/powerpoint/2010/main" val="13152156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735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8581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cs typeface="Calibri"/>
              </a:rPr>
              <a:t>Source: </a:t>
            </a:r>
            <a:r>
              <a:rPr lang="en-GB" b="0" dirty="0">
                <a:cs typeface="Calibri"/>
              </a:rPr>
              <a:t>Cambridge City Air Quality team. Data for the Cambridge air quality continuous monitors can also be found at: Air quality in England (airqualityengland.co.uk).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cs typeface="Calibri"/>
              </a:rPr>
              <a:t>Technical note: </a:t>
            </a:r>
            <a:r>
              <a:rPr lang="en-GB" b="0" dirty="0">
                <a:cs typeface="Calibri"/>
              </a:rPr>
              <a:t>Please note there may be slight differences between the data on Air Quality in England and data in this pack as air quality data undergoes a ratification process.</a:t>
            </a:r>
          </a:p>
          <a:p>
            <a:pPr>
              <a:defRPr/>
            </a:pPr>
            <a:endParaRPr lang="en-GB" dirty="0">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50</a:t>
            </a:fld>
            <a:endParaRPr lang="en-GB">
              <a:solidFill>
                <a:prstClr val="black"/>
              </a:solidFill>
              <a:latin typeface="Calibri" panose="020F0502020204030204"/>
            </a:endParaRPr>
          </a:p>
        </p:txBody>
      </p:sp>
    </p:spTree>
    <p:extLst>
      <p:ext uri="{BB962C8B-B14F-4D97-AF65-F5344CB8AC3E}">
        <p14:creationId xmlns:p14="http://schemas.microsoft.com/office/powerpoint/2010/main" val="27717817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cs typeface="Calibri"/>
              </a:rPr>
              <a:t>Source: </a:t>
            </a:r>
            <a:r>
              <a:rPr lang="en-GB" b="0" dirty="0">
                <a:cs typeface="Calibri"/>
              </a:rPr>
              <a:t>Cambridge City Air Quality team. Data for the Cambridge air quality continuous monitors can also be found at: Air quality in England (airqualityengland.co.uk).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cs typeface="Calibri"/>
              </a:rPr>
              <a:t>Technical note: </a:t>
            </a:r>
            <a:r>
              <a:rPr lang="en-GB" sz="1200" dirty="0">
                <a:solidFill>
                  <a:schemeClr val="bg2">
                    <a:lumMod val="50000"/>
                  </a:schemeClr>
                </a:solidFill>
                <a:cs typeface="Calibri"/>
              </a:rPr>
              <a:t>Analysis based on 5 sensors: Gonville Pl, Montague Rd, Newmarket Rd, Regent St and Parker St. Data for Gonville Place is included in the averages for all values before it was removed in April 2022. </a:t>
            </a:r>
            <a:r>
              <a:rPr lang="en-GB" b="0" dirty="0">
                <a:cs typeface="Calibri"/>
              </a:rPr>
              <a:t>Please note there may be slight differences between the data on Air Quality in England and data in this pack as air quality data undergoes a ratification process. </a:t>
            </a: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51</a:t>
            </a:fld>
            <a:endParaRPr lang="en-GB">
              <a:solidFill>
                <a:prstClr val="black"/>
              </a:solidFill>
              <a:latin typeface="Calibri" panose="020F0502020204030204"/>
            </a:endParaRPr>
          </a:p>
        </p:txBody>
      </p:sp>
    </p:spTree>
    <p:extLst>
      <p:ext uri="{BB962C8B-B14F-4D97-AF65-F5344CB8AC3E}">
        <p14:creationId xmlns:p14="http://schemas.microsoft.com/office/powerpoint/2010/main" val="16858305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cs typeface="Calibri"/>
              </a:rPr>
              <a:t>Source: </a:t>
            </a:r>
            <a:r>
              <a:rPr lang="en-GB" b="0" dirty="0">
                <a:cs typeface="Calibri"/>
              </a:rPr>
              <a:t>Cambridge City Air Quality team. Data for the Cambridge air quality continuous monitors can be found at: Air quality in England (airqualityengland.co.uk).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cs typeface="Calibri"/>
              </a:rPr>
              <a:t>Technical note:</a:t>
            </a:r>
            <a:r>
              <a:rPr lang="en-GB" b="0" dirty="0">
                <a:cs typeface="Calibri"/>
              </a:rPr>
              <a:t> The Gonville Place sensor was removed in April 2022 so there is no data for this site from May 2022 onwards. Please note there may be slight differences between the data on Air Quality in England and data in this pack as air quality data undergoes a ratification process.</a:t>
            </a:r>
          </a:p>
          <a:p>
            <a:pPr>
              <a:defRPr/>
            </a:pPr>
            <a:endParaRPr lang="en-GB" dirty="0">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52</a:t>
            </a:fld>
            <a:endParaRPr lang="en-GB">
              <a:solidFill>
                <a:prstClr val="black"/>
              </a:solidFill>
              <a:latin typeface="Calibri" panose="020F0502020204030204"/>
            </a:endParaRPr>
          </a:p>
        </p:txBody>
      </p:sp>
    </p:spTree>
    <p:extLst>
      <p:ext uri="{BB962C8B-B14F-4D97-AF65-F5344CB8AC3E}">
        <p14:creationId xmlns:p14="http://schemas.microsoft.com/office/powerpoint/2010/main" val="28574431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3969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6</a:t>
            </a:fld>
            <a:endParaRPr lang="en-GB">
              <a:solidFill>
                <a:prstClr val="black"/>
              </a:solidFill>
              <a:latin typeface="Calibri" panose="020F0502020204030204"/>
            </a:endParaRPr>
          </a:p>
        </p:txBody>
      </p:sp>
    </p:spTree>
    <p:extLst>
      <p:ext uri="{BB962C8B-B14F-4D97-AF65-F5344CB8AC3E}">
        <p14:creationId xmlns:p14="http://schemas.microsoft.com/office/powerpoint/2010/main" val="3002915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ea typeface="Calibri"/>
                <a:cs typeface="Calibri"/>
              </a:rPr>
              <a:t>Source: </a:t>
            </a:r>
            <a:r>
              <a:rPr lang="en-GB" dirty="0">
                <a:ea typeface="Calibri"/>
                <a:cs typeface="Calibri"/>
              </a:rPr>
              <a:t>Various, listed in the Data Source column</a:t>
            </a:r>
          </a:p>
          <a:p>
            <a:pPr>
              <a:defRPr/>
            </a:pPr>
            <a:endParaRPr lang="en-GB" b="1" dirty="0"/>
          </a:p>
          <a:p>
            <a:pPr>
              <a:defRPr/>
            </a:pPr>
            <a:r>
              <a:rPr lang="en-GB" b="1" dirty="0"/>
              <a:t>Technical Notes:</a:t>
            </a:r>
            <a:r>
              <a:rPr lang="en-US" b="1" dirty="0">
                <a:cs typeface="Calibri"/>
              </a:rPr>
              <a:t> </a:t>
            </a:r>
            <a:r>
              <a:rPr lang="en-GB" dirty="0">
                <a:ea typeface="Calibri"/>
                <a:cs typeface="Calibri"/>
              </a:rPr>
              <a:t>Our methodology for analysing the data continues to be refined to react to differing levels of data quality and data gaps. </a:t>
            </a:r>
            <a:r>
              <a:rPr lang="en-GB" dirty="0">
                <a:solidFill>
                  <a:srgbClr val="FF0000"/>
                </a:solidFill>
                <a:ea typeface="Calibri"/>
                <a:cs typeface="Calibri"/>
              </a:rPr>
              <a:t>Therefore, you may observe small adjustments to the stats in the latest slide pack compared to previously published versions.</a:t>
            </a:r>
          </a:p>
          <a:p>
            <a:pPr>
              <a:defRPr/>
            </a:pPr>
            <a:endParaRPr lang="en-GB" b="1" dirty="0">
              <a:solidFill>
                <a:srgbClr val="FF0000"/>
              </a:solidFill>
              <a:ea typeface="Calibri"/>
              <a:cs typeface="Calibri"/>
            </a:endParaRPr>
          </a:p>
          <a:p>
            <a:pPr>
              <a:defRPr/>
            </a:pPr>
            <a:r>
              <a:rPr lang="en-GB" dirty="0">
                <a:ea typeface="Calibri"/>
                <a:cs typeface="Calibri"/>
              </a:rPr>
              <a:t>For example:</a:t>
            </a:r>
            <a:endParaRPr lang="en-GB" b="1" dirty="0">
              <a:ea typeface="Calibri"/>
              <a:cs typeface="Calibri"/>
            </a:endParaRPr>
          </a:p>
          <a:p>
            <a:pPr marL="171450" indent="-171450">
              <a:buFont typeface="Arial,Sans-Serif"/>
              <a:buChar char="•"/>
              <a:defRPr/>
            </a:pPr>
            <a:r>
              <a:rPr lang="en-GB" dirty="0"/>
              <a:t>The method of calculating the strategic road network (SRN) recovery percentages changed in Dec </a:t>
            </a:r>
            <a:r>
              <a:rPr lang="en-GB" b="0" dirty="0"/>
              <a:t>2022 to include data from a larger number of sites (originally 6 sites, now 28 sites). The SRN percentages have therefore been updated and may not reflect the values presented in previous slide packs for this reason.</a:t>
            </a:r>
            <a:endParaRPr lang="en-US" b="0" dirty="0">
              <a:ea typeface="Calibri"/>
              <a:cs typeface="Calibri"/>
            </a:endParaRPr>
          </a:p>
          <a:p>
            <a:pPr marL="171450" indent="-171450">
              <a:buFont typeface="Arial,Sans-Serif"/>
              <a:buChar char="•"/>
              <a:defRPr/>
            </a:pPr>
            <a:r>
              <a:rPr lang="en-GB" b="0" dirty="0"/>
              <a:t>The air pollution percentages historically used data from 5 sensors but one of these sensors was removed in April 2022 so the methodology for calculating the air pollution percentages has been adjusted. The air pollution percentages presented here may differ slightly from those in previous slide packs for this </a:t>
            </a:r>
            <a:r>
              <a:rPr lang="en-GB" dirty="0"/>
              <a:t>reason.</a:t>
            </a:r>
            <a:endParaRPr lang="en-US" dirty="0">
              <a:ea typeface="Calibri"/>
              <a:cs typeface="Calibri"/>
            </a:endParaRPr>
          </a:p>
          <a:p>
            <a:pPr>
              <a:defRPr/>
            </a:pPr>
            <a:endParaRPr lang="en-GB" b="1" dirty="0">
              <a:ea typeface="Calibri"/>
              <a:cs typeface="Calibri"/>
            </a:endParaRPr>
          </a:p>
          <a:p>
            <a:pPr>
              <a:defRPr/>
            </a:pPr>
            <a:r>
              <a:rPr lang="en-GB" b="1" dirty="0">
                <a:ea typeface="Calibri"/>
                <a:cs typeface="Calibri"/>
              </a:rPr>
              <a:t>Commentary:</a:t>
            </a:r>
          </a:p>
          <a:p>
            <a:pPr marL="171450" indent="-171450">
              <a:buFont typeface="Arial" panose="020B0604020202020204" pitchFamily="34" charset="0"/>
              <a:buChar char="•"/>
              <a:defRPr/>
            </a:pPr>
            <a:r>
              <a:rPr lang="en-GB" b="0" dirty="0">
                <a:ea typeface="Calibri"/>
                <a:cs typeface="Calibri"/>
              </a:rPr>
              <a:t>This slide indicates the extent to which each of the transport metrics has recovered over time in comparison to pre-Covid (2019 or early 2020) levels. </a:t>
            </a:r>
          </a:p>
          <a:p>
            <a:pPr marL="171450" indent="-171450">
              <a:buFont typeface="Arial" panose="020B0604020202020204" pitchFamily="34" charset="0"/>
              <a:buChar char="•"/>
              <a:defRPr/>
            </a:pPr>
            <a:r>
              <a:rPr lang="en-GB" b="0" dirty="0">
                <a:ea typeface="Calibri"/>
                <a:cs typeface="Calibri"/>
              </a:rPr>
              <a:t>Google mobility workplace, Cambridge: Plateaued recovery 31% below pre-Covid in Sept 2022. Data source discontinued in October 2022.</a:t>
            </a:r>
          </a:p>
          <a:p>
            <a:pPr marL="171450" indent="-171450">
              <a:buFont typeface="Arial" panose="020B0604020202020204" pitchFamily="34" charset="0"/>
              <a:buChar char="•"/>
              <a:defRPr/>
            </a:pPr>
            <a:r>
              <a:rPr lang="en-GB" b="0" dirty="0">
                <a:ea typeface="Calibri"/>
                <a:cs typeface="Calibri"/>
              </a:rPr>
              <a:t>Google mobility workplace, South Cambridgeshire: fluctuating recovery, 11% below pre-Covid in Sept 2022. Data source discontinued in October 2022.</a:t>
            </a:r>
          </a:p>
          <a:p>
            <a:pPr marL="171450" indent="-171450">
              <a:buFont typeface="Arial" panose="020B0604020202020204" pitchFamily="34" charset="0"/>
              <a:buChar char="•"/>
              <a:defRPr/>
            </a:pPr>
            <a:r>
              <a:rPr lang="en-GB" b="0" dirty="0">
                <a:ea typeface="Calibri"/>
                <a:cs typeface="Calibri"/>
              </a:rPr>
              <a:t>Retail footfall, central Cambridge: stabilising recovery levels. Currently just below pre-Covid.</a:t>
            </a:r>
          </a:p>
          <a:p>
            <a:pPr marL="171450" indent="-171450">
              <a:buFont typeface="Arial" panose="020B0604020202020204" pitchFamily="34" charset="0"/>
              <a:buChar char="•"/>
              <a:defRPr/>
            </a:pPr>
            <a:r>
              <a:rPr lang="en-GB" b="0" dirty="0">
                <a:ea typeface="Calibri"/>
                <a:cs typeface="Calibri"/>
              </a:rPr>
              <a:t>One Station Square footfall: Erratic pattern of recovery over time. Currently some way below pre-Covid levels.</a:t>
            </a:r>
          </a:p>
          <a:p>
            <a:pPr marL="171450" indent="-171450">
              <a:buFont typeface="Arial" panose="020B0604020202020204" pitchFamily="34" charset="0"/>
              <a:buChar char="•"/>
              <a:defRPr/>
            </a:pPr>
            <a:r>
              <a:rPr lang="en-GB" b="0" dirty="0">
                <a:ea typeface="Calibri"/>
                <a:cs typeface="Calibri"/>
              </a:rPr>
              <a:t>Walking, central Cambridge: Improving recovery trend. Currently just below pre-Covid.</a:t>
            </a:r>
          </a:p>
          <a:p>
            <a:pPr marL="171450" indent="-171450">
              <a:buFont typeface="Arial" panose="020B0604020202020204" pitchFamily="34" charset="0"/>
              <a:buChar char="•"/>
              <a:defRPr/>
            </a:pPr>
            <a:r>
              <a:rPr lang="en-GB" b="0" dirty="0">
                <a:ea typeface="Calibri"/>
                <a:cs typeface="Calibri"/>
              </a:rPr>
              <a:t>Cycling, central Cambridge: Gradually improving recovery trend - currently below pre-Covid.</a:t>
            </a:r>
          </a:p>
          <a:p>
            <a:pPr marL="171450" indent="-171450">
              <a:buFont typeface="Arial" panose="020B0604020202020204" pitchFamily="34" charset="0"/>
              <a:buChar char="•"/>
              <a:defRPr/>
            </a:pPr>
            <a:r>
              <a:rPr lang="en-GB" b="0" dirty="0">
                <a:ea typeface="Calibri"/>
                <a:cs typeface="Calibri"/>
              </a:rPr>
              <a:t>Multi Storey Car Parking, central Cambridge: stabilising recovery trend, currently some way below pre-Covid.</a:t>
            </a:r>
          </a:p>
          <a:p>
            <a:pPr marL="171450" indent="-171450">
              <a:buFont typeface="Arial" panose="020B0604020202020204" pitchFamily="34" charset="0"/>
              <a:buChar char="•"/>
              <a:defRPr/>
            </a:pPr>
            <a:r>
              <a:rPr lang="en-GB" b="0" dirty="0">
                <a:ea typeface="Calibri"/>
                <a:cs typeface="Calibri"/>
              </a:rPr>
              <a:t>Vehicle flows on local roads, central Cambridge: gradually improving recovery trend - currently just below pre-Covid.</a:t>
            </a:r>
          </a:p>
          <a:p>
            <a:pPr marL="171450" indent="-171450">
              <a:buFont typeface="Arial" panose="020B0604020202020204" pitchFamily="34" charset="0"/>
              <a:buChar char="•"/>
              <a:defRPr/>
            </a:pPr>
            <a:r>
              <a:rPr lang="en-GB" b="0" dirty="0">
                <a:ea typeface="Calibri"/>
                <a:cs typeface="Calibri"/>
              </a:rPr>
              <a:t>Vehicle flow on strategic roads, county-wide: stable recovery trend, currently just below pre-Covid.</a:t>
            </a:r>
          </a:p>
          <a:p>
            <a:pPr marL="171450" indent="-171450">
              <a:buFont typeface="Arial" panose="020B0604020202020204" pitchFamily="34" charset="0"/>
              <a:buChar char="•"/>
              <a:defRPr/>
            </a:pPr>
            <a:r>
              <a:rPr lang="en-GB" b="0" dirty="0">
                <a:ea typeface="Calibri"/>
                <a:cs typeface="Calibri"/>
              </a:rPr>
              <a:t>Bus passengers, Cambridge: improving recovery trend since March 2022. Currently below pre-Covid.</a:t>
            </a:r>
          </a:p>
          <a:p>
            <a:pPr marL="171450" indent="-171450">
              <a:buFont typeface="Arial" panose="020B0604020202020204" pitchFamily="34" charset="0"/>
              <a:buChar char="•"/>
              <a:defRPr/>
            </a:pPr>
            <a:r>
              <a:rPr lang="en-GB" b="0" dirty="0">
                <a:ea typeface="Calibri"/>
                <a:cs typeface="Calibri"/>
              </a:rPr>
              <a:t>Park and Ride passengers: gradually improving recovery trend, now back at pre-Covid levels in terms of overall passenger numbers but recovery varies by P&amp;R site.</a:t>
            </a:r>
          </a:p>
          <a:p>
            <a:pPr marL="171450" indent="-171450">
              <a:buFont typeface="Arial" panose="020B0604020202020204" pitchFamily="34" charset="0"/>
              <a:buChar char="•"/>
              <a:defRPr/>
            </a:pPr>
            <a:r>
              <a:rPr lang="en-GB" b="0" dirty="0">
                <a:ea typeface="Calibri"/>
                <a:cs typeface="Calibri"/>
              </a:rPr>
              <a:t>Air pollution: Fluctuating trend in part linked to expected seasonal variations. Notably below pre-Covid levels.</a:t>
            </a:r>
          </a:p>
          <a:p>
            <a:pPr>
              <a:defRPr/>
            </a:pPr>
            <a:endParaRPr lang="en-GB" b="1" dirty="0">
              <a:ea typeface="Calibri"/>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7</a:t>
            </a:fld>
            <a:endParaRPr lang="en-GB">
              <a:solidFill>
                <a:prstClr val="black"/>
              </a:solidFill>
              <a:latin typeface="Calibri" panose="020F0502020204030204"/>
            </a:endParaRPr>
          </a:p>
        </p:txBody>
      </p:sp>
    </p:spTree>
    <p:extLst>
      <p:ext uri="{BB962C8B-B14F-4D97-AF65-F5344CB8AC3E}">
        <p14:creationId xmlns:p14="http://schemas.microsoft.com/office/powerpoint/2010/main" val="3680682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9229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300" b="1" dirty="0">
                <a:solidFill>
                  <a:prstClr val="black"/>
                </a:solidFill>
                <a:latin typeface="Calibri" panose="020F0502020204030204"/>
              </a:rPr>
              <a:t>Source: </a:t>
            </a:r>
            <a:r>
              <a:rPr lang="en-GB" sz="1300" dirty="0">
                <a:solidFill>
                  <a:prstClr val="black"/>
                </a:solidFill>
                <a:latin typeface="Calibri" panose="020F0502020204030204"/>
              </a:rPr>
              <a:t>Google LLC "Google COVID-19 Community Mobility Reports". https://www.google.com/covid19/mobility/ </a:t>
            </a:r>
          </a:p>
          <a:p>
            <a:pPr>
              <a:defRPr/>
            </a:pPr>
            <a:endParaRPr lang="en-GB" sz="1300" b="1" dirty="0">
              <a:solidFill>
                <a:prstClr val="black"/>
              </a:solidFill>
              <a:latin typeface="Calibri" panose="020F0502020204030204"/>
            </a:endParaRPr>
          </a:p>
          <a:p>
            <a:pPr>
              <a:defRPr/>
            </a:pPr>
            <a:r>
              <a:rPr lang="en-GB" sz="1300" b="1" dirty="0">
                <a:solidFill>
                  <a:prstClr val="black"/>
                </a:solidFill>
                <a:latin typeface="Calibri" panose="020F0502020204030204"/>
              </a:rPr>
              <a:t>Technical notes: </a:t>
            </a:r>
            <a:r>
              <a:rPr lang="en-GB" sz="1300" dirty="0"/>
              <a:t>Data is gathered from Google account holders location history. This helps to demonstrate where people are spending their time.</a:t>
            </a:r>
            <a:r>
              <a:rPr lang="en-GB" sz="1400" dirty="0"/>
              <a:t> </a:t>
            </a:r>
            <a:r>
              <a:rPr lang="en-GB" sz="1300" dirty="0"/>
              <a:t>The data is based on the most recent month (</a:t>
            </a:r>
            <a:r>
              <a:rPr lang="en-GB" sz="1400" dirty="0"/>
              <a:t>October </a:t>
            </a:r>
            <a:r>
              <a:rPr lang="en-GB" sz="1300" dirty="0"/>
              <a:t>2022) compared to the median of the corresponding day in the baseline period (3</a:t>
            </a:r>
            <a:r>
              <a:rPr lang="en-GB" sz="1300" baseline="30000" dirty="0"/>
              <a:t>rd</a:t>
            </a:r>
            <a:r>
              <a:rPr lang="en-GB" sz="1300" dirty="0"/>
              <a:t> Jan-6</a:t>
            </a:r>
            <a:r>
              <a:rPr lang="en-GB" sz="1300" baseline="30000" dirty="0"/>
              <a:t>th</a:t>
            </a:r>
            <a:r>
              <a:rPr lang="en-GB" sz="1300" dirty="0"/>
              <a:t> Feb 2020) as calculated by Google. </a:t>
            </a:r>
            <a:r>
              <a:rPr lang="en-GB" sz="1300" dirty="0">
                <a:solidFill>
                  <a:prstClr val="black"/>
                </a:solidFill>
                <a:latin typeface="Calibri" panose="020F0502020204030204"/>
              </a:rPr>
              <a:t>Tabulated percentages represent the change from the baseline (3</a:t>
            </a:r>
            <a:r>
              <a:rPr lang="en-GB" sz="1300" baseline="30000" dirty="0">
                <a:solidFill>
                  <a:prstClr val="black"/>
                </a:solidFill>
                <a:latin typeface="Calibri" panose="020F0502020204030204"/>
              </a:rPr>
              <a:t>rd</a:t>
            </a:r>
            <a:r>
              <a:rPr lang="en-GB" sz="1300" dirty="0">
                <a:solidFill>
                  <a:prstClr val="black"/>
                </a:solidFill>
                <a:latin typeface="Calibri" panose="020F0502020204030204"/>
              </a:rPr>
              <a:t> Jan – 6</a:t>
            </a:r>
            <a:r>
              <a:rPr lang="en-GB" sz="1300" baseline="30000" dirty="0">
                <a:solidFill>
                  <a:prstClr val="black"/>
                </a:solidFill>
                <a:latin typeface="Calibri" panose="020F0502020204030204"/>
              </a:rPr>
              <a:t>th</a:t>
            </a:r>
            <a:r>
              <a:rPr lang="en-GB" sz="1300" dirty="0">
                <a:solidFill>
                  <a:prstClr val="black"/>
                </a:solidFill>
                <a:latin typeface="Calibri" panose="020F0502020204030204"/>
              </a:rPr>
              <a:t> Feb) to the most recent month. </a:t>
            </a:r>
            <a:endParaRPr lang="en-GB" sz="1400" dirty="0">
              <a:solidFill>
                <a:srgbClr val="202124"/>
              </a:solidFill>
              <a:latin typeface="Roboto" panose="02000000000000000000" pitchFamily="2" charset="0"/>
              <a:ea typeface="Roboto" panose="02000000000000000000" pitchFamily="2" charset="0"/>
              <a:cs typeface="Roboto" panose="02000000000000000000" pitchFamily="2" charset="0"/>
            </a:endParaRPr>
          </a:p>
          <a:p>
            <a:pPr>
              <a:defRPr/>
            </a:pPr>
            <a:endParaRPr lang="en-GB" sz="1300" b="1" dirty="0">
              <a:solidFill>
                <a:prstClr val="black"/>
              </a:solidFill>
              <a:latin typeface="Calibri" panose="020F0502020204030204"/>
            </a:endParaRPr>
          </a:p>
          <a:p>
            <a:pPr>
              <a:defRPr/>
            </a:pPr>
            <a:r>
              <a:rPr lang="en-GB" sz="1300" b="1" dirty="0">
                <a:solidFill>
                  <a:prstClr val="black"/>
                </a:solidFill>
                <a:latin typeface="Calibri" panose="020F0502020204030204"/>
              </a:rPr>
              <a:t>Commentary:  </a:t>
            </a:r>
            <a:r>
              <a:rPr lang="en-GB" sz="1300" b="0" dirty="0">
                <a:solidFill>
                  <a:prstClr val="black"/>
                </a:solidFill>
                <a:latin typeface="Calibri" panose="020F0502020204030204"/>
              </a:rPr>
              <a:t>Cambridge: Cambridge grocery and pharmacy visits finished at 11% above pre-pandemic levels in October 2022. Meanwhile, retail and recreation visits finished 19% below pre-pandemic levels, which suggested that essential shopping recovered to a much stronger extent than leisure shopping. The proportion of people making workplace visits stayed steadfastly below the pre-Covid baseline, ending at -</a:t>
            </a:r>
            <a:r>
              <a:rPr lang="en-GB" sz="1400" b="0" dirty="0">
                <a:solidFill>
                  <a:prstClr val="black"/>
                </a:solidFill>
                <a:latin typeface="Calibri" panose="020F0502020204030204"/>
              </a:rPr>
              <a:t>26</a:t>
            </a:r>
            <a:r>
              <a:rPr lang="en-GB" sz="1300" b="0" dirty="0">
                <a:solidFill>
                  <a:prstClr val="black"/>
                </a:solidFill>
                <a:latin typeface="Calibri" panose="020F0502020204030204"/>
              </a:rPr>
              <a:t>% in October 2022</a:t>
            </a:r>
            <a:r>
              <a:rPr lang="en-GB" sz="1400" b="0" dirty="0">
                <a:solidFill>
                  <a:prstClr val="black"/>
                </a:solidFill>
                <a:latin typeface="Calibri" panose="020F0502020204030204"/>
              </a:rPr>
              <a:t>. Conversely, residential</a:t>
            </a:r>
            <a:r>
              <a:rPr lang="en-GB" sz="1300" b="0" dirty="0">
                <a:solidFill>
                  <a:prstClr val="black"/>
                </a:solidFill>
                <a:latin typeface="Calibri" panose="020F0502020204030204"/>
              </a:rPr>
              <a:t> visits finished 5% higher than the baseline, in part likely due to the </a:t>
            </a:r>
            <a:r>
              <a:rPr lang="en-GB" sz="1400" b="0" dirty="0">
                <a:solidFill>
                  <a:prstClr val="black"/>
                </a:solidFill>
                <a:latin typeface="Calibri" panose="020F0502020204030204"/>
              </a:rPr>
              <a:t>persistence of remote working.</a:t>
            </a:r>
          </a:p>
          <a:p>
            <a:pPr defTabSz="990752">
              <a:defRPr/>
            </a:pPr>
            <a:r>
              <a:rPr lang="en-GB" sz="1300" b="0" dirty="0">
                <a:solidFill>
                  <a:prstClr val="black"/>
                </a:solidFill>
                <a:latin typeface="Calibri" panose="020F0502020204030204"/>
              </a:rPr>
              <a:t>South Cambridgeshire: Data on workplace visits finished at 3% below pre-pandemic baseline levels.</a:t>
            </a:r>
            <a:r>
              <a:rPr lang="en-GB" sz="1300" dirty="0">
                <a:solidFill>
                  <a:prstClr val="black"/>
                </a:solidFill>
              </a:rPr>
              <a:t> </a:t>
            </a:r>
            <a:r>
              <a:rPr lang="en-GB" sz="1300" dirty="0">
                <a:solidFill>
                  <a:prstClr val="black"/>
                </a:solidFill>
                <a:latin typeface="Calibri" panose="020F0502020204030204"/>
              </a:rPr>
              <a:t>Similarly to Cambridge data, residential numbers were continually above the pre-pandemic baseline since the dataset began, finishing at 5% above the baseline in October 2022. Retail and recreation (+16%), and grocery and pharmacy (+9%) visits remain ahead of the</a:t>
            </a:r>
            <a:r>
              <a:rPr lang="en-GB" sz="1400" dirty="0">
                <a:solidFill>
                  <a:prstClr val="black"/>
                </a:solidFill>
                <a:latin typeface="Calibri" panose="020F0502020204030204"/>
              </a:rPr>
              <a:t> </a:t>
            </a:r>
            <a:r>
              <a:rPr lang="en-GB" sz="1300" dirty="0">
                <a:solidFill>
                  <a:prstClr val="black"/>
                </a:solidFill>
                <a:latin typeface="Calibri" panose="020F0502020204030204"/>
              </a:rPr>
              <a:t>pre-pandemic</a:t>
            </a:r>
            <a:r>
              <a:rPr lang="en-GB" sz="1400" dirty="0">
                <a:solidFill>
                  <a:prstClr val="black"/>
                </a:solidFill>
                <a:latin typeface="Calibri" panose="020F0502020204030204"/>
              </a:rPr>
              <a:t> baseline</a:t>
            </a:r>
            <a:r>
              <a:rPr lang="en-GB" sz="1300" dirty="0">
                <a:solidFill>
                  <a:prstClr val="black"/>
                </a:solidFill>
                <a:latin typeface="Calibri" panose="020F0502020204030204"/>
              </a:rPr>
              <a:t> in South Cambridgeshire, suggesting that people’s shopping and leisure habits recovered and then </a:t>
            </a:r>
            <a:r>
              <a:rPr lang="en-GB" sz="1400" dirty="0">
                <a:solidFill>
                  <a:prstClr val="black"/>
                </a:solidFill>
                <a:latin typeface="Calibri" panose="020F0502020204030204"/>
              </a:rPr>
              <a:t>stabilised after the heavy disruption caused by the pandemic and associated lockdowns.</a:t>
            </a:r>
            <a:endParaRPr lang="en-GB" sz="1300" b="1" dirty="0">
              <a:solidFill>
                <a:prstClr val="black"/>
              </a:solidFill>
              <a:latin typeface="Calibri" panose="020F0502020204030204"/>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9</a:t>
            </a:fld>
            <a:endParaRPr lang="en-GB">
              <a:solidFill>
                <a:prstClr val="black"/>
              </a:solidFill>
              <a:latin typeface="Calibri" panose="020F0502020204030204"/>
            </a:endParaRPr>
          </a:p>
        </p:txBody>
      </p:sp>
    </p:spTree>
    <p:extLst>
      <p:ext uri="{BB962C8B-B14F-4D97-AF65-F5344CB8AC3E}">
        <p14:creationId xmlns:p14="http://schemas.microsoft.com/office/powerpoint/2010/main" val="3666946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AB87C-8C79-AAA3-E71D-F038DB6BA7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FBCEE8F-2DA6-F9F1-49E2-3A2F5CFF1F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AF468B-5073-8DE4-0423-A862E10FBECC}"/>
              </a:ext>
            </a:extLst>
          </p:cNvPr>
          <p:cNvSpPr>
            <a:spLocks noGrp="1"/>
          </p:cNvSpPr>
          <p:nvPr>
            <p:ph type="dt" sz="half" idx="10"/>
          </p:nvPr>
        </p:nvSpPr>
        <p:spPr/>
        <p:txBody>
          <a:bodyPr/>
          <a:lstStyle/>
          <a:p>
            <a:fld id="{CB557468-B07E-4DAC-9D43-E901424B776C}" type="datetimeFigureOut">
              <a:rPr lang="en-GB" smtClean="0"/>
              <a:t>12/05/2023</a:t>
            </a:fld>
            <a:endParaRPr lang="en-GB"/>
          </a:p>
        </p:txBody>
      </p:sp>
      <p:sp>
        <p:nvSpPr>
          <p:cNvPr id="5" name="Footer Placeholder 4">
            <a:extLst>
              <a:ext uri="{FF2B5EF4-FFF2-40B4-BE49-F238E27FC236}">
                <a16:creationId xmlns:a16="http://schemas.microsoft.com/office/drawing/2014/main" id="{9F3D6E6B-31C6-D91B-2C22-CB5C8FB027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5F0536-B7F1-5452-7C2B-6B8986C614E4}"/>
              </a:ext>
            </a:extLst>
          </p:cNvPr>
          <p:cNvSpPr>
            <a:spLocks noGrp="1"/>
          </p:cNvSpPr>
          <p:nvPr>
            <p:ph type="sldNum" sz="quarter" idx="12"/>
          </p:nvPr>
        </p:nvSpPr>
        <p:spPr/>
        <p:txBody>
          <a:bodyPr/>
          <a:lstStyle/>
          <a:p>
            <a:fld id="{B157622E-B3DE-4DA2-93BB-688BD1BD01D8}" type="slidenum">
              <a:rPr lang="en-GB" smtClean="0"/>
              <a:t>‹#›</a:t>
            </a:fld>
            <a:endParaRPr lang="en-GB"/>
          </a:p>
        </p:txBody>
      </p:sp>
    </p:spTree>
    <p:extLst>
      <p:ext uri="{BB962C8B-B14F-4D97-AF65-F5344CB8AC3E}">
        <p14:creationId xmlns:p14="http://schemas.microsoft.com/office/powerpoint/2010/main" val="4043108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B3AE2-CF36-452A-BB66-977A84A9FF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5AFABE5-C4C6-4B61-AE28-729BEED5A8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C9141CA-11EA-4A2E-B770-CCA88F0694C5}"/>
              </a:ext>
            </a:extLst>
          </p:cNvPr>
          <p:cNvSpPr>
            <a:spLocks noGrp="1"/>
          </p:cNvSpPr>
          <p:nvPr>
            <p:ph type="dt" sz="half" idx="10"/>
          </p:nvPr>
        </p:nvSpPr>
        <p:spPr/>
        <p:txBody>
          <a:bodyPr/>
          <a:lstStyle/>
          <a:p>
            <a:fld id="{DFA66334-E3F3-4AD4-AC8A-CBB0D5F7E872}" type="datetime1">
              <a:rPr lang="en-GB" smtClean="0"/>
              <a:t>12/05/2023</a:t>
            </a:fld>
            <a:endParaRPr lang="en-GB"/>
          </a:p>
        </p:txBody>
      </p:sp>
      <p:sp>
        <p:nvSpPr>
          <p:cNvPr id="5" name="Footer Placeholder 4">
            <a:extLst>
              <a:ext uri="{FF2B5EF4-FFF2-40B4-BE49-F238E27FC236}">
                <a16:creationId xmlns:a16="http://schemas.microsoft.com/office/drawing/2014/main" id="{1CCEA804-9621-4BA7-B621-08E92BA6EF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FA7ED5-6ECE-47F3-B134-D56AAB2B08AC}"/>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1289400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68CBD-59F5-42FC-8F34-2BC6C844FD6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5287BE-E369-4E90-BA30-2DDE23A753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01E9B4-9D31-4D5D-8888-7D047FF0DE10}"/>
              </a:ext>
            </a:extLst>
          </p:cNvPr>
          <p:cNvSpPr>
            <a:spLocks noGrp="1"/>
          </p:cNvSpPr>
          <p:nvPr>
            <p:ph type="dt" sz="half" idx="10"/>
          </p:nvPr>
        </p:nvSpPr>
        <p:spPr/>
        <p:txBody>
          <a:bodyPr/>
          <a:lstStyle/>
          <a:p>
            <a:fld id="{C3BB75F8-F074-4FD8-A239-E4360D1E41EA}" type="datetime1">
              <a:rPr lang="en-GB" smtClean="0"/>
              <a:t>12/05/2023</a:t>
            </a:fld>
            <a:endParaRPr lang="en-GB"/>
          </a:p>
        </p:txBody>
      </p:sp>
      <p:sp>
        <p:nvSpPr>
          <p:cNvPr id="5" name="Footer Placeholder 4">
            <a:extLst>
              <a:ext uri="{FF2B5EF4-FFF2-40B4-BE49-F238E27FC236}">
                <a16:creationId xmlns:a16="http://schemas.microsoft.com/office/drawing/2014/main" id="{BB8118E0-D3E9-44A3-8487-8E8AD4E624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AB8E64-5CC7-4D1B-8D8E-A8C543AAEDE1}"/>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1537549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A05C3-491A-4541-8EA5-479947DA59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4ED765-093E-4E44-BA5A-BF11566682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768BAD-6C61-4AF5-BA36-34691CCCBA40}"/>
              </a:ext>
            </a:extLst>
          </p:cNvPr>
          <p:cNvSpPr>
            <a:spLocks noGrp="1"/>
          </p:cNvSpPr>
          <p:nvPr>
            <p:ph type="dt" sz="half" idx="10"/>
          </p:nvPr>
        </p:nvSpPr>
        <p:spPr/>
        <p:txBody>
          <a:bodyPr/>
          <a:lstStyle/>
          <a:p>
            <a:fld id="{7BB0EC57-4F45-41CE-AC57-5732AFD6D542}" type="datetime1">
              <a:rPr lang="en-GB" smtClean="0"/>
              <a:t>12/05/2023</a:t>
            </a:fld>
            <a:endParaRPr lang="en-GB"/>
          </a:p>
        </p:txBody>
      </p:sp>
      <p:sp>
        <p:nvSpPr>
          <p:cNvPr id="5" name="Footer Placeholder 4">
            <a:extLst>
              <a:ext uri="{FF2B5EF4-FFF2-40B4-BE49-F238E27FC236}">
                <a16:creationId xmlns:a16="http://schemas.microsoft.com/office/drawing/2014/main" id="{F1F5C16B-D1B5-420C-AABD-72B4A2A3B7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08249F-BD38-4A89-A8BD-600399D08B43}"/>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2225493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8B555-FED5-497B-A171-8E2DB5D651A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96E0B36-F7EE-47D9-AC25-3A1C78F1D1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306312A-2AEB-4960-8BA1-92D56E1E0F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3DA0885-0332-4C4F-839A-3A5EBF97C269}"/>
              </a:ext>
            </a:extLst>
          </p:cNvPr>
          <p:cNvSpPr>
            <a:spLocks noGrp="1"/>
          </p:cNvSpPr>
          <p:nvPr>
            <p:ph type="dt" sz="half" idx="10"/>
          </p:nvPr>
        </p:nvSpPr>
        <p:spPr/>
        <p:txBody>
          <a:bodyPr/>
          <a:lstStyle/>
          <a:p>
            <a:fld id="{1FEF602E-90F4-4D8B-8BDC-03C7D6B107AF}" type="datetime1">
              <a:rPr lang="en-GB" smtClean="0"/>
              <a:t>12/05/2023</a:t>
            </a:fld>
            <a:endParaRPr lang="en-GB"/>
          </a:p>
        </p:txBody>
      </p:sp>
      <p:sp>
        <p:nvSpPr>
          <p:cNvPr id="6" name="Footer Placeholder 5">
            <a:extLst>
              <a:ext uri="{FF2B5EF4-FFF2-40B4-BE49-F238E27FC236}">
                <a16:creationId xmlns:a16="http://schemas.microsoft.com/office/drawing/2014/main" id="{BA29992C-0F3B-4721-93BC-9F5AE26B47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2C15FF-044B-46DF-886F-8D2065DBED6C}"/>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1506496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5F311-C613-47B5-A613-AB39D9C7ACD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4AB930A-D530-4DFC-A175-68748097E1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77C3CC-4976-4E11-A4DE-434E9CC185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B26CFAA-A2E6-4606-86CD-2D038E4CC9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A65825-4661-4D04-A96D-1B2D4FB78B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B5A186D-D3F1-41C8-A429-BAD13FF8D580}"/>
              </a:ext>
            </a:extLst>
          </p:cNvPr>
          <p:cNvSpPr>
            <a:spLocks noGrp="1"/>
          </p:cNvSpPr>
          <p:nvPr>
            <p:ph type="dt" sz="half" idx="10"/>
          </p:nvPr>
        </p:nvSpPr>
        <p:spPr/>
        <p:txBody>
          <a:bodyPr/>
          <a:lstStyle/>
          <a:p>
            <a:fld id="{0BF8D2C3-FACA-493A-ABEA-87856B370E21}" type="datetime1">
              <a:rPr lang="en-GB" smtClean="0"/>
              <a:t>12/05/2023</a:t>
            </a:fld>
            <a:endParaRPr lang="en-GB"/>
          </a:p>
        </p:txBody>
      </p:sp>
      <p:sp>
        <p:nvSpPr>
          <p:cNvPr id="8" name="Footer Placeholder 7">
            <a:extLst>
              <a:ext uri="{FF2B5EF4-FFF2-40B4-BE49-F238E27FC236}">
                <a16:creationId xmlns:a16="http://schemas.microsoft.com/office/drawing/2014/main" id="{55805510-CA97-42C8-B696-30171B6B75F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D6CEE85-D369-4770-B7EA-66BB83AD20D9}"/>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1664138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CFE52-F255-4328-B0E2-30995DC23F1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B3FA442-4C8F-4D3C-8D90-B54BF8076551}"/>
              </a:ext>
            </a:extLst>
          </p:cNvPr>
          <p:cNvSpPr>
            <a:spLocks noGrp="1"/>
          </p:cNvSpPr>
          <p:nvPr>
            <p:ph type="dt" sz="half" idx="10"/>
          </p:nvPr>
        </p:nvSpPr>
        <p:spPr/>
        <p:txBody>
          <a:bodyPr/>
          <a:lstStyle/>
          <a:p>
            <a:fld id="{FA1E7086-3C50-46EC-B8FF-347159A35E6D}" type="datetime1">
              <a:rPr lang="en-GB" smtClean="0"/>
              <a:t>12/05/2023</a:t>
            </a:fld>
            <a:endParaRPr lang="en-GB"/>
          </a:p>
        </p:txBody>
      </p:sp>
      <p:sp>
        <p:nvSpPr>
          <p:cNvPr id="4" name="Footer Placeholder 3">
            <a:extLst>
              <a:ext uri="{FF2B5EF4-FFF2-40B4-BE49-F238E27FC236}">
                <a16:creationId xmlns:a16="http://schemas.microsoft.com/office/drawing/2014/main" id="{71DFF7B7-57B0-42AC-BC59-69B925674B1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0AE72C-5C1A-4A4A-B5AA-1A191F47885E}"/>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2182198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66DD6F-2BC4-4868-B7A9-9F5A40977150}"/>
              </a:ext>
            </a:extLst>
          </p:cNvPr>
          <p:cNvSpPr>
            <a:spLocks noGrp="1"/>
          </p:cNvSpPr>
          <p:nvPr>
            <p:ph type="dt" sz="half" idx="10"/>
          </p:nvPr>
        </p:nvSpPr>
        <p:spPr/>
        <p:txBody>
          <a:bodyPr/>
          <a:lstStyle/>
          <a:p>
            <a:fld id="{EB985245-5DF9-46F4-9666-747E5B515BF1}" type="datetime1">
              <a:rPr lang="en-GB" smtClean="0"/>
              <a:t>12/05/2023</a:t>
            </a:fld>
            <a:endParaRPr lang="en-GB"/>
          </a:p>
        </p:txBody>
      </p:sp>
      <p:sp>
        <p:nvSpPr>
          <p:cNvPr id="3" name="Footer Placeholder 2">
            <a:extLst>
              <a:ext uri="{FF2B5EF4-FFF2-40B4-BE49-F238E27FC236}">
                <a16:creationId xmlns:a16="http://schemas.microsoft.com/office/drawing/2014/main" id="{167DE4A5-0C75-4C60-89A4-8F02FDFF5CF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E69C53A-78A2-480B-A2C5-6F1A6DD94CCC}"/>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4234632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DCFB3-EA73-4851-9B5A-85430F3BB8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752CBE8-82C7-406A-B744-B286086EEE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1DE9A8-D356-480E-97B4-3BD975761F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FEDDDC-5253-4087-8484-95A37D4EB1D3}"/>
              </a:ext>
            </a:extLst>
          </p:cNvPr>
          <p:cNvSpPr>
            <a:spLocks noGrp="1"/>
          </p:cNvSpPr>
          <p:nvPr>
            <p:ph type="dt" sz="half" idx="10"/>
          </p:nvPr>
        </p:nvSpPr>
        <p:spPr/>
        <p:txBody>
          <a:bodyPr/>
          <a:lstStyle/>
          <a:p>
            <a:fld id="{D1459A52-441B-4475-AD82-28920DAD9D10}" type="datetime1">
              <a:rPr lang="en-GB" smtClean="0"/>
              <a:t>12/05/2023</a:t>
            </a:fld>
            <a:endParaRPr lang="en-GB"/>
          </a:p>
        </p:txBody>
      </p:sp>
      <p:sp>
        <p:nvSpPr>
          <p:cNvPr id="6" name="Footer Placeholder 5">
            <a:extLst>
              <a:ext uri="{FF2B5EF4-FFF2-40B4-BE49-F238E27FC236}">
                <a16:creationId xmlns:a16="http://schemas.microsoft.com/office/drawing/2014/main" id="{7FA81BC3-387C-4CF5-AECC-155901DD0B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FAA8B7-239D-4195-8231-225B9ACB3060}"/>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2955457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9F57C-44C7-48B3-9C73-9869D7F049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5E35545-87EB-41EB-9393-CB1EE23191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9051CD5-819C-4ABA-B559-79A961D1DB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78E99-D573-4527-9CBD-4C5E9B83F0F5}"/>
              </a:ext>
            </a:extLst>
          </p:cNvPr>
          <p:cNvSpPr>
            <a:spLocks noGrp="1"/>
          </p:cNvSpPr>
          <p:nvPr>
            <p:ph type="dt" sz="half" idx="10"/>
          </p:nvPr>
        </p:nvSpPr>
        <p:spPr/>
        <p:txBody>
          <a:bodyPr/>
          <a:lstStyle/>
          <a:p>
            <a:fld id="{0D5D3115-9412-4A10-800A-898EAC8728B7}" type="datetime1">
              <a:rPr lang="en-GB" smtClean="0"/>
              <a:t>12/05/2023</a:t>
            </a:fld>
            <a:endParaRPr lang="en-GB"/>
          </a:p>
        </p:txBody>
      </p:sp>
      <p:sp>
        <p:nvSpPr>
          <p:cNvPr id="6" name="Footer Placeholder 5">
            <a:extLst>
              <a:ext uri="{FF2B5EF4-FFF2-40B4-BE49-F238E27FC236}">
                <a16:creationId xmlns:a16="http://schemas.microsoft.com/office/drawing/2014/main" id="{85C159F7-3639-4E5F-8E90-D8AA87F0E8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CA3288-CB6B-4F09-B78F-695D89491DE3}"/>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353623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58736-5069-420A-9877-84719375746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1F90BF9-AEFA-477B-BCBB-54FCE61450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D01378-934A-484A-AE23-8B44BECF611E}"/>
              </a:ext>
            </a:extLst>
          </p:cNvPr>
          <p:cNvSpPr>
            <a:spLocks noGrp="1"/>
          </p:cNvSpPr>
          <p:nvPr>
            <p:ph type="dt" sz="half" idx="10"/>
          </p:nvPr>
        </p:nvSpPr>
        <p:spPr/>
        <p:txBody>
          <a:bodyPr/>
          <a:lstStyle/>
          <a:p>
            <a:fld id="{E527889B-846B-4711-B61D-F1B4BF34CF31}" type="datetime1">
              <a:rPr lang="en-GB" smtClean="0"/>
              <a:t>12/05/2023</a:t>
            </a:fld>
            <a:endParaRPr lang="en-GB"/>
          </a:p>
        </p:txBody>
      </p:sp>
      <p:sp>
        <p:nvSpPr>
          <p:cNvPr id="5" name="Footer Placeholder 4">
            <a:extLst>
              <a:ext uri="{FF2B5EF4-FFF2-40B4-BE49-F238E27FC236}">
                <a16:creationId xmlns:a16="http://schemas.microsoft.com/office/drawing/2014/main" id="{A33E3E73-7BD5-4B40-BC8E-BD8ADAA384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0B2D7C-8D2C-4348-A0F9-BF6C276B7601}"/>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877963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E526B-BA3D-51E3-F881-6DF13A9AF3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98BC33-D1C5-6007-9479-59CDA6019D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E82543C-330D-639A-D2E4-D91F4A16B0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B123A2E-27C8-C5EB-251E-8B66CB2784AD}"/>
              </a:ext>
            </a:extLst>
          </p:cNvPr>
          <p:cNvSpPr>
            <a:spLocks noGrp="1"/>
          </p:cNvSpPr>
          <p:nvPr>
            <p:ph type="dt" sz="half" idx="10"/>
          </p:nvPr>
        </p:nvSpPr>
        <p:spPr/>
        <p:txBody>
          <a:bodyPr/>
          <a:lstStyle/>
          <a:p>
            <a:fld id="{CB557468-B07E-4DAC-9D43-E901424B776C}" type="datetimeFigureOut">
              <a:rPr lang="en-GB" smtClean="0"/>
              <a:t>12/05/2023</a:t>
            </a:fld>
            <a:endParaRPr lang="en-GB"/>
          </a:p>
        </p:txBody>
      </p:sp>
      <p:sp>
        <p:nvSpPr>
          <p:cNvPr id="6" name="Footer Placeholder 5">
            <a:extLst>
              <a:ext uri="{FF2B5EF4-FFF2-40B4-BE49-F238E27FC236}">
                <a16:creationId xmlns:a16="http://schemas.microsoft.com/office/drawing/2014/main" id="{A7F25B28-C830-27DF-7F31-85F2F0A2ACF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6B24E8-CDC8-1D83-D686-6AF49AAB0B50}"/>
              </a:ext>
            </a:extLst>
          </p:cNvPr>
          <p:cNvSpPr>
            <a:spLocks noGrp="1"/>
          </p:cNvSpPr>
          <p:nvPr>
            <p:ph type="sldNum" sz="quarter" idx="12"/>
          </p:nvPr>
        </p:nvSpPr>
        <p:spPr/>
        <p:txBody>
          <a:bodyPr/>
          <a:lstStyle/>
          <a:p>
            <a:fld id="{B157622E-B3DE-4DA2-93BB-688BD1BD01D8}" type="slidenum">
              <a:rPr lang="en-GB" smtClean="0"/>
              <a:t>‹#›</a:t>
            </a:fld>
            <a:endParaRPr lang="en-GB"/>
          </a:p>
        </p:txBody>
      </p:sp>
    </p:spTree>
    <p:extLst>
      <p:ext uri="{BB962C8B-B14F-4D97-AF65-F5344CB8AC3E}">
        <p14:creationId xmlns:p14="http://schemas.microsoft.com/office/powerpoint/2010/main" val="2663855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374099-E20C-43A6-8BC4-841FC80AEA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47F69B6-C3F0-4037-8AD1-80930DBF3B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669753-543C-43E4-871D-362D629F1689}"/>
              </a:ext>
            </a:extLst>
          </p:cNvPr>
          <p:cNvSpPr>
            <a:spLocks noGrp="1"/>
          </p:cNvSpPr>
          <p:nvPr>
            <p:ph type="dt" sz="half" idx="10"/>
          </p:nvPr>
        </p:nvSpPr>
        <p:spPr/>
        <p:txBody>
          <a:bodyPr/>
          <a:lstStyle/>
          <a:p>
            <a:fld id="{6379136C-BBD2-4EB6-AC3F-D0D6ED250303}" type="datetime1">
              <a:rPr lang="en-GB" smtClean="0"/>
              <a:t>12/05/2023</a:t>
            </a:fld>
            <a:endParaRPr lang="en-GB"/>
          </a:p>
        </p:txBody>
      </p:sp>
      <p:sp>
        <p:nvSpPr>
          <p:cNvPr id="5" name="Footer Placeholder 4">
            <a:extLst>
              <a:ext uri="{FF2B5EF4-FFF2-40B4-BE49-F238E27FC236}">
                <a16:creationId xmlns:a16="http://schemas.microsoft.com/office/drawing/2014/main" id="{A6D2E91D-DCD1-4FE2-B297-6A97996E95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FBF12A-80C6-464B-A135-8A275BA57077}"/>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3737728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F4DCF-51BF-6B96-5070-CA78662C111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2DAB02-7B0A-1151-B015-20DBE64429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488CBC-1583-5348-672D-90CFD30AA2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9831E20-1FBF-0578-01FC-BBB734F138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73E170-CD30-1C04-4469-6446406023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71A97D8-9928-6A4B-A66C-3932471C53A7}"/>
              </a:ext>
            </a:extLst>
          </p:cNvPr>
          <p:cNvSpPr>
            <a:spLocks noGrp="1"/>
          </p:cNvSpPr>
          <p:nvPr>
            <p:ph type="dt" sz="half" idx="10"/>
          </p:nvPr>
        </p:nvSpPr>
        <p:spPr/>
        <p:txBody>
          <a:bodyPr/>
          <a:lstStyle/>
          <a:p>
            <a:fld id="{CB557468-B07E-4DAC-9D43-E901424B776C}" type="datetimeFigureOut">
              <a:rPr lang="en-GB" smtClean="0"/>
              <a:t>12/05/2023</a:t>
            </a:fld>
            <a:endParaRPr lang="en-GB"/>
          </a:p>
        </p:txBody>
      </p:sp>
      <p:sp>
        <p:nvSpPr>
          <p:cNvPr id="8" name="Footer Placeholder 7">
            <a:extLst>
              <a:ext uri="{FF2B5EF4-FFF2-40B4-BE49-F238E27FC236}">
                <a16:creationId xmlns:a16="http://schemas.microsoft.com/office/drawing/2014/main" id="{AB26F63A-A532-C077-E77C-BB352A04468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D16D391-D97E-7EEC-6F86-F1DF7C62E6C1}"/>
              </a:ext>
            </a:extLst>
          </p:cNvPr>
          <p:cNvSpPr>
            <a:spLocks noGrp="1"/>
          </p:cNvSpPr>
          <p:nvPr>
            <p:ph type="sldNum" sz="quarter" idx="12"/>
          </p:nvPr>
        </p:nvSpPr>
        <p:spPr/>
        <p:txBody>
          <a:bodyPr/>
          <a:lstStyle/>
          <a:p>
            <a:fld id="{B157622E-B3DE-4DA2-93BB-688BD1BD01D8}" type="slidenum">
              <a:rPr lang="en-GB" smtClean="0"/>
              <a:t>‹#›</a:t>
            </a:fld>
            <a:endParaRPr lang="en-GB"/>
          </a:p>
        </p:txBody>
      </p:sp>
    </p:spTree>
    <p:extLst>
      <p:ext uri="{BB962C8B-B14F-4D97-AF65-F5344CB8AC3E}">
        <p14:creationId xmlns:p14="http://schemas.microsoft.com/office/powerpoint/2010/main" val="2338759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4E7FC-1C6C-85AC-61A8-9D271E06E28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F32E614-8180-01D7-68D2-21C369BFD5D0}"/>
              </a:ext>
            </a:extLst>
          </p:cNvPr>
          <p:cNvSpPr>
            <a:spLocks noGrp="1"/>
          </p:cNvSpPr>
          <p:nvPr>
            <p:ph type="dt" sz="half" idx="10"/>
          </p:nvPr>
        </p:nvSpPr>
        <p:spPr/>
        <p:txBody>
          <a:bodyPr/>
          <a:lstStyle/>
          <a:p>
            <a:fld id="{CB557468-B07E-4DAC-9D43-E901424B776C}" type="datetimeFigureOut">
              <a:rPr lang="en-GB" smtClean="0"/>
              <a:t>12/05/2023</a:t>
            </a:fld>
            <a:endParaRPr lang="en-GB"/>
          </a:p>
        </p:txBody>
      </p:sp>
      <p:sp>
        <p:nvSpPr>
          <p:cNvPr id="4" name="Footer Placeholder 3">
            <a:extLst>
              <a:ext uri="{FF2B5EF4-FFF2-40B4-BE49-F238E27FC236}">
                <a16:creationId xmlns:a16="http://schemas.microsoft.com/office/drawing/2014/main" id="{73FB5837-DD6E-CEE8-3571-E864F03D8A1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716EE79-2AD0-1E31-BB8C-98B9ED2BD216}"/>
              </a:ext>
            </a:extLst>
          </p:cNvPr>
          <p:cNvSpPr>
            <a:spLocks noGrp="1"/>
          </p:cNvSpPr>
          <p:nvPr>
            <p:ph type="sldNum" sz="quarter" idx="12"/>
          </p:nvPr>
        </p:nvSpPr>
        <p:spPr/>
        <p:txBody>
          <a:bodyPr/>
          <a:lstStyle/>
          <a:p>
            <a:fld id="{B157622E-B3DE-4DA2-93BB-688BD1BD01D8}" type="slidenum">
              <a:rPr lang="en-GB" smtClean="0"/>
              <a:t>‹#›</a:t>
            </a:fld>
            <a:endParaRPr lang="en-GB"/>
          </a:p>
        </p:txBody>
      </p:sp>
    </p:spTree>
    <p:extLst>
      <p:ext uri="{BB962C8B-B14F-4D97-AF65-F5344CB8AC3E}">
        <p14:creationId xmlns:p14="http://schemas.microsoft.com/office/powerpoint/2010/main" val="1225052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CC6F2-1D72-6DF6-80CD-E4DB247189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61F92EB-2393-4406-C0FC-8B1FF9D2C0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A7028B1-4B58-310B-4883-E14B7F6731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9D4ECB-BE38-CE83-DE6C-ABF503DFB7CC}"/>
              </a:ext>
            </a:extLst>
          </p:cNvPr>
          <p:cNvSpPr>
            <a:spLocks noGrp="1"/>
          </p:cNvSpPr>
          <p:nvPr>
            <p:ph type="dt" sz="half" idx="10"/>
          </p:nvPr>
        </p:nvSpPr>
        <p:spPr/>
        <p:txBody>
          <a:bodyPr/>
          <a:lstStyle/>
          <a:p>
            <a:fld id="{CB557468-B07E-4DAC-9D43-E901424B776C}" type="datetimeFigureOut">
              <a:rPr lang="en-GB" smtClean="0"/>
              <a:t>12/05/2023</a:t>
            </a:fld>
            <a:endParaRPr lang="en-GB"/>
          </a:p>
        </p:txBody>
      </p:sp>
      <p:sp>
        <p:nvSpPr>
          <p:cNvPr id="6" name="Footer Placeholder 5">
            <a:extLst>
              <a:ext uri="{FF2B5EF4-FFF2-40B4-BE49-F238E27FC236}">
                <a16:creationId xmlns:a16="http://schemas.microsoft.com/office/drawing/2014/main" id="{5E1DF0FC-B518-CAFC-EE18-01F88A828D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08F60E-3135-66CB-7C26-6E1563C61C8B}"/>
              </a:ext>
            </a:extLst>
          </p:cNvPr>
          <p:cNvSpPr>
            <a:spLocks noGrp="1"/>
          </p:cNvSpPr>
          <p:nvPr>
            <p:ph type="sldNum" sz="quarter" idx="12"/>
          </p:nvPr>
        </p:nvSpPr>
        <p:spPr/>
        <p:txBody>
          <a:bodyPr/>
          <a:lstStyle/>
          <a:p>
            <a:fld id="{B157622E-B3DE-4DA2-93BB-688BD1BD01D8}" type="slidenum">
              <a:rPr lang="en-GB" smtClean="0"/>
              <a:t>‹#›</a:t>
            </a:fld>
            <a:endParaRPr lang="en-GB"/>
          </a:p>
        </p:txBody>
      </p:sp>
    </p:spTree>
    <p:extLst>
      <p:ext uri="{BB962C8B-B14F-4D97-AF65-F5344CB8AC3E}">
        <p14:creationId xmlns:p14="http://schemas.microsoft.com/office/powerpoint/2010/main" val="1935797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CBD20-DED1-9814-FF7E-A9E81690EC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4A5068F-26E1-94B7-454E-D9D8E43BE3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E9F1578-F0CE-BCD4-A924-3A3CACD3B3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DDBF5F-5324-C570-5AA0-6848D46700D8}"/>
              </a:ext>
            </a:extLst>
          </p:cNvPr>
          <p:cNvSpPr>
            <a:spLocks noGrp="1"/>
          </p:cNvSpPr>
          <p:nvPr>
            <p:ph type="dt" sz="half" idx="10"/>
          </p:nvPr>
        </p:nvSpPr>
        <p:spPr/>
        <p:txBody>
          <a:bodyPr/>
          <a:lstStyle/>
          <a:p>
            <a:fld id="{CB557468-B07E-4DAC-9D43-E901424B776C}" type="datetimeFigureOut">
              <a:rPr lang="en-GB" smtClean="0"/>
              <a:t>12/05/2023</a:t>
            </a:fld>
            <a:endParaRPr lang="en-GB"/>
          </a:p>
        </p:txBody>
      </p:sp>
      <p:sp>
        <p:nvSpPr>
          <p:cNvPr id="6" name="Footer Placeholder 5">
            <a:extLst>
              <a:ext uri="{FF2B5EF4-FFF2-40B4-BE49-F238E27FC236}">
                <a16:creationId xmlns:a16="http://schemas.microsoft.com/office/drawing/2014/main" id="{1F890A54-3FAB-12ED-6AD8-73A4F8619B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C5E3EC-2414-BAFA-6A84-05CF63A5970B}"/>
              </a:ext>
            </a:extLst>
          </p:cNvPr>
          <p:cNvSpPr>
            <a:spLocks noGrp="1"/>
          </p:cNvSpPr>
          <p:nvPr>
            <p:ph type="sldNum" sz="quarter" idx="12"/>
          </p:nvPr>
        </p:nvSpPr>
        <p:spPr/>
        <p:txBody>
          <a:bodyPr/>
          <a:lstStyle/>
          <a:p>
            <a:fld id="{B157622E-B3DE-4DA2-93BB-688BD1BD01D8}" type="slidenum">
              <a:rPr lang="en-GB" smtClean="0"/>
              <a:t>‹#›</a:t>
            </a:fld>
            <a:endParaRPr lang="en-GB"/>
          </a:p>
        </p:txBody>
      </p:sp>
    </p:spTree>
    <p:extLst>
      <p:ext uri="{BB962C8B-B14F-4D97-AF65-F5344CB8AC3E}">
        <p14:creationId xmlns:p14="http://schemas.microsoft.com/office/powerpoint/2010/main" val="4192273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70331-E6C2-98C6-7A8A-2361AEF2A9A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3D52ED-D575-61A1-E468-3363526ADD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B0CA86-0D08-8A55-D658-3A1B285A781D}"/>
              </a:ext>
            </a:extLst>
          </p:cNvPr>
          <p:cNvSpPr>
            <a:spLocks noGrp="1"/>
          </p:cNvSpPr>
          <p:nvPr>
            <p:ph type="dt" sz="half" idx="10"/>
          </p:nvPr>
        </p:nvSpPr>
        <p:spPr/>
        <p:txBody>
          <a:bodyPr/>
          <a:lstStyle/>
          <a:p>
            <a:fld id="{CB557468-B07E-4DAC-9D43-E901424B776C}" type="datetimeFigureOut">
              <a:rPr lang="en-GB" smtClean="0"/>
              <a:t>12/05/2023</a:t>
            </a:fld>
            <a:endParaRPr lang="en-GB"/>
          </a:p>
        </p:txBody>
      </p:sp>
      <p:sp>
        <p:nvSpPr>
          <p:cNvPr id="5" name="Footer Placeholder 4">
            <a:extLst>
              <a:ext uri="{FF2B5EF4-FFF2-40B4-BE49-F238E27FC236}">
                <a16:creationId xmlns:a16="http://schemas.microsoft.com/office/drawing/2014/main" id="{A9834252-871D-60AA-FA58-83C75B9894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9F1370-109D-B319-2724-DF03C3AA8A95}"/>
              </a:ext>
            </a:extLst>
          </p:cNvPr>
          <p:cNvSpPr>
            <a:spLocks noGrp="1"/>
          </p:cNvSpPr>
          <p:nvPr>
            <p:ph type="sldNum" sz="quarter" idx="12"/>
          </p:nvPr>
        </p:nvSpPr>
        <p:spPr/>
        <p:txBody>
          <a:bodyPr/>
          <a:lstStyle/>
          <a:p>
            <a:fld id="{B157622E-B3DE-4DA2-93BB-688BD1BD01D8}" type="slidenum">
              <a:rPr lang="en-GB" smtClean="0"/>
              <a:t>‹#›</a:t>
            </a:fld>
            <a:endParaRPr lang="en-GB"/>
          </a:p>
        </p:txBody>
      </p:sp>
    </p:spTree>
    <p:extLst>
      <p:ext uri="{BB962C8B-B14F-4D97-AF65-F5344CB8AC3E}">
        <p14:creationId xmlns:p14="http://schemas.microsoft.com/office/powerpoint/2010/main" val="2085861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05FD91-F3CF-350D-B8FD-9B1294BB283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E98AC1-10A9-FA31-8C6B-9F9D15A7D7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582D14-73DA-9436-0006-C5EFFFAAD9F9}"/>
              </a:ext>
            </a:extLst>
          </p:cNvPr>
          <p:cNvSpPr>
            <a:spLocks noGrp="1"/>
          </p:cNvSpPr>
          <p:nvPr>
            <p:ph type="dt" sz="half" idx="10"/>
          </p:nvPr>
        </p:nvSpPr>
        <p:spPr/>
        <p:txBody>
          <a:bodyPr/>
          <a:lstStyle/>
          <a:p>
            <a:fld id="{CB557468-B07E-4DAC-9D43-E901424B776C}" type="datetimeFigureOut">
              <a:rPr lang="en-GB" smtClean="0"/>
              <a:t>12/05/2023</a:t>
            </a:fld>
            <a:endParaRPr lang="en-GB"/>
          </a:p>
        </p:txBody>
      </p:sp>
      <p:sp>
        <p:nvSpPr>
          <p:cNvPr id="5" name="Footer Placeholder 4">
            <a:extLst>
              <a:ext uri="{FF2B5EF4-FFF2-40B4-BE49-F238E27FC236}">
                <a16:creationId xmlns:a16="http://schemas.microsoft.com/office/drawing/2014/main" id="{0C18179E-D977-1CC7-0463-3E03996C9B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FF598A-6FE5-44CF-748B-D10F89AAE137}"/>
              </a:ext>
            </a:extLst>
          </p:cNvPr>
          <p:cNvSpPr>
            <a:spLocks noGrp="1"/>
          </p:cNvSpPr>
          <p:nvPr>
            <p:ph type="sldNum" sz="quarter" idx="12"/>
          </p:nvPr>
        </p:nvSpPr>
        <p:spPr/>
        <p:txBody>
          <a:bodyPr/>
          <a:lstStyle/>
          <a:p>
            <a:fld id="{B157622E-B3DE-4DA2-93BB-688BD1BD01D8}" type="slidenum">
              <a:rPr lang="en-GB" smtClean="0"/>
              <a:t>‹#›</a:t>
            </a:fld>
            <a:endParaRPr lang="en-GB"/>
          </a:p>
        </p:txBody>
      </p:sp>
    </p:spTree>
    <p:extLst>
      <p:ext uri="{BB962C8B-B14F-4D97-AF65-F5344CB8AC3E}">
        <p14:creationId xmlns:p14="http://schemas.microsoft.com/office/powerpoint/2010/main" val="912586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68CBD-59F5-42FC-8F34-2BC6C844FD6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5287BE-E369-4E90-BA30-2DDE23A753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01E9B4-9D31-4D5D-8888-7D047FF0DE10}"/>
              </a:ext>
            </a:extLst>
          </p:cNvPr>
          <p:cNvSpPr>
            <a:spLocks noGrp="1"/>
          </p:cNvSpPr>
          <p:nvPr>
            <p:ph type="dt" sz="half" idx="10"/>
          </p:nvPr>
        </p:nvSpPr>
        <p:spPr/>
        <p:txBody>
          <a:bodyPr/>
          <a:lstStyle/>
          <a:p>
            <a:fld id="{C3BB75F8-F074-4FD8-A239-E4360D1E41EA}" type="datetime1">
              <a:rPr lang="en-GB" smtClean="0"/>
              <a:t>12/05/2023</a:t>
            </a:fld>
            <a:endParaRPr lang="en-GB"/>
          </a:p>
        </p:txBody>
      </p:sp>
      <p:sp>
        <p:nvSpPr>
          <p:cNvPr id="5" name="Footer Placeholder 4">
            <a:extLst>
              <a:ext uri="{FF2B5EF4-FFF2-40B4-BE49-F238E27FC236}">
                <a16:creationId xmlns:a16="http://schemas.microsoft.com/office/drawing/2014/main" id="{BB8118E0-D3E9-44A3-8487-8E8AD4E624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AB8E64-5CC7-4D1B-8D8E-A8C543AAEDE1}"/>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116054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E741F4-95A7-4A77-B3A6-5984FB9FE0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D28C57-A811-0E5F-72B8-003F16F0FF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D3B90B-B906-C52B-124D-9114F5B836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557468-B07E-4DAC-9D43-E901424B776C}" type="datetimeFigureOut">
              <a:rPr lang="en-GB" smtClean="0"/>
              <a:t>12/05/2023</a:t>
            </a:fld>
            <a:endParaRPr lang="en-GB"/>
          </a:p>
        </p:txBody>
      </p:sp>
      <p:sp>
        <p:nvSpPr>
          <p:cNvPr id="5" name="Footer Placeholder 4">
            <a:extLst>
              <a:ext uri="{FF2B5EF4-FFF2-40B4-BE49-F238E27FC236}">
                <a16:creationId xmlns:a16="http://schemas.microsoft.com/office/drawing/2014/main" id="{42C061BE-59A4-0564-E62D-952F533C79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CEF1559-4C6A-6751-F146-7BF9A950D5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57622E-B3DE-4DA2-93BB-688BD1BD01D8}" type="slidenum">
              <a:rPr lang="en-GB" smtClean="0"/>
              <a:t>‹#›</a:t>
            </a:fld>
            <a:endParaRPr lang="en-GB"/>
          </a:p>
        </p:txBody>
      </p:sp>
    </p:spTree>
    <p:extLst>
      <p:ext uri="{BB962C8B-B14F-4D97-AF65-F5344CB8AC3E}">
        <p14:creationId xmlns:p14="http://schemas.microsoft.com/office/powerpoint/2010/main" val="176173682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60"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9BE21A-8932-453B-9A16-3144B9DF2A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74F6AC-3178-4DAF-8F36-FDC9633BA9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AEF0B9-A3D6-4A91-8AF0-2E7CB9DC1C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C5F7E4-1A96-48A0-A9BB-74490823C4D2}" type="datetime1">
              <a:rPr lang="en-GB" smtClean="0"/>
              <a:t>12/05/2023</a:t>
            </a:fld>
            <a:endParaRPr lang="en-GB"/>
          </a:p>
        </p:txBody>
      </p:sp>
      <p:sp>
        <p:nvSpPr>
          <p:cNvPr id="5" name="Footer Placeholder 4">
            <a:extLst>
              <a:ext uri="{FF2B5EF4-FFF2-40B4-BE49-F238E27FC236}">
                <a16:creationId xmlns:a16="http://schemas.microsoft.com/office/drawing/2014/main" id="{9EB40746-7555-470D-9C63-F8D25E6CA3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48CA7A8-54F6-4343-BB64-D9129F6DF0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56028F-813B-4E02-837E-17CD63D81F9F}" type="slidenum">
              <a:rPr lang="en-GB" smtClean="0"/>
              <a:t>‹#›</a:t>
            </a:fld>
            <a:endParaRPr lang="en-GB"/>
          </a:p>
        </p:txBody>
      </p:sp>
    </p:spTree>
    <p:extLst>
      <p:ext uri="{BB962C8B-B14F-4D97-AF65-F5344CB8AC3E}">
        <p14:creationId xmlns:p14="http://schemas.microsoft.com/office/powerpoint/2010/main" val="1654622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hyperlink" Target="mailto:research.group@cambridgeshire.gov.uk" TargetMode="External"/><Relationship Id="rId4" Type="http://schemas.openxmlformats.org/officeDocument/2006/relationships/image" Target="../media/image5.png"/><Relationship Id="rId9"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57.png"/></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59.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67.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68.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2.xml"/><Relationship Id="rId18" Type="http://schemas.openxmlformats.org/officeDocument/2006/relationships/image" Target="../media/image19.png"/><Relationship Id="rId26" Type="http://schemas.openxmlformats.org/officeDocument/2006/relationships/image" Target="../media/image24.svg"/><Relationship Id="rId3" Type="http://schemas.openxmlformats.org/officeDocument/2006/relationships/slide" Target="slide21.xml"/><Relationship Id="rId21" Type="http://schemas.openxmlformats.org/officeDocument/2006/relationships/slide" Target="slide31.xml"/><Relationship Id="rId7" Type="http://schemas.openxmlformats.org/officeDocument/2006/relationships/image" Target="../media/image13.svg"/><Relationship Id="rId12" Type="http://schemas.openxmlformats.org/officeDocument/2006/relationships/slide" Target="slide45.xml"/><Relationship Id="rId17" Type="http://schemas.openxmlformats.org/officeDocument/2006/relationships/slide" Target="slide33.xml"/><Relationship Id="rId25" Type="http://schemas.openxmlformats.org/officeDocument/2006/relationships/image" Target="../media/image23.png"/><Relationship Id="rId2" Type="http://schemas.openxmlformats.org/officeDocument/2006/relationships/notesSlide" Target="../notesSlides/notesSlide6.xml"/><Relationship Id="rId16" Type="http://schemas.openxmlformats.org/officeDocument/2006/relationships/image" Target="../media/image18.svg"/><Relationship Id="rId20" Type="http://schemas.openxmlformats.org/officeDocument/2006/relationships/slide" Target="slide32.xml"/><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5.svg"/><Relationship Id="rId24" Type="http://schemas.openxmlformats.org/officeDocument/2006/relationships/slide" Target="slide49.xml"/><Relationship Id="rId5" Type="http://schemas.openxmlformats.org/officeDocument/2006/relationships/slide" Target="slide10.xml"/><Relationship Id="rId15" Type="http://schemas.openxmlformats.org/officeDocument/2006/relationships/image" Target="../media/image17.png"/><Relationship Id="rId23" Type="http://schemas.openxmlformats.org/officeDocument/2006/relationships/image" Target="../media/image22.svg"/><Relationship Id="rId10" Type="http://schemas.openxmlformats.org/officeDocument/2006/relationships/image" Target="../media/image14.png"/><Relationship Id="rId19" Type="http://schemas.openxmlformats.org/officeDocument/2006/relationships/image" Target="../media/image20.svg"/><Relationship Id="rId4" Type="http://schemas.openxmlformats.org/officeDocument/2006/relationships/image" Target="../media/image11.png"/><Relationship Id="rId9" Type="http://schemas.openxmlformats.org/officeDocument/2006/relationships/slide" Target="slide44.xml"/><Relationship Id="rId14" Type="http://schemas.openxmlformats.org/officeDocument/2006/relationships/image" Target="../media/image16.png"/><Relationship Id="rId22" Type="http://schemas.openxmlformats.org/officeDocument/2006/relationships/image" Target="../media/image21.png"/><Relationship Id="rId27"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5.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838199" y="2208893"/>
            <a:ext cx="10439401" cy="2440214"/>
          </a:xfrm>
        </p:spPr>
        <p:txBody>
          <a:bodyPr vert="horz" lIns="91440" tIns="45720" rIns="91440" bIns="45720" rtlCol="0" anchor="b">
            <a:normAutofit fontScale="90000"/>
          </a:bodyPr>
          <a:lstStyle/>
          <a:p>
            <a:r>
              <a:rPr lang="en-GB" sz="4900">
                <a:effectLst/>
                <a:latin typeface="Segoe UI" panose="020B0502040204020203" pitchFamily="34" charset="0"/>
              </a:rPr>
              <a:t>Transport update: Cambridge and South Cambridgeshire</a:t>
            </a:r>
            <a:br>
              <a:rPr lang="en-GB">
                <a:effectLst/>
                <a:latin typeface="Segoe UI" panose="020B0502040204020203" pitchFamily="34" charset="0"/>
              </a:rPr>
            </a:br>
            <a:br>
              <a:rPr lang="en-US" sz="5400" b="1">
                <a:cs typeface="Calibri Light"/>
              </a:rPr>
            </a:br>
            <a:r>
              <a:rPr lang="en-US" sz="3200" b="1">
                <a:cs typeface="Calibri Light"/>
              </a:rPr>
              <a:t>COVID-19 transport impacts and recovery</a:t>
            </a:r>
            <a:endParaRPr lang="en-US" sz="5400" b="1" kern="1200">
              <a:latin typeface="+mj-lt"/>
              <a:cs typeface="Calibri Light"/>
            </a:endParaRPr>
          </a:p>
        </p:txBody>
      </p:sp>
      <p:sp>
        <p:nvSpPr>
          <p:cNvPr id="3" name="TextBox 2">
            <a:extLst>
              <a:ext uri="{FF2B5EF4-FFF2-40B4-BE49-F238E27FC236}">
                <a16:creationId xmlns:a16="http://schemas.microsoft.com/office/drawing/2014/main" id="{0145CA67-64CF-4EB4-8887-6ECB48DE38F3}"/>
              </a:ext>
            </a:extLst>
          </p:cNvPr>
          <p:cNvSpPr txBox="1"/>
          <p:nvPr/>
        </p:nvSpPr>
        <p:spPr>
          <a:xfrm>
            <a:off x="838199" y="5384878"/>
            <a:ext cx="7315200" cy="775494"/>
          </a:xfrm>
          <a:prstGeom prst="rect">
            <a:avLst/>
          </a:prstGeom>
        </p:spPr>
        <p:txBody>
          <a:bodyPr vert="horz" lIns="91440" tIns="45720" rIns="91440" bIns="45720" rtlCol="0" anchor="t">
            <a:normAutofit/>
          </a:bodyPr>
          <a:lstStyle/>
          <a:p>
            <a:pPr>
              <a:lnSpc>
                <a:spcPct val="90000"/>
              </a:lnSpc>
              <a:spcBef>
                <a:spcPts val="1000"/>
              </a:spcBef>
            </a:pPr>
            <a:r>
              <a:rPr lang="en-US" sz="1600" b="1"/>
              <a:t>April 2023</a:t>
            </a:r>
            <a:endParaRPr lang="en-US" sz="1600" b="1" kern="1200">
              <a:latin typeface="+mn-lt"/>
              <a:ea typeface="+mn-ea"/>
              <a:cs typeface="+mn-cs"/>
            </a:endParaRPr>
          </a:p>
          <a:p>
            <a:pPr>
              <a:lnSpc>
                <a:spcPct val="90000"/>
              </a:lnSpc>
              <a:spcBef>
                <a:spcPts val="1000"/>
              </a:spcBef>
            </a:pPr>
            <a:r>
              <a:rPr lang="en-US" sz="1600" b="1" kern="1200">
                <a:latin typeface="+mn-lt"/>
                <a:ea typeface="+mn-ea"/>
                <a:cs typeface="+mn-cs"/>
              </a:rPr>
              <a:t>Research Team, Cambridgeshire County Council</a:t>
            </a:r>
            <a:endParaRPr lang="en-US" sz="1600" b="1" kern="1200">
              <a:latin typeface="+mn-lt"/>
              <a:cs typeface="Calibri"/>
            </a:endParaRPr>
          </a:p>
        </p:txBody>
      </p:sp>
      <p:pic>
        <p:nvPicPr>
          <p:cNvPr id="4" name="Picture 3">
            <a:extLst>
              <a:ext uri="{FF2B5EF4-FFF2-40B4-BE49-F238E27FC236}">
                <a16:creationId xmlns:a16="http://schemas.microsoft.com/office/drawing/2014/main" id="{0371F944-83DC-43A0-9D4F-E4DF376ADB0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40435" y="192508"/>
            <a:ext cx="3746789" cy="824293"/>
          </a:xfrm>
          <a:prstGeom prst="rect">
            <a:avLst/>
          </a:prstGeom>
        </p:spPr>
      </p:pic>
      <p:sp>
        <p:nvSpPr>
          <p:cNvPr id="5" name="Slide Number Placeholder 4">
            <a:extLst>
              <a:ext uri="{FF2B5EF4-FFF2-40B4-BE49-F238E27FC236}">
                <a16:creationId xmlns:a16="http://schemas.microsoft.com/office/drawing/2014/main" id="{F68C85EC-CB0A-4DDE-B5D2-ECD489B97A7C}"/>
              </a:ext>
              <a:ext uri="{C183D7F6-B498-43B3-948B-1728B52AA6E4}">
                <adec:decorative xmlns:adec="http://schemas.microsoft.com/office/drawing/2017/decorative" val="1"/>
              </a:ext>
            </a:extLst>
          </p:cNvPr>
          <p:cNvSpPr>
            <a:spLocks noGrp="1"/>
          </p:cNvSpPr>
          <p:nvPr>
            <p:ph type="sldNum" sz="quarter" idx="12"/>
          </p:nvPr>
        </p:nvSpPr>
        <p:spPr>
          <a:xfrm>
            <a:off x="9448800" y="6492875"/>
            <a:ext cx="2743200" cy="365125"/>
          </a:xfrm>
        </p:spPr>
        <p:txBody>
          <a:bodyPr/>
          <a:lstStyle/>
          <a:p>
            <a:fld id="{AE56028F-813B-4E02-837E-17CD63D81F9F}" type="slidenum">
              <a:rPr lang="en-GB" smtClean="0"/>
              <a:t>1</a:t>
            </a:fld>
            <a:endParaRPr lang="en-GB"/>
          </a:p>
        </p:txBody>
      </p:sp>
    </p:spTree>
    <p:extLst>
      <p:ext uri="{BB962C8B-B14F-4D97-AF65-F5344CB8AC3E}">
        <p14:creationId xmlns:p14="http://schemas.microsoft.com/office/powerpoint/2010/main" val="4136080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a:bodyPr>
          <a:lstStyle/>
          <a:p>
            <a:pPr algn="ctr"/>
            <a:r>
              <a:rPr lang="en-GB" sz="5400" b="1">
                <a:solidFill>
                  <a:schemeClr val="bg1"/>
                </a:solidFill>
                <a:latin typeface="+mn-lt"/>
                <a:cs typeface="Calibri"/>
              </a:rPr>
              <a:t>Strategic Road Network</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1329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Strategic Road Network Monitoring Sites</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11</a:t>
            </a:fld>
            <a:endParaRPr lang="en-GB"/>
          </a:p>
        </p:txBody>
      </p:sp>
      <p:sp>
        <p:nvSpPr>
          <p:cNvPr id="17" name="TextBox 16">
            <a:extLst>
              <a:ext uri="{FF2B5EF4-FFF2-40B4-BE49-F238E27FC236}">
                <a16:creationId xmlns:a16="http://schemas.microsoft.com/office/drawing/2014/main" id="{0F0023AC-4649-27B4-98E7-FB0713E7416F}"/>
              </a:ext>
            </a:extLst>
          </p:cNvPr>
          <p:cNvSpPr txBox="1"/>
          <p:nvPr/>
        </p:nvSpPr>
        <p:spPr>
          <a:xfrm>
            <a:off x="423362" y="788975"/>
            <a:ext cx="5672638" cy="307777"/>
          </a:xfrm>
          <a:prstGeom prst="rect">
            <a:avLst/>
          </a:prstGeom>
          <a:solidFill>
            <a:schemeClr val="bg1"/>
          </a:solidFill>
          <a:ln>
            <a:solidFill>
              <a:schemeClr val="tx1"/>
            </a:solidFill>
          </a:ln>
        </p:spPr>
        <p:txBody>
          <a:bodyPr wrap="square" rtlCol="0">
            <a:spAutoFit/>
          </a:bodyPr>
          <a:lstStyle/>
          <a:p>
            <a:pPr algn="ctr"/>
            <a:r>
              <a:rPr lang="en-GB" sz="1400" b="1"/>
              <a:t>Strategic Road Network traffic monitoring sites with continuous data</a:t>
            </a:r>
          </a:p>
        </p:txBody>
      </p:sp>
      <p:pic>
        <p:nvPicPr>
          <p:cNvPr id="9" name="Picture 8" descr="Map of the strategic road network in Cambridgeshire and Peterborough including the A1, A47, A14, A428, M11 and A11.">
            <a:extLst>
              <a:ext uri="{FF2B5EF4-FFF2-40B4-BE49-F238E27FC236}">
                <a16:creationId xmlns:a16="http://schemas.microsoft.com/office/drawing/2014/main" id="{922F129D-AB32-1018-BE4B-6B896A35937F}"/>
              </a:ext>
            </a:extLst>
          </p:cNvPr>
          <p:cNvPicPr>
            <a:picLocks noChangeAspect="1"/>
          </p:cNvPicPr>
          <p:nvPr/>
        </p:nvPicPr>
        <p:blipFill rotWithShape="1">
          <a:blip r:embed="rId3">
            <a:extLst>
              <a:ext uri="{28A0092B-C50C-407E-A947-70E740481C1C}">
                <a14:useLocalDpi xmlns:a14="http://schemas.microsoft.com/office/drawing/2010/main" val="0"/>
              </a:ext>
            </a:extLst>
          </a:blip>
          <a:srcRect t="529"/>
          <a:stretch/>
        </p:blipFill>
        <p:spPr>
          <a:xfrm>
            <a:off x="432887" y="1108360"/>
            <a:ext cx="5663113" cy="5587764"/>
          </a:xfrm>
          <a:prstGeom prst="rect">
            <a:avLst/>
          </a:prstGeom>
          <a:ln>
            <a:solidFill>
              <a:schemeClr val="tx1"/>
            </a:solidFill>
          </a:ln>
        </p:spPr>
      </p:pic>
      <p:sp>
        <p:nvSpPr>
          <p:cNvPr id="12" name="TextBox 11">
            <a:extLst>
              <a:ext uri="{FF2B5EF4-FFF2-40B4-BE49-F238E27FC236}">
                <a16:creationId xmlns:a16="http://schemas.microsoft.com/office/drawing/2014/main" id="{B0D012D3-B9E1-F773-D2E2-5E180AEB2354}"/>
              </a:ext>
            </a:extLst>
          </p:cNvPr>
          <p:cNvSpPr txBox="1"/>
          <p:nvPr/>
        </p:nvSpPr>
        <p:spPr>
          <a:xfrm>
            <a:off x="6441738" y="1324477"/>
            <a:ext cx="5517606" cy="2185214"/>
          </a:xfrm>
          <a:prstGeom prst="rect">
            <a:avLst/>
          </a:prstGeom>
          <a:noFill/>
        </p:spPr>
        <p:txBody>
          <a:bodyPr wrap="square" lIns="91440" tIns="45720" rIns="91440" bIns="45720" rtlCol="0" anchor="t">
            <a:spAutoFit/>
          </a:bodyPr>
          <a:lstStyle/>
          <a:p>
            <a:pPr marL="171450" indent="-171450">
              <a:spcAft>
                <a:spcPts val="600"/>
              </a:spcAft>
              <a:buFont typeface="Arial" panose="020B0604020202020204" pitchFamily="34" charset="0"/>
              <a:buChar char="•"/>
            </a:pPr>
            <a:r>
              <a:rPr lang="en-GB" sz="1400"/>
              <a:t>National Highways have approximately 1,400 permanent traffic monitoring sites on the strategic road network within Cambridgeshire and Peterborough.</a:t>
            </a:r>
            <a:endParaRPr lang="en-GB" sz="1400">
              <a:cs typeface="Calibri"/>
            </a:endParaRPr>
          </a:p>
          <a:p>
            <a:pPr marL="171450" indent="-171450">
              <a:spcAft>
                <a:spcPts val="600"/>
              </a:spcAft>
              <a:buFont typeface="Arial" panose="020B0604020202020204" pitchFamily="34" charset="0"/>
              <a:buChar char="•"/>
            </a:pPr>
            <a:r>
              <a:rPr lang="en-GB" sz="1400"/>
              <a:t>Each monitoring site varies in its ability to reliably provide data over time, and periods of inactivity are common. It is therefore not appropriate to conduct a long-term analysis for all-sites.</a:t>
            </a:r>
            <a:endParaRPr lang="en-GB" sz="1400">
              <a:cs typeface="Calibri"/>
            </a:endParaRPr>
          </a:p>
          <a:p>
            <a:pPr marL="171450" indent="-171450">
              <a:spcAft>
                <a:spcPts val="600"/>
              </a:spcAft>
              <a:buFont typeface="Arial" panose="020B0604020202020204" pitchFamily="34" charset="0"/>
              <a:buChar char="•"/>
            </a:pPr>
            <a:r>
              <a:rPr lang="en-GB" sz="1400"/>
              <a:t>For this reason, only the 28 sensors with uninterrupted data from January 2019 onwards are included in this analysis. These 28 sites are shown on the map to the left.</a:t>
            </a:r>
            <a:endParaRPr lang="en-GB" sz="1400">
              <a:cs typeface="Calibri"/>
            </a:endParaRPr>
          </a:p>
        </p:txBody>
      </p:sp>
      <p:sp>
        <p:nvSpPr>
          <p:cNvPr id="31" name="Rectangle 30">
            <a:extLst>
              <a:ext uri="{FF2B5EF4-FFF2-40B4-BE49-F238E27FC236}">
                <a16:creationId xmlns:a16="http://schemas.microsoft.com/office/drawing/2014/main" id="{33767688-6B22-AD16-1513-C7C6FD86EACF}"/>
              </a:ext>
              <a:ext uri="{C183D7F6-B498-43B3-948B-1728B52AA6E4}">
                <adec:decorative xmlns:adec="http://schemas.microsoft.com/office/drawing/2017/decorative" val="1"/>
              </a:ext>
            </a:extLst>
          </p:cNvPr>
          <p:cNvSpPr/>
          <p:nvPr/>
        </p:nvSpPr>
        <p:spPr>
          <a:xfrm>
            <a:off x="6096000" y="3878141"/>
            <a:ext cx="3919112" cy="2808748"/>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15" name="Arrow: Up 14">
            <a:extLst>
              <a:ext uri="{FF2B5EF4-FFF2-40B4-BE49-F238E27FC236}">
                <a16:creationId xmlns:a16="http://schemas.microsoft.com/office/drawing/2014/main" id="{307E506E-E5AF-359F-3C48-820DEDC903FE}"/>
              </a:ext>
              <a:ext uri="{C183D7F6-B498-43B3-948B-1728B52AA6E4}">
                <adec:decorative xmlns:adec="http://schemas.microsoft.com/office/drawing/2017/decorative" val="1"/>
              </a:ext>
            </a:extLst>
          </p:cNvPr>
          <p:cNvSpPr/>
          <p:nvPr/>
        </p:nvSpPr>
        <p:spPr>
          <a:xfrm>
            <a:off x="5607975" y="1489342"/>
            <a:ext cx="247650" cy="444385"/>
          </a:xfrm>
          <a:prstGeom prst="upArrow">
            <a:avLst>
              <a:gd name="adj1" fmla="val 33333"/>
              <a:gd name="adj2" fmla="val 6944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A0F61F19-8D67-5CEC-F342-089E721E4B34}"/>
              </a:ext>
              <a:ext uri="{C183D7F6-B498-43B3-948B-1728B52AA6E4}">
                <adec:decorative xmlns:adec="http://schemas.microsoft.com/office/drawing/2017/decorative" val="1"/>
              </a:ext>
            </a:extLst>
          </p:cNvPr>
          <p:cNvSpPr txBox="1"/>
          <p:nvPr/>
        </p:nvSpPr>
        <p:spPr>
          <a:xfrm>
            <a:off x="5479637" y="1876268"/>
            <a:ext cx="504325" cy="338554"/>
          </a:xfrm>
          <a:prstGeom prst="rect">
            <a:avLst/>
          </a:prstGeom>
          <a:noFill/>
        </p:spPr>
        <p:txBody>
          <a:bodyPr wrap="square" rtlCol="0">
            <a:spAutoFit/>
          </a:bodyPr>
          <a:lstStyle/>
          <a:p>
            <a:pPr algn="ctr"/>
            <a:r>
              <a:rPr lang="en-GB" sz="1600" b="1">
                <a:solidFill>
                  <a:srgbClr val="1E2021"/>
                </a:solidFill>
                <a:latin typeface="osmftext"/>
              </a:rPr>
              <a:t>N</a:t>
            </a:r>
            <a:endParaRPr lang="en-GB" sz="1600" b="1"/>
          </a:p>
        </p:txBody>
      </p:sp>
      <p:sp>
        <p:nvSpPr>
          <p:cNvPr id="18" name="TextBox 17">
            <a:extLst>
              <a:ext uri="{FF2B5EF4-FFF2-40B4-BE49-F238E27FC236}">
                <a16:creationId xmlns:a16="http://schemas.microsoft.com/office/drawing/2014/main" id="{EFC7C267-8BB4-3E74-4CF6-95BB3A6B6488}"/>
              </a:ext>
              <a:ext uri="{C183D7F6-B498-43B3-948B-1728B52AA6E4}">
                <adec:decorative xmlns:adec="http://schemas.microsoft.com/office/drawing/2017/decorative" val="1"/>
              </a:ext>
            </a:extLst>
          </p:cNvPr>
          <p:cNvSpPr txBox="1"/>
          <p:nvPr/>
        </p:nvSpPr>
        <p:spPr>
          <a:xfrm>
            <a:off x="423556" y="6434514"/>
            <a:ext cx="2002403" cy="261610"/>
          </a:xfrm>
          <a:prstGeom prst="rect">
            <a:avLst/>
          </a:prstGeom>
          <a:solidFill>
            <a:schemeClr val="bg1"/>
          </a:solidFill>
          <a:ln>
            <a:solidFill>
              <a:schemeClr val="tx1"/>
            </a:solidFill>
          </a:ln>
        </p:spPr>
        <p:txBody>
          <a:bodyPr wrap="square" rtlCol="0">
            <a:spAutoFit/>
          </a:bodyPr>
          <a:lstStyle/>
          <a:p>
            <a:r>
              <a:rPr lang="en-GB" sz="1100"/>
              <a:t>© OpenStreetMap Contributors</a:t>
            </a:r>
          </a:p>
        </p:txBody>
      </p:sp>
      <p:grpSp>
        <p:nvGrpSpPr>
          <p:cNvPr id="19" name="Group 18">
            <a:extLst>
              <a:ext uri="{FF2B5EF4-FFF2-40B4-BE49-F238E27FC236}">
                <a16:creationId xmlns:a16="http://schemas.microsoft.com/office/drawing/2014/main" id="{5DA151B3-9C7C-76E9-A191-97A4A7F53A01}"/>
              </a:ext>
              <a:ext uri="{C183D7F6-B498-43B3-948B-1728B52AA6E4}">
                <adec:decorative xmlns:adec="http://schemas.microsoft.com/office/drawing/2017/decorative" val="1"/>
              </a:ext>
            </a:extLst>
          </p:cNvPr>
          <p:cNvGrpSpPr/>
          <p:nvPr/>
        </p:nvGrpSpPr>
        <p:grpSpPr>
          <a:xfrm>
            <a:off x="6245769" y="3948198"/>
            <a:ext cx="4228698" cy="2747931"/>
            <a:chOff x="6542083" y="1034158"/>
            <a:chExt cx="4228698" cy="2747931"/>
          </a:xfrm>
        </p:grpSpPr>
        <p:grpSp>
          <p:nvGrpSpPr>
            <p:cNvPr id="20" name="Group 19">
              <a:extLst>
                <a:ext uri="{FF2B5EF4-FFF2-40B4-BE49-F238E27FC236}">
                  <a16:creationId xmlns:a16="http://schemas.microsoft.com/office/drawing/2014/main" id="{4F169118-8AAE-C58D-51EE-DDB2144A3ECC}"/>
                </a:ext>
              </a:extLst>
            </p:cNvPr>
            <p:cNvGrpSpPr/>
            <p:nvPr/>
          </p:nvGrpSpPr>
          <p:grpSpPr>
            <a:xfrm>
              <a:off x="6542083" y="1034158"/>
              <a:ext cx="3654513" cy="2106197"/>
              <a:chOff x="6593062" y="1090907"/>
              <a:chExt cx="3654513" cy="2106197"/>
            </a:xfrm>
          </p:grpSpPr>
          <p:pic>
            <p:nvPicPr>
              <p:cNvPr id="23" name="Picture 22" descr="A picture containing chart&#10;&#10;Description automatically generated">
                <a:extLst>
                  <a:ext uri="{FF2B5EF4-FFF2-40B4-BE49-F238E27FC236}">
                    <a16:creationId xmlns:a16="http://schemas.microsoft.com/office/drawing/2014/main" id="{AF5954B1-DE17-2786-0DC5-2FD482E75881}"/>
                  </a:ext>
                </a:extLst>
              </p:cNvPr>
              <p:cNvPicPr>
                <a:picLocks noChangeAspect="1"/>
              </p:cNvPicPr>
              <p:nvPr/>
            </p:nvPicPr>
            <p:blipFill rotWithShape="1">
              <a:blip r:embed="rId4">
                <a:extLst>
                  <a:ext uri="{28A0092B-C50C-407E-A947-70E740481C1C}">
                    <a14:useLocalDpi xmlns:a14="http://schemas.microsoft.com/office/drawing/2010/main" val="0"/>
                  </a:ext>
                </a:extLst>
              </a:blip>
              <a:srcRect t="63371" r="80260" b="13175"/>
              <a:stretch/>
            </p:blipFill>
            <p:spPr>
              <a:xfrm>
                <a:off x="6593062" y="2542482"/>
                <a:ext cx="391938" cy="646331"/>
              </a:xfrm>
              <a:prstGeom prst="rect">
                <a:avLst/>
              </a:prstGeom>
            </p:spPr>
          </p:pic>
          <p:pic>
            <p:nvPicPr>
              <p:cNvPr id="24" name="Picture 23" descr="A picture containing chart&#10;&#10;Description automatically generated">
                <a:extLst>
                  <a:ext uri="{FF2B5EF4-FFF2-40B4-BE49-F238E27FC236}">
                    <a16:creationId xmlns:a16="http://schemas.microsoft.com/office/drawing/2014/main" id="{BD7A0ABF-B398-F3AD-F38F-FE4BFAB3D606}"/>
                  </a:ext>
                </a:extLst>
              </p:cNvPr>
              <p:cNvPicPr>
                <a:picLocks noChangeAspect="1"/>
              </p:cNvPicPr>
              <p:nvPr/>
            </p:nvPicPr>
            <p:blipFill rotWithShape="1">
              <a:blip r:embed="rId4">
                <a:extLst>
                  <a:ext uri="{28A0092B-C50C-407E-A947-70E740481C1C}">
                    <a14:useLocalDpi xmlns:a14="http://schemas.microsoft.com/office/drawing/2010/main" val="0"/>
                  </a:ext>
                </a:extLst>
              </a:blip>
              <a:srcRect l="214" t="-53" r="80046" b="49777"/>
              <a:stretch/>
            </p:blipFill>
            <p:spPr>
              <a:xfrm>
                <a:off x="6597295" y="1110361"/>
                <a:ext cx="391938" cy="1400051"/>
              </a:xfrm>
              <a:prstGeom prst="rect">
                <a:avLst/>
              </a:prstGeom>
            </p:spPr>
          </p:pic>
          <p:sp>
            <p:nvSpPr>
              <p:cNvPr id="25" name="TextBox 24">
                <a:extLst>
                  <a:ext uri="{FF2B5EF4-FFF2-40B4-BE49-F238E27FC236}">
                    <a16:creationId xmlns:a16="http://schemas.microsoft.com/office/drawing/2014/main" id="{C9FEA6A2-B3E3-4620-B092-1D2E9947F960}"/>
                  </a:ext>
                </a:extLst>
              </p:cNvPr>
              <p:cNvSpPr txBox="1"/>
              <p:nvPr/>
            </p:nvSpPr>
            <p:spPr>
              <a:xfrm>
                <a:off x="6908799" y="1090907"/>
                <a:ext cx="2353554" cy="369332"/>
              </a:xfrm>
              <a:prstGeom prst="rect">
                <a:avLst/>
              </a:prstGeom>
              <a:noFill/>
            </p:spPr>
            <p:txBody>
              <a:bodyPr wrap="square" rtlCol="0">
                <a:spAutoFit/>
              </a:bodyPr>
              <a:lstStyle/>
              <a:p>
                <a:r>
                  <a:rPr lang="en-GB"/>
                  <a:t>Cambridge sites</a:t>
                </a:r>
              </a:p>
            </p:txBody>
          </p:sp>
          <p:sp>
            <p:nvSpPr>
              <p:cNvPr id="26" name="TextBox 25">
                <a:extLst>
                  <a:ext uri="{FF2B5EF4-FFF2-40B4-BE49-F238E27FC236}">
                    <a16:creationId xmlns:a16="http://schemas.microsoft.com/office/drawing/2014/main" id="{5E9EDF8C-A071-AD3B-B0DF-9897104832FF}"/>
                  </a:ext>
                </a:extLst>
              </p:cNvPr>
              <p:cNvSpPr txBox="1"/>
              <p:nvPr/>
            </p:nvSpPr>
            <p:spPr>
              <a:xfrm>
                <a:off x="6908799" y="1439793"/>
                <a:ext cx="3069650" cy="369332"/>
              </a:xfrm>
              <a:prstGeom prst="rect">
                <a:avLst/>
              </a:prstGeom>
              <a:noFill/>
            </p:spPr>
            <p:txBody>
              <a:bodyPr wrap="square" rtlCol="0">
                <a:spAutoFit/>
              </a:bodyPr>
              <a:lstStyle/>
              <a:p>
                <a:r>
                  <a:rPr lang="en-GB"/>
                  <a:t>East Cambridgeshire sites</a:t>
                </a:r>
              </a:p>
            </p:txBody>
          </p:sp>
          <p:sp>
            <p:nvSpPr>
              <p:cNvPr id="27" name="TextBox 26">
                <a:extLst>
                  <a:ext uri="{FF2B5EF4-FFF2-40B4-BE49-F238E27FC236}">
                    <a16:creationId xmlns:a16="http://schemas.microsoft.com/office/drawing/2014/main" id="{CF0DA7B7-349D-C815-4573-9815C5D17300}"/>
                  </a:ext>
                </a:extLst>
              </p:cNvPr>
              <p:cNvSpPr txBox="1"/>
              <p:nvPr/>
            </p:nvSpPr>
            <p:spPr>
              <a:xfrm>
                <a:off x="6883398" y="1789671"/>
                <a:ext cx="2353554" cy="369332"/>
              </a:xfrm>
              <a:prstGeom prst="rect">
                <a:avLst/>
              </a:prstGeom>
              <a:noFill/>
            </p:spPr>
            <p:txBody>
              <a:bodyPr wrap="square" rtlCol="0">
                <a:spAutoFit/>
              </a:bodyPr>
              <a:lstStyle/>
              <a:p>
                <a:r>
                  <a:rPr lang="en-GB"/>
                  <a:t>Fenland sites</a:t>
                </a:r>
              </a:p>
            </p:txBody>
          </p:sp>
          <p:sp>
            <p:nvSpPr>
              <p:cNvPr id="28" name="TextBox 27">
                <a:extLst>
                  <a:ext uri="{FF2B5EF4-FFF2-40B4-BE49-F238E27FC236}">
                    <a16:creationId xmlns:a16="http://schemas.microsoft.com/office/drawing/2014/main" id="{38AD14D9-7D6C-E558-948F-49FEA085F3D6}"/>
                  </a:ext>
                </a:extLst>
              </p:cNvPr>
              <p:cNvSpPr txBox="1"/>
              <p:nvPr/>
            </p:nvSpPr>
            <p:spPr>
              <a:xfrm>
                <a:off x="6908799" y="2134579"/>
                <a:ext cx="2353554" cy="369332"/>
              </a:xfrm>
              <a:prstGeom prst="rect">
                <a:avLst/>
              </a:prstGeom>
              <a:noFill/>
            </p:spPr>
            <p:txBody>
              <a:bodyPr wrap="square" rtlCol="0">
                <a:spAutoFit/>
              </a:bodyPr>
              <a:lstStyle/>
              <a:p>
                <a:r>
                  <a:rPr lang="en-GB"/>
                  <a:t>Huntingdonshire sites</a:t>
                </a:r>
              </a:p>
            </p:txBody>
          </p:sp>
          <p:sp>
            <p:nvSpPr>
              <p:cNvPr id="29" name="TextBox 28">
                <a:extLst>
                  <a:ext uri="{FF2B5EF4-FFF2-40B4-BE49-F238E27FC236}">
                    <a16:creationId xmlns:a16="http://schemas.microsoft.com/office/drawing/2014/main" id="{A2175462-6F39-E65D-1EE8-2CCAE3CA8137}"/>
                  </a:ext>
                </a:extLst>
              </p:cNvPr>
              <p:cNvSpPr txBox="1"/>
              <p:nvPr/>
            </p:nvSpPr>
            <p:spPr>
              <a:xfrm>
                <a:off x="6902648" y="2498200"/>
                <a:ext cx="2353554" cy="369332"/>
              </a:xfrm>
              <a:prstGeom prst="rect">
                <a:avLst/>
              </a:prstGeom>
              <a:noFill/>
            </p:spPr>
            <p:txBody>
              <a:bodyPr wrap="square" rtlCol="0">
                <a:spAutoFit/>
              </a:bodyPr>
              <a:lstStyle/>
              <a:p>
                <a:r>
                  <a:rPr lang="en-GB"/>
                  <a:t>Peterborough sites</a:t>
                </a:r>
              </a:p>
            </p:txBody>
          </p:sp>
          <p:sp>
            <p:nvSpPr>
              <p:cNvPr id="30" name="TextBox 29">
                <a:extLst>
                  <a:ext uri="{FF2B5EF4-FFF2-40B4-BE49-F238E27FC236}">
                    <a16:creationId xmlns:a16="http://schemas.microsoft.com/office/drawing/2014/main" id="{56B87C39-02E0-1174-A542-714A462AAA83}"/>
                  </a:ext>
                </a:extLst>
              </p:cNvPr>
              <p:cNvSpPr txBox="1"/>
              <p:nvPr/>
            </p:nvSpPr>
            <p:spPr>
              <a:xfrm>
                <a:off x="6928048" y="2827772"/>
                <a:ext cx="3319527" cy="369332"/>
              </a:xfrm>
              <a:prstGeom prst="rect">
                <a:avLst/>
              </a:prstGeom>
              <a:noFill/>
            </p:spPr>
            <p:txBody>
              <a:bodyPr wrap="square" rtlCol="0">
                <a:spAutoFit/>
              </a:bodyPr>
              <a:lstStyle/>
              <a:p>
                <a:r>
                  <a:rPr lang="en-GB"/>
                  <a:t>South Cambridgeshire sites</a:t>
                </a:r>
              </a:p>
            </p:txBody>
          </p:sp>
        </p:grpSp>
        <p:pic>
          <p:nvPicPr>
            <p:cNvPr id="21" name="Picture 20">
              <a:extLst>
                <a:ext uri="{FF2B5EF4-FFF2-40B4-BE49-F238E27FC236}">
                  <a16:creationId xmlns:a16="http://schemas.microsoft.com/office/drawing/2014/main" id="{211EEE7B-F385-0D34-903E-30B59F7979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6892" y="3365738"/>
              <a:ext cx="276264" cy="181000"/>
            </a:xfrm>
            <a:prstGeom prst="rect">
              <a:avLst/>
            </a:prstGeom>
          </p:spPr>
        </p:pic>
        <p:sp>
          <p:nvSpPr>
            <p:cNvPr id="22" name="TextBox 21">
              <a:extLst>
                <a:ext uri="{FF2B5EF4-FFF2-40B4-BE49-F238E27FC236}">
                  <a16:creationId xmlns:a16="http://schemas.microsoft.com/office/drawing/2014/main" id="{C14C6EF6-F1E8-B690-0F82-672BD7B83626}"/>
                </a:ext>
              </a:extLst>
            </p:cNvPr>
            <p:cNvSpPr txBox="1"/>
            <p:nvPr/>
          </p:nvSpPr>
          <p:spPr>
            <a:xfrm>
              <a:off x="6851669" y="3135758"/>
              <a:ext cx="3919112" cy="646331"/>
            </a:xfrm>
            <a:prstGeom prst="rect">
              <a:avLst/>
            </a:prstGeom>
            <a:noFill/>
          </p:spPr>
          <p:txBody>
            <a:bodyPr wrap="square" rtlCol="0">
              <a:spAutoFit/>
            </a:bodyPr>
            <a:lstStyle/>
            <a:p>
              <a:r>
                <a:rPr lang="en-GB"/>
                <a:t>Strategic Road Network in Cambridgeshire and Peterborough</a:t>
              </a:r>
            </a:p>
          </p:txBody>
        </p:sp>
      </p:grpSp>
      <p:sp>
        <p:nvSpPr>
          <p:cNvPr id="32" name="TextBox 31">
            <a:extLst>
              <a:ext uri="{FF2B5EF4-FFF2-40B4-BE49-F238E27FC236}">
                <a16:creationId xmlns:a16="http://schemas.microsoft.com/office/drawing/2014/main" id="{B1AD8C85-25BA-DCA8-7D17-99E28B862D67}"/>
              </a:ext>
              <a:ext uri="{C183D7F6-B498-43B3-948B-1728B52AA6E4}">
                <adec:decorative xmlns:adec="http://schemas.microsoft.com/office/drawing/2017/decorative" val="1"/>
              </a:ext>
            </a:extLst>
          </p:cNvPr>
          <p:cNvSpPr txBox="1"/>
          <p:nvPr/>
        </p:nvSpPr>
        <p:spPr>
          <a:xfrm>
            <a:off x="3939595" y="1648391"/>
            <a:ext cx="579462" cy="340519"/>
          </a:xfrm>
          <a:prstGeom prst="roundRect">
            <a:avLst/>
          </a:prstGeom>
          <a:ln w="28575">
            <a:solidFill>
              <a:schemeClr val="tx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A47</a:t>
            </a:r>
          </a:p>
        </p:txBody>
      </p:sp>
      <p:sp>
        <p:nvSpPr>
          <p:cNvPr id="33" name="TextBox 32">
            <a:extLst>
              <a:ext uri="{FF2B5EF4-FFF2-40B4-BE49-F238E27FC236}">
                <a16:creationId xmlns:a16="http://schemas.microsoft.com/office/drawing/2014/main" id="{E08E89BA-4D35-FFB3-EB7A-586CEA939495}"/>
              </a:ext>
              <a:ext uri="{C183D7F6-B498-43B3-948B-1728B52AA6E4}">
                <adec:decorative xmlns:adec="http://schemas.microsoft.com/office/drawing/2017/decorative" val="1"/>
              </a:ext>
            </a:extLst>
          </p:cNvPr>
          <p:cNvSpPr txBox="1"/>
          <p:nvPr/>
        </p:nvSpPr>
        <p:spPr>
          <a:xfrm>
            <a:off x="3891127" y="6264254"/>
            <a:ext cx="627929" cy="340519"/>
          </a:xfrm>
          <a:prstGeom prst="roundRect">
            <a:avLst/>
          </a:prstGeom>
          <a:ln w="28575">
            <a:solidFill>
              <a:schemeClr val="tx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M11</a:t>
            </a:r>
          </a:p>
        </p:txBody>
      </p:sp>
      <p:sp>
        <p:nvSpPr>
          <p:cNvPr id="34" name="TextBox 33">
            <a:extLst>
              <a:ext uri="{FF2B5EF4-FFF2-40B4-BE49-F238E27FC236}">
                <a16:creationId xmlns:a16="http://schemas.microsoft.com/office/drawing/2014/main" id="{CE299B37-81B4-D397-E5D1-FC29CBF93620}"/>
              </a:ext>
              <a:ext uri="{C183D7F6-B498-43B3-948B-1728B52AA6E4}">
                <adec:decorative xmlns:adec="http://schemas.microsoft.com/office/drawing/2017/decorative" val="1"/>
              </a:ext>
            </a:extLst>
          </p:cNvPr>
          <p:cNvSpPr txBox="1"/>
          <p:nvPr/>
        </p:nvSpPr>
        <p:spPr>
          <a:xfrm>
            <a:off x="5203345" y="3952784"/>
            <a:ext cx="516217" cy="340519"/>
          </a:xfrm>
          <a:prstGeom prst="roundRect">
            <a:avLst/>
          </a:prstGeom>
          <a:ln w="28575">
            <a:solidFill>
              <a:schemeClr val="tx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A11</a:t>
            </a:r>
          </a:p>
        </p:txBody>
      </p:sp>
      <p:sp>
        <p:nvSpPr>
          <p:cNvPr id="35" name="TextBox 34">
            <a:extLst>
              <a:ext uri="{FF2B5EF4-FFF2-40B4-BE49-F238E27FC236}">
                <a16:creationId xmlns:a16="http://schemas.microsoft.com/office/drawing/2014/main" id="{D4077DED-7154-E19F-6185-BD94C1F61C3B}"/>
              </a:ext>
              <a:ext uri="{C183D7F6-B498-43B3-948B-1728B52AA6E4}">
                <adec:decorative xmlns:adec="http://schemas.microsoft.com/office/drawing/2017/decorative" val="1"/>
              </a:ext>
            </a:extLst>
          </p:cNvPr>
          <p:cNvSpPr txBox="1"/>
          <p:nvPr/>
        </p:nvSpPr>
        <p:spPr>
          <a:xfrm>
            <a:off x="5631429" y="4548768"/>
            <a:ext cx="516217" cy="340519"/>
          </a:xfrm>
          <a:prstGeom prst="roundRect">
            <a:avLst/>
          </a:prstGeom>
          <a:ln w="28575">
            <a:solidFill>
              <a:schemeClr val="tx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A14</a:t>
            </a:r>
          </a:p>
        </p:txBody>
      </p:sp>
      <p:sp>
        <p:nvSpPr>
          <p:cNvPr id="36" name="TextBox 35">
            <a:extLst>
              <a:ext uri="{FF2B5EF4-FFF2-40B4-BE49-F238E27FC236}">
                <a16:creationId xmlns:a16="http://schemas.microsoft.com/office/drawing/2014/main" id="{4E265217-0D7D-83A0-475A-20B193966D72}"/>
              </a:ext>
              <a:ext uri="{C183D7F6-B498-43B3-948B-1728B52AA6E4}">
                <adec:decorative xmlns:adec="http://schemas.microsoft.com/office/drawing/2017/decorative" val="1"/>
              </a:ext>
            </a:extLst>
          </p:cNvPr>
          <p:cNvSpPr txBox="1"/>
          <p:nvPr/>
        </p:nvSpPr>
        <p:spPr>
          <a:xfrm>
            <a:off x="474713" y="3600721"/>
            <a:ext cx="519292" cy="340519"/>
          </a:xfrm>
          <a:prstGeom prst="roundRect">
            <a:avLst/>
          </a:prstGeom>
          <a:ln w="28575">
            <a:solidFill>
              <a:schemeClr val="tx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A14</a:t>
            </a:r>
          </a:p>
        </p:txBody>
      </p:sp>
      <p:sp>
        <p:nvSpPr>
          <p:cNvPr id="37" name="TextBox 36">
            <a:extLst>
              <a:ext uri="{FF2B5EF4-FFF2-40B4-BE49-F238E27FC236}">
                <a16:creationId xmlns:a16="http://schemas.microsoft.com/office/drawing/2014/main" id="{950CE8EA-F059-6061-38AF-40A6C8B984EA}"/>
              </a:ext>
              <a:ext uri="{C183D7F6-B498-43B3-948B-1728B52AA6E4}">
                <adec:decorative xmlns:adec="http://schemas.microsoft.com/office/drawing/2017/decorative" val="1"/>
              </a:ext>
            </a:extLst>
          </p:cNvPr>
          <p:cNvSpPr txBox="1"/>
          <p:nvPr/>
        </p:nvSpPr>
        <p:spPr>
          <a:xfrm>
            <a:off x="1485900" y="5229508"/>
            <a:ext cx="440018" cy="340519"/>
          </a:xfrm>
          <a:prstGeom prst="roundRect">
            <a:avLst/>
          </a:prstGeom>
          <a:ln w="28575">
            <a:solidFill>
              <a:schemeClr val="tx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A1</a:t>
            </a:r>
          </a:p>
        </p:txBody>
      </p:sp>
      <p:sp>
        <p:nvSpPr>
          <p:cNvPr id="38" name="TextBox 37">
            <a:extLst>
              <a:ext uri="{FF2B5EF4-FFF2-40B4-BE49-F238E27FC236}">
                <a16:creationId xmlns:a16="http://schemas.microsoft.com/office/drawing/2014/main" id="{EAAF7D3D-01AA-7984-E6E5-11C106736E1C}"/>
              </a:ext>
              <a:ext uri="{C183D7F6-B498-43B3-948B-1728B52AA6E4}">
                <adec:decorative xmlns:adec="http://schemas.microsoft.com/office/drawing/2017/decorative" val="1"/>
              </a:ext>
            </a:extLst>
          </p:cNvPr>
          <p:cNvSpPr txBox="1"/>
          <p:nvPr/>
        </p:nvSpPr>
        <p:spPr>
          <a:xfrm>
            <a:off x="2615656" y="4880241"/>
            <a:ext cx="605744" cy="340519"/>
          </a:xfrm>
          <a:prstGeom prst="roundRect">
            <a:avLst/>
          </a:prstGeom>
          <a:ln w="28575">
            <a:solidFill>
              <a:schemeClr val="tx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A428</a:t>
            </a:r>
          </a:p>
        </p:txBody>
      </p:sp>
      <p:sp>
        <p:nvSpPr>
          <p:cNvPr id="39" name="TextBox 38">
            <a:extLst>
              <a:ext uri="{FF2B5EF4-FFF2-40B4-BE49-F238E27FC236}">
                <a16:creationId xmlns:a16="http://schemas.microsoft.com/office/drawing/2014/main" id="{D9E7F599-9B5E-8A84-E5AE-319DA186049F}"/>
              </a:ext>
              <a:ext uri="{C183D7F6-B498-43B3-948B-1728B52AA6E4}">
                <adec:decorative xmlns:adec="http://schemas.microsoft.com/office/drawing/2017/decorative" val="1"/>
              </a:ext>
            </a:extLst>
          </p:cNvPr>
          <p:cNvSpPr txBox="1"/>
          <p:nvPr/>
        </p:nvSpPr>
        <p:spPr>
          <a:xfrm>
            <a:off x="3154958" y="4426706"/>
            <a:ext cx="510066" cy="340519"/>
          </a:xfrm>
          <a:prstGeom prst="roundRect">
            <a:avLst/>
          </a:prstGeom>
          <a:ln w="28575">
            <a:solidFill>
              <a:schemeClr val="tx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A14</a:t>
            </a:r>
          </a:p>
        </p:txBody>
      </p:sp>
      <p:sp>
        <p:nvSpPr>
          <p:cNvPr id="40" name="TextBox 39">
            <a:extLst>
              <a:ext uri="{FF2B5EF4-FFF2-40B4-BE49-F238E27FC236}">
                <a16:creationId xmlns:a16="http://schemas.microsoft.com/office/drawing/2014/main" id="{89DF4182-BD83-5AA8-B928-32DEAFB127FB}"/>
              </a:ext>
              <a:ext uri="{C183D7F6-B498-43B3-948B-1728B52AA6E4}">
                <adec:decorative xmlns:adec="http://schemas.microsoft.com/office/drawing/2017/decorative" val="1"/>
              </a:ext>
            </a:extLst>
          </p:cNvPr>
          <p:cNvSpPr txBox="1"/>
          <p:nvPr/>
        </p:nvSpPr>
        <p:spPr>
          <a:xfrm>
            <a:off x="514350" y="1540977"/>
            <a:ext cx="440018" cy="340519"/>
          </a:xfrm>
          <a:prstGeom prst="roundRect">
            <a:avLst/>
          </a:prstGeom>
          <a:ln w="28575">
            <a:solidFill>
              <a:schemeClr val="tx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A1</a:t>
            </a:r>
          </a:p>
        </p:txBody>
      </p:sp>
      <p:sp>
        <p:nvSpPr>
          <p:cNvPr id="41" name="TextBox 40">
            <a:extLst>
              <a:ext uri="{FF2B5EF4-FFF2-40B4-BE49-F238E27FC236}">
                <a16:creationId xmlns:a16="http://schemas.microsoft.com/office/drawing/2014/main" id="{4BEB1387-5011-BABE-7666-126FAB5E3F74}"/>
              </a:ext>
              <a:ext uri="{C183D7F6-B498-43B3-948B-1728B52AA6E4}">
                <adec:decorative xmlns:adec="http://schemas.microsoft.com/office/drawing/2017/decorative" val="1"/>
              </a:ext>
            </a:extLst>
          </p:cNvPr>
          <p:cNvSpPr txBox="1"/>
          <p:nvPr/>
        </p:nvSpPr>
        <p:spPr>
          <a:xfrm>
            <a:off x="1814161" y="3709420"/>
            <a:ext cx="440018" cy="340519"/>
          </a:xfrm>
          <a:prstGeom prst="roundRect">
            <a:avLst/>
          </a:prstGeom>
          <a:ln w="28575">
            <a:solidFill>
              <a:schemeClr val="tx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A1</a:t>
            </a:r>
          </a:p>
        </p:txBody>
      </p:sp>
    </p:spTree>
    <p:extLst>
      <p:ext uri="{BB962C8B-B14F-4D97-AF65-F5344CB8AC3E}">
        <p14:creationId xmlns:p14="http://schemas.microsoft.com/office/powerpoint/2010/main" val="3920393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Strategic Road Network: Annual Average Daily Flow by Year</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A71BBD86-6CAB-D2E9-F0D6-7F9D01ED4106}"/>
              </a:ext>
            </a:extLst>
          </p:cNvPr>
          <p:cNvSpPr txBox="1"/>
          <p:nvPr/>
        </p:nvSpPr>
        <p:spPr>
          <a:xfrm>
            <a:off x="233680" y="60998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000000"/>
                </a:solidFill>
                <a:cs typeface="Calibri"/>
              </a:rPr>
              <a:t>In Cambridgeshire and Peterborough, traffic volumes on the Strategic Road Network in 2023 (Jan-Mar only) are currently 12% below 2019 and 5% below 2017, though the early months of the year typically see lower flows than the middle of the year so this trend may not sustain as the year progresses.</a:t>
            </a:r>
          </a:p>
        </p:txBody>
      </p:sp>
      <p:sp>
        <p:nvSpPr>
          <p:cNvPr id="4" name="TextBox 3">
            <a:extLst>
              <a:ext uri="{FF2B5EF4-FFF2-40B4-BE49-F238E27FC236}">
                <a16:creationId xmlns:a16="http://schemas.microsoft.com/office/drawing/2014/main" id="{36E52E72-D26E-8763-3C3C-4AF11ADACD89}"/>
              </a:ext>
            </a:extLst>
          </p:cNvPr>
          <p:cNvSpPr txBox="1"/>
          <p:nvPr/>
        </p:nvSpPr>
        <p:spPr>
          <a:xfrm>
            <a:off x="725191" y="1368887"/>
            <a:ext cx="10714607" cy="369332"/>
          </a:xfrm>
          <a:prstGeom prst="rect">
            <a:avLst/>
          </a:prstGeom>
          <a:noFill/>
        </p:spPr>
        <p:txBody>
          <a:bodyPr wrap="square" rtlCol="0">
            <a:spAutoFit/>
          </a:bodyPr>
          <a:lstStyle/>
          <a:p>
            <a:pPr algn="ctr"/>
            <a:r>
              <a:rPr lang="en-GB" b="1"/>
              <a:t>Total Annual Average Daily Flow across all 28 sensors</a:t>
            </a:r>
            <a:endParaRPr lang="en-GB" b="1">
              <a:solidFill>
                <a:srgbClr val="FF0000"/>
              </a:solidFill>
            </a:endParaRPr>
          </a:p>
        </p:txBody>
      </p:sp>
      <p:pic>
        <p:nvPicPr>
          <p:cNvPr id="2" name="Picture 1" descr="Chart showing the annual average daily flow 2017 - 2023. 2023 (January to March average) is -12% from 2019 and -5% from 2017.">
            <a:extLst>
              <a:ext uri="{FF2B5EF4-FFF2-40B4-BE49-F238E27FC236}">
                <a16:creationId xmlns:a16="http://schemas.microsoft.com/office/drawing/2014/main" id="{44B24A13-C175-B8A8-B772-1062CF075F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047" y="1694870"/>
            <a:ext cx="11353516" cy="4598543"/>
          </a:xfrm>
          <a:prstGeom prst="rect">
            <a:avLst/>
          </a:prstGeom>
        </p:spPr>
      </p:pic>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12</a:t>
            </a:fld>
            <a:endParaRPr lang="en-GB"/>
          </a:p>
        </p:txBody>
      </p:sp>
      <p:sp>
        <p:nvSpPr>
          <p:cNvPr id="14" name="TextBox 13">
            <a:extLst>
              <a:ext uri="{FF2B5EF4-FFF2-40B4-BE49-F238E27FC236}">
                <a16:creationId xmlns:a16="http://schemas.microsoft.com/office/drawing/2014/main" id="{38E3525C-0809-49E4-AE9F-12F75F91FFBF}"/>
              </a:ext>
            </a:extLst>
          </p:cNvPr>
          <p:cNvSpPr txBox="1"/>
          <p:nvPr/>
        </p:nvSpPr>
        <p:spPr>
          <a:xfrm>
            <a:off x="-7463" y="6604792"/>
            <a:ext cx="11725153" cy="253916"/>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Analysis using 3 sensors in Cambridge (M11), 6 in East Cambridgeshire (A11 and A14), 2 in Fenland (A47), 9 in Huntingdonshire (A1 and A1(M)), 5 in Peterborough (A47 and A1) and 3 in South Cambridgeshire (M11 and A11).</a:t>
            </a:r>
          </a:p>
        </p:txBody>
      </p:sp>
      <p:sp>
        <p:nvSpPr>
          <p:cNvPr id="5" name="TextBox 4">
            <a:extLst>
              <a:ext uri="{FF2B5EF4-FFF2-40B4-BE49-F238E27FC236}">
                <a16:creationId xmlns:a16="http://schemas.microsoft.com/office/drawing/2014/main" id="{5E4F4E95-DA73-E906-A7AF-4DF160553367}"/>
              </a:ext>
              <a:ext uri="{C183D7F6-B498-43B3-948B-1728B52AA6E4}">
                <adec:decorative xmlns:adec="http://schemas.microsoft.com/office/drawing/2017/decorative" val="1"/>
              </a:ext>
            </a:extLst>
          </p:cNvPr>
          <p:cNvSpPr txBox="1"/>
          <p:nvPr/>
        </p:nvSpPr>
        <p:spPr>
          <a:xfrm>
            <a:off x="5960768" y="3360788"/>
            <a:ext cx="1007119" cy="954107"/>
          </a:xfrm>
          <a:prstGeom prst="rect">
            <a:avLst/>
          </a:prstGeom>
          <a:solidFill>
            <a:schemeClr val="bg1"/>
          </a:solidFill>
        </p:spPr>
        <p:txBody>
          <a:bodyPr wrap="square" lIns="91440" tIns="45720" rIns="91440" bIns="45720" rtlCol="0" anchor="t">
            <a:spAutoFit/>
          </a:bodyPr>
          <a:lstStyle/>
          <a:p>
            <a:pPr algn="ctr"/>
            <a:endParaRPr lang="en-GB" sz="1400"/>
          </a:p>
          <a:p>
            <a:pPr algn="ctr"/>
            <a:endParaRPr lang="en-GB" sz="1400"/>
          </a:p>
          <a:p>
            <a:pPr algn="ctr"/>
            <a:r>
              <a:rPr lang="en-GB" sz="1400"/>
              <a:t>change from 2019</a:t>
            </a:r>
            <a:endParaRPr lang="en-GB">
              <a:cs typeface="Calibri"/>
            </a:endParaRPr>
          </a:p>
        </p:txBody>
      </p:sp>
      <p:sp>
        <p:nvSpPr>
          <p:cNvPr id="6" name="TextBox 5">
            <a:extLst>
              <a:ext uri="{FF2B5EF4-FFF2-40B4-BE49-F238E27FC236}">
                <a16:creationId xmlns:a16="http://schemas.microsoft.com/office/drawing/2014/main" id="{A7648F35-81C8-2956-6549-9FF71D4538BD}"/>
              </a:ext>
              <a:ext uri="{C183D7F6-B498-43B3-948B-1728B52AA6E4}">
                <adec:decorative xmlns:adec="http://schemas.microsoft.com/office/drawing/2017/decorative" val="1"/>
              </a:ext>
            </a:extLst>
          </p:cNvPr>
          <p:cNvSpPr txBox="1"/>
          <p:nvPr/>
        </p:nvSpPr>
        <p:spPr>
          <a:xfrm>
            <a:off x="7463141" y="2906621"/>
            <a:ext cx="1007119" cy="954107"/>
          </a:xfrm>
          <a:prstGeom prst="rect">
            <a:avLst/>
          </a:prstGeom>
          <a:solidFill>
            <a:schemeClr val="bg1"/>
          </a:solidFill>
        </p:spPr>
        <p:txBody>
          <a:bodyPr wrap="square" lIns="91440" tIns="45720" rIns="91440" bIns="45720" rtlCol="0" anchor="t">
            <a:spAutoFit/>
          </a:bodyPr>
          <a:lstStyle/>
          <a:p>
            <a:pPr algn="ctr"/>
            <a:endParaRPr lang="en-GB" sz="1400" b="1"/>
          </a:p>
          <a:p>
            <a:pPr algn="ctr"/>
            <a:endParaRPr lang="en-GB" sz="1400" b="1"/>
          </a:p>
          <a:p>
            <a:pPr algn="ctr"/>
            <a:r>
              <a:rPr lang="en-GB" sz="1400" b="1"/>
              <a:t> </a:t>
            </a:r>
            <a:r>
              <a:rPr lang="en-GB" sz="1400"/>
              <a:t>change from 2019</a:t>
            </a:r>
          </a:p>
        </p:txBody>
      </p:sp>
      <p:sp>
        <p:nvSpPr>
          <p:cNvPr id="7" name="TextBox 6">
            <a:extLst>
              <a:ext uri="{FF2B5EF4-FFF2-40B4-BE49-F238E27FC236}">
                <a16:creationId xmlns:a16="http://schemas.microsoft.com/office/drawing/2014/main" id="{B6FF097C-E59C-F79B-7F7E-1577208F7CA2}"/>
              </a:ext>
              <a:ext uri="{C183D7F6-B498-43B3-948B-1728B52AA6E4}">
                <adec:decorative xmlns:adec="http://schemas.microsoft.com/office/drawing/2017/decorative" val="1"/>
              </a:ext>
            </a:extLst>
          </p:cNvPr>
          <p:cNvSpPr txBox="1"/>
          <p:nvPr/>
        </p:nvSpPr>
        <p:spPr>
          <a:xfrm>
            <a:off x="8965654" y="2600680"/>
            <a:ext cx="1007119" cy="954107"/>
          </a:xfrm>
          <a:prstGeom prst="rect">
            <a:avLst/>
          </a:prstGeom>
          <a:solidFill>
            <a:schemeClr val="bg1"/>
          </a:solidFill>
        </p:spPr>
        <p:txBody>
          <a:bodyPr wrap="square" lIns="91440" tIns="45720" rIns="91440" bIns="45720" rtlCol="0" anchor="t">
            <a:spAutoFit/>
          </a:bodyPr>
          <a:lstStyle/>
          <a:p>
            <a:pPr algn="ctr"/>
            <a:endParaRPr lang="en-GB" sz="1400" b="1"/>
          </a:p>
          <a:p>
            <a:pPr algn="ctr"/>
            <a:endParaRPr lang="en-GB" sz="1400" b="1"/>
          </a:p>
          <a:p>
            <a:pPr algn="ctr"/>
            <a:r>
              <a:rPr lang="en-GB" sz="1400" b="1"/>
              <a:t> </a:t>
            </a:r>
            <a:r>
              <a:rPr lang="en-GB" sz="1400"/>
              <a:t>change from 2019</a:t>
            </a:r>
          </a:p>
        </p:txBody>
      </p:sp>
      <p:sp>
        <p:nvSpPr>
          <p:cNvPr id="8" name="TextBox 7">
            <a:extLst>
              <a:ext uri="{FF2B5EF4-FFF2-40B4-BE49-F238E27FC236}">
                <a16:creationId xmlns:a16="http://schemas.microsoft.com/office/drawing/2014/main" id="{E9CFF61F-207B-532C-5F91-F861F4A6A402}"/>
              </a:ext>
              <a:ext uri="{C183D7F6-B498-43B3-948B-1728B52AA6E4}">
                <adec:decorative xmlns:adec="http://schemas.microsoft.com/office/drawing/2017/decorative" val="1"/>
              </a:ext>
            </a:extLst>
          </p:cNvPr>
          <p:cNvSpPr txBox="1"/>
          <p:nvPr/>
        </p:nvSpPr>
        <p:spPr>
          <a:xfrm>
            <a:off x="6135835" y="3483164"/>
            <a:ext cx="656984" cy="340519"/>
          </a:xfrm>
          <a:prstGeom prst="roundRect">
            <a:avLst/>
          </a:prstGeom>
          <a:solidFill>
            <a:srgbClr val="5B9BD5"/>
          </a:solidFill>
        </p:spPr>
        <p:txBody>
          <a:bodyPr wrap="square" lIns="91440" tIns="45720" rIns="91440" bIns="45720" rtlCol="0" anchor="t">
            <a:spAutoFit/>
          </a:bodyPr>
          <a:lstStyle/>
          <a:p>
            <a:pPr algn="ctr"/>
            <a:r>
              <a:rPr lang="en-GB" sz="1400" b="1"/>
              <a:t>-27%</a:t>
            </a:r>
            <a:endParaRPr lang="en-GB" sz="1400">
              <a:cs typeface="Calibri"/>
            </a:endParaRPr>
          </a:p>
        </p:txBody>
      </p:sp>
      <p:sp>
        <p:nvSpPr>
          <p:cNvPr id="12" name="TextBox 11">
            <a:extLst>
              <a:ext uri="{FF2B5EF4-FFF2-40B4-BE49-F238E27FC236}">
                <a16:creationId xmlns:a16="http://schemas.microsoft.com/office/drawing/2014/main" id="{EB262A89-EFE6-8F35-63BB-0F6B55134DCF}"/>
              </a:ext>
              <a:ext uri="{C183D7F6-B498-43B3-948B-1728B52AA6E4}">
                <adec:decorative xmlns:adec="http://schemas.microsoft.com/office/drawing/2017/decorative" val="1"/>
              </a:ext>
            </a:extLst>
          </p:cNvPr>
          <p:cNvSpPr txBox="1"/>
          <p:nvPr/>
        </p:nvSpPr>
        <p:spPr>
          <a:xfrm>
            <a:off x="7657137" y="3009560"/>
            <a:ext cx="619125" cy="340519"/>
          </a:xfrm>
          <a:prstGeom prst="roundRect">
            <a:avLst/>
          </a:prstGeom>
          <a:solidFill>
            <a:srgbClr val="BDD7EE"/>
          </a:solidFill>
        </p:spPr>
        <p:txBody>
          <a:bodyPr wrap="square" lIns="91440" tIns="45720" rIns="91440" bIns="45720" rtlCol="0" anchor="t">
            <a:spAutoFit/>
          </a:bodyPr>
          <a:lstStyle/>
          <a:p>
            <a:pPr algn="ctr"/>
            <a:r>
              <a:rPr lang="en-GB" sz="1400" b="1"/>
              <a:t>-15%</a:t>
            </a:r>
            <a:endParaRPr lang="en-GB" sz="1400">
              <a:cs typeface="Calibri"/>
            </a:endParaRPr>
          </a:p>
        </p:txBody>
      </p:sp>
      <p:sp>
        <p:nvSpPr>
          <p:cNvPr id="16" name="TextBox 15">
            <a:extLst>
              <a:ext uri="{FF2B5EF4-FFF2-40B4-BE49-F238E27FC236}">
                <a16:creationId xmlns:a16="http://schemas.microsoft.com/office/drawing/2014/main" id="{44C30D38-67A5-1FA9-01CB-C485E38E2A02}"/>
              </a:ext>
              <a:ext uri="{C183D7F6-B498-43B3-948B-1728B52AA6E4}">
                <adec:decorative xmlns:adec="http://schemas.microsoft.com/office/drawing/2017/decorative" val="1"/>
              </a:ext>
            </a:extLst>
          </p:cNvPr>
          <p:cNvSpPr txBox="1"/>
          <p:nvPr/>
        </p:nvSpPr>
        <p:spPr>
          <a:xfrm>
            <a:off x="9193931" y="2702494"/>
            <a:ext cx="550284" cy="340519"/>
          </a:xfrm>
          <a:prstGeom prst="roundRect">
            <a:avLst/>
          </a:prstGeom>
          <a:solidFill>
            <a:srgbClr val="BDD7EE"/>
          </a:solidFill>
        </p:spPr>
        <p:txBody>
          <a:bodyPr wrap="square" lIns="91440" tIns="45720" rIns="91440" bIns="45720" rtlCol="0" anchor="t">
            <a:spAutoFit/>
          </a:bodyPr>
          <a:lstStyle/>
          <a:p>
            <a:pPr algn="ctr"/>
            <a:r>
              <a:rPr lang="en-GB" sz="1400" b="1"/>
              <a:t>-6%</a:t>
            </a:r>
            <a:endParaRPr lang="en-GB" sz="1400">
              <a:cs typeface="Calibri"/>
            </a:endParaRPr>
          </a:p>
        </p:txBody>
      </p:sp>
      <p:sp>
        <p:nvSpPr>
          <p:cNvPr id="18" name="TextBox 17">
            <a:extLst>
              <a:ext uri="{FF2B5EF4-FFF2-40B4-BE49-F238E27FC236}">
                <a16:creationId xmlns:a16="http://schemas.microsoft.com/office/drawing/2014/main" id="{ACEE0503-4645-1E67-81E2-6970C15F8B68}"/>
              </a:ext>
              <a:ext uri="{C183D7F6-B498-43B3-948B-1728B52AA6E4}">
                <adec:decorative xmlns:adec="http://schemas.microsoft.com/office/drawing/2017/decorative" val="1"/>
              </a:ext>
            </a:extLst>
          </p:cNvPr>
          <p:cNvSpPr txBox="1"/>
          <p:nvPr/>
        </p:nvSpPr>
        <p:spPr>
          <a:xfrm>
            <a:off x="10445865" y="2781115"/>
            <a:ext cx="1007119" cy="954107"/>
          </a:xfrm>
          <a:prstGeom prst="rect">
            <a:avLst/>
          </a:prstGeom>
          <a:solidFill>
            <a:schemeClr val="bg1"/>
          </a:solidFill>
        </p:spPr>
        <p:txBody>
          <a:bodyPr wrap="square" lIns="91440" tIns="45720" rIns="91440" bIns="45720" rtlCol="0" anchor="t">
            <a:spAutoFit/>
          </a:bodyPr>
          <a:lstStyle/>
          <a:p>
            <a:pPr algn="ctr"/>
            <a:endParaRPr lang="en-GB" sz="1400" b="1"/>
          </a:p>
          <a:p>
            <a:pPr algn="ctr"/>
            <a:endParaRPr lang="en-GB" sz="1400" b="1"/>
          </a:p>
          <a:p>
            <a:pPr algn="ctr"/>
            <a:r>
              <a:rPr lang="en-GB" sz="1400" b="1"/>
              <a:t> </a:t>
            </a:r>
            <a:r>
              <a:rPr lang="en-GB" sz="1400"/>
              <a:t>change from 2019</a:t>
            </a:r>
          </a:p>
        </p:txBody>
      </p:sp>
      <p:sp>
        <p:nvSpPr>
          <p:cNvPr id="19" name="TextBox 18">
            <a:extLst>
              <a:ext uri="{FF2B5EF4-FFF2-40B4-BE49-F238E27FC236}">
                <a16:creationId xmlns:a16="http://schemas.microsoft.com/office/drawing/2014/main" id="{64AEBD0E-F303-4BD6-2E3E-101B49470083}"/>
              </a:ext>
              <a:ext uri="{C183D7F6-B498-43B3-948B-1728B52AA6E4}">
                <adec:decorative xmlns:adec="http://schemas.microsoft.com/office/drawing/2017/decorative" val="1"/>
              </a:ext>
            </a:extLst>
          </p:cNvPr>
          <p:cNvSpPr txBox="1"/>
          <p:nvPr/>
        </p:nvSpPr>
        <p:spPr>
          <a:xfrm>
            <a:off x="10640689" y="2882929"/>
            <a:ext cx="657356" cy="340519"/>
          </a:xfrm>
          <a:prstGeom prst="roundRect">
            <a:avLst/>
          </a:prstGeom>
          <a:solidFill>
            <a:srgbClr val="BDD7EE"/>
          </a:solidFill>
        </p:spPr>
        <p:txBody>
          <a:bodyPr wrap="square" lIns="91440" tIns="45720" rIns="91440" bIns="45720" rtlCol="0" anchor="t">
            <a:spAutoFit/>
          </a:bodyPr>
          <a:lstStyle/>
          <a:p>
            <a:pPr algn="ctr"/>
            <a:r>
              <a:rPr lang="en-GB" sz="1400" b="1"/>
              <a:t>-12%</a:t>
            </a:r>
            <a:endParaRPr lang="en-GB" sz="1400">
              <a:cs typeface="Calibri"/>
            </a:endParaRPr>
          </a:p>
        </p:txBody>
      </p:sp>
      <p:sp>
        <p:nvSpPr>
          <p:cNvPr id="21" name="TextBox 20">
            <a:extLst>
              <a:ext uri="{FF2B5EF4-FFF2-40B4-BE49-F238E27FC236}">
                <a16:creationId xmlns:a16="http://schemas.microsoft.com/office/drawing/2014/main" id="{9D55A26B-6DDD-5EC9-F354-9CC2DE8D5A1F}"/>
              </a:ext>
              <a:ext uri="{C183D7F6-B498-43B3-948B-1728B52AA6E4}">
                <adec:decorative xmlns:adec="http://schemas.microsoft.com/office/drawing/2017/decorative" val="1"/>
              </a:ext>
            </a:extLst>
          </p:cNvPr>
          <p:cNvSpPr txBox="1"/>
          <p:nvPr/>
        </p:nvSpPr>
        <p:spPr>
          <a:xfrm>
            <a:off x="10395412" y="2369477"/>
            <a:ext cx="1147909" cy="261610"/>
          </a:xfrm>
          <a:prstGeom prst="rect">
            <a:avLst/>
          </a:prstGeom>
          <a:noFill/>
        </p:spPr>
        <p:txBody>
          <a:bodyPr wrap="square" rtlCol="0">
            <a:spAutoFit/>
          </a:bodyPr>
          <a:lstStyle/>
          <a:p>
            <a:pPr algn="ctr"/>
            <a:r>
              <a:rPr lang="en-GB" sz="1100" b="1" dirty="0">
                <a:solidFill>
                  <a:srgbClr val="FF0000"/>
                </a:solidFill>
              </a:rPr>
              <a:t>Jan - Mar only</a:t>
            </a:r>
          </a:p>
        </p:txBody>
      </p:sp>
    </p:spTree>
    <p:extLst>
      <p:ext uri="{BB962C8B-B14F-4D97-AF65-F5344CB8AC3E}">
        <p14:creationId xmlns:p14="http://schemas.microsoft.com/office/powerpoint/2010/main" val="1143908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Strategic Road Network: Average Daily Flow by Month</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A71BBD86-6CAB-D2E9-F0D6-7F9D01ED4106}"/>
              </a:ext>
            </a:extLst>
          </p:cNvPr>
          <p:cNvSpPr txBox="1"/>
          <p:nvPr/>
        </p:nvSpPr>
        <p:spPr>
          <a:xfrm>
            <a:off x="233680" y="60998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000000"/>
                </a:solidFill>
                <a:cs typeface="Calibri"/>
              </a:rPr>
              <a:t>The level of recovery varies by district. Cambridge (M11) has been at/near 2019 volumes since summer 2021. Strategic routes in the other districts remain just below 2019 levels, most notably Peterborough.</a:t>
            </a:r>
          </a:p>
        </p:txBody>
      </p:sp>
      <p:sp>
        <p:nvSpPr>
          <p:cNvPr id="5" name="TextBox 4">
            <a:extLst>
              <a:ext uri="{FF2B5EF4-FFF2-40B4-BE49-F238E27FC236}">
                <a16:creationId xmlns:a16="http://schemas.microsoft.com/office/drawing/2014/main" id="{667A1366-63A2-CE42-F01E-B05745A9DA21}"/>
              </a:ext>
            </a:extLst>
          </p:cNvPr>
          <p:cNvSpPr txBox="1"/>
          <p:nvPr/>
        </p:nvSpPr>
        <p:spPr>
          <a:xfrm>
            <a:off x="639192" y="1301629"/>
            <a:ext cx="10714607" cy="369332"/>
          </a:xfrm>
          <a:prstGeom prst="rect">
            <a:avLst/>
          </a:prstGeom>
          <a:noFill/>
        </p:spPr>
        <p:txBody>
          <a:bodyPr wrap="square" rtlCol="0">
            <a:spAutoFit/>
          </a:bodyPr>
          <a:lstStyle/>
          <a:p>
            <a:pPr algn="ctr"/>
            <a:r>
              <a:rPr lang="en-GB" b="1"/>
              <a:t>Percentage change from the same month in 2019</a:t>
            </a:r>
            <a:endParaRPr lang="en-GB" b="1">
              <a:solidFill>
                <a:srgbClr val="FF0000"/>
              </a:solidFill>
            </a:endParaRPr>
          </a:p>
        </p:txBody>
      </p:sp>
      <p:pic>
        <p:nvPicPr>
          <p:cNvPr id="2" name="Picture 1" descr="A chart showing the % change from the same month in 2019 for each district. In March 2023, Cambridge is the only district to be above March 2019 volumes. Peterborough is furthest from 2019.">
            <a:extLst>
              <a:ext uri="{FF2B5EF4-FFF2-40B4-BE49-F238E27FC236}">
                <a16:creationId xmlns:a16="http://schemas.microsoft.com/office/drawing/2014/main" id="{5432E82E-549E-943D-2D85-9201037AA9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552" y="1696709"/>
            <a:ext cx="10145888" cy="3634945"/>
          </a:xfrm>
          <a:prstGeom prst="rect">
            <a:avLst/>
          </a:prstGeom>
        </p:spPr>
      </p:pic>
      <p:graphicFrame>
        <p:nvGraphicFramePr>
          <p:cNvPr id="4" name="Table 3" descr="Pre-COVID to now, March 2019 to March 2023: Average Daily Flow percentage change by district&#10;Cambridge: plus 3 percent&#10;">
            <a:extLst>
              <a:ext uri="{FF2B5EF4-FFF2-40B4-BE49-F238E27FC236}">
                <a16:creationId xmlns:a16="http://schemas.microsoft.com/office/drawing/2014/main" id="{12DD18EB-B441-EFB7-7B94-AB32EA37283E}"/>
              </a:ext>
            </a:extLst>
          </p:cNvPr>
          <p:cNvGraphicFramePr>
            <a:graphicFrameLocks noGrp="1"/>
          </p:cNvGraphicFramePr>
          <p:nvPr>
            <p:extLst>
              <p:ext uri="{D42A27DB-BD31-4B8C-83A1-F6EECF244321}">
                <p14:modId xmlns:p14="http://schemas.microsoft.com/office/powerpoint/2010/main" val="2410778860"/>
              </p:ext>
            </p:extLst>
          </p:nvPr>
        </p:nvGraphicFramePr>
        <p:xfrm>
          <a:off x="981905" y="5607598"/>
          <a:ext cx="10228190" cy="829742"/>
        </p:xfrm>
        <a:graphic>
          <a:graphicData uri="http://schemas.openxmlformats.org/drawingml/2006/table">
            <a:tbl>
              <a:tblPr firstRow="1"/>
              <a:tblGrid>
                <a:gridCol w="1461170">
                  <a:extLst>
                    <a:ext uri="{9D8B030D-6E8A-4147-A177-3AD203B41FA5}">
                      <a16:colId xmlns:a16="http://schemas.microsoft.com/office/drawing/2014/main" val="4172281427"/>
                    </a:ext>
                  </a:extLst>
                </a:gridCol>
                <a:gridCol w="1461170">
                  <a:extLst>
                    <a:ext uri="{9D8B030D-6E8A-4147-A177-3AD203B41FA5}">
                      <a16:colId xmlns:a16="http://schemas.microsoft.com/office/drawing/2014/main" val="3026894209"/>
                    </a:ext>
                  </a:extLst>
                </a:gridCol>
                <a:gridCol w="1461170">
                  <a:extLst>
                    <a:ext uri="{9D8B030D-6E8A-4147-A177-3AD203B41FA5}">
                      <a16:colId xmlns:a16="http://schemas.microsoft.com/office/drawing/2014/main" val="38733128"/>
                    </a:ext>
                  </a:extLst>
                </a:gridCol>
                <a:gridCol w="1461170">
                  <a:extLst>
                    <a:ext uri="{9D8B030D-6E8A-4147-A177-3AD203B41FA5}">
                      <a16:colId xmlns:a16="http://schemas.microsoft.com/office/drawing/2014/main" val="811000871"/>
                    </a:ext>
                  </a:extLst>
                </a:gridCol>
                <a:gridCol w="1461170">
                  <a:extLst>
                    <a:ext uri="{9D8B030D-6E8A-4147-A177-3AD203B41FA5}">
                      <a16:colId xmlns:a16="http://schemas.microsoft.com/office/drawing/2014/main" val="2257153910"/>
                    </a:ext>
                  </a:extLst>
                </a:gridCol>
                <a:gridCol w="1461170">
                  <a:extLst>
                    <a:ext uri="{9D8B030D-6E8A-4147-A177-3AD203B41FA5}">
                      <a16:colId xmlns:a16="http://schemas.microsoft.com/office/drawing/2014/main" val="3943601881"/>
                    </a:ext>
                  </a:extLst>
                </a:gridCol>
                <a:gridCol w="1461170">
                  <a:extLst>
                    <a:ext uri="{9D8B030D-6E8A-4147-A177-3AD203B41FA5}">
                      <a16:colId xmlns:a16="http://schemas.microsoft.com/office/drawing/2014/main" val="3321234936"/>
                    </a:ext>
                  </a:extLst>
                </a:gridCol>
              </a:tblGrid>
              <a:tr h="323499">
                <a:tc gridSpan="7">
                  <a:txBody>
                    <a:bodyPr/>
                    <a:lstStyle/>
                    <a:p>
                      <a:pPr algn="ctr" rtl="0" fontAlgn="b"/>
                      <a:r>
                        <a:rPr lang="en-GB" sz="1200" b="1" i="0" u="none" strike="noStrike">
                          <a:solidFill>
                            <a:srgbClr val="0070C0"/>
                          </a:solidFill>
                          <a:effectLst/>
                          <a:latin typeface="Calibri" panose="020F0502020204030204" pitchFamily="34" charset="0"/>
                        </a:rPr>
                        <a:t>Pre-COVID to Now </a:t>
                      </a:r>
                    </a:p>
                    <a:p>
                      <a:pPr algn="ctr" rtl="0" fontAlgn="b"/>
                      <a:r>
                        <a:rPr lang="pt-BR" sz="1200" b="1" i="0" u="none" strike="noStrike">
                          <a:solidFill>
                            <a:srgbClr val="000000"/>
                          </a:solidFill>
                          <a:effectLst/>
                          <a:latin typeface="Calibri" panose="020F0502020204030204" pitchFamily="34" charset="0"/>
                        </a:rPr>
                        <a:t>Mar 2019 to Mar 2023</a:t>
                      </a:r>
                    </a:p>
                  </a:txBody>
                  <a:tcPr marL="6350" marR="6350" marT="635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56523875"/>
                  </a:ext>
                </a:extLst>
              </a:tr>
              <a:tr h="237922">
                <a:tc>
                  <a:txBody>
                    <a:bodyPr/>
                    <a:lstStyle/>
                    <a:p>
                      <a:pPr algn="ctr" rtl="0" fontAlgn="b"/>
                      <a:r>
                        <a:rPr lang="en-GB" sz="1200" b="1" i="0" u="none" strike="noStrike">
                          <a:solidFill>
                            <a:srgbClr val="000000"/>
                          </a:solidFill>
                          <a:effectLst/>
                          <a:latin typeface="Calibri" panose="020F0502020204030204" pitchFamily="34" charset="0"/>
                        </a:rPr>
                        <a:t>Cambridge</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000000"/>
                          </a:solidFill>
                          <a:effectLst/>
                          <a:latin typeface="Calibri" panose="020F0502020204030204" pitchFamily="34" charset="0"/>
                        </a:rPr>
                        <a:t>East Cambridgeshire</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000000"/>
                          </a:solidFill>
                          <a:effectLst/>
                          <a:latin typeface="Calibri" panose="020F0502020204030204" pitchFamily="34" charset="0"/>
                        </a:rPr>
                        <a:t>Fenland</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000000"/>
                          </a:solidFill>
                          <a:effectLst/>
                          <a:latin typeface="Calibri" panose="020F0502020204030204" pitchFamily="34" charset="0"/>
                        </a:rPr>
                        <a:t>Huntingdonshire</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000000"/>
                          </a:solidFill>
                          <a:effectLst/>
                          <a:latin typeface="Calibri" panose="020F0502020204030204" pitchFamily="34" charset="0"/>
                        </a:rPr>
                        <a:t>Peterborough</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000000"/>
                          </a:solidFill>
                          <a:effectLst/>
                          <a:latin typeface="Calibri" panose="020F0502020204030204" pitchFamily="34" charset="0"/>
                        </a:rPr>
                        <a:t>South Cambridgeshire</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000000"/>
                          </a:solidFill>
                          <a:effectLst/>
                          <a:latin typeface="Calibri" panose="020F0502020204030204" pitchFamily="34" charset="0"/>
                        </a:rPr>
                        <a:t>ALL DISTRICTS</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62523"/>
                  </a:ext>
                </a:extLst>
              </a:tr>
              <a:tr h="185655">
                <a:tc>
                  <a:txBody>
                    <a:bodyPr/>
                    <a:lstStyle/>
                    <a:p>
                      <a:pPr algn="ctr" rtl="0" fontAlgn="b"/>
                      <a:r>
                        <a:rPr lang="en-GB" sz="1400" b="1" i="0" u="none" strike="noStrike">
                          <a:solidFill>
                            <a:srgbClr val="000000"/>
                          </a:solidFill>
                          <a:effectLst/>
                          <a:latin typeface="Calibri" panose="020F0502020204030204" pitchFamily="34" charset="0"/>
                        </a:rPr>
                        <a:t>+3%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GB" sz="1400" b="1" i="0" u="none" strike="noStrike">
                          <a:solidFill>
                            <a:srgbClr val="000000"/>
                          </a:solidFill>
                          <a:effectLst/>
                          <a:latin typeface="Calibri" panose="020F0502020204030204" pitchFamily="34" charset="0"/>
                        </a:rPr>
                        <a:t>-5%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GB" sz="1400" b="1" i="0" u="none" strike="noStrike">
                          <a:solidFill>
                            <a:srgbClr val="000000"/>
                          </a:solidFill>
                          <a:effectLst/>
                          <a:latin typeface="Calibri" panose="020F0502020204030204" pitchFamily="34" charset="0"/>
                        </a:rPr>
                        <a:t>-2%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GB" sz="1400" b="1" i="0" u="none" strike="noStrike">
                          <a:solidFill>
                            <a:srgbClr val="000000"/>
                          </a:solidFill>
                          <a:effectLst/>
                          <a:latin typeface="Calibri" panose="020F0502020204030204" pitchFamily="34" charset="0"/>
                        </a:rPr>
                        <a:t>-9%</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rtl="0" fontAlgn="b"/>
                      <a:r>
                        <a:rPr lang="en-GB" sz="1400" b="1" i="0" u="none" strike="noStrike">
                          <a:solidFill>
                            <a:srgbClr val="000000"/>
                          </a:solidFill>
                          <a:effectLst/>
                          <a:latin typeface="Calibri" panose="020F0502020204030204" pitchFamily="34" charset="0"/>
                        </a:rPr>
                        <a:t>-12%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rtl="0" fontAlgn="b"/>
                      <a:r>
                        <a:rPr lang="en-GB" sz="1400" b="1" i="0" u="none" strike="noStrike">
                          <a:solidFill>
                            <a:srgbClr val="000000"/>
                          </a:solidFill>
                          <a:effectLst/>
                          <a:latin typeface="Calibri" panose="020F0502020204030204" pitchFamily="34" charset="0"/>
                        </a:rPr>
                        <a:t>-10%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rtl="0" fontAlgn="b"/>
                      <a:r>
                        <a:rPr lang="en-GB" sz="1400" b="1" i="0" u="none" strike="noStrike" dirty="0">
                          <a:solidFill>
                            <a:srgbClr val="000000"/>
                          </a:solidFill>
                          <a:effectLst/>
                          <a:latin typeface="Calibri" panose="020F0502020204030204" pitchFamily="34" charset="0"/>
                        </a:rPr>
                        <a:t>-7%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439453332"/>
                  </a:ext>
                </a:extLst>
              </a:tr>
            </a:tbl>
          </a:graphicData>
        </a:graphic>
      </p:graphicFrame>
      <p:sp>
        <p:nvSpPr>
          <p:cNvPr id="14" name="TextBox 13">
            <a:extLst>
              <a:ext uri="{FF2B5EF4-FFF2-40B4-BE49-F238E27FC236}">
                <a16:creationId xmlns:a16="http://schemas.microsoft.com/office/drawing/2014/main" id="{38E3525C-0809-49E4-AE9F-12F75F91FFBF}"/>
              </a:ext>
            </a:extLst>
          </p:cNvPr>
          <p:cNvSpPr txBox="1"/>
          <p:nvPr/>
        </p:nvSpPr>
        <p:spPr>
          <a:xfrm>
            <a:off x="-7463" y="6604792"/>
            <a:ext cx="11725153" cy="253916"/>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Analysis based on 28 sensors - 3 in Cambridge (M11), 6 in East Cambridgeshire (A11 and A14), 2 in Fenland (A47), 9 in Huntingdonshire (A1), 5 in Peterborough (A47 and A1) and 3 in South Cambridgeshire (M11 and A11).</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13</a:t>
            </a:fld>
            <a:endParaRPr lang="en-GB"/>
          </a:p>
        </p:txBody>
      </p:sp>
    </p:spTree>
    <p:extLst>
      <p:ext uri="{BB962C8B-B14F-4D97-AF65-F5344CB8AC3E}">
        <p14:creationId xmlns:p14="http://schemas.microsoft.com/office/powerpoint/2010/main" val="66925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Strategic Road Network: Daily Flow by Day of the Week</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A71BBD86-6CAB-D2E9-F0D6-7F9D01ED4106}"/>
              </a:ext>
            </a:extLst>
          </p:cNvPr>
          <p:cNvSpPr txBox="1"/>
          <p:nvPr/>
        </p:nvSpPr>
        <p:spPr>
          <a:xfrm>
            <a:off x="609600" y="609983"/>
            <a:ext cx="1097331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000000"/>
                </a:solidFill>
                <a:cs typeface="Calibri"/>
              </a:rPr>
              <a:t>On the strategic road network, all days of the week remain approx. 10% below 2019. Thursday and Friday are closest to 2019 (-8%) whilst Sunday is furthest from 2019 (-12%).</a:t>
            </a:r>
          </a:p>
        </p:txBody>
      </p:sp>
      <p:pic>
        <p:nvPicPr>
          <p:cNvPr id="4" name="Picture 3" descr="A graph showing March 2019, March 2021 and March 2023 average daily flow by day of the week. Sunday remains furthest behind pre-COVID.">
            <a:extLst>
              <a:ext uri="{FF2B5EF4-FFF2-40B4-BE49-F238E27FC236}">
                <a16:creationId xmlns:a16="http://schemas.microsoft.com/office/drawing/2014/main" id="{09970B8A-E950-A40F-BF0B-C310645B0D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8420" y="1310045"/>
            <a:ext cx="8511672" cy="4092027"/>
          </a:xfrm>
          <a:prstGeom prst="rect">
            <a:avLst/>
          </a:prstGeom>
        </p:spPr>
      </p:pic>
      <p:graphicFrame>
        <p:nvGraphicFramePr>
          <p:cNvPr id="5" name="Table 4">
            <a:extLst>
              <a:ext uri="{FF2B5EF4-FFF2-40B4-BE49-F238E27FC236}">
                <a16:creationId xmlns:a16="http://schemas.microsoft.com/office/drawing/2014/main" id="{3F10A478-D74B-2387-36C9-1B87D4A4ECFE}"/>
              </a:ext>
            </a:extLst>
          </p:cNvPr>
          <p:cNvGraphicFramePr>
            <a:graphicFrameLocks noGrp="1"/>
          </p:cNvGraphicFramePr>
          <p:nvPr>
            <p:extLst>
              <p:ext uri="{D42A27DB-BD31-4B8C-83A1-F6EECF244321}">
                <p14:modId xmlns:p14="http://schemas.microsoft.com/office/powerpoint/2010/main" val="3787951366"/>
              </p:ext>
            </p:extLst>
          </p:nvPr>
        </p:nvGraphicFramePr>
        <p:xfrm>
          <a:off x="1801908" y="5537972"/>
          <a:ext cx="8588184" cy="795020"/>
        </p:xfrm>
        <a:graphic>
          <a:graphicData uri="http://schemas.openxmlformats.org/drawingml/2006/table">
            <a:tbl>
              <a:tblPr firstRow="1"/>
              <a:tblGrid>
                <a:gridCol w="1191424">
                  <a:extLst>
                    <a:ext uri="{9D8B030D-6E8A-4147-A177-3AD203B41FA5}">
                      <a16:colId xmlns:a16="http://schemas.microsoft.com/office/drawing/2014/main" val="2198819777"/>
                    </a:ext>
                  </a:extLst>
                </a:gridCol>
                <a:gridCol w="1365174">
                  <a:extLst>
                    <a:ext uri="{9D8B030D-6E8A-4147-A177-3AD203B41FA5}">
                      <a16:colId xmlns:a16="http://schemas.microsoft.com/office/drawing/2014/main" val="2574697163"/>
                    </a:ext>
                  </a:extLst>
                </a:gridCol>
                <a:gridCol w="1365174">
                  <a:extLst>
                    <a:ext uri="{9D8B030D-6E8A-4147-A177-3AD203B41FA5}">
                      <a16:colId xmlns:a16="http://schemas.microsoft.com/office/drawing/2014/main" val="3971955031"/>
                    </a:ext>
                  </a:extLst>
                </a:gridCol>
                <a:gridCol w="1203835">
                  <a:extLst>
                    <a:ext uri="{9D8B030D-6E8A-4147-A177-3AD203B41FA5}">
                      <a16:colId xmlns:a16="http://schemas.microsoft.com/office/drawing/2014/main" val="1574655815"/>
                    </a:ext>
                  </a:extLst>
                </a:gridCol>
                <a:gridCol w="1203835">
                  <a:extLst>
                    <a:ext uri="{9D8B030D-6E8A-4147-A177-3AD203B41FA5}">
                      <a16:colId xmlns:a16="http://schemas.microsoft.com/office/drawing/2014/main" val="3409748125"/>
                    </a:ext>
                  </a:extLst>
                </a:gridCol>
                <a:gridCol w="1179014">
                  <a:extLst>
                    <a:ext uri="{9D8B030D-6E8A-4147-A177-3AD203B41FA5}">
                      <a16:colId xmlns:a16="http://schemas.microsoft.com/office/drawing/2014/main" val="804047285"/>
                    </a:ext>
                  </a:extLst>
                </a:gridCol>
                <a:gridCol w="1079728">
                  <a:extLst>
                    <a:ext uri="{9D8B030D-6E8A-4147-A177-3AD203B41FA5}">
                      <a16:colId xmlns:a16="http://schemas.microsoft.com/office/drawing/2014/main" val="3133242379"/>
                    </a:ext>
                  </a:extLst>
                </a:gridCol>
              </a:tblGrid>
              <a:tr h="203200">
                <a:tc gridSpan="7">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1" i="0" u="none" strike="noStrike" dirty="0">
                          <a:solidFill>
                            <a:srgbClr val="0070C0"/>
                          </a:solidFill>
                          <a:effectLst/>
                          <a:latin typeface="Calibri" panose="020F0502020204030204" pitchFamily="34" charset="0"/>
                        </a:rPr>
                        <a:t>Pre-COVID to Now:</a:t>
                      </a:r>
                      <a:endParaRPr lang="pt-BR" sz="1200" b="1" i="0" u="none" strike="noStrike" dirty="0">
                        <a:solidFill>
                          <a:srgbClr val="000000"/>
                        </a:solidFill>
                        <a:effectLst/>
                        <a:latin typeface="Calibri" panose="020F0502020204030204" pitchFamily="34" charset="0"/>
                      </a:endParaRPr>
                    </a:p>
                    <a:p>
                      <a:pPr algn="ctr" rtl="0" fontAlgn="b"/>
                      <a:r>
                        <a:rPr lang="pt-BR" sz="1200" b="1" i="0" u="none" strike="noStrike" dirty="0">
                          <a:solidFill>
                            <a:srgbClr val="000000"/>
                          </a:solidFill>
                          <a:effectLst/>
                          <a:latin typeface="Calibri" panose="020F0502020204030204" pitchFamily="34" charset="0"/>
                        </a:rPr>
                        <a:t>Mar 2019 to Mar 2023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80935350"/>
                  </a:ext>
                </a:extLst>
              </a:tr>
              <a:tr h="203200">
                <a:tc>
                  <a:txBody>
                    <a:bodyPr/>
                    <a:lstStyle/>
                    <a:p>
                      <a:pPr algn="ctr" rtl="0" fontAlgn="ctr"/>
                      <a:r>
                        <a:rPr lang="en-GB" sz="1200" b="1" i="0" u="none" strike="noStrike">
                          <a:solidFill>
                            <a:srgbClr val="000000"/>
                          </a:solidFill>
                          <a:effectLst/>
                          <a:latin typeface="Calibri" panose="020F0502020204030204" pitchFamily="34" charset="0"/>
                        </a:rPr>
                        <a:t>First Working Day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1200" b="1" i="0" u="none" strike="noStrike">
                          <a:solidFill>
                            <a:srgbClr val="000000"/>
                          </a:solidFill>
                          <a:effectLst/>
                          <a:latin typeface="Calibri" panose="020F0502020204030204" pitchFamily="34" charset="0"/>
                        </a:rPr>
                        <a:t>Normal Tuesday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1200" b="1" i="0" u="none" strike="noStrike">
                          <a:solidFill>
                            <a:srgbClr val="000000"/>
                          </a:solidFill>
                          <a:effectLst/>
                          <a:latin typeface="Calibri" panose="020F0502020204030204" pitchFamily="34" charset="0"/>
                        </a:rPr>
                        <a:t>Normal Wednesday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1200" b="1" i="0" u="none" strike="noStrike">
                          <a:solidFill>
                            <a:srgbClr val="000000"/>
                          </a:solidFill>
                          <a:effectLst/>
                          <a:latin typeface="Calibri" panose="020F0502020204030204" pitchFamily="34" charset="0"/>
                        </a:rPr>
                        <a:t>Normal Thursday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1200" b="1" i="0" u="none" strike="noStrike">
                          <a:solidFill>
                            <a:srgbClr val="000000"/>
                          </a:solidFill>
                          <a:effectLst/>
                          <a:latin typeface="Calibri" panose="020F0502020204030204" pitchFamily="34" charset="0"/>
                        </a:rPr>
                        <a:t>Last Working Day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1200" b="1" i="0" u="none" strike="noStrike">
                          <a:solidFill>
                            <a:srgbClr val="000000"/>
                          </a:solidFill>
                          <a:effectLst/>
                          <a:latin typeface="Calibri" panose="020F0502020204030204" pitchFamily="34" charset="0"/>
                        </a:rPr>
                        <a:t>Normal Saturday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1200" b="1" i="0" u="none" strike="noStrike">
                          <a:solidFill>
                            <a:srgbClr val="000000"/>
                          </a:solidFill>
                          <a:effectLst/>
                          <a:latin typeface="Calibri" panose="020F0502020204030204" pitchFamily="34" charset="0"/>
                        </a:rPr>
                        <a:t>Normal Sunday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258776932"/>
                  </a:ext>
                </a:extLst>
              </a:tr>
              <a:tr h="64616">
                <a:tc>
                  <a:txBody>
                    <a:bodyPr/>
                    <a:lstStyle/>
                    <a:p>
                      <a:pPr algn="ctr" rtl="0" fontAlgn="ctr"/>
                      <a:r>
                        <a:rPr lang="en-GB" sz="1400" b="1" i="0" u="none" strike="noStrike">
                          <a:solidFill>
                            <a:srgbClr val="000000"/>
                          </a:solidFill>
                          <a:effectLst/>
                          <a:latin typeface="Calibri" panose="020F0502020204030204" pitchFamily="34" charset="0"/>
                        </a:rPr>
                        <a:t>-11%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rtl="0" fontAlgn="ctr"/>
                      <a:r>
                        <a:rPr lang="en-GB" sz="1400" b="1" i="0" u="none" strike="noStrike">
                          <a:solidFill>
                            <a:srgbClr val="000000"/>
                          </a:solidFill>
                          <a:effectLst/>
                          <a:latin typeface="Calibri" panose="020F0502020204030204" pitchFamily="34" charset="0"/>
                        </a:rPr>
                        <a:t>-10%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rtl="0" fontAlgn="ctr"/>
                      <a:r>
                        <a:rPr lang="en-GB" sz="1400" b="1" i="0" u="none" strike="noStrike">
                          <a:solidFill>
                            <a:srgbClr val="000000"/>
                          </a:solidFill>
                          <a:effectLst/>
                          <a:latin typeface="Calibri" panose="020F0502020204030204" pitchFamily="34" charset="0"/>
                        </a:rPr>
                        <a:t>-9%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rtl="0" fontAlgn="ctr"/>
                      <a:r>
                        <a:rPr lang="en-GB" sz="1400" b="1" i="0" u="none" strike="noStrike">
                          <a:solidFill>
                            <a:srgbClr val="000000"/>
                          </a:solidFill>
                          <a:effectLst/>
                          <a:latin typeface="Calibri" panose="020F0502020204030204" pitchFamily="34" charset="0"/>
                        </a:rPr>
                        <a:t>-8%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rtl="0" fontAlgn="ctr"/>
                      <a:r>
                        <a:rPr lang="en-GB" sz="1400" b="1" i="0" u="none" strike="noStrike">
                          <a:solidFill>
                            <a:srgbClr val="000000"/>
                          </a:solidFill>
                          <a:effectLst/>
                          <a:latin typeface="Calibri" panose="020F0502020204030204" pitchFamily="34" charset="0"/>
                        </a:rPr>
                        <a:t>-8%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rtl="0" fontAlgn="ctr"/>
                      <a:r>
                        <a:rPr lang="en-GB" sz="1400" b="1" i="0" u="none" strike="noStrike">
                          <a:solidFill>
                            <a:srgbClr val="000000"/>
                          </a:solidFill>
                          <a:effectLst/>
                          <a:latin typeface="Calibri" panose="020F0502020204030204" pitchFamily="34" charset="0"/>
                        </a:rPr>
                        <a:t>-10%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rtl="0" fontAlgn="ctr"/>
                      <a:r>
                        <a:rPr lang="en-GB" sz="1400" b="1" i="0" u="none" strike="noStrike" dirty="0">
                          <a:solidFill>
                            <a:srgbClr val="000000"/>
                          </a:solidFill>
                          <a:effectLst/>
                          <a:latin typeface="Calibri" panose="020F0502020204030204" pitchFamily="34" charset="0"/>
                        </a:rPr>
                        <a:t>-12%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extLst>
                  <a:ext uri="{0D108BD9-81ED-4DB2-BD59-A6C34878D82A}">
                    <a16:rowId xmlns:a16="http://schemas.microsoft.com/office/drawing/2014/main" val="3691059116"/>
                  </a:ext>
                </a:extLst>
              </a:tr>
            </a:tbl>
          </a:graphicData>
        </a:graphic>
      </p:graphicFrame>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14</a:t>
            </a:fld>
            <a:endParaRPr lang="en-GB"/>
          </a:p>
        </p:txBody>
      </p:sp>
      <p:sp>
        <p:nvSpPr>
          <p:cNvPr id="14" name="TextBox 13">
            <a:extLst>
              <a:ext uri="{FF2B5EF4-FFF2-40B4-BE49-F238E27FC236}">
                <a16:creationId xmlns:a16="http://schemas.microsoft.com/office/drawing/2014/main" id="{38E3525C-0809-49E4-AE9F-12F75F91FFBF}"/>
              </a:ext>
            </a:extLst>
          </p:cNvPr>
          <p:cNvSpPr txBox="1"/>
          <p:nvPr/>
        </p:nvSpPr>
        <p:spPr>
          <a:xfrm>
            <a:off x="-7463" y="6604792"/>
            <a:ext cx="11725153" cy="253916"/>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Analysis based on 28 sensors - 3 sensors in Cambridge, 6, in East Cambridgeshire, 2 in Fenland, 9 in Huntingdonshire, 5 in Peterborough and 3 in South Cambridgeshire.</a:t>
            </a:r>
          </a:p>
        </p:txBody>
      </p:sp>
      <p:sp>
        <p:nvSpPr>
          <p:cNvPr id="6" name="TextBox 5">
            <a:extLst>
              <a:ext uri="{FF2B5EF4-FFF2-40B4-BE49-F238E27FC236}">
                <a16:creationId xmlns:a16="http://schemas.microsoft.com/office/drawing/2014/main" id="{79D739E8-A780-778C-89A2-ADB518F04BBA}"/>
              </a:ext>
              <a:ext uri="{C183D7F6-B498-43B3-948B-1728B52AA6E4}">
                <adec:decorative xmlns:adec="http://schemas.microsoft.com/office/drawing/2017/decorative" val="1"/>
              </a:ext>
            </a:extLst>
          </p:cNvPr>
          <p:cNvSpPr txBox="1"/>
          <p:nvPr/>
        </p:nvSpPr>
        <p:spPr>
          <a:xfrm rot="16200000">
            <a:off x="2655215" y="2374860"/>
            <a:ext cx="804023" cy="276999"/>
          </a:xfrm>
          <a:prstGeom prst="rect">
            <a:avLst/>
          </a:prstGeom>
          <a:noFill/>
        </p:spPr>
        <p:txBody>
          <a:bodyPr wrap="square" rtlCol="0">
            <a:spAutoFit/>
          </a:bodyPr>
          <a:lstStyle/>
          <a:p>
            <a:r>
              <a:rPr lang="en-GB" sz="1200">
                <a:solidFill>
                  <a:schemeClr val="bg1"/>
                </a:solidFill>
              </a:rPr>
              <a:t>Mar-2019</a:t>
            </a:r>
          </a:p>
        </p:txBody>
      </p:sp>
      <p:sp>
        <p:nvSpPr>
          <p:cNvPr id="7" name="TextBox 6">
            <a:extLst>
              <a:ext uri="{FF2B5EF4-FFF2-40B4-BE49-F238E27FC236}">
                <a16:creationId xmlns:a16="http://schemas.microsoft.com/office/drawing/2014/main" id="{F2CAB6FB-D1B4-3893-C6FF-27063E1D99F9}"/>
              </a:ext>
              <a:ext uri="{C183D7F6-B498-43B3-948B-1728B52AA6E4}">
                <adec:decorative xmlns:adec="http://schemas.microsoft.com/office/drawing/2017/decorative" val="1"/>
              </a:ext>
            </a:extLst>
          </p:cNvPr>
          <p:cNvSpPr txBox="1"/>
          <p:nvPr/>
        </p:nvSpPr>
        <p:spPr>
          <a:xfrm rot="16200000">
            <a:off x="3705238" y="2434981"/>
            <a:ext cx="804023" cy="276999"/>
          </a:xfrm>
          <a:prstGeom prst="rect">
            <a:avLst/>
          </a:prstGeom>
          <a:noFill/>
        </p:spPr>
        <p:txBody>
          <a:bodyPr wrap="square" rtlCol="0">
            <a:spAutoFit/>
          </a:bodyPr>
          <a:lstStyle/>
          <a:p>
            <a:r>
              <a:rPr lang="en-GB" sz="1200" dirty="0">
                <a:solidFill>
                  <a:schemeClr val="bg1"/>
                </a:solidFill>
              </a:rPr>
              <a:t>Mar-2019</a:t>
            </a:r>
          </a:p>
        </p:txBody>
      </p:sp>
      <p:sp>
        <p:nvSpPr>
          <p:cNvPr id="8" name="TextBox 7">
            <a:extLst>
              <a:ext uri="{FF2B5EF4-FFF2-40B4-BE49-F238E27FC236}">
                <a16:creationId xmlns:a16="http://schemas.microsoft.com/office/drawing/2014/main" id="{3243BD16-4E3B-5694-1426-E54BBBFC1BDD}"/>
              </a:ext>
              <a:ext uri="{C183D7F6-B498-43B3-948B-1728B52AA6E4}">
                <adec:decorative xmlns:adec="http://schemas.microsoft.com/office/drawing/2017/decorative" val="1"/>
              </a:ext>
            </a:extLst>
          </p:cNvPr>
          <p:cNvSpPr txBox="1"/>
          <p:nvPr/>
        </p:nvSpPr>
        <p:spPr>
          <a:xfrm rot="16200000">
            <a:off x="8915569" y="2970099"/>
            <a:ext cx="804023" cy="276999"/>
          </a:xfrm>
          <a:prstGeom prst="rect">
            <a:avLst/>
          </a:prstGeom>
          <a:noFill/>
        </p:spPr>
        <p:txBody>
          <a:bodyPr wrap="square" rtlCol="0">
            <a:spAutoFit/>
          </a:bodyPr>
          <a:lstStyle/>
          <a:p>
            <a:r>
              <a:rPr lang="en-GB" sz="1200">
                <a:solidFill>
                  <a:schemeClr val="bg1"/>
                </a:solidFill>
              </a:rPr>
              <a:t>Mar-2019</a:t>
            </a:r>
          </a:p>
        </p:txBody>
      </p:sp>
      <p:sp>
        <p:nvSpPr>
          <p:cNvPr id="9" name="TextBox 8">
            <a:extLst>
              <a:ext uri="{FF2B5EF4-FFF2-40B4-BE49-F238E27FC236}">
                <a16:creationId xmlns:a16="http://schemas.microsoft.com/office/drawing/2014/main" id="{79621015-90AE-5FB1-C010-3028B7DF7D3E}"/>
              </a:ext>
              <a:ext uri="{C183D7F6-B498-43B3-948B-1728B52AA6E4}">
                <adec:decorative xmlns:adec="http://schemas.microsoft.com/office/drawing/2017/decorative" val="1"/>
              </a:ext>
            </a:extLst>
          </p:cNvPr>
          <p:cNvSpPr txBox="1"/>
          <p:nvPr/>
        </p:nvSpPr>
        <p:spPr>
          <a:xfrm rot="16200000">
            <a:off x="6827743" y="2083012"/>
            <a:ext cx="804023" cy="276999"/>
          </a:xfrm>
          <a:prstGeom prst="rect">
            <a:avLst/>
          </a:prstGeom>
          <a:noFill/>
        </p:spPr>
        <p:txBody>
          <a:bodyPr wrap="square" rtlCol="0">
            <a:spAutoFit/>
          </a:bodyPr>
          <a:lstStyle/>
          <a:p>
            <a:r>
              <a:rPr lang="en-GB" sz="1200">
                <a:solidFill>
                  <a:schemeClr val="bg1"/>
                </a:solidFill>
              </a:rPr>
              <a:t>Mar-2019</a:t>
            </a:r>
          </a:p>
        </p:txBody>
      </p:sp>
      <p:sp>
        <p:nvSpPr>
          <p:cNvPr id="12" name="TextBox 11">
            <a:extLst>
              <a:ext uri="{FF2B5EF4-FFF2-40B4-BE49-F238E27FC236}">
                <a16:creationId xmlns:a16="http://schemas.microsoft.com/office/drawing/2014/main" id="{277A8B5F-59DF-901A-B585-D35ABEDEB796}"/>
              </a:ext>
              <a:ext uri="{C183D7F6-B498-43B3-948B-1728B52AA6E4}">
                <adec:decorative xmlns:adec="http://schemas.microsoft.com/office/drawing/2017/decorative" val="1"/>
              </a:ext>
            </a:extLst>
          </p:cNvPr>
          <p:cNvSpPr txBox="1"/>
          <p:nvPr/>
        </p:nvSpPr>
        <p:spPr>
          <a:xfrm rot="16200000">
            <a:off x="4745673" y="2360340"/>
            <a:ext cx="804023" cy="276999"/>
          </a:xfrm>
          <a:prstGeom prst="rect">
            <a:avLst/>
          </a:prstGeom>
          <a:noFill/>
        </p:spPr>
        <p:txBody>
          <a:bodyPr wrap="square" rtlCol="0">
            <a:spAutoFit/>
          </a:bodyPr>
          <a:lstStyle/>
          <a:p>
            <a:r>
              <a:rPr lang="en-GB" sz="1200">
                <a:solidFill>
                  <a:schemeClr val="bg1"/>
                </a:solidFill>
              </a:rPr>
              <a:t>Mar-2019</a:t>
            </a:r>
          </a:p>
        </p:txBody>
      </p:sp>
      <p:sp>
        <p:nvSpPr>
          <p:cNvPr id="15" name="TextBox 14">
            <a:extLst>
              <a:ext uri="{FF2B5EF4-FFF2-40B4-BE49-F238E27FC236}">
                <a16:creationId xmlns:a16="http://schemas.microsoft.com/office/drawing/2014/main" id="{A9E115A6-D490-06C9-DD35-1FEACAD40F15}"/>
              </a:ext>
              <a:ext uri="{C183D7F6-B498-43B3-948B-1728B52AA6E4}">
                <adec:decorative xmlns:adec="http://schemas.microsoft.com/office/drawing/2017/decorative" val="1"/>
              </a:ext>
            </a:extLst>
          </p:cNvPr>
          <p:cNvSpPr txBox="1"/>
          <p:nvPr/>
        </p:nvSpPr>
        <p:spPr>
          <a:xfrm rot="16200000">
            <a:off x="5785992" y="2267850"/>
            <a:ext cx="804023" cy="276999"/>
          </a:xfrm>
          <a:prstGeom prst="rect">
            <a:avLst/>
          </a:prstGeom>
          <a:noFill/>
        </p:spPr>
        <p:txBody>
          <a:bodyPr wrap="square" rtlCol="0">
            <a:spAutoFit/>
          </a:bodyPr>
          <a:lstStyle/>
          <a:p>
            <a:r>
              <a:rPr lang="en-GB" sz="1200">
                <a:solidFill>
                  <a:schemeClr val="bg1"/>
                </a:solidFill>
              </a:rPr>
              <a:t>Mar-2019</a:t>
            </a:r>
          </a:p>
        </p:txBody>
      </p:sp>
      <p:sp>
        <p:nvSpPr>
          <p:cNvPr id="16" name="TextBox 15">
            <a:extLst>
              <a:ext uri="{FF2B5EF4-FFF2-40B4-BE49-F238E27FC236}">
                <a16:creationId xmlns:a16="http://schemas.microsoft.com/office/drawing/2014/main" id="{D62C64ED-6278-0B03-970A-75C1F1FE5EC2}"/>
              </a:ext>
              <a:ext uri="{C183D7F6-B498-43B3-948B-1728B52AA6E4}">
                <adec:decorative xmlns:adec="http://schemas.microsoft.com/office/drawing/2017/decorative" val="1"/>
              </a:ext>
            </a:extLst>
          </p:cNvPr>
          <p:cNvSpPr txBox="1"/>
          <p:nvPr/>
        </p:nvSpPr>
        <p:spPr>
          <a:xfrm rot="16200000">
            <a:off x="7875682" y="2987982"/>
            <a:ext cx="804023" cy="276999"/>
          </a:xfrm>
          <a:prstGeom prst="rect">
            <a:avLst/>
          </a:prstGeom>
          <a:noFill/>
        </p:spPr>
        <p:txBody>
          <a:bodyPr wrap="square" rtlCol="0">
            <a:spAutoFit/>
          </a:bodyPr>
          <a:lstStyle/>
          <a:p>
            <a:r>
              <a:rPr lang="en-GB" sz="1200">
                <a:solidFill>
                  <a:schemeClr val="bg1"/>
                </a:solidFill>
              </a:rPr>
              <a:t>Mar-2019</a:t>
            </a:r>
          </a:p>
        </p:txBody>
      </p:sp>
      <p:sp>
        <p:nvSpPr>
          <p:cNvPr id="17" name="TextBox 16">
            <a:extLst>
              <a:ext uri="{FF2B5EF4-FFF2-40B4-BE49-F238E27FC236}">
                <a16:creationId xmlns:a16="http://schemas.microsoft.com/office/drawing/2014/main" id="{52B95F10-525A-FF2E-7A9F-D632A59E5DEC}"/>
              </a:ext>
              <a:ext uri="{C183D7F6-B498-43B3-948B-1728B52AA6E4}">
                <adec:decorative xmlns:adec="http://schemas.microsoft.com/office/drawing/2017/decorative" val="1"/>
              </a:ext>
            </a:extLst>
          </p:cNvPr>
          <p:cNvSpPr txBox="1"/>
          <p:nvPr/>
        </p:nvSpPr>
        <p:spPr>
          <a:xfrm rot="16200000">
            <a:off x="2916411" y="3107474"/>
            <a:ext cx="804023" cy="276999"/>
          </a:xfrm>
          <a:prstGeom prst="rect">
            <a:avLst/>
          </a:prstGeom>
          <a:noFill/>
        </p:spPr>
        <p:txBody>
          <a:bodyPr wrap="square" rtlCol="0">
            <a:spAutoFit/>
          </a:bodyPr>
          <a:lstStyle/>
          <a:p>
            <a:r>
              <a:rPr lang="en-GB" sz="1200">
                <a:solidFill>
                  <a:schemeClr val="bg2">
                    <a:lumMod val="25000"/>
                  </a:schemeClr>
                </a:solidFill>
              </a:rPr>
              <a:t>Mar-2021</a:t>
            </a:r>
          </a:p>
        </p:txBody>
      </p:sp>
      <p:sp>
        <p:nvSpPr>
          <p:cNvPr id="18" name="TextBox 17">
            <a:extLst>
              <a:ext uri="{FF2B5EF4-FFF2-40B4-BE49-F238E27FC236}">
                <a16:creationId xmlns:a16="http://schemas.microsoft.com/office/drawing/2014/main" id="{9B5911EB-2844-75C7-561B-DB88EFF230A6}"/>
              </a:ext>
              <a:ext uri="{C183D7F6-B498-43B3-948B-1728B52AA6E4}">
                <adec:decorative xmlns:adec="http://schemas.microsoft.com/office/drawing/2017/decorative" val="1"/>
              </a:ext>
            </a:extLst>
          </p:cNvPr>
          <p:cNvSpPr txBox="1"/>
          <p:nvPr/>
        </p:nvSpPr>
        <p:spPr>
          <a:xfrm rot="16200000">
            <a:off x="9192568" y="4047294"/>
            <a:ext cx="804023" cy="276999"/>
          </a:xfrm>
          <a:prstGeom prst="rect">
            <a:avLst/>
          </a:prstGeom>
          <a:noFill/>
        </p:spPr>
        <p:txBody>
          <a:bodyPr wrap="square" rtlCol="0">
            <a:spAutoFit/>
          </a:bodyPr>
          <a:lstStyle/>
          <a:p>
            <a:r>
              <a:rPr lang="en-GB" sz="1200">
                <a:solidFill>
                  <a:schemeClr val="bg2">
                    <a:lumMod val="25000"/>
                  </a:schemeClr>
                </a:solidFill>
              </a:rPr>
              <a:t>Mar-2021</a:t>
            </a:r>
          </a:p>
        </p:txBody>
      </p:sp>
      <p:sp>
        <p:nvSpPr>
          <p:cNvPr id="19" name="TextBox 18">
            <a:extLst>
              <a:ext uri="{FF2B5EF4-FFF2-40B4-BE49-F238E27FC236}">
                <a16:creationId xmlns:a16="http://schemas.microsoft.com/office/drawing/2014/main" id="{FACA3FD2-5755-F629-FCE0-F14B2A518C9D}"/>
              </a:ext>
              <a:ext uri="{C183D7F6-B498-43B3-948B-1728B52AA6E4}">
                <adec:decorative xmlns:adec="http://schemas.microsoft.com/office/drawing/2017/decorative" val="1"/>
              </a:ext>
            </a:extLst>
          </p:cNvPr>
          <p:cNvSpPr txBox="1"/>
          <p:nvPr/>
        </p:nvSpPr>
        <p:spPr>
          <a:xfrm rot="16200000">
            <a:off x="8144292" y="3847315"/>
            <a:ext cx="804023" cy="276999"/>
          </a:xfrm>
          <a:prstGeom prst="rect">
            <a:avLst/>
          </a:prstGeom>
          <a:noFill/>
        </p:spPr>
        <p:txBody>
          <a:bodyPr wrap="square" rtlCol="0">
            <a:spAutoFit/>
          </a:bodyPr>
          <a:lstStyle/>
          <a:p>
            <a:r>
              <a:rPr lang="en-GB" sz="1200">
                <a:solidFill>
                  <a:schemeClr val="bg2">
                    <a:lumMod val="25000"/>
                  </a:schemeClr>
                </a:solidFill>
              </a:rPr>
              <a:t>Mar-2021</a:t>
            </a:r>
          </a:p>
        </p:txBody>
      </p:sp>
      <p:sp>
        <p:nvSpPr>
          <p:cNvPr id="20" name="TextBox 19">
            <a:extLst>
              <a:ext uri="{FF2B5EF4-FFF2-40B4-BE49-F238E27FC236}">
                <a16:creationId xmlns:a16="http://schemas.microsoft.com/office/drawing/2014/main" id="{86414186-988F-DF6C-286A-BEA37257590E}"/>
              </a:ext>
              <a:ext uri="{C183D7F6-B498-43B3-948B-1728B52AA6E4}">
                <adec:decorative xmlns:adec="http://schemas.microsoft.com/office/drawing/2017/decorative" val="1"/>
              </a:ext>
            </a:extLst>
          </p:cNvPr>
          <p:cNvSpPr txBox="1"/>
          <p:nvPr/>
        </p:nvSpPr>
        <p:spPr>
          <a:xfrm rot="16200000">
            <a:off x="7096016" y="2995266"/>
            <a:ext cx="804023" cy="276999"/>
          </a:xfrm>
          <a:prstGeom prst="rect">
            <a:avLst/>
          </a:prstGeom>
          <a:noFill/>
        </p:spPr>
        <p:txBody>
          <a:bodyPr wrap="square" rtlCol="0">
            <a:spAutoFit/>
          </a:bodyPr>
          <a:lstStyle/>
          <a:p>
            <a:r>
              <a:rPr lang="en-GB" sz="1200">
                <a:solidFill>
                  <a:schemeClr val="bg2">
                    <a:lumMod val="25000"/>
                  </a:schemeClr>
                </a:solidFill>
              </a:rPr>
              <a:t>Mar-2021</a:t>
            </a:r>
          </a:p>
        </p:txBody>
      </p:sp>
      <p:sp>
        <p:nvSpPr>
          <p:cNvPr id="21" name="TextBox 20">
            <a:extLst>
              <a:ext uri="{FF2B5EF4-FFF2-40B4-BE49-F238E27FC236}">
                <a16:creationId xmlns:a16="http://schemas.microsoft.com/office/drawing/2014/main" id="{470F11A6-1596-AAC4-67E4-BE730812D8C4}"/>
              </a:ext>
              <a:ext uri="{C183D7F6-B498-43B3-948B-1728B52AA6E4}">
                <adec:decorative xmlns:adec="http://schemas.microsoft.com/office/drawing/2017/decorative" val="1"/>
              </a:ext>
            </a:extLst>
          </p:cNvPr>
          <p:cNvSpPr txBox="1"/>
          <p:nvPr/>
        </p:nvSpPr>
        <p:spPr>
          <a:xfrm rot="16200000">
            <a:off x="6054381" y="3099084"/>
            <a:ext cx="804023" cy="276999"/>
          </a:xfrm>
          <a:prstGeom prst="rect">
            <a:avLst/>
          </a:prstGeom>
          <a:noFill/>
        </p:spPr>
        <p:txBody>
          <a:bodyPr wrap="square" rtlCol="0">
            <a:spAutoFit/>
          </a:bodyPr>
          <a:lstStyle/>
          <a:p>
            <a:r>
              <a:rPr lang="en-GB" sz="1200">
                <a:solidFill>
                  <a:schemeClr val="bg2">
                    <a:lumMod val="25000"/>
                  </a:schemeClr>
                </a:solidFill>
              </a:rPr>
              <a:t>Mar-2021</a:t>
            </a:r>
          </a:p>
        </p:txBody>
      </p:sp>
      <p:sp>
        <p:nvSpPr>
          <p:cNvPr id="22" name="TextBox 21">
            <a:extLst>
              <a:ext uri="{FF2B5EF4-FFF2-40B4-BE49-F238E27FC236}">
                <a16:creationId xmlns:a16="http://schemas.microsoft.com/office/drawing/2014/main" id="{0935B572-FD26-BA6B-5115-D61E7067FD0F}"/>
              </a:ext>
              <a:ext uri="{C183D7F6-B498-43B3-948B-1728B52AA6E4}">
                <adec:decorative xmlns:adec="http://schemas.microsoft.com/office/drawing/2017/decorative" val="1"/>
              </a:ext>
            </a:extLst>
          </p:cNvPr>
          <p:cNvSpPr txBox="1"/>
          <p:nvPr/>
        </p:nvSpPr>
        <p:spPr>
          <a:xfrm rot="16200000">
            <a:off x="5015263" y="3036169"/>
            <a:ext cx="804023" cy="276999"/>
          </a:xfrm>
          <a:prstGeom prst="rect">
            <a:avLst/>
          </a:prstGeom>
          <a:noFill/>
        </p:spPr>
        <p:txBody>
          <a:bodyPr wrap="square" rtlCol="0">
            <a:spAutoFit/>
          </a:bodyPr>
          <a:lstStyle/>
          <a:p>
            <a:r>
              <a:rPr lang="en-GB" sz="1200">
                <a:solidFill>
                  <a:schemeClr val="bg2">
                    <a:lumMod val="25000"/>
                  </a:schemeClr>
                </a:solidFill>
              </a:rPr>
              <a:t>Mar-2021</a:t>
            </a:r>
          </a:p>
        </p:txBody>
      </p:sp>
      <p:sp>
        <p:nvSpPr>
          <p:cNvPr id="23" name="TextBox 22">
            <a:extLst>
              <a:ext uri="{FF2B5EF4-FFF2-40B4-BE49-F238E27FC236}">
                <a16:creationId xmlns:a16="http://schemas.microsoft.com/office/drawing/2014/main" id="{7EE2CF4A-5E14-8C0F-D310-31FBA44FE62A}"/>
              </a:ext>
              <a:ext uri="{C183D7F6-B498-43B3-948B-1728B52AA6E4}">
                <adec:decorative xmlns:adec="http://schemas.microsoft.com/office/drawing/2017/decorative" val="1"/>
              </a:ext>
            </a:extLst>
          </p:cNvPr>
          <p:cNvSpPr txBox="1"/>
          <p:nvPr/>
        </p:nvSpPr>
        <p:spPr>
          <a:xfrm rot="16200000">
            <a:off x="3966434" y="3088651"/>
            <a:ext cx="804023" cy="276999"/>
          </a:xfrm>
          <a:prstGeom prst="rect">
            <a:avLst/>
          </a:prstGeom>
          <a:noFill/>
        </p:spPr>
        <p:txBody>
          <a:bodyPr wrap="square" rtlCol="0">
            <a:spAutoFit/>
          </a:bodyPr>
          <a:lstStyle/>
          <a:p>
            <a:r>
              <a:rPr lang="en-GB" sz="1200">
                <a:solidFill>
                  <a:schemeClr val="bg2">
                    <a:lumMod val="25000"/>
                  </a:schemeClr>
                </a:solidFill>
              </a:rPr>
              <a:t>Mar-2021</a:t>
            </a:r>
          </a:p>
        </p:txBody>
      </p:sp>
      <p:sp>
        <p:nvSpPr>
          <p:cNvPr id="24" name="TextBox 23">
            <a:extLst>
              <a:ext uri="{FF2B5EF4-FFF2-40B4-BE49-F238E27FC236}">
                <a16:creationId xmlns:a16="http://schemas.microsoft.com/office/drawing/2014/main" id="{F2DE5605-4B7E-9B23-422D-D8DCB6EC605A}"/>
              </a:ext>
              <a:ext uri="{C183D7F6-B498-43B3-948B-1728B52AA6E4}">
                <adec:decorative xmlns:adec="http://schemas.microsoft.com/office/drawing/2017/decorative" val="1"/>
              </a:ext>
            </a:extLst>
          </p:cNvPr>
          <p:cNvSpPr txBox="1"/>
          <p:nvPr/>
        </p:nvSpPr>
        <p:spPr>
          <a:xfrm rot="16200000">
            <a:off x="3194515" y="2657892"/>
            <a:ext cx="804023" cy="276999"/>
          </a:xfrm>
          <a:prstGeom prst="rect">
            <a:avLst/>
          </a:prstGeom>
          <a:noFill/>
        </p:spPr>
        <p:txBody>
          <a:bodyPr wrap="square" rtlCol="0">
            <a:spAutoFit/>
          </a:bodyPr>
          <a:lstStyle/>
          <a:p>
            <a:r>
              <a:rPr lang="en-GB" sz="1200">
                <a:solidFill>
                  <a:schemeClr val="bg2">
                    <a:lumMod val="25000"/>
                  </a:schemeClr>
                </a:solidFill>
              </a:rPr>
              <a:t>Mar-2023</a:t>
            </a:r>
          </a:p>
        </p:txBody>
      </p:sp>
      <p:sp>
        <p:nvSpPr>
          <p:cNvPr id="25" name="TextBox 24">
            <a:extLst>
              <a:ext uri="{FF2B5EF4-FFF2-40B4-BE49-F238E27FC236}">
                <a16:creationId xmlns:a16="http://schemas.microsoft.com/office/drawing/2014/main" id="{A9FA3BD4-7BCF-2395-8362-1F4AE1749A81}"/>
              </a:ext>
              <a:ext uri="{C183D7F6-B498-43B3-948B-1728B52AA6E4}">
                <adec:decorative xmlns:adec="http://schemas.microsoft.com/office/drawing/2017/decorative" val="1"/>
              </a:ext>
            </a:extLst>
          </p:cNvPr>
          <p:cNvSpPr txBox="1"/>
          <p:nvPr/>
        </p:nvSpPr>
        <p:spPr>
          <a:xfrm rot="16200000">
            <a:off x="9461178" y="3220218"/>
            <a:ext cx="804023" cy="276999"/>
          </a:xfrm>
          <a:prstGeom prst="rect">
            <a:avLst/>
          </a:prstGeom>
          <a:noFill/>
        </p:spPr>
        <p:txBody>
          <a:bodyPr wrap="square" rtlCol="0">
            <a:spAutoFit/>
          </a:bodyPr>
          <a:lstStyle/>
          <a:p>
            <a:r>
              <a:rPr lang="en-GB" sz="1200">
                <a:solidFill>
                  <a:schemeClr val="bg2">
                    <a:lumMod val="25000"/>
                  </a:schemeClr>
                </a:solidFill>
              </a:rPr>
              <a:t>Mar-2023</a:t>
            </a:r>
          </a:p>
        </p:txBody>
      </p:sp>
      <p:sp>
        <p:nvSpPr>
          <p:cNvPr id="26" name="TextBox 25">
            <a:extLst>
              <a:ext uri="{FF2B5EF4-FFF2-40B4-BE49-F238E27FC236}">
                <a16:creationId xmlns:a16="http://schemas.microsoft.com/office/drawing/2014/main" id="{07D6AEA9-1192-1C6B-C540-A134499585FA}"/>
              </a:ext>
              <a:ext uri="{C183D7F6-B498-43B3-948B-1728B52AA6E4}">
                <adec:decorative xmlns:adec="http://schemas.microsoft.com/office/drawing/2017/decorative" val="1"/>
              </a:ext>
            </a:extLst>
          </p:cNvPr>
          <p:cNvSpPr txBox="1"/>
          <p:nvPr/>
        </p:nvSpPr>
        <p:spPr>
          <a:xfrm rot="16200000">
            <a:off x="8419543" y="3171045"/>
            <a:ext cx="804023" cy="276999"/>
          </a:xfrm>
          <a:prstGeom prst="rect">
            <a:avLst/>
          </a:prstGeom>
          <a:noFill/>
        </p:spPr>
        <p:txBody>
          <a:bodyPr wrap="square" rtlCol="0">
            <a:spAutoFit/>
          </a:bodyPr>
          <a:lstStyle/>
          <a:p>
            <a:r>
              <a:rPr lang="en-GB" sz="1200">
                <a:solidFill>
                  <a:schemeClr val="bg2">
                    <a:lumMod val="25000"/>
                  </a:schemeClr>
                </a:solidFill>
              </a:rPr>
              <a:t>Mar-2023</a:t>
            </a:r>
          </a:p>
        </p:txBody>
      </p:sp>
      <p:sp>
        <p:nvSpPr>
          <p:cNvPr id="27" name="TextBox 26">
            <a:extLst>
              <a:ext uri="{FF2B5EF4-FFF2-40B4-BE49-F238E27FC236}">
                <a16:creationId xmlns:a16="http://schemas.microsoft.com/office/drawing/2014/main" id="{10CE60E6-19D1-D68D-F6B3-6549CB73A0CF}"/>
              </a:ext>
              <a:ext uri="{C183D7F6-B498-43B3-948B-1728B52AA6E4}">
                <adec:decorative xmlns:adec="http://schemas.microsoft.com/office/drawing/2017/decorative" val="1"/>
              </a:ext>
            </a:extLst>
          </p:cNvPr>
          <p:cNvSpPr txBox="1"/>
          <p:nvPr/>
        </p:nvSpPr>
        <p:spPr>
          <a:xfrm rot="16200000">
            <a:off x="7365599" y="2328617"/>
            <a:ext cx="804023" cy="276999"/>
          </a:xfrm>
          <a:prstGeom prst="rect">
            <a:avLst/>
          </a:prstGeom>
          <a:noFill/>
        </p:spPr>
        <p:txBody>
          <a:bodyPr wrap="square" rtlCol="0">
            <a:spAutoFit/>
          </a:bodyPr>
          <a:lstStyle/>
          <a:p>
            <a:r>
              <a:rPr lang="en-GB" sz="1200">
                <a:solidFill>
                  <a:schemeClr val="bg2">
                    <a:lumMod val="25000"/>
                  </a:schemeClr>
                </a:solidFill>
              </a:rPr>
              <a:t>Mar-2023</a:t>
            </a:r>
          </a:p>
        </p:txBody>
      </p:sp>
      <p:sp>
        <p:nvSpPr>
          <p:cNvPr id="28" name="TextBox 27">
            <a:extLst>
              <a:ext uri="{FF2B5EF4-FFF2-40B4-BE49-F238E27FC236}">
                <a16:creationId xmlns:a16="http://schemas.microsoft.com/office/drawing/2014/main" id="{2B588F87-11FC-CA19-5BAF-4B4FF0CECA9C}"/>
              </a:ext>
              <a:ext uri="{C183D7F6-B498-43B3-948B-1728B52AA6E4}">
                <adec:decorative xmlns:adec="http://schemas.microsoft.com/office/drawing/2017/decorative" val="1"/>
              </a:ext>
            </a:extLst>
          </p:cNvPr>
          <p:cNvSpPr txBox="1"/>
          <p:nvPr/>
        </p:nvSpPr>
        <p:spPr>
          <a:xfrm rot="16200000">
            <a:off x="6330214" y="2501801"/>
            <a:ext cx="804023" cy="276999"/>
          </a:xfrm>
          <a:prstGeom prst="rect">
            <a:avLst/>
          </a:prstGeom>
          <a:noFill/>
        </p:spPr>
        <p:txBody>
          <a:bodyPr wrap="square" rtlCol="0">
            <a:spAutoFit/>
          </a:bodyPr>
          <a:lstStyle/>
          <a:p>
            <a:r>
              <a:rPr lang="en-GB" sz="1200">
                <a:solidFill>
                  <a:schemeClr val="bg2">
                    <a:lumMod val="25000"/>
                  </a:schemeClr>
                </a:solidFill>
              </a:rPr>
              <a:t>Mar-2023</a:t>
            </a:r>
          </a:p>
        </p:txBody>
      </p:sp>
      <p:sp>
        <p:nvSpPr>
          <p:cNvPr id="29" name="TextBox 28">
            <a:extLst>
              <a:ext uri="{FF2B5EF4-FFF2-40B4-BE49-F238E27FC236}">
                <a16:creationId xmlns:a16="http://schemas.microsoft.com/office/drawing/2014/main" id="{FEF17C2A-569C-C1B7-347F-91604740B3F2}"/>
              </a:ext>
              <a:ext uri="{C183D7F6-B498-43B3-948B-1728B52AA6E4}">
                <adec:decorative xmlns:adec="http://schemas.microsoft.com/office/drawing/2017/decorative" val="1"/>
              </a:ext>
            </a:extLst>
          </p:cNvPr>
          <p:cNvSpPr txBox="1"/>
          <p:nvPr/>
        </p:nvSpPr>
        <p:spPr>
          <a:xfrm rot="16200000">
            <a:off x="5283104" y="2610033"/>
            <a:ext cx="804023" cy="276999"/>
          </a:xfrm>
          <a:prstGeom prst="rect">
            <a:avLst/>
          </a:prstGeom>
          <a:noFill/>
        </p:spPr>
        <p:txBody>
          <a:bodyPr wrap="square" rtlCol="0">
            <a:spAutoFit/>
          </a:bodyPr>
          <a:lstStyle/>
          <a:p>
            <a:r>
              <a:rPr lang="en-GB" sz="1200">
                <a:solidFill>
                  <a:schemeClr val="bg2">
                    <a:lumMod val="25000"/>
                  </a:schemeClr>
                </a:solidFill>
              </a:rPr>
              <a:t>Mar-2023</a:t>
            </a:r>
          </a:p>
        </p:txBody>
      </p:sp>
      <p:sp>
        <p:nvSpPr>
          <p:cNvPr id="30" name="TextBox 29">
            <a:extLst>
              <a:ext uri="{FF2B5EF4-FFF2-40B4-BE49-F238E27FC236}">
                <a16:creationId xmlns:a16="http://schemas.microsoft.com/office/drawing/2014/main" id="{FE83EFFD-6597-515E-69EF-3EC723675178}"/>
              </a:ext>
              <a:ext uri="{C183D7F6-B498-43B3-948B-1728B52AA6E4}">
                <adec:decorative xmlns:adec="http://schemas.microsoft.com/office/drawing/2017/decorative" val="1"/>
              </a:ext>
            </a:extLst>
          </p:cNvPr>
          <p:cNvSpPr txBox="1"/>
          <p:nvPr/>
        </p:nvSpPr>
        <p:spPr>
          <a:xfrm rot="16200000">
            <a:off x="4245387" y="2688684"/>
            <a:ext cx="804023" cy="276999"/>
          </a:xfrm>
          <a:prstGeom prst="rect">
            <a:avLst/>
          </a:prstGeom>
          <a:noFill/>
        </p:spPr>
        <p:txBody>
          <a:bodyPr wrap="square" rtlCol="0">
            <a:spAutoFit/>
          </a:bodyPr>
          <a:lstStyle/>
          <a:p>
            <a:r>
              <a:rPr lang="en-GB" sz="1200">
                <a:solidFill>
                  <a:schemeClr val="bg2">
                    <a:lumMod val="25000"/>
                  </a:schemeClr>
                </a:solidFill>
              </a:rPr>
              <a:t>Mar-2023</a:t>
            </a:r>
          </a:p>
        </p:txBody>
      </p:sp>
    </p:spTree>
    <p:extLst>
      <p:ext uri="{BB962C8B-B14F-4D97-AF65-F5344CB8AC3E}">
        <p14:creationId xmlns:p14="http://schemas.microsoft.com/office/powerpoint/2010/main" val="3419588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Strategic Road Network: Cambridge</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A71BBD86-6CAB-D2E9-F0D6-7F9D01ED4106}"/>
              </a:ext>
            </a:extLst>
          </p:cNvPr>
          <p:cNvSpPr txBox="1"/>
          <p:nvPr/>
        </p:nvSpPr>
        <p:spPr>
          <a:xfrm>
            <a:off x="233680" y="609983"/>
            <a:ext cx="11725153" cy="307777"/>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000000"/>
                </a:solidFill>
                <a:cs typeface="Calibri"/>
              </a:rPr>
              <a:t>Cambridge strategic road volumes are back to around pre-COVID levels (+3%) and continue to show slight increases (+6% from March 2022).</a:t>
            </a:r>
            <a:endParaRPr lang="en-US" sz="1400" b="1">
              <a:solidFill>
                <a:srgbClr val="000000"/>
              </a:solidFill>
              <a:cs typeface="Calibri"/>
            </a:endParaRP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15</a:t>
            </a:fld>
            <a:endParaRPr lang="en-GB"/>
          </a:p>
        </p:txBody>
      </p:sp>
      <p:pic>
        <p:nvPicPr>
          <p:cNvPr id="2" name="Picture 1" descr="Traffic volume trends for Cambridge. So far in 2023, traffic volumes are ahead of 2019.">
            <a:extLst>
              <a:ext uri="{FF2B5EF4-FFF2-40B4-BE49-F238E27FC236}">
                <a16:creationId xmlns:a16="http://schemas.microsoft.com/office/drawing/2014/main" id="{40CAA337-3DD3-A749-3013-200FFFABEB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486" y="1590942"/>
            <a:ext cx="10529825" cy="3432062"/>
          </a:xfrm>
          <a:prstGeom prst="rect">
            <a:avLst/>
          </a:prstGeom>
        </p:spPr>
      </p:pic>
      <p:graphicFrame>
        <p:nvGraphicFramePr>
          <p:cNvPr id="4" name="Table 3">
            <a:extLst>
              <a:ext uri="{FF2B5EF4-FFF2-40B4-BE49-F238E27FC236}">
                <a16:creationId xmlns:a16="http://schemas.microsoft.com/office/drawing/2014/main" id="{55E424BA-6433-7080-750C-7A0D66632A17}"/>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770449072"/>
              </p:ext>
            </p:extLst>
          </p:nvPr>
        </p:nvGraphicFramePr>
        <p:xfrm>
          <a:off x="3579244" y="5502540"/>
          <a:ext cx="5033511" cy="586856"/>
        </p:xfrm>
        <a:graphic>
          <a:graphicData uri="http://schemas.openxmlformats.org/drawingml/2006/table">
            <a:tbl>
              <a:tblPr firstRow="1"/>
              <a:tblGrid>
                <a:gridCol w="1677837">
                  <a:extLst>
                    <a:ext uri="{9D8B030D-6E8A-4147-A177-3AD203B41FA5}">
                      <a16:colId xmlns:a16="http://schemas.microsoft.com/office/drawing/2014/main" val="2573492267"/>
                    </a:ext>
                  </a:extLst>
                </a:gridCol>
                <a:gridCol w="1677837">
                  <a:extLst>
                    <a:ext uri="{9D8B030D-6E8A-4147-A177-3AD203B41FA5}">
                      <a16:colId xmlns:a16="http://schemas.microsoft.com/office/drawing/2014/main" val="1976750693"/>
                    </a:ext>
                  </a:extLst>
                </a:gridCol>
                <a:gridCol w="1677837">
                  <a:extLst>
                    <a:ext uri="{9D8B030D-6E8A-4147-A177-3AD203B41FA5}">
                      <a16:colId xmlns:a16="http://schemas.microsoft.com/office/drawing/2014/main" val="157875968"/>
                    </a:ext>
                  </a:extLst>
                </a:gridCol>
              </a:tblGrid>
              <a:tr h="397626">
                <a:tc>
                  <a:txBody>
                    <a:bodyPr/>
                    <a:lstStyle/>
                    <a:p>
                      <a:pPr algn="ctr" rtl="0" fontAlgn="b"/>
                      <a:r>
                        <a:rPr lang="en-GB" sz="1200" b="1" i="0" u="none" strike="noStrike">
                          <a:solidFill>
                            <a:srgbClr val="0070C0"/>
                          </a:solidFill>
                          <a:effectLst/>
                          <a:latin typeface="Calibri"/>
                        </a:rPr>
                        <a:t>Pre-COVID to Now:</a:t>
                      </a:r>
                    </a:p>
                    <a:p>
                      <a:pPr algn="ctr" rtl="0" fontAlgn="b"/>
                      <a:r>
                        <a:rPr lang="en-GB" sz="1200" b="1" i="0" u="none" strike="noStrike">
                          <a:solidFill>
                            <a:srgbClr val="000000"/>
                          </a:solidFill>
                          <a:effectLst/>
                          <a:latin typeface="Calibri"/>
                        </a:rPr>
                        <a:t>Mar</a:t>
                      </a:r>
                      <a:r>
                        <a:rPr lang="pl-PL" sz="1200" b="1" i="0" u="none" strike="noStrike">
                          <a:solidFill>
                            <a:srgbClr val="000000"/>
                          </a:solidFill>
                          <a:effectLst/>
                          <a:latin typeface="Calibri"/>
                        </a:rPr>
                        <a:t> 2019 to </a:t>
                      </a:r>
                      <a:r>
                        <a:rPr lang="en-GB" sz="1200" b="1" i="0" u="none" strike="noStrike">
                          <a:solidFill>
                            <a:srgbClr val="000000"/>
                          </a:solidFill>
                          <a:effectLst/>
                          <a:latin typeface="Calibri"/>
                        </a:rPr>
                        <a:t>Mar</a:t>
                      </a:r>
                      <a:r>
                        <a:rPr lang="pl-PL" sz="1200" b="1" i="0" u="none" strike="noStrike">
                          <a:solidFill>
                            <a:srgbClr val="000000"/>
                          </a:solidFill>
                          <a:effectLst/>
                          <a:latin typeface="Calibri"/>
                        </a:rPr>
                        <a:t> 202</a:t>
                      </a:r>
                      <a:r>
                        <a:rPr lang="en-GB" sz="1200" b="1" i="0" u="none" strike="noStrike">
                          <a:solidFill>
                            <a:srgbClr val="000000"/>
                          </a:solidFill>
                          <a:effectLst/>
                          <a:latin typeface="Calibri"/>
                        </a:rPr>
                        <a:t>3</a:t>
                      </a:r>
                      <a:endParaRPr lang="pl-PL" sz="1200" b="1" i="0" u="none" strike="noStrike">
                        <a:solidFill>
                          <a:srgbClr val="000000"/>
                        </a:solidFill>
                        <a:effectLst/>
                        <a:latin typeface="Calibri"/>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dirty="0">
                          <a:solidFill>
                            <a:srgbClr val="0070C0"/>
                          </a:solidFill>
                          <a:effectLst/>
                          <a:latin typeface="Calibri"/>
                        </a:rPr>
                        <a:t>Mid-COVID to Now:</a:t>
                      </a:r>
                    </a:p>
                    <a:p>
                      <a:pPr algn="ctr" rtl="0" fontAlgn="b"/>
                      <a:r>
                        <a:rPr lang="en-GB" sz="1200" b="1" i="0" u="none" strike="noStrike" dirty="0">
                          <a:solidFill>
                            <a:srgbClr val="000000"/>
                          </a:solidFill>
                          <a:effectLst/>
                          <a:latin typeface="Calibri"/>
                        </a:rPr>
                        <a:t>Mar 2021 to Mar 2023</a:t>
                      </a:r>
                      <a:endParaRPr lang="pl-PL" sz="1200" b="1" i="0" u="none" strike="noStrike" dirty="0">
                        <a:solidFill>
                          <a:srgbClr val="000000"/>
                        </a:solidFill>
                        <a:effectLst/>
                        <a:latin typeface="Calibri"/>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a:solidFill>
                            <a:srgbClr val="0070C0"/>
                          </a:solidFill>
                          <a:effectLst/>
                          <a:latin typeface="Calibri"/>
                        </a:rPr>
                        <a:t>Previous year to Now:</a:t>
                      </a:r>
                    </a:p>
                    <a:p>
                      <a:pPr algn="ctr" rtl="0" fontAlgn="b"/>
                      <a:r>
                        <a:rPr lang="en-GB" sz="1200" b="1" i="0" u="none" strike="noStrike">
                          <a:solidFill>
                            <a:srgbClr val="000000"/>
                          </a:solidFill>
                          <a:effectLst/>
                          <a:latin typeface="Calibri"/>
                        </a:rPr>
                        <a:t>Mar 2022 to Mar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0143339"/>
                  </a:ext>
                </a:extLst>
              </a:tr>
              <a:tr h="183399">
                <a:tc>
                  <a:txBody>
                    <a:bodyPr/>
                    <a:lstStyle/>
                    <a:p>
                      <a:pPr algn="ctr" rtl="0" fontAlgn="b"/>
                      <a:r>
                        <a:rPr lang="en-GB" sz="1200" b="1" i="0" u="none" strike="noStrike">
                          <a:solidFill>
                            <a:schemeClr val="tx1"/>
                          </a:solidFill>
                          <a:effectLst/>
                          <a:latin typeface="Calibri"/>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rtl="0" fontAlgn="b"/>
                      <a:r>
                        <a:rPr lang="en-GB" sz="1200" b="1" i="0" u="none" strike="noStrike">
                          <a:solidFill>
                            <a:schemeClr val="tx1"/>
                          </a:solidFill>
                          <a:effectLst/>
                          <a:latin typeface="Calibri"/>
                        </a:rPr>
                        <a:t>+42%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dirty="0">
                          <a:solidFill>
                            <a:schemeClr val="tx1"/>
                          </a:solidFill>
                          <a:effectLst/>
                          <a:latin typeface="Calibri"/>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2140410"/>
                  </a:ext>
                </a:extLst>
              </a:tr>
            </a:tbl>
          </a:graphicData>
        </a:graphic>
      </p:graphicFrame>
      <p:sp>
        <p:nvSpPr>
          <p:cNvPr id="14" name="TextBox 13">
            <a:extLst>
              <a:ext uri="{FF2B5EF4-FFF2-40B4-BE49-F238E27FC236}">
                <a16:creationId xmlns:a16="http://schemas.microsoft.com/office/drawing/2014/main" id="{38E3525C-0809-49E4-AE9F-12F75F91FFBF}"/>
              </a:ext>
            </a:extLst>
          </p:cNvPr>
          <p:cNvSpPr txBox="1"/>
          <p:nvPr/>
        </p:nvSpPr>
        <p:spPr>
          <a:xfrm>
            <a:off x="-7463" y="6604792"/>
            <a:ext cx="11725153" cy="253916"/>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Analysis based on 3 sensors - all on the main carriageway of the M11 (2 near Madingley Road and 1 near Trumpington).</a:t>
            </a:r>
          </a:p>
        </p:txBody>
      </p:sp>
    </p:spTree>
    <p:extLst>
      <p:ext uri="{BB962C8B-B14F-4D97-AF65-F5344CB8AC3E}">
        <p14:creationId xmlns:p14="http://schemas.microsoft.com/office/powerpoint/2010/main" val="4015792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Strategic Road Network: East Cambridgeshire</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A71BBD86-6CAB-D2E9-F0D6-7F9D01ED4106}"/>
              </a:ext>
            </a:extLst>
          </p:cNvPr>
          <p:cNvSpPr txBox="1"/>
          <p:nvPr/>
        </p:nvSpPr>
        <p:spPr>
          <a:xfrm>
            <a:off x="233680" y="609983"/>
            <a:ext cx="11725153" cy="307777"/>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000000"/>
                </a:solidFill>
                <a:cs typeface="Calibri"/>
              </a:rPr>
              <a:t>East Cambridgeshire strategic road volumes remain just below pre-COVID levels (-5%), and volumes are higher in March 2023 than in March 2022 (+5%).</a:t>
            </a:r>
          </a:p>
        </p:txBody>
      </p:sp>
      <p:pic>
        <p:nvPicPr>
          <p:cNvPr id="4" name="Picture 3" descr="Traffic volume trends for East Cambridgeshire. 2023 volumes are below 2019 volumes but above 2022 volumes in March 2023.">
            <a:extLst>
              <a:ext uri="{FF2B5EF4-FFF2-40B4-BE49-F238E27FC236}">
                <a16:creationId xmlns:a16="http://schemas.microsoft.com/office/drawing/2014/main" id="{4921A03F-89D3-5F2D-6A12-60FFD19C84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808" y="1777243"/>
            <a:ext cx="10899788" cy="3491599"/>
          </a:xfrm>
          <a:prstGeom prst="rect">
            <a:avLst/>
          </a:prstGeom>
        </p:spPr>
      </p:pic>
      <p:graphicFrame>
        <p:nvGraphicFramePr>
          <p:cNvPr id="2" name="Table 1">
            <a:extLst>
              <a:ext uri="{FF2B5EF4-FFF2-40B4-BE49-F238E27FC236}">
                <a16:creationId xmlns:a16="http://schemas.microsoft.com/office/drawing/2014/main" id="{CF60335B-46B2-39F6-870A-45DC9602B4AE}"/>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829324353"/>
              </p:ext>
            </p:extLst>
          </p:nvPr>
        </p:nvGraphicFramePr>
        <p:xfrm>
          <a:off x="3579244" y="5625459"/>
          <a:ext cx="5033511" cy="586856"/>
        </p:xfrm>
        <a:graphic>
          <a:graphicData uri="http://schemas.openxmlformats.org/drawingml/2006/table">
            <a:tbl>
              <a:tblPr firstRow="1"/>
              <a:tblGrid>
                <a:gridCol w="1677837">
                  <a:extLst>
                    <a:ext uri="{9D8B030D-6E8A-4147-A177-3AD203B41FA5}">
                      <a16:colId xmlns:a16="http://schemas.microsoft.com/office/drawing/2014/main" val="2573492267"/>
                    </a:ext>
                  </a:extLst>
                </a:gridCol>
                <a:gridCol w="1677837">
                  <a:extLst>
                    <a:ext uri="{9D8B030D-6E8A-4147-A177-3AD203B41FA5}">
                      <a16:colId xmlns:a16="http://schemas.microsoft.com/office/drawing/2014/main" val="1976750693"/>
                    </a:ext>
                  </a:extLst>
                </a:gridCol>
                <a:gridCol w="1677837">
                  <a:extLst>
                    <a:ext uri="{9D8B030D-6E8A-4147-A177-3AD203B41FA5}">
                      <a16:colId xmlns:a16="http://schemas.microsoft.com/office/drawing/2014/main" val="157875968"/>
                    </a:ext>
                  </a:extLst>
                </a:gridCol>
              </a:tblGrid>
              <a:tr h="397626">
                <a:tc>
                  <a:txBody>
                    <a:bodyPr/>
                    <a:lstStyle/>
                    <a:p>
                      <a:pPr algn="ctr" rtl="0" fontAlgn="b"/>
                      <a:r>
                        <a:rPr lang="en-GB" sz="1200" b="1" i="0" u="none" strike="noStrike">
                          <a:solidFill>
                            <a:srgbClr val="0070C0"/>
                          </a:solidFill>
                          <a:effectLst/>
                          <a:latin typeface="Calibri"/>
                        </a:rPr>
                        <a:t>Pre-COVID to Now:</a:t>
                      </a:r>
                    </a:p>
                    <a:p>
                      <a:pPr algn="ctr" rtl="0" fontAlgn="b"/>
                      <a:r>
                        <a:rPr lang="en-GB" sz="1200" b="1" i="0" u="none" strike="noStrike">
                          <a:solidFill>
                            <a:srgbClr val="000000"/>
                          </a:solidFill>
                          <a:effectLst/>
                          <a:latin typeface="Calibri"/>
                        </a:rPr>
                        <a:t>Mar</a:t>
                      </a:r>
                      <a:r>
                        <a:rPr lang="pl-PL" sz="1200" b="1" i="0" u="none" strike="noStrike">
                          <a:solidFill>
                            <a:srgbClr val="000000"/>
                          </a:solidFill>
                          <a:effectLst/>
                          <a:latin typeface="Calibri"/>
                        </a:rPr>
                        <a:t> 2019 to </a:t>
                      </a:r>
                      <a:r>
                        <a:rPr lang="en-GB" sz="1200" b="1" i="0" u="none" strike="noStrike">
                          <a:solidFill>
                            <a:srgbClr val="000000"/>
                          </a:solidFill>
                          <a:effectLst/>
                          <a:latin typeface="Calibri"/>
                        </a:rPr>
                        <a:t>Mar</a:t>
                      </a:r>
                      <a:r>
                        <a:rPr lang="pl-PL" sz="1200" b="1" i="0" u="none" strike="noStrike">
                          <a:solidFill>
                            <a:srgbClr val="000000"/>
                          </a:solidFill>
                          <a:effectLst/>
                          <a:latin typeface="Calibri"/>
                        </a:rPr>
                        <a:t> 202</a:t>
                      </a:r>
                      <a:r>
                        <a:rPr lang="en-GB" sz="1200" b="1" i="0" u="none" strike="noStrike">
                          <a:solidFill>
                            <a:srgbClr val="000000"/>
                          </a:solidFill>
                          <a:effectLst/>
                          <a:latin typeface="Calibri"/>
                        </a:rPr>
                        <a:t>3</a:t>
                      </a:r>
                      <a:endParaRPr lang="pl-PL" sz="1200" b="1" i="0" u="none" strike="noStrike">
                        <a:solidFill>
                          <a:srgbClr val="000000"/>
                        </a:solidFill>
                        <a:effectLst/>
                        <a:latin typeface="Calibri"/>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dirty="0">
                          <a:solidFill>
                            <a:srgbClr val="0070C0"/>
                          </a:solidFill>
                          <a:effectLst/>
                          <a:latin typeface="Calibri"/>
                        </a:rPr>
                        <a:t>Mid-COVID to Now:</a:t>
                      </a:r>
                    </a:p>
                    <a:p>
                      <a:pPr algn="ctr" rtl="0" fontAlgn="b"/>
                      <a:r>
                        <a:rPr lang="en-GB" sz="1200" b="1" i="0" u="none" strike="noStrike" dirty="0">
                          <a:solidFill>
                            <a:srgbClr val="000000"/>
                          </a:solidFill>
                          <a:effectLst/>
                          <a:latin typeface="Calibri"/>
                        </a:rPr>
                        <a:t>Mar 2021 to Mar 2023</a:t>
                      </a:r>
                      <a:endParaRPr lang="pl-PL" sz="1200" b="1" i="0" u="none" strike="noStrike" dirty="0">
                        <a:solidFill>
                          <a:srgbClr val="000000"/>
                        </a:solidFill>
                        <a:effectLst/>
                        <a:latin typeface="Calibri"/>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dirty="0">
                          <a:solidFill>
                            <a:srgbClr val="0070C0"/>
                          </a:solidFill>
                          <a:effectLst/>
                          <a:latin typeface="Calibri"/>
                        </a:rPr>
                        <a:t>Previous year to Now:</a:t>
                      </a:r>
                    </a:p>
                    <a:p>
                      <a:pPr algn="ctr" rtl="0" fontAlgn="b"/>
                      <a:r>
                        <a:rPr lang="en-GB" sz="1200" b="1" i="0" u="none" strike="noStrike" dirty="0">
                          <a:solidFill>
                            <a:srgbClr val="000000"/>
                          </a:solidFill>
                          <a:effectLst/>
                          <a:latin typeface="Calibri"/>
                        </a:rPr>
                        <a:t>Mar 2022 to Mar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0143339"/>
                  </a:ext>
                </a:extLst>
              </a:tr>
              <a:tr h="183399">
                <a:tc>
                  <a:txBody>
                    <a:bodyPr/>
                    <a:lstStyle/>
                    <a:p>
                      <a:pPr algn="ctr" rtl="0" fontAlgn="b"/>
                      <a:r>
                        <a:rPr lang="en-GB" sz="1200" b="1" i="0" u="none" strike="noStrike">
                          <a:solidFill>
                            <a:schemeClr val="tx1"/>
                          </a:solidFill>
                          <a:effectLst/>
                          <a:latin typeface="Calibri"/>
                        </a:rPr>
                        <a:t>-5%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rtl="0" fontAlgn="b"/>
                      <a:r>
                        <a:rPr lang="en-GB" sz="1200" b="1" i="0" u="none" strike="noStrike">
                          <a:solidFill>
                            <a:schemeClr val="tx1"/>
                          </a:solidFill>
                          <a:effectLst/>
                          <a:latin typeface="Calibri"/>
                        </a:rPr>
                        <a:t>+43%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dirty="0">
                          <a:solidFill>
                            <a:schemeClr val="tx1"/>
                          </a:solidFill>
                          <a:effectLst/>
                          <a:latin typeface="Calibri"/>
                        </a:rPr>
                        <a:t>+5%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2140410"/>
                  </a:ext>
                </a:extLst>
              </a:tr>
            </a:tbl>
          </a:graphicData>
        </a:graphic>
      </p:graphicFrame>
      <p:sp>
        <p:nvSpPr>
          <p:cNvPr id="14" name="TextBox 13">
            <a:extLst>
              <a:ext uri="{FF2B5EF4-FFF2-40B4-BE49-F238E27FC236}">
                <a16:creationId xmlns:a16="http://schemas.microsoft.com/office/drawing/2014/main" id="{38E3525C-0809-49E4-AE9F-12F75F91FFBF}"/>
              </a:ext>
            </a:extLst>
          </p:cNvPr>
          <p:cNvSpPr txBox="1"/>
          <p:nvPr/>
        </p:nvSpPr>
        <p:spPr>
          <a:xfrm>
            <a:off x="-7463" y="6604792"/>
            <a:ext cx="11725153" cy="253916"/>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Analysis based on 6 sensors - 3 on the main carriageway of the A11 (2 close to Red Lodge and 1 north of Three Mile Bottom) and 3 on the main carriageway of the A14 (2 north of Newmarket and 1 south of Bottisham).</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16</a:t>
            </a:fld>
            <a:endParaRPr lang="en-GB"/>
          </a:p>
        </p:txBody>
      </p:sp>
    </p:spTree>
    <p:extLst>
      <p:ext uri="{BB962C8B-B14F-4D97-AF65-F5344CB8AC3E}">
        <p14:creationId xmlns:p14="http://schemas.microsoft.com/office/powerpoint/2010/main" val="1270727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Strategic Road Network: South Cambridgeshire</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A71BBD86-6CAB-D2E9-F0D6-7F9D01ED4106}"/>
              </a:ext>
            </a:extLst>
          </p:cNvPr>
          <p:cNvSpPr txBox="1"/>
          <p:nvPr/>
        </p:nvSpPr>
        <p:spPr>
          <a:xfrm>
            <a:off x="233680" y="609983"/>
            <a:ext cx="11725153" cy="307777"/>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000000"/>
                </a:solidFill>
                <a:cs typeface="Calibri"/>
              </a:rPr>
              <a:t>South Cambridgeshire strategic road volumes remain below pre-COVID levels (-10%) but have increased since March 2022 (+9%).</a:t>
            </a:r>
            <a:endParaRPr lang="en-US" sz="1400" b="1">
              <a:solidFill>
                <a:srgbClr val="000000"/>
              </a:solidFill>
              <a:cs typeface="Calibri"/>
            </a:endParaRPr>
          </a:p>
        </p:txBody>
      </p:sp>
      <p:pic>
        <p:nvPicPr>
          <p:cNvPr id="4" name="Picture 3" descr="Traffic volume trends for South Cambridgeshire. 2023 volumes are below 2019 volumes but above 2022 volumes in March 2023.">
            <a:extLst>
              <a:ext uri="{FF2B5EF4-FFF2-40B4-BE49-F238E27FC236}">
                <a16:creationId xmlns:a16="http://schemas.microsoft.com/office/drawing/2014/main" id="{6E7DF6F9-AD3A-3682-A95D-6798E6E16E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667" y="1533914"/>
            <a:ext cx="10901655" cy="3542414"/>
          </a:xfrm>
          <a:prstGeom prst="rect">
            <a:avLst/>
          </a:prstGeom>
        </p:spPr>
      </p:pic>
      <p:graphicFrame>
        <p:nvGraphicFramePr>
          <p:cNvPr id="2" name="Table 1">
            <a:extLst>
              <a:ext uri="{FF2B5EF4-FFF2-40B4-BE49-F238E27FC236}">
                <a16:creationId xmlns:a16="http://schemas.microsoft.com/office/drawing/2014/main" id="{22C47813-E915-688E-152F-1798854AA6F2}"/>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801500586"/>
              </p:ext>
            </p:extLst>
          </p:nvPr>
        </p:nvGraphicFramePr>
        <p:xfrm>
          <a:off x="3579244" y="5547132"/>
          <a:ext cx="5033511" cy="586856"/>
        </p:xfrm>
        <a:graphic>
          <a:graphicData uri="http://schemas.openxmlformats.org/drawingml/2006/table">
            <a:tbl>
              <a:tblPr firstRow="1"/>
              <a:tblGrid>
                <a:gridCol w="1677837">
                  <a:extLst>
                    <a:ext uri="{9D8B030D-6E8A-4147-A177-3AD203B41FA5}">
                      <a16:colId xmlns:a16="http://schemas.microsoft.com/office/drawing/2014/main" val="2573492267"/>
                    </a:ext>
                  </a:extLst>
                </a:gridCol>
                <a:gridCol w="1677837">
                  <a:extLst>
                    <a:ext uri="{9D8B030D-6E8A-4147-A177-3AD203B41FA5}">
                      <a16:colId xmlns:a16="http://schemas.microsoft.com/office/drawing/2014/main" val="1976750693"/>
                    </a:ext>
                  </a:extLst>
                </a:gridCol>
                <a:gridCol w="1677837">
                  <a:extLst>
                    <a:ext uri="{9D8B030D-6E8A-4147-A177-3AD203B41FA5}">
                      <a16:colId xmlns:a16="http://schemas.microsoft.com/office/drawing/2014/main" val="157875968"/>
                    </a:ext>
                  </a:extLst>
                </a:gridCol>
              </a:tblGrid>
              <a:tr h="397626">
                <a:tc>
                  <a:txBody>
                    <a:bodyPr/>
                    <a:lstStyle/>
                    <a:p>
                      <a:pPr algn="ctr" rtl="0" fontAlgn="b"/>
                      <a:r>
                        <a:rPr lang="en-GB" sz="1200" b="1" i="0" u="none" strike="noStrike">
                          <a:solidFill>
                            <a:srgbClr val="0070C0"/>
                          </a:solidFill>
                          <a:effectLst/>
                          <a:latin typeface="Calibri"/>
                        </a:rPr>
                        <a:t>Pre-COVID to Now:</a:t>
                      </a:r>
                    </a:p>
                    <a:p>
                      <a:pPr algn="ctr" rtl="0" fontAlgn="b"/>
                      <a:r>
                        <a:rPr lang="en-GB" sz="1200" b="1" i="0" u="none" strike="noStrike">
                          <a:solidFill>
                            <a:srgbClr val="000000"/>
                          </a:solidFill>
                          <a:effectLst/>
                          <a:latin typeface="Calibri"/>
                        </a:rPr>
                        <a:t>Mar</a:t>
                      </a:r>
                      <a:r>
                        <a:rPr lang="pl-PL" sz="1200" b="1" i="0" u="none" strike="noStrike">
                          <a:solidFill>
                            <a:srgbClr val="000000"/>
                          </a:solidFill>
                          <a:effectLst/>
                          <a:latin typeface="Calibri"/>
                        </a:rPr>
                        <a:t> 2019 to </a:t>
                      </a:r>
                      <a:r>
                        <a:rPr lang="en-GB" sz="1200" b="1" i="0" u="none" strike="noStrike">
                          <a:solidFill>
                            <a:srgbClr val="000000"/>
                          </a:solidFill>
                          <a:effectLst/>
                          <a:latin typeface="Calibri"/>
                        </a:rPr>
                        <a:t>Mar</a:t>
                      </a:r>
                      <a:r>
                        <a:rPr lang="pl-PL" sz="1200" b="1" i="0" u="none" strike="noStrike">
                          <a:solidFill>
                            <a:srgbClr val="000000"/>
                          </a:solidFill>
                          <a:effectLst/>
                          <a:latin typeface="Calibri"/>
                        </a:rPr>
                        <a:t> 202</a:t>
                      </a:r>
                      <a:r>
                        <a:rPr lang="en-GB" sz="1200" b="1" i="0" u="none" strike="noStrike">
                          <a:solidFill>
                            <a:srgbClr val="000000"/>
                          </a:solidFill>
                          <a:effectLst/>
                          <a:latin typeface="Calibri"/>
                        </a:rPr>
                        <a:t>3</a:t>
                      </a:r>
                      <a:endParaRPr lang="pl-PL" sz="1200" b="1" i="0" u="none" strike="noStrike">
                        <a:solidFill>
                          <a:srgbClr val="000000"/>
                        </a:solidFill>
                        <a:effectLst/>
                        <a:latin typeface="Calibri"/>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a:solidFill>
                            <a:srgbClr val="0070C0"/>
                          </a:solidFill>
                          <a:effectLst/>
                          <a:latin typeface="Calibri"/>
                        </a:rPr>
                        <a:t>Mid-COVID to Now:</a:t>
                      </a:r>
                    </a:p>
                    <a:p>
                      <a:pPr algn="ctr" rtl="0" fontAlgn="b"/>
                      <a:r>
                        <a:rPr lang="en-GB" sz="1200" b="1" i="0" u="none" strike="noStrike">
                          <a:solidFill>
                            <a:srgbClr val="000000"/>
                          </a:solidFill>
                          <a:effectLst/>
                          <a:latin typeface="Calibri"/>
                        </a:rPr>
                        <a:t>Mar 2021 to Mar 2023</a:t>
                      </a:r>
                      <a:endParaRPr lang="pl-PL" sz="1200" b="1" i="0" u="none" strike="noStrike">
                        <a:solidFill>
                          <a:srgbClr val="000000"/>
                        </a:solidFill>
                        <a:effectLst/>
                        <a:latin typeface="Calibri"/>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dirty="0">
                          <a:solidFill>
                            <a:srgbClr val="0070C0"/>
                          </a:solidFill>
                          <a:effectLst/>
                          <a:latin typeface="Calibri"/>
                        </a:rPr>
                        <a:t>Previous year to Now:</a:t>
                      </a:r>
                    </a:p>
                    <a:p>
                      <a:pPr algn="ctr" rtl="0" fontAlgn="b"/>
                      <a:r>
                        <a:rPr lang="en-GB" sz="1200" b="1" i="0" u="none" strike="noStrike" dirty="0">
                          <a:solidFill>
                            <a:srgbClr val="000000"/>
                          </a:solidFill>
                          <a:effectLst/>
                          <a:latin typeface="Calibri"/>
                        </a:rPr>
                        <a:t>Mar 2022 to Mar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0143339"/>
                  </a:ext>
                </a:extLst>
              </a:tr>
              <a:tr h="183399">
                <a:tc>
                  <a:txBody>
                    <a:bodyPr/>
                    <a:lstStyle/>
                    <a:p>
                      <a:pPr algn="ctr" rtl="0" fontAlgn="b"/>
                      <a:r>
                        <a:rPr lang="en-GB" sz="1200" b="1" i="0" u="none" strike="noStrike">
                          <a:solidFill>
                            <a:schemeClr val="tx1"/>
                          </a:solidFill>
                          <a:effectLst/>
                          <a:latin typeface="Calibri"/>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b"/>
                      <a:r>
                        <a:rPr lang="en-GB" sz="1200" b="1" i="0" u="none" strike="noStrike">
                          <a:solidFill>
                            <a:schemeClr val="tx1"/>
                          </a:solidFill>
                          <a:effectLst/>
                          <a:latin typeface="Calibri"/>
                        </a:rPr>
                        <a:t>+49%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dirty="0">
                          <a:solidFill>
                            <a:schemeClr val="tx1"/>
                          </a:solidFill>
                          <a:effectLst/>
                          <a:latin typeface="Calibri"/>
                        </a:rPr>
                        <a:t>+9%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2140410"/>
                  </a:ext>
                </a:extLst>
              </a:tr>
            </a:tbl>
          </a:graphicData>
        </a:graphic>
      </p:graphicFrame>
      <p:sp>
        <p:nvSpPr>
          <p:cNvPr id="14" name="TextBox 13">
            <a:extLst>
              <a:ext uri="{FF2B5EF4-FFF2-40B4-BE49-F238E27FC236}">
                <a16:creationId xmlns:a16="http://schemas.microsoft.com/office/drawing/2014/main" id="{38E3525C-0809-49E4-AE9F-12F75F91FFBF}"/>
              </a:ext>
            </a:extLst>
          </p:cNvPr>
          <p:cNvSpPr txBox="1"/>
          <p:nvPr/>
        </p:nvSpPr>
        <p:spPr>
          <a:xfrm>
            <a:off x="-7463" y="6604792"/>
            <a:ext cx="11725153" cy="253916"/>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Analysis based on 3 sensors - 1 on the M11 (near Duxford) and 2 on the A11 (1 south of Great Wilbraham and 1 west of Abington). A428 sensors excluded to avoid data bias due to the A14 roadworks.</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17</a:t>
            </a:fld>
            <a:endParaRPr lang="en-GB"/>
          </a:p>
        </p:txBody>
      </p:sp>
    </p:spTree>
    <p:extLst>
      <p:ext uri="{BB962C8B-B14F-4D97-AF65-F5344CB8AC3E}">
        <p14:creationId xmlns:p14="http://schemas.microsoft.com/office/powerpoint/2010/main" val="1691756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Strategic Road Network: Fenland</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A71BBD86-6CAB-D2E9-F0D6-7F9D01ED4106}"/>
              </a:ext>
            </a:extLst>
          </p:cNvPr>
          <p:cNvSpPr txBox="1"/>
          <p:nvPr/>
        </p:nvSpPr>
        <p:spPr>
          <a:xfrm>
            <a:off x="233680" y="60998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000000"/>
                </a:solidFill>
                <a:cs typeface="Calibri"/>
              </a:rPr>
              <a:t>Fenland strategic road volumes are just below pre-COVID levels (-2%) and have seen a large increase since March 2022 (+19%), possibly as a result of the A47 </a:t>
            </a:r>
            <a:r>
              <a:rPr lang="en-GB" sz="1400" err="1">
                <a:solidFill>
                  <a:srgbClr val="000000"/>
                </a:solidFill>
                <a:cs typeface="Calibri"/>
              </a:rPr>
              <a:t>Guyhirn</a:t>
            </a:r>
            <a:r>
              <a:rPr lang="en-GB" sz="1400">
                <a:solidFill>
                  <a:srgbClr val="000000"/>
                </a:solidFill>
                <a:cs typeface="Calibri"/>
              </a:rPr>
              <a:t> improvements completing in May 2022.</a:t>
            </a:r>
            <a:endParaRPr lang="en-US" sz="1400" b="1">
              <a:solidFill>
                <a:srgbClr val="000000"/>
              </a:solidFill>
              <a:cs typeface="Calibri"/>
            </a:endParaRPr>
          </a:p>
        </p:txBody>
      </p:sp>
      <p:pic>
        <p:nvPicPr>
          <p:cNvPr id="4" name="Picture 3" descr="Traffic volume trends for Fenland. 2023 volumes are aroumd 2019 volumes and well above 2022 volumes in March 2023.">
            <a:extLst>
              <a:ext uri="{FF2B5EF4-FFF2-40B4-BE49-F238E27FC236}">
                <a16:creationId xmlns:a16="http://schemas.microsoft.com/office/drawing/2014/main" id="{B5291FD5-0EEF-6D30-1228-8DD3A051EF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226" y="1620043"/>
            <a:ext cx="10642537" cy="3498693"/>
          </a:xfrm>
          <a:prstGeom prst="rect">
            <a:avLst/>
          </a:prstGeom>
        </p:spPr>
      </p:pic>
      <p:graphicFrame>
        <p:nvGraphicFramePr>
          <p:cNvPr id="2" name="Table 1">
            <a:extLst>
              <a:ext uri="{FF2B5EF4-FFF2-40B4-BE49-F238E27FC236}">
                <a16:creationId xmlns:a16="http://schemas.microsoft.com/office/drawing/2014/main" id="{509F30CD-ED5A-B6C3-21D7-74CACE2A9873}"/>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596343994"/>
              </p:ext>
            </p:extLst>
          </p:nvPr>
        </p:nvGraphicFramePr>
        <p:xfrm>
          <a:off x="3579244" y="5568336"/>
          <a:ext cx="5033511" cy="586856"/>
        </p:xfrm>
        <a:graphic>
          <a:graphicData uri="http://schemas.openxmlformats.org/drawingml/2006/table">
            <a:tbl>
              <a:tblPr firstRow="1"/>
              <a:tblGrid>
                <a:gridCol w="1677837">
                  <a:extLst>
                    <a:ext uri="{9D8B030D-6E8A-4147-A177-3AD203B41FA5}">
                      <a16:colId xmlns:a16="http://schemas.microsoft.com/office/drawing/2014/main" val="2573492267"/>
                    </a:ext>
                  </a:extLst>
                </a:gridCol>
                <a:gridCol w="1677837">
                  <a:extLst>
                    <a:ext uri="{9D8B030D-6E8A-4147-A177-3AD203B41FA5}">
                      <a16:colId xmlns:a16="http://schemas.microsoft.com/office/drawing/2014/main" val="1976750693"/>
                    </a:ext>
                  </a:extLst>
                </a:gridCol>
                <a:gridCol w="1677837">
                  <a:extLst>
                    <a:ext uri="{9D8B030D-6E8A-4147-A177-3AD203B41FA5}">
                      <a16:colId xmlns:a16="http://schemas.microsoft.com/office/drawing/2014/main" val="157875968"/>
                    </a:ext>
                  </a:extLst>
                </a:gridCol>
              </a:tblGrid>
              <a:tr h="397626">
                <a:tc>
                  <a:txBody>
                    <a:bodyPr/>
                    <a:lstStyle/>
                    <a:p>
                      <a:pPr algn="ctr" rtl="0" fontAlgn="b"/>
                      <a:r>
                        <a:rPr lang="en-GB" sz="1200" b="1" i="0" u="none" strike="noStrike">
                          <a:solidFill>
                            <a:srgbClr val="0070C0"/>
                          </a:solidFill>
                          <a:effectLst/>
                          <a:latin typeface="Calibri"/>
                        </a:rPr>
                        <a:t>Pre-COVID to Now:</a:t>
                      </a:r>
                    </a:p>
                    <a:p>
                      <a:pPr algn="ctr" rtl="0" fontAlgn="b"/>
                      <a:r>
                        <a:rPr lang="en-GB" sz="1200" b="1" i="0" u="none" strike="noStrike">
                          <a:solidFill>
                            <a:srgbClr val="000000"/>
                          </a:solidFill>
                          <a:effectLst/>
                          <a:latin typeface="Calibri"/>
                        </a:rPr>
                        <a:t>Mar</a:t>
                      </a:r>
                      <a:r>
                        <a:rPr lang="pl-PL" sz="1200" b="1" i="0" u="none" strike="noStrike">
                          <a:solidFill>
                            <a:srgbClr val="000000"/>
                          </a:solidFill>
                          <a:effectLst/>
                          <a:latin typeface="Calibri"/>
                        </a:rPr>
                        <a:t> 2019 to </a:t>
                      </a:r>
                      <a:r>
                        <a:rPr lang="en-GB" sz="1200" b="1" i="0" u="none" strike="noStrike">
                          <a:solidFill>
                            <a:srgbClr val="000000"/>
                          </a:solidFill>
                          <a:effectLst/>
                          <a:latin typeface="Calibri"/>
                        </a:rPr>
                        <a:t>Mar</a:t>
                      </a:r>
                      <a:r>
                        <a:rPr lang="pl-PL" sz="1200" b="1" i="0" u="none" strike="noStrike">
                          <a:solidFill>
                            <a:srgbClr val="000000"/>
                          </a:solidFill>
                          <a:effectLst/>
                          <a:latin typeface="Calibri"/>
                        </a:rPr>
                        <a:t> 202</a:t>
                      </a:r>
                      <a:r>
                        <a:rPr lang="en-GB" sz="1200" b="1" i="0" u="none" strike="noStrike">
                          <a:solidFill>
                            <a:srgbClr val="000000"/>
                          </a:solidFill>
                          <a:effectLst/>
                          <a:latin typeface="Calibri"/>
                        </a:rPr>
                        <a:t>3</a:t>
                      </a:r>
                      <a:endParaRPr lang="pl-PL" sz="1200" b="1" i="0" u="none" strike="noStrike">
                        <a:solidFill>
                          <a:srgbClr val="000000"/>
                        </a:solidFill>
                        <a:effectLst/>
                        <a:latin typeface="Calibri"/>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dirty="0">
                          <a:solidFill>
                            <a:srgbClr val="0070C0"/>
                          </a:solidFill>
                          <a:effectLst/>
                          <a:latin typeface="Calibri"/>
                        </a:rPr>
                        <a:t>Mid-COVID to Now:</a:t>
                      </a:r>
                    </a:p>
                    <a:p>
                      <a:pPr algn="ctr" rtl="0" fontAlgn="b"/>
                      <a:r>
                        <a:rPr lang="en-GB" sz="1200" b="1" i="0" u="none" strike="noStrike" dirty="0">
                          <a:solidFill>
                            <a:srgbClr val="000000"/>
                          </a:solidFill>
                          <a:effectLst/>
                          <a:latin typeface="Calibri"/>
                        </a:rPr>
                        <a:t>Mar 2021 to Mar 2023</a:t>
                      </a:r>
                      <a:endParaRPr lang="pl-PL" sz="1200" b="1" i="0" u="none" strike="noStrike" dirty="0">
                        <a:solidFill>
                          <a:srgbClr val="000000"/>
                        </a:solidFill>
                        <a:effectLst/>
                        <a:latin typeface="Calibri"/>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a:solidFill>
                            <a:srgbClr val="0070C0"/>
                          </a:solidFill>
                          <a:effectLst/>
                          <a:latin typeface="Calibri"/>
                        </a:rPr>
                        <a:t>Previous year to Now:</a:t>
                      </a:r>
                    </a:p>
                    <a:p>
                      <a:pPr algn="ctr" rtl="0" fontAlgn="b"/>
                      <a:r>
                        <a:rPr lang="en-GB" sz="1200" b="1" i="0" u="none" strike="noStrike">
                          <a:solidFill>
                            <a:srgbClr val="000000"/>
                          </a:solidFill>
                          <a:effectLst/>
                          <a:latin typeface="Calibri"/>
                        </a:rPr>
                        <a:t>Mar 2022 to Mar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0143339"/>
                  </a:ext>
                </a:extLst>
              </a:tr>
              <a:tr h="183399">
                <a:tc>
                  <a:txBody>
                    <a:bodyPr/>
                    <a:lstStyle/>
                    <a:p>
                      <a:pPr algn="ctr" rtl="0" fontAlgn="b"/>
                      <a:r>
                        <a:rPr lang="en-GB" sz="1200" b="1" i="0" u="none" strike="noStrike">
                          <a:solidFill>
                            <a:schemeClr val="tx1"/>
                          </a:solidFill>
                          <a:effectLst/>
                          <a:latin typeface="Calibri"/>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rtl="0" fontAlgn="b"/>
                      <a:r>
                        <a:rPr lang="en-GB" sz="1200" b="1" i="0" u="none" strike="noStrike">
                          <a:solidFill>
                            <a:schemeClr val="tx1"/>
                          </a:solidFill>
                          <a:effectLst/>
                          <a:latin typeface="Calibri"/>
                        </a:rPr>
                        <a:t>+27%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dirty="0">
                          <a:solidFill>
                            <a:schemeClr val="tx1"/>
                          </a:solidFill>
                          <a:effectLst/>
                          <a:latin typeface="Calibri"/>
                        </a:rPr>
                        <a:t>+19%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2140410"/>
                  </a:ext>
                </a:extLst>
              </a:tr>
            </a:tbl>
          </a:graphicData>
        </a:graphic>
      </p:graphicFrame>
      <p:sp>
        <p:nvSpPr>
          <p:cNvPr id="14" name="TextBox 13">
            <a:extLst>
              <a:ext uri="{FF2B5EF4-FFF2-40B4-BE49-F238E27FC236}">
                <a16:creationId xmlns:a16="http://schemas.microsoft.com/office/drawing/2014/main" id="{38E3525C-0809-49E4-AE9F-12F75F91FFBF}"/>
              </a:ext>
            </a:extLst>
          </p:cNvPr>
          <p:cNvSpPr txBox="1"/>
          <p:nvPr/>
        </p:nvSpPr>
        <p:spPr>
          <a:xfrm>
            <a:off x="-7463" y="6604792"/>
            <a:ext cx="11725153" cy="253916"/>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Analysis based on 2 sensors on the main carriageway of the A47 (both close to </a:t>
            </a:r>
            <a:r>
              <a:rPr lang="en-GB" sz="1000" err="1">
                <a:solidFill>
                  <a:schemeClr val="bg2">
                    <a:lumMod val="50000"/>
                  </a:schemeClr>
                </a:solidFill>
                <a:cs typeface="Calibri"/>
              </a:rPr>
              <a:t>Guyhirn</a:t>
            </a:r>
            <a:r>
              <a:rPr lang="en-GB" sz="1000">
                <a:solidFill>
                  <a:schemeClr val="bg2">
                    <a:lumMod val="50000"/>
                  </a:schemeClr>
                </a:solidFill>
                <a:cs typeface="Calibri"/>
              </a:rPr>
              <a:t>).</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18</a:t>
            </a:fld>
            <a:endParaRPr lang="en-GB"/>
          </a:p>
        </p:txBody>
      </p:sp>
    </p:spTree>
    <p:extLst>
      <p:ext uri="{BB962C8B-B14F-4D97-AF65-F5344CB8AC3E}">
        <p14:creationId xmlns:p14="http://schemas.microsoft.com/office/powerpoint/2010/main" val="4172827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Strategic Road Network: Peterborough</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A71BBD86-6CAB-D2E9-F0D6-7F9D01ED4106}"/>
              </a:ext>
            </a:extLst>
          </p:cNvPr>
          <p:cNvSpPr txBox="1"/>
          <p:nvPr/>
        </p:nvSpPr>
        <p:spPr>
          <a:xfrm>
            <a:off x="233680" y="609983"/>
            <a:ext cx="11725153" cy="307777"/>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kumimoji="0" lang="en-GB" sz="1400" i="0" u="none" strike="noStrike" kern="1200" cap="none" spc="0" normalizeH="0" baseline="0" noProof="0">
                <a:ln>
                  <a:noFill/>
                </a:ln>
                <a:solidFill>
                  <a:schemeClr val="tx1"/>
                </a:solidFill>
                <a:effectLst/>
                <a:uLnTx/>
                <a:uFillTx/>
                <a:latin typeface="Calibri" panose="020F0502020204030204"/>
                <a:ea typeface="+mn-ea"/>
                <a:cs typeface="+mn-cs"/>
              </a:rPr>
              <a:t>Peterborough strategic road volumes remain below pre-COVID levels (-12%) and </a:t>
            </a:r>
            <a:r>
              <a:rPr lang="en-GB" sz="1400">
                <a:solidFill>
                  <a:schemeClr val="tx1"/>
                </a:solidFill>
                <a:latin typeface="Calibri" panose="020F0502020204030204"/>
              </a:rPr>
              <a:t>have remained stable since March 2022 (-2%).</a:t>
            </a:r>
            <a:endParaRPr kumimoji="0" lang="en-GB" sz="1400" i="0" u="none" strike="noStrike" kern="1200" cap="none" spc="0" normalizeH="0" baseline="0" noProof="0">
              <a:ln>
                <a:noFill/>
              </a:ln>
              <a:solidFill>
                <a:schemeClr val="tx1"/>
              </a:solidFill>
              <a:effectLst/>
              <a:uLnTx/>
              <a:uFillTx/>
              <a:latin typeface="Calibri" panose="020F0502020204030204"/>
              <a:ea typeface="+mn-ea"/>
              <a:cs typeface="+mn-cs"/>
            </a:endParaRPr>
          </a:p>
        </p:txBody>
      </p:sp>
      <p:pic>
        <p:nvPicPr>
          <p:cNvPr id="4" name="Picture 3" descr="Traffic volume trends for Peterborough. 2023 volumes are well below 2019 volumes and also just below 2022 volumes in March 2023.">
            <a:extLst>
              <a:ext uri="{FF2B5EF4-FFF2-40B4-BE49-F238E27FC236}">
                <a16:creationId xmlns:a16="http://schemas.microsoft.com/office/drawing/2014/main" id="{E834194C-3DC6-7F6B-D6B5-FBD2B1469E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323" y="1715879"/>
            <a:ext cx="10391810" cy="3418674"/>
          </a:xfrm>
          <a:prstGeom prst="rect">
            <a:avLst/>
          </a:prstGeom>
        </p:spPr>
      </p:pic>
      <p:graphicFrame>
        <p:nvGraphicFramePr>
          <p:cNvPr id="2" name="Table 1">
            <a:extLst>
              <a:ext uri="{FF2B5EF4-FFF2-40B4-BE49-F238E27FC236}">
                <a16:creationId xmlns:a16="http://schemas.microsoft.com/office/drawing/2014/main" id="{BD75E07A-5D94-A659-1B18-EF7990D9B8D6}"/>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680581412"/>
              </p:ext>
            </p:extLst>
          </p:nvPr>
        </p:nvGraphicFramePr>
        <p:xfrm>
          <a:off x="3579244" y="5576244"/>
          <a:ext cx="5033511" cy="586856"/>
        </p:xfrm>
        <a:graphic>
          <a:graphicData uri="http://schemas.openxmlformats.org/drawingml/2006/table">
            <a:tbl>
              <a:tblPr firstRow="1"/>
              <a:tblGrid>
                <a:gridCol w="1677837">
                  <a:extLst>
                    <a:ext uri="{9D8B030D-6E8A-4147-A177-3AD203B41FA5}">
                      <a16:colId xmlns:a16="http://schemas.microsoft.com/office/drawing/2014/main" val="2573492267"/>
                    </a:ext>
                  </a:extLst>
                </a:gridCol>
                <a:gridCol w="1677837">
                  <a:extLst>
                    <a:ext uri="{9D8B030D-6E8A-4147-A177-3AD203B41FA5}">
                      <a16:colId xmlns:a16="http://schemas.microsoft.com/office/drawing/2014/main" val="1976750693"/>
                    </a:ext>
                  </a:extLst>
                </a:gridCol>
                <a:gridCol w="1677837">
                  <a:extLst>
                    <a:ext uri="{9D8B030D-6E8A-4147-A177-3AD203B41FA5}">
                      <a16:colId xmlns:a16="http://schemas.microsoft.com/office/drawing/2014/main" val="157875968"/>
                    </a:ext>
                  </a:extLst>
                </a:gridCol>
              </a:tblGrid>
              <a:tr h="397626">
                <a:tc>
                  <a:txBody>
                    <a:bodyPr/>
                    <a:lstStyle/>
                    <a:p>
                      <a:pPr algn="ctr" rtl="0" fontAlgn="b"/>
                      <a:r>
                        <a:rPr lang="en-GB" sz="1200" b="1" i="0" u="none" strike="noStrike">
                          <a:solidFill>
                            <a:srgbClr val="0070C0"/>
                          </a:solidFill>
                          <a:effectLst/>
                          <a:latin typeface="Calibri"/>
                        </a:rPr>
                        <a:t>Pre-COVID to Now:</a:t>
                      </a:r>
                    </a:p>
                    <a:p>
                      <a:pPr algn="ctr" rtl="0" fontAlgn="b"/>
                      <a:r>
                        <a:rPr lang="en-GB" sz="1200" b="1" i="0" u="none" strike="noStrike">
                          <a:solidFill>
                            <a:srgbClr val="000000"/>
                          </a:solidFill>
                          <a:effectLst/>
                          <a:latin typeface="Calibri"/>
                        </a:rPr>
                        <a:t>Mar</a:t>
                      </a:r>
                      <a:r>
                        <a:rPr lang="pl-PL" sz="1200" b="1" i="0" u="none" strike="noStrike">
                          <a:solidFill>
                            <a:srgbClr val="000000"/>
                          </a:solidFill>
                          <a:effectLst/>
                          <a:latin typeface="Calibri"/>
                        </a:rPr>
                        <a:t> 2019 to </a:t>
                      </a:r>
                      <a:r>
                        <a:rPr lang="en-GB" sz="1200" b="1" i="0" u="none" strike="noStrike">
                          <a:solidFill>
                            <a:srgbClr val="000000"/>
                          </a:solidFill>
                          <a:effectLst/>
                          <a:latin typeface="Calibri"/>
                        </a:rPr>
                        <a:t>Mar</a:t>
                      </a:r>
                      <a:r>
                        <a:rPr lang="pl-PL" sz="1200" b="1" i="0" u="none" strike="noStrike">
                          <a:solidFill>
                            <a:srgbClr val="000000"/>
                          </a:solidFill>
                          <a:effectLst/>
                          <a:latin typeface="Calibri"/>
                        </a:rPr>
                        <a:t> 202</a:t>
                      </a:r>
                      <a:r>
                        <a:rPr lang="en-GB" sz="1200" b="1" i="0" u="none" strike="noStrike">
                          <a:solidFill>
                            <a:srgbClr val="000000"/>
                          </a:solidFill>
                          <a:effectLst/>
                          <a:latin typeface="Calibri"/>
                        </a:rPr>
                        <a:t>3</a:t>
                      </a:r>
                      <a:endParaRPr lang="pl-PL" sz="1200" b="1" i="0" u="none" strike="noStrike">
                        <a:solidFill>
                          <a:srgbClr val="000000"/>
                        </a:solidFill>
                        <a:effectLst/>
                        <a:latin typeface="Calibri"/>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dirty="0">
                          <a:solidFill>
                            <a:srgbClr val="0070C0"/>
                          </a:solidFill>
                          <a:effectLst/>
                          <a:latin typeface="Calibri"/>
                        </a:rPr>
                        <a:t>Mid-COVID to Now:</a:t>
                      </a:r>
                    </a:p>
                    <a:p>
                      <a:pPr algn="ctr" rtl="0" fontAlgn="b"/>
                      <a:r>
                        <a:rPr lang="en-GB" sz="1200" b="1" i="0" u="none" strike="noStrike" dirty="0">
                          <a:solidFill>
                            <a:srgbClr val="000000"/>
                          </a:solidFill>
                          <a:effectLst/>
                          <a:latin typeface="Calibri"/>
                        </a:rPr>
                        <a:t>Mar 2021 to Mar 2023</a:t>
                      </a:r>
                      <a:endParaRPr lang="pl-PL" sz="1200" b="1" i="0" u="none" strike="noStrike" dirty="0">
                        <a:solidFill>
                          <a:srgbClr val="000000"/>
                        </a:solidFill>
                        <a:effectLst/>
                        <a:latin typeface="Calibri"/>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a:solidFill>
                            <a:srgbClr val="0070C0"/>
                          </a:solidFill>
                          <a:effectLst/>
                          <a:latin typeface="Calibri"/>
                        </a:rPr>
                        <a:t>Previous year to Now:</a:t>
                      </a:r>
                    </a:p>
                    <a:p>
                      <a:pPr algn="ctr" rtl="0" fontAlgn="b"/>
                      <a:r>
                        <a:rPr lang="en-GB" sz="1200" b="1" i="0" u="none" strike="noStrike">
                          <a:solidFill>
                            <a:srgbClr val="000000"/>
                          </a:solidFill>
                          <a:effectLst/>
                          <a:latin typeface="Calibri"/>
                        </a:rPr>
                        <a:t>Mar 2022 to Mar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0143339"/>
                  </a:ext>
                </a:extLst>
              </a:tr>
              <a:tr h="183399">
                <a:tc>
                  <a:txBody>
                    <a:bodyPr/>
                    <a:lstStyle/>
                    <a:p>
                      <a:pPr algn="ctr" rtl="0" fontAlgn="b"/>
                      <a:r>
                        <a:rPr lang="en-GB" sz="1200" b="1" i="0" u="none" strike="noStrike">
                          <a:solidFill>
                            <a:schemeClr val="tx1"/>
                          </a:solidFill>
                          <a:effectLst/>
                          <a:latin typeface="Calibri"/>
                        </a:rPr>
                        <a:t>-12%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b"/>
                      <a:r>
                        <a:rPr lang="en-GB" sz="1200" b="1" i="0" u="none" strike="noStrike">
                          <a:solidFill>
                            <a:schemeClr val="tx1"/>
                          </a:solidFill>
                          <a:effectLst/>
                          <a:latin typeface="Calibri"/>
                        </a:rPr>
                        <a:t>+19%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dirty="0">
                          <a:solidFill>
                            <a:schemeClr val="tx1"/>
                          </a:solidFill>
                          <a:effectLst/>
                          <a:latin typeface="Calibri"/>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2140410"/>
                  </a:ext>
                </a:extLst>
              </a:tr>
            </a:tbl>
          </a:graphicData>
        </a:graphic>
      </p:graphicFrame>
      <p:sp>
        <p:nvSpPr>
          <p:cNvPr id="14" name="TextBox 13">
            <a:extLst>
              <a:ext uri="{FF2B5EF4-FFF2-40B4-BE49-F238E27FC236}">
                <a16:creationId xmlns:a16="http://schemas.microsoft.com/office/drawing/2014/main" id="{38E3525C-0809-49E4-AE9F-12F75F91FFBF}"/>
              </a:ext>
            </a:extLst>
          </p:cNvPr>
          <p:cNvSpPr txBox="1"/>
          <p:nvPr/>
        </p:nvSpPr>
        <p:spPr>
          <a:xfrm>
            <a:off x="-7463" y="6604792"/>
            <a:ext cx="11725153" cy="253916"/>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Analysis based on 5 sensors - 3 on the A47 (2 east of </a:t>
            </a:r>
            <a:r>
              <a:rPr lang="en-GB" sz="1000" err="1">
                <a:solidFill>
                  <a:schemeClr val="bg2">
                    <a:lumMod val="50000"/>
                  </a:schemeClr>
                </a:solidFill>
                <a:cs typeface="Calibri"/>
              </a:rPr>
              <a:t>Dogsthrope</a:t>
            </a:r>
            <a:r>
              <a:rPr lang="en-GB" sz="1000">
                <a:solidFill>
                  <a:schemeClr val="bg2">
                    <a:lumMod val="50000"/>
                  </a:schemeClr>
                </a:solidFill>
                <a:cs typeface="Calibri"/>
              </a:rPr>
              <a:t>, 1 south of Bretton) and 2 on the A1 (1 north of Wansford and 1 south of Stamford).</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19</a:t>
            </a:fld>
            <a:endParaRPr lang="en-GB"/>
          </a:p>
        </p:txBody>
      </p:sp>
    </p:spTree>
    <p:extLst>
      <p:ext uri="{BB962C8B-B14F-4D97-AF65-F5344CB8AC3E}">
        <p14:creationId xmlns:p14="http://schemas.microsoft.com/office/powerpoint/2010/main" val="2246510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Transport Update Aims</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2</a:t>
            </a:fld>
            <a:endParaRPr lang="en-GB"/>
          </a:p>
        </p:txBody>
      </p:sp>
      <p:sp>
        <p:nvSpPr>
          <p:cNvPr id="2" name="Subtitle 2">
            <a:extLst>
              <a:ext uri="{FF2B5EF4-FFF2-40B4-BE49-F238E27FC236}">
                <a16:creationId xmlns:a16="http://schemas.microsoft.com/office/drawing/2014/main" id="{121C3316-B6F8-39CF-4C00-973EA50EC16B}"/>
              </a:ext>
            </a:extLst>
          </p:cNvPr>
          <p:cNvSpPr txBox="1">
            <a:spLocks/>
          </p:cNvSpPr>
          <p:nvPr/>
        </p:nvSpPr>
        <p:spPr>
          <a:xfrm>
            <a:off x="373934" y="984683"/>
            <a:ext cx="11444132" cy="5280384"/>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u="sng" dirty="0"/>
              <a:t>This report is intended to:</a:t>
            </a:r>
          </a:p>
          <a:p>
            <a:r>
              <a:rPr lang="en-GB" sz="1800" dirty="0"/>
              <a:t>Summarise the on-going </a:t>
            </a:r>
            <a:r>
              <a:rPr lang="en-GB" sz="1800" b="1" dirty="0"/>
              <a:t>impacts of COVID-19 </a:t>
            </a:r>
            <a:r>
              <a:rPr lang="en-GB" sz="1800" dirty="0"/>
              <a:t>on trends in transport and mobility up to 31st March 2023.</a:t>
            </a:r>
            <a:endParaRPr lang="en-GB" sz="1800" dirty="0">
              <a:cs typeface="Calibri"/>
            </a:endParaRPr>
          </a:p>
          <a:p>
            <a:r>
              <a:rPr lang="en-GB" sz="1800" dirty="0"/>
              <a:t>Highlight </a:t>
            </a:r>
            <a:r>
              <a:rPr lang="en-GB" sz="1800" b="1" dirty="0"/>
              <a:t>changes in key indicators </a:t>
            </a:r>
            <a:r>
              <a:rPr lang="en-GB" sz="1800" dirty="0"/>
              <a:t>by comparing March 2023 data with to a pre-pandemic baseline (March 2019 or Feb 2020), to mid-COVID (March 2021) and to last year (March 2022).</a:t>
            </a:r>
            <a:endParaRPr lang="en-GB" sz="1800" dirty="0">
              <a:cs typeface="Calibri"/>
            </a:endParaRPr>
          </a:p>
          <a:p>
            <a:r>
              <a:rPr lang="en-GB" sz="1800" dirty="0"/>
              <a:t>Provide a </a:t>
            </a:r>
            <a:r>
              <a:rPr lang="en-GB" sz="1800" b="1" dirty="0"/>
              <a:t>basis for discussion for the Greater Cambridge Partnership </a:t>
            </a:r>
            <a:r>
              <a:rPr lang="en-GB" sz="1800" dirty="0"/>
              <a:t>(GCP) to understand and identify existing challenges and future data needs.</a:t>
            </a:r>
            <a:endParaRPr lang="en-GB" sz="1800" dirty="0">
              <a:cs typeface="Calibri"/>
            </a:endParaRPr>
          </a:p>
          <a:p>
            <a:endParaRPr lang="en-GB" sz="1800" b="1" dirty="0"/>
          </a:p>
          <a:p>
            <a:pPr marL="0" indent="0">
              <a:buNone/>
            </a:pPr>
            <a:r>
              <a:rPr lang="en-GB" sz="1800" u="sng" dirty="0"/>
              <a:t>Notes:</a:t>
            </a:r>
          </a:p>
          <a:p>
            <a:r>
              <a:rPr lang="en-GB" sz="1800" b="1" dirty="0"/>
              <a:t>Comparison periods may vary </a:t>
            </a:r>
            <a:r>
              <a:rPr lang="en-GB" sz="1800" dirty="0"/>
              <a:t>across the different datasets based on the availability of historic data – comparison periods are clearly noted for each dataset.</a:t>
            </a:r>
            <a:endParaRPr lang="en-GB" sz="1800" dirty="0">
              <a:cs typeface="Calibri"/>
            </a:endParaRPr>
          </a:p>
          <a:p>
            <a:pPr marL="228600" lvl="1">
              <a:spcBef>
                <a:spcPts val="1000"/>
              </a:spcBef>
            </a:pPr>
            <a:r>
              <a:rPr lang="en-GB" sz="1800" dirty="0">
                <a:cs typeface="Calibri"/>
              </a:rPr>
              <a:t>Where reference is made to ‘Weekdays’ this only includes Monday, Tuesday, Wednesday and Thursday, as per DfT guidance.</a:t>
            </a:r>
          </a:p>
        </p:txBody>
      </p:sp>
    </p:spTree>
    <p:extLst>
      <p:ext uri="{BB962C8B-B14F-4D97-AF65-F5344CB8AC3E}">
        <p14:creationId xmlns:p14="http://schemas.microsoft.com/office/powerpoint/2010/main" val="1706480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Strategic Road Network: Huntingdonshire</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A71BBD86-6CAB-D2E9-F0D6-7F9D01ED4106}"/>
              </a:ext>
            </a:extLst>
          </p:cNvPr>
          <p:cNvSpPr txBox="1"/>
          <p:nvPr/>
        </p:nvSpPr>
        <p:spPr>
          <a:xfrm>
            <a:off x="233680" y="609983"/>
            <a:ext cx="11725153" cy="307777"/>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000000"/>
                </a:solidFill>
                <a:cs typeface="Calibri"/>
              </a:rPr>
              <a:t>Huntingdonshire strategic road volumes remain below 2019 volumes (-9%) and have remained relatively stable since March 2022 (-3% change).</a:t>
            </a:r>
          </a:p>
        </p:txBody>
      </p:sp>
      <p:pic>
        <p:nvPicPr>
          <p:cNvPr id="4" name="Picture 3" descr="Traffic volume trends for Huntingdonshire. 2023 volumes are above still below 2019 volumes and just below 2022 volumes in March 2023.">
            <a:extLst>
              <a:ext uri="{FF2B5EF4-FFF2-40B4-BE49-F238E27FC236}">
                <a16:creationId xmlns:a16="http://schemas.microsoft.com/office/drawing/2014/main" id="{D81318CD-30F2-11E5-5733-0986C2A8C8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766" y="1855033"/>
            <a:ext cx="10835168" cy="3512317"/>
          </a:xfrm>
          <a:prstGeom prst="rect">
            <a:avLst/>
          </a:prstGeom>
        </p:spPr>
      </p:pic>
      <p:graphicFrame>
        <p:nvGraphicFramePr>
          <p:cNvPr id="2" name="Table 1">
            <a:extLst>
              <a:ext uri="{FF2B5EF4-FFF2-40B4-BE49-F238E27FC236}">
                <a16:creationId xmlns:a16="http://schemas.microsoft.com/office/drawing/2014/main" id="{2D946671-672E-8CA2-E2F1-32420FF5B2EE}"/>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75575681"/>
              </p:ext>
            </p:extLst>
          </p:nvPr>
        </p:nvGraphicFramePr>
        <p:xfrm>
          <a:off x="3579244" y="5636684"/>
          <a:ext cx="5033511" cy="586856"/>
        </p:xfrm>
        <a:graphic>
          <a:graphicData uri="http://schemas.openxmlformats.org/drawingml/2006/table">
            <a:tbl>
              <a:tblPr firstRow="1"/>
              <a:tblGrid>
                <a:gridCol w="1677837">
                  <a:extLst>
                    <a:ext uri="{9D8B030D-6E8A-4147-A177-3AD203B41FA5}">
                      <a16:colId xmlns:a16="http://schemas.microsoft.com/office/drawing/2014/main" val="2573492267"/>
                    </a:ext>
                  </a:extLst>
                </a:gridCol>
                <a:gridCol w="1677837">
                  <a:extLst>
                    <a:ext uri="{9D8B030D-6E8A-4147-A177-3AD203B41FA5}">
                      <a16:colId xmlns:a16="http://schemas.microsoft.com/office/drawing/2014/main" val="1976750693"/>
                    </a:ext>
                  </a:extLst>
                </a:gridCol>
                <a:gridCol w="1677837">
                  <a:extLst>
                    <a:ext uri="{9D8B030D-6E8A-4147-A177-3AD203B41FA5}">
                      <a16:colId xmlns:a16="http://schemas.microsoft.com/office/drawing/2014/main" val="157875968"/>
                    </a:ext>
                  </a:extLst>
                </a:gridCol>
              </a:tblGrid>
              <a:tr h="397626">
                <a:tc>
                  <a:txBody>
                    <a:bodyPr/>
                    <a:lstStyle/>
                    <a:p>
                      <a:pPr algn="ctr" rtl="0" fontAlgn="b"/>
                      <a:r>
                        <a:rPr lang="en-GB" sz="1200" b="1" i="0" u="none" strike="noStrike">
                          <a:solidFill>
                            <a:srgbClr val="0070C0"/>
                          </a:solidFill>
                          <a:effectLst/>
                          <a:latin typeface="Calibri"/>
                        </a:rPr>
                        <a:t>Pre-COVID to Now:</a:t>
                      </a:r>
                    </a:p>
                    <a:p>
                      <a:pPr algn="ctr" rtl="0" fontAlgn="b"/>
                      <a:r>
                        <a:rPr lang="en-GB" sz="1200" b="1" i="0" u="none" strike="noStrike">
                          <a:solidFill>
                            <a:srgbClr val="000000"/>
                          </a:solidFill>
                          <a:effectLst/>
                          <a:latin typeface="Calibri"/>
                        </a:rPr>
                        <a:t>Mar</a:t>
                      </a:r>
                      <a:r>
                        <a:rPr lang="pl-PL" sz="1200" b="1" i="0" u="none" strike="noStrike">
                          <a:solidFill>
                            <a:srgbClr val="000000"/>
                          </a:solidFill>
                          <a:effectLst/>
                          <a:latin typeface="Calibri"/>
                        </a:rPr>
                        <a:t> 2019 to </a:t>
                      </a:r>
                      <a:r>
                        <a:rPr lang="en-GB" sz="1200" b="1" i="0" u="none" strike="noStrike">
                          <a:solidFill>
                            <a:srgbClr val="000000"/>
                          </a:solidFill>
                          <a:effectLst/>
                          <a:latin typeface="Calibri"/>
                        </a:rPr>
                        <a:t>Mar</a:t>
                      </a:r>
                      <a:r>
                        <a:rPr lang="pl-PL" sz="1200" b="1" i="0" u="none" strike="noStrike">
                          <a:solidFill>
                            <a:srgbClr val="000000"/>
                          </a:solidFill>
                          <a:effectLst/>
                          <a:latin typeface="Calibri"/>
                        </a:rPr>
                        <a:t> 202</a:t>
                      </a:r>
                      <a:r>
                        <a:rPr lang="en-GB" sz="1200" b="1" i="0" u="none" strike="noStrike">
                          <a:solidFill>
                            <a:srgbClr val="000000"/>
                          </a:solidFill>
                          <a:effectLst/>
                          <a:latin typeface="Calibri"/>
                        </a:rPr>
                        <a:t>3</a:t>
                      </a:r>
                      <a:endParaRPr lang="pl-PL" sz="1200" b="1" i="0" u="none" strike="noStrike">
                        <a:solidFill>
                          <a:srgbClr val="000000"/>
                        </a:solidFill>
                        <a:effectLst/>
                        <a:latin typeface="Calibri"/>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dirty="0">
                          <a:solidFill>
                            <a:srgbClr val="0070C0"/>
                          </a:solidFill>
                          <a:effectLst/>
                          <a:latin typeface="Calibri"/>
                        </a:rPr>
                        <a:t>Mid-COVID to Now:</a:t>
                      </a:r>
                    </a:p>
                    <a:p>
                      <a:pPr algn="ctr" rtl="0" fontAlgn="b"/>
                      <a:r>
                        <a:rPr lang="en-GB" sz="1200" b="1" i="0" u="none" strike="noStrike" dirty="0">
                          <a:solidFill>
                            <a:srgbClr val="000000"/>
                          </a:solidFill>
                          <a:effectLst/>
                          <a:latin typeface="Calibri"/>
                        </a:rPr>
                        <a:t>Mar 2021 to Mar 2023</a:t>
                      </a:r>
                      <a:endParaRPr lang="pl-PL" sz="1200" b="1" i="0" u="none" strike="noStrike" dirty="0">
                        <a:solidFill>
                          <a:srgbClr val="000000"/>
                        </a:solidFill>
                        <a:effectLst/>
                        <a:latin typeface="Calibri"/>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a:solidFill>
                            <a:srgbClr val="0070C0"/>
                          </a:solidFill>
                          <a:effectLst/>
                          <a:latin typeface="Calibri"/>
                        </a:rPr>
                        <a:t>Previous year to Now:</a:t>
                      </a:r>
                    </a:p>
                    <a:p>
                      <a:pPr algn="ctr" rtl="0" fontAlgn="b"/>
                      <a:r>
                        <a:rPr lang="en-GB" sz="1200" b="1" i="0" u="none" strike="noStrike">
                          <a:solidFill>
                            <a:srgbClr val="000000"/>
                          </a:solidFill>
                          <a:effectLst/>
                          <a:latin typeface="Calibri"/>
                        </a:rPr>
                        <a:t>Mar 2022 to Mar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0143339"/>
                  </a:ext>
                </a:extLst>
              </a:tr>
              <a:tr h="183399">
                <a:tc>
                  <a:txBody>
                    <a:bodyPr/>
                    <a:lstStyle/>
                    <a:p>
                      <a:pPr algn="ctr" rtl="0" fontAlgn="b"/>
                      <a:r>
                        <a:rPr lang="en-GB" sz="1200" b="1" i="0" u="none" strike="noStrike">
                          <a:solidFill>
                            <a:schemeClr val="tx1"/>
                          </a:solidFill>
                          <a:effectLst/>
                          <a:latin typeface="Calibri"/>
                        </a:rPr>
                        <a:t>-9%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rtl="0" fontAlgn="b"/>
                      <a:r>
                        <a:rPr lang="en-GB" sz="1200" b="1" i="0" u="none" strike="noStrike">
                          <a:solidFill>
                            <a:schemeClr val="tx1"/>
                          </a:solidFill>
                          <a:effectLst/>
                          <a:latin typeface="Calibri"/>
                        </a:rPr>
                        <a:t>+28%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dirty="0">
                          <a:solidFill>
                            <a:schemeClr val="tx1"/>
                          </a:solidFill>
                          <a:effectLst/>
                          <a:latin typeface="Calibri"/>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2140410"/>
                  </a:ext>
                </a:extLst>
              </a:tr>
            </a:tbl>
          </a:graphicData>
        </a:graphic>
      </p:graphicFrame>
      <p:sp>
        <p:nvSpPr>
          <p:cNvPr id="14" name="TextBox 13">
            <a:extLst>
              <a:ext uri="{FF2B5EF4-FFF2-40B4-BE49-F238E27FC236}">
                <a16:creationId xmlns:a16="http://schemas.microsoft.com/office/drawing/2014/main" id="{38E3525C-0809-49E4-AE9F-12F75F91FFBF}"/>
              </a:ext>
            </a:extLst>
          </p:cNvPr>
          <p:cNvSpPr txBox="1"/>
          <p:nvPr/>
        </p:nvSpPr>
        <p:spPr>
          <a:xfrm>
            <a:off x="-7463" y="6604792"/>
            <a:ext cx="11725153" cy="253916"/>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Analysis based on 7 sensors - 1 on the A1 (north of St Neots), 6 on the A1(M) (2 east of Sawtry, 2 west of Yaxley, 2 near </a:t>
            </a:r>
            <a:r>
              <a:rPr lang="en-GB" sz="1000" err="1">
                <a:solidFill>
                  <a:schemeClr val="bg2">
                    <a:lumMod val="50000"/>
                  </a:schemeClr>
                </a:solidFill>
                <a:cs typeface="Calibri"/>
              </a:rPr>
              <a:t>Alwalton</a:t>
            </a:r>
            <a:r>
              <a:rPr lang="en-GB" sz="1000">
                <a:solidFill>
                  <a:schemeClr val="bg2">
                    <a:lumMod val="50000"/>
                  </a:schemeClr>
                </a:solidFill>
                <a:cs typeface="Calibri"/>
              </a:rPr>
              <a:t>). </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20</a:t>
            </a:fld>
            <a:endParaRPr lang="en-GB"/>
          </a:p>
        </p:txBody>
      </p:sp>
    </p:spTree>
    <p:extLst>
      <p:ext uri="{BB962C8B-B14F-4D97-AF65-F5344CB8AC3E}">
        <p14:creationId xmlns:p14="http://schemas.microsoft.com/office/powerpoint/2010/main" val="1440548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a:bodyPr>
          <a:lstStyle/>
          <a:p>
            <a:pPr algn="ctr"/>
            <a:r>
              <a:rPr lang="en-GB" sz="5400" b="1">
                <a:solidFill>
                  <a:schemeClr val="bg1"/>
                </a:solidFill>
                <a:latin typeface="+mn-lt"/>
                <a:cs typeface="Calibri"/>
              </a:rPr>
              <a:t>Local Road Network</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1278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Local Road Network Monitoring Sites: Motorised Transport</a:t>
            </a:r>
          </a:p>
        </p:txBody>
      </p:sp>
      <p:pic>
        <p:nvPicPr>
          <p:cNvPr id="2" name="Picture 4" descr="A map showing Vivacity sensor locations, and the comparable availability of data from when the network was installed in May 2019 through to March 2023. Individual slides within the next section will outline which sensors have been used to produce the figures stated.">
            <a:extLst>
              <a:ext uri="{FF2B5EF4-FFF2-40B4-BE49-F238E27FC236}">
                <a16:creationId xmlns:a16="http://schemas.microsoft.com/office/drawing/2014/main" id="{315B5DC3-C19F-43D3-5FAC-94EA5083FA20}"/>
              </a:ext>
            </a:extLst>
          </p:cNvPr>
          <p:cNvPicPr>
            <a:picLocks noChangeAspect="1"/>
          </p:cNvPicPr>
          <p:nvPr/>
        </p:nvPicPr>
        <p:blipFill>
          <a:blip r:embed="rId3"/>
          <a:stretch>
            <a:fillRect/>
          </a:stretch>
        </p:blipFill>
        <p:spPr>
          <a:xfrm>
            <a:off x="201880" y="659890"/>
            <a:ext cx="6572992" cy="5983544"/>
          </a:xfrm>
          <a:prstGeom prst="rect">
            <a:avLst/>
          </a:prstGeom>
          <a:ln>
            <a:solidFill>
              <a:schemeClr val="tx1"/>
            </a:solidFill>
          </a:ln>
        </p:spPr>
      </p:pic>
      <p:sp>
        <p:nvSpPr>
          <p:cNvPr id="23" name="TextBox 22">
            <a:extLst>
              <a:ext uri="{FF2B5EF4-FFF2-40B4-BE49-F238E27FC236}">
                <a16:creationId xmlns:a16="http://schemas.microsoft.com/office/drawing/2014/main" id="{48598E34-9C7D-A416-3399-CA67881167A8}"/>
              </a:ext>
              <a:ext uri="{C183D7F6-B498-43B3-948B-1728B52AA6E4}">
                <adec:decorative xmlns:adec="http://schemas.microsoft.com/office/drawing/2017/decorative" val="1"/>
              </a:ext>
            </a:extLst>
          </p:cNvPr>
          <p:cNvSpPr txBox="1"/>
          <p:nvPr/>
        </p:nvSpPr>
        <p:spPr>
          <a:xfrm>
            <a:off x="194145" y="654908"/>
            <a:ext cx="4481853" cy="307777"/>
          </a:xfrm>
          <a:prstGeom prst="rect">
            <a:avLst/>
          </a:prstGeom>
          <a:solidFill>
            <a:schemeClr val="bg1"/>
          </a:solidFill>
          <a:ln>
            <a:solidFill>
              <a:schemeClr val="tx1"/>
            </a:solidFill>
          </a:ln>
        </p:spPr>
        <p:txBody>
          <a:bodyPr wrap="square" rtlCol="0">
            <a:spAutoFit/>
          </a:bodyPr>
          <a:lstStyle/>
          <a:p>
            <a:pPr algn="ctr"/>
            <a:r>
              <a:rPr lang="en-GB" sz="1400" b="1" dirty="0"/>
              <a:t>Long Term Vivacity Monitoring Sites – Motorised Vehicles</a:t>
            </a:r>
          </a:p>
        </p:txBody>
      </p:sp>
      <p:sp>
        <p:nvSpPr>
          <p:cNvPr id="25" name="TextBox 24">
            <a:extLst>
              <a:ext uri="{FF2B5EF4-FFF2-40B4-BE49-F238E27FC236}">
                <a16:creationId xmlns:a16="http://schemas.microsoft.com/office/drawing/2014/main" id="{5DB330E8-8581-A91B-E02E-77CBD129D557}"/>
              </a:ext>
            </a:extLst>
          </p:cNvPr>
          <p:cNvSpPr txBox="1"/>
          <p:nvPr/>
        </p:nvSpPr>
        <p:spPr>
          <a:xfrm>
            <a:off x="5061324" y="651459"/>
            <a:ext cx="1716888" cy="2354491"/>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i="1">
                <a:cs typeface="Calibri"/>
              </a:rPr>
              <a:t>The </a:t>
            </a:r>
            <a:r>
              <a:rPr lang="en-US" sz="1050" b="1" i="1">
                <a:cs typeface="Calibri"/>
              </a:rPr>
              <a:t>Mill Road </a:t>
            </a:r>
            <a:r>
              <a:rPr lang="en-US" sz="1050" i="1">
                <a:cs typeface="Calibri"/>
              </a:rPr>
              <a:t>and </a:t>
            </a:r>
            <a:r>
              <a:rPr lang="en-US" sz="1050" b="1" i="1">
                <a:cs typeface="Calibri"/>
              </a:rPr>
              <a:t>East Road </a:t>
            </a:r>
            <a:r>
              <a:rPr lang="en-US" sz="1050" i="1">
                <a:cs typeface="Calibri"/>
              </a:rPr>
              <a:t>sensors were upgraded in Sept 2022 and are now detecting significantly more cycles and pedestrians. As a result, the active travel flows at these locations are no longer comparable pre/post Sept 2022. </a:t>
            </a:r>
            <a:endParaRPr lang="en-US" sz="1050" i="1">
              <a:solidFill>
                <a:sysClr val="windowText" lastClr="000000"/>
              </a:solidFill>
              <a:cs typeface="Calibri"/>
            </a:endParaRPr>
          </a:p>
          <a:p>
            <a:endParaRPr lang="en-US" sz="1050" i="1">
              <a:solidFill>
                <a:sysClr val="windowText" lastClr="000000"/>
              </a:solidFill>
              <a:cs typeface="Calibri"/>
            </a:endParaRPr>
          </a:p>
          <a:p>
            <a:r>
              <a:rPr lang="en-US" sz="1050" i="1">
                <a:cs typeface="Calibri"/>
              </a:rPr>
              <a:t>The </a:t>
            </a:r>
            <a:r>
              <a:rPr lang="en-US" sz="1050" b="1" i="1">
                <a:cs typeface="Calibri"/>
              </a:rPr>
              <a:t>Vinery Road </a:t>
            </a:r>
            <a:r>
              <a:rPr lang="en-US" sz="1050" i="1">
                <a:cs typeface="Calibri"/>
              </a:rPr>
              <a:t>and </a:t>
            </a:r>
            <a:r>
              <a:rPr lang="en-US" sz="1050" b="1" i="1">
                <a:cs typeface="Calibri"/>
              </a:rPr>
              <a:t>Milton Road (Mid)</a:t>
            </a:r>
            <a:r>
              <a:rPr lang="en-US" sz="1050" i="1">
                <a:cs typeface="Calibri"/>
              </a:rPr>
              <a:t> sensors are currently inactive.</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22</a:t>
            </a:fld>
            <a:endParaRPr lang="en-GB" dirty="0"/>
          </a:p>
        </p:txBody>
      </p:sp>
      <p:graphicFrame>
        <p:nvGraphicFramePr>
          <p:cNvPr id="4" name="Table 3">
            <a:extLst>
              <a:ext uri="{FF2B5EF4-FFF2-40B4-BE49-F238E27FC236}">
                <a16:creationId xmlns:a16="http://schemas.microsoft.com/office/drawing/2014/main" id="{745B07B3-757A-F924-B797-DF7BEA369EA9}"/>
              </a:ext>
            </a:extLst>
          </p:cNvPr>
          <p:cNvGraphicFramePr>
            <a:graphicFrameLocks noGrp="1"/>
          </p:cNvGraphicFramePr>
          <p:nvPr>
            <p:extLst>
              <p:ext uri="{D42A27DB-BD31-4B8C-83A1-F6EECF244321}">
                <p14:modId xmlns:p14="http://schemas.microsoft.com/office/powerpoint/2010/main" val="3616394102"/>
              </p:ext>
            </p:extLst>
          </p:nvPr>
        </p:nvGraphicFramePr>
        <p:xfrm>
          <a:off x="6861789" y="661161"/>
          <a:ext cx="5124023" cy="4214088"/>
        </p:xfrm>
        <a:graphic>
          <a:graphicData uri="http://schemas.openxmlformats.org/drawingml/2006/table">
            <a:tbl>
              <a:tblPr firstRow="1" bandRow="1">
                <a:tableStyleId>{5940675A-B579-460E-94D1-54222C63F5DA}</a:tableStyleId>
              </a:tblPr>
              <a:tblGrid>
                <a:gridCol w="1771823">
                  <a:extLst>
                    <a:ext uri="{9D8B030D-6E8A-4147-A177-3AD203B41FA5}">
                      <a16:colId xmlns:a16="http://schemas.microsoft.com/office/drawing/2014/main" val="1191812419"/>
                    </a:ext>
                  </a:extLst>
                </a:gridCol>
                <a:gridCol w="2372185">
                  <a:extLst>
                    <a:ext uri="{9D8B030D-6E8A-4147-A177-3AD203B41FA5}">
                      <a16:colId xmlns:a16="http://schemas.microsoft.com/office/drawing/2014/main" val="481079558"/>
                    </a:ext>
                  </a:extLst>
                </a:gridCol>
                <a:gridCol w="980015">
                  <a:extLst>
                    <a:ext uri="{9D8B030D-6E8A-4147-A177-3AD203B41FA5}">
                      <a16:colId xmlns:a16="http://schemas.microsoft.com/office/drawing/2014/main" val="1547344765"/>
                    </a:ext>
                  </a:extLst>
                </a:gridCol>
              </a:tblGrid>
              <a:tr h="234116">
                <a:tc>
                  <a:txBody>
                    <a:bodyPr/>
                    <a:lstStyle/>
                    <a:p>
                      <a:r>
                        <a:rPr lang="en-GB" sz="1200" b="1" dirty="0">
                          <a:effectLst/>
                        </a:rPr>
                        <a:t> Sensor Location​​</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GB" sz="1200" b="1" dirty="0">
                          <a:effectLst/>
                        </a:rPr>
                        <a:t>Location description​​</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r>
                        <a:rPr lang="en-GB" sz="1200" b="1">
                          <a:effectLst/>
                        </a:rPr>
                        <a:t>Installed​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extLst>
                  <a:ext uri="{0D108BD9-81ED-4DB2-BD59-A6C34878D82A}">
                    <a16:rowId xmlns:a16="http://schemas.microsoft.com/office/drawing/2014/main" val="2654137971"/>
                  </a:ext>
                </a:extLst>
              </a:tr>
              <a:tr h="234116">
                <a:tc>
                  <a:txBody>
                    <a:bodyPr/>
                    <a:lstStyle/>
                    <a:p>
                      <a:r>
                        <a:rPr lang="en-GB" sz="1200" b="0">
                          <a:solidFill>
                            <a:schemeClr val="tx1"/>
                          </a:solidFill>
                          <a:effectLst/>
                        </a:rPr>
                        <a:t>Cherry Hinton Road ​​</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Near Rock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391169372"/>
                  </a:ext>
                </a:extLst>
              </a:tr>
              <a:tr h="234116">
                <a:tc>
                  <a:txBody>
                    <a:bodyPr/>
                    <a:lstStyle/>
                    <a:p>
                      <a:r>
                        <a:rPr lang="en-GB" sz="1200" b="0">
                          <a:solidFill>
                            <a:schemeClr val="tx1"/>
                          </a:solidFill>
                          <a:effectLst/>
                        </a:rPr>
                        <a:t>Coldham’s Lane​​</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Near Coldham’s Common​​</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435322488"/>
                  </a:ext>
                </a:extLst>
              </a:tr>
              <a:tr h="234116">
                <a:tc>
                  <a:txBody>
                    <a:bodyPr/>
                    <a:lstStyle/>
                    <a:p>
                      <a:r>
                        <a:rPr lang="en-GB" sz="1200" b="0">
                          <a:solidFill>
                            <a:schemeClr val="tx1"/>
                          </a:solidFill>
                          <a:effectLst/>
                        </a:rPr>
                        <a:t>Coleridge Road ​​</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Near Coleridge recreation ground​​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906056800"/>
                  </a:ext>
                </a:extLst>
              </a:tr>
              <a:tr h="234116">
                <a:tc>
                  <a:txBody>
                    <a:bodyPr/>
                    <a:lstStyle/>
                    <a:p>
                      <a:r>
                        <a:rPr lang="en-GB" sz="1200" b="0" dirty="0">
                          <a:solidFill>
                            <a:schemeClr val="tx1"/>
                          </a:solidFill>
                          <a:effectLst/>
                        </a:rPr>
                        <a:t>East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Close to ARU site​​</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01192294"/>
                  </a:ext>
                </a:extLst>
              </a:tr>
              <a:tr h="234116">
                <a:tc>
                  <a:txBody>
                    <a:bodyPr/>
                    <a:lstStyle/>
                    <a:p>
                      <a:r>
                        <a:rPr lang="en-GB" sz="1200" b="0">
                          <a:solidFill>
                            <a:schemeClr val="tx1"/>
                          </a:solidFill>
                          <a:effectLst/>
                        </a:rPr>
                        <a:t>Hills Road Bridge​​</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Near Cherry Hinton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921578486"/>
                  </a:ext>
                </a:extLst>
              </a:tr>
              <a:tr h="234116">
                <a:tc>
                  <a:txBody>
                    <a:bodyPr/>
                    <a:lstStyle/>
                    <a:p>
                      <a:r>
                        <a:rPr lang="en-GB" sz="1200" b="0">
                          <a:solidFill>
                            <a:schemeClr val="tx1"/>
                          </a:solidFill>
                          <a:effectLst/>
                        </a:rPr>
                        <a:t>Histon Road (North)​​</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Just south of A14​</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b="0">
                          <a:solidFill>
                            <a:schemeClr val="tx1"/>
                          </a:solidFill>
                          <a:effectLst/>
                        </a:rPr>
                        <a:t>Sep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371920672"/>
                  </a:ext>
                </a:extLst>
              </a:tr>
              <a:tr h="234116">
                <a:tc>
                  <a:txBody>
                    <a:bodyPr/>
                    <a:lstStyle/>
                    <a:p>
                      <a:r>
                        <a:rPr lang="en-GB" sz="1200" b="0">
                          <a:solidFill>
                            <a:schemeClr val="tx1"/>
                          </a:solidFill>
                          <a:effectLst/>
                        </a:rPr>
                        <a:t>Histon Road (South) ​​</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Near Victoria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b="0">
                          <a:solidFill>
                            <a:schemeClr val="tx1"/>
                          </a:solidFill>
                          <a:effectLst/>
                        </a:rPr>
                        <a:t>Sep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337692815"/>
                  </a:ext>
                </a:extLst>
              </a:tr>
              <a:tr h="234116">
                <a:tc>
                  <a:txBody>
                    <a:bodyPr/>
                    <a:lstStyle/>
                    <a:p>
                      <a:r>
                        <a:rPr lang="en-GB" sz="1200" b="0">
                          <a:solidFill>
                            <a:schemeClr val="tx1"/>
                          </a:solidFill>
                          <a:effectLst/>
                        </a:rPr>
                        <a:t>Mill Road (East)​​</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Close to Brookfield’s hospital​​</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159478729"/>
                  </a:ext>
                </a:extLst>
              </a:tr>
              <a:tr h="234116">
                <a:tc>
                  <a:txBody>
                    <a:bodyPr/>
                    <a:lstStyle/>
                    <a:p>
                      <a:r>
                        <a:rPr lang="en-GB" sz="1200" b="0">
                          <a:solidFill>
                            <a:schemeClr val="tx1"/>
                          </a:solidFill>
                          <a:effectLst/>
                        </a:rPr>
                        <a:t>Mill Road (West)​​</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a:solidFill>
                            <a:schemeClr val="tx1"/>
                          </a:solidFill>
                          <a:effectLst/>
                        </a:rPr>
                        <a:t>Close to Parker’s Piece​​</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tc>
                  <a:txBody>
                    <a:bodyPr/>
                    <a:lstStyle/>
                    <a:p>
                      <a:r>
                        <a:rPr lang="en-GB" sz="1200" b="0">
                          <a:solidFill>
                            <a:schemeClr val="tx1"/>
                          </a:solidFill>
                          <a:effectLst/>
                        </a:rPr>
                        <a:t>May 2019​</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extLst>
                  <a:ext uri="{0D108BD9-81ED-4DB2-BD59-A6C34878D82A}">
                    <a16:rowId xmlns:a16="http://schemas.microsoft.com/office/drawing/2014/main" val="2515974204"/>
                  </a:ext>
                </a:extLst>
              </a:tr>
              <a:tr h="234116">
                <a:tc>
                  <a:txBody>
                    <a:bodyPr/>
                    <a:lstStyle/>
                    <a:p>
                      <a:r>
                        <a:rPr lang="en-GB" sz="1200" b="0">
                          <a:solidFill>
                            <a:schemeClr val="tx1"/>
                          </a:solidFill>
                          <a:effectLst/>
                        </a:rPr>
                        <a:t>Milton Road (Mid)​​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Near Union Lane​​</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102981906"/>
                  </a:ext>
                </a:extLst>
              </a:tr>
              <a:tr h="234116">
                <a:tc>
                  <a:txBody>
                    <a:bodyPr/>
                    <a:lstStyle/>
                    <a:p>
                      <a:r>
                        <a:rPr lang="en-GB" sz="1200" b="0">
                          <a:solidFill>
                            <a:schemeClr val="tx1"/>
                          </a:solidFill>
                          <a:effectLst/>
                        </a:rPr>
                        <a:t>Milton Road (North)​​</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Near King’s Hedges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b="0">
                          <a:solidFill>
                            <a:schemeClr val="tx1"/>
                          </a:solidFill>
                          <a:effectLst/>
                        </a:rPr>
                        <a:t>Sep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480872126"/>
                  </a:ext>
                </a:extLst>
              </a:tr>
              <a:tr h="234116">
                <a:tc>
                  <a:txBody>
                    <a:bodyPr/>
                    <a:lstStyle/>
                    <a:p>
                      <a:r>
                        <a:rPr lang="en-GB" sz="1200" b="0">
                          <a:solidFill>
                            <a:schemeClr val="tx1"/>
                          </a:solidFill>
                          <a:effectLst/>
                        </a:rPr>
                        <a:t>Milton Road (South)​</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a:solidFill>
                            <a:schemeClr val="tx1"/>
                          </a:solidFill>
                          <a:effectLst/>
                        </a:rPr>
                        <a:t>Near Gilbert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b="0">
                          <a:solidFill>
                            <a:schemeClr val="tx1"/>
                          </a:solidFill>
                          <a:effectLst/>
                        </a:rPr>
                        <a:t>Sep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609502090"/>
                  </a:ext>
                </a:extLst>
              </a:tr>
              <a:tr h="234116">
                <a:tc>
                  <a:txBody>
                    <a:bodyPr/>
                    <a:lstStyle/>
                    <a:p>
                      <a:pPr lvl="0">
                        <a:buNone/>
                      </a:pPr>
                      <a:r>
                        <a:rPr lang="en-GB" sz="1200" b="0">
                          <a:solidFill>
                            <a:schemeClr val="tx1"/>
                          </a:solidFill>
                          <a:effectLst/>
                        </a:rPr>
                        <a:t>Newmarket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GB" sz="1200" b="0">
                          <a:solidFill>
                            <a:schemeClr val="tx1"/>
                          </a:solidFill>
                          <a:effectLst/>
                        </a:rPr>
                        <a:t>Near Ditton Fields</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GB" sz="12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465075487"/>
                  </a:ext>
                </a:extLst>
              </a:tr>
              <a:tr h="234116">
                <a:tc>
                  <a:txBody>
                    <a:bodyPr/>
                    <a:lstStyle/>
                    <a:p>
                      <a:pPr lvl="0">
                        <a:buNone/>
                      </a:pPr>
                      <a:r>
                        <a:rPr lang="en-GB" sz="1200" b="0">
                          <a:solidFill>
                            <a:schemeClr val="tx1"/>
                          </a:solidFill>
                          <a:effectLst/>
                        </a:rPr>
                        <a:t>Perne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GB" sz="1200" b="0">
                          <a:solidFill>
                            <a:schemeClr val="tx1"/>
                          </a:solidFill>
                          <a:effectLst/>
                        </a:rPr>
                        <a:t>Near Birdwood Road roundabout</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GB" sz="12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60087975"/>
                  </a:ext>
                </a:extLst>
              </a:tr>
              <a:tr h="234116">
                <a:tc>
                  <a:txBody>
                    <a:bodyPr/>
                    <a:lstStyle/>
                    <a:p>
                      <a:pPr lvl="0">
                        <a:buNone/>
                      </a:pPr>
                      <a:r>
                        <a:rPr lang="en-GB" sz="1200" b="0" dirty="0">
                          <a:solidFill>
                            <a:schemeClr val="tx1"/>
                          </a:solidFill>
                          <a:effectLst/>
                        </a:rPr>
                        <a:t>Station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GB" sz="1200" b="0">
                          <a:solidFill>
                            <a:schemeClr val="tx1"/>
                          </a:solidFill>
                          <a:effectLst/>
                        </a:rPr>
                        <a:t>Near Kett House</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GB" sz="12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348178155"/>
                  </a:ext>
                </a:extLst>
              </a:tr>
              <a:tr h="234116">
                <a:tc>
                  <a:txBody>
                    <a:bodyPr/>
                    <a:lstStyle/>
                    <a:p>
                      <a:r>
                        <a:rPr lang="en-GB" sz="1200" b="0">
                          <a:solidFill>
                            <a:schemeClr val="tx1"/>
                          </a:solidFill>
                          <a:effectLst/>
                        </a:rPr>
                        <a:t>Tenison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Near Mill Road​​</a:t>
                      </a:r>
                    </a:p>
                  </a:txBody>
                  <a:tcPr marR="0" marT="0" marB="0"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tc>
                  <a:txBody>
                    <a:bodyPr/>
                    <a:lstStyle/>
                    <a:p>
                      <a:r>
                        <a:rPr lang="en-GB" sz="1200" b="0">
                          <a:solidFill>
                            <a:schemeClr val="tx1"/>
                          </a:solidFill>
                          <a:effectLst/>
                        </a:rPr>
                        <a:t>May 2019​</a:t>
                      </a:r>
                    </a:p>
                  </a:txBody>
                  <a:tcPr marR="0" marT="0" marB="0"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extLst>
                  <a:ext uri="{0D108BD9-81ED-4DB2-BD59-A6C34878D82A}">
                    <a16:rowId xmlns:a16="http://schemas.microsoft.com/office/drawing/2014/main" val="3413523308"/>
                  </a:ext>
                </a:extLst>
              </a:tr>
              <a:tr h="234116">
                <a:tc>
                  <a:txBody>
                    <a:bodyPr/>
                    <a:lstStyle/>
                    <a:p>
                      <a:r>
                        <a:rPr lang="en-GB" sz="1200" b="0">
                          <a:solidFill>
                            <a:schemeClr val="tx1"/>
                          </a:solidFill>
                          <a:effectLst/>
                        </a:rPr>
                        <a:t>Vinery Road ​​</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tc>
                  <a:txBody>
                    <a:bodyPr/>
                    <a:lstStyle/>
                    <a:p>
                      <a:r>
                        <a:rPr lang="en-GB" sz="1200" b="0">
                          <a:solidFill>
                            <a:schemeClr val="tx1"/>
                          </a:solidFill>
                          <a:effectLst/>
                        </a:rPr>
                        <a:t>Near Romsey recreation ground​​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b="0" dirty="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134402491"/>
                  </a:ext>
                </a:extLst>
              </a:tr>
            </a:tbl>
          </a:graphicData>
        </a:graphic>
      </p:graphicFrame>
      <p:sp>
        <p:nvSpPr>
          <p:cNvPr id="6" name="TextBox 5">
            <a:extLst>
              <a:ext uri="{FF2B5EF4-FFF2-40B4-BE49-F238E27FC236}">
                <a16:creationId xmlns:a16="http://schemas.microsoft.com/office/drawing/2014/main" id="{B3C20750-6375-899B-674D-29BDB7E80BE3}"/>
              </a:ext>
              <a:ext uri="{C183D7F6-B498-43B3-948B-1728B52AA6E4}">
                <adec:decorative xmlns:adec="http://schemas.microsoft.com/office/drawing/2017/decorative" val="1"/>
              </a:ext>
            </a:extLst>
          </p:cNvPr>
          <p:cNvSpPr txBox="1"/>
          <p:nvPr/>
        </p:nvSpPr>
        <p:spPr>
          <a:xfrm>
            <a:off x="189814" y="6367439"/>
            <a:ext cx="2154621" cy="276999"/>
          </a:xfrm>
          <a:prstGeom prst="rect">
            <a:avLst/>
          </a:prstGeom>
          <a:solidFill>
            <a:schemeClr val="bg1"/>
          </a:solidFill>
          <a:ln>
            <a:solidFill>
              <a:schemeClr val="tx1"/>
            </a:solidFill>
          </a:ln>
        </p:spPr>
        <p:txBody>
          <a:bodyPr wrap="square" rtlCol="0">
            <a:spAutoFit/>
          </a:bodyPr>
          <a:lstStyle/>
          <a:p>
            <a:r>
              <a:rPr lang="en-GB" sz="1200"/>
              <a:t>© OpenStreetMap Contributors</a:t>
            </a:r>
          </a:p>
        </p:txBody>
      </p:sp>
      <p:sp>
        <p:nvSpPr>
          <p:cNvPr id="10" name="TextBox 9">
            <a:extLst>
              <a:ext uri="{FF2B5EF4-FFF2-40B4-BE49-F238E27FC236}">
                <a16:creationId xmlns:a16="http://schemas.microsoft.com/office/drawing/2014/main" id="{112E0E69-2797-2C4F-1B01-C61909273F19}"/>
              </a:ext>
              <a:ext uri="{C183D7F6-B498-43B3-948B-1728B52AA6E4}">
                <adec:decorative xmlns:adec="http://schemas.microsoft.com/office/drawing/2017/decorative" val="1"/>
              </a:ext>
            </a:extLst>
          </p:cNvPr>
          <p:cNvSpPr txBox="1"/>
          <p:nvPr/>
        </p:nvSpPr>
        <p:spPr>
          <a:xfrm>
            <a:off x="-7463" y="6625112"/>
            <a:ext cx="11725153" cy="253916"/>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*The Vivacity sensor network was installed from May 2019 onwards. Therefore, the best 'pre-Covid' estimate for traffic flows which can be compared with subsequent March data is February 2020.</a:t>
            </a:r>
          </a:p>
        </p:txBody>
      </p:sp>
      <p:sp>
        <p:nvSpPr>
          <p:cNvPr id="13" name="Oval 12">
            <a:extLst>
              <a:ext uri="{FF2B5EF4-FFF2-40B4-BE49-F238E27FC236}">
                <a16:creationId xmlns:a16="http://schemas.microsoft.com/office/drawing/2014/main" id="{72283157-BF49-AEC1-56E9-5726A750A8AE}"/>
              </a:ext>
              <a:ext uri="{C183D7F6-B498-43B3-948B-1728B52AA6E4}">
                <adec:decorative xmlns:adec="http://schemas.microsoft.com/office/drawing/2017/decorative" val="1"/>
              </a:ext>
            </a:extLst>
          </p:cNvPr>
          <p:cNvSpPr/>
          <p:nvPr/>
        </p:nvSpPr>
        <p:spPr>
          <a:xfrm>
            <a:off x="3341771" y="5747099"/>
            <a:ext cx="179119" cy="171227"/>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14" name="Oval 13">
            <a:extLst>
              <a:ext uri="{FF2B5EF4-FFF2-40B4-BE49-F238E27FC236}">
                <a16:creationId xmlns:a16="http://schemas.microsoft.com/office/drawing/2014/main" id="{FA528CC9-94C7-4A2D-B47A-2804C4E24F18}"/>
              </a:ext>
              <a:ext uri="{C183D7F6-B498-43B3-948B-1728B52AA6E4}">
                <adec:decorative xmlns:adec="http://schemas.microsoft.com/office/drawing/2017/decorative" val="1"/>
              </a:ext>
            </a:extLst>
          </p:cNvPr>
          <p:cNvSpPr/>
          <p:nvPr/>
        </p:nvSpPr>
        <p:spPr>
          <a:xfrm>
            <a:off x="3419924" y="4623637"/>
            <a:ext cx="179119" cy="171227"/>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22" name="Oval 21">
            <a:extLst>
              <a:ext uri="{FF2B5EF4-FFF2-40B4-BE49-F238E27FC236}">
                <a16:creationId xmlns:a16="http://schemas.microsoft.com/office/drawing/2014/main" id="{581C93EB-D3D2-89C0-6D24-48601F4E06FA}"/>
              </a:ext>
              <a:ext uri="{C183D7F6-B498-43B3-948B-1728B52AA6E4}">
                <adec:decorative xmlns:adec="http://schemas.microsoft.com/office/drawing/2017/decorative" val="1"/>
              </a:ext>
            </a:extLst>
          </p:cNvPr>
          <p:cNvSpPr/>
          <p:nvPr/>
        </p:nvSpPr>
        <p:spPr>
          <a:xfrm>
            <a:off x="4113539" y="5629867"/>
            <a:ext cx="179119" cy="171227"/>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26" name="Oval 25">
            <a:extLst>
              <a:ext uri="{FF2B5EF4-FFF2-40B4-BE49-F238E27FC236}">
                <a16:creationId xmlns:a16="http://schemas.microsoft.com/office/drawing/2014/main" id="{D5B419A2-2679-9147-0F5C-53D5864490E3}"/>
              </a:ext>
              <a:ext uri="{C183D7F6-B498-43B3-948B-1728B52AA6E4}">
                <adec:decorative xmlns:adec="http://schemas.microsoft.com/office/drawing/2017/decorative" val="1"/>
              </a:ext>
            </a:extLst>
          </p:cNvPr>
          <p:cNvSpPr/>
          <p:nvPr/>
        </p:nvSpPr>
        <p:spPr>
          <a:xfrm>
            <a:off x="3859541" y="5941169"/>
            <a:ext cx="179119" cy="181124"/>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28" name="Cross 27">
            <a:extLst>
              <a:ext uri="{FF2B5EF4-FFF2-40B4-BE49-F238E27FC236}">
                <a16:creationId xmlns:a16="http://schemas.microsoft.com/office/drawing/2014/main" id="{D4954E4A-C6F9-4CF2-22EB-3092F533004B}"/>
              </a:ext>
              <a:ext uri="{C183D7F6-B498-43B3-948B-1728B52AA6E4}">
                <adec:decorative xmlns:adec="http://schemas.microsoft.com/office/drawing/2017/decorative" val="1"/>
              </a:ext>
            </a:extLst>
          </p:cNvPr>
          <p:cNvSpPr/>
          <p:nvPr/>
        </p:nvSpPr>
        <p:spPr>
          <a:xfrm rot="2703070">
            <a:off x="4552661" y="4568570"/>
            <a:ext cx="179119" cy="181124"/>
          </a:xfrm>
          <a:prstGeom prst="plus">
            <a:avLst>
              <a:gd name="adj" fmla="val 37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29" name="Cross 28">
            <a:extLst>
              <a:ext uri="{FF2B5EF4-FFF2-40B4-BE49-F238E27FC236}">
                <a16:creationId xmlns:a16="http://schemas.microsoft.com/office/drawing/2014/main" id="{CAE1FD2A-069D-748D-0C88-A38684F966DC}"/>
              </a:ext>
              <a:ext uri="{C183D7F6-B498-43B3-948B-1728B52AA6E4}">
                <adec:decorative xmlns:adec="http://schemas.microsoft.com/office/drawing/2017/decorative" val="1"/>
              </a:ext>
            </a:extLst>
          </p:cNvPr>
          <p:cNvSpPr/>
          <p:nvPr/>
        </p:nvSpPr>
        <p:spPr>
          <a:xfrm rot="2703070">
            <a:off x="3145892" y="4138723"/>
            <a:ext cx="179119" cy="181124"/>
          </a:xfrm>
          <a:prstGeom prst="plus">
            <a:avLst>
              <a:gd name="adj" fmla="val 37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30" name="Cross 29">
            <a:extLst>
              <a:ext uri="{FF2B5EF4-FFF2-40B4-BE49-F238E27FC236}">
                <a16:creationId xmlns:a16="http://schemas.microsoft.com/office/drawing/2014/main" id="{9998E2A8-0E57-490F-DAA0-E4BAB187F789}"/>
              </a:ext>
              <a:ext uri="{C183D7F6-B498-43B3-948B-1728B52AA6E4}">
                <adec:decorative xmlns:adec="http://schemas.microsoft.com/office/drawing/2017/decorative" val="1"/>
              </a:ext>
            </a:extLst>
          </p:cNvPr>
          <p:cNvSpPr/>
          <p:nvPr/>
        </p:nvSpPr>
        <p:spPr>
          <a:xfrm rot="2703070">
            <a:off x="3116583" y="2214184"/>
            <a:ext cx="179119" cy="181124"/>
          </a:xfrm>
          <a:prstGeom prst="plus">
            <a:avLst>
              <a:gd name="adj" fmla="val 37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31" name="Cross 30">
            <a:extLst>
              <a:ext uri="{FF2B5EF4-FFF2-40B4-BE49-F238E27FC236}">
                <a16:creationId xmlns:a16="http://schemas.microsoft.com/office/drawing/2014/main" id="{95125492-5F54-844E-AFB7-81AD148ECD6A}"/>
              </a:ext>
              <a:ext uri="{C183D7F6-B498-43B3-948B-1728B52AA6E4}">
                <adec:decorative xmlns:adec="http://schemas.microsoft.com/office/drawing/2017/decorative" val="1"/>
              </a:ext>
            </a:extLst>
          </p:cNvPr>
          <p:cNvSpPr/>
          <p:nvPr/>
        </p:nvSpPr>
        <p:spPr>
          <a:xfrm rot="2703070">
            <a:off x="2667198" y="2663569"/>
            <a:ext cx="179119" cy="181124"/>
          </a:xfrm>
          <a:prstGeom prst="plus">
            <a:avLst>
              <a:gd name="adj" fmla="val 37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32" name="Cross 31">
            <a:extLst>
              <a:ext uri="{FF2B5EF4-FFF2-40B4-BE49-F238E27FC236}">
                <a16:creationId xmlns:a16="http://schemas.microsoft.com/office/drawing/2014/main" id="{16D1D4C6-FA6A-6086-B4AF-98709ECBF5E7}"/>
              </a:ext>
              <a:ext uri="{C183D7F6-B498-43B3-948B-1728B52AA6E4}">
                <adec:decorative xmlns:adec="http://schemas.microsoft.com/office/drawing/2017/decorative" val="1"/>
              </a:ext>
            </a:extLst>
          </p:cNvPr>
          <p:cNvSpPr/>
          <p:nvPr/>
        </p:nvSpPr>
        <p:spPr>
          <a:xfrm rot="2703070">
            <a:off x="1544699" y="2928301"/>
            <a:ext cx="179119" cy="181124"/>
          </a:xfrm>
          <a:prstGeom prst="plus">
            <a:avLst>
              <a:gd name="adj" fmla="val 37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33" name="Cross 32">
            <a:extLst>
              <a:ext uri="{FF2B5EF4-FFF2-40B4-BE49-F238E27FC236}">
                <a16:creationId xmlns:a16="http://schemas.microsoft.com/office/drawing/2014/main" id="{B1C59756-E732-89B1-13E8-FE89DE6A7F9D}"/>
              </a:ext>
              <a:ext uri="{C183D7F6-B498-43B3-948B-1728B52AA6E4}">
                <adec:decorative xmlns:adec="http://schemas.microsoft.com/office/drawing/2017/decorative" val="1"/>
              </a:ext>
            </a:extLst>
          </p:cNvPr>
          <p:cNvSpPr/>
          <p:nvPr/>
        </p:nvSpPr>
        <p:spPr>
          <a:xfrm rot="2703070">
            <a:off x="3898120" y="1461953"/>
            <a:ext cx="179119" cy="181124"/>
          </a:xfrm>
          <a:prstGeom prst="plus">
            <a:avLst>
              <a:gd name="adj" fmla="val 37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34" name="Oval 33">
            <a:extLst>
              <a:ext uri="{FF2B5EF4-FFF2-40B4-BE49-F238E27FC236}">
                <a16:creationId xmlns:a16="http://schemas.microsoft.com/office/drawing/2014/main" id="{A6C018FB-1237-48F8-F27B-1ECB12351173}"/>
              </a:ext>
              <a:ext uri="{C183D7F6-B498-43B3-948B-1728B52AA6E4}">
                <adec:decorative xmlns:adec="http://schemas.microsoft.com/office/drawing/2017/decorative" val="1"/>
              </a:ext>
            </a:extLst>
          </p:cNvPr>
          <p:cNvSpPr/>
          <p:nvPr/>
        </p:nvSpPr>
        <p:spPr>
          <a:xfrm>
            <a:off x="4719234" y="5441622"/>
            <a:ext cx="179119" cy="18112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35" name="Oval 34">
            <a:extLst>
              <a:ext uri="{FF2B5EF4-FFF2-40B4-BE49-F238E27FC236}">
                <a16:creationId xmlns:a16="http://schemas.microsoft.com/office/drawing/2014/main" id="{8B3B7014-E998-1ABD-73D2-74736B0E5B65}"/>
              </a:ext>
              <a:ext uri="{C183D7F6-B498-43B3-948B-1728B52AA6E4}">
                <adec:decorative xmlns:adec="http://schemas.microsoft.com/office/drawing/2017/decorative" val="1"/>
              </a:ext>
            </a:extLst>
          </p:cNvPr>
          <p:cNvSpPr/>
          <p:nvPr/>
        </p:nvSpPr>
        <p:spPr>
          <a:xfrm>
            <a:off x="3146387" y="5187621"/>
            <a:ext cx="179119" cy="18112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36" name="Oval 35">
            <a:extLst>
              <a:ext uri="{FF2B5EF4-FFF2-40B4-BE49-F238E27FC236}">
                <a16:creationId xmlns:a16="http://schemas.microsoft.com/office/drawing/2014/main" id="{F944683D-8B6E-7B01-BED0-F03AB8E8DEC1}"/>
              </a:ext>
              <a:ext uri="{C183D7F6-B498-43B3-948B-1728B52AA6E4}">
                <adec:decorative xmlns:adec="http://schemas.microsoft.com/office/drawing/2017/decorative" val="1"/>
              </a:ext>
            </a:extLst>
          </p:cNvPr>
          <p:cNvSpPr/>
          <p:nvPr/>
        </p:nvSpPr>
        <p:spPr>
          <a:xfrm>
            <a:off x="1505156" y="1065005"/>
            <a:ext cx="179119" cy="18112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37" name="Oval 36">
            <a:extLst>
              <a:ext uri="{FF2B5EF4-FFF2-40B4-BE49-F238E27FC236}">
                <a16:creationId xmlns:a16="http://schemas.microsoft.com/office/drawing/2014/main" id="{EB49921A-0FCF-425D-FAAD-72750F44128D}"/>
              </a:ext>
              <a:ext uri="{C183D7F6-B498-43B3-948B-1728B52AA6E4}">
                <adec:decorative xmlns:adec="http://schemas.microsoft.com/office/drawing/2017/decorative" val="1"/>
              </a:ext>
            </a:extLst>
          </p:cNvPr>
          <p:cNvSpPr/>
          <p:nvPr/>
        </p:nvSpPr>
        <p:spPr>
          <a:xfrm>
            <a:off x="4496880" y="4131521"/>
            <a:ext cx="179119" cy="181124"/>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40" name="Oval 39">
            <a:extLst>
              <a:ext uri="{FF2B5EF4-FFF2-40B4-BE49-F238E27FC236}">
                <a16:creationId xmlns:a16="http://schemas.microsoft.com/office/drawing/2014/main" id="{5B01F473-7F52-F1E7-DDAD-7DAFE7EB7A8D}"/>
              </a:ext>
              <a:ext uri="{C183D7F6-B498-43B3-948B-1728B52AA6E4}">
                <adec:decorative xmlns:adec="http://schemas.microsoft.com/office/drawing/2017/decorative" val="1"/>
              </a:ext>
            </a:extLst>
          </p:cNvPr>
          <p:cNvSpPr/>
          <p:nvPr/>
        </p:nvSpPr>
        <p:spPr>
          <a:xfrm>
            <a:off x="3110361" y="4385512"/>
            <a:ext cx="179119" cy="171227"/>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41" name="Oval 40">
            <a:extLst>
              <a:ext uri="{FF2B5EF4-FFF2-40B4-BE49-F238E27FC236}">
                <a16:creationId xmlns:a16="http://schemas.microsoft.com/office/drawing/2014/main" id="{8A5E95CD-D641-84E8-3079-3CB7DB3389F5}"/>
              </a:ext>
              <a:ext uri="{C183D7F6-B498-43B3-948B-1728B52AA6E4}">
                <adec:decorative xmlns:adec="http://schemas.microsoft.com/office/drawing/2017/decorative" val="1"/>
              </a:ext>
            </a:extLst>
          </p:cNvPr>
          <p:cNvSpPr/>
          <p:nvPr/>
        </p:nvSpPr>
        <p:spPr>
          <a:xfrm>
            <a:off x="4574830" y="4957011"/>
            <a:ext cx="179119" cy="171227"/>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grpSp>
        <p:nvGrpSpPr>
          <p:cNvPr id="7" name="Group 6">
            <a:extLst>
              <a:ext uri="{FF2B5EF4-FFF2-40B4-BE49-F238E27FC236}">
                <a16:creationId xmlns:a16="http://schemas.microsoft.com/office/drawing/2014/main" id="{5E3E0CD7-E6E5-5C8A-8A1D-C973A570A89D}"/>
              </a:ext>
            </a:extLst>
          </p:cNvPr>
          <p:cNvGrpSpPr/>
          <p:nvPr/>
        </p:nvGrpSpPr>
        <p:grpSpPr>
          <a:xfrm>
            <a:off x="6861789" y="4937348"/>
            <a:ext cx="5370929" cy="1706085"/>
            <a:chOff x="6861789" y="4937348"/>
            <a:chExt cx="5370929" cy="1706085"/>
          </a:xfrm>
        </p:grpSpPr>
        <p:sp>
          <p:nvSpPr>
            <p:cNvPr id="43" name="TextBox 42">
              <a:extLst>
                <a:ext uri="{FF2B5EF4-FFF2-40B4-BE49-F238E27FC236}">
                  <a16:creationId xmlns:a16="http://schemas.microsoft.com/office/drawing/2014/main" id="{39DB8317-C6A6-E0E4-4A67-AB906EB74506}"/>
                </a:ext>
                <a:ext uri="{C183D7F6-B498-43B3-948B-1728B52AA6E4}">
                  <adec:decorative xmlns:adec="http://schemas.microsoft.com/office/drawing/2017/decorative" val="1"/>
                </a:ext>
              </a:extLst>
            </p:cNvPr>
            <p:cNvSpPr txBox="1"/>
            <p:nvPr/>
          </p:nvSpPr>
          <p:spPr>
            <a:xfrm>
              <a:off x="6920132" y="4978240"/>
              <a:ext cx="1283398" cy="338554"/>
            </a:xfrm>
            <a:prstGeom prst="rect">
              <a:avLst/>
            </a:prstGeom>
            <a:noFill/>
          </p:spPr>
          <p:txBody>
            <a:bodyPr wrap="square" lIns="91440" tIns="45720" rIns="91440" bIns="45720" rtlCol="0" anchor="t">
              <a:spAutoFit/>
            </a:bodyPr>
            <a:lstStyle/>
            <a:p>
              <a:r>
                <a:rPr lang="en-GB" sz="1600" b="1">
                  <a:solidFill>
                    <a:srgbClr val="000000"/>
                  </a:solidFill>
                </a:rPr>
                <a:t>Legend</a:t>
              </a:r>
            </a:p>
          </p:txBody>
        </p:sp>
        <p:sp>
          <p:nvSpPr>
            <p:cNvPr id="45" name="Oval 44">
              <a:extLst>
                <a:ext uri="{FF2B5EF4-FFF2-40B4-BE49-F238E27FC236}">
                  <a16:creationId xmlns:a16="http://schemas.microsoft.com/office/drawing/2014/main" id="{ED142063-2599-66AE-98D8-04C17C5FAD63}"/>
                </a:ext>
                <a:ext uri="{C183D7F6-B498-43B3-948B-1728B52AA6E4}">
                  <adec:decorative xmlns:adec="http://schemas.microsoft.com/office/drawing/2017/decorative" val="1"/>
                </a:ext>
              </a:extLst>
            </p:cNvPr>
            <p:cNvSpPr/>
            <p:nvPr/>
          </p:nvSpPr>
          <p:spPr>
            <a:xfrm>
              <a:off x="7063849" y="5350146"/>
              <a:ext cx="179119" cy="171227"/>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47" name="Oval 46">
              <a:extLst>
                <a:ext uri="{FF2B5EF4-FFF2-40B4-BE49-F238E27FC236}">
                  <a16:creationId xmlns:a16="http://schemas.microsoft.com/office/drawing/2014/main" id="{FB0AAFFF-4974-C409-DAD5-933E3DD24FDE}"/>
                </a:ext>
                <a:ext uri="{C183D7F6-B498-43B3-948B-1728B52AA6E4}">
                  <adec:decorative xmlns:adec="http://schemas.microsoft.com/office/drawing/2017/decorative" val="1"/>
                </a:ext>
              </a:extLst>
            </p:cNvPr>
            <p:cNvSpPr/>
            <p:nvPr/>
          </p:nvSpPr>
          <p:spPr>
            <a:xfrm>
              <a:off x="7061927" y="5686030"/>
              <a:ext cx="179119" cy="181124"/>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49" name="TextBox 48">
              <a:extLst>
                <a:ext uri="{FF2B5EF4-FFF2-40B4-BE49-F238E27FC236}">
                  <a16:creationId xmlns:a16="http://schemas.microsoft.com/office/drawing/2014/main" id="{2BCB657A-7A2A-40AB-8A81-828004A03304}"/>
                </a:ext>
                <a:ext uri="{C183D7F6-B498-43B3-948B-1728B52AA6E4}">
                  <adec:decorative xmlns:adec="http://schemas.microsoft.com/office/drawing/2017/decorative" val="1"/>
                </a:ext>
              </a:extLst>
            </p:cNvPr>
            <p:cNvSpPr txBox="1"/>
            <p:nvPr/>
          </p:nvSpPr>
          <p:spPr>
            <a:xfrm>
              <a:off x="7254944" y="5271477"/>
              <a:ext cx="48115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cs typeface="Calibri"/>
                </a:rPr>
                <a:t>Comparable motorised vehicle data available for most months and years.</a:t>
              </a:r>
            </a:p>
          </p:txBody>
        </p:sp>
        <p:sp>
          <p:nvSpPr>
            <p:cNvPr id="51" name="TextBox 50">
              <a:extLst>
                <a:ext uri="{FF2B5EF4-FFF2-40B4-BE49-F238E27FC236}">
                  <a16:creationId xmlns:a16="http://schemas.microsoft.com/office/drawing/2014/main" id="{4521525A-5BCE-BEBA-F2EE-3123D1308A60}"/>
                </a:ext>
                <a:ext uri="{C183D7F6-B498-43B3-948B-1728B52AA6E4}">
                  <adec:decorative xmlns:adec="http://schemas.microsoft.com/office/drawing/2017/decorative" val="1"/>
                </a:ext>
              </a:extLst>
            </p:cNvPr>
            <p:cNvSpPr txBox="1"/>
            <p:nvPr/>
          </p:nvSpPr>
          <p:spPr>
            <a:xfrm>
              <a:off x="7254944" y="5547344"/>
              <a:ext cx="481155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cs typeface="Calibri"/>
                </a:rPr>
                <a:t>Comparable motorised vehicle data available for Feb 2020*, Mar 2021, Mar 2022 &amp; Mar 2023.</a:t>
              </a:r>
            </a:p>
          </p:txBody>
        </p:sp>
        <p:sp>
          <p:nvSpPr>
            <p:cNvPr id="53" name="Rectangle 52">
              <a:extLst>
                <a:ext uri="{FF2B5EF4-FFF2-40B4-BE49-F238E27FC236}">
                  <a16:creationId xmlns:a16="http://schemas.microsoft.com/office/drawing/2014/main" id="{B975A6DF-AC21-7195-7A7B-897772B09F90}"/>
                </a:ext>
                <a:ext uri="{C183D7F6-B498-43B3-948B-1728B52AA6E4}">
                  <adec:decorative xmlns:adec="http://schemas.microsoft.com/office/drawing/2017/decorative" val="1"/>
                </a:ext>
              </a:extLst>
            </p:cNvPr>
            <p:cNvSpPr/>
            <p:nvPr/>
          </p:nvSpPr>
          <p:spPr>
            <a:xfrm>
              <a:off x="6861789" y="4937348"/>
              <a:ext cx="5140397" cy="170608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sz="1600"/>
            </a:p>
          </p:txBody>
        </p:sp>
        <p:sp>
          <p:nvSpPr>
            <p:cNvPr id="55" name="Oval 54">
              <a:extLst>
                <a:ext uri="{FF2B5EF4-FFF2-40B4-BE49-F238E27FC236}">
                  <a16:creationId xmlns:a16="http://schemas.microsoft.com/office/drawing/2014/main" id="{F13C6579-655D-F66B-A3C3-18A667742445}"/>
                </a:ext>
                <a:ext uri="{C183D7F6-B498-43B3-948B-1728B52AA6E4}">
                  <adec:decorative xmlns:adec="http://schemas.microsoft.com/office/drawing/2017/decorative" val="1"/>
                </a:ext>
              </a:extLst>
            </p:cNvPr>
            <p:cNvSpPr/>
            <p:nvPr/>
          </p:nvSpPr>
          <p:spPr>
            <a:xfrm>
              <a:off x="7061927" y="5995017"/>
              <a:ext cx="179119" cy="18112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57" name="TextBox 56">
              <a:extLst>
                <a:ext uri="{FF2B5EF4-FFF2-40B4-BE49-F238E27FC236}">
                  <a16:creationId xmlns:a16="http://schemas.microsoft.com/office/drawing/2014/main" id="{FEA428DE-5117-EEDE-2DEE-8309440E69D3}"/>
                </a:ext>
                <a:ext uri="{C183D7F6-B498-43B3-948B-1728B52AA6E4}">
                  <adec:decorative xmlns:adec="http://schemas.microsoft.com/office/drawing/2017/decorative" val="1"/>
                </a:ext>
              </a:extLst>
            </p:cNvPr>
            <p:cNvSpPr txBox="1"/>
            <p:nvPr/>
          </p:nvSpPr>
          <p:spPr>
            <a:xfrm>
              <a:off x="7254944" y="5951264"/>
              <a:ext cx="48115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cs typeface="Calibri"/>
                </a:rPr>
                <a:t>Comparable motorised vehicle data available for Feb 2020* and Mar 2023.</a:t>
              </a:r>
            </a:p>
          </p:txBody>
        </p:sp>
        <p:sp>
          <p:nvSpPr>
            <p:cNvPr id="59" name="Cross 58">
              <a:extLst>
                <a:ext uri="{FF2B5EF4-FFF2-40B4-BE49-F238E27FC236}">
                  <a16:creationId xmlns:a16="http://schemas.microsoft.com/office/drawing/2014/main" id="{F4939CAF-AC74-62C5-F537-CCB35512B9DE}"/>
                </a:ext>
                <a:ext uri="{C183D7F6-B498-43B3-948B-1728B52AA6E4}">
                  <adec:decorative xmlns:adec="http://schemas.microsoft.com/office/drawing/2017/decorative" val="1"/>
                </a:ext>
              </a:extLst>
            </p:cNvPr>
            <p:cNvSpPr/>
            <p:nvPr/>
          </p:nvSpPr>
          <p:spPr>
            <a:xfrm rot="2703070">
              <a:off x="7062801" y="6298286"/>
              <a:ext cx="179119" cy="181124"/>
            </a:xfrm>
            <a:prstGeom prst="plus">
              <a:avLst>
                <a:gd name="adj" fmla="val 37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61" name="TextBox 60">
              <a:extLst>
                <a:ext uri="{FF2B5EF4-FFF2-40B4-BE49-F238E27FC236}">
                  <a16:creationId xmlns:a16="http://schemas.microsoft.com/office/drawing/2014/main" id="{0727ACCB-63A9-D7B1-C055-40D0F52D7704}"/>
                </a:ext>
                <a:ext uri="{C183D7F6-B498-43B3-948B-1728B52AA6E4}">
                  <adec:decorative xmlns:adec="http://schemas.microsoft.com/office/drawing/2017/decorative" val="1"/>
                </a:ext>
              </a:extLst>
            </p:cNvPr>
            <p:cNvSpPr txBox="1"/>
            <p:nvPr/>
          </p:nvSpPr>
          <p:spPr>
            <a:xfrm>
              <a:off x="7254944" y="6246737"/>
              <a:ext cx="497777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cs typeface="Calibri"/>
                </a:rPr>
                <a:t>Comparable data not available for February 2020* and / or March 2023.</a:t>
              </a:r>
            </a:p>
          </p:txBody>
        </p:sp>
      </p:grpSp>
      <p:sp>
        <p:nvSpPr>
          <p:cNvPr id="5" name="Cross 4">
            <a:extLst>
              <a:ext uri="{FF2B5EF4-FFF2-40B4-BE49-F238E27FC236}">
                <a16:creationId xmlns:a16="http://schemas.microsoft.com/office/drawing/2014/main" id="{C9073107-363D-151B-BFB9-7337C01E369A}"/>
              </a:ext>
              <a:ext uri="{C183D7F6-B498-43B3-948B-1728B52AA6E4}">
                <adec:decorative xmlns:adec="http://schemas.microsoft.com/office/drawing/2017/decorative" val="1"/>
              </a:ext>
            </a:extLst>
          </p:cNvPr>
          <p:cNvSpPr/>
          <p:nvPr/>
        </p:nvSpPr>
        <p:spPr>
          <a:xfrm rot="2703070">
            <a:off x="4834844" y="3075545"/>
            <a:ext cx="179119" cy="181124"/>
          </a:xfrm>
          <a:prstGeom prst="plus">
            <a:avLst>
              <a:gd name="adj" fmla="val 37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739559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lt1"/>
                </a:solidFill>
                <a:effectLst/>
                <a:uLnTx/>
                <a:uFillTx/>
                <a:latin typeface="Calibri" panose="020F0502020204030204"/>
                <a:ea typeface="+mn-ea"/>
                <a:cs typeface="+mn-cs"/>
              </a:rPr>
              <a:t>Local Road Network: Motorised Vehicles</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23</a:t>
            </a:fld>
            <a:endParaRPr lang="en-GB"/>
          </a:p>
        </p:txBody>
      </p:sp>
      <p:sp>
        <p:nvSpPr>
          <p:cNvPr id="4" name="TextBox 3">
            <a:extLst>
              <a:ext uri="{FF2B5EF4-FFF2-40B4-BE49-F238E27FC236}">
                <a16:creationId xmlns:a16="http://schemas.microsoft.com/office/drawing/2014/main" id="{6D41F29E-9580-8A91-8233-774900C8540A}"/>
              </a:ext>
            </a:extLst>
          </p:cNvPr>
          <p:cNvSpPr txBox="1"/>
          <p:nvPr/>
        </p:nvSpPr>
        <p:spPr>
          <a:xfrm>
            <a:off x="233680" y="609983"/>
            <a:ext cx="11725153" cy="307777"/>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rgbClr val="000000"/>
                </a:solidFill>
                <a:cs typeface="Calibri"/>
              </a:rPr>
              <a:t>In March 2023, local road vehicle flows were slightly above March 2022 (+2%). However, flows are still slightly below pre-Covid (February 2020) volumes (-4%).</a:t>
            </a:r>
            <a:endParaRPr lang="en-US" sz="1400">
              <a:cs typeface="Calibri"/>
            </a:endParaRPr>
          </a:p>
        </p:txBody>
      </p:sp>
      <p:pic>
        <p:nvPicPr>
          <p:cNvPr id="10" name="Picture 11" descr="A line chart showing average weekday motorised traffic flows, with months of the year horizontally along the x-axis, and a line for each year from 2019 through to 2023. The line for 2023 is just above 2022 - but below the early months of 2020, which occurred before the first Covid lockdown.">
            <a:extLst>
              <a:ext uri="{FF2B5EF4-FFF2-40B4-BE49-F238E27FC236}">
                <a16:creationId xmlns:a16="http://schemas.microsoft.com/office/drawing/2014/main" id="{A1C0240F-3558-5F01-8113-0C53CA654961}"/>
              </a:ext>
            </a:extLst>
          </p:cNvPr>
          <p:cNvPicPr>
            <a:picLocks noChangeAspect="1"/>
          </p:cNvPicPr>
          <p:nvPr/>
        </p:nvPicPr>
        <p:blipFill>
          <a:blip r:embed="rId4"/>
          <a:stretch>
            <a:fillRect/>
          </a:stretch>
        </p:blipFill>
        <p:spPr>
          <a:xfrm>
            <a:off x="2122450" y="1191059"/>
            <a:ext cx="7686907" cy="4280734"/>
          </a:xfrm>
          <a:prstGeom prst="rect">
            <a:avLst/>
          </a:prstGeom>
        </p:spPr>
      </p:pic>
      <p:graphicFrame>
        <p:nvGraphicFramePr>
          <p:cNvPr id="5" name="Table 4">
            <a:extLst>
              <a:ext uri="{FF2B5EF4-FFF2-40B4-BE49-F238E27FC236}">
                <a16:creationId xmlns:a16="http://schemas.microsoft.com/office/drawing/2014/main" id="{F083A3C5-68BC-79E5-CF6E-1B0CD921589E}"/>
              </a:ext>
            </a:extLst>
          </p:cNvPr>
          <p:cNvGraphicFramePr>
            <a:graphicFrameLocks noGrp="1"/>
          </p:cNvGraphicFramePr>
          <p:nvPr>
            <p:extLst>
              <p:ext uri="{D42A27DB-BD31-4B8C-83A1-F6EECF244321}">
                <p14:modId xmlns:p14="http://schemas.microsoft.com/office/powerpoint/2010/main" val="2531449201"/>
              </p:ext>
            </p:extLst>
          </p:nvPr>
        </p:nvGraphicFramePr>
        <p:xfrm>
          <a:off x="1624572" y="5506529"/>
          <a:ext cx="3064602" cy="1021490"/>
        </p:xfrm>
        <a:graphic>
          <a:graphicData uri="http://schemas.openxmlformats.org/drawingml/2006/table">
            <a:tbl>
              <a:tblPr firstRow="1"/>
              <a:tblGrid>
                <a:gridCol w="1021534">
                  <a:extLst>
                    <a:ext uri="{9D8B030D-6E8A-4147-A177-3AD203B41FA5}">
                      <a16:colId xmlns:a16="http://schemas.microsoft.com/office/drawing/2014/main" val="4168432786"/>
                    </a:ext>
                  </a:extLst>
                </a:gridCol>
                <a:gridCol w="1021534">
                  <a:extLst>
                    <a:ext uri="{9D8B030D-6E8A-4147-A177-3AD203B41FA5}">
                      <a16:colId xmlns:a16="http://schemas.microsoft.com/office/drawing/2014/main" val="1032806987"/>
                    </a:ext>
                  </a:extLst>
                </a:gridCol>
                <a:gridCol w="1021534">
                  <a:extLst>
                    <a:ext uri="{9D8B030D-6E8A-4147-A177-3AD203B41FA5}">
                      <a16:colId xmlns:a16="http://schemas.microsoft.com/office/drawing/2014/main" val="1141213759"/>
                    </a:ext>
                  </a:extLst>
                </a:gridCol>
              </a:tblGrid>
              <a:tr h="81007">
                <a:tc gridSpan="3">
                  <a:txBody>
                    <a:bodyPr/>
                    <a:lstStyle/>
                    <a:p>
                      <a:pPr lvl="0" algn="ctr" rtl="0">
                        <a:buNone/>
                      </a:pPr>
                      <a:r>
                        <a:rPr lang="en-GB" sz="1200" b="1" i="0" u="none" strike="noStrike">
                          <a:solidFill>
                            <a:srgbClr val="0070C0"/>
                          </a:solidFill>
                          <a:effectLst/>
                          <a:latin typeface="Calibri"/>
                        </a:rPr>
                        <a:t>Pre-COVID to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14355102"/>
                  </a:ext>
                </a:extLst>
              </a:tr>
              <a:tr h="0">
                <a:tc gridSpan="3">
                  <a:txBody>
                    <a:bodyPr/>
                    <a:lstStyle/>
                    <a:p>
                      <a:pPr lvl="0" algn="ctr">
                        <a:buNone/>
                      </a:pPr>
                      <a:r>
                        <a:rPr lang="en-GB" sz="1200" b="1" u="none" strike="noStrike">
                          <a:solidFill>
                            <a:schemeClr val="tx1"/>
                          </a:solidFill>
                          <a:effectLst/>
                        </a:rPr>
                        <a:t>Feb 2020 to Mar 2023</a:t>
                      </a:r>
                      <a:endParaRPr lang="en-GB" sz="1200" b="1" i="0" u="none" strike="noStrike">
                        <a:solidFill>
                          <a:schemeClr val="tx1"/>
                        </a:solidFill>
                        <a:effectLst/>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15823245"/>
                  </a:ext>
                </a:extLst>
              </a:tr>
              <a:tr h="0">
                <a:tc>
                  <a:txBody>
                    <a:bodyPr/>
                    <a:lstStyle/>
                    <a:p>
                      <a:pPr lvl="0" algn="ctr" rtl="0">
                        <a:buNone/>
                      </a:pP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p>
                    <a:p>
                      <a:pPr lvl="0" algn="ctr">
                        <a:buNone/>
                      </a:pPr>
                      <a:r>
                        <a:rPr lang="en-GB" sz="1200" b="1" i="0" u="none" strike="noStrike">
                          <a:solidFill>
                            <a:srgbClr val="000000"/>
                          </a:solidFill>
                          <a:effectLst/>
                          <a:latin typeface="Calibri"/>
                        </a:rPr>
                        <a:t>(Sat-Sun)</a:t>
                      </a:r>
                      <a:endParaRPr lang="en-GB"/>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6111418"/>
                  </a:ext>
                </a:extLst>
              </a:tr>
              <a:tr h="73837">
                <a:tc>
                  <a:txBody>
                    <a:bodyPr/>
                    <a:lstStyle/>
                    <a:p>
                      <a:pPr lvl="0" algn="ctr" rtl="0">
                        <a:buNone/>
                      </a:pPr>
                      <a:r>
                        <a:rPr lang="en-GB" sz="1200" b="1" i="0" u="none" strike="noStrike" dirty="0">
                          <a:solidFill>
                            <a:schemeClr val="tx1"/>
                          </a:solidFill>
                          <a:effectLst/>
                          <a:latin typeface="Calibri"/>
                        </a:rPr>
                        <a:t>-7%</a:t>
                      </a:r>
                      <a:endParaRPr lang="en-US" dirty="0">
                        <a:solidFill>
                          <a:schemeClr val="tx1"/>
                        </a:solidFill>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lvl="0" algn="ctr">
                        <a:buNone/>
                      </a:pPr>
                      <a:r>
                        <a:rPr lang="en-GB" sz="1200" b="1" i="0" u="none" strike="noStrike">
                          <a:solidFill>
                            <a:schemeClr val="tx1"/>
                          </a:solidFill>
                          <a:effectLst/>
                          <a:latin typeface="Calibri"/>
                        </a:rPr>
                        <a:t>-8%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lvl="0" algn="ctr" rtl="0">
                        <a:buNone/>
                      </a:pPr>
                      <a:r>
                        <a:rPr lang="en-GB" sz="1200" b="1" i="0" u="none" strike="noStrike" dirty="0">
                          <a:solidFill>
                            <a:schemeClr val="tx1"/>
                          </a:solidFill>
                          <a:effectLst/>
                          <a:latin typeface="Calibri"/>
                        </a:rPr>
                        <a:t>-9%</a:t>
                      </a:r>
                      <a:endParaRPr lang="en-US" dirty="0"/>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76730031"/>
                  </a:ext>
                </a:extLst>
              </a:tr>
            </a:tbl>
          </a:graphicData>
        </a:graphic>
      </p:graphicFrame>
      <p:graphicFrame>
        <p:nvGraphicFramePr>
          <p:cNvPr id="7" name="Table 6">
            <a:extLst>
              <a:ext uri="{FF2B5EF4-FFF2-40B4-BE49-F238E27FC236}">
                <a16:creationId xmlns:a16="http://schemas.microsoft.com/office/drawing/2014/main" id="{1900585D-1AA2-AD75-994D-BF629E39285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729980313"/>
              </p:ext>
            </p:extLst>
          </p:nvPr>
        </p:nvGraphicFramePr>
        <p:xfrm>
          <a:off x="4689174" y="5506529"/>
          <a:ext cx="3064602" cy="1021490"/>
        </p:xfrm>
        <a:graphic>
          <a:graphicData uri="http://schemas.openxmlformats.org/drawingml/2006/table">
            <a:tbl>
              <a:tblPr firstRow="1"/>
              <a:tblGrid>
                <a:gridCol w="1021534">
                  <a:extLst>
                    <a:ext uri="{9D8B030D-6E8A-4147-A177-3AD203B41FA5}">
                      <a16:colId xmlns:a16="http://schemas.microsoft.com/office/drawing/2014/main" val="237791955"/>
                    </a:ext>
                  </a:extLst>
                </a:gridCol>
                <a:gridCol w="1021534">
                  <a:extLst>
                    <a:ext uri="{9D8B030D-6E8A-4147-A177-3AD203B41FA5}">
                      <a16:colId xmlns:a16="http://schemas.microsoft.com/office/drawing/2014/main" val="2790483596"/>
                    </a:ext>
                  </a:extLst>
                </a:gridCol>
                <a:gridCol w="1021534">
                  <a:extLst>
                    <a:ext uri="{9D8B030D-6E8A-4147-A177-3AD203B41FA5}">
                      <a16:colId xmlns:a16="http://schemas.microsoft.com/office/drawing/2014/main" val="1953113605"/>
                    </a:ext>
                  </a:extLst>
                </a:gridCol>
              </a:tblGrid>
              <a:tr h="81007">
                <a:tc gridSpan="3">
                  <a:txBody>
                    <a:bodyPr/>
                    <a:lstStyle/>
                    <a:p>
                      <a:pPr algn="ctr" rtl="0" fontAlgn="b"/>
                      <a:r>
                        <a:rPr lang="en-GB" sz="1200" b="1" i="0" u="none" strike="noStrike" kern="1200">
                          <a:solidFill>
                            <a:srgbClr val="0070C0"/>
                          </a:solidFill>
                          <a:effectLst/>
                          <a:latin typeface="Calibri"/>
                          <a:ea typeface="+mn-ea"/>
                          <a:cs typeface="+mn-cs"/>
                        </a:rPr>
                        <a:t>Mid-COVID to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1200" b="1" i="0" u="none" strike="noStrike" kern="1200">
                        <a:solidFill>
                          <a:srgbClr val="0070C0"/>
                        </a:solidFill>
                        <a:effectLst/>
                        <a:latin typeface="Calibri"/>
                        <a:ea typeface="+mn-ea"/>
                        <a:cs typeface="+mn-cs"/>
                      </a:endParaRPr>
                    </a:p>
                  </a:txBody>
                  <a:tcPr marL="9300" marR="9300" marT="9300" marB="0" anchor="b">
                    <a:lnL w="12700">
                      <a:solidFill>
                        <a:schemeClr val="tx1"/>
                      </a:solidFill>
                    </a:lnL>
                    <a:lnR w="12700">
                      <a:solidFill>
                        <a:schemeClr val="tx1"/>
                      </a:solidFill>
                    </a:lnR>
                    <a:lnT w="12700">
                      <a:solidFill>
                        <a:schemeClr val="tx1"/>
                      </a:solidFill>
                    </a:lnT>
                    <a:lnB w="0">
                      <a:noFill/>
                    </a:lnB>
                    <a:lnTlToBr w="0">
                      <a:noFill/>
                    </a:lnTlToBr>
                    <a:lnBlToTr w="0">
                      <a:noFill/>
                    </a:lnBlToTr>
                    <a:solidFill>
                      <a:srgbClr val="D9D9D9"/>
                    </a:solidFill>
                  </a:tcPr>
                </a:tc>
                <a:tc hMerge="1">
                  <a:txBody>
                    <a:bodyPr/>
                    <a:lstStyle/>
                    <a:p>
                      <a:pPr algn="ctr" rtl="0" fontAlgn="b"/>
                      <a:endParaRPr lang="en-GB" sz="1200" b="1" i="0" u="none" strike="noStrike" kern="1200">
                        <a:solidFill>
                          <a:srgbClr val="0070C0"/>
                        </a:solidFill>
                        <a:effectLst/>
                        <a:latin typeface="Calibri"/>
                        <a:ea typeface="+mn-ea"/>
                        <a:cs typeface="+mn-cs"/>
                      </a:endParaRPr>
                    </a:p>
                  </a:txBody>
                  <a:tcPr marL="9300" marR="9300" marT="9300" marB="0" anchor="b">
                    <a:lnL w="12700">
                      <a:solidFill>
                        <a:schemeClr val="tx1"/>
                      </a:solidFill>
                    </a:lnL>
                    <a:lnR w="12700">
                      <a:solidFill>
                        <a:schemeClr val="tx1"/>
                      </a:solidFill>
                    </a:lnR>
                    <a:lnT w="12700">
                      <a:solidFill>
                        <a:schemeClr val="tx1"/>
                      </a:solidFill>
                    </a:lnT>
                    <a:lnB w="0">
                      <a:noFill/>
                    </a:lnB>
                    <a:lnTlToBr w="0">
                      <a:noFill/>
                    </a:lnTlToBr>
                    <a:lnBlToTr w="0">
                      <a:noFill/>
                    </a:lnBlToTr>
                    <a:solidFill>
                      <a:srgbClr val="D9D9D9"/>
                    </a:solidFill>
                  </a:tcPr>
                </a:tc>
                <a:extLst>
                  <a:ext uri="{0D108BD9-81ED-4DB2-BD59-A6C34878D82A}">
                    <a16:rowId xmlns:a16="http://schemas.microsoft.com/office/drawing/2014/main" val="2613423464"/>
                  </a:ext>
                </a:extLst>
              </a:tr>
              <a:tr h="0">
                <a:tc gridSpan="3">
                  <a:txBody>
                    <a:bodyPr/>
                    <a:lstStyle/>
                    <a:p>
                      <a:pPr algn="ctr" fontAlgn="b"/>
                      <a:r>
                        <a:rPr lang="en-GB" sz="1200" b="1" u="none" strike="noStrike">
                          <a:effectLst/>
                        </a:rPr>
                        <a:t>Mar 2021 to Mar</a:t>
                      </a:r>
                      <a:r>
                        <a:rPr lang="en-GB" sz="1200" b="1" i="0" u="none" strike="noStrike" noProof="0">
                          <a:effectLst/>
                          <a:latin typeface="Calibri"/>
                        </a:rPr>
                        <a:t> </a:t>
                      </a:r>
                      <a:r>
                        <a:rPr lang="en-GB" sz="1200" b="1" u="none" strike="noStrike">
                          <a:effectLst/>
                        </a:rPr>
                        <a:t>2023</a:t>
                      </a:r>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GB" sz="1200" b="1" i="0" u="none" strike="noStrike">
                        <a:solidFill>
                          <a:srgbClr val="000000"/>
                        </a:solidFill>
                        <a:effectLst/>
                        <a:latin typeface="Arial" panose="020B0604020202020204" pitchFamily="34" charset="0"/>
                      </a:endParaRPr>
                    </a:p>
                  </a:txBody>
                  <a:tcPr>
                    <a:lnL w="12700">
                      <a:solidFill>
                        <a:schemeClr val="tx1"/>
                      </a:solidFill>
                    </a:lnL>
                    <a:lnR w="12700">
                      <a:solidFill>
                        <a:schemeClr val="tx1"/>
                      </a:solidFill>
                    </a:lnR>
                    <a:lnT w="0">
                      <a:noFill/>
                    </a:lnT>
                    <a:lnB w="12700">
                      <a:solidFill>
                        <a:schemeClr val="tx1"/>
                      </a:solidFill>
                    </a:lnB>
                    <a:lnTlToBr w="0">
                      <a:noFill/>
                    </a:lnTlToBr>
                    <a:lnBlToTr w="0">
                      <a:noFill/>
                    </a:lnBlToTr>
                    <a:solidFill>
                      <a:srgbClr val="D9D9D9"/>
                    </a:solidFill>
                  </a:tcPr>
                </a:tc>
                <a:tc hMerge="1">
                  <a:txBody>
                    <a:bodyPr/>
                    <a:lstStyle/>
                    <a:p>
                      <a:pPr algn="ctr" fontAlgn="b"/>
                      <a:endParaRPr lang="en-GB" sz="1200" b="1" i="0" u="none" strike="noStrike">
                        <a:solidFill>
                          <a:srgbClr val="000000"/>
                        </a:solidFill>
                        <a:effectLst/>
                        <a:latin typeface="Arial" panose="020B0604020202020204" pitchFamily="34" charset="0"/>
                      </a:endParaRPr>
                    </a:p>
                  </a:txBody>
                  <a:tcPr>
                    <a:lnL w="12700">
                      <a:solidFill>
                        <a:schemeClr val="tx1"/>
                      </a:solidFill>
                    </a:lnL>
                    <a:lnR w="12700">
                      <a:solidFill>
                        <a:schemeClr val="tx1"/>
                      </a:solidFill>
                    </a:lnR>
                    <a:lnT w="0">
                      <a:noFill/>
                    </a:lnT>
                    <a:lnB w="12700">
                      <a:solidFill>
                        <a:schemeClr val="tx1"/>
                      </a:solidFill>
                    </a:lnB>
                    <a:lnTlToBr w="0">
                      <a:noFill/>
                    </a:lnTlToBr>
                    <a:lnBlToTr w="0">
                      <a:noFill/>
                    </a:lnBlToTr>
                    <a:solidFill>
                      <a:srgbClr val="D9D9D9"/>
                    </a:solidFill>
                  </a:tcPr>
                </a:tc>
                <a:extLst>
                  <a:ext uri="{0D108BD9-81ED-4DB2-BD59-A6C34878D82A}">
                    <a16:rowId xmlns:a16="http://schemas.microsoft.com/office/drawing/2014/main" val="3774679814"/>
                  </a:ext>
                </a:extLst>
              </a:tr>
              <a:tr h="0">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endParaRPr lang="en-US"/>
                    </a:p>
                    <a:p>
                      <a:pPr lvl="0" algn="ctr">
                        <a:buNone/>
                      </a:pPr>
                      <a:r>
                        <a:rPr lang="en-GB" sz="1200" b="1" i="0" u="none" strike="noStrike">
                          <a:solidFill>
                            <a:srgbClr val="000000"/>
                          </a:solidFill>
                          <a:effectLst/>
                          <a:latin typeface="Calibri"/>
                        </a:rPr>
                        <a:t>(Sat-Sun)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3737821"/>
                  </a:ext>
                </a:extLst>
              </a:tr>
              <a:tr h="73837">
                <a:tc>
                  <a:txBody>
                    <a:bodyPr/>
                    <a:lstStyle/>
                    <a:p>
                      <a:pPr algn="ctr" rtl="0" fontAlgn="ctr"/>
                      <a:r>
                        <a:rPr lang="en-GB" sz="1200" b="1" i="0" u="none" strike="noStrike">
                          <a:effectLst/>
                          <a:latin typeface="Calibri"/>
                        </a:rPr>
                        <a:t>+59%</a:t>
                      </a:r>
                      <a:endParaRPr lang="en-US"/>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i="0" u="none" strike="noStrike">
                          <a:effectLst/>
                          <a:latin typeface="Calibri"/>
                        </a:rPr>
                        <a:t>+53%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i="0" u="none" strike="noStrike" dirty="0">
                          <a:effectLst/>
                          <a:latin typeface="Calibri"/>
                        </a:rPr>
                        <a:t>+75%</a:t>
                      </a:r>
                      <a:endParaRPr lang="en-US" dirty="0"/>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3793985"/>
                  </a:ext>
                </a:extLst>
              </a:tr>
            </a:tbl>
          </a:graphicData>
        </a:graphic>
      </p:graphicFrame>
      <p:graphicFrame>
        <p:nvGraphicFramePr>
          <p:cNvPr id="9" name="Table 8">
            <a:extLst>
              <a:ext uri="{FF2B5EF4-FFF2-40B4-BE49-F238E27FC236}">
                <a16:creationId xmlns:a16="http://schemas.microsoft.com/office/drawing/2014/main" id="{7A6C456C-ED91-592E-03ED-FBE3D40C4CDB}"/>
              </a:ext>
            </a:extLst>
          </p:cNvPr>
          <p:cNvGraphicFramePr>
            <a:graphicFrameLocks noGrp="1"/>
          </p:cNvGraphicFramePr>
          <p:nvPr>
            <p:extLst>
              <p:ext uri="{D42A27DB-BD31-4B8C-83A1-F6EECF244321}">
                <p14:modId xmlns:p14="http://schemas.microsoft.com/office/powerpoint/2010/main" val="2802647414"/>
              </p:ext>
            </p:extLst>
          </p:nvPr>
        </p:nvGraphicFramePr>
        <p:xfrm>
          <a:off x="7753776" y="5506529"/>
          <a:ext cx="3064602" cy="1021490"/>
        </p:xfrm>
        <a:graphic>
          <a:graphicData uri="http://schemas.openxmlformats.org/drawingml/2006/table">
            <a:tbl>
              <a:tblPr firstRow="1"/>
              <a:tblGrid>
                <a:gridCol w="1021534">
                  <a:extLst>
                    <a:ext uri="{9D8B030D-6E8A-4147-A177-3AD203B41FA5}">
                      <a16:colId xmlns:a16="http://schemas.microsoft.com/office/drawing/2014/main" val="2980363944"/>
                    </a:ext>
                  </a:extLst>
                </a:gridCol>
                <a:gridCol w="1021534">
                  <a:extLst>
                    <a:ext uri="{9D8B030D-6E8A-4147-A177-3AD203B41FA5}">
                      <a16:colId xmlns:a16="http://schemas.microsoft.com/office/drawing/2014/main" val="4191881843"/>
                    </a:ext>
                  </a:extLst>
                </a:gridCol>
                <a:gridCol w="1021534">
                  <a:extLst>
                    <a:ext uri="{9D8B030D-6E8A-4147-A177-3AD203B41FA5}">
                      <a16:colId xmlns:a16="http://schemas.microsoft.com/office/drawing/2014/main" val="617820300"/>
                    </a:ext>
                  </a:extLst>
                </a:gridCol>
              </a:tblGrid>
              <a:tr h="81007">
                <a:tc gridSpan="3">
                  <a:txBody>
                    <a:bodyPr/>
                    <a:lstStyle/>
                    <a:p>
                      <a:pPr algn="ctr" rtl="0" fontAlgn="b"/>
                      <a:r>
                        <a:rPr lang="en-GB" sz="1200" b="1" i="0" u="none" strike="noStrike">
                          <a:solidFill>
                            <a:srgbClr val="0070C0"/>
                          </a:solidFill>
                          <a:effectLst/>
                          <a:latin typeface="Calibri"/>
                        </a:rPr>
                        <a:t>Previous year to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5235723"/>
                  </a:ext>
                </a:extLst>
              </a:tr>
              <a:tr h="0">
                <a:tc gridSpan="3">
                  <a:txBody>
                    <a:bodyPr/>
                    <a:lstStyle/>
                    <a:p>
                      <a:pPr algn="ctr" fontAlgn="b"/>
                      <a:r>
                        <a:rPr lang="en-GB" sz="1200" b="1" u="none" strike="noStrike">
                          <a:effectLst/>
                        </a:rPr>
                        <a:t>Mar 2022 to Mar 2023</a:t>
                      </a:r>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88291528"/>
                  </a:ext>
                </a:extLst>
              </a:tr>
              <a:tr h="0">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endParaRPr lang="en-US"/>
                    </a:p>
                    <a:p>
                      <a:pPr lvl="0" algn="ctr">
                        <a:buNone/>
                      </a:pPr>
                      <a:r>
                        <a:rPr lang="en-GB" sz="1200" b="1" i="0" u="none" strike="noStrike">
                          <a:solidFill>
                            <a:srgbClr val="000000"/>
                          </a:solidFill>
                          <a:effectLst/>
                          <a:latin typeface="Calibri"/>
                        </a:rPr>
                        <a:t>(Sat-Sun)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0304266"/>
                  </a:ext>
                </a:extLst>
              </a:tr>
              <a:tr h="73837">
                <a:tc>
                  <a:txBody>
                    <a:bodyPr/>
                    <a:lstStyle/>
                    <a:p>
                      <a:pPr lvl="0" algn="ctr">
                        <a:buNone/>
                      </a:pPr>
                      <a:r>
                        <a:rPr lang="en-GB" sz="1200" b="1" i="0" u="none" strike="noStrike">
                          <a:effectLst/>
                          <a:latin typeface="Calibri"/>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algn="ctr" defTabSz="914400" rtl="0" eaLnBrk="1" latinLnBrk="0" hangingPunct="1">
                        <a:buNone/>
                      </a:pPr>
                      <a:r>
                        <a:rPr lang="en-GB" sz="1200" b="1" i="0" u="none" strike="noStrike" kern="1200">
                          <a:effectLst/>
                          <a:latin typeface="Calibri"/>
                          <a:ea typeface="+mn-ea"/>
                          <a:cs typeface="+mn-cs"/>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i="0" u="none" strike="noStrike" dirty="0">
                          <a:effectLst/>
                          <a:latin typeface="Calibri"/>
                        </a:rPr>
                        <a:t>-5%</a:t>
                      </a:r>
                      <a:endParaRPr lang="en-GB" sz="1200" b="1" i="0" u="none" strike="noStrike" dirty="0">
                        <a:solidFill>
                          <a:sysClr val="windowText" lastClr="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1770492"/>
                  </a:ext>
                </a:extLst>
              </a:tr>
            </a:tbl>
          </a:graphicData>
        </a:graphic>
      </p:graphicFrame>
      <p:sp>
        <p:nvSpPr>
          <p:cNvPr id="14" name="TextBox 13">
            <a:extLst>
              <a:ext uri="{FF2B5EF4-FFF2-40B4-BE49-F238E27FC236}">
                <a16:creationId xmlns:a16="http://schemas.microsoft.com/office/drawing/2014/main" id="{38E3525C-0809-49E4-AE9F-12F75F91FFBF}"/>
              </a:ext>
            </a:extLst>
          </p:cNvPr>
          <p:cNvSpPr txBox="1"/>
          <p:nvPr/>
        </p:nvSpPr>
        <p:spPr>
          <a:xfrm>
            <a:off x="-7463" y="6604792"/>
            <a:ext cx="11725153" cy="400110"/>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Sensors used for the analysis on this slide: Coleridge Road, Hills Road, Mill Road (West), Mill Road (East), and Tenison Road.</a:t>
            </a:r>
          </a:p>
          <a:p>
            <a:endParaRPr lang="en-GB" sz="1000">
              <a:solidFill>
                <a:schemeClr val="bg2">
                  <a:lumMod val="50000"/>
                </a:schemeClr>
              </a:solidFill>
              <a:cs typeface="Calibri"/>
            </a:endParaRPr>
          </a:p>
        </p:txBody>
      </p:sp>
    </p:spTree>
    <p:extLst>
      <p:ext uri="{BB962C8B-B14F-4D97-AF65-F5344CB8AC3E}">
        <p14:creationId xmlns:p14="http://schemas.microsoft.com/office/powerpoint/2010/main" val="4232913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0">
            <a:extLst>
              <a:ext uri="{FF2B5EF4-FFF2-40B4-BE49-F238E27FC236}">
                <a16:creationId xmlns:a16="http://schemas.microsoft.com/office/drawing/2014/main" id="{EF15D9A7-16E1-181D-E74E-B938409497A4}"/>
              </a:ext>
            </a:extLst>
          </p:cNvPr>
          <p:cNvSpPr txBox="1">
            <a:spLocks noGrp="1"/>
          </p:cNvSpPr>
          <p:nvPr>
            <p:ph type="title" idx="4294967295"/>
          </p:nvPr>
        </p:nvSpPr>
        <p:spPr>
          <a:xfrm>
            <a:off x="0" y="13791"/>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Local Road Modal Split: Overall</a:t>
            </a:r>
          </a:p>
        </p:txBody>
      </p:sp>
      <p:sp>
        <p:nvSpPr>
          <p:cNvPr id="4" name="TextBox 3">
            <a:extLst>
              <a:ext uri="{FF2B5EF4-FFF2-40B4-BE49-F238E27FC236}">
                <a16:creationId xmlns:a16="http://schemas.microsoft.com/office/drawing/2014/main" id="{0164D5B4-1289-2A51-96FF-B9659BE97898}"/>
              </a:ext>
            </a:extLst>
          </p:cNvPr>
          <p:cNvSpPr txBox="1"/>
          <p:nvPr/>
        </p:nvSpPr>
        <p:spPr>
          <a:xfrm>
            <a:off x="233680" y="648294"/>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cs typeface="Calibri"/>
              </a:rPr>
              <a:t>March 2023 has seen a slight increase in traffic volumes compared to March 2022 – with no large differences in modal split year-on-year. Active modes of transport accounted for 21% of traffic flows – which is a higher share than March 2022 (20%) but a lower share than pre-Covid (</a:t>
            </a:r>
            <a:r>
              <a:rPr lang="en-US" sz="1400">
                <a:cs typeface="Calibri"/>
              </a:rPr>
              <a:t>23% - Feb 2020).</a:t>
            </a:r>
            <a:endParaRPr lang="en-US" sz="1400" dirty="0">
              <a:highlight>
                <a:srgbClr val="FFFF00"/>
              </a:highlight>
              <a:cs typeface="Calibri"/>
            </a:endParaRPr>
          </a:p>
        </p:txBody>
      </p:sp>
      <p:sp>
        <p:nvSpPr>
          <p:cNvPr id="16" name="TextBox 15">
            <a:extLst>
              <a:ext uri="{FF2B5EF4-FFF2-40B4-BE49-F238E27FC236}">
                <a16:creationId xmlns:a16="http://schemas.microsoft.com/office/drawing/2014/main" id="{0987C3EE-FE78-45C9-B641-5CC7A88B89E9}"/>
              </a:ext>
            </a:extLst>
          </p:cNvPr>
          <p:cNvSpPr txBox="1"/>
          <p:nvPr/>
        </p:nvSpPr>
        <p:spPr>
          <a:xfrm>
            <a:off x="519013" y="1283537"/>
            <a:ext cx="8819910" cy="369332"/>
          </a:xfrm>
          <a:prstGeom prst="rect">
            <a:avLst/>
          </a:prstGeom>
          <a:noFill/>
        </p:spPr>
        <p:txBody>
          <a:bodyPr wrap="square" lIns="91440" tIns="45720" rIns="91440" bIns="45720" rtlCol="0" anchor="t">
            <a:spAutoFit/>
          </a:bodyPr>
          <a:lstStyle/>
          <a:p>
            <a:pPr algn="ctr"/>
            <a:r>
              <a:rPr lang="en-GB" b="1" dirty="0"/>
              <a:t>Transport mode split – sum of 5 sensors in Cambridge: Four-year comparison.</a:t>
            </a:r>
            <a:endParaRPr lang="en-GB" b="1" dirty="0">
              <a:cs typeface="Calibri"/>
            </a:endParaRPr>
          </a:p>
        </p:txBody>
      </p:sp>
      <p:pic>
        <p:nvPicPr>
          <p:cNvPr id="6" name="Picture 5" descr="Horizontal bar chart showing average weekday traffic flows for February 2020, March 2021, March 2022 and March 2023 split by mode of transport. March 2023 data presents slightly above the volume recorded in 2022, but presents as below February 2020. Cars accounted for 65% of traffic flow in March 2023 - the exact same percentage as February 2020, and slightly below the proportion of journeys made using cars in March 2022 (66%). This small fluctuation in share of traffic flow by mode is typical within the chart as a whole, with no large differences seen year-on-year.">
            <a:extLst>
              <a:ext uri="{FF2B5EF4-FFF2-40B4-BE49-F238E27FC236}">
                <a16:creationId xmlns:a16="http://schemas.microsoft.com/office/drawing/2014/main" id="{FC812458-9B78-CD71-DEDB-C2B913E2BFCE}"/>
              </a:ext>
            </a:extLst>
          </p:cNvPr>
          <p:cNvPicPr>
            <a:picLocks noChangeAspect="1"/>
          </p:cNvPicPr>
          <p:nvPr/>
        </p:nvPicPr>
        <p:blipFill>
          <a:blip r:embed="rId3"/>
          <a:stretch>
            <a:fillRect/>
          </a:stretch>
        </p:blipFill>
        <p:spPr>
          <a:xfrm>
            <a:off x="316016" y="1729375"/>
            <a:ext cx="8866480" cy="4712813"/>
          </a:xfrm>
          <a:prstGeom prst="rect">
            <a:avLst/>
          </a:prstGeom>
        </p:spPr>
      </p:pic>
      <p:sp>
        <p:nvSpPr>
          <p:cNvPr id="13" name="TextBox 12">
            <a:extLst>
              <a:ext uri="{FF2B5EF4-FFF2-40B4-BE49-F238E27FC236}">
                <a16:creationId xmlns:a16="http://schemas.microsoft.com/office/drawing/2014/main" id="{128167BD-8964-4CD4-8A83-85EAFCF0A941}"/>
              </a:ext>
              <a:ext uri="{C183D7F6-B498-43B3-948B-1728B52AA6E4}">
                <adec:decorative xmlns:adec="http://schemas.microsoft.com/office/drawing/2017/decorative" val="0"/>
              </a:ext>
            </a:extLst>
          </p:cNvPr>
          <p:cNvSpPr txBox="1"/>
          <p:nvPr/>
        </p:nvSpPr>
        <p:spPr>
          <a:xfrm>
            <a:off x="9182496" y="6651306"/>
            <a:ext cx="2743200" cy="230832"/>
          </a:xfrm>
          <a:prstGeom prst="rect">
            <a:avLst/>
          </a:prstGeom>
          <a:noFill/>
        </p:spPr>
        <p:txBody>
          <a:bodyPr wrap="square" lIns="91440" tIns="45720" rIns="91440" bIns="45720" rtlCol="0" anchor="t">
            <a:spAutoFit/>
          </a:bodyPr>
          <a:lstStyle/>
          <a:p>
            <a:pPr algn="ctr"/>
            <a:r>
              <a:rPr lang="en-GB" sz="900"/>
              <a:t>*Active Travel is cyclists and pedestrians</a:t>
            </a:r>
          </a:p>
        </p:txBody>
      </p:sp>
      <p:sp>
        <p:nvSpPr>
          <p:cNvPr id="7" name="TextBox 6">
            <a:extLst>
              <a:ext uri="{FF2B5EF4-FFF2-40B4-BE49-F238E27FC236}">
                <a16:creationId xmlns:a16="http://schemas.microsoft.com/office/drawing/2014/main" id="{5F46BCD1-FFB5-F780-B87B-D0FD4B4B0C48}"/>
              </a:ext>
            </a:extLst>
          </p:cNvPr>
          <p:cNvSpPr txBox="1"/>
          <p:nvPr/>
        </p:nvSpPr>
        <p:spPr>
          <a:xfrm>
            <a:off x="2433" y="6585000"/>
            <a:ext cx="9302848" cy="246221"/>
          </a:xfrm>
          <a:prstGeom prst="rect">
            <a:avLst/>
          </a:prstGeom>
          <a:noFill/>
        </p:spPr>
        <p:txBody>
          <a:bodyPr wrap="square" lIns="91440" tIns="45720" rIns="91440" bIns="45720" anchor="t">
            <a:spAutoFit/>
          </a:bodyPr>
          <a:lstStyle/>
          <a:p>
            <a:r>
              <a:rPr lang="en-GB" sz="1000" dirty="0">
                <a:solidFill>
                  <a:schemeClr val="bg2">
                    <a:lumMod val="50000"/>
                  </a:schemeClr>
                </a:solidFill>
                <a:cs typeface="Calibri"/>
              </a:rPr>
              <a:t>Sensors used for the analysis on this slide: Cherry Hinton Road, Coldham's Lane, Coleridge Road, Hills Road, and Tenison Road.</a:t>
            </a:r>
          </a:p>
        </p:txBody>
      </p:sp>
      <p:sp>
        <p:nvSpPr>
          <p:cNvPr id="8" name="Slide Number Placeholder 7">
            <a:extLst>
              <a:ext uri="{FF2B5EF4-FFF2-40B4-BE49-F238E27FC236}">
                <a16:creationId xmlns:a16="http://schemas.microsoft.com/office/drawing/2014/main" id="{D17FEF82-48B4-41AC-91CD-4088F2119B59}"/>
              </a:ext>
              <a:ext uri="{C183D7F6-B498-43B3-948B-1728B52AA6E4}">
                <adec:decorative xmlns:adec="http://schemas.microsoft.com/office/drawing/2017/decorative" val="1"/>
              </a:ext>
            </a:extLst>
          </p:cNvPr>
          <p:cNvSpPr>
            <a:spLocks noGrp="1"/>
          </p:cNvSpPr>
          <p:nvPr>
            <p:ph type="sldNum" sz="quarter" idx="12"/>
          </p:nvPr>
        </p:nvSpPr>
        <p:spPr>
          <a:xfrm>
            <a:off x="9501195" y="6584160"/>
            <a:ext cx="2743200" cy="365125"/>
          </a:xfrm>
        </p:spPr>
        <p:txBody>
          <a:bodyPr/>
          <a:lstStyle/>
          <a:p>
            <a:fld id="{AE56028F-813B-4E02-837E-17CD63D81F9F}" type="slidenum">
              <a:rPr lang="en-GB" smtClean="0"/>
              <a:t>24</a:t>
            </a:fld>
            <a:endParaRPr lang="en-GB"/>
          </a:p>
        </p:txBody>
      </p:sp>
      <p:graphicFrame>
        <p:nvGraphicFramePr>
          <p:cNvPr id="5" name="Table 5">
            <a:extLst>
              <a:ext uri="{FF2B5EF4-FFF2-40B4-BE49-F238E27FC236}">
                <a16:creationId xmlns:a16="http://schemas.microsoft.com/office/drawing/2014/main" id="{0FA7F2D6-C1C5-471A-9733-ACD374B72E44}"/>
              </a:ext>
            </a:extLst>
          </p:cNvPr>
          <p:cNvGraphicFramePr>
            <a:graphicFrameLocks noGrp="1"/>
          </p:cNvGraphicFramePr>
          <p:nvPr>
            <p:extLst>
              <p:ext uri="{D42A27DB-BD31-4B8C-83A1-F6EECF244321}">
                <p14:modId xmlns:p14="http://schemas.microsoft.com/office/powerpoint/2010/main" val="4287140925"/>
              </p:ext>
            </p:extLst>
          </p:nvPr>
        </p:nvGraphicFramePr>
        <p:xfrm>
          <a:off x="9391103" y="1427677"/>
          <a:ext cx="2371107" cy="1645920"/>
        </p:xfrm>
        <a:graphic>
          <a:graphicData uri="http://schemas.openxmlformats.org/drawingml/2006/table">
            <a:tbl>
              <a:tblPr firstRow="1" bandRow="1">
                <a:tableStyleId>{5C22544A-7EE6-4342-B048-85BDC9FD1C3A}</a:tableStyleId>
              </a:tblPr>
              <a:tblGrid>
                <a:gridCol w="1547705">
                  <a:extLst>
                    <a:ext uri="{9D8B030D-6E8A-4147-A177-3AD203B41FA5}">
                      <a16:colId xmlns:a16="http://schemas.microsoft.com/office/drawing/2014/main" val="224627856"/>
                    </a:ext>
                  </a:extLst>
                </a:gridCol>
                <a:gridCol w="823402">
                  <a:extLst>
                    <a:ext uri="{9D8B030D-6E8A-4147-A177-3AD203B41FA5}">
                      <a16:colId xmlns:a16="http://schemas.microsoft.com/office/drawing/2014/main" val="69069862"/>
                    </a:ext>
                  </a:extLst>
                </a:gridCol>
              </a:tblGrid>
              <a:tr h="206624">
                <a:tc gridSpan="2">
                  <a:txBody>
                    <a:bodyPr/>
                    <a:lstStyle/>
                    <a:p>
                      <a:pPr algn="ctr"/>
                      <a:r>
                        <a:rPr lang="en-GB" sz="1200">
                          <a:solidFill>
                            <a:schemeClr val="tx1"/>
                          </a:solidFill>
                        </a:rPr>
                        <a:t>Active Travel* Share by Year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endParaRPr lang="en-GB" sz="12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05340273"/>
                  </a:ext>
                </a:extLst>
              </a:tr>
              <a:tr h="206624">
                <a:tc>
                  <a:txBody>
                    <a:bodyPr/>
                    <a:lstStyle/>
                    <a:p>
                      <a:pPr algn="ctr"/>
                      <a:r>
                        <a:rPr lang="en-GB" sz="1200">
                          <a:solidFill>
                            <a:schemeClr val="tx1"/>
                          </a:solidFill>
                        </a:rPr>
                        <a:t>Year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200">
                          <a:solidFill>
                            <a:schemeClr val="tx1"/>
                          </a:solidFill>
                        </a:rPr>
                        <a:t>Active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75740684"/>
                  </a:ext>
                </a:extLst>
              </a:tr>
              <a:tr h="206624">
                <a:tc>
                  <a:txBody>
                    <a:bodyPr/>
                    <a:lstStyle/>
                    <a:p>
                      <a:pPr algn="l"/>
                      <a:r>
                        <a:rPr lang="en-GB" sz="1200" dirty="0">
                          <a:solidFill>
                            <a:schemeClr val="tx1"/>
                          </a:solidFill>
                        </a:rPr>
                        <a:t>Feb 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u="none" strike="noStrike" dirty="0">
                          <a:solidFill>
                            <a:srgbClr val="000000"/>
                          </a:solidFill>
                          <a:effectLst/>
                          <a:latin typeface="Calibri"/>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7391317"/>
                  </a:ext>
                </a:extLst>
              </a:tr>
              <a:tr h="206624">
                <a:tc>
                  <a:txBody>
                    <a:bodyPr/>
                    <a:lstStyle/>
                    <a:p>
                      <a:pPr algn="l"/>
                      <a:r>
                        <a:rPr lang="en-GB" sz="1200">
                          <a:solidFill>
                            <a:schemeClr val="tx1"/>
                          </a:solidFill>
                        </a:rPr>
                        <a:t>Mar 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u="none" strike="noStrike" dirty="0">
                          <a:solidFill>
                            <a:srgbClr val="000000"/>
                          </a:solidFill>
                          <a:effectLst/>
                          <a:latin typeface="Calibri"/>
                        </a:rPr>
                        <a:t>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3325792"/>
                  </a:ext>
                </a:extLst>
              </a:tr>
              <a:tr h="206624">
                <a:tc>
                  <a:txBody>
                    <a:bodyPr/>
                    <a:lstStyle/>
                    <a:p>
                      <a:pPr algn="l"/>
                      <a:r>
                        <a:rPr lang="en-GB" sz="1200">
                          <a:solidFill>
                            <a:schemeClr val="tx1"/>
                          </a:solidFill>
                        </a:rPr>
                        <a:t>Mar 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u="none" strike="noStrike" dirty="0">
                          <a:solidFill>
                            <a:srgbClr val="000000"/>
                          </a:solidFill>
                          <a:effectLst/>
                          <a:latin typeface="Calibri"/>
                        </a:rPr>
                        <a:t>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2006868"/>
                  </a:ext>
                </a:extLst>
              </a:tr>
              <a:tr h="206624">
                <a:tc>
                  <a:txBody>
                    <a:bodyPr/>
                    <a:lstStyle/>
                    <a:p>
                      <a:pPr algn="l"/>
                      <a:r>
                        <a:rPr lang="en-GB" sz="1200">
                          <a:solidFill>
                            <a:schemeClr val="tx1"/>
                          </a:solidFill>
                        </a:rPr>
                        <a:t>Mar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u="none" strike="noStrike" dirty="0">
                          <a:solidFill>
                            <a:srgbClr val="000000"/>
                          </a:solidFill>
                          <a:effectLst/>
                          <a:latin typeface="Calibri"/>
                        </a:rPr>
                        <a:t>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7622328"/>
                  </a:ext>
                </a:extLst>
              </a:tr>
            </a:tbl>
          </a:graphicData>
        </a:graphic>
      </p:graphicFrame>
      <p:graphicFrame>
        <p:nvGraphicFramePr>
          <p:cNvPr id="15" name="Table 14">
            <a:extLst>
              <a:ext uri="{FF2B5EF4-FFF2-40B4-BE49-F238E27FC236}">
                <a16:creationId xmlns:a16="http://schemas.microsoft.com/office/drawing/2014/main" id="{6749360A-95AB-49B0-BBA7-A3D324255DA5}"/>
              </a:ext>
            </a:extLst>
          </p:cNvPr>
          <p:cNvGraphicFramePr>
            <a:graphicFrameLocks noGrp="1"/>
          </p:cNvGraphicFramePr>
          <p:nvPr>
            <p:extLst>
              <p:ext uri="{D42A27DB-BD31-4B8C-83A1-F6EECF244321}">
                <p14:modId xmlns:p14="http://schemas.microsoft.com/office/powerpoint/2010/main" val="3051446783"/>
              </p:ext>
            </p:extLst>
          </p:nvPr>
        </p:nvGraphicFramePr>
        <p:xfrm>
          <a:off x="9366951" y="3177492"/>
          <a:ext cx="2374291" cy="3477870"/>
        </p:xfrm>
        <a:graphic>
          <a:graphicData uri="http://schemas.openxmlformats.org/drawingml/2006/table">
            <a:tbl>
              <a:tblPr firstRow="1"/>
              <a:tblGrid>
                <a:gridCol w="1610006">
                  <a:extLst>
                    <a:ext uri="{9D8B030D-6E8A-4147-A177-3AD203B41FA5}">
                      <a16:colId xmlns:a16="http://schemas.microsoft.com/office/drawing/2014/main" val="2909968136"/>
                    </a:ext>
                  </a:extLst>
                </a:gridCol>
                <a:gridCol w="764285">
                  <a:extLst>
                    <a:ext uri="{9D8B030D-6E8A-4147-A177-3AD203B41FA5}">
                      <a16:colId xmlns:a16="http://schemas.microsoft.com/office/drawing/2014/main" val="3474933118"/>
                    </a:ext>
                  </a:extLst>
                </a:gridCol>
              </a:tblGrid>
              <a:tr h="195282">
                <a:tc gridSpan="2">
                  <a:txBody>
                    <a:bodyPr/>
                    <a:lstStyle/>
                    <a:p>
                      <a:pPr algn="ctr" fontAlgn="ctr"/>
                      <a:r>
                        <a:rPr lang="en-GB" sz="1200" b="1" i="0" u="none" strike="noStrike">
                          <a:solidFill>
                            <a:srgbClr val="000000"/>
                          </a:solidFill>
                          <a:effectLst/>
                          <a:latin typeface="Calibri"/>
                        </a:rPr>
                        <a:t>March 2023 Active Travel* Share by Location</a:t>
                      </a:r>
                      <a:endParaRPr lang="en-US" sz="240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pPr algn="ctr" fontAlgn="ctr"/>
                      <a:endParaRPr lang="en-GB" sz="1050" b="1"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86300934"/>
                  </a:ext>
                </a:extLst>
              </a:tr>
              <a:tr h="195282">
                <a:tc>
                  <a:txBody>
                    <a:bodyPr/>
                    <a:lstStyle/>
                    <a:p>
                      <a:pPr algn="l" fontAlgn="ctr"/>
                      <a:r>
                        <a:rPr lang="en-GB" sz="1200" b="1" i="0" u="none" strike="noStrike">
                          <a:solidFill>
                            <a:srgbClr val="000000"/>
                          </a:solidFill>
                          <a:effectLst/>
                          <a:latin typeface="Calibri"/>
                        </a:rPr>
                        <a:t> Location</a:t>
                      </a:r>
                      <a:r>
                        <a:rPr lang="en-GB" sz="1200" b="0" i="0" u="none" strike="noStrike">
                          <a:solidFill>
                            <a:srgbClr val="000000"/>
                          </a:solidFill>
                          <a:effectLst/>
                          <a:latin typeface="Calibri"/>
                        </a:rPr>
                        <a:t>​</a:t>
                      </a:r>
                      <a:endParaRPr lang="en-GB" sz="1200" b="1"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1" i="0" u="none" strike="noStrike">
                          <a:solidFill>
                            <a:srgbClr val="000000"/>
                          </a:solidFill>
                          <a:effectLst/>
                          <a:latin typeface="Calibri"/>
                        </a:rPr>
                        <a:t>Active %</a:t>
                      </a:r>
                      <a:r>
                        <a:rPr lang="en-GB" sz="1200" b="0" i="0" u="none" strike="noStrike">
                          <a:solidFill>
                            <a:srgbClr val="000000"/>
                          </a:solidFill>
                          <a:effectLst/>
                          <a:latin typeface="Calibri"/>
                        </a:rPr>
                        <a:t>​ </a:t>
                      </a:r>
                      <a:endParaRPr lang="en-GB" sz="1200" b="1"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978727824"/>
                  </a:ext>
                </a:extLst>
              </a:tr>
              <a:tr h="195282">
                <a:tc>
                  <a:txBody>
                    <a:bodyPr/>
                    <a:lstStyle/>
                    <a:p>
                      <a:pPr algn="l" fontAlgn="ctr"/>
                      <a:r>
                        <a:rPr lang="en-GB" sz="1200" b="0" i="0" u="none" strike="noStrike">
                          <a:solidFill>
                            <a:srgbClr val="000000"/>
                          </a:solidFill>
                          <a:effectLst/>
                          <a:latin typeface="Calibri"/>
                        </a:rPr>
                        <a:t> Mill Road (West)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2833809"/>
                  </a:ext>
                </a:extLst>
              </a:tr>
              <a:tr h="195282">
                <a:tc>
                  <a:txBody>
                    <a:bodyPr/>
                    <a:lstStyle/>
                    <a:p>
                      <a:pPr algn="l" fontAlgn="ctr"/>
                      <a:r>
                        <a:rPr lang="en-GB" sz="1200" b="0" i="0" u="none" strike="noStrike">
                          <a:solidFill>
                            <a:srgbClr val="000000"/>
                          </a:solidFill>
                          <a:effectLst/>
                          <a:latin typeface="Calibri"/>
                        </a:rPr>
                        <a:t> Station Road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49%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805219"/>
                  </a:ext>
                </a:extLst>
              </a:tr>
              <a:tr h="195282">
                <a:tc>
                  <a:txBody>
                    <a:bodyPr/>
                    <a:lstStyle/>
                    <a:p>
                      <a:pPr lvl="0" algn="l">
                        <a:buNone/>
                      </a:pPr>
                      <a:r>
                        <a:rPr lang="en-GB" sz="1200" b="0" i="0" u="none" strike="noStrike" noProof="0">
                          <a:solidFill>
                            <a:srgbClr val="000000"/>
                          </a:solidFill>
                          <a:effectLst/>
                          <a:latin typeface="Calibri"/>
                        </a:rPr>
                        <a:t> Tenison Road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41%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2050846"/>
                  </a:ext>
                </a:extLst>
              </a:tr>
              <a:tr h="195282">
                <a:tc>
                  <a:txBody>
                    <a:bodyPr/>
                    <a:lstStyle/>
                    <a:p>
                      <a:pPr algn="l" fontAlgn="ctr"/>
                      <a:r>
                        <a:rPr lang="en-GB" sz="1200" b="0" i="0" u="none" strike="noStrike">
                          <a:solidFill>
                            <a:srgbClr val="000000"/>
                          </a:solidFill>
                          <a:effectLst/>
                          <a:latin typeface="Calibri"/>
                        </a:rPr>
                        <a:t> Milton Road (South)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33%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656940"/>
                  </a:ext>
                </a:extLst>
              </a:tr>
              <a:tr h="195282">
                <a:tc>
                  <a:txBody>
                    <a:bodyPr/>
                    <a:lstStyle/>
                    <a:p>
                      <a:pPr lvl="0" algn="l">
                        <a:buNone/>
                      </a:pPr>
                      <a:r>
                        <a:rPr lang="en-GB" sz="1200" b="0" i="0" u="none" strike="noStrike">
                          <a:solidFill>
                            <a:srgbClr val="000000"/>
                          </a:solidFill>
                          <a:effectLst/>
                          <a:latin typeface="Calibri"/>
                        </a:rPr>
                        <a:t> Mill Road (East)</a:t>
                      </a:r>
                      <a:endParaRPr lang="en-US"/>
                    </a:p>
                  </a:txBody>
                  <a:tcPr marL="0" marR="0" marT="0" marB="0" anchor="ctr">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tcPr>
                </a:tc>
                <a:tc>
                  <a:txBody>
                    <a:bodyPr/>
                    <a:lstStyle/>
                    <a:p>
                      <a:pPr algn="ctr" fontAlgn="ctr"/>
                      <a:r>
                        <a:rPr lang="en-GB" sz="1200" b="0" i="0" u="none" strike="noStrike">
                          <a:solidFill>
                            <a:srgbClr val="000000"/>
                          </a:solidFill>
                          <a:effectLst/>
                          <a:latin typeface="Calibri"/>
                        </a:rPr>
                        <a:t>33%</a:t>
                      </a:r>
                    </a:p>
                  </a:txBody>
                  <a:tcPr marL="0" marR="0" marT="0" marB="0" anchor="ctr">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6796410"/>
                  </a:ext>
                </a:extLst>
              </a:tr>
              <a:tr h="195282">
                <a:tc>
                  <a:txBody>
                    <a:bodyPr/>
                    <a:lstStyle/>
                    <a:p>
                      <a:pPr lvl="0" algn="l">
                        <a:buNone/>
                      </a:pPr>
                      <a:r>
                        <a:rPr lang="en-GB" sz="1200" b="0" i="0" u="none" strike="noStrike">
                          <a:solidFill>
                            <a:srgbClr val="000000"/>
                          </a:solidFill>
                          <a:effectLst/>
                          <a:latin typeface="Calibri"/>
                        </a:rPr>
                        <a:t> East Road</a:t>
                      </a:r>
                    </a:p>
                  </a:txBody>
                  <a:tcPr marL="0" marR="0" marT="0" marB="0" anchor="ctr">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lvl="0" algn="ctr">
                        <a:buNone/>
                      </a:pPr>
                      <a:r>
                        <a:rPr lang="en-GB" sz="1200" b="0" i="0" u="none" strike="noStrike">
                          <a:solidFill>
                            <a:srgbClr val="000000"/>
                          </a:solidFill>
                          <a:effectLst/>
                          <a:latin typeface="Calibri"/>
                        </a:rPr>
                        <a:t>28%</a:t>
                      </a:r>
                    </a:p>
                  </a:txBody>
                  <a:tcPr marL="0" marR="0" marT="0" marB="0" anchor="ctr">
                    <a:lnL w="12700">
                      <a:solidFill>
                        <a:srgbClr val="000000"/>
                      </a:solidFill>
                    </a:lnL>
                    <a:lnR w="12700">
                      <a:solidFill>
                        <a:srgbClr val="000000"/>
                      </a:solidFill>
                    </a:lnR>
                    <a:lnT w="12700">
                      <a:solidFill>
                        <a:srgbClr val="000000"/>
                      </a:solidFill>
                    </a:lnT>
                    <a:lnB w="12700">
                      <a:solidFill>
                        <a:srgbClr val="000000"/>
                      </a:solidFill>
                    </a:lnB>
                  </a:tcPr>
                </a:tc>
                <a:extLst>
                  <a:ext uri="{0D108BD9-81ED-4DB2-BD59-A6C34878D82A}">
                    <a16:rowId xmlns:a16="http://schemas.microsoft.com/office/drawing/2014/main" val="74934445"/>
                  </a:ext>
                </a:extLst>
              </a:tr>
              <a:tr h="195282">
                <a:tc>
                  <a:txBody>
                    <a:bodyPr/>
                    <a:lstStyle/>
                    <a:p>
                      <a:pPr lvl="0" algn="l">
                        <a:buNone/>
                      </a:pPr>
                      <a:r>
                        <a:rPr lang="en-GB" sz="1200" b="0" i="0" u="none" strike="noStrike" noProof="0">
                          <a:solidFill>
                            <a:srgbClr val="000000"/>
                          </a:solidFill>
                          <a:effectLst/>
                          <a:latin typeface="Calibri"/>
                        </a:rPr>
                        <a:t> Cherry Hinton Road</a:t>
                      </a:r>
                      <a:endParaRPr lang="en-US"/>
                    </a:p>
                  </a:txBody>
                  <a:tcPr marL="0" marR="0" marT="0" marB="0" anchor="ctr">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lvl="0" algn="ctr">
                        <a:buNone/>
                      </a:pPr>
                      <a:r>
                        <a:rPr lang="en-GB" sz="1200" b="0" i="0" u="none" strike="noStrike">
                          <a:solidFill>
                            <a:srgbClr val="000000"/>
                          </a:solidFill>
                          <a:effectLst/>
                          <a:latin typeface="Calibri"/>
                        </a:rPr>
                        <a:t>25%</a:t>
                      </a:r>
                      <a:endParaRPr lang="en-US"/>
                    </a:p>
                  </a:txBody>
                  <a:tcPr marL="0" marR="0" marT="0" marB="0" anchor="ctr">
                    <a:lnL w="12700">
                      <a:solidFill>
                        <a:srgbClr val="000000"/>
                      </a:solidFill>
                    </a:lnL>
                    <a:lnR w="12700">
                      <a:solidFill>
                        <a:srgbClr val="000000"/>
                      </a:solidFill>
                    </a:lnR>
                    <a:lnT w="12700">
                      <a:solidFill>
                        <a:srgbClr val="000000"/>
                      </a:solidFill>
                    </a:lnT>
                    <a:lnB w="12700">
                      <a:solidFill>
                        <a:srgbClr val="000000"/>
                      </a:solidFill>
                    </a:lnB>
                  </a:tcPr>
                </a:tc>
                <a:extLst>
                  <a:ext uri="{0D108BD9-81ED-4DB2-BD59-A6C34878D82A}">
                    <a16:rowId xmlns:a16="http://schemas.microsoft.com/office/drawing/2014/main" val="1656032753"/>
                  </a:ext>
                </a:extLst>
              </a:tr>
              <a:tr h="195282">
                <a:tc>
                  <a:txBody>
                    <a:bodyPr/>
                    <a:lstStyle/>
                    <a:p>
                      <a:pPr lvl="0" algn="l">
                        <a:buNone/>
                      </a:pPr>
                      <a:r>
                        <a:rPr lang="en-GB" sz="1200" b="0" i="0" u="none" strike="noStrike" noProof="0">
                          <a:solidFill>
                            <a:srgbClr val="000000"/>
                          </a:solidFill>
                          <a:effectLst/>
                          <a:latin typeface="Calibri"/>
                        </a:rPr>
                        <a:t> Hills Road</a:t>
                      </a:r>
                      <a:endParaRPr lang="en-US"/>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7786439"/>
                  </a:ext>
                </a:extLst>
              </a:tr>
              <a:tr h="195282">
                <a:tc>
                  <a:txBody>
                    <a:bodyPr/>
                    <a:lstStyle/>
                    <a:p>
                      <a:pPr lvl="0" algn="l">
                        <a:buNone/>
                      </a:pPr>
                      <a:r>
                        <a:rPr lang="en-GB" sz="1200" b="0" i="0" u="none" strike="noStrike" noProof="0">
                          <a:solidFill>
                            <a:srgbClr val="000000"/>
                          </a:solidFill>
                          <a:effectLst/>
                          <a:latin typeface="Calibri"/>
                        </a:rPr>
                        <a:t> Histon Road (South)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8435267"/>
                  </a:ext>
                </a:extLst>
              </a:tr>
              <a:tr h="195282">
                <a:tc>
                  <a:txBody>
                    <a:bodyPr/>
                    <a:lstStyle/>
                    <a:p>
                      <a:pPr algn="l" fontAlgn="ctr"/>
                      <a:r>
                        <a:rPr lang="en-GB" sz="1200" b="0" i="0" u="none" strike="noStrike">
                          <a:solidFill>
                            <a:srgbClr val="000000"/>
                          </a:solidFill>
                          <a:effectLst/>
                          <a:latin typeface="Calibri"/>
                        </a:rPr>
                        <a:t> Coleridge Road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8710308"/>
                  </a:ext>
                </a:extLst>
              </a:tr>
              <a:tr h="195282">
                <a:tc>
                  <a:txBody>
                    <a:bodyPr/>
                    <a:lstStyle/>
                    <a:p>
                      <a:pPr lvl="0" algn="l">
                        <a:buNone/>
                      </a:pPr>
                      <a:r>
                        <a:rPr lang="en-GB" sz="1200" b="0" i="0" u="none" strike="noStrike">
                          <a:solidFill>
                            <a:srgbClr val="000000"/>
                          </a:solidFill>
                          <a:effectLst/>
                          <a:latin typeface="Calibri"/>
                        </a:rPr>
                        <a:t> Milton Road (North)</a:t>
                      </a:r>
                      <a:endParaRPr lang="en-US"/>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buNone/>
                      </a:pPr>
                      <a:r>
                        <a:rPr lang="en-GB" sz="1200" b="0" i="0" u="none" strike="noStrike">
                          <a:solidFill>
                            <a:srgbClr val="000000"/>
                          </a:solidFill>
                          <a:effectLst/>
                          <a:latin typeface="Calibri"/>
                        </a:rPr>
                        <a:t>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1438275"/>
                  </a:ext>
                </a:extLst>
              </a:tr>
              <a:tr h="178129">
                <a:tc>
                  <a:txBody>
                    <a:bodyPr/>
                    <a:lstStyle/>
                    <a:p>
                      <a:pPr lvl="0" algn="l">
                        <a:buNone/>
                      </a:pPr>
                      <a:r>
                        <a:rPr lang="en-GB" sz="1200" b="0" i="0" u="none" strike="noStrike">
                          <a:solidFill>
                            <a:srgbClr val="000000"/>
                          </a:solidFill>
                          <a:effectLst/>
                          <a:latin typeface="Calibri"/>
                        </a:rPr>
                        <a:t> Histon Road (North)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buNone/>
                      </a:pPr>
                      <a:r>
                        <a:rPr lang="en-GB" sz="1200" b="0" i="0" u="none" strike="noStrike">
                          <a:solidFill>
                            <a:srgbClr val="000000"/>
                          </a:solidFill>
                          <a:effectLst/>
                          <a:latin typeface="Calibri"/>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2335733"/>
                  </a:ext>
                </a:extLst>
              </a:tr>
              <a:tr h="195282">
                <a:tc>
                  <a:txBody>
                    <a:bodyPr/>
                    <a:lstStyle/>
                    <a:p>
                      <a:pPr lvl="0" algn="l">
                        <a:buNone/>
                      </a:pPr>
                      <a:r>
                        <a:rPr lang="en-GB" sz="1200" b="0" i="0" u="none" strike="noStrike">
                          <a:solidFill>
                            <a:srgbClr val="000000"/>
                          </a:solidFill>
                          <a:effectLst/>
                          <a:latin typeface="Calibri"/>
                        </a:rPr>
                        <a:t> Perne Road</a:t>
                      </a:r>
                      <a:endParaRPr lang="en-US"/>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9126722"/>
                  </a:ext>
                </a:extLst>
              </a:tr>
              <a:tr h="195282">
                <a:tc>
                  <a:txBody>
                    <a:bodyPr/>
                    <a:lstStyle/>
                    <a:p>
                      <a:pPr lvl="0" algn="l">
                        <a:buNone/>
                      </a:pPr>
                      <a:r>
                        <a:rPr lang="en-GB" sz="1200" b="0" i="0" u="none" strike="noStrike">
                          <a:solidFill>
                            <a:srgbClr val="000000"/>
                          </a:solidFill>
                          <a:effectLst/>
                          <a:latin typeface="Calibri"/>
                        </a:rPr>
                        <a:t> Newmarket Road</a:t>
                      </a:r>
                    </a:p>
                  </a:txBody>
                  <a:tcPr marL="0" marR="0" marT="0" marB="0" anchor="ctr">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lvl="0" algn="ctr">
                        <a:buNone/>
                      </a:pPr>
                      <a:r>
                        <a:rPr lang="en-GB" sz="1200" b="0" i="0" u="none" strike="noStrike">
                          <a:solidFill>
                            <a:srgbClr val="000000"/>
                          </a:solidFill>
                          <a:effectLst/>
                          <a:latin typeface="Calibri"/>
                        </a:rPr>
                        <a:t>8%</a:t>
                      </a:r>
                    </a:p>
                  </a:txBody>
                  <a:tcPr marL="0" marR="0" marT="0" marB="0" anchor="ctr">
                    <a:lnL w="12700">
                      <a:solidFill>
                        <a:srgbClr val="000000"/>
                      </a:solidFill>
                    </a:lnL>
                    <a:lnR w="12700">
                      <a:solidFill>
                        <a:srgbClr val="000000"/>
                      </a:solidFill>
                    </a:lnR>
                    <a:lnT w="12700">
                      <a:solidFill>
                        <a:srgbClr val="000000"/>
                      </a:solidFill>
                    </a:lnT>
                    <a:lnB w="12700">
                      <a:solidFill>
                        <a:srgbClr val="000000"/>
                      </a:solidFill>
                    </a:lnB>
                  </a:tcPr>
                </a:tc>
                <a:extLst>
                  <a:ext uri="{0D108BD9-81ED-4DB2-BD59-A6C34878D82A}">
                    <a16:rowId xmlns:a16="http://schemas.microsoft.com/office/drawing/2014/main" val="512978128"/>
                  </a:ext>
                </a:extLst>
              </a:tr>
              <a:tr h="195282">
                <a:tc>
                  <a:txBody>
                    <a:bodyPr/>
                    <a:lstStyle/>
                    <a:p>
                      <a:pPr algn="l" fontAlgn="ctr"/>
                      <a:r>
                        <a:rPr lang="en-GB" sz="1200" b="0" i="0" u="none" strike="noStrike">
                          <a:solidFill>
                            <a:srgbClr val="000000"/>
                          </a:solidFill>
                          <a:effectLst/>
                          <a:latin typeface="Calibri"/>
                        </a:rPr>
                        <a:t> Coldham's Lane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a:rPr>
                        <a:t>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4099408"/>
                  </a:ext>
                </a:extLst>
              </a:tr>
            </a:tbl>
          </a:graphicData>
        </a:graphic>
      </p:graphicFrame>
    </p:spTree>
    <p:extLst>
      <p:ext uri="{BB962C8B-B14F-4D97-AF65-F5344CB8AC3E}">
        <p14:creationId xmlns:p14="http://schemas.microsoft.com/office/powerpoint/2010/main" val="1012115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00000"/>
              </a:lnSpc>
              <a:spcBef>
                <a:spcPts val="0"/>
              </a:spcBef>
              <a:defRPr/>
            </a:pPr>
            <a:r>
              <a:rPr kumimoji="0" lang="en-GB" sz="2800" b="1" i="0" u="none" strike="noStrike" kern="1200" cap="none" spc="0" normalizeH="0" baseline="0" noProof="0">
                <a:ln>
                  <a:noFill/>
                </a:ln>
                <a:effectLst/>
                <a:uLnTx/>
                <a:uFillTx/>
                <a:latin typeface="Calibri" panose="020F0502020204030204"/>
                <a:ea typeface="+mn-ea"/>
                <a:cs typeface="+mn-cs"/>
              </a:rPr>
              <a:t>Local Road </a:t>
            </a:r>
            <a:r>
              <a:rPr lang="en-GB" sz="2800" b="1">
                <a:latin typeface="Calibri" panose="020F0502020204030204"/>
              </a:rPr>
              <a:t>Modal</a:t>
            </a:r>
            <a:r>
              <a:rPr kumimoji="0" lang="en-GB" sz="2800" b="1" i="0" u="none" strike="noStrike" kern="1200" cap="none" spc="0" normalizeH="0" baseline="0" noProof="0">
                <a:ln>
                  <a:noFill/>
                </a:ln>
                <a:effectLst/>
                <a:uLnTx/>
                <a:uFillTx/>
                <a:latin typeface="Calibri" panose="020F0502020204030204"/>
                <a:ea typeface="+mn-ea"/>
                <a:cs typeface="+mn-cs"/>
              </a:rPr>
              <a:t> </a:t>
            </a:r>
            <a:r>
              <a:rPr lang="en-GB" sz="2800" b="1">
                <a:latin typeface="Calibri" panose="020F0502020204030204"/>
              </a:rPr>
              <a:t>Split: By</a:t>
            </a:r>
            <a:r>
              <a:rPr kumimoji="0" lang="en-GB" sz="2800" b="1" i="0" u="none" strike="noStrike" kern="1200" cap="none" spc="0" normalizeH="0" baseline="0" noProof="0">
                <a:ln>
                  <a:noFill/>
                </a:ln>
                <a:effectLst/>
                <a:uLnTx/>
                <a:uFillTx/>
                <a:latin typeface="Calibri" panose="020F0502020204030204"/>
                <a:ea typeface="+mn-ea"/>
                <a:cs typeface="+mn-cs"/>
              </a:rPr>
              <a:t> Location</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25</a:t>
            </a:fld>
            <a:endParaRPr lang="en-GB"/>
          </a:p>
        </p:txBody>
      </p:sp>
      <p:sp>
        <p:nvSpPr>
          <p:cNvPr id="6" name="TextBox 1">
            <a:extLst>
              <a:ext uri="{FF2B5EF4-FFF2-40B4-BE49-F238E27FC236}">
                <a16:creationId xmlns:a16="http://schemas.microsoft.com/office/drawing/2014/main" id="{9A3DC17E-D494-B1BB-4DDF-46577129B802}"/>
              </a:ext>
            </a:extLst>
          </p:cNvPr>
          <p:cNvSpPr txBox="1"/>
          <p:nvPr/>
        </p:nvSpPr>
        <p:spPr>
          <a:xfrm>
            <a:off x="807245" y="686202"/>
            <a:ext cx="10324437" cy="33855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1"/>
              <a:t>Average two-way weekday flow for February 2020, March 2021, March 2022, March 2023.</a:t>
            </a:r>
            <a:endParaRPr lang="en-GB" sz="1600" b="1" u="sng">
              <a:solidFill>
                <a:srgbClr val="00B050"/>
              </a:solidFill>
            </a:endParaRPr>
          </a:p>
        </p:txBody>
      </p:sp>
      <p:pic>
        <p:nvPicPr>
          <p:cNvPr id="4" name="Picture 5">
            <a:extLst>
              <a:ext uri="{FF2B5EF4-FFF2-40B4-BE49-F238E27FC236}">
                <a16:creationId xmlns:a16="http://schemas.microsoft.com/office/drawing/2014/main" id="{484E355F-E120-9358-4A62-EB283A3E1AC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816564" y="1051292"/>
            <a:ext cx="6305797" cy="389642"/>
          </a:xfrm>
          <a:prstGeom prst="rect">
            <a:avLst/>
          </a:prstGeom>
        </p:spPr>
      </p:pic>
      <p:pic>
        <p:nvPicPr>
          <p:cNvPr id="7" name="Picture 6" descr="A grid displaying 18 individual horizontal bar charts for Vivacity traffic count sites in central Cambridge. All 18 charts have four hoizontal bars, showing average weekday traffic flows for February 2020, March 2021, March 2022 and March 2023. Each bar is also split by mode of transport. Cars are the largest individual mode in all locations across all years  – but some sites are seeing the dominance of cars recede very slightly - such as Newmarket Road, Histon Road South and Cherry Hinton Road.&#10;Absolute volumes of traffic have rebounded from the low volumes mid-pandemic (March 2021), Overall, however, there has not been a significant impact on modal split at most locations - with the exceptions being sites which have had a sensor upgrade that enables vastly improved active mode counts (these are East Road, Mill Road West and Mill Road East).">
            <a:extLst>
              <a:ext uri="{FF2B5EF4-FFF2-40B4-BE49-F238E27FC236}">
                <a16:creationId xmlns:a16="http://schemas.microsoft.com/office/drawing/2014/main" id="{5534D1FC-8376-4970-6E9A-358965D6306A}"/>
              </a:ext>
            </a:extLst>
          </p:cNvPr>
          <p:cNvPicPr>
            <a:picLocks noChangeAspect="1"/>
          </p:cNvPicPr>
          <p:nvPr/>
        </p:nvPicPr>
        <p:blipFill>
          <a:blip r:embed="rId4"/>
          <a:stretch>
            <a:fillRect/>
          </a:stretch>
        </p:blipFill>
        <p:spPr>
          <a:xfrm>
            <a:off x="361950" y="1373555"/>
            <a:ext cx="11540894" cy="5414543"/>
          </a:xfrm>
          <a:prstGeom prst="rect">
            <a:avLst/>
          </a:prstGeom>
        </p:spPr>
      </p:pic>
    </p:spTree>
    <p:extLst>
      <p:ext uri="{BB962C8B-B14F-4D97-AF65-F5344CB8AC3E}">
        <p14:creationId xmlns:p14="http://schemas.microsoft.com/office/powerpoint/2010/main" val="1634251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4FA5DAE-9BBF-0173-5E61-36AD0CCDCB32}"/>
              </a:ext>
            </a:extLst>
          </p:cNvPr>
          <p:cNvPicPr>
            <a:picLocks noChangeAspect="1"/>
          </p:cNvPicPr>
          <p:nvPr/>
        </p:nvPicPr>
        <p:blipFill>
          <a:blip r:embed="rId3"/>
          <a:stretch>
            <a:fillRect/>
          </a:stretch>
        </p:blipFill>
        <p:spPr>
          <a:xfrm>
            <a:off x="2775050" y="1192186"/>
            <a:ext cx="6641899" cy="5601686"/>
          </a:xfrm>
          <a:prstGeom prst="rect">
            <a:avLst/>
          </a:prstGeom>
        </p:spPr>
      </p:pic>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effectLst/>
                <a:uLnTx/>
                <a:uFillTx/>
                <a:latin typeface="Calibri" panose="020F0502020204030204"/>
                <a:ea typeface="+mn-ea"/>
                <a:cs typeface="+mn-cs"/>
              </a:rPr>
              <a:t>Local Road Network: Recovery Map</a:t>
            </a:r>
            <a:endParaRPr kumimoji="0" lang="en-GB" sz="2800" b="1" i="0" u="none" strike="noStrike" kern="1200" cap="none" spc="0" normalizeH="0" baseline="0" noProof="0">
              <a:ln>
                <a:noFill/>
              </a:ln>
              <a:solidFill>
                <a:schemeClr val="lt1"/>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3AED0EE-615D-FF53-1FDE-9EE26D1B6F89}"/>
              </a:ext>
            </a:extLst>
          </p:cNvPr>
          <p:cNvSpPr txBox="1"/>
          <p:nvPr/>
        </p:nvSpPr>
        <p:spPr>
          <a:xfrm>
            <a:off x="233680" y="60998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solidFill>
                  <a:srgbClr val="000000"/>
                </a:solidFill>
                <a:cs typeface="Calibri"/>
              </a:rPr>
              <a:t>Cambridge motorised flows in March 2023 are 7% below pre-Covid (Feb 2020) levels. Active travel is also 7% below pre-Covid, albeit with some sites showing an increase in active travel volumes. </a:t>
            </a:r>
            <a:endParaRPr lang="en-US" dirty="0"/>
          </a:p>
        </p:txBody>
      </p:sp>
      <p:grpSp>
        <p:nvGrpSpPr>
          <p:cNvPr id="20" name="Group 19" descr="All sites combined: February 2020 to March 2023: Active travel -7%; Motorised travel -7%.">
            <a:extLst>
              <a:ext uri="{FF2B5EF4-FFF2-40B4-BE49-F238E27FC236}">
                <a16:creationId xmlns:a16="http://schemas.microsoft.com/office/drawing/2014/main" id="{0694C870-2D7F-7F98-97D1-FA3BF4F66A60}"/>
              </a:ext>
            </a:extLst>
          </p:cNvPr>
          <p:cNvGrpSpPr/>
          <p:nvPr/>
        </p:nvGrpSpPr>
        <p:grpSpPr>
          <a:xfrm>
            <a:off x="311518" y="1228059"/>
            <a:ext cx="2111946" cy="1028423"/>
            <a:chOff x="311518" y="1228059"/>
            <a:chExt cx="2111946" cy="1028423"/>
          </a:xfrm>
        </p:grpSpPr>
        <p:sp>
          <p:nvSpPr>
            <p:cNvPr id="16" name="TextBox 10">
              <a:extLst>
                <a:ext uri="{FF2B5EF4-FFF2-40B4-BE49-F238E27FC236}">
                  <a16:creationId xmlns:a16="http://schemas.microsoft.com/office/drawing/2014/main" id="{C275BCCF-3B3A-3EF4-0563-8F2F7CB542C5}"/>
                </a:ext>
                <a:ext uri="{C183D7F6-B498-43B3-948B-1728B52AA6E4}">
                  <adec:decorative xmlns:adec="http://schemas.microsoft.com/office/drawing/2017/decorative" val="1"/>
                </a:ext>
              </a:extLst>
            </p:cNvPr>
            <p:cNvSpPr txBox="1"/>
            <p:nvPr/>
          </p:nvSpPr>
          <p:spPr>
            <a:xfrm>
              <a:off x="311518" y="1228059"/>
              <a:ext cx="2111946" cy="1028423"/>
            </a:xfrm>
            <a:prstGeom prst="rect">
              <a:avLst/>
            </a:prstGeom>
            <a:solidFill>
              <a:schemeClr val="bg1"/>
            </a:solidFill>
            <a:ln w="38100">
              <a:solidFill>
                <a:schemeClr val="tx1"/>
              </a:solidFill>
            </a:ln>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1400" b="1" dirty="0">
                  <a:cs typeface="Calibri" panose="020F0502020204030204"/>
                </a:rPr>
                <a:t>All 8 Sites Combined</a:t>
              </a:r>
            </a:p>
            <a:p>
              <a:pPr>
                <a:lnSpc>
                  <a:spcPct val="150000"/>
                </a:lnSpc>
              </a:pPr>
              <a:r>
                <a:rPr lang="en-US" sz="1400" dirty="0">
                  <a:cs typeface="Calibri" panose="020F0502020204030204"/>
                </a:rPr>
                <a:t>Active Travel: </a:t>
              </a:r>
              <a:r>
                <a:rPr lang="en-US" sz="1400" b="1" dirty="0">
                  <a:solidFill>
                    <a:srgbClr val="00B050"/>
                  </a:solidFill>
                  <a:cs typeface="Calibri" panose="020F0502020204030204"/>
                </a:rPr>
                <a:t>+1%</a:t>
              </a:r>
            </a:p>
            <a:p>
              <a:pPr>
                <a:lnSpc>
                  <a:spcPct val="150000"/>
                </a:lnSpc>
              </a:pPr>
              <a:r>
                <a:rPr lang="en-GB" sz="1400" dirty="0">
                  <a:cs typeface="Calibri" panose="020F0502020204030204"/>
                </a:rPr>
                <a:t>Motorised</a:t>
              </a:r>
              <a:r>
                <a:rPr lang="en-US" sz="1400" dirty="0">
                  <a:cs typeface="Calibri" panose="020F0502020204030204"/>
                </a:rPr>
                <a:t> Travel: </a:t>
              </a:r>
              <a:r>
                <a:rPr lang="en-US" sz="1400" b="1" dirty="0">
                  <a:solidFill>
                    <a:srgbClr val="FF0000"/>
                  </a:solidFill>
                  <a:cs typeface="Calibri" panose="020F0502020204030204"/>
                </a:rPr>
                <a:t>-17%</a:t>
              </a:r>
            </a:p>
          </p:txBody>
        </p:sp>
        <p:sp>
          <p:nvSpPr>
            <p:cNvPr id="26" name="TextBox 20">
              <a:extLst>
                <a:ext uri="{FF2B5EF4-FFF2-40B4-BE49-F238E27FC236}">
                  <a16:creationId xmlns:a16="http://schemas.microsoft.com/office/drawing/2014/main" id="{329E5BA0-05F3-5513-1F88-CEAD6FD984C0}"/>
                </a:ext>
                <a:ext uri="{C183D7F6-B498-43B3-948B-1728B52AA6E4}">
                  <adec:decorative xmlns:adec="http://schemas.microsoft.com/office/drawing/2017/decorative" val="1"/>
                </a:ext>
              </a:extLst>
            </p:cNvPr>
            <p:cNvSpPr txBox="1"/>
            <p:nvPr/>
          </p:nvSpPr>
          <p:spPr>
            <a:xfrm>
              <a:off x="1398561" y="1656785"/>
              <a:ext cx="496437" cy="272415"/>
            </a:xfrm>
            <a:prstGeom prst="roundRect">
              <a:avLst/>
            </a:prstGeom>
            <a:solidFill>
              <a:srgbClr val="BDD7EE"/>
            </a:solidFill>
          </p:spPr>
          <p:txBody>
            <a:bodyPr wrap="square" lIns="91440" tIns="45720" rIns="91440" bIns="45720" rtlCol="0" anchor="t">
              <a:spAutoFit/>
            </a:bodyPr>
            <a:lstStyle>
              <a:defPPr>
                <a:defRPr lang="en-US"/>
              </a:defPPr>
              <a:lvl1pPr algn="ctr">
                <a:defRPr sz="1000" b="1"/>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-7%</a:t>
              </a:r>
            </a:p>
          </p:txBody>
        </p:sp>
        <p:sp>
          <p:nvSpPr>
            <p:cNvPr id="27" name="TextBox 21">
              <a:extLst>
                <a:ext uri="{FF2B5EF4-FFF2-40B4-BE49-F238E27FC236}">
                  <a16:creationId xmlns:a16="http://schemas.microsoft.com/office/drawing/2014/main" id="{7DC16A24-2ADE-BE1B-13AF-DEC99428E3AD}"/>
                </a:ext>
                <a:ext uri="{C183D7F6-B498-43B3-948B-1728B52AA6E4}">
                  <adec:decorative xmlns:adec="http://schemas.microsoft.com/office/drawing/2017/decorative" val="1"/>
                </a:ext>
              </a:extLst>
            </p:cNvPr>
            <p:cNvSpPr txBox="1"/>
            <p:nvPr/>
          </p:nvSpPr>
          <p:spPr>
            <a:xfrm>
              <a:off x="1693116" y="1947977"/>
              <a:ext cx="494801" cy="272415"/>
            </a:xfrm>
            <a:prstGeom prst="roundRect">
              <a:avLst/>
            </a:prstGeom>
            <a:solidFill>
              <a:srgbClr val="BDD7EE"/>
            </a:solidFill>
          </p:spPr>
          <p:txBody>
            <a:bodyPr wrap="square" lIns="91440" tIns="45720" rIns="91440" bIns="45720" rtlCol="0" anchor="t">
              <a:spAutoFit/>
            </a:bodyPr>
            <a:lstStyle>
              <a:defPPr>
                <a:defRPr lang="en-US"/>
              </a:defPPr>
              <a:lvl1pPr algn="ctr">
                <a:defRPr sz="1000" b="1"/>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-7%</a:t>
              </a:r>
            </a:p>
          </p:txBody>
        </p:sp>
      </p:grpSp>
      <p:grpSp>
        <p:nvGrpSpPr>
          <p:cNvPr id="21" name="Group 20" descr="Histon Road North: February 2020 to March 2023: Active travel +28%; Motorised travel -6%.">
            <a:extLst>
              <a:ext uri="{FF2B5EF4-FFF2-40B4-BE49-F238E27FC236}">
                <a16:creationId xmlns:a16="http://schemas.microsoft.com/office/drawing/2014/main" id="{F1CE0D18-FA05-78AB-B5F1-BE04A8E85ACD}"/>
              </a:ext>
            </a:extLst>
          </p:cNvPr>
          <p:cNvGrpSpPr/>
          <p:nvPr/>
        </p:nvGrpSpPr>
        <p:grpSpPr>
          <a:xfrm>
            <a:off x="308972" y="2323499"/>
            <a:ext cx="2111946" cy="1028423"/>
            <a:chOff x="308972" y="2323499"/>
            <a:chExt cx="2111946" cy="1028423"/>
          </a:xfrm>
        </p:grpSpPr>
        <p:sp>
          <p:nvSpPr>
            <p:cNvPr id="15" name="TextBox 9">
              <a:extLst>
                <a:ext uri="{FF2B5EF4-FFF2-40B4-BE49-F238E27FC236}">
                  <a16:creationId xmlns:a16="http://schemas.microsoft.com/office/drawing/2014/main" id="{398458A1-90BA-DC1F-B262-882EE63306D4}"/>
                </a:ext>
                <a:ext uri="{C183D7F6-B498-43B3-948B-1728B52AA6E4}">
                  <adec:decorative xmlns:adec="http://schemas.microsoft.com/office/drawing/2017/decorative" val="1"/>
                </a:ext>
              </a:extLst>
            </p:cNvPr>
            <p:cNvSpPr txBox="1"/>
            <p:nvPr/>
          </p:nvSpPr>
          <p:spPr>
            <a:xfrm>
              <a:off x="308972" y="2323499"/>
              <a:ext cx="2111946" cy="1028423"/>
            </a:xfrm>
            <a:prstGeom prst="rect">
              <a:avLst/>
            </a:prstGeom>
            <a:noFill/>
            <a:ln w="28575">
              <a:solidFill>
                <a:schemeClr val="bg1">
                  <a:lumMod val="65000"/>
                </a:schemeClr>
              </a:solidFill>
            </a:ln>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1400" b="1">
                  <a:cs typeface="Calibri" panose="020F0502020204030204"/>
                </a:rPr>
                <a:t>Histon Road (North)</a:t>
              </a:r>
            </a:p>
            <a:p>
              <a:pPr>
                <a:lnSpc>
                  <a:spcPct val="150000"/>
                </a:lnSpc>
              </a:pPr>
              <a:r>
                <a:rPr lang="en-US" sz="1400">
                  <a:cs typeface="Calibri" panose="020F0502020204030204"/>
                </a:rPr>
                <a:t>Active Travel: </a:t>
              </a:r>
              <a:r>
                <a:rPr lang="en-US" sz="1400" b="1">
                  <a:solidFill>
                    <a:srgbClr val="00B050"/>
                  </a:solidFill>
                  <a:cs typeface="Calibri" panose="020F0502020204030204"/>
                </a:rPr>
                <a:t>+73%</a:t>
              </a:r>
            </a:p>
            <a:p>
              <a:pPr>
                <a:lnSpc>
                  <a:spcPct val="150000"/>
                </a:lnSpc>
              </a:pPr>
              <a:r>
                <a:rPr lang="en-GB" sz="1400">
                  <a:cs typeface="Calibri" panose="020F0502020204030204"/>
                </a:rPr>
                <a:t>Motorised</a:t>
              </a:r>
              <a:r>
                <a:rPr lang="en-US" sz="1400">
                  <a:cs typeface="Calibri" panose="020F0502020204030204"/>
                </a:rPr>
                <a:t> Travel: </a:t>
              </a:r>
              <a:r>
                <a:rPr lang="en-US" sz="1400" b="1">
                  <a:solidFill>
                    <a:srgbClr val="FF0000"/>
                  </a:solidFill>
                  <a:cs typeface="Calibri" panose="020F0502020204030204"/>
                </a:rPr>
                <a:t>-14%</a:t>
              </a:r>
            </a:p>
          </p:txBody>
        </p:sp>
        <p:sp>
          <p:nvSpPr>
            <p:cNvPr id="28" name="TextBox 22">
              <a:extLst>
                <a:ext uri="{FF2B5EF4-FFF2-40B4-BE49-F238E27FC236}">
                  <a16:creationId xmlns:a16="http://schemas.microsoft.com/office/drawing/2014/main" id="{E440E3FE-9F4D-8C4D-1750-115DAF2BBCA7}"/>
                </a:ext>
                <a:ext uri="{C183D7F6-B498-43B3-948B-1728B52AA6E4}">
                  <adec:decorative xmlns:adec="http://schemas.microsoft.com/office/drawing/2017/decorative" val="1"/>
                </a:ext>
              </a:extLst>
            </p:cNvPr>
            <p:cNvSpPr txBox="1"/>
            <p:nvPr/>
          </p:nvSpPr>
          <p:spPr>
            <a:xfrm>
              <a:off x="1378905" y="2739315"/>
              <a:ext cx="521146" cy="272415"/>
            </a:xfrm>
            <a:prstGeom prst="roundRect">
              <a:avLst/>
            </a:prstGeom>
            <a:solidFill>
              <a:srgbClr val="FF0101"/>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00" b="1">
                  <a:solidFill>
                    <a:schemeClr val="bg1"/>
                  </a:solidFill>
                </a:rPr>
                <a:t>+28%</a:t>
              </a:r>
            </a:p>
          </p:txBody>
        </p:sp>
        <p:sp>
          <p:nvSpPr>
            <p:cNvPr id="29" name="TextBox 23">
              <a:extLst>
                <a:ext uri="{FF2B5EF4-FFF2-40B4-BE49-F238E27FC236}">
                  <a16:creationId xmlns:a16="http://schemas.microsoft.com/office/drawing/2014/main" id="{4234BDE6-758A-2E56-43F1-0869D2346DA0}"/>
                </a:ext>
                <a:ext uri="{C183D7F6-B498-43B3-948B-1728B52AA6E4}">
                  <adec:decorative xmlns:adec="http://schemas.microsoft.com/office/drawing/2017/decorative" val="1"/>
                </a:ext>
              </a:extLst>
            </p:cNvPr>
            <p:cNvSpPr txBox="1"/>
            <p:nvPr/>
          </p:nvSpPr>
          <p:spPr>
            <a:xfrm>
              <a:off x="1706708" y="3049968"/>
              <a:ext cx="506904" cy="272415"/>
            </a:xfrm>
            <a:prstGeom prst="roundRect">
              <a:avLst/>
            </a:prstGeom>
            <a:solidFill>
              <a:srgbClr val="BDD7EE"/>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00" b="1"/>
                <a:t>-6%</a:t>
              </a:r>
            </a:p>
          </p:txBody>
        </p:sp>
      </p:grpSp>
      <p:grpSp>
        <p:nvGrpSpPr>
          <p:cNvPr id="47" name="Group 46" descr="Tenison Road, February 2020 to March 2023: Active travel +1%; Motorised travel -12%.">
            <a:extLst>
              <a:ext uri="{FF2B5EF4-FFF2-40B4-BE49-F238E27FC236}">
                <a16:creationId xmlns:a16="http://schemas.microsoft.com/office/drawing/2014/main" id="{04E0FC05-A6E7-75DA-7152-1532DE2837E2}"/>
              </a:ext>
            </a:extLst>
          </p:cNvPr>
          <p:cNvGrpSpPr/>
          <p:nvPr/>
        </p:nvGrpSpPr>
        <p:grpSpPr>
          <a:xfrm>
            <a:off x="308972" y="3439906"/>
            <a:ext cx="2111946" cy="1028423"/>
            <a:chOff x="308972" y="3439906"/>
            <a:chExt cx="2111946" cy="1028423"/>
          </a:xfrm>
        </p:grpSpPr>
        <p:sp>
          <p:nvSpPr>
            <p:cNvPr id="9" name="TextBox 6">
              <a:extLst>
                <a:ext uri="{FF2B5EF4-FFF2-40B4-BE49-F238E27FC236}">
                  <a16:creationId xmlns:a16="http://schemas.microsoft.com/office/drawing/2014/main" id="{8AE59575-C3ED-5C1A-1548-DE5BDE020A4B}"/>
                </a:ext>
                <a:ext uri="{C183D7F6-B498-43B3-948B-1728B52AA6E4}">
                  <adec:decorative xmlns:adec="http://schemas.microsoft.com/office/drawing/2017/decorative" val="1"/>
                </a:ext>
              </a:extLst>
            </p:cNvPr>
            <p:cNvSpPr txBox="1"/>
            <p:nvPr/>
          </p:nvSpPr>
          <p:spPr>
            <a:xfrm>
              <a:off x="308972" y="3439906"/>
              <a:ext cx="2111946" cy="1028423"/>
            </a:xfrm>
            <a:prstGeom prst="rect">
              <a:avLst/>
            </a:prstGeom>
            <a:noFill/>
            <a:ln w="28575">
              <a:solidFill>
                <a:schemeClr val="bg1">
                  <a:lumMod val="65000"/>
                </a:schemeClr>
              </a:solidFill>
            </a:ln>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1400" b="1">
                  <a:cs typeface="Calibri"/>
                </a:rPr>
                <a:t>Tenison Road</a:t>
              </a:r>
            </a:p>
            <a:p>
              <a:pPr>
                <a:lnSpc>
                  <a:spcPct val="150000"/>
                </a:lnSpc>
              </a:pPr>
              <a:r>
                <a:rPr lang="en-US" sz="1400">
                  <a:cs typeface="Calibri" panose="020F0502020204030204"/>
                </a:rPr>
                <a:t>Active Travel: </a:t>
              </a:r>
              <a:r>
                <a:rPr lang="en-US" sz="1400" b="1">
                  <a:solidFill>
                    <a:srgbClr val="00B050"/>
                  </a:solidFill>
                  <a:cs typeface="Calibri" panose="020F0502020204030204"/>
                </a:rPr>
                <a:t>+36%</a:t>
              </a:r>
            </a:p>
            <a:p>
              <a:pPr>
                <a:lnSpc>
                  <a:spcPct val="150000"/>
                </a:lnSpc>
              </a:pPr>
              <a:r>
                <a:rPr lang="en-GB" sz="1400">
                  <a:cs typeface="Calibri" panose="020F0502020204030204"/>
                </a:rPr>
                <a:t>Motorised</a:t>
              </a:r>
              <a:r>
                <a:rPr lang="en-US" sz="1400">
                  <a:cs typeface="Calibri" panose="020F0502020204030204"/>
                </a:rPr>
                <a:t> Travel: </a:t>
              </a:r>
              <a:r>
                <a:rPr lang="en-US" sz="1400" b="1">
                  <a:solidFill>
                    <a:srgbClr val="FF0000"/>
                  </a:solidFill>
                  <a:cs typeface="Calibri" panose="020F0502020204030204"/>
                </a:rPr>
                <a:t>-17%</a:t>
              </a:r>
            </a:p>
          </p:txBody>
        </p:sp>
        <p:sp>
          <p:nvSpPr>
            <p:cNvPr id="30" name="TextBox 24">
              <a:extLst>
                <a:ext uri="{FF2B5EF4-FFF2-40B4-BE49-F238E27FC236}">
                  <a16:creationId xmlns:a16="http://schemas.microsoft.com/office/drawing/2014/main" id="{031A5AE7-D107-46C1-437E-93AF83BAD3CB}"/>
                </a:ext>
                <a:ext uri="{C183D7F6-B498-43B3-948B-1728B52AA6E4}">
                  <adec:decorative xmlns:adec="http://schemas.microsoft.com/office/drawing/2017/decorative" val="1"/>
                </a:ext>
              </a:extLst>
            </p:cNvPr>
            <p:cNvSpPr txBox="1"/>
            <p:nvPr/>
          </p:nvSpPr>
          <p:spPr>
            <a:xfrm>
              <a:off x="1387855" y="3855752"/>
              <a:ext cx="510452" cy="272415"/>
            </a:xfrm>
            <a:prstGeom prst="roundRect">
              <a:avLst/>
            </a:prstGeom>
            <a:solidFill>
              <a:schemeClr val="bg1">
                <a:lumMod val="75000"/>
              </a:schemeClr>
            </a:solidFill>
          </p:spPr>
          <p:txBody>
            <a:bodyPr wrap="square" lIns="91440" tIns="45720" rIns="91440" bIns="45720" rtlCol="0" anchor="t">
              <a:spAutoFit/>
            </a:bodyPr>
            <a:lstStyle>
              <a:defPPr>
                <a:defRPr lang="en-US"/>
              </a:defPPr>
              <a:lvl1pPr algn="ctr">
                <a:defRPr sz="1000" b="1"/>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+1%</a:t>
              </a:r>
            </a:p>
          </p:txBody>
        </p:sp>
        <p:sp>
          <p:nvSpPr>
            <p:cNvPr id="31" name="TextBox 25">
              <a:extLst>
                <a:ext uri="{FF2B5EF4-FFF2-40B4-BE49-F238E27FC236}">
                  <a16:creationId xmlns:a16="http://schemas.microsoft.com/office/drawing/2014/main" id="{EFA0C902-FDB4-E9AB-2E9D-686637A8B825}"/>
                </a:ext>
                <a:ext uri="{C183D7F6-B498-43B3-948B-1728B52AA6E4}">
                  <adec:decorative xmlns:adec="http://schemas.microsoft.com/office/drawing/2017/decorative" val="1"/>
                </a:ext>
              </a:extLst>
            </p:cNvPr>
            <p:cNvSpPr txBox="1"/>
            <p:nvPr/>
          </p:nvSpPr>
          <p:spPr>
            <a:xfrm>
              <a:off x="1685226" y="4152986"/>
              <a:ext cx="518663" cy="272415"/>
            </a:xfrm>
            <a:prstGeom prst="roundRect">
              <a:avLst/>
            </a:prstGeom>
            <a:solidFill>
              <a:srgbClr val="BDD7EE"/>
            </a:solidFill>
          </p:spPr>
          <p:txBody>
            <a:bodyPr wrap="square" lIns="91440" tIns="45720" rIns="91440" bIns="45720" rtlCol="0" anchor="t">
              <a:spAutoFit/>
            </a:bodyPr>
            <a:lstStyle>
              <a:defPPr>
                <a:defRPr lang="en-US"/>
              </a:defPPr>
              <a:lvl1pPr algn="ctr">
                <a:defRPr sz="1000" b="1"/>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-12%</a:t>
              </a:r>
            </a:p>
          </p:txBody>
        </p:sp>
      </p:grpSp>
      <p:grpSp>
        <p:nvGrpSpPr>
          <p:cNvPr id="48" name="Group 47" descr="Hills Road, February 2020 to March 2023: Active travel -35%; Motorised travel -10%.">
            <a:extLst>
              <a:ext uri="{FF2B5EF4-FFF2-40B4-BE49-F238E27FC236}">
                <a16:creationId xmlns:a16="http://schemas.microsoft.com/office/drawing/2014/main" id="{B1C91F6C-0F39-02E9-F749-A0A804892C58}"/>
              </a:ext>
            </a:extLst>
          </p:cNvPr>
          <p:cNvGrpSpPr/>
          <p:nvPr/>
        </p:nvGrpSpPr>
        <p:grpSpPr>
          <a:xfrm>
            <a:off x="307424" y="4560589"/>
            <a:ext cx="2111946" cy="1028423"/>
            <a:chOff x="307424" y="4560589"/>
            <a:chExt cx="2111946" cy="1028423"/>
          </a:xfrm>
        </p:grpSpPr>
        <p:sp>
          <p:nvSpPr>
            <p:cNvPr id="8" name="TextBox 5">
              <a:extLst>
                <a:ext uri="{FF2B5EF4-FFF2-40B4-BE49-F238E27FC236}">
                  <a16:creationId xmlns:a16="http://schemas.microsoft.com/office/drawing/2014/main" id="{BED8F7FE-0133-1F88-5886-021C3B0B2111}"/>
                </a:ext>
                <a:ext uri="{C183D7F6-B498-43B3-948B-1728B52AA6E4}">
                  <adec:decorative xmlns:adec="http://schemas.microsoft.com/office/drawing/2017/decorative" val="1"/>
                </a:ext>
              </a:extLst>
            </p:cNvPr>
            <p:cNvSpPr txBox="1"/>
            <p:nvPr/>
          </p:nvSpPr>
          <p:spPr>
            <a:xfrm>
              <a:off x="307424" y="4560589"/>
              <a:ext cx="2111946" cy="1028423"/>
            </a:xfrm>
            <a:prstGeom prst="rect">
              <a:avLst/>
            </a:prstGeom>
            <a:noFill/>
            <a:ln w="28575">
              <a:solidFill>
                <a:schemeClr val="bg1">
                  <a:lumMod val="65000"/>
                </a:schemeClr>
              </a:solidFill>
            </a:ln>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1400" b="1">
                  <a:cs typeface="Calibri" panose="020F0502020204030204"/>
                </a:rPr>
                <a:t>Hills Road</a:t>
              </a:r>
            </a:p>
            <a:p>
              <a:pPr>
                <a:lnSpc>
                  <a:spcPct val="150000"/>
                </a:lnSpc>
              </a:pPr>
              <a:r>
                <a:rPr lang="en-US" sz="1400">
                  <a:cs typeface="Calibri" panose="020F0502020204030204"/>
                </a:rPr>
                <a:t>Active Travel: </a:t>
              </a:r>
              <a:r>
                <a:rPr lang="en-US" sz="1400" b="1">
                  <a:solidFill>
                    <a:srgbClr val="FF0000"/>
                  </a:solidFill>
                  <a:cs typeface="Calibri" panose="020F0502020204030204"/>
                </a:rPr>
                <a:t>-36%</a:t>
              </a:r>
            </a:p>
            <a:p>
              <a:pPr>
                <a:lnSpc>
                  <a:spcPct val="150000"/>
                </a:lnSpc>
              </a:pPr>
              <a:r>
                <a:rPr lang="en-GB" sz="1400">
                  <a:cs typeface="Calibri" panose="020F0502020204030204"/>
                </a:rPr>
                <a:t>Motorised</a:t>
              </a:r>
              <a:r>
                <a:rPr lang="en-US" sz="1400">
                  <a:cs typeface="Calibri" panose="020F0502020204030204"/>
                </a:rPr>
                <a:t> Travel: </a:t>
              </a:r>
              <a:r>
                <a:rPr lang="en-US" sz="1400" b="1">
                  <a:solidFill>
                    <a:srgbClr val="FF0000"/>
                  </a:solidFill>
                  <a:cs typeface="Calibri" panose="020F0502020204030204"/>
                </a:rPr>
                <a:t>-7%</a:t>
              </a:r>
            </a:p>
          </p:txBody>
        </p:sp>
        <p:sp>
          <p:nvSpPr>
            <p:cNvPr id="32" name="TextBox 26">
              <a:extLst>
                <a:ext uri="{FF2B5EF4-FFF2-40B4-BE49-F238E27FC236}">
                  <a16:creationId xmlns:a16="http://schemas.microsoft.com/office/drawing/2014/main" id="{03E8488F-66C4-1BF6-559B-8D92FFF6A29F}"/>
                </a:ext>
                <a:ext uri="{C183D7F6-B498-43B3-948B-1728B52AA6E4}">
                  <adec:decorative xmlns:adec="http://schemas.microsoft.com/office/drawing/2017/decorative" val="1"/>
                </a:ext>
              </a:extLst>
            </p:cNvPr>
            <p:cNvSpPr txBox="1"/>
            <p:nvPr/>
          </p:nvSpPr>
          <p:spPr>
            <a:xfrm>
              <a:off x="1399329" y="4974636"/>
              <a:ext cx="510452" cy="272415"/>
            </a:xfrm>
            <a:prstGeom prst="roundRect">
              <a:avLst/>
            </a:prstGeom>
            <a:solidFill>
              <a:srgbClr val="203864"/>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00" b="1">
                  <a:solidFill>
                    <a:schemeClr val="bg1"/>
                  </a:solidFill>
                </a:rPr>
                <a:t>-35%</a:t>
              </a:r>
            </a:p>
          </p:txBody>
        </p:sp>
        <p:sp>
          <p:nvSpPr>
            <p:cNvPr id="33" name="TextBox 27">
              <a:extLst>
                <a:ext uri="{FF2B5EF4-FFF2-40B4-BE49-F238E27FC236}">
                  <a16:creationId xmlns:a16="http://schemas.microsoft.com/office/drawing/2014/main" id="{39EE5318-301B-6039-3EDC-E21AB2D77E23}"/>
                </a:ext>
                <a:ext uri="{C183D7F6-B498-43B3-948B-1728B52AA6E4}">
                  <adec:decorative xmlns:adec="http://schemas.microsoft.com/office/drawing/2017/decorative" val="1"/>
                </a:ext>
              </a:extLst>
            </p:cNvPr>
            <p:cNvSpPr txBox="1"/>
            <p:nvPr/>
          </p:nvSpPr>
          <p:spPr>
            <a:xfrm>
              <a:off x="1675575" y="5283629"/>
              <a:ext cx="518825" cy="272415"/>
            </a:xfrm>
            <a:prstGeom prst="roundRect">
              <a:avLst/>
            </a:prstGeom>
            <a:solidFill>
              <a:srgbClr val="BDD7EE"/>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00" b="1"/>
                <a:t>-10%</a:t>
              </a:r>
            </a:p>
          </p:txBody>
        </p:sp>
      </p:grpSp>
      <p:grpSp>
        <p:nvGrpSpPr>
          <p:cNvPr id="51" name="Group 50" descr="Cherry Hinton Road, February 2020 to March 2023: Active travel +19%; Motorised travel -16%.">
            <a:extLst>
              <a:ext uri="{FF2B5EF4-FFF2-40B4-BE49-F238E27FC236}">
                <a16:creationId xmlns:a16="http://schemas.microsoft.com/office/drawing/2014/main" id="{B0071FD1-1488-66F8-EAB5-69293A407CEB}"/>
              </a:ext>
            </a:extLst>
          </p:cNvPr>
          <p:cNvGrpSpPr/>
          <p:nvPr/>
        </p:nvGrpSpPr>
        <p:grpSpPr>
          <a:xfrm>
            <a:off x="307424" y="5649613"/>
            <a:ext cx="2111946" cy="1028423"/>
            <a:chOff x="307424" y="5649613"/>
            <a:chExt cx="2111946" cy="1028423"/>
          </a:xfrm>
        </p:grpSpPr>
        <p:sp>
          <p:nvSpPr>
            <p:cNvPr id="4" name="TextBox 2">
              <a:extLst>
                <a:ext uri="{FF2B5EF4-FFF2-40B4-BE49-F238E27FC236}">
                  <a16:creationId xmlns:a16="http://schemas.microsoft.com/office/drawing/2014/main" id="{763BA011-B8BF-517E-D38B-6F17DDA0B102}"/>
                </a:ext>
                <a:ext uri="{C183D7F6-B498-43B3-948B-1728B52AA6E4}">
                  <adec:decorative xmlns:adec="http://schemas.microsoft.com/office/drawing/2017/decorative" val="1"/>
                </a:ext>
              </a:extLst>
            </p:cNvPr>
            <p:cNvSpPr txBox="1"/>
            <p:nvPr/>
          </p:nvSpPr>
          <p:spPr>
            <a:xfrm>
              <a:off x="307424" y="5649613"/>
              <a:ext cx="2111946" cy="1028423"/>
            </a:xfrm>
            <a:prstGeom prst="rect">
              <a:avLst/>
            </a:prstGeom>
            <a:noFill/>
            <a:ln w="28575">
              <a:solidFill>
                <a:schemeClr val="bg1">
                  <a:lumMod val="65000"/>
                </a:schemeClr>
              </a:solidFill>
            </a:ln>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1400" b="1">
                  <a:cs typeface="Calibri" panose="020F0502020204030204"/>
                </a:rPr>
                <a:t>Cherry Hinton Road</a:t>
              </a:r>
            </a:p>
            <a:p>
              <a:pPr>
                <a:lnSpc>
                  <a:spcPct val="150000"/>
                </a:lnSpc>
              </a:pPr>
              <a:r>
                <a:rPr lang="en-US" sz="1400">
                  <a:cs typeface="Calibri" panose="020F0502020204030204"/>
                </a:rPr>
                <a:t>Active Travel: </a:t>
              </a:r>
              <a:r>
                <a:rPr lang="en-US" sz="1400" b="1">
                  <a:solidFill>
                    <a:srgbClr val="00B050"/>
                  </a:solidFill>
                  <a:cs typeface="Calibri" panose="020F0502020204030204"/>
                </a:rPr>
                <a:t>+43%</a:t>
              </a:r>
            </a:p>
            <a:p>
              <a:pPr>
                <a:lnSpc>
                  <a:spcPct val="150000"/>
                </a:lnSpc>
              </a:pPr>
              <a:r>
                <a:rPr lang="en-GB" sz="1400">
                  <a:cs typeface="Calibri" panose="020F0502020204030204"/>
                </a:rPr>
                <a:t>Motorised</a:t>
              </a:r>
              <a:r>
                <a:rPr lang="en-US" sz="1400">
                  <a:cs typeface="Calibri" panose="020F0502020204030204"/>
                </a:rPr>
                <a:t> Travel: </a:t>
              </a:r>
              <a:r>
                <a:rPr lang="en-US" sz="1400" b="1">
                  <a:solidFill>
                    <a:srgbClr val="FF0000"/>
                  </a:solidFill>
                  <a:cs typeface="Calibri" panose="020F0502020204030204"/>
                </a:rPr>
                <a:t>-17%</a:t>
              </a:r>
            </a:p>
          </p:txBody>
        </p:sp>
        <p:sp>
          <p:nvSpPr>
            <p:cNvPr id="34" name="TextBox 28">
              <a:extLst>
                <a:ext uri="{FF2B5EF4-FFF2-40B4-BE49-F238E27FC236}">
                  <a16:creationId xmlns:a16="http://schemas.microsoft.com/office/drawing/2014/main" id="{812D72E1-0554-077E-30C7-2F8E0F5BC7E7}"/>
                </a:ext>
                <a:ext uri="{C183D7F6-B498-43B3-948B-1728B52AA6E4}">
                  <adec:decorative xmlns:adec="http://schemas.microsoft.com/office/drawing/2017/decorative" val="1"/>
                </a:ext>
              </a:extLst>
            </p:cNvPr>
            <p:cNvSpPr txBox="1"/>
            <p:nvPr/>
          </p:nvSpPr>
          <p:spPr>
            <a:xfrm>
              <a:off x="1395024" y="6064186"/>
              <a:ext cx="510452" cy="272415"/>
            </a:xfrm>
            <a:prstGeom prst="roundRect">
              <a:avLst/>
            </a:prstGeom>
            <a:solidFill>
              <a:srgbClr val="FF0101"/>
            </a:solidFill>
          </p:spPr>
          <p:txBody>
            <a:bodyPr wrap="square" lIns="91440" tIns="45720" rIns="91440" bIns="45720" rtlCol="0" anchor="t">
              <a:spAutoFit/>
            </a:bodyPr>
            <a:lstStyle>
              <a:defPPr>
                <a:defRPr lang="en-US"/>
              </a:defPPr>
              <a:lvl1pPr algn="ctr">
                <a:defRPr sz="10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+19%</a:t>
              </a:r>
            </a:p>
          </p:txBody>
        </p:sp>
        <p:sp>
          <p:nvSpPr>
            <p:cNvPr id="35" name="TextBox 29">
              <a:extLst>
                <a:ext uri="{FF2B5EF4-FFF2-40B4-BE49-F238E27FC236}">
                  <a16:creationId xmlns:a16="http://schemas.microsoft.com/office/drawing/2014/main" id="{3294B9B0-62FB-6A04-41D5-9419B801B058}"/>
                </a:ext>
                <a:ext uri="{C183D7F6-B498-43B3-948B-1728B52AA6E4}">
                  <adec:decorative xmlns:adec="http://schemas.microsoft.com/office/drawing/2017/decorative" val="1"/>
                </a:ext>
              </a:extLst>
            </p:cNvPr>
            <p:cNvSpPr txBox="1"/>
            <p:nvPr/>
          </p:nvSpPr>
          <p:spPr>
            <a:xfrm>
              <a:off x="1703160" y="6369043"/>
              <a:ext cx="510452" cy="272415"/>
            </a:xfrm>
            <a:prstGeom prst="roundRect">
              <a:avLst/>
            </a:prstGeom>
            <a:solidFill>
              <a:srgbClr val="5B9BD5"/>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00" b="1"/>
                <a:t>-16%</a:t>
              </a:r>
            </a:p>
          </p:txBody>
        </p:sp>
      </p:grpSp>
      <p:grpSp>
        <p:nvGrpSpPr>
          <p:cNvPr id="52" name="Group 51" descr="Coldham's Lane, February 2020 to March 2023: Active travel +5%; Motorised travel -1%.">
            <a:extLst>
              <a:ext uri="{FF2B5EF4-FFF2-40B4-BE49-F238E27FC236}">
                <a16:creationId xmlns:a16="http://schemas.microsoft.com/office/drawing/2014/main" id="{9DEF6B2F-E845-C1D0-F46E-F45DCD169888}"/>
              </a:ext>
            </a:extLst>
          </p:cNvPr>
          <p:cNvGrpSpPr/>
          <p:nvPr/>
        </p:nvGrpSpPr>
        <p:grpSpPr>
          <a:xfrm>
            <a:off x="9701442" y="1389193"/>
            <a:ext cx="2111946" cy="1028423"/>
            <a:chOff x="9612174" y="2336676"/>
            <a:chExt cx="2111946" cy="1028423"/>
          </a:xfrm>
        </p:grpSpPr>
        <p:sp>
          <p:nvSpPr>
            <p:cNvPr id="10" name="TextBox 7">
              <a:extLst>
                <a:ext uri="{FF2B5EF4-FFF2-40B4-BE49-F238E27FC236}">
                  <a16:creationId xmlns:a16="http://schemas.microsoft.com/office/drawing/2014/main" id="{9B8657DD-CF1A-3E7C-8769-52C4A5CCAB2D}"/>
                </a:ext>
                <a:ext uri="{C183D7F6-B498-43B3-948B-1728B52AA6E4}">
                  <adec:decorative xmlns:adec="http://schemas.microsoft.com/office/drawing/2017/decorative" val="1"/>
                </a:ext>
              </a:extLst>
            </p:cNvPr>
            <p:cNvSpPr txBox="1"/>
            <p:nvPr/>
          </p:nvSpPr>
          <p:spPr>
            <a:xfrm>
              <a:off x="9612174" y="2336676"/>
              <a:ext cx="2111946" cy="1028423"/>
            </a:xfrm>
            <a:prstGeom prst="rect">
              <a:avLst/>
            </a:prstGeom>
            <a:noFill/>
            <a:ln w="28575">
              <a:solidFill>
                <a:schemeClr val="bg1">
                  <a:lumMod val="65000"/>
                </a:schemeClr>
              </a:solidFill>
            </a:ln>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1400" b="1" dirty="0">
                  <a:cs typeface="Calibri" panose="020F0502020204030204"/>
                </a:rPr>
                <a:t>Coldham's Lane</a:t>
              </a:r>
            </a:p>
            <a:p>
              <a:pPr>
                <a:lnSpc>
                  <a:spcPct val="150000"/>
                </a:lnSpc>
              </a:pPr>
              <a:r>
                <a:rPr lang="en-US" sz="1400" dirty="0">
                  <a:cs typeface="Calibri" panose="020F0502020204030204"/>
                </a:rPr>
                <a:t>Active Travel: </a:t>
              </a:r>
              <a:r>
                <a:rPr lang="en-US" sz="1400" b="1" dirty="0">
                  <a:solidFill>
                    <a:srgbClr val="00B050"/>
                  </a:solidFill>
                  <a:cs typeface="Calibri" panose="020F0502020204030204"/>
                </a:rPr>
                <a:t>+21%</a:t>
              </a:r>
            </a:p>
            <a:p>
              <a:pPr>
                <a:lnSpc>
                  <a:spcPct val="150000"/>
                </a:lnSpc>
              </a:pPr>
              <a:r>
                <a:rPr lang="en-GB" sz="1400" dirty="0">
                  <a:cs typeface="Calibri" panose="020F0502020204030204"/>
                </a:rPr>
                <a:t>Motorised</a:t>
              </a:r>
              <a:r>
                <a:rPr lang="en-US" sz="1400" dirty="0">
                  <a:cs typeface="Calibri" panose="020F0502020204030204"/>
                </a:rPr>
                <a:t> Travel: </a:t>
              </a:r>
              <a:r>
                <a:rPr lang="en-US" sz="1400" b="1" dirty="0">
                  <a:solidFill>
                    <a:srgbClr val="FF0000"/>
                  </a:solidFill>
                  <a:cs typeface="Calibri" panose="020F0502020204030204"/>
                </a:rPr>
                <a:t>-44%</a:t>
              </a:r>
            </a:p>
          </p:txBody>
        </p:sp>
        <p:sp>
          <p:nvSpPr>
            <p:cNvPr id="38" name="TextBox 32">
              <a:extLst>
                <a:ext uri="{FF2B5EF4-FFF2-40B4-BE49-F238E27FC236}">
                  <a16:creationId xmlns:a16="http://schemas.microsoft.com/office/drawing/2014/main" id="{3D82BAAE-A78C-2200-B4DA-E38A7663CD06}"/>
                </a:ext>
                <a:ext uri="{C183D7F6-B498-43B3-948B-1728B52AA6E4}">
                  <adec:decorative xmlns:adec="http://schemas.microsoft.com/office/drawing/2017/decorative" val="1"/>
                </a:ext>
              </a:extLst>
            </p:cNvPr>
            <p:cNvSpPr txBox="1"/>
            <p:nvPr/>
          </p:nvSpPr>
          <p:spPr>
            <a:xfrm>
              <a:off x="10699445" y="2731874"/>
              <a:ext cx="510452" cy="272415"/>
            </a:xfrm>
            <a:prstGeom prst="roundRect">
              <a:avLst/>
            </a:prstGeom>
            <a:solidFill>
              <a:schemeClr val="bg1">
                <a:lumMod val="75000"/>
              </a:schemeClr>
            </a:solidFill>
          </p:spPr>
          <p:txBody>
            <a:bodyPr wrap="square" lIns="91440" tIns="45720" rIns="91440" bIns="45720" rtlCol="0" anchor="t">
              <a:spAutoFit/>
            </a:bodyPr>
            <a:lstStyle>
              <a:defPPr>
                <a:defRPr lang="en-US"/>
              </a:defPPr>
              <a:lvl1pPr algn="ctr">
                <a:defRPr sz="1000" b="1"/>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+5%</a:t>
              </a:r>
            </a:p>
          </p:txBody>
        </p:sp>
        <p:sp>
          <p:nvSpPr>
            <p:cNvPr id="39" name="TextBox 33">
              <a:extLst>
                <a:ext uri="{FF2B5EF4-FFF2-40B4-BE49-F238E27FC236}">
                  <a16:creationId xmlns:a16="http://schemas.microsoft.com/office/drawing/2014/main" id="{F9477720-1A63-AA89-CD5E-89219EEEA5A2}"/>
                </a:ext>
                <a:ext uri="{C183D7F6-B498-43B3-948B-1728B52AA6E4}">
                  <adec:decorative xmlns:adec="http://schemas.microsoft.com/office/drawing/2017/decorative" val="1"/>
                </a:ext>
              </a:extLst>
            </p:cNvPr>
            <p:cNvSpPr txBox="1"/>
            <p:nvPr/>
          </p:nvSpPr>
          <p:spPr>
            <a:xfrm>
              <a:off x="10991746" y="3049177"/>
              <a:ext cx="501085" cy="272415"/>
            </a:xfrm>
            <a:prstGeom prst="roundRect">
              <a:avLst/>
            </a:prstGeom>
            <a:solidFill>
              <a:schemeClr val="bg1">
                <a:lumMod val="75000"/>
              </a:schemeClr>
            </a:solidFill>
          </p:spPr>
          <p:txBody>
            <a:bodyPr wrap="square" lIns="91440" tIns="45720" rIns="91440" bIns="45720" rtlCol="0" anchor="t">
              <a:spAutoFit/>
            </a:bodyPr>
            <a:lstStyle>
              <a:defPPr>
                <a:defRPr lang="en-US"/>
              </a:defPPr>
              <a:lvl1pPr algn="ctr">
                <a:defRPr sz="1000" b="1"/>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-1%</a:t>
              </a:r>
            </a:p>
          </p:txBody>
        </p:sp>
      </p:grpSp>
      <p:grpSp>
        <p:nvGrpSpPr>
          <p:cNvPr id="53" name="Group 52" descr="Station Road, February 2020 to March 2023: Active travel +3%; Motorised travel -9%.">
            <a:extLst>
              <a:ext uri="{FF2B5EF4-FFF2-40B4-BE49-F238E27FC236}">
                <a16:creationId xmlns:a16="http://schemas.microsoft.com/office/drawing/2014/main" id="{F51401EB-14F9-C21D-BE46-CB032268E01C}"/>
              </a:ext>
            </a:extLst>
          </p:cNvPr>
          <p:cNvGrpSpPr/>
          <p:nvPr/>
        </p:nvGrpSpPr>
        <p:grpSpPr>
          <a:xfrm>
            <a:off x="9701442" y="2813638"/>
            <a:ext cx="2111946" cy="1028423"/>
            <a:chOff x="9612174" y="3458208"/>
            <a:chExt cx="2111946" cy="1028423"/>
          </a:xfrm>
        </p:grpSpPr>
        <p:sp>
          <p:nvSpPr>
            <p:cNvPr id="6" name="TextBox 3">
              <a:extLst>
                <a:ext uri="{FF2B5EF4-FFF2-40B4-BE49-F238E27FC236}">
                  <a16:creationId xmlns:a16="http://schemas.microsoft.com/office/drawing/2014/main" id="{B4FB59E7-1DA7-AA9E-9A20-BDE3F74B22DB}"/>
                </a:ext>
                <a:ext uri="{C183D7F6-B498-43B3-948B-1728B52AA6E4}">
                  <adec:decorative xmlns:adec="http://schemas.microsoft.com/office/drawing/2017/decorative" val="1"/>
                </a:ext>
              </a:extLst>
            </p:cNvPr>
            <p:cNvSpPr txBox="1"/>
            <p:nvPr/>
          </p:nvSpPr>
          <p:spPr>
            <a:xfrm>
              <a:off x="9612174" y="3458208"/>
              <a:ext cx="2111946" cy="1028423"/>
            </a:xfrm>
            <a:prstGeom prst="rect">
              <a:avLst/>
            </a:prstGeom>
            <a:noFill/>
            <a:ln w="28575">
              <a:solidFill>
                <a:schemeClr val="bg1">
                  <a:lumMod val="65000"/>
                </a:schemeClr>
              </a:solidFill>
            </a:ln>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1400" b="1">
                  <a:cs typeface="Calibri" panose="020F0502020204030204"/>
                </a:rPr>
                <a:t>Station Road</a:t>
              </a:r>
            </a:p>
            <a:p>
              <a:pPr>
                <a:lnSpc>
                  <a:spcPct val="150000"/>
                </a:lnSpc>
              </a:pPr>
              <a:r>
                <a:rPr lang="en-US" sz="1400">
                  <a:cs typeface="Calibri" panose="020F0502020204030204"/>
                </a:rPr>
                <a:t>Active Travel: </a:t>
              </a:r>
              <a:r>
                <a:rPr lang="en-US" sz="1400" b="1">
                  <a:solidFill>
                    <a:srgbClr val="00B050"/>
                  </a:solidFill>
                  <a:cs typeface="Calibri" panose="020F0502020204030204"/>
                </a:rPr>
                <a:t>+2%</a:t>
              </a:r>
            </a:p>
            <a:p>
              <a:pPr>
                <a:lnSpc>
                  <a:spcPct val="150000"/>
                </a:lnSpc>
              </a:pPr>
              <a:r>
                <a:rPr lang="en-GB" sz="1400">
                  <a:cs typeface="Calibri" panose="020F0502020204030204"/>
                </a:rPr>
                <a:t>Motorised</a:t>
              </a:r>
              <a:r>
                <a:rPr lang="en-US" sz="1400">
                  <a:cs typeface="Calibri" panose="020F0502020204030204"/>
                </a:rPr>
                <a:t> Travel: </a:t>
              </a:r>
              <a:r>
                <a:rPr lang="en-US" sz="1400" b="1">
                  <a:solidFill>
                    <a:srgbClr val="FF0000"/>
                  </a:solidFill>
                  <a:cs typeface="Calibri" panose="020F0502020204030204"/>
                </a:rPr>
                <a:t>-10%</a:t>
              </a:r>
            </a:p>
          </p:txBody>
        </p:sp>
        <p:sp>
          <p:nvSpPr>
            <p:cNvPr id="40" name="TextBox 34">
              <a:extLst>
                <a:ext uri="{FF2B5EF4-FFF2-40B4-BE49-F238E27FC236}">
                  <a16:creationId xmlns:a16="http://schemas.microsoft.com/office/drawing/2014/main" id="{F22BB5AB-E954-302E-53BB-9B88428C5A01}"/>
                </a:ext>
                <a:ext uri="{C183D7F6-B498-43B3-948B-1728B52AA6E4}">
                  <adec:decorative xmlns:adec="http://schemas.microsoft.com/office/drawing/2017/decorative" val="1"/>
                </a:ext>
              </a:extLst>
            </p:cNvPr>
            <p:cNvSpPr txBox="1"/>
            <p:nvPr/>
          </p:nvSpPr>
          <p:spPr>
            <a:xfrm>
              <a:off x="10677513" y="3852684"/>
              <a:ext cx="510452" cy="272415"/>
            </a:xfrm>
            <a:prstGeom prst="roundRect">
              <a:avLst/>
            </a:prstGeom>
            <a:solidFill>
              <a:schemeClr val="bg1">
                <a:lumMod val="75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00" b="1"/>
                <a:t>+3%</a:t>
              </a:r>
            </a:p>
          </p:txBody>
        </p:sp>
        <p:sp>
          <p:nvSpPr>
            <p:cNvPr id="41" name="TextBox 35">
              <a:extLst>
                <a:ext uri="{FF2B5EF4-FFF2-40B4-BE49-F238E27FC236}">
                  <a16:creationId xmlns:a16="http://schemas.microsoft.com/office/drawing/2014/main" id="{38E18892-ED70-21AE-5D38-D19ED695FD2D}"/>
                </a:ext>
                <a:ext uri="{C183D7F6-B498-43B3-948B-1728B52AA6E4}">
                  <adec:decorative xmlns:adec="http://schemas.microsoft.com/office/drawing/2017/decorative" val="1"/>
                </a:ext>
              </a:extLst>
            </p:cNvPr>
            <p:cNvSpPr txBox="1"/>
            <p:nvPr/>
          </p:nvSpPr>
          <p:spPr>
            <a:xfrm>
              <a:off x="10989496" y="4159778"/>
              <a:ext cx="505586" cy="272415"/>
            </a:xfrm>
            <a:prstGeom prst="roundRect">
              <a:avLst/>
            </a:prstGeom>
            <a:solidFill>
              <a:srgbClr val="BDD7EE"/>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00" b="1"/>
                <a:t>-9%</a:t>
              </a:r>
            </a:p>
          </p:txBody>
        </p:sp>
      </p:grpSp>
      <p:grpSp>
        <p:nvGrpSpPr>
          <p:cNvPr id="54" name="Group 53" descr="Perne Road, February 2020 to March 2023: Active travel +28%; Motorised travel 0%.">
            <a:extLst>
              <a:ext uri="{FF2B5EF4-FFF2-40B4-BE49-F238E27FC236}">
                <a16:creationId xmlns:a16="http://schemas.microsoft.com/office/drawing/2014/main" id="{BE880C72-9155-7D9C-D1BB-EB1CB3449A55}"/>
              </a:ext>
            </a:extLst>
          </p:cNvPr>
          <p:cNvGrpSpPr/>
          <p:nvPr/>
        </p:nvGrpSpPr>
        <p:grpSpPr>
          <a:xfrm>
            <a:off x="9701442" y="4238083"/>
            <a:ext cx="2111946" cy="1028423"/>
            <a:chOff x="9612174" y="4553911"/>
            <a:chExt cx="2111946" cy="1028423"/>
          </a:xfrm>
        </p:grpSpPr>
        <p:sp>
          <p:nvSpPr>
            <p:cNvPr id="12" name="TextBox 8">
              <a:extLst>
                <a:ext uri="{FF2B5EF4-FFF2-40B4-BE49-F238E27FC236}">
                  <a16:creationId xmlns:a16="http://schemas.microsoft.com/office/drawing/2014/main" id="{B457EA2F-DA68-89A6-DE96-7FACC8296C82}"/>
                </a:ext>
                <a:ext uri="{C183D7F6-B498-43B3-948B-1728B52AA6E4}">
                  <adec:decorative xmlns:adec="http://schemas.microsoft.com/office/drawing/2017/decorative" val="1"/>
                </a:ext>
              </a:extLst>
            </p:cNvPr>
            <p:cNvSpPr txBox="1"/>
            <p:nvPr/>
          </p:nvSpPr>
          <p:spPr>
            <a:xfrm>
              <a:off x="9612174" y="4553911"/>
              <a:ext cx="2111946" cy="1028423"/>
            </a:xfrm>
            <a:prstGeom prst="rect">
              <a:avLst/>
            </a:prstGeom>
            <a:noFill/>
            <a:ln w="28575">
              <a:solidFill>
                <a:schemeClr val="bg1">
                  <a:lumMod val="65000"/>
                </a:schemeClr>
              </a:solidFill>
            </a:ln>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1400" b="1">
                  <a:cs typeface="Calibri" panose="020F0502020204030204"/>
                </a:rPr>
                <a:t>Perne Road</a:t>
              </a:r>
            </a:p>
            <a:p>
              <a:pPr>
                <a:lnSpc>
                  <a:spcPct val="150000"/>
                </a:lnSpc>
              </a:pPr>
              <a:r>
                <a:rPr lang="en-US" sz="1400">
                  <a:cs typeface="Calibri" panose="020F0502020204030204"/>
                </a:rPr>
                <a:t>Active Travel: </a:t>
              </a:r>
              <a:r>
                <a:rPr lang="en-US" sz="1400" b="1">
                  <a:solidFill>
                    <a:srgbClr val="00B050"/>
                  </a:solidFill>
                  <a:cs typeface="Calibri" panose="020F0502020204030204"/>
                </a:rPr>
                <a:t>+11%</a:t>
              </a:r>
            </a:p>
            <a:p>
              <a:pPr>
                <a:lnSpc>
                  <a:spcPct val="150000"/>
                </a:lnSpc>
              </a:pPr>
              <a:r>
                <a:rPr lang="en-GB" sz="1400">
                  <a:cs typeface="Calibri" panose="020F0502020204030204"/>
                </a:rPr>
                <a:t>Motorised</a:t>
              </a:r>
              <a:r>
                <a:rPr lang="en-US" sz="1400">
                  <a:cs typeface="Calibri" panose="020F0502020204030204"/>
                </a:rPr>
                <a:t> Travel: </a:t>
              </a:r>
              <a:r>
                <a:rPr lang="en-US" sz="1400" b="1">
                  <a:solidFill>
                    <a:srgbClr val="FF0000"/>
                  </a:solidFill>
                  <a:cs typeface="Calibri" panose="020F0502020204030204"/>
                </a:rPr>
                <a:t>-20%</a:t>
              </a:r>
            </a:p>
          </p:txBody>
        </p:sp>
        <p:sp>
          <p:nvSpPr>
            <p:cNvPr id="42" name="TextBox 36">
              <a:extLst>
                <a:ext uri="{FF2B5EF4-FFF2-40B4-BE49-F238E27FC236}">
                  <a16:creationId xmlns:a16="http://schemas.microsoft.com/office/drawing/2014/main" id="{D07CB596-0D4F-388D-D7D5-4E8124078725}"/>
                </a:ext>
                <a:ext uri="{C183D7F6-B498-43B3-948B-1728B52AA6E4}">
                  <adec:decorative xmlns:adec="http://schemas.microsoft.com/office/drawing/2017/decorative" val="1"/>
                </a:ext>
              </a:extLst>
            </p:cNvPr>
            <p:cNvSpPr txBox="1"/>
            <p:nvPr/>
          </p:nvSpPr>
          <p:spPr>
            <a:xfrm>
              <a:off x="10675564" y="4921974"/>
              <a:ext cx="510452" cy="272415"/>
            </a:xfrm>
            <a:prstGeom prst="roundRect">
              <a:avLst/>
            </a:prstGeom>
            <a:solidFill>
              <a:srgbClr val="FF0101"/>
            </a:solidFill>
          </p:spPr>
          <p:txBody>
            <a:bodyPr wrap="square" lIns="91440" tIns="45720" rIns="91440" bIns="45720" rtlCol="0" anchor="t">
              <a:spAutoFit/>
            </a:bodyPr>
            <a:lstStyle>
              <a:defPPr>
                <a:defRPr lang="en-US"/>
              </a:defPPr>
              <a:lvl1pPr algn="ctr">
                <a:defRPr sz="10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+28%</a:t>
              </a:r>
            </a:p>
          </p:txBody>
        </p:sp>
        <p:sp>
          <p:nvSpPr>
            <p:cNvPr id="43" name="TextBox 37">
              <a:extLst>
                <a:ext uri="{FF2B5EF4-FFF2-40B4-BE49-F238E27FC236}">
                  <a16:creationId xmlns:a16="http://schemas.microsoft.com/office/drawing/2014/main" id="{5C0D6542-EBDA-0550-738A-FC6D5366A1BD}"/>
                </a:ext>
                <a:ext uri="{C183D7F6-B498-43B3-948B-1728B52AA6E4}">
                  <adec:decorative xmlns:adec="http://schemas.microsoft.com/office/drawing/2017/decorative" val="1"/>
                </a:ext>
              </a:extLst>
            </p:cNvPr>
            <p:cNvSpPr txBox="1"/>
            <p:nvPr/>
          </p:nvSpPr>
          <p:spPr>
            <a:xfrm>
              <a:off x="10983153" y="5234266"/>
              <a:ext cx="510451" cy="272415"/>
            </a:xfrm>
            <a:prstGeom prst="roundRect">
              <a:avLst/>
            </a:prstGeom>
            <a:solidFill>
              <a:schemeClr val="bg1">
                <a:lumMod val="75000"/>
              </a:schemeClr>
            </a:solidFill>
          </p:spPr>
          <p:txBody>
            <a:bodyPr wrap="square" lIns="91440" tIns="45720" rIns="91440" bIns="45720" rtlCol="0" anchor="t">
              <a:spAutoFit/>
            </a:bodyPr>
            <a:lstStyle>
              <a:defPPr>
                <a:defRPr lang="en-US"/>
              </a:defPPr>
              <a:lvl1pPr algn="ctr">
                <a:defRPr sz="1000" b="1"/>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0%</a:t>
              </a:r>
            </a:p>
          </p:txBody>
        </p:sp>
      </p:grpSp>
      <p:grpSp>
        <p:nvGrpSpPr>
          <p:cNvPr id="55" name="Group 54" descr="Coleridge Road, February 2020 to March 2023: Active travel -30%; Motorised travel -17%.">
            <a:extLst>
              <a:ext uri="{FF2B5EF4-FFF2-40B4-BE49-F238E27FC236}">
                <a16:creationId xmlns:a16="http://schemas.microsoft.com/office/drawing/2014/main" id="{C219BEDA-F028-0F4E-833E-903FFB51352D}"/>
              </a:ext>
            </a:extLst>
          </p:cNvPr>
          <p:cNvGrpSpPr/>
          <p:nvPr/>
        </p:nvGrpSpPr>
        <p:grpSpPr>
          <a:xfrm>
            <a:off x="9701442" y="5662528"/>
            <a:ext cx="2111946" cy="1028423"/>
            <a:chOff x="9609506" y="5662528"/>
            <a:chExt cx="2111946" cy="1028423"/>
          </a:xfrm>
        </p:grpSpPr>
        <p:sp>
          <p:nvSpPr>
            <p:cNvPr id="7" name="TextBox 4">
              <a:extLst>
                <a:ext uri="{FF2B5EF4-FFF2-40B4-BE49-F238E27FC236}">
                  <a16:creationId xmlns:a16="http://schemas.microsoft.com/office/drawing/2014/main" id="{2A6E7DE6-70A1-9A51-40AC-E831E05C9677}"/>
                </a:ext>
                <a:ext uri="{C183D7F6-B498-43B3-948B-1728B52AA6E4}">
                  <adec:decorative xmlns:adec="http://schemas.microsoft.com/office/drawing/2017/decorative" val="1"/>
                </a:ext>
              </a:extLst>
            </p:cNvPr>
            <p:cNvSpPr txBox="1"/>
            <p:nvPr/>
          </p:nvSpPr>
          <p:spPr>
            <a:xfrm>
              <a:off x="9609506" y="5662528"/>
              <a:ext cx="2111946" cy="1028423"/>
            </a:xfrm>
            <a:prstGeom prst="rect">
              <a:avLst/>
            </a:prstGeom>
            <a:noFill/>
            <a:ln w="28575">
              <a:solidFill>
                <a:schemeClr val="bg1">
                  <a:lumMod val="65000"/>
                </a:schemeClr>
              </a:solidFill>
            </a:ln>
          </p:spPr>
          <p:txBody>
            <a:bodyPr rot="0" spcFirstLastPara="0" vert="horz" wrap="square" lIns="91440" tIns="45720" rIns="91440" bIns="4572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1400" b="1">
                  <a:cs typeface="Calibri" panose="020F0502020204030204"/>
                </a:rPr>
                <a:t>Coleridge Road</a:t>
              </a:r>
            </a:p>
            <a:p>
              <a:pPr>
                <a:lnSpc>
                  <a:spcPct val="150000"/>
                </a:lnSpc>
              </a:pPr>
              <a:r>
                <a:rPr lang="en-US" sz="1400">
                  <a:cs typeface="Calibri" panose="020F0502020204030204"/>
                </a:rPr>
                <a:t>Active Travel: </a:t>
              </a:r>
              <a:r>
                <a:rPr lang="en-US" sz="1400" b="1">
                  <a:solidFill>
                    <a:srgbClr val="FF0000"/>
                  </a:solidFill>
                  <a:cs typeface="Calibri" panose="020F0502020204030204"/>
                </a:rPr>
                <a:t>-31%</a:t>
              </a:r>
            </a:p>
            <a:p>
              <a:pPr>
                <a:lnSpc>
                  <a:spcPct val="150000"/>
                </a:lnSpc>
              </a:pPr>
              <a:r>
                <a:rPr lang="en-GB" sz="1400">
                  <a:cs typeface="Calibri" panose="020F0502020204030204"/>
                </a:rPr>
                <a:t>Motorised</a:t>
              </a:r>
              <a:r>
                <a:rPr lang="en-US" sz="1400">
                  <a:cs typeface="Calibri" panose="020F0502020204030204"/>
                </a:rPr>
                <a:t> Travel: </a:t>
              </a:r>
              <a:r>
                <a:rPr lang="en-US" sz="1400" b="1">
                  <a:solidFill>
                    <a:srgbClr val="FF0000"/>
                  </a:solidFill>
                  <a:cs typeface="Calibri" panose="020F0502020204030204"/>
                </a:rPr>
                <a:t>-19%</a:t>
              </a:r>
            </a:p>
          </p:txBody>
        </p:sp>
        <p:sp>
          <p:nvSpPr>
            <p:cNvPr id="44" name="TextBox 38">
              <a:extLst>
                <a:ext uri="{FF2B5EF4-FFF2-40B4-BE49-F238E27FC236}">
                  <a16:creationId xmlns:a16="http://schemas.microsoft.com/office/drawing/2014/main" id="{0F69F854-15D9-BE3F-A99A-CA3C3361F585}"/>
                </a:ext>
                <a:ext uri="{C183D7F6-B498-43B3-948B-1728B52AA6E4}">
                  <adec:decorative xmlns:adec="http://schemas.microsoft.com/office/drawing/2017/decorative" val="1"/>
                </a:ext>
              </a:extLst>
            </p:cNvPr>
            <p:cNvSpPr txBox="1"/>
            <p:nvPr/>
          </p:nvSpPr>
          <p:spPr>
            <a:xfrm>
              <a:off x="10700343" y="6056191"/>
              <a:ext cx="510452" cy="272415"/>
            </a:xfrm>
            <a:prstGeom prst="roundRect">
              <a:avLst/>
            </a:prstGeom>
            <a:solidFill>
              <a:srgbClr val="203764"/>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00" b="1">
                  <a:solidFill>
                    <a:schemeClr val="bg1"/>
                  </a:solidFill>
                </a:rPr>
                <a:t>-30%</a:t>
              </a:r>
            </a:p>
          </p:txBody>
        </p:sp>
        <p:sp>
          <p:nvSpPr>
            <p:cNvPr id="45" name="TextBox 39">
              <a:extLst>
                <a:ext uri="{FF2B5EF4-FFF2-40B4-BE49-F238E27FC236}">
                  <a16:creationId xmlns:a16="http://schemas.microsoft.com/office/drawing/2014/main" id="{91A39C82-0A52-022E-2655-2EC7CA77DECA}"/>
                </a:ext>
                <a:ext uri="{C183D7F6-B498-43B3-948B-1728B52AA6E4}">
                  <adec:decorative xmlns:adec="http://schemas.microsoft.com/office/drawing/2017/decorative" val="1"/>
                </a:ext>
              </a:extLst>
            </p:cNvPr>
            <p:cNvSpPr txBox="1"/>
            <p:nvPr/>
          </p:nvSpPr>
          <p:spPr>
            <a:xfrm>
              <a:off x="10979722" y="6387533"/>
              <a:ext cx="500302" cy="272415"/>
            </a:xfrm>
            <a:prstGeom prst="roundRect">
              <a:avLst/>
            </a:prstGeom>
            <a:solidFill>
              <a:srgbClr val="5B9BD5"/>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00" b="1"/>
                <a:t>-17%</a:t>
              </a:r>
            </a:p>
          </p:txBody>
        </p:sp>
      </p:gr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26</a:t>
            </a:fld>
            <a:endParaRPr lang="en-GB"/>
          </a:p>
        </p:txBody>
      </p:sp>
      <p:cxnSp>
        <p:nvCxnSpPr>
          <p:cNvPr id="17" name="Connector: Elbow 16">
            <a:extLst>
              <a:ext uri="{FF2B5EF4-FFF2-40B4-BE49-F238E27FC236}">
                <a16:creationId xmlns:a16="http://schemas.microsoft.com/office/drawing/2014/main" id="{E8F728FD-2AEB-3882-6FD1-608D824DDB54}"/>
              </a:ext>
              <a:ext uri="{C183D7F6-B498-43B3-948B-1728B52AA6E4}">
                <adec:decorative xmlns:adec="http://schemas.microsoft.com/office/drawing/2017/decorative" val="1"/>
              </a:ext>
            </a:extLst>
          </p:cNvPr>
          <p:cNvCxnSpPr>
            <a:cxnSpLocks/>
            <a:stCxn id="15" idx="3"/>
          </p:cNvCxnSpPr>
          <p:nvPr/>
        </p:nvCxnSpPr>
        <p:spPr>
          <a:xfrm flipV="1">
            <a:off x="2420918" y="2007891"/>
            <a:ext cx="2715286" cy="829820"/>
          </a:xfrm>
          <a:prstGeom prst="bentConnector3">
            <a:avLst>
              <a:gd name="adj1" fmla="val 35670"/>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5996914D-D63D-9C5D-61BD-A8B0509449D8}"/>
              </a:ext>
              <a:ext uri="{C183D7F6-B498-43B3-948B-1728B52AA6E4}">
                <adec:decorative xmlns:adec="http://schemas.microsoft.com/office/drawing/2017/decorative" val="1"/>
              </a:ext>
            </a:extLst>
          </p:cNvPr>
          <p:cNvCxnSpPr>
            <a:cxnSpLocks/>
          </p:cNvCxnSpPr>
          <p:nvPr/>
        </p:nvCxnSpPr>
        <p:spPr>
          <a:xfrm>
            <a:off x="2419370" y="3987227"/>
            <a:ext cx="3772761" cy="150717"/>
          </a:xfrm>
          <a:prstGeom prst="bentConnector3">
            <a:avLst>
              <a:gd name="adj1" fmla="val 99763"/>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479CB7C6-ADC1-47E5-A70B-DC934D1EF90D}"/>
              </a:ext>
              <a:ext uri="{C183D7F6-B498-43B3-948B-1728B52AA6E4}">
                <adec:decorative xmlns:adec="http://schemas.microsoft.com/office/drawing/2017/decorative" val="1"/>
              </a:ext>
            </a:extLst>
          </p:cNvPr>
          <p:cNvCxnSpPr>
            <a:cxnSpLocks/>
            <a:stCxn id="8" idx="3"/>
          </p:cNvCxnSpPr>
          <p:nvPr/>
        </p:nvCxnSpPr>
        <p:spPr>
          <a:xfrm flipV="1">
            <a:off x="2419370" y="4685265"/>
            <a:ext cx="3676629" cy="389536"/>
          </a:xfrm>
          <a:prstGeom prst="bentConnector3">
            <a:avLst>
              <a:gd name="adj1" fmla="val 4757"/>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588A669E-F170-74AF-A1DD-B1C3332B7062}"/>
              </a:ext>
              <a:ext uri="{C183D7F6-B498-43B3-948B-1728B52AA6E4}">
                <adec:decorative xmlns:adec="http://schemas.microsoft.com/office/drawing/2017/decorative" val="1"/>
              </a:ext>
            </a:extLst>
          </p:cNvPr>
          <p:cNvCxnSpPr>
            <a:cxnSpLocks/>
            <a:endCxn id="12" idx="1"/>
          </p:cNvCxnSpPr>
          <p:nvPr/>
        </p:nvCxnSpPr>
        <p:spPr>
          <a:xfrm flipV="1">
            <a:off x="6867728" y="4752295"/>
            <a:ext cx="2833714" cy="12700"/>
          </a:xfrm>
          <a:prstGeom prst="straightConnector1">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D31761E7-94BB-E87D-CE89-3E757588DDFF}"/>
              </a:ext>
              <a:ext uri="{C183D7F6-B498-43B3-948B-1728B52AA6E4}">
                <adec:decorative xmlns:adec="http://schemas.microsoft.com/office/drawing/2017/decorative" val="1"/>
              </a:ext>
            </a:extLst>
          </p:cNvPr>
          <p:cNvCxnSpPr>
            <a:cxnSpLocks/>
            <a:endCxn id="6" idx="1"/>
          </p:cNvCxnSpPr>
          <p:nvPr/>
        </p:nvCxnSpPr>
        <p:spPr>
          <a:xfrm flipV="1">
            <a:off x="6011694" y="3327850"/>
            <a:ext cx="3689748" cy="1097551"/>
          </a:xfrm>
          <a:prstGeom prst="bentConnector3">
            <a:avLst>
              <a:gd name="adj1" fmla="val 81900"/>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FBDE93EB-FD3C-432C-8FC8-369649F76583}"/>
              </a:ext>
              <a:ext uri="{C183D7F6-B498-43B3-948B-1728B52AA6E4}">
                <adec:decorative xmlns:adec="http://schemas.microsoft.com/office/drawing/2017/decorative" val="1"/>
              </a:ext>
            </a:extLst>
          </p:cNvPr>
          <p:cNvCxnSpPr>
            <a:cxnSpLocks/>
            <a:endCxn id="7" idx="1"/>
          </p:cNvCxnSpPr>
          <p:nvPr/>
        </p:nvCxnSpPr>
        <p:spPr>
          <a:xfrm>
            <a:off x="6546715" y="4685265"/>
            <a:ext cx="3154727" cy="1491475"/>
          </a:xfrm>
          <a:prstGeom prst="bentConnector3">
            <a:avLst>
              <a:gd name="adj1" fmla="val 4981"/>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9EA5C5E9-5BA0-34E4-DB33-F1E2BA0DEEDB}"/>
              </a:ext>
              <a:ext uri="{C183D7F6-B498-43B3-948B-1728B52AA6E4}">
                <adec:decorative xmlns:adec="http://schemas.microsoft.com/office/drawing/2017/decorative" val="1"/>
              </a:ext>
            </a:extLst>
          </p:cNvPr>
          <p:cNvCxnSpPr>
            <a:cxnSpLocks/>
            <a:stCxn id="4" idx="3"/>
          </p:cNvCxnSpPr>
          <p:nvPr/>
        </p:nvCxnSpPr>
        <p:spPr>
          <a:xfrm flipV="1">
            <a:off x="2419370" y="4823276"/>
            <a:ext cx="4024068" cy="1340549"/>
          </a:xfrm>
          <a:prstGeom prst="bentConnector3">
            <a:avLst>
              <a:gd name="adj1" fmla="val 100039"/>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67" name="Connector: Elbow 266">
            <a:extLst>
              <a:ext uri="{FF2B5EF4-FFF2-40B4-BE49-F238E27FC236}">
                <a16:creationId xmlns:a16="http://schemas.microsoft.com/office/drawing/2014/main" id="{AB695E86-AFF6-CCFE-27AA-E5E89B4C889A}"/>
              </a:ext>
              <a:ext uri="{C183D7F6-B498-43B3-948B-1728B52AA6E4}">
                <adec:decorative xmlns:adec="http://schemas.microsoft.com/office/drawing/2017/decorative" val="1"/>
              </a:ext>
            </a:extLst>
          </p:cNvPr>
          <p:cNvCxnSpPr>
            <a:cxnSpLocks/>
            <a:endCxn id="10" idx="1"/>
          </p:cNvCxnSpPr>
          <p:nvPr/>
        </p:nvCxnSpPr>
        <p:spPr>
          <a:xfrm flipV="1">
            <a:off x="6750999" y="1903405"/>
            <a:ext cx="2950443" cy="1763923"/>
          </a:xfrm>
          <a:prstGeom prst="bentConnector3">
            <a:avLst>
              <a:gd name="adj1" fmla="val 47033"/>
            </a:avLst>
          </a:prstGeom>
          <a:ln w="1905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3121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Local Road Network: Recovery by Location and Mode</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27</a:t>
            </a:fld>
            <a:endParaRPr lang="en-GB"/>
          </a:p>
        </p:txBody>
      </p:sp>
      <p:sp>
        <p:nvSpPr>
          <p:cNvPr id="5" name="TextBox 4">
            <a:extLst>
              <a:ext uri="{FF2B5EF4-FFF2-40B4-BE49-F238E27FC236}">
                <a16:creationId xmlns:a16="http://schemas.microsoft.com/office/drawing/2014/main" id="{7DEC665C-3FDB-F3F7-C1F1-43E1394465A7}"/>
              </a:ext>
            </a:extLst>
          </p:cNvPr>
          <p:cNvSpPr txBox="1"/>
          <p:nvPr/>
        </p:nvSpPr>
        <p:spPr>
          <a:xfrm>
            <a:off x="233680" y="620616"/>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solidFill>
                  <a:srgbClr val="000000"/>
                </a:solidFill>
                <a:cs typeface="Calibri"/>
              </a:rPr>
              <a:t>Motorcycle volumes are higher than pre-Covid (Feb 2020) at all sites. Some sites show a large increase in active travel volumes. Most sites are showing a decrease in motorised volumes in comparison to pre-Covid (Feb 2020).</a:t>
            </a:r>
          </a:p>
        </p:txBody>
      </p:sp>
      <p:sp>
        <p:nvSpPr>
          <p:cNvPr id="7" name="TextBox 6">
            <a:extLst>
              <a:ext uri="{FF2B5EF4-FFF2-40B4-BE49-F238E27FC236}">
                <a16:creationId xmlns:a16="http://schemas.microsoft.com/office/drawing/2014/main" id="{652113B1-5075-3C8E-2CCB-A55BEAFECBF7}"/>
              </a:ext>
            </a:extLst>
          </p:cNvPr>
          <p:cNvSpPr txBox="1"/>
          <p:nvPr/>
        </p:nvSpPr>
        <p:spPr>
          <a:xfrm>
            <a:off x="1967379" y="1271536"/>
            <a:ext cx="8848121" cy="892552"/>
          </a:xfrm>
          <a:prstGeom prst="rect">
            <a:avLst/>
          </a:prstGeom>
          <a:noFill/>
        </p:spPr>
        <p:txBody>
          <a:bodyPr wrap="square" lIns="91440" tIns="45720" rIns="91440" bIns="45720" rtlCol="0" anchor="t">
            <a:spAutoFit/>
          </a:bodyPr>
          <a:lstStyle/>
          <a:p>
            <a:pPr algn="ctr"/>
            <a:r>
              <a:rPr lang="en-GB" sz="2400" b="1"/>
              <a:t>% change in weekday volumes</a:t>
            </a:r>
            <a:endParaRPr lang="en-GB" b="1"/>
          </a:p>
          <a:p>
            <a:pPr algn="ctr"/>
            <a:r>
              <a:rPr lang="en-GB" sz="1400" b="1" i="0" u="none" strike="noStrike">
                <a:solidFill>
                  <a:srgbClr val="0070C0"/>
                </a:solidFill>
                <a:effectLst/>
                <a:latin typeface="Calibri"/>
              </a:rPr>
              <a:t>Pre-COVID to Now:</a:t>
            </a:r>
          </a:p>
          <a:p>
            <a:pPr algn="ctr"/>
            <a:r>
              <a:rPr lang="en-GB" sz="1400" b="1"/>
              <a:t>Feb 2020 to Mar 2023</a:t>
            </a:r>
          </a:p>
        </p:txBody>
      </p:sp>
      <p:graphicFrame>
        <p:nvGraphicFramePr>
          <p:cNvPr id="9" name="Table 8" descr="Picture displays a table. Each row shows all of the eight monitoring sites with comparable data for all modes of transport for February 2020 and March 2023. Each column is a different mode of transport, with the final three columns showing summary totals for all modes, motorised modes and active modes. The highest increase in overall modes is seen at Perne Road (+2%), while the largest decrease is shown at Coleridge Road (-20%).">
            <a:extLst>
              <a:ext uri="{FF2B5EF4-FFF2-40B4-BE49-F238E27FC236}">
                <a16:creationId xmlns:a16="http://schemas.microsoft.com/office/drawing/2014/main" id="{E86F3049-F61A-43EC-0821-CDEEA687715F}"/>
              </a:ext>
            </a:extLst>
          </p:cNvPr>
          <p:cNvGraphicFramePr>
            <a:graphicFrameLocks noGrp="1"/>
          </p:cNvGraphicFramePr>
          <p:nvPr>
            <p:extLst>
              <p:ext uri="{D42A27DB-BD31-4B8C-83A1-F6EECF244321}">
                <p14:modId xmlns:p14="http://schemas.microsoft.com/office/powerpoint/2010/main" val="3675534821"/>
              </p:ext>
            </p:extLst>
          </p:nvPr>
        </p:nvGraphicFramePr>
        <p:xfrm>
          <a:off x="514814" y="2331228"/>
          <a:ext cx="10996706" cy="3675963"/>
        </p:xfrm>
        <a:graphic>
          <a:graphicData uri="http://schemas.openxmlformats.org/drawingml/2006/table">
            <a:tbl>
              <a:tblPr firstRow="1" bandRow="1">
                <a:tableStyleId>{F2DE63D5-997A-4646-A377-4702673A728D}</a:tableStyleId>
              </a:tblPr>
              <a:tblGrid>
                <a:gridCol w="1838676">
                  <a:extLst>
                    <a:ext uri="{9D8B030D-6E8A-4147-A177-3AD203B41FA5}">
                      <a16:colId xmlns:a16="http://schemas.microsoft.com/office/drawing/2014/main" val="3488536706"/>
                    </a:ext>
                  </a:extLst>
                </a:gridCol>
                <a:gridCol w="915803">
                  <a:extLst>
                    <a:ext uri="{9D8B030D-6E8A-4147-A177-3AD203B41FA5}">
                      <a16:colId xmlns:a16="http://schemas.microsoft.com/office/drawing/2014/main" val="1511279363"/>
                    </a:ext>
                  </a:extLst>
                </a:gridCol>
                <a:gridCol w="915803">
                  <a:extLst>
                    <a:ext uri="{9D8B030D-6E8A-4147-A177-3AD203B41FA5}">
                      <a16:colId xmlns:a16="http://schemas.microsoft.com/office/drawing/2014/main" val="1634376327"/>
                    </a:ext>
                  </a:extLst>
                </a:gridCol>
                <a:gridCol w="915803">
                  <a:extLst>
                    <a:ext uri="{9D8B030D-6E8A-4147-A177-3AD203B41FA5}">
                      <a16:colId xmlns:a16="http://schemas.microsoft.com/office/drawing/2014/main" val="2605366081"/>
                    </a:ext>
                  </a:extLst>
                </a:gridCol>
                <a:gridCol w="915803">
                  <a:extLst>
                    <a:ext uri="{9D8B030D-6E8A-4147-A177-3AD203B41FA5}">
                      <a16:colId xmlns:a16="http://schemas.microsoft.com/office/drawing/2014/main" val="1847223003"/>
                    </a:ext>
                  </a:extLst>
                </a:gridCol>
                <a:gridCol w="915803">
                  <a:extLst>
                    <a:ext uri="{9D8B030D-6E8A-4147-A177-3AD203B41FA5}">
                      <a16:colId xmlns:a16="http://schemas.microsoft.com/office/drawing/2014/main" val="1206843888"/>
                    </a:ext>
                  </a:extLst>
                </a:gridCol>
                <a:gridCol w="915803">
                  <a:extLst>
                    <a:ext uri="{9D8B030D-6E8A-4147-A177-3AD203B41FA5}">
                      <a16:colId xmlns:a16="http://schemas.microsoft.com/office/drawing/2014/main" val="1395839228"/>
                    </a:ext>
                  </a:extLst>
                </a:gridCol>
                <a:gridCol w="915803">
                  <a:extLst>
                    <a:ext uri="{9D8B030D-6E8A-4147-A177-3AD203B41FA5}">
                      <a16:colId xmlns:a16="http://schemas.microsoft.com/office/drawing/2014/main" val="50273364"/>
                    </a:ext>
                  </a:extLst>
                </a:gridCol>
                <a:gridCol w="915803">
                  <a:extLst>
                    <a:ext uri="{9D8B030D-6E8A-4147-A177-3AD203B41FA5}">
                      <a16:colId xmlns:a16="http://schemas.microsoft.com/office/drawing/2014/main" val="1486614424"/>
                    </a:ext>
                  </a:extLst>
                </a:gridCol>
                <a:gridCol w="915803">
                  <a:extLst>
                    <a:ext uri="{9D8B030D-6E8A-4147-A177-3AD203B41FA5}">
                      <a16:colId xmlns:a16="http://schemas.microsoft.com/office/drawing/2014/main" val="493743328"/>
                    </a:ext>
                  </a:extLst>
                </a:gridCol>
                <a:gridCol w="915803">
                  <a:extLst>
                    <a:ext uri="{9D8B030D-6E8A-4147-A177-3AD203B41FA5}">
                      <a16:colId xmlns:a16="http://schemas.microsoft.com/office/drawing/2014/main" val="2652335884"/>
                    </a:ext>
                  </a:extLst>
                </a:gridCol>
              </a:tblGrid>
              <a:tr h="470763">
                <a:tc>
                  <a:txBody>
                    <a:bodyPr/>
                    <a:lstStyle/>
                    <a:p>
                      <a:r>
                        <a:rPr lang="en-US" sz="1400">
                          <a:effectLst/>
                          <a:latin typeface="Calibri"/>
                        </a:rPr>
                        <a:t> ​</a:t>
                      </a:r>
                    </a:p>
                  </a:txBody>
                  <a:tcPr marL="0" marR="0" marT="0" marB="0" anchor="ctr">
                    <a:lnL w="12700">
                      <a:noFill/>
                    </a:lnL>
                    <a:lnR w="12700" cap="flat" cmpd="sng" algn="ctr">
                      <a:solidFill>
                        <a:schemeClr val="tx1"/>
                      </a:solidFill>
                      <a:prstDash val="solid"/>
                      <a:round/>
                      <a:headEnd type="none" w="med" len="med"/>
                      <a:tailEnd type="none" w="med" len="med"/>
                    </a:lnR>
                    <a:lnT w="12700">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a:solidFill>
                            <a:schemeClr val="tx1"/>
                          </a:solidFill>
                          <a:effectLst/>
                          <a:latin typeface="Calibri"/>
                        </a:rPr>
                        <a:t>Car​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a:solidFill>
                            <a:schemeClr val="tx1"/>
                          </a:solidFill>
                          <a:effectLst/>
                          <a:latin typeface="Calibri"/>
                        </a:rPr>
                        <a:t>Motorbike​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a:solidFill>
                            <a:schemeClr val="tx1"/>
                          </a:solidFill>
                          <a:effectLst/>
                          <a:latin typeface="Calibri"/>
                        </a:rPr>
                        <a:t>LGV​</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a:solidFill>
                            <a:schemeClr val="tx1"/>
                          </a:solidFill>
                          <a:effectLst/>
                          <a:latin typeface="Calibri"/>
                        </a:rPr>
                        <a:t>OGV​</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a:solidFill>
                            <a:schemeClr val="tx1"/>
                          </a:solidFill>
                          <a:effectLst/>
                          <a:latin typeface="Calibri"/>
                        </a:rPr>
                        <a:t>Bus​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a:solidFill>
                            <a:schemeClr val="tx1"/>
                          </a:solidFill>
                          <a:effectLst/>
                          <a:latin typeface="Calibri"/>
                        </a:rPr>
                        <a:t>Cyclist​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a:solidFill>
                            <a:schemeClr val="tx1"/>
                          </a:solidFill>
                          <a:effectLst/>
                          <a:latin typeface="Calibri"/>
                        </a:rPr>
                        <a:t>Pedestrian​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a:solidFill>
                            <a:schemeClr val="tx1"/>
                          </a:solidFill>
                          <a:effectLst/>
                          <a:latin typeface="Calibri"/>
                        </a:rPr>
                        <a:t>All modes​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noProof="0" dirty="0">
                          <a:solidFill>
                            <a:schemeClr val="tx1"/>
                          </a:solidFill>
                          <a:effectLst/>
                          <a:latin typeface="Calibri"/>
                        </a:rPr>
                        <a:t>Motorised</a:t>
                      </a:r>
                      <a:r>
                        <a:rPr lang="en-US" sz="1400" dirty="0">
                          <a:solidFill>
                            <a:schemeClr val="tx1"/>
                          </a:solidFill>
                          <a:effectLst/>
                          <a:latin typeface="Calibri"/>
                        </a:rPr>
                        <a:t> </a:t>
                      </a:r>
                      <a:endParaRPr lang="en-US" sz="1400" dirty="0"/>
                    </a:p>
                    <a:p>
                      <a:pPr lvl="0" algn="ctr">
                        <a:buNone/>
                      </a:pPr>
                      <a:r>
                        <a:rPr lang="en-US" sz="1400" dirty="0">
                          <a:solidFill>
                            <a:schemeClr val="tx1"/>
                          </a:solidFill>
                          <a:effectLst/>
                          <a:latin typeface="Calibri"/>
                        </a:rPr>
                        <a:t>Vehicles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a:solidFill>
                            <a:schemeClr val="tx1"/>
                          </a:solidFill>
                          <a:effectLst/>
                          <a:latin typeface="Calibri"/>
                        </a:rPr>
                        <a:t>Active Modes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6965449"/>
                  </a:ext>
                </a:extLst>
              </a:tr>
              <a:tr h="400650">
                <a:tc>
                  <a:txBody>
                    <a:bodyPr/>
                    <a:lstStyle/>
                    <a:p>
                      <a:pPr algn="l" fontAlgn="ctr"/>
                      <a:r>
                        <a:rPr lang="en-GB" sz="1400" b="1" i="0" u="none" strike="noStrike">
                          <a:solidFill>
                            <a:srgbClr val="000000"/>
                          </a:solidFill>
                          <a:effectLst/>
                          <a:latin typeface="Calibri"/>
                        </a:rPr>
                        <a:t>Cherry Hinton Road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1300" b="1" i="0" u="none" strike="noStrike">
                          <a:solidFill>
                            <a:schemeClr val="tx1"/>
                          </a:solidFill>
                          <a:effectLst/>
                          <a:latin typeface="Calibri"/>
                        </a:rPr>
                        <a:t>-18%</a:t>
                      </a:r>
                      <a:endParaRPr lang="en-US" sz="130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rtl="0" fontAlgn="b"/>
                      <a:r>
                        <a:rPr lang="en-GB" sz="1300" b="1" i="0" u="none" strike="noStrike" dirty="0">
                          <a:solidFill>
                            <a:schemeClr val="bg1"/>
                          </a:solidFill>
                          <a:effectLst/>
                          <a:latin typeface="Calibri"/>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rtl="0" fontAlgn="b"/>
                      <a:r>
                        <a:rPr lang="en-GB" sz="1300" b="1" i="0" u="none" strike="noStrike">
                          <a:solidFill>
                            <a:schemeClr val="tx1"/>
                          </a:solidFill>
                          <a:effectLst/>
                          <a:latin typeface="Calibri"/>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GB" sz="1300" b="1" i="0" u="none" strike="noStrike">
                          <a:solidFill>
                            <a:schemeClr val="bg1"/>
                          </a:solidFill>
                          <a:effectLst/>
                          <a:latin typeface="Calibri"/>
                        </a:rPr>
                        <a:t>-43%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3764"/>
                    </a:solidFill>
                  </a:tcPr>
                </a:tc>
                <a:tc>
                  <a:txBody>
                    <a:bodyPr/>
                    <a:lstStyle/>
                    <a:p>
                      <a:pPr algn="ctr" rtl="0" fontAlgn="b"/>
                      <a:r>
                        <a:rPr lang="en-GB" sz="1300" b="1" i="0" u="none" strike="noStrike">
                          <a:solidFill>
                            <a:schemeClr val="bg1"/>
                          </a:solidFill>
                          <a:effectLst/>
                          <a:latin typeface="Calibri"/>
                        </a:rPr>
                        <a:t>-38%</a:t>
                      </a:r>
                      <a:endParaRPr lang="en-US" sz="130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3764"/>
                    </a:solidFill>
                  </a:tcPr>
                </a:tc>
                <a:tc>
                  <a:txBody>
                    <a:bodyPr/>
                    <a:lstStyle/>
                    <a:p>
                      <a:pPr algn="ctr" rtl="0" fontAlgn="b"/>
                      <a:r>
                        <a:rPr lang="en-GB" sz="1300" b="1" i="0" u="none" strike="noStrike">
                          <a:solidFill>
                            <a:schemeClr val="tx1"/>
                          </a:solidFill>
                          <a:effectLst/>
                          <a:latin typeface="Calibri"/>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GB" sz="1300" b="1" i="0" u="none" strike="noStrike">
                          <a:solidFill>
                            <a:schemeClr val="bg1"/>
                          </a:solidFill>
                          <a:effectLst/>
                          <a:latin typeface="Calibri"/>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A0000"/>
                    </a:solidFill>
                  </a:tcPr>
                </a:tc>
                <a:tc>
                  <a:txBody>
                    <a:bodyPr/>
                    <a:lstStyle/>
                    <a:p>
                      <a:pPr algn="ctr" rtl="0" fontAlgn="b"/>
                      <a:r>
                        <a:rPr lang="en-GB" sz="1300" b="1" i="0" u="none" strike="noStrike">
                          <a:solidFill>
                            <a:schemeClr val="tx1"/>
                          </a:solidFill>
                          <a:effectLst/>
                          <a:latin typeface="Calibri"/>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rtl="0" fontAlgn="b"/>
                      <a:r>
                        <a:rPr lang="en-GB" sz="1300" b="1" i="0" u="none" strike="noStrike">
                          <a:solidFill>
                            <a:schemeClr val="tx1"/>
                          </a:solidFill>
                          <a:effectLst/>
                          <a:latin typeface="Calibri"/>
                        </a:rPr>
                        <a:t>-16%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rtl="0" fontAlgn="b"/>
                      <a:r>
                        <a:rPr lang="en-GB" sz="1300" b="1" i="0" u="none" strike="noStrike" dirty="0">
                          <a:solidFill>
                            <a:schemeClr val="bg1"/>
                          </a:solidFill>
                          <a:effectLst/>
                          <a:latin typeface="Calibri"/>
                        </a:rPr>
                        <a:t>+38%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101"/>
                    </a:solidFill>
                  </a:tcPr>
                </a:tc>
                <a:extLst>
                  <a:ext uri="{0D108BD9-81ED-4DB2-BD59-A6C34878D82A}">
                    <a16:rowId xmlns:a16="http://schemas.microsoft.com/office/drawing/2014/main" val="3178101103"/>
                  </a:ext>
                </a:extLst>
              </a:tr>
              <a:tr h="400650">
                <a:tc>
                  <a:txBody>
                    <a:bodyPr/>
                    <a:lstStyle/>
                    <a:p>
                      <a:pPr algn="l" fontAlgn="ctr"/>
                      <a:r>
                        <a:rPr lang="en-GB" sz="1400" b="1" i="0" u="none" strike="noStrike">
                          <a:solidFill>
                            <a:srgbClr val="000000"/>
                          </a:solidFill>
                          <a:effectLst/>
                          <a:latin typeface="Calibri"/>
                        </a:rPr>
                        <a:t>Coldham's Lane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1300" b="1" i="0" u="none" strike="noStrike">
                          <a:solidFill>
                            <a:schemeClr val="tx1"/>
                          </a:solidFill>
                          <a:effectLst/>
                          <a:latin typeface="Calibri"/>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GB" sz="1300" b="1" i="0" u="none" strike="noStrike" dirty="0">
                          <a:solidFill>
                            <a:schemeClr val="bg1"/>
                          </a:solidFill>
                          <a:effectLst/>
                          <a:latin typeface="Calibri"/>
                        </a:rPr>
                        <a:t>+153%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A0000"/>
                    </a:solidFill>
                  </a:tcPr>
                </a:tc>
                <a:tc>
                  <a:txBody>
                    <a:bodyPr/>
                    <a:lstStyle/>
                    <a:p>
                      <a:pPr algn="ctr" rtl="0" fontAlgn="b"/>
                      <a:r>
                        <a:rPr lang="en-GB" sz="1300" b="1" i="0" u="none" strike="noStrike">
                          <a:solidFill>
                            <a:schemeClr val="tx1"/>
                          </a:solidFill>
                          <a:effectLst/>
                          <a:latin typeface="Calibri"/>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GB" sz="1300" b="1" i="0" u="none" strike="noStrike">
                          <a:solidFill>
                            <a:schemeClr val="tx1"/>
                          </a:solidFill>
                          <a:effectLst/>
                          <a:latin typeface="Calibri"/>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rtl="0" fontAlgn="b"/>
                      <a:r>
                        <a:rPr lang="en-GB" sz="1300" b="1" i="0" u="none" strike="noStrike">
                          <a:solidFill>
                            <a:schemeClr val="bg1"/>
                          </a:solidFill>
                          <a:effectLst/>
                          <a:latin typeface="Calibri"/>
                        </a:rPr>
                        <a:t>-33%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lvl="0" algn="ctr">
                        <a:buNone/>
                      </a:pPr>
                      <a:r>
                        <a:rPr lang="en-GB" sz="1300" b="1" i="0" u="none" strike="noStrike" noProof="0">
                          <a:solidFill>
                            <a:schemeClr val="bg1"/>
                          </a:solidFill>
                          <a:effectLst/>
                          <a:latin typeface="Calibri"/>
                        </a:rPr>
                        <a:t>+26%</a:t>
                      </a:r>
                      <a:endParaRPr lang="en-US">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101"/>
                    </a:solidFill>
                  </a:tcPr>
                </a:tc>
                <a:tc>
                  <a:txBody>
                    <a:bodyPr/>
                    <a:lstStyle/>
                    <a:p>
                      <a:pPr algn="ctr" rtl="0" fontAlgn="b"/>
                      <a:r>
                        <a:rPr lang="en-GB" sz="1300" b="1" i="0" u="none" strike="noStrike">
                          <a:solidFill>
                            <a:schemeClr val="tx1"/>
                          </a:solidFill>
                          <a:effectLst/>
                          <a:latin typeface="Calibri"/>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rtl="0" fontAlgn="b"/>
                      <a:r>
                        <a:rPr lang="en-GB" sz="1300" b="1" i="0" u="none" strike="noStrike" dirty="0">
                          <a:solidFill>
                            <a:schemeClr val="tx1"/>
                          </a:solidFill>
                          <a:effectLst/>
                          <a:latin typeface="Calibri"/>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GB" sz="1300" b="1" i="0" u="none" strike="noStrike">
                          <a:solidFill>
                            <a:schemeClr val="tx1"/>
                          </a:solidFill>
                          <a:effectLst/>
                          <a:latin typeface="Calibri"/>
                        </a:rPr>
                        <a:t>-1%</a:t>
                      </a:r>
                      <a:endParaRPr lang="en-US"/>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GB" sz="1300" b="1" i="0" u="none" strike="noStrike">
                          <a:solidFill>
                            <a:schemeClr val="tx1"/>
                          </a:solidFill>
                          <a:effectLst/>
                          <a:latin typeface="Calibri"/>
                        </a:rPr>
                        <a:t>+5%</a:t>
                      </a:r>
                      <a:endParaRPr lang="en-US">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906411881"/>
                  </a:ext>
                </a:extLst>
              </a:tr>
              <a:tr h="400650">
                <a:tc>
                  <a:txBody>
                    <a:bodyPr/>
                    <a:lstStyle/>
                    <a:p>
                      <a:pPr algn="l" fontAlgn="ctr"/>
                      <a:r>
                        <a:rPr lang="en-GB" sz="1400" b="1" i="0" u="none" strike="noStrike">
                          <a:solidFill>
                            <a:srgbClr val="000000"/>
                          </a:solidFill>
                          <a:effectLst/>
                          <a:latin typeface="Calibri"/>
                        </a:rPr>
                        <a:t>Coleridge Road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1300" b="1" i="0" u="none" strike="noStrike">
                          <a:solidFill>
                            <a:schemeClr val="tx1"/>
                          </a:solidFill>
                          <a:effectLst/>
                          <a:latin typeface="Calibri"/>
                        </a:rPr>
                        <a:t>-18%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rtl="0" fontAlgn="b"/>
                      <a:r>
                        <a:rPr lang="en-GB" sz="1300" b="1" i="0" u="none" strike="noStrike">
                          <a:solidFill>
                            <a:schemeClr val="bg1"/>
                          </a:solidFill>
                          <a:effectLst/>
                          <a:latin typeface="Calibri"/>
                        </a:rPr>
                        <a:t>+20%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rtl="0" fontAlgn="b"/>
                      <a:r>
                        <a:rPr lang="en-GB" sz="1300" b="1" i="0" u="none" strike="noStrike">
                          <a:solidFill>
                            <a:schemeClr val="tx1"/>
                          </a:solidFill>
                          <a:effectLst/>
                          <a:latin typeface="Calibri"/>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rtl="0" fontAlgn="b"/>
                      <a:r>
                        <a:rPr lang="en-GB" sz="1300" b="1" i="0" u="none" strike="noStrike" dirty="0">
                          <a:solidFill>
                            <a:schemeClr val="bg1"/>
                          </a:solidFill>
                          <a:effectLst/>
                          <a:latin typeface="Calibri"/>
                        </a:rPr>
                        <a:t>-33%</a:t>
                      </a:r>
                      <a:endParaRPr lang="en-US"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b"/>
                      <a:r>
                        <a:rPr lang="en-GB" sz="1300" b="1" i="0" u="none" strike="noStrike">
                          <a:solidFill>
                            <a:schemeClr val="tx1"/>
                          </a:solidFill>
                          <a:effectLst/>
                          <a:latin typeface="Calibri"/>
                        </a:rPr>
                        <a:t>-16%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rtl="0" fontAlgn="b"/>
                      <a:r>
                        <a:rPr lang="en-GB" sz="1300" b="1" i="0" u="none" strike="noStrike">
                          <a:solidFill>
                            <a:schemeClr val="tx1"/>
                          </a:solidFill>
                          <a:effectLst/>
                          <a:latin typeface="Calibri"/>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rtl="0" fontAlgn="b"/>
                      <a:r>
                        <a:rPr lang="en-GB" sz="1300" b="1" i="0" u="none" strike="noStrike">
                          <a:solidFill>
                            <a:schemeClr val="bg1"/>
                          </a:solidFill>
                          <a:effectLst/>
                          <a:latin typeface="Calibri"/>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3764"/>
                    </a:solidFill>
                  </a:tcPr>
                </a:tc>
                <a:tc>
                  <a:txBody>
                    <a:bodyPr/>
                    <a:lstStyle/>
                    <a:p>
                      <a:pPr algn="ctr" rtl="0" fontAlgn="b"/>
                      <a:r>
                        <a:rPr lang="en-GB" sz="1300" b="1" i="0" u="none" strike="noStrike">
                          <a:solidFill>
                            <a:schemeClr val="tx1"/>
                          </a:solidFill>
                          <a:effectLst/>
                          <a:latin typeface="Calibri"/>
                        </a:rPr>
                        <a:t>-20%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rtl="0" fontAlgn="b"/>
                      <a:r>
                        <a:rPr lang="en-GB" sz="1300" b="1" i="0" u="none" strike="noStrike">
                          <a:solidFill>
                            <a:schemeClr val="tx1"/>
                          </a:solidFill>
                          <a:effectLst/>
                          <a:latin typeface="Calibri"/>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rtl="0" fontAlgn="b"/>
                      <a:r>
                        <a:rPr lang="en-GB" sz="1300" b="1" i="0" u="none" strike="noStrike">
                          <a:solidFill>
                            <a:schemeClr val="bg1"/>
                          </a:solidFill>
                          <a:effectLst/>
                          <a:latin typeface="Calibri"/>
                        </a:rPr>
                        <a:t>-30%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3764"/>
                    </a:solidFill>
                  </a:tcPr>
                </a:tc>
                <a:extLst>
                  <a:ext uri="{0D108BD9-81ED-4DB2-BD59-A6C34878D82A}">
                    <a16:rowId xmlns:a16="http://schemas.microsoft.com/office/drawing/2014/main" val="2173705817"/>
                  </a:ext>
                </a:extLst>
              </a:tr>
              <a:tr h="400650">
                <a:tc>
                  <a:txBody>
                    <a:bodyPr/>
                    <a:lstStyle/>
                    <a:p>
                      <a:pPr algn="l" fontAlgn="ctr"/>
                      <a:r>
                        <a:rPr lang="en-GB" sz="1400" b="1" i="0" u="none" strike="noStrike">
                          <a:solidFill>
                            <a:srgbClr val="000000"/>
                          </a:solidFill>
                          <a:effectLst/>
                          <a:latin typeface="Calibri"/>
                        </a:rPr>
                        <a:t>Hills Road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1300" b="1" i="0" u="none" strike="noStrike">
                          <a:solidFill>
                            <a:schemeClr val="tx1"/>
                          </a:solidFill>
                          <a:effectLst/>
                          <a:latin typeface="Calibri"/>
                        </a:rPr>
                        <a:t>-10%</a:t>
                      </a:r>
                      <a:endParaRPr lang="en-US"/>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rtl="0" fontAlgn="b"/>
                      <a:r>
                        <a:rPr lang="en-GB" sz="1300" b="1" i="0" u="none" strike="noStrike">
                          <a:solidFill>
                            <a:schemeClr val="bg1"/>
                          </a:solidFill>
                          <a:effectLst/>
                          <a:latin typeface="Calibri"/>
                        </a:rPr>
                        <a:t>+26%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rtl="0" fontAlgn="b"/>
                      <a:r>
                        <a:rPr lang="en-GB" sz="1300" b="1" i="0" u="none" strike="noStrike">
                          <a:solidFill>
                            <a:schemeClr val="tx1"/>
                          </a:solidFill>
                          <a:effectLst/>
                          <a:latin typeface="Calibri"/>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rtl="0" fontAlgn="b"/>
                      <a:r>
                        <a:rPr lang="en-GB" sz="1300" b="1" i="0" u="none" strike="noStrike">
                          <a:solidFill>
                            <a:schemeClr val="tx1"/>
                          </a:solidFill>
                          <a:effectLst/>
                          <a:latin typeface="Calibri"/>
                        </a:rPr>
                        <a:t>-25%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rtl="0" fontAlgn="b"/>
                      <a:r>
                        <a:rPr lang="en-GB" sz="1300" b="1" i="0" u="none" strike="noStrike">
                          <a:solidFill>
                            <a:schemeClr val="tx1"/>
                          </a:solidFill>
                          <a:effectLst/>
                          <a:latin typeface="Calibri"/>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GB" sz="1300" b="1" i="0" u="none" strike="noStrike">
                          <a:solidFill>
                            <a:schemeClr val="bg1"/>
                          </a:solidFill>
                          <a:effectLst/>
                          <a:latin typeface="Calibri"/>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3764"/>
                    </a:solidFill>
                  </a:tcPr>
                </a:tc>
                <a:tc>
                  <a:txBody>
                    <a:bodyPr/>
                    <a:lstStyle/>
                    <a:p>
                      <a:pPr algn="ctr" rtl="0" fontAlgn="b"/>
                      <a:r>
                        <a:rPr lang="en-GB" sz="1300" b="1" i="0" u="none" strike="noStrike">
                          <a:solidFill>
                            <a:schemeClr val="bg1"/>
                          </a:solidFill>
                          <a:effectLst/>
                          <a:latin typeface="Calibri"/>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3764"/>
                    </a:solidFill>
                  </a:tcPr>
                </a:tc>
                <a:tc>
                  <a:txBody>
                    <a:bodyPr/>
                    <a:lstStyle/>
                    <a:p>
                      <a:pPr algn="ctr" rtl="0" fontAlgn="b"/>
                      <a:r>
                        <a:rPr lang="en-GB" sz="1300" b="1" i="0" u="none" strike="noStrike">
                          <a:solidFill>
                            <a:schemeClr val="tx1"/>
                          </a:solidFill>
                          <a:effectLst/>
                          <a:latin typeface="Calibri"/>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rtl="0" fontAlgn="b"/>
                      <a:r>
                        <a:rPr lang="en-GB" sz="1300" b="1" i="0" u="none" strike="noStrike">
                          <a:solidFill>
                            <a:schemeClr val="tx1"/>
                          </a:solidFill>
                          <a:effectLst/>
                          <a:latin typeface="Calibri"/>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rtl="0" fontAlgn="b"/>
                      <a:r>
                        <a:rPr lang="en-GB" sz="1300" b="1" i="0" u="none" strike="noStrike">
                          <a:solidFill>
                            <a:schemeClr val="bg1"/>
                          </a:solidFill>
                          <a:effectLst/>
                          <a:latin typeface="Calibri"/>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3764"/>
                    </a:solidFill>
                  </a:tcPr>
                </a:tc>
                <a:extLst>
                  <a:ext uri="{0D108BD9-81ED-4DB2-BD59-A6C34878D82A}">
                    <a16:rowId xmlns:a16="http://schemas.microsoft.com/office/drawing/2014/main" val="2276893142"/>
                  </a:ext>
                </a:extLst>
              </a:tr>
              <a:tr h="400650">
                <a:tc>
                  <a:txBody>
                    <a:bodyPr/>
                    <a:lstStyle/>
                    <a:p>
                      <a:pPr algn="l" fontAlgn="ctr"/>
                      <a:r>
                        <a:rPr lang="en-GB" sz="1400" b="1" i="0" u="none" strike="noStrike">
                          <a:solidFill>
                            <a:srgbClr val="000000"/>
                          </a:solidFill>
                          <a:effectLst/>
                          <a:latin typeface="Calibri"/>
                        </a:rPr>
                        <a:t>Histon Road (North)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1300" b="1" i="0" u="none" strike="noStrike">
                          <a:solidFill>
                            <a:schemeClr val="tx1"/>
                          </a:solidFill>
                          <a:effectLst/>
                          <a:latin typeface="Calibri"/>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rtl="0" fontAlgn="b"/>
                      <a:r>
                        <a:rPr lang="en-GB" sz="1300" b="1" i="0" u="none" strike="noStrike">
                          <a:solidFill>
                            <a:schemeClr val="bg1"/>
                          </a:solidFill>
                          <a:effectLst/>
                          <a:latin typeface="Calibri"/>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rtl="0" fontAlgn="b"/>
                      <a:r>
                        <a:rPr lang="en-GB" sz="1300" b="1" i="0" u="none" strike="noStrike">
                          <a:solidFill>
                            <a:schemeClr val="tx1"/>
                          </a:solidFill>
                          <a:effectLst/>
                          <a:latin typeface="Calibri"/>
                        </a:rPr>
                        <a:t>+2%</a:t>
                      </a:r>
                      <a:endParaRPr lang="en-US"/>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GB" sz="1300" b="1" i="0" u="none" strike="noStrike">
                          <a:solidFill>
                            <a:schemeClr val="tx1"/>
                          </a:solidFill>
                          <a:effectLst/>
                          <a:latin typeface="Calibri"/>
                        </a:rPr>
                        <a:t>-25%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rtl="0" fontAlgn="b"/>
                      <a:r>
                        <a:rPr lang="en-GB" sz="1300" b="1" i="0" u="none" strike="noStrike">
                          <a:solidFill>
                            <a:schemeClr val="bg1"/>
                          </a:solidFill>
                          <a:effectLst/>
                          <a:latin typeface="Calibri"/>
                        </a:rPr>
                        <a:t>-30%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3764"/>
                    </a:solidFill>
                  </a:tcPr>
                </a:tc>
                <a:tc>
                  <a:txBody>
                    <a:bodyPr/>
                    <a:lstStyle/>
                    <a:p>
                      <a:pPr algn="ctr" rtl="0" fontAlgn="b"/>
                      <a:r>
                        <a:rPr lang="en-GB" sz="1300" b="1" i="0" u="none" strike="noStrike">
                          <a:solidFill>
                            <a:schemeClr val="bg1"/>
                          </a:solidFill>
                          <a:effectLst/>
                          <a:latin typeface="Calibri"/>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A0000"/>
                    </a:solidFill>
                  </a:tcPr>
                </a:tc>
                <a:tc>
                  <a:txBody>
                    <a:bodyPr/>
                    <a:lstStyle/>
                    <a:p>
                      <a:pPr algn="ctr" rtl="0" fontAlgn="b"/>
                      <a:r>
                        <a:rPr lang="en-GB" sz="1300" b="1" i="0" u="none" strike="noStrike">
                          <a:solidFill>
                            <a:schemeClr val="tx1"/>
                          </a:solidFill>
                          <a:effectLst/>
                          <a:latin typeface="Calibri"/>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rtl="0" fontAlgn="b"/>
                      <a:r>
                        <a:rPr lang="en-GB" sz="1300" b="1" i="0" u="none" strike="noStrike">
                          <a:solidFill>
                            <a:schemeClr val="tx1"/>
                          </a:solidFill>
                          <a:effectLst/>
                          <a:latin typeface="Calibri"/>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GB" sz="1300" b="1" i="0" u="none" strike="noStrike">
                          <a:solidFill>
                            <a:schemeClr val="tx1"/>
                          </a:solidFill>
                          <a:effectLst/>
                          <a:latin typeface="Calibri"/>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rtl="0" fontAlgn="b"/>
                      <a:r>
                        <a:rPr lang="en-GB" sz="1300" b="1" i="0" u="none" strike="noStrike">
                          <a:solidFill>
                            <a:schemeClr val="bg1"/>
                          </a:solidFill>
                          <a:effectLst/>
                          <a:latin typeface="Calibri"/>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101"/>
                    </a:solidFill>
                  </a:tcPr>
                </a:tc>
                <a:extLst>
                  <a:ext uri="{0D108BD9-81ED-4DB2-BD59-A6C34878D82A}">
                    <a16:rowId xmlns:a16="http://schemas.microsoft.com/office/drawing/2014/main" val="2825960019"/>
                  </a:ext>
                </a:extLst>
              </a:tr>
              <a:tr h="400650">
                <a:tc>
                  <a:txBody>
                    <a:bodyPr/>
                    <a:lstStyle/>
                    <a:p>
                      <a:pPr algn="l" fontAlgn="ctr"/>
                      <a:r>
                        <a:rPr lang="en-GB" sz="1400" b="1" i="0" u="none" strike="noStrike">
                          <a:solidFill>
                            <a:srgbClr val="000000"/>
                          </a:solidFill>
                          <a:effectLst/>
                          <a:latin typeface="Calibri"/>
                        </a:rPr>
                        <a:t>Perne Road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1300" b="1" i="0" u="none" strike="noStrike">
                          <a:solidFill>
                            <a:schemeClr val="tx1"/>
                          </a:solidFill>
                          <a:effectLst/>
                          <a:latin typeface="Calibri"/>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GB" sz="1300" b="1" i="0" u="none" strike="noStrike">
                          <a:solidFill>
                            <a:schemeClr val="bg1"/>
                          </a:solidFill>
                          <a:effectLst/>
                          <a:latin typeface="Calibri"/>
                        </a:rPr>
                        <a:t>+30%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rtl="0" fontAlgn="b"/>
                      <a:r>
                        <a:rPr lang="en-GB" sz="1300" b="1" i="0" u="none" strike="noStrike">
                          <a:solidFill>
                            <a:schemeClr val="tx1"/>
                          </a:solidFill>
                          <a:effectLst/>
                          <a:latin typeface="Calibri"/>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rtl="0" fontAlgn="b"/>
                      <a:r>
                        <a:rPr lang="en-GB" sz="1300" b="1" i="0" u="none" strike="noStrike">
                          <a:solidFill>
                            <a:schemeClr val="tx1"/>
                          </a:solidFill>
                          <a:effectLst/>
                          <a:latin typeface="Calibri"/>
                        </a:rPr>
                        <a:t>-18%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rtl="0" fontAlgn="b"/>
                      <a:r>
                        <a:rPr lang="en-GB" sz="1300" b="1" i="0" u="none" strike="noStrike">
                          <a:solidFill>
                            <a:schemeClr val="tx1"/>
                          </a:solidFill>
                          <a:effectLst/>
                          <a:latin typeface="Calibri"/>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rtl="0" fontAlgn="b"/>
                      <a:r>
                        <a:rPr lang="en-GB" sz="1300" b="1" i="0" u="none" strike="noStrike">
                          <a:solidFill>
                            <a:schemeClr val="bg1"/>
                          </a:solidFill>
                          <a:effectLst/>
                          <a:latin typeface="Calibri"/>
                        </a:rPr>
                        <a:t>+56%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A0000"/>
                    </a:solidFill>
                  </a:tcPr>
                </a:tc>
                <a:tc>
                  <a:txBody>
                    <a:bodyPr/>
                    <a:lstStyle/>
                    <a:p>
                      <a:pPr algn="ctr" rtl="0" fontAlgn="b"/>
                      <a:r>
                        <a:rPr lang="en-GB" sz="1300" b="1" i="0" u="none" strike="noStrike">
                          <a:solidFill>
                            <a:schemeClr val="tx1"/>
                          </a:solidFill>
                          <a:effectLst/>
                          <a:latin typeface="Calibri"/>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GB" sz="1300" b="1" i="0" u="none" strike="noStrike">
                          <a:solidFill>
                            <a:schemeClr val="tx1"/>
                          </a:solidFill>
                          <a:effectLst/>
                          <a:latin typeface="Calibri"/>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GB" sz="1300" b="1" i="0" u="none" strike="noStrike">
                          <a:solidFill>
                            <a:schemeClr val="tx1"/>
                          </a:solidFill>
                          <a:effectLst/>
                          <a:latin typeface="Calibri"/>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GB" sz="1300" b="1" i="0" u="none" strike="noStrike" dirty="0">
                          <a:solidFill>
                            <a:schemeClr val="bg1"/>
                          </a:solidFill>
                          <a:effectLst/>
                          <a:latin typeface="Calibri"/>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101"/>
                    </a:solidFill>
                  </a:tcPr>
                </a:tc>
                <a:extLst>
                  <a:ext uri="{0D108BD9-81ED-4DB2-BD59-A6C34878D82A}">
                    <a16:rowId xmlns:a16="http://schemas.microsoft.com/office/drawing/2014/main" val="244421671"/>
                  </a:ext>
                </a:extLst>
              </a:tr>
              <a:tr h="400650">
                <a:tc>
                  <a:txBody>
                    <a:bodyPr/>
                    <a:lstStyle/>
                    <a:p>
                      <a:pPr algn="l" fontAlgn="ctr"/>
                      <a:r>
                        <a:rPr lang="en-GB" sz="1400" b="1" i="0" u="none" strike="noStrike">
                          <a:solidFill>
                            <a:srgbClr val="000000"/>
                          </a:solidFill>
                          <a:effectLst/>
                          <a:latin typeface="Calibri"/>
                        </a:rPr>
                        <a:t>Station Road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1300" b="1" i="0" u="none" strike="noStrike">
                          <a:solidFill>
                            <a:schemeClr val="tx1"/>
                          </a:solidFill>
                          <a:effectLst/>
                          <a:latin typeface="Calibri"/>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rtl="0" fontAlgn="b"/>
                      <a:r>
                        <a:rPr lang="en-GB" sz="1300" b="1" i="0" u="none" strike="noStrike">
                          <a:solidFill>
                            <a:schemeClr val="tx1"/>
                          </a:solidFill>
                          <a:effectLst/>
                          <a:latin typeface="Calibri"/>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rtl="0" fontAlgn="b"/>
                      <a:r>
                        <a:rPr lang="en-GB" sz="1300" b="1" i="0" u="none" strike="noStrike">
                          <a:solidFill>
                            <a:schemeClr val="tx1"/>
                          </a:solidFill>
                          <a:effectLst/>
                          <a:latin typeface="Calibri"/>
                        </a:rPr>
                        <a:t>-9%</a:t>
                      </a:r>
                      <a:endParaRPr lang="en-US">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rtl="0" fontAlgn="b"/>
                      <a:r>
                        <a:rPr lang="en-GB" sz="1300" b="1" i="0" u="none" strike="noStrike">
                          <a:solidFill>
                            <a:schemeClr val="tx1"/>
                          </a:solidFill>
                          <a:effectLst/>
                          <a:latin typeface="Calibri"/>
                        </a:rPr>
                        <a:t>-19%</a:t>
                      </a:r>
                      <a:endParaRPr lang="en-US">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rtl="0" fontAlgn="b"/>
                      <a:r>
                        <a:rPr lang="en-GB" sz="1300" b="1" i="0" u="none" strike="noStrike">
                          <a:solidFill>
                            <a:schemeClr val="tx1"/>
                          </a:solidFill>
                          <a:effectLst/>
                          <a:latin typeface="Calibri"/>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GB" sz="1300" b="1" i="0" u="none" strike="noStrike">
                          <a:solidFill>
                            <a:schemeClr val="tx1"/>
                          </a:solidFill>
                          <a:effectLst/>
                          <a:latin typeface="Calibri"/>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rtl="0" fontAlgn="b"/>
                      <a:r>
                        <a:rPr lang="en-GB" sz="1300" b="1" i="0" u="none" strike="noStrike">
                          <a:solidFill>
                            <a:schemeClr val="tx1"/>
                          </a:solidFill>
                          <a:effectLst/>
                          <a:latin typeface="Calibri"/>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rtl="0" fontAlgn="b"/>
                      <a:r>
                        <a:rPr lang="en-GB" sz="1300" b="1" i="0" u="none" strike="noStrike">
                          <a:solidFill>
                            <a:schemeClr val="tx1"/>
                          </a:solidFill>
                          <a:effectLst/>
                          <a:latin typeface="Calibri"/>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GB" sz="1300" b="1" i="0" u="none" strike="noStrike">
                          <a:solidFill>
                            <a:schemeClr val="tx1"/>
                          </a:solidFill>
                          <a:effectLst/>
                          <a:latin typeface="Calibri"/>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rtl="0" fontAlgn="b"/>
                      <a:r>
                        <a:rPr lang="en-GB" sz="1300" b="1" i="0" u="none" strike="noStrike">
                          <a:solidFill>
                            <a:schemeClr val="tx1"/>
                          </a:solidFill>
                          <a:effectLst/>
                          <a:latin typeface="Calibri"/>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761556659"/>
                  </a:ext>
                </a:extLst>
              </a:tr>
              <a:tr h="400650">
                <a:tc>
                  <a:txBody>
                    <a:bodyPr/>
                    <a:lstStyle/>
                    <a:p>
                      <a:pPr algn="l" fontAlgn="ctr"/>
                      <a:r>
                        <a:rPr lang="en-GB" sz="1400" b="1" i="0" u="none" strike="noStrike">
                          <a:solidFill>
                            <a:srgbClr val="000000"/>
                          </a:solidFill>
                          <a:effectLst/>
                          <a:latin typeface="Calibri"/>
                        </a:rPr>
                        <a:t>Tenison Road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1300" b="1" i="0" u="none" strike="noStrike">
                          <a:solidFill>
                            <a:schemeClr val="tx1"/>
                          </a:solidFill>
                          <a:effectLst/>
                          <a:latin typeface="Calibri"/>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rtl="0" fontAlgn="b"/>
                      <a:r>
                        <a:rPr lang="en-GB" sz="1300" b="1" i="0" u="none" strike="noStrike" dirty="0">
                          <a:solidFill>
                            <a:schemeClr val="tx1"/>
                          </a:solidFill>
                          <a:effectLst/>
                          <a:latin typeface="Calibri"/>
                        </a:rPr>
                        <a:t>+2%</a:t>
                      </a:r>
                      <a:endParaRPr lang="en-US"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n-GB" sz="1300" b="1" i="0" u="none" strike="noStrike" dirty="0">
                          <a:solidFill>
                            <a:schemeClr val="bg1"/>
                          </a:solidFill>
                          <a:effectLst/>
                          <a:latin typeface="Calibri"/>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101"/>
                    </a:solidFill>
                  </a:tcPr>
                </a:tc>
                <a:tc>
                  <a:txBody>
                    <a:bodyPr/>
                    <a:lstStyle/>
                    <a:p>
                      <a:pPr algn="ctr" rtl="0" fontAlgn="b"/>
                      <a:r>
                        <a:rPr lang="en-GB" sz="1300" b="1" i="0" u="none" strike="noStrike">
                          <a:solidFill>
                            <a:schemeClr val="tx1"/>
                          </a:solidFill>
                          <a:effectLst/>
                          <a:latin typeface="Calibri"/>
                        </a:rPr>
                        <a:t>-19%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rtl="0" fontAlgn="b"/>
                      <a:r>
                        <a:rPr lang="en-GB" sz="1300" b="1" i="0" u="none" strike="noStrike">
                          <a:solidFill>
                            <a:schemeClr val="bg1"/>
                          </a:solidFill>
                          <a:effectLst/>
                          <a:latin typeface="Calibri"/>
                        </a:rPr>
                        <a:t>-72%</a:t>
                      </a:r>
                      <a:endParaRPr lang="en-US"/>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3764"/>
                    </a:solidFill>
                  </a:tcPr>
                </a:tc>
                <a:tc>
                  <a:txBody>
                    <a:bodyPr/>
                    <a:lstStyle/>
                    <a:p>
                      <a:pPr algn="ctr" rtl="0" fontAlgn="b"/>
                      <a:r>
                        <a:rPr lang="en-GB" sz="1300" b="1" i="0" u="none" strike="noStrike">
                          <a:solidFill>
                            <a:schemeClr val="tx1"/>
                          </a:solidFill>
                          <a:effectLst/>
                          <a:latin typeface="Calibri"/>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rtl="0" fontAlgn="b"/>
                      <a:r>
                        <a:rPr lang="en-GB" sz="1300" b="1" i="0" u="none" strike="noStrike">
                          <a:solidFill>
                            <a:schemeClr val="tx1"/>
                          </a:solidFill>
                          <a:effectLst/>
                          <a:latin typeface="Calibri"/>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lvl="0" algn="ctr">
                        <a:buNone/>
                      </a:pPr>
                      <a:r>
                        <a:rPr lang="en-GB" sz="1300" b="1" i="0" u="none" strike="noStrike">
                          <a:solidFill>
                            <a:schemeClr val="tx1"/>
                          </a:solidFill>
                          <a:effectLst/>
                          <a:latin typeface="Calibri"/>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lvl="0" algn="ctr">
                        <a:buNone/>
                      </a:pPr>
                      <a:r>
                        <a:rPr lang="en-GB" sz="1300" b="1" i="0" u="none" strike="noStrike">
                          <a:solidFill>
                            <a:schemeClr val="tx1"/>
                          </a:solidFill>
                          <a:effectLst/>
                          <a:latin typeface="Calibri"/>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lvl="0" algn="ctr">
                        <a:buNone/>
                      </a:pPr>
                      <a:r>
                        <a:rPr lang="en-GB" sz="1300" b="1" i="0" u="none" strike="noStrike" dirty="0">
                          <a:solidFill>
                            <a:schemeClr val="tx1"/>
                          </a:solidFill>
                          <a:effectLst/>
                          <a:latin typeface="Calibri"/>
                        </a:rPr>
                        <a:t>+1%</a:t>
                      </a:r>
                      <a:endParaRPr lang="en-US"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246948853"/>
                  </a:ext>
                </a:extLst>
              </a:tr>
            </a:tbl>
          </a:graphicData>
        </a:graphic>
      </p:graphicFrame>
      <p:sp>
        <p:nvSpPr>
          <p:cNvPr id="14" name="TextBox 13">
            <a:extLst>
              <a:ext uri="{FF2B5EF4-FFF2-40B4-BE49-F238E27FC236}">
                <a16:creationId xmlns:a16="http://schemas.microsoft.com/office/drawing/2014/main" id="{38E3525C-0809-49E4-AE9F-12F75F91FFBF}"/>
              </a:ext>
            </a:extLst>
          </p:cNvPr>
          <p:cNvSpPr txBox="1"/>
          <p:nvPr/>
        </p:nvSpPr>
        <p:spPr>
          <a:xfrm>
            <a:off x="-7463" y="6604792"/>
            <a:ext cx="11725153" cy="253916"/>
          </a:xfrm>
          <a:prstGeom prst="rect">
            <a:avLst/>
          </a:prstGeom>
          <a:noFill/>
        </p:spPr>
        <p:txBody>
          <a:bodyPr wrap="square" lIns="91440" tIns="45720" rIns="91440" bIns="45720" anchor="t">
            <a:spAutoFit/>
          </a:bodyPr>
          <a:lstStyle/>
          <a:p>
            <a:r>
              <a:rPr lang="en-GB" sz="1000" dirty="0">
                <a:solidFill>
                  <a:schemeClr val="bg2">
                    <a:lumMod val="50000"/>
                  </a:schemeClr>
                </a:solidFill>
                <a:cs typeface="Calibri"/>
              </a:rPr>
              <a:t>Data shown only for the eight sensors with comparable data for February 2020 and March 2023.</a:t>
            </a:r>
            <a:endParaRPr lang="en-US" sz="1000" dirty="0">
              <a:solidFill>
                <a:schemeClr val="bg2">
                  <a:lumMod val="50000"/>
                </a:schemeClr>
              </a:solidFill>
            </a:endParaRPr>
          </a:p>
        </p:txBody>
      </p:sp>
    </p:spTree>
    <p:extLst>
      <p:ext uri="{BB962C8B-B14F-4D97-AF65-F5344CB8AC3E}">
        <p14:creationId xmlns:p14="http://schemas.microsoft.com/office/powerpoint/2010/main" val="1202812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Local Road Network: Hourly Flow Profile</a:t>
            </a:r>
          </a:p>
        </p:txBody>
      </p:sp>
      <p:sp>
        <p:nvSpPr>
          <p:cNvPr id="5" name="TextBox 4">
            <a:extLst>
              <a:ext uri="{FF2B5EF4-FFF2-40B4-BE49-F238E27FC236}">
                <a16:creationId xmlns:a16="http://schemas.microsoft.com/office/drawing/2014/main" id="{BEE1D47B-4AA1-66B0-1CDD-871DDF910DDF}"/>
              </a:ext>
            </a:extLst>
          </p:cNvPr>
          <p:cNvSpPr txBox="1"/>
          <p:nvPr/>
        </p:nvSpPr>
        <p:spPr>
          <a:xfrm>
            <a:off x="233680" y="60998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rgbClr val="000000"/>
                </a:solidFill>
                <a:cs typeface="Calibri"/>
              </a:rPr>
              <a:t>Weekday motorised flows in March 2023 closely resemble the pattern seen in March 2022. Morning and afternoon peaks are clearly visible – but not as wide or pronounced as pre-Covid (Feb 2020).</a:t>
            </a:r>
          </a:p>
        </p:txBody>
      </p:sp>
      <p:pic>
        <p:nvPicPr>
          <p:cNvPr id="9" name="Picture 8" descr="Line chart with each hour of the day along the horizontal x-axis, and four lines representing average weekday hourly flows for motorised vehicles. The line for March 2023 is very close to the line for March 2022 - suggesting that patterns of travel are settling post-Covid. March 2023 shows peaks at 8am and between 4-5pm, but they are not as pronounced as those seen in February 2020.">
            <a:extLst>
              <a:ext uri="{FF2B5EF4-FFF2-40B4-BE49-F238E27FC236}">
                <a16:creationId xmlns:a16="http://schemas.microsoft.com/office/drawing/2014/main" id="{0D4ECA4C-BFDA-FC50-BB92-FE4AA1B8E152}"/>
              </a:ext>
            </a:extLst>
          </p:cNvPr>
          <p:cNvPicPr>
            <a:picLocks noChangeAspect="1"/>
          </p:cNvPicPr>
          <p:nvPr/>
        </p:nvPicPr>
        <p:blipFill>
          <a:blip r:embed="rId3"/>
          <a:stretch>
            <a:fillRect/>
          </a:stretch>
        </p:blipFill>
        <p:spPr>
          <a:xfrm>
            <a:off x="0" y="2016177"/>
            <a:ext cx="6058919" cy="3795777"/>
          </a:xfrm>
          <a:prstGeom prst="rect">
            <a:avLst/>
          </a:prstGeom>
        </p:spPr>
      </p:pic>
      <p:pic>
        <p:nvPicPr>
          <p:cNvPr id="16" name="Picture 15" descr="Line chart with each hour of the day along the horizontal x-axis, and four lines representing weekend average hourly flows for motorised vehicles. The line for March 2023 is very close to the line for March 2022 and February 2020. This suggests that weekend travel patterns have settled after being severely suppressed during the lockdown in March 2021. Peak travel time at weekends is consistently seen either side of 12 noon.">
            <a:extLst>
              <a:ext uri="{FF2B5EF4-FFF2-40B4-BE49-F238E27FC236}">
                <a16:creationId xmlns:a16="http://schemas.microsoft.com/office/drawing/2014/main" id="{5FF39489-A9D5-1F24-B625-E323851C6EA1}"/>
              </a:ext>
            </a:extLst>
          </p:cNvPr>
          <p:cNvPicPr>
            <a:picLocks noChangeAspect="1"/>
          </p:cNvPicPr>
          <p:nvPr/>
        </p:nvPicPr>
        <p:blipFill>
          <a:blip r:embed="rId4"/>
          <a:stretch>
            <a:fillRect/>
          </a:stretch>
        </p:blipFill>
        <p:spPr>
          <a:xfrm>
            <a:off x="6029681" y="2040613"/>
            <a:ext cx="5998823" cy="3807082"/>
          </a:xfrm>
          <a:prstGeom prst="rect">
            <a:avLst/>
          </a:prstGeom>
        </p:spPr>
      </p:pic>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28</a:t>
            </a:fld>
            <a:endParaRPr lang="en-GB"/>
          </a:p>
        </p:txBody>
      </p:sp>
      <p:sp>
        <p:nvSpPr>
          <p:cNvPr id="10" name="Title 4">
            <a:extLst>
              <a:ext uri="{FF2B5EF4-FFF2-40B4-BE49-F238E27FC236}">
                <a16:creationId xmlns:a16="http://schemas.microsoft.com/office/drawing/2014/main" id="{DDC8C5E5-6623-F8C7-4DD2-5C48D1FD557E}"/>
              </a:ext>
              <a:ext uri="{C183D7F6-B498-43B3-948B-1728B52AA6E4}">
                <adec:decorative xmlns:adec="http://schemas.microsoft.com/office/drawing/2017/decorative" val="1"/>
              </a:ext>
            </a:extLst>
          </p:cNvPr>
          <p:cNvSpPr txBox="1">
            <a:spLocks/>
          </p:cNvSpPr>
          <p:nvPr/>
        </p:nvSpPr>
        <p:spPr>
          <a:xfrm>
            <a:off x="275359" y="1449599"/>
            <a:ext cx="5477522" cy="367139"/>
          </a:xfrm>
          <a:prstGeom prst="rect">
            <a:avLst/>
          </a:prstGeom>
          <a:solidFill>
            <a:srgbClr val="7798D3"/>
          </a:solidFill>
        </p:spPr>
        <p:txBody>
          <a:bodyPr vert="horz" lIns="91440" tIns="45720" rIns="91440" bIns="45720" rtlCol="0" anchor="t">
            <a:normAutofit fontScale="97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900" b="1">
                <a:latin typeface="+mn-lt"/>
              </a:rPr>
              <a:t>Weekdays</a:t>
            </a:r>
          </a:p>
        </p:txBody>
      </p:sp>
      <p:sp>
        <p:nvSpPr>
          <p:cNvPr id="12" name="Title 4">
            <a:extLst>
              <a:ext uri="{FF2B5EF4-FFF2-40B4-BE49-F238E27FC236}">
                <a16:creationId xmlns:a16="http://schemas.microsoft.com/office/drawing/2014/main" id="{57EEBBC3-61AD-C7A8-58D3-1E7AE66A20AA}"/>
              </a:ext>
              <a:ext uri="{C183D7F6-B498-43B3-948B-1728B52AA6E4}">
                <adec:decorative xmlns:adec="http://schemas.microsoft.com/office/drawing/2017/decorative" val="1"/>
              </a:ext>
            </a:extLst>
          </p:cNvPr>
          <p:cNvSpPr txBox="1">
            <a:spLocks/>
          </p:cNvSpPr>
          <p:nvPr/>
        </p:nvSpPr>
        <p:spPr>
          <a:xfrm>
            <a:off x="6366655" y="1449599"/>
            <a:ext cx="5477523" cy="367139"/>
          </a:xfrm>
          <a:prstGeom prst="rect">
            <a:avLst/>
          </a:prstGeom>
          <a:solidFill>
            <a:srgbClr val="7798D3"/>
          </a:solidFill>
        </p:spPr>
        <p:txBody>
          <a:bodyPr vert="horz" lIns="91440" tIns="45720" rIns="91440" bIns="45720" rtlCol="0" anchor="t">
            <a:normAutofit fontScale="97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900" b="1">
                <a:latin typeface="+mn-lt"/>
              </a:rPr>
              <a:t>Weekends</a:t>
            </a:r>
          </a:p>
        </p:txBody>
      </p:sp>
      <p:sp>
        <p:nvSpPr>
          <p:cNvPr id="2" name="TextBox 1">
            <a:extLst>
              <a:ext uri="{FF2B5EF4-FFF2-40B4-BE49-F238E27FC236}">
                <a16:creationId xmlns:a16="http://schemas.microsoft.com/office/drawing/2014/main" id="{FACF5B0B-701A-BB06-7D45-168F7761363E}"/>
              </a:ext>
            </a:extLst>
          </p:cNvPr>
          <p:cNvSpPr txBox="1"/>
          <p:nvPr/>
        </p:nvSpPr>
        <p:spPr>
          <a:xfrm>
            <a:off x="28575" y="6593083"/>
            <a:ext cx="9696450" cy="246221"/>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Sensors used for the analysis on this slide: Coldham’s Lane, Coleridge Road, Hills Road, and Tenison Road.</a:t>
            </a:r>
          </a:p>
        </p:txBody>
      </p:sp>
    </p:spTree>
    <p:extLst>
      <p:ext uri="{BB962C8B-B14F-4D97-AF65-F5344CB8AC3E}">
        <p14:creationId xmlns:p14="http://schemas.microsoft.com/office/powerpoint/2010/main" val="2442969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a:bodyPr>
          <a:lstStyle/>
          <a:p>
            <a:pPr algn="ctr"/>
            <a:r>
              <a:rPr lang="en-GB" sz="5400" b="1">
                <a:solidFill>
                  <a:schemeClr val="bg1"/>
                </a:solidFill>
                <a:latin typeface="+mn-lt"/>
                <a:cs typeface="Calibri"/>
              </a:rPr>
              <a:t>Active Travel</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0081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6EBA33-16CF-427C-8429-08BB456C79A3}"/>
              </a:ext>
            </a:extLst>
          </p:cNvPr>
          <p:cNvSpPr>
            <a:spLocks noGrp="1"/>
          </p:cNvSpPr>
          <p:nvPr>
            <p:ph type="title" idx="4294967295"/>
          </p:nvPr>
        </p:nvSpPr>
        <p:spPr>
          <a:xfrm>
            <a:off x="0" y="-3367"/>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Colour scale</a:t>
            </a:r>
          </a:p>
        </p:txBody>
      </p:sp>
      <p:sp>
        <p:nvSpPr>
          <p:cNvPr id="44" name="Subtitle 2">
            <a:extLst>
              <a:ext uri="{FF2B5EF4-FFF2-40B4-BE49-F238E27FC236}">
                <a16:creationId xmlns:a16="http://schemas.microsoft.com/office/drawing/2014/main" id="{2F027869-76B7-4497-B801-247763AC6A3E}"/>
              </a:ext>
            </a:extLst>
          </p:cNvPr>
          <p:cNvSpPr txBox="1">
            <a:spLocks/>
          </p:cNvSpPr>
          <p:nvPr/>
        </p:nvSpPr>
        <p:spPr>
          <a:xfrm>
            <a:off x="1209481" y="1338104"/>
            <a:ext cx="3213312" cy="4831788"/>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a:t>The statistics in this pack have been </a:t>
            </a:r>
            <a:r>
              <a:rPr lang="en-GB" sz="2000" b="1"/>
              <a:t>colour-coded using a heat scale </a:t>
            </a:r>
            <a:r>
              <a:rPr lang="en-GB" sz="2000"/>
              <a:t>to reflect the level of recovery being experienced (pre-COVID compared to now).</a:t>
            </a:r>
          </a:p>
          <a:p>
            <a:pPr marL="0" indent="0">
              <a:buNone/>
            </a:pPr>
            <a:endParaRPr lang="en-GB" sz="2000"/>
          </a:p>
          <a:p>
            <a:pPr marL="0" indent="0">
              <a:buNone/>
            </a:pPr>
            <a:r>
              <a:rPr lang="en-GB" sz="2000"/>
              <a:t>A positive (</a:t>
            </a:r>
            <a:r>
              <a:rPr lang="en-GB" sz="2000">
                <a:solidFill>
                  <a:srgbClr val="FF0000"/>
                </a:solidFill>
              </a:rPr>
              <a:t>red</a:t>
            </a:r>
            <a:r>
              <a:rPr lang="en-GB" sz="2000"/>
              <a:t>) value indicates that levels have increased </a:t>
            </a:r>
            <a:r>
              <a:rPr lang="en-GB" sz="2000" b="1"/>
              <a:t>above </a:t>
            </a:r>
            <a:r>
              <a:rPr lang="en-GB" sz="2000"/>
              <a:t>those experienced pre-COVID.</a:t>
            </a:r>
          </a:p>
          <a:p>
            <a:pPr marL="0" indent="0">
              <a:buNone/>
            </a:pPr>
            <a:endParaRPr lang="en-GB" sz="2000"/>
          </a:p>
          <a:p>
            <a:pPr marL="0" indent="0">
              <a:buNone/>
            </a:pPr>
            <a:r>
              <a:rPr lang="en-GB" sz="2000"/>
              <a:t>A negative (</a:t>
            </a:r>
            <a:r>
              <a:rPr lang="en-GB" sz="2000">
                <a:solidFill>
                  <a:schemeClr val="accent1"/>
                </a:solidFill>
              </a:rPr>
              <a:t>blue</a:t>
            </a:r>
            <a:r>
              <a:rPr lang="en-GB" sz="2000"/>
              <a:t>) value indicates that levels remain </a:t>
            </a:r>
            <a:r>
              <a:rPr lang="en-GB" sz="2000" b="1"/>
              <a:t>below </a:t>
            </a:r>
            <a:r>
              <a:rPr lang="en-GB" sz="2000"/>
              <a:t>pre-COVID.</a:t>
            </a:r>
          </a:p>
        </p:txBody>
      </p:sp>
      <p:pic>
        <p:nvPicPr>
          <p:cNvPr id="4" name="Picture 3" descr="Thermometer gauge showing red to blue colouration from top to bottom. &#10;This gauge is used visually throughout the presentation to represent transport stats relative to pre-Covid levels. For example, if a metric is 16% ahead of where it was pre-Covid, the slide deck will show it in bright red. If a metric is 16% below pre-Covid levels, the slide will show it as blue. The middle of the gauge is grey which is used for any metrics which are around pre-COVID (up to 5% ahead of pre-Covid levels or to 5% below pre-Covid levels).">
            <a:extLst>
              <a:ext uri="{FF2B5EF4-FFF2-40B4-BE49-F238E27FC236}">
                <a16:creationId xmlns:a16="http://schemas.microsoft.com/office/drawing/2014/main" id="{CFD06DB1-9425-4E19-A5F3-D0897855D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2595" y="858675"/>
            <a:ext cx="3731750" cy="5790646"/>
          </a:xfrm>
          <a:prstGeom prst="rect">
            <a:avLst/>
          </a:prstGeom>
        </p:spPr>
      </p:pic>
      <p:sp>
        <p:nvSpPr>
          <p:cNvPr id="106" name="Subtitle 2">
            <a:extLst>
              <a:ext uri="{FF2B5EF4-FFF2-40B4-BE49-F238E27FC236}">
                <a16:creationId xmlns:a16="http://schemas.microsoft.com/office/drawing/2014/main" id="{AD077E56-004B-4DF2-94CA-054BA0A3A9B1}"/>
              </a:ext>
            </a:extLst>
          </p:cNvPr>
          <p:cNvSpPr txBox="1">
            <a:spLocks/>
          </p:cNvSpPr>
          <p:nvPr/>
        </p:nvSpPr>
        <p:spPr>
          <a:xfrm>
            <a:off x="9355996" y="1499454"/>
            <a:ext cx="2634633" cy="1583868"/>
          </a:xfrm>
          <a:prstGeom prst="rect">
            <a:avLst/>
          </a:prstGeom>
          <a:solidFill>
            <a:schemeClr val="accent4">
              <a:lumMod val="20000"/>
              <a:lumOff val="80000"/>
            </a:schemeClr>
          </a:solidFill>
          <a:ln w="19050">
            <a:solidFill>
              <a:srgbClr val="002060"/>
            </a:solidFill>
          </a:ln>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b="1"/>
              <a:t>Top tip:</a:t>
            </a:r>
          </a:p>
          <a:p>
            <a:pPr marL="0" indent="0" algn="ctr">
              <a:buNone/>
            </a:pPr>
            <a:r>
              <a:rPr lang="en-GB" sz="1600"/>
              <a:t>Lookout for the colour scale bar in the </a:t>
            </a:r>
            <a:r>
              <a:rPr lang="en-GB" sz="1600" b="1"/>
              <a:t>top right-hand corner</a:t>
            </a:r>
            <a:r>
              <a:rPr lang="en-GB" sz="1600"/>
              <a:t> of each page for a reminder of the heat scale used to indicate the level of recovery throughout the pack.</a:t>
            </a:r>
            <a:endParaRPr lang="en-GB" sz="1400" b="1">
              <a:cs typeface="Calibri"/>
            </a:endParaRPr>
          </a:p>
        </p:txBody>
      </p:sp>
      <p:pic>
        <p:nvPicPr>
          <p:cNvPr id="158" name="Picture 157" descr="The heat scale from blue (below pre-COVID) to red (above pre-COVID) in the top right hand corner of the slide.">
            <a:extLst>
              <a:ext uri="{FF2B5EF4-FFF2-40B4-BE49-F238E27FC236}">
                <a16:creationId xmlns:a16="http://schemas.microsoft.com/office/drawing/2014/main" id="{E2F928F8-CBE9-46D2-B804-DC0ED14ADF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0770172" y="-778447"/>
            <a:ext cx="590827" cy="2204871"/>
          </a:xfrm>
          <a:prstGeom prst="rect">
            <a:avLst/>
          </a:prstGeom>
        </p:spPr>
      </p:pic>
      <p:sp>
        <p:nvSpPr>
          <p:cNvPr id="2" name="Slide Number Placeholder 1">
            <a:extLst>
              <a:ext uri="{FF2B5EF4-FFF2-40B4-BE49-F238E27FC236}">
                <a16:creationId xmlns:a16="http://schemas.microsoft.com/office/drawing/2014/main" id="{06145535-1F7B-44C1-80FA-5724D14368F7}"/>
              </a:ext>
              <a:ext uri="{C183D7F6-B498-43B3-948B-1728B52AA6E4}">
                <adec:decorative xmlns:adec="http://schemas.microsoft.com/office/drawing/2017/decorative" val="1"/>
              </a:ext>
            </a:extLst>
          </p:cNvPr>
          <p:cNvSpPr>
            <a:spLocks noGrp="1"/>
          </p:cNvSpPr>
          <p:nvPr>
            <p:ph type="sldNum" sz="quarter" idx="12"/>
          </p:nvPr>
        </p:nvSpPr>
        <p:spPr>
          <a:xfrm>
            <a:off x="11887200" y="6492875"/>
            <a:ext cx="304800" cy="365125"/>
          </a:xfrm>
        </p:spPr>
        <p:txBody>
          <a:bodyPr/>
          <a:lstStyle/>
          <a:p>
            <a:fld id="{AE56028F-813B-4E02-837E-17CD63D81F9F}" type="slidenum">
              <a:rPr lang="en-GB" smtClean="0"/>
              <a:t>3</a:t>
            </a:fld>
            <a:endParaRPr lang="en-GB"/>
          </a:p>
        </p:txBody>
      </p:sp>
      <p:cxnSp>
        <p:nvCxnSpPr>
          <p:cNvPr id="108" name="Straight Arrow Connector 107">
            <a:extLst>
              <a:ext uri="{FF2B5EF4-FFF2-40B4-BE49-F238E27FC236}">
                <a16:creationId xmlns:a16="http://schemas.microsoft.com/office/drawing/2014/main" id="{4704D162-A96B-41FF-9699-049A10E1613D}"/>
              </a:ext>
              <a:ext uri="{C183D7F6-B498-43B3-948B-1728B52AA6E4}">
                <adec:decorative xmlns:adec="http://schemas.microsoft.com/office/drawing/2017/decorative" val="1"/>
              </a:ext>
            </a:extLst>
          </p:cNvPr>
          <p:cNvCxnSpPr>
            <a:cxnSpLocks/>
          </p:cNvCxnSpPr>
          <p:nvPr/>
        </p:nvCxnSpPr>
        <p:spPr>
          <a:xfrm flipV="1">
            <a:off x="10673313" y="651654"/>
            <a:ext cx="72404" cy="838274"/>
          </a:xfrm>
          <a:prstGeom prst="straightConnector1">
            <a:avLst/>
          </a:prstGeom>
          <a:ln w="28575">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7375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Local Road Network Monitoring Sites: Active Travel</a:t>
            </a:r>
          </a:p>
        </p:txBody>
      </p:sp>
      <p:pic>
        <p:nvPicPr>
          <p:cNvPr id="2" name="Picture 4" descr="A map showing Vivacity sensor locations, and the comparable availability of active travel data from when the network was installed in May 2019 through to March 2023 Individual slides within the next section will outline which sensors have been used to produce the figures stated.">
            <a:extLst>
              <a:ext uri="{FF2B5EF4-FFF2-40B4-BE49-F238E27FC236}">
                <a16:creationId xmlns:a16="http://schemas.microsoft.com/office/drawing/2014/main" id="{315B5DC3-C19F-43D3-5FAC-94EA5083FA20}"/>
              </a:ext>
            </a:extLst>
          </p:cNvPr>
          <p:cNvPicPr>
            <a:picLocks noChangeAspect="1"/>
          </p:cNvPicPr>
          <p:nvPr/>
        </p:nvPicPr>
        <p:blipFill>
          <a:blip r:embed="rId3"/>
          <a:stretch>
            <a:fillRect/>
          </a:stretch>
        </p:blipFill>
        <p:spPr>
          <a:xfrm>
            <a:off x="201880" y="659890"/>
            <a:ext cx="6572992" cy="5983544"/>
          </a:xfrm>
          <a:prstGeom prst="rect">
            <a:avLst/>
          </a:prstGeom>
          <a:ln>
            <a:solidFill>
              <a:schemeClr val="tx1"/>
            </a:solidFill>
          </a:ln>
        </p:spPr>
      </p:pic>
      <p:sp>
        <p:nvSpPr>
          <p:cNvPr id="23" name="TextBox 22">
            <a:extLst>
              <a:ext uri="{FF2B5EF4-FFF2-40B4-BE49-F238E27FC236}">
                <a16:creationId xmlns:a16="http://schemas.microsoft.com/office/drawing/2014/main" id="{48598E34-9C7D-A416-3399-CA67881167A8}"/>
              </a:ext>
              <a:ext uri="{C183D7F6-B498-43B3-948B-1728B52AA6E4}">
                <adec:decorative xmlns:adec="http://schemas.microsoft.com/office/drawing/2017/decorative" val="1"/>
              </a:ext>
            </a:extLst>
          </p:cNvPr>
          <p:cNvSpPr txBox="1"/>
          <p:nvPr/>
        </p:nvSpPr>
        <p:spPr>
          <a:xfrm>
            <a:off x="192953" y="655016"/>
            <a:ext cx="4383904" cy="307777"/>
          </a:xfrm>
          <a:prstGeom prst="rect">
            <a:avLst/>
          </a:prstGeom>
          <a:solidFill>
            <a:schemeClr val="bg1"/>
          </a:solidFill>
          <a:ln>
            <a:solidFill>
              <a:schemeClr val="tx1"/>
            </a:solidFill>
          </a:ln>
        </p:spPr>
        <p:txBody>
          <a:bodyPr wrap="square" rtlCol="0">
            <a:spAutoFit/>
          </a:bodyPr>
          <a:lstStyle/>
          <a:p>
            <a:pPr algn="ctr"/>
            <a:r>
              <a:rPr lang="en-GB" sz="1400" b="1" dirty="0"/>
              <a:t>Long Term Vivacity Monitoring Sites – Active Travel</a:t>
            </a:r>
          </a:p>
        </p:txBody>
      </p:sp>
      <p:sp>
        <p:nvSpPr>
          <p:cNvPr id="25" name="TextBox 24">
            <a:extLst>
              <a:ext uri="{FF2B5EF4-FFF2-40B4-BE49-F238E27FC236}">
                <a16:creationId xmlns:a16="http://schemas.microsoft.com/office/drawing/2014/main" id="{5DB330E8-8581-A91B-E02E-77CBD129D557}"/>
              </a:ext>
              <a:ext uri="{C183D7F6-B498-43B3-948B-1728B52AA6E4}">
                <adec:decorative xmlns:adec="http://schemas.microsoft.com/office/drawing/2017/decorative" val="1"/>
              </a:ext>
            </a:extLst>
          </p:cNvPr>
          <p:cNvSpPr txBox="1"/>
          <p:nvPr/>
        </p:nvSpPr>
        <p:spPr>
          <a:xfrm>
            <a:off x="5061324" y="657427"/>
            <a:ext cx="1716888" cy="2354491"/>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i="1">
                <a:solidFill>
                  <a:sysClr val="windowText" lastClr="000000"/>
                </a:solidFill>
                <a:cs typeface="Calibri"/>
              </a:rPr>
              <a:t>The </a:t>
            </a:r>
            <a:r>
              <a:rPr lang="en-US" sz="1050" b="1" i="1">
                <a:solidFill>
                  <a:sysClr val="windowText" lastClr="000000"/>
                </a:solidFill>
                <a:cs typeface="Calibri"/>
              </a:rPr>
              <a:t>Mill Road </a:t>
            </a:r>
            <a:r>
              <a:rPr lang="en-US" sz="1050" i="1">
                <a:solidFill>
                  <a:sysClr val="windowText" lastClr="000000"/>
                </a:solidFill>
                <a:cs typeface="Calibri"/>
              </a:rPr>
              <a:t>and </a:t>
            </a:r>
            <a:r>
              <a:rPr lang="en-US" sz="1050" b="1" i="1">
                <a:solidFill>
                  <a:sysClr val="windowText" lastClr="000000"/>
                </a:solidFill>
                <a:cs typeface="Calibri"/>
              </a:rPr>
              <a:t>East Road </a:t>
            </a:r>
            <a:r>
              <a:rPr lang="en-US" sz="1050" i="1">
                <a:solidFill>
                  <a:sysClr val="windowText" lastClr="000000"/>
                </a:solidFill>
                <a:cs typeface="Calibri"/>
              </a:rPr>
              <a:t>sensors were upgraded in Sept 2022 and are now detecting significantly more cycles and pedestrians. As a result, the active travel flows at these locations are no longer comparable pre/post Sept 2022. </a:t>
            </a:r>
          </a:p>
          <a:p>
            <a:endParaRPr lang="en-US" sz="1050" i="1">
              <a:solidFill>
                <a:sysClr val="windowText" lastClr="000000"/>
              </a:solidFill>
              <a:cs typeface="Calibri"/>
            </a:endParaRPr>
          </a:p>
          <a:p>
            <a:r>
              <a:rPr lang="en-US" sz="1050" i="1">
                <a:solidFill>
                  <a:sysClr val="windowText" lastClr="000000"/>
                </a:solidFill>
                <a:cs typeface="Calibri"/>
              </a:rPr>
              <a:t>The </a:t>
            </a:r>
            <a:r>
              <a:rPr lang="en-US" sz="1050" b="1" i="1">
                <a:solidFill>
                  <a:sysClr val="windowText" lastClr="000000"/>
                </a:solidFill>
                <a:cs typeface="Calibri"/>
              </a:rPr>
              <a:t>Vinery Road </a:t>
            </a:r>
            <a:r>
              <a:rPr lang="en-US" sz="1050" i="1">
                <a:solidFill>
                  <a:sysClr val="windowText" lastClr="000000"/>
                </a:solidFill>
                <a:cs typeface="Calibri"/>
              </a:rPr>
              <a:t>and </a:t>
            </a:r>
            <a:r>
              <a:rPr lang="en-US" sz="1050" b="1" i="1">
                <a:solidFill>
                  <a:sysClr val="windowText" lastClr="000000"/>
                </a:solidFill>
                <a:cs typeface="Calibri"/>
              </a:rPr>
              <a:t>Milton Road (Mid)</a:t>
            </a:r>
            <a:r>
              <a:rPr lang="en-US" sz="1050" i="1">
                <a:solidFill>
                  <a:sysClr val="windowText" lastClr="000000"/>
                </a:solidFill>
                <a:cs typeface="Calibri"/>
              </a:rPr>
              <a:t> sensors are currently inactive.</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30</a:t>
            </a:fld>
            <a:endParaRPr lang="en-GB"/>
          </a:p>
        </p:txBody>
      </p:sp>
      <p:graphicFrame>
        <p:nvGraphicFramePr>
          <p:cNvPr id="4" name="Table 3">
            <a:extLst>
              <a:ext uri="{FF2B5EF4-FFF2-40B4-BE49-F238E27FC236}">
                <a16:creationId xmlns:a16="http://schemas.microsoft.com/office/drawing/2014/main" id="{745B07B3-757A-F924-B797-DF7BEA369EA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42883812"/>
              </p:ext>
            </p:extLst>
          </p:nvPr>
        </p:nvGraphicFramePr>
        <p:xfrm>
          <a:off x="6864928" y="655336"/>
          <a:ext cx="5125193" cy="4214088"/>
        </p:xfrm>
        <a:graphic>
          <a:graphicData uri="http://schemas.openxmlformats.org/drawingml/2006/table">
            <a:tbl>
              <a:tblPr firstRow="1" bandRow="1">
                <a:tableStyleId>{5940675A-B579-460E-94D1-54222C63F5DA}</a:tableStyleId>
              </a:tblPr>
              <a:tblGrid>
                <a:gridCol w="1668209">
                  <a:extLst>
                    <a:ext uri="{9D8B030D-6E8A-4147-A177-3AD203B41FA5}">
                      <a16:colId xmlns:a16="http://schemas.microsoft.com/office/drawing/2014/main" val="1191812419"/>
                    </a:ext>
                  </a:extLst>
                </a:gridCol>
                <a:gridCol w="2573676">
                  <a:extLst>
                    <a:ext uri="{9D8B030D-6E8A-4147-A177-3AD203B41FA5}">
                      <a16:colId xmlns:a16="http://schemas.microsoft.com/office/drawing/2014/main" val="481079558"/>
                    </a:ext>
                  </a:extLst>
                </a:gridCol>
                <a:gridCol w="883308">
                  <a:extLst>
                    <a:ext uri="{9D8B030D-6E8A-4147-A177-3AD203B41FA5}">
                      <a16:colId xmlns:a16="http://schemas.microsoft.com/office/drawing/2014/main" val="1547344765"/>
                    </a:ext>
                  </a:extLst>
                </a:gridCol>
              </a:tblGrid>
              <a:tr h="234116">
                <a:tc>
                  <a:txBody>
                    <a:bodyPr/>
                    <a:lstStyle/>
                    <a:p>
                      <a:r>
                        <a:rPr lang="en-GB" sz="1200" b="1">
                          <a:effectLst/>
                        </a:rPr>
                        <a:t> Sensor Location​​</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GB" sz="1200" b="1">
                          <a:effectLst/>
                        </a:rPr>
                        <a:t>Location description​​</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r>
                        <a:rPr lang="en-GB" sz="1200" b="1">
                          <a:effectLst/>
                        </a:rPr>
                        <a:t>Installed​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extLst>
                  <a:ext uri="{0D108BD9-81ED-4DB2-BD59-A6C34878D82A}">
                    <a16:rowId xmlns:a16="http://schemas.microsoft.com/office/drawing/2014/main" val="2654137971"/>
                  </a:ext>
                </a:extLst>
              </a:tr>
              <a:tr h="234116">
                <a:tc>
                  <a:txBody>
                    <a:bodyPr/>
                    <a:lstStyle/>
                    <a:p>
                      <a:r>
                        <a:rPr lang="en-GB" sz="1200" b="0">
                          <a:solidFill>
                            <a:schemeClr val="tx1"/>
                          </a:solidFill>
                          <a:effectLst/>
                        </a:rPr>
                        <a:t>Cherry Hinton Road ​​</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Near Rock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391169372"/>
                  </a:ext>
                </a:extLst>
              </a:tr>
              <a:tr h="234116">
                <a:tc>
                  <a:txBody>
                    <a:bodyPr/>
                    <a:lstStyle/>
                    <a:p>
                      <a:r>
                        <a:rPr lang="en-GB" sz="1200" b="0">
                          <a:solidFill>
                            <a:schemeClr val="tx1"/>
                          </a:solidFill>
                          <a:effectLst/>
                        </a:rPr>
                        <a:t>Coldham’s Lane​​</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Near Coldham’s Common​​</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435322488"/>
                  </a:ext>
                </a:extLst>
              </a:tr>
              <a:tr h="234116">
                <a:tc>
                  <a:txBody>
                    <a:bodyPr/>
                    <a:lstStyle/>
                    <a:p>
                      <a:r>
                        <a:rPr lang="en-GB" sz="1200" b="0">
                          <a:solidFill>
                            <a:schemeClr val="tx1"/>
                          </a:solidFill>
                          <a:effectLst/>
                        </a:rPr>
                        <a:t>Coleridge Road ​​</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Near Coleridge recreation ground​​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906056800"/>
                  </a:ext>
                </a:extLst>
              </a:tr>
              <a:tr h="234116">
                <a:tc>
                  <a:txBody>
                    <a:bodyPr/>
                    <a:lstStyle/>
                    <a:p>
                      <a:r>
                        <a:rPr lang="en-GB" sz="1200" b="0">
                          <a:solidFill>
                            <a:schemeClr val="tx1"/>
                          </a:solidFill>
                          <a:effectLst/>
                        </a:rPr>
                        <a:t>East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Close to ARU site​​</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01192294"/>
                  </a:ext>
                </a:extLst>
              </a:tr>
              <a:tr h="234116">
                <a:tc>
                  <a:txBody>
                    <a:bodyPr/>
                    <a:lstStyle/>
                    <a:p>
                      <a:r>
                        <a:rPr lang="en-GB" sz="1200" b="0">
                          <a:solidFill>
                            <a:schemeClr val="tx1"/>
                          </a:solidFill>
                          <a:effectLst/>
                        </a:rPr>
                        <a:t>Hills Road Bridge​​</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Near Cherry Hinton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921578486"/>
                  </a:ext>
                </a:extLst>
              </a:tr>
              <a:tr h="234116">
                <a:tc>
                  <a:txBody>
                    <a:bodyPr/>
                    <a:lstStyle/>
                    <a:p>
                      <a:r>
                        <a:rPr lang="en-GB" sz="1200" b="0">
                          <a:solidFill>
                            <a:schemeClr val="tx1"/>
                          </a:solidFill>
                          <a:effectLst/>
                        </a:rPr>
                        <a:t>Histon Road (North)​​</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Just south of A14​</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b="0">
                          <a:solidFill>
                            <a:schemeClr val="tx1"/>
                          </a:solidFill>
                          <a:effectLst/>
                        </a:rPr>
                        <a:t>Sept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371920672"/>
                  </a:ext>
                </a:extLst>
              </a:tr>
              <a:tr h="234116">
                <a:tc>
                  <a:txBody>
                    <a:bodyPr/>
                    <a:lstStyle/>
                    <a:p>
                      <a:r>
                        <a:rPr lang="en-GB" sz="1200" b="0">
                          <a:solidFill>
                            <a:schemeClr val="tx1"/>
                          </a:solidFill>
                          <a:effectLst/>
                        </a:rPr>
                        <a:t>Histon Road (South) ​​</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Near Victoria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b="0">
                          <a:solidFill>
                            <a:schemeClr val="tx1"/>
                          </a:solidFill>
                          <a:effectLst/>
                        </a:rPr>
                        <a:t>Sept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337692815"/>
                  </a:ext>
                </a:extLst>
              </a:tr>
              <a:tr h="234116">
                <a:tc>
                  <a:txBody>
                    <a:bodyPr/>
                    <a:lstStyle/>
                    <a:p>
                      <a:r>
                        <a:rPr lang="en-GB" sz="1200" b="0">
                          <a:solidFill>
                            <a:schemeClr val="tx1"/>
                          </a:solidFill>
                          <a:effectLst/>
                        </a:rPr>
                        <a:t>Mill Road (East)​​</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Close to Brookfield’s hospital​​</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159478729"/>
                  </a:ext>
                </a:extLst>
              </a:tr>
              <a:tr h="234116">
                <a:tc>
                  <a:txBody>
                    <a:bodyPr/>
                    <a:lstStyle/>
                    <a:p>
                      <a:r>
                        <a:rPr lang="en-GB" sz="1200" b="0">
                          <a:solidFill>
                            <a:schemeClr val="tx1"/>
                          </a:solidFill>
                          <a:effectLst/>
                        </a:rPr>
                        <a:t>Mill Road (West)​​</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a:solidFill>
                            <a:schemeClr val="tx1"/>
                          </a:solidFill>
                          <a:effectLst/>
                        </a:rPr>
                        <a:t>Close to Parker’s Piece​​</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tc>
                  <a:txBody>
                    <a:bodyPr/>
                    <a:lstStyle/>
                    <a:p>
                      <a:r>
                        <a:rPr lang="en-GB" sz="1200" b="0">
                          <a:solidFill>
                            <a:schemeClr val="tx1"/>
                          </a:solidFill>
                          <a:effectLst/>
                        </a:rPr>
                        <a:t>May 2019​</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extLst>
                  <a:ext uri="{0D108BD9-81ED-4DB2-BD59-A6C34878D82A}">
                    <a16:rowId xmlns:a16="http://schemas.microsoft.com/office/drawing/2014/main" val="2515974204"/>
                  </a:ext>
                </a:extLst>
              </a:tr>
              <a:tr h="234116">
                <a:tc>
                  <a:txBody>
                    <a:bodyPr/>
                    <a:lstStyle/>
                    <a:p>
                      <a:r>
                        <a:rPr lang="en-GB" sz="1200" b="0">
                          <a:solidFill>
                            <a:schemeClr val="tx1"/>
                          </a:solidFill>
                          <a:effectLst/>
                        </a:rPr>
                        <a:t>Milton Road (Mid)​​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Near Union Lane​​</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102981906"/>
                  </a:ext>
                </a:extLst>
              </a:tr>
              <a:tr h="234116">
                <a:tc>
                  <a:txBody>
                    <a:bodyPr/>
                    <a:lstStyle/>
                    <a:p>
                      <a:r>
                        <a:rPr lang="en-GB" sz="1200" b="0">
                          <a:solidFill>
                            <a:schemeClr val="tx1"/>
                          </a:solidFill>
                          <a:effectLst/>
                        </a:rPr>
                        <a:t>Milton Road (North)​​</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Near King’s Hedges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b="0">
                          <a:solidFill>
                            <a:schemeClr val="tx1"/>
                          </a:solidFill>
                          <a:effectLst/>
                        </a:rPr>
                        <a:t>Sept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480872126"/>
                  </a:ext>
                </a:extLst>
              </a:tr>
              <a:tr h="234116">
                <a:tc>
                  <a:txBody>
                    <a:bodyPr/>
                    <a:lstStyle/>
                    <a:p>
                      <a:r>
                        <a:rPr lang="en-GB" sz="1200" b="0" dirty="0">
                          <a:solidFill>
                            <a:schemeClr val="tx1"/>
                          </a:solidFill>
                          <a:effectLst/>
                        </a:rPr>
                        <a:t>Milton Road (South)​</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a:solidFill>
                            <a:schemeClr val="tx1"/>
                          </a:solidFill>
                          <a:effectLst/>
                        </a:rPr>
                        <a:t>Near Gilbert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b="0">
                          <a:solidFill>
                            <a:schemeClr val="tx1"/>
                          </a:solidFill>
                          <a:effectLst/>
                        </a:rPr>
                        <a:t>Sept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609502090"/>
                  </a:ext>
                </a:extLst>
              </a:tr>
              <a:tr h="234116">
                <a:tc>
                  <a:txBody>
                    <a:bodyPr/>
                    <a:lstStyle/>
                    <a:p>
                      <a:pPr lvl="0">
                        <a:buNone/>
                      </a:pPr>
                      <a:r>
                        <a:rPr lang="en-GB" sz="1200" b="0">
                          <a:solidFill>
                            <a:schemeClr val="tx1"/>
                          </a:solidFill>
                          <a:effectLst/>
                        </a:rPr>
                        <a:t>Newmarket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GB" sz="1200" b="0">
                          <a:solidFill>
                            <a:schemeClr val="tx1"/>
                          </a:solidFill>
                          <a:effectLst/>
                        </a:rPr>
                        <a:t>Near Ditton Fields</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GB" sz="12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465075487"/>
                  </a:ext>
                </a:extLst>
              </a:tr>
              <a:tr h="234116">
                <a:tc>
                  <a:txBody>
                    <a:bodyPr/>
                    <a:lstStyle/>
                    <a:p>
                      <a:pPr lvl="0">
                        <a:buNone/>
                      </a:pPr>
                      <a:r>
                        <a:rPr lang="en-GB" sz="1200" b="0">
                          <a:solidFill>
                            <a:schemeClr val="tx1"/>
                          </a:solidFill>
                          <a:effectLst/>
                        </a:rPr>
                        <a:t>Perne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GB" sz="1200" b="0">
                          <a:solidFill>
                            <a:schemeClr val="tx1"/>
                          </a:solidFill>
                          <a:effectLst/>
                        </a:rPr>
                        <a:t>Near Birdwood Road roundabout</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GB" sz="12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60087975"/>
                  </a:ext>
                </a:extLst>
              </a:tr>
              <a:tr h="234116">
                <a:tc>
                  <a:txBody>
                    <a:bodyPr/>
                    <a:lstStyle/>
                    <a:p>
                      <a:pPr lvl="0">
                        <a:buNone/>
                      </a:pPr>
                      <a:r>
                        <a:rPr lang="en-GB" sz="1200" b="0">
                          <a:solidFill>
                            <a:schemeClr val="tx1"/>
                          </a:solidFill>
                          <a:effectLst/>
                        </a:rPr>
                        <a:t>Station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GB" sz="1200" b="0">
                          <a:solidFill>
                            <a:schemeClr val="tx1"/>
                          </a:solidFill>
                          <a:effectLst/>
                        </a:rPr>
                        <a:t>Near Kett House</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GB" sz="12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348178155"/>
                  </a:ext>
                </a:extLst>
              </a:tr>
              <a:tr h="234116">
                <a:tc>
                  <a:txBody>
                    <a:bodyPr/>
                    <a:lstStyle/>
                    <a:p>
                      <a:r>
                        <a:rPr lang="en-GB" sz="1200" b="0">
                          <a:solidFill>
                            <a:schemeClr val="tx1"/>
                          </a:solidFill>
                          <a:effectLst/>
                        </a:rPr>
                        <a:t>Tenison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a:solidFill>
                            <a:schemeClr val="tx1"/>
                          </a:solidFill>
                          <a:effectLst/>
                        </a:rPr>
                        <a:t>Near Mill Road​​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b="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413523308"/>
                  </a:ext>
                </a:extLst>
              </a:tr>
              <a:tr h="234116">
                <a:tc>
                  <a:txBody>
                    <a:bodyPr/>
                    <a:lstStyle/>
                    <a:p>
                      <a:r>
                        <a:rPr lang="en-GB" sz="1200" b="0">
                          <a:solidFill>
                            <a:schemeClr val="tx1"/>
                          </a:solidFill>
                          <a:effectLst/>
                        </a:rPr>
                        <a:t>Vinery Road ​​</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tc>
                  <a:txBody>
                    <a:bodyPr/>
                    <a:lstStyle/>
                    <a:p>
                      <a:r>
                        <a:rPr lang="en-GB" sz="1200" b="0">
                          <a:solidFill>
                            <a:schemeClr val="tx1"/>
                          </a:solidFill>
                          <a:effectLst/>
                        </a:rPr>
                        <a:t>Near Romsey recreation ground​​</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200" b="0" dirty="0">
                          <a:solidFill>
                            <a:schemeClr val="tx1"/>
                          </a:solidFill>
                          <a:effectLst/>
                        </a:rPr>
                        <a:t>May 2019​</a:t>
                      </a:r>
                    </a:p>
                  </a:txBody>
                  <a:tcPr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134402491"/>
                  </a:ext>
                </a:extLst>
              </a:tr>
            </a:tbl>
          </a:graphicData>
        </a:graphic>
      </p:graphicFrame>
      <p:sp>
        <p:nvSpPr>
          <p:cNvPr id="6" name="TextBox 5">
            <a:extLst>
              <a:ext uri="{FF2B5EF4-FFF2-40B4-BE49-F238E27FC236}">
                <a16:creationId xmlns:a16="http://schemas.microsoft.com/office/drawing/2014/main" id="{B3C20750-6375-899B-674D-29BDB7E80BE3}"/>
              </a:ext>
              <a:ext uri="{C183D7F6-B498-43B3-948B-1728B52AA6E4}">
                <adec:decorative xmlns:adec="http://schemas.microsoft.com/office/drawing/2017/decorative" val="1"/>
              </a:ext>
            </a:extLst>
          </p:cNvPr>
          <p:cNvSpPr txBox="1"/>
          <p:nvPr/>
        </p:nvSpPr>
        <p:spPr>
          <a:xfrm>
            <a:off x="192953" y="6366435"/>
            <a:ext cx="2154621" cy="276999"/>
          </a:xfrm>
          <a:prstGeom prst="rect">
            <a:avLst/>
          </a:prstGeom>
          <a:solidFill>
            <a:schemeClr val="bg1"/>
          </a:solidFill>
          <a:ln>
            <a:solidFill>
              <a:schemeClr val="tx1"/>
            </a:solidFill>
          </a:ln>
        </p:spPr>
        <p:txBody>
          <a:bodyPr wrap="square" rtlCol="0">
            <a:spAutoFit/>
          </a:bodyPr>
          <a:lstStyle/>
          <a:p>
            <a:r>
              <a:rPr lang="en-GB" sz="1200"/>
              <a:t>© OpenStreetMap Contributors</a:t>
            </a:r>
          </a:p>
        </p:txBody>
      </p:sp>
      <p:sp>
        <p:nvSpPr>
          <p:cNvPr id="10" name="TextBox 9">
            <a:extLst>
              <a:ext uri="{FF2B5EF4-FFF2-40B4-BE49-F238E27FC236}">
                <a16:creationId xmlns:a16="http://schemas.microsoft.com/office/drawing/2014/main" id="{112E0E69-2797-2C4F-1B01-C61909273F19}"/>
              </a:ext>
              <a:ext uri="{C183D7F6-B498-43B3-948B-1728B52AA6E4}">
                <adec:decorative xmlns:adec="http://schemas.microsoft.com/office/drawing/2017/decorative" val="1"/>
              </a:ext>
            </a:extLst>
          </p:cNvPr>
          <p:cNvSpPr txBox="1"/>
          <p:nvPr/>
        </p:nvSpPr>
        <p:spPr>
          <a:xfrm>
            <a:off x="-7463" y="6625112"/>
            <a:ext cx="11725153" cy="253916"/>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*The Vivacity sensor network was installed from May 2019 onwards. Therefore, the best 'pre-Covid' estimate for traffic flows which can be compared with subsequent March data is February 2020.</a:t>
            </a:r>
          </a:p>
        </p:txBody>
      </p:sp>
      <p:sp>
        <p:nvSpPr>
          <p:cNvPr id="7" name="Oval 6">
            <a:extLst>
              <a:ext uri="{FF2B5EF4-FFF2-40B4-BE49-F238E27FC236}">
                <a16:creationId xmlns:a16="http://schemas.microsoft.com/office/drawing/2014/main" id="{A4F6977B-A371-C1C9-3404-2F31CF111B48}"/>
              </a:ext>
              <a:ext uri="{C183D7F6-B498-43B3-948B-1728B52AA6E4}">
                <adec:decorative xmlns:adec="http://schemas.microsoft.com/office/drawing/2017/decorative" val="1"/>
              </a:ext>
            </a:extLst>
          </p:cNvPr>
          <p:cNvSpPr/>
          <p:nvPr/>
        </p:nvSpPr>
        <p:spPr>
          <a:xfrm>
            <a:off x="3341771" y="5747099"/>
            <a:ext cx="179119" cy="171227"/>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14" name="Oval 13">
            <a:extLst>
              <a:ext uri="{FF2B5EF4-FFF2-40B4-BE49-F238E27FC236}">
                <a16:creationId xmlns:a16="http://schemas.microsoft.com/office/drawing/2014/main" id="{F753DCDD-B051-DA50-E68F-5FFF5512BF43}"/>
              </a:ext>
              <a:ext uri="{C183D7F6-B498-43B3-948B-1728B52AA6E4}">
                <adec:decorative xmlns:adec="http://schemas.microsoft.com/office/drawing/2017/decorative" val="1"/>
              </a:ext>
            </a:extLst>
          </p:cNvPr>
          <p:cNvSpPr/>
          <p:nvPr/>
        </p:nvSpPr>
        <p:spPr>
          <a:xfrm>
            <a:off x="3419924" y="4623637"/>
            <a:ext cx="179119" cy="171227"/>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24" name="Oval 23">
            <a:extLst>
              <a:ext uri="{FF2B5EF4-FFF2-40B4-BE49-F238E27FC236}">
                <a16:creationId xmlns:a16="http://schemas.microsoft.com/office/drawing/2014/main" id="{78813CFA-7ECB-FA48-96B2-CB0E70CD54C3}"/>
              </a:ext>
              <a:ext uri="{C183D7F6-B498-43B3-948B-1728B52AA6E4}">
                <adec:decorative xmlns:adec="http://schemas.microsoft.com/office/drawing/2017/decorative" val="1"/>
              </a:ext>
            </a:extLst>
          </p:cNvPr>
          <p:cNvSpPr/>
          <p:nvPr/>
        </p:nvSpPr>
        <p:spPr>
          <a:xfrm>
            <a:off x="4113539" y="5629867"/>
            <a:ext cx="179119" cy="171227"/>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29" name="Oval 28">
            <a:extLst>
              <a:ext uri="{FF2B5EF4-FFF2-40B4-BE49-F238E27FC236}">
                <a16:creationId xmlns:a16="http://schemas.microsoft.com/office/drawing/2014/main" id="{9BEC2E31-36A1-A19D-FA2F-DB2C13BCC7AB}"/>
              </a:ext>
              <a:ext uri="{C183D7F6-B498-43B3-948B-1728B52AA6E4}">
                <adec:decorative xmlns:adec="http://schemas.microsoft.com/office/drawing/2017/decorative" val="1"/>
              </a:ext>
            </a:extLst>
          </p:cNvPr>
          <p:cNvSpPr/>
          <p:nvPr/>
        </p:nvSpPr>
        <p:spPr>
          <a:xfrm>
            <a:off x="3859541" y="5941169"/>
            <a:ext cx="179119" cy="181124"/>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33" name="Cross 32">
            <a:extLst>
              <a:ext uri="{FF2B5EF4-FFF2-40B4-BE49-F238E27FC236}">
                <a16:creationId xmlns:a16="http://schemas.microsoft.com/office/drawing/2014/main" id="{153D244C-0FA7-128B-5468-D29AA6AF99B9}"/>
              </a:ext>
              <a:ext uri="{C183D7F6-B498-43B3-948B-1728B52AA6E4}">
                <adec:decorative xmlns:adec="http://schemas.microsoft.com/office/drawing/2017/decorative" val="1"/>
              </a:ext>
            </a:extLst>
          </p:cNvPr>
          <p:cNvSpPr/>
          <p:nvPr/>
        </p:nvSpPr>
        <p:spPr>
          <a:xfrm rot="2703070">
            <a:off x="3148780" y="2214184"/>
            <a:ext cx="179119" cy="181124"/>
          </a:xfrm>
          <a:prstGeom prst="plus">
            <a:avLst>
              <a:gd name="adj" fmla="val 37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35" name="Cross 34">
            <a:extLst>
              <a:ext uri="{FF2B5EF4-FFF2-40B4-BE49-F238E27FC236}">
                <a16:creationId xmlns:a16="http://schemas.microsoft.com/office/drawing/2014/main" id="{715521BA-072B-FD66-A26C-A0DA6DE82622}"/>
              </a:ext>
              <a:ext uri="{C183D7F6-B498-43B3-948B-1728B52AA6E4}">
                <adec:decorative xmlns:adec="http://schemas.microsoft.com/office/drawing/2017/decorative" val="1"/>
              </a:ext>
            </a:extLst>
          </p:cNvPr>
          <p:cNvSpPr/>
          <p:nvPr/>
        </p:nvSpPr>
        <p:spPr>
          <a:xfrm rot="2703070">
            <a:off x="2667198" y="2663569"/>
            <a:ext cx="179119" cy="181124"/>
          </a:xfrm>
          <a:prstGeom prst="plus">
            <a:avLst>
              <a:gd name="adj" fmla="val 37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37" name="Cross 36">
            <a:extLst>
              <a:ext uri="{FF2B5EF4-FFF2-40B4-BE49-F238E27FC236}">
                <a16:creationId xmlns:a16="http://schemas.microsoft.com/office/drawing/2014/main" id="{9467614B-0BD8-10D9-C30B-F10F1DB7323E}"/>
              </a:ext>
              <a:ext uri="{C183D7F6-B498-43B3-948B-1728B52AA6E4}">
                <adec:decorative xmlns:adec="http://schemas.microsoft.com/office/drawing/2017/decorative" val="1"/>
              </a:ext>
            </a:extLst>
          </p:cNvPr>
          <p:cNvSpPr/>
          <p:nvPr/>
        </p:nvSpPr>
        <p:spPr>
          <a:xfrm rot="2703070">
            <a:off x="1544699" y="2928301"/>
            <a:ext cx="179119" cy="181124"/>
          </a:xfrm>
          <a:prstGeom prst="plus">
            <a:avLst>
              <a:gd name="adj" fmla="val 37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39" name="Cross 38">
            <a:extLst>
              <a:ext uri="{FF2B5EF4-FFF2-40B4-BE49-F238E27FC236}">
                <a16:creationId xmlns:a16="http://schemas.microsoft.com/office/drawing/2014/main" id="{614232E3-8916-C2B1-B19E-BD9AE5DC6384}"/>
              </a:ext>
              <a:ext uri="{C183D7F6-B498-43B3-948B-1728B52AA6E4}">
                <adec:decorative xmlns:adec="http://schemas.microsoft.com/office/drawing/2017/decorative" val="1"/>
              </a:ext>
            </a:extLst>
          </p:cNvPr>
          <p:cNvSpPr/>
          <p:nvPr/>
        </p:nvSpPr>
        <p:spPr>
          <a:xfrm rot="2703070">
            <a:off x="3898120" y="1461953"/>
            <a:ext cx="179119" cy="181124"/>
          </a:xfrm>
          <a:prstGeom prst="plus">
            <a:avLst>
              <a:gd name="adj" fmla="val 37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41" name="Oval 40">
            <a:extLst>
              <a:ext uri="{FF2B5EF4-FFF2-40B4-BE49-F238E27FC236}">
                <a16:creationId xmlns:a16="http://schemas.microsoft.com/office/drawing/2014/main" id="{C7814A36-8A95-0881-661C-165640329331}"/>
              </a:ext>
              <a:ext uri="{C183D7F6-B498-43B3-948B-1728B52AA6E4}">
                <adec:decorative xmlns:adec="http://schemas.microsoft.com/office/drawing/2017/decorative" val="1"/>
              </a:ext>
            </a:extLst>
          </p:cNvPr>
          <p:cNvSpPr/>
          <p:nvPr/>
        </p:nvSpPr>
        <p:spPr>
          <a:xfrm>
            <a:off x="4719234" y="5441622"/>
            <a:ext cx="179119" cy="18112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43" name="Oval 42">
            <a:extLst>
              <a:ext uri="{FF2B5EF4-FFF2-40B4-BE49-F238E27FC236}">
                <a16:creationId xmlns:a16="http://schemas.microsoft.com/office/drawing/2014/main" id="{236340BB-DDF9-0D8C-A18B-2703A9DDBD69}"/>
              </a:ext>
              <a:ext uri="{C183D7F6-B498-43B3-948B-1728B52AA6E4}">
                <adec:decorative xmlns:adec="http://schemas.microsoft.com/office/drawing/2017/decorative" val="1"/>
              </a:ext>
            </a:extLst>
          </p:cNvPr>
          <p:cNvSpPr/>
          <p:nvPr/>
        </p:nvSpPr>
        <p:spPr>
          <a:xfrm>
            <a:off x="3146387" y="5187621"/>
            <a:ext cx="179119" cy="18112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45" name="Oval 44">
            <a:extLst>
              <a:ext uri="{FF2B5EF4-FFF2-40B4-BE49-F238E27FC236}">
                <a16:creationId xmlns:a16="http://schemas.microsoft.com/office/drawing/2014/main" id="{026E0932-5270-DA6C-0638-3229417C6350}"/>
              </a:ext>
              <a:ext uri="{C183D7F6-B498-43B3-948B-1728B52AA6E4}">
                <adec:decorative xmlns:adec="http://schemas.microsoft.com/office/drawing/2017/decorative" val="1"/>
              </a:ext>
            </a:extLst>
          </p:cNvPr>
          <p:cNvSpPr/>
          <p:nvPr/>
        </p:nvSpPr>
        <p:spPr>
          <a:xfrm>
            <a:off x="1505156" y="1065005"/>
            <a:ext cx="179119" cy="18112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46" name="Cross 45">
            <a:extLst>
              <a:ext uri="{FF2B5EF4-FFF2-40B4-BE49-F238E27FC236}">
                <a16:creationId xmlns:a16="http://schemas.microsoft.com/office/drawing/2014/main" id="{FE2E09A7-B7F5-71FF-2BBB-EAABB48C8E74}"/>
              </a:ext>
              <a:ext uri="{C183D7F6-B498-43B3-948B-1728B52AA6E4}">
                <adec:decorative xmlns:adec="http://schemas.microsoft.com/office/drawing/2017/decorative" val="1"/>
              </a:ext>
            </a:extLst>
          </p:cNvPr>
          <p:cNvSpPr/>
          <p:nvPr/>
        </p:nvSpPr>
        <p:spPr>
          <a:xfrm rot="2703070">
            <a:off x="3139424" y="4144639"/>
            <a:ext cx="179119" cy="181124"/>
          </a:xfrm>
          <a:prstGeom prst="plus">
            <a:avLst>
              <a:gd name="adj" fmla="val 37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47" name="Cross 46">
            <a:extLst>
              <a:ext uri="{FF2B5EF4-FFF2-40B4-BE49-F238E27FC236}">
                <a16:creationId xmlns:a16="http://schemas.microsoft.com/office/drawing/2014/main" id="{B4E0D433-BEFB-0DC7-C5DC-BA592D7F364A}"/>
              </a:ext>
              <a:ext uri="{C183D7F6-B498-43B3-948B-1728B52AA6E4}">
                <adec:decorative xmlns:adec="http://schemas.microsoft.com/office/drawing/2017/decorative" val="1"/>
              </a:ext>
            </a:extLst>
          </p:cNvPr>
          <p:cNvSpPr/>
          <p:nvPr/>
        </p:nvSpPr>
        <p:spPr>
          <a:xfrm rot="2703070">
            <a:off x="3128691" y="4391484"/>
            <a:ext cx="179119" cy="181124"/>
          </a:xfrm>
          <a:prstGeom prst="plus">
            <a:avLst>
              <a:gd name="adj" fmla="val 37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48" name="Cross 47">
            <a:extLst>
              <a:ext uri="{FF2B5EF4-FFF2-40B4-BE49-F238E27FC236}">
                <a16:creationId xmlns:a16="http://schemas.microsoft.com/office/drawing/2014/main" id="{A9497C82-E451-E8BD-7729-635ED9D6F8A2}"/>
              </a:ext>
              <a:ext uri="{C183D7F6-B498-43B3-948B-1728B52AA6E4}">
                <adec:decorative xmlns:adec="http://schemas.microsoft.com/office/drawing/2017/decorative" val="1"/>
              </a:ext>
            </a:extLst>
          </p:cNvPr>
          <p:cNvSpPr/>
          <p:nvPr/>
        </p:nvSpPr>
        <p:spPr>
          <a:xfrm rot="2703070">
            <a:off x="4556100" y="4573935"/>
            <a:ext cx="179119" cy="181124"/>
          </a:xfrm>
          <a:prstGeom prst="plus">
            <a:avLst>
              <a:gd name="adj" fmla="val 37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49" name="Cross 48">
            <a:extLst>
              <a:ext uri="{FF2B5EF4-FFF2-40B4-BE49-F238E27FC236}">
                <a16:creationId xmlns:a16="http://schemas.microsoft.com/office/drawing/2014/main" id="{4B3BF690-CF16-4739-9A58-C56183111C3E}"/>
              </a:ext>
              <a:ext uri="{C183D7F6-B498-43B3-948B-1728B52AA6E4}">
                <adec:decorative xmlns:adec="http://schemas.microsoft.com/office/drawing/2017/decorative" val="1"/>
              </a:ext>
            </a:extLst>
          </p:cNvPr>
          <p:cNvSpPr/>
          <p:nvPr/>
        </p:nvSpPr>
        <p:spPr>
          <a:xfrm rot="2703070">
            <a:off x="4620494" y="4981766"/>
            <a:ext cx="179119" cy="181124"/>
          </a:xfrm>
          <a:prstGeom prst="plus">
            <a:avLst>
              <a:gd name="adj" fmla="val 37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50" name="Oval 49">
            <a:extLst>
              <a:ext uri="{FF2B5EF4-FFF2-40B4-BE49-F238E27FC236}">
                <a16:creationId xmlns:a16="http://schemas.microsoft.com/office/drawing/2014/main" id="{2D5AF1F7-34CE-AF2F-B26C-B41DB2DF2829}"/>
              </a:ext>
              <a:ext uri="{C183D7F6-B498-43B3-948B-1728B52AA6E4}">
                <adec:decorative xmlns:adec="http://schemas.microsoft.com/office/drawing/2017/decorative" val="1"/>
              </a:ext>
            </a:extLst>
          </p:cNvPr>
          <p:cNvSpPr/>
          <p:nvPr/>
        </p:nvSpPr>
        <p:spPr>
          <a:xfrm>
            <a:off x="4486148" y="4120788"/>
            <a:ext cx="179119" cy="181124"/>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5" name="Cross 4">
            <a:extLst>
              <a:ext uri="{FF2B5EF4-FFF2-40B4-BE49-F238E27FC236}">
                <a16:creationId xmlns:a16="http://schemas.microsoft.com/office/drawing/2014/main" id="{3808C500-0D06-9404-DE6A-57BA245F3D9E}"/>
              </a:ext>
              <a:ext uri="{C183D7F6-B498-43B3-948B-1728B52AA6E4}">
                <adec:decorative xmlns:adec="http://schemas.microsoft.com/office/drawing/2017/decorative" val="1"/>
              </a:ext>
            </a:extLst>
          </p:cNvPr>
          <p:cNvSpPr/>
          <p:nvPr/>
        </p:nvSpPr>
        <p:spPr>
          <a:xfrm rot="2703070">
            <a:off x="4833215" y="3074455"/>
            <a:ext cx="179119" cy="181124"/>
          </a:xfrm>
          <a:prstGeom prst="plus">
            <a:avLst>
              <a:gd name="adj" fmla="val 37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grpSp>
        <p:nvGrpSpPr>
          <p:cNvPr id="13" name="Group 12">
            <a:extLst>
              <a:ext uri="{FF2B5EF4-FFF2-40B4-BE49-F238E27FC236}">
                <a16:creationId xmlns:a16="http://schemas.microsoft.com/office/drawing/2014/main" id="{F8B6F5BC-00E9-84D7-0EE7-B2C11D9D0BEB}"/>
              </a:ext>
            </a:extLst>
          </p:cNvPr>
          <p:cNvGrpSpPr/>
          <p:nvPr/>
        </p:nvGrpSpPr>
        <p:grpSpPr>
          <a:xfrm>
            <a:off x="6864928" y="4948051"/>
            <a:ext cx="5370929" cy="1706085"/>
            <a:chOff x="6861789" y="4937348"/>
            <a:chExt cx="5370929" cy="1706085"/>
          </a:xfrm>
        </p:grpSpPr>
        <p:sp>
          <p:nvSpPr>
            <p:cNvPr id="22" name="TextBox 21">
              <a:extLst>
                <a:ext uri="{FF2B5EF4-FFF2-40B4-BE49-F238E27FC236}">
                  <a16:creationId xmlns:a16="http://schemas.microsoft.com/office/drawing/2014/main" id="{284263A8-E199-6F65-3D3F-4E8DEF74B564}"/>
                </a:ext>
                <a:ext uri="{C183D7F6-B498-43B3-948B-1728B52AA6E4}">
                  <adec:decorative xmlns:adec="http://schemas.microsoft.com/office/drawing/2017/decorative" val="1"/>
                </a:ext>
              </a:extLst>
            </p:cNvPr>
            <p:cNvSpPr txBox="1"/>
            <p:nvPr/>
          </p:nvSpPr>
          <p:spPr>
            <a:xfrm>
              <a:off x="6920132" y="4978240"/>
              <a:ext cx="1283398" cy="338554"/>
            </a:xfrm>
            <a:prstGeom prst="rect">
              <a:avLst/>
            </a:prstGeom>
            <a:noFill/>
          </p:spPr>
          <p:txBody>
            <a:bodyPr wrap="square" lIns="91440" tIns="45720" rIns="91440" bIns="45720" rtlCol="0" anchor="t">
              <a:spAutoFit/>
            </a:bodyPr>
            <a:lstStyle/>
            <a:p>
              <a:r>
                <a:rPr lang="en-GB" sz="1600" b="1">
                  <a:solidFill>
                    <a:srgbClr val="000000"/>
                  </a:solidFill>
                </a:rPr>
                <a:t>Legend</a:t>
              </a:r>
            </a:p>
          </p:txBody>
        </p:sp>
        <p:sp>
          <p:nvSpPr>
            <p:cNvPr id="26" name="Oval 25">
              <a:extLst>
                <a:ext uri="{FF2B5EF4-FFF2-40B4-BE49-F238E27FC236}">
                  <a16:creationId xmlns:a16="http://schemas.microsoft.com/office/drawing/2014/main" id="{328672A5-0B3A-2CAF-CDBE-3118182B15BC}"/>
                </a:ext>
                <a:ext uri="{C183D7F6-B498-43B3-948B-1728B52AA6E4}">
                  <adec:decorative xmlns:adec="http://schemas.microsoft.com/office/drawing/2017/decorative" val="1"/>
                </a:ext>
              </a:extLst>
            </p:cNvPr>
            <p:cNvSpPr/>
            <p:nvPr/>
          </p:nvSpPr>
          <p:spPr>
            <a:xfrm>
              <a:off x="7063849" y="5350146"/>
              <a:ext cx="179119" cy="171227"/>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27" name="Oval 26">
              <a:extLst>
                <a:ext uri="{FF2B5EF4-FFF2-40B4-BE49-F238E27FC236}">
                  <a16:creationId xmlns:a16="http://schemas.microsoft.com/office/drawing/2014/main" id="{157F8CB0-F11C-A5E6-5753-328895A0531B}"/>
                </a:ext>
                <a:ext uri="{C183D7F6-B498-43B3-948B-1728B52AA6E4}">
                  <adec:decorative xmlns:adec="http://schemas.microsoft.com/office/drawing/2017/decorative" val="1"/>
                </a:ext>
              </a:extLst>
            </p:cNvPr>
            <p:cNvSpPr/>
            <p:nvPr/>
          </p:nvSpPr>
          <p:spPr>
            <a:xfrm>
              <a:off x="7061927" y="5686030"/>
              <a:ext cx="179119" cy="181124"/>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28" name="TextBox 27">
              <a:extLst>
                <a:ext uri="{FF2B5EF4-FFF2-40B4-BE49-F238E27FC236}">
                  <a16:creationId xmlns:a16="http://schemas.microsoft.com/office/drawing/2014/main" id="{97C7E609-B808-8937-3DCE-207CE3FD3105}"/>
                </a:ext>
                <a:ext uri="{C183D7F6-B498-43B3-948B-1728B52AA6E4}">
                  <adec:decorative xmlns:adec="http://schemas.microsoft.com/office/drawing/2017/decorative" val="1"/>
                </a:ext>
              </a:extLst>
            </p:cNvPr>
            <p:cNvSpPr txBox="1"/>
            <p:nvPr/>
          </p:nvSpPr>
          <p:spPr>
            <a:xfrm>
              <a:off x="7254944" y="5271477"/>
              <a:ext cx="48115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cs typeface="Calibri"/>
                </a:rPr>
                <a:t>Comparable active travel data available for most months and years.</a:t>
              </a:r>
            </a:p>
          </p:txBody>
        </p:sp>
        <p:sp>
          <p:nvSpPr>
            <p:cNvPr id="30" name="TextBox 29">
              <a:extLst>
                <a:ext uri="{FF2B5EF4-FFF2-40B4-BE49-F238E27FC236}">
                  <a16:creationId xmlns:a16="http://schemas.microsoft.com/office/drawing/2014/main" id="{3AE0475C-2540-7CD1-C0A1-D279F83342CE}"/>
                </a:ext>
                <a:ext uri="{C183D7F6-B498-43B3-948B-1728B52AA6E4}">
                  <adec:decorative xmlns:adec="http://schemas.microsoft.com/office/drawing/2017/decorative" val="1"/>
                </a:ext>
              </a:extLst>
            </p:cNvPr>
            <p:cNvSpPr txBox="1"/>
            <p:nvPr/>
          </p:nvSpPr>
          <p:spPr>
            <a:xfrm>
              <a:off x="7254944" y="5547344"/>
              <a:ext cx="481155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cs typeface="Calibri"/>
                </a:rPr>
                <a:t>Comparable active travel data available for Feb 2020*, Mar 2021, Mar 2022 &amp; Mar 2023.</a:t>
              </a:r>
            </a:p>
          </p:txBody>
        </p:sp>
        <p:sp>
          <p:nvSpPr>
            <p:cNvPr id="31" name="Rectangle 30">
              <a:extLst>
                <a:ext uri="{FF2B5EF4-FFF2-40B4-BE49-F238E27FC236}">
                  <a16:creationId xmlns:a16="http://schemas.microsoft.com/office/drawing/2014/main" id="{CD0E699A-C7AC-B5A2-7CD8-0871631D8642}"/>
                </a:ext>
                <a:ext uri="{C183D7F6-B498-43B3-948B-1728B52AA6E4}">
                  <adec:decorative xmlns:adec="http://schemas.microsoft.com/office/drawing/2017/decorative" val="1"/>
                </a:ext>
              </a:extLst>
            </p:cNvPr>
            <p:cNvSpPr/>
            <p:nvPr/>
          </p:nvSpPr>
          <p:spPr>
            <a:xfrm>
              <a:off x="6861789" y="4937348"/>
              <a:ext cx="5140397" cy="170608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sz="1600"/>
            </a:p>
          </p:txBody>
        </p:sp>
        <p:sp>
          <p:nvSpPr>
            <p:cNvPr id="32" name="Oval 31">
              <a:extLst>
                <a:ext uri="{FF2B5EF4-FFF2-40B4-BE49-F238E27FC236}">
                  <a16:creationId xmlns:a16="http://schemas.microsoft.com/office/drawing/2014/main" id="{E45DE446-0DDD-BD0F-A992-6054399D2F7F}"/>
                </a:ext>
                <a:ext uri="{C183D7F6-B498-43B3-948B-1728B52AA6E4}">
                  <adec:decorative xmlns:adec="http://schemas.microsoft.com/office/drawing/2017/decorative" val="1"/>
                </a:ext>
              </a:extLst>
            </p:cNvPr>
            <p:cNvSpPr/>
            <p:nvPr/>
          </p:nvSpPr>
          <p:spPr>
            <a:xfrm>
              <a:off x="7061927" y="5995017"/>
              <a:ext cx="179119" cy="18112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34" name="TextBox 33">
              <a:extLst>
                <a:ext uri="{FF2B5EF4-FFF2-40B4-BE49-F238E27FC236}">
                  <a16:creationId xmlns:a16="http://schemas.microsoft.com/office/drawing/2014/main" id="{D2B15548-6E76-E072-0EB8-6944D308BF21}"/>
                </a:ext>
                <a:ext uri="{C183D7F6-B498-43B3-948B-1728B52AA6E4}">
                  <adec:decorative xmlns:adec="http://schemas.microsoft.com/office/drawing/2017/decorative" val="1"/>
                </a:ext>
              </a:extLst>
            </p:cNvPr>
            <p:cNvSpPr txBox="1"/>
            <p:nvPr/>
          </p:nvSpPr>
          <p:spPr>
            <a:xfrm>
              <a:off x="7254944" y="5951264"/>
              <a:ext cx="48115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cs typeface="Calibri"/>
                </a:rPr>
                <a:t>Comparable active travel data available for Feb 2020* and Mar 2023.</a:t>
              </a:r>
            </a:p>
          </p:txBody>
        </p:sp>
        <p:sp>
          <p:nvSpPr>
            <p:cNvPr id="36" name="Cross 35">
              <a:extLst>
                <a:ext uri="{FF2B5EF4-FFF2-40B4-BE49-F238E27FC236}">
                  <a16:creationId xmlns:a16="http://schemas.microsoft.com/office/drawing/2014/main" id="{7BA5AB7E-16B8-A56E-505F-C11977DA33A2}"/>
                </a:ext>
                <a:ext uri="{C183D7F6-B498-43B3-948B-1728B52AA6E4}">
                  <adec:decorative xmlns:adec="http://schemas.microsoft.com/office/drawing/2017/decorative" val="1"/>
                </a:ext>
              </a:extLst>
            </p:cNvPr>
            <p:cNvSpPr/>
            <p:nvPr/>
          </p:nvSpPr>
          <p:spPr>
            <a:xfrm rot="2703070">
              <a:off x="7062801" y="6298286"/>
              <a:ext cx="179119" cy="181124"/>
            </a:xfrm>
            <a:prstGeom prst="plus">
              <a:avLst>
                <a:gd name="adj" fmla="val 37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38" name="TextBox 37">
              <a:extLst>
                <a:ext uri="{FF2B5EF4-FFF2-40B4-BE49-F238E27FC236}">
                  <a16:creationId xmlns:a16="http://schemas.microsoft.com/office/drawing/2014/main" id="{2CCE6ED8-CAE6-A934-927F-9682181A9E4F}"/>
                </a:ext>
                <a:ext uri="{C183D7F6-B498-43B3-948B-1728B52AA6E4}">
                  <adec:decorative xmlns:adec="http://schemas.microsoft.com/office/drawing/2017/decorative" val="1"/>
                </a:ext>
              </a:extLst>
            </p:cNvPr>
            <p:cNvSpPr txBox="1"/>
            <p:nvPr/>
          </p:nvSpPr>
          <p:spPr>
            <a:xfrm>
              <a:off x="7254944" y="6246737"/>
              <a:ext cx="497777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cs typeface="Calibri"/>
                </a:rPr>
                <a:t>Comparable data not available for Feb 2020* and/or Mar 2023.</a:t>
              </a:r>
            </a:p>
          </p:txBody>
        </p:sp>
      </p:grpSp>
    </p:spTree>
    <p:extLst>
      <p:ext uri="{BB962C8B-B14F-4D97-AF65-F5344CB8AC3E}">
        <p14:creationId xmlns:p14="http://schemas.microsoft.com/office/powerpoint/2010/main" val="1333433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Local Road Network: Cyclists</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31</a:t>
            </a:fld>
            <a:endParaRPr lang="en-GB"/>
          </a:p>
        </p:txBody>
      </p:sp>
      <p:sp>
        <p:nvSpPr>
          <p:cNvPr id="5" name="TextBox 4">
            <a:extLst>
              <a:ext uri="{FF2B5EF4-FFF2-40B4-BE49-F238E27FC236}">
                <a16:creationId xmlns:a16="http://schemas.microsoft.com/office/drawing/2014/main" id="{2B8111DD-5D7A-2AA9-409A-498F9719459C}"/>
              </a:ext>
            </a:extLst>
          </p:cNvPr>
          <p:cNvSpPr txBox="1"/>
          <p:nvPr/>
        </p:nvSpPr>
        <p:spPr>
          <a:xfrm>
            <a:off x="233680" y="60998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rgbClr val="000000"/>
                </a:solidFill>
                <a:cs typeface="Calibri"/>
              </a:rPr>
              <a:t>March 2023 cycle volumes are 7% below last year (March 2022) and are 14% below pre-Covid (February 2020). It is possible that cycle volumes were impacted by wet weather in March 2023.</a:t>
            </a:r>
          </a:p>
        </p:txBody>
      </p:sp>
      <p:pic>
        <p:nvPicPr>
          <p:cNvPr id="2" name="Picture 5" descr="A line chart showing all months of the year along the x-axis. Chart has four lines representing indvidual years, showing average weekday cycle flows for each month. The line for 2023 so far is below the same line for 2020. The 2023 line has dipped below 2022 in March - with a potential impact coming from the poor weather. January and February 2023 are very similar to that which was seen in 2022. Both 2022 and 2023 are significantly ahead of 2021 - which was likely seeing suppressed cycling volumes as a result of lockdown.">
            <a:extLst>
              <a:ext uri="{FF2B5EF4-FFF2-40B4-BE49-F238E27FC236}">
                <a16:creationId xmlns:a16="http://schemas.microsoft.com/office/drawing/2014/main" id="{ED71A8D4-07D3-F30F-E248-FA29C5B8F85E}"/>
              </a:ext>
            </a:extLst>
          </p:cNvPr>
          <p:cNvPicPr>
            <a:picLocks noChangeAspect="1"/>
          </p:cNvPicPr>
          <p:nvPr/>
        </p:nvPicPr>
        <p:blipFill>
          <a:blip r:embed="rId4"/>
          <a:stretch>
            <a:fillRect/>
          </a:stretch>
        </p:blipFill>
        <p:spPr>
          <a:xfrm>
            <a:off x="1991662" y="1183332"/>
            <a:ext cx="7441777" cy="4410855"/>
          </a:xfrm>
          <a:prstGeom prst="rect">
            <a:avLst/>
          </a:prstGeom>
        </p:spPr>
      </p:pic>
      <p:graphicFrame>
        <p:nvGraphicFramePr>
          <p:cNvPr id="4" name="Table 3">
            <a:extLst>
              <a:ext uri="{FF2B5EF4-FFF2-40B4-BE49-F238E27FC236}">
                <a16:creationId xmlns:a16="http://schemas.microsoft.com/office/drawing/2014/main" id="{747AF314-F3BE-2B3F-B99A-57E612A8D55B}"/>
              </a:ext>
            </a:extLst>
          </p:cNvPr>
          <p:cNvGraphicFramePr>
            <a:graphicFrameLocks noGrp="1"/>
          </p:cNvGraphicFramePr>
          <p:nvPr>
            <p:extLst>
              <p:ext uri="{D42A27DB-BD31-4B8C-83A1-F6EECF244321}">
                <p14:modId xmlns:p14="http://schemas.microsoft.com/office/powerpoint/2010/main" val="4054332881"/>
              </p:ext>
            </p:extLst>
          </p:nvPr>
        </p:nvGraphicFramePr>
        <p:xfrm>
          <a:off x="1340092" y="5599504"/>
          <a:ext cx="3064602" cy="1021490"/>
        </p:xfrm>
        <a:graphic>
          <a:graphicData uri="http://schemas.openxmlformats.org/drawingml/2006/table">
            <a:tbl>
              <a:tblPr firstRow="1"/>
              <a:tblGrid>
                <a:gridCol w="1021534">
                  <a:extLst>
                    <a:ext uri="{9D8B030D-6E8A-4147-A177-3AD203B41FA5}">
                      <a16:colId xmlns:a16="http://schemas.microsoft.com/office/drawing/2014/main" val="4168432786"/>
                    </a:ext>
                  </a:extLst>
                </a:gridCol>
                <a:gridCol w="1021534">
                  <a:extLst>
                    <a:ext uri="{9D8B030D-6E8A-4147-A177-3AD203B41FA5}">
                      <a16:colId xmlns:a16="http://schemas.microsoft.com/office/drawing/2014/main" val="1032806987"/>
                    </a:ext>
                  </a:extLst>
                </a:gridCol>
                <a:gridCol w="1021534">
                  <a:extLst>
                    <a:ext uri="{9D8B030D-6E8A-4147-A177-3AD203B41FA5}">
                      <a16:colId xmlns:a16="http://schemas.microsoft.com/office/drawing/2014/main" val="1141213759"/>
                    </a:ext>
                  </a:extLst>
                </a:gridCol>
              </a:tblGrid>
              <a:tr h="81007">
                <a:tc gridSpan="3">
                  <a:txBody>
                    <a:bodyPr/>
                    <a:lstStyle/>
                    <a:p>
                      <a:pPr lvl="0" algn="ctr" rtl="0">
                        <a:buNone/>
                      </a:pPr>
                      <a:r>
                        <a:rPr lang="en-GB" sz="1200" b="1" i="0" u="none" strike="noStrike">
                          <a:solidFill>
                            <a:srgbClr val="0070C0"/>
                          </a:solidFill>
                          <a:effectLst/>
                          <a:latin typeface="Calibri"/>
                        </a:rPr>
                        <a:t>Pre-COVID to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14355102"/>
                  </a:ext>
                </a:extLst>
              </a:tr>
              <a:tr h="0">
                <a:tc gridSpan="3">
                  <a:txBody>
                    <a:bodyPr/>
                    <a:lstStyle/>
                    <a:p>
                      <a:pPr lvl="0" algn="ctr">
                        <a:buNone/>
                      </a:pPr>
                      <a:r>
                        <a:rPr lang="en-GB" sz="1200" b="1" u="none" strike="noStrike">
                          <a:solidFill>
                            <a:schemeClr val="tx1"/>
                          </a:solidFill>
                          <a:effectLst/>
                        </a:rPr>
                        <a:t>Feb 2020 to Mar 2023</a:t>
                      </a:r>
                      <a:endParaRPr lang="en-GB" sz="1200" b="1" i="0" u="none" strike="noStrike">
                        <a:solidFill>
                          <a:schemeClr val="tx1"/>
                        </a:solidFill>
                        <a:effectLst/>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15823245"/>
                  </a:ext>
                </a:extLst>
              </a:tr>
              <a:tr h="0">
                <a:tc>
                  <a:txBody>
                    <a:bodyPr/>
                    <a:lstStyle/>
                    <a:p>
                      <a:pPr lvl="0" algn="ctr" rtl="0">
                        <a:buNone/>
                      </a:pP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p>
                    <a:p>
                      <a:pPr lvl="0" algn="ctr">
                        <a:buNone/>
                      </a:pPr>
                      <a:r>
                        <a:rPr lang="en-GB" sz="1200" b="1" i="0" u="none" strike="noStrike">
                          <a:solidFill>
                            <a:srgbClr val="000000"/>
                          </a:solidFill>
                          <a:effectLst/>
                          <a:latin typeface="Calibri"/>
                        </a:rPr>
                        <a:t>(Sat-Sun)</a:t>
                      </a:r>
                      <a:endParaRPr lang="en-GB"/>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6111418"/>
                  </a:ext>
                </a:extLst>
              </a:tr>
              <a:tr h="73837">
                <a:tc>
                  <a:txBody>
                    <a:bodyPr/>
                    <a:lstStyle/>
                    <a:p>
                      <a:pPr lvl="0" algn="ctr" rtl="0">
                        <a:buNone/>
                      </a:pPr>
                      <a:r>
                        <a:rPr lang="en-GB" sz="1200" b="1" i="0" u="none" strike="noStrike" dirty="0">
                          <a:solidFill>
                            <a:schemeClr val="tx1"/>
                          </a:solidFill>
                          <a:effectLst/>
                          <a:latin typeface="Calibri"/>
                        </a:rPr>
                        <a:t>-29%</a:t>
                      </a:r>
                      <a:endParaRPr lang="en-US" dirty="0">
                        <a:solidFill>
                          <a:schemeClr val="tx1"/>
                        </a:solidFill>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lvl="0" algn="ctr">
                        <a:buNone/>
                      </a:pPr>
                      <a:r>
                        <a:rPr lang="en-GB" sz="1200" b="1" i="0" u="none" strike="noStrike" dirty="0">
                          <a:solidFill>
                            <a:schemeClr val="bg1"/>
                          </a:solidFill>
                          <a:effectLst/>
                          <a:latin typeface="Calibri"/>
                        </a:rPr>
                        <a:t>-30%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lvl="0" algn="ctr" rtl="0">
                        <a:buNone/>
                      </a:pPr>
                      <a:r>
                        <a:rPr lang="en-GB" sz="1200" b="1" i="0" u="none" strike="noStrike" dirty="0">
                          <a:solidFill>
                            <a:schemeClr val="tx1"/>
                          </a:solidFill>
                          <a:effectLst/>
                          <a:latin typeface="Calibri"/>
                        </a:rPr>
                        <a:t>-25%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extLst>
                  <a:ext uri="{0D108BD9-81ED-4DB2-BD59-A6C34878D82A}">
                    <a16:rowId xmlns:a16="http://schemas.microsoft.com/office/drawing/2014/main" val="176730031"/>
                  </a:ext>
                </a:extLst>
              </a:tr>
            </a:tbl>
          </a:graphicData>
        </a:graphic>
      </p:graphicFrame>
      <p:graphicFrame>
        <p:nvGraphicFramePr>
          <p:cNvPr id="7" name="Table 6">
            <a:extLst>
              <a:ext uri="{FF2B5EF4-FFF2-40B4-BE49-F238E27FC236}">
                <a16:creationId xmlns:a16="http://schemas.microsoft.com/office/drawing/2014/main" id="{46D8525A-AB9E-E861-1EEC-ACA62998866B}"/>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398778571"/>
              </p:ext>
            </p:extLst>
          </p:nvPr>
        </p:nvGraphicFramePr>
        <p:xfrm>
          <a:off x="4404694" y="5599504"/>
          <a:ext cx="3064602" cy="1021490"/>
        </p:xfrm>
        <a:graphic>
          <a:graphicData uri="http://schemas.openxmlformats.org/drawingml/2006/table">
            <a:tbl>
              <a:tblPr firstRow="1"/>
              <a:tblGrid>
                <a:gridCol w="1021534">
                  <a:extLst>
                    <a:ext uri="{9D8B030D-6E8A-4147-A177-3AD203B41FA5}">
                      <a16:colId xmlns:a16="http://schemas.microsoft.com/office/drawing/2014/main" val="237791955"/>
                    </a:ext>
                  </a:extLst>
                </a:gridCol>
                <a:gridCol w="1021534">
                  <a:extLst>
                    <a:ext uri="{9D8B030D-6E8A-4147-A177-3AD203B41FA5}">
                      <a16:colId xmlns:a16="http://schemas.microsoft.com/office/drawing/2014/main" val="2790483596"/>
                    </a:ext>
                  </a:extLst>
                </a:gridCol>
                <a:gridCol w="1021534">
                  <a:extLst>
                    <a:ext uri="{9D8B030D-6E8A-4147-A177-3AD203B41FA5}">
                      <a16:colId xmlns:a16="http://schemas.microsoft.com/office/drawing/2014/main" val="1953113605"/>
                    </a:ext>
                  </a:extLst>
                </a:gridCol>
              </a:tblGrid>
              <a:tr h="81007">
                <a:tc gridSpan="3">
                  <a:txBody>
                    <a:bodyPr/>
                    <a:lstStyle/>
                    <a:p>
                      <a:pPr algn="ctr" rtl="0" fontAlgn="b"/>
                      <a:r>
                        <a:rPr lang="en-GB" sz="1200" b="1" i="0" u="none" strike="noStrike" kern="1200">
                          <a:solidFill>
                            <a:srgbClr val="0070C0"/>
                          </a:solidFill>
                          <a:effectLst/>
                          <a:latin typeface="Calibri"/>
                          <a:ea typeface="+mn-ea"/>
                          <a:cs typeface="+mn-cs"/>
                        </a:rPr>
                        <a:t>Mid-COVID to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1200" b="1" i="0" u="none" strike="noStrike" kern="1200">
                        <a:solidFill>
                          <a:srgbClr val="0070C0"/>
                        </a:solidFill>
                        <a:effectLst/>
                        <a:latin typeface="Calibri"/>
                        <a:ea typeface="+mn-ea"/>
                        <a:cs typeface="+mn-cs"/>
                      </a:endParaRPr>
                    </a:p>
                  </a:txBody>
                  <a:tcPr marL="9300" marR="9300" marT="9300" marB="0" anchor="b">
                    <a:lnL w="12700">
                      <a:solidFill>
                        <a:schemeClr val="tx1"/>
                      </a:solidFill>
                    </a:lnL>
                    <a:lnR w="12700">
                      <a:solidFill>
                        <a:schemeClr val="tx1"/>
                      </a:solidFill>
                    </a:lnR>
                    <a:lnT w="12700">
                      <a:solidFill>
                        <a:schemeClr val="tx1"/>
                      </a:solidFill>
                    </a:lnT>
                    <a:lnB w="0">
                      <a:noFill/>
                    </a:lnB>
                    <a:lnTlToBr w="0">
                      <a:noFill/>
                    </a:lnTlToBr>
                    <a:lnBlToTr w="0">
                      <a:noFill/>
                    </a:lnBlToTr>
                    <a:solidFill>
                      <a:srgbClr val="D9D9D9"/>
                    </a:solidFill>
                  </a:tcPr>
                </a:tc>
                <a:tc hMerge="1">
                  <a:txBody>
                    <a:bodyPr/>
                    <a:lstStyle/>
                    <a:p>
                      <a:pPr algn="ctr" rtl="0" fontAlgn="b"/>
                      <a:endParaRPr lang="en-GB" sz="1200" b="1" i="0" u="none" strike="noStrike" kern="1200">
                        <a:solidFill>
                          <a:srgbClr val="0070C0"/>
                        </a:solidFill>
                        <a:effectLst/>
                        <a:latin typeface="Calibri"/>
                        <a:ea typeface="+mn-ea"/>
                        <a:cs typeface="+mn-cs"/>
                      </a:endParaRPr>
                    </a:p>
                  </a:txBody>
                  <a:tcPr marL="9300" marR="9300" marT="9300" marB="0" anchor="b">
                    <a:lnL w="12700">
                      <a:solidFill>
                        <a:schemeClr val="tx1"/>
                      </a:solidFill>
                    </a:lnL>
                    <a:lnR w="12700">
                      <a:solidFill>
                        <a:schemeClr val="tx1"/>
                      </a:solidFill>
                    </a:lnR>
                    <a:lnT w="12700">
                      <a:solidFill>
                        <a:schemeClr val="tx1"/>
                      </a:solidFill>
                    </a:lnT>
                    <a:lnB w="0">
                      <a:noFill/>
                    </a:lnB>
                    <a:lnTlToBr w="0">
                      <a:noFill/>
                    </a:lnTlToBr>
                    <a:lnBlToTr w="0">
                      <a:noFill/>
                    </a:lnBlToTr>
                    <a:solidFill>
                      <a:srgbClr val="D9D9D9"/>
                    </a:solidFill>
                  </a:tcPr>
                </a:tc>
                <a:extLst>
                  <a:ext uri="{0D108BD9-81ED-4DB2-BD59-A6C34878D82A}">
                    <a16:rowId xmlns:a16="http://schemas.microsoft.com/office/drawing/2014/main" val="2613423464"/>
                  </a:ext>
                </a:extLst>
              </a:tr>
              <a:tr h="0">
                <a:tc gridSpan="3">
                  <a:txBody>
                    <a:bodyPr/>
                    <a:lstStyle/>
                    <a:p>
                      <a:pPr algn="ctr" fontAlgn="b"/>
                      <a:r>
                        <a:rPr lang="en-GB" sz="1200" b="1" u="none" strike="noStrike">
                          <a:effectLst/>
                        </a:rPr>
                        <a:t>Mar 2021 to Mar</a:t>
                      </a:r>
                      <a:r>
                        <a:rPr lang="en-GB" sz="1200" b="1" i="0" u="none" strike="noStrike" noProof="0">
                          <a:effectLst/>
                          <a:latin typeface="Calibri"/>
                        </a:rPr>
                        <a:t> </a:t>
                      </a:r>
                      <a:r>
                        <a:rPr lang="en-GB" sz="1200" b="1" u="none" strike="noStrike">
                          <a:effectLst/>
                        </a:rPr>
                        <a:t>2023</a:t>
                      </a:r>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GB" sz="1200" b="1" i="0" u="none" strike="noStrike">
                        <a:solidFill>
                          <a:srgbClr val="000000"/>
                        </a:solidFill>
                        <a:effectLst/>
                        <a:latin typeface="Arial" panose="020B0604020202020204" pitchFamily="34" charset="0"/>
                      </a:endParaRPr>
                    </a:p>
                  </a:txBody>
                  <a:tcPr>
                    <a:lnL w="12700">
                      <a:solidFill>
                        <a:schemeClr val="tx1"/>
                      </a:solidFill>
                    </a:lnL>
                    <a:lnR w="12700">
                      <a:solidFill>
                        <a:schemeClr val="tx1"/>
                      </a:solidFill>
                    </a:lnR>
                    <a:lnT w="0">
                      <a:noFill/>
                    </a:lnT>
                    <a:lnB w="12700">
                      <a:solidFill>
                        <a:schemeClr val="tx1"/>
                      </a:solidFill>
                    </a:lnB>
                    <a:lnTlToBr w="0">
                      <a:noFill/>
                    </a:lnTlToBr>
                    <a:lnBlToTr w="0">
                      <a:noFill/>
                    </a:lnBlToTr>
                    <a:solidFill>
                      <a:srgbClr val="D9D9D9"/>
                    </a:solidFill>
                  </a:tcPr>
                </a:tc>
                <a:tc hMerge="1">
                  <a:txBody>
                    <a:bodyPr/>
                    <a:lstStyle/>
                    <a:p>
                      <a:pPr algn="ctr" fontAlgn="b"/>
                      <a:endParaRPr lang="en-GB" sz="1200" b="1" i="0" u="none" strike="noStrike">
                        <a:solidFill>
                          <a:srgbClr val="000000"/>
                        </a:solidFill>
                        <a:effectLst/>
                        <a:latin typeface="Arial" panose="020B0604020202020204" pitchFamily="34" charset="0"/>
                      </a:endParaRPr>
                    </a:p>
                  </a:txBody>
                  <a:tcPr>
                    <a:lnL w="12700">
                      <a:solidFill>
                        <a:schemeClr val="tx1"/>
                      </a:solidFill>
                    </a:lnL>
                    <a:lnR w="12700">
                      <a:solidFill>
                        <a:schemeClr val="tx1"/>
                      </a:solidFill>
                    </a:lnR>
                    <a:lnT w="0">
                      <a:noFill/>
                    </a:lnT>
                    <a:lnB w="12700">
                      <a:solidFill>
                        <a:schemeClr val="tx1"/>
                      </a:solidFill>
                    </a:lnB>
                    <a:lnTlToBr w="0">
                      <a:noFill/>
                    </a:lnTlToBr>
                    <a:lnBlToTr w="0">
                      <a:noFill/>
                    </a:lnBlToTr>
                    <a:solidFill>
                      <a:srgbClr val="D9D9D9"/>
                    </a:solidFill>
                  </a:tcPr>
                </a:tc>
                <a:extLst>
                  <a:ext uri="{0D108BD9-81ED-4DB2-BD59-A6C34878D82A}">
                    <a16:rowId xmlns:a16="http://schemas.microsoft.com/office/drawing/2014/main" val="3774679814"/>
                  </a:ext>
                </a:extLst>
              </a:tr>
              <a:tr h="0">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endParaRPr lang="en-US"/>
                    </a:p>
                    <a:p>
                      <a:pPr lvl="0" algn="ctr">
                        <a:buNone/>
                      </a:pPr>
                      <a:r>
                        <a:rPr lang="en-GB" sz="1200" b="1" i="0" u="none" strike="noStrike">
                          <a:solidFill>
                            <a:srgbClr val="000000"/>
                          </a:solidFill>
                          <a:effectLst/>
                          <a:latin typeface="Calibri"/>
                        </a:rPr>
                        <a:t>(Sat-Sun)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3737821"/>
                  </a:ext>
                </a:extLst>
              </a:tr>
              <a:tr h="73837">
                <a:tc>
                  <a:txBody>
                    <a:bodyPr/>
                    <a:lstStyle/>
                    <a:p>
                      <a:pPr algn="ctr" rtl="0" fontAlgn="ctr"/>
                      <a:r>
                        <a:rPr lang="en-GB" sz="1200" b="1" i="0" u="none" strike="noStrike">
                          <a:effectLst/>
                          <a:latin typeface="Calibri"/>
                        </a:rPr>
                        <a:t>+46%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i="0" u="none" strike="noStrike" dirty="0">
                          <a:effectLst/>
                          <a:latin typeface="Calibri"/>
                        </a:rPr>
                        <a:t>+47%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i="0" u="none" strike="noStrike" dirty="0">
                          <a:effectLst/>
                          <a:latin typeface="Calibri"/>
                        </a:rPr>
                        <a:t>+21%</a:t>
                      </a:r>
                      <a:endParaRPr lang="en-US" dirty="0"/>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3793985"/>
                  </a:ext>
                </a:extLst>
              </a:tr>
            </a:tbl>
          </a:graphicData>
        </a:graphic>
      </p:graphicFrame>
      <p:graphicFrame>
        <p:nvGraphicFramePr>
          <p:cNvPr id="9" name="Table 8">
            <a:extLst>
              <a:ext uri="{FF2B5EF4-FFF2-40B4-BE49-F238E27FC236}">
                <a16:creationId xmlns:a16="http://schemas.microsoft.com/office/drawing/2014/main" id="{065F87BC-B707-D7BC-95CB-F7CAD094225C}"/>
              </a:ext>
            </a:extLst>
          </p:cNvPr>
          <p:cNvGraphicFramePr>
            <a:graphicFrameLocks noGrp="1"/>
          </p:cNvGraphicFramePr>
          <p:nvPr>
            <p:extLst>
              <p:ext uri="{D42A27DB-BD31-4B8C-83A1-F6EECF244321}">
                <p14:modId xmlns:p14="http://schemas.microsoft.com/office/powerpoint/2010/main" val="2881942847"/>
              </p:ext>
            </p:extLst>
          </p:nvPr>
        </p:nvGraphicFramePr>
        <p:xfrm>
          <a:off x="7469296" y="5599504"/>
          <a:ext cx="3064602" cy="1021490"/>
        </p:xfrm>
        <a:graphic>
          <a:graphicData uri="http://schemas.openxmlformats.org/drawingml/2006/table">
            <a:tbl>
              <a:tblPr firstRow="1"/>
              <a:tblGrid>
                <a:gridCol w="1021534">
                  <a:extLst>
                    <a:ext uri="{9D8B030D-6E8A-4147-A177-3AD203B41FA5}">
                      <a16:colId xmlns:a16="http://schemas.microsoft.com/office/drawing/2014/main" val="2980363944"/>
                    </a:ext>
                  </a:extLst>
                </a:gridCol>
                <a:gridCol w="1021534">
                  <a:extLst>
                    <a:ext uri="{9D8B030D-6E8A-4147-A177-3AD203B41FA5}">
                      <a16:colId xmlns:a16="http://schemas.microsoft.com/office/drawing/2014/main" val="4191881843"/>
                    </a:ext>
                  </a:extLst>
                </a:gridCol>
                <a:gridCol w="1021534">
                  <a:extLst>
                    <a:ext uri="{9D8B030D-6E8A-4147-A177-3AD203B41FA5}">
                      <a16:colId xmlns:a16="http://schemas.microsoft.com/office/drawing/2014/main" val="617820300"/>
                    </a:ext>
                  </a:extLst>
                </a:gridCol>
              </a:tblGrid>
              <a:tr h="81007">
                <a:tc gridSpan="3">
                  <a:txBody>
                    <a:bodyPr/>
                    <a:lstStyle/>
                    <a:p>
                      <a:pPr algn="ctr" rtl="0" fontAlgn="b"/>
                      <a:r>
                        <a:rPr lang="en-GB" sz="1200" b="1" i="0" u="none" strike="noStrike" dirty="0">
                          <a:solidFill>
                            <a:srgbClr val="0070C0"/>
                          </a:solidFill>
                          <a:effectLst/>
                          <a:latin typeface="Calibri"/>
                        </a:rPr>
                        <a:t>Previous year to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5235723"/>
                  </a:ext>
                </a:extLst>
              </a:tr>
              <a:tr h="0">
                <a:tc gridSpan="3">
                  <a:txBody>
                    <a:bodyPr/>
                    <a:lstStyle/>
                    <a:p>
                      <a:pPr algn="ctr" fontAlgn="b"/>
                      <a:r>
                        <a:rPr lang="en-GB" sz="1200" b="1" u="none" strike="noStrike">
                          <a:effectLst/>
                        </a:rPr>
                        <a:t>Mar 2022 to Mar 2023</a:t>
                      </a:r>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88291528"/>
                  </a:ext>
                </a:extLst>
              </a:tr>
              <a:tr h="0">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endParaRPr lang="en-US"/>
                    </a:p>
                    <a:p>
                      <a:pPr lvl="0" algn="ctr">
                        <a:buNone/>
                      </a:pPr>
                      <a:r>
                        <a:rPr lang="en-GB" sz="1200" b="1" i="0" u="none" strike="noStrike">
                          <a:solidFill>
                            <a:srgbClr val="000000"/>
                          </a:solidFill>
                          <a:effectLst/>
                          <a:latin typeface="Calibri"/>
                        </a:rPr>
                        <a:t>(Sat-Sun)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0304266"/>
                  </a:ext>
                </a:extLst>
              </a:tr>
              <a:tr h="73837">
                <a:tc>
                  <a:txBody>
                    <a:bodyPr/>
                    <a:lstStyle/>
                    <a:p>
                      <a:pPr lvl="0" algn="ctr">
                        <a:buNone/>
                      </a:pPr>
                      <a:r>
                        <a:rPr lang="en-GB" sz="1200" b="1" i="0" u="none" strike="noStrike">
                          <a:effectLst/>
                          <a:latin typeface="Calibri"/>
                        </a:rPr>
                        <a:t>-7%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algn="ctr" defTabSz="914400" rtl="0" eaLnBrk="1" latinLnBrk="0" hangingPunct="1">
                        <a:buNone/>
                      </a:pPr>
                      <a:r>
                        <a:rPr lang="en-GB" sz="1200" b="1" i="0" u="none" strike="noStrike" kern="1200" dirty="0">
                          <a:effectLst/>
                          <a:latin typeface="Calibri"/>
                          <a:ea typeface="+mn-ea"/>
                          <a:cs typeface="+mn-cs"/>
                        </a:rPr>
                        <a:t>-6%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i="0" u="none" strike="noStrike" dirty="0">
                          <a:effectLst/>
                          <a:latin typeface="Calibri"/>
                        </a:rPr>
                        <a:t>-13%</a:t>
                      </a:r>
                      <a:endParaRPr lang="en-GB" sz="1200" b="1" i="0" u="none" strike="noStrike" dirty="0">
                        <a:solidFill>
                          <a:sysClr val="windowText" lastClr="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1770492"/>
                  </a:ext>
                </a:extLst>
              </a:tr>
            </a:tbl>
          </a:graphicData>
        </a:graphic>
      </p:graphicFrame>
      <p:sp>
        <p:nvSpPr>
          <p:cNvPr id="6" name="TextBox 5">
            <a:extLst>
              <a:ext uri="{FF2B5EF4-FFF2-40B4-BE49-F238E27FC236}">
                <a16:creationId xmlns:a16="http://schemas.microsoft.com/office/drawing/2014/main" id="{9A1BFBCE-3249-7F3E-598B-67AAFC6502A3}"/>
              </a:ext>
            </a:extLst>
          </p:cNvPr>
          <p:cNvSpPr txBox="1"/>
          <p:nvPr/>
        </p:nvSpPr>
        <p:spPr>
          <a:xfrm>
            <a:off x="-36014" y="6631627"/>
            <a:ext cx="9302848" cy="246221"/>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Sensors used for this analysis: Coleridge Road, Hills Road, and Tenison Road.</a:t>
            </a:r>
          </a:p>
        </p:txBody>
      </p:sp>
    </p:spTree>
    <p:extLst>
      <p:ext uri="{BB962C8B-B14F-4D97-AF65-F5344CB8AC3E}">
        <p14:creationId xmlns:p14="http://schemas.microsoft.com/office/powerpoint/2010/main" val="4245264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Local Road Network: Pedestrians</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32</a:t>
            </a:fld>
            <a:endParaRPr lang="en-GB"/>
          </a:p>
        </p:txBody>
      </p:sp>
      <p:sp>
        <p:nvSpPr>
          <p:cNvPr id="5" name="TextBox 4">
            <a:extLst>
              <a:ext uri="{FF2B5EF4-FFF2-40B4-BE49-F238E27FC236}">
                <a16:creationId xmlns:a16="http://schemas.microsoft.com/office/drawing/2014/main" id="{695D376A-BCCE-27B0-3998-15F14C26CCDB}"/>
              </a:ext>
            </a:extLst>
          </p:cNvPr>
          <p:cNvSpPr txBox="1"/>
          <p:nvPr/>
        </p:nvSpPr>
        <p:spPr>
          <a:xfrm>
            <a:off x="233680" y="60998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rgbClr val="000000"/>
                </a:solidFill>
                <a:cs typeface="Calibri"/>
              </a:rPr>
              <a:t>Pedestrian volumes in March 2023 were only 2% below pre-Covid (Feb 2020). However, there has been a slight drop in pedestrian numbers since March 2022 (-4%). This is potentially linked to the wet weather in March 2023. </a:t>
            </a:r>
          </a:p>
        </p:txBody>
      </p:sp>
      <p:pic>
        <p:nvPicPr>
          <p:cNvPr id="6" name="Picture 7" descr="A line chart showing all months of the year along the x-axis. Chart has four lines representing indvidual years, showing average weekday pedestrian flows for each month. The line for 2023 so far is below the same line for 2020. It is also lower than the 2022 line for February and March, but it is some way ahead of the 2021 line.">
            <a:extLst>
              <a:ext uri="{FF2B5EF4-FFF2-40B4-BE49-F238E27FC236}">
                <a16:creationId xmlns:a16="http://schemas.microsoft.com/office/drawing/2014/main" id="{4F282756-2663-F36A-A2A5-2B9E093666E6}"/>
              </a:ext>
            </a:extLst>
          </p:cNvPr>
          <p:cNvPicPr>
            <a:picLocks noChangeAspect="1"/>
          </p:cNvPicPr>
          <p:nvPr/>
        </p:nvPicPr>
        <p:blipFill rotWithShape="1">
          <a:blip r:embed="rId4"/>
          <a:srcRect b="1421"/>
          <a:stretch/>
        </p:blipFill>
        <p:spPr>
          <a:xfrm>
            <a:off x="2390459" y="1256314"/>
            <a:ext cx="7626537" cy="4226239"/>
          </a:xfrm>
          <a:prstGeom prst="rect">
            <a:avLst/>
          </a:prstGeom>
        </p:spPr>
      </p:pic>
      <p:graphicFrame>
        <p:nvGraphicFramePr>
          <p:cNvPr id="4" name="Table 3">
            <a:extLst>
              <a:ext uri="{FF2B5EF4-FFF2-40B4-BE49-F238E27FC236}">
                <a16:creationId xmlns:a16="http://schemas.microsoft.com/office/drawing/2014/main" id="{323FE048-E192-C1E7-FAE8-E021DE7EBF4A}"/>
              </a:ext>
            </a:extLst>
          </p:cNvPr>
          <p:cNvGraphicFramePr>
            <a:graphicFrameLocks noGrp="1"/>
          </p:cNvGraphicFramePr>
          <p:nvPr>
            <p:extLst>
              <p:ext uri="{D42A27DB-BD31-4B8C-83A1-F6EECF244321}">
                <p14:modId xmlns:p14="http://schemas.microsoft.com/office/powerpoint/2010/main" val="748255040"/>
              </p:ext>
            </p:extLst>
          </p:nvPr>
        </p:nvGraphicFramePr>
        <p:xfrm>
          <a:off x="1624572" y="5572025"/>
          <a:ext cx="3064602" cy="1021490"/>
        </p:xfrm>
        <a:graphic>
          <a:graphicData uri="http://schemas.openxmlformats.org/drawingml/2006/table">
            <a:tbl>
              <a:tblPr firstRow="1"/>
              <a:tblGrid>
                <a:gridCol w="1021534">
                  <a:extLst>
                    <a:ext uri="{9D8B030D-6E8A-4147-A177-3AD203B41FA5}">
                      <a16:colId xmlns:a16="http://schemas.microsoft.com/office/drawing/2014/main" val="4168432786"/>
                    </a:ext>
                  </a:extLst>
                </a:gridCol>
                <a:gridCol w="1021534">
                  <a:extLst>
                    <a:ext uri="{9D8B030D-6E8A-4147-A177-3AD203B41FA5}">
                      <a16:colId xmlns:a16="http://schemas.microsoft.com/office/drawing/2014/main" val="1032806987"/>
                    </a:ext>
                  </a:extLst>
                </a:gridCol>
                <a:gridCol w="1021534">
                  <a:extLst>
                    <a:ext uri="{9D8B030D-6E8A-4147-A177-3AD203B41FA5}">
                      <a16:colId xmlns:a16="http://schemas.microsoft.com/office/drawing/2014/main" val="1141213759"/>
                    </a:ext>
                  </a:extLst>
                </a:gridCol>
              </a:tblGrid>
              <a:tr h="81007">
                <a:tc gridSpan="3">
                  <a:txBody>
                    <a:bodyPr/>
                    <a:lstStyle/>
                    <a:p>
                      <a:pPr lvl="0" algn="ctr" rtl="0">
                        <a:buNone/>
                      </a:pPr>
                      <a:r>
                        <a:rPr lang="en-GB" sz="1200" b="1" i="0" u="none" strike="noStrike">
                          <a:solidFill>
                            <a:srgbClr val="0070C0"/>
                          </a:solidFill>
                          <a:effectLst/>
                          <a:latin typeface="Calibri"/>
                        </a:rPr>
                        <a:t>Pre-COVID to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14355102"/>
                  </a:ext>
                </a:extLst>
              </a:tr>
              <a:tr h="0">
                <a:tc gridSpan="3">
                  <a:txBody>
                    <a:bodyPr/>
                    <a:lstStyle/>
                    <a:p>
                      <a:pPr lvl="0" algn="ctr">
                        <a:buNone/>
                      </a:pPr>
                      <a:r>
                        <a:rPr lang="en-GB" sz="1200" b="1" u="none" strike="noStrike">
                          <a:solidFill>
                            <a:schemeClr val="tx1"/>
                          </a:solidFill>
                          <a:effectLst/>
                        </a:rPr>
                        <a:t>Feb 2020 to Mar 2023</a:t>
                      </a:r>
                      <a:endParaRPr lang="en-GB" sz="1200" b="1" i="0" u="none" strike="noStrike">
                        <a:solidFill>
                          <a:schemeClr val="tx1"/>
                        </a:solidFill>
                        <a:effectLst/>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15823245"/>
                  </a:ext>
                </a:extLst>
              </a:tr>
              <a:tr h="0">
                <a:tc>
                  <a:txBody>
                    <a:bodyPr/>
                    <a:lstStyle/>
                    <a:p>
                      <a:pPr lvl="0" algn="ctr" rtl="0">
                        <a:buNone/>
                      </a:pP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p>
                    <a:p>
                      <a:pPr lvl="0" algn="ctr">
                        <a:buNone/>
                      </a:pPr>
                      <a:r>
                        <a:rPr lang="en-GB" sz="1200" b="1" i="0" u="none" strike="noStrike">
                          <a:solidFill>
                            <a:srgbClr val="000000"/>
                          </a:solidFill>
                          <a:effectLst/>
                          <a:latin typeface="Calibri"/>
                        </a:rPr>
                        <a:t>(Sat-Sun)</a:t>
                      </a:r>
                      <a:endParaRPr lang="en-GB"/>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6111418"/>
                  </a:ext>
                </a:extLst>
              </a:tr>
              <a:tr h="81147">
                <a:tc>
                  <a:txBody>
                    <a:bodyPr/>
                    <a:lstStyle/>
                    <a:p>
                      <a:pPr lvl="0" algn="ctr" rtl="0">
                        <a:buNone/>
                      </a:pPr>
                      <a:r>
                        <a:rPr lang="en-GB" sz="1200" b="1" i="0" u="none" strike="noStrike" dirty="0">
                          <a:solidFill>
                            <a:schemeClr val="tx1"/>
                          </a:solidFill>
                          <a:effectLst/>
                          <a:latin typeface="Calibri"/>
                        </a:rPr>
                        <a:t>-10%</a:t>
                      </a:r>
                      <a:endParaRPr lang="en-US" dirty="0">
                        <a:solidFill>
                          <a:schemeClr val="tx1"/>
                        </a:solidFill>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lvl="0" algn="ctr">
                        <a:buNone/>
                      </a:pPr>
                      <a:r>
                        <a:rPr lang="en-GB" sz="1200" b="1" i="0" u="none" strike="noStrike" dirty="0">
                          <a:solidFill>
                            <a:schemeClr val="tx1"/>
                          </a:solidFill>
                          <a:effectLst/>
                          <a:latin typeface="Calibri"/>
                        </a:rPr>
                        <a:t>-12%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marL="0" lvl="0" algn="ctr" defTabSz="914400" rtl="0" eaLnBrk="1" latinLnBrk="0" hangingPunct="1">
                        <a:buNone/>
                      </a:pPr>
                      <a:r>
                        <a:rPr lang="en-GB" sz="1200" b="1" i="0" u="none" strike="noStrike" kern="1200" dirty="0">
                          <a:solidFill>
                            <a:schemeClr val="tx1"/>
                          </a:solidFill>
                          <a:effectLst/>
                          <a:latin typeface="Calibri"/>
                          <a:ea typeface="+mn-ea"/>
                          <a:cs typeface="+mn-cs"/>
                        </a:rPr>
                        <a:t>-20%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extLst>
                  <a:ext uri="{0D108BD9-81ED-4DB2-BD59-A6C34878D82A}">
                    <a16:rowId xmlns:a16="http://schemas.microsoft.com/office/drawing/2014/main" val="176730031"/>
                  </a:ext>
                </a:extLst>
              </a:tr>
            </a:tbl>
          </a:graphicData>
        </a:graphic>
      </p:graphicFrame>
      <p:graphicFrame>
        <p:nvGraphicFramePr>
          <p:cNvPr id="7" name="Table 6">
            <a:extLst>
              <a:ext uri="{FF2B5EF4-FFF2-40B4-BE49-F238E27FC236}">
                <a16:creationId xmlns:a16="http://schemas.microsoft.com/office/drawing/2014/main" id="{76802DF6-EB0F-3706-52FE-614DC8E9DE32}"/>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007827301"/>
              </p:ext>
            </p:extLst>
          </p:nvPr>
        </p:nvGraphicFramePr>
        <p:xfrm>
          <a:off x="4689174" y="5572025"/>
          <a:ext cx="3064602" cy="1021490"/>
        </p:xfrm>
        <a:graphic>
          <a:graphicData uri="http://schemas.openxmlformats.org/drawingml/2006/table">
            <a:tbl>
              <a:tblPr firstRow="1"/>
              <a:tblGrid>
                <a:gridCol w="1021534">
                  <a:extLst>
                    <a:ext uri="{9D8B030D-6E8A-4147-A177-3AD203B41FA5}">
                      <a16:colId xmlns:a16="http://schemas.microsoft.com/office/drawing/2014/main" val="237791955"/>
                    </a:ext>
                  </a:extLst>
                </a:gridCol>
                <a:gridCol w="1021534">
                  <a:extLst>
                    <a:ext uri="{9D8B030D-6E8A-4147-A177-3AD203B41FA5}">
                      <a16:colId xmlns:a16="http://schemas.microsoft.com/office/drawing/2014/main" val="2790483596"/>
                    </a:ext>
                  </a:extLst>
                </a:gridCol>
                <a:gridCol w="1021534">
                  <a:extLst>
                    <a:ext uri="{9D8B030D-6E8A-4147-A177-3AD203B41FA5}">
                      <a16:colId xmlns:a16="http://schemas.microsoft.com/office/drawing/2014/main" val="1953113605"/>
                    </a:ext>
                  </a:extLst>
                </a:gridCol>
              </a:tblGrid>
              <a:tr h="81007">
                <a:tc gridSpan="3">
                  <a:txBody>
                    <a:bodyPr/>
                    <a:lstStyle/>
                    <a:p>
                      <a:pPr algn="ctr" rtl="0" fontAlgn="b"/>
                      <a:r>
                        <a:rPr lang="en-GB" sz="1200" b="1" i="0" u="none" strike="noStrike" kern="1200">
                          <a:solidFill>
                            <a:srgbClr val="0070C0"/>
                          </a:solidFill>
                          <a:effectLst/>
                          <a:latin typeface="Calibri"/>
                          <a:ea typeface="+mn-ea"/>
                          <a:cs typeface="+mn-cs"/>
                        </a:rPr>
                        <a:t>Mid-COVID to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1200" b="1" i="0" u="none" strike="noStrike" kern="1200">
                        <a:solidFill>
                          <a:srgbClr val="0070C0"/>
                        </a:solidFill>
                        <a:effectLst/>
                        <a:latin typeface="Calibri"/>
                        <a:ea typeface="+mn-ea"/>
                        <a:cs typeface="+mn-cs"/>
                      </a:endParaRPr>
                    </a:p>
                  </a:txBody>
                  <a:tcPr marL="9300" marR="9300" marT="9300" marB="0" anchor="b">
                    <a:lnL w="12700">
                      <a:solidFill>
                        <a:schemeClr val="tx1"/>
                      </a:solidFill>
                    </a:lnL>
                    <a:lnR w="12700">
                      <a:solidFill>
                        <a:schemeClr val="tx1"/>
                      </a:solidFill>
                    </a:lnR>
                    <a:lnT w="12700">
                      <a:solidFill>
                        <a:schemeClr val="tx1"/>
                      </a:solidFill>
                    </a:lnT>
                    <a:lnB w="0">
                      <a:noFill/>
                    </a:lnB>
                    <a:lnTlToBr w="0">
                      <a:noFill/>
                    </a:lnTlToBr>
                    <a:lnBlToTr w="0">
                      <a:noFill/>
                    </a:lnBlToTr>
                    <a:solidFill>
                      <a:srgbClr val="D9D9D9"/>
                    </a:solidFill>
                  </a:tcPr>
                </a:tc>
                <a:tc hMerge="1">
                  <a:txBody>
                    <a:bodyPr/>
                    <a:lstStyle/>
                    <a:p>
                      <a:pPr algn="ctr" rtl="0" fontAlgn="b"/>
                      <a:endParaRPr lang="en-GB" sz="1200" b="1" i="0" u="none" strike="noStrike" kern="1200">
                        <a:solidFill>
                          <a:srgbClr val="0070C0"/>
                        </a:solidFill>
                        <a:effectLst/>
                        <a:latin typeface="Calibri"/>
                        <a:ea typeface="+mn-ea"/>
                        <a:cs typeface="+mn-cs"/>
                      </a:endParaRPr>
                    </a:p>
                  </a:txBody>
                  <a:tcPr marL="9300" marR="9300" marT="9300" marB="0" anchor="b">
                    <a:lnL w="12700">
                      <a:solidFill>
                        <a:schemeClr val="tx1"/>
                      </a:solidFill>
                    </a:lnL>
                    <a:lnR w="12700">
                      <a:solidFill>
                        <a:schemeClr val="tx1"/>
                      </a:solidFill>
                    </a:lnR>
                    <a:lnT w="12700">
                      <a:solidFill>
                        <a:schemeClr val="tx1"/>
                      </a:solidFill>
                    </a:lnT>
                    <a:lnB w="0">
                      <a:noFill/>
                    </a:lnB>
                    <a:lnTlToBr w="0">
                      <a:noFill/>
                    </a:lnTlToBr>
                    <a:lnBlToTr w="0">
                      <a:noFill/>
                    </a:lnBlToTr>
                    <a:solidFill>
                      <a:srgbClr val="D9D9D9"/>
                    </a:solidFill>
                  </a:tcPr>
                </a:tc>
                <a:extLst>
                  <a:ext uri="{0D108BD9-81ED-4DB2-BD59-A6C34878D82A}">
                    <a16:rowId xmlns:a16="http://schemas.microsoft.com/office/drawing/2014/main" val="2613423464"/>
                  </a:ext>
                </a:extLst>
              </a:tr>
              <a:tr h="0">
                <a:tc gridSpan="3">
                  <a:txBody>
                    <a:bodyPr/>
                    <a:lstStyle/>
                    <a:p>
                      <a:pPr algn="ctr" fontAlgn="b"/>
                      <a:r>
                        <a:rPr lang="en-GB" sz="1200" b="1" u="none" strike="noStrike">
                          <a:effectLst/>
                        </a:rPr>
                        <a:t>Mar 2021 to Mar</a:t>
                      </a:r>
                      <a:r>
                        <a:rPr lang="en-GB" sz="1200" b="1" i="0" u="none" strike="noStrike" noProof="0">
                          <a:effectLst/>
                          <a:latin typeface="Calibri"/>
                        </a:rPr>
                        <a:t> </a:t>
                      </a:r>
                      <a:r>
                        <a:rPr lang="en-GB" sz="1200" b="1" u="none" strike="noStrike">
                          <a:effectLst/>
                        </a:rPr>
                        <a:t>2023</a:t>
                      </a:r>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GB" sz="1200" b="1" i="0" u="none" strike="noStrike">
                        <a:solidFill>
                          <a:srgbClr val="000000"/>
                        </a:solidFill>
                        <a:effectLst/>
                        <a:latin typeface="Arial" panose="020B0604020202020204" pitchFamily="34" charset="0"/>
                      </a:endParaRPr>
                    </a:p>
                  </a:txBody>
                  <a:tcPr>
                    <a:lnL w="12700">
                      <a:solidFill>
                        <a:schemeClr val="tx1"/>
                      </a:solidFill>
                    </a:lnL>
                    <a:lnR w="12700">
                      <a:solidFill>
                        <a:schemeClr val="tx1"/>
                      </a:solidFill>
                    </a:lnR>
                    <a:lnT w="0">
                      <a:noFill/>
                    </a:lnT>
                    <a:lnB w="12700">
                      <a:solidFill>
                        <a:schemeClr val="tx1"/>
                      </a:solidFill>
                    </a:lnB>
                    <a:lnTlToBr w="0">
                      <a:noFill/>
                    </a:lnTlToBr>
                    <a:lnBlToTr w="0">
                      <a:noFill/>
                    </a:lnBlToTr>
                    <a:solidFill>
                      <a:srgbClr val="D9D9D9"/>
                    </a:solidFill>
                  </a:tcPr>
                </a:tc>
                <a:tc hMerge="1">
                  <a:txBody>
                    <a:bodyPr/>
                    <a:lstStyle/>
                    <a:p>
                      <a:pPr algn="ctr" fontAlgn="b"/>
                      <a:endParaRPr lang="en-GB" sz="1200" b="1" i="0" u="none" strike="noStrike">
                        <a:solidFill>
                          <a:srgbClr val="000000"/>
                        </a:solidFill>
                        <a:effectLst/>
                        <a:latin typeface="Arial" panose="020B0604020202020204" pitchFamily="34" charset="0"/>
                      </a:endParaRPr>
                    </a:p>
                  </a:txBody>
                  <a:tcPr>
                    <a:lnL w="12700">
                      <a:solidFill>
                        <a:schemeClr val="tx1"/>
                      </a:solidFill>
                    </a:lnL>
                    <a:lnR w="12700">
                      <a:solidFill>
                        <a:schemeClr val="tx1"/>
                      </a:solidFill>
                    </a:lnR>
                    <a:lnT w="0">
                      <a:noFill/>
                    </a:lnT>
                    <a:lnB w="12700">
                      <a:solidFill>
                        <a:schemeClr val="tx1"/>
                      </a:solidFill>
                    </a:lnB>
                    <a:lnTlToBr w="0">
                      <a:noFill/>
                    </a:lnTlToBr>
                    <a:lnBlToTr w="0">
                      <a:noFill/>
                    </a:lnBlToTr>
                    <a:solidFill>
                      <a:srgbClr val="D9D9D9"/>
                    </a:solidFill>
                  </a:tcPr>
                </a:tc>
                <a:extLst>
                  <a:ext uri="{0D108BD9-81ED-4DB2-BD59-A6C34878D82A}">
                    <a16:rowId xmlns:a16="http://schemas.microsoft.com/office/drawing/2014/main" val="3774679814"/>
                  </a:ext>
                </a:extLst>
              </a:tr>
              <a:tr h="0">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endParaRPr lang="en-US"/>
                    </a:p>
                    <a:p>
                      <a:pPr lvl="0" algn="ctr">
                        <a:buNone/>
                      </a:pPr>
                      <a:r>
                        <a:rPr lang="en-GB" sz="1200" b="1" i="0" u="none" strike="noStrike">
                          <a:solidFill>
                            <a:srgbClr val="000000"/>
                          </a:solidFill>
                          <a:effectLst/>
                          <a:latin typeface="Calibri"/>
                        </a:rPr>
                        <a:t>(Sat-Sun)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3737821"/>
                  </a:ext>
                </a:extLst>
              </a:tr>
              <a:tr h="73837">
                <a:tc>
                  <a:txBody>
                    <a:bodyPr/>
                    <a:lstStyle/>
                    <a:p>
                      <a:pPr algn="ctr" rtl="0" fontAlgn="ctr"/>
                      <a:r>
                        <a:rPr lang="en-GB" sz="1200" b="1" i="0" u="none" strike="noStrike">
                          <a:effectLst/>
                          <a:latin typeface="Calibri"/>
                        </a:rPr>
                        <a:t>+20%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i="0" u="none" strike="noStrike" dirty="0">
                          <a:effectLst/>
                          <a:latin typeface="Calibri"/>
                        </a:rPr>
                        <a:t>+24%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i="0" u="none" strike="noStrike" dirty="0">
                          <a:effectLst/>
                          <a:latin typeface="Calibri"/>
                        </a:rPr>
                        <a:t>+5%</a:t>
                      </a:r>
                      <a:endParaRPr lang="en-US" dirty="0"/>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3793985"/>
                  </a:ext>
                </a:extLst>
              </a:tr>
            </a:tbl>
          </a:graphicData>
        </a:graphic>
      </p:graphicFrame>
      <p:graphicFrame>
        <p:nvGraphicFramePr>
          <p:cNvPr id="9" name="Table 8">
            <a:extLst>
              <a:ext uri="{FF2B5EF4-FFF2-40B4-BE49-F238E27FC236}">
                <a16:creationId xmlns:a16="http://schemas.microsoft.com/office/drawing/2014/main" id="{DDBA219A-EF9A-6EBE-A872-4B46212EC7F2}"/>
              </a:ext>
            </a:extLst>
          </p:cNvPr>
          <p:cNvGraphicFramePr>
            <a:graphicFrameLocks noGrp="1"/>
          </p:cNvGraphicFramePr>
          <p:nvPr>
            <p:extLst>
              <p:ext uri="{D42A27DB-BD31-4B8C-83A1-F6EECF244321}">
                <p14:modId xmlns:p14="http://schemas.microsoft.com/office/powerpoint/2010/main" val="1481420937"/>
              </p:ext>
            </p:extLst>
          </p:nvPr>
        </p:nvGraphicFramePr>
        <p:xfrm>
          <a:off x="7753776" y="5572025"/>
          <a:ext cx="3064602" cy="1021490"/>
        </p:xfrm>
        <a:graphic>
          <a:graphicData uri="http://schemas.openxmlformats.org/drawingml/2006/table">
            <a:tbl>
              <a:tblPr firstRow="1"/>
              <a:tblGrid>
                <a:gridCol w="1021534">
                  <a:extLst>
                    <a:ext uri="{9D8B030D-6E8A-4147-A177-3AD203B41FA5}">
                      <a16:colId xmlns:a16="http://schemas.microsoft.com/office/drawing/2014/main" val="2980363944"/>
                    </a:ext>
                  </a:extLst>
                </a:gridCol>
                <a:gridCol w="1021534">
                  <a:extLst>
                    <a:ext uri="{9D8B030D-6E8A-4147-A177-3AD203B41FA5}">
                      <a16:colId xmlns:a16="http://schemas.microsoft.com/office/drawing/2014/main" val="4191881843"/>
                    </a:ext>
                  </a:extLst>
                </a:gridCol>
                <a:gridCol w="1021534">
                  <a:extLst>
                    <a:ext uri="{9D8B030D-6E8A-4147-A177-3AD203B41FA5}">
                      <a16:colId xmlns:a16="http://schemas.microsoft.com/office/drawing/2014/main" val="617820300"/>
                    </a:ext>
                  </a:extLst>
                </a:gridCol>
              </a:tblGrid>
              <a:tr h="81007">
                <a:tc gridSpan="3">
                  <a:txBody>
                    <a:bodyPr/>
                    <a:lstStyle/>
                    <a:p>
                      <a:pPr algn="ctr" rtl="0" fontAlgn="b"/>
                      <a:r>
                        <a:rPr lang="en-GB" sz="1200" b="1" i="0" u="none" strike="noStrike">
                          <a:solidFill>
                            <a:srgbClr val="0070C0"/>
                          </a:solidFill>
                          <a:effectLst/>
                          <a:latin typeface="Calibri"/>
                        </a:rPr>
                        <a:t>Previous year to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5235723"/>
                  </a:ext>
                </a:extLst>
              </a:tr>
              <a:tr h="0">
                <a:tc gridSpan="3">
                  <a:txBody>
                    <a:bodyPr/>
                    <a:lstStyle/>
                    <a:p>
                      <a:pPr algn="ctr" fontAlgn="b"/>
                      <a:r>
                        <a:rPr lang="en-GB" sz="1200" b="1" u="none" strike="noStrike">
                          <a:effectLst/>
                        </a:rPr>
                        <a:t>Mar 2022 to Mar 2023</a:t>
                      </a:r>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88291528"/>
                  </a:ext>
                </a:extLst>
              </a:tr>
              <a:tr h="0">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endParaRPr lang="en-US"/>
                    </a:p>
                    <a:p>
                      <a:pPr lvl="0" algn="ctr">
                        <a:buNone/>
                      </a:pPr>
                      <a:r>
                        <a:rPr lang="en-GB" sz="1200" b="1" i="0" u="none" strike="noStrike">
                          <a:solidFill>
                            <a:srgbClr val="000000"/>
                          </a:solidFill>
                          <a:effectLst/>
                          <a:latin typeface="Calibri"/>
                        </a:rPr>
                        <a:t>(Sat-Sun)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0304266"/>
                  </a:ext>
                </a:extLst>
              </a:tr>
              <a:tr h="73837">
                <a:tc>
                  <a:txBody>
                    <a:bodyPr/>
                    <a:lstStyle/>
                    <a:p>
                      <a:pPr lvl="0" algn="ctr">
                        <a:buNone/>
                      </a:pPr>
                      <a:r>
                        <a:rPr lang="en-GB" sz="1200" b="1" i="0" u="none" strike="noStrike">
                          <a:effectLst/>
                          <a:latin typeface="Calibri"/>
                        </a:rPr>
                        <a:t>-4%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algn="ctr" defTabSz="914400" rtl="0" eaLnBrk="1" latinLnBrk="0" hangingPunct="1">
                        <a:buNone/>
                      </a:pPr>
                      <a:r>
                        <a:rPr lang="en-GB" sz="1200" b="1" i="0" u="none" strike="noStrike" kern="1200" dirty="0">
                          <a:effectLst/>
                          <a:latin typeface="Calibri"/>
                          <a:ea typeface="+mn-ea"/>
                          <a:cs typeface="+mn-cs"/>
                        </a:rPr>
                        <a:t>-5%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i="0" u="none" strike="noStrike" dirty="0">
                          <a:effectLst/>
                          <a:latin typeface="Calibri"/>
                        </a:rPr>
                        <a:t>-9%</a:t>
                      </a:r>
                      <a:endParaRPr lang="en-GB" sz="1200" b="1" i="0" u="none" strike="noStrike" dirty="0">
                        <a:solidFill>
                          <a:sysClr val="windowText" lastClr="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1770492"/>
                  </a:ext>
                </a:extLst>
              </a:tr>
            </a:tbl>
          </a:graphicData>
        </a:graphic>
      </p:graphicFrame>
      <p:sp>
        <p:nvSpPr>
          <p:cNvPr id="2" name="TextBox 1">
            <a:extLst>
              <a:ext uri="{FF2B5EF4-FFF2-40B4-BE49-F238E27FC236}">
                <a16:creationId xmlns:a16="http://schemas.microsoft.com/office/drawing/2014/main" id="{5AE7D5D4-20E5-7D2C-097E-8DBBF7F678D6}"/>
              </a:ext>
            </a:extLst>
          </p:cNvPr>
          <p:cNvSpPr txBox="1"/>
          <p:nvPr/>
        </p:nvSpPr>
        <p:spPr>
          <a:xfrm>
            <a:off x="-36014" y="6631627"/>
            <a:ext cx="9302848" cy="246221"/>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Sensors used for this analysis: Coleridge Road, Hills Road, and Tenison Road.</a:t>
            </a:r>
          </a:p>
        </p:txBody>
      </p:sp>
    </p:spTree>
    <p:extLst>
      <p:ext uri="{BB962C8B-B14F-4D97-AF65-F5344CB8AC3E}">
        <p14:creationId xmlns:p14="http://schemas.microsoft.com/office/powerpoint/2010/main" val="5274188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a:bodyPr>
          <a:lstStyle/>
          <a:p>
            <a:pPr algn="ctr"/>
            <a:r>
              <a:rPr lang="en-GB" sz="5400" b="1">
                <a:solidFill>
                  <a:schemeClr val="bg1"/>
                </a:solidFill>
                <a:latin typeface="+mn-lt"/>
                <a:cs typeface="Calibri"/>
              </a:rPr>
              <a:t>Retail Footfall</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48991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Retail Footfall: Central Cambridge</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A71BBD86-6CAB-D2E9-F0D6-7F9D01ED4106}"/>
              </a:ext>
            </a:extLst>
          </p:cNvPr>
          <p:cNvSpPr txBox="1"/>
          <p:nvPr/>
        </p:nvSpPr>
        <p:spPr>
          <a:xfrm>
            <a:off x="233680" y="611368"/>
            <a:ext cx="11725153" cy="307777"/>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000000"/>
                </a:solidFill>
                <a:cs typeface="Calibri"/>
              </a:rPr>
              <a:t>Retail footfall in Cambridge is 12% below pre-Covid levels on weekdays but only 4% below pre-Covid levels at the weekend.</a:t>
            </a:r>
          </a:p>
        </p:txBody>
      </p:sp>
      <p:pic>
        <p:nvPicPr>
          <p:cNvPr id="4" name="Picture 3" descr="Line graph showing retail footfall trends for central Cambridge by year. January and February volumes in 2023 were similar to 2019, but March  levels have dropped below both 2019 and 2022.">
            <a:extLst>
              <a:ext uri="{FF2B5EF4-FFF2-40B4-BE49-F238E27FC236}">
                <a16:creationId xmlns:a16="http://schemas.microsoft.com/office/drawing/2014/main" id="{F2AC530A-95D7-FA82-3D5E-66B9F80853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1084" y="1095802"/>
            <a:ext cx="7849831" cy="4152766"/>
          </a:xfrm>
          <a:prstGeom prst="rect">
            <a:avLst/>
          </a:prstGeom>
        </p:spPr>
      </p:pic>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34</a:t>
            </a:fld>
            <a:endParaRPr lang="en-GB"/>
          </a:p>
        </p:txBody>
      </p:sp>
      <p:graphicFrame>
        <p:nvGraphicFramePr>
          <p:cNvPr id="2" name="Table 1">
            <a:extLst>
              <a:ext uri="{FF2B5EF4-FFF2-40B4-BE49-F238E27FC236}">
                <a16:creationId xmlns:a16="http://schemas.microsoft.com/office/drawing/2014/main" id="{FB6DAD6A-FA83-FF59-A841-13FE82668316}"/>
              </a:ext>
            </a:extLst>
          </p:cNvPr>
          <p:cNvGraphicFramePr>
            <a:graphicFrameLocks noGrp="1"/>
          </p:cNvGraphicFramePr>
          <p:nvPr>
            <p:extLst>
              <p:ext uri="{D42A27DB-BD31-4B8C-83A1-F6EECF244321}">
                <p14:modId xmlns:p14="http://schemas.microsoft.com/office/powerpoint/2010/main" val="4209685276"/>
              </p:ext>
            </p:extLst>
          </p:nvPr>
        </p:nvGraphicFramePr>
        <p:xfrm>
          <a:off x="1624572" y="5369363"/>
          <a:ext cx="3064602" cy="1021490"/>
        </p:xfrm>
        <a:graphic>
          <a:graphicData uri="http://schemas.openxmlformats.org/drawingml/2006/table">
            <a:tbl>
              <a:tblPr firstRow="1"/>
              <a:tblGrid>
                <a:gridCol w="1021534">
                  <a:extLst>
                    <a:ext uri="{9D8B030D-6E8A-4147-A177-3AD203B41FA5}">
                      <a16:colId xmlns:a16="http://schemas.microsoft.com/office/drawing/2014/main" val="4168432786"/>
                    </a:ext>
                  </a:extLst>
                </a:gridCol>
                <a:gridCol w="1021534">
                  <a:extLst>
                    <a:ext uri="{9D8B030D-6E8A-4147-A177-3AD203B41FA5}">
                      <a16:colId xmlns:a16="http://schemas.microsoft.com/office/drawing/2014/main" val="1032806987"/>
                    </a:ext>
                  </a:extLst>
                </a:gridCol>
                <a:gridCol w="1021534">
                  <a:extLst>
                    <a:ext uri="{9D8B030D-6E8A-4147-A177-3AD203B41FA5}">
                      <a16:colId xmlns:a16="http://schemas.microsoft.com/office/drawing/2014/main" val="1141213759"/>
                    </a:ext>
                  </a:extLst>
                </a:gridCol>
              </a:tblGrid>
              <a:tr h="81007">
                <a:tc gridSpan="3">
                  <a:txBody>
                    <a:bodyPr/>
                    <a:lstStyle/>
                    <a:p>
                      <a:pPr lvl="0" algn="ctr" rtl="0">
                        <a:buNone/>
                      </a:pPr>
                      <a:r>
                        <a:rPr lang="en-GB" sz="1200" b="1" i="0" u="none" strike="noStrike">
                          <a:solidFill>
                            <a:srgbClr val="0070C0"/>
                          </a:solidFill>
                          <a:effectLst/>
                          <a:latin typeface="Calibri"/>
                        </a:rPr>
                        <a:t>Pre-COVID to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14355102"/>
                  </a:ext>
                </a:extLst>
              </a:tr>
              <a:tr h="0">
                <a:tc gridSpan="3">
                  <a:txBody>
                    <a:bodyPr/>
                    <a:lstStyle/>
                    <a:p>
                      <a:pPr lvl="0" algn="ctr">
                        <a:buNone/>
                      </a:pPr>
                      <a:r>
                        <a:rPr lang="en-GB" sz="1200" b="1" u="none" strike="noStrike">
                          <a:solidFill>
                            <a:schemeClr val="tx1"/>
                          </a:solidFill>
                          <a:effectLst/>
                        </a:rPr>
                        <a:t>Mar 2019 to Mar 2023</a:t>
                      </a:r>
                      <a:endParaRPr lang="en-GB" sz="1200" b="1" i="0" u="none" strike="noStrike">
                        <a:solidFill>
                          <a:schemeClr val="tx1"/>
                        </a:solidFill>
                        <a:effectLst/>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15823245"/>
                  </a:ext>
                </a:extLst>
              </a:tr>
              <a:tr h="0">
                <a:tc>
                  <a:txBody>
                    <a:bodyPr/>
                    <a:lstStyle/>
                    <a:p>
                      <a:pPr lvl="0" algn="ctr" rtl="0">
                        <a:buNone/>
                      </a:pP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p>
                    <a:p>
                      <a:pPr lvl="0" algn="ctr">
                        <a:buNone/>
                      </a:pPr>
                      <a:r>
                        <a:rPr lang="en-GB" sz="1200" b="1" i="0" u="none" strike="noStrike">
                          <a:solidFill>
                            <a:srgbClr val="000000"/>
                          </a:solidFill>
                          <a:effectLst/>
                          <a:latin typeface="Calibri"/>
                        </a:rPr>
                        <a:t>(Sat-Sun)</a:t>
                      </a:r>
                      <a:endParaRPr lang="en-GB"/>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6111418"/>
                  </a:ext>
                </a:extLst>
              </a:tr>
              <a:tr h="73837">
                <a:tc>
                  <a:txBody>
                    <a:bodyPr/>
                    <a:lstStyle/>
                    <a:p>
                      <a:pPr lvl="0" algn="ctr" rtl="0">
                        <a:buNone/>
                      </a:pPr>
                      <a:r>
                        <a:rPr lang="en-GB" sz="1200" b="1" i="0" u="none" strike="noStrike">
                          <a:solidFill>
                            <a:schemeClr val="tx1"/>
                          </a:solidFill>
                          <a:effectLst/>
                          <a:latin typeface="Calibri"/>
                        </a:rPr>
                        <a:t>-12%</a:t>
                      </a:r>
                      <a:endParaRPr lang="en-US">
                        <a:solidFill>
                          <a:schemeClr val="tx1"/>
                        </a:solidFill>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lvl="0" algn="ctr">
                        <a:buNone/>
                      </a:pPr>
                      <a:r>
                        <a:rPr lang="en-GB" sz="1200" b="1" i="0" u="none" strike="noStrike">
                          <a:solidFill>
                            <a:schemeClr val="tx1"/>
                          </a:solidFill>
                          <a:effectLst/>
                          <a:latin typeface="Calibri"/>
                        </a:rPr>
                        <a:t>-12%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lvl="0" algn="ctr" rtl="0">
                        <a:buNone/>
                      </a:pPr>
                      <a:r>
                        <a:rPr lang="en-GB" sz="1200" b="1" i="0" u="none" strike="noStrike" dirty="0">
                          <a:solidFill>
                            <a:schemeClr val="tx1"/>
                          </a:solidFill>
                          <a:effectLst/>
                          <a:latin typeface="Calibri"/>
                        </a:rPr>
                        <a:t>-4%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76730031"/>
                  </a:ext>
                </a:extLst>
              </a:tr>
            </a:tbl>
          </a:graphicData>
        </a:graphic>
      </p:graphicFrame>
      <p:graphicFrame>
        <p:nvGraphicFramePr>
          <p:cNvPr id="5" name="Table 4">
            <a:extLst>
              <a:ext uri="{FF2B5EF4-FFF2-40B4-BE49-F238E27FC236}">
                <a16:creationId xmlns:a16="http://schemas.microsoft.com/office/drawing/2014/main" id="{31CE94B1-A80D-6315-0B48-3260ADD6C8FC}"/>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4041380192"/>
              </p:ext>
            </p:extLst>
          </p:nvPr>
        </p:nvGraphicFramePr>
        <p:xfrm>
          <a:off x="4689174" y="5369363"/>
          <a:ext cx="3064602" cy="1021490"/>
        </p:xfrm>
        <a:graphic>
          <a:graphicData uri="http://schemas.openxmlformats.org/drawingml/2006/table">
            <a:tbl>
              <a:tblPr firstRow="1"/>
              <a:tblGrid>
                <a:gridCol w="1021534">
                  <a:extLst>
                    <a:ext uri="{9D8B030D-6E8A-4147-A177-3AD203B41FA5}">
                      <a16:colId xmlns:a16="http://schemas.microsoft.com/office/drawing/2014/main" val="237791955"/>
                    </a:ext>
                  </a:extLst>
                </a:gridCol>
                <a:gridCol w="1021534">
                  <a:extLst>
                    <a:ext uri="{9D8B030D-6E8A-4147-A177-3AD203B41FA5}">
                      <a16:colId xmlns:a16="http://schemas.microsoft.com/office/drawing/2014/main" val="2790483596"/>
                    </a:ext>
                  </a:extLst>
                </a:gridCol>
                <a:gridCol w="1021534">
                  <a:extLst>
                    <a:ext uri="{9D8B030D-6E8A-4147-A177-3AD203B41FA5}">
                      <a16:colId xmlns:a16="http://schemas.microsoft.com/office/drawing/2014/main" val="1953113605"/>
                    </a:ext>
                  </a:extLst>
                </a:gridCol>
              </a:tblGrid>
              <a:tr h="81007">
                <a:tc gridSpan="3">
                  <a:txBody>
                    <a:bodyPr/>
                    <a:lstStyle/>
                    <a:p>
                      <a:pPr algn="ctr" rtl="0" fontAlgn="b"/>
                      <a:r>
                        <a:rPr lang="en-GB" sz="1200" b="1" i="0" u="none" strike="noStrike" kern="1200">
                          <a:solidFill>
                            <a:srgbClr val="0070C0"/>
                          </a:solidFill>
                          <a:effectLst/>
                          <a:latin typeface="Calibri"/>
                          <a:ea typeface="+mn-ea"/>
                          <a:cs typeface="+mn-cs"/>
                        </a:rPr>
                        <a:t>Mid-COVID to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1200" b="1" i="0" u="none" strike="noStrike" kern="1200">
                        <a:solidFill>
                          <a:srgbClr val="0070C0"/>
                        </a:solidFill>
                        <a:effectLst/>
                        <a:latin typeface="Calibri"/>
                        <a:ea typeface="+mn-ea"/>
                        <a:cs typeface="+mn-cs"/>
                      </a:endParaRPr>
                    </a:p>
                  </a:txBody>
                  <a:tcPr marL="9300" marR="9300" marT="9300" marB="0" anchor="b">
                    <a:lnL w="12700">
                      <a:solidFill>
                        <a:schemeClr val="tx1"/>
                      </a:solidFill>
                    </a:lnL>
                    <a:lnR w="12700">
                      <a:solidFill>
                        <a:schemeClr val="tx1"/>
                      </a:solidFill>
                    </a:lnR>
                    <a:lnT w="12700">
                      <a:solidFill>
                        <a:schemeClr val="tx1"/>
                      </a:solidFill>
                    </a:lnT>
                    <a:lnB w="0">
                      <a:noFill/>
                    </a:lnB>
                    <a:lnTlToBr w="0">
                      <a:noFill/>
                    </a:lnTlToBr>
                    <a:lnBlToTr w="0">
                      <a:noFill/>
                    </a:lnBlToTr>
                    <a:solidFill>
                      <a:srgbClr val="D9D9D9"/>
                    </a:solidFill>
                  </a:tcPr>
                </a:tc>
                <a:tc hMerge="1">
                  <a:txBody>
                    <a:bodyPr/>
                    <a:lstStyle/>
                    <a:p>
                      <a:pPr algn="ctr" rtl="0" fontAlgn="b"/>
                      <a:endParaRPr lang="en-GB" sz="1200" b="1" i="0" u="none" strike="noStrike" kern="1200">
                        <a:solidFill>
                          <a:srgbClr val="0070C0"/>
                        </a:solidFill>
                        <a:effectLst/>
                        <a:latin typeface="Calibri"/>
                        <a:ea typeface="+mn-ea"/>
                        <a:cs typeface="+mn-cs"/>
                      </a:endParaRPr>
                    </a:p>
                  </a:txBody>
                  <a:tcPr marL="9300" marR="9300" marT="9300" marB="0" anchor="b">
                    <a:lnL w="12700">
                      <a:solidFill>
                        <a:schemeClr val="tx1"/>
                      </a:solidFill>
                    </a:lnL>
                    <a:lnR w="12700">
                      <a:solidFill>
                        <a:schemeClr val="tx1"/>
                      </a:solidFill>
                    </a:lnR>
                    <a:lnT w="12700">
                      <a:solidFill>
                        <a:schemeClr val="tx1"/>
                      </a:solidFill>
                    </a:lnT>
                    <a:lnB w="0">
                      <a:noFill/>
                    </a:lnB>
                    <a:lnTlToBr w="0">
                      <a:noFill/>
                    </a:lnTlToBr>
                    <a:lnBlToTr w="0">
                      <a:noFill/>
                    </a:lnBlToTr>
                    <a:solidFill>
                      <a:srgbClr val="D9D9D9"/>
                    </a:solidFill>
                  </a:tcPr>
                </a:tc>
                <a:extLst>
                  <a:ext uri="{0D108BD9-81ED-4DB2-BD59-A6C34878D82A}">
                    <a16:rowId xmlns:a16="http://schemas.microsoft.com/office/drawing/2014/main" val="2613423464"/>
                  </a:ext>
                </a:extLst>
              </a:tr>
              <a:tr h="0">
                <a:tc gridSpan="3">
                  <a:txBody>
                    <a:bodyPr/>
                    <a:lstStyle/>
                    <a:p>
                      <a:pPr algn="ctr" fontAlgn="b"/>
                      <a:r>
                        <a:rPr lang="en-GB" sz="1200" b="1" u="none" strike="noStrike">
                          <a:effectLst/>
                        </a:rPr>
                        <a:t>Mar 2021 to Mar</a:t>
                      </a:r>
                      <a:r>
                        <a:rPr lang="en-GB" sz="1200" b="1" i="0" u="none" strike="noStrike" noProof="0">
                          <a:effectLst/>
                          <a:latin typeface="Calibri"/>
                        </a:rPr>
                        <a:t> </a:t>
                      </a:r>
                      <a:r>
                        <a:rPr lang="en-GB" sz="1200" b="1" u="none" strike="noStrike">
                          <a:effectLst/>
                        </a:rPr>
                        <a:t>2023</a:t>
                      </a:r>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GB" sz="1200" b="1" i="0" u="none" strike="noStrike">
                        <a:solidFill>
                          <a:srgbClr val="000000"/>
                        </a:solidFill>
                        <a:effectLst/>
                        <a:latin typeface="Arial" panose="020B0604020202020204" pitchFamily="34" charset="0"/>
                      </a:endParaRPr>
                    </a:p>
                  </a:txBody>
                  <a:tcPr>
                    <a:lnL w="12700">
                      <a:solidFill>
                        <a:schemeClr val="tx1"/>
                      </a:solidFill>
                    </a:lnL>
                    <a:lnR w="12700">
                      <a:solidFill>
                        <a:schemeClr val="tx1"/>
                      </a:solidFill>
                    </a:lnR>
                    <a:lnT w="0">
                      <a:noFill/>
                    </a:lnT>
                    <a:lnB w="12700">
                      <a:solidFill>
                        <a:schemeClr val="tx1"/>
                      </a:solidFill>
                    </a:lnB>
                    <a:lnTlToBr w="0">
                      <a:noFill/>
                    </a:lnTlToBr>
                    <a:lnBlToTr w="0">
                      <a:noFill/>
                    </a:lnBlToTr>
                    <a:solidFill>
                      <a:srgbClr val="D9D9D9"/>
                    </a:solidFill>
                  </a:tcPr>
                </a:tc>
                <a:tc hMerge="1">
                  <a:txBody>
                    <a:bodyPr/>
                    <a:lstStyle/>
                    <a:p>
                      <a:pPr algn="ctr" fontAlgn="b"/>
                      <a:endParaRPr lang="en-GB" sz="1200" b="1" i="0" u="none" strike="noStrike">
                        <a:solidFill>
                          <a:srgbClr val="000000"/>
                        </a:solidFill>
                        <a:effectLst/>
                        <a:latin typeface="Arial" panose="020B0604020202020204" pitchFamily="34" charset="0"/>
                      </a:endParaRPr>
                    </a:p>
                  </a:txBody>
                  <a:tcPr>
                    <a:lnL w="12700">
                      <a:solidFill>
                        <a:schemeClr val="tx1"/>
                      </a:solidFill>
                    </a:lnL>
                    <a:lnR w="12700">
                      <a:solidFill>
                        <a:schemeClr val="tx1"/>
                      </a:solidFill>
                    </a:lnR>
                    <a:lnT w="0">
                      <a:noFill/>
                    </a:lnT>
                    <a:lnB w="12700">
                      <a:solidFill>
                        <a:schemeClr val="tx1"/>
                      </a:solidFill>
                    </a:lnB>
                    <a:lnTlToBr w="0">
                      <a:noFill/>
                    </a:lnTlToBr>
                    <a:lnBlToTr w="0">
                      <a:noFill/>
                    </a:lnBlToTr>
                    <a:solidFill>
                      <a:srgbClr val="D9D9D9"/>
                    </a:solidFill>
                  </a:tcPr>
                </a:tc>
                <a:extLst>
                  <a:ext uri="{0D108BD9-81ED-4DB2-BD59-A6C34878D82A}">
                    <a16:rowId xmlns:a16="http://schemas.microsoft.com/office/drawing/2014/main" val="3774679814"/>
                  </a:ext>
                </a:extLst>
              </a:tr>
              <a:tr h="0">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endParaRPr lang="en-US"/>
                    </a:p>
                    <a:p>
                      <a:pPr lvl="0" algn="ctr">
                        <a:buNone/>
                      </a:pPr>
                      <a:r>
                        <a:rPr lang="en-GB" sz="1200" b="1" i="0" u="none" strike="noStrike">
                          <a:solidFill>
                            <a:srgbClr val="000000"/>
                          </a:solidFill>
                          <a:effectLst/>
                          <a:latin typeface="Calibri"/>
                        </a:rPr>
                        <a:t>(Sat-Sun)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3737821"/>
                  </a:ext>
                </a:extLst>
              </a:tr>
              <a:tr h="73837">
                <a:tc>
                  <a:txBody>
                    <a:bodyPr/>
                    <a:lstStyle/>
                    <a:p>
                      <a:pPr algn="ctr" rtl="0" fontAlgn="ctr"/>
                      <a:r>
                        <a:rPr lang="en-GB" sz="1200" b="1" i="0" u="none" strike="noStrike">
                          <a:effectLst/>
                          <a:latin typeface="Calibri"/>
                        </a:rPr>
                        <a:t>+146%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i="0" u="none" strike="noStrike">
                          <a:effectLst/>
                          <a:latin typeface="Calibri"/>
                        </a:rPr>
                        <a:t>+142%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i="0" u="none" strike="noStrike" dirty="0">
                          <a:effectLst/>
                          <a:latin typeface="Calibri"/>
                        </a:rPr>
                        <a:t>+171%</a:t>
                      </a:r>
                      <a:endParaRPr lang="en-US" dirty="0"/>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3793985"/>
                  </a:ext>
                </a:extLst>
              </a:tr>
            </a:tbl>
          </a:graphicData>
        </a:graphic>
      </p:graphicFrame>
      <p:graphicFrame>
        <p:nvGraphicFramePr>
          <p:cNvPr id="6" name="Table 5">
            <a:extLst>
              <a:ext uri="{FF2B5EF4-FFF2-40B4-BE49-F238E27FC236}">
                <a16:creationId xmlns:a16="http://schemas.microsoft.com/office/drawing/2014/main" id="{E8CAA491-C18D-13E2-88B4-034E1A695995}"/>
              </a:ext>
            </a:extLst>
          </p:cNvPr>
          <p:cNvGraphicFramePr>
            <a:graphicFrameLocks noGrp="1"/>
          </p:cNvGraphicFramePr>
          <p:nvPr>
            <p:extLst>
              <p:ext uri="{D42A27DB-BD31-4B8C-83A1-F6EECF244321}">
                <p14:modId xmlns:p14="http://schemas.microsoft.com/office/powerpoint/2010/main" val="4045484729"/>
              </p:ext>
            </p:extLst>
          </p:nvPr>
        </p:nvGraphicFramePr>
        <p:xfrm>
          <a:off x="7753776" y="5369363"/>
          <a:ext cx="3064602" cy="1021490"/>
        </p:xfrm>
        <a:graphic>
          <a:graphicData uri="http://schemas.openxmlformats.org/drawingml/2006/table">
            <a:tbl>
              <a:tblPr firstRow="1"/>
              <a:tblGrid>
                <a:gridCol w="1021534">
                  <a:extLst>
                    <a:ext uri="{9D8B030D-6E8A-4147-A177-3AD203B41FA5}">
                      <a16:colId xmlns:a16="http://schemas.microsoft.com/office/drawing/2014/main" val="2980363944"/>
                    </a:ext>
                  </a:extLst>
                </a:gridCol>
                <a:gridCol w="1021534">
                  <a:extLst>
                    <a:ext uri="{9D8B030D-6E8A-4147-A177-3AD203B41FA5}">
                      <a16:colId xmlns:a16="http://schemas.microsoft.com/office/drawing/2014/main" val="4191881843"/>
                    </a:ext>
                  </a:extLst>
                </a:gridCol>
                <a:gridCol w="1021534">
                  <a:extLst>
                    <a:ext uri="{9D8B030D-6E8A-4147-A177-3AD203B41FA5}">
                      <a16:colId xmlns:a16="http://schemas.microsoft.com/office/drawing/2014/main" val="617820300"/>
                    </a:ext>
                  </a:extLst>
                </a:gridCol>
              </a:tblGrid>
              <a:tr h="81007">
                <a:tc gridSpan="3">
                  <a:txBody>
                    <a:bodyPr/>
                    <a:lstStyle/>
                    <a:p>
                      <a:pPr algn="ctr" rtl="0" fontAlgn="b"/>
                      <a:r>
                        <a:rPr lang="en-GB" sz="1200" b="1" i="0" u="none" strike="noStrike">
                          <a:solidFill>
                            <a:srgbClr val="0070C0"/>
                          </a:solidFill>
                          <a:effectLst/>
                          <a:latin typeface="Calibri"/>
                        </a:rPr>
                        <a:t>Previous year to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5235723"/>
                  </a:ext>
                </a:extLst>
              </a:tr>
              <a:tr h="0">
                <a:tc gridSpan="3">
                  <a:txBody>
                    <a:bodyPr/>
                    <a:lstStyle/>
                    <a:p>
                      <a:pPr algn="ctr" fontAlgn="b"/>
                      <a:r>
                        <a:rPr lang="en-GB" sz="1200" b="1" u="none" strike="noStrike">
                          <a:effectLst/>
                        </a:rPr>
                        <a:t>Mar 2022 to Mar 2023</a:t>
                      </a:r>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88291528"/>
                  </a:ext>
                </a:extLst>
              </a:tr>
              <a:tr h="0">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endParaRPr lang="en-US"/>
                    </a:p>
                    <a:p>
                      <a:pPr lvl="0" algn="ctr">
                        <a:buNone/>
                      </a:pPr>
                      <a:r>
                        <a:rPr lang="en-GB" sz="1200" b="1" i="0" u="none" strike="noStrike">
                          <a:solidFill>
                            <a:srgbClr val="000000"/>
                          </a:solidFill>
                          <a:effectLst/>
                          <a:latin typeface="Calibri"/>
                        </a:rPr>
                        <a:t>(Sat-Sun)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0304266"/>
                  </a:ext>
                </a:extLst>
              </a:tr>
              <a:tr h="73837">
                <a:tc>
                  <a:txBody>
                    <a:bodyPr/>
                    <a:lstStyle/>
                    <a:p>
                      <a:pPr lvl="0" algn="ctr">
                        <a:buNone/>
                      </a:pPr>
                      <a:r>
                        <a:rPr lang="en-GB" sz="1200" b="1" i="0" u="none" strike="noStrike">
                          <a:effectLst/>
                          <a:latin typeface="Calibri"/>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algn="ctr" defTabSz="914400" rtl="0" eaLnBrk="1" latinLnBrk="0" hangingPunct="1">
                        <a:buNone/>
                      </a:pPr>
                      <a:r>
                        <a:rPr lang="en-GB" sz="1200" b="1" i="0" u="none" strike="noStrike" kern="1200">
                          <a:effectLst/>
                          <a:latin typeface="Calibri"/>
                          <a:ea typeface="+mn-ea"/>
                          <a:cs typeface="+mn-cs"/>
                        </a:rPr>
                        <a:t>No change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i="0" u="none" strike="noStrike" dirty="0">
                          <a:effectLst/>
                          <a:latin typeface="Calibri"/>
                        </a:rPr>
                        <a:t>-2%</a:t>
                      </a:r>
                      <a:endParaRPr lang="en-GB" sz="1200" b="1" i="0" u="none" strike="noStrike" dirty="0">
                        <a:solidFill>
                          <a:sysClr val="windowText" lastClr="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1770492"/>
                  </a:ext>
                </a:extLst>
              </a:tr>
            </a:tbl>
          </a:graphicData>
        </a:graphic>
      </p:graphicFrame>
    </p:spTree>
    <p:extLst>
      <p:ext uri="{BB962C8B-B14F-4D97-AF65-F5344CB8AC3E}">
        <p14:creationId xmlns:p14="http://schemas.microsoft.com/office/powerpoint/2010/main" val="11243418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Retail Footfall: Central Cambridge by Day of the Week</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A71BBD86-6CAB-D2E9-F0D6-7F9D01ED4106}"/>
              </a:ext>
            </a:extLst>
          </p:cNvPr>
          <p:cNvSpPr txBox="1"/>
          <p:nvPr/>
        </p:nvSpPr>
        <p:spPr>
          <a:xfrm>
            <a:off x="233680" y="609983"/>
            <a:ext cx="11725153" cy="307777"/>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000000"/>
                </a:solidFill>
                <a:cs typeface="Calibri"/>
              </a:rPr>
              <a:t>All days remain below pre-Covid (March 2019), but weekends are closer to pre-Covid levels. Monday volumes are the furthest below pre-Covid (-16%).</a:t>
            </a:r>
          </a:p>
        </p:txBody>
      </p:sp>
      <p:pic>
        <p:nvPicPr>
          <p:cNvPr id="2" name="Picture 1" descr="A clustered column chart showing average daily footfall in central Cambridge split by day of the week for March in 2019, 2021 and 2023. &#10;&#10;Each day of the week in March 2023 is below the March 2019 average, but significantly ahead of the March 2021 average.">
            <a:extLst>
              <a:ext uri="{FF2B5EF4-FFF2-40B4-BE49-F238E27FC236}">
                <a16:creationId xmlns:a16="http://schemas.microsoft.com/office/drawing/2014/main" id="{7DB50ED2-2445-970E-CF32-EE87C36735FD}"/>
              </a:ext>
            </a:extLst>
          </p:cNvPr>
          <p:cNvPicPr>
            <a:picLocks noChangeAspect="1"/>
          </p:cNvPicPr>
          <p:nvPr/>
        </p:nvPicPr>
        <p:blipFill>
          <a:blip r:embed="rId4"/>
          <a:stretch>
            <a:fillRect/>
          </a:stretch>
        </p:blipFill>
        <p:spPr>
          <a:xfrm>
            <a:off x="868535" y="1095802"/>
            <a:ext cx="10454930" cy="4180935"/>
          </a:xfrm>
          <a:prstGeom prst="rect">
            <a:avLst/>
          </a:prstGeom>
        </p:spPr>
      </p:pic>
      <p:graphicFrame>
        <p:nvGraphicFramePr>
          <p:cNvPr id="4" name="Table 12">
            <a:extLst>
              <a:ext uri="{FF2B5EF4-FFF2-40B4-BE49-F238E27FC236}">
                <a16:creationId xmlns:a16="http://schemas.microsoft.com/office/drawing/2014/main" id="{B81E66A3-007C-9D2B-7CD3-883109AF59E6}"/>
              </a:ext>
            </a:extLst>
          </p:cNvPr>
          <p:cNvGraphicFramePr>
            <a:graphicFrameLocks noGrp="1"/>
          </p:cNvGraphicFramePr>
          <p:nvPr>
            <p:extLst>
              <p:ext uri="{D42A27DB-BD31-4B8C-83A1-F6EECF244321}">
                <p14:modId xmlns:p14="http://schemas.microsoft.com/office/powerpoint/2010/main" val="327640271"/>
              </p:ext>
            </p:extLst>
          </p:nvPr>
        </p:nvGraphicFramePr>
        <p:xfrm>
          <a:off x="1897477" y="5388654"/>
          <a:ext cx="7915271" cy="1005840"/>
        </p:xfrm>
        <a:graphic>
          <a:graphicData uri="http://schemas.openxmlformats.org/drawingml/2006/table">
            <a:tbl>
              <a:tblPr firstRow="1" bandRow="1">
                <a:tableStyleId>{5C22544A-7EE6-4342-B048-85BDC9FD1C3A}</a:tableStyleId>
              </a:tblPr>
              <a:tblGrid>
                <a:gridCol w="1130753">
                  <a:extLst>
                    <a:ext uri="{9D8B030D-6E8A-4147-A177-3AD203B41FA5}">
                      <a16:colId xmlns:a16="http://schemas.microsoft.com/office/drawing/2014/main" val="3635690432"/>
                    </a:ext>
                  </a:extLst>
                </a:gridCol>
                <a:gridCol w="1130753">
                  <a:extLst>
                    <a:ext uri="{9D8B030D-6E8A-4147-A177-3AD203B41FA5}">
                      <a16:colId xmlns:a16="http://schemas.microsoft.com/office/drawing/2014/main" val="457332109"/>
                    </a:ext>
                  </a:extLst>
                </a:gridCol>
                <a:gridCol w="1130753">
                  <a:extLst>
                    <a:ext uri="{9D8B030D-6E8A-4147-A177-3AD203B41FA5}">
                      <a16:colId xmlns:a16="http://schemas.microsoft.com/office/drawing/2014/main" val="3411170912"/>
                    </a:ext>
                  </a:extLst>
                </a:gridCol>
                <a:gridCol w="1130753">
                  <a:extLst>
                    <a:ext uri="{9D8B030D-6E8A-4147-A177-3AD203B41FA5}">
                      <a16:colId xmlns:a16="http://schemas.microsoft.com/office/drawing/2014/main" val="115497525"/>
                    </a:ext>
                  </a:extLst>
                </a:gridCol>
                <a:gridCol w="1130753">
                  <a:extLst>
                    <a:ext uri="{9D8B030D-6E8A-4147-A177-3AD203B41FA5}">
                      <a16:colId xmlns:a16="http://schemas.microsoft.com/office/drawing/2014/main" val="2079532242"/>
                    </a:ext>
                  </a:extLst>
                </a:gridCol>
                <a:gridCol w="1130753">
                  <a:extLst>
                    <a:ext uri="{9D8B030D-6E8A-4147-A177-3AD203B41FA5}">
                      <a16:colId xmlns:a16="http://schemas.microsoft.com/office/drawing/2014/main" val="77169810"/>
                    </a:ext>
                  </a:extLst>
                </a:gridCol>
                <a:gridCol w="1130753">
                  <a:extLst>
                    <a:ext uri="{9D8B030D-6E8A-4147-A177-3AD203B41FA5}">
                      <a16:colId xmlns:a16="http://schemas.microsoft.com/office/drawing/2014/main" val="3035901466"/>
                    </a:ext>
                  </a:extLst>
                </a:gridCol>
              </a:tblGrid>
              <a:tr h="395410">
                <a:tc gridSpan="7">
                  <a:txBody>
                    <a:bodyPr/>
                    <a:lstStyle/>
                    <a:p>
                      <a:pPr algn="ctr" fontAlgn="b"/>
                      <a:r>
                        <a:rPr lang="en-GB" sz="1200" b="1" u="none" strike="noStrike">
                          <a:solidFill>
                            <a:srgbClr val="0070C0"/>
                          </a:solidFill>
                          <a:effectLst/>
                          <a:latin typeface="+mn-lt"/>
                        </a:rPr>
                        <a:t>Pre-COVID to Now:</a:t>
                      </a:r>
                    </a:p>
                    <a:p>
                      <a:pPr algn="ctr" fontAlgn="b"/>
                      <a:r>
                        <a:rPr lang="en-GB" sz="1200" b="1" u="none" strike="noStrike">
                          <a:solidFill>
                            <a:schemeClr val="tx1"/>
                          </a:solidFill>
                          <a:effectLst/>
                          <a:latin typeface="+mn-lt"/>
                        </a:rPr>
                        <a:t>Mar 2019 to Mar 2023</a:t>
                      </a:r>
                      <a:endParaRPr lang="en-GB" sz="1200" b="1" i="0" u="none" strike="noStrike">
                        <a:solidFill>
                          <a:schemeClr val="tx1"/>
                        </a:solidFill>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37900515"/>
                  </a:ext>
                </a:extLst>
              </a:tr>
              <a:tr h="250314">
                <a:tc>
                  <a:txBody>
                    <a:bodyPr/>
                    <a:lstStyle/>
                    <a:p>
                      <a:pPr algn="ctr"/>
                      <a:r>
                        <a:rPr lang="en-GB" sz="1200" b="1"/>
                        <a:t>Monday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Tuesday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Wednesday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Thursday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Friday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Saturday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Sunday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7250615"/>
                  </a:ext>
                </a:extLst>
              </a:tr>
              <a:tr h="0">
                <a:tc>
                  <a:txBody>
                    <a:bodyPr/>
                    <a:lstStyle/>
                    <a:p>
                      <a:pPr algn="ctr"/>
                      <a:r>
                        <a:rPr lang="en-GB" sz="1200" b="1">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GB" sz="1200" b="1"/>
                        <a:t>-11%</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a:r>
                        <a:rPr lang="en-GB" sz="1200" b="1"/>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GB" sz="1200" b="1"/>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GB" sz="1200" b="1"/>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GB" sz="1200" b="1"/>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GB" sz="1200" b="1">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979260815"/>
                  </a:ext>
                </a:extLst>
              </a:tr>
            </a:tbl>
          </a:graphicData>
        </a:graphic>
      </p:graphicFrame>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35</a:t>
            </a:fld>
            <a:endParaRPr lang="en-GB"/>
          </a:p>
        </p:txBody>
      </p:sp>
    </p:spTree>
    <p:extLst>
      <p:ext uri="{BB962C8B-B14F-4D97-AF65-F5344CB8AC3E}">
        <p14:creationId xmlns:p14="http://schemas.microsoft.com/office/powerpoint/2010/main" val="31690526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a:bodyPr>
          <a:lstStyle/>
          <a:p>
            <a:pPr algn="ctr"/>
            <a:r>
              <a:rPr lang="en-GB" sz="5400" b="1">
                <a:solidFill>
                  <a:schemeClr val="bg1"/>
                </a:solidFill>
                <a:latin typeface="+mn-lt"/>
                <a:cs typeface="Calibri"/>
              </a:rPr>
              <a:t>Car Parking</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72961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Car Parking: Daily Use</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A71BBD86-6CAB-D2E9-F0D6-7F9D01ED4106}"/>
              </a:ext>
            </a:extLst>
          </p:cNvPr>
          <p:cNvSpPr txBox="1"/>
          <p:nvPr/>
        </p:nvSpPr>
        <p:spPr>
          <a:xfrm>
            <a:off x="233680" y="610612"/>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dirty="0">
                <a:solidFill>
                  <a:srgbClr val="000000"/>
                </a:solidFill>
                <a:cs typeface="Calibri"/>
              </a:rPr>
              <a:t>Multi-storey car park use in March 2023 was 22% below pre-Covid (March 2019) levels. The slower recovery of Grafton East (-23%) and Grafton West (-17%) against pre-Covid levels, combined with the closure of Park Street car park, has contributed to this overall drop-off in daily usage.</a:t>
            </a:r>
            <a:endParaRPr lang="en-GB" sz="1400" dirty="0">
              <a:solidFill>
                <a:srgbClr val="000000"/>
              </a:solidFill>
              <a:ea typeface="Calibri"/>
              <a:cs typeface="Calibri"/>
            </a:endParaRPr>
          </a:p>
        </p:txBody>
      </p:sp>
      <p:pic>
        <p:nvPicPr>
          <p:cNvPr id="4" name="Picture 3" descr="A line chart showing multi storey car parking daily volumes for Central Cambridge between 2019 and March 2023, with a line for each year.&#10;&#10;So far, 2023 is trending below the same time period in 2019 - but is slightly ahead of the same time period in 2022.">
            <a:extLst>
              <a:ext uri="{FF2B5EF4-FFF2-40B4-BE49-F238E27FC236}">
                <a16:creationId xmlns:a16="http://schemas.microsoft.com/office/drawing/2014/main" id="{CCD865D1-4B87-D632-3DFF-6A81A2BE90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053" y="1198341"/>
            <a:ext cx="10420629" cy="4322415"/>
          </a:xfrm>
          <a:prstGeom prst="rect">
            <a:avLst/>
          </a:prstGeom>
        </p:spPr>
      </p:pic>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37</a:t>
            </a:fld>
            <a:endParaRPr lang="en-GB"/>
          </a:p>
        </p:txBody>
      </p:sp>
      <p:graphicFrame>
        <p:nvGraphicFramePr>
          <p:cNvPr id="2" name="Table 1">
            <a:extLst>
              <a:ext uri="{FF2B5EF4-FFF2-40B4-BE49-F238E27FC236}">
                <a16:creationId xmlns:a16="http://schemas.microsoft.com/office/drawing/2014/main" id="{F5ADFED5-51EA-8F04-B158-6063E3FB5689}"/>
              </a:ext>
            </a:extLst>
          </p:cNvPr>
          <p:cNvGraphicFramePr>
            <a:graphicFrameLocks noGrp="1"/>
          </p:cNvGraphicFramePr>
          <p:nvPr>
            <p:extLst>
              <p:ext uri="{D42A27DB-BD31-4B8C-83A1-F6EECF244321}">
                <p14:modId xmlns:p14="http://schemas.microsoft.com/office/powerpoint/2010/main" val="566420961"/>
              </p:ext>
            </p:extLst>
          </p:nvPr>
        </p:nvGraphicFramePr>
        <p:xfrm>
          <a:off x="2075865" y="5576650"/>
          <a:ext cx="2713194" cy="984884"/>
        </p:xfrm>
        <a:graphic>
          <a:graphicData uri="http://schemas.openxmlformats.org/drawingml/2006/table">
            <a:tbl>
              <a:tblPr firstRow="1"/>
              <a:tblGrid>
                <a:gridCol w="904398">
                  <a:extLst>
                    <a:ext uri="{9D8B030D-6E8A-4147-A177-3AD203B41FA5}">
                      <a16:colId xmlns:a16="http://schemas.microsoft.com/office/drawing/2014/main" val="1142284799"/>
                    </a:ext>
                  </a:extLst>
                </a:gridCol>
                <a:gridCol w="904398">
                  <a:extLst>
                    <a:ext uri="{9D8B030D-6E8A-4147-A177-3AD203B41FA5}">
                      <a16:colId xmlns:a16="http://schemas.microsoft.com/office/drawing/2014/main" val="4111957444"/>
                    </a:ext>
                  </a:extLst>
                </a:gridCol>
                <a:gridCol w="904398">
                  <a:extLst>
                    <a:ext uri="{9D8B030D-6E8A-4147-A177-3AD203B41FA5}">
                      <a16:colId xmlns:a16="http://schemas.microsoft.com/office/drawing/2014/main" val="2950965272"/>
                    </a:ext>
                  </a:extLst>
                </a:gridCol>
              </a:tblGrid>
              <a:tr h="200025">
                <a:tc gridSpan="3">
                  <a:txBody>
                    <a:bodyPr/>
                    <a:lstStyle/>
                    <a:p>
                      <a:pPr algn="ctr" rtl="0" fontAlgn="ctr"/>
                      <a:r>
                        <a:rPr lang="en-GB" sz="1200" b="1" i="0" u="none" strike="noStrike">
                          <a:solidFill>
                            <a:srgbClr val="0070C0"/>
                          </a:solidFill>
                          <a:effectLst/>
                          <a:latin typeface="Calibri"/>
                        </a:rPr>
                        <a:t>Pre-COVID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noFill/>
                  </a:tcPr>
                </a:tc>
                <a:tc hMerge="1">
                  <a:txBody>
                    <a:bodyPr/>
                    <a:lstStyle/>
                    <a:p>
                      <a:endParaRPr lang="en-GB"/>
                    </a:p>
                  </a:txBody>
                  <a:tcPr marL="0" marR="0" marT="0" marB="0" anchor="ctr" horzOverflow="overflow"/>
                </a:tc>
                <a:tc hMerge="1">
                  <a:txBody>
                    <a:bodyPr/>
                    <a:lstStyle/>
                    <a:p>
                      <a:endParaRPr lang="en-GB"/>
                    </a:p>
                  </a:txBody>
                  <a:tcPr marL="0" marR="0" marT="0" marB="0" anchor="ctr" horzOverflow="overflow"/>
                </a:tc>
                <a:extLst>
                  <a:ext uri="{0D108BD9-81ED-4DB2-BD59-A6C34878D82A}">
                    <a16:rowId xmlns:a16="http://schemas.microsoft.com/office/drawing/2014/main" val="1982107740"/>
                  </a:ext>
                </a:extLst>
              </a:tr>
              <a:tr h="209549">
                <a:tc gridSpan="3">
                  <a:txBody>
                    <a:bodyPr/>
                    <a:lstStyle/>
                    <a:p>
                      <a:pPr algn="ctr" rtl="0" fontAlgn="ctr"/>
                      <a:r>
                        <a:rPr lang="en-GB" sz="1200" b="1" i="0" u="none" strike="noStrike">
                          <a:solidFill>
                            <a:srgbClr val="000000"/>
                          </a:solidFill>
                          <a:effectLst/>
                          <a:latin typeface="Calibri"/>
                        </a:rPr>
                        <a:t>Mar 2019 to Mar 2023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hMerge="1">
                  <a:txBody>
                    <a:bodyPr/>
                    <a:lstStyle/>
                    <a:p>
                      <a:endParaRPr lang="en-GB"/>
                    </a:p>
                  </a:txBody>
                  <a:tcPr marL="0" marR="0" marT="0" marB="0" anchor="ctr" horzOverflow="overflow"/>
                </a:tc>
                <a:tc hMerge="1">
                  <a:txBody>
                    <a:bodyPr/>
                    <a:lstStyle/>
                    <a:p>
                      <a:endParaRPr lang="en-GB"/>
                    </a:p>
                  </a:txBody>
                  <a:tcPr marL="0" marR="0" marT="0" marB="0" anchor="ctr" horzOverflow="overflow"/>
                </a:tc>
                <a:extLst>
                  <a:ext uri="{0D108BD9-81ED-4DB2-BD59-A6C34878D82A}">
                    <a16:rowId xmlns:a16="http://schemas.microsoft.com/office/drawing/2014/main" val="3992453800"/>
                  </a:ext>
                </a:extLst>
              </a:tr>
              <a:tr h="161851">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Weekends </a:t>
                      </a:r>
                    </a:p>
                    <a:p>
                      <a:pPr lvl="0" algn="ctr">
                        <a:buNone/>
                      </a:pPr>
                      <a:r>
                        <a:rPr lang="en-GB" sz="1200" b="1" i="0" u="none" strike="noStrike">
                          <a:solidFill>
                            <a:srgbClr val="000000"/>
                          </a:solidFill>
                          <a:effectLst/>
                          <a:latin typeface="Calibri"/>
                        </a:rPr>
                        <a:t>(Sat-Sun)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4019735"/>
                  </a:ext>
                </a:extLst>
              </a:tr>
              <a:tr h="209550">
                <a:tc>
                  <a:txBody>
                    <a:bodyPr/>
                    <a:lstStyle/>
                    <a:p>
                      <a:pPr algn="ctr" rtl="0" fontAlgn="ctr"/>
                      <a:r>
                        <a:rPr lang="en-GB" sz="1200" b="1" i="0" u="none" strike="noStrike">
                          <a:solidFill>
                            <a:schemeClr val="tx1"/>
                          </a:solidFill>
                          <a:effectLst/>
                          <a:latin typeface="Calibri"/>
                        </a:rPr>
                        <a:t>-22%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rtl="0" fontAlgn="ctr"/>
                      <a:r>
                        <a:rPr lang="en-GB" sz="1200" b="1" i="0" u="none" strike="noStrike">
                          <a:solidFill>
                            <a:schemeClr val="tx1"/>
                          </a:solidFill>
                          <a:effectLst/>
                          <a:latin typeface="Calibri"/>
                        </a:rPr>
                        <a:t>-21%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rtl="0" fontAlgn="ctr"/>
                      <a:r>
                        <a:rPr lang="en-GB" sz="1200" b="1" i="0" u="none" strike="noStrike" dirty="0">
                          <a:solidFill>
                            <a:schemeClr val="tx1"/>
                          </a:solidFill>
                          <a:effectLst/>
                          <a:latin typeface="Calibri"/>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extLst>
                  <a:ext uri="{0D108BD9-81ED-4DB2-BD59-A6C34878D82A}">
                    <a16:rowId xmlns:a16="http://schemas.microsoft.com/office/drawing/2014/main" val="934588996"/>
                  </a:ext>
                </a:extLst>
              </a:tr>
            </a:tbl>
          </a:graphicData>
        </a:graphic>
      </p:graphicFrame>
      <p:graphicFrame>
        <p:nvGraphicFramePr>
          <p:cNvPr id="6" name="Table 5">
            <a:extLst>
              <a:ext uri="{FF2B5EF4-FFF2-40B4-BE49-F238E27FC236}">
                <a16:creationId xmlns:a16="http://schemas.microsoft.com/office/drawing/2014/main" id="{15C8C1D2-622E-1EB0-9180-7728D2A51A6C}"/>
              </a:ext>
            </a:extLst>
          </p:cNvPr>
          <p:cNvGraphicFramePr>
            <a:graphicFrameLocks noGrp="1"/>
          </p:cNvGraphicFramePr>
          <p:nvPr>
            <p:extLst>
              <p:ext uri="{D42A27DB-BD31-4B8C-83A1-F6EECF244321}">
                <p14:modId xmlns:p14="http://schemas.microsoft.com/office/powerpoint/2010/main" val="3572980470"/>
              </p:ext>
            </p:extLst>
          </p:nvPr>
        </p:nvGraphicFramePr>
        <p:xfrm>
          <a:off x="4790081" y="5576650"/>
          <a:ext cx="2713194" cy="984884"/>
        </p:xfrm>
        <a:graphic>
          <a:graphicData uri="http://schemas.openxmlformats.org/drawingml/2006/table">
            <a:tbl>
              <a:tblPr firstRow="1"/>
              <a:tblGrid>
                <a:gridCol w="904398">
                  <a:extLst>
                    <a:ext uri="{9D8B030D-6E8A-4147-A177-3AD203B41FA5}">
                      <a16:colId xmlns:a16="http://schemas.microsoft.com/office/drawing/2014/main" val="945895300"/>
                    </a:ext>
                  </a:extLst>
                </a:gridCol>
                <a:gridCol w="904398">
                  <a:extLst>
                    <a:ext uri="{9D8B030D-6E8A-4147-A177-3AD203B41FA5}">
                      <a16:colId xmlns:a16="http://schemas.microsoft.com/office/drawing/2014/main" val="3383474223"/>
                    </a:ext>
                  </a:extLst>
                </a:gridCol>
                <a:gridCol w="904398">
                  <a:extLst>
                    <a:ext uri="{9D8B030D-6E8A-4147-A177-3AD203B41FA5}">
                      <a16:colId xmlns:a16="http://schemas.microsoft.com/office/drawing/2014/main" val="2757890257"/>
                    </a:ext>
                  </a:extLst>
                </a:gridCol>
              </a:tblGrid>
              <a:tr h="200025">
                <a:tc gridSpan="3">
                  <a:txBody>
                    <a:bodyPr/>
                    <a:lstStyle/>
                    <a:p>
                      <a:pPr algn="ctr" rtl="0" fontAlgn="ctr"/>
                      <a:r>
                        <a:rPr lang="en-GB" sz="1200" b="1" i="0" u="none" strike="noStrike">
                          <a:solidFill>
                            <a:srgbClr val="0070C0"/>
                          </a:solidFill>
                          <a:effectLst/>
                          <a:latin typeface="Calibri"/>
                        </a:rPr>
                        <a:t>Mid Covid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marL="0" marR="0" marT="0" marB="0" anchor="ctr" horzOverflow="overflow"/>
                </a:tc>
                <a:tc hMerge="1">
                  <a:txBody>
                    <a:bodyPr/>
                    <a:lstStyle/>
                    <a:p>
                      <a:endParaRPr lang="en-GB"/>
                    </a:p>
                  </a:txBody>
                  <a:tcPr marL="0" marR="0" marT="0" marB="0" anchor="ctr" horzOverflow="overflow"/>
                </a:tc>
                <a:extLst>
                  <a:ext uri="{0D108BD9-81ED-4DB2-BD59-A6C34878D82A}">
                    <a16:rowId xmlns:a16="http://schemas.microsoft.com/office/drawing/2014/main" val="2001072226"/>
                  </a:ext>
                </a:extLst>
              </a:tr>
              <a:tr h="209549">
                <a:tc gridSpan="3">
                  <a:txBody>
                    <a:bodyPr/>
                    <a:lstStyle/>
                    <a:p>
                      <a:pPr lvl="0" algn="ctr">
                        <a:buNone/>
                      </a:pPr>
                      <a:r>
                        <a:rPr lang="en-GB" sz="1200" b="1" i="0" u="none" strike="noStrike">
                          <a:solidFill>
                            <a:srgbClr val="000000"/>
                          </a:solidFill>
                          <a:effectLst/>
                          <a:latin typeface="Calibri"/>
                        </a:rPr>
                        <a:t>Mar 2021 to Mar 2023</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hMerge="1">
                  <a:txBody>
                    <a:bodyPr/>
                    <a:lstStyle/>
                    <a:p>
                      <a:endParaRPr lang="en-GB"/>
                    </a:p>
                  </a:txBody>
                  <a:tcPr marL="0" marR="0" marT="0" marB="0" anchor="ctr" horzOverflow="overflow"/>
                </a:tc>
                <a:tc hMerge="1">
                  <a:txBody>
                    <a:bodyPr/>
                    <a:lstStyle/>
                    <a:p>
                      <a:endParaRPr lang="en-GB"/>
                    </a:p>
                  </a:txBody>
                  <a:tcPr marL="0" marR="0" marT="0" marB="0" anchor="ctr" horzOverflow="overflow"/>
                </a:tc>
                <a:extLst>
                  <a:ext uri="{0D108BD9-81ED-4DB2-BD59-A6C34878D82A}">
                    <a16:rowId xmlns:a16="http://schemas.microsoft.com/office/drawing/2014/main" val="1444363345"/>
                  </a:ext>
                </a:extLst>
              </a:tr>
              <a:tr h="161851">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endParaRPr lang="en-US"/>
                    </a:p>
                    <a:p>
                      <a:pPr lvl="0" algn="ctr">
                        <a:buNone/>
                      </a:pPr>
                      <a:r>
                        <a:rPr lang="en-GB" sz="1200" b="1" i="0" u="none" strike="noStrike">
                          <a:solidFill>
                            <a:srgbClr val="000000"/>
                          </a:solidFill>
                          <a:effectLst/>
                          <a:latin typeface="Calibri"/>
                        </a:rPr>
                        <a:t>(Sat-Sun)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63732172"/>
                  </a:ext>
                </a:extLst>
              </a:tr>
              <a:tr h="209550">
                <a:tc>
                  <a:txBody>
                    <a:bodyPr/>
                    <a:lstStyle/>
                    <a:p>
                      <a:pPr algn="ctr" rtl="0" fontAlgn="ctr"/>
                      <a:r>
                        <a:rPr lang="en-GB" sz="1200" b="1" i="0" u="none" strike="noStrike">
                          <a:effectLst/>
                          <a:latin typeface="Calibri"/>
                        </a:rPr>
                        <a:t>+283%</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200" b="1" i="0" u="none" strike="noStrike">
                          <a:effectLst/>
                          <a:latin typeface="Calibri"/>
                        </a:rPr>
                        <a:t>+235%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200" b="1" i="0" u="none" strike="noStrike" dirty="0">
                          <a:effectLst/>
                          <a:latin typeface="Calibri"/>
                        </a:rPr>
                        <a:t>+410%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2795437"/>
                  </a:ext>
                </a:extLst>
              </a:tr>
            </a:tbl>
          </a:graphicData>
        </a:graphic>
      </p:graphicFrame>
      <p:graphicFrame>
        <p:nvGraphicFramePr>
          <p:cNvPr id="5" name="Table 4">
            <a:extLst>
              <a:ext uri="{FF2B5EF4-FFF2-40B4-BE49-F238E27FC236}">
                <a16:creationId xmlns:a16="http://schemas.microsoft.com/office/drawing/2014/main" id="{F0C93F8E-23AB-5AF0-C029-AFA9478ECE78}"/>
              </a:ext>
            </a:extLst>
          </p:cNvPr>
          <p:cNvGraphicFramePr>
            <a:graphicFrameLocks noGrp="1"/>
          </p:cNvGraphicFramePr>
          <p:nvPr>
            <p:extLst>
              <p:ext uri="{D42A27DB-BD31-4B8C-83A1-F6EECF244321}">
                <p14:modId xmlns:p14="http://schemas.microsoft.com/office/powerpoint/2010/main" val="2472294724"/>
              </p:ext>
            </p:extLst>
          </p:nvPr>
        </p:nvGraphicFramePr>
        <p:xfrm>
          <a:off x="7505329" y="5576650"/>
          <a:ext cx="2713194" cy="984884"/>
        </p:xfrm>
        <a:graphic>
          <a:graphicData uri="http://schemas.openxmlformats.org/drawingml/2006/table">
            <a:tbl>
              <a:tblPr firstRow="1"/>
              <a:tblGrid>
                <a:gridCol w="904398">
                  <a:extLst>
                    <a:ext uri="{9D8B030D-6E8A-4147-A177-3AD203B41FA5}">
                      <a16:colId xmlns:a16="http://schemas.microsoft.com/office/drawing/2014/main" val="2574862374"/>
                    </a:ext>
                  </a:extLst>
                </a:gridCol>
                <a:gridCol w="904398">
                  <a:extLst>
                    <a:ext uri="{9D8B030D-6E8A-4147-A177-3AD203B41FA5}">
                      <a16:colId xmlns:a16="http://schemas.microsoft.com/office/drawing/2014/main" val="4191873099"/>
                    </a:ext>
                  </a:extLst>
                </a:gridCol>
                <a:gridCol w="904398">
                  <a:extLst>
                    <a:ext uri="{9D8B030D-6E8A-4147-A177-3AD203B41FA5}">
                      <a16:colId xmlns:a16="http://schemas.microsoft.com/office/drawing/2014/main" val="3721852368"/>
                    </a:ext>
                  </a:extLst>
                </a:gridCol>
              </a:tblGrid>
              <a:tr h="200025">
                <a:tc gridSpan="3">
                  <a:txBody>
                    <a:bodyPr/>
                    <a:lstStyle/>
                    <a:p>
                      <a:pPr algn="ctr" rtl="0" fontAlgn="ctr"/>
                      <a:r>
                        <a:rPr lang="en-GB" sz="1200" b="1" i="0" u="none" strike="noStrike">
                          <a:solidFill>
                            <a:srgbClr val="0070C0"/>
                          </a:solidFill>
                          <a:effectLst/>
                          <a:latin typeface="Calibri"/>
                        </a:rPr>
                        <a:t>Previous year to Now: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marL="0" marR="0" marT="0" marB="0" anchor="ctr" horzOverflow="overflow"/>
                </a:tc>
                <a:tc hMerge="1">
                  <a:txBody>
                    <a:bodyPr/>
                    <a:lstStyle/>
                    <a:p>
                      <a:endParaRPr lang="en-GB"/>
                    </a:p>
                  </a:txBody>
                  <a:tcPr marL="0" marR="0" marT="0" marB="0" anchor="ctr" horzOverflow="overflow"/>
                </a:tc>
                <a:extLst>
                  <a:ext uri="{0D108BD9-81ED-4DB2-BD59-A6C34878D82A}">
                    <a16:rowId xmlns:a16="http://schemas.microsoft.com/office/drawing/2014/main" val="2810268306"/>
                  </a:ext>
                </a:extLst>
              </a:tr>
              <a:tr h="209549">
                <a:tc gridSpan="3">
                  <a:txBody>
                    <a:bodyPr/>
                    <a:lstStyle/>
                    <a:p>
                      <a:pPr lvl="0" algn="ctr">
                        <a:buNone/>
                      </a:pPr>
                      <a:r>
                        <a:rPr lang="en-GB" sz="1200" b="1" i="0" u="none" strike="noStrike">
                          <a:solidFill>
                            <a:srgbClr val="000000"/>
                          </a:solidFill>
                          <a:effectLst/>
                          <a:latin typeface="Calibri"/>
                        </a:rPr>
                        <a:t>Mar 2022 to Mar 2023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hMerge="1">
                  <a:txBody>
                    <a:bodyPr/>
                    <a:lstStyle/>
                    <a:p>
                      <a:endParaRPr lang="en-GB"/>
                    </a:p>
                  </a:txBody>
                  <a:tcPr marL="0" marR="0" marT="0" marB="0" anchor="ctr" horzOverflow="overflow"/>
                </a:tc>
                <a:tc hMerge="1">
                  <a:txBody>
                    <a:bodyPr/>
                    <a:lstStyle/>
                    <a:p>
                      <a:endParaRPr lang="en-GB"/>
                    </a:p>
                  </a:txBody>
                  <a:tcPr marL="0" marR="0" marT="0" marB="0" anchor="ctr" horzOverflow="overflow"/>
                </a:tc>
                <a:extLst>
                  <a:ext uri="{0D108BD9-81ED-4DB2-BD59-A6C34878D82A}">
                    <a16:rowId xmlns:a16="http://schemas.microsoft.com/office/drawing/2014/main" val="4097871655"/>
                  </a:ext>
                </a:extLst>
              </a:tr>
              <a:tr h="161851">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endParaRPr lang="en-US"/>
                    </a:p>
                    <a:p>
                      <a:pPr lvl="0" algn="ctr">
                        <a:buNone/>
                      </a:pPr>
                      <a:r>
                        <a:rPr lang="en-GB" sz="1200" b="1" i="0" u="none" strike="noStrike">
                          <a:solidFill>
                            <a:srgbClr val="000000"/>
                          </a:solidFill>
                          <a:effectLst/>
                          <a:latin typeface="Calibri"/>
                        </a:rPr>
                        <a:t>(Sat-Sun)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5201047"/>
                  </a:ext>
                </a:extLst>
              </a:tr>
              <a:tr h="209550">
                <a:tc>
                  <a:txBody>
                    <a:bodyPr/>
                    <a:lstStyle/>
                    <a:p>
                      <a:pPr algn="ctr" rtl="0" fontAlgn="ctr"/>
                      <a:r>
                        <a:rPr lang="en-GB" sz="1200" b="1" i="0" u="none" strike="noStrike">
                          <a:effectLst/>
                          <a:latin typeface="Calibri"/>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200" b="1" i="0" u="none" strike="noStrike">
                          <a:effectLst/>
                          <a:latin typeface="Calibri"/>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ctr">
                        <a:buNone/>
                      </a:pPr>
                      <a:r>
                        <a:rPr lang="en-GB" sz="1200" b="1" i="0" u="none" strike="noStrike" dirty="0">
                          <a:effectLst/>
                          <a:latin typeface="Calibri"/>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81237033"/>
                  </a:ext>
                </a:extLst>
              </a:tr>
            </a:tbl>
          </a:graphicData>
        </a:graphic>
      </p:graphicFrame>
      <p:sp>
        <p:nvSpPr>
          <p:cNvPr id="14" name="TextBox 13">
            <a:extLst>
              <a:ext uri="{FF2B5EF4-FFF2-40B4-BE49-F238E27FC236}">
                <a16:creationId xmlns:a16="http://schemas.microsoft.com/office/drawing/2014/main" id="{38E3525C-0809-49E4-AE9F-12F75F91FFBF}"/>
              </a:ext>
            </a:extLst>
          </p:cNvPr>
          <p:cNvSpPr txBox="1"/>
          <p:nvPr/>
        </p:nvSpPr>
        <p:spPr>
          <a:xfrm>
            <a:off x="-7463" y="6609004"/>
            <a:ext cx="12157011" cy="246221"/>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*Park Street car park closed for redevelopment on 4th January 2022; usage figures for this car park are included up to its closure. </a:t>
            </a:r>
          </a:p>
        </p:txBody>
      </p:sp>
    </p:spTree>
    <p:extLst>
      <p:ext uri="{BB962C8B-B14F-4D97-AF65-F5344CB8AC3E}">
        <p14:creationId xmlns:p14="http://schemas.microsoft.com/office/powerpoint/2010/main" val="9326312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Car Parking: Length of Stay by Month</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A71BBD86-6CAB-D2E9-F0D6-7F9D01ED4106}"/>
              </a:ext>
            </a:extLst>
          </p:cNvPr>
          <p:cNvSpPr txBox="1"/>
          <p:nvPr/>
        </p:nvSpPr>
        <p:spPr>
          <a:xfrm>
            <a:off x="233680" y="606046"/>
            <a:ext cx="11720399"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000000"/>
                </a:solidFill>
                <a:cs typeface="Calibri"/>
              </a:rPr>
              <a:t>The proportion of short-, medium- and long-term parking seen in March 2023 within multi-storey car parks closely resembles the pattern which was seen pre-COVID (March 2019).</a:t>
            </a:r>
          </a:p>
        </p:txBody>
      </p:sp>
      <p:pic>
        <p:nvPicPr>
          <p:cNvPr id="2" name="Picture 7" descr="A horizontal bar chart showing the average daily car park usage for March 2019, 2021, 2022, and 2023. Each bar is also split proportionately by length of stay. March 2021 is the main outlier by proportionate split in length of stay - with almost half of all visits lasting less than one hour.">
            <a:extLst>
              <a:ext uri="{FF2B5EF4-FFF2-40B4-BE49-F238E27FC236}">
                <a16:creationId xmlns:a16="http://schemas.microsoft.com/office/drawing/2014/main" id="{CA5AECB7-5D7E-79D5-397F-26B67FB2581E}"/>
              </a:ext>
            </a:extLst>
          </p:cNvPr>
          <p:cNvPicPr>
            <a:picLocks noChangeAspect="1"/>
          </p:cNvPicPr>
          <p:nvPr/>
        </p:nvPicPr>
        <p:blipFill>
          <a:blip r:embed="rId4"/>
          <a:stretch>
            <a:fillRect/>
          </a:stretch>
        </p:blipFill>
        <p:spPr>
          <a:xfrm>
            <a:off x="418666" y="1551561"/>
            <a:ext cx="11496907" cy="4511011"/>
          </a:xfrm>
          <a:prstGeom prst="rect">
            <a:avLst/>
          </a:prstGeom>
        </p:spPr>
      </p:pic>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38</a:t>
            </a:fld>
            <a:endParaRPr lang="en-GB"/>
          </a:p>
        </p:txBody>
      </p:sp>
      <p:sp>
        <p:nvSpPr>
          <p:cNvPr id="14" name="TextBox 13">
            <a:extLst>
              <a:ext uri="{FF2B5EF4-FFF2-40B4-BE49-F238E27FC236}">
                <a16:creationId xmlns:a16="http://schemas.microsoft.com/office/drawing/2014/main" id="{38E3525C-0809-49E4-AE9F-12F75F91FFBF}"/>
              </a:ext>
            </a:extLst>
          </p:cNvPr>
          <p:cNvSpPr txBox="1"/>
          <p:nvPr/>
        </p:nvSpPr>
        <p:spPr>
          <a:xfrm>
            <a:off x="-7463" y="6604792"/>
            <a:ext cx="11725153" cy="253916"/>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Park Street car park closed for redevelopment on 4th January 2022; usage figures for this car park are included up to its closure. </a:t>
            </a:r>
          </a:p>
        </p:txBody>
      </p:sp>
    </p:spTree>
    <p:extLst>
      <p:ext uri="{BB962C8B-B14F-4D97-AF65-F5344CB8AC3E}">
        <p14:creationId xmlns:p14="http://schemas.microsoft.com/office/powerpoint/2010/main" val="38672149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Car Parking: Length of Stay by Car Park</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A71BBD86-6CAB-D2E9-F0D6-7F9D01ED4106}"/>
              </a:ext>
            </a:extLst>
          </p:cNvPr>
          <p:cNvSpPr txBox="1"/>
          <p:nvPr/>
        </p:nvSpPr>
        <p:spPr>
          <a:xfrm>
            <a:off x="233680" y="608138"/>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000000"/>
                </a:solidFill>
                <a:cs typeface="Calibri"/>
              </a:rPr>
              <a:t>In March 2023, Grafton West had the lowest proportion of long stays in excess of 3 hours (14%) whilst Queen Anne’s Terrace had the highest proportion (40%). In terms of overall car park usage, Grand Arcade (-5%) and Queen Anne's Terrace (-9%) are closest to pre-Covid levels.</a:t>
            </a:r>
            <a:endParaRPr lang="en-GB" sz="1400">
              <a:solidFill>
                <a:srgbClr val="000000"/>
              </a:solidFill>
              <a:ea typeface="Calibri"/>
              <a:cs typeface="Calibri"/>
            </a:endParaRPr>
          </a:p>
        </p:txBody>
      </p:sp>
      <p:sp>
        <p:nvSpPr>
          <p:cNvPr id="4" name="TextBox 3">
            <a:extLst>
              <a:ext uri="{FF2B5EF4-FFF2-40B4-BE49-F238E27FC236}">
                <a16:creationId xmlns:a16="http://schemas.microsoft.com/office/drawing/2014/main" id="{2B69E5CB-2F67-C7A4-44F5-CA9BCFAAA6F2}"/>
              </a:ext>
            </a:extLst>
          </p:cNvPr>
          <p:cNvSpPr txBox="1"/>
          <p:nvPr/>
        </p:nvSpPr>
        <p:spPr>
          <a:xfrm>
            <a:off x="4075814" y="1251750"/>
            <a:ext cx="4040372" cy="400110"/>
          </a:xfrm>
          <a:prstGeom prst="rect">
            <a:avLst/>
          </a:prstGeom>
          <a:noFill/>
        </p:spPr>
        <p:txBody>
          <a:bodyPr wrap="square" lIns="91440" tIns="45720" rIns="91440" bIns="45720" rtlCol="0" anchor="t">
            <a:spAutoFit/>
          </a:bodyPr>
          <a:lstStyle/>
          <a:p>
            <a:pPr algn="ctr"/>
            <a:r>
              <a:rPr lang="en-GB" sz="2000" b="1"/>
              <a:t>March 2023</a:t>
            </a:r>
          </a:p>
        </p:txBody>
      </p:sp>
      <p:pic>
        <p:nvPicPr>
          <p:cNvPr id="2" name="Picture 7" descr="A horizontal bar chart showing the total number of monthly transactions for four multi-storey car parks in central Cambridge. Each bar is also split by length of stay. With more than 74,000 visits during March 2023, Grand Arcade is comfortably the most popular car park. The other three had between 18,000 and 24,000 visits in March 2023.">
            <a:extLst>
              <a:ext uri="{FF2B5EF4-FFF2-40B4-BE49-F238E27FC236}">
                <a16:creationId xmlns:a16="http://schemas.microsoft.com/office/drawing/2014/main" id="{17CDC47E-E7FD-AB73-2B16-41735CFEB2BF}"/>
              </a:ext>
            </a:extLst>
          </p:cNvPr>
          <p:cNvPicPr>
            <a:picLocks noChangeAspect="1"/>
          </p:cNvPicPr>
          <p:nvPr/>
        </p:nvPicPr>
        <p:blipFill>
          <a:blip r:embed="rId4"/>
          <a:stretch>
            <a:fillRect/>
          </a:stretch>
        </p:blipFill>
        <p:spPr>
          <a:xfrm>
            <a:off x="292630" y="1651860"/>
            <a:ext cx="11766408" cy="4776179"/>
          </a:xfrm>
          <a:prstGeom prst="rect">
            <a:avLst/>
          </a:prstGeom>
        </p:spPr>
      </p:pic>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39</a:t>
            </a:fld>
            <a:endParaRPr lang="en-GB"/>
          </a:p>
        </p:txBody>
      </p:sp>
    </p:spTree>
    <p:extLst>
      <p:ext uri="{BB962C8B-B14F-4D97-AF65-F5344CB8AC3E}">
        <p14:creationId xmlns:p14="http://schemas.microsoft.com/office/powerpoint/2010/main" val="4225457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6EBA33-16CF-427C-8429-08BB456C79A3}"/>
              </a:ext>
            </a:extLst>
          </p:cNvPr>
          <p:cNvSpPr>
            <a:spLocks noGrp="1"/>
          </p:cNvSpPr>
          <p:nvPr>
            <p:ph type="title" idx="4294967295"/>
          </p:nvPr>
        </p:nvSpPr>
        <p:spPr>
          <a:xfrm>
            <a:off x="0" y="-3367"/>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Accessibility</a:t>
            </a:r>
          </a:p>
        </p:txBody>
      </p:sp>
      <p:sp>
        <p:nvSpPr>
          <p:cNvPr id="18" name="Subtitle 2">
            <a:extLst>
              <a:ext uri="{FF2B5EF4-FFF2-40B4-BE49-F238E27FC236}">
                <a16:creationId xmlns:a16="http://schemas.microsoft.com/office/drawing/2014/main" id="{4900DC8C-53D5-5737-25EB-C3CED2C7C763}"/>
              </a:ext>
            </a:extLst>
          </p:cNvPr>
          <p:cNvSpPr txBox="1">
            <a:spLocks/>
          </p:cNvSpPr>
          <p:nvPr/>
        </p:nvSpPr>
        <p:spPr>
          <a:xfrm>
            <a:off x="221282" y="858825"/>
            <a:ext cx="10287875" cy="1167793"/>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2400" dirty="0"/>
              <a:t>To access the full functionality of PowerPoint, we recommend opening the slides in </a:t>
            </a:r>
            <a:r>
              <a:rPr lang="en-GB" sz="2400" b="1" dirty="0"/>
              <a:t>full screen mode.</a:t>
            </a:r>
            <a:r>
              <a:rPr lang="en-GB" sz="2400" dirty="0"/>
              <a:t> To do this, click the “Open in New Window” button in the bottom right-hand corner. </a:t>
            </a:r>
          </a:p>
        </p:txBody>
      </p:sp>
      <p:pic>
        <p:nvPicPr>
          <p:cNvPr id="21" name="Picture 20" descr="The Full screen button shows a rectangle with an arrow coming out of each corner.">
            <a:extLst>
              <a:ext uri="{FF2B5EF4-FFF2-40B4-BE49-F238E27FC236}">
                <a16:creationId xmlns:a16="http://schemas.microsoft.com/office/drawing/2014/main" id="{F8B5253B-CBFD-7F8A-0CE8-3E65D6A91FBC}"/>
              </a:ext>
            </a:extLst>
          </p:cNvPr>
          <p:cNvPicPr>
            <a:picLocks noChangeAspect="1"/>
          </p:cNvPicPr>
          <p:nvPr/>
        </p:nvPicPr>
        <p:blipFill rotWithShape="1">
          <a:blip r:embed="rId3"/>
          <a:srcRect l="11045" t="4132" r="12143" b="12568"/>
          <a:stretch/>
        </p:blipFill>
        <p:spPr>
          <a:xfrm>
            <a:off x="10720716" y="1013217"/>
            <a:ext cx="841416" cy="562347"/>
          </a:xfrm>
          <a:prstGeom prst="rect">
            <a:avLst/>
          </a:prstGeom>
        </p:spPr>
      </p:pic>
      <p:pic>
        <p:nvPicPr>
          <p:cNvPr id="7" name="Picture 6" descr="The navigation panel with a left-pointing arrow on the left, then a sentence showing what slide you are on (Slide x of x) and a right-pointing arrow on the right hand side.">
            <a:extLst>
              <a:ext uri="{FF2B5EF4-FFF2-40B4-BE49-F238E27FC236}">
                <a16:creationId xmlns:a16="http://schemas.microsoft.com/office/drawing/2014/main" id="{DE2A4E9F-1A91-EA51-E155-335EC046FCD4}"/>
              </a:ext>
            </a:extLst>
          </p:cNvPr>
          <p:cNvPicPr>
            <a:picLocks noChangeAspect="1"/>
          </p:cNvPicPr>
          <p:nvPr/>
        </p:nvPicPr>
        <p:blipFill rotWithShape="1">
          <a:blip r:embed="rId4"/>
          <a:srcRect l="12806" t="28547" r="8016" b="25982"/>
          <a:stretch/>
        </p:blipFill>
        <p:spPr>
          <a:xfrm>
            <a:off x="746833" y="2260726"/>
            <a:ext cx="1938615" cy="279400"/>
          </a:xfrm>
          <a:prstGeom prst="rect">
            <a:avLst/>
          </a:prstGeom>
        </p:spPr>
      </p:pic>
      <p:sp>
        <p:nvSpPr>
          <p:cNvPr id="3" name="Subtitle 2">
            <a:extLst>
              <a:ext uri="{FF2B5EF4-FFF2-40B4-BE49-F238E27FC236}">
                <a16:creationId xmlns:a16="http://schemas.microsoft.com/office/drawing/2014/main" id="{9EE39F61-8730-7F19-7AA0-F1F352AA9F5F}"/>
              </a:ext>
            </a:extLst>
          </p:cNvPr>
          <p:cNvSpPr txBox="1">
            <a:spLocks/>
          </p:cNvSpPr>
          <p:nvPr/>
        </p:nvSpPr>
        <p:spPr>
          <a:xfrm>
            <a:off x="2824769" y="2165084"/>
            <a:ext cx="9086248" cy="848431"/>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600"/>
              </a:spcAft>
              <a:buNone/>
            </a:pPr>
            <a:r>
              <a:rPr lang="en-GB" sz="1800" b="1" dirty="0">
                <a:cs typeface="Calibri"/>
              </a:rPr>
              <a:t>1) Navigate </a:t>
            </a:r>
            <a:r>
              <a:rPr lang="en-GB" sz="1800" dirty="0">
                <a:cs typeface="Calibri"/>
              </a:rPr>
              <a:t>through the slide pack using the left and right arrows in the middle-bottom of the screen. Clicking on the sentence “Slide x of x” brings up a pop-up listing all the slides so you can navigate directly to a slide of interest.</a:t>
            </a:r>
          </a:p>
        </p:txBody>
      </p:sp>
      <p:pic>
        <p:nvPicPr>
          <p:cNvPr id="13" name="Picture 12" descr="The Notes button shows an upwards arrow next to the word notes in capital letters.">
            <a:extLst>
              <a:ext uri="{FF2B5EF4-FFF2-40B4-BE49-F238E27FC236}">
                <a16:creationId xmlns:a16="http://schemas.microsoft.com/office/drawing/2014/main" id="{AB3ECE8B-7113-04A0-8DC8-C2479D660053}"/>
              </a:ext>
            </a:extLst>
          </p:cNvPr>
          <p:cNvPicPr>
            <a:picLocks noChangeAspect="1"/>
          </p:cNvPicPr>
          <p:nvPr/>
        </p:nvPicPr>
        <p:blipFill rotWithShape="1">
          <a:blip r:embed="rId5"/>
          <a:srcRect l="5338" t="17000" r="5100" b="12356"/>
          <a:stretch/>
        </p:blipFill>
        <p:spPr>
          <a:xfrm>
            <a:off x="1494987" y="3015649"/>
            <a:ext cx="1214278" cy="416007"/>
          </a:xfrm>
          <a:prstGeom prst="rect">
            <a:avLst/>
          </a:prstGeom>
        </p:spPr>
      </p:pic>
      <p:sp>
        <p:nvSpPr>
          <p:cNvPr id="6" name="Subtitle 2">
            <a:extLst>
              <a:ext uri="{FF2B5EF4-FFF2-40B4-BE49-F238E27FC236}">
                <a16:creationId xmlns:a16="http://schemas.microsoft.com/office/drawing/2014/main" id="{C78B3CB6-A455-115C-77BC-CD7B22C2BD82}"/>
              </a:ext>
            </a:extLst>
          </p:cNvPr>
          <p:cNvSpPr txBox="1">
            <a:spLocks/>
          </p:cNvSpPr>
          <p:nvPr/>
        </p:nvSpPr>
        <p:spPr>
          <a:xfrm>
            <a:off x="2824769" y="3030732"/>
            <a:ext cx="9086248" cy="558878"/>
          </a:xfrm>
          <a:prstGeom prst="rect">
            <a:avLst/>
          </a:prstGeom>
          <a:ln>
            <a:noFill/>
          </a:ln>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600"/>
              </a:spcAft>
              <a:buNone/>
            </a:pPr>
            <a:r>
              <a:rPr lang="en-GB" sz="1800" dirty="0">
                <a:cs typeface="Calibri"/>
              </a:rPr>
              <a:t>2) Open the Notes for each slide to see the data source, technical notes and any additional commentary. See the </a:t>
            </a:r>
            <a:r>
              <a:rPr lang="en-GB" sz="1800" b="1" dirty="0">
                <a:cs typeface="Calibri"/>
              </a:rPr>
              <a:t>“Notes” </a:t>
            </a:r>
            <a:r>
              <a:rPr lang="en-GB" sz="1800" dirty="0">
                <a:cs typeface="Calibri"/>
              </a:rPr>
              <a:t>button in the bottom right-hand corner.</a:t>
            </a:r>
          </a:p>
        </p:txBody>
      </p:sp>
      <p:pic>
        <p:nvPicPr>
          <p:cNvPr id="9" name="Picture 8" descr="The download button has an icon of a piece of paper with an arrow pointing downwards next to the word download.">
            <a:extLst>
              <a:ext uri="{FF2B5EF4-FFF2-40B4-BE49-F238E27FC236}">
                <a16:creationId xmlns:a16="http://schemas.microsoft.com/office/drawing/2014/main" id="{B5F36A54-6817-ABEA-08C7-68C15026B9C1}"/>
              </a:ext>
            </a:extLst>
          </p:cNvPr>
          <p:cNvPicPr>
            <a:picLocks noChangeAspect="1"/>
          </p:cNvPicPr>
          <p:nvPr/>
        </p:nvPicPr>
        <p:blipFill>
          <a:blip r:embed="rId6"/>
          <a:stretch>
            <a:fillRect/>
          </a:stretch>
        </p:blipFill>
        <p:spPr>
          <a:xfrm>
            <a:off x="1747099" y="3672458"/>
            <a:ext cx="938349" cy="404904"/>
          </a:xfrm>
          <a:prstGeom prst="rect">
            <a:avLst/>
          </a:prstGeom>
        </p:spPr>
      </p:pic>
      <p:sp>
        <p:nvSpPr>
          <p:cNvPr id="8" name="Subtitle 2">
            <a:extLst>
              <a:ext uri="{FF2B5EF4-FFF2-40B4-BE49-F238E27FC236}">
                <a16:creationId xmlns:a16="http://schemas.microsoft.com/office/drawing/2014/main" id="{0B33E314-436A-1D44-21C7-E6105A01104D}"/>
              </a:ext>
            </a:extLst>
          </p:cNvPr>
          <p:cNvSpPr txBox="1">
            <a:spLocks/>
          </p:cNvSpPr>
          <p:nvPr/>
        </p:nvSpPr>
        <p:spPr>
          <a:xfrm>
            <a:off x="2824769" y="3646539"/>
            <a:ext cx="9086248" cy="646332"/>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600"/>
              </a:spcAft>
              <a:buNone/>
            </a:pPr>
            <a:r>
              <a:rPr lang="en-GB" sz="1800" dirty="0">
                <a:cs typeface="Calibri"/>
              </a:rPr>
              <a:t>3) Use the </a:t>
            </a:r>
            <a:r>
              <a:rPr lang="en-GB" sz="1800" b="1" dirty="0">
                <a:cs typeface="Calibri"/>
              </a:rPr>
              <a:t>“Download” </a:t>
            </a:r>
            <a:r>
              <a:rPr lang="en-GB" sz="1800" dirty="0">
                <a:cs typeface="Calibri"/>
              </a:rPr>
              <a:t>button to the right of the centre at the top of the screen to download the slides as a .pptx file.</a:t>
            </a:r>
          </a:p>
        </p:txBody>
      </p:sp>
      <p:pic>
        <p:nvPicPr>
          <p:cNvPr id="11" name="Picture 10" descr="The Print to PDF button shows a printer icon next to the phrase Print to PDF.">
            <a:extLst>
              <a:ext uri="{FF2B5EF4-FFF2-40B4-BE49-F238E27FC236}">
                <a16:creationId xmlns:a16="http://schemas.microsoft.com/office/drawing/2014/main" id="{95DAFF4E-ED48-85F2-7F6F-7CD5F345B6FD}"/>
              </a:ext>
            </a:extLst>
          </p:cNvPr>
          <p:cNvPicPr>
            <a:picLocks noChangeAspect="1"/>
          </p:cNvPicPr>
          <p:nvPr/>
        </p:nvPicPr>
        <p:blipFill>
          <a:blip r:embed="rId7"/>
          <a:stretch>
            <a:fillRect/>
          </a:stretch>
        </p:blipFill>
        <p:spPr>
          <a:xfrm>
            <a:off x="1360529" y="4311470"/>
            <a:ext cx="1348736" cy="481128"/>
          </a:xfrm>
          <a:prstGeom prst="rect">
            <a:avLst/>
          </a:prstGeom>
        </p:spPr>
      </p:pic>
      <p:sp>
        <p:nvSpPr>
          <p:cNvPr id="10" name="Subtitle 2">
            <a:extLst>
              <a:ext uri="{FF2B5EF4-FFF2-40B4-BE49-F238E27FC236}">
                <a16:creationId xmlns:a16="http://schemas.microsoft.com/office/drawing/2014/main" id="{09B05830-D0A1-747D-6F9B-99BA6603B27F}"/>
              </a:ext>
            </a:extLst>
          </p:cNvPr>
          <p:cNvSpPr txBox="1">
            <a:spLocks/>
          </p:cNvSpPr>
          <p:nvPr/>
        </p:nvSpPr>
        <p:spPr>
          <a:xfrm>
            <a:off x="2800952" y="4275558"/>
            <a:ext cx="9086248" cy="863057"/>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600"/>
              </a:spcAft>
              <a:buNone/>
            </a:pPr>
            <a:r>
              <a:rPr lang="en-GB" sz="1800" dirty="0">
                <a:cs typeface="Calibri"/>
              </a:rPr>
              <a:t>4) Use the </a:t>
            </a:r>
            <a:r>
              <a:rPr lang="en-GB" sz="1800" b="1" dirty="0">
                <a:cs typeface="Calibri"/>
              </a:rPr>
              <a:t>“Print to PDF” </a:t>
            </a:r>
            <a:r>
              <a:rPr lang="en-GB" sz="1800" dirty="0">
                <a:cs typeface="Calibri"/>
              </a:rPr>
              <a:t>option to save the PowerPoint as a PDF document (but please be aware you will lose access to the Notes section which contains additional information for the slide).</a:t>
            </a:r>
          </a:p>
        </p:txBody>
      </p:sp>
      <p:pic>
        <p:nvPicPr>
          <p:cNvPr id="15" name="Picture 14" descr="The &quot;More options&quot; icon has three dots in a horizontal line.">
            <a:extLst>
              <a:ext uri="{FF2B5EF4-FFF2-40B4-BE49-F238E27FC236}">
                <a16:creationId xmlns:a16="http://schemas.microsoft.com/office/drawing/2014/main" id="{56A84298-9AEE-0E56-7000-938BF6A3EF25}"/>
              </a:ext>
            </a:extLst>
          </p:cNvPr>
          <p:cNvPicPr>
            <a:picLocks noChangeAspect="1"/>
          </p:cNvPicPr>
          <p:nvPr/>
        </p:nvPicPr>
        <p:blipFill rotWithShape="1">
          <a:blip r:embed="rId8"/>
          <a:srcRect l="80788" t="4007" r="1770" b="89283"/>
          <a:stretch/>
        </p:blipFill>
        <p:spPr>
          <a:xfrm>
            <a:off x="2170483" y="5180252"/>
            <a:ext cx="529789" cy="317455"/>
          </a:xfrm>
          <a:prstGeom prst="rect">
            <a:avLst/>
          </a:prstGeom>
        </p:spPr>
      </p:pic>
      <p:pic>
        <p:nvPicPr>
          <p:cNvPr id="17" name="Picture 16" descr="The Accessibility mode button shows a piece of paper with a circle partially covering it, next to the phrase Accessibility mode.">
            <a:extLst>
              <a:ext uri="{FF2B5EF4-FFF2-40B4-BE49-F238E27FC236}">
                <a16:creationId xmlns:a16="http://schemas.microsoft.com/office/drawing/2014/main" id="{CE6BBD63-B2EF-56E6-D68E-BC966756C47A}"/>
              </a:ext>
            </a:extLst>
          </p:cNvPr>
          <p:cNvPicPr>
            <a:picLocks noChangeAspect="1"/>
          </p:cNvPicPr>
          <p:nvPr/>
        </p:nvPicPr>
        <p:blipFill rotWithShape="1">
          <a:blip r:embed="rId9"/>
          <a:srcRect l="7090" t="84917" b="1833"/>
          <a:stretch/>
        </p:blipFill>
        <p:spPr>
          <a:xfrm>
            <a:off x="550585" y="5514640"/>
            <a:ext cx="2163334" cy="481128"/>
          </a:xfrm>
          <a:prstGeom prst="rect">
            <a:avLst/>
          </a:prstGeom>
        </p:spPr>
      </p:pic>
      <p:sp>
        <p:nvSpPr>
          <p:cNvPr id="12" name="Subtitle 2">
            <a:extLst>
              <a:ext uri="{FF2B5EF4-FFF2-40B4-BE49-F238E27FC236}">
                <a16:creationId xmlns:a16="http://schemas.microsoft.com/office/drawing/2014/main" id="{0B7D9BD2-0E54-A593-0FCF-407812AF5ECC}"/>
              </a:ext>
            </a:extLst>
          </p:cNvPr>
          <p:cNvSpPr txBox="1">
            <a:spLocks/>
          </p:cNvSpPr>
          <p:nvPr/>
        </p:nvSpPr>
        <p:spPr>
          <a:xfrm>
            <a:off x="2800952" y="5195544"/>
            <a:ext cx="9086248" cy="899004"/>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600"/>
              </a:spcAft>
              <a:buNone/>
            </a:pPr>
            <a:r>
              <a:rPr lang="en-GB" sz="1800" dirty="0">
                <a:cs typeface="Calibri"/>
              </a:rPr>
              <a:t>5) Use the </a:t>
            </a:r>
            <a:r>
              <a:rPr lang="en-GB" sz="1800" b="1" dirty="0">
                <a:cs typeface="Calibri"/>
              </a:rPr>
              <a:t>“More options” </a:t>
            </a:r>
            <a:r>
              <a:rPr lang="en-GB" sz="1800" dirty="0">
                <a:cs typeface="Calibri"/>
              </a:rPr>
              <a:t>icon in the top right-hand corner and choose </a:t>
            </a:r>
            <a:r>
              <a:rPr lang="en-GB" sz="1800" b="1" dirty="0">
                <a:cs typeface="Calibri"/>
              </a:rPr>
              <a:t>“Accessibility mode” </a:t>
            </a:r>
            <a:r>
              <a:rPr lang="en-GB" sz="1800" dirty="0">
                <a:cs typeface="Calibri"/>
              </a:rPr>
              <a:t>from the pop-up menu to access the slides in a different format which will display any Alt Text that has been set for charts and images.</a:t>
            </a:r>
          </a:p>
        </p:txBody>
      </p:sp>
      <p:sp>
        <p:nvSpPr>
          <p:cNvPr id="4" name="Subtitle 2">
            <a:extLst>
              <a:ext uri="{FF2B5EF4-FFF2-40B4-BE49-F238E27FC236}">
                <a16:creationId xmlns:a16="http://schemas.microsoft.com/office/drawing/2014/main" id="{4B3FDBD8-4DE1-4961-94CA-27160328E307}"/>
              </a:ext>
            </a:extLst>
          </p:cNvPr>
          <p:cNvSpPr txBox="1">
            <a:spLocks/>
          </p:cNvSpPr>
          <p:nvPr/>
        </p:nvSpPr>
        <p:spPr>
          <a:xfrm>
            <a:off x="221282" y="6222502"/>
            <a:ext cx="11689735" cy="562747"/>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dirty="0">
                <a:cs typeface="Calibri"/>
              </a:rPr>
              <a:t>We are continually working to improve the accessibility of our content. If you find you are unable to access any part of this update, please contact </a:t>
            </a:r>
            <a:r>
              <a:rPr lang="en-GB" sz="1600" dirty="0">
                <a:cs typeface="Calibri"/>
                <a:hlinkClick r:id="rId10"/>
              </a:rPr>
              <a:t>research.group@cambridgeshire.gov.uk</a:t>
            </a:r>
            <a:r>
              <a:rPr lang="en-GB" sz="1600" dirty="0">
                <a:cs typeface="Calibri"/>
              </a:rPr>
              <a:t> and we will be happy to investigate providing information in a different format.</a:t>
            </a:r>
            <a:endParaRPr lang="en-GB" sz="1600" dirty="0"/>
          </a:p>
        </p:txBody>
      </p:sp>
      <p:sp>
        <p:nvSpPr>
          <p:cNvPr id="2" name="Slide Number Placeholder 1">
            <a:extLst>
              <a:ext uri="{FF2B5EF4-FFF2-40B4-BE49-F238E27FC236}">
                <a16:creationId xmlns:a16="http://schemas.microsoft.com/office/drawing/2014/main" id="{06145535-1F7B-44C1-80FA-5724D14368F7}"/>
              </a:ext>
              <a:ext uri="{C183D7F6-B498-43B3-948B-1728B52AA6E4}">
                <adec:decorative xmlns:adec="http://schemas.microsoft.com/office/drawing/2017/decorative" val="1"/>
              </a:ext>
            </a:extLst>
          </p:cNvPr>
          <p:cNvSpPr>
            <a:spLocks noGrp="1"/>
          </p:cNvSpPr>
          <p:nvPr>
            <p:ph type="sldNum" sz="quarter" idx="12"/>
          </p:nvPr>
        </p:nvSpPr>
        <p:spPr>
          <a:xfrm>
            <a:off x="11887200" y="6492875"/>
            <a:ext cx="304800" cy="365125"/>
          </a:xfrm>
        </p:spPr>
        <p:txBody>
          <a:bodyPr/>
          <a:lstStyle/>
          <a:p>
            <a:fld id="{AE56028F-813B-4E02-837E-17CD63D81F9F}" type="slidenum">
              <a:rPr lang="en-GB" smtClean="0"/>
              <a:t>4</a:t>
            </a:fld>
            <a:endParaRPr lang="en-GB"/>
          </a:p>
        </p:txBody>
      </p:sp>
    </p:spTree>
    <p:extLst>
      <p:ext uri="{BB962C8B-B14F-4D97-AF65-F5344CB8AC3E}">
        <p14:creationId xmlns:p14="http://schemas.microsoft.com/office/powerpoint/2010/main" val="7261731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a:bodyPr>
          <a:lstStyle/>
          <a:p>
            <a:pPr algn="ctr"/>
            <a:r>
              <a:rPr lang="en-GB" sz="5400" b="1">
                <a:solidFill>
                  <a:schemeClr val="bg1"/>
                </a:solidFill>
                <a:latin typeface="+mn-lt"/>
                <a:cs typeface="Calibri"/>
              </a:rPr>
              <a:t>Rail Passengers</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1168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Rail Passengers: Usage</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A71BBD86-6CAB-D2E9-F0D6-7F9D01ED4106}"/>
              </a:ext>
            </a:extLst>
          </p:cNvPr>
          <p:cNvSpPr txBox="1"/>
          <p:nvPr/>
        </p:nvSpPr>
        <p:spPr>
          <a:xfrm>
            <a:off x="233680" y="609983"/>
            <a:ext cx="11725153" cy="307777"/>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chemeClr val="tx1"/>
                </a:solidFill>
                <a:latin typeface="Calibri" panose="020F0502020204030204"/>
              </a:rPr>
              <a:t>Railway station entries and exits across Cambridgeshire are still significantly below pre-COVID volumes, particularly in Cambridge and Huntingdonshire.</a:t>
            </a:r>
            <a:endParaRPr kumimoji="0" lang="en-GB" sz="140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41</a:t>
            </a:fld>
            <a:endParaRPr lang="en-GB"/>
          </a:p>
        </p:txBody>
      </p:sp>
      <p:pic>
        <p:nvPicPr>
          <p:cNvPr id="2" name="Picture 1" descr="A bar chart showing passenger entries and exits from stations in each district from 2012-13 to 2021-22. Passenger numbers saw a large dip in 2020-21 but some recovery to around -40% of pre-COVID levels in the most recent data for 2021-22.">
            <a:extLst>
              <a:ext uri="{FF2B5EF4-FFF2-40B4-BE49-F238E27FC236}">
                <a16:creationId xmlns:a16="http://schemas.microsoft.com/office/drawing/2014/main" id="{B2E1C488-891F-391C-FD6D-C0C060892ED4}"/>
              </a:ext>
            </a:extLst>
          </p:cNvPr>
          <p:cNvPicPr>
            <a:picLocks noChangeAspect="1"/>
          </p:cNvPicPr>
          <p:nvPr/>
        </p:nvPicPr>
        <p:blipFill rotWithShape="1">
          <a:blip r:embed="rId4">
            <a:extLst>
              <a:ext uri="{28A0092B-C50C-407E-A947-70E740481C1C}">
                <a14:useLocalDpi xmlns:a14="http://schemas.microsoft.com/office/drawing/2010/main" val="0"/>
              </a:ext>
            </a:extLst>
          </a:blip>
          <a:srcRect t="1016"/>
          <a:stretch/>
        </p:blipFill>
        <p:spPr>
          <a:xfrm>
            <a:off x="352221" y="1180553"/>
            <a:ext cx="7994290" cy="5444875"/>
          </a:xfrm>
          <a:prstGeom prst="rect">
            <a:avLst/>
          </a:prstGeom>
        </p:spPr>
      </p:pic>
      <p:graphicFrame>
        <p:nvGraphicFramePr>
          <p:cNvPr id="4" name="Table 3" descr="Change in passengers across all stations in each district. 2018/19 to 2021/22. Cambridge, -42%, East Cambridgeshire , -32%, Fenland, -36%, Huntingdonshire, -48%, South Cambridgeshire, -30%.">
            <a:extLst>
              <a:ext uri="{FF2B5EF4-FFF2-40B4-BE49-F238E27FC236}">
                <a16:creationId xmlns:a16="http://schemas.microsoft.com/office/drawing/2014/main" id="{D6C426E9-A247-F8A3-7C60-4A3BB374571D}"/>
              </a:ext>
            </a:extLst>
          </p:cNvPr>
          <p:cNvGraphicFramePr>
            <a:graphicFrameLocks noGrp="1"/>
          </p:cNvGraphicFramePr>
          <p:nvPr>
            <p:extLst>
              <p:ext uri="{D42A27DB-BD31-4B8C-83A1-F6EECF244321}">
                <p14:modId xmlns:p14="http://schemas.microsoft.com/office/powerpoint/2010/main" val="1769845222"/>
              </p:ext>
            </p:extLst>
          </p:nvPr>
        </p:nvGraphicFramePr>
        <p:xfrm>
          <a:off x="8359064" y="2493011"/>
          <a:ext cx="3480715" cy="2666651"/>
        </p:xfrm>
        <a:graphic>
          <a:graphicData uri="http://schemas.openxmlformats.org/drawingml/2006/table">
            <a:tbl>
              <a:tblPr firstRow="1"/>
              <a:tblGrid>
                <a:gridCol w="2083983">
                  <a:extLst>
                    <a:ext uri="{9D8B030D-6E8A-4147-A177-3AD203B41FA5}">
                      <a16:colId xmlns:a16="http://schemas.microsoft.com/office/drawing/2014/main" val="1201206681"/>
                    </a:ext>
                  </a:extLst>
                </a:gridCol>
                <a:gridCol w="1396732">
                  <a:extLst>
                    <a:ext uri="{9D8B030D-6E8A-4147-A177-3AD203B41FA5}">
                      <a16:colId xmlns:a16="http://schemas.microsoft.com/office/drawing/2014/main" val="3040872822"/>
                    </a:ext>
                  </a:extLst>
                </a:gridCol>
              </a:tblGrid>
              <a:tr h="554924">
                <a:tc>
                  <a:txBody>
                    <a:bodyPr/>
                    <a:lstStyle/>
                    <a:p>
                      <a:pPr algn="ctr" fontAlgn="b"/>
                      <a:r>
                        <a:rPr lang="en-GB" sz="1200" b="0" i="0" u="none" strike="noStrike">
                          <a:solidFill>
                            <a:srgbClr val="000000"/>
                          </a:solidFill>
                          <a:effectLst/>
                          <a:latin typeface="+mn-lt"/>
                        </a:rPr>
                        <a:t>Change in passengers across </a:t>
                      </a:r>
                    </a:p>
                    <a:p>
                      <a:pPr algn="ctr" fontAlgn="b"/>
                      <a:r>
                        <a:rPr lang="en-GB" sz="1200" b="0" i="0" u="none" strike="noStrike">
                          <a:solidFill>
                            <a:srgbClr val="000000"/>
                          </a:solidFill>
                          <a:effectLst/>
                          <a:latin typeface="+mn-lt"/>
                        </a:rPr>
                        <a:t>all stations in each district</a:t>
                      </a:r>
                    </a:p>
                  </a:txBody>
                  <a:tcPr marL="9300" marR="9300" marT="9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GB" sz="1200" b="1" i="0" u="none" strike="noStrike">
                          <a:solidFill>
                            <a:srgbClr val="0070C0"/>
                          </a:solidFill>
                          <a:effectLst/>
                          <a:latin typeface="Calibri"/>
                        </a:rPr>
                        <a:t>Pre-COVID to Mid-COVID:</a:t>
                      </a:r>
                    </a:p>
                    <a:p>
                      <a:pPr lvl="0" algn="ctr">
                        <a:buNone/>
                      </a:pPr>
                      <a:r>
                        <a:rPr lang="en-GB" sz="1200" b="1" u="none" strike="noStrike">
                          <a:solidFill>
                            <a:schemeClr val="tx1"/>
                          </a:solidFill>
                          <a:effectLst/>
                        </a:rPr>
                        <a:t>2018/19* to </a:t>
                      </a:r>
                      <a:r>
                        <a:rPr lang="en-GB" sz="1200" b="1" i="0" u="none" strike="noStrike" noProof="0">
                          <a:solidFill>
                            <a:schemeClr val="tx1"/>
                          </a:solidFill>
                          <a:effectLst/>
                          <a:latin typeface="Calibri"/>
                        </a:rPr>
                        <a:t>2021/22</a:t>
                      </a:r>
                      <a:endParaRPr lang="en-GB" sz="1200" b="1" i="0" u="none" strike="noStrike">
                        <a:solidFill>
                          <a:schemeClr val="tx1"/>
                        </a:solidFill>
                        <a:effectLst/>
                        <a:latin typeface="Arial"/>
                      </a:endParaRPr>
                    </a:p>
                  </a:txBody>
                  <a:tcPr marL="9300" marR="9300" marT="9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2613423464"/>
                  </a:ext>
                </a:extLst>
              </a:tr>
              <a:tr h="416193">
                <a:tc>
                  <a:txBody>
                    <a:bodyPr/>
                    <a:lstStyle/>
                    <a:p>
                      <a:pPr algn="ctr" rtl="0" fontAlgn="ctr"/>
                      <a:r>
                        <a:rPr lang="en-GB" sz="1400" b="1" i="0" u="none" strike="noStrike">
                          <a:solidFill>
                            <a:srgbClr val="000000"/>
                          </a:solidFill>
                          <a:effectLst/>
                          <a:latin typeface="Calibri"/>
                        </a:rPr>
                        <a:t>Cambridge</a:t>
                      </a:r>
                    </a:p>
                  </a:txBody>
                  <a:tcPr marL="83703" marR="9300" marT="9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100" b="1" i="0" u="none" strike="noStrike">
                          <a:solidFill>
                            <a:schemeClr val="tx1"/>
                          </a:solidFill>
                          <a:effectLst/>
                          <a:latin typeface="Calibri"/>
                        </a:rPr>
                        <a:t>-42%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43793985"/>
                  </a:ext>
                </a:extLst>
              </a:tr>
              <a:tr h="430066">
                <a:tc>
                  <a:txBody>
                    <a:bodyPr/>
                    <a:lstStyle/>
                    <a:p>
                      <a:pPr algn="ctr" rtl="0" fontAlgn="ctr"/>
                      <a:r>
                        <a:rPr lang="en-GB" sz="1400" b="1" i="0" u="none" strike="noStrike">
                          <a:solidFill>
                            <a:srgbClr val="000000"/>
                          </a:solidFill>
                          <a:effectLst/>
                          <a:latin typeface="Calibri"/>
                        </a:rPr>
                        <a:t>East Cambridgeshire</a:t>
                      </a:r>
                    </a:p>
                  </a:txBody>
                  <a:tcPr marL="83703" marR="9300" marT="9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100" b="1" i="0" u="none" strike="noStrike">
                          <a:solidFill>
                            <a:schemeClr val="tx1"/>
                          </a:solidFill>
                          <a:effectLst/>
                          <a:latin typeface="Calibri"/>
                        </a:rPr>
                        <a:t>-32%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8834599"/>
                  </a:ext>
                </a:extLst>
              </a:tr>
              <a:tr h="416193">
                <a:tc>
                  <a:txBody>
                    <a:bodyPr/>
                    <a:lstStyle/>
                    <a:p>
                      <a:pPr algn="ctr" rtl="0" fontAlgn="ctr"/>
                      <a:r>
                        <a:rPr lang="en-GB" sz="1400" b="1" i="0" u="none" strike="noStrike">
                          <a:solidFill>
                            <a:srgbClr val="000000"/>
                          </a:solidFill>
                          <a:effectLst/>
                          <a:latin typeface="Calibri"/>
                        </a:rPr>
                        <a:t>Fenland</a:t>
                      </a:r>
                    </a:p>
                  </a:txBody>
                  <a:tcPr marL="83703" marR="9300" marT="9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100" b="1" i="0" u="none" strike="noStrike">
                          <a:solidFill>
                            <a:schemeClr val="tx1"/>
                          </a:solidFill>
                          <a:effectLst/>
                          <a:latin typeface="Calibri"/>
                        </a:rPr>
                        <a:t>-36%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36326227"/>
                  </a:ext>
                </a:extLst>
              </a:tr>
              <a:tr h="416193">
                <a:tc>
                  <a:txBody>
                    <a:bodyPr/>
                    <a:lstStyle/>
                    <a:p>
                      <a:pPr algn="ctr" rtl="0" fontAlgn="ctr"/>
                      <a:r>
                        <a:rPr lang="en-GB" sz="1400" b="1" i="0" u="none" strike="noStrike">
                          <a:solidFill>
                            <a:srgbClr val="000000"/>
                          </a:solidFill>
                          <a:effectLst/>
                          <a:latin typeface="Calibri"/>
                        </a:rPr>
                        <a:t>Huntingdonshire</a:t>
                      </a:r>
                    </a:p>
                  </a:txBody>
                  <a:tcPr marL="83703" marR="9300" marT="9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100" b="1" i="0" u="none" strike="noStrike">
                          <a:solidFill>
                            <a:schemeClr val="tx1"/>
                          </a:solidFill>
                          <a:effectLst/>
                          <a:latin typeface="Calibri"/>
                        </a:rPr>
                        <a:t>-48%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3656260"/>
                  </a:ext>
                </a:extLst>
              </a:tr>
              <a:tr h="430066">
                <a:tc>
                  <a:txBody>
                    <a:bodyPr/>
                    <a:lstStyle/>
                    <a:p>
                      <a:pPr algn="ctr" rtl="0" fontAlgn="ctr"/>
                      <a:r>
                        <a:rPr lang="en-GB" sz="1400" b="1" i="0" u="none" strike="noStrike">
                          <a:solidFill>
                            <a:srgbClr val="000000"/>
                          </a:solidFill>
                          <a:effectLst/>
                          <a:latin typeface="Calibri"/>
                        </a:rPr>
                        <a:t>South Cambridgeshire</a:t>
                      </a:r>
                    </a:p>
                  </a:txBody>
                  <a:tcPr marL="83703" marR="9300" marT="9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100" b="1" i="0" u="none" strike="noStrike" dirty="0">
                          <a:solidFill>
                            <a:schemeClr val="tx1"/>
                          </a:solidFill>
                          <a:effectLst/>
                          <a:latin typeface="Calibri"/>
                        </a:rPr>
                        <a:t>-30%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3371421"/>
                  </a:ext>
                </a:extLst>
              </a:tr>
            </a:tbl>
          </a:graphicData>
        </a:graphic>
      </p:graphicFrame>
      <p:sp>
        <p:nvSpPr>
          <p:cNvPr id="5" name="Rectangle: Rounded Corners 4">
            <a:extLst>
              <a:ext uri="{FF2B5EF4-FFF2-40B4-BE49-F238E27FC236}">
                <a16:creationId xmlns:a16="http://schemas.microsoft.com/office/drawing/2014/main" id="{875D711A-2B0C-802C-7019-BE594686CBE5}"/>
              </a:ext>
              <a:ext uri="{C183D7F6-B498-43B3-948B-1728B52AA6E4}">
                <adec:decorative xmlns:adec="http://schemas.microsoft.com/office/drawing/2017/decorative" val="1"/>
              </a:ext>
            </a:extLst>
          </p:cNvPr>
          <p:cNvSpPr/>
          <p:nvPr/>
        </p:nvSpPr>
        <p:spPr>
          <a:xfrm>
            <a:off x="10820399" y="3081416"/>
            <a:ext cx="744487" cy="308253"/>
          </a:xfrm>
          <a:prstGeom prst="roundRect">
            <a:avLst/>
          </a:prstGeom>
          <a:solidFill>
            <a:srgbClr val="2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t>-42%</a:t>
            </a:r>
          </a:p>
        </p:txBody>
      </p:sp>
      <p:sp>
        <p:nvSpPr>
          <p:cNvPr id="6" name="Rectangle: Rounded Corners 5">
            <a:extLst>
              <a:ext uri="{FF2B5EF4-FFF2-40B4-BE49-F238E27FC236}">
                <a16:creationId xmlns:a16="http://schemas.microsoft.com/office/drawing/2014/main" id="{083B509D-B89D-47B0-7E63-E871303EF383}"/>
              </a:ext>
              <a:ext uri="{C183D7F6-B498-43B3-948B-1728B52AA6E4}">
                <adec:decorative xmlns:adec="http://schemas.microsoft.com/office/drawing/2017/decorative" val="1"/>
              </a:ext>
            </a:extLst>
          </p:cNvPr>
          <p:cNvSpPr/>
          <p:nvPr/>
        </p:nvSpPr>
        <p:spPr>
          <a:xfrm>
            <a:off x="10810873" y="3518686"/>
            <a:ext cx="744487" cy="308253"/>
          </a:xfrm>
          <a:prstGeom prst="roundRect">
            <a:avLst/>
          </a:prstGeom>
          <a:solidFill>
            <a:srgbClr val="2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t>-32%</a:t>
            </a:r>
          </a:p>
        </p:txBody>
      </p:sp>
      <p:sp>
        <p:nvSpPr>
          <p:cNvPr id="7" name="Rectangle: Rounded Corners 6">
            <a:extLst>
              <a:ext uri="{FF2B5EF4-FFF2-40B4-BE49-F238E27FC236}">
                <a16:creationId xmlns:a16="http://schemas.microsoft.com/office/drawing/2014/main" id="{9AE16BC2-B7D3-C585-C536-CD011B54FBAD}"/>
              </a:ext>
              <a:ext uri="{C183D7F6-B498-43B3-948B-1728B52AA6E4}">
                <adec:decorative xmlns:adec="http://schemas.microsoft.com/office/drawing/2017/decorative" val="1"/>
              </a:ext>
            </a:extLst>
          </p:cNvPr>
          <p:cNvSpPr/>
          <p:nvPr/>
        </p:nvSpPr>
        <p:spPr>
          <a:xfrm>
            <a:off x="10811106" y="3941020"/>
            <a:ext cx="744487" cy="308253"/>
          </a:xfrm>
          <a:prstGeom prst="roundRect">
            <a:avLst/>
          </a:prstGeom>
          <a:solidFill>
            <a:srgbClr val="2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t>-36%</a:t>
            </a:r>
          </a:p>
        </p:txBody>
      </p:sp>
      <p:sp>
        <p:nvSpPr>
          <p:cNvPr id="8" name="Rectangle: Rounded Corners 7">
            <a:extLst>
              <a:ext uri="{FF2B5EF4-FFF2-40B4-BE49-F238E27FC236}">
                <a16:creationId xmlns:a16="http://schemas.microsoft.com/office/drawing/2014/main" id="{C8F31B00-CCDF-3466-6CB8-18CE5254106A}"/>
              </a:ext>
              <a:ext uri="{C183D7F6-B498-43B3-948B-1728B52AA6E4}">
                <adec:decorative xmlns:adec="http://schemas.microsoft.com/office/drawing/2017/decorative" val="1"/>
              </a:ext>
            </a:extLst>
          </p:cNvPr>
          <p:cNvSpPr/>
          <p:nvPr/>
        </p:nvSpPr>
        <p:spPr>
          <a:xfrm>
            <a:off x="10810874" y="4353542"/>
            <a:ext cx="744487" cy="308253"/>
          </a:xfrm>
          <a:prstGeom prst="roundRect">
            <a:avLst/>
          </a:prstGeom>
          <a:solidFill>
            <a:srgbClr val="2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t>-48%</a:t>
            </a:r>
          </a:p>
        </p:txBody>
      </p:sp>
      <p:sp>
        <p:nvSpPr>
          <p:cNvPr id="9" name="Rectangle: Rounded Corners 8">
            <a:extLst>
              <a:ext uri="{FF2B5EF4-FFF2-40B4-BE49-F238E27FC236}">
                <a16:creationId xmlns:a16="http://schemas.microsoft.com/office/drawing/2014/main" id="{17DFE5CD-9AF6-04C2-97F7-74046484B119}"/>
              </a:ext>
              <a:ext uri="{C183D7F6-B498-43B3-948B-1728B52AA6E4}">
                <adec:decorative xmlns:adec="http://schemas.microsoft.com/office/drawing/2017/decorative" val="1"/>
              </a:ext>
            </a:extLst>
          </p:cNvPr>
          <p:cNvSpPr/>
          <p:nvPr/>
        </p:nvSpPr>
        <p:spPr>
          <a:xfrm>
            <a:off x="10820399" y="4792856"/>
            <a:ext cx="744487" cy="30825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-30%</a:t>
            </a:r>
          </a:p>
        </p:txBody>
      </p:sp>
      <p:sp>
        <p:nvSpPr>
          <p:cNvPr id="14" name="TextBox 13">
            <a:extLst>
              <a:ext uri="{FF2B5EF4-FFF2-40B4-BE49-F238E27FC236}">
                <a16:creationId xmlns:a16="http://schemas.microsoft.com/office/drawing/2014/main" id="{38E3525C-0809-49E4-AE9F-12F75F91FFBF}"/>
              </a:ext>
            </a:extLst>
          </p:cNvPr>
          <p:cNvSpPr txBox="1"/>
          <p:nvPr/>
        </p:nvSpPr>
        <p:spPr>
          <a:xfrm>
            <a:off x="-7463" y="6604792"/>
            <a:ext cx="11725153" cy="253916"/>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*2018/19 used as the pre-COVID baseline as 2019/20 entries and exit data is affected in March 2020 by the first COVID-19 lockdown.</a:t>
            </a:r>
          </a:p>
        </p:txBody>
      </p:sp>
    </p:spTree>
    <p:extLst>
      <p:ext uri="{BB962C8B-B14F-4D97-AF65-F5344CB8AC3E}">
        <p14:creationId xmlns:p14="http://schemas.microsoft.com/office/powerpoint/2010/main" val="40442365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effectLst/>
                <a:uLnTx/>
                <a:uFillTx/>
                <a:latin typeface="Calibri" panose="020F0502020204030204"/>
                <a:ea typeface="+mn-ea"/>
                <a:cs typeface="+mn-cs"/>
              </a:rPr>
              <a:t>One Station Square Footfall</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A71BBD86-6CAB-D2E9-F0D6-7F9D01ED4106}"/>
              </a:ext>
            </a:extLst>
          </p:cNvPr>
          <p:cNvSpPr txBox="1"/>
          <p:nvPr/>
        </p:nvSpPr>
        <p:spPr>
          <a:xfrm>
            <a:off x="233680" y="607848"/>
            <a:ext cx="11725153" cy="307777"/>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chemeClr val="tx1"/>
                </a:solidFill>
                <a:latin typeface="Calibri" panose="020F0502020204030204"/>
              </a:rPr>
              <a:t>One Station Square footfall remains notably below pre-Covid (March 2020*) levels (-24%) but is marginally ahead of 2022 levels.</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42</a:t>
            </a:fld>
            <a:endParaRPr lang="en-GB"/>
          </a:p>
        </p:txBody>
      </p:sp>
      <p:sp>
        <p:nvSpPr>
          <p:cNvPr id="15" name="TextBox 14">
            <a:extLst>
              <a:ext uri="{FF2B5EF4-FFF2-40B4-BE49-F238E27FC236}">
                <a16:creationId xmlns:a16="http://schemas.microsoft.com/office/drawing/2014/main" id="{6A2E3651-6014-9DE5-5012-ED99A5BDC1D8}"/>
              </a:ext>
            </a:extLst>
          </p:cNvPr>
          <p:cNvSpPr txBox="1"/>
          <p:nvPr/>
        </p:nvSpPr>
        <p:spPr>
          <a:xfrm>
            <a:off x="2251794" y="944593"/>
            <a:ext cx="766140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b="1" dirty="0"/>
              <a:t>Footfall at One Station Square (directly outside Cambridge train station)</a:t>
            </a:r>
            <a:endParaRPr lang="en-GB" sz="1050" b="1" dirty="0">
              <a:cs typeface="Calibri"/>
            </a:endParaRPr>
          </a:p>
        </p:txBody>
      </p:sp>
      <p:pic>
        <p:nvPicPr>
          <p:cNvPr id="4" name="Picture 3" descr="Line chart showing footfall trends at One Station Square from December 2019 through to March 2023, with one line for each year. &#10;2023 closely follows the 2022 line - with both presenting far above the 2021 trendline. However, early 2020 (pre-lockdown) is above all of them.&#10;">
            <a:extLst>
              <a:ext uri="{FF2B5EF4-FFF2-40B4-BE49-F238E27FC236}">
                <a16:creationId xmlns:a16="http://schemas.microsoft.com/office/drawing/2014/main" id="{31D98659-0663-7264-72FB-EB6014E9B2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1898" y="1229819"/>
            <a:ext cx="7661403" cy="4322915"/>
          </a:xfrm>
          <a:prstGeom prst="rect">
            <a:avLst/>
          </a:prstGeom>
        </p:spPr>
      </p:pic>
      <p:graphicFrame>
        <p:nvGraphicFramePr>
          <p:cNvPr id="2" name="Table 1">
            <a:extLst>
              <a:ext uri="{FF2B5EF4-FFF2-40B4-BE49-F238E27FC236}">
                <a16:creationId xmlns:a16="http://schemas.microsoft.com/office/drawing/2014/main" id="{BFE1DCE4-82FE-AA5D-719D-11FE81C26C41}"/>
              </a:ext>
            </a:extLst>
          </p:cNvPr>
          <p:cNvGraphicFramePr>
            <a:graphicFrameLocks noGrp="1"/>
          </p:cNvGraphicFramePr>
          <p:nvPr>
            <p:extLst>
              <p:ext uri="{D42A27DB-BD31-4B8C-83A1-F6EECF244321}">
                <p14:modId xmlns:p14="http://schemas.microsoft.com/office/powerpoint/2010/main" val="3960264485"/>
              </p:ext>
            </p:extLst>
          </p:nvPr>
        </p:nvGraphicFramePr>
        <p:xfrm>
          <a:off x="1895058" y="5555682"/>
          <a:ext cx="2742621" cy="1093787"/>
        </p:xfrm>
        <a:graphic>
          <a:graphicData uri="http://schemas.openxmlformats.org/drawingml/2006/table">
            <a:tbl>
              <a:tblPr firstRow="1"/>
              <a:tblGrid>
                <a:gridCol w="914207">
                  <a:extLst>
                    <a:ext uri="{9D8B030D-6E8A-4147-A177-3AD203B41FA5}">
                      <a16:colId xmlns:a16="http://schemas.microsoft.com/office/drawing/2014/main" val="1530065311"/>
                    </a:ext>
                  </a:extLst>
                </a:gridCol>
                <a:gridCol w="914207">
                  <a:extLst>
                    <a:ext uri="{9D8B030D-6E8A-4147-A177-3AD203B41FA5}">
                      <a16:colId xmlns:a16="http://schemas.microsoft.com/office/drawing/2014/main" val="131171091"/>
                    </a:ext>
                  </a:extLst>
                </a:gridCol>
                <a:gridCol w="914207">
                  <a:extLst>
                    <a:ext uri="{9D8B030D-6E8A-4147-A177-3AD203B41FA5}">
                      <a16:colId xmlns:a16="http://schemas.microsoft.com/office/drawing/2014/main" val="1029820204"/>
                    </a:ext>
                  </a:extLst>
                </a:gridCol>
              </a:tblGrid>
              <a:tr h="239386">
                <a:tc gridSpan="3">
                  <a:txBody>
                    <a:bodyPr/>
                    <a:lstStyle/>
                    <a:p>
                      <a:pPr algn="ctr" rtl="0" fontAlgn="b"/>
                      <a:r>
                        <a:rPr lang="en-GB" sz="1200" b="1" i="0" u="none" strike="noStrike">
                          <a:solidFill>
                            <a:srgbClr val="0070C0"/>
                          </a:solidFill>
                          <a:effectLst/>
                          <a:latin typeface="Calibri"/>
                        </a:rPr>
                        <a:t>Pre-COVID to Now:</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94363304"/>
                  </a:ext>
                </a:extLst>
              </a:tr>
              <a:tr h="216183">
                <a:tc gridSpan="3">
                  <a:txBody>
                    <a:bodyPr/>
                    <a:lstStyle/>
                    <a:p>
                      <a:pPr algn="ctr" rtl="0" fontAlgn="b"/>
                      <a:r>
                        <a:rPr lang="pt-BR" sz="1200" b="1" i="0" u="none" strike="noStrike">
                          <a:solidFill>
                            <a:srgbClr val="000000"/>
                          </a:solidFill>
                          <a:effectLst/>
                          <a:latin typeface="Calibri"/>
                        </a:rPr>
                        <a:t>Mar 2020* </a:t>
                      </a:r>
                      <a:r>
                        <a:rPr lang="pt-BR" sz="1200" b="1" i="0" u="none" strike="noStrike" err="1">
                          <a:solidFill>
                            <a:srgbClr val="000000"/>
                          </a:solidFill>
                          <a:effectLst/>
                          <a:latin typeface="Calibri"/>
                        </a:rPr>
                        <a:t>to</a:t>
                      </a:r>
                      <a:r>
                        <a:rPr lang="pt-BR" sz="1200" b="1" i="0" u="none" strike="noStrike">
                          <a:solidFill>
                            <a:srgbClr val="000000"/>
                          </a:solidFill>
                          <a:effectLst/>
                          <a:latin typeface="Calibri"/>
                        </a:rPr>
                        <a:t> Mar 2023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55335035"/>
                  </a:ext>
                </a:extLst>
              </a:tr>
              <a:tr h="387214">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Weekdays (Mon-Thu)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Calibri"/>
                        </a:rPr>
                        <a:t>Weekends </a:t>
                      </a:r>
                    </a:p>
                    <a:p>
                      <a:pPr lvl="0" algn="ctr">
                        <a:buNone/>
                      </a:pPr>
                      <a:r>
                        <a:rPr lang="en-GB" sz="1200" b="1" i="0" u="none" strike="noStrike">
                          <a:solidFill>
                            <a:srgbClr val="000000"/>
                          </a:solidFill>
                          <a:effectLst/>
                          <a:latin typeface="Calibri"/>
                        </a:rPr>
                        <a:t>(Sat-Sun)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9015679"/>
                  </a:ext>
                </a:extLst>
              </a:tr>
              <a:tr h="251004">
                <a:tc>
                  <a:txBody>
                    <a:bodyPr/>
                    <a:lstStyle/>
                    <a:p>
                      <a:pPr algn="ctr" fontAlgn="ctr"/>
                      <a:r>
                        <a:rPr lang="en-GB" sz="1200" b="1" i="0" u="none" strike="noStrike" dirty="0">
                          <a:solidFill>
                            <a:schemeClr val="tx1"/>
                          </a:solidFill>
                          <a:effectLst/>
                          <a:latin typeface="Calibri"/>
                        </a:rPr>
                        <a:t>-24%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ctr"/>
                      <a:r>
                        <a:rPr lang="en-GB" sz="1200" b="1" i="0" u="none" strike="noStrike" dirty="0">
                          <a:solidFill>
                            <a:schemeClr val="tx1"/>
                          </a:solidFill>
                          <a:effectLst/>
                          <a:latin typeface="Calibri"/>
                        </a:rPr>
                        <a:t>-23%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ctr"/>
                      <a:r>
                        <a:rPr lang="en-GB" sz="1200" b="1" i="0" u="none" strike="noStrike" dirty="0">
                          <a:solidFill>
                            <a:srgbClr val="000000"/>
                          </a:solidFill>
                          <a:effectLst/>
                          <a:latin typeface="Calibri" panose="020F0502020204030204" pitchFamily="34" charset="0"/>
                        </a:rPr>
                        <a:t>-11%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735905788"/>
                  </a:ext>
                </a:extLst>
              </a:tr>
            </a:tbl>
          </a:graphicData>
        </a:graphic>
      </p:graphicFrame>
      <p:graphicFrame>
        <p:nvGraphicFramePr>
          <p:cNvPr id="7" name="Table 6">
            <a:extLst>
              <a:ext uri="{FF2B5EF4-FFF2-40B4-BE49-F238E27FC236}">
                <a16:creationId xmlns:a16="http://schemas.microsoft.com/office/drawing/2014/main" id="{509217FA-2F3D-123F-47BE-3CB53DF92966}"/>
              </a:ext>
            </a:extLst>
          </p:cNvPr>
          <p:cNvGraphicFramePr>
            <a:graphicFrameLocks noGrp="1"/>
          </p:cNvGraphicFramePr>
          <p:nvPr>
            <p:extLst>
              <p:ext uri="{D42A27DB-BD31-4B8C-83A1-F6EECF244321}">
                <p14:modId xmlns:p14="http://schemas.microsoft.com/office/powerpoint/2010/main" val="944835533"/>
              </p:ext>
            </p:extLst>
          </p:nvPr>
        </p:nvGraphicFramePr>
        <p:xfrm>
          <a:off x="4641290" y="5555682"/>
          <a:ext cx="2742621" cy="1093787"/>
        </p:xfrm>
        <a:graphic>
          <a:graphicData uri="http://schemas.openxmlformats.org/drawingml/2006/table">
            <a:tbl>
              <a:tblPr firstRow="1"/>
              <a:tblGrid>
                <a:gridCol w="914207">
                  <a:extLst>
                    <a:ext uri="{9D8B030D-6E8A-4147-A177-3AD203B41FA5}">
                      <a16:colId xmlns:a16="http://schemas.microsoft.com/office/drawing/2014/main" val="1500656992"/>
                    </a:ext>
                  </a:extLst>
                </a:gridCol>
                <a:gridCol w="914207">
                  <a:extLst>
                    <a:ext uri="{9D8B030D-6E8A-4147-A177-3AD203B41FA5}">
                      <a16:colId xmlns:a16="http://schemas.microsoft.com/office/drawing/2014/main" val="303889535"/>
                    </a:ext>
                  </a:extLst>
                </a:gridCol>
                <a:gridCol w="914207">
                  <a:extLst>
                    <a:ext uri="{9D8B030D-6E8A-4147-A177-3AD203B41FA5}">
                      <a16:colId xmlns:a16="http://schemas.microsoft.com/office/drawing/2014/main" val="877798359"/>
                    </a:ext>
                  </a:extLst>
                </a:gridCol>
              </a:tblGrid>
              <a:tr h="239386">
                <a:tc gridSpan="3">
                  <a:txBody>
                    <a:bodyPr/>
                    <a:lstStyle/>
                    <a:p>
                      <a:pPr algn="ctr" rtl="0" fontAlgn="b"/>
                      <a:r>
                        <a:rPr lang="en-GB" sz="1200" b="1" i="0" u="none" strike="noStrike">
                          <a:solidFill>
                            <a:srgbClr val="0070C0"/>
                          </a:solidFill>
                          <a:effectLst/>
                          <a:latin typeface="Calibri"/>
                        </a:rPr>
                        <a:t>Mid-COVID to Now:</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11419639"/>
                  </a:ext>
                </a:extLst>
              </a:tr>
              <a:tr h="216183">
                <a:tc gridSpan="3">
                  <a:txBody>
                    <a:bodyPr/>
                    <a:lstStyle/>
                    <a:p>
                      <a:pPr algn="ctr" rtl="0" fontAlgn="b"/>
                      <a:r>
                        <a:rPr lang="pt-BR" sz="1200" b="1" i="0" u="none" strike="noStrike">
                          <a:solidFill>
                            <a:srgbClr val="000000"/>
                          </a:solidFill>
                          <a:effectLst/>
                          <a:latin typeface="Calibri"/>
                        </a:rPr>
                        <a:t>Mar 2021 </a:t>
                      </a:r>
                      <a:r>
                        <a:rPr lang="pt-BR" sz="1200" b="1" i="0" u="none" strike="noStrike" err="1">
                          <a:solidFill>
                            <a:srgbClr val="000000"/>
                          </a:solidFill>
                          <a:effectLst/>
                          <a:latin typeface="Calibri"/>
                        </a:rPr>
                        <a:t>to</a:t>
                      </a:r>
                      <a:r>
                        <a:rPr lang="pt-BR" sz="1200" b="1" i="0" u="none" strike="noStrike">
                          <a:solidFill>
                            <a:srgbClr val="000000"/>
                          </a:solidFill>
                          <a:effectLst/>
                          <a:latin typeface="Calibri"/>
                        </a:rPr>
                        <a:t> Mar 2023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64624827"/>
                  </a:ext>
                </a:extLst>
              </a:tr>
              <a:tr h="387214">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rtl="0">
                        <a:buNone/>
                      </a:pPr>
                      <a:r>
                        <a:rPr lang="en-GB" sz="1200" b="1" i="0" u="none" strike="noStrike">
                          <a:solidFill>
                            <a:srgbClr val="000000"/>
                          </a:solidFill>
                          <a:effectLst/>
                          <a:latin typeface="Calibri"/>
                        </a:rPr>
                        <a:t>Weekdays </a:t>
                      </a:r>
                    </a:p>
                    <a:p>
                      <a:pPr lvl="0" algn="ctr" rtl="0">
                        <a:buNone/>
                      </a:pPr>
                      <a:r>
                        <a:rPr lang="en-GB" sz="1200" b="1" i="0" u="none" strike="noStrike">
                          <a:solidFill>
                            <a:srgbClr val="000000"/>
                          </a:solidFill>
                          <a:effectLst/>
                          <a:latin typeface="Calibri"/>
                        </a:rPr>
                        <a:t>(Mon-Thu)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rtl="0">
                        <a:buNone/>
                      </a:pPr>
                      <a:r>
                        <a:rPr lang="en-GB" sz="1200" b="1" i="0" u="none" strike="noStrike">
                          <a:solidFill>
                            <a:srgbClr val="000000"/>
                          </a:solidFill>
                          <a:effectLst/>
                          <a:latin typeface="Calibri"/>
                        </a:rPr>
                        <a:t>Weekends </a:t>
                      </a:r>
                      <a:endParaRPr lang="en-US"/>
                    </a:p>
                    <a:p>
                      <a:pPr lvl="0" algn="ctr">
                        <a:buNone/>
                      </a:pPr>
                      <a:r>
                        <a:rPr lang="en-GB" sz="1200" b="1" i="0" u="none" strike="noStrike">
                          <a:solidFill>
                            <a:srgbClr val="000000"/>
                          </a:solidFill>
                          <a:effectLst/>
                          <a:latin typeface="Calibri"/>
                        </a:rPr>
                        <a:t>(Sat-Sun)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3342870"/>
                  </a:ext>
                </a:extLst>
              </a:tr>
              <a:tr h="251004">
                <a:tc>
                  <a:txBody>
                    <a:bodyPr/>
                    <a:lstStyle/>
                    <a:p>
                      <a:pPr algn="ctr" rtl="0" fontAlgn="ctr"/>
                      <a:r>
                        <a:rPr lang="en-GB" sz="1200" b="1" i="0" u="none" strike="noStrike">
                          <a:solidFill>
                            <a:schemeClr val="tx1"/>
                          </a:solidFill>
                          <a:effectLst/>
                          <a:latin typeface="Calibri"/>
                        </a:rPr>
                        <a:t>+189%</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chemeClr val="tx1"/>
                          </a:solidFill>
                          <a:effectLst/>
                          <a:latin typeface="Calibri"/>
                        </a:rPr>
                        <a:t>+177%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dirty="0">
                          <a:solidFill>
                            <a:schemeClr val="tx1"/>
                          </a:solidFill>
                          <a:effectLst/>
                          <a:latin typeface="Calibri"/>
                        </a:rPr>
                        <a:t>+253%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5189908"/>
                  </a:ext>
                </a:extLst>
              </a:tr>
            </a:tbl>
          </a:graphicData>
        </a:graphic>
      </p:graphicFrame>
      <p:graphicFrame>
        <p:nvGraphicFramePr>
          <p:cNvPr id="6" name="Table 5">
            <a:extLst>
              <a:ext uri="{FF2B5EF4-FFF2-40B4-BE49-F238E27FC236}">
                <a16:creationId xmlns:a16="http://schemas.microsoft.com/office/drawing/2014/main" id="{3AD1C41B-5F30-CF44-3A97-B853F03A2D8F}"/>
              </a:ext>
            </a:extLst>
          </p:cNvPr>
          <p:cNvGraphicFramePr>
            <a:graphicFrameLocks noGrp="1"/>
          </p:cNvGraphicFramePr>
          <p:nvPr>
            <p:extLst>
              <p:ext uri="{D42A27DB-BD31-4B8C-83A1-F6EECF244321}">
                <p14:modId xmlns:p14="http://schemas.microsoft.com/office/powerpoint/2010/main" val="241398234"/>
              </p:ext>
            </p:extLst>
          </p:nvPr>
        </p:nvGraphicFramePr>
        <p:xfrm>
          <a:off x="7384320" y="5555682"/>
          <a:ext cx="2742621" cy="1093787"/>
        </p:xfrm>
        <a:graphic>
          <a:graphicData uri="http://schemas.openxmlformats.org/drawingml/2006/table">
            <a:tbl>
              <a:tblPr firstRow="1"/>
              <a:tblGrid>
                <a:gridCol w="914207">
                  <a:extLst>
                    <a:ext uri="{9D8B030D-6E8A-4147-A177-3AD203B41FA5}">
                      <a16:colId xmlns:a16="http://schemas.microsoft.com/office/drawing/2014/main" val="3658685782"/>
                    </a:ext>
                  </a:extLst>
                </a:gridCol>
                <a:gridCol w="914207">
                  <a:extLst>
                    <a:ext uri="{9D8B030D-6E8A-4147-A177-3AD203B41FA5}">
                      <a16:colId xmlns:a16="http://schemas.microsoft.com/office/drawing/2014/main" val="3186297313"/>
                    </a:ext>
                  </a:extLst>
                </a:gridCol>
                <a:gridCol w="914207">
                  <a:extLst>
                    <a:ext uri="{9D8B030D-6E8A-4147-A177-3AD203B41FA5}">
                      <a16:colId xmlns:a16="http://schemas.microsoft.com/office/drawing/2014/main" val="1915003835"/>
                    </a:ext>
                  </a:extLst>
                </a:gridCol>
              </a:tblGrid>
              <a:tr h="239386">
                <a:tc gridSpan="3">
                  <a:txBody>
                    <a:bodyPr/>
                    <a:lstStyle/>
                    <a:p>
                      <a:pPr algn="ctr" rtl="0" fontAlgn="b"/>
                      <a:r>
                        <a:rPr lang="en-GB" sz="1200" b="1" i="0" u="none" strike="noStrike">
                          <a:solidFill>
                            <a:srgbClr val="0070C0"/>
                          </a:solidFill>
                          <a:effectLst/>
                          <a:latin typeface="Calibri"/>
                        </a:rPr>
                        <a:t>Previous year to Now:</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84313192"/>
                  </a:ext>
                </a:extLst>
              </a:tr>
              <a:tr h="216183">
                <a:tc gridSpan="3">
                  <a:txBody>
                    <a:bodyPr/>
                    <a:lstStyle/>
                    <a:p>
                      <a:pPr algn="ctr" rtl="0" fontAlgn="b"/>
                      <a:r>
                        <a:rPr lang="pt-BR" sz="1200" b="1" i="0" u="none" strike="noStrike">
                          <a:solidFill>
                            <a:srgbClr val="000000"/>
                          </a:solidFill>
                          <a:effectLst/>
                          <a:latin typeface="Calibri"/>
                        </a:rPr>
                        <a:t>Mar 2022 to Mar 2023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15987965"/>
                  </a:ext>
                </a:extLst>
              </a:tr>
              <a:tr h="387214">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rtl="0">
                        <a:buNone/>
                      </a:pPr>
                      <a:r>
                        <a:rPr lang="en-GB" sz="1200" b="1" i="0" u="none" strike="noStrike">
                          <a:solidFill>
                            <a:srgbClr val="000000"/>
                          </a:solidFill>
                          <a:effectLst/>
                          <a:latin typeface="Calibri"/>
                        </a:rPr>
                        <a:t>Weekends </a:t>
                      </a:r>
                      <a:endParaRPr lang="en-US"/>
                    </a:p>
                    <a:p>
                      <a:pPr lvl="0" algn="ctr">
                        <a:buNone/>
                      </a:pPr>
                      <a:r>
                        <a:rPr lang="en-GB" sz="1200" b="1" i="0" u="none" strike="noStrike">
                          <a:solidFill>
                            <a:srgbClr val="000000"/>
                          </a:solidFill>
                          <a:effectLst/>
                          <a:latin typeface="Calibri"/>
                        </a:rPr>
                        <a:t>(Sat-Sun)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0512679"/>
                  </a:ext>
                </a:extLst>
              </a:tr>
              <a:tr h="251004">
                <a:tc>
                  <a:txBody>
                    <a:bodyPr/>
                    <a:lstStyle/>
                    <a:p>
                      <a:pPr algn="ctr" rtl="0" fontAlgn="ctr"/>
                      <a:r>
                        <a:rPr lang="en-GB" sz="1200" b="1" i="0" u="none" strike="noStrike">
                          <a:solidFill>
                            <a:schemeClr val="tx1"/>
                          </a:solidFill>
                          <a:effectLst/>
                          <a:latin typeface="Calibri"/>
                        </a:rPr>
                        <a:t>+3%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chemeClr val="tx1"/>
                          </a:solidFill>
                          <a:effectLst/>
                          <a:latin typeface="Calibri"/>
                        </a:rPr>
                        <a:t>+5%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dirty="0">
                          <a:solidFill>
                            <a:schemeClr val="tx1"/>
                          </a:solidFill>
                          <a:effectLst/>
                          <a:latin typeface="Calibri"/>
                        </a:rPr>
                        <a:t>-3%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2643080"/>
                  </a:ext>
                </a:extLst>
              </a:tr>
            </a:tbl>
          </a:graphicData>
        </a:graphic>
      </p:graphicFrame>
      <p:sp>
        <p:nvSpPr>
          <p:cNvPr id="5" name="TextBox 4">
            <a:extLst>
              <a:ext uri="{FF2B5EF4-FFF2-40B4-BE49-F238E27FC236}">
                <a16:creationId xmlns:a16="http://schemas.microsoft.com/office/drawing/2014/main" id="{A1B140D0-755E-3C96-60B9-1E5318E86453}"/>
              </a:ext>
            </a:extLst>
          </p:cNvPr>
          <p:cNvSpPr txBox="1"/>
          <p:nvPr/>
        </p:nvSpPr>
        <p:spPr>
          <a:xfrm>
            <a:off x="-7463" y="6652417"/>
            <a:ext cx="11725153" cy="253916"/>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*This sensor was installed in December 2019 so pre-Covid data is not available for all months. We have used data from March 1st-14th 2020 as the baseline for this calculation (pre-lockdown).</a:t>
            </a:r>
          </a:p>
        </p:txBody>
      </p:sp>
    </p:spTree>
    <p:extLst>
      <p:ext uri="{BB962C8B-B14F-4D97-AF65-F5344CB8AC3E}">
        <p14:creationId xmlns:p14="http://schemas.microsoft.com/office/powerpoint/2010/main" val="40229982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a:bodyPr>
          <a:lstStyle/>
          <a:p>
            <a:pPr algn="ctr"/>
            <a:r>
              <a:rPr lang="en-GB" sz="5400" b="1">
                <a:solidFill>
                  <a:schemeClr val="bg1"/>
                </a:solidFill>
                <a:latin typeface="+mn-lt"/>
                <a:cs typeface="Calibri"/>
              </a:rPr>
              <a:t>Bus Passengers</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68759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Bus Passengers in Cambridgeshire</a:t>
            </a:r>
            <a:r>
              <a:rPr kumimoji="0" lang="en-GB" sz="2800" b="1" i="0" u="none" strike="noStrike" kern="1200" cap="none" spc="0" normalizeH="0" noProof="0">
                <a:ln>
                  <a:noFill/>
                </a:ln>
                <a:solidFill>
                  <a:schemeClr val="lt1"/>
                </a:solidFill>
                <a:effectLst/>
                <a:uLnTx/>
                <a:uFillTx/>
                <a:latin typeface="Calibri" panose="020F0502020204030204"/>
                <a:ea typeface="+mn-ea"/>
                <a:cs typeface="+mn-cs"/>
              </a:rPr>
              <a:t> and Peterborough</a:t>
            </a:r>
            <a:endParaRPr kumimoji="0" lang="en-GB" sz="2800" b="1" i="0" u="none" strike="noStrike" kern="1200" cap="none" spc="0" normalizeH="0" baseline="0" noProof="0">
              <a:ln>
                <a:noFill/>
              </a:ln>
              <a:solidFill>
                <a:schemeClr val="lt1"/>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A71BBD86-6CAB-D2E9-F0D6-7F9D01ED4106}"/>
              </a:ext>
            </a:extLst>
          </p:cNvPr>
          <p:cNvSpPr txBox="1"/>
          <p:nvPr/>
        </p:nvSpPr>
        <p:spPr>
          <a:xfrm>
            <a:off x="233680" y="609983"/>
            <a:ext cx="11725153" cy="307777"/>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chemeClr val="tx1"/>
                </a:solidFill>
                <a:latin typeface="Calibri" panose="020F0502020204030204"/>
              </a:rPr>
              <a:t>Bus passenger volumes remain below pre-COVID but are gradually increasing. The number of bus passengers decreases during school holidays.</a:t>
            </a:r>
          </a:p>
        </p:txBody>
      </p:sp>
      <p:pic>
        <p:nvPicPr>
          <p:cNvPr id="15" name="Picture 14" descr="Bus passenger trends from May 2019 to present. 2022/23 volumes in March are above March 2020 volumes which were impacted by the COVID-19 lockdown.">
            <a:extLst>
              <a:ext uri="{FF2B5EF4-FFF2-40B4-BE49-F238E27FC236}">
                <a16:creationId xmlns:a16="http://schemas.microsoft.com/office/drawing/2014/main" id="{FDE7B1D0-DEEC-DA19-A2FC-E4C8B3691F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400" y="1060858"/>
            <a:ext cx="8706663" cy="5410740"/>
          </a:xfrm>
          <a:prstGeom prst="rect">
            <a:avLst/>
          </a:prstGeom>
        </p:spPr>
      </p:pic>
      <p:sp>
        <p:nvSpPr>
          <p:cNvPr id="5" name="TextBox 4">
            <a:extLst>
              <a:ext uri="{FF2B5EF4-FFF2-40B4-BE49-F238E27FC236}">
                <a16:creationId xmlns:a16="http://schemas.microsoft.com/office/drawing/2014/main" id="{BEFB8D4F-0080-7F97-5CEB-DDD6C4106B96}"/>
              </a:ext>
            </a:extLst>
          </p:cNvPr>
          <p:cNvSpPr txBox="1"/>
          <p:nvPr/>
        </p:nvSpPr>
        <p:spPr>
          <a:xfrm>
            <a:off x="7349325" y="1062420"/>
            <a:ext cx="2414351" cy="523220"/>
          </a:xfrm>
          <a:prstGeom prst="rect">
            <a:avLst/>
          </a:prstGeom>
          <a:noFill/>
        </p:spPr>
        <p:txBody>
          <a:bodyPr wrap="square" rtlCol="0">
            <a:spAutoFit/>
          </a:bodyPr>
          <a:lstStyle/>
          <a:p>
            <a:pPr algn="ctr"/>
            <a:r>
              <a:rPr lang="en-GB" sz="1400"/>
              <a:t>£2 bus fare cap introduced by the government (1</a:t>
            </a:r>
            <a:r>
              <a:rPr lang="en-GB" sz="1400" baseline="30000"/>
              <a:t>st</a:t>
            </a:r>
            <a:r>
              <a:rPr lang="en-GB" sz="1400"/>
              <a:t> Jan 2023)</a:t>
            </a:r>
          </a:p>
        </p:txBody>
      </p:sp>
      <p:grpSp>
        <p:nvGrpSpPr>
          <p:cNvPr id="17" name="Group 16" descr="Cambridge sees a -13% difference from March 2019 to March 2023.">
            <a:extLst>
              <a:ext uri="{FF2B5EF4-FFF2-40B4-BE49-F238E27FC236}">
                <a16:creationId xmlns:a16="http://schemas.microsoft.com/office/drawing/2014/main" id="{F2BB8ECF-9624-583B-0E85-0BF62ADBD065}"/>
              </a:ext>
            </a:extLst>
          </p:cNvPr>
          <p:cNvGrpSpPr/>
          <p:nvPr/>
        </p:nvGrpSpPr>
        <p:grpSpPr>
          <a:xfrm>
            <a:off x="9527170" y="2155658"/>
            <a:ext cx="2186957" cy="1300824"/>
            <a:chOff x="9528670" y="1220328"/>
            <a:chExt cx="2186957" cy="1300824"/>
          </a:xfrm>
        </p:grpSpPr>
        <p:sp>
          <p:nvSpPr>
            <p:cNvPr id="18" name="Rectangle: Rounded Corners 17">
              <a:extLst>
                <a:ext uri="{FF2B5EF4-FFF2-40B4-BE49-F238E27FC236}">
                  <a16:creationId xmlns:a16="http://schemas.microsoft.com/office/drawing/2014/main" id="{23FCFE7B-7B84-5109-F853-456B48628CB5}"/>
                </a:ext>
              </a:extLst>
            </p:cNvPr>
            <p:cNvSpPr/>
            <p:nvPr/>
          </p:nvSpPr>
          <p:spPr>
            <a:xfrm rot="10800000">
              <a:off x="10290653" y="2038494"/>
              <a:ext cx="695460" cy="419111"/>
            </a:xfrm>
            <a:prstGeom prst="round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a:extLst>
                <a:ext uri="{FF2B5EF4-FFF2-40B4-BE49-F238E27FC236}">
                  <a16:creationId xmlns:a16="http://schemas.microsoft.com/office/drawing/2014/main" id="{D0A985A1-CCEF-6281-C241-74BB470FC214}"/>
                </a:ext>
              </a:extLst>
            </p:cNvPr>
            <p:cNvGrpSpPr/>
            <p:nvPr/>
          </p:nvGrpSpPr>
          <p:grpSpPr>
            <a:xfrm>
              <a:off x="9531900" y="1220328"/>
              <a:ext cx="2183727" cy="1300824"/>
              <a:chOff x="857250" y="5669657"/>
              <a:chExt cx="2802002" cy="1202105"/>
            </a:xfrm>
          </p:grpSpPr>
          <p:sp>
            <p:nvSpPr>
              <p:cNvPr id="21" name="TextBox 20">
                <a:extLst>
                  <a:ext uri="{FF2B5EF4-FFF2-40B4-BE49-F238E27FC236}">
                    <a16:creationId xmlns:a16="http://schemas.microsoft.com/office/drawing/2014/main" id="{ADA0917A-3882-24FA-1092-9F9666D2F262}"/>
                  </a:ext>
                </a:extLst>
              </p:cNvPr>
              <p:cNvSpPr txBox="1"/>
              <p:nvPr/>
            </p:nvSpPr>
            <p:spPr>
              <a:xfrm>
                <a:off x="869469" y="6052867"/>
                <a:ext cx="2789783" cy="766511"/>
              </a:xfrm>
              <a:prstGeom prst="rect">
                <a:avLst/>
              </a:prstGeom>
              <a:noFill/>
              <a:ln w="12700">
                <a:noFill/>
              </a:ln>
            </p:spPr>
            <p:txBody>
              <a:bodyPr wrap="square" rtlCol="0">
                <a:spAutoFit/>
              </a:bodyPr>
              <a:lstStyle/>
              <a:p>
                <a:pPr algn="ctr">
                  <a:lnSpc>
                    <a:spcPct val="150000"/>
                  </a:lnSpc>
                </a:pPr>
                <a:r>
                  <a:rPr lang="en-GB" sz="1400"/>
                  <a:t>Mar 2019 to Mar 2023</a:t>
                </a:r>
              </a:p>
              <a:p>
                <a:pPr algn="ctr">
                  <a:lnSpc>
                    <a:spcPct val="150000"/>
                  </a:lnSpc>
                </a:pPr>
                <a:r>
                  <a:rPr lang="en-GB" sz="2000" b="1"/>
                  <a:t>-13%</a:t>
                </a:r>
              </a:p>
            </p:txBody>
          </p:sp>
          <p:sp>
            <p:nvSpPr>
              <p:cNvPr id="22" name="Rectangle 21">
                <a:extLst>
                  <a:ext uri="{FF2B5EF4-FFF2-40B4-BE49-F238E27FC236}">
                    <a16:creationId xmlns:a16="http://schemas.microsoft.com/office/drawing/2014/main" id="{E28369D0-9990-1D50-11B2-24422AFC1344}"/>
                  </a:ext>
                </a:extLst>
              </p:cNvPr>
              <p:cNvSpPr/>
              <p:nvPr/>
            </p:nvSpPr>
            <p:spPr>
              <a:xfrm>
                <a:off x="857250" y="5669657"/>
                <a:ext cx="2795447" cy="120210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TextBox 19">
              <a:extLst>
                <a:ext uri="{FF2B5EF4-FFF2-40B4-BE49-F238E27FC236}">
                  <a16:creationId xmlns:a16="http://schemas.microsoft.com/office/drawing/2014/main" id="{D4A2774D-9F77-5786-690A-6F8B756B638A}"/>
                </a:ext>
              </a:extLst>
            </p:cNvPr>
            <p:cNvSpPr txBox="1"/>
            <p:nvPr/>
          </p:nvSpPr>
          <p:spPr>
            <a:xfrm>
              <a:off x="9528670" y="1244217"/>
              <a:ext cx="2183727" cy="523220"/>
            </a:xfrm>
            <a:prstGeom prst="rect">
              <a:avLst/>
            </a:prstGeom>
            <a:noFill/>
            <a:ln w="12700">
              <a:noFill/>
            </a:ln>
          </p:spPr>
          <p:txBody>
            <a:bodyPr wrap="square" rtlCol="0">
              <a:spAutoFit/>
            </a:bodyPr>
            <a:lstStyle/>
            <a:p>
              <a:pPr algn="ctr"/>
              <a:r>
                <a:rPr lang="en-GB" sz="1400" b="1"/>
                <a:t>Cambridge</a:t>
              </a:r>
            </a:p>
            <a:p>
              <a:pPr algn="ctr"/>
              <a:r>
                <a:rPr lang="en-GB" sz="1400" b="1">
                  <a:solidFill>
                    <a:srgbClr val="0070C0"/>
                  </a:solidFill>
                </a:rPr>
                <a:t>Pre-COVID to Now:</a:t>
              </a:r>
            </a:p>
          </p:txBody>
        </p:sp>
      </p:grpSp>
      <p:grpSp>
        <p:nvGrpSpPr>
          <p:cNvPr id="28" name="Group 27" descr="Peterborough sees a -30% difference from March 2019 to March 2023.">
            <a:extLst>
              <a:ext uri="{FF2B5EF4-FFF2-40B4-BE49-F238E27FC236}">
                <a16:creationId xmlns:a16="http://schemas.microsoft.com/office/drawing/2014/main" id="{AED648D7-955F-06CD-FD73-E9DA09BCD6EC}"/>
              </a:ext>
            </a:extLst>
          </p:cNvPr>
          <p:cNvGrpSpPr/>
          <p:nvPr/>
        </p:nvGrpSpPr>
        <p:grpSpPr>
          <a:xfrm>
            <a:off x="9534153" y="3941041"/>
            <a:ext cx="2183727" cy="1300824"/>
            <a:chOff x="9534153" y="3941041"/>
            <a:chExt cx="2183727" cy="1300824"/>
          </a:xfrm>
        </p:grpSpPr>
        <p:sp>
          <p:nvSpPr>
            <p:cNvPr id="16" name="Rectangle: Rounded Corners 15">
              <a:extLst>
                <a:ext uri="{FF2B5EF4-FFF2-40B4-BE49-F238E27FC236}">
                  <a16:creationId xmlns:a16="http://schemas.microsoft.com/office/drawing/2014/main" id="{D621A6A1-CD17-667B-C7F8-7142FD0B4408}"/>
                </a:ext>
                <a:ext uri="{C183D7F6-B498-43B3-948B-1728B52AA6E4}">
                  <adec:decorative xmlns:adec="http://schemas.microsoft.com/office/drawing/2017/decorative" val="1"/>
                </a:ext>
              </a:extLst>
            </p:cNvPr>
            <p:cNvSpPr/>
            <p:nvPr/>
          </p:nvSpPr>
          <p:spPr>
            <a:xfrm rot="10800000">
              <a:off x="10304709" y="4759074"/>
              <a:ext cx="695460" cy="419111"/>
            </a:xfrm>
            <a:prstGeom prst="roundRect">
              <a:avLst/>
            </a:prstGeom>
            <a:solidFill>
              <a:srgbClr val="2037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descr="Peterborough sees a -30% difference from March 2019 to March 2023.">
              <a:extLst>
                <a:ext uri="{FF2B5EF4-FFF2-40B4-BE49-F238E27FC236}">
                  <a16:creationId xmlns:a16="http://schemas.microsoft.com/office/drawing/2014/main" id="{174BE3DD-82AA-7EFC-C0EC-CF2A14805C11}"/>
                </a:ext>
              </a:extLst>
            </p:cNvPr>
            <p:cNvGrpSpPr/>
            <p:nvPr/>
          </p:nvGrpSpPr>
          <p:grpSpPr>
            <a:xfrm>
              <a:off x="9534153" y="3941041"/>
              <a:ext cx="2183727" cy="1300824"/>
              <a:chOff x="9534153" y="4237840"/>
              <a:chExt cx="2183727" cy="1300824"/>
            </a:xfrm>
          </p:grpSpPr>
          <p:grpSp>
            <p:nvGrpSpPr>
              <p:cNvPr id="24" name="Group 23">
                <a:extLst>
                  <a:ext uri="{FF2B5EF4-FFF2-40B4-BE49-F238E27FC236}">
                    <a16:creationId xmlns:a16="http://schemas.microsoft.com/office/drawing/2014/main" id="{30B33EF7-2211-981F-5CD1-286BB825401F}"/>
                  </a:ext>
                </a:extLst>
              </p:cNvPr>
              <p:cNvGrpSpPr/>
              <p:nvPr/>
            </p:nvGrpSpPr>
            <p:grpSpPr>
              <a:xfrm>
                <a:off x="9537383" y="4237840"/>
                <a:ext cx="2178620" cy="1300824"/>
                <a:chOff x="857250" y="5669657"/>
                <a:chExt cx="2795447" cy="1202105"/>
              </a:xfrm>
            </p:grpSpPr>
            <p:sp>
              <p:nvSpPr>
                <p:cNvPr id="26" name="TextBox 25">
                  <a:extLst>
                    <a:ext uri="{FF2B5EF4-FFF2-40B4-BE49-F238E27FC236}">
                      <a16:creationId xmlns:a16="http://schemas.microsoft.com/office/drawing/2014/main" id="{EA2A6D47-998F-A585-33E2-2442180AF5C9}"/>
                    </a:ext>
                  </a:extLst>
                </p:cNvPr>
                <p:cNvSpPr txBox="1"/>
                <p:nvPr/>
              </p:nvSpPr>
              <p:spPr>
                <a:xfrm>
                  <a:off x="877020" y="6055950"/>
                  <a:ext cx="2773269" cy="766511"/>
                </a:xfrm>
                <a:prstGeom prst="rect">
                  <a:avLst/>
                </a:prstGeom>
                <a:noFill/>
                <a:ln w="12700">
                  <a:noFill/>
                </a:ln>
              </p:spPr>
              <p:txBody>
                <a:bodyPr wrap="square" rtlCol="0">
                  <a:spAutoFit/>
                </a:bodyPr>
                <a:lstStyle/>
                <a:p>
                  <a:pPr algn="ctr">
                    <a:lnSpc>
                      <a:spcPct val="150000"/>
                    </a:lnSpc>
                  </a:pPr>
                  <a:r>
                    <a:rPr lang="en-GB" sz="1400"/>
                    <a:t>Mar 2019 to Mar 2023</a:t>
                  </a:r>
                </a:p>
                <a:p>
                  <a:pPr algn="ctr">
                    <a:lnSpc>
                      <a:spcPct val="150000"/>
                    </a:lnSpc>
                  </a:pPr>
                  <a:r>
                    <a:rPr lang="en-GB" sz="2000" b="1">
                      <a:solidFill>
                        <a:schemeClr val="bg1"/>
                      </a:solidFill>
                    </a:rPr>
                    <a:t>-30%</a:t>
                  </a:r>
                </a:p>
              </p:txBody>
            </p:sp>
            <p:sp>
              <p:nvSpPr>
                <p:cNvPr id="27" name="Rectangle 26">
                  <a:extLst>
                    <a:ext uri="{FF2B5EF4-FFF2-40B4-BE49-F238E27FC236}">
                      <a16:creationId xmlns:a16="http://schemas.microsoft.com/office/drawing/2014/main" id="{A8E6FAC0-A189-4D62-6419-8378D2C4BAF3}"/>
                    </a:ext>
                  </a:extLst>
                </p:cNvPr>
                <p:cNvSpPr/>
                <p:nvPr/>
              </p:nvSpPr>
              <p:spPr>
                <a:xfrm>
                  <a:off x="857250" y="5669657"/>
                  <a:ext cx="2795447" cy="120210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TextBox 24">
                <a:extLst>
                  <a:ext uri="{FF2B5EF4-FFF2-40B4-BE49-F238E27FC236}">
                    <a16:creationId xmlns:a16="http://schemas.microsoft.com/office/drawing/2014/main" id="{104A1B9E-D0D9-248D-D30D-FF90AE810E3C}"/>
                  </a:ext>
                </a:extLst>
              </p:cNvPr>
              <p:cNvSpPr txBox="1"/>
              <p:nvPr/>
            </p:nvSpPr>
            <p:spPr>
              <a:xfrm>
                <a:off x="9534153" y="4261730"/>
                <a:ext cx="2183727" cy="523220"/>
              </a:xfrm>
              <a:prstGeom prst="rect">
                <a:avLst/>
              </a:prstGeom>
              <a:noFill/>
              <a:ln w="12700">
                <a:noFill/>
              </a:ln>
            </p:spPr>
            <p:txBody>
              <a:bodyPr wrap="square" rtlCol="0">
                <a:spAutoFit/>
              </a:bodyPr>
              <a:lstStyle/>
              <a:p>
                <a:pPr algn="ctr"/>
                <a:r>
                  <a:rPr lang="en-GB" sz="1400" b="1"/>
                  <a:t>Peterborough</a:t>
                </a:r>
              </a:p>
              <a:p>
                <a:pPr algn="ctr"/>
                <a:r>
                  <a:rPr lang="en-GB" sz="1400" b="1">
                    <a:solidFill>
                      <a:srgbClr val="0070C0"/>
                    </a:solidFill>
                  </a:rPr>
                  <a:t>Pre-COVID</a:t>
                </a:r>
                <a:r>
                  <a:rPr lang="en-GB" sz="1400" b="1" i="0" u="none" strike="noStrike">
                    <a:solidFill>
                      <a:srgbClr val="0070C0"/>
                    </a:solidFill>
                    <a:effectLst/>
                    <a:latin typeface="Calibri"/>
                  </a:rPr>
                  <a:t> to</a:t>
                </a:r>
                <a:r>
                  <a:rPr lang="en-GB" sz="1400" b="1">
                    <a:solidFill>
                      <a:srgbClr val="0070C0"/>
                    </a:solidFill>
                  </a:rPr>
                  <a:t> Now:</a:t>
                </a:r>
              </a:p>
            </p:txBody>
          </p:sp>
        </p:grpSp>
      </p:grpSp>
      <p:sp>
        <p:nvSpPr>
          <p:cNvPr id="14" name="TextBox 13">
            <a:extLst>
              <a:ext uri="{FF2B5EF4-FFF2-40B4-BE49-F238E27FC236}">
                <a16:creationId xmlns:a16="http://schemas.microsoft.com/office/drawing/2014/main" id="{38E3525C-0809-49E4-AE9F-12F75F91FFBF}"/>
              </a:ext>
            </a:extLst>
          </p:cNvPr>
          <p:cNvSpPr txBox="1"/>
          <p:nvPr/>
        </p:nvSpPr>
        <p:spPr>
          <a:xfrm>
            <a:off x="-7463" y="6604792"/>
            <a:ext cx="11725153" cy="253916"/>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Due to the commercial sensitivity of this data, bus passenger volumes are not marked on the y-axis of this graph.</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44</a:t>
            </a:fld>
            <a:endParaRPr lang="en-GB"/>
          </a:p>
        </p:txBody>
      </p:sp>
      <p:cxnSp>
        <p:nvCxnSpPr>
          <p:cNvPr id="7" name="Straight Arrow Connector 6">
            <a:extLst>
              <a:ext uri="{FF2B5EF4-FFF2-40B4-BE49-F238E27FC236}">
                <a16:creationId xmlns:a16="http://schemas.microsoft.com/office/drawing/2014/main" id="{C380ADEA-0E0C-1577-0746-631388115B0B}"/>
              </a:ext>
              <a:ext uri="{C183D7F6-B498-43B3-948B-1728B52AA6E4}">
                <adec:decorative xmlns:adec="http://schemas.microsoft.com/office/drawing/2017/decorative" val="1"/>
              </a:ext>
            </a:extLst>
          </p:cNvPr>
          <p:cNvCxnSpPr>
            <a:cxnSpLocks/>
          </p:cNvCxnSpPr>
          <p:nvPr/>
        </p:nvCxnSpPr>
        <p:spPr>
          <a:xfrm flipH="1">
            <a:off x="6605319" y="1481406"/>
            <a:ext cx="790575" cy="127341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45445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Bus Passengers: Park and Ride</a:t>
            </a:r>
          </a:p>
        </p:txBody>
      </p:sp>
      <p:sp>
        <p:nvSpPr>
          <p:cNvPr id="10" name="TextBox 9">
            <a:extLst>
              <a:ext uri="{FF2B5EF4-FFF2-40B4-BE49-F238E27FC236}">
                <a16:creationId xmlns:a16="http://schemas.microsoft.com/office/drawing/2014/main" id="{A71BBD86-6CAB-D2E9-F0D6-7F9D01ED4106}"/>
              </a:ext>
            </a:extLst>
          </p:cNvPr>
          <p:cNvSpPr txBox="1"/>
          <p:nvPr/>
        </p:nvSpPr>
        <p:spPr>
          <a:xfrm>
            <a:off x="233680" y="60998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GB" sz="1400">
                <a:latin typeface="Calibri" panose="020F0502020204030204"/>
              </a:rPr>
              <a:t>Usage of all P&amp;R sites has increased month-on-month in 2023. </a:t>
            </a:r>
            <a:endParaRPr lang="en-US">
              <a:latin typeface="Calibri" panose="020F0502020204030204"/>
            </a:endParaRPr>
          </a:p>
          <a:p>
            <a:pPr algn="ctr">
              <a:defRPr/>
            </a:pPr>
            <a:r>
              <a:rPr lang="en-GB" sz="1400">
                <a:latin typeface="Calibri" panose="020F0502020204030204"/>
              </a:rPr>
              <a:t>Babraham Road has now resumed its position as the most popular site, although usage volumes remain below pre-COVID.</a:t>
            </a:r>
            <a:endParaRPr lang="en-GB"/>
          </a:p>
        </p:txBody>
      </p:sp>
      <p:sp>
        <p:nvSpPr>
          <p:cNvPr id="2" name="TextBox 1">
            <a:extLst>
              <a:ext uri="{FF2B5EF4-FFF2-40B4-BE49-F238E27FC236}">
                <a16:creationId xmlns:a16="http://schemas.microsoft.com/office/drawing/2014/main" id="{70820E46-78BE-D7D5-E4ED-B8A81FF95CCF}"/>
              </a:ext>
            </a:extLst>
          </p:cNvPr>
          <p:cNvSpPr txBox="1"/>
          <p:nvPr/>
        </p:nvSpPr>
        <p:spPr>
          <a:xfrm>
            <a:off x="1891215" y="1268636"/>
            <a:ext cx="8409570" cy="369332"/>
          </a:xfrm>
          <a:prstGeom prst="rect">
            <a:avLst/>
          </a:prstGeom>
          <a:noFill/>
        </p:spPr>
        <p:txBody>
          <a:bodyPr wrap="square" rtlCol="0">
            <a:spAutoFit/>
          </a:bodyPr>
          <a:lstStyle/>
          <a:p>
            <a:pPr algn="ctr"/>
            <a:r>
              <a:rPr lang="en-GB" b="1"/>
              <a:t>Stagecoach Park and Ride Passengers</a:t>
            </a:r>
          </a:p>
        </p:txBody>
      </p:sp>
      <p:pic>
        <p:nvPicPr>
          <p:cNvPr id="6" name="Picture 5" descr="A graph showing the passenger volumes at each park and ride from January 2019 to present. All Park and Ride locations continue to gradually recover, but some remain below pre-COVID volumes.">
            <a:extLst>
              <a:ext uri="{FF2B5EF4-FFF2-40B4-BE49-F238E27FC236}">
                <a16:creationId xmlns:a16="http://schemas.microsoft.com/office/drawing/2014/main" id="{4E672E58-8715-F7AC-C076-4A3FB3FB68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2393" y="1678234"/>
            <a:ext cx="9427214" cy="4870600"/>
          </a:xfrm>
          <a:prstGeom prst="rect">
            <a:avLst/>
          </a:prstGeom>
        </p:spPr>
      </p:pic>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45</a:t>
            </a:fld>
            <a:endParaRPr lang="en-GB"/>
          </a:p>
        </p:txBody>
      </p:sp>
      <p:sp>
        <p:nvSpPr>
          <p:cNvPr id="5" name="TextBox 4">
            <a:extLst>
              <a:ext uri="{FF2B5EF4-FFF2-40B4-BE49-F238E27FC236}">
                <a16:creationId xmlns:a16="http://schemas.microsoft.com/office/drawing/2014/main" id="{5C000FD0-FB53-BE27-27E5-A29224F238F6}"/>
              </a:ext>
            </a:extLst>
          </p:cNvPr>
          <p:cNvSpPr txBox="1"/>
          <p:nvPr/>
        </p:nvSpPr>
        <p:spPr>
          <a:xfrm>
            <a:off x="9564637" y="1173469"/>
            <a:ext cx="2489939" cy="523220"/>
          </a:xfrm>
          <a:prstGeom prst="rect">
            <a:avLst/>
          </a:prstGeom>
          <a:noFill/>
        </p:spPr>
        <p:txBody>
          <a:bodyPr wrap="square" rtlCol="0">
            <a:spAutoFit/>
          </a:bodyPr>
          <a:lstStyle/>
          <a:p>
            <a:pPr algn="ctr"/>
            <a:r>
              <a:rPr lang="en-GB" sz="1400"/>
              <a:t>£2 bus fare cap introduced by the government (1</a:t>
            </a:r>
            <a:r>
              <a:rPr lang="en-GB" sz="1400" baseline="30000"/>
              <a:t>st</a:t>
            </a:r>
            <a:r>
              <a:rPr lang="en-GB" sz="1400"/>
              <a:t> Jan 2023)</a:t>
            </a:r>
          </a:p>
        </p:txBody>
      </p:sp>
      <p:sp>
        <p:nvSpPr>
          <p:cNvPr id="14" name="TextBox 13">
            <a:extLst>
              <a:ext uri="{FF2B5EF4-FFF2-40B4-BE49-F238E27FC236}">
                <a16:creationId xmlns:a16="http://schemas.microsoft.com/office/drawing/2014/main" id="{38E3525C-0809-49E4-AE9F-12F75F91FFBF}"/>
              </a:ext>
            </a:extLst>
          </p:cNvPr>
          <p:cNvSpPr txBox="1"/>
          <p:nvPr/>
        </p:nvSpPr>
        <p:spPr>
          <a:xfrm>
            <a:off x="-7463" y="6604792"/>
            <a:ext cx="11725153" cy="253916"/>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Due to the commercial sensitivity of this data, bus passenger volumes are not marked on the y-axis of this graph.</a:t>
            </a:r>
          </a:p>
        </p:txBody>
      </p:sp>
      <p:cxnSp>
        <p:nvCxnSpPr>
          <p:cNvPr id="7" name="Straight Arrow Connector 6">
            <a:extLst>
              <a:ext uri="{FF2B5EF4-FFF2-40B4-BE49-F238E27FC236}">
                <a16:creationId xmlns:a16="http://schemas.microsoft.com/office/drawing/2014/main" id="{AC25E34E-EBBF-E8F7-325F-F7C99272B22E}"/>
              </a:ext>
              <a:ext uri="{C183D7F6-B498-43B3-948B-1728B52AA6E4}">
                <adec:decorative xmlns:adec="http://schemas.microsoft.com/office/drawing/2017/decorative" val="1"/>
              </a:ext>
            </a:extLst>
          </p:cNvPr>
          <p:cNvCxnSpPr>
            <a:cxnSpLocks/>
          </p:cNvCxnSpPr>
          <p:nvPr/>
        </p:nvCxnSpPr>
        <p:spPr>
          <a:xfrm flipH="1">
            <a:off x="10007600" y="1701799"/>
            <a:ext cx="84667" cy="82126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94510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Bus Passengers: Park and Ride by Site</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A71BBD86-6CAB-D2E9-F0D6-7F9D01ED4106}"/>
              </a:ext>
            </a:extLst>
          </p:cNvPr>
          <p:cNvSpPr txBox="1"/>
          <p:nvPr/>
        </p:nvSpPr>
        <p:spPr>
          <a:xfrm>
            <a:off x="233680" y="60998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GB" sz="1400">
                <a:latin typeface="Calibri" panose="020F0502020204030204"/>
              </a:rPr>
              <a:t>Park and Ride site usage has returned to pre-COVID levels on average across all sites, although some sites have recovered more than others. Newmarket Road has recovered to above March 2019 (+16%). Babraham Road and Milton Road remain furthest below pre-COVID at approx. -10%.</a:t>
            </a:r>
            <a:endParaRPr kumimoji="0" lang="en-GB" sz="1400" i="0" u="none" strike="noStrike" kern="1200" cap="none" spc="0" normalizeH="0" baseline="0" noProof="0">
              <a:ln>
                <a:noFill/>
              </a:ln>
              <a:effectLst/>
              <a:uLnTx/>
              <a:uFillTx/>
              <a:latin typeface="Calibri" panose="020F0502020204030204"/>
              <a:ea typeface="+mn-ea"/>
              <a:cs typeface="+mn-cs"/>
            </a:endParaRPr>
          </a:p>
        </p:txBody>
      </p:sp>
      <p:pic>
        <p:nvPicPr>
          <p:cNvPr id="2" name="Picture 1" descr="A map showing the locations of the 5 park and ride sites around the outskirts of Cambridge.">
            <a:extLst>
              <a:ext uri="{FF2B5EF4-FFF2-40B4-BE49-F238E27FC236}">
                <a16:creationId xmlns:a16="http://schemas.microsoft.com/office/drawing/2014/main" id="{336BC4C9-3B5F-5A9B-29E0-0F0145882728}"/>
              </a:ext>
            </a:extLst>
          </p:cNvPr>
          <p:cNvPicPr>
            <a:picLocks noChangeAspect="1"/>
          </p:cNvPicPr>
          <p:nvPr/>
        </p:nvPicPr>
        <p:blipFill>
          <a:blip r:embed="rId4"/>
          <a:stretch>
            <a:fillRect/>
          </a:stretch>
        </p:blipFill>
        <p:spPr>
          <a:xfrm>
            <a:off x="1747485" y="1311245"/>
            <a:ext cx="8697030" cy="5293547"/>
          </a:xfrm>
          <a:prstGeom prst="rect">
            <a:avLst/>
          </a:prstGeom>
          <a:ln>
            <a:solidFill>
              <a:schemeClr val="tx1"/>
            </a:solidFill>
          </a:ln>
        </p:spPr>
      </p:pic>
      <p:sp>
        <p:nvSpPr>
          <p:cNvPr id="5" name="TextBox 4">
            <a:extLst>
              <a:ext uri="{FF2B5EF4-FFF2-40B4-BE49-F238E27FC236}">
                <a16:creationId xmlns:a16="http://schemas.microsoft.com/office/drawing/2014/main" id="{B7240FC8-23E1-59E4-B1DA-26EB0EFDFDB3}"/>
              </a:ext>
              <a:ext uri="{C183D7F6-B498-43B3-948B-1728B52AA6E4}">
                <adec:decorative xmlns:adec="http://schemas.microsoft.com/office/drawing/2017/decorative" val="1"/>
              </a:ext>
            </a:extLst>
          </p:cNvPr>
          <p:cNvSpPr txBox="1"/>
          <p:nvPr/>
        </p:nvSpPr>
        <p:spPr>
          <a:xfrm>
            <a:off x="8289894" y="6329584"/>
            <a:ext cx="2154621" cy="276999"/>
          </a:xfrm>
          <a:prstGeom prst="rect">
            <a:avLst/>
          </a:prstGeom>
          <a:solidFill>
            <a:schemeClr val="bg1"/>
          </a:solidFill>
          <a:ln>
            <a:solidFill>
              <a:schemeClr val="tx1"/>
            </a:solidFill>
          </a:ln>
        </p:spPr>
        <p:txBody>
          <a:bodyPr wrap="square" rtlCol="0">
            <a:spAutoFit/>
          </a:bodyPr>
          <a:lstStyle/>
          <a:p>
            <a:r>
              <a:rPr lang="en-GB" sz="1200"/>
              <a:t>© OpenStreetMap Contributors</a:t>
            </a:r>
          </a:p>
        </p:txBody>
      </p:sp>
      <p:grpSp>
        <p:nvGrpSpPr>
          <p:cNvPr id="29" name="Group 28" descr="All park and ride sites combined show no change in overall usage from March 2019 to March 2023">
            <a:extLst>
              <a:ext uri="{FF2B5EF4-FFF2-40B4-BE49-F238E27FC236}">
                <a16:creationId xmlns:a16="http://schemas.microsoft.com/office/drawing/2014/main" id="{4B88A0EB-44C8-056B-C2B9-D047A0CE7E89}"/>
              </a:ext>
            </a:extLst>
          </p:cNvPr>
          <p:cNvGrpSpPr/>
          <p:nvPr/>
        </p:nvGrpSpPr>
        <p:grpSpPr>
          <a:xfrm>
            <a:off x="1747485" y="1300440"/>
            <a:ext cx="2111946" cy="738664"/>
            <a:chOff x="1747485" y="1300440"/>
            <a:chExt cx="2111946" cy="738664"/>
          </a:xfrm>
        </p:grpSpPr>
        <p:sp>
          <p:nvSpPr>
            <p:cNvPr id="25" name="TextBox 24">
              <a:extLst>
                <a:ext uri="{FF2B5EF4-FFF2-40B4-BE49-F238E27FC236}">
                  <a16:creationId xmlns:a16="http://schemas.microsoft.com/office/drawing/2014/main" id="{1DD0E866-AC11-7477-8D2D-9724AC4C6549}"/>
                </a:ext>
              </a:extLst>
            </p:cNvPr>
            <p:cNvSpPr txBox="1"/>
            <p:nvPr/>
          </p:nvSpPr>
          <p:spPr>
            <a:xfrm>
              <a:off x="1747485" y="1300440"/>
              <a:ext cx="2111946" cy="738664"/>
            </a:xfrm>
            <a:prstGeom prst="rect">
              <a:avLst/>
            </a:prstGeom>
            <a:solidFill>
              <a:schemeClr val="bg1"/>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cs typeface="Calibri" panose="020F0502020204030204"/>
                </a:rPr>
                <a:t>All P&amp;R Sites</a:t>
              </a:r>
            </a:p>
            <a:p>
              <a:pPr algn="ctr"/>
              <a:r>
                <a:rPr lang="en-US" sz="1400" b="1">
                  <a:solidFill>
                    <a:srgbClr val="0070C0"/>
                  </a:solidFill>
                  <a:cs typeface="Calibri" panose="020F0502020204030204"/>
                </a:rPr>
                <a:t>Mar 2019 to Mar 2023</a:t>
              </a:r>
            </a:p>
            <a:p>
              <a:pPr algn="ctr"/>
              <a:endParaRPr lang="en-US" sz="1400" b="1">
                <a:cs typeface="Calibri" panose="020F0502020204030204"/>
              </a:endParaRPr>
            </a:p>
          </p:txBody>
        </p:sp>
        <p:sp>
          <p:nvSpPr>
            <p:cNvPr id="26" name="Rectangle: Rounded Corners 25">
              <a:extLst>
                <a:ext uri="{FF2B5EF4-FFF2-40B4-BE49-F238E27FC236}">
                  <a16:creationId xmlns:a16="http://schemas.microsoft.com/office/drawing/2014/main" id="{C9700926-E202-E5F1-6622-D60906550CE8}"/>
                </a:ext>
              </a:extLst>
            </p:cNvPr>
            <p:cNvSpPr/>
            <p:nvPr/>
          </p:nvSpPr>
          <p:spPr>
            <a:xfrm>
              <a:off x="2581432" y="1786678"/>
              <a:ext cx="627037" cy="204662"/>
            </a:xfrm>
            <a:prstGeom prst="roundRect">
              <a:avLst/>
            </a:prstGeom>
            <a:solidFill>
              <a:srgbClr val="BFBFB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0%</a:t>
              </a:r>
            </a:p>
          </p:txBody>
        </p:sp>
      </p:grpSp>
      <p:grpSp>
        <p:nvGrpSpPr>
          <p:cNvPr id="34" name="Group 33" descr="Madingley Road shows a14% increase from March 2019 to March 2023">
            <a:extLst>
              <a:ext uri="{FF2B5EF4-FFF2-40B4-BE49-F238E27FC236}">
                <a16:creationId xmlns:a16="http://schemas.microsoft.com/office/drawing/2014/main" id="{5BF3390F-1671-A98E-388E-103901627B54}"/>
              </a:ext>
            </a:extLst>
          </p:cNvPr>
          <p:cNvGrpSpPr/>
          <p:nvPr/>
        </p:nvGrpSpPr>
        <p:grpSpPr>
          <a:xfrm>
            <a:off x="538066" y="2884566"/>
            <a:ext cx="3321365" cy="727859"/>
            <a:chOff x="538066" y="2884566"/>
            <a:chExt cx="3321365" cy="727859"/>
          </a:xfrm>
        </p:grpSpPr>
        <p:cxnSp>
          <p:nvCxnSpPr>
            <p:cNvPr id="7" name="Connector: Elbow 6">
              <a:extLst>
                <a:ext uri="{FF2B5EF4-FFF2-40B4-BE49-F238E27FC236}">
                  <a16:creationId xmlns:a16="http://schemas.microsoft.com/office/drawing/2014/main" id="{9B987C31-744C-C0D6-2769-7E3880940A40}"/>
                </a:ext>
              </a:extLst>
            </p:cNvPr>
            <p:cNvCxnSpPr>
              <a:cxnSpLocks/>
              <a:stCxn id="6" idx="3"/>
            </p:cNvCxnSpPr>
            <p:nvPr/>
          </p:nvCxnSpPr>
          <p:spPr>
            <a:xfrm>
              <a:off x="2650012" y="3223120"/>
              <a:ext cx="1209419" cy="389305"/>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67329B71-783A-8F08-6B66-D19FF96FBAA7}"/>
                </a:ext>
              </a:extLst>
            </p:cNvPr>
            <p:cNvGrpSpPr/>
            <p:nvPr/>
          </p:nvGrpSpPr>
          <p:grpSpPr>
            <a:xfrm>
              <a:off x="538066" y="2884566"/>
              <a:ext cx="2111946" cy="677108"/>
              <a:chOff x="944225" y="2879689"/>
              <a:chExt cx="2111946" cy="677108"/>
            </a:xfrm>
          </p:grpSpPr>
          <p:sp>
            <p:nvSpPr>
              <p:cNvPr id="6" name="TextBox 5">
                <a:extLst>
                  <a:ext uri="{FF2B5EF4-FFF2-40B4-BE49-F238E27FC236}">
                    <a16:creationId xmlns:a16="http://schemas.microsoft.com/office/drawing/2014/main" id="{9F7FD1CA-2A93-50EE-2216-B2D60EF56093}"/>
                  </a:ext>
                </a:extLst>
              </p:cNvPr>
              <p:cNvSpPr txBox="1"/>
              <p:nvPr/>
            </p:nvSpPr>
            <p:spPr>
              <a:xfrm>
                <a:off x="944225" y="2879689"/>
                <a:ext cx="2111946" cy="677108"/>
              </a:xfrm>
              <a:prstGeom prst="rect">
                <a:avLst/>
              </a:prstGeom>
              <a:solidFill>
                <a:schemeClr val="bg1"/>
              </a:solidFill>
              <a:ln w="28575">
                <a:solidFill>
                  <a:schemeClr val="bg1">
                    <a:lumMod val="6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cs typeface="Calibri" panose="020F0502020204030204"/>
                  </a:rPr>
                  <a:t>Madingley Road P&amp;R</a:t>
                </a:r>
              </a:p>
              <a:p>
                <a:pPr algn="ctr"/>
                <a:r>
                  <a:rPr lang="en-US" sz="1200" b="1">
                    <a:solidFill>
                      <a:srgbClr val="0070C0"/>
                    </a:solidFill>
                    <a:cs typeface="Calibri" panose="020F0502020204030204"/>
                  </a:rPr>
                  <a:t>Mar 2019 to Mar 2023</a:t>
                </a:r>
              </a:p>
              <a:p>
                <a:pPr algn="ctr"/>
                <a:endParaRPr lang="en-US" sz="1200" b="1">
                  <a:solidFill>
                    <a:srgbClr val="0070C0"/>
                  </a:solidFill>
                  <a:cs typeface="Calibri" panose="020F0502020204030204"/>
                </a:endParaRPr>
              </a:p>
            </p:txBody>
          </p:sp>
          <p:sp>
            <p:nvSpPr>
              <p:cNvPr id="8" name="Rectangle: Rounded Corners 7">
                <a:extLst>
                  <a:ext uri="{FF2B5EF4-FFF2-40B4-BE49-F238E27FC236}">
                    <a16:creationId xmlns:a16="http://schemas.microsoft.com/office/drawing/2014/main" id="{607D33A5-6200-0941-E768-C9CA8D55773F}"/>
                  </a:ext>
                </a:extLst>
              </p:cNvPr>
              <p:cNvSpPr/>
              <p:nvPr/>
            </p:nvSpPr>
            <p:spPr>
              <a:xfrm>
                <a:off x="1686679" y="3304951"/>
                <a:ext cx="627037" cy="204662"/>
              </a:xfrm>
              <a:prstGeom prst="roundRect">
                <a:avLst/>
              </a:prstGeom>
              <a:solidFill>
                <a:srgbClr val="FFCC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+14%</a:t>
                </a:r>
              </a:p>
            </p:txBody>
          </p:sp>
        </p:grpSp>
      </p:grpSp>
      <p:grpSp>
        <p:nvGrpSpPr>
          <p:cNvPr id="27" name="Group 26" descr="Trumpington Road shows a 4% decrease change from March 2019 to March 2023">
            <a:extLst>
              <a:ext uri="{FF2B5EF4-FFF2-40B4-BE49-F238E27FC236}">
                <a16:creationId xmlns:a16="http://schemas.microsoft.com/office/drawing/2014/main" id="{1FE7841C-17E0-CCD6-6A44-EC12B0091AC7}"/>
              </a:ext>
            </a:extLst>
          </p:cNvPr>
          <p:cNvGrpSpPr/>
          <p:nvPr/>
        </p:nvGrpSpPr>
        <p:grpSpPr>
          <a:xfrm>
            <a:off x="1419810" y="5219006"/>
            <a:ext cx="3345433" cy="786242"/>
            <a:chOff x="1419810" y="5219006"/>
            <a:chExt cx="3345433" cy="786242"/>
          </a:xfrm>
        </p:grpSpPr>
        <p:sp>
          <p:nvSpPr>
            <p:cNvPr id="9" name="TextBox 8">
              <a:extLst>
                <a:ext uri="{FF2B5EF4-FFF2-40B4-BE49-F238E27FC236}">
                  <a16:creationId xmlns:a16="http://schemas.microsoft.com/office/drawing/2014/main" id="{37B2614A-70CD-86C5-42D6-B24B414AB400}"/>
                </a:ext>
              </a:extLst>
            </p:cNvPr>
            <p:cNvSpPr txBox="1"/>
            <p:nvPr/>
          </p:nvSpPr>
          <p:spPr>
            <a:xfrm>
              <a:off x="1419810" y="5219006"/>
              <a:ext cx="2111946" cy="677108"/>
            </a:xfrm>
            <a:prstGeom prst="rect">
              <a:avLst/>
            </a:prstGeom>
            <a:solidFill>
              <a:schemeClr val="bg1"/>
            </a:solidFill>
            <a:ln w="28575">
              <a:solidFill>
                <a:schemeClr val="bg1">
                  <a:lumMod val="6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cs typeface="Calibri" panose="020F0502020204030204"/>
                </a:rPr>
                <a:t>Trumpington Road P&amp;R</a:t>
              </a:r>
            </a:p>
            <a:p>
              <a:pPr algn="ctr"/>
              <a:r>
                <a:rPr lang="en-US" sz="1200" b="1">
                  <a:solidFill>
                    <a:srgbClr val="0070C0"/>
                  </a:solidFill>
                  <a:cs typeface="Calibri" panose="020F0502020204030204"/>
                </a:rPr>
                <a:t>Mar 2019 to Mar 2023</a:t>
              </a:r>
              <a:endParaRPr lang="en-US" sz="1400" b="1">
                <a:solidFill>
                  <a:srgbClr val="0070C0"/>
                </a:solidFill>
                <a:cs typeface="Calibri" panose="020F0502020204030204"/>
              </a:endParaRPr>
            </a:p>
            <a:p>
              <a:pPr algn="ctr"/>
              <a:endParaRPr lang="en-US" sz="1200" b="1">
                <a:solidFill>
                  <a:srgbClr val="0070C0"/>
                </a:solidFill>
                <a:cs typeface="Calibri" panose="020F0502020204030204"/>
              </a:endParaRPr>
            </a:p>
          </p:txBody>
        </p:sp>
        <p:cxnSp>
          <p:nvCxnSpPr>
            <p:cNvPr id="12" name="Connector: Elbow 11">
              <a:extLst>
                <a:ext uri="{FF2B5EF4-FFF2-40B4-BE49-F238E27FC236}">
                  <a16:creationId xmlns:a16="http://schemas.microsoft.com/office/drawing/2014/main" id="{A742A4B0-74E8-09EE-7D5E-02462D76BC75}"/>
                </a:ext>
              </a:extLst>
            </p:cNvPr>
            <p:cNvCxnSpPr>
              <a:cxnSpLocks/>
              <a:stCxn id="9" idx="3"/>
            </p:cNvCxnSpPr>
            <p:nvPr/>
          </p:nvCxnSpPr>
          <p:spPr>
            <a:xfrm>
              <a:off x="3531756" y="5557560"/>
              <a:ext cx="1233487" cy="447688"/>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94CA63F0-00D4-6179-D2B2-DB5CE759140D}"/>
                </a:ext>
              </a:extLst>
            </p:cNvPr>
            <p:cNvSpPr/>
            <p:nvPr/>
          </p:nvSpPr>
          <p:spPr>
            <a:xfrm>
              <a:off x="2151983" y="5643688"/>
              <a:ext cx="627037" cy="204662"/>
            </a:xfrm>
            <a:prstGeom prst="round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-4%</a:t>
              </a:r>
            </a:p>
          </p:txBody>
        </p:sp>
      </p:grpSp>
      <p:grpSp>
        <p:nvGrpSpPr>
          <p:cNvPr id="30" name="Group 29" descr="Milton Road shows a 9% decrease from March 2019 to March 2023">
            <a:extLst>
              <a:ext uri="{FF2B5EF4-FFF2-40B4-BE49-F238E27FC236}">
                <a16:creationId xmlns:a16="http://schemas.microsoft.com/office/drawing/2014/main" id="{035508F9-5CE5-0861-F577-24C987BF3CE1}"/>
              </a:ext>
            </a:extLst>
          </p:cNvPr>
          <p:cNvGrpSpPr/>
          <p:nvPr/>
        </p:nvGrpSpPr>
        <p:grpSpPr>
          <a:xfrm>
            <a:off x="6400800" y="1698915"/>
            <a:ext cx="5253134" cy="707886"/>
            <a:chOff x="6400800" y="1698915"/>
            <a:chExt cx="5253134" cy="707886"/>
          </a:xfrm>
        </p:grpSpPr>
        <p:sp>
          <p:nvSpPr>
            <p:cNvPr id="16" name="TextBox 15">
              <a:extLst>
                <a:ext uri="{FF2B5EF4-FFF2-40B4-BE49-F238E27FC236}">
                  <a16:creationId xmlns:a16="http://schemas.microsoft.com/office/drawing/2014/main" id="{0A5CAAC2-331F-D3BA-27D2-98A4423E2B96}"/>
                </a:ext>
              </a:extLst>
            </p:cNvPr>
            <p:cNvSpPr txBox="1"/>
            <p:nvPr/>
          </p:nvSpPr>
          <p:spPr>
            <a:xfrm>
              <a:off x="9541988" y="1698915"/>
              <a:ext cx="2111946" cy="707886"/>
            </a:xfrm>
            <a:prstGeom prst="rect">
              <a:avLst/>
            </a:prstGeom>
            <a:solidFill>
              <a:schemeClr val="bg1"/>
            </a:solidFill>
            <a:ln w="28575">
              <a:solidFill>
                <a:schemeClr val="bg1">
                  <a:lumMod val="6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cs typeface="Calibri" panose="020F0502020204030204"/>
                </a:rPr>
                <a:t>Milton Road P&amp;R</a:t>
              </a:r>
            </a:p>
            <a:p>
              <a:pPr algn="ctr"/>
              <a:r>
                <a:rPr lang="en-US" sz="1200" b="1">
                  <a:solidFill>
                    <a:srgbClr val="0070C0"/>
                  </a:solidFill>
                  <a:cs typeface="Calibri" panose="020F0502020204030204"/>
                </a:rPr>
                <a:t>Mar 2019 to Mar 2023</a:t>
              </a:r>
            </a:p>
            <a:p>
              <a:pPr algn="ctr"/>
              <a:endParaRPr lang="en-US" sz="1400" b="1">
                <a:cs typeface="Calibri" panose="020F0502020204030204"/>
              </a:endParaRPr>
            </a:p>
          </p:txBody>
        </p:sp>
        <p:cxnSp>
          <p:nvCxnSpPr>
            <p:cNvPr id="17" name="Connector: Elbow 16">
              <a:extLst>
                <a:ext uri="{FF2B5EF4-FFF2-40B4-BE49-F238E27FC236}">
                  <a16:creationId xmlns:a16="http://schemas.microsoft.com/office/drawing/2014/main" id="{93CDE0EB-972A-AAA5-718C-2ACEAB9EB223}"/>
                </a:ext>
              </a:extLst>
            </p:cNvPr>
            <p:cNvCxnSpPr>
              <a:cxnSpLocks/>
              <a:endCxn id="16" idx="1"/>
            </p:cNvCxnSpPr>
            <p:nvPr/>
          </p:nvCxnSpPr>
          <p:spPr>
            <a:xfrm>
              <a:off x="6400800" y="1786678"/>
              <a:ext cx="3141188" cy="266180"/>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C0CF9330-AFC6-39F7-145B-85823025B8EA}"/>
                </a:ext>
              </a:extLst>
            </p:cNvPr>
            <p:cNvSpPr/>
            <p:nvPr/>
          </p:nvSpPr>
          <p:spPr>
            <a:xfrm>
              <a:off x="10310983" y="2139162"/>
              <a:ext cx="627037" cy="204662"/>
            </a:xfrm>
            <a:prstGeom prst="roundRect">
              <a:avLst/>
            </a:prstGeom>
            <a:solidFill>
              <a:srgbClr val="BDD7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-9%</a:t>
              </a:r>
            </a:p>
          </p:txBody>
        </p:sp>
      </p:grpSp>
      <p:grpSp>
        <p:nvGrpSpPr>
          <p:cNvPr id="31" name="Group 30" descr="Newmarket Road shows a 16% increase from March 2019 to March 2023">
            <a:extLst>
              <a:ext uri="{FF2B5EF4-FFF2-40B4-BE49-F238E27FC236}">
                <a16:creationId xmlns:a16="http://schemas.microsoft.com/office/drawing/2014/main" id="{367C90AD-0C92-FB70-3134-E688BACD898C}"/>
              </a:ext>
            </a:extLst>
          </p:cNvPr>
          <p:cNvGrpSpPr/>
          <p:nvPr/>
        </p:nvGrpSpPr>
        <p:grpSpPr>
          <a:xfrm>
            <a:off x="7309710" y="3429000"/>
            <a:ext cx="4684283" cy="707886"/>
            <a:chOff x="7309710" y="3429000"/>
            <a:chExt cx="4684283" cy="707886"/>
          </a:xfrm>
        </p:grpSpPr>
        <p:sp>
          <p:nvSpPr>
            <p:cNvPr id="19" name="TextBox 18">
              <a:extLst>
                <a:ext uri="{FF2B5EF4-FFF2-40B4-BE49-F238E27FC236}">
                  <a16:creationId xmlns:a16="http://schemas.microsoft.com/office/drawing/2014/main" id="{BD69FDD8-D65E-ED1B-A08A-3954989E1B16}"/>
                </a:ext>
              </a:extLst>
            </p:cNvPr>
            <p:cNvSpPr txBox="1"/>
            <p:nvPr/>
          </p:nvSpPr>
          <p:spPr>
            <a:xfrm>
              <a:off x="9882047" y="3429000"/>
              <a:ext cx="2111946" cy="707886"/>
            </a:xfrm>
            <a:prstGeom prst="rect">
              <a:avLst/>
            </a:prstGeom>
            <a:solidFill>
              <a:schemeClr val="bg1"/>
            </a:solidFill>
            <a:ln w="28575">
              <a:solidFill>
                <a:schemeClr val="bg1">
                  <a:lumMod val="6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cs typeface="Calibri" panose="020F0502020204030204"/>
                </a:rPr>
                <a:t>Newmarket Road P&amp;R</a:t>
              </a:r>
            </a:p>
            <a:p>
              <a:pPr algn="ctr"/>
              <a:r>
                <a:rPr lang="en-US" sz="1200" b="1">
                  <a:solidFill>
                    <a:srgbClr val="0070C0"/>
                  </a:solidFill>
                  <a:cs typeface="Calibri" panose="020F0502020204030204"/>
                </a:rPr>
                <a:t>Mar 2019 to Mar 2023</a:t>
              </a:r>
            </a:p>
            <a:p>
              <a:pPr algn="ctr"/>
              <a:endParaRPr lang="en-US" sz="1400" b="1">
                <a:cs typeface="Calibri" panose="020F0502020204030204"/>
              </a:endParaRPr>
            </a:p>
          </p:txBody>
        </p:sp>
        <p:cxnSp>
          <p:nvCxnSpPr>
            <p:cNvPr id="20" name="Connector: Elbow 19">
              <a:extLst>
                <a:ext uri="{FF2B5EF4-FFF2-40B4-BE49-F238E27FC236}">
                  <a16:creationId xmlns:a16="http://schemas.microsoft.com/office/drawing/2014/main" id="{A88EE906-350A-7208-3246-29311B4E8D22}"/>
                </a:ext>
              </a:extLst>
            </p:cNvPr>
            <p:cNvCxnSpPr>
              <a:cxnSpLocks/>
              <a:endCxn id="19" idx="1"/>
            </p:cNvCxnSpPr>
            <p:nvPr/>
          </p:nvCxnSpPr>
          <p:spPr>
            <a:xfrm>
              <a:off x="7309710" y="3582985"/>
              <a:ext cx="2572337" cy="199958"/>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6E543480-878B-5959-533A-B0D906349F4A}"/>
                </a:ext>
              </a:extLst>
            </p:cNvPr>
            <p:cNvSpPr/>
            <p:nvPr/>
          </p:nvSpPr>
          <p:spPr>
            <a:xfrm>
              <a:off x="10630566" y="3877792"/>
              <a:ext cx="627037" cy="204662"/>
            </a:xfrm>
            <a:prstGeom prst="roundRect">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1"/>
                  </a:solidFill>
                </a:rPr>
                <a:t>+16%</a:t>
              </a:r>
            </a:p>
          </p:txBody>
        </p:sp>
      </p:grpSp>
      <p:grpSp>
        <p:nvGrpSpPr>
          <p:cNvPr id="32" name="Group 31" descr="Babraham Road shows an 11% decrease from March 2019 to March 2023">
            <a:extLst>
              <a:ext uri="{FF2B5EF4-FFF2-40B4-BE49-F238E27FC236}">
                <a16:creationId xmlns:a16="http://schemas.microsoft.com/office/drawing/2014/main" id="{A004D645-31E5-3EE7-6936-A07B1442E474}"/>
              </a:ext>
            </a:extLst>
          </p:cNvPr>
          <p:cNvGrpSpPr/>
          <p:nvPr/>
        </p:nvGrpSpPr>
        <p:grpSpPr>
          <a:xfrm>
            <a:off x="6855649" y="4953967"/>
            <a:ext cx="4897552" cy="929075"/>
            <a:chOff x="6855649" y="4953967"/>
            <a:chExt cx="4897552" cy="929075"/>
          </a:xfrm>
        </p:grpSpPr>
        <p:sp>
          <p:nvSpPr>
            <p:cNvPr id="22" name="TextBox 21">
              <a:extLst>
                <a:ext uri="{FF2B5EF4-FFF2-40B4-BE49-F238E27FC236}">
                  <a16:creationId xmlns:a16="http://schemas.microsoft.com/office/drawing/2014/main" id="{4D1647E1-CBA0-0D93-96D1-A02B247DD94D}"/>
                </a:ext>
              </a:extLst>
            </p:cNvPr>
            <p:cNvSpPr txBox="1"/>
            <p:nvPr/>
          </p:nvSpPr>
          <p:spPr>
            <a:xfrm>
              <a:off x="9641255" y="4953967"/>
              <a:ext cx="2111946" cy="707886"/>
            </a:xfrm>
            <a:prstGeom prst="rect">
              <a:avLst/>
            </a:prstGeom>
            <a:solidFill>
              <a:schemeClr val="bg1"/>
            </a:solidFill>
            <a:ln w="28575">
              <a:solidFill>
                <a:schemeClr val="bg1">
                  <a:lumMod val="6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cs typeface="Calibri" panose="020F0502020204030204"/>
                </a:rPr>
                <a:t>Babraham Road P&amp;R</a:t>
              </a:r>
            </a:p>
            <a:p>
              <a:pPr algn="ctr"/>
              <a:r>
                <a:rPr lang="en-US" sz="1200" b="1">
                  <a:solidFill>
                    <a:srgbClr val="0070C0"/>
                  </a:solidFill>
                  <a:cs typeface="Calibri" panose="020F0502020204030204"/>
                </a:rPr>
                <a:t>Mar 2019 to Mar 2023</a:t>
              </a:r>
            </a:p>
            <a:p>
              <a:pPr algn="ctr"/>
              <a:endParaRPr lang="en-US" sz="1400" b="1">
                <a:cs typeface="Calibri" panose="020F0502020204030204"/>
              </a:endParaRPr>
            </a:p>
          </p:txBody>
        </p:sp>
        <p:cxnSp>
          <p:nvCxnSpPr>
            <p:cNvPr id="23" name="Connector: Elbow 22">
              <a:extLst>
                <a:ext uri="{FF2B5EF4-FFF2-40B4-BE49-F238E27FC236}">
                  <a16:creationId xmlns:a16="http://schemas.microsoft.com/office/drawing/2014/main" id="{4951A17B-FBF2-9387-C477-4DEEB0578F48}"/>
                </a:ext>
              </a:extLst>
            </p:cNvPr>
            <p:cNvCxnSpPr>
              <a:cxnSpLocks/>
              <a:endCxn id="22" idx="1"/>
            </p:cNvCxnSpPr>
            <p:nvPr/>
          </p:nvCxnSpPr>
          <p:spPr>
            <a:xfrm flipV="1">
              <a:off x="6855649" y="5307910"/>
              <a:ext cx="2785606" cy="575132"/>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1B3E8A6C-5E4D-00CD-8E2B-40824D1E5F44}"/>
                </a:ext>
              </a:extLst>
            </p:cNvPr>
            <p:cNvSpPr/>
            <p:nvPr/>
          </p:nvSpPr>
          <p:spPr>
            <a:xfrm>
              <a:off x="10393991" y="5391819"/>
              <a:ext cx="627037" cy="204662"/>
            </a:xfrm>
            <a:prstGeom prst="roundRect">
              <a:avLst/>
            </a:prstGeom>
            <a:solidFill>
              <a:srgbClr val="BDD7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-11%</a:t>
              </a:r>
            </a:p>
          </p:txBody>
        </p:sp>
      </p:gr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46</a:t>
            </a:fld>
            <a:endParaRPr lang="en-GB"/>
          </a:p>
        </p:txBody>
      </p:sp>
    </p:spTree>
    <p:extLst>
      <p:ext uri="{BB962C8B-B14F-4D97-AF65-F5344CB8AC3E}">
        <p14:creationId xmlns:p14="http://schemas.microsoft.com/office/powerpoint/2010/main" val="25985808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a:bodyPr>
          <a:lstStyle/>
          <a:p>
            <a:pPr algn="ctr"/>
            <a:r>
              <a:rPr lang="en-GB" sz="5400" b="1">
                <a:solidFill>
                  <a:schemeClr val="bg1"/>
                </a:solidFill>
                <a:latin typeface="+mn-lt"/>
                <a:cs typeface="Calibri"/>
              </a:rPr>
              <a:t>Micro-mobility</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54092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E-scooters and E-bikes in Cambridge</a:t>
            </a:r>
          </a:p>
        </p:txBody>
      </p:sp>
      <p:sp>
        <p:nvSpPr>
          <p:cNvPr id="10" name="TextBox 9">
            <a:extLst>
              <a:ext uri="{FF2B5EF4-FFF2-40B4-BE49-F238E27FC236}">
                <a16:creationId xmlns:a16="http://schemas.microsoft.com/office/drawing/2014/main" id="{A71BBD86-6CAB-D2E9-F0D6-7F9D01ED4106}"/>
              </a:ext>
            </a:extLst>
          </p:cNvPr>
          <p:cNvSpPr txBox="1"/>
          <p:nvPr/>
        </p:nvSpPr>
        <p:spPr>
          <a:xfrm>
            <a:off x="233680" y="60998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GB" sz="1400">
                <a:latin typeface="Calibri" panose="020F0502020204030204"/>
              </a:rPr>
              <a:t>The number of </a:t>
            </a:r>
            <a:r>
              <a:rPr lang="en-GB" sz="1400" err="1">
                <a:latin typeface="Calibri" panose="020F0502020204030204"/>
              </a:rPr>
              <a:t>Voi</a:t>
            </a:r>
            <a:r>
              <a:rPr lang="en-GB" sz="1400">
                <a:latin typeface="Calibri" panose="020F0502020204030204"/>
              </a:rPr>
              <a:t> journeys has increased month-on-month during 2023. Usage in March 2023 was 6% higher than March 2022. Weekdays see peaks in travel from 8-9am and 5-6pm which could suggest use for travel to/from work. The 26-39 age group sees the highest number of riders.</a:t>
            </a:r>
            <a:endParaRPr lang="en-GB" sz="1400">
              <a:latin typeface="Calibri" panose="020F0502020204030204"/>
              <a:cs typeface="Calibri"/>
            </a:endParaRPr>
          </a:p>
        </p:txBody>
      </p:sp>
      <p:sp>
        <p:nvSpPr>
          <p:cNvPr id="19" name="TextBox 18">
            <a:extLst>
              <a:ext uri="{FF2B5EF4-FFF2-40B4-BE49-F238E27FC236}">
                <a16:creationId xmlns:a16="http://schemas.microsoft.com/office/drawing/2014/main" id="{00E152D4-6F8D-4064-67AD-C64307B2ADF6}"/>
              </a:ext>
            </a:extLst>
          </p:cNvPr>
          <p:cNvSpPr txBox="1"/>
          <p:nvPr/>
        </p:nvSpPr>
        <p:spPr>
          <a:xfrm>
            <a:off x="309107" y="1247911"/>
            <a:ext cx="6273149" cy="461665"/>
          </a:xfrm>
          <a:prstGeom prst="rect">
            <a:avLst/>
          </a:prstGeom>
          <a:noFill/>
          <a:ln>
            <a:solidFill>
              <a:schemeClr val="tx1"/>
            </a:solidFill>
          </a:ln>
        </p:spPr>
        <p:txBody>
          <a:bodyPr wrap="square" rtlCol="0">
            <a:spAutoFit/>
          </a:bodyPr>
          <a:lstStyle/>
          <a:p>
            <a:pPr algn="ctr"/>
            <a:r>
              <a:rPr lang="en-GB" sz="1200" err="1"/>
              <a:t>Voi</a:t>
            </a:r>
            <a:r>
              <a:rPr lang="en-GB" sz="1200"/>
              <a:t> have operated an electric bike (e-bike) and electric scooter (e-scooter) trial scheme in Cambridge City since October 2020.</a:t>
            </a:r>
          </a:p>
        </p:txBody>
      </p:sp>
      <p:grpSp>
        <p:nvGrpSpPr>
          <p:cNvPr id="16" name="Group 15" descr="A combination chart with vertical bars showing distance travelled on Voi e-scooters and e-bikes, and a line showing the number of monthly rides between August 2022 and March 2023.&#10;Rides and distances dipped over the winter but have increased since the start of 2023.">
            <a:extLst>
              <a:ext uri="{FF2B5EF4-FFF2-40B4-BE49-F238E27FC236}">
                <a16:creationId xmlns:a16="http://schemas.microsoft.com/office/drawing/2014/main" id="{3EC80454-339B-2DC0-B60B-8584DC86FFE7}"/>
              </a:ext>
            </a:extLst>
          </p:cNvPr>
          <p:cNvGrpSpPr/>
          <p:nvPr/>
        </p:nvGrpSpPr>
        <p:grpSpPr>
          <a:xfrm>
            <a:off x="273149" y="1765128"/>
            <a:ext cx="6273149" cy="3553167"/>
            <a:chOff x="136755" y="1175650"/>
            <a:chExt cx="6424401" cy="3487428"/>
          </a:xfrm>
        </p:grpSpPr>
        <p:pic>
          <p:nvPicPr>
            <p:cNvPr id="17" name="Picture 16" descr="Chart, bar chart&#10;&#10;Description automatically generated">
              <a:extLst>
                <a:ext uri="{FF2B5EF4-FFF2-40B4-BE49-F238E27FC236}">
                  <a16:creationId xmlns:a16="http://schemas.microsoft.com/office/drawing/2014/main" id="{E5935B5A-0D01-FA94-66A7-85327344C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755" y="1258778"/>
              <a:ext cx="6424401" cy="3404300"/>
            </a:xfrm>
            <a:prstGeom prst="rect">
              <a:avLst/>
            </a:prstGeom>
          </p:spPr>
        </p:pic>
        <p:pic>
          <p:nvPicPr>
            <p:cNvPr id="18" name="Picture 17">
              <a:extLst>
                <a:ext uri="{FF2B5EF4-FFF2-40B4-BE49-F238E27FC236}">
                  <a16:creationId xmlns:a16="http://schemas.microsoft.com/office/drawing/2014/main" id="{582B4718-B19C-489E-BBB1-3339BBBB8B42}"/>
                </a:ext>
              </a:extLst>
            </p:cNvPr>
            <p:cNvPicPr>
              <a:picLocks noChangeAspect="1"/>
            </p:cNvPicPr>
            <p:nvPr/>
          </p:nvPicPr>
          <p:blipFill>
            <a:blip r:embed="rId4"/>
            <a:stretch>
              <a:fillRect/>
            </a:stretch>
          </p:blipFill>
          <p:spPr>
            <a:xfrm>
              <a:off x="168288" y="1175650"/>
              <a:ext cx="2027228" cy="442851"/>
            </a:xfrm>
            <a:prstGeom prst="rect">
              <a:avLst/>
            </a:prstGeom>
          </p:spPr>
        </p:pic>
      </p:grpSp>
      <p:sp>
        <p:nvSpPr>
          <p:cNvPr id="2" name="TextBox 1">
            <a:extLst>
              <a:ext uri="{FF2B5EF4-FFF2-40B4-BE49-F238E27FC236}">
                <a16:creationId xmlns:a16="http://schemas.microsoft.com/office/drawing/2014/main" id="{326CCA7D-C7AD-9822-D0B4-CC19424533E4}"/>
              </a:ext>
            </a:extLst>
          </p:cNvPr>
          <p:cNvSpPr txBox="1"/>
          <p:nvPr/>
        </p:nvSpPr>
        <p:spPr>
          <a:xfrm>
            <a:off x="404857" y="5519192"/>
            <a:ext cx="6009731" cy="338554"/>
          </a:xfrm>
          <a:prstGeom prst="rect">
            <a:avLst/>
          </a:prstGeom>
          <a:solidFill>
            <a:srgbClr val="FFFFFF"/>
          </a:solidFill>
          <a:ln w="28575">
            <a:solidFill>
              <a:srgbClr val="EF8C8C"/>
            </a:solidFill>
          </a:ln>
        </p:spPr>
        <p:txBody>
          <a:bodyPr wrap="square" rtlCol="0">
            <a:spAutoFit/>
          </a:bodyPr>
          <a:lstStyle/>
          <a:p>
            <a:pPr algn="ctr"/>
            <a:r>
              <a:rPr lang="en-GB" sz="1600" b="1"/>
              <a:t>March 2023 key statistics</a:t>
            </a:r>
          </a:p>
        </p:txBody>
      </p:sp>
      <p:grpSp>
        <p:nvGrpSpPr>
          <p:cNvPr id="28" name="Group 27" descr="Total rides: 89,751&#10;which is a 442 percent increase from March 2021&#10;and a 6 percent increase from March 2022">
            <a:extLst>
              <a:ext uri="{FF2B5EF4-FFF2-40B4-BE49-F238E27FC236}">
                <a16:creationId xmlns:a16="http://schemas.microsoft.com/office/drawing/2014/main" id="{AF97F1F8-8DD8-E55B-1C42-5353647858C8}"/>
              </a:ext>
            </a:extLst>
          </p:cNvPr>
          <p:cNvGrpSpPr/>
          <p:nvPr/>
        </p:nvGrpSpPr>
        <p:grpSpPr>
          <a:xfrm>
            <a:off x="408137" y="5893073"/>
            <a:ext cx="2321248" cy="767690"/>
            <a:chOff x="425974" y="5965547"/>
            <a:chExt cx="2321248" cy="767690"/>
          </a:xfrm>
        </p:grpSpPr>
        <p:sp>
          <p:nvSpPr>
            <p:cNvPr id="5" name="TextBox 4">
              <a:extLst>
                <a:ext uri="{FF2B5EF4-FFF2-40B4-BE49-F238E27FC236}">
                  <a16:creationId xmlns:a16="http://schemas.microsoft.com/office/drawing/2014/main" id="{476F1137-1E5C-1B07-D6A5-3F690DB46C0E}"/>
                </a:ext>
              </a:extLst>
            </p:cNvPr>
            <p:cNvSpPr txBox="1"/>
            <p:nvPr/>
          </p:nvSpPr>
          <p:spPr>
            <a:xfrm>
              <a:off x="473258" y="5994232"/>
              <a:ext cx="899031" cy="738664"/>
            </a:xfrm>
            <a:prstGeom prst="rect">
              <a:avLst/>
            </a:prstGeom>
            <a:solidFill>
              <a:srgbClr val="FFFFFF"/>
            </a:solidFill>
            <a:ln w="19050">
              <a:noFill/>
            </a:ln>
          </p:spPr>
          <p:txBody>
            <a:bodyPr wrap="square" rtlCol="0">
              <a:spAutoFit/>
            </a:bodyPr>
            <a:lstStyle/>
            <a:p>
              <a:pPr algn="ctr"/>
              <a:r>
                <a:rPr lang="en-GB" sz="1400" b="1"/>
                <a:t>Total </a:t>
              </a:r>
            </a:p>
            <a:p>
              <a:pPr algn="ctr"/>
              <a:r>
                <a:rPr lang="en-GB" sz="1400" b="1"/>
                <a:t>journeys:</a:t>
              </a:r>
            </a:p>
            <a:p>
              <a:pPr algn="ctr"/>
              <a:r>
                <a:rPr lang="en-GB" sz="1400"/>
                <a:t>89,751</a:t>
              </a:r>
            </a:p>
          </p:txBody>
        </p:sp>
        <p:grpSp>
          <p:nvGrpSpPr>
            <p:cNvPr id="27" name="Group 26">
              <a:extLst>
                <a:ext uri="{FF2B5EF4-FFF2-40B4-BE49-F238E27FC236}">
                  <a16:creationId xmlns:a16="http://schemas.microsoft.com/office/drawing/2014/main" id="{87DCBF83-9474-E45A-DF52-144761E01C3F}"/>
                </a:ext>
              </a:extLst>
            </p:cNvPr>
            <p:cNvGrpSpPr/>
            <p:nvPr/>
          </p:nvGrpSpPr>
          <p:grpSpPr>
            <a:xfrm>
              <a:off x="425974" y="5965547"/>
              <a:ext cx="2321248" cy="767690"/>
              <a:chOff x="408137" y="5854294"/>
              <a:chExt cx="2321248" cy="767690"/>
            </a:xfrm>
          </p:grpSpPr>
          <p:sp>
            <p:nvSpPr>
              <p:cNvPr id="23" name="TextBox 22">
                <a:extLst>
                  <a:ext uri="{FF2B5EF4-FFF2-40B4-BE49-F238E27FC236}">
                    <a16:creationId xmlns:a16="http://schemas.microsoft.com/office/drawing/2014/main" id="{C0847B61-3B7B-D785-1195-9943881F19BA}"/>
                  </a:ext>
                </a:extLst>
              </p:cNvPr>
              <p:cNvSpPr txBox="1"/>
              <p:nvPr/>
            </p:nvSpPr>
            <p:spPr>
              <a:xfrm>
                <a:off x="1354453" y="5854294"/>
                <a:ext cx="1338742" cy="438582"/>
              </a:xfrm>
              <a:prstGeom prst="rect">
                <a:avLst/>
              </a:prstGeom>
              <a:noFill/>
              <a:ln w="19050">
                <a:noFill/>
              </a:ln>
            </p:spPr>
            <p:txBody>
              <a:bodyPr wrap="square" rtlCol="0">
                <a:spAutoFit/>
              </a:bodyPr>
              <a:lstStyle/>
              <a:p>
                <a:pPr algn="ctr"/>
                <a:r>
                  <a:rPr lang="en-GB" sz="1200" b="1"/>
                  <a:t>+442% </a:t>
                </a:r>
              </a:p>
              <a:p>
                <a:pPr algn="ctr"/>
                <a:r>
                  <a:rPr lang="en-GB" sz="1050"/>
                  <a:t>from Mar 2021</a:t>
                </a:r>
              </a:p>
            </p:txBody>
          </p:sp>
          <p:sp>
            <p:nvSpPr>
              <p:cNvPr id="24" name="TextBox 23">
                <a:extLst>
                  <a:ext uri="{FF2B5EF4-FFF2-40B4-BE49-F238E27FC236}">
                    <a16:creationId xmlns:a16="http://schemas.microsoft.com/office/drawing/2014/main" id="{ACF8411F-9B6F-DD37-9F5C-50839A0D7E97}"/>
                  </a:ext>
                </a:extLst>
              </p:cNvPr>
              <p:cNvSpPr txBox="1"/>
              <p:nvPr/>
            </p:nvSpPr>
            <p:spPr>
              <a:xfrm>
                <a:off x="1354451" y="6183402"/>
                <a:ext cx="1338744" cy="438582"/>
              </a:xfrm>
              <a:prstGeom prst="rect">
                <a:avLst/>
              </a:prstGeom>
              <a:noFill/>
              <a:ln w="19050">
                <a:noFill/>
              </a:ln>
            </p:spPr>
            <p:txBody>
              <a:bodyPr wrap="square" rtlCol="0">
                <a:spAutoFit/>
              </a:bodyPr>
              <a:lstStyle/>
              <a:p>
                <a:pPr algn="ctr"/>
                <a:r>
                  <a:rPr lang="en-GB" sz="1200" b="1"/>
                  <a:t>+6%</a:t>
                </a:r>
              </a:p>
              <a:p>
                <a:pPr algn="ctr"/>
                <a:r>
                  <a:rPr lang="en-GB" sz="1050"/>
                  <a:t>from Mar 2022</a:t>
                </a:r>
              </a:p>
            </p:txBody>
          </p:sp>
          <p:sp>
            <p:nvSpPr>
              <p:cNvPr id="26" name="Rectangle 25">
                <a:extLst>
                  <a:ext uri="{FF2B5EF4-FFF2-40B4-BE49-F238E27FC236}">
                    <a16:creationId xmlns:a16="http://schemas.microsoft.com/office/drawing/2014/main" id="{46516918-0EEF-27AC-FDC0-E13B65AF0CDC}"/>
                  </a:ext>
                </a:extLst>
              </p:cNvPr>
              <p:cNvSpPr/>
              <p:nvPr/>
            </p:nvSpPr>
            <p:spPr>
              <a:xfrm>
                <a:off x="408137" y="5872444"/>
                <a:ext cx="2321248" cy="743539"/>
              </a:xfrm>
              <a:prstGeom prst="rect">
                <a:avLst/>
              </a:prstGeom>
              <a:noFill/>
              <a:ln w="19050">
                <a:solidFill>
                  <a:srgbClr val="EF8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6" name="TextBox 5">
            <a:extLst>
              <a:ext uri="{FF2B5EF4-FFF2-40B4-BE49-F238E27FC236}">
                <a16:creationId xmlns:a16="http://schemas.microsoft.com/office/drawing/2014/main" id="{2BF4BE78-5ED1-0D64-7ED5-8E2D80F3853C}"/>
              </a:ext>
            </a:extLst>
          </p:cNvPr>
          <p:cNvSpPr txBox="1"/>
          <p:nvPr/>
        </p:nvSpPr>
        <p:spPr>
          <a:xfrm>
            <a:off x="2768655" y="5911356"/>
            <a:ext cx="1183937" cy="738664"/>
          </a:xfrm>
          <a:prstGeom prst="rect">
            <a:avLst/>
          </a:prstGeom>
          <a:solidFill>
            <a:srgbClr val="FFFFFF"/>
          </a:solidFill>
          <a:ln w="19050">
            <a:solidFill>
              <a:srgbClr val="EF8C8C"/>
            </a:solidFill>
          </a:ln>
        </p:spPr>
        <p:txBody>
          <a:bodyPr wrap="square" rtlCol="0">
            <a:spAutoFit/>
          </a:bodyPr>
          <a:lstStyle/>
          <a:p>
            <a:pPr algn="ctr"/>
            <a:r>
              <a:rPr lang="en-GB" sz="1400" b="1"/>
              <a:t>Total distance:</a:t>
            </a:r>
          </a:p>
          <a:p>
            <a:pPr algn="ctr"/>
            <a:r>
              <a:rPr lang="en-GB" sz="1400"/>
              <a:t>204,410 km</a:t>
            </a:r>
          </a:p>
        </p:txBody>
      </p:sp>
      <p:sp>
        <p:nvSpPr>
          <p:cNvPr id="7" name="TextBox 6">
            <a:extLst>
              <a:ext uri="{FF2B5EF4-FFF2-40B4-BE49-F238E27FC236}">
                <a16:creationId xmlns:a16="http://schemas.microsoft.com/office/drawing/2014/main" id="{F8A42AE4-DACF-41B3-039F-5D8A9275E454}"/>
              </a:ext>
            </a:extLst>
          </p:cNvPr>
          <p:cNvSpPr txBox="1"/>
          <p:nvPr/>
        </p:nvSpPr>
        <p:spPr>
          <a:xfrm>
            <a:off x="4008957" y="5911356"/>
            <a:ext cx="1183937" cy="738664"/>
          </a:xfrm>
          <a:prstGeom prst="rect">
            <a:avLst/>
          </a:prstGeom>
          <a:solidFill>
            <a:srgbClr val="FFFFFF"/>
          </a:solidFill>
          <a:ln w="19050">
            <a:solidFill>
              <a:srgbClr val="EF8C8C"/>
            </a:solidFill>
          </a:ln>
        </p:spPr>
        <p:txBody>
          <a:bodyPr wrap="square" rtlCol="0">
            <a:spAutoFit/>
          </a:bodyPr>
          <a:lstStyle/>
          <a:p>
            <a:pPr algn="ctr"/>
            <a:r>
              <a:rPr lang="en-GB" sz="1400" b="1"/>
              <a:t>Returning users:</a:t>
            </a:r>
          </a:p>
          <a:p>
            <a:pPr algn="ctr"/>
            <a:r>
              <a:rPr lang="en-GB" sz="1400"/>
              <a:t>15,419</a:t>
            </a:r>
          </a:p>
        </p:txBody>
      </p:sp>
      <p:sp>
        <p:nvSpPr>
          <p:cNvPr id="8" name="TextBox 7">
            <a:extLst>
              <a:ext uri="{FF2B5EF4-FFF2-40B4-BE49-F238E27FC236}">
                <a16:creationId xmlns:a16="http://schemas.microsoft.com/office/drawing/2014/main" id="{C32F0D40-931A-8754-048B-8227EED542AE}"/>
              </a:ext>
            </a:extLst>
          </p:cNvPr>
          <p:cNvSpPr txBox="1"/>
          <p:nvPr/>
        </p:nvSpPr>
        <p:spPr>
          <a:xfrm>
            <a:off x="5233842" y="5912953"/>
            <a:ext cx="1183937" cy="738664"/>
          </a:xfrm>
          <a:prstGeom prst="rect">
            <a:avLst/>
          </a:prstGeom>
          <a:solidFill>
            <a:srgbClr val="FFFFFF"/>
          </a:solidFill>
          <a:ln w="19050">
            <a:solidFill>
              <a:srgbClr val="EF8C8C"/>
            </a:solidFill>
          </a:ln>
        </p:spPr>
        <p:txBody>
          <a:bodyPr wrap="square" rtlCol="0">
            <a:spAutoFit/>
          </a:bodyPr>
          <a:lstStyle/>
          <a:p>
            <a:pPr algn="ctr"/>
            <a:r>
              <a:rPr lang="en-GB" sz="1400" b="1"/>
              <a:t>New </a:t>
            </a:r>
          </a:p>
          <a:p>
            <a:pPr algn="ctr"/>
            <a:r>
              <a:rPr lang="en-GB" sz="1400" b="1"/>
              <a:t>users:</a:t>
            </a:r>
          </a:p>
          <a:p>
            <a:pPr algn="ctr"/>
            <a:r>
              <a:rPr lang="en-GB" sz="1400"/>
              <a:t>2,580</a:t>
            </a:r>
          </a:p>
        </p:txBody>
      </p:sp>
      <p:grpSp>
        <p:nvGrpSpPr>
          <p:cNvPr id="20" name="Group 19" descr="A line chart showing ride distribution by hour of day split into two lines for weekdays and weekends. Weekdays see distinctive peaks at 8am and 5pm. The weekends see a more evenly distributed volume of riders across the afternoon, with a less distinctive peak at 4pm.">
            <a:extLst>
              <a:ext uri="{FF2B5EF4-FFF2-40B4-BE49-F238E27FC236}">
                <a16:creationId xmlns:a16="http://schemas.microsoft.com/office/drawing/2014/main" id="{900AA2EC-2E25-7205-38D8-8201245504BE}"/>
              </a:ext>
            </a:extLst>
          </p:cNvPr>
          <p:cNvGrpSpPr/>
          <p:nvPr/>
        </p:nvGrpSpPr>
        <p:grpSpPr>
          <a:xfrm>
            <a:off x="6839365" y="1179210"/>
            <a:ext cx="5079486" cy="2786398"/>
            <a:chOff x="6822334" y="1168727"/>
            <a:chExt cx="4913597" cy="2719824"/>
          </a:xfrm>
        </p:grpSpPr>
        <p:pic>
          <p:nvPicPr>
            <p:cNvPr id="21" name="Picture 20" descr="Chart, line chart&#10;&#10;Description automatically generated">
              <a:extLst>
                <a:ext uri="{FF2B5EF4-FFF2-40B4-BE49-F238E27FC236}">
                  <a16:creationId xmlns:a16="http://schemas.microsoft.com/office/drawing/2014/main" id="{24B1142B-7138-F3A7-0E3D-6D9F10F205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2334" y="1256653"/>
              <a:ext cx="4913597" cy="2631898"/>
            </a:xfrm>
            <a:prstGeom prst="rect">
              <a:avLst/>
            </a:prstGeom>
          </p:spPr>
        </p:pic>
        <p:pic>
          <p:nvPicPr>
            <p:cNvPr id="22" name="Picture 21" descr="Text&#10;&#10;Description automatically generated with medium confidence">
              <a:extLst>
                <a:ext uri="{FF2B5EF4-FFF2-40B4-BE49-F238E27FC236}">
                  <a16:creationId xmlns:a16="http://schemas.microsoft.com/office/drawing/2014/main" id="{1FCF520E-33E3-3742-F701-D5606BCA30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5674" y="1168727"/>
              <a:ext cx="1953943" cy="356558"/>
            </a:xfrm>
            <a:prstGeom prst="rect">
              <a:avLst/>
            </a:prstGeom>
          </p:spPr>
        </p:pic>
      </p:grpSp>
      <p:grpSp>
        <p:nvGrpSpPr>
          <p:cNvPr id="9" name="Group 8" descr="A line chart showing usage split by age group from August 2022 to March 2023. The 26-39 age group consistently sees the highest number of riders per month. 18-21 and 22-25 age groups see the next highest number of riders.">
            <a:extLst>
              <a:ext uri="{FF2B5EF4-FFF2-40B4-BE49-F238E27FC236}">
                <a16:creationId xmlns:a16="http://schemas.microsoft.com/office/drawing/2014/main" id="{12E9DE75-1087-D8CE-0036-533FB6AAB91A}"/>
              </a:ext>
            </a:extLst>
          </p:cNvPr>
          <p:cNvGrpSpPr/>
          <p:nvPr/>
        </p:nvGrpSpPr>
        <p:grpSpPr>
          <a:xfrm>
            <a:off x="6839365" y="3965608"/>
            <a:ext cx="4980458" cy="2797855"/>
            <a:chOff x="6900041" y="3891593"/>
            <a:chExt cx="4913596" cy="2733611"/>
          </a:xfrm>
        </p:grpSpPr>
        <p:pic>
          <p:nvPicPr>
            <p:cNvPr id="12" name="Picture 11" descr="Chart, line chart&#10;&#10;Description automatically generated">
              <a:extLst>
                <a:ext uri="{FF2B5EF4-FFF2-40B4-BE49-F238E27FC236}">
                  <a16:creationId xmlns:a16="http://schemas.microsoft.com/office/drawing/2014/main" id="{2A708667-7D7B-6909-6BA9-6E698754D9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00041" y="4110502"/>
              <a:ext cx="4913596" cy="2514702"/>
            </a:xfrm>
            <a:prstGeom prst="rect">
              <a:avLst/>
            </a:prstGeom>
          </p:spPr>
        </p:pic>
        <p:pic>
          <p:nvPicPr>
            <p:cNvPr id="15" name="Picture 14">
              <a:extLst>
                <a:ext uri="{FF2B5EF4-FFF2-40B4-BE49-F238E27FC236}">
                  <a16:creationId xmlns:a16="http://schemas.microsoft.com/office/drawing/2014/main" id="{06C7EFA7-C0EF-C080-9FEA-5E1C622127B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06390" y="3891593"/>
              <a:ext cx="3588950" cy="345168"/>
            </a:xfrm>
            <a:prstGeom prst="rect">
              <a:avLst/>
            </a:prstGeom>
          </p:spPr>
        </p:pic>
      </p:gr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48</a:t>
            </a:fld>
            <a:endParaRPr lang="en-GB"/>
          </a:p>
        </p:txBody>
      </p:sp>
    </p:spTree>
    <p:extLst>
      <p:ext uri="{BB962C8B-B14F-4D97-AF65-F5344CB8AC3E}">
        <p14:creationId xmlns:p14="http://schemas.microsoft.com/office/powerpoint/2010/main" val="8011142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a:bodyPr>
          <a:lstStyle/>
          <a:p>
            <a:pPr algn="ctr"/>
            <a:r>
              <a:rPr lang="en-GB" sz="5400" b="1">
                <a:solidFill>
                  <a:schemeClr val="bg1"/>
                </a:solidFill>
                <a:latin typeface="+mn-lt"/>
                <a:cs typeface="Calibri"/>
              </a:rPr>
              <a:t>Air Quality</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2585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a:bodyPr>
          <a:lstStyle/>
          <a:p>
            <a:pPr algn="ctr"/>
            <a:r>
              <a:rPr lang="en-GB" sz="5400" b="1">
                <a:solidFill>
                  <a:schemeClr val="bg1"/>
                </a:solidFill>
                <a:latin typeface="+mn-lt"/>
                <a:cs typeface="Calibri"/>
              </a:rPr>
              <a:t>Overview</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1990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Air Quality Monitoring Locations</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50</a:t>
            </a:fld>
            <a:endParaRPr lang="en-GB"/>
          </a:p>
        </p:txBody>
      </p:sp>
      <p:sp>
        <p:nvSpPr>
          <p:cNvPr id="5" name="TextBox 4">
            <a:extLst>
              <a:ext uri="{FF2B5EF4-FFF2-40B4-BE49-F238E27FC236}">
                <a16:creationId xmlns:a16="http://schemas.microsoft.com/office/drawing/2014/main" id="{1813DFE0-83DF-1728-8A56-31532BDADC0A}"/>
              </a:ext>
            </a:extLst>
          </p:cNvPr>
          <p:cNvSpPr txBox="1"/>
          <p:nvPr/>
        </p:nvSpPr>
        <p:spPr>
          <a:xfrm>
            <a:off x="504355" y="780066"/>
            <a:ext cx="6517931" cy="307777"/>
          </a:xfrm>
          <a:prstGeom prst="rect">
            <a:avLst/>
          </a:prstGeom>
          <a:solidFill>
            <a:schemeClr val="bg1"/>
          </a:solidFill>
          <a:ln>
            <a:solidFill>
              <a:schemeClr val="tx1"/>
            </a:solidFill>
          </a:ln>
        </p:spPr>
        <p:txBody>
          <a:bodyPr wrap="square" rtlCol="0">
            <a:spAutoFit/>
          </a:bodyPr>
          <a:lstStyle/>
          <a:p>
            <a:pPr algn="ctr"/>
            <a:r>
              <a:rPr lang="en-GB" sz="1400" b="1"/>
              <a:t>Continuous Air Quality Monitoring Sites, Cambridge</a:t>
            </a:r>
          </a:p>
        </p:txBody>
      </p:sp>
      <p:pic>
        <p:nvPicPr>
          <p:cNvPr id="2" name="Picture 1" descr="A map showing the locations of the continuous air quality monitors in central Cambridge.">
            <a:extLst>
              <a:ext uri="{FF2B5EF4-FFF2-40B4-BE49-F238E27FC236}">
                <a16:creationId xmlns:a16="http://schemas.microsoft.com/office/drawing/2014/main" id="{F6801ADD-9785-5DE1-ABD9-1EC8B4E375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622" y="1087843"/>
            <a:ext cx="6496665" cy="5279923"/>
          </a:xfrm>
          <a:prstGeom prst="rect">
            <a:avLst/>
          </a:prstGeom>
          <a:ln w="9525">
            <a:solidFill>
              <a:schemeClr val="tx1"/>
            </a:solidFill>
          </a:ln>
        </p:spPr>
      </p:pic>
      <p:sp>
        <p:nvSpPr>
          <p:cNvPr id="4" name="TextBox 3">
            <a:extLst>
              <a:ext uri="{FF2B5EF4-FFF2-40B4-BE49-F238E27FC236}">
                <a16:creationId xmlns:a16="http://schemas.microsoft.com/office/drawing/2014/main" id="{22DD90C9-3928-1A6C-6749-E6711C02BA34}"/>
              </a:ext>
              <a:ext uri="{C183D7F6-B498-43B3-948B-1728B52AA6E4}">
                <adec:decorative xmlns:adec="http://schemas.microsoft.com/office/drawing/2017/decorative" val="1"/>
              </a:ext>
            </a:extLst>
          </p:cNvPr>
          <p:cNvSpPr txBox="1"/>
          <p:nvPr/>
        </p:nvSpPr>
        <p:spPr>
          <a:xfrm>
            <a:off x="504356" y="6099481"/>
            <a:ext cx="2154621" cy="276999"/>
          </a:xfrm>
          <a:prstGeom prst="rect">
            <a:avLst/>
          </a:prstGeom>
          <a:solidFill>
            <a:schemeClr val="bg1"/>
          </a:solidFill>
          <a:ln>
            <a:solidFill>
              <a:schemeClr val="tx1"/>
            </a:solidFill>
          </a:ln>
        </p:spPr>
        <p:txBody>
          <a:bodyPr wrap="square" rtlCol="0">
            <a:spAutoFit/>
          </a:bodyPr>
          <a:lstStyle/>
          <a:p>
            <a:r>
              <a:rPr lang="en-GB" sz="1200"/>
              <a:t>© OpenStreetMap Contributors</a:t>
            </a:r>
          </a:p>
        </p:txBody>
      </p:sp>
      <p:sp>
        <p:nvSpPr>
          <p:cNvPr id="6" name="Rectangle 5">
            <a:extLst>
              <a:ext uri="{FF2B5EF4-FFF2-40B4-BE49-F238E27FC236}">
                <a16:creationId xmlns:a16="http://schemas.microsoft.com/office/drawing/2014/main" id="{C9B6F9C2-CE5A-8671-2DA6-0D127EC10D40}"/>
              </a:ext>
              <a:ext uri="{C183D7F6-B498-43B3-948B-1728B52AA6E4}">
                <adec:decorative xmlns:adec="http://schemas.microsoft.com/office/drawing/2017/decorative" val="1"/>
              </a:ext>
            </a:extLst>
          </p:cNvPr>
          <p:cNvSpPr/>
          <p:nvPr/>
        </p:nvSpPr>
        <p:spPr>
          <a:xfrm>
            <a:off x="3019647" y="4933507"/>
            <a:ext cx="1265274" cy="3077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Table 7">
            <a:extLst>
              <a:ext uri="{FF2B5EF4-FFF2-40B4-BE49-F238E27FC236}">
                <a16:creationId xmlns:a16="http://schemas.microsoft.com/office/drawing/2014/main" id="{2C7E2628-4020-71D3-05EF-A8330B5301BF}"/>
              </a:ext>
            </a:extLst>
          </p:cNvPr>
          <p:cNvGraphicFramePr>
            <a:graphicFrameLocks noGrp="1"/>
          </p:cNvGraphicFramePr>
          <p:nvPr>
            <p:extLst>
              <p:ext uri="{D42A27DB-BD31-4B8C-83A1-F6EECF244321}">
                <p14:modId xmlns:p14="http://schemas.microsoft.com/office/powerpoint/2010/main" val="1724064332"/>
              </p:ext>
            </p:extLst>
          </p:nvPr>
        </p:nvGraphicFramePr>
        <p:xfrm>
          <a:off x="7267690" y="785558"/>
          <a:ext cx="4655276" cy="3307080"/>
        </p:xfrm>
        <a:graphic>
          <a:graphicData uri="http://schemas.openxmlformats.org/drawingml/2006/table">
            <a:tbl>
              <a:tblPr firstRow="1" bandRow="1">
                <a:tableStyleId>{5C22544A-7EE6-4342-B048-85BDC9FD1C3A}</a:tableStyleId>
              </a:tblPr>
              <a:tblGrid>
                <a:gridCol w="1598391">
                  <a:extLst>
                    <a:ext uri="{9D8B030D-6E8A-4147-A177-3AD203B41FA5}">
                      <a16:colId xmlns:a16="http://schemas.microsoft.com/office/drawing/2014/main" val="1427395462"/>
                    </a:ext>
                  </a:extLst>
                </a:gridCol>
                <a:gridCol w="3056885">
                  <a:extLst>
                    <a:ext uri="{9D8B030D-6E8A-4147-A177-3AD203B41FA5}">
                      <a16:colId xmlns:a16="http://schemas.microsoft.com/office/drawing/2014/main" val="2842680294"/>
                    </a:ext>
                  </a:extLst>
                </a:gridCol>
              </a:tblGrid>
              <a:tr h="370840">
                <a:tc>
                  <a:txBody>
                    <a:bodyPr/>
                    <a:lstStyle/>
                    <a:p>
                      <a:r>
                        <a:rPr lang="en-GB" sz="1400">
                          <a:solidFill>
                            <a:schemeClr val="tx1"/>
                          </a:solidFill>
                        </a:rPr>
                        <a:t>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GB" sz="1400">
                          <a:solidFill>
                            <a:schemeClr val="tx1"/>
                          </a:solidFill>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79246401"/>
                  </a:ext>
                </a:extLst>
              </a:tr>
              <a:tr h="370840">
                <a:tc>
                  <a:txBody>
                    <a:bodyPr/>
                    <a:lstStyle/>
                    <a:p>
                      <a:r>
                        <a:rPr lang="en-GB" sz="1400"/>
                        <a:t>Montague Road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t>Close to the junction with Elizabeth Way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6078876"/>
                  </a:ext>
                </a:extLst>
              </a:tr>
              <a:tr h="370840">
                <a:tc>
                  <a:txBody>
                    <a:bodyPr/>
                    <a:lstStyle/>
                    <a:p>
                      <a:r>
                        <a:rPr lang="en-GB" sz="1400"/>
                        <a:t>Newmarket Road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t>Close to Cambridge Retail park on Newmarket Road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4615384"/>
                  </a:ext>
                </a:extLst>
              </a:tr>
              <a:tr h="370840">
                <a:tc>
                  <a:txBody>
                    <a:bodyPr/>
                    <a:lstStyle/>
                    <a:p>
                      <a:r>
                        <a:rPr lang="en-GB" sz="1400"/>
                        <a:t>Parker Street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t>Close to the bus station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4560056"/>
                  </a:ext>
                </a:extLst>
              </a:tr>
              <a:tr h="370840">
                <a:tc>
                  <a:txBody>
                    <a:bodyPr/>
                    <a:lstStyle/>
                    <a:p>
                      <a:r>
                        <a:rPr lang="en-GB" sz="1400"/>
                        <a:t>Regent Street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t>To the West of Parker’s Piece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6774568"/>
                  </a:ext>
                </a:extLst>
              </a:tr>
              <a:tr h="370840">
                <a:tc>
                  <a:txBody>
                    <a:bodyPr/>
                    <a:lstStyle/>
                    <a:p>
                      <a:r>
                        <a:rPr lang="en-GB" sz="1400">
                          <a:solidFill>
                            <a:schemeClr val="tx1"/>
                          </a:solidFill>
                        </a:rPr>
                        <a:t>Gonville Place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chemeClr val="tx1"/>
                          </a:solidFill>
                        </a:rPr>
                        <a:t>Near Hill’s Road, South of Parker’s Piece. </a:t>
                      </a:r>
                    </a:p>
                    <a:p>
                      <a:r>
                        <a:rPr lang="en-GB" sz="1400" b="0">
                          <a:solidFill>
                            <a:srgbClr val="FF0000"/>
                          </a:solidFill>
                        </a:rPr>
                        <a:t>This sensor was removed in April 2022 so data is no longer available for this site.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7346836"/>
                  </a:ext>
                </a:extLst>
              </a:tr>
            </a:tbl>
          </a:graphicData>
        </a:graphic>
      </p:graphicFrame>
      <p:sp>
        <p:nvSpPr>
          <p:cNvPr id="8" name="Rectangle 7">
            <a:extLst>
              <a:ext uri="{FF2B5EF4-FFF2-40B4-BE49-F238E27FC236}">
                <a16:creationId xmlns:a16="http://schemas.microsoft.com/office/drawing/2014/main" id="{172CEE1E-2035-E211-72E2-86BE29C25F41}"/>
              </a:ext>
            </a:extLst>
          </p:cNvPr>
          <p:cNvSpPr/>
          <p:nvPr/>
        </p:nvSpPr>
        <p:spPr>
          <a:xfrm>
            <a:off x="7870885" y="4442242"/>
            <a:ext cx="3594882" cy="1701029"/>
          </a:xfrm>
          <a:prstGeom prst="rect">
            <a:avLst/>
          </a:prstGeom>
          <a:solidFill>
            <a:schemeClr val="accent4">
              <a:lumMod val="20000"/>
              <a:lumOff val="80000"/>
            </a:schemeClr>
          </a:solidFill>
          <a:ln w="12700">
            <a:solidFill>
              <a:srgbClr val="203864"/>
            </a:solidFill>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chemeClr val="tx1"/>
                </a:solidFill>
                <a:latin typeface="Calibri" panose="020F0502020204030204"/>
              </a:rPr>
              <a:t>Cambridge City Air Quality team provide data from 4 continuous air quality monitors in central Cambridge. The monitors primarily measure Nitrogen Oxides (NOx) and Particulate Matter (PM) which are proxies for overall air quality.</a:t>
            </a:r>
            <a:endParaRPr kumimoji="0" lang="en-GB" sz="1400" i="0" u="none" strike="noStrike" kern="1200" cap="none" spc="0" normalizeH="0" baseline="0" noProof="0">
              <a:ln>
                <a:noFill/>
              </a:ln>
              <a:solidFill>
                <a:schemeClr val="tx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96000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Air Quality: All Sites</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A71BBD86-6CAB-D2E9-F0D6-7F9D01ED4106}"/>
              </a:ext>
            </a:extLst>
          </p:cNvPr>
          <p:cNvSpPr txBox="1"/>
          <p:nvPr/>
        </p:nvSpPr>
        <p:spPr>
          <a:xfrm>
            <a:off x="233680" y="609983"/>
            <a:ext cx="11725153" cy="307777"/>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a:defRPr/>
            </a:pPr>
            <a:r>
              <a:rPr lang="en-GB" sz="1400"/>
              <a:t>So far in 2023, NO</a:t>
            </a:r>
            <a:r>
              <a:rPr lang="en-GB" sz="1400" baseline="-25000">
                <a:solidFill>
                  <a:schemeClr val="tx1"/>
                </a:solidFill>
                <a:latin typeface="Calibri" panose="020F0502020204030204"/>
              </a:rPr>
              <a:t>2</a:t>
            </a:r>
            <a:r>
              <a:rPr lang="en-GB" sz="1400">
                <a:solidFill>
                  <a:schemeClr val="tx1"/>
                </a:solidFill>
                <a:latin typeface="Calibri" panose="020F0502020204030204"/>
              </a:rPr>
              <a:t> concentrations are below the 2017 – 2019 baseline. March 2023 levels are very similar to March 2021. </a:t>
            </a:r>
          </a:p>
        </p:txBody>
      </p:sp>
      <p:sp>
        <p:nvSpPr>
          <p:cNvPr id="6" name="TextBox 5">
            <a:extLst>
              <a:ext uri="{FF2B5EF4-FFF2-40B4-BE49-F238E27FC236}">
                <a16:creationId xmlns:a16="http://schemas.microsoft.com/office/drawing/2014/main" id="{EE1F5E2F-6FC2-76CF-7C78-69DEAFF9E72D}"/>
              </a:ext>
            </a:extLst>
          </p:cNvPr>
          <p:cNvSpPr txBox="1"/>
          <p:nvPr/>
        </p:nvSpPr>
        <p:spPr>
          <a:xfrm>
            <a:off x="1743895" y="1184438"/>
            <a:ext cx="9015333" cy="369332"/>
          </a:xfrm>
          <a:prstGeom prst="rect">
            <a:avLst/>
          </a:prstGeom>
          <a:noFill/>
        </p:spPr>
        <p:txBody>
          <a:bodyPr wrap="square" lIns="91440" tIns="45720" rIns="91440" bIns="45720" rtlCol="0" anchor="t">
            <a:spAutoFit/>
          </a:bodyPr>
          <a:lstStyle/>
          <a:p>
            <a:pPr algn="ctr"/>
            <a:r>
              <a:rPr lang="en-GB" b="1"/>
              <a:t>Monthly average NO2 concentration across the continuous monitoring sites</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51</a:t>
            </a:fld>
            <a:endParaRPr lang="en-GB"/>
          </a:p>
        </p:txBody>
      </p:sp>
      <p:pic>
        <p:nvPicPr>
          <p:cNvPr id="5" name="Picture 4" descr="A line graph showing monthly average NO2 concentrations for the 2017-2019 baseline, 2020, 2021, 2022 and 2023. 2023 concentrations remain below the 2017-2019 baseline.">
            <a:extLst>
              <a:ext uri="{FF2B5EF4-FFF2-40B4-BE49-F238E27FC236}">
                <a16:creationId xmlns:a16="http://schemas.microsoft.com/office/drawing/2014/main" id="{B5EDAC4C-AA6F-5C4D-8585-B593DE5982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369" y="1665686"/>
            <a:ext cx="10482472" cy="3843573"/>
          </a:xfrm>
          <a:prstGeom prst="rect">
            <a:avLst/>
          </a:prstGeom>
        </p:spPr>
      </p:pic>
      <p:graphicFrame>
        <p:nvGraphicFramePr>
          <p:cNvPr id="7" name="Table 3">
            <a:extLst>
              <a:ext uri="{FF2B5EF4-FFF2-40B4-BE49-F238E27FC236}">
                <a16:creationId xmlns:a16="http://schemas.microsoft.com/office/drawing/2014/main" id="{190BC7BC-1A60-CCC7-BED5-DDE466171BC1}"/>
              </a:ext>
            </a:extLst>
          </p:cNvPr>
          <p:cNvGraphicFramePr>
            <a:graphicFrameLocks noGrp="1"/>
          </p:cNvGraphicFramePr>
          <p:nvPr>
            <p:extLst>
              <p:ext uri="{D42A27DB-BD31-4B8C-83A1-F6EECF244321}">
                <p14:modId xmlns:p14="http://schemas.microsoft.com/office/powerpoint/2010/main" val="1881860284"/>
              </p:ext>
            </p:extLst>
          </p:nvPr>
        </p:nvGraphicFramePr>
        <p:xfrm>
          <a:off x="2669242" y="5578475"/>
          <a:ext cx="7541559" cy="773646"/>
        </p:xfrm>
        <a:graphic>
          <a:graphicData uri="http://schemas.openxmlformats.org/drawingml/2006/table">
            <a:tbl>
              <a:tblPr firstRow="1" bandRow="1">
                <a:tableStyleId>{5940675A-B579-460E-94D1-54222C63F5DA}</a:tableStyleId>
              </a:tblPr>
              <a:tblGrid>
                <a:gridCol w="2513853">
                  <a:extLst>
                    <a:ext uri="{9D8B030D-6E8A-4147-A177-3AD203B41FA5}">
                      <a16:colId xmlns:a16="http://schemas.microsoft.com/office/drawing/2014/main" val="791136943"/>
                    </a:ext>
                  </a:extLst>
                </a:gridCol>
                <a:gridCol w="2513853">
                  <a:extLst>
                    <a:ext uri="{9D8B030D-6E8A-4147-A177-3AD203B41FA5}">
                      <a16:colId xmlns:a16="http://schemas.microsoft.com/office/drawing/2014/main" val="2449649935"/>
                    </a:ext>
                  </a:extLst>
                </a:gridCol>
                <a:gridCol w="2513853">
                  <a:extLst>
                    <a:ext uri="{9D8B030D-6E8A-4147-A177-3AD203B41FA5}">
                      <a16:colId xmlns:a16="http://schemas.microsoft.com/office/drawing/2014/main" val="3560079409"/>
                    </a:ext>
                  </a:extLst>
                </a:gridCol>
              </a:tblGrid>
              <a:tr h="499326">
                <a:tc>
                  <a:txBody>
                    <a:bodyPr/>
                    <a:lstStyle/>
                    <a:p>
                      <a:pPr algn="ctr" fontAlgn="b"/>
                      <a:r>
                        <a:rPr lang="en-GB" sz="1200" b="1" u="none" strike="noStrike">
                          <a:solidFill>
                            <a:srgbClr val="0070C0"/>
                          </a:solidFill>
                          <a:effectLst/>
                        </a:rPr>
                        <a:t>Pre-COVID to Now:</a:t>
                      </a:r>
                    </a:p>
                    <a:p>
                      <a:pPr algn="ctr" fontAlgn="b"/>
                      <a:r>
                        <a:rPr lang="en-GB" sz="1200" b="1" u="none" strike="noStrike">
                          <a:effectLst/>
                        </a:rPr>
                        <a:t>Mar 2017-19 baseline to Mar 2023</a:t>
                      </a:r>
                      <a:endParaRPr lang="en-GB" sz="1200" b="1" i="0" u="none" strike="noStrike">
                        <a:solidFill>
                          <a:srgbClr val="000000"/>
                        </a:solidFill>
                        <a:effectLst/>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1" u="none" strike="noStrike">
                          <a:solidFill>
                            <a:srgbClr val="0070C0"/>
                          </a:solidFill>
                          <a:effectLst/>
                        </a:rPr>
                        <a:t>Mid-COVID to Now:</a:t>
                      </a:r>
                    </a:p>
                    <a:p>
                      <a:pPr algn="ctr" fontAlgn="b"/>
                      <a:r>
                        <a:rPr lang="en-GB" sz="1200" b="1" u="none" strike="noStrike">
                          <a:effectLst/>
                        </a:rPr>
                        <a:t>Mar 2021 to Mar 2023</a:t>
                      </a:r>
                      <a:endParaRPr lang="en-GB" sz="1200" b="1" i="0" u="none" strike="noStrike">
                        <a:solidFill>
                          <a:srgbClr val="000000"/>
                        </a:solidFill>
                        <a:effectLst/>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1" u="none" strike="noStrike">
                          <a:solidFill>
                            <a:srgbClr val="0070C0"/>
                          </a:solidFill>
                          <a:effectLst/>
                        </a:rPr>
                        <a:t>Previous year to Now:</a:t>
                      </a:r>
                    </a:p>
                    <a:p>
                      <a:pPr algn="ctr" fontAlgn="b"/>
                      <a:r>
                        <a:rPr lang="en-GB" sz="1200" b="1" u="none" strike="noStrike">
                          <a:effectLst/>
                        </a:rPr>
                        <a:t>Mar 2022 to Mar 2023</a:t>
                      </a:r>
                      <a:endParaRPr lang="en-GB" sz="1200" b="1" i="0" u="none" strike="noStrike">
                        <a:solidFill>
                          <a:srgbClr val="000000"/>
                        </a:solidFill>
                        <a:effectLst/>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0397509"/>
                  </a:ext>
                </a:extLst>
              </a:tr>
              <a:tr h="0">
                <a:tc>
                  <a:txBody>
                    <a:bodyPr/>
                    <a:lstStyle/>
                    <a:p>
                      <a:pPr algn="ctr"/>
                      <a:r>
                        <a:rPr lang="en-GB" sz="1200" b="1">
                          <a:solidFill>
                            <a:schemeClr val="bg1"/>
                          </a:solidFill>
                        </a:rPr>
                        <a:t>-41%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3764"/>
                    </a:solidFill>
                  </a:tcPr>
                </a:tc>
                <a:tc>
                  <a:txBody>
                    <a:bodyPr/>
                    <a:lstStyle/>
                    <a:p>
                      <a:pPr algn="ctr"/>
                      <a:r>
                        <a:rPr lang="en-GB" sz="1200" b="1">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b="1">
                          <a:solidFill>
                            <a:schemeClr val="tx1"/>
                          </a:solidFill>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0737714"/>
                  </a:ext>
                </a:extLst>
              </a:tr>
            </a:tbl>
          </a:graphicData>
        </a:graphic>
      </p:graphicFrame>
      <p:sp>
        <p:nvSpPr>
          <p:cNvPr id="14" name="TextBox 13">
            <a:extLst>
              <a:ext uri="{FF2B5EF4-FFF2-40B4-BE49-F238E27FC236}">
                <a16:creationId xmlns:a16="http://schemas.microsoft.com/office/drawing/2014/main" id="{38E3525C-0809-49E4-AE9F-12F75F91FFBF}"/>
              </a:ext>
            </a:extLst>
          </p:cNvPr>
          <p:cNvSpPr txBox="1"/>
          <p:nvPr/>
        </p:nvSpPr>
        <p:spPr>
          <a:xfrm>
            <a:off x="-23594" y="6611779"/>
            <a:ext cx="11725153" cy="246221"/>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*Data for Gonville Place is only included in the 2022 line until March 2022 as the sensor was removed in April 2022.</a:t>
            </a:r>
          </a:p>
        </p:txBody>
      </p:sp>
    </p:spTree>
    <p:extLst>
      <p:ext uri="{BB962C8B-B14F-4D97-AF65-F5344CB8AC3E}">
        <p14:creationId xmlns:p14="http://schemas.microsoft.com/office/powerpoint/2010/main" val="17367268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Air Quality: Individual Sites</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A71BBD86-6CAB-D2E9-F0D6-7F9D01ED4106}"/>
              </a:ext>
            </a:extLst>
          </p:cNvPr>
          <p:cNvSpPr txBox="1"/>
          <p:nvPr/>
        </p:nvSpPr>
        <p:spPr>
          <a:xfrm>
            <a:off x="233680" y="60998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chemeClr val="tx1"/>
                </a:solidFill>
                <a:latin typeface="Calibri" panose="020F0502020204030204"/>
              </a:rPr>
              <a:t>NO</a:t>
            </a:r>
            <a:r>
              <a:rPr lang="en-GB" sz="1400" baseline="-25000">
                <a:solidFill>
                  <a:schemeClr val="tx1"/>
                </a:solidFill>
                <a:latin typeface="Calibri" panose="020F0502020204030204"/>
              </a:rPr>
              <a:t>2</a:t>
            </a:r>
            <a:r>
              <a:rPr lang="en-GB" sz="1400">
                <a:solidFill>
                  <a:schemeClr val="tx1"/>
                </a:solidFill>
                <a:latin typeface="Calibri" panose="020F0502020204030204"/>
              </a:rPr>
              <a:t> concentrations have increased at all sites between February and March 2023, possibly indicating the start of the expected seasonal decrease during the summer months. No sites are above the baseline. Newmarket Road and Regent Street remain below 2021.</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52</a:t>
            </a:fld>
            <a:endParaRPr lang="en-GB"/>
          </a:p>
        </p:txBody>
      </p:sp>
      <p:sp>
        <p:nvSpPr>
          <p:cNvPr id="4" name="TextBox 3">
            <a:extLst>
              <a:ext uri="{FF2B5EF4-FFF2-40B4-BE49-F238E27FC236}">
                <a16:creationId xmlns:a16="http://schemas.microsoft.com/office/drawing/2014/main" id="{453B9D8F-935C-84BA-C84E-2E4F57ED8573}"/>
              </a:ext>
            </a:extLst>
          </p:cNvPr>
          <p:cNvSpPr txBox="1"/>
          <p:nvPr/>
        </p:nvSpPr>
        <p:spPr>
          <a:xfrm>
            <a:off x="1691203" y="1253069"/>
            <a:ext cx="9015333" cy="369332"/>
          </a:xfrm>
          <a:prstGeom prst="rect">
            <a:avLst/>
          </a:prstGeom>
          <a:noFill/>
        </p:spPr>
        <p:txBody>
          <a:bodyPr wrap="square" rtlCol="0">
            <a:spAutoFit/>
          </a:bodyPr>
          <a:lstStyle/>
          <a:p>
            <a:pPr algn="ctr"/>
            <a:r>
              <a:rPr lang="en-GB" b="1"/>
              <a:t>Monthly average NO</a:t>
            </a:r>
            <a:r>
              <a:rPr lang="en-GB" b="1" baseline="-25000"/>
              <a:t>2</a:t>
            </a:r>
            <a:r>
              <a:rPr lang="en-GB" b="1"/>
              <a:t> concentration by site</a:t>
            </a:r>
          </a:p>
        </p:txBody>
      </p:sp>
      <p:pic>
        <p:nvPicPr>
          <p:cNvPr id="7" name="Picture 6" descr="Line graph showing the trend in monthly average NO2 concentrations for each of the 5 sensors from January 2020 to March 2023.&#10;Expected seasonal summer decreases in NO2 are evident each year, with peaks in the winter months.">
            <a:extLst>
              <a:ext uri="{FF2B5EF4-FFF2-40B4-BE49-F238E27FC236}">
                <a16:creationId xmlns:a16="http://schemas.microsoft.com/office/drawing/2014/main" id="{A6214EFF-89AA-1FC8-5046-68CD2F4D44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3801" y="1646730"/>
            <a:ext cx="8873021" cy="3506365"/>
          </a:xfrm>
          <a:prstGeom prst="rect">
            <a:avLst/>
          </a:prstGeom>
        </p:spPr>
      </p:pic>
      <p:graphicFrame>
        <p:nvGraphicFramePr>
          <p:cNvPr id="5" name="Table 4">
            <a:extLst>
              <a:ext uri="{FF2B5EF4-FFF2-40B4-BE49-F238E27FC236}">
                <a16:creationId xmlns:a16="http://schemas.microsoft.com/office/drawing/2014/main" id="{C1BA79D3-FEE5-B7EC-1679-7F339013889D}"/>
              </a:ext>
            </a:extLst>
          </p:cNvPr>
          <p:cNvGraphicFramePr>
            <a:graphicFrameLocks noGrp="1"/>
          </p:cNvGraphicFramePr>
          <p:nvPr>
            <p:extLst>
              <p:ext uri="{D42A27DB-BD31-4B8C-83A1-F6EECF244321}">
                <p14:modId xmlns:p14="http://schemas.microsoft.com/office/powerpoint/2010/main" val="1349648741"/>
              </p:ext>
            </p:extLst>
          </p:nvPr>
        </p:nvGraphicFramePr>
        <p:xfrm>
          <a:off x="1562986" y="5304785"/>
          <a:ext cx="8699665" cy="1370652"/>
        </p:xfrm>
        <a:graphic>
          <a:graphicData uri="http://schemas.openxmlformats.org/drawingml/2006/table">
            <a:tbl>
              <a:tblPr firstRow="1"/>
              <a:tblGrid>
                <a:gridCol w="2089626">
                  <a:extLst>
                    <a:ext uri="{9D8B030D-6E8A-4147-A177-3AD203B41FA5}">
                      <a16:colId xmlns:a16="http://schemas.microsoft.com/office/drawing/2014/main" val="3157115815"/>
                    </a:ext>
                  </a:extLst>
                </a:gridCol>
                <a:gridCol w="2475233">
                  <a:extLst>
                    <a:ext uri="{9D8B030D-6E8A-4147-A177-3AD203B41FA5}">
                      <a16:colId xmlns:a16="http://schemas.microsoft.com/office/drawing/2014/main" val="1939593531"/>
                    </a:ext>
                  </a:extLst>
                </a:gridCol>
                <a:gridCol w="2141618">
                  <a:extLst>
                    <a:ext uri="{9D8B030D-6E8A-4147-A177-3AD203B41FA5}">
                      <a16:colId xmlns:a16="http://schemas.microsoft.com/office/drawing/2014/main" val="1957646668"/>
                    </a:ext>
                  </a:extLst>
                </a:gridCol>
                <a:gridCol w="1993188">
                  <a:extLst>
                    <a:ext uri="{9D8B030D-6E8A-4147-A177-3AD203B41FA5}">
                      <a16:colId xmlns:a16="http://schemas.microsoft.com/office/drawing/2014/main" val="1068459792"/>
                    </a:ext>
                  </a:extLst>
                </a:gridCol>
              </a:tblGrid>
              <a:tr h="572216">
                <a:tc>
                  <a:txBody>
                    <a:bodyPr/>
                    <a:lstStyle/>
                    <a:p>
                      <a:pPr algn="ctr" rtl="0" fontAlgn="b"/>
                      <a:endParaRPr lang="en-GB" sz="1100" b="1" i="0" u="none" strike="noStrike">
                        <a:solidFill>
                          <a:srgbClr val="000000"/>
                        </a:solidFill>
                        <a:effectLst/>
                        <a:latin typeface="Arial"/>
                      </a:endParaRPr>
                    </a:p>
                  </a:txBody>
                  <a:tcPr marL="0" marR="0" marT="0" marB="0" anchor="ctr">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200" b="1" i="0" u="none" strike="noStrike">
                          <a:solidFill>
                            <a:srgbClr val="0070C0"/>
                          </a:solidFill>
                          <a:effectLst/>
                          <a:latin typeface="Calibri"/>
                        </a:rPr>
                        <a:t>Pre-COVID to Now:</a:t>
                      </a:r>
                    </a:p>
                    <a:p>
                      <a:pPr algn="ctr" rtl="0" fontAlgn="b"/>
                      <a:r>
                        <a:rPr lang="en-GB" sz="1200" b="1" i="0" u="none" strike="noStrike">
                          <a:solidFill>
                            <a:srgbClr val="000000"/>
                          </a:solidFill>
                          <a:effectLst/>
                          <a:latin typeface="Calibri"/>
                          <a:cs typeface="Calibri"/>
                        </a:rPr>
                        <a:t>Mar 2017-19 baseline to Mar 2023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200" b="1" i="0" u="none" strike="noStrike">
                          <a:solidFill>
                            <a:srgbClr val="0070C0"/>
                          </a:solidFill>
                          <a:effectLst/>
                          <a:latin typeface="Calibri"/>
                        </a:rPr>
                        <a:t>Mid-COVID to Now:</a:t>
                      </a:r>
                    </a:p>
                    <a:p>
                      <a:pPr algn="ctr" rtl="0" fontAlgn="ctr"/>
                      <a:r>
                        <a:rPr lang="en-GB" sz="1200" b="1" i="0" u="none" strike="noStrike" kern="1200">
                          <a:solidFill>
                            <a:srgbClr val="000000"/>
                          </a:solidFill>
                          <a:effectLst/>
                          <a:latin typeface="Calibri"/>
                          <a:ea typeface="+mn-ea"/>
                          <a:cs typeface="Calibri"/>
                        </a:rPr>
                        <a:t>Mar</a:t>
                      </a:r>
                      <a:r>
                        <a:rPr lang="pl-PL" sz="1200" b="1" i="0" u="none" strike="noStrike" kern="1200">
                          <a:solidFill>
                            <a:srgbClr val="000000"/>
                          </a:solidFill>
                          <a:effectLst/>
                          <a:latin typeface="Calibri"/>
                          <a:ea typeface="+mn-ea"/>
                          <a:cs typeface="Calibri"/>
                        </a:rPr>
                        <a:t> 202</a:t>
                      </a:r>
                      <a:r>
                        <a:rPr lang="en-GB" sz="1200" b="1" i="0" u="none" strike="noStrike" kern="1200">
                          <a:solidFill>
                            <a:srgbClr val="000000"/>
                          </a:solidFill>
                          <a:effectLst/>
                          <a:latin typeface="Calibri"/>
                          <a:ea typeface="+mn-ea"/>
                          <a:cs typeface="Calibri"/>
                        </a:rPr>
                        <a:t>1</a:t>
                      </a:r>
                      <a:r>
                        <a:rPr lang="pl-PL" sz="1200" b="1" i="0" u="none" strike="noStrike" kern="1200">
                          <a:solidFill>
                            <a:srgbClr val="000000"/>
                          </a:solidFill>
                          <a:effectLst/>
                          <a:latin typeface="Calibri"/>
                          <a:ea typeface="+mn-ea"/>
                          <a:cs typeface="Calibri"/>
                        </a:rPr>
                        <a:t> to </a:t>
                      </a:r>
                      <a:r>
                        <a:rPr lang="en-GB" sz="1200" b="1" i="0" u="none" strike="noStrike" kern="1200">
                          <a:solidFill>
                            <a:srgbClr val="000000"/>
                          </a:solidFill>
                          <a:effectLst/>
                          <a:latin typeface="Calibri"/>
                          <a:ea typeface="+mn-ea"/>
                          <a:cs typeface="Calibri"/>
                        </a:rPr>
                        <a:t>Mar 2023</a:t>
                      </a:r>
                      <a:endParaRPr lang="pl-PL" sz="1200" b="1" i="0" u="none" strike="noStrike" kern="1200">
                        <a:solidFill>
                          <a:srgbClr val="000000"/>
                        </a:solidFill>
                        <a:effectLst/>
                        <a:latin typeface="Calibri"/>
                        <a:ea typeface="+mn-ea"/>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200" b="1" i="0" u="none" strike="noStrike">
                          <a:solidFill>
                            <a:srgbClr val="0070C0"/>
                          </a:solidFill>
                          <a:effectLst/>
                          <a:latin typeface="Calibri"/>
                        </a:rPr>
                        <a:t>Previous year to Now:</a:t>
                      </a:r>
                    </a:p>
                    <a:p>
                      <a:pPr algn="ctr" rtl="0" fontAlgn="ctr"/>
                      <a:r>
                        <a:rPr lang="en-GB" sz="1200" b="1" i="0" u="none" strike="noStrike" kern="1200">
                          <a:solidFill>
                            <a:srgbClr val="000000"/>
                          </a:solidFill>
                          <a:effectLst/>
                          <a:latin typeface="Calibri"/>
                          <a:ea typeface="+mn-ea"/>
                          <a:cs typeface="Calibri"/>
                        </a:rPr>
                        <a:t>Mar</a:t>
                      </a:r>
                      <a:r>
                        <a:rPr lang="pl-PL" sz="1200" b="1" i="0" u="none" strike="noStrike" kern="1200">
                          <a:solidFill>
                            <a:srgbClr val="000000"/>
                          </a:solidFill>
                          <a:effectLst/>
                          <a:latin typeface="Calibri"/>
                          <a:ea typeface="+mn-ea"/>
                          <a:cs typeface="Calibri"/>
                        </a:rPr>
                        <a:t> 202</a:t>
                      </a:r>
                      <a:r>
                        <a:rPr lang="en-GB" sz="1200" b="1" i="0" u="none" strike="noStrike" kern="1200">
                          <a:solidFill>
                            <a:srgbClr val="000000"/>
                          </a:solidFill>
                          <a:effectLst/>
                          <a:latin typeface="Calibri"/>
                          <a:ea typeface="+mn-ea"/>
                          <a:cs typeface="Calibri"/>
                        </a:rPr>
                        <a:t>2</a:t>
                      </a:r>
                      <a:r>
                        <a:rPr lang="pl-PL" sz="1200" b="1" i="0" u="none" strike="noStrike" kern="1200">
                          <a:solidFill>
                            <a:srgbClr val="000000"/>
                          </a:solidFill>
                          <a:effectLst/>
                          <a:latin typeface="Calibri"/>
                          <a:ea typeface="+mn-ea"/>
                          <a:cs typeface="Calibri"/>
                        </a:rPr>
                        <a:t> to </a:t>
                      </a:r>
                      <a:r>
                        <a:rPr lang="en-GB" sz="1200" b="1" i="0" u="none" strike="noStrike" kern="1200">
                          <a:solidFill>
                            <a:srgbClr val="000000"/>
                          </a:solidFill>
                          <a:effectLst/>
                          <a:latin typeface="Calibri"/>
                          <a:ea typeface="+mn-ea"/>
                          <a:cs typeface="Calibri"/>
                        </a:rPr>
                        <a:t>Mar 2023</a:t>
                      </a:r>
                      <a:endParaRPr lang="pl-PL" sz="1200" b="1" i="0" u="none" strike="noStrike" kern="1200">
                        <a:solidFill>
                          <a:srgbClr val="000000"/>
                        </a:solidFill>
                        <a:effectLst/>
                        <a:latin typeface="Calibri"/>
                        <a:ea typeface="+mn-ea"/>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0878301"/>
                  </a:ext>
                </a:extLst>
              </a:tr>
              <a:tr h="199609">
                <a:tc>
                  <a:txBody>
                    <a:bodyPr/>
                    <a:lstStyle/>
                    <a:p>
                      <a:pPr algn="ctr" rtl="0" fontAlgn="b"/>
                      <a:r>
                        <a:rPr lang="en-GB" sz="1100" b="1" i="0" u="none" strike="noStrike">
                          <a:solidFill>
                            <a:srgbClr val="000000"/>
                          </a:solidFill>
                          <a:effectLst/>
                          <a:latin typeface="Arial"/>
                        </a:rPr>
                        <a:t>Montague Road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a:solidFill>
                            <a:schemeClr val="tx1"/>
                          </a:solidFill>
                          <a:effectLst/>
                          <a:latin typeface="Calibri" panose="020F0502020204030204" pitchFamily="34" charset="0"/>
                        </a:rPr>
                        <a:t>-29%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rtl="0" fontAlgn="ctr"/>
                      <a:r>
                        <a:rPr lang="en-GB" sz="1200" b="1" i="0" u="none" strike="noStrike">
                          <a:solidFill>
                            <a:schemeClr val="tx1"/>
                          </a:solidFill>
                          <a:effectLst/>
                          <a:latin typeface="Calibri" panose="020F050202020403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200" b="1" i="0" u="none" strike="noStrike">
                          <a:solidFill>
                            <a:schemeClr val="tx1"/>
                          </a:solidFill>
                          <a:effectLst/>
                          <a:latin typeface="Calibri" panose="020F0502020204030204" pitchFamily="34" charset="0"/>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1797620"/>
                  </a:ext>
                </a:extLst>
              </a:tr>
              <a:tr h="199609">
                <a:tc>
                  <a:txBody>
                    <a:bodyPr/>
                    <a:lstStyle/>
                    <a:p>
                      <a:pPr algn="ctr" rtl="0" fontAlgn="b"/>
                      <a:r>
                        <a:rPr lang="en-GB" sz="1100" b="1" i="0" u="none" strike="noStrike">
                          <a:solidFill>
                            <a:srgbClr val="000000"/>
                          </a:solidFill>
                          <a:effectLst/>
                          <a:latin typeface="Arial"/>
                        </a:rPr>
                        <a:t>Newmarket Road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a:solidFill>
                            <a:schemeClr val="bg1"/>
                          </a:solidFill>
                          <a:effectLst/>
                          <a:latin typeface="Calibri" panose="020F0502020204030204" pitchFamily="34" charset="0"/>
                        </a:rPr>
                        <a:t>-58%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3764"/>
                    </a:solidFill>
                  </a:tcPr>
                </a:tc>
                <a:tc>
                  <a:txBody>
                    <a:bodyPr/>
                    <a:lstStyle/>
                    <a:p>
                      <a:pPr algn="ctr" rtl="0" fontAlgn="ctr"/>
                      <a:r>
                        <a:rPr lang="en-GB" sz="1200" b="1" i="0" u="none" strike="noStrike">
                          <a:solidFill>
                            <a:schemeClr val="tx1"/>
                          </a:solidFill>
                          <a:effectLst/>
                          <a:latin typeface="Calibri" panose="020F0502020204030204" pitchFamily="34" charset="0"/>
                        </a:rPr>
                        <a:t>-33%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200" b="1" i="0" u="none" strike="noStrike">
                          <a:solidFill>
                            <a:schemeClr val="tx1"/>
                          </a:solidFill>
                          <a:effectLst/>
                          <a:latin typeface="Calibri" panose="020F0502020204030204" pitchFamily="34" charset="0"/>
                        </a:rPr>
                        <a:t>-58%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5996293"/>
                  </a:ext>
                </a:extLst>
              </a:tr>
              <a:tr h="199609">
                <a:tc>
                  <a:txBody>
                    <a:bodyPr/>
                    <a:lstStyle/>
                    <a:p>
                      <a:pPr algn="ctr" rtl="0" fontAlgn="b"/>
                      <a:r>
                        <a:rPr lang="en-GB" sz="1100" b="1" i="0" u="none" strike="noStrike">
                          <a:solidFill>
                            <a:srgbClr val="000000"/>
                          </a:solidFill>
                          <a:effectLst/>
                          <a:latin typeface="Arial"/>
                        </a:rPr>
                        <a:t>Parker Street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a:solidFill>
                            <a:schemeClr val="bg1"/>
                          </a:solidFill>
                          <a:effectLst/>
                          <a:latin typeface="Calibri" panose="020F0502020204030204" pitchFamily="34" charset="0"/>
                        </a:rPr>
                        <a:t>-40%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3764"/>
                    </a:solidFill>
                  </a:tcPr>
                </a:tc>
                <a:tc>
                  <a:txBody>
                    <a:bodyPr/>
                    <a:lstStyle/>
                    <a:p>
                      <a:pPr algn="ctr" rtl="0" fontAlgn="ctr"/>
                      <a:r>
                        <a:rPr lang="en-GB" sz="1200" b="1" i="0" u="none" strike="noStrike">
                          <a:solidFill>
                            <a:schemeClr val="tx1"/>
                          </a:solidFill>
                          <a:effectLst/>
                          <a:latin typeface="Calibri" panose="020F0502020204030204" pitchFamily="34" charset="0"/>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200" b="1" i="0" u="none" strike="noStrike">
                          <a:solidFill>
                            <a:schemeClr val="tx1"/>
                          </a:solidFill>
                          <a:effectLst/>
                          <a:latin typeface="Calibri" panose="020F0502020204030204" pitchFamily="34" charset="0"/>
                        </a:rPr>
                        <a:t>-16%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1549720"/>
                  </a:ext>
                </a:extLst>
              </a:tr>
              <a:tr h="199609">
                <a:tc>
                  <a:txBody>
                    <a:bodyPr/>
                    <a:lstStyle/>
                    <a:p>
                      <a:pPr algn="ctr" rtl="0" fontAlgn="b"/>
                      <a:r>
                        <a:rPr lang="en-GB" sz="1100" b="1" i="0" u="none" strike="noStrike">
                          <a:solidFill>
                            <a:srgbClr val="000000"/>
                          </a:solidFill>
                          <a:effectLst/>
                          <a:latin typeface="Arial"/>
                        </a:rPr>
                        <a:t>Regent Street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a:solidFill>
                            <a:schemeClr val="bg1"/>
                          </a:solidFill>
                          <a:effectLst/>
                          <a:latin typeface="Calibri" panose="020F0502020204030204" pitchFamily="34" charset="0"/>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3764"/>
                    </a:solidFill>
                  </a:tcPr>
                </a:tc>
                <a:tc>
                  <a:txBody>
                    <a:bodyPr/>
                    <a:lstStyle/>
                    <a:p>
                      <a:pPr algn="ctr" rtl="0" fontAlgn="ctr"/>
                      <a:r>
                        <a:rPr lang="en-GB" sz="1200" b="1" i="0" u="none" strike="noStrike">
                          <a:solidFill>
                            <a:schemeClr val="tx1"/>
                          </a:solidFill>
                          <a:effectLst/>
                          <a:latin typeface="Calibri" panose="020F050202020403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200" b="1" i="0" u="none" strike="noStrike" dirty="0">
                          <a:solidFill>
                            <a:schemeClr val="tx1"/>
                          </a:solidFill>
                          <a:effectLst/>
                          <a:latin typeface="Calibri" panose="020F0502020204030204" pitchFamily="34" charset="0"/>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8191846"/>
                  </a:ext>
                </a:extLst>
              </a:tr>
            </a:tbl>
          </a:graphicData>
        </a:graphic>
      </p:graphicFrame>
    </p:spTree>
    <p:extLst>
      <p:ext uri="{BB962C8B-B14F-4D97-AF65-F5344CB8AC3E}">
        <p14:creationId xmlns:p14="http://schemas.microsoft.com/office/powerpoint/2010/main" val="6029945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a:bodyPr>
          <a:lstStyle/>
          <a:p>
            <a:pPr algn="ctr"/>
            <a:r>
              <a:rPr lang="en-GB" sz="5400" b="1">
                <a:solidFill>
                  <a:schemeClr val="bg1"/>
                </a:solidFill>
                <a:latin typeface="+mn-lt"/>
              </a:rPr>
              <a:t>research.group@cambridgeshire.gov.uk</a:t>
            </a:r>
            <a:endParaRPr lang="en-GB" sz="5400" b="1">
              <a:solidFill>
                <a:schemeClr val="bg1"/>
              </a:solidFill>
              <a:latin typeface="+mn-lt"/>
              <a:cs typeface="Calibri"/>
            </a:endParaRP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188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Headlines: March 2023</a:t>
            </a:r>
          </a:p>
        </p:txBody>
      </p:sp>
      <p:grpSp>
        <p:nvGrpSpPr>
          <p:cNvPr id="70" name="Group 69" descr="Local Roads (in central Cambridge).&#10;Traffic volumes are 4% below pre-COVID levels (February 2020).">
            <a:extLst>
              <a:ext uri="{FF2B5EF4-FFF2-40B4-BE49-F238E27FC236}">
                <a16:creationId xmlns:a16="http://schemas.microsoft.com/office/drawing/2014/main" id="{B8F747C8-F2FE-6E46-9763-F59685E8AB7B}"/>
              </a:ext>
              <a:ext uri="{C183D7F6-B498-43B3-948B-1728B52AA6E4}">
                <adec:decorative xmlns:adec="http://schemas.microsoft.com/office/drawing/2017/decorative" val="0"/>
              </a:ext>
            </a:extLst>
          </p:cNvPr>
          <p:cNvGrpSpPr/>
          <p:nvPr/>
        </p:nvGrpSpPr>
        <p:grpSpPr>
          <a:xfrm>
            <a:off x="157793" y="791218"/>
            <a:ext cx="2382592" cy="2891453"/>
            <a:chOff x="157793" y="791218"/>
            <a:chExt cx="2382592" cy="2891453"/>
          </a:xfrm>
        </p:grpSpPr>
        <p:sp>
          <p:nvSpPr>
            <p:cNvPr id="19" name="TextBox 18">
              <a:extLst>
                <a:ext uri="{FF2B5EF4-FFF2-40B4-BE49-F238E27FC236}">
                  <a16:creationId xmlns:a16="http://schemas.microsoft.com/office/drawing/2014/main" id="{94810423-6962-F575-4EBF-83F8353F66CA}"/>
                </a:ext>
              </a:extLst>
            </p:cNvPr>
            <p:cNvSpPr txBox="1"/>
            <p:nvPr/>
          </p:nvSpPr>
          <p:spPr>
            <a:xfrm>
              <a:off x="157793" y="835738"/>
              <a:ext cx="2382592" cy="2846933"/>
            </a:xfrm>
            <a:prstGeom prst="rect">
              <a:avLst/>
            </a:prstGeom>
            <a:noFill/>
          </p:spPr>
          <p:txBody>
            <a:bodyPr wrap="square" lIns="91440" tIns="45720" rIns="91440" bIns="45720" rtlCol="0" anchor="t">
              <a:spAutoFit/>
            </a:bodyPr>
            <a:lstStyle/>
            <a:p>
              <a:pPr algn="ctr"/>
              <a:r>
                <a:rPr lang="en-GB" sz="2000" b="1" dirty="0"/>
                <a:t>Local Roads</a:t>
              </a:r>
            </a:p>
            <a:p>
              <a:pPr algn="ctr"/>
              <a:endParaRPr lang="en-GB" sz="2000" b="1" dirty="0"/>
            </a:p>
            <a:p>
              <a:pPr algn="ctr"/>
              <a:endParaRPr lang="en-GB" sz="2000" b="1" dirty="0"/>
            </a:p>
            <a:p>
              <a:pPr algn="ctr"/>
              <a:endParaRPr lang="en-GB" sz="1600" b="1" dirty="0"/>
            </a:p>
            <a:p>
              <a:pPr algn="ctr"/>
              <a:r>
                <a:rPr lang="en-GB" sz="1600" dirty="0"/>
                <a:t>Volumes at</a:t>
              </a:r>
              <a:endParaRPr lang="en-GB" sz="1600" b="1" dirty="0">
                <a:cs typeface="Calibri"/>
              </a:endParaRPr>
            </a:p>
            <a:p>
              <a:pPr algn="ctr"/>
              <a:r>
                <a:rPr lang="en-GB" sz="2800" b="1" dirty="0">
                  <a:solidFill>
                    <a:srgbClr val="BDD7EE"/>
                  </a:solidFill>
                </a:rPr>
                <a:t> </a:t>
              </a:r>
              <a:endParaRPr lang="en-GB" sz="2800" b="1" dirty="0">
                <a:solidFill>
                  <a:srgbClr val="BDD7EE"/>
                </a:solidFill>
                <a:cs typeface="Calibri"/>
              </a:endParaRPr>
            </a:p>
            <a:p>
              <a:pPr algn="ctr"/>
              <a:endParaRPr lang="en-GB" sz="1600" dirty="0"/>
            </a:p>
            <a:p>
              <a:pPr algn="ctr"/>
              <a:endParaRPr lang="en-GB" sz="1600" dirty="0"/>
            </a:p>
            <a:p>
              <a:pPr algn="ctr"/>
              <a:r>
                <a:rPr lang="en-GB" sz="1600" dirty="0"/>
                <a:t>compared to pre-COVID</a:t>
              </a:r>
              <a:endParaRPr lang="en-GB" sz="1600" dirty="0">
                <a:cs typeface="Calibri"/>
              </a:endParaRPr>
            </a:p>
            <a:p>
              <a:pPr algn="ctr"/>
              <a:r>
                <a:rPr lang="en-GB" sz="1100" dirty="0">
                  <a:cs typeface="Calibri"/>
                </a:rPr>
                <a:t>(see analysis on </a:t>
              </a:r>
              <a:r>
                <a:rPr lang="en-GB" sz="1100" dirty="0">
                  <a:cs typeface="Calibri"/>
                  <a:hlinkClick r:id="rId3" action="ppaction://hlinksldjump"/>
                </a:rPr>
                <a:t>slide 21</a:t>
              </a:r>
              <a:r>
                <a:rPr lang="en-GB" sz="1100" dirty="0">
                  <a:cs typeface="Calibri"/>
                </a:rPr>
                <a:t> onwards)</a:t>
              </a:r>
            </a:p>
          </p:txBody>
        </p:sp>
        <p:grpSp>
          <p:nvGrpSpPr>
            <p:cNvPr id="60" name="Group 59">
              <a:extLst>
                <a:ext uri="{FF2B5EF4-FFF2-40B4-BE49-F238E27FC236}">
                  <a16:creationId xmlns:a16="http://schemas.microsoft.com/office/drawing/2014/main" id="{DDF2D144-BDE8-CCAF-CD57-F200141F1572}"/>
                </a:ext>
              </a:extLst>
            </p:cNvPr>
            <p:cNvGrpSpPr/>
            <p:nvPr/>
          </p:nvGrpSpPr>
          <p:grpSpPr>
            <a:xfrm>
              <a:off x="238815" y="791218"/>
              <a:ext cx="2137088" cy="2884867"/>
              <a:chOff x="238815" y="791218"/>
              <a:chExt cx="2137088" cy="2884867"/>
            </a:xfrm>
          </p:grpSpPr>
          <p:sp>
            <p:nvSpPr>
              <p:cNvPr id="21" name="Rectangle 20">
                <a:extLst>
                  <a:ext uri="{FF2B5EF4-FFF2-40B4-BE49-F238E27FC236}">
                    <a16:creationId xmlns:a16="http://schemas.microsoft.com/office/drawing/2014/main" id="{17D168AE-2700-CECC-6B76-9FA17033DF00}"/>
                  </a:ext>
                </a:extLst>
              </p:cNvPr>
              <p:cNvSpPr/>
              <p:nvPr/>
            </p:nvSpPr>
            <p:spPr>
              <a:xfrm>
                <a:off x="238815" y="791218"/>
                <a:ext cx="2137088" cy="28848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extBox 49">
                <a:extLst>
                  <a:ext uri="{FF2B5EF4-FFF2-40B4-BE49-F238E27FC236}">
                    <a16:creationId xmlns:a16="http://schemas.microsoft.com/office/drawing/2014/main" id="{C7B118CD-BC79-E06C-F744-62D95053A3E5}"/>
                  </a:ext>
                </a:extLst>
              </p:cNvPr>
              <p:cNvSpPr txBox="1"/>
              <p:nvPr/>
            </p:nvSpPr>
            <p:spPr>
              <a:xfrm>
                <a:off x="808889" y="2461763"/>
                <a:ext cx="996939" cy="510778"/>
              </a:xfrm>
              <a:prstGeom prst="roundRect">
                <a:avLst/>
              </a:prstGeom>
              <a:solidFill>
                <a:srgbClr val="BDD7EE"/>
              </a:solidFill>
              <a:ln>
                <a:solidFill>
                  <a:schemeClr val="tx1"/>
                </a:solidFill>
              </a:ln>
            </p:spPr>
            <p:txBody>
              <a:bodyPr wrap="square" lIns="91440" tIns="45720" rIns="91440" bIns="45720" rtlCol="0" anchor="t">
                <a:spAutoFit/>
              </a:bodyPr>
              <a:lstStyle/>
              <a:p>
                <a:pPr algn="ctr"/>
                <a:r>
                  <a:rPr lang="en-GB" sz="2400" b="1" dirty="0"/>
                  <a:t>-7%</a:t>
                </a:r>
              </a:p>
            </p:txBody>
          </p:sp>
          <p:pic>
            <p:nvPicPr>
              <p:cNvPr id="20" name="Picture 19">
                <a:extLst>
                  <a:ext uri="{FF2B5EF4-FFF2-40B4-BE49-F238E27FC236}">
                    <a16:creationId xmlns:a16="http://schemas.microsoft.com/office/drawing/2014/main" id="{88528F31-1A96-DF96-78D9-5AF739836C30}"/>
                  </a:ext>
                  <a:ext uri="{C183D7F6-B498-43B3-948B-1728B52AA6E4}">
                    <adec:decorative xmlns:adec="http://schemas.microsoft.com/office/drawing/2017/decorative" val="1"/>
                  </a:ext>
                </a:extLst>
              </p:cNvPr>
              <p:cNvPicPr>
                <a:picLocks noChangeAspect="1"/>
              </p:cNvPicPr>
              <p:nvPr/>
            </p:nvPicPr>
            <p:blipFill rotWithShape="1">
              <a:blip r:embed="rId4"/>
              <a:srcRect t="17100" b="24557"/>
              <a:stretch/>
            </p:blipFill>
            <p:spPr>
              <a:xfrm>
                <a:off x="599821" y="1155044"/>
                <a:ext cx="1419211" cy="827999"/>
              </a:xfrm>
              <a:prstGeom prst="rect">
                <a:avLst/>
              </a:prstGeom>
            </p:spPr>
          </p:pic>
        </p:grpSp>
      </p:grpSp>
      <p:grpSp>
        <p:nvGrpSpPr>
          <p:cNvPr id="71" name="Group 70" descr="Major Roads (motorways and A-roads across the county)&#10;Traffic volumes are 7% below pre-COVID (2019).">
            <a:extLst>
              <a:ext uri="{FF2B5EF4-FFF2-40B4-BE49-F238E27FC236}">
                <a16:creationId xmlns:a16="http://schemas.microsoft.com/office/drawing/2014/main" id="{16D1E8F9-F044-22C0-30A9-D6BD1D6D786E}"/>
              </a:ext>
            </a:extLst>
          </p:cNvPr>
          <p:cNvGrpSpPr/>
          <p:nvPr/>
        </p:nvGrpSpPr>
        <p:grpSpPr>
          <a:xfrm>
            <a:off x="2504099" y="789143"/>
            <a:ext cx="2382592" cy="2893528"/>
            <a:chOff x="2504099" y="789143"/>
            <a:chExt cx="2382592" cy="2893528"/>
          </a:xfrm>
        </p:grpSpPr>
        <p:sp>
          <p:nvSpPr>
            <p:cNvPr id="42" name="TextBox 41">
              <a:extLst>
                <a:ext uri="{FF2B5EF4-FFF2-40B4-BE49-F238E27FC236}">
                  <a16:creationId xmlns:a16="http://schemas.microsoft.com/office/drawing/2014/main" id="{A55D536E-9C62-391C-05FD-32A13D2561A4}"/>
                </a:ext>
              </a:extLst>
            </p:cNvPr>
            <p:cNvSpPr txBox="1"/>
            <p:nvPr/>
          </p:nvSpPr>
          <p:spPr>
            <a:xfrm>
              <a:off x="2504099" y="835738"/>
              <a:ext cx="2382592" cy="2846933"/>
            </a:xfrm>
            <a:prstGeom prst="rect">
              <a:avLst/>
            </a:prstGeom>
            <a:noFill/>
          </p:spPr>
          <p:txBody>
            <a:bodyPr wrap="square" lIns="91440" tIns="45720" rIns="91440" bIns="45720" rtlCol="0" anchor="t">
              <a:spAutoFit/>
            </a:bodyPr>
            <a:lstStyle/>
            <a:p>
              <a:pPr algn="ctr"/>
              <a:r>
                <a:rPr lang="en-GB" sz="2000" b="1" dirty="0"/>
                <a:t>Strategic Roads</a:t>
              </a:r>
            </a:p>
            <a:p>
              <a:pPr algn="ctr"/>
              <a:endParaRPr lang="en-GB" sz="2000" b="1" dirty="0"/>
            </a:p>
            <a:p>
              <a:pPr algn="ctr"/>
              <a:endParaRPr lang="en-GB" sz="2000" b="1" dirty="0"/>
            </a:p>
            <a:p>
              <a:pPr algn="ctr"/>
              <a:endParaRPr lang="en-GB" sz="1600" b="1" dirty="0"/>
            </a:p>
            <a:p>
              <a:pPr algn="ctr"/>
              <a:r>
                <a:rPr lang="en-GB" sz="1600" dirty="0"/>
                <a:t>Volumes at</a:t>
              </a:r>
              <a:endParaRPr lang="en-GB" sz="1600" b="1" dirty="0">
                <a:cs typeface="Calibri"/>
              </a:endParaRPr>
            </a:p>
            <a:p>
              <a:pPr algn="ctr"/>
              <a:r>
                <a:rPr lang="en-GB" sz="2800" b="1" dirty="0">
                  <a:solidFill>
                    <a:schemeClr val="bg1">
                      <a:lumMod val="50000"/>
                    </a:schemeClr>
                  </a:solidFill>
                </a:rPr>
                <a:t>- </a:t>
              </a:r>
              <a:endParaRPr lang="en-GB" sz="2800" b="1" dirty="0">
                <a:solidFill>
                  <a:schemeClr val="bg1">
                    <a:lumMod val="50000"/>
                  </a:schemeClr>
                </a:solidFill>
                <a:cs typeface="Calibri"/>
              </a:endParaRPr>
            </a:p>
            <a:p>
              <a:pPr algn="ctr"/>
              <a:endParaRPr lang="en-GB" sz="1600" dirty="0"/>
            </a:p>
            <a:p>
              <a:pPr algn="ctr"/>
              <a:endParaRPr lang="en-GB" sz="1600" dirty="0"/>
            </a:p>
            <a:p>
              <a:pPr algn="ctr"/>
              <a:r>
                <a:rPr lang="en-GB" sz="1600" dirty="0"/>
                <a:t> compared to pre-COVID</a:t>
              </a:r>
              <a:endParaRPr lang="en-GB" sz="1600" dirty="0">
                <a:cs typeface="Calibri"/>
              </a:endParaRPr>
            </a:p>
            <a:p>
              <a:pPr algn="ctr"/>
              <a:r>
                <a:rPr lang="en-GB" sz="1100" dirty="0">
                  <a:cs typeface="Calibri"/>
                </a:rPr>
                <a:t>(see analysis on </a:t>
              </a:r>
              <a:r>
                <a:rPr lang="en-GB" sz="1100" dirty="0">
                  <a:cs typeface="Calibri"/>
                  <a:hlinkClick r:id="rId5" action="ppaction://hlinksldjump"/>
                </a:rPr>
                <a:t>slide 10</a:t>
              </a:r>
              <a:r>
                <a:rPr lang="en-GB" sz="1100" dirty="0">
                  <a:cs typeface="Calibri"/>
                </a:rPr>
                <a:t> onwards)</a:t>
              </a:r>
            </a:p>
          </p:txBody>
        </p:sp>
        <p:grpSp>
          <p:nvGrpSpPr>
            <p:cNvPr id="61" name="Group 60">
              <a:extLst>
                <a:ext uri="{FF2B5EF4-FFF2-40B4-BE49-F238E27FC236}">
                  <a16:creationId xmlns:a16="http://schemas.microsoft.com/office/drawing/2014/main" id="{F3C37CCF-34D8-424E-7666-91B3A6325646}"/>
                </a:ext>
              </a:extLst>
            </p:cNvPr>
            <p:cNvGrpSpPr/>
            <p:nvPr/>
          </p:nvGrpSpPr>
          <p:grpSpPr>
            <a:xfrm>
              <a:off x="2645676" y="789143"/>
              <a:ext cx="2137088" cy="2884867"/>
              <a:chOff x="2645676" y="789143"/>
              <a:chExt cx="2137088" cy="2884867"/>
            </a:xfrm>
          </p:grpSpPr>
          <p:sp>
            <p:nvSpPr>
              <p:cNvPr id="43" name="Rectangle 42">
                <a:extLst>
                  <a:ext uri="{FF2B5EF4-FFF2-40B4-BE49-F238E27FC236}">
                    <a16:creationId xmlns:a16="http://schemas.microsoft.com/office/drawing/2014/main" id="{EBFE3E0D-3EA1-90FB-BA9D-C274D2DC3FFF}"/>
                  </a:ext>
                </a:extLst>
              </p:cNvPr>
              <p:cNvSpPr/>
              <p:nvPr/>
            </p:nvSpPr>
            <p:spPr>
              <a:xfrm>
                <a:off x="2645676" y="789143"/>
                <a:ext cx="2137088" cy="28848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32BE4E13-BB87-9464-21C7-A825E0D44234}"/>
                  </a:ext>
                </a:extLst>
              </p:cNvPr>
              <p:cNvSpPr txBox="1"/>
              <p:nvPr/>
            </p:nvSpPr>
            <p:spPr>
              <a:xfrm>
                <a:off x="3205862" y="2461763"/>
                <a:ext cx="996939" cy="510778"/>
              </a:xfrm>
              <a:prstGeom prst="roundRect">
                <a:avLst/>
              </a:prstGeom>
              <a:solidFill>
                <a:srgbClr val="BDD7EE"/>
              </a:solidFill>
              <a:ln>
                <a:solidFill>
                  <a:schemeClr val="tx1"/>
                </a:solidFill>
              </a:ln>
            </p:spPr>
            <p:txBody>
              <a:bodyPr wrap="square" rtlCol="0">
                <a:spAutoFit/>
              </a:bodyPr>
              <a:lstStyle/>
              <a:p>
                <a:pPr algn="ctr"/>
                <a:r>
                  <a:rPr lang="en-GB" sz="2400" b="1"/>
                  <a:t>-7%</a:t>
                </a:r>
              </a:p>
            </p:txBody>
          </p:sp>
          <p:pic>
            <p:nvPicPr>
              <p:cNvPr id="45" name="Graphic 44">
                <a:extLst>
                  <a:ext uri="{FF2B5EF4-FFF2-40B4-BE49-F238E27FC236}">
                    <a16:creationId xmlns:a16="http://schemas.microsoft.com/office/drawing/2014/main" id="{BA705BDB-4F24-48C9-1774-F745A09009FA}"/>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60353" y="1174685"/>
                <a:ext cx="914400" cy="914400"/>
              </a:xfrm>
              <a:prstGeom prst="rect">
                <a:avLst/>
              </a:prstGeom>
            </p:spPr>
          </p:pic>
        </p:grpSp>
      </p:grpSp>
      <p:grpSp>
        <p:nvGrpSpPr>
          <p:cNvPr id="72" name="Group 71" descr="Multi-storey car park usage is 22% below pre-Covid (March 2019).">
            <a:extLst>
              <a:ext uri="{FF2B5EF4-FFF2-40B4-BE49-F238E27FC236}">
                <a16:creationId xmlns:a16="http://schemas.microsoft.com/office/drawing/2014/main" id="{F305D548-3BBC-A263-EA8C-CAC6D7EB3252}"/>
              </a:ext>
            </a:extLst>
          </p:cNvPr>
          <p:cNvGrpSpPr/>
          <p:nvPr/>
        </p:nvGrpSpPr>
        <p:grpSpPr>
          <a:xfrm>
            <a:off x="4907009" y="793207"/>
            <a:ext cx="2382592" cy="2884867"/>
            <a:chOff x="4907009" y="793207"/>
            <a:chExt cx="2382592" cy="2884867"/>
          </a:xfrm>
        </p:grpSpPr>
        <p:sp>
          <p:nvSpPr>
            <p:cNvPr id="6" name="TextBox 5">
              <a:extLst>
                <a:ext uri="{FF2B5EF4-FFF2-40B4-BE49-F238E27FC236}">
                  <a16:creationId xmlns:a16="http://schemas.microsoft.com/office/drawing/2014/main" id="{1EC7B7C0-61C6-DA3C-8FB8-F7E0A4C71FF5}"/>
                </a:ext>
              </a:extLst>
            </p:cNvPr>
            <p:cNvSpPr txBox="1"/>
            <p:nvPr/>
          </p:nvSpPr>
          <p:spPr>
            <a:xfrm>
              <a:off x="4907009" y="815752"/>
              <a:ext cx="2382592" cy="2846933"/>
            </a:xfrm>
            <a:prstGeom prst="rect">
              <a:avLst/>
            </a:prstGeom>
            <a:noFill/>
          </p:spPr>
          <p:txBody>
            <a:bodyPr wrap="square" lIns="91440" tIns="45720" rIns="91440" bIns="45720" rtlCol="0" anchor="t">
              <a:spAutoFit/>
            </a:bodyPr>
            <a:lstStyle/>
            <a:p>
              <a:pPr algn="ctr"/>
              <a:r>
                <a:rPr lang="en-GB" sz="2000" b="1" dirty="0"/>
                <a:t>Car Parking</a:t>
              </a:r>
            </a:p>
            <a:p>
              <a:pPr algn="ctr"/>
              <a:endParaRPr lang="en-GB" sz="2000" b="1" dirty="0"/>
            </a:p>
            <a:p>
              <a:pPr algn="ctr"/>
              <a:endParaRPr lang="en-GB" sz="2000" b="1" dirty="0"/>
            </a:p>
            <a:p>
              <a:pPr algn="ctr"/>
              <a:endParaRPr lang="en-GB" sz="1600" b="1" dirty="0"/>
            </a:p>
            <a:p>
              <a:pPr algn="ctr"/>
              <a:r>
                <a:rPr lang="en-GB" sz="1600" dirty="0"/>
                <a:t>Patronage at</a:t>
              </a:r>
              <a:endParaRPr lang="en-GB" sz="1600" b="1" dirty="0">
                <a:cs typeface="Calibri"/>
              </a:endParaRPr>
            </a:p>
            <a:p>
              <a:pPr algn="ctr"/>
              <a:r>
                <a:rPr lang="en-GB" sz="2800" b="1" dirty="0">
                  <a:solidFill>
                    <a:srgbClr val="2B4D89"/>
                  </a:solidFill>
                </a:rPr>
                <a:t> </a:t>
              </a:r>
              <a:endParaRPr lang="en-GB" sz="2800" b="1" dirty="0">
                <a:solidFill>
                  <a:srgbClr val="2B4D89"/>
                </a:solidFill>
                <a:cs typeface="Calibri"/>
              </a:endParaRPr>
            </a:p>
            <a:p>
              <a:pPr algn="ctr"/>
              <a:endParaRPr lang="en-GB" sz="1600" dirty="0"/>
            </a:p>
            <a:p>
              <a:pPr algn="ctr"/>
              <a:endParaRPr lang="en-GB" sz="1600" dirty="0"/>
            </a:p>
            <a:p>
              <a:pPr algn="ctr"/>
              <a:r>
                <a:rPr lang="en-GB" sz="1600" dirty="0"/>
                <a:t>compared to pre-COVID</a:t>
              </a:r>
              <a:endParaRPr lang="en-GB" sz="1600" dirty="0">
                <a:cs typeface="Calibri"/>
              </a:endParaRPr>
            </a:p>
            <a:p>
              <a:pPr algn="ctr"/>
              <a:r>
                <a:rPr lang="en-GB" sz="1100" dirty="0">
                  <a:cs typeface="Calibri"/>
                </a:rPr>
                <a:t>(see analysis on </a:t>
              </a:r>
              <a:r>
                <a:rPr lang="en-GB" sz="1100" dirty="0">
                  <a:cs typeface="Calibri"/>
                  <a:hlinkClick r:id="rId8" action="ppaction://hlinksldjump"/>
                </a:rPr>
                <a:t>slide 36</a:t>
              </a:r>
              <a:r>
                <a:rPr lang="en-GB" sz="1100" dirty="0">
                  <a:cs typeface="Calibri"/>
                </a:rPr>
                <a:t> onwards)</a:t>
              </a:r>
            </a:p>
          </p:txBody>
        </p:sp>
        <p:grpSp>
          <p:nvGrpSpPr>
            <p:cNvPr id="62" name="Group 61">
              <a:extLst>
                <a:ext uri="{FF2B5EF4-FFF2-40B4-BE49-F238E27FC236}">
                  <a16:creationId xmlns:a16="http://schemas.microsoft.com/office/drawing/2014/main" id="{C1C51E91-9EC1-29E9-311E-95BF370EE13D}"/>
                </a:ext>
              </a:extLst>
            </p:cNvPr>
            <p:cNvGrpSpPr/>
            <p:nvPr/>
          </p:nvGrpSpPr>
          <p:grpSpPr>
            <a:xfrm>
              <a:off x="5010395" y="793207"/>
              <a:ext cx="2137088" cy="2884867"/>
              <a:chOff x="5010395" y="793207"/>
              <a:chExt cx="2137088" cy="2884867"/>
            </a:xfrm>
          </p:grpSpPr>
          <p:sp>
            <p:nvSpPr>
              <p:cNvPr id="7" name="Rectangle 6">
                <a:extLst>
                  <a:ext uri="{FF2B5EF4-FFF2-40B4-BE49-F238E27FC236}">
                    <a16:creationId xmlns:a16="http://schemas.microsoft.com/office/drawing/2014/main" id="{2400E8AA-CF38-9E35-41D8-31D13C3C56C4}"/>
                  </a:ext>
                </a:extLst>
              </p:cNvPr>
              <p:cNvSpPr/>
              <p:nvPr/>
            </p:nvSpPr>
            <p:spPr>
              <a:xfrm>
                <a:off x="5010395" y="793207"/>
                <a:ext cx="2137088" cy="28848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extBox 51">
                <a:extLst>
                  <a:ext uri="{FF2B5EF4-FFF2-40B4-BE49-F238E27FC236}">
                    <a16:creationId xmlns:a16="http://schemas.microsoft.com/office/drawing/2014/main" id="{6D8E0BBA-5257-B6BB-0E9B-07FAF3CCFBF0}"/>
                  </a:ext>
                </a:extLst>
              </p:cNvPr>
              <p:cNvSpPr txBox="1"/>
              <p:nvPr/>
            </p:nvSpPr>
            <p:spPr>
              <a:xfrm>
                <a:off x="5580469" y="2461763"/>
                <a:ext cx="996939" cy="510778"/>
              </a:xfrm>
              <a:prstGeom prst="roundRect">
                <a:avLst/>
              </a:prstGeom>
              <a:solidFill>
                <a:srgbClr val="5B9BD5"/>
              </a:solidFill>
              <a:ln>
                <a:solidFill>
                  <a:schemeClr val="tx1"/>
                </a:solidFill>
              </a:ln>
            </p:spPr>
            <p:txBody>
              <a:bodyPr wrap="square" lIns="91440" tIns="45720" rIns="91440" bIns="45720" rtlCol="0" anchor="t">
                <a:spAutoFit/>
              </a:bodyPr>
              <a:lstStyle/>
              <a:p>
                <a:pPr algn="ctr"/>
                <a:r>
                  <a:rPr lang="en-GB" sz="2400" b="1"/>
                  <a:t>-22%</a:t>
                </a:r>
              </a:p>
            </p:txBody>
          </p:sp>
          <p:sp>
            <p:nvSpPr>
              <p:cNvPr id="24" name="TextBox 23">
                <a:extLst>
                  <a:ext uri="{FF2B5EF4-FFF2-40B4-BE49-F238E27FC236}">
                    <a16:creationId xmlns:a16="http://schemas.microsoft.com/office/drawing/2014/main" id="{B8FE59D7-A895-6341-0429-4243106E7EF2}"/>
                  </a:ext>
                  <a:ext uri="{C183D7F6-B498-43B3-948B-1728B52AA6E4}">
                    <adec:decorative xmlns:adec="http://schemas.microsoft.com/office/drawing/2017/decorative" val="1"/>
                  </a:ext>
                </a:extLst>
              </p:cNvPr>
              <p:cNvSpPr txBox="1"/>
              <p:nvPr/>
            </p:nvSpPr>
            <p:spPr>
              <a:xfrm>
                <a:off x="5751733" y="1267138"/>
                <a:ext cx="688534" cy="646986"/>
              </a:xfrm>
              <a:prstGeom prst="roundRect">
                <a:avLst/>
              </a:prstGeom>
              <a:solidFill>
                <a:schemeClr val="tx1"/>
              </a:solidFill>
              <a:ln>
                <a:solidFill>
                  <a:schemeClr val="tx1"/>
                </a:solidFill>
              </a:ln>
            </p:spPr>
            <p:txBody>
              <a:bodyPr wrap="square" lIns="91440" tIns="45720" rIns="91440" bIns="45720" rtlCol="0" anchor="t">
                <a:spAutoFit/>
              </a:bodyPr>
              <a:lstStyle/>
              <a:p>
                <a:pPr algn="ctr"/>
                <a:r>
                  <a:rPr lang="en-GB" sz="3200" b="1">
                    <a:solidFill>
                      <a:schemeClr val="bg1"/>
                    </a:solidFill>
                  </a:rPr>
                  <a:t>P</a:t>
                </a:r>
              </a:p>
            </p:txBody>
          </p:sp>
        </p:grpSp>
      </p:grpSp>
      <p:grpSp>
        <p:nvGrpSpPr>
          <p:cNvPr id="76" name="Group 75" descr="Bus Patronage is 13% below pre-COVID levels (March 2019).">
            <a:extLst>
              <a:ext uri="{FF2B5EF4-FFF2-40B4-BE49-F238E27FC236}">
                <a16:creationId xmlns:a16="http://schemas.microsoft.com/office/drawing/2014/main" id="{878809B4-244D-8D23-AA80-CE8C82D383FC}"/>
              </a:ext>
            </a:extLst>
          </p:cNvPr>
          <p:cNvGrpSpPr/>
          <p:nvPr/>
        </p:nvGrpSpPr>
        <p:grpSpPr>
          <a:xfrm>
            <a:off x="7299468" y="791218"/>
            <a:ext cx="2382592" cy="2884867"/>
            <a:chOff x="7299468" y="791218"/>
            <a:chExt cx="2382592" cy="2884867"/>
          </a:xfrm>
        </p:grpSpPr>
        <p:sp>
          <p:nvSpPr>
            <p:cNvPr id="26" name="TextBox 25">
              <a:extLst>
                <a:ext uri="{FF2B5EF4-FFF2-40B4-BE49-F238E27FC236}">
                  <a16:creationId xmlns:a16="http://schemas.microsoft.com/office/drawing/2014/main" id="{5FFA58B6-A635-7BE5-3C39-37B3F575A5FC}"/>
                </a:ext>
              </a:extLst>
            </p:cNvPr>
            <p:cNvSpPr txBox="1"/>
            <p:nvPr/>
          </p:nvSpPr>
          <p:spPr>
            <a:xfrm>
              <a:off x="7299468" y="801545"/>
              <a:ext cx="2382592" cy="2846933"/>
            </a:xfrm>
            <a:prstGeom prst="rect">
              <a:avLst/>
            </a:prstGeom>
            <a:noFill/>
          </p:spPr>
          <p:txBody>
            <a:bodyPr wrap="square" lIns="91440" tIns="45720" rIns="91440" bIns="45720" rtlCol="0" anchor="t">
              <a:spAutoFit/>
            </a:bodyPr>
            <a:lstStyle/>
            <a:p>
              <a:pPr algn="ctr"/>
              <a:r>
                <a:rPr lang="en-GB" sz="2000" b="1" dirty="0"/>
                <a:t>Bus </a:t>
              </a:r>
            </a:p>
            <a:p>
              <a:pPr algn="ctr"/>
              <a:endParaRPr lang="en-GB" sz="2000" b="1" dirty="0"/>
            </a:p>
            <a:p>
              <a:pPr algn="ctr"/>
              <a:endParaRPr lang="en-GB" sz="2000" b="1" dirty="0"/>
            </a:p>
            <a:p>
              <a:pPr algn="ctr"/>
              <a:endParaRPr lang="en-GB" sz="1600" b="1" dirty="0"/>
            </a:p>
            <a:p>
              <a:pPr algn="ctr"/>
              <a:r>
                <a:rPr lang="en-GB" sz="1600" dirty="0"/>
                <a:t>Patronage at</a:t>
              </a:r>
              <a:endParaRPr lang="en-GB" sz="1600" b="1" dirty="0">
                <a:cs typeface="Calibri"/>
              </a:endParaRPr>
            </a:p>
            <a:p>
              <a:pPr algn="ctr"/>
              <a:r>
                <a:rPr lang="en-GB" sz="2800" b="1" dirty="0">
                  <a:solidFill>
                    <a:srgbClr val="2B4D89"/>
                  </a:solidFill>
                </a:rPr>
                <a:t>- </a:t>
              </a:r>
              <a:endParaRPr lang="en-GB" sz="2800" b="1" dirty="0">
                <a:solidFill>
                  <a:srgbClr val="2B4D89"/>
                </a:solidFill>
                <a:cs typeface="Calibri"/>
              </a:endParaRPr>
            </a:p>
            <a:p>
              <a:pPr algn="ctr"/>
              <a:endParaRPr lang="en-GB" sz="1600" dirty="0"/>
            </a:p>
            <a:p>
              <a:pPr algn="ctr"/>
              <a:endParaRPr lang="en-GB" sz="1600" dirty="0"/>
            </a:p>
            <a:p>
              <a:pPr algn="ctr"/>
              <a:r>
                <a:rPr lang="en-GB" sz="1600" dirty="0"/>
                <a:t>compared to pre-COVID</a:t>
              </a:r>
              <a:endParaRPr lang="en-GB" sz="1600" dirty="0">
                <a:cs typeface="Calibri"/>
              </a:endParaRPr>
            </a:p>
            <a:p>
              <a:pPr algn="ctr"/>
              <a:r>
                <a:rPr lang="en-GB" sz="1100" dirty="0">
                  <a:cs typeface="Calibri"/>
                </a:rPr>
                <a:t>(see analysis on </a:t>
              </a:r>
              <a:r>
                <a:rPr lang="en-GB" sz="1100" dirty="0">
                  <a:cs typeface="Calibri"/>
                  <a:hlinkClick r:id="rId9" action="ppaction://hlinksldjump"/>
                </a:rPr>
                <a:t>slide 44</a:t>
              </a:r>
              <a:r>
                <a:rPr lang="en-GB" sz="1100" dirty="0">
                  <a:cs typeface="Calibri"/>
                </a:rPr>
                <a:t>)</a:t>
              </a:r>
            </a:p>
          </p:txBody>
        </p:sp>
        <p:grpSp>
          <p:nvGrpSpPr>
            <p:cNvPr id="63" name="Group 62">
              <a:extLst>
                <a:ext uri="{FF2B5EF4-FFF2-40B4-BE49-F238E27FC236}">
                  <a16:creationId xmlns:a16="http://schemas.microsoft.com/office/drawing/2014/main" id="{A883A23A-908C-B4B5-E16D-0F0CF0F8C06E}"/>
                </a:ext>
              </a:extLst>
            </p:cNvPr>
            <p:cNvGrpSpPr/>
            <p:nvPr/>
          </p:nvGrpSpPr>
          <p:grpSpPr>
            <a:xfrm>
              <a:off x="7394892" y="791218"/>
              <a:ext cx="2137088" cy="2884867"/>
              <a:chOff x="7394892" y="791218"/>
              <a:chExt cx="2137088" cy="2884867"/>
            </a:xfrm>
          </p:grpSpPr>
          <p:sp>
            <p:nvSpPr>
              <p:cNvPr id="27" name="Rectangle 26">
                <a:extLst>
                  <a:ext uri="{FF2B5EF4-FFF2-40B4-BE49-F238E27FC236}">
                    <a16:creationId xmlns:a16="http://schemas.microsoft.com/office/drawing/2014/main" id="{4A13A6BB-875C-706F-7739-71769AC30A1E}"/>
                  </a:ext>
                </a:extLst>
              </p:cNvPr>
              <p:cNvSpPr/>
              <p:nvPr/>
            </p:nvSpPr>
            <p:spPr>
              <a:xfrm>
                <a:off x="7394892" y="791218"/>
                <a:ext cx="2137088" cy="28848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a:extLst>
                  <a:ext uri="{FF2B5EF4-FFF2-40B4-BE49-F238E27FC236}">
                    <a16:creationId xmlns:a16="http://schemas.microsoft.com/office/drawing/2014/main" id="{1985ABB1-1EA0-F654-4923-0CB0E2D0DF88}"/>
                  </a:ext>
                </a:extLst>
              </p:cNvPr>
              <p:cNvSpPr txBox="1"/>
              <p:nvPr/>
            </p:nvSpPr>
            <p:spPr>
              <a:xfrm>
                <a:off x="7990775" y="2461763"/>
                <a:ext cx="996939" cy="510778"/>
              </a:xfrm>
              <a:prstGeom prst="roundRect">
                <a:avLst/>
              </a:prstGeom>
              <a:solidFill>
                <a:srgbClr val="BDD7EE"/>
              </a:solidFill>
              <a:ln>
                <a:solidFill>
                  <a:schemeClr val="tx1"/>
                </a:solidFill>
              </a:ln>
            </p:spPr>
            <p:txBody>
              <a:bodyPr wrap="square" rtlCol="0">
                <a:spAutoFit/>
              </a:bodyPr>
              <a:lstStyle>
                <a:defPPr>
                  <a:defRPr lang="en-US"/>
                </a:defPPr>
                <a:lvl1pPr algn="ctr">
                  <a:defRPr sz="2400" b="1"/>
                </a:lvl1pPr>
              </a:lstStyle>
              <a:p>
                <a:r>
                  <a:rPr lang="en-GB"/>
                  <a:t>-13%</a:t>
                </a:r>
              </a:p>
            </p:txBody>
          </p:sp>
          <p:pic>
            <p:nvPicPr>
              <p:cNvPr id="28" name="Graphic 27">
                <a:extLst>
                  <a:ext uri="{FF2B5EF4-FFF2-40B4-BE49-F238E27FC236}">
                    <a16:creationId xmlns:a16="http://schemas.microsoft.com/office/drawing/2014/main" id="{4E375807-62F8-F98A-DF5C-4F42B6BF8780}"/>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04423" y="1129083"/>
                <a:ext cx="914400" cy="914400"/>
              </a:xfrm>
              <a:prstGeom prst="rect">
                <a:avLst/>
              </a:prstGeom>
            </p:spPr>
          </p:pic>
        </p:grpSp>
      </p:grpSp>
      <p:grpSp>
        <p:nvGrpSpPr>
          <p:cNvPr id="73" name="Group 72" descr="Park and Ride.&#10;Patronage is at the same level as pre-Covid (March 2019).">
            <a:extLst>
              <a:ext uri="{FF2B5EF4-FFF2-40B4-BE49-F238E27FC236}">
                <a16:creationId xmlns:a16="http://schemas.microsoft.com/office/drawing/2014/main" id="{035E387B-D122-598B-2684-8CEA38564F56}"/>
              </a:ext>
            </a:extLst>
          </p:cNvPr>
          <p:cNvGrpSpPr/>
          <p:nvPr/>
        </p:nvGrpSpPr>
        <p:grpSpPr>
          <a:xfrm>
            <a:off x="9663732" y="794091"/>
            <a:ext cx="2382592" cy="2884867"/>
            <a:chOff x="9663732" y="794091"/>
            <a:chExt cx="2382592" cy="2884867"/>
          </a:xfrm>
        </p:grpSpPr>
        <p:sp>
          <p:nvSpPr>
            <p:cNvPr id="9" name="TextBox 8">
              <a:extLst>
                <a:ext uri="{FF2B5EF4-FFF2-40B4-BE49-F238E27FC236}">
                  <a16:creationId xmlns:a16="http://schemas.microsoft.com/office/drawing/2014/main" id="{1D4150F3-A8BC-1EF4-5AD4-0212F8527144}"/>
                </a:ext>
              </a:extLst>
            </p:cNvPr>
            <p:cNvSpPr txBox="1"/>
            <p:nvPr/>
          </p:nvSpPr>
          <p:spPr>
            <a:xfrm>
              <a:off x="9663732" y="804418"/>
              <a:ext cx="2382592" cy="2846933"/>
            </a:xfrm>
            <a:prstGeom prst="rect">
              <a:avLst/>
            </a:prstGeom>
            <a:noFill/>
          </p:spPr>
          <p:txBody>
            <a:bodyPr wrap="square" lIns="91440" tIns="45720" rIns="91440" bIns="45720" rtlCol="0" anchor="t">
              <a:spAutoFit/>
            </a:bodyPr>
            <a:lstStyle/>
            <a:p>
              <a:pPr algn="ctr"/>
              <a:r>
                <a:rPr lang="en-GB" sz="2000" b="1" dirty="0"/>
                <a:t>Park and Ride</a:t>
              </a:r>
            </a:p>
            <a:p>
              <a:pPr algn="ctr"/>
              <a:endParaRPr lang="en-GB" sz="2000" b="1" dirty="0"/>
            </a:p>
            <a:p>
              <a:pPr algn="ctr"/>
              <a:endParaRPr lang="en-GB" sz="2000" b="1" dirty="0"/>
            </a:p>
            <a:p>
              <a:pPr algn="ctr"/>
              <a:endParaRPr lang="en-GB" sz="1600" b="1" dirty="0"/>
            </a:p>
            <a:p>
              <a:pPr algn="ctr"/>
              <a:r>
                <a:rPr lang="en-GB" sz="1600" dirty="0"/>
                <a:t>Patronage at</a:t>
              </a:r>
              <a:endParaRPr lang="en-GB" sz="1600" b="1" dirty="0">
                <a:cs typeface="Calibri"/>
              </a:endParaRPr>
            </a:p>
            <a:p>
              <a:pPr algn="ctr"/>
              <a:r>
                <a:rPr lang="en-GB" sz="2800" b="1" dirty="0">
                  <a:solidFill>
                    <a:srgbClr val="00B0F0"/>
                  </a:solidFill>
                </a:rPr>
                <a:t> </a:t>
              </a:r>
              <a:endParaRPr lang="en-GB" sz="2800" b="1" dirty="0">
                <a:solidFill>
                  <a:srgbClr val="00B0F0"/>
                </a:solidFill>
                <a:cs typeface="Calibri"/>
              </a:endParaRPr>
            </a:p>
            <a:p>
              <a:pPr algn="ctr"/>
              <a:endParaRPr lang="en-GB" sz="1600" dirty="0"/>
            </a:p>
            <a:p>
              <a:pPr algn="ctr"/>
              <a:endParaRPr lang="en-GB" sz="1600" dirty="0"/>
            </a:p>
            <a:p>
              <a:pPr algn="ctr"/>
              <a:r>
                <a:rPr lang="en-GB" sz="1600" dirty="0"/>
                <a:t>compared to pre-COVID</a:t>
              </a:r>
              <a:endParaRPr lang="en-GB" sz="1600" dirty="0">
                <a:cs typeface="Calibri"/>
              </a:endParaRPr>
            </a:p>
            <a:p>
              <a:pPr algn="ctr"/>
              <a:r>
                <a:rPr lang="en-GB" sz="1100" dirty="0">
                  <a:cs typeface="Calibri"/>
                </a:rPr>
                <a:t>(see analysis on </a:t>
              </a:r>
              <a:r>
                <a:rPr lang="en-GB" sz="1100" dirty="0">
                  <a:cs typeface="Calibri"/>
                  <a:hlinkClick r:id="rId12" action="ppaction://hlinksldjump"/>
                </a:rPr>
                <a:t>slide 45</a:t>
              </a:r>
              <a:r>
                <a:rPr lang="en-GB" sz="1100" dirty="0">
                  <a:cs typeface="Calibri"/>
                </a:rPr>
                <a:t> onwards)</a:t>
              </a:r>
            </a:p>
          </p:txBody>
        </p:sp>
        <p:grpSp>
          <p:nvGrpSpPr>
            <p:cNvPr id="64" name="Group 63">
              <a:extLst>
                <a:ext uri="{FF2B5EF4-FFF2-40B4-BE49-F238E27FC236}">
                  <a16:creationId xmlns:a16="http://schemas.microsoft.com/office/drawing/2014/main" id="{6627A49C-7C1A-62FE-BC4D-3BA51843232F}"/>
                </a:ext>
              </a:extLst>
            </p:cNvPr>
            <p:cNvGrpSpPr/>
            <p:nvPr/>
          </p:nvGrpSpPr>
          <p:grpSpPr>
            <a:xfrm>
              <a:off x="9759156" y="794091"/>
              <a:ext cx="2137088" cy="2884867"/>
              <a:chOff x="9759156" y="794091"/>
              <a:chExt cx="2137088" cy="2884867"/>
            </a:xfrm>
          </p:grpSpPr>
          <p:sp>
            <p:nvSpPr>
              <p:cNvPr id="10" name="Rectangle 9">
                <a:extLst>
                  <a:ext uri="{FF2B5EF4-FFF2-40B4-BE49-F238E27FC236}">
                    <a16:creationId xmlns:a16="http://schemas.microsoft.com/office/drawing/2014/main" id="{63969167-3402-60BD-ED59-71777BBB9F28}"/>
                  </a:ext>
                </a:extLst>
              </p:cNvPr>
              <p:cNvSpPr/>
              <p:nvPr/>
            </p:nvSpPr>
            <p:spPr>
              <a:xfrm>
                <a:off x="9759156" y="794091"/>
                <a:ext cx="2137088" cy="28848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Box 53">
                <a:extLst>
                  <a:ext uri="{FF2B5EF4-FFF2-40B4-BE49-F238E27FC236}">
                    <a16:creationId xmlns:a16="http://schemas.microsoft.com/office/drawing/2014/main" id="{61DB0922-A957-0DDF-AF3D-A9BECFC3D75E}"/>
                  </a:ext>
                </a:extLst>
              </p:cNvPr>
              <p:cNvSpPr txBox="1"/>
              <p:nvPr/>
            </p:nvSpPr>
            <p:spPr>
              <a:xfrm>
                <a:off x="10356558" y="2488122"/>
                <a:ext cx="996939" cy="510778"/>
              </a:xfrm>
              <a:prstGeom prst="roundRect">
                <a:avLst/>
              </a:prstGeom>
              <a:solidFill>
                <a:schemeClr val="bg1">
                  <a:lumMod val="75000"/>
                </a:schemeClr>
              </a:solidFill>
              <a:ln>
                <a:solidFill>
                  <a:schemeClr val="tx1"/>
                </a:solidFill>
              </a:ln>
            </p:spPr>
            <p:txBody>
              <a:bodyPr wrap="square" lIns="91440" tIns="45720" rIns="91440" bIns="45720" rtlCol="0" anchor="t">
                <a:spAutoFit/>
              </a:bodyPr>
              <a:lstStyle>
                <a:defPPr>
                  <a:defRPr lang="en-US"/>
                </a:defPPr>
                <a:lvl1pPr algn="ctr">
                  <a:defRPr sz="2400" b="1"/>
                </a:lvl1pPr>
              </a:lstStyle>
              <a:p>
                <a:r>
                  <a:rPr lang="en-GB"/>
                  <a:t>0%</a:t>
                </a:r>
              </a:p>
            </p:txBody>
          </p:sp>
          <p:sp>
            <p:nvSpPr>
              <p:cNvPr id="47" name="TextBox 46">
                <a:extLst>
                  <a:ext uri="{FF2B5EF4-FFF2-40B4-BE49-F238E27FC236}">
                    <a16:creationId xmlns:a16="http://schemas.microsoft.com/office/drawing/2014/main" id="{93EC8C57-B52D-F22F-8135-5A8106102119}"/>
                  </a:ext>
                </a:extLst>
              </p:cNvPr>
              <p:cNvSpPr txBox="1"/>
              <p:nvPr/>
            </p:nvSpPr>
            <p:spPr>
              <a:xfrm>
                <a:off x="10043069" y="1406690"/>
                <a:ext cx="508570" cy="510778"/>
              </a:xfrm>
              <a:prstGeom prst="roundRect">
                <a:avLst/>
              </a:prstGeom>
              <a:solidFill>
                <a:schemeClr val="tx1"/>
              </a:solidFill>
              <a:ln>
                <a:solidFill>
                  <a:schemeClr val="tx1"/>
                </a:solidFill>
              </a:ln>
            </p:spPr>
            <p:txBody>
              <a:bodyPr wrap="square" lIns="91440" tIns="45720" rIns="91440" bIns="45720" rtlCol="0" anchor="t">
                <a:spAutoFit/>
              </a:bodyPr>
              <a:lstStyle/>
              <a:p>
                <a:pPr algn="ctr"/>
                <a:r>
                  <a:rPr lang="en-GB" sz="2400" b="1">
                    <a:solidFill>
                      <a:schemeClr val="bg1"/>
                    </a:solidFill>
                  </a:rPr>
                  <a:t>P</a:t>
                </a:r>
              </a:p>
            </p:txBody>
          </p:sp>
          <p:pic>
            <p:nvPicPr>
              <p:cNvPr id="48" name="Graphic 47" descr="Bus with solid fill">
                <a:extLst>
                  <a:ext uri="{FF2B5EF4-FFF2-40B4-BE49-F238E27FC236}">
                    <a16:creationId xmlns:a16="http://schemas.microsoft.com/office/drawing/2014/main" id="{4F6B60C5-AB6E-5180-9AAB-068EBC8CA99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770866" y="1204879"/>
                <a:ext cx="914400" cy="914400"/>
              </a:xfrm>
              <a:prstGeom prst="rect">
                <a:avLst/>
              </a:prstGeom>
            </p:spPr>
          </p:pic>
          <p:sp>
            <p:nvSpPr>
              <p:cNvPr id="49" name="TextBox 48">
                <a:extLst>
                  <a:ext uri="{FF2B5EF4-FFF2-40B4-BE49-F238E27FC236}">
                    <a16:creationId xmlns:a16="http://schemas.microsoft.com/office/drawing/2014/main" id="{E82B6F97-CBB2-12C3-FCA2-3D5ACE3F7780}"/>
                  </a:ext>
                  <a:ext uri="{C183D7F6-B498-43B3-948B-1728B52AA6E4}">
                    <adec:decorative xmlns:adec="http://schemas.microsoft.com/office/drawing/2017/decorative" val="1"/>
                  </a:ext>
                </a:extLst>
              </p:cNvPr>
              <p:cNvSpPr txBox="1"/>
              <p:nvPr/>
            </p:nvSpPr>
            <p:spPr>
              <a:xfrm>
                <a:off x="10466335" y="1477413"/>
                <a:ext cx="443126" cy="369332"/>
              </a:xfrm>
              <a:prstGeom prst="rect">
                <a:avLst/>
              </a:prstGeom>
              <a:noFill/>
            </p:spPr>
            <p:txBody>
              <a:bodyPr wrap="square" rtlCol="0">
                <a:spAutoFit/>
              </a:bodyPr>
              <a:lstStyle/>
              <a:p>
                <a:pPr algn="ctr"/>
                <a:r>
                  <a:rPr lang="en-GB"/>
                  <a:t>+</a:t>
                </a:r>
              </a:p>
            </p:txBody>
          </p:sp>
        </p:grpSp>
      </p:grpSp>
      <p:grpSp>
        <p:nvGrpSpPr>
          <p:cNvPr id="65" name="Group 64" descr="Station Square footfall.&#10;Volumes are 24% below pre-Covid levels (early March 2020).">
            <a:extLst>
              <a:ext uri="{FF2B5EF4-FFF2-40B4-BE49-F238E27FC236}">
                <a16:creationId xmlns:a16="http://schemas.microsoft.com/office/drawing/2014/main" id="{1336A5E1-36FE-F752-059C-F0DE951DC8FA}"/>
              </a:ext>
            </a:extLst>
          </p:cNvPr>
          <p:cNvGrpSpPr/>
          <p:nvPr/>
        </p:nvGrpSpPr>
        <p:grpSpPr>
          <a:xfrm>
            <a:off x="107792" y="3822872"/>
            <a:ext cx="2382592" cy="2884867"/>
            <a:chOff x="107792" y="3822872"/>
            <a:chExt cx="2382592" cy="2884867"/>
          </a:xfrm>
        </p:grpSpPr>
        <p:sp>
          <p:nvSpPr>
            <p:cNvPr id="13" name="TextBox 12">
              <a:extLst>
                <a:ext uri="{FF2B5EF4-FFF2-40B4-BE49-F238E27FC236}">
                  <a16:creationId xmlns:a16="http://schemas.microsoft.com/office/drawing/2014/main" id="{C6FEA0C1-0018-4F43-C52D-D945EFD6C27B}"/>
                </a:ext>
              </a:extLst>
            </p:cNvPr>
            <p:cNvSpPr txBox="1"/>
            <p:nvPr/>
          </p:nvSpPr>
          <p:spPr>
            <a:xfrm>
              <a:off x="107792" y="3860806"/>
              <a:ext cx="2382592" cy="2846933"/>
            </a:xfrm>
            <a:prstGeom prst="rect">
              <a:avLst/>
            </a:prstGeom>
            <a:noFill/>
          </p:spPr>
          <p:txBody>
            <a:bodyPr wrap="square" lIns="91440" tIns="45720" rIns="91440" bIns="45720" rtlCol="0" anchor="t">
              <a:spAutoFit/>
            </a:bodyPr>
            <a:lstStyle/>
            <a:p>
              <a:pPr algn="ctr"/>
              <a:r>
                <a:rPr lang="en-GB" sz="2000" b="1" dirty="0"/>
                <a:t>Station Square Footfall</a:t>
              </a:r>
            </a:p>
            <a:p>
              <a:pPr algn="ctr"/>
              <a:endParaRPr lang="en-GB" sz="2000" b="1" dirty="0"/>
            </a:p>
            <a:p>
              <a:pPr algn="ctr"/>
              <a:endParaRPr lang="en-GB" sz="1600" b="1" dirty="0"/>
            </a:p>
            <a:p>
              <a:pPr algn="ctr"/>
              <a:endParaRPr lang="en-GB" sz="1600" b="1" dirty="0"/>
            </a:p>
            <a:p>
              <a:pPr algn="ctr"/>
              <a:r>
                <a:rPr lang="en-GB" sz="1600" dirty="0"/>
                <a:t>Volumes at</a:t>
              </a:r>
              <a:endParaRPr lang="en-GB" sz="1600" b="1" dirty="0">
                <a:cs typeface="Calibri"/>
              </a:endParaRPr>
            </a:p>
            <a:p>
              <a:pPr algn="ctr"/>
              <a:r>
                <a:rPr lang="en-GB" sz="2800" b="1" dirty="0">
                  <a:solidFill>
                    <a:srgbClr val="2B4D89"/>
                  </a:solidFill>
                </a:rPr>
                <a:t>-50%</a:t>
              </a:r>
              <a:endParaRPr lang="en-GB" sz="2800" b="1" dirty="0">
                <a:solidFill>
                  <a:srgbClr val="2B4D89"/>
                </a:solidFill>
                <a:cs typeface="Calibri"/>
              </a:endParaRPr>
            </a:p>
            <a:p>
              <a:pPr algn="ctr"/>
              <a:endParaRPr lang="en-GB" sz="1600" dirty="0"/>
            </a:p>
            <a:p>
              <a:pPr algn="ctr"/>
              <a:r>
                <a:rPr lang="en-GB" sz="1600" dirty="0"/>
                <a:t>compared to pre-COVID</a:t>
              </a:r>
              <a:endParaRPr lang="en-GB" sz="1600" dirty="0">
                <a:cs typeface="Calibri"/>
              </a:endParaRPr>
            </a:p>
            <a:p>
              <a:pPr algn="ctr"/>
              <a:r>
                <a:rPr lang="en-GB" sz="1100" dirty="0">
                  <a:cs typeface="Calibri"/>
                </a:rPr>
                <a:t>(see analysis on </a:t>
              </a:r>
              <a:r>
                <a:rPr lang="en-GB" sz="1100" dirty="0">
                  <a:cs typeface="Calibri"/>
                  <a:hlinkClick r:id="rId13" action="ppaction://hlinksldjump"/>
                </a:rPr>
                <a:t>slide 42</a:t>
              </a:r>
              <a:r>
                <a:rPr lang="en-GB" sz="1100" dirty="0">
                  <a:cs typeface="Calibri"/>
                </a:rPr>
                <a:t>)</a:t>
              </a:r>
            </a:p>
          </p:txBody>
        </p:sp>
        <p:sp>
          <p:nvSpPr>
            <p:cNvPr id="14" name="Rectangle 13">
              <a:extLst>
                <a:ext uri="{FF2B5EF4-FFF2-40B4-BE49-F238E27FC236}">
                  <a16:creationId xmlns:a16="http://schemas.microsoft.com/office/drawing/2014/main" id="{D12ACFCF-4951-7F10-2DA3-FDF549234814}"/>
                </a:ext>
              </a:extLst>
            </p:cNvPr>
            <p:cNvSpPr/>
            <p:nvPr/>
          </p:nvSpPr>
          <p:spPr>
            <a:xfrm>
              <a:off x="229400" y="3822872"/>
              <a:ext cx="2137088" cy="28848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a:extLst>
                <a:ext uri="{FF2B5EF4-FFF2-40B4-BE49-F238E27FC236}">
                  <a16:creationId xmlns:a16="http://schemas.microsoft.com/office/drawing/2014/main" id="{663264E7-2C07-D625-4519-AA06788DC121}"/>
                </a:ext>
              </a:extLst>
            </p:cNvPr>
            <p:cNvSpPr txBox="1"/>
            <p:nvPr/>
          </p:nvSpPr>
          <p:spPr>
            <a:xfrm>
              <a:off x="799474" y="5607670"/>
              <a:ext cx="996939" cy="510778"/>
            </a:xfrm>
            <a:prstGeom prst="roundRect">
              <a:avLst/>
            </a:prstGeom>
            <a:solidFill>
              <a:schemeClr val="accent5"/>
            </a:solidFill>
            <a:ln>
              <a:solidFill>
                <a:schemeClr val="tx1"/>
              </a:solidFill>
            </a:ln>
          </p:spPr>
          <p:txBody>
            <a:bodyPr wrap="square" lIns="91440" tIns="45720" rIns="91440" bIns="45720" rtlCol="0" anchor="t">
              <a:spAutoFit/>
            </a:bodyPr>
            <a:lstStyle/>
            <a:p>
              <a:pPr algn="ctr"/>
              <a:r>
                <a:rPr lang="en-GB" sz="2400" b="1"/>
                <a:t>-24%</a:t>
              </a:r>
              <a:endParaRPr lang="en-GB" sz="2400" b="1">
                <a:cs typeface="Calibri"/>
              </a:endParaRPr>
            </a:p>
          </p:txBody>
        </p:sp>
        <p:pic>
          <p:nvPicPr>
            <p:cNvPr id="23" name="Picture 22">
              <a:extLst>
                <a:ext uri="{FF2B5EF4-FFF2-40B4-BE49-F238E27FC236}">
                  <a16:creationId xmlns:a16="http://schemas.microsoft.com/office/drawing/2014/main" id="{4ED647D6-0DCA-A1F9-83EA-25AFCF9D4BC1}"/>
                </a:ext>
                <a:ext uri="{C183D7F6-B498-43B3-948B-1728B52AA6E4}">
                  <adec:decorative xmlns:adec="http://schemas.microsoft.com/office/drawing/2017/decorative" val="1"/>
                </a:ext>
              </a:extLst>
            </p:cNvPr>
            <p:cNvPicPr>
              <a:picLocks noChangeAspect="1"/>
            </p:cNvPicPr>
            <p:nvPr/>
          </p:nvPicPr>
          <p:blipFill rotWithShape="1">
            <a:blip r:embed="rId14"/>
            <a:srcRect t="13934" b="17090"/>
            <a:stretch/>
          </p:blipFill>
          <p:spPr>
            <a:xfrm>
              <a:off x="620123" y="4530200"/>
              <a:ext cx="1065801" cy="698822"/>
            </a:xfrm>
            <a:prstGeom prst="rect">
              <a:avLst/>
            </a:prstGeom>
          </p:spPr>
        </p:pic>
        <p:pic>
          <p:nvPicPr>
            <p:cNvPr id="40" name="Graphic 39">
              <a:extLst>
                <a:ext uri="{FF2B5EF4-FFF2-40B4-BE49-F238E27FC236}">
                  <a16:creationId xmlns:a16="http://schemas.microsoft.com/office/drawing/2014/main" id="{3B10EABD-2D84-D1EE-CDEA-D9A28EC33AF3}"/>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flipH="1">
              <a:off x="1602412" y="4897348"/>
              <a:ext cx="408801" cy="408801"/>
            </a:xfrm>
            <a:prstGeom prst="rect">
              <a:avLst/>
            </a:prstGeom>
          </p:spPr>
        </p:pic>
      </p:grpSp>
      <p:grpSp>
        <p:nvGrpSpPr>
          <p:cNvPr id="74" name="Group 73" descr="Retail footfall volumes are 14% below pre-COVID (March 2019).">
            <a:extLst>
              <a:ext uri="{FF2B5EF4-FFF2-40B4-BE49-F238E27FC236}">
                <a16:creationId xmlns:a16="http://schemas.microsoft.com/office/drawing/2014/main" id="{F54473FE-0ED6-72E7-7B1C-83CA2E06E150}"/>
              </a:ext>
            </a:extLst>
          </p:cNvPr>
          <p:cNvGrpSpPr/>
          <p:nvPr/>
        </p:nvGrpSpPr>
        <p:grpSpPr>
          <a:xfrm>
            <a:off x="2514292" y="3822873"/>
            <a:ext cx="2382592" cy="2884867"/>
            <a:chOff x="2514292" y="3822873"/>
            <a:chExt cx="2382592" cy="2884867"/>
          </a:xfrm>
        </p:grpSpPr>
        <p:sp>
          <p:nvSpPr>
            <p:cNvPr id="16" name="TextBox 15">
              <a:extLst>
                <a:ext uri="{FF2B5EF4-FFF2-40B4-BE49-F238E27FC236}">
                  <a16:creationId xmlns:a16="http://schemas.microsoft.com/office/drawing/2014/main" id="{C19337D9-CBA8-DA04-8109-AA031B8E078C}"/>
                </a:ext>
              </a:extLst>
            </p:cNvPr>
            <p:cNvSpPr txBox="1"/>
            <p:nvPr/>
          </p:nvSpPr>
          <p:spPr>
            <a:xfrm>
              <a:off x="2514292" y="3841902"/>
              <a:ext cx="2382592" cy="2846933"/>
            </a:xfrm>
            <a:prstGeom prst="rect">
              <a:avLst/>
            </a:prstGeom>
            <a:noFill/>
          </p:spPr>
          <p:txBody>
            <a:bodyPr wrap="square" lIns="91440" tIns="45720" rIns="91440" bIns="45720" rtlCol="0" anchor="t">
              <a:spAutoFit/>
            </a:bodyPr>
            <a:lstStyle/>
            <a:p>
              <a:pPr algn="ctr"/>
              <a:r>
                <a:rPr lang="en-GB" sz="2000" b="1" dirty="0"/>
                <a:t>Retail Footfall</a:t>
              </a:r>
            </a:p>
            <a:p>
              <a:pPr algn="ctr"/>
              <a:endParaRPr lang="en-GB" sz="2000" b="1" dirty="0"/>
            </a:p>
            <a:p>
              <a:pPr algn="ctr"/>
              <a:endParaRPr lang="en-GB" sz="2000" b="1" dirty="0"/>
            </a:p>
            <a:p>
              <a:pPr algn="ctr"/>
              <a:endParaRPr lang="en-GB" sz="1600" b="1" dirty="0"/>
            </a:p>
            <a:p>
              <a:pPr algn="ctr"/>
              <a:endParaRPr lang="en-GB" sz="1600" b="1" dirty="0"/>
            </a:p>
            <a:p>
              <a:pPr algn="ctr"/>
              <a:r>
                <a:rPr lang="en-GB" sz="1600" dirty="0"/>
                <a:t>Volumes at</a:t>
              </a:r>
              <a:endParaRPr lang="en-GB" sz="1600" b="1" dirty="0">
                <a:cs typeface="Calibri"/>
              </a:endParaRPr>
            </a:p>
            <a:p>
              <a:pPr algn="ctr"/>
              <a:r>
                <a:rPr lang="en-GB" sz="2800" b="1" dirty="0">
                  <a:solidFill>
                    <a:srgbClr val="00B0F0"/>
                  </a:solidFill>
                </a:rPr>
                <a:t>-14%</a:t>
              </a:r>
              <a:endParaRPr lang="en-GB" sz="2800" b="1" dirty="0">
                <a:solidFill>
                  <a:srgbClr val="00B0F0"/>
                </a:solidFill>
                <a:cs typeface="Calibri"/>
              </a:endParaRPr>
            </a:p>
            <a:p>
              <a:pPr algn="ctr"/>
              <a:endParaRPr lang="en-GB" sz="1600" dirty="0"/>
            </a:p>
            <a:p>
              <a:pPr algn="ctr"/>
              <a:r>
                <a:rPr lang="en-GB" sz="1600" dirty="0"/>
                <a:t>compared to pre-COVID</a:t>
              </a:r>
              <a:endParaRPr lang="en-GB" sz="1600" dirty="0">
                <a:cs typeface="Calibri"/>
              </a:endParaRPr>
            </a:p>
            <a:p>
              <a:pPr algn="ctr"/>
              <a:r>
                <a:rPr lang="en-GB" sz="1100" dirty="0">
                  <a:cs typeface="Calibri"/>
                </a:rPr>
                <a:t>(see analysis on </a:t>
              </a:r>
              <a:r>
                <a:rPr lang="en-GB" sz="1100" dirty="0">
                  <a:cs typeface="Calibri"/>
                  <a:hlinkClick r:id="rId17" action="ppaction://hlinksldjump"/>
                </a:rPr>
                <a:t>slide 33</a:t>
              </a:r>
              <a:r>
                <a:rPr lang="en-GB" sz="1100" dirty="0">
                  <a:cs typeface="Calibri"/>
                </a:rPr>
                <a:t> onwards)</a:t>
              </a:r>
            </a:p>
          </p:txBody>
        </p:sp>
        <p:grpSp>
          <p:nvGrpSpPr>
            <p:cNvPr id="66" name="Group 65">
              <a:extLst>
                <a:ext uri="{FF2B5EF4-FFF2-40B4-BE49-F238E27FC236}">
                  <a16:creationId xmlns:a16="http://schemas.microsoft.com/office/drawing/2014/main" id="{2159392E-58E4-27B9-A06A-56FCD8FA39AE}"/>
                </a:ext>
              </a:extLst>
            </p:cNvPr>
            <p:cNvGrpSpPr/>
            <p:nvPr/>
          </p:nvGrpSpPr>
          <p:grpSpPr>
            <a:xfrm>
              <a:off x="2645676" y="3822873"/>
              <a:ext cx="2137088" cy="2884867"/>
              <a:chOff x="2645676" y="3822873"/>
              <a:chExt cx="2137088" cy="2884867"/>
            </a:xfrm>
          </p:grpSpPr>
          <p:sp>
            <p:nvSpPr>
              <p:cNvPr id="17" name="Rectangle 16">
                <a:extLst>
                  <a:ext uri="{FF2B5EF4-FFF2-40B4-BE49-F238E27FC236}">
                    <a16:creationId xmlns:a16="http://schemas.microsoft.com/office/drawing/2014/main" id="{22CD1E9F-81F4-865B-E7E8-777F50712136}"/>
                  </a:ext>
                </a:extLst>
              </p:cNvPr>
              <p:cNvSpPr/>
              <p:nvPr/>
            </p:nvSpPr>
            <p:spPr>
              <a:xfrm>
                <a:off x="2645676" y="3822873"/>
                <a:ext cx="2137088" cy="28848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Box 55">
                <a:extLst>
                  <a:ext uri="{FF2B5EF4-FFF2-40B4-BE49-F238E27FC236}">
                    <a16:creationId xmlns:a16="http://schemas.microsoft.com/office/drawing/2014/main" id="{E9C0B829-7D16-16E3-B537-5CD5D76AF89D}"/>
                  </a:ext>
                </a:extLst>
              </p:cNvPr>
              <p:cNvSpPr txBox="1"/>
              <p:nvPr/>
            </p:nvSpPr>
            <p:spPr>
              <a:xfrm>
                <a:off x="3207118" y="5617011"/>
                <a:ext cx="996939" cy="510778"/>
              </a:xfrm>
              <a:prstGeom prst="roundRect">
                <a:avLst/>
              </a:prstGeom>
              <a:solidFill>
                <a:srgbClr val="BDD7EE"/>
              </a:solidFill>
              <a:ln>
                <a:solidFill>
                  <a:schemeClr val="tx1"/>
                </a:solidFill>
              </a:ln>
            </p:spPr>
            <p:txBody>
              <a:bodyPr wrap="square" lIns="91440" tIns="45720" rIns="91440" bIns="45720" rtlCol="0" anchor="t">
                <a:spAutoFit/>
              </a:bodyPr>
              <a:lstStyle/>
              <a:p>
                <a:pPr algn="ctr"/>
                <a:r>
                  <a:rPr lang="en-GB" sz="2400" b="1"/>
                  <a:t>-12%</a:t>
                </a:r>
              </a:p>
            </p:txBody>
          </p:sp>
          <p:pic>
            <p:nvPicPr>
              <p:cNvPr id="22" name="Graphic 21">
                <a:extLst>
                  <a:ext uri="{FF2B5EF4-FFF2-40B4-BE49-F238E27FC236}">
                    <a16:creationId xmlns:a16="http://schemas.microsoft.com/office/drawing/2014/main" id="{4D3E22D2-7749-8ED5-0172-21ED0DB3B745}"/>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273109" y="4295571"/>
                <a:ext cx="862444" cy="862446"/>
              </a:xfrm>
              <a:prstGeom prst="rect">
                <a:avLst/>
              </a:prstGeom>
            </p:spPr>
          </p:pic>
        </p:grpSp>
      </p:grpSp>
      <p:grpSp>
        <p:nvGrpSpPr>
          <p:cNvPr id="75" name="Group 74" descr="Walking (central Cambridge) levels are 2% below pre-Covid (February 2020).">
            <a:extLst>
              <a:ext uri="{FF2B5EF4-FFF2-40B4-BE49-F238E27FC236}">
                <a16:creationId xmlns:a16="http://schemas.microsoft.com/office/drawing/2014/main" id="{EF0D9394-D493-72CD-316E-3D98B0E37115}"/>
              </a:ext>
            </a:extLst>
          </p:cNvPr>
          <p:cNvGrpSpPr/>
          <p:nvPr/>
        </p:nvGrpSpPr>
        <p:grpSpPr>
          <a:xfrm>
            <a:off x="4896884" y="3815781"/>
            <a:ext cx="2382592" cy="2884867"/>
            <a:chOff x="4896884" y="3815781"/>
            <a:chExt cx="2382592" cy="2884867"/>
          </a:xfrm>
        </p:grpSpPr>
        <p:sp>
          <p:nvSpPr>
            <p:cNvPr id="30" name="TextBox 29" descr="Walking.&#10;Volumes at -22% compared to pre-COVID.">
              <a:extLst>
                <a:ext uri="{FF2B5EF4-FFF2-40B4-BE49-F238E27FC236}">
                  <a16:creationId xmlns:a16="http://schemas.microsoft.com/office/drawing/2014/main" id="{C6EA4864-DE64-1F9A-EACD-4C05B592C8AF}"/>
                </a:ext>
              </a:extLst>
            </p:cNvPr>
            <p:cNvSpPr txBox="1"/>
            <p:nvPr/>
          </p:nvSpPr>
          <p:spPr>
            <a:xfrm>
              <a:off x="4896884" y="3838326"/>
              <a:ext cx="2382592" cy="2846933"/>
            </a:xfrm>
            <a:prstGeom prst="rect">
              <a:avLst/>
            </a:prstGeom>
            <a:noFill/>
          </p:spPr>
          <p:txBody>
            <a:bodyPr wrap="square" lIns="91440" tIns="45720" rIns="91440" bIns="45720" rtlCol="0" anchor="t">
              <a:spAutoFit/>
            </a:bodyPr>
            <a:lstStyle/>
            <a:p>
              <a:pPr algn="ctr"/>
              <a:r>
                <a:rPr lang="en-GB" sz="2000" b="1" dirty="0"/>
                <a:t>Walking</a:t>
              </a:r>
            </a:p>
            <a:p>
              <a:pPr algn="ctr"/>
              <a:endParaRPr lang="en-GB" sz="2000" b="1" dirty="0"/>
            </a:p>
            <a:p>
              <a:pPr algn="ctr"/>
              <a:endParaRPr lang="en-GB" sz="2000" b="1" dirty="0"/>
            </a:p>
            <a:p>
              <a:pPr algn="ctr"/>
              <a:endParaRPr lang="en-GB" sz="1600" b="1" dirty="0"/>
            </a:p>
            <a:p>
              <a:pPr algn="ctr"/>
              <a:endParaRPr lang="en-GB" sz="1600" b="1" dirty="0"/>
            </a:p>
            <a:p>
              <a:pPr algn="ctr"/>
              <a:r>
                <a:rPr lang="en-GB" sz="1600" dirty="0"/>
                <a:t>Volumes at</a:t>
              </a:r>
              <a:endParaRPr lang="en-GB" sz="1600" b="1" dirty="0">
                <a:cs typeface="Calibri"/>
              </a:endParaRPr>
            </a:p>
            <a:p>
              <a:pPr algn="ctr"/>
              <a:r>
                <a:rPr lang="en-GB" sz="2800" b="1" dirty="0">
                  <a:solidFill>
                    <a:srgbClr val="2B4D89"/>
                  </a:solidFill>
                </a:rPr>
                <a:t>-22%</a:t>
              </a:r>
              <a:endParaRPr lang="en-GB" sz="2800" b="1" dirty="0">
                <a:solidFill>
                  <a:srgbClr val="2B4D89"/>
                </a:solidFill>
                <a:cs typeface="Calibri"/>
              </a:endParaRPr>
            </a:p>
            <a:p>
              <a:pPr algn="ctr"/>
              <a:endParaRPr lang="en-GB" sz="1600" dirty="0"/>
            </a:p>
            <a:p>
              <a:pPr algn="ctr"/>
              <a:r>
                <a:rPr lang="en-GB" sz="1600" dirty="0"/>
                <a:t>compared to pre-COVID</a:t>
              </a:r>
              <a:endParaRPr lang="en-GB" sz="1600" dirty="0">
                <a:cs typeface="Calibri"/>
              </a:endParaRPr>
            </a:p>
            <a:p>
              <a:pPr algn="ctr"/>
              <a:r>
                <a:rPr lang="en-GB" sz="1100" dirty="0">
                  <a:cs typeface="Calibri"/>
                </a:rPr>
                <a:t>(see analysis on </a:t>
              </a:r>
              <a:r>
                <a:rPr lang="en-GB" sz="1100" dirty="0">
                  <a:cs typeface="Calibri"/>
                  <a:hlinkClick r:id="rId20" action="ppaction://hlinksldjump"/>
                </a:rPr>
                <a:t>slide 32</a:t>
              </a:r>
              <a:r>
                <a:rPr lang="en-GB" sz="1100" dirty="0">
                  <a:cs typeface="Calibri"/>
                </a:rPr>
                <a:t>)</a:t>
              </a:r>
            </a:p>
          </p:txBody>
        </p:sp>
        <p:grpSp>
          <p:nvGrpSpPr>
            <p:cNvPr id="67" name="Group 66">
              <a:extLst>
                <a:ext uri="{FF2B5EF4-FFF2-40B4-BE49-F238E27FC236}">
                  <a16:creationId xmlns:a16="http://schemas.microsoft.com/office/drawing/2014/main" id="{3F2D4EA7-3174-1AFC-9975-465730291155}"/>
                </a:ext>
              </a:extLst>
            </p:cNvPr>
            <p:cNvGrpSpPr/>
            <p:nvPr/>
          </p:nvGrpSpPr>
          <p:grpSpPr>
            <a:xfrm>
              <a:off x="5000270" y="3815781"/>
              <a:ext cx="2137088" cy="2884867"/>
              <a:chOff x="5000270" y="3815781"/>
              <a:chExt cx="2137088" cy="2884867"/>
            </a:xfrm>
          </p:grpSpPr>
          <p:sp>
            <p:nvSpPr>
              <p:cNvPr id="31" name="Rectangle 30">
                <a:extLst>
                  <a:ext uri="{FF2B5EF4-FFF2-40B4-BE49-F238E27FC236}">
                    <a16:creationId xmlns:a16="http://schemas.microsoft.com/office/drawing/2014/main" id="{F15A53EE-932B-597B-EEFD-E6E8E6A40A0D}"/>
                  </a:ext>
                </a:extLst>
              </p:cNvPr>
              <p:cNvSpPr/>
              <p:nvPr/>
            </p:nvSpPr>
            <p:spPr>
              <a:xfrm>
                <a:off x="5000270" y="3815781"/>
                <a:ext cx="2137088" cy="28848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TextBox 56">
                <a:extLst>
                  <a:ext uri="{FF2B5EF4-FFF2-40B4-BE49-F238E27FC236}">
                    <a16:creationId xmlns:a16="http://schemas.microsoft.com/office/drawing/2014/main" id="{4290F1C9-A8CB-3FF4-43E6-1EF0534FBDF9}"/>
                  </a:ext>
                </a:extLst>
              </p:cNvPr>
              <p:cNvSpPr txBox="1"/>
              <p:nvPr/>
            </p:nvSpPr>
            <p:spPr>
              <a:xfrm>
                <a:off x="5580468" y="5607670"/>
                <a:ext cx="996939" cy="510778"/>
              </a:xfrm>
              <a:prstGeom prst="roundRect">
                <a:avLst/>
              </a:prstGeom>
              <a:solidFill>
                <a:srgbClr val="BDD7EE"/>
              </a:solidFill>
              <a:ln>
                <a:solidFill>
                  <a:schemeClr val="tx1"/>
                </a:solidFill>
              </a:ln>
            </p:spPr>
            <p:txBody>
              <a:bodyPr wrap="square" lIns="91440" tIns="45720" rIns="91440" bIns="45720" rtlCol="0" anchor="t">
                <a:spAutoFit/>
              </a:bodyPr>
              <a:lstStyle/>
              <a:p>
                <a:pPr algn="ctr"/>
                <a:r>
                  <a:rPr lang="en-GB" sz="2400" b="1" dirty="0"/>
                  <a:t>-10%</a:t>
                </a:r>
              </a:p>
            </p:txBody>
          </p:sp>
          <p:pic>
            <p:nvPicPr>
              <p:cNvPr id="38" name="Graphic 37">
                <a:extLst>
                  <a:ext uri="{FF2B5EF4-FFF2-40B4-BE49-F238E27FC236}">
                    <a16:creationId xmlns:a16="http://schemas.microsoft.com/office/drawing/2014/main" id="{75BF7A04-516E-346B-A311-54CFEF34761F}"/>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646968" y="4266996"/>
                <a:ext cx="914400" cy="914400"/>
              </a:xfrm>
              <a:prstGeom prst="rect">
                <a:avLst/>
              </a:prstGeom>
            </p:spPr>
          </p:pic>
        </p:grpSp>
      </p:grpSp>
      <p:grpSp>
        <p:nvGrpSpPr>
          <p:cNvPr id="68" name="Group 67" descr="Cycling volumes (central Cambridge) are 14% below pre-Covid (February 2020).">
            <a:extLst>
              <a:ext uri="{FF2B5EF4-FFF2-40B4-BE49-F238E27FC236}">
                <a16:creationId xmlns:a16="http://schemas.microsoft.com/office/drawing/2014/main" id="{1830A625-C154-FA46-6460-864846102A6E}"/>
              </a:ext>
            </a:extLst>
          </p:cNvPr>
          <p:cNvGrpSpPr/>
          <p:nvPr/>
        </p:nvGrpSpPr>
        <p:grpSpPr>
          <a:xfrm>
            <a:off x="7270327" y="3824466"/>
            <a:ext cx="2382592" cy="2884867"/>
            <a:chOff x="7270327" y="3824466"/>
            <a:chExt cx="2382592" cy="2884867"/>
          </a:xfrm>
        </p:grpSpPr>
        <p:sp>
          <p:nvSpPr>
            <p:cNvPr id="33" name="TextBox 32">
              <a:extLst>
                <a:ext uri="{FF2B5EF4-FFF2-40B4-BE49-F238E27FC236}">
                  <a16:creationId xmlns:a16="http://schemas.microsoft.com/office/drawing/2014/main" id="{580DE94D-5EEF-49F9-2DA8-A374EF4DD411}"/>
                </a:ext>
              </a:extLst>
            </p:cNvPr>
            <p:cNvSpPr txBox="1"/>
            <p:nvPr/>
          </p:nvSpPr>
          <p:spPr>
            <a:xfrm>
              <a:off x="7270327" y="3847011"/>
              <a:ext cx="2382592" cy="2846933"/>
            </a:xfrm>
            <a:prstGeom prst="rect">
              <a:avLst/>
            </a:prstGeom>
            <a:noFill/>
          </p:spPr>
          <p:txBody>
            <a:bodyPr wrap="square" lIns="91440" tIns="45720" rIns="91440" bIns="45720" rtlCol="0" anchor="t">
              <a:spAutoFit/>
            </a:bodyPr>
            <a:lstStyle/>
            <a:p>
              <a:pPr algn="ctr"/>
              <a:r>
                <a:rPr lang="en-GB" sz="2000" b="1" dirty="0"/>
                <a:t>Cycling</a:t>
              </a:r>
            </a:p>
            <a:p>
              <a:pPr algn="ctr"/>
              <a:endParaRPr lang="en-GB" sz="2000" b="1" dirty="0"/>
            </a:p>
            <a:p>
              <a:pPr algn="ctr"/>
              <a:endParaRPr lang="en-GB" sz="2000" b="1" dirty="0"/>
            </a:p>
            <a:p>
              <a:pPr algn="ctr"/>
              <a:endParaRPr lang="en-GB" sz="1600" b="1" dirty="0"/>
            </a:p>
            <a:p>
              <a:pPr algn="ctr"/>
              <a:endParaRPr lang="en-GB" sz="1600" b="1" dirty="0"/>
            </a:p>
            <a:p>
              <a:pPr algn="ctr"/>
              <a:r>
                <a:rPr lang="en-GB" sz="1600" dirty="0"/>
                <a:t>Volumes at</a:t>
              </a:r>
              <a:endParaRPr lang="en-GB" sz="1600" b="1" dirty="0">
                <a:cs typeface="Calibri"/>
              </a:endParaRPr>
            </a:p>
            <a:p>
              <a:pPr algn="ctr"/>
              <a:r>
                <a:rPr lang="en-GB" sz="2800" b="1" dirty="0">
                  <a:solidFill>
                    <a:srgbClr val="2B4D89"/>
                  </a:solidFill>
                </a:rPr>
                <a:t>-25%</a:t>
              </a:r>
              <a:endParaRPr lang="en-GB" sz="2800" b="1" dirty="0">
                <a:solidFill>
                  <a:srgbClr val="2B4D89"/>
                </a:solidFill>
                <a:cs typeface="Calibri"/>
              </a:endParaRPr>
            </a:p>
            <a:p>
              <a:pPr algn="ctr"/>
              <a:endParaRPr lang="en-GB" sz="1600" dirty="0"/>
            </a:p>
            <a:p>
              <a:pPr algn="ctr"/>
              <a:r>
                <a:rPr lang="en-GB" sz="1600" dirty="0"/>
                <a:t>compared to pre-COVID</a:t>
              </a:r>
              <a:endParaRPr lang="en-GB" sz="1600" dirty="0">
                <a:cs typeface="Calibri"/>
              </a:endParaRPr>
            </a:p>
            <a:p>
              <a:pPr algn="ctr"/>
              <a:r>
                <a:rPr lang="en-GB" sz="1100" dirty="0">
                  <a:cs typeface="Calibri"/>
                </a:rPr>
                <a:t>(see analysis on </a:t>
              </a:r>
              <a:r>
                <a:rPr lang="en-GB" sz="1100" dirty="0">
                  <a:cs typeface="Calibri"/>
                  <a:hlinkClick r:id="rId21" action="ppaction://hlinksldjump"/>
                </a:rPr>
                <a:t>slide 31</a:t>
              </a:r>
              <a:r>
                <a:rPr lang="en-GB" sz="1100" dirty="0">
                  <a:cs typeface="Calibri"/>
                </a:rPr>
                <a:t>)</a:t>
              </a:r>
            </a:p>
          </p:txBody>
        </p:sp>
        <p:sp>
          <p:nvSpPr>
            <p:cNvPr id="34" name="Rectangle 33">
              <a:extLst>
                <a:ext uri="{FF2B5EF4-FFF2-40B4-BE49-F238E27FC236}">
                  <a16:creationId xmlns:a16="http://schemas.microsoft.com/office/drawing/2014/main" id="{C9EA20CF-9A46-8D09-4A38-7B408D698EE4}"/>
                </a:ext>
              </a:extLst>
            </p:cNvPr>
            <p:cNvSpPr/>
            <p:nvPr/>
          </p:nvSpPr>
          <p:spPr>
            <a:xfrm>
              <a:off x="7373713" y="3824466"/>
              <a:ext cx="2137088" cy="28848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extBox 57">
              <a:extLst>
                <a:ext uri="{FF2B5EF4-FFF2-40B4-BE49-F238E27FC236}">
                  <a16:creationId xmlns:a16="http://schemas.microsoft.com/office/drawing/2014/main" id="{09AB0889-7117-D531-1DF7-3D1033E1D209}"/>
                </a:ext>
              </a:extLst>
            </p:cNvPr>
            <p:cNvSpPr txBox="1"/>
            <p:nvPr/>
          </p:nvSpPr>
          <p:spPr>
            <a:xfrm>
              <a:off x="8004423" y="5617011"/>
              <a:ext cx="983291" cy="510778"/>
            </a:xfrm>
            <a:prstGeom prst="roundRect">
              <a:avLst/>
            </a:prstGeom>
            <a:solidFill>
              <a:schemeClr val="accent5"/>
            </a:solidFill>
            <a:ln>
              <a:solidFill>
                <a:schemeClr val="tx1"/>
              </a:solidFill>
            </a:ln>
          </p:spPr>
          <p:txBody>
            <a:bodyPr wrap="square" lIns="91440" tIns="45720" rIns="91440" bIns="45720" rtlCol="0" anchor="t">
              <a:spAutoFit/>
            </a:bodyPr>
            <a:lstStyle/>
            <a:p>
              <a:pPr algn="ctr"/>
              <a:r>
                <a:rPr lang="en-GB" sz="2400" b="1" dirty="0"/>
                <a:t>-29%</a:t>
              </a:r>
            </a:p>
          </p:txBody>
        </p:sp>
        <p:pic>
          <p:nvPicPr>
            <p:cNvPr id="39" name="Graphic 38">
              <a:extLst>
                <a:ext uri="{FF2B5EF4-FFF2-40B4-BE49-F238E27FC236}">
                  <a16:creationId xmlns:a16="http://schemas.microsoft.com/office/drawing/2014/main" id="{161929FB-9832-16FF-449B-5A2F006FB074}"/>
                </a:ext>
                <a:ext uri="{C183D7F6-B498-43B3-948B-1728B52AA6E4}">
                  <adec:decorative xmlns:adec="http://schemas.microsoft.com/office/drawing/2017/decorative" val="1"/>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7981844" y="4266996"/>
              <a:ext cx="914400" cy="914400"/>
            </a:xfrm>
            <a:prstGeom prst="rect">
              <a:avLst/>
            </a:prstGeom>
          </p:spPr>
        </p:pic>
      </p:grpSp>
      <p:grpSp>
        <p:nvGrpSpPr>
          <p:cNvPr id="77" name="Group 76" descr="Air pollution levels are 41% below pre-COVID (March 2019).">
            <a:extLst>
              <a:ext uri="{FF2B5EF4-FFF2-40B4-BE49-F238E27FC236}">
                <a16:creationId xmlns:a16="http://schemas.microsoft.com/office/drawing/2014/main" id="{3C3176F4-5C56-AE64-C7CD-A2BF790A0C6A}"/>
              </a:ext>
            </a:extLst>
          </p:cNvPr>
          <p:cNvGrpSpPr/>
          <p:nvPr/>
        </p:nvGrpSpPr>
        <p:grpSpPr>
          <a:xfrm>
            <a:off x="9670213" y="3828884"/>
            <a:ext cx="2382592" cy="2878856"/>
            <a:chOff x="9670213" y="3828884"/>
            <a:chExt cx="2382592" cy="2878856"/>
          </a:xfrm>
        </p:grpSpPr>
        <p:sp>
          <p:nvSpPr>
            <p:cNvPr id="36" name="TextBox 35" descr="Air pollution.&#10;Volumes at -21% compared to pre-COVID.">
              <a:extLst>
                <a:ext uri="{FF2B5EF4-FFF2-40B4-BE49-F238E27FC236}">
                  <a16:creationId xmlns:a16="http://schemas.microsoft.com/office/drawing/2014/main" id="{C93E15AD-04F2-E903-AB36-E317604DD744}"/>
                </a:ext>
              </a:extLst>
            </p:cNvPr>
            <p:cNvSpPr txBox="1"/>
            <p:nvPr/>
          </p:nvSpPr>
          <p:spPr>
            <a:xfrm>
              <a:off x="9670213" y="3844616"/>
              <a:ext cx="2382592" cy="2841001"/>
            </a:xfrm>
            <a:prstGeom prst="rect">
              <a:avLst/>
            </a:prstGeom>
            <a:noFill/>
          </p:spPr>
          <p:txBody>
            <a:bodyPr wrap="square" lIns="91440" tIns="45720" rIns="91440" bIns="45720" rtlCol="0" anchor="t">
              <a:spAutoFit/>
            </a:bodyPr>
            <a:lstStyle/>
            <a:p>
              <a:pPr algn="ctr"/>
              <a:r>
                <a:rPr lang="en-GB" sz="2000" b="1" dirty="0"/>
                <a:t>Air Pollution</a:t>
              </a:r>
            </a:p>
            <a:p>
              <a:pPr algn="ctr"/>
              <a:endParaRPr lang="en-GB" sz="2000" b="1" dirty="0"/>
            </a:p>
            <a:p>
              <a:pPr algn="ctr"/>
              <a:endParaRPr lang="en-GB" sz="2000" b="1" dirty="0"/>
            </a:p>
            <a:p>
              <a:pPr algn="ctr"/>
              <a:endParaRPr lang="en-GB" sz="1600" b="1" dirty="0"/>
            </a:p>
            <a:p>
              <a:pPr algn="ctr"/>
              <a:endParaRPr lang="en-GB" sz="1600" b="1" dirty="0"/>
            </a:p>
            <a:p>
              <a:pPr algn="ctr"/>
              <a:r>
                <a:rPr lang="en-GB" sz="1600" dirty="0"/>
                <a:t>Concentrations at</a:t>
              </a:r>
              <a:endParaRPr lang="en-GB" sz="1600" b="1" dirty="0">
                <a:cs typeface="Calibri"/>
              </a:endParaRPr>
            </a:p>
            <a:p>
              <a:pPr algn="ctr"/>
              <a:r>
                <a:rPr lang="en-GB" sz="2800" b="1" dirty="0">
                  <a:solidFill>
                    <a:srgbClr val="00B0F0"/>
                  </a:solidFill>
                </a:rPr>
                <a:t>-22%</a:t>
              </a:r>
              <a:endParaRPr lang="en-GB" sz="2800" b="1" dirty="0">
                <a:solidFill>
                  <a:srgbClr val="00B0F0"/>
                </a:solidFill>
                <a:cs typeface="Calibri"/>
              </a:endParaRPr>
            </a:p>
            <a:p>
              <a:pPr algn="ctr"/>
              <a:endParaRPr lang="en-GB" sz="1600" dirty="0"/>
            </a:p>
            <a:p>
              <a:pPr algn="ctr"/>
              <a:r>
                <a:rPr lang="en-GB" sz="1600" dirty="0"/>
                <a:t>compared to pre-COVID</a:t>
              </a:r>
              <a:endParaRPr lang="en-GB" sz="1600" dirty="0">
                <a:cs typeface="Calibri"/>
              </a:endParaRPr>
            </a:p>
            <a:p>
              <a:pPr algn="ctr"/>
              <a:r>
                <a:rPr lang="en-GB" sz="1100">
                  <a:cs typeface="Calibri"/>
                </a:rPr>
                <a:t>(see analysis on </a:t>
              </a:r>
              <a:r>
                <a:rPr lang="en-GB" sz="1100">
                  <a:cs typeface="Calibri"/>
                  <a:hlinkClick r:id="rId24" action="ppaction://hlinksldjump"/>
                </a:rPr>
                <a:t>slide 49</a:t>
              </a:r>
              <a:r>
                <a:rPr lang="en-GB" sz="1100">
                  <a:cs typeface="Calibri"/>
                </a:rPr>
                <a:t> onwards)</a:t>
              </a:r>
            </a:p>
          </p:txBody>
        </p:sp>
        <p:grpSp>
          <p:nvGrpSpPr>
            <p:cNvPr id="69" name="Group 68">
              <a:extLst>
                <a:ext uri="{FF2B5EF4-FFF2-40B4-BE49-F238E27FC236}">
                  <a16:creationId xmlns:a16="http://schemas.microsoft.com/office/drawing/2014/main" id="{D48177A6-CB5B-9C2F-4140-78895832D758}"/>
                </a:ext>
              </a:extLst>
            </p:cNvPr>
            <p:cNvGrpSpPr/>
            <p:nvPr/>
          </p:nvGrpSpPr>
          <p:grpSpPr>
            <a:xfrm>
              <a:off x="9769305" y="3828884"/>
              <a:ext cx="2137088" cy="2878856"/>
              <a:chOff x="9769305" y="3828884"/>
              <a:chExt cx="2137088" cy="2878856"/>
            </a:xfrm>
          </p:grpSpPr>
          <p:sp>
            <p:nvSpPr>
              <p:cNvPr id="37" name="Rectangle 36">
                <a:extLst>
                  <a:ext uri="{FF2B5EF4-FFF2-40B4-BE49-F238E27FC236}">
                    <a16:creationId xmlns:a16="http://schemas.microsoft.com/office/drawing/2014/main" id="{3316A47B-3D7F-BB49-6645-94B7A1060564}"/>
                  </a:ext>
                </a:extLst>
              </p:cNvPr>
              <p:cNvSpPr/>
              <p:nvPr/>
            </p:nvSpPr>
            <p:spPr>
              <a:xfrm>
                <a:off x="9769305" y="3828884"/>
                <a:ext cx="2137088" cy="28788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xtBox 58">
                <a:extLst>
                  <a:ext uri="{FF2B5EF4-FFF2-40B4-BE49-F238E27FC236}">
                    <a16:creationId xmlns:a16="http://schemas.microsoft.com/office/drawing/2014/main" id="{973BFE90-332C-E945-E7CF-A20D141B7C64}"/>
                  </a:ext>
                </a:extLst>
              </p:cNvPr>
              <p:cNvSpPr txBox="1"/>
              <p:nvPr/>
            </p:nvSpPr>
            <p:spPr>
              <a:xfrm>
                <a:off x="10329230" y="5617011"/>
                <a:ext cx="996939" cy="510778"/>
              </a:xfrm>
              <a:prstGeom prst="roundRect">
                <a:avLst/>
              </a:prstGeom>
              <a:solidFill>
                <a:srgbClr val="002060"/>
              </a:solidFill>
              <a:ln>
                <a:solidFill>
                  <a:schemeClr val="tx1"/>
                </a:solidFill>
              </a:ln>
            </p:spPr>
            <p:txBody>
              <a:bodyPr wrap="square" rtlCol="0">
                <a:spAutoFit/>
              </a:bodyPr>
              <a:lstStyle/>
              <a:p>
                <a:pPr algn="ctr"/>
                <a:r>
                  <a:rPr lang="en-GB" sz="2400" b="1">
                    <a:solidFill>
                      <a:schemeClr val="bg1"/>
                    </a:solidFill>
                  </a:rPr>
                  <a:t>-41%</a:t>
                </a:r>
              </a:p>
            </p:txBody>
          </p:sp>
          <p:pic>
            <p:nvPicPr>
              <p:cNvPr id="44" name="Graphic 43">
                <a:extLst>
                  <a:ext uri="{FF2B5EF4-FFF2-40B4-BE49-F238E27FC236}">
                    <a16:creationId xmlns:a16="http://schemas.microsoft.com/office/drawing/2014/main" id="{533D5FE7-3E70-D9D8-8C86-8A098D232589}"/>
                  </a:ext>
                  <a:ext uri="{C183D7F6-B498-43B3-948B-1728B52AA6E4}">
                    <adec:decorative xmlns:adec="http://schemas.microsoft.com/office/drawing/2017/decorative" val="1"/>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0380649" y="4314621"/>
                <a:ext cx="914400" cy="914400"/>
              </a:xfrm>
              <a:prstGeom prst="rect">
                <a:avLst/>
              </a:prstGeom>
            </p:spPr>
          </p:pic>
        </p:grpSp>
      </p:gr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6</a:t>
            </a:fld>
            <a:endParaRPr lang="en-GB"/>
          </a:p>
        </p:txBody>
      </p:sp>
      <p:pic>
        <p:nvPicPr>
          <p:cNvPr id="4" name="Picture 3">
            <a:extLst>
              <a:ext uri="{FF2B5EF4-FFF2-40B4-BE49-F238E27FC236}">
                <a16:creationId xmlns:a16="http://schemas.microsoft.com/office/drawing/2014/main" id="{FA3996D4-9FAB-5057-21B4-1D1EF34D4A14}"/>
              </a:ext>
              <a:ext uri="{C183D7F6-B498-43B3-948B-1728B52AA6E4}">
                <adec:decorative xmlns:adec="http://schemas.microsoft.com/office/drawing/2017/decorative" val="1"/>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Tree>
    <p:extLst>
      <p:ext uri="{BB962C8B-B14F-4D97-AF65-F5344CB8AC3E}">
        <p14:creationId xmlns:p14="http://schemas.microsoft.com/office/powerpoint/2010/main" val="1078130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Recovery Tracker</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7</a:t>
            </a:fld>
            <a:endParaRPr lang="en-GB"/>
          </a:p>
        </p:txBody>
      </p:sp>
      <p:pic>
        <p:nvPicPr>
          <p:cNvPr id="4" name="Picture 3">
            <a:extLst>
              <a:ext uri="{FF2B5EF4-FFF2-40B4-BE49-F238E27FC236}">
                <a16:creationId xmlns:a16="http://schemas.microsoft.com/office/drawing/2014/main" id="{FA3996D4-9FAB-5057-21B4-1D1EF34D4A1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pic>
        <p:nvPicPr>
          <p:cNvPr id="2" name="Picture 1" descr="A table with each transport metric in the first column, and rows of various percentages which show the extent to which each of those transport metrics has recovered over time in comparison to pre-Covid (2019 or early 2020) levels. &#10;Google mobility workplace, Cambridge: Plateaued recovery - 31% below pre-Covid when data discontinued in October 2022.&#10;Google mobility workplace, South Cambridgeshire: fluctuating recovery, finishing at 11% below pre-Covid when data discontinued in October 2022.&#10;Retail footfall, central Cambridge: stabilising recovery levels. Currently just below pre-Covid.&#10;One Station Square footfall: Erratic pattern of recovery levels over time. Currently some way below pre-Covid levels.&#10;Walking, central Cambridge: Improving recovery trend. Currently just below pre-Covid.&#10;Cycling, central Cambridge: Gradually improving recovery trend - currently below pre-Covid.&#10;Multi Storey Car Parking, central Cambridge: stabilising recovery trend, currently some way below pre-Covid.&#10;Vehicle flow on local roads, central Cambridge: gradually improving recovery trend - currently just below pre-Covid.&#10;Vehicle flow on strategic roads, county-wide: stable recovery trend, currently just below pre-Covid.&#10;Bus passengers, Cambridge: improving recovery trend since March 2022. Currently below pre-Covid.&#10;Park and Ride passengers: gradually improving recovery trend, currently at pre-Covid levels.&#10;Air pollution: Erratic trend in part linked to expected seasonal variations. Currently a long way below pre-Covid levels.">
            <a:extLst>
              <a:ext uri="{FF2B5EF4-FFF2-40B4-BE49-F238E27FC236}">
                <a16:creationId xmlns:a16="http://schemas.microsoft.com/office/drawing/2014/main" id="{F491D152-1664-C037-9FCC-B03199C783F1}"/>
              </a:ext>
            </a:extLst>
          </p:cNvPr>
          <p:cNvPicPr>
            <a:picLocks noChangeAspect="1"/>
          </p:cNvPicPr>
          <p:nvPr/>
        </p:nvPicPr>
        <p:blipFill rotWithShape="1">
          <a:blip r:embed="rId4"/>
          <a:srcRect t="2788"/>
          <a:stretch/>
        </p:blipFill>
        <p:spPr>
          <a:xfrm>
            <a:off x="1021831" y="693987"/>
            <a:ext cx="10148337" cy="6048265"/>
          </a:xfrm>
          <a:prstGeom prst="rect">
            <a:avLst/>
          </a:prstGeom>
        </p:spPr>
      </p:pic>
    </p:spTree>
    <p:extLst>
      <p:ext uri="{BB962C8B-B14F-4D97-AF65-F5344CB8AC3E}">
        <p14:creationId xmlns:p14="http://schemas.microsoft.com/office/powerpoint/2010/main" val="4013526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a:bodyPr>
          <a:lstStyle/>
          <a:p>
            <a:pPr algn="ctr"/>
            <a:r>
              <a:rPr lang="en-GB" sz="5400" b="1">
                <a:solidFill>
                  <a:schemeClr val="bg1"/>
                </a:solidFill>
                <a:latin typeface="+mn-lt"/>
                <a:cs typeface="Calibri"/>
              </a:rPr>
              <a:t>Travel Demand</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3603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Has COVID-19 changed where we spend our time?</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A71BBD86-6CAB-D2E9-F0D6-7F9D01ED4106}"/>
              </a:ext>
            </a:extLst>
          </p:cNvPr>
          <p:cNvSpPr txBox="1"/>
          <p:nvPr/>
        </p:nvSpPr>
        <p:spPr>
          <a:xfrm>
            <a:off x="233680" y="60998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rgbClr val="000000"/>
                </a:solidFill>
                <a:cs typeface="Calibri"/>
              </a:rPr>
              <a:t>The pandemic caused us to spend more time at home and less time at a designated workplace. Whilst the extent of this impact has steadily reduced since Spring 2021, an impact was still being seen when </a:t>
            </a:r>
            <a:r>
              <a:rPr lang="en-US" sz="1400">
                <a:solidFill>
                  <a:srgbClr val="FF0000"/>
                </a:solidFill>
                <a:cs typeface="Calibri"/>
              </a:rPr>
              <a:t>Google discontinued this dataset in October 2022</a:t>
            </a:r>
            <a:r>
              <a:rPr lang="en-US" sz="1400">
                <a:solidFill>
                  <a:srgbClr val="000000"/>
                </a:solidFill>
                <a:cs typeface="Calibri"/>
              </a:rPr>
              <a:t>, particularly in Cambridge.</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9</a:t>
            </a:fld>
            <a:endParaRPr lang="en-GB"/>
          </a:p>
        </p:txBody>
      </p:sp>
      <p:sp>
        <p:nvSpPr>
          <p:cNvPr id="4" name="Title 4">
            <a:extLst>
              <a:ext uri="{FF2B5EF4-FFF2-40B4-BE49-F238E27FC236}">
                <a16:creationId xmlns:a16="http://schemas.microsoft.com/office/drawing/2014/main" id="{53758C74-4609-6CED-DF59-DF96453679D0}"/>
              </a:ext>
            </a:extLst>
          </p:cNvPr>
          <p:cNvSpPr txBox="1">
            <a:spLocks/>
          </p:cNvSpPr>
          <p:nvPr/>
        </p:nvSpPr>
        <p:spPr>
          <a:xfrm>
            <a:off x="219919" y="1240125"/>
            <a:ext cx="5826966" cy="326149"/>
          </a:xfrm>
          <a:prstGeom prst="rect">
            <a:avLst/>
          </a:prstGeom>
          <a:solidFill>
            <a:srgbClr val="7798D3"/>
          </a:solidFill>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a:latin typeface="+mn-lt"/>
              </a:rPr>
              <a:t>Cambridge</a:t>
            </a:r>
          </a:p>
        </p:txBody>
      </p:sp>
      <p:sp>
        <p:nvSpPr>
          <p:cNvPr id="2" name="Title 4">
            <a:extLst>
              <a:ext uri="{FF2B5EF4-FFF2-40B4-BE49-F238E27FC236}">
                <a16:creationId xmlns:a16="http://schemas.microsoft.com/office/drawing/2014/main" id="{95BF3B54-894B-173F-C4DE-1F8DEC2132B2}"/>
              </a:ext>
            </a:extLst>
          </p:cNvPr>
          <p:cNvSpPr txBox="1">
            <a:spLocks/>
          </p:cNvSpPr>
          <p:nvPr/>
        </p:nvSpPr>
        <p:spPr>
          <a:xfrm>
            <a:off x="6118106" y="1240124"/>
            <a:ext cx="5826966" cy="326149"/>
          </a:xfrm>
          <a:prstGeom prst="rect">
            <a:avLst/>
          </a:prstGeom>
          <a:solidFill>
            <a:srgbClr val="7798D3"/>
          </a:solidFill>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a:latin typeface="+mn-lt"/>
              </a:rPr>
              <a:t>South Cambridgeshire</a:t>
            </a:r>
          </a:p>
        </p:txBody>
      </p:sp>
      <p:pic>
        <p:nvPicPr>
          <p:cNvPr id="6" name="Picture 5" descr="Line graph showing the change in Workplace, Residential, Retail and Recreation and Grocery and Pharmacy visits in Cambridge.&#10;In October 2022, workplace and Retail and Recreation visits remained below pre-COVID.">
            <a:extLst>
              <a:ext uri="{FF2B5EF4-FFF2-40B4-BE49-F238E27FC236}">
                <a16:creationId xmlns:a16="http://schemas.microsoft.com/office/drawing/2014/main" id="{9F359AC3-8910-51AC-4A1B-CF2BA2626F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467" y="1588742"/>
            <a:ext cx="5678162" cy="3592819"/>
          </a:xfrm>
          <a:prstGeom prst="rect">
            <a:avLst/>
          </a:prstGeom>
        </p:spPr>
      </p:pic>
      <p:pic>
        <p:nvPicPr>
          <p:cNvPr id="5" name="Picture 4" descr="Line graph showing the change in Workplace, Residential, Retail and Recreation and Grocery and Pharmacy visits in South Cambridgeshire.&#10;In October 2022, workplace visits remained below the pre-COVID baseline. All other categories had recovered to surpass the pre-Covid baseline.">
            <a:extLst>
              <a:ext uri="{FF2B5EF4-FFF2-40B4-BE49-F238E27FC236}">
                <a16:creationId xmlns:a16="http://schemas.microsoft.com/office/drawing/2014/main" id="{F2ED970F-F6B6-836A-8C23-3EE82CE679B1}"/>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5442" y="1646286"/>
            <a:ext cx="5678163" cy="3544702"/>
          </a:xfrm>
          <a:prstGeom prst="rect">
            <a:avLst/>
          </a:prstGeom>
        </p:spPr>
      </p:pic>
      <p:graphicFrame>
        <p:nvGraphicFramePr>
          <p:cNvPr id="7" name="Table 6">
            <a:extLst>
              <a:ext uri="{FF2B5EF4-FFF2-40B4-BE49-F238E27FC236}">
                <a16:creationId xmlns:a16="http://schemas.microsoft.com/office/drawing/2014/main" id="{D0903155-011F-FB8B-57B5-9CB640322AD2}"/>
              </a:ext>
            </a:extLst>
          </p:cNvPr>
          <p:cNvGraphicFramePr>
            <a:graphicFrameLocks noGrp="1"/>
          </p:cNvGraphicFramePr>
          <p:nvPr>
            <p:extLst>
              <p:ext uri="{D42A27DB-BD31-4B8C-83A1-F6EECF244321}">
                <p14:modId xmlns:p14="http://schemas.microsoft.com/office/powerpoint/2010/main" val="2576091698"/>
              </p:ext>
            </p:extLst>
          </p:nvPr>
        </p:nvGraphicFramePr>
        <p:xfrm>
          <a:off x="2102721" y="5425193"/>
          <a:ext cx="7959548" cy="969645"/>
        </p:xfrm>
        <a:graphic>
          <a:graphicData uri="http://schemas.openxmlformats.org/drawingml/2006/table">
            <a:tbl>
              <a:tblPr firstRow="1"/>
              <a:tblGrid>
                <a:gridCol w="1598572">
                  <a:extLst>
                    <a:ext uri="{9D8B030D-6E8A-4147-A177-3AD203B41FA5}">
                      <a16:colId xmlns:a16="http://schemas.microsoft.com/office/drawing/2014/main" val="357740416"/>
                    </a:ext>
                  </a:extLst>
                </a:gridCol>
                <a:gridCol w="1590244">
                  <a:extLst>
                    <a:ext uri="{9D8B030D-6E8A-4147-A177-3AD203B41FA5}">
                      <a16:colId xmlns:a16="http://schemas.microsoft.com/office/drawing/2014/main" val="1287253707"/>
                    </a:ext>
                  </a:extLst>
                </a:gridCol>
                <a:gridCol w="1590244">
                  <a:extLst>
                    <a:ext uri="{9D8B030D-6E8A-4147-A177-3AD203B41FA5}">
                      <a16:colId xmlns:a16="http://schemas.microsoft.com/office/drawing/2014/main" val="4274200717"/>
                    </a:ext>
                  </a:extLst>
                </a:gridCol>
                <a:gridCol w="1590244">
                  <a:extLst>
                    <a:ext uri="{9D8B030D-6E8A-4147-A177-3AD203B41FA5}">
                      <a16:colId xmlns:a16="http://schemas.microsoft.com/office/drawing/2014/main" val="2229373111"/>
                    </a:ext>
                  </a:extLst>
                </a:gridCol>
                <a:gridCol w="1590244">
                  <a:extLst>
                    <a:ext uri="{9D8B030D-6E8A-4147-A177-3AD203B41FA5}">
                      <a16:colId xmlns:a16="http://schemas.microsoft.com/office/drawing/2014/main" val="3769423063"/>
                    </a:ext>
                  </a:extLst>
                </a:gridCol>
              </a:tblGrid>
              <a:tr h="200025">
                <a:tc rowSpan="2">
                  <a:txBody>
                    <a:bodyPr/>
                    <a:lstStyle/>
                    <a:p>
                      <a:pPr algn="l" rtl="0" fontAlgn="b"/>
                      <a:r>
                        <a:rPr lang="en-GB" sz="1200" b="1" i="0" u="none" strike="noStrike">
                          <a:solidFill>
                            <a:srgbClr val="000000"/>
                          </a:solidFill>
                          <a:effectLst/>
                          <a:latin typeface="Calibri"/>
                        </a:rPr>
                        <a:t>  </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i="0" u="none" strike="noStrike" dirty="0">
                          <a:solidFill>
                            <a:srgbClr val="0070C0"/>
                          </a:solidFill>
                          <a:effectLst/>
                          <a:latin typeface="+mn-lt"/>
                        </a:rPr>
                        <a:t>Pre-Covid to Now:</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i="0" u="none" strike="noStrike" dirty="0">
                          <a:solidFill>
                            <a:srgbClr val="000000"/>
                          </a:solidFill>
                          <a:effectLst/>
                          <a:latin typeface="+mn-lt"/>
                        </a:rPr>
                        <a:t>Baseline (Jan/Feb 2020) to Oct* 2022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rtl="0" fontAlgn="ctr"/>
                      <a:endParaRPr lang="en-GB" sz="12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pPr algn="ctr" rtl="0" fontAlgn="ctr"/>
                      <a:endParaRPr lang="en-GB" sz="12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pPr algn="ctr" rtl="0" fontAlgn="ctr"/>
                      <a:endParaRPr lang="en-GB" sz="12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3915487791"/>
                  </a:ext>
                </a:extLst>
              </a:tr>
              <a:tr h="175113">
                <a:tc vMerge="1">
                  <a:txBody>
                    <a:bodyPr/>
                    <a:lstStyle/>
                    <a:p>
                      <a:pPr algn="ctr" rtl="0" fontAlgn="b"/>
                      <a:r>
                        <a:rPr lang="en-GB" sz="1200" b="1" i="0" u="none" strike="noStrike">
                          <a:solidFill>
                            <a:srgbClr val="0070C0"/>
                          </a:solidFill>
                          <a:effectLst/>
                          <a:latin typeface="Calibri"/>
                        </a:rPr>
                        <a:t>Pre-Covid vs Now:</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solidFill>
                      <a:srgbClr val="D9D9D9"/>
                    </a:solidFill>
                  </a:tcPr>
                </a:tc>
                <a:tc>
                  <a:txBody>
                    <a:bodyPr/>
                    <a:lstStyle/>
                    <a:p>
                      <a:pPr algn="ctr" rtl="0" fontAlgn="ctr"/>
                      <a:r>
                        <a:rPr lang="en-GB" sz="1200" b="1" i="0" u="none" strike="noStrike">
                          <a:solidFill>
                            <a:srgbClr val="000000"/>
                          </a:solidFill>
                          <a:effectLst/>
                          <a:latin typeface="Calibri"/>
                        </a:rPr>
                        <a:t>Workplaces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200" b="1" i="0" u="none" strike="noStrike">
                          <a:solidFill>
                            <a:srgbClr val="000000"/>
                          </a:solidFill>
                          <a:effectLst/>
                          <a:latin typeface="Calibri"/>
                        </a:rPr>
                        <a:t>Residential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200" b="1" i="0" u="none" strike="noStrike">
                          <a:solidFill>
                            <a:srgbClr val="000000"/>
                          </a:solidFill>
                          <a:effectLst/>
                          <a:latin typeface="Calibri"/>
                        </a:rPr>
                        <a:t>Retail and Recreation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200" b="1" i="0" u="none" strike="noStrike">
                          <a:solidFill>
                            <a:srgbClr val="000000"/>
                          </a:solidFill>
                          <a:effectLst/>
                          <a:latin typeface="Calibri"/>
                        </a:rPr>
                        <a:t>Grocery and Pharmacy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4002427"/>
                  </a:ext>
                </a:extLst>
              </a:tr>
              <a:tr h="209550">
                <a:tc>
                  <a:txBody>
                    <a:bodyPr/>
                    <a:lstStyle/>
                    <a:p>
                      <a:pPr algn="l" rtl="0" fontAlgn="ctr"/>
                      <a:r>
                        <a:rPr lang="en-GB" sz="1200" b="1" i="0" u="none" strike="noStrike">
                          <a:solidFill>
                            <a:srgbClr val="000000"/>
                          </a:solidFill>
                          <a:effectLst/>
                          <a:latin typeface="Calibri"/>
                        </a:rPr>
                        <a:t>Cambridge</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a:solidFill>
                            <a:schemeClr val="tx1"/>
                          </a:solidFill>
                          <a:effectLst/>
                          <a:latin typeface="Calibri" panose="020F050202020403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rtl="0" fontAlgn="ctr"/>
                      <a:r>
                        <a:rPr lang="en-GB" sz="1200" b="1" i="0" u="none" strike="noStrike">
                          <a:solidFill>
                            <a:schemeClr val="tx1"/>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ctr"/>
                      <a:r>
                        <a:rPr lang="en-GB" sz="1200" b="1" i="0" u="none" strike="noStrike">
                          <a:solidFill>
                            <a:schemeClr val="tx1"/>
                          </a:solidFill>
                          <a:effectLst/>
                          <a:latin typeface="Calibri" panose="020F050202020403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rtl="0" fontAlgn="ctr"/>
                      <a:r>
                        <a:rPr lang="en-GB" sz="1200" b="1" i="0" u="none" strike="noStrike">
                          <a:solidFill>
                            <a:schemeClr val="tx1"/>
                          </a:solidFill>
                          <a:effectLst/>
                          <a:latin typeface="Calibri" panose="020F050202020403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2208522828"/>
                  </a:ext>
                </a:extLst>
              </a:tr>
              <a:tr h="153369">
                <a:tc>
                  <a:txBody>
                    <a:bodyPr/>
                    <a:lstStyle/>
                    <a:p>
                      <a:pPr algn="l" rtl="0" fontAlgn="ctr"/>
                      <a:r>
                        <a:rPr lang="en-GB" sz="1200" b="1" i="0" u="none" strike="noStrike">
                          <a:solidFill>
                            <a:srgbClr val="000000"/>
                          </a:solidFill>
                          <a:effectLst/>
                          <a:latin typeface="Calibri"/>
                        </a:rPr>
                        <a:t>South Cambridgeshire</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a:solidFill>
                            <a:schemeClr val="tx1"/>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ctr"/>
                      <a:r>
                        <a:rPr lang="en-GB" sz="1200" b="1" i="0" u="none" strike="noStrike">
                          <a:solidFill>
                            <a:schemeClr val="tx1"/>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ctr"/>
                      <a:r>
                        <a:rPr lang="en-GB" sz="1200" b="1" i="0" u="none" strike="noStrike" dirty="0">
                          <a:solidFill>
                            <a:schemeClr val="bg1"/>
                          </a:solidFill>
                          <a:effectLst/>
                          <a:latin typeface="Calibri" panose="020F050202020403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rtl="0" fontAlgn="ctr"/>
                      <a:r>
                        <a:rPr lang="en-GB" sz="1200" b="1" i="0" u="none" strike="noStrike" dirty="0">
                          <a:solidFill>
                            <a:schemeClr val="tx1"/>
                          </a:solidFill>
                          <a:effectLst/>
                          <a:latin typeface="Calibri" panose="020F050202020403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632650253"/>
                  </a:ext>
                </a:extLst>
              </a:tr>
            </a:tbl>
          </a:graphicData>
        </a:graphic>
      </p:graphicFrame>
      <p:sp>
        <p:nvSpPr>
          <p:cNvPr id="14" name="TextBox 13">
            <a:extLst>
              <a:ext uri="{FF2B5EF4-FFF2-40B4-BE49-F238E27FC236}">
                <a16:creationId xmlns:a16="http://schemas.microsoft.com/office/drawing/2014/main" id="{38E3525C-0809-49E4-AE9F-12F75F91FFBF}"/>
              </a:ext>
            </a:extLst>
          </p:cNvPr>
          <p:cNvSpPr txBox="1"/>
          <p:nvPr/>
        </p:nvSpPr>
        <p:spPr>
          <a:xfrm>
            <a:off x="-7463" y="6604792"/>
            <a:ext cx="11725153" cy="253916"/>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*Sourced from Google Mobility data which was discontinued on 16th October 2022. Numbers represent the % change from the baseline period. The baseline period is defined by Google as 3rd Jan – 6th Feb 2020.</a:t>
            </a:r>
          </a:p>
        </p:txBody>
      </p:sp>
    </p:spTree>
    <p:extLst>
      <p:ext uri="{BB962C8B-B14F-4D97-AF65-F5344CB8AC3E}">
        <p14:creationId xmlns:p14="http://schemas.microsoft.com/office/powerpoint/2010/main" val="39215897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EFF3C9138390478BB6231175B0731C" ma:contentTypeVersion="12" ma:contentTypeDescription="Create a new document." ma:contentTypeScope="" ma:versionID="d740bc7a4b9a3e256a3aa8c062dd5183">
  <xsd:schema xmlns:xsd="http://www.w3.org/2001/XMLSchema" xmlns:xs="http://www.w3.org/2001/XMLSchema" xmlns:p="http://schemas.microsoft.com/office/2006/metadata/properties" xmlns:ns2="87b4f4af-2199-47ce-9107-2f8b0785b84c" xmlns:ns3="66c82fe0-eb9a-49f0-b893-68c2f08a067d" targetNamespace="http://schemas.microsoft.com/office/2006/metadata/properties" ma:root="true" ma:fieldsID="3267719c4fe0bafd9ba69a4da0e34195" ns2:_="" ns3:_="">
    <xsd:import namespace="87b4f4af-2199-47ce-9107-2f8b0785b84c"/>
    <xsd:import namespace="66c82fe0-eb9a-49f0-b893-68c2f08a067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3:MediaServiceGenerationTime" minOccurs="0"/>
                <xsd:element ref="ns3:MediaServiceEventHashCode" minOccurs="0"/>
                <xsd:element ref="ns3:MediaServiceOCR" minOccurs="0"/>
                <xsd:element ref="ns3:MediaServiceDateTaken" minOccurs="0"/>
                <xsd:element ref="ns3:MediaServiceObjectDetectorVersion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b4f4af-2199-47ce-9107-2f8b0785b84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6c82fe0-eb9a-49f0-b893-68c2f08a067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a33aaf0-d2be-4910-a308-718f043c109a"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6c82fe0-eb9a-49f0-b893-68c2f08a067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4028A02-6400-4952-A92F-AEC9B4751628}">
  <ds:schemaRefs>
    <ds:schemaRef ds:uri="66c82fe0-eb9a-49f0-b893-68c2f08a067d"/>
    <ds:schemaRef ds:uri="87b4f4af-2199-47ce-9107-2f8b0785b84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848060C-17CB-4944-9C05-D6E68695E1BC}">
  <ds:schemaRefs>
    <ds:schemaRef ds:uri="http://schemas.microsoft.com/sharepoint/v3/contenttype/forms"/>
  </ds:schemaRefs>
</ds:datastoreItem>
</file>

<file path=customXml/itemProps3.xml><?xml version="1.0" encoding="utf-8"?>
<ds:datastoreItem xmlns:ds="http://schemas.openxmlformats.org/officeDocument/2006/customXml" ds:itemID="{41BF53F6-4C56-419A-AFBD-12A3DEF7850D}">
  <ds:schemaRefs>
    <ds:schemaRef ds:uri="66c82fe0-eb9a-49f0-b893-68c2f08a067d"/>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4470</TotalTime>
  <Words>10228</Words>
  <Application>Microsoft Office PowerPoint</Application>
  <PresentationFormat>Widescreen</PresentationFormat>
  <Paragraphs>1350</Paragraphs>
  <Slides>53</Slides>
  <Notes>53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53</vt:i4>
      </vt:variant>
    </vt:vector>
  </HeadingPairs>
  <TitlesOfParts>
    <vt:vector size="63" baseType="lpstr">
      <vt:lpstr>Arial</vt:lpstr>
      <vt:lpstr>Arial,Sans-Serif</vt:lpstr>
      <vt:lpstr>Calibri</vt:lpstr>
      <vt:lpstr>Calibri Light</vt:lpstr>
      <vt:lpstr>Calibri,Sans-Serif</vt:lpstr>
      <vt:lpstr>osmftext</vt:lpstr>
      <vt:lpstr>Roboto</vt:lpstr>
      <vt:lpstr>Segoe UI</vt:lpstr>
      <vt:lpstr>Office Theme</vt:lpstr>
      <vt:lpstr>Office Theme</vt:lpstr>
      <vt:lpstr>Transport update: Cambridge and South Cambridgeshire  COVID-19 transport impacts and recovery</vt:lpstr>
      <vt:lpstr>Transport Update Aims</vt:lpstr>
      <vt:lpstr>Colour scale</vt:lpstr>
      <vt:lpstr>Accessibility</vt:lpstr>
      <vt:lpstr>Overview</vt:lpstr>
      <vt:lpstr>Headlines: March 2023</vt:lpstr>
      <vt:lpstr>Recovery Tracker</vt:lpstr>
      <vt:lpstr>Travel Demand</vt:lpstr>
      <vt:lpstr>Has COVID-19 changed where we spend our time?</vt:lpstr>
      <vt:lpstr>Strategic Road Network</vt:lpstr>
      <vt:lpstr>Strategic Road Network Monitoring Sites</vt:lpstr>
      <vt:lpstr>Strategic Road Network: Annual Average Daily Flow by Year</vt:lpstr>
      <vt:lpstr>Strategic Road Network: Average Daily Flow by Month</vt:lpstr>
      <vt:lpstr>Strategic Road Network: Daily Flow by Day of the Week</vt:lpstr>
      <vt:lpstr>Strategic Road Network: Cambridge</vt:lpstr>
      <vt:lpstr>Strategic Road Network: East Cambridgeshire</vt:lpstr>
      <vt:lpstr>Strategic Road Network: South Cambridgeshire</vt:lpstr>
      <vt:lpstr>Strategic Road Network: Fenland</vt:lpstr>
      <vt:lpstr>Strategic Road Network: Peterborough</vt:lpstr>
      <vt:lpstr>Strategic Road Network: Huntingdonshire</vt:lpstr>
      <vt:lpstr>Local Road Network</vt:lpstr>
      <vt:lpstr>Local Road Network Monitoring Sites: Motorised Transport</vt:lpstr>
      <vt:lpstr>Local Road Network: Motorised Vehicles</vt:lpstr>
      <vt:lpstr>Local Road Modal Split: Overall</vt:lpstr>
      <vt:lpstr>Local Road Modal Split: By Location</vt:lpstr>
      <vt:lpstr>Local Road Network: Recovery Map</vt:lpstr>
      <vt:lpstr>Local Road Network: Recovery by Location and Mode</vt:lpstr>
      <vt:lpstr>Local Road Network: Hourly Flow Profile</vt:lpstr>
      <vt:lpstr>Active Travel</vt:lpstr>
      <vt:lpstr>Local Road Network Monitoring Sites: Active Travel</vt:lpstr>
      <vt:lpstr>Local Road Network: Cyclists</vt:lpstr>
      <vt:lpstr>Local Road Network: Pedestrians</vt:lpstr>
      <vt:lpstr>Retail Footfall</vt:lpstr>
      <vt:lpstr>Retail Footfall: Central Cambridge</vt:lpstr>
      <vt:lpstr>Retail Footfall: Central Cambridge by Day of the Week</vt:lpstr>
      <vt:lpstr>Car Parking</vt:lpstr>
      <vt:lpstr>Car Parking: Daily Use</vt:lpstr>
      <vt:lpstr>Car Parking: Length of Stay by Month</vt:lpstr>
      <vt:lpstr>Car Parking: Length of Stay by Car Park</vt:lpstr>
      <vt:lpstr>Rail Passengers</vt:lpstr>
      <vt:lpstr>Rail Passengers: Usage</vt:lpstr>
      <vt:lpstr>One Station Square Footfall</vt:lpstr>
      <vt:lpstr>Bus Passengers</vt:lpstr>
      <vt:lpstr>Bus Passengers in Cambridgeshire and Peterborough</vt:lpstr>
      <vt:lpstr>Bus Passengers: Park and Ride</vt:lpstr>
      <vt:lpstr>Bus Passengers: Park and Ride by Site</vt:lpstr>
      <vt:lpstr>Micro-mobility</vt:lpstr>
      <vt:lpstr>E-scooters and E-bikes in Cambridge</vt:lpstr>
      <vt:lpstr>Air Quality</vt:lpstr>
      <vt:lpstr>Air Quality Monitoring Locations</vt:lpstr>
      <vt:lpstr>Air Quality: All Sites</vt:lpstr>
      <vt:lpstr>Air Quality: Individual Sites</vt:lpstr>
      <vt:lpstr>research.group@cambridgeshire.gov.uk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 Pollard (she/her)</dc:creator>
  <cp:lastModifiedBy>Sian Loveday</cp:lastModifiedBy>
  <cp:revision>5</cp:revision>
  <dcterms:created xsi:type="dcterms:W3CDTF">2023-04-21T08:00:11Z</dcterms:created>
  <dcterms:modified xsi:type="dcterms:W3CDTF">2023-05-15T14:17:32Z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0x010100A7EFF3C9138390478BB6231175B0731C</vt:lpwstr>
  </property>
  <property fmtid="{D5CDD505-2E9C-101B-9397-08002B2CF9AE}" pid="3" name="MediaServiceImageTags">
    <vt:lpwstr/>
  </property>
</Properties>
</file>