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6"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48" r:id="rId5"/>
  </p:sldMasterIdLst>
  <p:notesMasterIdLst>
    <p:notesMasterId r:id="rId46"/>
  </p:notesMasterIdLst>
  <p:sldIdLst>
    <p:sldId id="257" r:id="rId6"/>
    <p:sldId id="395" r:id="rId7"/>
    <p:sldId id="310" r:id="rId8"/>
    <p:sldId id="435" r:id="rId9"/>
    <p:sldId id="260" r:id="rId10"/>
    <p:sldId id="409" r:id="rId11"/>
    <p:sldId id="407" r:id="rId12"/>
    <p:sldId id="477" r:id="rId13"/>
    <p:sldId id="261" r:id="rId14"/>
    <p:sldId id="408" r:id="rId15"/>
    <p:sldId id="415" r:id="rId16"/>
    <p:sldId id="484" r:id="rId17"/>
    <p:sldId id="480" r:id="rId18"/>
    <p:sldId id="410" r:id="rId19"/>
    <p:sldId id="476" r:id="rId20"/>
    <p:sldId id="464" r:id="rId21"/>
    <p:sldId id="462" r:id="rId22"/>
    <p:sldId id="424" r:id="rId23"/>
    <p:sldId id="278" r:id="rId24"/>
    <p:sldId id="259" r:id="rId25"/>
    <p:sldId id="284" r:id="rId26"/>
    <p:sldId id="287" r:id="rId27"/>
    <p:sldId id="391" r:id="rId28"/>
    <p:sldId id="262" r:id="rId29"/>
    <p:sldId id="488" r:id="rId30"/>
    <p:sldId id="486" r:id="rId31"/>
    <p:sldId id="390" r:id="rId32"/>
    <p:sldId id="392" r:id="rId33"/>
    <p:sldId id="393" r:id="rId34"/>
    <p:sldId id="394" r:id="rId35"/>
    <p:sldId id="423" r:id="rId36"/>
    <p:sldId id="269" r:id="rId37"/>
    <p:sldId id="268" r:id="rId38"/>
    <p:sldId id="267" r:id="rId39"/>
    <p:sldId id="461" r:id="rId40"/>
    <p:sldId id="449" r:id="rId41"/>
    <p:sldId id="450" r:id="rId42"/>
    <p:sldId id="451" r:id="rId43"/>
    <p:sldId id="453" r:id="rId44"/>
    <p:sldId id="45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88C748-AAEC-8579-8AEB-F16741692CA4}" name="Kathryn Faulkner" initials="KF" userId="S::kathryn.faulkner_cpft.nhs.uk#ext#@cccandpcc.onmicrosoft.com::6871fa4a-f516-4760-9f57-ec7af4ae3ebb" providerId="AD"/>
  <p188:author id="{5302A89B-2B87-0D01-867D-E47D8DDB85C4}" name="Saranya Palaniswamy" initials="SP" userId="S::Saranya.Palaniswamy@peterborough.gov.uk::973be20e-c43f-434f-97ed-92fa4baa28ec" providerId="AD"/>
  <p188:author id="{F632DE9F-EB26-86E8-D879-85854B8BE56A}" name="James Sheffield" initials="JS" userId="S::james.sheffield@cambridgeshire.gov.uk::16a2cde6-4772-4321-8eb9-c4de5821f6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6A5F62-CE96-49B9-8436-977CC527A47E}" v="58" dt="2023-04-26T12:22:48.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4148"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Cambridgeshire</c:v>
                </c:pt>
              </c:strCache>
            </c:strRef>
          </c:tx>
          <c:spPr>
            <a:solidFill>
              <a:schemeClr val="accent1"/>
            </a:solidFill>
            <a:ln>
              <a:noFill/>
            </a:ln>
            <a:effectLst/>
          </c:spPr>
          <c:invertIfNegative val="0"/>
          <c:cat>
            <c:strRef>
              <c:f>Sheet1!$A$2:$A$6</c:f>
              <c:strCache>
                <c:ptCount val="5"/>
                <c:pt idx="0">
                  <c:v>Children in households with any of the 3 issues</c:v>
                </c:pt>
                <c:pt idx="1">
                  <c:v>Children in households with all 3 issues</c:v>
                </c:pt>
                <c:pt idx="2">
                  <c:v>Children in hosueholds where a parent has a severe mental health problem</c:v>
                </c:pt>
                <c:pt idx="3">
                  <c:v>Children in households where there is a domestic abuse</c:v>
                </c:pt>
                <c:pt idx="4">
                  <c:v>Children in households where a parent has alcohol or drug problems</c:v>
                </c:pt>
              </c:strCache>
            </c:strRef>
          </c:cat>
          <c:val>
            <c:numRef>
              <c:f>Sheet1!$B$2:$B$6</c:f>
              <c:numCache>
                <c:formatCode>General</c:formatCode>
                <c:ptCount val="5"/>
                <c:pt idx="0">
                  <c:v>164</c:v>
                </c:pt>
                <c:pt idx="1">
                  <c:v>10</c:v>
                </c:pt>
                <c:pt idx="2">
                  <c:v>118</c:v>
                </c:pt>
                <c:pt idx="3">
                  <c:v>59</c:v>
                </c:pt>
                <c:pt idx="4">
                  <c:v>41</c:v>
                </c:pt>
              </c:numCache>
            </c:numRef>
          </c:val>
          <c:extLst>
            <c:ext xmlns:c16="http://schemas.microsoft.com/office/drawing/2014/chart" uri="{C3380CC4-5D6E-409C-BE32-E72D297353CC}">
              <c16:uniqueId val="{00000000-EEF9-4983-9CD6-A3B39E82DD56}"/>
            </c:ext>
          </c:extLst>
        </c:ser>
        <c:ser>
          <c:idx val="1"/>
          <c:order val="1"/>
          <c:tx>
            <c:strRef>
              <c:f>Sheet1!$C$1</c:f>
              <c:strCache>
                <c:ptCount val="1"/>
                <c:pt idx="0">
                  <c:v>Peterborough</c:v>
                </c:pt>
              </c:strCache>
            </c:strRef>
          </c:tx>
          <c:spPr>
            <a:solidFill>
              <a:schemeClr val="accent2"/>
            </a:solidFill>
            <a:ln>
              <a:noFill/>
            </a:ln>
            <a:effectLst/>
          </c:spPr>
          <c:invertIfNegative val="0"/>
          <c:cat>
            <c:strRef>
              <c:f>Sheet1!$A$2:$A$6</c:f>
              <c:strCache>
                <c:ptCount val="5"/>
                <c:pt idx="0">
                  <c:v>Children in households with any of the 3 issues</c:v>
                </c:pt>
                <c:pt idx="1">
                  <c:v>Children in households with all 3 issues</c:v>
                </c:pt>
                <c:pt idx="2">
                  <c:v>Children in hosueholds where a parent has a severe mental health problem</c:v>
                </c:pt>
                <c:pt idx="3">
                  <c:v>Children in households where there is a domestic abuse</c:v>
                </c:pt>
                <c:pt idx="4">
                  <c:v>Children in households where a parent has alcohol or drug problems</c:v>
                </c:pt>
              </c:strCache>
            </c:strRef>
          </c:cat>
          <c:val>
            <c:numRef>
              <c:f>Sheet1!$C$2:$C$6</c:f>
              <c:numCache>
                <c:formatCode>General</c:formatCode>
                <c:ptCount val="5"/>
                <c:pt idx="0">
                  <c:v>175</c:v>
                </c:pt>
                <c:pt idx="1">
                  <c:v>12</c:v>
                </c:pt>
                <c:pt idx="2">
                  <c:v>127</c:v>
                </c:pt>
                <c:pt idx="3">
                  <c:v>60</c:v>
                </c:pt>
                <c:pt idx="4">
                  <c:v>40</c:v>
                </c:pt>
              </c:numCache>
            </c:numRef>
          </c:val>
          <c:extLst>
            <c:ext xmlns:c16="http://schemas.microsoft.com/office/drawing/2014/chart" uri="{C3380CC4-5D6E-409C-BE32-E72D297353CC}">
              <c16:uniqueId val="{00000001-EEF9-4983-9CD6-A3B39E82DD56}"/>
            </c:ext>
          </c:extLst>
        </c:ser>
        <c:ser>
          <c:idx val="2"/>
          <c:order val="2"/>
          <c:tx>
            <c:strRef>
              <c:f>Sheet1!$D$1</c:f>
              <c:strCache>
                <c:ptCount val="1"/>
                <c:pt idx="0">
                  <c:v>England</c:v>
                </c:pt>
              </c:strCache>
            </c:strRef>
          </c:tx>
          <c:spPr>
            <a:solidFill>
              <a:schemeClr val="accent3"/>
            </a:solidFill>
            <a:ln>
              <a:noFill/>
            </a:ln>
            <a:effectLst/>
          </c:spPr>
          <c:invertIfNegative val="0"/>
          <c:cat>
            <c:strRef>
              <c:f>Sheet1!$A$2:$A$6</c:f>
              <c:strCache>
                <c:ptCount val="5"/>
                <c:pt idx="0">
                  <c:v>Children in households with any of the 3 issues</c:v>
                </c:pt>
                <c:pt idx="1">
                  <c:v>Children in households with all 3 issues</c:v>
                </c:pt>
                <c:pt idx="2">
                  <c:v>Children in hosueholds where a parent has a severe mental health problem</c:v>
                </c:pt>
                <c:pt idx="3">
                  <c:v>Children in households where there is a domestic abuse</c:v>
                </c:pt>
                <c:pt idx="4">
                  <c:v>Children in households where a parent has alcohol or drug problems</c:v>
                </c:pt>
              </c:strCache>
            </c:strRef>
          </c:cat>
          <c:val>
            <c:numRef>
              <c:f>Sheet1!$D$2:$D$6</c:f>
              <c:numCache>
                <c:formatCode>General</c:formatCode>
                <c:ptCount val="5"/>
                <c:pt idx="0">
                  <c:v>182</c:v>
                </c:pt>
                <c:pt idx="1">
                  <c:v>9</c:v>
                </c:pt>
                <c:pt idx="2">
                  <c:v>135</c:v>
                </c:pt>
                <c:pt idx="3">
                  <c:v>66</c:v>
                </c:pt>
                <c:pt idx="4">
                  <c:v>40</c:v>
                </c:pt>
              </c:numCache>
            </c:numRef>
          </c:val>
          <c:extLst>
            <c:ext xmlns:c16="http://schemas.microsoft.com/office/drawing/2014/chart" uri="{C3380CC4-5D6E-409C-BE32-E72D297353CC}">
              <c16:uniqueId val="{00000002-EEF9-4983-9CD6-A3B39E82DD56}"/>
            </c:ext>
          </c:extLst>
        </c:ser>
        <c:dLbls>
          <c:showLegendKey val="0"/>
          <c:showVal val="0"/>
          <c:showCatName val="0"/>
          <c:showSerName val="0"/>
          <c:showPercent val="0"/>
          <c:showBubbleSize val="0"/>
        </c:dLbls>
        <c:gapWidth val="182"/>
        <c:axId val="1728498240"/>
        <c:axId val="1728491168"/>
      </c:barChart>
      <c:catAx>
        <c:axId val="1728498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28491168"/>
        <c:crosses val="autoZero"/>
        <c:auto val="1"/>
        <c:lblAlgn val="ctr"/>
        <c:lblOffset val="100"/>
        <c:noMultiLvlLbl val="0"/>
      </c:catAx>
      <c:valAx>
        <c:axId val="17284911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t>Rate per 1,000 of 0 to 17 year olds</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72849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accent1">
          <a:lumMod val="60000"/>
          <a:lumOff val="40000"/>
        </a:schemeClr>
      </a:solidFill>
      <a:round/>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8243A-3C25-4D44-9D03-2938EC1731A5}" type="datetimeFigureOut">
              <a:rPr lang="en-GB" smtClean="0"/>
              <a:t>10/05/2023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44962-14BA-4E8B-BB22-B6B74A72E277}" type="slidenum">
              <a:rPr lang="en-GB" smtClean="0"/>
              <a:t>‹#›</a:t>
            </a:fld>
            <a:endParaRPr lang="en-GB"/>
          </a:p>
        </p:txBody>
      </p:sp>
    </p:spTree>
    <p:extLst>
      <p:ext uri="{BB962C8B-B14F-4D97-AF65-F5344CB8AC3E}">
        <p14:creationId xmlns:p14="http://schemas.microsoft.com/office/powerpoint/2010/main" val="1170143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news/boost-to-successful-government-rough-sleeping-programm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FD7707-F7AA-4CD2-B72F-ABB15022293C}" type="slidenum">
              <a:rPr lang="en-GB" smtClean="0"/>
              <a:t>3</a:t>
            </a:fld>
            <a:endParaRPr lang="en-GB"/>
          </a:p>
        </p:txBody>
      </p:sp>
    </p:spTree>
    <p:extLst>
      <p:ext uri="{BB962C8B-B14F-4D97-AF65-F5344CB8AC3E}">
        <p14:creationId xmlns:p14="http://schemas.microsoft.com/office/powerpoint/2010/main" val="1601761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dirty="0">
                <a:solidFill>
                  <a:schemeClr val="tx1"/>
                </a:solidFill>
                <a:latin typeface="+mn-lt"/>
                <a:ea typeface="+mn-ea"/>
                <a:cs typeface="+mn-cs"/>
              </a:rPr>
              <a:t>Violence offences </a:t>
            </a:r>
            <a:r>
              <a:rPr lang="en-GB" sz="1200" kern="1200" dirty="0">
                <a:solidFill>
                  <a:schemeClr val="tx1"/>
                </a:solidFill>
                <a:latin typeface="+mn-lt"/>
                <a:ea typeface="+mn-ea"/>
                <a:cs typeface="+mn-cs"/>
              </a:rPr>
              <a:t>- Violence against the person offences, based on police recorded crime data, crude rate per 1,000 population.</a:t>
            </a:r>
          </a:p>
          <a:p>
            <a:pPr marL="0" algn="l" defTabSz="914400" rtl="0" eaLnBrk="1" latinLnBrk="0" hangingPunct="1"/>
            <a:r>
              <a:rPr lang="en-GB" sz="1200" b="1" kern="1200" dirty="0">
                <a:solidFill>
                  <a:schemeClr val="tx1"/>
                </a:solidFill>
                <a:latin typeface="+mn-lt"/>
                <a:ea typeface="+mn-ea"/>
                <a:cs typeface="+mn-cs"/>
              </a:rPr>
              <a:t>Sexual offences </a:t>
            </a:r>
            <a:r>
              <a:rPr lang="en-GB" sz="1200" kern="1200" dirty="0">
                <a:solidFill>
                  <a:schemeClr val="tx1"/>
                </a:solidFill>
                <a:latin typeface="+mn-lt"/>
                <a:ea typeface="+mn-ea"/>
                <a:cs typeface="+mn-cs"/>
              </a:rPr>
              <a:t>- Rate of sexual offences based on police recorded crime data per 1,000 population</a:t>
            </a:r>
          </a:p>
          <a:p>
            <a:pPr marL="0" indent="0">
              <a:buFont typeface="Arial" panose="020B0604020202020204" pitchFamily="34" charset="0"/>
              <a:buNone/>
            </a:pPr>
            <a:r>
              <a:rPr lang="en-GB" b="1" i="1" dirty="0"/>
              <a:t>Data from</a:t>
            </a:r>
            <a:r>
              <a:rPr lang="en-GB" dirty="0"/>
              <a:t> </a:t>
            </a:r>
            <a:r>
              <a:rPr lang="en-GB" i="1" dirty="0"/>
              <a:t>https://fingertips.phe.org.uk/profile/wider-determinants</a:t>
            </a:r>
          </a:p>
          <a:p>
            <a:pPr marL="0" indent="0">
              <a:buFont typeface="Arial" panose="020B0604020202020204" pitchFamily="34" charset="0"/>
              <a:buNone/>
            </a:pPr>
            <a:r>
              <a:rPr lang="en-GB" b="1" dirty="0"/>
              <a:t>Source</a:t>
            </a:r>
            <a:r>
              <a:rPr lang="en-GB" dirty="0"/>
              <a:t>: OHID's Population Health Analysis Team using Home Office crime data and ONS population data</a:t>
            </a:r>
            <a:br>
              <a:rPr lang="en-GB" dirty="0"/>
            </a:br>
            <a:endParaRPr lang="en-GB" dirty="0">
              <a:latin typeface="+mn-lt"/>
            </a:endParaRPr>
          </a:p>
        </p:txBody>
      </p:sp>
      <p:sp>
        <p:nvSpPr>
          <p:cNvPr id="4" name="Slide Number Placeholder 3"/>
          <p:cNvSpPr>
            <a:spLocks noGrp="1"/>
          </p:cNvSpPr>
          <p:nvPr>
            <p:ph type="sldNum" sz="quarter" idx="10"/>
          </p:nvPr>
        </p:nvSpPr>
        <p:spPr/>
        <p:txBody>
          <a:bodyPr/>
          <a:lstStyle/>
          <a:p>
            <a:fld id="{E746B3C2-B73A-4FF8-B87B-A5F278E8D4B7}" type="slidenum">
              <a:rPr lang="en-US"/>
              <a:t>13</a:t>
            </a:fld>
            <a:endParaRPr lang="en-US"/>
          </a:p>
        </p:txBody>
      </p:sp>
    </p:spTree>
    <p:extLst>
      <p:ext uri="{BB962C8B-B14F-4D97-AF65-F5344CB8AC3E}">
        <p14:creationId xmlns:p14="http://schemas.microsoft.com/office/powerpoint/2010/main" val="2303324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Prison population</a:t>
            </a:r>
            <a:r>
              <a:rPr lang="en-GB" dirty="0"/>
              <a:t>: Total number of prisoners at a specific point in time each year.</a:t>
            </a:r>
          </a:p>
          <a:p>
            <a:r>
              <a:rPr lang="en-GB" b="1" i="0" dirty="0"/>
              <a:t>Link</a:t>
            </a:r>
            <a:r>
              <a:rPr lang="en-GB" dirty="0"/>
              <a:t>: https://www.gov.uk/government/collections/prison-population-statistics</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14</a:t>
            </a:fld>
            <a:endParaRPr lang="en-US"/>
          </a:p>
        </p:txBody>
      </p:sp>
    </p:spTree>
    <p:extLst>
      <p:ext uri="{BB962C8B-B14F-4D97-AF65-F5344CB8AC3E}">
        <p14:creationId xmlns:p14="http://schemas.microsoft.com/office/powerpoint/2010/main" val="128431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cs typeface="Calibri"/>
              </a:rPr>
              <a:t>Source: </a:t>
            </a:r>
            <a:r>
              <a:rPr lang="en-GB" dirty="0"/>
              <a:t> Department for Levelling Up, Housing &amp; Communities, Rough sleeping snapshot in England: autumn 2021</a:t>
            </a:r>
          </a:p>
          <a:p>
            <a:r>
              <a:rPr lang="en-GB" sz="1200" b="1" kern="1200" dirty="0">
                <a:solidFill>
                  <a:schemeClr val="tx1"/>
                </a:solidFill>
                <a:latin typeface="+mn-lt"/>
                <a:ea typeface="+mn-ea"/>
                <a:cs typeface="+mn-cs"/>
              </a:rPr>
              <a:t>Rough sleeping snapshot England </a:t>
            </a:r>
            <a:r>
              <a:rPr lang="en-GB" sz="1200" kern="1200" dirty="0">
                <a:solidFill>
                  <a:schemeClr val="tx1"/>
                </a:solidFill>
                <a:latin typeface="+mn-lt"/>
                <a:ea typeface="+mn-ea"/>
                <a:cs typeface="+mn-cs"/>
              </a:rPr>
              <a:t>-</a:t>
            </a:r>
            <a:r>
              <a:rPr lang="en-GB" dirty="0"/>
              <a:t> </a:t>
            </a:r>
            <a:r>
              <a:rPr lang="en-GB" sz="1200" kern="1200" dirty="0">
                <a:solidFill>
                  <a:schemeClr val="tx1"/>
                </a:solidFill>
                <a:latin typeface="+mn-lt"/>
                <a:ea typeface="+mn-ea"/>
                <a:cs typeface="+mn-cs"/>
              </a:rPr>
              <a:t> provides information about the estimated number of people sleeping rough on a single night between 1 October and 30 November 2021. These statistics provide a way of estimating the number of people sleeping rough across England on a single night in autumn and to assess change over time.</a:t>
            </a:r>
            <a:r>
              <a:rPr lang="en-GB" dirty="0"/>
              <a:t> </a:t>
            </a:r>
            <a:endParaRPr lang="en-GB" dirty="0">
              <a:ea typeface="+mn-ea"/>
              <a:cs typeface="+mn-cs"/>
            </a:endParaRP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kern="1200" dirty="0">
                <a:solidFill>
                  <a:schemeClr val="tx1"/>
                </a:solidFill>
                <a:latin typeface="+mn-lt"/>
                <a:ea typeface="+mn-ea"/>
                <a:cs typeface="+mn-cs"/>
              </a:rPr>
              <a:t>In response to the pandemic, particularly in 2020, the government launched a range of extra support for people sleeping rough, in addition to the support already being provided as part of the </a:t>
            </a:r>
            <a:r>
              <a:rPr lang="en-GB"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Rough Sleeping Initiative (RSI)</a:t>
            </a:r>
            <a:r>
              <a:rPr lang="en-GB" sz="1200" kern="1200" dirty="0">
                <a:solidFill>
                  <a:schemeClr val="tx1"/>
                </a:solidFill>
                <a:latin typeface="+mn-lt"/>
                <a:ea typeface="+mn-ea"/>
                <a:cs typeface="+mn-cs"/>
              </a:rPr>
              <a:t>.</a:t>
            </a:r>
          </a:p>
          <a:p>
            <a:pPr marL="0" algn="l" defTabSz="914400" rtl="0" eaLnBrk="1" latinLnBrk="0" hangingPunct="1"/>
            <a:r>
              <a:rPr lang="en-GB" sz="1200" kern="1200" dirty="0">
                <a:solidFill>
                  <a:schemeClr val="tx1"/>
                </a:solidFill>
                <a:latin typeface="+mn-lt"/>
                <a:ea typeface="+mn-ea"/>
                <a:cs typeface="+mn-cs"/>
              </a:rPr>
              <a:t>As well as the pandemic, there are other factors that can affect the number of people who sleep rough on any given night. For example, the availability of night shelters, the weather, where people choose to sleep and the date and time chosen for the snapshot estimate. Whilst local authorities are asked to provide possible reasons for any significant changes in the numbers of people who sleep rough compared to previous years, the figures in this release are subject to some uncertainty and should be treated as estimates of the number of people sleeping rough on a single night in autumn.</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b="1" kern="1200" dirty="0">
                <a:solidFill>
                  <a:schemeClr val="tx1"/>
                </a:solidFill>
                <a:latin typeface="+mn-lt"/>
                <a:ea typeface="+mn-ea"/>
                <a:cs typeface="+mn-cs"/>
              </a:rPr>
              <a:t>Definitions</a:t>
            </a:r>
          </a:p>
          <a:p>
            <a:pPr marL="0" algn="l" defTabSz="914400" rtl="0" eaLnBrk="1" latinLnBrk="0" hangingPunct="1"/>
            <a:r>
              <a:rPr lang="en-GB" sz="1200" kern="1200" dirty="0">
                <a:solidFill>
                  <a:schemeClr val="tx1"/>
                </a:solidFill>
                <a:latin typeface="+mn-lt"/>
                <a:ea typeface="+mn-ea"/>
                <a:cs typeface="+mn-cs"/>
              </a:rPr>
              <a:t>People sleeping rough are defined as follows: People sleeping, about to bed down (sitting on/in or standing next to their bedding) or bedded down in the open air (such as on the streets, in tents, doorways, parks, bus shelters or encampments). People in buildings or other places not designed for habitation (such as stairwells, barns, sheds, car parks, cars, derelict boats, stations, or ‘bashes’ which are makeshift shelters, often comprised of cardboard boxes). The definition does not include people in hostels or shelters, people in campsites or other sites used for recreational purposes or organised protest, squatters or travellers.</a:t>
            </a:r>
          </a:p>
          <a:p>
            <a:pPr marL="0" algn="l" defTabSz="914400" rtl="0" eaLnBrk="1" latinLnBrk="0" hangingPunct="1"/>
            <a:r>
              <a:rPr lang="en-GB" sz="1200" kern="1200" dirty="0">
                <a:solidFill>
                  <a:schemeClr val="tx1"/>
                </a:solidFill>
                <a:latin typeface="+mn-lt"/>
                <a:ea typeface="+mn-ea"/>
                <a:cs typeface="+mn-cs"/>
              </a:rPr>
              <a:t>Bedded down is taken to mean either lying down or sleeping.</a:t>
            </a:r>
          </a:p>
          <a:p>
            <a:pPr marL="0" algn="l" defTabSz="914400" rtl="0" eaLnBrk="1" latinLnBrk="0" hangingPunct="1"/>
            <a:r>
              <a:rPr lang="en-GB" sz="1200" kern="1200" dirty="0">
                <a:solidFill>
                  <a:schemeClr val="tx1"/>
                </a:solidFill>
                <a:latin typeface="+mn-lt"/>
                <a:ea typeface="+mn-ea"/>
                <a:cs typeface="+mn-cs"/>
              </a:rPr>
              <a:t>About to bed down includes those who are sitting in/on or near a sleeping bag or other bedding.</a:t>
            </a:r>
          </a:p>
          <a:p>
            <a:pPr marL="0" algn="l" defTabSz="914400" rtl="0" eaLnBrk="1" latinLnBrk="0" hangingPunct="1"/>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Link</a:t>
            </a:r>
            <a:r>
              <a:rPr lang="en-GB" sz="1200" kern="1200" dirty="0">
                <a:solidFill>
                  <a:schemeClr val="tx1"/>
                </a:solidFill>
                <a:latin typeface="+mn-lt"/>
                <a:ea typeface="+mn-ea"/>
                <a:cs typeface="+mn-cs"/>
              </a:rPr>
              <a:t>: </a:t>
            </a:r>
            <a:r>
              <a:rPr lang="en-GB" sz="1200" b="0" i="0" u="none" strike="noStrike" dirty="0">
                <a:solidFill>
                  <a:srgbClr val="000000"/>
                </a:solidFill>
                <a:effectLst/>
                <a:latin typeface="+mn-lt"/>
              </a:rPr>
              <a:t>https://www.gov.uk/government/statistics/rough-sleeping-snapshot-in-england-autumn-2021/rough-sleeping-snapshot-in-england-autumn-2021</a:t>
            </a:r>
            <a:r>
              <a:rPr lang="en-GB" sz="1200" dirty="0">
                <a:latin typeface="+mn-lt"/>
              </a:rPr>
              <a:t> </a:t>
            </a:r>
            <a:endParaRPr lang="en-GB" sz="1200" kern="1200" dirty="0">
              <a:solidFill>
                <a:schemeClr val="tx1"/>
              </a:solidFill>
              <a:latin typeface="+mn-lt"/>
              <a:ea typeface="+mn-ea"/>
              <a:cs typeface="+mn-cs"/>
            </a:endParaRPr>
          </a:p>
          <a:p>
            <a:pPr marL="0" algn="l" defTabSz="914400" rtl="0" eaLnBrk="1" latinLnBrk="0" hangingPunct="1"/>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14F2473-E9A9-4AC0-B8B3-8095D12D167B}" type="slidenum">
              <a:rPr lang="en-GB" smtClean="0"/>
              <a:t>15</a:t>
            </a:fld>
            <a:endParaRPr lang="en-GB"/>
          </a:p>
        </p:txBody>
      </p:sp>
    </p:spTree>
    <p:extLst>
      <p:ext uri="{BB962C8B-B14F-4D97-AF65-F5344CB8AC3E}">
        <p14:creationId xmlns:p14="http://schemas.microsoft.com/office/powerpoint/2010/main" val="934462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dirty="0"/>
              <a:t>Note</a:t>
            </a:r>
            <a:r>
              <a:rPr lang="en-GB" dirty="0"/>
              <a:t>: Multiple support needs can be reported per household, but each support need only once. Households can therefore be represented across multiple support needs columns. Support needs are not the same as 'priority need' and it is possible that a household with support needs is not of priority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Statutory homelessness April 2021 – March 2022, Development for Levelling Up, Housing and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Data from:</a:t>
            </a:r>
            <a:r>
              <a:rPr lang="en-GB" dirty="0"/>
              <a:t> https://www.gov.uk/government/statistical-data-sets/live-tables-on-homelessness</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16</a:t>
            </a:fld>
            <a:endParaRPr lang="en-US"/>
          </a:p>
        </p:txBody>
      </p:sp>
    </p:spTree>
    <p:extLst>
      <p:ext uri="{BB962C8B-B14F-4D97-AF65-F5344CB8AC3E}">
        <p14:creationId xmlns:p14="http://schemas.microsoft.com/office/powerpoint/2010/main" val="3694022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a:t>
            </a:r>
            <a:r>
              <a:rPr lang="en-GB" dirty="0"/>
              <a:t>: Population and Person Insight dashboard </a:t>
            </a:r>
            <a:endParaRPr dirty="0"/>
          </a:p>
        </p:txBody>
      </p:sp>
      <p:sp>
        <p:nvSpPr>
          <p:cNvPr id="4" name="Slide Number Placeholder 3"/>
          <p:cNvSpPr>
            <a:spLocks noGrp="1"/>
          </p:cNvSpPr>
          <p:nvPr>
            <p:ph type="sldNum" sz="quarter" idx="10"/>
          </p:nvPr>
        </p:nvSpPr>
        <p:spPr/>
        <p:txBody>
          <a:bodyPr/>
          <a:lstStyle/>
          <a:p>
            <a:fld id="{E746B3C2-B73A-4FF8-B87B-A5F278E8D4B7}" type="slidenum">
              <a:rPr lang="en-US"/>
              <a:t>17</a:t>
            </a:fld>
            <a:endParaRPr lang="en-US"/>
          </a:p>
        </p:txBody>
      </p:sp>
    </p:spTree>
    <p:extLst>
      <p:ext uri="{BB962C8B-B14F-4D97-AF65-F5344CB8AC3E}">
        <p14:creationId xmlns:p14="http://schemas.microsoft.com/office/powerpoint/2010/main" val="633765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Learning disability: QOF prevalence (all ages): </a:t>
            </a:r>
            <a:r>
              <a:rPr lang="en-GB" dirty="0"/>
              <a:t>The percentage of patients with learning disabilities, as recorded on practice disease registers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dirty="0"/>
              <a:t> </a:t>
            </a:r>
            <a:r>
              <a:rPr lang="en-GB" i="1" dirty="0"/>
              <a:t>Quality and Outcomes Framework (QOF), NHS 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err="1"/>
              <a:t>Depression</a:t>
            </a:r>
            <a:r>
              <a:rPr lang="fr-FR" b="1" i="1" dirty="0"/>
              <a:t>: QOF </a:t>
            </a:r>
            <a:r>
              <a:rPr lang="fr-FR" b="1" i="1" dirty="0" err="1"/>
              <a:t>prevalence</a:t>
            </a:r>
            <a:r>
              <a:rPr lang="fr-FR" b="1" i="1" dirty="0"/>
              <a:t> (18+ yrs): </a:t>
            </a:r>
            <a:r>
              <a:rPr lang="en-GB" dirty="0"/>
              <a:t>The percentage of patients aged 18 and over with depression, as recorded on practice disease registers.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err="1"/>
              <a:t>ForLocal</a:t>
            </a:r>
            <a:r>
              <a:rPr lang="en-GB" b="1" dirty="0"/>
              <a:t> authorities: </a:t>
            </a:r>
            <a:r>
              <a:rPr lang="en-GB" dirty="0"/>
              <a:t>The recorded depression prevalence is the estimated number of people with depression recorded on the practice register as a proportion of the practice list size, aged 18 years or over, allocated to a local authority boundary using the postcode of the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i="1" dirty="0"/>
              <a:t>https://fingertips.phe.org.uk/</a:t>
            </a:r>
            <a:br>
              <a:rPr lang="en-GB" dirty="0"/>
            </a:br>
            <a:r>
              <a:rPr lang="en-GB" b="1" i="1" dirty="0"/>
              <a:t>Source:</a:t>
            </a:r>
            <a:r>
              <a:rPr lang="en-GB" dirty="0"/>
              <a:t> </a:t>
            </a:r>
            <a:r>
              <a:rPr lang="en-GB" i="1" dirty="0"/>
              <a:t>Quality and Outcomes Framework (QOF), NHS Digital</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18</a:t>
            </a:fld>
            <a:endParaRPr lang="en-US"/>
          </a:p>
        </p:txBody>
      </p:sp>
    </p:spTree>
    <p:extLst>
      <p:ext uri="{BB962C8B-B14F-4D97-AF65-F5344CB8AC3E}">
        <p14:creationId xmlns:p14="http://schemas.microsoft.com/office/powerpoint/2010/main" val="193724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Admission episodes for alcohol-specific conditions - All ages</a:t>
            </a:r>
            <a:r>
              <a:rPr dirty="0"/>
              <a:t>: Admissions to hospital where the primary diagnosis or any of the secondary diagnoses are an alcohol-specific (wholly attributable) condition. Directly age </a:t>
            </a:r>
            <a:r>
              <a:rPr dirty="0" err="1"/>
              <a:t>standardised</a:t>
            </a:r>
            <a:r>
              <a:rPr dirty="0"/>
              <a:t> rate per 100,000 population (</a:t>
            </a:r>
            <a:r>
              <a:rPr dirty="0" err="1"/>
              <a:t>standardised</a:t>
            </a:r>
            <a:r>
              <a:rPr dirty="0"/>
              <a:t> to the European standard population).</a:t>
            </a:r>
            <a:br>
              <a:rPr dirty="0"/>
            </a:br>
            <a:r>
              <a:rPr b="1" i="1" dirty="0"/>
              <a:t>Data from</a:t>
            </a:r>
            <a:r>
              <a:rPr dirty="0"/>
              <a:t> </a:t>
            </a:r>
            <a:r>
              <a:rPr lang="en-GB" i="1" dirty="0"/>
              <a:t>https://fingertips.phe.org.uk/profile/local-alcohol-profiles</a:t>
            </a:r>
          </a:p>
          <a:p>
            <a:pPr marL="0" lvl="0" indent="0">
              <a:buNone/>
            </a:pPr>
            <a:r>
              <a:rPr b="1" i="1" dirty="0"/>
              <a:t>Source:</a:t>
            </a:r>
            <a:r>
              <a:rPr dirty="0"/>
              <a:t> Calculated by OHID: Population Health Analysis (PHA) team using data from NHS Digital - Hospital Episode Statistics (HES) and Office for National Statistics (ONS) - Mid Year Population Estimates.*</a:t>
            </a:r>
          </a:p>
          <a:p>
            <a:pPr marL="0" lvl="0" indent="0">
              <a:buNone/>
            </a:pPr>
            <a:endParaRPr dirty="0"/>
          </a:p>
          <a:p>
            <a:pPr marL="0" lvl="0" indent="0">
              <a:buNone/>
            </a:pPr>
            <a:r>
              <a:rPr b="1" i="1" dirty="0"/>
              <a:t>Admission episodes for alcohol-specific conditions - Under 18s:</a:t>
            </a:r>
            <a:r>
              <a:rPr dirty="0"/>
              <a:t> Admissions to hospital for under 18s where the primary diagnosis or any of the secondary diagnoses are an alcohol-specific (wholly attributable) condition. Crude rate per 100,000 population.</a:t>
            </a:r>
            <a:br>
              <a:rPr dirty="0"/>
            </a:br>
            <a:r>
              <a:rPr b="1" i="1" dirty="0"/>
              <a:t>Data from</a:t>
            </a:r>
            <a:r>
              <a:rPr dirty="0"/>
              <a:t> </a:t>
            </a:r>
            <a:r>
              <a:rPr lang="en-GB" i="1" dirty="0"/>
              <a:t>https://fingertips.phe.org.uk/profile/local-alcohol-profiles</a:t>
            </a:r>
          </a:p>
          <a:p>
            <a:pPr marL="0" lvl="0" indent="0">
              <a:buNone/>
            </a:pPr>
            <a:r>
              <a:rPr b="1" i="1" dirty="0"/>
              <a:t>Source:</a:t>
            </a:r>
            <a:r>
              <a:rPr dirty="0"/>
              <a:t> </a:t>
            </a:r>
            <a:r>
              <a:rPr i="1" dirty="0"/>
              <a:t>Calculated by OHID: Population Health Analysis (PHA) team using data from NHS Digital - Hospital Episode Statistics (HES) and Office for National Statistics (ONS) - Mid Year Population Estimates.</a:t>
            </a:r>
          </a:p>
        </p:txBody>
      </p:sp>
      <p:sp>
        <p:nvSpPr>
          <p:cNvPr id="4" name="Slide Number Placeholder 3"/>
          <p:cNvSpPr>
            <a:spLocks noGrp="1"/>
          </p:cNvSpPr>
          <p:nvPr>
            <p:ph type="sldNum" sz="quarter" idx="10"/>
          </p:nvPr>
        </p:nvSpPr>
        <p:spPr/>
        <p:txBody>
          <a:bodyPr/>
          <a:lstStyle/>
          <a:p>
            <a:fld id="{E746B3C2-B73A-4FF8-B87B-A5F278E8D4B7}" type="slidenum">
              <a:rPr lang="en-US"/>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dirty="0"/>
              <a:t>Admission episodes for mental and behavioural disorders due to use of alcohol (Broad):</a:t>
            </a:r>
            <a:r>
              <a:rPr dirty="0"/>
              <a:t> Admissions to hospital where the primary diagnosis or any of the secondary diagnoses are an alcohol-attributable mental and behavioural disorders due to use of alcohol code. </a:t>
            </a:r>
            <a:endParaRPr lang="en-GB" dirty="0"/>
          </a:p>
          <a:p>
            <a:pPr marL="0" lvl="0" indent="0">
              <a:buNone/>
            </a:pPr>
            <a:r>
              <a:rPr b="1" i="1" dirty="0"/>
              <a:t>Data from</a:t>
            </a:r>
            <a:r>
              <a:rPr dirty="0"/>
              <a:t> </a:t>
            </a:r>
            <a:r>
              <a:rPr lang="en-GB" i="1" dirty="0"/>
              <a:t>https://fingertips.phe.org.uk/local-alcohol-profiles</a:t>
            </a:r>
          </a:p>
          <a:p>
            <a:pPr marL="0" lvl="0" indent="0">
              <a:buNone/>
            </a:pPr>
            <a:r>
              <a:rPr b="1" i="1" dirty="0"/>
              <a:t>Source:</a:t>
            </a:r>
            <a:r>
              <a:rPr dirty="0"/>
              <a:t> </a:t>
            </a:r>
            <a:r>
              <a:rPr i="1" dirty="0"/>
              <a:t>Calculated by OHID: Population Health Analysis (PHA) team using data from NHS Digital - Hospital Episode Statistics (HES) and Office for National Statistics (ONS) - Mid Year Population Estimates.</a:t>
            </a:r>
          </a:p>
          <a:p>
            <a:pPr marL="0" lvl="0" indent="0">
              <a:buNone/>
            </a:pPr>
            <a:endParaRPr i="1" dirty="0"/>
          </a:p>
          <a:p>
            <a:pPr marL="0" lvl="0" indent="0">
              <a:buNone/>
            </a:pPr>
            <a:r>
              <a:rPr b="1" dirty="0"/>
              <a:t>Admission episodes for mental and behavioural disorders due to use of alcohol (Narrow):</a:t>
            </a:r>
            <a:r>
              <a:rPr dirty="0"/>
              <a:t> Admissions to hospital where the primary diagnosis is an alcohol-attributable mental and behavioural disorders due to use of alcohol code. </a:t>
            </a:r>
            <a:endParaRPr lang="en-GB" dirty="0"/>
          </a:p>
          <a:p>
            <a:pPr marL="0" lvl="0" indent="0">
              <a:buNone/>
            </a:pPr>
            <a:r>
              <a:rPr b="1" i="1" dirty="0"/>
              <a:t>Data from</a:t>
            </a:r>
            <a:r>
              <a:rPr dirty="0"/>
              <a:t> </a:t>
            </a:r>
            <a:r>
              <a:rPr lang="en-GB" i="1" dirty="0"/>
              <a:t>https://fingertips.phe.org.uk/local-alcohol-profiles</a:t>
            </a:r>
          </a:p>
          <a:p>
            <a:pPr marL="0" lvl="0" indent="0">
              <a:buNone/>
            </a:pPr>
            <a:r>
              <a:rPr b="1" i="1" dirty="0"/>
              <a:t>Source:</a:t>
            </a:r>
            <a:r>
              <a:rPr dirty="0"/>
              <a:t> </a:t>
            </a:r>
            <a:r>
              <a:rPr i="1" dirty="0"/>
              <a:t>Calculated by OHID: Population Health Analysis (PHA) team using data from NHS Digital - Hospital Episode Statistics (HES) and Office for National Statistics (ONS) - Mid Year Population Estimates.</a:t>
            </a:r>
          </a:p>
        </p:txBody>
      </p:sp>
      <p:sp>
        <p:nvSpPr>
          <p:cNvPr id="4" name="Slide Number Placeholder 3"/>
          <p:cNvSpPr>
            <a:spLocks noGrp="1"/>
          </p:cNvSpPr>
          <p:nvPr>
            <p:ph type="sldNum" sz="quarter" idx="10"/>
          </p:nvPr>
        </p:nvSpPr>
        <p:spPr/>
        <p:txBody>
          <a:bodyPr/>
          <a:lstStyle/>
          <a:p>
            <a:fld id="{E746B3C2-B73A-4FF8-B87B-A5F278E8D4B7}" type="slidenum">
              <a:rPr lang="en-US"/>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dirty="0"/>
              <a:t>Admission episodes for intentional self-poisoning by and exposure to alcohol (Narrow):</a:t>
            </a:r>
            <a:r>
              <a:rPr lang="en-GB" dirty="0"/>
              <a:t> A measure of hospital admissions where the primary diagnosis (main reason for admission) is an alcohol-related condition.</a:t>
            </a:r>
          </a:p>
          <a:p>
            <a:pPr marL="0" lvl="0" indent="0">
              <a:buNone/>
            </a:pPr>
            <a:r>
              <a:rPr lang="en-GB" b="1" i="1" dirty="0"/>
              <a:t>Data from</a:t>
            </a:r>
            <a:r>
              <a:rPr lang="en-GB" dirty="0"/>
              <a:t> </a:t>
            </a:r>
            <a:r>
              <a:rPr lang="en-GB" i="1" dirty="0"/>
              <a:t>https://fingertips.phe.org.uk/local-alcohol-profiles</a:t>
            </a:r>
          </a:p>
          <a:p>
            <a:pPr marL="0" lvl="0" indent="0">
              <a:buNone/>
            </a:pPr>
            <a:r>
              <a:rPr lang="en-GB" b="1" i="1" dirty="0"/>
              <a:t>Source:</a:t>
            </a:r>
            <a:r>
              <a:rPr lang="en-GB" dirty="0"/>
              <a:t> </a:t>
            </a:r>
            <a:r>
              <a:rPr lang="en-GB" i="1" dirty="0"/>
              <a:t>Calculated by OHID: Population Health Analysis (PHA) team using data from NHS Digital - Hospital Episode Statistics (HES) and Office for National Statistics (ONS) - Mid Year Population Estimates.</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23</a:t>
            </a:fld>
            <a:endParaRPr lang="en-GB"/>
          </a:p>
        </p:txBody>
      </p:sp>
    </p:spTree>
    <p:extLst>
      <p:ext uri="{BB962C8B-B14F-4D97-AF65-F5344CB8AC3E}">
        <p14:creationId xmlns:p14="http://schemas.microsoft.com/office/powerpoint/2010/main" val="3818462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dirty="0"/>
              <a:t>Number in treatment at specialist alcohol misuse services</a:t>
            </a:r>
            <a:r>
              <a:rPr dirty="0"/>
              <a:t> Total number of individuals who received treatment at a specialist alcohol misuse service.</a:t>
            </a:r>
            <a:br>
              <a:rPr dirty="0"/>
            </a:br>
            <a:r>
              <a:rPr b="1" i="1" dirty="0"/>
              <a:t>Data from</a:t>
            </a:r>
            <a:r>
              <a:rPr dirty="0"/>
              <a:t> </a:t>
            </a:r>
            <a:r>
              <a:rPr lang="en-GB" i="1" dirty="0"/>
              <a:t>https://fingertips.phe.org.uk/local-alcohol-profiles</a:t>
            </a:r>
            <a:br>
              <a:rPr dirty="0"/>
            </a:br>
            <a:r>
              <a:rPr b="1" i="1" dirty="0"/>
              <a:t>Source:</a:t>
            </a:r>
            <a:r>
              <a:rPr dirty="0"/>
              <a:t> </a:t>
            </a:r>
            <a:r>
              <a:rPr i="1" dirty="0"/>
              <a:t>National Drug Treatment Monitoring System</a:t>
            </a:r>
          </a:p>
          <a:p>
            <a:pPr marL="0" lvl="0" indent="0">
              <a:buNone/>
            </a:pPr>
            <a:endParaRPr i="1" dirty="0"/>
          </a:p>
          <a:p>
            <a:pPr marL="0" lvl="0" indent="0">
              <a:buNone/>
            </a:pPr>
            <a:r>
              <a:rPr b="1" dirty="0"/>
              <a:t>Number in treatment at specialist drug misuse services</a:t>
            </a:r>
            <a:r>
              <a:rPr dirty="0"/>
              <a:t> Total number of individuals who received treatment at a specialist drug misuse service.</a:t>
            </a:r>
            <a:br>
              <a:rPr dirty="0"/>
            </a:br>
            <a:r>
              <a:rPr b="1" i="1" dirty="0"/>
              <a:t>Data from</a:t>
            </a:r>
            <a:r>
              <a:rPr dirty="0"/>
              <a:t> </a:t>
            </a:r>
            <a:r>
              <a:rPr lang="en-GB" i="1" dirty="0"/>
              <a:t>https://fingertips.phe.org.uk/profile/tobacco-control</a:t>
            </a:r>
            <a:br>
              <a:rPr dirty="0"/>
            </a:br>
            <a:r>
              <a:rPr b="1" i="1" dirty="0"/>
              <a:t>Source:</a:t>
            </a:r>
            <a:r>
              <a:rPr dirty="0"/>
              <a:t> </a:t>
            </a:r>
            <a:r>
              <a:rPr i="1" dirty="0"/>
              <a:t>National Drug Treatment Monitoring System</a:t>
            </a:r>
          </a:p>
        </p:txBody>
      </p:sp>
      <p:sp>
        <p:nvSpPr>
          <p:cNvPr id="4" name="Slide Number Placeholder 3"/>
          <p:cNvSpPr>
            <a:spLocks noGrp="1"/>
          </p:cNvSpPr>
          <p:nvPr>
            <p:ph type="sldNum" sz="quarter" idx="10"/>
          </p:nvPr>
        </p:nvSpPr>
        <p:spPr/>
        <p:txBody>
          <a:bodyPr/>
          <a:lstStyle/>
          <a:p>
            <a:fld id="{E746B3C2-B73A-4FF8-B87B-A5F278E8D4B7}" type="slidenum">
              <a:rPr lang="en-US"/>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Children in relative low income families (under 16s)</a:t>
            </a:r>
            <a:r>
              <a:rPr dirty="0"/>
              <a:t>:Percentage of children (&lt;16) in a local area, living in relative low income families. A family is defined as a single adult; or a married or cohabitating couple; or a Civil Partnership; and any dependent children.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sz="1200" b="1" i="0" u="none" strike="noStrike" kern="1200" dirty="0">
                <a:solidFill>
                  <a:srgbClr val="000000"/>
                </a:solidFill>
                <a:effectLst/>
                <a:latin typeface="+mn-lt"/>
                <a:ea typeface="+mn-ea"/>
                <a:cs typeface="+mn-cs"/>
              </a:rPr>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lang="en-GB" b="1" i="1" dirty="0"/>
              <a:t>Source:</a:t>
            </a:r>
            <a:r>
              <a:rPr lang="en-GB" dirty="0"/>
              <a:t> </a:t>
            </a:r>
            <a:r>
              <a:rPr lang="en-GB" i="1" dirty="0"/>
              <a:t>The Office for Health Improvement and Disparities</a:t>
            </a:r>
          </a:p>
          <a:p>
            <a:pPr marL="0" lvl="0" indent="0">
              <a:buNone/>
            </a:pPr>
            <a:endParaRPr lang="en-GB" i="1" dirty="0"/>
          </a:p>
          <a:p>
            <a:pPr marL="0" lvl="0" indent="0">
              <a:buNone/>
            </a:pPr>
            <a:r>
              <a:rPr b="1" i="1" dirty="0"/>
              <a:t>Long term claimants of Jobseeker’s Allowance</a:t>
            </a:r>
            <a:r>
              <a:rPr dirty="0"/>
              <a:t>:</a:t>
            </a:r>
            <a:r>
              <a:rPr lang="en-GB" dirty="0"/>
              <a:t> </a:t>
            </a:r>
            <a:r>
              <a:rPr dirty="0"/>
              <a:t>Count for jobseekers allowance claimants, 16-64 year </a:t>
            </a:r>
            <a:r>
              <a:rPr dirty="0" err="1"/>
              <a:t>olds</a:t>
            </a:r>
            <a:r>
              <a:rPr dirty="0"/>
              <a:t> claiming for more than 12 months, crude rate per 1,000 resident population, 16-64 year </a:t>
            </a:r>
            <a:r>
              <a:rPr dirty="0" err="1"/>
              <a:t>olds</a:t>
            </a:r>
            <a:r>
              <a:rPr dirty="0"/>
              <a:t>.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sz="1200" b="1" i="0" u="none" strike="noStrike" kern="1200" dirty="0">
                <a:solidFill>
                  <a:srgbClr val="000000"/>
                </a:solidFill>
                <a:effectLst/>
                <a:latin typeface="+mn-lt"/>
                <a:ea typeface="+mn-ea"/>
                <a:cs typeface="+mn-cs"/>
              </a:rPr>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i="1" dirty="0"/>
              <a:t> www.nomisweb.co.uk</a:t>
            </a:r>
          </a:p>
        </p:txBody>
      </p:sp>
      <p:sp>
        <p:nvSpPr>
          <p:cNvPr id="4" name="Slide Number Placeholder 3"/>
          <p:cNvSpPr>
            <a:spLocks noGrp="1"/>
          </p:cNvSpPr>
          <p:nvPr>
            <p:ph type="sldNum" sz="quarter" idx="10"/>
          </p:nvPr>
        </p:nvSpPr>
        <p:spPr/>
        <p:txBody>
          <a:bodyPr/>
          <a:lstStyle/>
          <a:p>
            <a:fld id="{E746B3C2-B73A-4FF8-B87B-A5F278E8D4B7}" type="slidenum">
              <a:rPr lang="en-US"/>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i="0" dirty="0">
                <a:solidFill>
                  <a:srgbClr val="2C3E50"/>
                </a:solidFill>
                <a:effectLst/>
                <a:latin typeface="+mn-lt"/>
              </a:rPr>
              <a:t>Proportion of dependent drinkers not in treatment: </a:t>
            </a:r>
            <a:r>
              <a:rPr lang="en-GB" sz="1200" b="0" i="0" dirty="0">
                <a:solidFill>
                  <a:srgbClr val="2C3E50"/>
                </a:solidFill>
                <a:effectLst/>
                <a:latin typeface="+mn-lt"/>
              </a:rPr>
              <a:t>The estimated proportion of alcohol dependent adults in the given year who were not in contact with alcohol treatment services in that year.</a:t>
            </a:r>
          </a:p>
          <a:p>
            <a:pPr algn="l"/>
            <a:r>
              <a:rPr lang="en-GB" sz="1200" b="1" i="0" dirty="0">
                <a:solidFill>
                  <a:srgbClr val="2C3E50"/>
                </a:solidFill>
                <a:effectLst/>
                <a:latin typeface="+mn-lt"/>
              </a:rPr>
              <a:t>Data from: </a:t>
            </a:r>
            <a:r>
              <a:rPr lang="en-GB" sz="1200" b="0" i="0" dirty="0">
                <a:solidFill>
                  <a:srgbClr val="2C3E50"/>
                </a:solidFill>
                <a:effectLst/>
                <a:latin typeface="+mn-lt"/>
              </a:rPr>
              <a:t>https://fingertips.phe.org.uk/public-health-dashboard-ft</a:t>
            </a:r>
          </a:p>
          <a:p>
            <a:pPr algn="l"/>
            <a:r>
              <a:rPr lang="en-GB" sz="1200" b="1" i="0" dirty="0">
                <a:solidFill>
                  <a:srgbClr val="2C3E50"/>
                </a:solidFill>
                <a:effectLst/>
                <a:latin typeface="+mn-lt"/>
              </a:rPr>
              <a:t>Source: </a:t>
            </a:r>
            <a:r>
              <a:rPr lang="en-GB" sz="1200" b="0" i="0" dirty="0">
                <a:solidFill>
                  <a:srgbClr val="2C3E50"/>
                </a:solidFill>
                <a:effectLst/>
                <a:latin typeface="+mn-lt"/>
              </a:rPr>
              <a:t>National Drug Treatment Monitoring System and Estimates of Alcohol Dependence in England</a:t>
            </a:r>
          </a:p>
          <a:p>
            <a:pPr algn="l"/>
            <a:endParaRPr lang="en-GB" sz="1200" b="1" i="0" dirty="0">
              <a:solidFill>
                <a:srgbClr val="2C3E50"/>
              </a:solidFill>
              <a:effectLst/>
              <a:latin typeface="+mn-lt"/>
            </a:endParaRPr>
          </a:p>
          <a:p>
            <a:pPr algn="l"/>
            <a:r>
              <a:rPr lang="en-GB" sz="1200" b="1" i="0" dirty="0">
                <a:solidFill>
                  <a:srgbClr val="2C3E50"/>
                </a:solidFill>
                <a:effectLst/>
                <a:latin typeface="+mn-lt"/>
              </a:rPr>
              <a:t>Proportion of opiates and/or crack cocaine users (i.e. OCU) not in treatment: </a:t>
            </a:r>
            <a:r>
              <a:rPr lang="en-GB" sz="1200" b="0" i="0" dirty="0">
                <a:solidFill>
                  <a:srgbClr val="2C3E50"/>
                </a:solidFill>
                <a:effectLst/>
                <a:latin typeface="+mn-lt"/>
              </a:rPr>
              <a:t>The estimated proportion of the local OCU users in the given year who were not in contact with drug treatment services for an OCU problem in that year.</a:t>
            </a:r>
          </a:p>
          <a:p>
            <a:pPr algn="l"/>
            <a:r>
              <a:rPr lang="en-GB" sz="1200" b="1" i="0" dirty="0">
                <a:solidFill>
                  <a:srgbClr val="2C3E50"/>
                </a:solidFill>
                <a:effectLst/>
                <a:latin typeface="+mn-lt"/>
              </a:rPr>
              <a:t>Data from: </a:t>
            </a:r>
            <a:r>
              <a:rPr lang="en-GB" sz="1200" b="0" i="0" dirty="0">
                <a:solidFill>
                  <a:srgbClr val="2C3E50"/>
                </a:solidFill>
                <a:effectLst/>
                <a:latin typeface="+mn-lt"/>
              </a:rPr>
              <a:t>https://fingertips.phe.org.uk/public-health-dashboard-ft</a:t>
            </a:r>
          </a:p>
          <a:p>
            <a:pPr algn="l"/>
            <a:r>
              <a:rPr lang="en-GB" sz="1200" b="1" i="0" dirty="0">
                <a:solidFill>
                  <a:srgbClr val="2C3E50"/>
                </a:solidFill>
                <a:effectLst/>
                <a:latin typeface="+mn-lt"/>
              </a:rPr>
              <a:t>Source: </a:t>
            </a:r>
            <a:r>
              <a:rPr lang="en-GB" sz="1200" b="0" i="0" dirty="0">
                <a:solidFill>
                  <a:srgbClr val="2C3E50"/>
                </a:solidFill>
                <a:effectLst/>
                <a:latin typeface="+mn-lt"/>
              </a:rPr>
              <a:t>National Drug Treatment Monitoring System and Estimates of OCU Use in England</a:t>
            </a:r>
          </a:p>
          <a:p>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25</a:t>
            </a:fld>
            <a:endParaRPr lang="en-GB"/>
          </a:p>
        </p:txBody>
      </p:sp>
    </p:spTree>
    <p:extLst>
      <p:ext uri="{BB962C8B-B14F-4D97-AF65-F5344CB8AC3E}">
        <p14:creationId xmlns:p14="http://schemas.microsoft.com/office/powerpoint/2010/main" val="3846949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data refers to drug and/or alcohol clients (</a:t>
            </a:r>
            <a:r>
              <a:rPr lang="en-GB" sz="1200" b="0" i="0" dirty="0">
                <a:solidFill>
                  <a:srgbClr val="2C3E50"/>
                </a:solidFill>
                <a:effectLst/>
                <a:latin typeface="+mn-lt"/>
              </a:rPr>
              <a:t>aged between 18 and 99</a:t>
            </a:r>
            <a:r>
              <a:rPr lang="en-GB" dirty="0"/>
              <a:t>) starting a new treatment journey during 2019-20 (1st April 2019 to 31st March 2020)</a:t>
            </a:r>
            <a:endParaRPr lang="en-GB" sz="1200" b="1" i="0" dirty="0">
              <a:solidFill>
                <a:srgbClr val="2C3E50"/>
              </a:solidFill>
              <a:effectLst/>
              <a:latin typeface="+mn-lt"/>
            </a:endParaRPr>
          </a:p>
          <a:p>
            <a:pPr marL="0" lvl="0" indent="0" algn="l">
              <a:buNone/>
            </a:pPr>
            <a:r>
              <a:rPr lang="en-GB" sz="1200" b="1" i="0" kern="1200" dirty="0">
                <a:solidFill>
                  <a:srgbClr val="2C3E50"/>
                </a:solidFill>
                <a:effectLst/>
                <a:latin typeface="+mn-lt"/>
                <a:ea typeface="+mn-ea"/>
                <a:cs typeface="+mn-cs"/>
              </a:rPr>
              <a:t>Mental health treatment need: </a:t>
            </a:r>
            <a:r>
              <a:rPr lang="en-GB" sz="1200" b="0" i="0" kern="1200" dirty="0">
                <a:solidFill>
                  <a:srgbClr val="2C3E50"/>
                </a:solidFill>
                <a:effectLst/>
                <a:latin typeface="+mn-lt"/>
                <a:ea typeface="+mn-ea"/>
                <a:cs typeface="+mn-cs"/>
              </a:rPr>
              <a:t>Adults who entered treatment in the year and were identified as having a mental health treatment need. The percentage is shown as a proportion of the number of new presentations to treatment during the year.</a:t>
            </a:r>
          </a:p>
          <a:p>
            <a:pPr marL="0" lvl="0" indent="0" algn="l">
              <a:buNone/>
            </a:pPr>
            <a:r>
              <a:rPr lang="en-GB" sz="1200" b="1" i="0" kern="1200" dirty="0">
                <a:solidFill>
                  <a:srgbClr val="2C3E50"/>
                </a:solidFill>
                <a:effectLst/>
                <a:latin typeface="+mn-lt"/>
                <a:ea typeface="+mn-ea"/>
                <a:cs typeface="+mn-cs"/>
              </a:rPr>
              <a:t>Unmet mental health treatment need: </a:t>
            </a:r>
            <a:r>
              <a:rPr lang="en-GB" sz="1200" b="0" i="0" kern="1200" dirty="0">
                <a:solidFill>
                  <a:srgbClr val="2C3E50"/>
                </a:solidFill>
                <a:effectLst/>
                <a:latin typeface="+mn-lt"/>
                <a:ea typeface="+mn-ea"/>
                <a:cs typeface="+mn-cs"/>
              </a:rPr>
              <a:t>The proportion of clients who entered treatment in the year who were identified as having a mental health treatment need and were not receiving treatment for their mental health need.</a:t>
            </a:r>
          </a:p>
          <a:p>
            <a:pPr marL="0" lvl="0" indent="0" algn="l">
              <a:buNone/>
            </a:pPr>
            <a:br>
              <a:rPr lang="en-GB" dirty="0"/>
            </a:br>
            <a:r>
              <a:rPr b="1" i="1" dirty="0"/>
              <a:t>Source:</a:t>
            </a:r>
            <a:r>
              <a:rPr dirty="0"/>
              <a:t> </a:t>
            </a:r>
            <a:r>
              <a:rPr i="1" dirty="0"/>
              <a:t>Parents with problem alcohol and drug use: Data for England, Cambridgeshire and Peterborough, 2019 to 2020, NDTMS</a:t>
            </a:r>
            <a:r>
              <a:rPr dirty="0"/>
              <a:t>.</a:t>
            </a:r>
            <a:br>
              <a:rPr dirty="0"/>
            </a:br>
            <a:r>
              <a:rPr i="1" dirty="0"/>
              <a:t>Link: https://www.ndtms.net/ParentalSubstanceMisuse</a:t>
            </a:r>
          </a:p>
        </p:txBody>
      </p:sp>
      <p:sp>
        <p:nvSpPr>
          <p:cNvPr id="4" name="Slide Number Placeholder 3"/>
          <p:cNvSpPr>
            <a:spLocks noGrp="1"/>
          </p:cNvSpPr>
          <p:nvPr>
            <p:ph type="sldNum" sz="quarter" idx="10"/>
          </p:nvPr>
        </p:nvSpPr>
        <p:spPr/>
        <p:txBody>
          <a:bodyPr/>
          <a:lstStyle/>
          <a:p>
            <a:fld id="{E746B3C2-B73A-4FF8-B87B-A5F278E8D4B7}" type="slidenum">
              <a:rPr lang="en-US"/>
              <a:t>26</a:t>
            </a:fld>
            <a:endParaRPr lang="en-US"/>
          </a:p>
        </p:txBody>
      </p:sp>
    </p:spTree>
    <p:extLst>
      <p:ext uri="{BB962C8B-B14F-4D97-AF65-F5344CB8AC3E}">
        <p14:creationId xmlns:p14="http://schemas.microsoft.com/office/powerpoint/2010/main" val="1795616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data refers to drug and/or alcohol clients (</a:t>
            </a:r>
            <a:r>
              <a:rPr lang="en-GB" sz="1200" b="0" i="0" dirty="0">
                <a:solidFill>
                  <a:srgbClr val="2C3E50"/>
                </a:solidFill>
                <a:effectLst/>
                <a:latin typeface="+mn-lt"/>
              </a:rPr>
              <a:t>aged between 18 and 99</a:t>
            </a:r>
            <a:r>
              <a:rPr lang="en-GB" dirty="0"/>
              <a:t>) starting a new treatment journey during 2019-20 (1st April 2019 to 31st March 2020)</a:t>
            </a:r>
            <a:endParaRPr lang="en-GB" sz="1200" b="1" i="0" dirty="0">
              <a:solidFill>
                <a:srgbClr val="2C3E5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C3E50"/>
                </a:solidFill>
                <a:effectLst/>
                <a:latin typeface="+mn-lt"/>
              </a:rPr>
              <a:t>Source</a:t>
            </a:r>
            <a:r>
              <a:rPr lang="en-GB" sz="1200" b="0" i="0" dirty="0">
                <a:solidFill>
                  <a:srgbClr val="2C3E50"/>
                </a:solidFill>
                <a:effectLst/>
                <a:latin typeface="+mn-lt"/>
              </a:rPr>
              <a:t>: </a:t>
            </a:r>
            <a:r>
              <a:rPr lang="en-GB" b="0" i="0" dirty="0">
                <a:solidFill>
                  <a:srgbClr val="2C3E50"/>
                </a:solidFill>
                <a:effectLst/>
                <a:latin typeface="+mn-lt"/>
              </a:rPr>
              <a:t>Parents with problem alcohol and drug use: </a:t>
            </a:r>
            <a:r>
              <a:rPr lang="en-GB" i="0" dirty="0"/>
              <a:t>Data for England, Cambridgeshire and Peterborough, 2019 to 2020, NDTMS.</a:t>
            </a:r>
            <a:br>
              <a:rPr lang="en-GB" i="0" dirty="0"/>
            </a:br>
            <a:r>
              <a:rPr lang="en-GB" b="1" i="0" dirty="0">
                <a:solidFill>
                  <a:srgbClr val="2C3E50"/>
                </a:solidFill>
                <a:effectLst/>
                <a:latin typeface="+mn-lt"/>
              </a:rPr>
              <a:t>Link</a:t>
            </a:r>
            <a:r>
              <a:rPr lang="en-GB" b="0" i="0" dirty="0">
                <a:solidFill>
                  <a:srgbClr val="2C3E50"/>
                </a:solidFill>
                <a:effectLst/>
                <a:latin typeface="+mn-lt"/>
              </a:rPr>
              <a:t>: https://www.ndtms.net/ParentalSubstanceMisuse</a:t>
            </a:r>
          </a:p>
          <a:p>
            <a:pPr algn="l"/>
            <a:endParaRPr lang="en-GB" sz="1200" b="1" i="0" dirty="0">
              <a:solidFill>
                <a:srgbClr val="2C3E50"/>
              </a:solidFill>
              <a:effectLst/>
              <a:latin typeface="+mn-lt"/>
            </a:endParaRPr>
          </a:p>
        </p:txBody>
      </p:sp>
      <p:sp>
        <p:nvSpPr>
          <p:cNvPr id="4" name="Slide Number Placeholder 3"/>
          <p:cNvSpPr>
            <a:spLocks noGrp="1"/>
          </p:cNvSpPr>
          <p:nvPr>
            <p:ph type="sldNum" sz="quarter" idx="5"/>
          </p:nvPr>
        </p:nvSpPr>
        <p:spPr/>
        <p:txBody>
          <a:bodyPr/>
          <a:lstStyle/>
          <a:p>
            <a:fld id="{514F2473-E9A9-4AC0-B8B3-8095D12D167B}" type="slidenum">
              <a:rPr lang="en-GB" smtClean="0"/>
              <a:t>27</a:t>
            </a:fld>
            <a:endParaRPr lang="en-GB"/>
          </a:p>
        </p:txBody>
      </p:sp>
    </p:spTree>
    <p:extLst>
      <p:ext uri="{BB962C8B-B14F-4D97-AF65-F5344CB8AC3E}">
        <p14:creationId xmlns:p14="http://schemas.microsoft.com/office/powerpoint/2010/main" val="450761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Smoking Prevalence in adults (18+) - current smokers (APS):</a:t>
            </a:r>
            <a:r>
              <a:rPr dirty="0"/>
              <a:t> Prevalence of smoking among persons 18 years and over. </a:t>
            </a:r>
            <a:endParaRPr lang="en-GB" dirty="0"/>
          </a:p>
          <a:p>
            <a:pPr marL="0" lvl="0" indent="0">
              <a:buNone/>
            </a:pPr>
            <a:r>
              <a:rPr b="1" i="1" dirty="0"/>
              <a:t>Data from</a:t>
            </a:r>
            <a:r>
              <a:rPr dirty="0"/>
              <a:t> </a:t>
            </a:r>
            <a:r>
              <a:rPr lang="en-GB" i="1" dirty="0"/>
              <a:t>https://fingertips.phe.org.uk/profile/tobacco-control</a:t>
            </a:r>
            <a:br>
              <a:rPr dirty="0"/>
            </a:br>
            <a:r>
              <a:rPr b="1" i="1" dirty="0"/>
              <a:t>Source:</a:t>
            </a:r>
            <a:r>
              <a:rPr dirty="0"/>
              <a:t> </a:t>
            </a:r>
            <a:r>
              <a:rPr i="1" dirty="0"/>
              <a:t>Annual Population Survey (APS)</a:t>
            </a:r>
            <a:endParaRPr lang="en-GB" i="1" dirty="0"/>
          </a:p>
          <a:p>
            <a:pPr marL="0" lvl="0" indent="0">
              <a:buNone/>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Smoking attributable hospital admissions:</a:t>
            </a:r>
            <a:r>
              <a:rPr lang="en-GB" dirty="0"/>
              <a:t> Total number of hospital admissions for diseases that are wholly or partially attributed to smoking in persons aged 35 and over.</a:t>
            </a:r>
            <a:br>
              <a:rPr lang="en-GB" dirty="0"/>
            </a:br>
            <a:r>
              <a:rPr lang="en-GB" b="1" i="1" dirty="0"/>
              <a:t>Data from</a:t>
            </a:r>
            <a:r>
              <a:rPr lang="en-GB" dirty="0"/>
              <a:t> </a:t>
            </a:r>
            <a:r>
              <a:rPr lang="en-GB" i="1" dirty="0"/>
              <a:t>https://fingertips.phe.org.uk/profile/tobacco-control</a:t>
            </a:r>
            <a:br>
              <a:rPr lang="en-GB" dirty="0"/>
            </a:br>
            <a:r>
              <a:rPr lang="en-GB" b="1" i="1" dirty="0"/>
              <a:t>Source:</a:t>
            </a:r>
            <a:r>
              <a:rPr lang="en-GB" dirty="0"/>
              <a:t> </a:t>
            </a:r>
            <a:r>
              <a:rPr lang="en-GB" i="1" dirty="0"/>
              <a:t>Admissions data from Hospital Episode Statistics (HES); Office for National Statistics (ONS) - mid-year population estimates; Smoking prevalence data from Annual Population Survey; and . and relative risks from the Royal College of Physician’s Report ‘Hiding in Plain Sight’</a:t>
            </a:r>
          </a:p>
          <a:p>
            <a:pPr marL="0" lvl="0" indent="0">
              <a:buNone/>
            </a:pPr>
            <a:endParaRPr i="1" dirty="0"/>
          </a:p>
        </p:txBody>
      </p:sp>
      <p:sp>
        <p:nvSpPr>
          <p:cNvPr id="4" name="Slide Number Placeholder 3"/>
          <p:cNvSpPr>
            <a:spLocks noGrp="1"/>
          </p:cNvSpPr>
          <p:nvPr>
            <p:ph type="sldNum" sz="quarter" idx="10"/>
          </p:nvPr>
        </p:nvSpPr>
        <p:spPr/>
        <p:txBody>
          <a:bodyPr/>
          <a:lstStyle/>
          <a:p>
            <a:fld id="{E746B3C2-B73A-4FF8-B87B-A5F278E8D4B7}" type="slidenum">
              <a:rPr lang="en-US"/>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Smoking prevalence in adults with a long term mental health condition (18+) - current smokers (GPPS):</a:t>
            </a:r>
            <a:r>
              <a:rPr dirty="0"/>
              <a:t> Smoking prevalence in adults with a diagnosed long term mental health condition - current smokers (GPPS).</a:t>
            </a:r>
            <a:br>
              <a:rPr dirty="0"/>
            </a:br>
            <a:r>
              <a:rPr b="1" i="1" dirty="0"/>
              <a:t>Data from</a:t>
            </a:r>
            <a:r>
              <a:rPr dirty="0"/>
              <a:t> </a:t>
            </a:r>
            <a:r>
              <a:rPr lang="en-GB" i="1" dirty="0"/>
              <a:t>https://fingertips.phe.org.uk/profile/tobacco-control</a:t>
            </a:r>
            <a:br>
              <a:rPr dirty="0"/>
            </a:br>
            <a:r>
              <a:rPr b="1" i="1" dirty="0"/>
              <a:t>Source:</a:t>
            </a:r>
            <a:r>
              <a:rPr dirty="0"/>
              <a:t> </a:t>
            </a:r>
            <a:r>
              <a:rPr i="1" dirty="0"/>
              <a:t>GP Patient Survey (GPPS)</a:t>
            </a:r>
          </a:p>
          <a:p>
            <a:pPr marL="0" lvl="0" indent="0">
              <a:buNone/>
            </a:pPr>
            <a:endParaRPr i="1" dirty="0"/>
          </a:p>
          <a:p>
            <a:pPr marL="0" lvl="0" indent="0">
              <a:buNone/>
            </a:pPr>
            <a:r>
              <a:rPr b="1" i="1" dirty="0"/>
              <a:t>Smoking prevalence in adults in routine and manual occupations (18-64) - current smokers (APS):</a:t>
            </a:r>
            <a:r>
              <a:rPr dirty="0"/>
              <a:t> Prevalence of smoking among persons aged 18-64 years in the routine and manual group</a:t>
            </a:r>
            <a:br>
              <a:rPr dirty="0"/>
            </a:br>
            <a:r>
              <a:rPr b="1" i="1" dirty="0"/>
              <a:t>Data from</a:t>
            </a:r>
            <a:r>
              <a:rPr dirty="0"/>
              <a:t> </a:t>
            </a:r>
            <a:r>
              <a:rPr lang="en-GB" i="1" dirty="0"/>
              <a:t>https://fingertips.phe.org.uk/profile/tobacco-control</a:t>
            </a:r>
            <a:br>
              <a:rPr dirty="0"/>
            </a:br>
            <a:r>
              <a:rPr b="1" i="1" dirty="0"/>
              <a:t>Source:</a:t>
            </a:r>
            <a:r>
              <a:rPr dirty="0"/>
              <a:t> </a:t>
            </a:r>
            <a:r>
              <a:rPr i="1" dirty="0"/>
              <a:t>Annual Population Survey (APS)</a:t>
            </a:r>
          </a:p>
        </p:txBody>
      </p:sp>
      <p:sp>
        <p:nvSpPr>
          <p:cNvPr id="4" name="Slide Number Placeholder 3"/>
          <p:cNvSpPr>
            <a:spLocks noGrp="1"/>
          </p:cNvSpPr>
          <p:nvPr>
            <p:ph type="sldNum" sz="quarter" idx="10"/>
          </p:nvPr>
        </p:nvSpPr>
        <p:spPr/>
        <p:txBody>
          <a:bodyPr/>
          <a:lstStyle/>
          <a:p>
            <a:fld id="{E746B3C2-B73A-4FF8-B87B-A5F278E8D4B7}" type="slidenum">
              <a:rPr lang="en-US"/>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Women known to be smokers at the time of delivery </a:t>
            </a:r>
            <a:r>
              <a:rPr lang="en-GB" i="1" dirty="0"/>
              <a:t>- defined as pregnant women who self-reported that they were smokers. This includes any cigarettes or tobacco at all, but excludes non-combustible nicotine products, such as e-cigarettes or other nicotine containing products. If a woman intends to give up smoking after the delivery, but was a smoker up until the delivery date they are included in this count.</a:t>
            </a:r>
          </a:p>
          <a:p>
            <a:pPr marL="0" lvl="0" indent="0">
              <a:buNone/>
            </a:pPr>
            <a:r>
              <a:rPr lang="en-GB" b="1" i="1" dirty="0"/>
              <a:t>Women known to be non-smokers at the time of delivery </a:t>
            </a:r>
            <a:r>
              <a:rPr lang="en-GB" i="1" dirty="0"/>
              <a:t>- defined as pregnant women who self-reported that they were non-smokers (no cigarettes or tobacco at all).  This count does not include women whose smoking status is not known (which is collected separately), or those who intend to give up smoking after delivery.</a:t>
            </a:r>
          </a:p>
          <a:p>
            <a:pPr marL="0" lvl="0" indent="0">
              <a:buNone/>
            </a:pPr>
            <a:r>
              <a:rPr lang="en-GB" b="1" i="1" dirty="0"/>
              <a:t>Women whose smoking status was not known at the time of delivery </a:t>
            </a:r>
            <a:r>
              <a:rPr lang="en-GB" i="1" dirty="0"/>
              <a:t>- defined as those whose smoking status was not determined for whatever reason.</a:t>
            </a:r>
          </a:p>
          <a:p>
            <a:pPr algn="l" rtl="0" fontAlgn="base"/>
            <a:endParaRPr lang="en-GB" b="1" i="1" dirty="0"/>
          </a:p>
          <a:p>
            <a:pPr algn="l" rtl="0" fontAlgn="base"/>
            <a:r>
              <a:rPr lang="en-GB" b="1" i="1" dirty="0">
                <a:latin typeface="+mn-lt"/>
              </a:rPr>
              <a:t>Source</a:t>
            </a:r>
            <a:r>
              <a:rPr lang="en-GB" i="1" dirty="0">
                <a:latin typeface="+mn-lt"/>
              </a:rPr>
              <a:t>: </a:t>
            </a:r>
            <a:r>
              <a:rPr lang="en-GB" b="0" i="0" u="none" strike="noStrike" dirty="0">
                <a:solidFill>
                  <a:srgbClr val="FFFFFF"/>
                </a:solidFill>
                <a:effectLst/>
                <a:latin typeface="+mn-lt"/>
              </a:rPr>
              <a:t>NHS Digital, Smoking status at time of delivery by Sub Integrated Care Board Location (Sub-ICB), Q1 (April-June 2022). </a:t>
            </a:r>
            <a:r>
              <a:rPr lang="en-US" b="0" i="0" dirty="0">
                <a:solidFill>
                  <a:srgbClr val="000000"/>
                </a:solidFill>
                <a:effectLst/>
                <a:latin typeface="+mn-lt"/>
              </a:rPr>
              <a:t>​</a:t>
            </a:r>
          </a:p>
          <a:p>
            <a:pPr algn="l" rtl="0" fontAlgn="base"/>
            <a:r>
              <a:rPr lang="en-GB" b="1" i="0" u="none" strike="noStrike" dirty="0">
                <a:solidFill>
                  <a:srgbClr val="FFFFFF"/>
                </a:solidFill>
                <a:effectLst/>
                <a:latin typeface="+mn-lt"/>
              </a:rPr>
              <a:t>Link</a:t>
            </a:r>
            <a:r>
              <a:rPr lang="en-GB" b="0" i="0" u="none" strike="noStrike" dirty="0">
                <a:solidFill>
                  <a:srgbClr val="FFFFFF"/>
                </a:solidFill>
                <a:effectLst/>
                <a:latin typeface="+mn-lt"/>
              </a:rPr>
              <a:t>: https://digital.nhs.uk/data-and-information/publications/statistical/statistics-on-women-s-smoking-status-at-time-of-delivery-england </a:t>
            </a:r>
            <a:r>
              <a:rPr lang="en-US" b="0" i="0" dirty="0">
                <a:solidFill>
                  <a:srgbClr val="000000"/>
                </a:solidFill>
                <a:effectLst/>
                <a:latin typeface="+mn-lt"/>
              </a:rPr>
              <a:t>​</a:t>
            </a:r>
          </a:p>
          <a:p>
            <a:pPr algn="l" rtl="0" fontAlgn="base"/>
            <a:endParaRPr lang="en-US" b="0" i="0" dirty="0">
              <a:solidFill>
                <a:srgbClr val="000000"/>
              </a:solidFill>
              <a:effectLst/>
              <a:latin typeface="Segoe UI" panose="020B0502040204020203" pitchFamily="34" charset="0"/>
            </a:endParaRPr>
          </a:p>
          <a:p>
            <a:pPr marL="0" lvl="0" indent="0">
              <a:buNone/>
            </a:pPr>
            <a:endParaRPr i="1" dirty="0"/>
          </a:p>
        </p:txBody>
      </p:sp>
      <p:sp>
        <p:nvSpPr>
          <p:cNvPr id="4" name="Slide Number Placeholder 3"/>
          <p:cNvSpPr>
            <a:spLocks noGrp="1"/>
          </p:cNvSpPr>
          <p:nvPr>
            <p:ph type="sldNum" sz="quarter" idx="10"/>
          </p:nvPr>
        </p:nvSpPr>
        <p:spPr/>
        <p:txBody>
          <a:bodyPr/>
          <a:lstStyle/>
          <a:p>
            <a:fld id="{E746B3C2-B73A-4FF8-B87B-A5F278E8D4B7}" type="slidenum">
              <a:rPr lang="en-US"/>
              <a:t>31</a:t>
            </a:fld>
            <a:endParaRPr lang="en-US"/>
          </a:p>
        </p:txBody>
      </p:sp>
    </p:spTree>
    <p:extLst>
      <p:ext uri="{BB962C8B-B14F-4D97-AF65-F5344CB8AC3E}">
        <p14:creationId xmlns:p14="http://schemas.microsoft.com/office/powerpoint/2010/main" val="2175296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Smoking prevalence in adults (18+) admitted to treatment for substance misuse (NDTMS) - all opiates:</a:t>
            </a:r>
            <a:r>
              <a:rPr dirty="0"/>
              <a:t> Prevalence of smoking in adults age 18+ admitted to treatment for substance misuse (all opiates). </a:t>
            </a:r>
            <a:endParaRPr lang="en-GB" dirty="0"/>
          </a:p>
          <a:p>
            <a:pPr marL="0" lvl="0" indent="0">
              <a:buNone/>
            </a:pPr>
            <a:r>
              <a:rPr b="1" i="1" dirty="0"/>
              <a:t>Data from</a:t>
            </a:r>
            <a:r>
              <a:rPr dirty="0"/>
              <a:t> </a:t>
            </a:r>
            <a:r>
              <a:rPr lang="en-GB" i="1" dirty="0"/>
              <a:t>https://fingertips.phe.org.uk/profile/tobacco-control</a:t>
            </a:r>
            <a:br>
              <a:rPr dirty="0"/>
            </a:br>
            <a:r>
              <a:rPr b="1" i="1" dirty="0"/>
              <a:t>Source:</a:t>
            </a:r>
            <a:r>
              <a:rPr dirty="0"/>
              <a:t> </a:t>
            </a:r>
            <a:r>
              <a:rPr i="1" dirty="0"/>
              <a:t>The National Drug Treatment Monitoring System (NDTMS), Public Health England</a:t>
            </a:r>
          </a:p>
          <a:p>
            <a:pPr marL="0" lvl="0" indent="0">
              <a:buNone/>
            </a:pPr>
            <a:endParaRPr i="1" dirty="0"/>
          </a:p>
          <a:p>
            <a:pPr marL="0" lvl="0" indent="0">
              <a:buNone/>
            </a:pPr>
            <a:r>
              <a:rPr b="1" i="1" dirty="0"/>
              <a:t>Smoking prevalence in adults (18+) admitted to treatment for substance misuse (NDTMS) - alcohol &amp; non-opiates:</a:t>
            </a:r>
            <a:r>
              <a:rPr dirty="0"/>
              <a:t> Prevalence of smoking in adults age 18+ admitted to treatment for substance misuse (alcohol &amp; non- opiates).</a:t>
            </a:r>
            <a:br>
              <a:rPr dirty="0"/>
            </a:br>
            <a:r>
              <a:rPr b="1" i="1" dirty="0"/>
              <a:t>Data from</a:t>
            </a:r>
            <a:r>
              <a:rPr dirty="0"/>
              <a:t> </a:t>
            </a:r>
            <a:r>
              <a:rPr lang="en-GB" i="1" dirty="0"/>
              <a:t>https://fingertips.phe.org.uk/profile/tobacco-control</a:t>
            </a:r>
            <a:br>
              <a:rPr dirty="0"/>
            </a:br>
            <a:r>
              <a:rPr b="1" i="1" dirty="0"/>
              <a:t>Source:</a:t>
            </a:r>
            <a:r>
              <a:rPr dirty="0"/>
              <a:t> </a:t>
            </a:r>
            <a:r>
              <a:rPr i="1" dirty="0"/>
              <a:t>The National Drug Treatment Monitoring System (NDTMS), Public Health England</a:t>
            </a:r>
          </a:p>
        </p:txBody>
      </p:sp>
      <p:sp>
        <p:nvSpPr>
          <p:cNvPr id="4" name="Slide Number Placeholder 3"/>
          <p:cNvSpPr>
            <a:spLocks noGrp="1"/>
          </p:cNvSpPr>
          <p:nvPr>
            <p:ph type="sldNum" sz="quarter" idx="10"/>
          </p:nvPr>
        </p:nvSpPr>
        <p:spPr/>
        <p:txBody>
          <a:bodyPr/>
          <a:lstStyle/>
          <a:p>
            <a:fld id="{E746B3C2-B73A-4FF8-B87B-A5F278E8D4B7}" type="slidenum">
              <a:rPr lang="en-US"/>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Percentage of physically active adults:</a:t>
            </a:r>
            <a:r>
              <a:rPr dirty="0"/>
              <a:t> The number of respondents aged 19 and over, with valid responses to questions on physical activity, doing at least 150 moderate intensity equivalent (MIE) minutes physical activity per week in bouts of 10 minutes or more in the previous 28 days expressed as a percentage of the total number of respondents aged 19 and over.</a:t>
            </a:r>
            <a:br>
              <a:rPr dirty="0"/>
            </a:br>
            <a:r>
              <a:rPr b="1" i="1" dirty="0"/>
              <a:t>Data from</a:t>
            </a:r>
            <a:r>
              <a:rPr dirty="0"/>
              <a:t> </a:t>
            </a:r>
            <a:r>
              <a:rPr lang="en-GB" i="1" dirty="0"/>
              <a:t>https://fingertips.phe.org.uk/profile/physical-activity</a:t>
            </a:r>
          </a:p>
          <a:p>
            <a:pPr marL="0" lvl="0" indent="0">
              <a:buNone/>
            </a:pPr>
            <a:r>
              <a:rPr b="1" i="1" dirty="0"/>
              <a:t>Source:</a:t>
            </a:r>
            <a:r>
              <a:rPr dirty="0"/>
              <a:t> </a:t>
            </a:r>
            <a:r>
              <a:rPr i="1" dirty="0"/>
              <a:t>Office for Health Improvement and Disparities (based on the Active Lives Adult Survey, Sport England)</a:t>
            </a:r>
          </a:p>
          <a:p>
            <a:pPr marL="0" lvl="0" indent="0">
              <a:buNone/>
            </a:pPr>
            <a:endParaRPr i="1" dirty="0"/>
          </a:p>
          <a:p>
            <a:pPr marL="0" lvl="0" indent="0">
              <a:buNone/>
            </a:pPr>
            <a:r>
              <a:rPr b="1" i="1" dirty="0"/>
              <a:t>Percentage of physically active children and young people:</a:t>
            </a:r>
            <a:r>
              <a:rPr dirty="0"/>
              <a:t> Percentage of children aged 5-16 that meet the UK Chief Medical Officers’ (CMOs’) recommendations for physical activity (an average of at least 60 minutes moderate-vigorous intensity activity per day across the week).</a:t>
            </a:r>
            <a:br>
              <a:rPr dirty="0"/>
            </a:br>
            <a:r>
              <a:rPr b="1" i="1" dirty="0"/>
              <a:t>Data from</a:t>
            </a:r>
            <a:r>
              <a:rPr dirty="0"/>
              <a:t> </a:t>
            </a:r>
            <a:r>
              <a:rPr lang="en-GB" i="1" dirty="0"/>
              <a:t>https://fingertips.phe.org.uk/profile/physical-activity</a:t>
            </a:r>
          </a:p>
          <a:p>
            <a:pPr marL="0" lvl="0" indent="0">
              <a:buNone/>
            </a:pPr>
            <a:r>
              <a:rPr b="1" i="1" dirty="0"/>
              <a:t>Source:</a:t>
            </a:r>
            <a:r>
              <a:rPr dirty="0"/>
              <a:t> </a:t>
            </a:r>
            <a:r>
              <a:rPr i="1" dirty="0"/>
              <a:t>Active Lives Children and Young People Survey, Sport England</a:t>
            </a:r>
          </a:p>
        </p:txBody>
      </p:sp>
      <p:sp>
        <p:nvSpPr>
          <p:cNvPr id="4" name="Slide Number Placeholder 3"/>
          <p:cNvSpPr>
            <a:spLocks noGrp="1"/>
          </p:cNvSpPr>
          <p:nvPr>
            <p:ph type="sldNum" sz="quarter" idx="10"/>
          </p:nvPr>
        </p:nvSpPr>
        <p:spPr/>
        <p:txBody>
          <a:bodyPr/>
          <a:lstStyle/>
          <a:p>
            <a:fld id="{E746B3C2-B73A-4FF8-B87B-A5F278E8D4B7}" type="slidenum">
              <a:rPr lang="en-US"/>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Percentage of adults (aged 18+) classified as overweight or obese:</a:t>
            </a:r>
            <a:r>
              <a:rPr dirty="0"/>
              <a:t> Percentage of adults aged 18 and over classified as overweight or obese.</a:t>
            </a:r>
            <a:br>
              <a:rPr dirty="0"/>
            </a:br>
            <a:r>
              <a:rPr b="1" i="1" dirty="0"/>
              <a:t>Data from</a:t>
            </a:r>
            <a:r>
              <a:rPr dirty="0"/>
              <a:t> </a:t>
            </a:r>
            <a:r>
              <a:rPr lang="en-GB" i="1" dirty="0"/>
              <a:t>https://fingertips.phe.org.uk/profile/physical-activity</a:t>
            </a:r>
            <a:br>
              <a:rPr dirty="0"/>
            </a:br>
            <a:r>
              <a:rPr b="1" i="1" dirty="0"/>
              <a:t>Source:</a:t>
            </a:r>
            <a:r>
              <a:rPr dirty="0"/>
              <a:t> </a:t>
            </a:r>
            <a:r>
              <a:rPr i="1" dirty="0"/>
              <a:t>Annual Population Survey (APS)</a:t>
            </a:r>
          </a:p>
          <a:p>
            <a:pPr marL="0" lvl="0" indent="0">
              <a:buNone/>
            </a:pPr>
            <a:endParaRPr i="1" dirty="0"/>
          </a:p>
          <a:p>
            <a:pPr marL="0" lvl="0" indent="0">
              <a:buNone/>
            </a:pPr>
            <a:r>
              <a:rPr b="1" i="1" dirty="0"/>
              <a:t>Year 6: Prevalence of overweight (including obesity):</a:t>
            </a:r>
            <a:r>
              <a:rPr dirty="0"/>
              <a:t> Proportion of children aged 10-11 years classified as overweight or living with obesity. For population monitoring purposes children are classified as overweight (including obesity) if their body mass index (BMI) is on or above the 85th centile of the British 1990 growth reference (UK90) according to age and sex. The population monitoring cut points for overweight, and obesity are slightly lower than the clinical cut points used to assess individual children, this is to capture those children with an unhealthy BMI for their age and those at risk of moving to an unhealthy BMI. This helps ensure that adequate services are planned and delivered for the whole population. </a:t>
            </a:r>
            <a:r>
              <a:rPr b="1" i="1" dirty="0"/>
              <a:t>Data from</a:t>
            </a:r>
            <a:r>
              <a:rPr dirty="0"/>
              <a:t> </a:t>
            </a:r>
            <a:r>
              <a:rPr lang="en-GB" i="1" dirty="0"/>
              <a:t>https://fingertips.phe.org.uk/profile/physical-activity</a:t>
            </a:r>
          </a:p>
          <a:p>
            <a:pPr marL="0" lvl="0" indent="0">
              <a:buNone/>
            </a:pPr>
            <a:r>
              <a:rPr b="1" i="1" dirty="0"/>
              <a:t>Source:</a:t>
            </a:r>
            <a:r>
              <a:rPr dirty="0"/>
              <a:t> </a:t>
            </a:r>
            <a:r>
              <a:rPr i="1" dirty="0"/>
              <a:t>Office for Health Improvement and Disparities (based on the Active Lives Adult Survey, Sport England)</a:t>
            </a:r>
            <a:endParaRPr lang="en-GB" i="1" dirty="0"/>
          </a:p>
          <a:p>
            <a:pPr marL="0" lvl="0" indent="0">
              <a:buNone/>
            </a:pPr>
            <a:r>
              <a:rPr lang="en-GB" b="1" i="1" dirty="0"/>
              <a:t>Impact of Covid-19: </a:t>
            </a:r>
            <a:r>
              <a:rPr lang="en-GB" sz="1200" i="1" kern="1200" dirty="0">
                <a:solidFill>
                  <a:schemeClr val="tx1"/>
                </a:solidFill>
                <a:latin typeface="+mn-lt"/>
                <a:ea typeface="+mn-ea"/>
                <a:cs typeface="+mn-cs"/>
              </a:rPr>
              <a:t>The 2019/20 NCMP data collection stopped in March 2020 when schools were closed due to the coronavirus COVID-19 pandemic. In a usual NCMP collection year, national participation rates are around 95% (over a million) of all eligible children, however in 2019/20 the number of children measured was around 75% of previous years. Despite the lower than usual number of measurements, analysis by NHS Digital indicates that figures at national and regional level are directly comparable to previous years, for all breakdowns.</a:t>
            </a:r>
          </a:p>
          <a:p>
            <a:pPr marL="0" lvl="0" indent="0">
              <a:buNone/>
            </a:pPr>
            <a:r>
              <a:rPr lang="en-GB" sz="1200" i="1" kern="1200" dirty="0">
                <a:solidFill>
                  <a:schemeClr val="tx1"/>
                </a:solidFill>
                <a:latin typeface="+mn-lt"/>
                <a:ea typeface="+mn-ea"/>
                <a:cs typeface="+mn-cs"/>
              </a:rPr>
              <a:t>The start of the 2020/21 NCMP data collection was delayed due to the COVID-19 pandemic response. In March 2021 local authorities were asked to collect a representative 10% sample of data because it was not feasible to expect a full NCMP collection so late into the academic year. </a:t>
            </a:r>
          </a:p>
          <a:p>
            <a:pPr marL="0" lvl="0" indent="0">
              <a:buNone/>
            </a:pPr>
            <a:r>
              <a:rPr lang="en-GB" sz="1200" i="1" kern="1200" dirty="0">
                <a:solidFill>
                  <a:schemeClr val="tx1"/>
                </a:solidFill>
                <a:latin typeface="+mn-lt"/>
                <a:ea typeface="+mn-ea"/>
                <a:cs typeface="+mn-cs"/>
              </a:rPr>
              <a:t>The 2021/22 NCMP was the first data collection since the COVID-19 pandemic that was unaffected by school closures and other public health measures.</a:t>
            </a:r>
            <a:endParaRPr sz="1200" i="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746B3C2-B73A-4FF8-B87B-A5F278E8D4B7}" type="slidenum">
              <a:rPr lang="en-US"/>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rgbClr val="212529"/>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Premature mortality in adults with severe mental illness (SMI): </a:t>
            </a:r>
            <a:r>
              <a:rPr lang="en-GB" sz="1200" b="0" i="0" dirty="0">
                <a:solidFill>
                  <a:srgbClr val="212529"/>
                </a:solidFill>
                <a:effectLst/>
                <a:latin typeface="+mn-lt"/>
              </a:rPr>
              <a:t>Directly age standardised rate of deaths of adults, aged 18 - 74, with SMI, per 100,000 population. SMI is defined as having a referral to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i="1" dirty="0"/>
              <a:t>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https://fingertips.phe.org.uk/search/premature#page/6/gid/8000039/pat/30000/par/al-BHxpCTj8Ee/ati/402/are/E10000003/iid/93581/age/181/sex/4/cat/-1/ctp/-1/yrr/3/cid/4/tbm/1/page-options/tre-ao-1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lvl="0" indent="0">
              <a:buNone/>
            </a:pPr>
            <a:r>
              <a:rPr lang="en-GB" b="1" i="1" dirty="0"/>
              <a:t>Excess under 75 mortality rate in adults with severe mental illness (SMI)</a:t>
            </a:r>
            <a:r>
              <a:rPr lang="en-GB" dirty="0"/>
              <a:t>: Measure of excess premature mortality experienced by adults with SMI over adults without SMI. SMI is defined as having a referral to secondary mental health services in the five years preceding death. Indicator is expressed as a percentage where adults with SMI can be considered to have x% higher/lower risk of premature mortality than adults without SMI.</a:t>
            </a:r>
          </a:p>
          <a:p>
            <a:pPr marL="0" lvl="0" indent="0">
              <a:buNone/>
            </a:pPr>
            <a:r>
              <a:rPr lang="en-GB" b="1" i="1" dirty="0"/>
              <a:t>Data from</a:t>
            </a:r>
            <a:r>
              <a:rPr lang="en-GB" dirty="0"/>
              <a:t> </a:t>
            </a:r>
            <a:r>
              <a:rPr lang="en-GB" i="1" dirty="0"/>
              <a:t>https://fingertips.phe.org.uk/severe-mental-illness</a:t>
            </a:r>
          </a:p>
          <a:p>
            <a:pPr marL="0" lvl="0" indent="0">
              <a:buNone/>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lvl="0" indent="0">
              <a:buNone/>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https://fingertips.phe.org.uk/search/premature#page/6/gid/8000039/pat/30000/par/al-BHxpCTj8Ee/ati/402/are/E10000003/iid/93582/age/181/sex/4/cat/-1/ctp/-1/yrr/3/cid/4/tbm/1/page-options/tre-ao-1</a:t>
            </a:r>
          </a:p>
          <a:p>
            <a:pPr marL="0" lvl="0" indent="0">
              <a:buNone/>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36</a:t>
            </a:fld>
            <a:endParaRPr lang="en-GB"/>
          </a:p>
        </p:txBody>
      </p:sp>
    </p:spTree>
    <p:extLst>
      <p:ext uri="{BB962C8B-B14F-4D97-AF65-F5344CB8AC3E}">
        <p14:creationId xmlns:p14="http://schemas.microsoft.com/office/powerpoint/2010/main" val="279678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sz="1200" b="1" kern="1200" dirty="0">
                <a:solidFill>
                  <a:schemeClr val="tx1"/>
                </a:solidFill>
                <a:latin typeface="+mn-lt"/>
                <a:ea typeface="+mn-ea"/>
                <a:cs typeface="+mn-cs"/>
              </a:rPr>
              <a:t>Households in temporary accommodation: H</a:t>
            </a:r>
            <a:r>
              <a:rPr lang="en-GB" sz="1200" kern="1200" dirty="0">
                <a:solidFill>
                  <a:schemeClr val="tx1"/>
                </a:solidFill>
                <a:latin typeface="+mn-lt"/>
                <a:ea typeface="+mn-ea"/>
                <a:cs typeface="+mn-cs"/>
              </a:rPr>
              <a:t>ouseholds living in temporary accommodation secured by a local housing authority under their statutory homelessness functions.</a:t>
            </a:r>
            <a:endParaRPr lang="en-GB"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b="1" i="1" dirty="0"/>
              <a:t>Data from</a:t>
            </a:r>
            <a:r>
              <a:rPr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lang="en-GB" sz="1200" b="0" i="1" kern="1200" dirty="0">
                <a:solidFill>
                  <a:schemeClr val="tx1"/>
                </a:solidFill>
                <a:latin typeface="+mn-lt"/>
                <a:ea typeface="+mn-ea"/>
                <a:cs typeface="+mn-cs"/>
              </a:rPr>
              <a:t>Ministry of Housing, Communities &amp; Local Government</a:t>
            </a:r>
          </a:p>
          <a:p>
            <a:pPr marL="0" lvl="0" indent="0">
              <a:buNone/>
            </a:pPr>
            <a:endParaRPr lang="en-GB" dirty="0"/>
          </a:p>
          <a:p>
            <a:pPr marL="0" lvl="0" indent="0">
              <a:buNone/>
            </a:pPr>
            <a:r>
              <a:rPr lang="en-GB" b="1" dirty="0"/>
              <a:t>Homelessness - households owed a duty under the Homelessness Reduction Act (main applicant 16-24 yrs): </a:t>
            </a:r>
            <a:r>
              <a:rPr lang="en-GB" dirty="0"/>
              <a:t>Households owed a prevention or relief duty under the Homelessness Reduction Act, where the main applicant is aged 16-24 years, crude rate per 1,000 estimated households</a:t>
            </a:r>
          </a:p>
          <a:p>
            <a:pPr marL="0" lvl="0" indent="0">
              <a:buNone/>
            </a:pPr>
            <a:r>
              <a:rPr lang="en-GB" b="1" dirty="0"/>
              <a:t>Homelessness - households owed a duty under the Homelessness Reduction Act (main applicant 55+ yrs): </a:t>
            </a:r>
            <a:r>
              <a:rPr lang="en-GB" dirty="0"/>
              <a:t>Households owed a prevention or relief duty under the Homelessness Reduction Act, where the main applicant is aged 55 years and over, crude rate per 1,000 estimated households where the household reference person is aged 55 years and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dirty="0"/>
              <a:t> </a:t>
            </a:r>
            <a:r>
              <a:rPr lang="en-GB" sz="1200" b="0" i="1" kern="1200" dirty="0">
                <a:solidFill>
                  <a:schemeClr val="tx1"/>
                </a:solidFill>
                <a:latin typeface="+mn-lt"/>
                <a:ea typeface="+mn-ea"/>
                <a:cs typeface="+mn-cs"/>
              </a:rPr>
              <a:t>Ministry of Housing, Communities &amp; Local Government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dirty="0">
              <a:solidFill>
                <a:srgbClr val="000000"/>
              </a:solidFill>
              <a:effectLst/>
              <a:latin typeface="+mn-lt"/>
              <a:ea typeface="+mn-ea"/>
              <a:cs typeface="+mn-cs"/>
            </a:endParaRPr>
          </a:p>
          <a:p>
            <a:pPr marL="0" lvl="0" indent="0">
              <a:buNone/>
            </a:pPr>
            <a:r>
              <a:rPr lang="en-GB" dirty="0"/>
              <a:t>The Homelessness Reduction Act (HRA) introduced new homelessness duties which meant significantly more households are being provided with a statutory service by local housing authorities than before the Act came into force in April 2018. The HRA introduced new prevention and relief duties, that are owed to all eligible households who are homeless or threatened with becoming homeless, including those single adult households who do not have ‘priority need’ under the legislation (https://www.legislation.gov.uk/ukpga/2017/13/contents/enacted).</a:t>
            </a:r>
          </a:p>
          <a:p>
            <a:pPr marL="0" lvl="0" indent="0">
              <a:buNone/>
            </a:pPr>
            <a:endParaRPr lang="en-GB" dirty="0"/>
          </a:p>
          <a:p>
            <a:pPr marL="0" lvl="0" indent="0">
              <a:buNone/>
            </a:pPr>
            <a:r>
              <a:rPr lang="en-GB" dirty="0"/>
              <a:t>As a result of the HRA, local authorities must provide temporary accommodation for households in a number of circumstances, which might include pending the completion of inquiries into an application, or they might spend time waiting in temporary accommodation after an application is accepted until suitable secure accommodation becomes available.</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6</a:t>
            </a:fld>
            <a:endParaRPr lang="en-US"/>
          </a:p>
        </p:txBody>
      </p:sp>
    </p:spTree>
    <p:extLst>
      <p:ext uri="{BB962C8B-B14F-4D97-AF65-F5344CB8AC3E}">
        <p14:creationId xmlns:p14="http://schemas.microsoft.com/office/powerpoint/2010/main" val="2004931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cardiovascular diseases in adults with severe mental illness (SMI)</a:t>
            </a:r>
            <a:r>
              <a:rPr lang="en-GB" dirty="0"/>
              <a:t>: Directly age standardised rate of deaths due to all cardiovascular diseases (including heart disease and stroke) in adults with SMI, aged 18 - 74, per 100,000 population. SMI is defined as having a referral to mental health services in the five years preceding death</a:t>
            </a:r>
          </a:p>
          <a:p>
            <a:pPr marL="0" lvl="0" indent="0">
              <a:buNone/>
            </a:pPr>
            <a:r>
              <a:rPr lang="en-GB" b="1" i="1" dirty="0"/>
              <a:t>Data from</a:t>
            </a:r>
            <a:r>
              <a:rPr lang="en-GB" dirty="0"/>
              <a:t> </a:t>
            </a:r>
            <a:r>
              <a:rPr lang="en-GB" i="1" dirty="0"/>
              <a:t>https://fingertips.phe.org.uk/severe-mental-illness</a:t>
            </a:r>
            <a:br>
              <a:rPr lang="en-GB" dirty="0"/>
            </a:b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https://fingertips.phe.org.uk/search/premature#page/6/gid/8000039/pat/30000/par/al-BHxpCTj8Ee/ati/402/are/E10000003/iid/93727/age/181/sex/4/cat/-1/ctp/-1/yrr/3/cid/4/tbm/1/page-options/tre-ao-1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cardiovascular disease in adults with severe mental illness (SMI)</a:t>
            </a:r>
            <a:r>
              <a:rPr lang="en-GB" i="1" dirty="0"/>
              <a:t>: Measure of excess premature mortality due to all cardiovascular diseases (including heart disease and stroke)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all cardiovascular diseases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a:t>
            </a:r>
            <a:r>
              <a:rPr lang="en-GB" sz="1200" b="0" i="0" dirty="0">
                <a:solidFill>
                  <a:srgbClr val="212529"/>
                </a:solidFill>
                <a:effectLst/>
                <a:latin typeface="+mn-lt"/>
              </a:rPr>
              <a:t>here https://fingertips.phe.org.uk/search/premature#page/6/gid/8000039/pat/30000/par/al-BHxpCTj8Ee/ati/402/are/E10000003/iid/93731/age/181/sex/4/cat/-1/ctp/-1/yrr/3/cid/4/tbm/1/page-options/tre-ao-1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lvl="0" indent="0">
              <a:buNone/>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37</a:t>
            </a:fld>
            <a:endParaRPr lang="en-GB"/>
          </a:p>
        </p:txBody>
      </p:sp>
    </p:spTree>
    <p:extLst>
      <p:ext uri="{BB962C8B-B14F-4D97-AF65-F5344CB8AC3E}">
        <p14:creationId xmlns:p14="http://schemas.microsoft.com/office/powerpoint/2010/main" val="15510065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cancer in adults with severe mental illness (SMI)</a:t>
            </a:r>
            <a:r>
              <a:rPr lang="en-GB" dirty="0"/>
              <a:t>: Directly age standardised rate of deaths from all cancers in adults with SMI, aged 18 - 74, per 100,000 population. SMI is defined as having a referral to mental health services in the five years preceding death.</a:t>
            </a:r>
          </a:p>
          <a:p>
            <a:pPr marL="0" lvl="0" indent="0">
              <a:buNone/>
            </a:pPr>
            <a:r>
              <a:rPr lang="en-GB" b="1" i="1" dirty="0"/>
              <a:t>Data from</a:t>
            </a:r>
            <a:r>
              <a:rPr lang="en-GB" dirty="0"/>
              <a:t> </a:t>
            </a:r>
            <a:r>
              <a:rPr lang="en-GB" i="1" dirty="0"/>
              <a:t>https://fingertips.phe.org.uk/severe-mental-illness</a:t>
            </a:r>
          </a:p>
          <a:p>
            <a:pPr marL="0" lvl="0" indent="0">
              <a:buNone/>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https://fingertips.phe.org.uk/search/premature#page/6/gid/8000039/pat/30000/par/al-BHxpCTj8Ee/ati/402/are/E10000003/iid/93728/age/181/sex/4/cat/-1/ctp/-1/yrr/3/cid/4/tbm/1/page-options/tre-ao-1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cancer in adults with severe mental illness (SMI)</a:t>
            </a:r>
            <a:r>
              <a:rPr lang="en-GB" i="1" dirty="0"/>
              <a:t>: Measure of excess premature mortality due to cancer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cancer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https://fingertips.phe.org.uk/search/premature#page/6/gid/8000039/pat/30000/par/al-BHxpCTj8Ee/ati/402/are/E10000003/iid/93732/age/181/sex/4/cat/-1/ctp/-1/yrr/3/cid/4/tbm/1/page-options/tre-ao-1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38</a:t>
            </a:fld>
            <a:endParaRPr lang="en-GB"/>
          </a:p>
        </p:txBody>
      </p:sp>
    </p:spTree>
    <p:extLst>
      <p:ext uri="{BB962C8B-B14F-4D97-AF65-F5344CB8AC3E}">
        <p14:creationId xmlns:p14="http://schemas.microsoft.com/office/powerpoint/2010/main" val="1891517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respiratory disease in adults with severe mental illness (SMI)</a:t>
            </a:r>
            <a:r>
              <a:rPr lang="en-GB" dirty="0"/>
              <a:t>: Directly age standardised rate of deaths from respiratory disease in adults with SMI, aged 18 - 74, per 100,000 population. SMI is defined as having a referral to mental health services in the five years preceding death</a:t>
            </a:r>
          </a:p>
          <a:p>
            <a:pPr marL="0" lvl="0" indent="0">
              <a:buNone/>
            </a:pPr>
            <a:r>
              <a:rPr lang="en-GB" b="1" i="1" dirty="0"/>
              <a:t>Data from</a:t>
            </a:r>
            <a:r>
              <a:rPr lang="en-GB" dirty="0"/>
              <a:t> </a:t>
            </a:r>
            <a:r>
              <a:rPr lang="en-GB" i="1" dirty="0"/>
              <a:t>https://fingertips.phe.org.uk/severe-mental-illness</a:t>
            </a:r>
          </a:p>
          <a:p>
            <a:pPr marL="0" lvl="0" indent="0">
              <a:buNone/>
            </a:pP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https://fingertips.phe.org.uk/search/premature#page/6/gid/8000039/pat/30000/par/al-BHxpCTj8Ee/ati/402/are/E10000003/iid/93730/age/181/sex/4/cat/-1/ctp/-1/yrr/3/cid/4/tbm/1/page-options/tre-ao-1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respiratory disease in adults with severe mental illness (SMI)</a:t>
            </a:r>
            <a:r>
              <a:rPr lang="en-GB" i="1" dirty="0"/>
              <a:t>: Measure of excess premature mortality due to respiratory disease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respiratory disease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https://fingertips.phe.org.uk/search/premature#page/6/gid/8000039/pat/30000/par/al-BHxpCTj8Ee/ati/402/are/E10000003/iid/93734/age/181/sex/4/cat/-1/ctp/-1/yrr/3/cid/4/tbm/1/page-options/tre-ao-1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39</a:t>
            </a:fld>
            <a:endParaRPr lang="en-GB"/>
          </a:p>
        </p:txBody>
      </p:sp>
    </p:spTree>
    <p:extLst>
      <p:ext uri="{BB962C8B-B14F-4D97-AF65-F5344CB8AC3E}">
        <p14:creationId xmlns:p14="http://schemas.microsoft.com/office/powerpoint/2010/main" val="23000439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Note</a:t>
            </a:r>
            <a:r>
              <a:rPr lang="en-GB" i="1" dirty="0"/>
              <a:t>: </a:t>
            </a:r>
            <a:r>
              <a:rPr lang="en-GB" sz="1200" i="1" kern="1200" dirty="0">
                <a:solidFill>
                  <a:schemeClr val="tx1"/>
                </a:solidFill>
                <a:latin typeface="+mn-lt"/>
                <a:ea typeface="+mn-ea"/>
                <a:cs typeface="+mn-cs"/>
              </a:rPr>
              <a:t>Adults with referrals to secondary mental health services is used as a proxy for adults with a diagnosis of SMI. This omits patients with SMI being cared for in primary care alone, and includes patients with referrals to secondary mental health services for common mental health disorders</a:t>
            </a:r>
            <a:r>
              <a:rPr lang="en-GB" sz="1200" i="1" kern="120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p>
          <a:p>
            <a:pPr marL="0" lvl="0" indent="0">
              <a:buNone/>
            </a:pPr>
            <a:r>
              <a:rPr lang="en-GB" b="1" i="1" dirty="0"/>
              <a:t>Premature mortality due to liver disease in adults with severe mental illness (SMI)</a:t>
            </a:r>
            <a:r>
              <a:rPr lang="en-GB" dirty="0"/>
              <a:t>: Directly age standardised rate of deaths from liver disease in adults with SMI, aged 18 - 74, per 100,000 population. SMI is defined as having a referral to mental health services in the five years preceding death</a:t>
            </a:r>
          </a:p>
          <a:p>
            <a:pPr marL="0" lvl="0" indent="0">
              <a:buNone/>
            </a:pPr>
            <a:r>
              <a:rPr lang="en-GB" b="1" i="1" dirty="0"/>
              <a:t>Data from</a:t>
            </a:r>
            <a:r>
              <a:rPr lang="en-GB" dirty="0"/>
              <a:t> https://fingertips.phe.org.uk/severe-mental-illness</a:t>
            </a:r>
            <a:br>
              <a:rPr lang="en-GB" dirty="0"/>
            </a:br>
            <a:r>
              <a:rPr lang="en-GB" b="1" i="1" dirty="0"/>
              <a:t>Source:</a:t>
            </a:r>
            <a:r>
              <a:rPr lang="en-GB" dirty="0"/>
              <a:t> </a:t>
            </a:r>
            <a:r>
              <a:rPr lang="en-GB" i="1" dirty="0"/>
              <a:t>NHS Digital Mental Health Services Data Set and its predecessors; Office for National Statistics: Civil Registration of Deaths (via NHS Digital asset); Office for National Statistics mid-year population estimates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Caveats</a:t>
            </a:r>
            <a:r>
              <a:rPr lang="en-GB" i="1" dirty="0"/>
              <a:t>: Variations in access to secondary mental health services and referral practice in different local authorities will affect the indicator. Areas where few adults access services will have lower premature mortality in adults with SMI because only a few deaths in adults will be in people defined as having SMI. Conversely, areas where many adults access services, premature mortality in adults with SMI will be higher because more deaths in adults will be in the group defined as having SMI.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https://fingertips.phe.org.uk/search/premature#page/6/gid/8000039/pat/30000/par/al-BHxpCTj8Ee/ati/402/are/E10000003/iid/93729/age/181/sex/4/cat/-1/ctp/-1/yrr/3/cid/4/tbm/1/page-options/tre-ao-1</a:t>
            </a:r>
            <a:endParaRPr lang="en-GB" b="0" i="1"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Excess under 75 mortality rate due to liver disease in adults with severe mental illness (SMI)</a:t>
            </a:r>
            <a:r>
              <a:rPr lang="en-GB" i="1" dirty="0"/>
              <a:t>: Measure of excess premature mortality due to liver disease experienced by adults with SMI over adults without SMI. SMI is defined as having a referral to secondary mental health services in the five years preceding death.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Indicator is expressed as a percentage where adults with SMI can be considered to have x% higher/lower risk of premature mortality due to liver disease than adults without SMI.</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i="1" dirty="0"/>
              <a:t> https://fingertips.phe.org.uk/severe-mental-illness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Source:</a:t>
            </a:r>
            <a:r>
              <a:rPr lang="en-GB" i="1" dirty="0"/>
              <a:t> NHS Digital Mental Health Services Data Set and its predecessors; Office for National Statistics: Civil Registration of Deaths (via NHS Digital asset); Office for National Statistics mid-year population estimates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Caveats</a:t>
            </a:r>
            <a:r>
              <a:rPr lang="en-GB" dirty="0"/>
              <a:t>: This indicator presents the SMI death rates relative to the non-SMI rates. High values of this indicator are the result of lower mortality in the non-SMI population and higher mortality in the SMI population. However, it is also affected by variations in access to secondary mental health services and referral practice in different local authorities. Areas with good access to services will have more of their population in the SMI cohort and that may have an impact on the mortality rate. Analysis of this indicator should be combined with local knowledge and consideration of other indicators in the Severe Mental Illness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rgbClr val="212529"/>
                </a:solidFill>
                <a:effectLst/>
                <a:latin typeface="+mn-lt"/>
              </a:rPr>
              <a:t>Additional information on definitions and caveats can be found here </a:t>
            </a:r>
            <a:r>
              <a:rPr lang="en-GB" sz="1200" b="0" i="0" dirty="0">
                <a:solidFill>
                  <a:srgbClr val="212529"/>
                </a:solidFill>
                <a:effectLst/>
                <a:latin typeface="+mn-lt"/>
              </a:rPr>
              <a:t>https://fingertips.phe.org.uk/search/premature#page/6/gid/8000039/pat/30000/par/al-BHxpCTj8Ee/ati/402/are/E10000003/iid/93733/age/181/sex/4/cat/-1/ctp/-1/yrr/3/cid/4/tbm/1/page-options/tre-ao-1</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2D44962-14BA-4E8B-BB22-B6B74A72E277}" type="slidenum">
              <a:rPr lang="en-GB" smtClean="0"/>
              <a:t>40</a:t>
            </a:fld>
            <a:endParaRPr lang="en-GB"/>
          </a:p>
        </p:txBody>
      </p:sp>
    </p:spTree>
    <p:extLst>
      <p:ext uri="{BB962C8B-B14F-4D97-AF65-F5344CB8AC3E}">
        <p14:creationId xmlns:p14="http://schemas.microsoft.com/office/powerpoint/2010/main" val="336697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b="1" i="1" dirty="0"/>
              <a:t>Children in care</a:t>
            </a:r>
            <a:r>
              <a:rPr dirty="0"/>
              <a:t>: Children looked after at 31 March (including adoption and care leavers), (rate per 10,000 population aged under 18 years).</a:t>
            </a:r>
            <a:br>
              <a:rPr dirty="0"/>
            </a:b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i="1" dirty="0"/>
              <a:t>Department for Education, Children looked after in England.</a:t>
            </a:r>
          </a:p>
          <a:p>
            <a:pPr marL="0" lvl="0" indent="0">
              <a:buNone/>
            </a:pPr>
            <a:endParaRPr dirty="0"/>
          </a:p>
          <a:p>
            <a:pPr marL="0" lvl="0" indent="0">
              <a:buNone/>
            </a:pPr>
            <a:r>
              <a:rPr b="1" i="1" dirty="0"/>
              <a:t>Percentage of looked after children whose emotional wellbeing is a cause for concern</a:t>
            </a:r>
            <a:r>
              <a:rPr dirty="0"/>
              <a:t>:</a:t>
            </a:r>
            <a:r>
              <a:rPr lang="en-GB" dirty="0"/>
              <a:t> </a:t>
            </a:r>
            <a:r>
              <a:rPr dirty="0"/>
              <a:t>Proportion of all looked after children aged between 5 and 16 (inclusive) at the date of their latest assessment, who have been in care for at least 12 months on 31 March whose SDQ score was 17 or over.</a:t>
            </a:r>
            <a:br>
              <a:rPr dirty="0"/>
            </a:br>
            <a:r>
              <a:rPr b="1" i="1" dirty="0"/>
              <a:t>Data from</a:t>
            </a:r>
            <a:r>
              <a:rPr dirty="0"/>
              <a:t> </a:t>
            </a:r>
            <a:r>
              <a:rPr lang="en-GB" i="1" dirty="0"/>
              <a:t>https://fingertips.phe.org.uk/profile-group/mental-health/profile/cypmh/data#page/1</a:t>
            </a:r>
          </a:p>
          <a:p>
            <a:pPr marL="0" lvl="0" indent="0">
              <a:buNone/>
            </a:pPr>
            <a:r>
              <a:rPr b="1" i="1" dirty="0"/>
              <a:t>Source:</a:t>
            </a:r>
            <a:r>
              <a:rPr dirty="0"/>
              <a:t> </a:t>
            </a:r>
            <a:r>
              <a:rPr sz="1200" i="1" kern="1200" dirty="0">
                <a:solidFill>
                  <a:schemeClr val="tx1"/>
                </a:solidFill>
                <a:latin typeface="+mn-lt"/>
                <a:ea typeface="+mn-ea"/>
                <a:cs typeface="+mn-cs"/>
              </a:rPr>
              <a:t>Department for Education.</a:t>
            </a:r>
          </a:p>
        </p:txBody>
      </p:sp>
      <p:sp>
        <p:nvSpPr>
          <p:cNvPr id="4" name="Slide Number Placeholder 3"/>
          <p:cNvSpPr>
            <a:spLocks noGrp="1"/>
          </p:cNvSpPr>
          <p:nvPr>
            <p:ph type="sldNum" sz="quarter" idx="10"/>
          </p:nvPr>
        </p:nvSpPr>
        <p:spPr/>
        <p:txBody>
          <a:bodyPr/>
          <a:lstStyle/>
          <a:p>
            <a:fld id="{E746B3C2-B73A-4FF8-B87B-A5F278E8D4B7}" type="slidenum">
              <a:rPr lang="en-US"/>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1" i="1" dirty="0"/>
              <a:t>School pupils with social, emotional and mental health needs</a:t>
            </a:r>
            <a:r>
              <a:rPr dirty="0"/>
              <a:t>:</a:t>
            </a:r>
            <a:r>
              <a:rPr lang="en-GB" b="1" dirty="0"/>
              <a:t>% of school pupils with social, emotional and mental health needs (School age)</a:t>
            </a:r>
            <a:r>
              <a:rPr b="1" dirty="0"/>
              <a:t> </a:t>
            </a:r>
            <a:r>
              <a:rPr lang="en-GB" b="1" dirty="0"/>
              <a:t>- </a:t>
            </a:r>
            <a:r>
              <a:rPr lang="en-GB" dirty="0"/>
              <a:t>The number of school children with Special Education Needs (SEN) who are identified as having social, emotional and mental health as the primary type of need, expressed as a percentage of all school pupils.</a:t>
            </a:r>
            <a:br>
              <a:rPr dirty="0"/>
            </a:br>
            <a:r>
              <a:rPr b="1" i="1" dirty="0"/>
              <a:t>Data from</a:t>
            </a:r>
            <a:r>
              <a:rPr dirty="0"/>
              <a:t> </a:t>
            </a:r>
            <a:r>
              <a:rPr lang="en-GB" i="1" dirty="0"/>
              <a:t>https://fingertips.phe.org.uk/</a:t>
            </a:r>
            <a:br>
              <a:rPr lang="en-GB" dirty="0"/>
            </a:br>
            <a:r>
              <a:rPr b="1" i="1" dirty="0"/>
              <a:t>Source:</a:t>
            </a:r>
            <a:r>
              <a:rPr dirty="0"/>
              <a:t> </a:t>
            </a:r>
            <a:r>
              <a:rPr lang="en-GB" sz="1200" i="1" kern="1200" dirty="0">
                <a:solidFill>
                  <a:schemeClr val="tx1"/>
                </a:solidFill>
                <a:latin typeface="+mn-lt"/>
                <a:ea typeface="+mn-ea"/>
                <a:cs typeface="+mn-cs"/>
              </a:rPr>
              <a:t>Department for Education special educational needs statistics: https://explore-education-statistics.service.gov.uk/find-statistics/special-educational-needs-in-england</a:t>
            </a:r>
          </a:p>
          <a:p>
            <a:pPr marL="0" lvl="0" indent="0">
              <a:buNone/>
            </a:pPr>
            <a:endParaRPr lang="en-GB" dirty="0"/>
          </a:p>
          <a:p>
            <a:pPr marL="0" lvl="0" indent="0">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t>16 to 17 year olds not in education, employment or training (NEET) or whose activity is not known</a:t>
            </a:r>
            <a:r>
              <a:rPr lang="en-GB" b="1" i="1" dirty="0"/>
              <a:t>:</a:t>
            </a:r>
            <a:r>
              <a:rPr lang="en-GB" b="1" dirty="0"/>
              <a:t> </a:t>
            </a:r>
            <a:r>
              <a:rPr lang="en-GB" dirty="0"/>
              <a:t>Proportion of 16 to 17 year olds not in education, employment or training (NEET) or whose activity is not known.</a:t>
            </a:r>
            <a:br>
              <a:rPr lang="en-GB" dirty="0"/>
            </a:br>
            <a:r>
              <a:rPr lang="en-GB" b="1" i="1" dirty="0"/>
              <a:t>Data from</a:t>
            </a:r>
            <a:r>
              <a:rPr lang="en-GB" dirty="0"/>
              <a:t> </a:t>
            </a:r>
            <a:r>
              <a:rPr lang="en-GB" i="1" dirty="0"/>
              <a:t>https://fingertips.phe.org.uk/</a:t>
            </a:r>
            <a:br>
              <a:rPr lang="en-GB" dirty="0"/>
            </a:br>
            <a:r>
              <a:rPr lang="en-GB" b="1" i="1" dirty="0"/>
              <a:t>Source:</a:t>
            </a:r>
            <a:r>
              <a:rPr lang="en-GB" dirty="0"/>
              <a:t> </a:t>
            </a:r>
            <a:r>
              <a:rPr lang="en-GB" sz="1200" i="1" kern="1200" dirty="0">
                <a:solidFill>
                  <a:schemeClr val="tx1"/>
                </a:solidFill>
                <a:latin typeface="+mn-lt"/>
                <a:ea typeface="+mn-ea"/>
                <a:cs typeface="+mn-cs"/>
              </a:rPr>
              <a:t>Department for Education</a:t>
            </a:r>
            <a:endParaRPr dirty="0"/>
          </a:p>
        </p:txBody>
      </p:sp>
      <p:sp>
        <p:nvSpPr>
          <p:cNvPr id="4" name="Slide Number Placeholder 3"/>
          <p:cNvSpPr>
            <a:spLocks noGrp="1"/>
          </p:cNvSpPr>
          <p:nvPr>
            <p:ph type="sldNum" sz="quarter" idx="10"/>
          </p:nvPr>
        </p:nvSpPr>
        <p:spPr/>
        <p:txBody>
          <a:bodyPr/>
          <a:lstStyle/>
          <a:p>
            <a:fld id="{E746B3C2-B73A-4FF8-B87B-A5F278E8D4B7}" type="slidenum">
              <a:rPr lang="en-US"/>
              <a:t>8</a:t>
            </a:fld>
            <a:endParaRPr lang="en-US"/>
          </a:p>
        </p:txBody>
      </p:sp>
    </p:spTree>
    <p:extLst>
      <p:ext uri="{BB962C8B-B14F-4D97-AF65-F5344CB8AC3E}">
        <p14:creationId xmlns:p14="http://schemas.microsoft.com/office/powerpoint/2010/main" val="372240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Children entering the youth justice system (10-17 yrs)</a:t>
            </a:r>
            <a:r>
              <a:rPr dirty="0"/>
              <a:t>:</a:t>
            </a:r>
            <a:r>
              <a:rPr lang="en-GB" dirty="0"/>
              <a:t> </a:t>
            </a:r>
            <a:r>
              <a:rPr dirty="0"/>
              <a:t>Children and Young people aged 10 to 17 years cautioned or sentenced, rate per 1,000 population.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i="1" dirty="0"/>
              <a:t>Youth justice statistics - Annual statistics</a:t>
            </a:r>
          </a:p>
          <a:p>
            <a:pPr marL="0" lvl="0" indent="0">
              <a:buNone/>
            </a:pPr>
            <a:endParaRPr dirty="0"/>
          </a:p>
          <a:p>
            <a:pPr marL="0" lvl="0" indent="0">
              <a:buNone/>
            </a:pPr>
            <a:r>
              <a:rPr b="1" i="1" dirty="0"/>
              <a:t>First time entrants to the youth justice system</a:t>
            </a:r>
            <a:r>
              <a:rPr dirty="0"/>
              <a:t>:</a:t>
            </a:r>
            <a:r>
              <a:rPr lang="en-GB" dirty="0"/>
              <a:t> </a:t>
            </a:r>
            <a:r>
              <a:rPr dirty="0"/>
              <a:t>Rate of 10 to 17 year </a:t>
            </a:r>
            <a:r>
              <a:rPr dirty="0" err="1"/>
              <a:t>olds</a:t>
            </a:r>
            <a:r>
              <a:rPr dirty="0"/>
              <a:t> receiving their first reprimand, warning or conviction per 100,000 population.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dirty="0"/>
              <a:t>Data from</a:t>
            </a:r>
            <a:r>
              <a:rPr lang="en-GB" dirty="0"/>
              <a:t> </a:t>
            </a:r>
            <a:r>
              <a:rPr lang="en-GB" sz="1200" b="0" i="0" u="none" strike="noStrike" kern="1200" dirty="0">
                <a:solidFill>
                  <a:srgbClr val="000000"/>
                </a:solidFill>
                <a:effectLst/>
                <a:latin typeface="+mn-lt"/>
                <a:ea typeface="+mn-ea"/>
                <a:cs typeface="+mn-cs"/>
              </a:rPr>
              <a:t>https://fingertips.phe.org.uk/profile/wider-determinants/data#page/1</a:t>
            </a:r>
          </a:p>
          <a:p>
            <a:pPr marL="0" lvl="0" indent="0">
              <a:buNone/>
            </a:pPr>
            <a:r>
              <a:rPr b="1" i="1" dirty="0"/>
              <a:t>Source:</a:t>
            </a:r>
            <a:r>
              <a:rPr dirty="0"/>
              <a:t> </a:t>
            </a:r>
            <a:r>
              <a:rPr i="1" dirty="0"/>
              <a:t>Figures calculated by OHID’s Population Health Analysis team using crime data supplied by the Ministry of Justice and population data supplied by Office for National Statistics (ONS).</a:t>
            </a:r>
          </a:p>
          <a:p>
            <a:pPr marL="0" lvl="0" indent="0">
              <a:buNone/>
            </a:pPr>
            <a:endParaRPr dirty="0"/>
          </a:p>
        </p:txBody>
      </p:sp>
      <p:sp>
        <p:nvSpPr>
          <p:cNvPr id="4" name="Slide Number Placeholder 3"/>
          <p:cNvSpPr>
            <a:spLocks noGrp="1"/>
          </p:cNvSpPr>
          <p:nvPr>
            <p:ph type="sldNum" sz="quarter" idx="10"/>
          </p:nvPr>
        </p:nvSpPr>
        <p:spPr/>
        <p:txBody>
          <a:bodyPr/>
          <a:lstStyle/>
          <a:p>
            <a:fld id="{E746B3C2-B73A-4FF8-B87B-A5F278E8D4B7}" type="slidenum">
              <a:rPr lang="en-US"/>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b="1" i="1" dirty="0"/>
              <a:t>Under 18s conception rate / 1,000</a:t>
            </a:r>
            <a:r>
              <a:rPr dirty="0"/>
              <a:t>:</a:t>
            </a:r>
            <a:r>
              <a:rPr lang="en-GB" dirty="0"/>
              <a:t> </a:t>
            </a:r>
            <a:r>
              <a:rPr dirty="0"/>
              <a:t>Conceptions in women aged under 18 per 1,000 females aged 15-17.</a:t>
            </a:r>
            <a:br>
              <a:rPr dirty="0"/>
            </a:br>
            <a:r>
              <a:rPr b="1" i="1" dirty="0"/>
              <a:t>Data from</a:t>
            </a:r>
            <a:r>
              <a:rPr dirty="0"/>
              <a:t> </a:t>
            </a:r>
            <a:r>
              <a:rPr lang="en-GB" i="1" dirty="0"/>
              <a:t>https://fingertips.phe.org.uk/profile/public-health-outcomes-framework</a:t>
            </a:r>
            <a:br>
              <a:rPr dirty="0"/>
            </a:br>
            <a:r>
              <a:rPr b="1" i="1" dirty="0"/>
              <a:t>Source:</a:t>
            </a:r>
            <a:r>
              <a:rPr dirty="0"/>
              <a:t> </a:t>
            </a:r>
            <a:r>
              <a:rPr i="1" dirty="0"/>
              <a:t>Office for National Statistics (ONS)</a:t>
            </a:r>
          </a:p>
          <a:p>
            <a:pPr marL="0" lvl="0" indent="0">
              <a:buNone/>
            </a:pPr>
            <a:endParaRPr dirty="0"/>
          </a:p>
          <a:p>
            <a:pPr marL="0" lvl="0" indent="0">
              <a:buNone/>
            </a:pPr>
            <a:r>
              <a:rPr b="1" i="1" dirty="0"/>
              <a:t>Social Isolation: percentage of adult social care users who have as much social contact as they would like (18+ yrs)</a:t>
            </a:r>
            <a:r>
              <a:rPr dirty="0"/>
              <a:t>:</a:t>
            </a:r>
            <a:r>
              <a:rPr lang="en-GB" dirty="0"/>
              <a:t> </a:t>
            </a:r>
            <a:r>
              <a:rPr dirty="0"/>
              <a:t>The percentage of respondents to the Adult Social Care Survey (service users) who responded to the question “Thinking about how much contact you’ve had with people you like, which of the following statements best describes your social situation?” with the answer “I have as much social contact as I want with people I like”.</a:t>
            </a:r>
          </a:p>
          <a:p>
            <a:pPr marL="0" lvl="0" indent="0">
              <a:buNone/>
            </a:pPr>
            <a:r>
              <a:rPr dirty="0"/>
              <a:t>This measure applies to those people in receipt, at the point that data are extracted, of long-term support services funded or managed by social services following a full assessment of need.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b="1" i="1" dirty="0"/>
              <a:t>Data from</a:t>
            </a:r>
            <a:r>
              <a:rPr dirty="0"/>
              <a:t> </a:t>
            </a:r>
            <a:r>
              <a:rPr lang="en-GB" sz="1200" kern="1200" dirty="0">
                <a:solidFill>
                  <a:schemeClr val="tx1"/>
                </a:solidFill>
                <a:latin typeface="+mn-lt"/>
                <a:ea typeface="+mn-ea"/>
                <a:cs typeface="+mn-cs"/>
              </a:rPr>
              <a:t>https://fingertips.phe.org.uk/profile/wider-determinants/data#page/1</a:t>
            </a:r>
          </a:p>
          <a:p>
            <a:pPr marL="0" lvl="0" indent="0">
              <a:buNone/>
            </a:pPr>
            <a:r>
              <a:rPr b="1" i="1" dirty="0"/>
              <a:t>Source:</a:t>
            </a:r>
            <a:r>
              <a:rPr dirty="0"/>
              <a:t> </a:t>
            </a:r>
            <a:r>
              <a:rPr i="1" dirty="0"/>
              <a:t>Adult Social Care Outcomes Framework (ASCOF) based on the Personal Social Services Adult Social Care Survey, NHS Digital</a:t>
            </a:r>
          </a:p>
        </p:txBody>
      </p:sp>
      <p:sp>
        <p:nvSpPr>
          <p:cNvPr id="4" name="Slide Number Placeholder 3"/>
          <p:cNvSpPr>
            <a:spLocks noGrp="1"/>
          </p:cNvSpPr>
          <p:nvPr>
            <p:ph type="sldNum" sz="quarter" idx="10"/>
          </p:nvPr>
        </p:nvSpPr>
        <p:spPr/>
        <p:txBody>
          <a:bodyPr/>
          <a:lstStyle/>
          <a:p>
            <a:fld id="{E746B3C2-B73A-4FF8-B87B-A5F278E8D4B7}" type="slidenum">
              <a:rPr lang="en-US"/>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mn-lt"/>
              </a:rPr>
              <a:t>Link</a:t>
            </a:r>
            <a:r>
              <a:rPr lang="en-GB" dirty="0">
                <a:latin typeface="+mn-lt"/>
              </a:rPr>
              <a:t>: https://app.powerbi.com/view?r=eyJrIjoiMGM5OGRlOTAtY2QxYy00YzAxLWEyZWEtNjI3ZWRmOTE2OWI4IiwidCI6IjUwZjYwNzFmLWJiZmUtNDAxYS04ODAzLTY3Mzc0OGU2MjllMiIsImMiOjh9</a:t>
            </a:r>
          </a:p>
          <a:p>
            <a:endParaRPr lang="en-GB" dirty="0">
              <a:latin typeface="+mn-lt"/>
            </a:endParaRPr>
          </a:p>
          <a:p>
            <a:r>
              <a:rPr lang="en-GB" dirty="0">
                <a:latin typeface="+mn-lt"/>
              </a:rPr>
              <a:t>This national survey takes place every other year and is conducted by Councils with Adult Social Services Responsibilities (CASSRs). The survey seeks the opinions of carers aged 18 or over, caring for a person aged 18 or over, on a number of topics that are considered to be indicative of a balanced life alongside their unpaid caring role.</a:t>
            </a:r>
          </a:p>
          <a:p>
            <a:r>
              <a:rPr lang="en-GB" dirty="0">
                <a:latin typeface="+mn-lt"/>
              </a:rPr>
              <a:t>Carers are included regardless of whether they have received an assessment or review in the previous year.</a:t>
            </a:r>
          </a:p>
        </p:txBody>
      </p:sp>
      <p:sp>
        <p:nvSpPr>
          <p:cNvPr id="4" name="Slide Number Placeholder 3"/>
          <p:cNvSpPr>
            <a:spLocks noGrp="1"/>
          </p:cNvSpPr>
          <p:nvPr>
            <p:ph type="sldNum" sz="quarter" idx="10"/>
          </p:nvPr>
        </p:nvSpPr>
        <p:spPr/>
        <p:txBody>
          <a:bodyPr/>
          <a:lstStyle/>
          <a:p>
            <a:fld id="{E746B3C2-B73A-4FF8-B87B-A5F278E8D4B7}" type="slidenum">
              <a:rPr lang="en-US"/>
              <a:t>11</a:t>
            </a:fld>
            <a:endParaRPr lang="en-US"/>
          </a:p>
        </p:txBody>
      </p:sp>
    </p:spTree>
    <p:extLst>
      <p:ext uri="{BB962C8B-B14F-4D97-AF65-F5344CB8AC3E}">
        <p14:creationId xmlns:p14="http://schemas.microsoft.com/office/powerpoint/2010/main" val="1025901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r>
              <a:rPr lang="en-GB" sz="1200" b="1" kern="1200" dirty="0">
                <a:solidFill>
                  <a:schemeClr val="tx1"/>
                </a:solidFill>
                <a:latin typeface="+mn-lt"/>
                <a:ea typeface="+mn-ea"/>
                <a:cs typeface="+mn-cs"/>
              </a:rPr>
              <a:t>Self-reported wellbeing: </a:t>
            </a:r>
            <a:r>
              <a:rPr lang="en-GB" sz="1200" kern="1200" dirty="0">
                <a:solidFill>
                  <a:schemeClr val="tx1"/>
                </a:solidFill>
                <a:latin typeface="+mn-lt"/>
                <a:ea typeface="+mn-ea"/>
                <a:cs typeface="+mn-cs"/>
              </a:rPr>
              <a:t>The percentage of respondents who answered 0-4 to the question "Overall, how happy did you feel yesterday?"</a:t>
            </a:r>
          </a:p>
          <a:p>
            <a:pPr marL="0" algn="l" defTabSz="914400" rtl="0" eaLnBrk="1" latinLnBrk="0" hangingPunct="1"/>
            <a:r>
              <a:rPr lang="en-GB" sz="1200" kern="1200" dirty="0">
                <a:solidFill>
                  <a:schemeClr val="tx1"/>
                </a:solidFill>
                <a:latin typeface="+mn-lt"/>
                <a:ea typeface="+mn-ea"/>
                <a:cs typeface="+mn-cs"/>
              </a:rPr>
              <a:t>ONS are currently measuring individual/subjective well-being based on four questions included on the Integrated Household Survey:</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how satisfied are you with your life nowadays?</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how happy did you feel yesterday?</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how anxious did you feel yesterday?</a:t>
            </a:r>
          </a:p>
          <a:p>
            <a:pPr marL="0" algn="l" defTabSz="914400" rtl="0" eaLnBrk="1" latinLnBrk="0" hangingPunct="1">
              <a:buFont typeface="+mj-lt"/>
              <a:buAutoNum type="arabicPeriod"/>
            </a:pPr>
            <a:r>
              <a:rPr lang="en-GB" sz="1200" kern="1200" dirty="0">
                <a:solidFill>
                  <a:schemeClr val="tx1"/>
                </a:solidFill>
                <a:latin typeface="+mn-lt"/>
                <a:ea typeface="+mn-ea"/>
                <a:cs typeface="+mn-cs"/>
              </a:rPr>
              <a:t>Overall, to what extent do you feel the things you do in your life are worthwhile?</a:t>
            </a:r>
          </a:p>
          <a:p>
            <a:pPr marL="0" algn="l" defTabSz="914400" rtl="0" eaLnBrk="1" latinLnBrk="0" hangingPunct="1"/>
            <a:r>
              <a:rPr lang="en-GB" sz="1200" kern="1200" dirty="0">
                <a:solidFill>
                  <a:schemeClr val="tx1"/>
                </a:solidFill>
                <a:latin typeface="+mn-lt"/>
                <a:ea typeface="+mn-ea"/>
                <a:cs typeface="+mn-cs"/>
              </a:rPr>
              <a:t>Responses are given on a scale of 0-10 (where 0 is “not at all satisfied/happy/anxious/worthwhile” and 10 is “completely satisfied/happy/anxious/worthwhile”)</a:t>
            </a:r>
          </a:p>
          <a:p>
            <a:pPr marL="0" algn="l" defTabSz="914400" rtl="0" eaLnBrk="1" latinLnBrk="0" hangingPunct="1"/>
            <a:r>
              <a:rPr lang="en-GB" sz="1200" kern="1200" dirty="0">
                <a:solidFill>
                  <a:schemeClr val="tx1"/>
                </a:solidFill>
                <a:latin typeface="+mn-lt"/>
                <a:ea typeface="+mn-ea"/>
                <a:cs typeface="+mn-cs"/>
              </a:rPr>
              <a:t>In the ONS report, the percentage of people scoring 0-4, 5-6, 7-8 and 9-10 have been calculated for this indicator. The percentage of those scoring 0-4 (respondents in that area that scored themselves the lowest marks) in the question: 'Overall, how happy did you feel yesterday?' will be presented in this indicator. </a:t>
            </a:r>
          </a:p>
          <a:p>
            <a:pPr marL="0" algn="l" defTabSz="914400" rtl="0" eaLnBrk="1" latinLnBrk="0" hangingPunct="1"/>
            <a:endParaRPr lang="en-GB" sz="1200" kern="1200" dirty="0">
              <a:solidFill>
                <a:schemeClr val="tx1"/>
              </a:solidFill>
              <a:latin typeface="+mn-lt"/>
              <a:ea typeface="+mn-ea"/>
              <a:cs typeface="+mn-cs"/>
            </a:endParaRPr>
          </a:p>
          <a:p>
            <a:pPr marL="0" algn="l" defTabSz="914400" rtl="0" eaLnBrk="1" latinLnBrk="0" hangingPunct="1"/>
            <a:r>
              <a:rPr lang="en-GB" sz="1200" b="1" kern="1200" dirty="0">
                <a:solidFill>
                  <a:schemeClr val="tx1"/>
                </a:solidFill>
                <a:latin typeface="+mn-lt"/>
                <a:ea typeface="+mn-ea"/>
                <a:cs typeface="+mn-cs"/>
              </a:rPr>
              <a:t>Link</a:t>
            </a:r>
            <a:r>
              <a:rPr lang="en-GB" sz="1200" kern="1200" dirty="0">
                <a:solidFill>
                  <a:schemeClr val="tx1"/>
                </a:solidFill>
                <a:latin typeface="+mn-lt"/>
                <a:ea typeface="+mn-ea"/>
                <a:cs typeface="+mn-cs"/>
              </a:rPr>
              <a:t>: https://fingertips.phe.org.uk/profile/wider-determinants/data#page/1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Source</a:t>
            </a:r>
            <a:r>
              <a:rPr lang="en-GB" sz="1200" kern="1200" dirty="0">
                <a:solidFill>
                  <a:schemeClr val="tx1"/>
                </a:solidFill>
                <a:latin typeface="+mn-lt"/>
                <a:ea typeface="+mn-ea"/>
                <a:cs typeface="+mn-cs"/>
              </a:rPr>
              <a:t>: Annual Population Survey (APS), Office for National Statistics (ONS).</a:t>
            </a:r>
          </a:p>
          <a:p>
            <a:pPr marL="0" algn="l" defTabSz="914400" rtl="0" eaLnBrk="1" latinLnBrk="0" hangingPunct="1"/>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mn-lt"/>
            </a:endParaRPr>
          </a:p>
        </p:txBody>
      </p:sp>
      <p:sp>
        <p:nvSpPr>
          <p:cNvPr id="4" name="Slide Number Placeholder 3"/>
          <p:cNvSpPr>
            <a:spLocks noGrp="1"/>
          </p:cNvSpPr>
          <p:nvPr>
            <p:ph type="sldNum" sz="quarter" idx="10"/>
          </p:nvPr>
        </p:nvSpPr>
        <p:spPr/>
        <p:txBody>
          <a:bodyPr/>
          <a:lstStyle/>
          <a:p>
            <a:fld id="{E746B3C2-B73A-4FF8-B87B-A5F278E8D4B7}" type="slidenum">
              <a:rPr lang="en-US"/>
              <a:t>12</a:t>
            </a:fld>
            <a:endParaRPr lang="en-US"/>
          </a:p>
        </p:txBody>
      </p:sp>
    </p:spTree>
    <p:extLst>
      <p:ext uri="{BB962C8B-B14F-4D97-AF65-F5344CB8AC3E}">
        <p14:creationId xmlns:p14="http://schemas.microsoft.com/office/powerpoint/2010/main" val="352280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07A2-D6EF-4C6B-829E-76BBFA04C513}"/>
              </a:ext>
            </a:extLst>
          </p:cNvPr>
          <p:cNvSpPr>
            <a:spLocks noGrp="1"/>
          </p:cNvSpPr>
          <p:nvPr>
            <p:ph type="ctrTitle"/>
          </p:nvPr>
        </p:nvSpPr>
        <p:spPr>
          <a:xfrm>
            <a:off x="466531" y="457201"/>
            <a:ext cx="11187404" cy="5719156"/>
          </a:xfrm>
          <a:solidFill>
            <a:schemeClr val="bg1"/>
          </a:solidFill>
        </p:spPr>
        <p:txBody>
          <a:bodyPr anchor="ctr">
            <a:normAutofit/>
          </a:bodyPr>
          <a:lstStyle>
            <a:lvl1pPr algn="ctr">
              <a:lnSpc>
                <a:spcPct val="100000"/>
              </a:lnSpc>
              <a:defRPr sz="54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EAE372FA-082A-424A-ABDD-A16603EF7473}"/>
              </a:ext>
            </a:extLst>
          </p:cNvPr>
          <p:cNvSpPr>
            <a:spLocks noGrp="1"/>
          </p:cNvSpPr>
          <p:nvPr>
            <p:ph type="subTitle" idx="1"/>
          </p:nvPr>
        </p:nvSpPr>
        <p:spPr>
          <a:xfrm>
            <a:off x="466531" y="4247803"/>
            <a:ext cx="11187404" cy="2227811"/>
          </a:xfrm>
          <a:solidFill>
            <a:schemeClr val="bg1"/>
          </a:solidFill>
        </p:spPr>
        <p:txBody>
          <a:bodyPr anchor="ctr">
            <a:normAutofit/>
          </a:bodyPr>
          <a:lstStyle>
            <a:lvl1pPr marL="0" indent="0" algn="ctr">
              <a:buNone/>
              <a:defRPr sz="36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026E44-9628-488A-AE2C-EB2FCB37FC91}"/>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10/05/2023</a:t>
            </a:fld>
            <a:endParaRPr lang="en-GB" dirty="0"/>
          </a:p>
        </p:txBody>
      </p:sp>
    </p:spTree>
    <p:extLst>
      <p:ext uri="{BB962C8B-B14F-4D97-AF65-F5344CB8AC3E}">
        <p14:creationId xmlns:p14="http://schemas.microsoft.com/office/powerpoint/2010/main" val="3871320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E02FB-6726-42C6-91BE-2CE6295ACF89}"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874703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7C3C0B49-AE90-4C74-B629-C122691C896C}"/>
              </a:ext>
            </a:extLst>
          </p:cNvPr>
          <p:cNvSpPr>
            <a:spLocks noGrp="1"/>
          </p:cNvSpPr>
          <p:nvPr>
            <p:ph sz="quarter" idx="15"/>
          </p:nvPr>
        </p:nvSpPr>
        <p:spPr>
          <a:xfrm>
            <a:off x="80963" y="4746625"/>
            <a:ext cx="5938837" cy="176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177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415851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60587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7E02FB-6726-42C6-91BE-2CE6295ACF89}"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2664714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97E02FB-6726-42C6-91BE-2CE6295ACF89}"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907210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97E02FB-6726-42C6-91BE-2CE6295ACF89}" type="datetimeFigureOut">
              <a:rPr lang="en-GB" smtClean="0"/>
              <a:t>10/05/2023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919498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97E02FB-6726-42C6-91BE-2CE6295ACF89}" type="datetimeFigureOut">
              <a:rPr lang="en-GB" smtClean="0"/>
              <a:t>10/05/2023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2033738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E02FB-6726-42C6-91BE-2CE6295ACF89}" type="datetimeFigureOut">
              <a:rPr lang="en-GB" smtClean="0"/>
              <a:t>10/05/2023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482631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7E02FB-6726-42C6-91BE-2CE6295ACF89}"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61164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lvl1pPr>
              <a:defRPr sz="1800">
                <a:solidFill>
                  <a:schemeClr val="accent1">
                    <a:lumMod val="75000"/>
                  </a:schemeClr>
                </a:solidFill>
              </a:defRPr>
            </a:lvl1pPr>
            <a:lvl2pPr>
              <a:defRPr sz="1600">
                <a:solidFill>
                  <a:schemeClr val="accent1">
                    <a:lumMod val="75000"/>
                  </a:schemeClr>
                </a:solidFill>
              </a:defRPr>
            </a:lvl2pPr>
            <a:lvl3pPr>
              <a:defRPr sz="1400">
                <a:solidFill>
                  <a:schemeClr val="accent1">
                    <a:lumMod val="75000"/>
                  </a:schemeClr>
                </a:solidFill>
              </a:defRPr>
            </a:lvl3pPr>
            <a:lvl4pPr>
              <a:defRPr sz="1200">
                <a:solidFill>
                  <a:schemeClr val="accent1">
                    <a:lumMod val="75000"/>
                  </a:schemeClr>
                </a:solidFill>
              </a:defRPr>
            </a:lvl4pPr>
            <a:lvl5pPr>
              <a:defRPr sz="1000">
                <a:solidFill>
                  <a:schemeClr val="accent1">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BAE32822-948C-422B-8BDC-6AED59DECE3C}"/>
              </a:ext>
            </a:extLst>
          </p:cNvPr>
          <p:cNvSpPr>
            <a:spLocks noGrp="1"/>
          </p:cNvSpPr>
          <p:nvPr>
            <p:ph type="ftr" sz="quarter" idx="11"/>
          </p:nvPr>
        </p:nvSpPr>
        <p:spPr>
          <a:xfrm>
            <a:off x="0" y="6575367"/>
            <a:ext cx="12192000" cy="282633"/>
          </a:xfrm>
          <a:prstGeom prst="rect">
            <a:avLst/>
          </a:prstGeom>
          <a:solidFill>
            <a:schemeClr val="accent1">
              <a:lumMod val="75000"/>
            </a:schemeClr>
          </a:solidFill>
        </p:spPr>
        <p:txBody>
          <a:bodyPr/>
          <a:lstStyle>
            <a:lvl1pPr>
              <a:defRPr sz="1200">
                <a:solidFill>
                  <a:schemeClr val="bg1"/>
                </a:solidFill>
              </a:defRPr>
            </a:lvl1pPr>
          </a:lstStyle>
          <a:p>
            <a:endParaRPr lang="en-GB" dirty="0"/>
          </a:p>
        </p:txBody>
      </p:sp>
      <p:sp>
        <p:nvSpPr>
          <p:cNvPr id="8" name="Footer Placeholder 4">
            <a:extLst>
              <a:ext uri="{FF2B5EF4-FFF2-40B4-BE49-F238E27FC236}">
                <a16:creationId xmlns:a16="http://schemas.microsoft.com/office/drawing/2014/main" id="{A640EA75-8B1A-458B-9065-A1685F1A12CC}"/>
              </a:ext>
            </a:extLst>
          </p:cNvPr>
          <p:cNvSpPr txBox="1">
            <a:spLocks/>
          </p:cNvSpPr>
          <p:nvPr userDrawn="1"/>
        </p:nvSpPr>
        <p:spPr>
          <a:xfrm>
            <a:off x="0" y="7994"/>
            <a:ext cx="12192000" cy="357132"/>
          </a:xfrm>
          <a:prstGeom prst="rect">
            <a:avLst/>
          </a:prstGeom>
          <a:solidFill>
            <a:schemeClr val="accent1">
              <a:lumMod val="75000"/>
            </a:schemeClr>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6" name="Date Placeholder 3">
            <a:extLst>
              <a:ext uri="{FF2B5EF4-FFF2-40B4-BE49-F238E27FC236}">
                <a16:creationId xmlns:a16="http://schemas.microsoft.com/office/drawing/2014/main" id="{F690205D-8394-492C-B377-BCA96566C309}"/>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Tree>
    <p:extLst>
      <p:ext uri="{BB962C8B-B14F-4D97-AF65-F5344CB8AC3E}">
        <p14:creationId xmlns:p14="http://schemas.microsoft.com/office/powerpoint/2010/main" val="3121359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7E02FB-6726-42C6-91BE-2CE6295ACF89}" type="datetimeFigureOut">
              <a:rPr lang="en-GB" smtClean="0"/>
              <a:t>10/05/2023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1211278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3582619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97E02FB-6726-42C6-91BE-2CE6295ACF89}" type="datetimeFigureOut">
              <a:rPr lang="en-GB" smtClean="0"/>
              <a:t>10/05/2023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F8ADA4-B8AC-43EB-93CD-DFE74FBBC959}" type="slidenum">
              <a:rPr lang="en-GB" smtClean="0"/>
              <a:t>‹#›</a:t>
            </a:fld>
            <a:endParaRPr lang="en-GB"/>
          </a:p>
        </p:txBody>
      </p:sp>
    </p:spTree>
    <p:extLst>
      <p:ext uri="{BB962C8B-B14F-4D97-AF65-F5344CB8AC3E}">
        <p14:creationId xmlns:p14="http://schemas.microsoft.com/office/powerpoint/2010/main" val="199553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844550" y="720077"/>
            <a:ext cx="10515600" cy="5417846"/>
          </a:xfrm>
          <a:solidFill>
            <a:schemeClr val="bg1"/>
          </a:solidFill>
        </p:spPr>
        <p:txBody>
          <a:bodyPr anchor="ctr">
            <a:normAutofit/>
          </a:bodyPr>
          <a:lstStyle>
            <a:lvl1pPr>
              <a:lnSpc>
                <a:spcPct val="100000"/>
              </a:lnSpc>
              <a:defRPr sz="54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A55835C-A08E-44F9-815D-6117CE94008D}"/>
              </a:ext>
            </a:extLst>
          </p:cNvPr>
          <p:cNvSpPr>
            <a:spLocks noGrp="1"/>
          </p:cNvSpPr>
          <p:nvPr>
            <p:ph type="body" idx="1"/>
          </p:nvPr>
        </p:nvSpPr>
        <p:spPr>
          <a:xfrm>
            <a:off x="831850" y="4589463"/>
            <a:ext cx="10515600" cy="682333"/>
          </a:xfrm>
        </p:spPr>
        <p:txBody>
          <a:bodyPr>
            <a:normAutofit/>
          </a:bodyPr>
          <a:lstStyle>
            <a:lvl1pPr marL="0" indent="0">
              <a:buNone/>
              <a:defRPr sz="2800" b="0">
                <a:solidFill>
                  <a:schemeClr val="accent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41727AB-54F2-4514-96BB-7A32CE4604A4}"/>
              </a:ext>
            </a:extLst>
          </p:cNvPr>
          <p:cNvSpPr>
            <a:spLocks noGrp="1"/>
          </p:cNvSpPr>
          <p:nvPr>
            <p:ph type="dt" sz="half" idx="10"/>
          </p:nvPr>
        </p:nvSpPr>
        <p:spPr>
          <a:xfrm>
            <a:off x="838200" y="6356350"/>
            <a:ext cx="2743200" cy="365125"/>
          </a:xfrm>
          <a:prstGeom prst="rect">
            <a:avLst/>
          </a:prstGeom>
        </p:spPr>
        <p:txBody>
          <a:bodyPr/>
          <a:lstStyle>
            <a:lvl1pPr>
              <a:defRPr>
                <a:solidFill>
                  <a:schemeClr val="accent1">
                    <a:lumMod val="75000"/>
                  </a:schemeClr>
                </a:solidFill>
              </a:defRPr>
            </a:lvl1pPr>
          </a:lstStyle>
          <a:p>
            <a:fld id="{CAA1ED07-0398-4CB7-BC62-908A530B210A}" type="datetimeFigureOut">
              <a:rPr lang="en-GB" smtClean="0"/>
              <a:pPr/>
              <a:t>10/05/2023</a:t>
            </a:fld>
            <a:endParaRPr lang="en-GB" dirty="0"/>
          </a:p>
        </p:txBody>
      </p:sp>
      <p:sp>
        <p:nvSpPr>
          <p:cNvPr id="5" name="Footer Placeholder 4">
            <a:extLst>
              <a:ext uri="{FF2B5EF4-FFF2-40B4-BE49-F238E27FC236}">
                <a16:creationId xmlns:a16="http://schemas.microsoft.com/office/drawing/2014/main" id="{94C8A3F4-4E10-42C3-809D-BCCEBCD12162}"/>
              </a:ext>
            </a:extLst>
          </p:cNvPr>
          <p:cNvSpPr>
            <a:spLocks noGrp="1"/>
          </p:cNvSpPr>
          <p:nvPr>
            <p:ph type="ftr" sz="quarter" idx="11"/>
          </p:nvPr>
        </p:nvSpPr>
        <p:spPr>
          <a:xfrm>
            <a:off x="0" y="6492875"/>
            <a:ext cx="12192000" cy="365125"/>
          </a:xfrm>
          <a:prstGeom prst="rect">
            <a:avLst/>
          </a:prstGeom>
        </p:spPr>
        <p:txBody>
          <a:bodyPr/>
          <a:lstStyle>
            <a:lvl1pPr>
              <a:defRPr>
                <a:solidFill>
                  <a:schemeClr val="accent1">
                    <a:lumMod val="75000"/>
                  </a:schemeClr>
                </a:solidFill>
              </a:defRPr>
            </a:lvl1pPr>
          </a:lstStyle>
          <a:p>
            <a:endParaRPr lang="en-GB"/>
          </a:p>
        </p:txBody>
      </p:sp>
      <p:sp>
        <p:nvSpPr>
          <p:cNvPr id="6" name="Slide Number Placeholder 5">
            <a:extLst>
              <a:ext uri="{FF2B5EF4-FFF2-40B4-BE49-F238E27FC236}">
                <a16:creationId xmlns:a16="http://schemas.microsoft.com/office/drawing/2014/main" id="{4ADE6BA0-30DD-4A93-A0D7-0552A0B2612F}"/>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accent1">
                    <a:lumMod val="75000"/>
                  </a:schemeClr>
                </a:solidFill>
              </a:defRPr>
            </a:lvl1pPr>
          </a:lstStyle>
          <a:p>
            <a:fld id="{F1745C4C-4F89-4573-9797-25DE120BD519}" type="slidenum">
              <a:rPr lang="en-GB" smtClean="0"/>
              <a:pPr/>
              <a:t>‹#›</a:t>
            </a:fld>
            <a:endParaRPr lang="en-GB"/>
          </a:p>
        </p:txBody>
      </p:sp>
    </p:spTree>
    <p:extLst>
      <p:ext uri="{BB962C8B-B14F-4D97-AF65-F5344CB8AC3E}">
        <p14:creationId xmlns:p14="http://schemas.microsoft.com/office/powerpoint/2010/main" val="297508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18620A-7AFC-408F-B387-E4C32726F134}"/>
              </a:ext>
            </a:extLst>
          </p:cNvPr>
          <p:cNvSpPr>
            <a:spLocks noGrp="1"/>
          </p:cNvSpPr>
          <p:nvPr>
            <p:ph type="body" idx="1"/>
          </p:nvPr>
        </p:nvSpPr>
        <p:spPr>
          <a:xfrm>
            <a:off x="80866" y="439349"/>
            <a:ext cx="5938935" cy="539943"/>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0866" y="1052493"/>
            <a:ext cx="5916709" cy="5440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48D52980-68A4-4265-9407-DC3B406D3FE5}"/>
              </a:ext>
            </a:extLst>
          </p:cNvPr>
          <p:cNvSpPr>
            <a:spLocks noGrp="1"/>
          </p:cNvSpPr>
          <p:nvPr>
            <p:ph type="body" sz="quarter" idx="3"/>
          </p:nvPr>
        </p:nvSpPr>
        <p:spPr>
          <a:xfrm>
            <a:off x="6149878" y="438837"/>
            <a:ext cx="5938935" cy="53994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2104" y="1052492"/>
            <a:ext cx="5916709" cy="5439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AE27E-7E11-4605-8BA9-09CDF7948DB1}"/>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8" name="Footer Placeholder 7">
            <a:extLst>
              <a:ext uri="{FF2B5EF4-FFF2-40B4-BE49-F238E27FC236}">
                <a16:creationId xmlns:a16="http://schemas.microsoft.com/office/drawing/2014/main" id="{78566163-2BC7-4639-8D5D-B0F9DC9588E8}"/>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8B4CAD62-5787-4FF8-9DDC-F9253B8D6975}"/>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10" name="Footer Placeholder 4">
            <a:extLst>
              <a:ext uri="{FF2B5EF4-FFF2-40B4-BE49-F238E27FC236}">
                <a16:creationId xmlns:a16="http://schemas.microsoft.com/office/drawing/2014/main" id="{724A597E-15C6-40A9-A5B2-0FC9B4D3F58C}"/>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 name="Footer Placeholder 4">
            <a:extLst>
              <a:ext uri="{FF2B5EF4-FFF2-40B4-BE49-F238E27FC236}">
                <a16:creationId xmlns:a16="http://schemas.microsoft.com/office/drawing/2014/main" id="{5AFE8FC5-1A9B-4479-8C2B-4F7FCD5DF0F6}"/>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Content Placeholder 20">
            <a:extLst>
              <a:ext uri="{FF2B5EF4-FFF2-40B4-BE49-F238E27FC236}">
                <a16:creationId xmlns:a16="http://schemas.microsoft.com/office/drawing/2014/main" id="{6E17C9E4-3153-450F-A8A0-268CE3C5A586}"/>
              </a:ext>
            </a:extLst>
          </p:cNvPr>
          <p:cNvSpPr>
            <a:spLocks noGrp="1"/>
          </p:cNvSpPr>
          <p:nvPr>
            <p:ph sz="quarter" idx="13"/>
          </p:nvPr>
        </p:nvSpPr>
        <p:spPr>
          <a:xfrm>
            <a:off x="80963" y="4754563"/>
            <a:ext cx="5938837" cy="1730375"/>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22">
            <a:extLst>
              <a:ext uri="{FF2B5EF4-FFF2-40B4-BE49-F238E27FC236}">
                <a16:creationId xmlns:a16="http://schemas.microsoft.com/office/drawing/2014/main" id="{34710437-4295-4106-B3CE-77895D42CC59}"/>
              </a:ext>
            </a:extLst>
          </p:cNvPr>
          <p:cNvSpPr>
            <a:spLocks noGrp="1"/>
          </p:cNvSpPr>
          <p:nvPr>
            <p:ph sz="quarter" idx="14"/>
          </p:nvPr>
        </p:nvSpPr>
        <p:spPr>
          <a:xfrm>
            <a:off x="6172200" y="4746625"/>
            <a:ext cx="5916613" cy="1730375"/>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0357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6FF3-0FF0-4C4D-88EB-24F0629FD57C}"/>
              </a:ext>
            </a:extLst>
          </p:cNvPr>
          <p:cNvSpPr>
            <a:spLocks noGrp="1"/>
          </p:cNvSpPr>
          <p:nvPr>
            <p:ph type="title"/>
          </p:nvPr>
        </p:nvSpPr>
        <p:spPr>
          <a:xfrm>
            <a:off x="58190" y="365126"/>
            <a:ext cx="12070080" cy="511952"/>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E3086ED-E594-4950-BF09-83AB02722B3D}"/>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4" name="Footer Placeholder 3">
            <a:extLst>
              <a:ext uri="{FF2B5EF4-FFF2-40B4-BE49-F238E27FC236}">
                <a16:creationId xmlns:a16="http://schemas.microsoft.com/office/drawing/2014/main" id="{D66ACB2B-ACB2-4BC5-B2CA-EF8898B69AA5}"/>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4A548CF3-8B74-4D2A-BF9C-59CAA7246D5C}"/>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6" name="Footer Placeholder 4">
            <a:extLst>
              <a:ext uri="{FF2B5EF4-FFF2-40B4-BE49-F238E27FC236}">
                <a16:creationId xmlns:a16="http://schemas.microsoft.com/office/drawing/2014/main" id="{83A033B3-112F-4C27-948A-151C81FDB0AD}"/>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7" name="Footer Placeholder 4">
            <a:extLst>
              <a:ext uri="{FF2B5EF4-FFF2-40B4-BE49-F238E27FC236}">
                <a16:creationId xmlns:a16="http://schemas.microsoft.com/office/drawing/2014/main" id="{DA874FB6-81E0-4B49-B95E-E7634496E147}"/>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36209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EA44-0099-487D-8D66-17993C5B7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955EDB-C348-45F0-9952-F31721E2C0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B4CB64-E4F9-41CB-A1FF-BEAFA4038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D566F-302A-411C-A87C-EB2E78528FA3}"/>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6" name="Footer Placeholder 5">
            <a:extLst>
              <a:ext uri="{FF2B5EF4-FFF2-40B4-BE49-F238E27FC236}">
                <a16:creationId xmlns:a16="http://schemas.microsoft.com/office/drawing/2014/main" id="{47FB6A42-A645-429E-9D81-4B33269055E3}"/>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ACA9AF0B-F362-48C5-8AC5-D790470D9FA6}"/>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260FDD27-F50E-410F-ACF9-08527D883E1E}"/>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Footer Placeholder 4">
            <a:extLst>
              <a:ext uri="{FF2B5EF4-FFF2-40B4-BE49-F238E27FC236}">
                <a16:creationId xmlns:a16="http://schemas.microsoft.com/office/drawing/2014/main" id="{F1263233-5D82-4045-AB6B-BDFAB05981EC}"/>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4565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36A7-BE45-427F-BE69-E05D85830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EE3899-51AF-4928-9917-E58CD71241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F120C-610B-4420-A977-DD212F1F9D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02E1B-8AA0-4DF2-968C-C65AA2AB7408}"/>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6" name="Footer Placeholder 5">
            <a:extLst>
              <a:ext uri="{FF2B5EF4-FFF2-40B4-BE49-F238E27FC236}">
                <a16:creationId xmlns:a16="http://schemas.microsoft.com/office/drawing/2014/main" id="{DA88C6D9-5F23-4DE0-B1B3-E5FDCD5D398E}"/>
              </a:ext>
            </a:extLst>
          </p:cNvPr>
          <p:cNvSpPr>
            <a:spLocks noGrp="1"/>
          </p:cNvSpPr>
          <p:nvPr>
            <p:ph type="ftr" sz="quarter" idx="11"/>
          </p:nvPr>
        </p:nvSpPr>
        <p:spPr>
          <a:xfrm>
            <a:off x="0" y="6492875"/>
            <a:ext cx="121920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10DDD23-7994-4D41-9865-011DA16188A2}"/>
              </a:ext>
            </a:extLst>
          </p:cNvPr>
          <p:cNvSpPr>
            <a:spLocks noGrp="1"/>
          </p:cNvSpPr>
          <p:nvPr>
            <p:ph type="sldNum" sz="quarter" idx="12"/>
          </p:nvPr>
        </p:nvSpPr>
        <p:spPr>
          <a:xfrm>
            <a:off x="8610600" y="6356350"/>
            <a:ext cx="2743200" cy="365125"/>
          </a:xfrm>
          <a:prstGeom prst="rect">
            <a:avLst/>
          </a:prstGeom>
        </p:spPr>
        <p:txBody>
          <a:bodyPr/>
          <a:lstStyle/>
          <a:p>
            <a:fld id="{F1745C4C-4F89-4573-9797-25DE120BD519}" type="slidenum">
              <a:rPr lang="en-GB" smtClean="0"/>
              <a:t>‹#›</a:t>
            </a:fld>
            <a:endParaRPr lang="en-GB"/>
          </a:p>
        </p:txBody>
      </p:sp>
      <p:sp>
        <p:nvSpPr>
          <p:cNvPr id="8" name="Footer Placeholder 4">
            <a:extLst>
              <a:ext uri="{FF2B5EF4-FFF2-40B4-BE49-F238E27FC236}">
                <a16:creationId xmlns:a16="http://schemas.microsoft.com/office/drawing/2014/main" id="{127A1FFE-2C85-49FE-B87E-E20A0B380862}"/>
              </a:ext>
            </a:extLst>
          </p:cNvPr>
          <p:cNvSpPr txBox="1">
            <a:spLocks/>
          </p:cNvSpPr>
          <p:nvPr userDrawn="1"/>
        </p:nvSpPr>
        <p:spPr>
          <a:xfrm>
            <a:off x="0" y="7994"/>
            <a:ext cx="12192000" cy="357132"/>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9" name="Footer Placeholder 4">
            <a:extLst>
              <a:ext uri="{FF2B5EF4-FFF2-40B4-BE49-F238E27FC236}">
                <a16:creationId xmlns:a16="http://schemas.microsoft.com/office/drawing/2014/main" id="{D4153D9D-D5B5-492D-BA28-C417114049A7}"/>
              </a:ext>
            </a:extLst>
          </p:cNvPr>
          <p:cNvSpPr txBox="1">
            <a:spLocks/>
          </p:cNvSpPr>
          <p:nvPr userDrawn="1"/>
        </p:nvSpPr>
        <p:spPr>
          <a:xfrm>
            <a:off x="0" y="6567054"/>
            <a:ext cx="12192000" cy="282633"/>
          </a:xfrm>
          <a:prstGeom prst="rect">
            <a:avLst/>
          </a:prstGeom>
          <a:solidFill>
            <a:schemeClr val="accent1"/>
          </a:solidFill>
        </p:spPr>
        <p:txBody>
          <a:bodyP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02523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90A3-993B-4A92-B90D-A8696B6BBEFD}"/>
              </a:ext>
            </a:extLst>
          </p:cNvPr>
          <p:cNvSpPr>
            <a:spLocks noGrp="1"/>
          </p:cNvSpPr>
          <p:nvPr>
            <p:ph type="ctrTitle"/>
          </p:nvPr>
        </p:nvSpPr>
        <p:spPr>
          <a:xfrm>
            <a:off x="1524000" y="1068257"/>
            <a:ext cx="9144000" cy="4721485"/>
          </a:xfrm>
          <a:solidFill>
            <a:schemeClr val="bg1"/>
          </a:solidFill>
        </p:spPr>
        <p:txBody>
          <a:bodyPr anchor="ctr">
            <a:normAutofit/>
          </a:bodyPr>
          <a:lstStyle>
            <a:lvl1pPr algn="ctr">
              <a:defRPr sz="4800"/>
            </a:lvl1pPr>
          </a:lstStyle>
          <a:p>
            <a:r>
              <a:rPr lang="en-US" dirty="0"/>
              <a:t>Click to edit Master title style</a:t>
            </a:r>
            <a:endParaRPr lang="en-GB" dirty="0"/>
          </a:p>
        </p:txBody>
      </p:sp>
      <p:sp>
        <p:nvSpPr>
          <p:cNvPr id="3" name="Date Placeholder 3">
            <a:extLst>
              <a:ext uri="{FF2B5EF4-FFF2-40B4-BE49-F238E27FC236}">
                <a16:creationId xmlns:a16="http://schemas.microsoft.com/office/drawing/2014/main" id="{449A7C4F-5DB3-47CC-AEC5-BD7304E2CCF4}"/>
              </a:ext>
            </a:extLst>
          </p:cNvPr>
          <p:cNvSpPr>
            <a:spLocks noGrp="1"/>
          </p:cNvSpPr>
          <p:nvPr>
            <p:ph type="dt" sz="half" idx="10"/>
          </p:nvPr>
        </p:nvSpPr>
        <p:spPr>
          <a:xfrm>
            <a:off x="838200" y="6372976"/>
            <a:ext cx="2743200" cy="365125"/>
          </a:xfrm>
          <a:prstGeom prst="rect">
            <a:avLst/>
          </a:prstGeom>
        </p:spPr>
        <p:txBody>
          <a:bodyPr/>
          <a:lstStyle>
            <a:lvl1pPr>
              <a:defRPr>
                <a:solidFill>
                  <a:schemeClr val="bg1"/>
                </a:solidFill>
              </a:defRPr>
            </a:lvl1pPr>
          </a:lstStyle>
          <a:p>
            <a:fld id="{CAA1ED07-0398-4CB7-BC62-908A530B210A}" type="datetimeFigureOut">
              <a:rPr lang="en-GB" smtClean="0"/>
              <a:pPr/>
              <a:t>10/05/2023</a:t>
            </a:fld>
            <a:endParaRPr lang="en-GB" dirty="0"/>
          </a:p>
        </p:txBody>
      </p:sp>
    </p:spTree>
    <p:extLst>
      <p:ext uri="{BB962C8B-B14F-4D97-AF65-F5344CB8AC3E}">
        <p14:creationId xmlns:p14="http://schemas.microsoft.com/office/powerpoint/2010/main" val="3802340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C3A6B4-933E-4F39-B48D-96D029EE6D88}"/>
              </a:ext>
            </a:extLst>
          </p:cNvPr>
          <p:cNvSpPr>
            <a:spLocks noGrp="1"/>
          </p:cNvSpPr>
          <p:nvPr>
            <p:ph sz="half" idx="1"/>
          </p:nvPr>
        </p:nvSpPr>
        <p:spPr>
          <a:xfrm>
            <a:off x="99754" y="1521230"/>
            <a:ext cx="5882640" cy="4480558"/>
          </a:xfrm>
        </p:spPr>
        <p:txBody>
          <a:bodyPr/>
          <a:lstStyle>
            <a:lvl3pPr>
              <a:defRPr/>
            </a:lvl3pPr>
            <a:lvl4pPr>
              <a:defRPr sz="1000"/>
            </a:lvl4pPr>
          </a:lstStyle>
          <a:p>
            <a:pPr lvl="0"/>
            <a:r>
              <a:rPr lang="en-US" dirty="0"/>
              <a:t>Click to edit Master text styles</a:t>
            </a:r>
          </a:p>
          <a:p>
            <a:pPr lvl="1"/>
            <a:r>
              <a:rPr lang="en-US" dirty="0"/>
              <a:t>Second level</a:t>
            </a:r>
          </a:p>
          <a:p>
            <a:pPr lvl="2"/>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lvl="3"/>
            <a:endParaRPr lang="en-US" dirty="0"/>
          </a:p>
        </p:txBody>
      </p:sp>
      <p:sp>
        <p:nvSpPr>
          <p:cNvPr id="4" name="Content Placeholder 3">
            <a:extLst>
              <a:ext uri="{FF2B5EF4-FFF2-40B4-BE49-F238E27FC236}">
                <a16:creationId xmlns:a16="http://schemas.microsoft.com/office/drawing/2014/main" id="{518B644B-0B6D-489E-BA70-4A114383499E}"/>
              </a:ext>
            </a:extLst>
          </p:cNvPr>
          <p:cNvSpPr>
            <a:spLocks noGrp="1"/>
          </p:cNvSpPr>
          <p:nvPr>
            <p:ph sz="half" idx="2"/>
          </p:nvPr>
        </p:nvSpPr>
        <p:spPr>
          <a:xfrm>
            <a:off x="6209608" y="1521230"/>
            <a:ext cx="5660967" cy="4480558"/>
          </a:xfrm>
        </p:spPr>
        <p:txBody>
          <a:bodyPr/>
          <a:lstStyle>
            <a:lvl3pPr>
              <a:defRPr/>
            </a:lvl3pPr>
            <a:lvl4pPr>
              <a:defRPr sz="1000"/>
            </a:lvl4pPr>
          </a:lstStyle>
          <a:p>
            <a:pPr lvl="0"/>
            <a:r>
              <a:rPr lang="en-US" dirty="0"/>
              <a:t>Click to edit Master text styles</a:t>
            </a:r>
          </a:p>
          <a:p>
            <a:pPr lvl="1"/>
            <a:r>
              <a:rPr lang="en-US" dirty="0"/>
              <a:t>Second level</a:t>
            </a:r>
          </a:p>
          <a:p>
            <a:pPr lvl="2"/>
            <a:r>
              <a:rPr lang="en-US" dirty="0"/>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t>Fourth level</a:t>
            </a:r>
          </a:p>
          <a:p>
            <a:pPr lvl="3"/>
            <a:endParaRPr lang="en-US" dirty="0"/>
          </a:p>
        </p:txBody>
      </p:sp>
      <p:sp>
        <p:nvSpPr>
          <p:cNvPr id="8" name="Slide Number Placeholder 6">
            <a:extLst>
              <a:ext uri="{FF2B5EF4-FFF2-40B4-BE49-F238E27FC236}">
                <a16:creationId xmlns:a16="http://schemas.microsoft.com/office/drawing/2014/main" id="{5044E359-9157-43B7-B16D-2C30EA4CD1EC}"/>
              </a:ext>
            </a:extLst>
          </p:cNvPr>
          <p:cNvSpPr txBox="1">
            <a:spLocks/>
          </p:cNvSpPr>
          <p:nvPr userDrawn="1"/>
        </p:nvSpPr>
        <p:spPr>
          <a:xfrm>
            <a:off x="0" y="6492875"/>
            <a:ext cx="1219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Source:</a:t>
            </a:r>
          </a:p>
        </p:txBody>
      </p:sp>
      <p:graphicFrame>
        <p:nvGraphicFramePr>
          <p:cNvPr id="6" name="Table 4">
            <a:extLst>
              <a:ext uri="{FF2B5EF4-FFF2-40B4-BE49-F238E27FC236}">
                <a16:creationId xmlns:a16="http://schemas.microsoft.com/office/drawing/2014/main" id="{56F30F4C-9E92-4023-85BB-96B984700429}"/>
              </a:ext>
            </a:extLst>
          </p:cNvPr>
          <p:cNvGraphicFramePr>
            <a:graphicFrameLocks noGrp="1"/>
          </p:cNvGraphicFramePr>
          <p:nvPr userDrawn="1">
            <p:extLst>
              <p:ext uri="{D42A27DB-BD31-4B8C-83A1-F6EECF244321}">
                <p14:modId xmlns:p14="http://schemas.microsoft.com/office/powerpoint/2010/main" val="795073317"/>
              </p:ext>
            </p:extLst>
          </p:nvPr>
        </p:nvGraphicFramePr>
        <p:xfrm>
          <a:off x="0" y="-635"/>
          <a:ext cx="12192000" cy="3657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58573955"/>
                    </a:ext>
                  </a:extLst>
                </a:gridCol>
              </a:tblGrid>
              <a:tr h="362718">
                <a:tc>
                  <a:txBody>
                    <a:bodyPr/>
                    <a:lstStyle/>
                    <a:p>
                      <a:endParaRPr lang="en-GB" dirty="0"/>
                    </a:p>
                  </a:txBody>
                  <a:tcPr/>
                </a:tc>
                <a:extLst>
                  <a:ext uri="{0D108BD9-81ED-4DB2-BD59-A6C34878D82A}">
                    <a16:rowId xmlns:a16="http://schemas.microsoft.com/office/drawing/2014/main" val="3784767270"/>
                  </a:ext>
                </a:extLst>
              </a:tr>
            </a:tbl>
          </a:graphicData>
        </a:graphic>
      </p:graphicFrame>
      <p:graphicFrame>
        <p:nvGraphicFramePr>
          <p:cNvPr id="7" name="Table 6">
            <a:extLst>
              <a:ext uri="{FF2B5EF4-FFF2-40B4-BE49-F238E27FC236}">
                <a16:creationId xmlns:a16="http://schemas.microsoft.com/office/drawing/2014/main" id="{A5955556-AE06-4563-B588-E368276F7955}"/>
              </a:ext>
            </a:extLst>
          </p:cNvPr>
          <p:cNvGraphicFramePr>
            <a:graphicFrameLocks noGrp="1"/>
          </p:cNvGraphicFramePr>
          <p:nvPr userDrawn="1">
            <p:extLst>
              <p:ext uri="{D42A27DB-BD31-4B8C-83A1-F6EECF244321}">
                <p14:modId xmlns:p14="http://schemas.microsoft.com/office/powerpoint/2010/main" val="3065718925"/>
              </p:ext>
            </p:extLst>
          </p:nvPr>
        </p:nvGraphicFramePr>
        <p:xfrm>
          <a:off x="0" y="6492239"/>
          <a:ext cx="12192000" cy="36576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358573955"/>
                    </a:ext>
                  </a:extLst>
                </a:gridCol>
              </a:tblGrid>
              <a:tr h="149629">
                <a:tc>
                  <a:txBody>
                    <a:bodyPr/>
                    <a:lstStyle/>
                    <a:p>
                      <a:endParaRPr lang="en-GB" dirty="0"/>
                    </a:p>
                  </a:txBody>
                  <a:tcPr/>
                </a:tc>
                <a:extLst>
                  <a:ext uri="{0D108BD9-81ED-4DB2-BD59-A6C34878D82A}">
                    <a16:rowId xmlns:a16="http://schemas.microsoft.com/office/drawing/2014/main" val="3784767270"/>
                  </a:ext>
                </a:extLst>
              </a:tr>
            </a:tbl>
          </a:graphicData>
        </a:graphic>
      </p:graphicFrame>
      <p:sp>
        <p:nvSpPr>
          <p:cNvPr id="9" name="Date Placeholder 3">
            <a:extLst>
              <a:ext uri="{FF2B5EF4-FFF2-40B4-BE49-F238E27FC236}">
                <a16:creationId xmlns:a16="http://schemas.microsoft.com/office/drawing/2014/main" id="{8890A3F0-BF3A-4F3F-9DAB-CB705BBB8664}"/>
              </a:ext>
            </a:extLst>
          </p:cNvPr>
          <p:cNvSpPr>
            <a:spLocks noGrp="1"/>
          </p:cNvSpPr>
          <p:nvPr>
            <p:ph type="dt" sz="half" idx="10"/>
          </p:nvPr>
        </p:nvSpPr>
        <p:spPr>
          <a:xfrm>
            <a:off x="838200" y="6356350"/>
            <a:ext cx="2743200" cy="365125"/>
          </a:xfrm>
          <a:prstGeom prst="rect">
            <a:avLst/>
          </a:prstGeom>
        </p:spPr>
        <p:txBody>
          <a:bodyPr/>
          <a:lstStyle/>
          <a:p>
            <a:fld id="{CAA1ED07-0398-4CB7-BC62-908A530B210A}" type="datetimeFigureOut">
              <a:rPr lang="en-GB" smtClean="0"/>
              <a:t>10/05/2023</a:t>
            </a:fld>
            <a:endParaRPr lang="en-GB"/>
          </a:p>
        </p:txBody>
      </p:sp>
      <p:sp>
        <p:nvSpPr>
          <p:cNvPr id="10" name="Title 1">
            <a:extLst>
              <a:ext uri="{FF2B5EF4-FFF2-40B4-BE49-F238E27FC236}">
                <a16:creationId xmlns:a16="http://schemas.microsoft.com/office/drawing/2014/main" id="{F87D79FF-2320-459A-85BD-BEF6BE22A63A}"/>
              </a:ext>
            </a:extLst>
          </p:cNvPr>
          <p:cNvSpPr>
            <a:spLocks noGrp="1"/>
          </p:cNvSpPr>
          <p:nvPr>
            <p:ph type="title"/>
          </p:nvPr>
        </p:nvSpPr>
        <p:spPr>
          <a:xfrm>
            <a:off x="58190" y="365126"/>
            <a:ext cx="12070080" cy="49045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16506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18B91-A94C-487E-AB79-14DD3D75B0DD}"/>
              </a:ext>
            </a:extLst>
          </p:cNvPr>
          <p:cNvSpPr>
            <a:spLocks noGrp="1"/>
          </p:cNvSpPr>
          <p:nvPr>
            <p:ph type="title"/>
          </p:nvPr>
        </p:nvSpPr>
        <p:spPr>
          <a:xfrm>
            <a:off x="58190" y="365126"/>
            <a:ext cx="12070080" cy="698904"/>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67A23F3-16F3-4E44-911B-BCAA5C0A1C38}"/>
              </a:ext>
            </a:extLst>
          </p:cNvPr>
          <p:cNvSpPr>
            <a:spLocks noGrp="1"/>
          </p:cNvSpPr>
          <p:nvPr>
            <p:ph type="body" idx="1"/>
          </p:nvPr>
        </p:nvSpPr>
        <p:spPr>
          <a:xfrm>
            <a:off x="482137" y="1238596"/>
            <a:ext cx="11280371" cy="5254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673094A-ABFA-4388-8321-75092BDB7A22}"/>
              </a:ext>
            </a:extLst>
          </p:cNvPr>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CAA1ED07-0398-4CB7-BC62-908A530B210A}" type="datetimeFigureOut">
              <a:rPr lang="en-GB" smtClean="0"/>
              <a:pPr/>
              <a:t>10/05/2023</a:t>
            </a:fld>
            <a:endParaRPr lang="en-GB" dirty="0"/>
          </a:p>
        </p:txBody>
      </p:sp>
    </p:spTree>
    <p:extLst>
      <p:ext uri="{BB962C8B-B14F-4D97-AF65-F5344CB8AC3E}">
        <p14:creationId xmlns:p14="http://schemas.microsoft.com/office/powerpoint/2010/main" val="298740083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60" r:id="rId5"/>
    <p:sldLayoutId id="2147483662" r:id="rId6"/>
    <p:sldLayoutId id="2147483663" r:id="rId7"/>
    <p:sldLayoutId id="2147483666" r:id="rId8"/>
    <p:sldLayoutId id="2147483667" r:id="rId9"/>
    <p:sldLayoutId id="2147483668" r:id="rId10"/>
    <p:sldLayoutId id="2147483669" r:id="rId11"/>
  </p:sldLayoutIdLst>
  <p:txStyles>
    <p:title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E02FB-6726-42C6-91BE-2CE6295ACF89}" type="datetimeFigureOut">
              <a:rPr lang="en-GB" smtClean="0"/>
              <a:t>10/05/2023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8ADA4-B8AC-43EB-93CD-DFE74FBBC959}" type="slidenum">
              <a:rPr lang="en-GB" smtClean="0"/>
              <a:t>‹#›</a:t>
            </a:fld>
            <a:endParaRPr lang="en-GB"/>
          </a:p>
        </p:txBody>
      </p:sp>
    </p:spTree>
    <p:extLst>
      <p:ext uri="{BB962C8B-B14F-4D97-AF65-F5344CB8AC3E}">
        <p14:creationId xmlns:p14="http://schemas.microsoft.com/office/powerpoint/2010/main" val="84057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6.emf"/><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35.xml"/><Relationship Id="rId4" Type="http://schemas.openxmlformats.org/officeDocument/2006/relationships/slide" Target="slide2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emf"/></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emf"/></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chart" Target="../charts/chart1.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59.emf"/></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4517" y="859661"/>
            <a:ext cx="9524245" cy="4401205"/>
          </a:xfrm>
          <a:prstGeom prst="rect">
            <a:avLst/>
          </a:prstGeom>
          <a:solidFill>
            <a:schemeClr val="bg1"/>
          </a:solidFill>
          <a:ln>
            <a:noFill/>
          </a:ln>
        </p:spPr>
        <p:txBody>
          <a:bodyPr wrap="square" lIns="91440" tIns="45720" rIns="91440" bIns="45720" rtlCol="0" anchor="t">
            <a:spAutoFit/>
          </a:bodyPr>
          <a:lstStyle/>
          <a:p>
            <a:pPr algn="ctr"/>
            <a:r>
              <a:rPr lang="en-GB" sz="4000" dirty="0">
                <a:solidFill>
                  <a:schemeClr val="accent1">
                    <a:lumMod val="75000"/>
                  </a:schemeClr>
                </a:solidFill>
                <a:latin typeface="Arial" panose="020B0604020202020204" pitchFamily="34" charset="0"/>
                <a:cs typeface="Arial" panose="020B0604020202020204" pitchFamily="34" charset="0"/>
              </a:rPr>
              <a:t>Cambridgeshire and Peterborough</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r>
              <a:rPr lang="en-GB" sz="4000" dirty="0">
                <a:solidFill>
                  <a:schemeClr val="accent1">
                    <a:lumMod val="75000"/>
                  </a:schemeClr>
                </a:solidFill>
                <a:latin typeface="Arial" panose="020B0604020202020204" pitchFamily="34" charset="0"/>
                <a:cs typeface="Arial" panose="020B0604020202020204" pitchFamily="34" charset="0"/>
              </a:rPr>
              <a:t>All Age Mental Health and Learning Disabilities Needs Assessment</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a:p>
            <a:pPr algn="ctr"/>
            <a:r>
              <a:rPr lang="en-GB" sz="4000" dirty="0">
                <a:solidFill>
                  <a:schemeClr val="accent1">
                    <a:lumMod val="75000"/>
                  </a:schemeClr>
                </a:solidFill>
                <a:latin typeface="Arial" panose="020B0604020202020204" pitchFamily="34" charset="0"/>
                <a:cs typeface="Arial" panose="020B0604020202020204" pitchFamily="34" charset="0"/>
              </a:rPr>
              <a:t>Chapter 2: Population factors</a:t>
            </a:r>
          </a:p>
          <a:p>
            <a:pPr algn="ctr"/>
            <a:endParaRPr lang="en-GB" sz="40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338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0391" y="433368"/>
            <a:ext cx="5916709" cy="5440382"/>
          </a:xfrm>
        </p:spPr>
        <p:txBody>
          <a:bodyPr/>
          <a:lstStyle/>
          <a:p>
            <a:pPr marL="0" lvl="0" indent="0">
              <a:spcBef>
                <a:spcPts val="3000"/>
              </a:spcBef>
              <a:buNone/>
            </a:pPr>
            <a:r>
              <a:rPr b="1" dirty="0"/>
              <a:t>Under 18s conception rate / 1,000</a:t>
            </a:r>
          </a:p>
        </p:txBody>
      </p:sp>
      <p:pic>
        <p:nvPicPr>
          <p:cNvPr id="2" name="Picture 1" descr="Chapter_2_Vulnerable_files/figure-pptx/U18%20conception-1.png"/>
          <p:cNvPicPr>
            <a:picLocks noGrp="1" noChangeAspect="1"/>
          </p:cNvPicPr>
          <p:nvPr/>
        </p:nvPicPr>
        <p:blipFill>
          <a:blip r:embed="rId3"/>
          <a:stretch>
            <a:fillRect/>
          </a:stretch>
        </p:blipFill>
        <p:spPr bwMode="auto">
          <a:xfrm>
            <a:off x="90391" y="984250"/>
            <a:ext cx="5905500" cy="3695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b="1" dirty="0"/>
              <a:t>Social Isolation: percentage of adult social care users who have as much social contact as they would like (18+ yrs)</a:t>
            </a:r>
          </a:p>
        </p:txBody>
      </p:sp>
      <p:pic>
        <p:nvPicPr>
          <p:cNvPr id="3" name="Picture 1" descr="Chapter_2_Vulnerable_files/figure-pptx/social%20isolation:%20care%20users-1.png"/>
          <p:cNvPicPr>
            <a:picLocks noGrp="1" noChangeAspect="1"/>
          </p:cNvPicPr>
          <p:nvPr/>
        </p:nvPicPr>
        <p:blipFill>
          <a:blip r:embed="rId4"/>
          <a:stretch>
            <a:fillRect/>
          </a:stretch>
        </p:blipFill>
        <p:spPr bwMode="auto">
          <a:xfrm>
            <a:off x="6173691" y="984250"/>
            <a:ext cx="5905500" cy="3695700"/>
          </a:xfrm>
          <a:prstGeom prst="rect">
            <a:avLst/>
          </a:prstGeom>
          <a:noFill/>
          <a:ln w="9525">
            <a:noFill/>
            <a:headEnd/>
            <a:tailEnd/>
          </a:ln>
        </p:spPr>
      </p:pic>
      <p:sp>
        <p:nvSpPr>
          <p:cNvPr id="7" name="Title 1">
            <a:extLst>
              <a:ext uri="{FF2B5EF4-FFF2-40B4-BE49-F238E27FC236}">
                <a16:creationId xmlns:a16="http://schemas.microsoft.com/office/drawing/2014/main" id="{65BC8D9A-7C29-4A91-90FD-293BAD979C25}"/>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9" name="TextBox 8">
            <a:extLst>
              <a:ext uri="{FF2B5EF4-FFF2-40B4-BE49-F238E27FC236}">
                <a16:creationId xmlns:a16="http://schemas.microsoft.com/office/drawing/2014/main" id="{749F7D9A-EB43-42A2-8417-6B41AFE3AA0C}"/>
              </a:ext>
            </a:extLst>
          </p:cNvPr>
          <p:cNvSpPr txBox="1"/>
          <p:nvPr/>
        </p:nvSpPr>
        <p:spPr>
          <a:xfrm>
            <a:off x="90391" y="5463365"/>
            <a:ext cx="5473830" cy="10156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200" dirty="0">
                <a:solidFill>
                  <a:schemeClr val="accent1">
                    <a:lumMod val="75000"/>
                  </a:schemeClr>
                </a:solidFill>
              </a:rPr>
              <a:t>From 2015 to 2019, the under-18 conception rate in </a:t>
            </a:r>
            <a:r>
              <a:rPr lang="en-GB" sz="1200" dirty="0">
                <a:solidFill>
                  <a:srgbClr val="FFC000"/>
                </a:solidFill>
              </a:rPr>
              <a:t>Peterborough</a:t>
            </a:r>
            <a:r>
              <a:rPr lang="en-GB" sz="1200" dirty="0">
                <a:solidFill>
                  <a:schemeClr val="accent1">
                    <a:lumMod val="75000"/>
                  </a:schemeClr>
                </a:solidFill>
              </a:rPr>
              <a:t> was significantly higher than the England average, but it has recently declined and was </a:t>
            </a:r>
            <a:r>
              <a:rPr lang="en-GB" sz="1200" dirty="0">
                <a:solidFill>
                  <a:srgbClr val="FFC000"/>
                </a:solidFill>
              </a:rPr>
              <a:t>statistically similar to the national rate in 2020.</a:t>
            </a:r>
          </a:p>
          <a:p>
            <a:pPr marL="171450" indent="-171450">
              <a:buFont typeface="Arial" panose="020B0604020202020204" pitchFamily="34" charset="0"/>
              <a:buChar char="•"/>
            </a:pPr>
            <a:r>
              <a:rPr lang="en-GB" sz="1200" dirty="0">
                <a:solidFill>
                  <a:schemeClr val="accent1">
                    <a:lumMod val="75000"/>
                  </a:schemeClr>
                </a:solidFill>
              </a:rPr>
              <a:t>The under-18 conception rate in </a:t>
            </a:r>
            <a:r>
              <a:rPr lang="en-GB" sz="1200" dirty="0">
                <a:solidFill>
                  <a:srgbClr val="FF0000"/>
                </a:solidFill>
              </a:rPr>
              <a:t>Fenland</a:t>
            </a:r>
            <a:r>
              <a:rPr lang="en-GB" sz="1200" dirty="0">
                <a:solidFill>
                  <a:schemeClr val="accent1">
                    <a:lumMod val="75000"/>
                  </a:schemeClr>
                </a:solidFill>
              </a:rPr>
              <a:t> showed a recent increase and </a:t>
            </a:r>
            <a:r>
              <a:rPr lang="en-GB" sz="1200" dirty="0">
                <a:solidFill>
                  <a:srgbClr val="FF0000"/>
                </a:solidFill>
              </a:rPr>
              <a:t>was significantly higher than England </a:t>
            </a:r>
            <a:r>
              <a:rPr lang="en-GB" sz="1200" dirty="0">
                <a:solidFill>
                  <a:schemeClr val="accent1">
                    <a:lumMod val="75000"/>
                  </a:schemeClr>
                </a:solidFill>
              </a:rPr>
              <a:t>average in 2020.</a:t>
            </a:r>
            <a:endParaRPr lang="en-GB" sz="1200" dirty="0">
              <a:solidFill>
                <a:schemeClr val="accent1">
                  <a:lumMod val="75000"/>
                </a:schemeClr>
              </a:solidFill>
              <a:cs typeface="Calibri"/>
            </a:endParaRPr>
          </a:p>
        </p:txBody>
      </p:sp>
      <p:sp>
        <p:nvSpPr>
          <p:cNvPr id="10" name="TextBox 9">
            <a:extLst>
              <a:ext uri="{FF2B5EF4-FFF2-40B4-BE49-F238E27FC236}">
                <a16:creationId xmlns:a16="http://schemas.microsoft.com/office/drawing/2014/main" id="{92AC1863-FE96-41AA-A9E4-831AC836F039}"/>
              </a:ext>
            </a:extLst>
          </p:cNvPr>
          <p:cNvSpPr txBox="1"/>
          <p:nvPr/>
        </p:nvSpPr>
        <p:spPr>
          <a:xfrm>
            <a:off x="6776530" y="5457740"/>
            <a:ext cx="4935572"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In 2019/20, the proportion of adult social care users who have as much social contact as they would like shows a decline from the previous year for Cambridgeshire and Peterborough. The proportion was </a:t>
            </a:r>
            <a:r>
              <a:rPr lang="en-GB" sz="1200" dirty="0">
                <a:solidFill>
                  <a:srgbClr val="FFC000"/>
                </a:solidFill>
              </a:rPr>
              <a:t>statistically similar </a:t>
            </a:r>
            <a:r>
              <a:rPr lang="en-GB" sz="1200" dirty="0">
                <a:solidFill>
                  <a:schemeClr val="accent1">
                    <a:lumMod val="75000"/>
                  </a:schemeClr>
                </a:solidFill>
              </a:rPr>
              <a:t>to England in both areas.</a:t>
            </a:r>
            <a:endParaRPr lang="en-GB" sz="1200" dirty="0">
              <a:solidFill>
                <a:srgbClr val="00B050"/>
              </a:solidFill>
            </a:endParaRPr>
          </a:p>
        </p:txBody>
      </p:sp>
      <p:graphicFrame>
        <p:nvGraphicFramePr>
          <p:cNvPr id="5" name="Table 10">
            <a:extLst>
              <a:ext uri="{FF2B5EF4-FFF2-40B4-BE49-F238E27FC236}">
                <a16:creationId xmlns:a16="http://schemas.microsoft.com/office/drawing/2014/main" id="{0A1C78E5-ED10-1490-4DA6-D304A71FEAA9}"/>
              </a:ext>
            </a:extLst>
          </p:cNvPr>
          <p:cNvGraphicFramePr>
            <a:graphicFrameLocks noGrp="1"/>
          </p:cNvGraphicFramePr>
          <p:nvPr>
            <p:extLst>
              <p:ext uri="{D42A27DB-BD31-4B8C-83A1-F6EECF244321}">
                <p14:modId xmlns:p14="http://schemas.microsoft.com/office/powerpoint/2010/main" val="3014595847"/>
              </p:ext>
            </p:extLst>
          </p:nvPr>
        </p:nvGraphicFramePr>
        <p:xfrm>
          <a:off x="90391" y="4731692"/>
          <a:ext cx="5528967" cy="562441"/>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under 18 conceptions, 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0" y="410468"/>
            <a:ext cx="5916709" cy="5440382"/>
          </a:xfrm>
        </p:spPr>
        <p:txBody>
          <a:bodyPr/>
          <a:lstStyle/>
          <a:p>
            <a:pPr marL="0" indent="0">
              <a:buNone/>
            </a:pPr>
            <a:r>
              <a:rPr lang="en-GB" sz="1600" b="1" i="0" u="none" strike="noStrike" dirty="0">
                <a:solidFill>
                  <a:schemeClr val="accent1">
                    <a:lumMod val="75000"/>
                  </a:schemeClr>
                </a:solidFill>
                <a:effectLst/>
                <a:cs typeface="Arial" panose="020B0604020202020204" pitchFamily="34" charset="0"/>
              </a:rPr>
              <a:t>Percentage of adult social carers who have had as much social contact as they would like (18+ years), 2021-22</a:t>
            </a:r>
            <a:endParaRPr lang="en-GB" sz="1600" baseline="30000" dirty="0">
              <a:solidFill>
                <a:schemeClr val="accent1">
                  <a:lumMod val="75000"/>
                </a:schemeClr>
              </a:solidFill>
              <a:cs typeface="Arial" panose="020B0604020202020204" pitchFamily="34" charset="0"/>
            </a:endParaRP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831" y="433485"/>
            <a:ext cx="5916709" cy="5439872"/>
          </a:xfrm>
        </p:spPr>
        <p:txBody>
          <a:bodyPr/>
          <a:lstStyle/>
          <a:p>
            <a:pPr marL="0" lvl="0" indent="0">
              <a:spcBef>
                <a:spcPts val="3000"/>
              </a:spcBef>
              <a:buNone/>
            </a:pPr>
            <a:r>
              <a:rPr lang="en-GB" b="1" dirty="0"/>
              <a:t>Percentage of adult social carers who have a mental health problem or illness, 2021-22</a:t>
            </a:r>
          </a:p>
        </p:txBody>
      </p:sp>
      <p:pic>
        <p:nvPicPr>
          <p:cNvPr id="7" name="Picture 6">
            <a:extLst>
              <a:ext uri="{FF2B5EF4-FFF2-40B4-BE49-F238E27FC236}">
                <a16:creationId xmlns:a16="http://schemas.microsoft.com/office/drawing/2014/main" id="{F6107EBC-6855-4DA6-9A36-683AC64361CC}"/>
              </a:ext>
            </a:extLst>
          </p:cNvPr>
          <p:cNvPicPr>
            <a:picLocks noChangeAspect="1"/>
          </p:cNvPicPr>
          <p:nvPr/>
        </p:nvPicPr>
        <p:blipFill>
          <a:blip r:embed="rId3"/>
          <a:stretch>
            <a:fillRect/>
          </a:stretch>
        </p:blipFill>
        <p:spPr>
          <a:xfrm>
            <a:off x="0" y="1007150"/>
            <a:ext cx="5560848" cy="2916670"/>
          </a:xfrm>
          <a:prstGeom prst="rect">
            <a:avLst/>
          </a:prstGeom>
        </p:spPr>
      </p:pic>
      <p:pic>
        <p:nvPicPr>
          <p:cNvPr id="8" name="Picture 7">
            <a:extLst>
              <a:ext uri="{FF2B5EF4-FFF2-40B4-BE49-F238E27FC236}">
                <a16:creationId xmlns:a16="http://schemas.microsoft.com/office/drawing/2014/main" id="{153576D2-A6B8-4BB8-9C54-DBBCF68DD068}"/>
              </a:ext>
            </a:extLst>
          </p:cNvPr>
          <p:cNvPicPr>
            <a:picLocks noChangeAspect="1"/>
          </p:cNvPicPr>
          <p:nvPr/>
        </p:nvPicPr>
        <p:blipFill>
          <a:blip r:embed="rId4"/>
          <a:stretch>
            <a:fillRect/>
          </a:stretch>
        </p:blipFill>
        <p:spPr>
          <a:xfrm>
            <a:off x="9530" y="3923820"/>
            <a:ext cx="3060244" cy="1070573"/>
          </a:xfrm>
          <a:prstGeom prst="rect">
            <a:avLst/>
          </a:prstGeom>
        </p:spPr>
      </p:pic>
      <p:sp>
        <p:nvSpPr>
          <p:cNvPr id="9" name="TextBox 8">
            <a:extLst>
              <a:ext uri="{FF2B5EF4-FFF2-40B4-BE49-F238E27FC236}">
                <a16:creationId xmlns:a16="http://schemas.microsoft.com/office/drawing/2014/main" id="{93B992D3-E4B8-4975-99F9-D087219AA172}"/>
              </a:ext>
            </a:extLst>
          </p:cNvPr>
          <p:cNvSpPr txBox="1"/>
          <p:nvPr/>
        </p:nvSpPr>
        <p:spPr>
          <a:xfrm>
            <a:off x="1" y="4998062"/>
            <a:ext cx="6010170"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proportion of respondents to the Adult Social Carers Survey who have as much social contact as they would like is similar to England (28%) in Cambridgeshire (27.6%); in Peterborough (21.3%), lower than England and several areas in the East of England. </a:t>
            </a:r>
          </a:p>
          <a:p>
            <a:pPr marL="171450" indent="-171450">
              <a:buFont typeface="Arial" panose="020B0604020202020204" pitchFamily="34" charset="0"/>
              <a:buChar char="•"/>
            </a:pPr>
            <a:r>
              <a:rPr lang="en-GB" sz="1200" dirty="0">
                <a:solidFill>
                  <a:srgbClr val="4472C4"/>
                </a:solidFill>
              </a:rPr>
              <a:t>The proportion of respondents who said they have little social contact with people and feel socially isolated in Cambridgeshire (18.5%) is lower than England (20.9%); in Peterborough it is 25.6%, higher than England and most areas in the East of England.</a:t>
            </a:r>
          </a:p>
          <a:p>
            <a:pPr marL="171450" indent="-171450">
              <a:buFont typeface="Arial" panose="020B0604020202020204" pitchFamily="34" charset="0"/>
              <a:buChar char="•"/>
            </a:pPr>
            <a:endParaRPr lang="en-GB" sz="1200" dirty="0">
              <a:solidFill>
                <a:srgbClr val="4472C4"/>
              </a:solidFill>
            </a:endParaRPr>
          </a:p>
        </p:txBody>
      </p:sp>
      <p:pic>
        <p:nvPicPr>
          <p:cNvPr id="10" name="Picture 9">
            <a:extLst>
              <a:ext uri="{FF2B5EF4-FFF2-40B4-BE49-F238E27FC236}">
                <a16:creationId xmlns:a16="http://schemas.microsoft.com/office/drawing/2014/main" id="{879A63B2-CEAF-4F3C-8921-E936A8BAC4C5}"/>
              </a:ext>
            </a:extLst>
          </p:cNvPr>
          <p:cNvPicPr>
            <a:picLocks noChangeAspect="1"/>
          </p:cNvPicPr>
          <p:nvPr/>
        </p:nvPicPr>
        <p:blipFill>
          <a:blip r:embed="rId5"/>
          <a:stretch>
            <a:fillRect/>
          </a:stretch>
        </p:blipFill>
        <p:spPr>
          <a:xfrm>
            <a:off x="6493969" y="1264890"/>
            <a:ext cx="4584589" cy="2755631"/>
          </a:xfrm>
          <a:prstGeom prst="rect">
            <a:avLst/>
          </a:prstGeom>
        </p:spPr>
      </p:pic>
      <p:sp>
        <p:nvSpPr>
          <p:cNvPr id="11" name="TextBox 10">
            <a:extLst>
              <a:ext uri="{FF2B5EF4-FFF2-40B4-BE49-F238E27FC236}">
                <a16:creationId xmlns:a16="http://schemas.microsoft.com/office/drawing/2014/main" id="{EA870876-2E31-4354-9517-D74AD5C6ACE8}"/>
              </a:ext>
            </a:extLst>
          </p:cNvPr>
          <p:cNvSpPr txBox="1"/>
          <p:nvPr/>
        </p:nvSpPr>
        <p:spPr>
          <a:xfrm>
            <a:off x="6377249" y="4290973"/>
            <a:ext cx="5128951"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proportion of respondents to the Adult Social Carers Survey who said they have a mental health problem or illness in Cambridgeshire (17.9%) is substantially higher than the national rate (13.2%) and lower than England in Peterborough (9.2%).</a:t>
            </a:r>
          </a:p>
          <a:p>
            <a:pPr marL="171450" indent="-171450">
              <a:buFont typeface="Arial" panose="020B0604020202020204" pitchFamily="34" charset="0"/>
              <a:buChar char="•"/>
            </a:pPr>
            <a:r>
              <a:rPr lang="en-GB" sz="1200" dirty="0">
                <a:solidFill>
                  <a:srgbClr val="4472C4"/>
                </a:solidFill>
              </a:rPr>
              <a:t>Cambridgeshire has the highest proportion of adult social carers with a mental health problem or illness across the East of England region who has responded to the survey.</a:t>
            </a:r>
          </a:p>
          <a:p>
            <a:pPr marL="171450" indent="-171450">
              <a:buFont typeface="Arial" panose="020B0604020202020204" pitchFamily="34" charset="0"/>
              <a:buChar char="•"/>
            </a:pPr>
            <a:endParaRPr lang="en-GB" sz="1200" dirty="0">
              <a:solidFill>
                <a:srgbClr val="4472C4"/>
              </a:solidFill>
            </a:endParaRPr>
          </a:p>
        </p:txBody>
      </p:sp>
      <p:sp>
        <p:nvSpPr>
          <p:cNvPr id="12" name="Title 1">
            <a:extLst>
              <a:ext uri="{FF2B5EF4-FFF2-40B4-BE49-F238E27FC236}">
                <a16:creationId xmlns:a16="http://schemas.microsoft.com/office/drawing/2014/main" id="{891FE4F7-FFA6-460C-99C7-FECF615A0A4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Tree>
    <p:extLst>
      <p:ext uri="{BB962C8B-B14F-4D97-AF65-F5344CB8AC3E}">
        <p14:creationId xmlns:p14="http://schemas.microsoft.com/office/powerpoint/2010/main" val="1305634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0" y="410468"/>
            <a:ext cx="5916709" cy="2647057"/>
          </a:xfrm>
        </p:spPr>
        <p:txBody>
          <a:bodyPr vert="horz" lIns="91440" tIns="45720" rIns="91440" bIns="45720" rtlCol="0" anchor="t">
            <a:normAutofit/>
          </a:bodyPr>
          <a:lstStyle/>
          <a:p>
            <a:pPr marL="0" indent="0">
              <a:buNone/>
            </a:pPr>
            <a:r>
              <a:rPr lang="en-GB" b="1" dirty="0">
                <a:cs typeface="Arial"/>
              </a:rPr>
              <a:t>Self-reported</a:t>
            </a:r>
            <a:r>
              <a:rPr lang="en-GB" sz="1600" b="1" i="0" u="none" strike="noStrike" dirty="0">
                <a:effectLst/>
                <a:cs typeface="Arial"/>
              </a:rPr>
              <a:t> wellbeing: people with a low happiness score</a:t>
            </a:r>
            <a:endParaRPr lang="fr-FR" sz="1600" b="1" i="0" u="none" strike="noStrike" dirty="0">
              <a:effectLst/>
              <a:cs typeface="Arial"/>
            </a:endParaRP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831" y="433485"/>
            <a:ext cx="5916709" cy="2647057"/>
          </a:xfrm>
        </p:spPr>
        <p:txBody>
          <a:bodyPr vert="horz" lIns="91440" tIns="45720" rIns="91440" bIns="45720" rtlCol="0" anchor="t">
            <a:normAutofit/>
          </a:bodyPr>
          <a:lstStyle/>
          <a:p>
            <a:pPr marL="0" lvl="0" indent="0">
              <a:spcBef>
                <a:spcPts val="3000"/>
              </a:spcBef>
              <a:buNone/>
            </a:pPr>
            <a:r>
              <a:rPr lang="en-GB" b="1" dirty="0"/>
              <a:t>Self-reported wellbeing: people with a high anxiety score</a:t>
            </a:r>
          </a:p>
        </p:txBody>
      </p:sp>
      <p:sp>
        <p:nvSpPr>
          <p:cNvPr id="12" name="Title 1">
            <a:extLst>
              <a:ext uri="{FF2B5EF4-FFF2-40B4-BE49-F238E27FC236}">
                <a16:creationId xmlns:a16="http://schemas.microsoft.com/office/drawing/2014/main" id="{891FE4F7-FFA6-460C-99C7-FECF615A0A4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2" name="Picture 1">
            <a:extLst>
              <a:ext uri="{FF2B5EF4-FFF2-40B4-BE49-F238E27FC236}">
                <a16:creationId xmlns:a16="http://schemas.microsoft.com/office/drawing/2014/main" id="{B9F68F7A-61BE-2497-8E66-855448E3A95D}"/>
              </a:ext>
            </a:extLst>
          </p:cNvPr>
          <p:cNvPicPr>
            <a:picLocks noChangeAspect="1"/>
          </p:cNvPicPr>
          <p:nvPr/>
        </p:nvPicPr>
        <p:blipFill rotWithShape="1">
          <a:blip r:embed="rId3"/>
          <a:srcRect t="18175"/>
          <a:stretch/>
        </p:blipFill>
        <p:spPr>
          <a:xfrm>
            <a:off x="82949" y="949376"/>
            <a:ext cx="5503478" cy="1941031"/>
          </a:xfrm>
          <a:prstGeom prst="rect">
            <a:avLst/>
          </a:prstGeom>
          <a:ln>
            <a:solidFill>
              <a:schemeClr val="accent1"/>
            </a:solidFill>
          </a:ln>
        </p:spPr>
      </p:pic>
      <p:pic>
        <p:nvPicPr>
          <p:cNvPr id="3" name="Picture 2">
            <a:extLst>
              <a:ext uri="{FF2B5EF4-FFF2-40B4-BE49-F238E27FC236}">
                <a16:creationId xmlns:a16="http://schemas.microsoft.com/office/drawing/2014/main" id="{862A124A-269E-8B77-77AB-C90E86C92607}"/>
              </a:ext>
            </a:extLst>
          </p:cNvPr>
          <p:cNvPicPr>
            <a:picLocks noChangeAspect="1"/>
          </p:cNvPicPr>
          <p:nvPr/>
        </p:nvPicPr>
        <p:blipFill rotWithShape="1">
          <a:blip r:embed="rId4"/>
          <a:srcRect t="19239"/>
          <a:stretch/>
        </p:blipFill>
        <p:spPr>
          <a:xfrm>
            <a:off x="6371261" y="959794"/>
            <a:ext cx="5489972" cy="1988386"/>
          </a:xfrm>
          <a:prstGeom prst="rect">
            <a:avLst/>
          </a:prstGeom>
          <a:ln>
            <a:solidFill>
              <a:schemeClr val="accent1">
                <a:lumMod val="75000"/>
              </a:schemeClr>
            </a:solidFill>
          </a:ln>
        </p:spPr>
      </p:pic>
      <p:pic>
        <p:nvPicPr>
          <p:cNvPr id="8" name="Picture 7">
            <a:extLst>
              <a:ext uri="{FF2B5EF4-FFF2-40B4-BE49-F238E27FC236}">
                <a16:creationId xmlns:a16="http://schemas.microsoft.com/office/drawing/2014/main" id="{1798A735-E0BC-FD9D-8CB7-E10B8D6C688B}"/>
              </a:ext>
            </a:extLst>
          </p:cNvPr>
          <p:cNvPicPr>
            <a:picLocks noChangeAspect="1"/>
          </p:cNvPicPr>
          <p:nvPr/>
        </p:nvPicPr>
        <p:blipFill>
          <a:blip r:embed="rId5"/>
          <a:stretch>
            <a:fillRect/>
          </a:stretch>
        </p:blipFill>
        <p:spPr>
          <a:xfrm>
            <a:off x="109552" y="3596433"/>
            <a:ext cx="5476875" cy="2152650"/>
          </a:xfrm>
          <a:prstGeom prst="rect">
            <a:avLst/>
          </a:prstGeom>
          <a:ln>
            <a:solidFill>
              <a:srgbClr val="0070C0"/>
            </a:solidFill>
          </a:ln>
        </p:spPr>
      </p:pic>
      <p:sp>
        <p:nvSpPr>
          <p:cNvPr id="10" name="Content Placeholder 3">
            <a:extLst>
              <a:ext uri="{FF2B5EF4-FFF2-40B4-BE49-F238E27FC236}">
                <a16:creationId xmlns:a16="http://schemas.microsoft.com/office/drawing/2014/main" id="{742A35E4-C954-268D-A4F8-0846FE842AC6}"/>
              </a:ext>
            </a:extLst>
          </p:cNvPr>
          <p:cNvSpPr txBox="1">
            <a:spLocks/>
          </p:cNvSpPr>
          <p:nvPr/>
        </p:nvSpPr>
        <p:spPr>
          <a:xfrm>
            <a:off x="0" y="3261567"/>
            <a:ext cx="5916709" cy="26470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cs typeface="Arial"/>
              </a:rPr>
              <a:t>Self-reported wellbeing: people with a low satisfaction score</a:t>
            </a:r>
            <a:endParaRPr lang="fr-FR" b="1" dirty="0">
              <a:cs typeface="Arial"/>
            </a:endParaRPr>
          </a:p>
        </p:txBody>
      </p:sp>
      <p:sp>
        <p:nvSpPr>
          <p:cNvPr id="16" name="Content Placeholder 3">
            <a:extLst>
              <a:ext uri="{FF2B5EF4-FFF2-40B4-BE49-F238E27FC236}">
                <a16:creationId xmlns:a16="http://schemas.microsoft.com/office/drawing/2014/main" id="{DD4E53C9-812F-514C-858F-068975EB1ACF}"/>
              </a:ext>
            </a:extLst>
          </p:cNvPr>
          <p:cNvSpPr txBox="1">
            <a:spLocks/>
          </p:cNvSpPr>
          <p:nvPr/>
        </p:nvSpPr>
        <p:spPr>
          <a:xfrm>
            <a:off x="6371261" y="3251149"/>
            <a:ext cx="5573089" cy="2647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b="1" dirty="0">
              <a:cs typeface="Arial" panose="020B0604020202020204" pitchFamily="34" charset="0"/>
            </a:endParaRPr>
          </a:p>
        </p:txBody>
      </p:sp>
      <p:sp>
        <p:nvSpPr>
          <p:cNvPr id="18" name="TextBox 17">
            <a:extLst>
              <a:ext uri="{FF2B5EF4-FFF2-40B4-BE49-F238E27FC236}">
                <a16:creationId xmlns:a16="http://schemas.microsoft.com/office/drawing/2014/main" id="{8C19F7E2-B1D9-8BB0-F20E-DD9C96B9616C}"/>
              </a:ext>
            </a:extLst>
          </p:cNvPr>
          <p:cNvSpPr txBox="1"/>
          <p:nvPr/>
        </p:nvSpPr>
        <p:spPr>
          <a:xfrm>
            <a:off x="6371261" y="4026427"/>
            <a:ext cx="5489972" cy="646331"/>
          </a:xfrm>
          <a:prstGeom prst="rect">
            <a:avLst/>
          </a:prstGeom>
          <a:noFill/>
        </p:spPr>
        <p:txBody>
          <a:bodyPr wrap="square">
            <a:spAutoFit/>
          </a:bodyPr>
          <a:lstStyle/>
          <a:p>
            <a:pPr marL="171450" indent="-171450">
              <a:buFont typeface="Arial" panose="020B0604020202020204" pitchFamily="34" charset="0"/>
              <a:buChar char="•"/>
            </a:pPr>
            <a:r>
              <a:rPr lang="en-GB" sz="1200" dirty="0">
                <a:solidFill>
                  <a:srgbClr val="4472C4"/>
                </a:solidFill>
              </a:rPr>
              <a:t>Based on a self-reported wellbeing survey, the proportion of people who responded with low happiness, high anxiety and low satisfaction in Cambridgeshire and Peterborough is </a:t>
            </a:r>
            <a:r>
              <a:rPr lang="en-GB" sz="1200" dirty="0">
                <a:solidFill>
                  <a:srgbClr val="FFC000"/>
                </a:solidFill>
              </a:rPr>
              <a:t>statistically similar to the national value</a:t>
            </a:r>
          </a:p>
        </p:txBody>
      </p:sp>
    </p:spTree>
    <p:extLst>
      <p:ext uri="{BB962C8B-B14F-4D97-AF65-F5344CB8AC3E}">
        <p14:creationId xmlns:p14="http://schemas.microsoft.com/office/powerpoint/2010/main" val="425550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0" y="410468"/>
            <a:ext cx="5916709" cy="5440382"/>
          </a:xfrm>
        </p:spPr>
        <p:txBody>
          <a:bodyPr/>
          <a:lstStyle/>
          <a:p>
            <a:pPr marL="0" indent="0">
              <a:buNone/>
            </a:pPr>
            <a:r>
              <a:rPr lang="fr-FR" sz="1600" b="1" i="0" u="none" strike="noStrike" dirty="0">
                <a:solidFill>
                  <a:schemeClr val="accent1">
                    <a:lumMod val="75000"/>
                  </a:schemeClr>
                </a:solidFill>
                <a:effectLst/>
                <a:cs typeface="Arial" panose="020B0604020202020204" pitchFamily="34" charset="0"/>
              </a:rPr>
              <a:t>Violent crime - violence offences per 1,000 population, 2020/21 </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831" y="433485"/>
            <a:ext cx="5916709" cy="5439872"/>
          </a:xfrm>
        </p:spPr>
        <p:txBody>
          <a:bodyPr/>
          <a:lstStyle/>
          <a:p>
            <a:pPr marL="0" lvl="0" indent="0">
              <a:spcBef>
                <a:spcPts val="3000"/>
              </a:spcBef>
              <a:buNone/>
            </a:pPr>
            <a:r>
              <a:rPr lang="fr-FR" b="1" dirty="0"/>
              <a:t>Violent crime – sexual offences per 1,000 population, 2020/21 </a:t>
            </a:r>
            <a:endParaRPr lang="en-GB" b="1" dirty="0"/>
          </a:p>
        </p:txBody>
      </p:sp>
      <p:sp>
        <p:nvSpPr>
          <p:cNvPr id="9" name="TextBox 8">
            <a:extLst>
              <a:ext uri="{FF2B5EF4-FFF2-40B4-BE49-F238E27FC236}">
                <a16:creationId xmlns:a16="http://schemas.microsoft.com/office/drawing/2014/main" id="{93B992D3-E4B8-4975-99F9-D087219AA172}"/>
              </a:ext>
            </a:extLst>
          </p:cNvPr>
          <p:cNvSpPr txBox="1"/>
          <p:nvPr/>
        </p:nvSpPr>
        <p:spPr>
          <a:xfrm>
            <a:off x="9525" y="3618382"/>
            <a:ext cx="5018675"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Peterborough has the highest level of violent offences per 1,000 for the year 2020/21, followed by Cambridge and Fenland. Recent trend shows an increase in violence offence rate across all areas.</a:t>
            </a:r>
          </a:p>
          <a:p>
            <a:pPr marL="171450" indent="-171450">
              <a:buFont typeface="Arial" panose="020B0604020202020204" pitchFamily="34" charset="0"/>
              <a:buChar char="•"/>
            </a:pPr>
            <a:r>
              <a:rPr lang="en-GB" sz="1200" dirty="0">
                <a:solidFill>
                  <a:srgbClr val="4472C4"/>
                </a:solidFill>
              </a:rPr>
              <a:t>The rates are higher than the national average in Peterborough and Cambridge.</a:t>
            </a:r>
          </a:p>
          <a:p>
            <a:pPr marL="171450" indent="-171450">
              <a:buFont typeface="Arial" panose="020B0604020202020204" pitchFamily="34" charset="0"/>
              <a:buChar char="•"/>
            </a:pPr>
            <a:endParaRPr lang="en-GB" sz="1200" dirty="0">
              <a:solidFill>
                <a:srgbClr val="4472C4"/>
              </a:solidFill>
            </a:endParaRPr>
          </a:p>
        </p:txBody>
      </p:sp>
      <p:sp>
        <p:nvSpPr>
          <p:cNvPr id="11" name="TextBox 10">
            <a:extLst>
              <a:ext uri="{FF2B5EF4-FFF2-40B4-BE49-F238E27FC236}">
                <a16:creationId xmlns:a16="http://schemas.microsoft.com/office/drawing/2014/main" id="{EA870876-2E31-4354-9517-D74AD5C6ACE8}"/>
              </a:ext>
            </a:extLst>
          </p:cNvPr>
          <p:cNvSpPr txBox="1"/>
          <p:nvPr/>
        </p:nvSpPr>
        <p:spPr>
          <a:xfrm>
            <a:off x="6371261" y="3618382"/>
            <a:ext cx="5477839"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sexual offence rate in Peterborough is higher than all Cambridgeshire districts and England. An increasing trend is seen in Peterborough and all Cambridgeshire districts except Cambridge and South Cambridgeshire.</a:t>
            </a:r>
          </a:p>
          <a:p>
            <a:pPr marL="171450" indent="-171450">
              <a:buFont typeface="Arial" panose="020B0604020202020204" pitchFamily="34" charset="0"/>
              <a:buChar char="•"/>
            </a:pPr>
            <a:endParaRPr lang="en-GB" sz="1200" dirty="0">
              <a:solidFill>
                <a:srgbClr val="4472C4"/>
              </a:solidFill>
            </a:endParaRPr>
          </a:p>
        </p:txBody>
      </p:sp>
      <p:sp>
        <p:nvSpPr>
          <p:cNvPr id="12" name="Title 1">
            <a:extLst>
              <a:ext uri="{FF2B5EF4-FFF2-40B4-BE49-F238E27FC236}">
                <a16:creationId xmlns:a16="http://schemas.microsoft.com/office/drawing/2014/main" id="{891FE4F7-FFA6-460C-99C7-FECF615A0A4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5" name="Picture 4">
            <a:extLst>
              <a:ext uri="{FF2B5EF4-FFF2-40B4-BE49-F238E27FC236}">
                <a16:creationId xmlns:a16="http://schemas.microsoft.com/office/drawing/2014/main" id="{8144173F-B6A1-6C04-0C1A-3B16940C319A}"/>
              </a:ext>
            </a:extLst>
          </p:cNvPr>
          <p:cNvPicPr>
            <a:picLocks noChangeAspect="1"/>
          </p:cNvPicPr>
          <p:nvPr/>
        </p:nvPicPr>
        <p:blipFill>
          <a:blip r:embed="rId3"/>
          <a:stretch>
            <a:fillRect/>
          </a:stretch>
        </p:blipFill>
        <p:spPr>
          <a:xfrm>
            <a:off x="6371261" y="1012811"/>
            <a:ext cx="5333748" cy="2035099"/>
          </a:xfrm>
          <a:prstGeom prst="rect">
            <a:avLst/>
          </a:prstGeom>
        </p:spPr>
      </p:pic>
      <p:pic>
        <p:nvPicPr>
          <p:cNvPr id="13" name="Picture 12">
            <a:extLst>
              <a:ext uri="{FF2B5EF4-FFF2-40B4-BE49-F238E27FC236}">
                <a16:creationId xmlns:a16="http://schemas.microsoft.com/office/drawing/2014/main" id="{C39DA7EA-8151-C3DF-DAD5-AF0AD9F37CC4}"/>
              </a:ext>
            </a:extLst>
          </p:cNvPr>
          <p:cNvPicPr>
            <a:picLocks noChangeAspect="1"/>
          </p:cNvPicPr>
          <p:nvPr/>
        </p:nvPicPr>
        <p:blipFill>
          <a:blip r:embed="rId4"/>
          <a:stretch>
            <a:fillRect/>
          </a:stretch>
        </p:blipFill>
        <p:spPr>
          <a:xfrm>
            <a:off x="156594" y="950847"/>
            <a:ext cx="5496149" cy="2097063"/>
          </a:xfrm>
          <a:prstGeom prst="rect">
            <a:avLst/>
          </a:prstGeom>
        </p:spPr>
      </p:pic>
      <p:sp>
        <p:nvSpPr>
          <p:cNvPr id="14" name="TextBox 13">
            <a:extLst>
              <a:ext uri="{FF2B5EF4-FFF2-40B4-BE49-F238E27FC236}">
                <a16:creationId xmlns:a16="http://schemas.microsoft.com/office/drawing/2014/main" id="{7E9A1C8A-57E1-4327-10AF-B7C137A6B489}"/>
              </a:ext>
            </a:extLst>
          </p:cNvPr>
          <p:cNvSpPr txBox="1"/>
          <p:nvPr/>
        </p:nvSpPr>
        <p:spPr>
          <a:xfrm>
            <a:off x="93460" y="3174305"/>
            <a:ext cx="2706190" cy="230832"/>
          </a:xfrm>
          <a:prstGeom prst="rect">
            <a:avLst/>
          </a:prstGeom>
          <a:noFill/>
        </p:spPr>
        <p:txBody>
          <a:bodyPr wrap="none" rtlCol="0">
            <a:spAutoFit/>
          </a:bodyPr>
          <a:lstStyle/>
          <a:p>
            <a:r>
              <a:rPr lang="en-GB" sz="900" b="0" i="0" u="none" strike="noStrike" dirty="0">
                <a:solidFill>
                  <a:schemeClr val="accent1">
                    <a:lumMod val="75000"/>
                  </a:schemeClr>
                </a:solidFill>
                <a:effectLst/>
                <a:latin typeface="Calibri" panose="020F0502020204030204" pitchFamily="34" charset="0"/>
              </a:rPr>
              <a:t>* Aggregated from all known lower geography values</a:t>
            </a:r>
            <a:r>
              <a:rPr lang="en-GB" sz="900" dirty="0">
                <a:solidFill>
                  <a:schemeClr val="accent1">
                    <a:lumMod val="75000"/>
                  </a:schemeClr>
                </a:solidFill>
              </a:rPr>
              <a:t> </a:t>
            </a:r>
          </a:p>
        </p:txBody>
      </p:sp>
      <p:sp>
        <p:nvSpPr>
          <p:cNvPr id="15" name="TextBox 14">
            <a:extLst>
              <a:ext uri="{FF2B5EF4-FFF2-40B4-BE49-F238E27FC236}">
                <a16:creationId xmlns:a16="http://schemas.microsoft.com/office/drawing/2014/main" id="{3DF038FD-8D3E-14E4-285A-8B415D47C769}"/>
              </a:ext>
            </a:extLst>
          </p:cNvPr>
          <p:cNvSpPr txBox="1"/>
          <p:nvPr/>
        </p:nvSpPr>
        <p:spPr>
          <a:xfrm>
            <a:off x="6529649" y="3174305"/>
            <a:ext cx="2706190" cy="230832"/>
          </a:xfrm>
          <a:prstGeom prst="rect">
            <a:avLst/>
          </a:prstGeom>
          <a:noFill/>
        </p:spPr>
        <p:txBody>
          <a:bodyPr wrap="none" rtlCol="0">
            <a:spAutoFit/>
          </a:bodyPr>
          <a:lstStyle/>
          <a:p>
            <a:r>
              <a:rPr lang="en-GB" sz="900" b="0" i="0" u="none" strike="noStrike" dirty="0">
                <a:solidFill>
                  <a:schemeClr val="accent1">
                    <a:lumMod val="75000"/>
                  </a:schemeClr>
                </a:solidFill>
                <a:effectLst/>
                <a:latin typeface="Calibri" panose="020F0502020204030204" pitchFamily="34" charset="0"/>
              </a:rPr>
              <a:t>* Aggregated from all known lower geography values</a:t>
            </a:r>
            <a:r>
              <a:rPr lang="en-GB" sz="900" dirty="0">
                <a:solidFill>
                  <a:schemeClr val="accent1">
                    <a:lumMod val="75000"/>
                  </a:schemeClr>
                </a:solidFill>
              </a:rPr>
              <a:t> </a:t>
            </a:r>
          </a:p>
        </p:txBody>
      </p:sp>
    </p:spTree>
    <p:extLst>
      <p:ext uri="{BB962C8B-B14F-4D97-AF65-F5344CB8AC3E}">
        <p14:creationId xmlns:p14="http://schemas.microsoft.com/office/powerpoint/2010/main" val="2656381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11527277" cy="5440382"/>
          </a:xfrm>
        </p:spPr>
        <p:txBody>
          <a:bodyPr/>
          <a:lstStyle/>
          <a:p>
            <a:pPr marL="0" indent="0">
              <a:buNone/>
            </a:pPr>
            <a:r>
              <a:rPr lang="en-GB" sz="1600" b="1" dirty="0">
                <a:solidFill>
                  <a:schemeClr val="accent1">
                    <a:lumMod val="75000"/>
                  </a:schemeClr>
                </a:solidFill>
                <a:cs typeface="Arial" panose="020B0604020202020204" pitchFamily="34" charset="0"/>
              </a:rPr>
              <a:t>Total number of prisoners at a specific point in time each year, Cambridgeshire and Peterborough prisons</a:t>
            </a:r>
          </a:p>
        </p:txBody>
      </p:sp>
      <p:pic>
        <p:nvPicPr>
          <p:cNvPr id="8" name="Picture 7">
            <a:extLst>
              <a:ext uri="{FF2B5EF4-FFF2-40B4-BE49-F238E27FC236}">
                <a16:creationId xmlns:a16="http://schemas.microsoft.com/office/drawing/2014/main" id="{1D2F2817-9AF4-4473-B4E6-75163EEDDB36}"/>
              </a:ext>
            </a:extLst>
          </p:cNvPr>
          <p:cNvPicPr>
            <a:picLocks noChangeAspect="1"/>
          </p:cNvPicPr>
          <p:nvPr/>
        </p:nvPicPr>
        <p:blipFill>
          <a:blip r:embed="rId3"/>
          <a:stretch>
            <a:fillRect/>
          </a:stretch>
        </p:blipFill>
        <p:spPr>
          <a:xfrm>
            <a:off x="136961" y="1016878"/>
            <a:ext cx="5959039" cy="4135001"/>
          </a:xfrm>
          <a:prstGeom prst="rect">
            <a:avLst/>
          </a:prstGeom>
        </p:spPr>
      </p:pic>
      <p:pic>
        <p:nvPicPr>
          <p:cNvPr id="9" name="Picture 8">
            <a:extLst>
              <a:ext uri="{FF2B5EF4-FFF2-40B4-BE49-F238E27FC236}">
                <a16:creationId xmlns:a16="http://schemas.microsoft.com/office/drawing/2014/main" id="{3865F49D-3B81-4A3E-A89F-84DB3F20925E}"/>
              </a:ext>
            </a:extLst>
          </p:cNvPr>
          <p:cNvPicPr>
            <a:picLocks noChangeAspect="1"/>
          </p:cNvPicPr>
          <p:nvPr/>
        </p:nvPicPr>
        <p:blipFill>
          <a:blip r:embed="rId4"/>
          <a:stretch>
            <a:fillRect/>
          </a:stretch>
        </p:blipFill>
        <p:spPr>
          <a:xfrm>
            <a:off x="276757" y="5563845"/>
            <a:ext cx="4915711" cy="687864"/>
          </a:xfrm>
          <a:prstGeom prst="rect">
            <a:avLst/>
          </a:prstGeom>
        </p:spPr>
      </p:pic>
      <p:sp>
        <p:nvSpPr>
          <p:cNvPr id="10" name="TextBox 9">
            <a:extLst>
              <a:ext uri="{FF2B5EF4-FFF2-40B4-BE49-F238E27FC236}">
                <a16:creationId xmlns:a16="http://schemas.microsoft.com/office/drawing/2014/main" id="{A39402D1-977B-454D-ADB9-30A818261DBA}"/>
              </a:ext>
            </a:extLst>
          </p:cNvPr>
          <p:cNvSpPr txBox="1"/>
          <p:nvPr/>
        </p:nvSpPr>
        <p:spPr>
          <a:xfrm>
            <a:off x="6595536" y="1828130"/>
            <a:ext cx="4299625" cy="2308324"/>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total number of prisoners shows a stable trend from 2015 to 2019 in Littlehey prison, with a decline seen during the first 2 years of the pandemic (2020 and 21). However, an increase has been seen in the recent year.</a:t>
            </a:r>
          </a:p>
          <a:p>
            <a:pPr marL="171450" indent="-171450">
              <a:buFont typeface="Arial" panose="020B0604020202020204" pitchFamily="34" charset="0"/>
              <a:buChar char="•"/>
            </a:pPr>
            <a:r>
              <a:rPr lang="en-GB" sz="1200" dirty="0">
                <a:solidFill>
                  <a:schemeClr val="accent1">
                    <a:lumMod val="75000"/>
                  </a:schemeClr>
                </a:solidFill>
              </a:rPr>
              <a:t>The total number of prisoners</a:t>
            </a:r>
            <a:r>
              <a:rPr lang="en-GB" sz="1200">
                <a:solidFill>
                  <a:schemeClr val="accent1">
                    <a:lumMod val="75000"/>
                  </a:schemeClr>
                </a:solidFill>
              </a:rPr>
              <a:t> </a:t>
            </a:r>
            <a:r>
              <a:rPr lang="en-GB" sz="1200" dirty="0">
                <a:solidFill>
                  <a:schemeClr val="accent1">
                    <a:lumMod val="75000"/>
                  </a:schemeClr>
                </a:solidFill>
              </a:rPr>
              <a:t> shows a relatively stable trend in Whitemoor prison from 2004 to 2020. However, a decline is noted in the last 2 year’s snapshot.</a:t>
            </a:r>
            <a:endParaRPr lang="en-GB" sz="1200">
              <a:solidFill>
                <a:schemeClr val="accent1">
                  <a:lumMod val="75000"/>
                </a:schemeClr>
              </a:solidFill>
              <a:cs typeface="Calibri"/>
            </a:endParaRPr>
          </a:p>
          <a:p>
            <a:pPr marL="171450" indent="-171450">
              <a:buFont typeface="Arial" panose="020B0604020202020204" pitchFamily="34" charset="0"/>
              <a:buChar char="•"/>
            </a:pPr>
            <a:r>
              <a:rPr lang="en-GB" sz="1200" dirty="0">
                <a:solidFill>
                  <a:schemeClr val="accent1">
                    <a:lumMod val="75000"/>
                  </a:schemeClr>
                </a:solidFill>
              </a:rPr>
              <a:t>The male prison population in Peterborough prison shows fluctuations in recent years.</a:t>
            </a:r>
          </a:p>
          <a:p>
            <a:pPr marL="171450" indent="-171450">
              <a:buFont typeface="Arial" panose="020B0604020202020204" pitchFamily="34" charset="0"/>
              <a:buChar char="•"/>
            </a:pPr>
            <a:r>
              <a:rPr lang="en-GB" sz="1200" dirty="0">
                <a:solidFill>
                  <a:schemeClr val="accent1">
                    <a:lumMod val="75000"/>
                  </a:schemeClr>
                </a:solidFill>
              </a:rPr>
              <a:t>The female prison population in HMP Peterborough has had a declining trend since 2017. However, a slight increase has been seen in the recent year.</a:t>
            </a:r>
          </a:p>
        </p:txBody>
      </p:sp>
      <p:sp>
        <p:nvSpPr>
          <p:cNvPr id="6" name="Title 1">
            <a:extLst>
              <a:ext uri="{FF2B5EF4-FFF2-40B4-BE49-F238E27FC236}">
                <a16:creationId xmlns:a16="http://schemas.microsoft.com/office/drawing/2014/main" id="{4FEF2F2A-3F1B-4B77-9EBE-2E1E94B8A5C7}"/>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Tree>
    <p:extLst>
      <p:ext uri="{BB962C8B-B14F-4D97-AF65-F5344CB8AC3E}">
        <p14:creationId xmlns:p14="http://schemas.microsoft.com/office/powerpoint/2010/main" val="3059667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2C7B49E-34B3-4C4B-9CFC-A8D6AACBB852}"/>
              </a:ext>
            </a:extLst>
          </p:cNvPr>
          <p:cNvGraphicFramePr>
            <a:graphicFrameLocks noGrp="1"/>
          </p:cNvGraphicFramePr>
          <p:nvPr>
            <p:extLst>
              <p:ext uri="{D42A27DB-BD31-4B8C-83A1-F6EECF244321}">
                <p14:modId xmlns:p14="http://schemas.microsoft.com/office/powerpoint/2010/main" val="1341664177"/>
              </p:ext>
            </p:extLst>
          </p:nvPr>
        </p:nvGraphicFramePr>
        <p:xfrm>
          <a:off x="4944" y="1"/>
          <a:ext cx="12159936" cy="6858000"/>
        </p:xfrm>
        <a:graphic>
          <a:graphicData uri="http://schemas.openxmlformats.org/drawingml/2006/table">
            <a:tbl>
              <a:tblPr firstRow="1" bandRow="1">
                <a:tableStyleId>{5C22544A-7EE6-4342-B048-85BDC9FD1C3A}</a:tableStyleId>
              </a:tblPr>
              <a:tblGrid>
                <a:gridCol w="12159936">
                  <a:extLst>
                    <a:ext uri="{9D8B030D-6E8A-4147-A177-3AD203B41FA5}">
                      <a16:colId xmlns:a16="http://schemas.microsoft.com/office/drawing/2014/main" val="20000"/>
                    </a:ext>
                  </a:extLst>
                </a:gridCol>
              </a:tblGrid>
              <a:tr h="371368">
                <a:tc>
                  <a:txBody>
                    <a:bodyPr/>
                    <a:lstStyle/>
                    <a:p>
                      <a:r>
                        <a:rPr lang="en-GB" dirty="0">
                          <a:latin typeface="Arial"/>
                          <a:cs typeface="Arial"/>
                        </a:rPr>
                        <a:t>Rough sleeping snapshot in England</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185869">
                <a:tc>
                  <a:txBody>
                    <a:bodyPr/>
                    <a:lstStyle/>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0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aseline="0" dirty="0">
                        <a:solidFill>
                          <a:schemeClr val="bg1"/>
                        </a:solidFill>
                        <a:latin typeface="Arial"/>
                        <a:cs typeface="Arial"/>
                      </a:endParaRPr>
                    </a:p>
                  </a:txBody>
                  <a:tcPr anchor="ct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5FF9E74E-6A79-4AE0-8F98-69DBD5BB6083}"/>
              </a:ext>
            </a:extLst>
          </p:cNvPr>
          <p:cNvSpPr txBox="1"/>
          <p:nvPr/>
        </p:nvSpPr>
        <p:spPr>
          <a:xfrm>
            <a:off x="6582107" y="415688"/>
            <a:ext cx="5712020" cy="923330"/>
          </a:xfrm>
          <a:prstGeom prst="rect">
            <a:avLst/>
          </a:prstGeom>
          <a:noFill/>
        </p:spPr>
        <p:txBody>
          <a:bodyPr wrap="square" rtlCol="0">
            <a:spAutoFit/>
          </a:bodyPr>
          <a:lstStyle>
            <a:defPPr>
              <a:defRPr lang="en-US"/>
            </a:defPPr>
            <a:lvl1pPr>
              <a:defRPr sz="1400" b="1">
                <a:solidFill>
                  <a:srgbClr val="4472C4"/>
                </a:solidFill>
                <a:latin typeface="Arial" panose="020B0604020202020204" pitchFamily="34" charset="0"/>
                <a:cs typeface="Arial" panose="020B0604020202020204" pitchFamily="34" charset="0"/>
              </a:defRPr>
            </a:lvl1pPr>
          </a:lstStyle>
          <a:p>
            <a:r>
              <a:rPr lang="en-GB"/>
              <a:t>Local authorities with the largest increase in the estimated number of people sleeping rough on a single night in autumn 2021 compared to previous year.</a:t>
            </a:r>
          </a:p>
        </p:txBody>
      </p:sp>
      <p:sp>
        <p:nvSpPr>
          <p:cNvPr id="10" name="TextBox 9">
            <a:extLst>
              <a:ext uri="{FF2B5EF4-FFF2-40B4-BE49-F238E27FC236}">
                <a16:creationId xmlns:a16="http://schemas.microsoft.com/office/drawing/2014/main" id="{EFB13E61-4A68-4ABC-BC62-3F639FD90A60}"/>
              </a:ext>
            </a:extLst>
          </p:cNvPr>
          <p:cNvSpPr txBox="1"/>
          <p:nvPr/>
        </p:nvSpPr>
        <p:spPr>
          <a:xfrm>
            <a:off x="112421" y="415688"/>
            <a:ext cx="5497474" cy="646331"/>
          </a:xfrm>
          <a:prstGeom prst="rect">
            <a:avLst/>
          </a:prstGeom>
          <a:noFill/>
        </p:spPr>
        <p:txBody>
          <a:bodyPr wrap="square" rtlCol="0">
            <a:spAutoFit/>
          </a:bodyPr>
          <a:lstStyle>
            <a:defPPr>
              <a:defRPr lang="en-US"/>
            </a:defPPr>
            <a:lvl1pPr>
              <a:defRPr sz="1400" b="1">
                <a:solidFill>
                  <a:srgbClr val="4472C4"/>
                </a:solidFill>
                <a:latin typeface="Arial" panose="020B0604020202020204" pitchFamily="34" charset="0"/>
                <a:cs typeface="Arial" panose="020B0604020202020204" pitchFamily="34" charset="0"/>
              </a:defRPr>
            </a:lvl1pPr>
          </a:lstStyle>
          <a:p>
            <a:r>
              <a:rPr lang="en-GB"/>
              <a:t>Local authorities with the highest estimated number of people sleeping rough on a single night in autumn 2021</a:t>
            </a:r>
          </a:p>
        </p:txBody>
      </p:sp>
      <p:pic>
        <p:nvPicPr>
          <p:cNvPr id="11" name="Picture 10">
            <a:extLst>
              <a:ext uri="{FF2B5EF4-FFF2-40B4-BE49-F238E27FC236}">
                <a16:creationId xmlns:a16="http://schemas.microsoft.com/office/drawing/2014/main" id="{89226606-5159-45C1-868C-DBC2D95EDFC7}"/>
              </a:ext>
            </a:extLst>
          </p:cNvPr>
          <p:cNvPicPr>
            <a:picLocks noChangeAspect="1"/>
          </p:cNvPicPr>
          <p:nvPr/>
        </p:nvPicPr>
        <p:blipFill>
          <a:blip r:embed="rId3"/>
          <a:stretch>
            <a:fillRect/>
          </a:stretch>
        </p:blipFill>
        <p:spPr>
          <a:xfrm>
            <a:off x="253936" y="1062019"/>
            <a:ext cx="5049404" cy="5239396"/>
          </a:xfrm>
          <a:prstGeom prst="rect">
            <a:avLst/>
          </a:prstGeom>
          <a:ln>
            <a:noFill/>
          </a:ln>
        </p:spPr>
      </p:pic>
      <p:sp>
        <p:nvSpPr>
          <p:cNvPr id="12" name="TextBox 11">
            <a:extLst>
              <a:ext uri="{FF2B5EF4-FFF2-40B4-BE49-F238E27FC236}">
                <a16:creationId xmlns:a16="http://schemas.microsoft.com/office/drawing/2014/main" id="{A5218B92-5109-4AEB-9646-4109286637DA}"/>
              </a:ext>
            </a:extLst>
          </p:cNvPr>
          <p:cNvSpPr txBox="1"/>
          <p:nvPr/>
        </p:nvSpPr>
        <p:spPr>
          <a:xfrm>
            <a:off x="2563399" y="3108766"/>
            <a:ext cx="2209801" cy="1200329"/>
          </a:xfrm>
          <a:prstGeom prst="rect">
            <a:avLst/>
          </a:prstGeom>
          <a:noFill/>
        </p:spPr>
        <p:txBody>
          <a:bodyPr wrap="square" rtlCol="0">
            <a:spAutoFit/>
          </a:bodyPr>
          <a:lstStyle/>
          <a:p>
            <a:r>
              <a:rPr lang="en-GB" sz="1200">
                <a:solidFill>
                  <a:srgbClr val="4472C4"/>
                </a:solidFill>
              </a:rPr>
              <a:t>Peterborough was in the top 10 local authorities (ranked 6</a:t>
            </a:r>
            <a:r>
              <a:rPr lang="en-GB" sz="1200" baseline="30000">
                <a:solidFill>
                  <a:srgbClr val="4472C4"/>
                </a:solidFill>
              </a:rPr>
              <a:t>th</a:t>
            </a:r>
            <a:r>
              <a:rPr lang="en-GB" sz="1200">
                <a:solidFill>
                  <a:srgbClr val="4472C4"/>
                </a:solidFill>
              </a:rPr>
              <a:t>)  with the highest number of people sleeping rough on a single night between 1</a:t>
            </a:r>
            <a:r>
              <a:rPr lang="en-GB" sz="1200" baseline="30000">
                <a:solidFill>
                  <a:srgbClr val="4472C4"/>
                </a:solidFill>
              </a:rPr>
              <a:t>st</a:t>
            </a:r>
            <a:r>
              <a:rPr lang="en-GB" sz="1200">
                <a:solidFill>
                  <a:srgbClr val="4472C4"/>
                </a:solidFill>
              </a:rPr>
              <a:t> Oct and 30</a:t>
            </a:r>
            <a:r>
              <a:rPr lang="en-GB" sz="1200" baseline="30000">
                <a:solidFill>
                  <a:srgbClr val="4472C4"/>
                </a:solidFill>
              </a:rPr>
              <a:t>th</a:t>
            </a:r>
            <a:r>
              <a:rPr lang="en-GB" sz="1200">
                <a:solidFill>
                  <a:srgbClr val="4472C4"/>
                </a:solidFill>
              </a:rPr>
              <a:t> Nov 2021.</a:t>
            </a:r>
          </a:p>
        </p:txBody>
      </p:sp>
      <p:sp>
        <p:nvSpPr>
          <p:cNvPr id="13" name="TextBox 12">
            <a:extLst>
              <a:ext uri="{FF2B5EF4-FFF2-40B4-BE49-F238E27FC236}">
                <a16:creationId xmlns:a16="http://schemas.microsoft.com/office/drawing/2014/main" id="{222C9498-399B-4518-9F1A-4642B46DB61A}"/>
              </a:ext>
            </a:extLst>
          </p:cNvPr>
          <p:cNvSpPr txBox="1"/>
          <p:nvPr/>
        </p:nvSpPr>
        <p:spPr>
          <a:xfrm>
            <a:off x="6611001" y="3708931"/>
            <a:ext cx="5258787" cy="646331"/>
          </a:xfrm>
          <a:prstGeom prst="rect">
            <a:avLst/>
          </a:prstGeom>
          <a:noFill/>
        </p:spPr>
        <p:txBody>
          <a:bodyPr wrap="square" rtlCol="0">
            <a:spAutoFit/>
          </a:bodyPr>
          <a:lstStyle/>
          <a:p>
            <a:r>
              <a:rPr lang="en-GB" sz="1200">
                <a:solidFill>
                  <a:srgbClr val="4472C4"/>
                </a:solidFill>
              </a:rPr>
              <a:t>Peterborough had the 2</a:t>
            </a:r>
            <a:r>
              <a:rPr lang="en-GB" sz="1200" baseline="30000">
                <a:solidFill>
                  <a:srgbClr val="4472C4"/>
                </a:solidFill>
              </a:rPr>
              <a:t>nd</a:t>
            </a:r>
            <a:r>
              <a:rPr lang="en-GB" sz="1200">
                <a:solidFill>
                  <a:srgbClr val="4472C4"/>
                </a:solidFill>
              </a:rPr>
              <a:t> largest increase (+27) in the estimated number of people sleeping rough on a single night in autumn 2021 compared to previous year.</a:t>
            </a:r>
          </a:p>
        </p:txBody>
      </p:sp>
      <p:pic>
        <p:nvPicPr>
          <p:cNvPr id="15" name="Picture 14">
            <a:extLst>
              <a:ext uri="{FF2B5EF4-FFF2-40B4-BE49-F238E27FC236}">
                <a16:creationId xmlns:a16="http://schemas.microsoft.com/office/drawing/2014/main" id="{CD1D1D47-E7B0-4D40-9655-F844B365B9BB}"/>
              </a:ext>
            </a:extLst>
          </p:cNvPr>
          <p:cNvPicPr>
            <a:picLocks noChangeAspect="1"/>
          </p:cNvPicPr>
          <p:nvPr/>
        </p:nvPicPr>
        <p:blipFill>
          <a:blip r:embed="rId4"/>
          <a:stretch>
            <a:fillRect/>
          </a:stretch>
        </p:blipFill>
        <p:spPr>
          <a:xfrm>
            <a:off x="6551828" y="1140707"/>
            <a:ext cx="5209004" cy="2626687"/>
          </a:xfrm>
          <a:prstGeom prst="rect">
            <a:avLst/>
          </a:prstGeom>
          <a:ln>
            <a:noFill/>
          </a:ln>
        </p:spPr>
      </p:pic>
      <p:sp>
        <p:nvSpPr>
          <p:cNvPr id="9" name="TextBox 8">
            <a:extLst>
              <a:ext uri="{FF2B5EF4-FFF2-40B4-BE49-F238E27FC236}">
                <a16:creationId xmlns:a16="http://schemas.microsoft.com/office/drawing/2014/main" id="{42180411-2743-409B-9911-96D16278CB6C}"/>
              </a:ext>
            </a:extLst>
          </p:cNvPr>
          <p:cNvSpPr txBox="1"/>
          <p:nvPr/>
        </p:nvSpPr>
        <p:spPr>
          <a:xfrm>
            <a:off x="6611000" y="4512713"/>
            <a:ext cx="5553879" cy="523220"/>
          </a:xfrm>
          <a:prstGeom prst="rect">
            <a:avLst/>
          </a:prstGeom>
          <a:noFill/>
        </p:spPr>
        <p:txBody>
          <a:bodyPr wrap="square" rtlCol="0">
            <a:spAutoFit/>
          </a:bodyPr>
          <a:lstStyle>
            <a:defPPr>
              <a:defRPr lang="en-US"/>
            </a:defPPr>
            <a:lvl1pPr>
              <a:defRPr sz="1400" b="1">
                <a:solidFill>
                  <a:srgbClr val="4472C4"/>
                </a:solidFill>
                <a:latin typeface="Arial" panose="020B0604020202020204" pitchFamily="34" charset="0"/>
                <a:cs typeface="Arial" panose="020B0604020202020204" pitchFamily="34" charset="0"/>
              </a:defRPr>
            </a:lvl1pPr>
          </a:lstStyle>
          <a:p>
            <a:r>
              <a:rPr lang="en-GB"/>
              <a:t>Estimated number of people sleeping rough on a single night in autumn 2021, by local authority</a:t>
            </a:r>
          </a:p>
        </p:txBody>
      </p:sp>
      <p:pic>
        <p:nvPicPr>
          <p:cNvPr id="5" name="Picture 4">
            <a:extLst>
              <a:ext uri="{FF2B5EF4-FFF2-40B4-BE49-F238E27FC236}">
                <a16:creationId xmlns:a16="http://schemas.microsoft.com/office/drawing/2014/main" id="{F0382220-A7B3-4946-9EDC-A2FC0F9FEE52}"/>
              </a:ext>
            </a:extLst>
          </p:cNvPr>
          <p:cNvPicPr>
            <a:picLocks noChangeAspect="1"/>
          </p:cNvPicPr>
          <p:nvPr/>
        </p:nvPicPr>
        <p:blipFill>
          <a:blip r:embed="rId5"/>
          <a:stretch>
            <a:fillRect/>
          </a:stretch>
        </p:blipFill>
        <p:spPr>
          <a:xfrm>
            <a:off x="6657247" y="5134921"/>
            <a:ext cx="2000250" cy="1352550"/>
          </a:xfrm>
          <a:prstGeom prst="rect">
            <a:avLst/>
          </a:prstGeom>
        </p:spPr>
      </p:pic>
      <p:sp>
        <p:nvSpPr>
          <p:cNvPr id="14" name="TextBox 13">
            <a:extLst>
              <a:ext uri="{FF2B5EF4-FFF2-40B4-BE49-F238E27FC236}">
                <a16:creationId xmlns:a16="http://schemas.microsoft.com/office/drawing/2014/main" id="{4A5B9B11-0833-4D4E-AEFB-A431F1C4D8B5}"/>
              </a:ext>
            </a:extLst>
          </p:cNvPr>
          <p:cNvSpPr txBox="1"/>
          <p:nvPr/>
        </p:nvSpPr>
        <p:spPr>
          <a:xfrm>
            <a:off x="8925444" y="5301794"/>
            <a:ext cx="2971489" cy="830997"/>
          </a:xfrm>
          <a:prstGeom prst="rect">
            <a:avLst/>
          </a:prstGeom>
          <a:noFill/>
        </p:spPr>
        <p:txBody>
          <a:bodyPr wrap="square" rtlCol="0">
            <a:spAutoFit/>
          </a:bodyPr>
          <a:lstStyle/>
          <a:p>
            <a:r>
              <a:rPr lang="en-GB" sz="1200">
                <a:solidFill>
                  <a:srgbClr val="4472C4"/>
                </a:solidFill>
              </a:rPr>
              <a:t>Peterborough (36) had the highest estimated number of people sleeping rough on a single night in autumn 2021, followed by Cambridge (14).</a:t>
            </a:r>
          </a:p>
        </p:txBody>
      </p:sp>
    </p:spTree>
    <p:extLst>
      <p:ext uri="{BB962C8B-B14F-4D97-AF65-F5344CB8AC3E}">
        <p14:creationId xmlns:p14="http://schemas.microsoft.com/office/powerpoint/2010/main" val="276634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10964412" cy="5361885"/>
          </a:xfrm>
        </p:spPr>
        <p:txBody>
          <a:bodyPr/>
          <a:lstStyle/>
          <a:p>
            <a:pPr marL="0" indent="0">
              <a:buNone/>
            </a:pPr>
            <a:r>
              <a:rPr lang="en-GB" b="1" dirty="0">
                <a:cs typeface="Arial" panose="020B0604020202020204" pitchFamily="34" charset="0"/>
              </a:rPr>
              <a:t>H</a:t>
            </a:r>
            <a:r>
              <a:rPr lang="en-GB" sz="1600" b="1" dirty="0">
                <a:solidFill>
                  <a:schemeClr val="accent1">
                    <a:lumMod val="75000"/>
                  </a:schemeClr>
                </a:solidFill>
                <a:cs typeface="Arial" panose="020B0604020202020204" pitchFamily="34" charset="0"/>
              </a:rPr>
              <a:t>ouseholds owed a homelessness duty by support needs of household, 2021 - 22</a:t>
            </a:r>
          </a:p>
        </p:txBody>
      </p:sp>
      <p:sp>
        <p:nvSpPr>
          <p:cNvPr id="12" name="Title 1">
            <a:extLst>
              <a:ext uri="{FF2B5EF4-FFF2-40B4-BE49-F238E27FC236}">
                <a16:creationId xmlns:a16="http://schemas.microsoft.com/office/drawing/2014/main" id="{4DBD185E-78F0-4540-B6BD-A712DCBA1BE1}"/>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9" name="Picture 8">
            <a:extLst>
              <a:ext uri="{FF2B5EF4-FFF2-40B4-BE49-F238E27FC236}">
                <a16:creationId xmlns:a16="http://schemas.microsoft.com/office/drawing/2014/main" id="{5625B00A-8092-4741-B690-90D37D3E7013}"/>
              </a:ext>
            </a:extLst>
          </p:cNvPr>
          <p:cNvPicPr>
            <a:picLocks noChangeAspect="1"/>
          </p:cNvPicPr>
          <p:nvPr/>
        </p:nvPicPr>
        <p:blipFill>
          <a:blip r:embed="rId3"/>
          <a:stretch>
            <a:fillRect/>
          </a:stretch>
        </p:blipFill>
        <p:spPr>
          <a:xfrm>
            <a:off x="328612" y="767107"/>
            <a:ext cx="11077575" cy="4210050"/>
          </a:xfrm>
          <a:prstGeom prst="rect">
            <a:avLst/>
          </a:prstGeom>
        </p:spPr>
      </p:pic>
      <p:sp>
        <p:nvSpPr>
          <p:cNvPr id="11" name="TextBox 10">
            <a:extLst>
              <a:ext uri="{FF2B5EF4-FFF2-40B4-BE49-F238E27FC236}">
                <a16:creationId xmlns:a16="http://schemas.microsoft.com/office/drawing/2014/main" id="{BDFD2586-2E6A-42F2-980A-E53F0F49DD84}"/>
              </a:ext>
            </a:extLst>
          </p:cNvPr>
          <p:cNvSpPr txBox="1"/>
          <p:nvPr/>
        </p:nvSpPr>
        <p:spPr>
          <a:xfrm>
            <a:off x="250031" y="5139696"/>
            <a:ext cx="11691938"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The proportion of households owed a homelessness duty that had a history of mental health problems is higher than the national average in all Cambridgeshire districts, whereas it is lower in Peterborough. </a:t>
            </a:r>
          </a:p>
          <a:p>
            <a:pPr marL="171450" indent="-171450">
              <a:buFont typeface="Arial" panose="020B0604020202020204" pitchFamily="34" charset="0"/>
              <a:buChar char="•"/>
            </a:pPr>
            <a:r>
              <a:rPr lang="en-GB" sz="1200" dirty="0">
                <a:solidFill>
                  <a:srgbClr val="4472C4"/>
                </a:solidFill>
              </a:rPr>
              <a:t>In Fenland, the proportion of households owed a homelessness duty with other support needs are substantially higher than the national rates for most of the categories.</a:t>
            </a:r>
          </a:p>
          <a:p>
            <a:pPr marL="171450" indent="-171450">
              <a:buFont typeface="Arial" panose="020B0604020202020204" pitchFamily="34" charset="0"/>
              <a:buChar char="•"/>
            </a:pPr>
            <a:r>
              <a:rPr lang="en-GB" sz="1200" dirty="0">
                <a:solidFill>
                  <a:srgbClr val="4472C4"/>
                </a:solidFill>
              </a:rPr>
              <a:t>The proportion of households owed a homelessness duty with support needs for access to education, employment, or training is substantially higher than the national rate in East Cambridgeshire.</a:t>
            </a:r>
          </a:p>
        </p:txBody>
      </p:sp>
    </p:spTree>
    <p:extLst>
      <p:ext uri="{BB962C8B-B14F-4D97-AF65-F5344CB8AC3E}">
        <p14:creationId xmlns:p14="http://schemas.microsoft.com/office/powerpoint/2010/main" val="1158891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12020552" cy="5764365"/>
          </a:xfrm>
        </p:spPr>
        <p:txBody>
          <a:bodyPr/>
          <a:lstStyle/>
          <a:p>
            <a:pPr marL="0" indent="0">
              <a:buNone/>
            </a:pPr>
            <a:r>
              <a:rPr lang="en-GB" sz="1600" b="1" dirty="0">
                <a:solidFill>
                  <a:schemeClr val="accent1">
                    <a:lumMod val="75000"/>
                  </a:schemeClr>
                </a:solidFill>
                <a:cs typeface="Arial" panose="020B0604020202020204" pitchFamily="34" charset="0"/>
              </a:rPr>
              <a:t>ICS Population: Conditions</a:t>
            </a:r>
          </a:p>
        </p:txBody>
      </p:sp>
      <p:sp>
        <p:nvSpPr>
          <p:cNvPr id="12" name="Title 1">
            <a:extLst>
              <a:ext uri="{FF2B5EF4-FFF2-40B4-BE49-F238E27FC236}">
                <a16:creationId xmlns:a16="http://schemas.microsoft.com/office/drawing/2014/main" id="{4DBD185E-78F0-4540-B6BD-A712DCBA1BE1}"/>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Health conditions, ICS Population</a:t>
            </a:r>
          </a:p>
        </p:txBody>
      </p:sp>
      <p:grpSp>
        <p:nvGrpSpPr>
          <p:cNvPr id="9" name="Group 8">
            <a:extLst>
              <a:ext uri="{FF2B5EF4-FFF2-40B4-BE49-F238E27FC236}">
                <a16:creationId xmlns:a16="http://schemas.microsoft.com/office/drawing/2014/main" id="{1FFC3EFE-2CC6-4DB0-9294-1C77E5D94608}"/>
              </a:ext>
            </a:extLst>
          </p:cNvPr>
          <p:cNvGrpSpPr/>
          <p:nvPr/>
        </p:nvGrpSpPr>
        <p:grpSpPr>
          <a:xfrm>
            <a:off x="689776" y="934665"/>
            <a:ext cx="10467978" cy="3352800"/>
            <a:chOff x="808694" y="1905000"/>
            <a:chExt cx="10467978" cy="3352800"/>
          </a:xfrm>
        </p:grpSpPr>
        <p:pic>
          <p:nvPicPr>
            <p:cNvPr id="10" name="Picture 9" descr="Table&#10;&#10;Description automatically generated">
              <a:extLst>
                <a:ext uri="{FF2B5EF4-FFF2-40B4-BE49-F238E27FC236}">
                  <a16:creationId xmlns:a16="http://schemas.microsoft.com/office/drawing/2014/main" id="{8BFAE47D-8B5F-43ED-BEB5-3249A8CFB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413532" y="1300162"/>
              <a:ext cx="3352800" cy="4562475"/>
            </a:xfrm>
            <a:prstGeom prst="rect">
              <a:avLst/>
            </a:prstGeom>
          </p:spPr>
        </p:pic>
        <p:pic>
          <p:nvPicPr>
            <p:cNvPr id="13" name="Picture 12" descr="Table&#10;&#10;Description automatically generated">
              <a:extLst>
                <a:ext uri="{FF2B5EF4-FFF2-40B4-BE49-F238E27FC236}">
                  <a16:creationId xmlns:a16="http://schemas.microsoft.com/office/drawing/2014/main" id="{A7B37DB3-05CD-4618-8FEE-464C2E353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995058" y="1290637"/>
              <a:ext cx="3343275" cy="4591050"/>
            </a:xfrm>
            <a:prstGeom prst="rect">
              <a:avLst/>
            </a:prstGeom>
          </p:spPr>
        </p:pic>
        <p:pic>
          <p:nvPicPr>
            <p:cNvPr id="14" name="Picture 13" descr="Table&#10;&#10;Description automatically generated">
              <a:extLst>
                <a:ext uri="{FF2B5EF4-FFF2-40B4-BE49-F238E27FC236}">
                  <a16:creationId xmlns:a16="http://schemas.microsoft.com/office/drawing/2014/main" id="{AD54D54E-6F13-48F3-A767-C3148AC05C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966859" y="2947988"/>
              <a:ext cx="3343275" cy="1276350"/>
            </a:xfrm>
            <a:prstGeom prst="rect">
              <a:avLst/>
            </a:prstGeom>
          </p:spPr>
        </p:pic>
      </p:grpSp>
      <p:sp>
        <p:nvSpPr>
          <p:cNvPr id="15" name="Rectangle: Rounded Corners 14">
            <a:extLst>
              <a:ext uri="{FF2B5EF4-FFF2-40B4-BE49-F238E27FC236}">
                <a16:creationId xmlns:a16="http://schemas.microsoft.com/office/drawing/2014/main" id="{F6F1ABCB-0372-4C2A-8524-9AC534FAA350}"/>
              </a:ext>
            </a:extLst>
          </p:cNvPr>
          <p:cNvSpPr/>
          <p:nvPr/>
        </p:nvSpPr>
        <p:spPr>
          <a:xfrm>
            <a:off x="8278427" y="1885950"/>
            <a:ext cx="314325" cy="2667000"/>
          </a:xfrm>
          <a:prstGeom prst="roundRect">
            <a:avLst/>
          </a:prstGeom>
          <a:solidFill>
            <a:schemeClr val="accent4">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9D77321C-B3D6-417D-A260-49CA2BC7B351}"/>
              </a:ext>
            </a:extLst>
          </p:cNvPr>
          <p:cNvSpPr/>
          <p:nvPr/>
        </p:nvSpPr>
        <p:spPr>
          <a:xfrm>
            <a:off x="1362075" y="1371600"/>
            <a:ext cx="314325" cy="3181350"/>
          </a:xfrm>
          <a:prstGeom prst="roundRect">
            <a:avLst/>
          </a:prstGeom>
          <a:solidFill>
            <a:schemeClr val="accent4">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32E16DA3-B4A9-48F2-AC55-43C5E1924B02}"/>
              </a:ext>
            </a:extLst>
          </p:cNvPr>
          <p:cNvSpPr/>
          <p:nvPr/>
        </p:nvSpPr>
        <p:spPr>
          <a:xfrm>
            <a:off x="7274326" y="1885950"/>
            <a:ext cx="314325" cy="2667000"/>
          </a:xfrm>
          <a:prstGeom prst="roundRect">
            <a:avLst/>
          </a:prstGeom>
          <a:solidFill>
            <a:schemeClr val="accent4">
              <a:lumMod val="60000"/>
              <a:lumOff val="40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F59854B-ADFD-4EF3-1498-2C74EE4B7BAA}"/>
              </a:ext>
            </a:extLst>
          </p:cNvPr>
          <p:cNvSpPr txBox="1"/>
          <p:nvPr/>
        </p:nvSpPr>
        <p:spPr>
          <a:xfrm>
            <a:off x="250031" y="4978568"/>
            <a:ext cx="11691938"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rgbClr val="4472C4"/>
                </a:solidFill>
              </a:rPr>
              <a:t>Hypertension is the most common disease in the Cambridgeshire and Peterborough ICS population.</a:t>
            </a:r>
          </a:p>
          <a:p>
            <a:pPr marL="171450" indent="-171450">
              <a:buFont typeface="Arial" panose="020B0604020202020204" pitchFamily="34" charset="0"/>
              <a:buChar char="•"/>
            </a:pPr>
            <a:r>
              <a:rPr lang="en-GB" sz="1200" dirty="0">
                <a:solidFill>
                  <a:srgbClr val="4472C4"/>
                </a:solidFill>
              </a:rPr>
              <a:t>Depression is one of the top five health problems, with a higher prevalence (52,182 people) in the Cambridgeshire and Peterborough ICS population.</a:t>
            </a:r>
          </a:p>
          <a:p>
            <a:pPr marL="171450" indent="-171450">
              <a:buFont typeface="Arial" panose="020B0604020202020204" pitchFamily="34" charset="0"/>
              <a:buChar char="•"/>
            </a:pPr>
            <a:r>
              <a:rPr lang="en-GB" sz="1200" dirty="0">
                <a:solidFill>
                  <a:srgbClr val="4472C4"/>
                </a:solidFill>
              </a:rPr>
              <a:t>3,797 people have been identified with learning disabilities, and 2,791 with autism.</a:t>
            </a:r>
          </a:p>
        </p:txBody>
      </p:sp>
    </p:spTree>
    <p:extLst>
      <p:ext uri="{BB962C8B-B14F-4D97-AF65-F5344CB8AC3E}">
        <p14:creationId xmlns:p14="http://schemas.microsoft.com/office/powerpoint/2010/main" val="64955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 y="400740"/>
            <a:ext cx="5829301" cy="5361885"/>
          </a:xfrm>
        </p:spPr>
        <p:txBody>
          <a:bodyPr/>
          <a:lstStyle/>
          <a:p>
            <a:pPr marL="0" indent="0">
              <a:buNone/>
            </a:pPr>
            <a:r>
              <a:rPr lang="en-GB" sz="1600" b="1" dirty="0">
                <a:solidFill>
                  <a:schemeClr val="accent1">
                    <a:lumMod val="75000"/>
                  </a:schemeClr>
                </a:solidFill>
                <a:cs typeface="Arial" panose="020B0604020202020204" pitchFamily="34" charset="0"/>
              </a:rPr>
              <a:t>Prevalence of learning disabilities (all ages), QOF</a:t>
            </a:r>
          </a:p>
        </p:txBody>
      </p:sp>
      <p:sp>
        <p:nvSpPr>
          <p:cNvPr id="12" name="Title 1">
            <a:extLst>
              <a:ext uri="{FF2B5EF4-FFF2-40B4-BE49-F238E27FC236}">
                <a16:creationId xmlns:a16="http://schemas.microsoft.com/office/drawing/2014/main" id="{4DBD185E-78F0-4540-B6BD-A712DCBA1BE1}"/>
              </a:ext>
            </a:extLst>
          </p:cNvPr>
          <p:cNvSpPr txBox="1">
            <a:spLocks/>
          </p:cNvSpPr>
          <p:nvPr/>
        </p:nvSpPr>
        <p:spPr>
          <a:xfrm>
            <a:off x="9525" y="19050"/>
            <a:ext cx="9315450"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pic>
        <p:nvPicPr>
          <p:cNvPr id="3" name="Picture 2">
            <a:extLst>
              <a:ext uri="{FF2B5EF4-FFF2-40B4-BE49-F238E27FC236}">
                <a16:creationId xmlns:a16="http://schemas.microsoft.com/office/drawing/2014/main" id="{6E141B96-FE2D-4E82-B545-62F6473822DF}"/>
              </a:ext>
            </a:extLst>
          </p:cNvPr>
          <p:cNvPicPr>
            <a:picLocks noChangeAspect="1"/>
          </p:cNvPicPr>
          <p:nvPr/>
        </p:nvPicPr>
        <p:blipFill>
          <a:blip r:embed="rId3"/>
          <a:stretch>
            <a:fillRect/>
          </a:stretch>
        </p:blipFill>
        <p:spPr>
          <a:xfrm>
            <a:off x="115014" y="771765"/>
            <a:ext cx="5714286" cy="3847619"/>
          </a:xfrm>
          <a:prstGeom prst="rect">
            <a:avLst/>
          </a:prstGeom>
        </p:spPr>
      </p:pic>
      <p:sp>
        <p:nvSpPr>
          <p:cNvPr id="7" name="TextBox 6">
            <a:extLst>
              <a:ext uri="{FF2B5EF4-FFF2-40B4-BE49-F238E27FC236}">
                <a16:creationId xmlns:a16="http://schemas.microsoft.com/office/drawing/2014/main" id="{357E4BF3-1091-440A-B1A2-0905AA32EBDA}"/>
              </a:ext>
            </a:extLst>
          </p:cNvPr>
          <p:cNvSpPr txBox="1"/>
          <p:nvPr/>
        </p:nvSpPr>
        <p:spPr>
          <a:xfrm>
            <a:off x="292495" y="4996547"/>
            <a:ext cx="4860530" cy="1200329"/>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An overall increase is seen in the prevalence of learning disabilities since 2016/17 in all areas, except Cambridge.</a:t>
            </a:r>
          </a:p>
          <a:p>
            <a:pPr marL="171450" indent="-171450">
              <a:buFont typeface="Arial" panose="020B0604020202020204" pitchFamily="34" charset="0"/>
              <a:buChar char="•"/>
            </a:pPr>
            <a:r>
              <a:rPr lang="en-GB" sz="1200" dirty="0">
                <a:solidFill>
                  <a:schemeClr val="accent1">
                    <a:lumMod val="75000"/>
                  </a:schemeClr>
                </a:solidFill>
              </a:rPr>
              <a:t>From 2018/19 to 2021/22, the prevalence of learning disabilities in </a:t>
            </a:r>
            <a:r>
              <a:rPr lang="en-GB" sz="1200" dirty="0">
                <a:solidFill>
                  <a:srgbClr val="FF0000"/>
                </a:solidFill>
              </a:rPr>
              <a:t>Fenland is significantly higher than the national rate</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Prevalence in </a:t>
            </a:r>
            <a:r>
              <a:rPr lang="en-GB" sz="1200" dirty="0">
                <a:solidFill>
                  <a:srgbClr val="FF0000"/>
                </a:solidFill>
              </a:rPr>
              <a:t>Huntingdonshire</a:t>
            </a:r>
            <a:r>
              <a:rPr lang="en-GB" sz="1200" dirty="0">
                <a:solidFill>
                  <a:schemeClr val="accent1">
                    <a:lumMod val="75000"/>
                  </a:schemeClr>
                </a:solidFill>
              </a:rPr>
              <a:t> is </a:t>
            </a:r>
            <a:r>
              <a:rPr lang="en-GB" sz="1200" dirty="0">
                <a:solidFill>
                  <a:srgbClr val="FF0000"/>
                </a:solidFill>
              </a:rPr>
              <a:t>significantly higher</a:t>
            </a:r>
            <a:r>
              <a:rPr lang="en-GB" sz="1200" dirty="0">
                <a:solidFill>
                  <a:schemeClr val="accent1">
                    <a:lumMod val="75000"/>
                  </a:schemeClr>
                </a:solidFill>
              </a:rPr>
              <a:t> than the national rate in the latest year.</a:t>
            </a:r>
            <a:endParaRPr lang="en-GB" sz="1200" dirty="0">
              <a:solidFill>
                <a:srgbClr val="00B050"/>
              </a:solidFill>
            </a:endParaRPr>
          </a:p>
        </p:txBody>
      </p:sp>
      <p:sp>
        <p:nvSpPr>
          <p:cNvPr id="6" name="Content Placeholder 3">
            <a:extLst>
              <a:ext uri="{FF2B5EF4-FFF2-40B4-BE49-F238E27FC236}">
                <a16:creationId xmlns:a16="http://schemas.microsoft.com/office/drawing/2014/main" id="{1F28CBC7-B986-44F8-5896-D5C32E6EA8B6}"/>
              </a:ext>
            </a:extLst>
          </p:cNvPr>
          <p:cNvSpPr txBox="1">
            <a:spLocks/>
          </p:cNvSpPr>
          <p:nvPr/>
        </p:nvSpPr>
        <p:spPr>
          <a:xfrm>
            <a:off x="6247685" y="400740"/>
            <a:ext cx="5829301" cy="53618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cs typeface="Arial" panose="020B0604020202020204" pitchFamily="34" charset="0"/>
              </a:rPr>
              <a:t>Prevalence of depression (18+ years), QOF</a:t>
            </a:r>
          </a:p>
        </p:txBody>
      </p:sp>
      <p:pic>
        <p:nvPicPr>
          <p:cNvPr id="13" name="Picture 12">
            <a:extLst>
              <a:ext uri="{FF2B5EF4-FFF2-40B4-BE49-F238E27FC236}">
                <a16:creationId xmlns:a16="http://schemas.microsoft.com/office/drawing/2014/main" id="{A8193098-1F01-AE62-3E10-31754C2B3983}"/>
              </a:ext>
            </a:extLst>
          </p:cNvPr>
          <p:cNvPicPr>
            <a:picLocks noChangeAspect="1"/>
          </p:cNvPicPr>
          <p:nvPr/>
        </p:nvPicPr>
        <p:blipFill>
          <a:blip r:embed="rId4"/>
          <a:stretch>
            <a:fillRect/>
          </a:stretch>
        </p:blipFill>
        <p:spPr>
          <a:xfrm>
            <a:off x="6096000" y="838434"/>
            <a:ext cx="5714286" cy="3809524"/>
          </a:xfrm>
          <a:prstGeom prst="rect">
            <a:avLst/>
          </a:prstGeom>
        </p:spPr>
      </p:pic>
      <p:sp>
        <p:nvSpPr>
          <p:cNvPr id="14" name="TextBox 13">
            <a:extLst>
              <a:ext uri="{FF2B5EF4-FFF2-40B4-BE49-F238E27FC236}">
                <a16:creationId xmlns:a16="http://schemas.microsoft.com/office/drawing/2014/main" id="{50A04FA8-DCB6-56B3-3C7F-4E3A31BA9B1E}"/>
              </a:ext>
            </a:extLst>
          </p:cNvPr>
          <p:cNvSpPr txBox="1"/>
          <p:nvPr/>
        </p:nvSpPr>
        <p:spPr>
          <a:xfrm>
            <a:off x="6362702" y="5053715"/>
            <a:ext cx="4860530"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An overall increase is seen in the prevalence of depression since 2016/17 in all areas across Cambridgeshire and Peterborough.</a:t>
            </a:r>
          </a:p>
          <a:p>
            <a:pPr marL="171450" indent="-171450">
              <a:buFont typeface="Arial" panose="020B0604020202020204" pitchFamily="34" charset="0"/>
              <a:buChar char="•"/>
            </a:pPr>
            <a:r>
              <a:rPr lang="en-GB" sz="1200" dirty="0">
                <a:solidFill>
                  <a:schemeClr val="accent1">
                    <a:lumMod val="75000"/>
                  </a:schemeClr>
                </a:solidFill>
              </a:rPr>
              <a:t>The prevalence of depression in </a:t>
            </a:r>
            <a:r>
              <a:rPr lang="en-GB" sz="1200" dirty="0">
                <a:solidFill>
                  <a:srgbClr val="FF0000"/>
                </a:solidFill>
              </a:rPr>
              <a:t>Fenland is significantly higher than the national rate</a:t>
            </a:r>
            <a:r>
              <a:rPr lang="en-GB" sz="1200" dirty="0">
                <a:solidFill>
                  <a:schemeClr val="accent1">
                    <a:lumMod val="75000"/>
                  </a:schemeClr>
                </a:solidFill>
              </a:rPr>
              <a:t> since 2016/17.</a:t>
            </a:r>
          </a:p>
        </p:txBody>
      </p:sp>
    </p:spTree>
    <p:extLst>
      <p:ext uri="{BB962C8B-B14F-4D97-AF65-F5344CB8AC3E}">
        <p14:creationId xmlns:p14="http://schemas.microsoft.com/office/powerpoint/2010/main" val="579085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b="1" dirty="0"/>
              <a:t>Alcohol and </a:t>
            </a:r>
            <a:r>
              <a:rPr lang="en-US" dirty="0"/>
              <a:t>D</a:t>
            </a:r>
            <a:r>
              <a:rPr lang="en-US" b="1" dirty="0"/>
              <a:t>rug </a:t>
            </a:r>
            <a:r>
              <a:rPr lang="en-US" dirty="0"/>
              <a:t>U</a:t>
            </a:r>
            <a:r>
              <a:rPr lang="en-US" b="1" dirty="0"/>
              <a:t>se</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19F-008E-4C8F-A696-51DD22AA2EAB}"/>
              </a:ext>
            </a:extLst>
          </p:cNvPr>
          <p:cNvSpPr>
            <a:spLocks noGrp="1"/>
          </p:cNvSpPr>
          <p:nvPr>
            <p:ph type="title"/>
          </p:nvPr>
        </p:nvSpPr>
        <p:spPr>
          <a:xfrm>
            <a:off x="60960" y="561108"/>
            <a:ext cx="12070080" cy="440575"/>
          </a:xfrm>
        </p:spPr>
        <p:txBody>
          <a:bodyPr>
            <a:normAutofit fontScale="90000"/>
          </a:bodyPr>
          <a:lstStyle/>
          <a:p>
            <a:pPr marL="0" lvl="0" indent="0">
              <a:buNone/>
            </a:pPr>
            <a:r>
              <a:t>Table of Contents</a:t>
            </a:r>
          </a:p>
        </p:txBody>
      </p:sp>
      <p:sp>
        <p:nvSpPr>
          <p:cNvPr id="3" name="Content Placeholder 2">
            <a:extLst>
              <a:ext uri="{FF2B5EF4-FFF2-40B4-BE49-F238E27FC236}">
                <a16:creationId xmlns:a16="http://schemas.microsoft.com/office/drawing/2014/main" id="{3E200D61-5C7B-46B5-93AD-DA89C584FC54}"/>
              </a:ext>
            </a:extLst>
          </p:cNvPr>
          <p:cNvSpPr>
            <a:spLocks noGrp="1"/>
          </p:cNvSpPr>
          <p:nvPr>
            <p:ph idx="1"/>
          </p:nvPr>
        </p:nvSpPr>
        <p:spPr/>
        <p:txBody>
          <a:bodyPr/>
          <a:lstStyle/>
          <a:p>
            <a:pPr lvl="1">
              <a:lnSpc>
                <a:spcPct val="200000"/>
              </a:lnSpc>
            </a:pPr>
            <a:r>
              <a:rPr lang="en-GB" dirty="0">
                <a:hlinkClick r:id="rId2" action="ppaction://hlinksldjump"/>
              </a:rPr>
              <a:t>Vulnerable groups</a:t>
            </a:r>
            <a:endParaRPr lang="en-GB" dirty="0">
              <a:hlinkClick r:id="rId2" action="ppaction://hlinksldjump">
                <a:extLst>
                  <a:ext uri="{A12FA001-AC4F-418D-AE19-62706E023703}">
                    <ahyp:hlinkClr xmlns:ahyp="http://schemas.microsoft.com/office/drawing/2018/hyperlinkcolor" val="tx"/>
                  </a:ext>
                </a:extLst>
              </a:hlinkClick>
            </a:endParaRPr>
          </a:p>
          <a:p>
            <a:pPr lvl="1">
              <a:lnSpc>
                <a:spcPct val="200000"/>
              </a:lnSpc>
            </a:pPr>
            <a:r>
              <a:rPr lang="en-GB" dirty="0">
                <a:hlinkClick r:id="rId3" action="ppaction://hlinksldjump"/>
              </a:rPr>
              <a:t>Alcohol and drug use</a:t>
            </a:r>
            <a:endParaRPr lang="en-GB" dirty="0"/>
          </a:p>
          <a:p>
            <a:pPr lvl="1">
              <a:lnSpc>
                <a:spcPct val="200000"/>
              </a:lnSpc>
            </a:pPr>
            <a:r>
              <a:rPr lang="en-GB" dirty="0">
                <a:hlinkClick r:id="rId4" action="ppaction://hlinksldjump"/>
              </a:rPr>
              <a:t>Smoking and health behaviours</a:t>
            </a:r>
            <a:endParaRPr lang="en-GB" dirty="0"/>
          </a:p>
          <a:p>
            <a:pPr lvl="1">
              <a:lnSpc>
                <a:spcPct val="200000"/>
              </a:lnSpc>
            </a:pPr>
            <a:r>
              <a:rPr lang="en-GB" dirty="0">
                <a:hlinkClick r:id="rId5" action="ppaction://hlinksldjump"/>
              </a:rPr>
              <a:t>Premature mortality in adults with severe mental illness</a:t>
            </a:r>
            <a:endParaRPr dirty="0">
              <a:hlinkClick r:id="rId3" action="ppaction://hlinksldjump">
                <a:extLst>
                  <a:ext uri="{A12FA001-AC4F-418D-AE19-62706E023703}">
                    <ahyp:hlinkClr xmlns:ahyp="http://schemas.microsoft.com/office/drawing/2018/hyperlinkcolor" val="tx"/>
                  </a:ext>
                </a:extLst>
              </a:hlinkClic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4348" y="390568"/>
            <a:ext cx="5916709" cy="5440382"/>
          </a:xfrm>
        </p:spPr>
        <p:txBody>
          <a:bodyPr/>
          <a:lstStyle/>
          <a:p>
            <a:pPr marL="0" lvl="0" indent="0">
              <a:spcBef>
                <a:spcPts val="3000"/>
              </a:spcBef>
              <a:buNone/>
            </a:pPr>
            <a:r>
              <a:rPr b="1" dirty="0"/>
              <a:t>Admission episodes for alcohol-specific conditions - All ages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99263" y="390568"/>
            <a:ext cx="5916709" cy="5439872"/>
          </a:xfrm>
        </p:spPr>
        <p:txBody>
          <a:bodyPr/>
          <a:lstStyle/>
          <a:p>
            <a:pPr marL="0" lvl="0" indent="0">
              <a:spcBef>
                <a:spcPts val="3000"/>
              </a:spcBef>
              <a:buNone/>
            </a:pPr>
            <a:r>
              <a:rPr b="1" dirty="0"/>
              <a:t>Admission episodes for alcohol-specific conditions - Under 18s</a:t>
            </a:r>
          </a:p>
        </p:txBody>
      </p:sp>
      <p:sp>
        <p:nvSpPr>
          <p:cNvPr id="7" name="TextBox 6">
            <a:extLst>
              <a:ext uri="{FF2B5EF4-FFF2-40B4-BE49-F238E27FC236}">
                <a16:creationId xmlns:a16="http://schemas.microsoft.com/office/drawing/2014/main" id="{92968002-28F5-4304-A3B3-3042E785EDB0}"/>
              </a:ext>
            </a:extLst>
          </p:cNvPr>
          <p:cNvSpPr txBox="1"/>
          <p:nvPr/>
        </p:nvSpPr>
        <p:spPr>
          <a:xfrm>
            <a:off x="1480" y="8741"/>
            <a:ext cx="1042090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Hospital admissions for alcohol-specific conditions</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1FF0D35-A5B4-4244-BDF3-4A2490911A09}"/>
              </a:ext>
            </a:extLst>
          </p:cNvPr>
          <p:cNvSpPr txBox="1"/>
          <p:nvPr/>
        </p:nvSpPr>
        <p:spPr>
          <a:xfrm>
            <a:off x="18320" y="5477341"/>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in </a:t>
            </a:r>
            <a:r>
              <a:rPr lang="en-GB" sz="1200" dirty="0">
                <a:solidFill>
                  <a:srgbClr val="FF0000"/>
                </a:solidFill>
              </a:rPr>
              <a:t>Cambridge</a:t>
            </a:r>
            <a:r>
              <a:rPr lang="en-GB" sz="1200" dirty="0">
                <a:solidFill>
                  <a:schemeClr val="accent1">
                    <a:lumMod val="75000"/>
                  </a:schemeClr>
                </a:solidFill>
              </a:rPr>
              <a:t> where the primary diagnosis or any of the secondary diagnoses are an alcohol-specific (wholly attributable) condition have been </a:t>
            </a:r>
            <a:r>
              <a:rPr lang="en-GB" sz="1200" dirty="0">
                <a:solidFill>
                  <a:srgbClr val="FF0000"/>
                </a:solidFill>
              </a:rPr>
              <a:t>significantly higher than the England rates since 2013/14</a:t>
            </a:r>
            <a:r>
              <a:rPr lang="en-GB" sz="1200" dirty="0">
                <a:solidFill>
                  <a:schemeClr val="accent1">
                    <a:lumMod val="75000"/>
                  </a:schemeClr>
                </a:solidFill>
              </a:rPr>
              <a:t>; the rates in all other areas in Cambridgeshire and Peterborough have been significantly lower than the national rates in recent years.</a:t>
            </a:r>
          </a:p>
        </p:txBody>
      </p:sp>
      <p:sp>
        <p:nvSpPr>
          <p:cNvPr id="9" name="TextBox 8">
            <a:extLst>
              <a:ext uri="{FF2B5EF4-FFF2-40B4-BE49-F238E27FC236}">
                <a16:creationId xmlns:a16="http://schemas.microsoft.com/office/drawing/2014/main" id="{3745C1F0-95B2-4811-80CB-EE0D963A66F1}"/>
              </a:ext>
            </a:extLst>
          </p:cNvPr>
          <p:cNvSpPr txBox="1"/>
          <p:nvPr/>
        </p:nvSpPr>
        <p:spPr>
          <a:xfrm>
            <a:off x="6217584" y="5451769"/>
            <a:ext cx="5880068"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trends in Cambridgeshire districts vary, but the rates have remained </a:t>
            </a:r>
            <a:r>
              <a:rPr lang="en-GB" sz="1200" dirty="0">
                <a:solidFill>
                  <a:srgbClr val="FFC000"/>
                </a:solidFill>
              </a:rPr>
              <a:t>statistically similar</a:t>
            </a:r>
            <a:r>
              <a:rPr lang="en-GB" sz="1200" dirty="0">
                <a:solidFill>
                  <a:schemeClr val="accent1">
                    <a:lumMod val="75000"/>
                  </a:schemeClr>
                </a:solidFill>
              </a:rPr>
              <a:t> to the national rates in recent years.</a:t>
            </a:r>
          </a:p>
          <a:p>
            <a:pPr marL="171450" indent="-171450">
              <a:buFont typeface="Arial" panose="020B0604020202020204" pitchFamily="34" charset="0"/>
              <a:buChar char="•"/>
            </a:pPr>
            <a:r>
              <a:rPr lang="en-GB" sz="1200" dirty="0">
                <a:solidFill>
                  <a:schemeClr val="accent1">
                    <a:lumMod val="75000"/>
                  </a:schemeClr>
                </a:solidFill>
              </a:rPr>
              <a:t>During the period 2018/19 – 20/21, the rate of hospital admissions for alcohol-specific conditions in under-18s showed a slight increase in Peterborough over the previous year but remained significantly lower than the national rate.</a:t>
            </a:r>
          </a:p>
        </p:txBody>
      </p:sp>
      <p:pic>
        <p:nvPicPr>
          <p:cNvPr id="10" name="Picture 9" descr="MHNA_Chapter_2_v2.2_files/figure-pptx/Alcohol%20admissions-1.png">
            <a:extLst>
              <a:ext uri="{FF2B5EF4-FFF2-40B4-BE49-F238E27FC236}">
                <a16:creationId xmlns:a16="http://schemas.microsoft.com/office/drawing/2014/main" id="{64473437-6E26-43A7-9E40-597E9D514CC5}"/>
              </a:ext>
            </a:extLst>
          </p:cNvPr>
          <p:cNvPicPr>
            <a:picLocks noGrp="1" noChangeAspect="1"/>
          </p:cNvPicPr>
          <p:nvPr/>
        </p:nvPicPr>
        <p:blipFill rotWithShape="1">
          <a:blip r:embed="rId3"/>
          <a:srcRect t="2815"/>
          <a:stretch/>
        </p:blipFill>
        <p:spPr bwMode="auto">
          <a:xfrm>
            <a:off x="87236" y="872827"/>
            <a:ext cx="5905500" cy="3591653"/>
          </a:xfrm>
          <a:prstGeom prst="rect">
            <a:avLst/>
          </a:prstGeom>
          <a:noFill/>
          <a:ln w="9525">
            <a:noFill/>
            <a:headEnd/>
            <a:tailEnd/>
          </a:ln>
        </p:spPr>
      </p:pic>
      <p:pic>
        <p:nvPicPr>
          <p:cNvPr id="11" name="Picture 1" descr="MHNA_Chapter_2_v2.2_files/figure-pptx/Alcohol%20adm%20U18-1.png">
            <a:extLst>
              <a:ext uri="{FF2B5EF4-FFF2-40B4-BE49-F238E27FC236}">
                <a16:creationId xmlns:a16="http://schemas.microsoft.com/office/drawing/2014/main" id="{F5900089-2CC7-4DC9-A50B-B4D008DA8EA7}"/>
              </a:ext>
            </a:extLst>
          </p:cNvPr>
          <p:cNvPicPr>
            <a:picLocks noGrp="1" noChangeAspect="1"/>
          </p:cNvPicPr>
          <p:nvPr/>
        </p:nvPicPr>
        <p:blipFill>
          <a:blip r:embed="rId4"/>
          <a:stretch>
            <a:fillRect/>
          </a:stretch>
        </p:blipFill>
        <p:spPr bwMode="auto">
          <a:xfrm>
            <a:off x="6217584" y="768780"/>
            <a:ext cx="5905500" cy="3695700"/>
          </a:xfrm>
          <a:prstGeom prst="rect">
            <a:avLst/>
          </a:prstGeom>
          <a:noFill/>
          <a:ln w="9525">
            <a:noFill/>
            <a:headEnd/>
            <a:tailEnd/>
          </a:ln>
        </p:spPr>
      </p:pic>
      <p:graphicFrame>
        <p:nvGraphicFramePr>
          <p:cNvPr id="2" name="Table 1">
            <a:extLst>
              <a:ext uri="{FF2B5EF4-FFF2-40B4-BE49-F238E27FC236}">
                <a16:creationId xmlns:a16="http://schemas.microsoft.com/office/drawing/2014/main" id="{48D0CFAA-8BDB-8736-E8C5-D0B068B79819}"/>
              </a:ext>
            </a:extLst>
          </p:cNvPr>
          <p:cNvGraphicFramePr>
            <a:graphicFrameLocks noGrp="1"/>
          </p:cNvGraphicFramePr>
          <p:nvPr>
            <p:extLst>
              <p:ext uri="{D42A27DB-BD31-4B8C-83A1-F6EECF244321}">
                <p14:modId xmlns:p14="http://schemas.microsoft.com/office/powerpoint/2010/main" val="2083903448"/>
              </p:ext>
            </p:extLst>
          </p:nvPr>
        </p:nvGraphicFramePr>
        <p:xfrm>
          <a:off x="6737645" y="4582960"/>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alcohol-specific conditions – under 18s, 2018/19 –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3" name="Table 2">
            <a:extLst>
              <a:ext uri="{FF2B5EF4-FFF2-40B4-BE49-F238E27FC236}">
                <a16:creationId xmlns:a16="http://schemas.microsoft.com/office/drawing/2014/main" id="{3B0DA7AF-88BF-A650-8071-A2D8846283CB}"/>
              </a:ext>
            </a:extLst>
          </p:cNvPr>
          <p:cNvGraphicFramePr>
            <a:graphicFrameLocks noGrp="1"/>
          </p:cNvGraphicFramePr>
          <p:nvPr>
            <p:extLst>
              <p:ext uri="{D42A27DB-BD31-4B8C-83A1-F6EECF244321}">
                <p14:modId xmlns:p14="http://schemas.microsoft.com/office/powerpoint/2010/main" val="387081582"/>
              </p:ext>
            </p:extLst>
          </p:nvPr>
        </p:nvGraphicFramePr>
        <p:xfrm>
          <a:off x="231176" y="4582959"/>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alcohol-specific conditions – All ages,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915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07853" y="396475"/>
            <a:ext cx="5916709" cy="5440382"/>
          </a:xfrm>
        </p:spPr>
        <p:txBody>
          <a:bodyPr/>
          <a:lstStyle/>
          <a:p>
            <a:pPr marL="0" lvl="0" indent="0">
              <a:spcBef>
                <a:spcPts val="3000"/>
              </a:spcBef>
              <a:buNone/>
            </a:pPr>
            <a:r>
              <a:rPr b="1" dirty="0"/>
              <a:t>Admission episodes for mental and behavioural disorders due to use of alcohol (Broad)</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78535" y="396985"/>
            <a:ext cx="5916709" cy="5439872"/>
          </a:xfrm>
        </p:spPr>
        <p:txBody>
          <a:bodyPr/>
          <a:lstStyle/>
          <a:p>
            <a:pPr marL="0" lvl="0" indent="0">
              <a:spcBef>
                <a:spcPts val="3000"/>
              </a:spcBef>
              <a:buNone/>
            </a:pPr>
            <a:r>
              <a:rPr b="1" dirty="0"/>
              <a:t>Admission episodes for mental and behavioural disorders due to use of alcohol (Narrow)</a:t>
            </a:r>
          </a:p>
        </p:txBody>
      </p:sp>
      <p:sp>
        <p:nvSpPr>
          <p:cNvPr id="7" name="TextBox 6">
            <a:extLst>
              <a:ext uri="{FF2B5EF4-FFF2-40B4-BE49-F238E27FC236}">
                <a16:creationId xmlns:a16="http://schemas.microsoft.com/office/drawing/2014/main" id="{91E2063F-5674-491E-8B44-C824F0952937}"/>
              </a:ext>
            </a:extLst>
          </p:cNvPr>
          <p:cNvSpPr txBox="1"/>
          <p:nvPr/>
        </p:nvSpPr>
        <p:spPr>
          <a:xfrm>
            <a:off x="1480" y="8741"/>
            <a:ext cx="10420904"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Alcohol-related hospital admissions for mental and behavioural disorders</a:t>
            </a:r>
            <a:endParaRPr lang="en-GB" b="1" baseline="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6DBB8CE-26C1-48CA-B4C2-BD79D4DFD07C}"/>
              </a:ext>
            </a:extLst>
          </p:cNvPr>
          <p:cNvSpPr txBox="1"/>
          <p:nvPr/>
        </p:nvSpPr>
        <p:spPr>
          <a:xfrm>
            <a:off x="96756" y="5458081"/>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in </a:t>
            </a:r>
            <a:r>
              <a:rPr lang="en-GB" sz="1200" dirty="0">
                <a:solidFill>
                  <a:srgbClr val="FF0000"/>
                </a:solidFill>
              </a:rPr>
              <a:t>Cambridge</a:t>
            </a:r>
            <a:r>
              <a:rPr lang="en-GB" sz="1200" dirty="0">
                <a:solidFill>
                  <a:schemeClr val="accent1">
                    <a:lumMod val="75000"/>
                  </a:schemeClr>
                </a:solidFill>
              </a:rPr>
              <a:t> where the primary diagnosis or any of the secondary diagnoses are alcohol-attributable mental and behavioural disorders have been </a:t>
            </a:r>
            <a:r>
              <a:rPr lang="en-GB" sz="1200" dirty="0">
                <a:solidFill>
                  <a:srgbClr val="FF0000"/>
                </a:solidFill>
              </a:rPr>
              <a:t>significantly higher than the England rates since 2016/17</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The rates in all other areas in Cambridgeshire and Peterborough have been significantly lower than the national rates in recent years.</a:t>
            </a:r>
          </a:p>
        </p:txBody>
      </p:sp>
      <p:sp>
        <p:nvSpPr>
          <p:cNvPr id="11" name="TextBox 10">
            <a:extLst>
              <a:ext uri="{FF2B5EF4-FFF2-40B4-BE49-F238E27FC236}">
                <a16:creationId xmlns:a16="http://schemas.microsoft.com/office/drawing/2014/main" id="{AF6094B1-65B2-4945-BA37-5E79E59358C6}"/>
              </a:ext>
            </a:extLst>
          </p:cNvPr>
          <p:cNvSpPr txBox="1"/>
          <p:nvPr/>
        </p:nvSpPr>
        <p:spPr>
          <a:xfrm>
            <a:off x="6196855" y="5436399"/>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where the primary diagnosis is alcohol-attributable mental and behavioural disorders due to alcohol use have been </a:t>
            </a:r>
            <a:r>
              <a:rPr lang="en-GB" sz="1200" dirty="0">
                <a:solidFill>
                  <a:srgbClr val="FF0000"/>
                </a:solidFill>
              </a:rPr>
              <a:t>significantly higher than the England rate in Cambridge since 2016/17</a:t>
            </a:r>
            <a:r>
              <a:rPr lang="en-GB" sz="1200" dirty="0">
                <a:solidFill>
                  <a:schemeClr val="accent1">
                    <a:lumMod val="75000"/>
                  </a:schemeClr>
                </a:solidFill>
              </a:rPr>
              <a:t> and peaked in 2019/20.</a:t>
            </a:r>
          </a:p>
          <a:p>
            <a:pPr marL="171450" indent="-171450">
              <a:buFont typeface="Arial" panose="020B0604020202020204" pitchFamily="34" charset="0"/>
              <a:buChar char="•"/>
            </a:pPr>
            <a:r>
              <a:rPr lang="en-GB" sz="1200" dirty="0">
                <a:solidFill>
                  <a:schemeClr val="accent1">
                    <a:lumMod val="75000"/>
                  </a:schemeClr>
                </a:solidFill>
              </a:rPr>
              <a:t>The rates in all other areas across Cambridgeshire and Peterborough have been significantly lower or similar to the national rates. </a:t>
            </a:r>
            <a:endParaRPr lang="en-GB" sz="1200" dirty="0">
              <a:solidFill>
                <a:schemeClr val="accent1">
                  <a:lumMod val="75000"/>
                </a:schemeClr>
              </a:solidFill>
              <a:cs typeface="Calibri"/>
            </a:endParaRPr>
          </a:p>
        </p:txBody>
      </p:sp>
      <p:pic>
        <p:nvPicPr>
          <p:cNvPr id="12" name="Picture 11" descr="MHNA_Chapter_2_v2.2_files/figure-pptx/adm%20for%20mental%20disorders%20-%20broad-1.png">
            <a:extLst>
              <a:ext uri="{FF2B5EF4-FFF2-40B4-BE49-F238E27FC236}">
                <a16:creationId xmlns:a16="http://schemas.microsoft.com/office/drawing/2014/main" id="{C51463B6-25A2-4E67-8999-17D950C44E00}"/>
              </a:ext>
            </a:extLst>
          </p:cNvPr>
          <p:cNvPicPr>
            <a:picLocks noGrp="1" noChangeAspect="1"/>
          </p:cNvPicPr>
          <p:nvPr/>
        </p:nvPicPr>
        <p:blipFill rotWithShape="1">
          <a:blip r:embed="rId3"/>
          <a:srcRect t="1520"/>
          <a:stretch/>
        </p:blipFill>
        <p:spPr bwMode="auto">
          <a:xfrm>
            <a:off x="84040" y="850194"/>
            <a:ext cx="5905500" cy="3639537"/>
          </a:xfrm>
          <a:prstGeom prst="rect">
            <a:avLst/>
          </a:prstGeom>
          <a:noFill/>
          <a:ln w="9525">
            <a:noFill/>
            <a:headEnd/>
            <a:tailEnd/>
          </a:ln>
        </p:spPr>
      </p:pic>
      <p:pic>
        <p:nvPicPr>
          <p:cNvPr id="13" name="Picture 1" descr="MHNA_Chapter_2_v2.2_files/figure-pptx/adm%20for%20mental%20disorders-1.png">
            <a:extLst>
              <a:ext uri="{FF2B5EF4-FFF2-40B4-BE49-F238E27FC236}">
                <a16:creationId xmlns:a16="http://schemas.microsoft.com/office/drawing/2014/main" id="{AAFE9287-D46E-4D33-BC7A-90B7AB50BCE8}"/>
              </a:ext>
            </a:extLst>
          </p:cNvPr>
          <p:cNvPicPr>
            <a:picLocks noGrp="1" noChangeAspect="1"/>
          </p:cNvPicPr>
          <p:nvPr/>
        </p:nvPicPr>
        <p:blipFill rotWithShape="1">
          <a:blip r:embed="rId4"/>
          <a:srcRect t="1616" b="1"/>
          <a:stretch/>
        </p:blipFill>
        <p:spPr bwMode="auto">
          <a:xfrm>
            <a:off x="6238122" y="853757"/>
            <a:ext cx="5905500" cy="3635974"/>
          </a:xfrm>
          <a:prstGeom prst="rect">
            <a:avLst/>
          </a:prstGeom>
          <a:noFill/>
          <a:ln w="9525">
            <a:noFill/>
            <a:headEnd/>
            <a:tailEnd/>
          </a:ln>
        </p:spPr>
      </p:pic>
      <p:graphicFrame>
        <p:nvGraphicFramePr>
          <p:cNvPr id="2" name="Table 1">
            <a:extLst>
              <a:ext uri="{FF2B5EF4-FFF2-40B4-BE49-F238E27FC236}">
                <a16:creationId xmlns:a16="http://schemas.microsoft.com/office/drawing/2014/main" id="{3BA539AA-8387-9457-DE9A-BFFB1FC6DF1B}"/>
              </a:ext>
            </a:extLst>
          </p:cNvPr>
          <p:cNvGraphicFramePr>
            <a:graphicFrameLocks noGrp="1"/>
          </p:cNvGraphicFramePr>
          <p:nvPr>
            <p:extLst>
              <p:ext uri="{D42A27DB-BD31-4B8C-83A1-F6EECF244321}">
                <p14:modId xmlns:p14="http://schemas.microsoft.com/office/powerpoint/2010/main" val="880447361"/>
              </p:ext>
            </p:extLst>
          </p:nvPr>
        </p:nvGraphicFramePr>
        <p:xfrm>
          <a:off x="107853" y="4618150"/>
          <a:ext cx="5626056" cy="711511"/>
        </p:xfrm>
        <a:graphic>
          <a:graphicData uri="http://schemas.openxmlformats.org/drawingml/2006/table">
            <a:tbl>
              <a:tblPr firstRow="1" bandRow="1">
                <a:tableStyleId>{72833802-FEF1-4C79-8D5D-14CF1EAF98D9}</a:tableStyleId>
              </a:tblPr>
              <a:tblGrid>
                <a:gridCol w="3531012">
                  <a:extLst>
                    <a:ext uri="{9D8B030D-6E8A-4147-A177-3AD203B41FA5}">
                      <a16:colId xmlns:a16="http://schemas.microsoft.com/office/drawing/2014/main" val="2163169072"/>
                    </a:ext>
                  </a:extLst>
                </a:gridCol>
                <a:gridCol w="1098958">
                  <a:extLst>
                    <a:ext uri="{9D8B030D-6E8A-4147-A177-3AD203B41FA5}">
                      <a16:colId xmlns:a16="http://schemas.microsoft.com/office/drawing/2014/main" val="258359085"/>
                    </a:ext>
                  </a:extLst>
                </a:gridCol>
                <a:gridCol w="996086">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mental and behavioural disorders due to use of alcohol (broad),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1,762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531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3" name="Table 2">
            <a:extLst>
              <a:ext uri="{FF2B5EF4-FFF2-40B4-BE49-F238E27FC236}">
                <a16:creationId xmlns:a16="http://schemas.microsoft.com/office/drawing/2014/main" id="{499D0546-B489-7575-E5B1-894FD4F539FE}"/>
              </a:ext>
            </a:extLst>
          </p:cNvPr>
          <p:cNvGraphicFramePr>
            <a:graphicFrameLocks noGrp="1"/>
          </p:cNvGraphicFramePr>
          <p:nvPr>
            <p:extLst>
              <p:ext uri="{D42A27DB-BD31-4B8C-83A1-F6EECF244321}">
                <p14:modId xmlns:p14="http://schemas.microsoft.com/office/powerpoint/2010/main" val="3228518032"/>
              </p:ext>
            </p:extLst>
          </p:nvPr>
        </p:nvGraphicFramePr>
        <p:xfrm>
          <a:off x="6377844" y="4590747"/>
          <a:ext cx="5626056" cy="711511"/>
        </p:xfrm>
        <a:graphic>
          <a:graphicData uri="http://schemas.openxmlformats.org/drawingml/2006/table">
            <a:tbl>
              <a:tblPr firstRow="1" bandRow="1">
                <a:tableStyleId>{72833802-FEF1-4C79-8D5D-14CF1EAF98D9}</a:tableStyleId>
              </a:tblPr>
              <a:tblGrid>
                <a:gridCol w="3531012">
                  <a:extLst>
                    <a:ext uri="{9D8B030D-6E8A-4147-A177-3AD203B41FA5}">
                      <a16:colId xmlns:a16="http://schemas.microsoft.com/office/drawing/2014/main" val="2163169072"/>
                    </a:ext>
                  </a:extLst>
                </a:gridCol>
                <a:gridCol w="1098958">
                  <a:extLst>
                    <a:ext uri="{9D8B030D-6E8A-4147-A177-3AD203B41FA5}">
                      <a16:colId xmlns:a16="http://schemas.microsoft.com/office/drawing/2014/main" val="258359085"/>
                    </a:ext>
                  </a:extLst>
                </a:gridCol>
                <a:gridCol w="996086">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 episodes for mental and behavioural disorders due to use of alcohol (narrow),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F2B27B-4F22-40E6-8577-7BDF273A0F2F}"/>
              </a:ext>
            </a:extLst>
          </p:cNvPr>
          <p:cNvSpPr>
            <a:spLocks noGrp="1"/>
          </p:cNvSpPr>
          <p:nvPr>
            <p:ph type="body" idx="1"/>
          </p:nvPr>
        </p:nvSpPr>
        <p:spPr>
          <a:xfrm>
            <a:off x="0" y="403825"/>
            <a:ext cx="5783466" cy="543208"/>
          </a:xfrm>
        </p:spPr>
        <p:txBody>
          <a:bodyPr>
            <a:noAutofit/>
          </a:bodyPr>
          <a:lstStyle/>
          <a:p>
            <a:r>
              <a:rPr lang="en-GB" sz="1600" dirty="0">
                <a:cs typeface="Arial" panose="020B0604020202020204" pitchFamily="34" charset="0"/>
              </a:rPr>
              <a:t>Directly age standardised rate of admissions where drug-related mental and behavioural disorder were a factor, per 100,000</a:t>
            </a:r>
          </a:p>
        </p:txBody>
      </p:sp>
      <p:sp>
        <p:nvSpPr>
          <p:cNvPr id="9" name="TextBox 8">
            <a:extLst>
              <a:ext uri="{FF2B5EF4-FFF2-40B4-BE49-F238E27FC236}">
                <a16:creationId xmlns:a16="http://schemas.microsoft.com/office/drawing/2014/main" id="{5AA041F2-FD4D-4195-BBC3-74DE4463B626}"/>
              </a:ext>
            </a:extLst>
          </p:cNvPr>
          <p:cNvSpPr txBox="1"/>
          <p:nvPr/>
        </p:nvSpPr>
        <p:spPr>
          <a:xfrm>
            <a:off x="1479" y="8741"/>
            <a:ext cx="12187107" cy="369332"/>
          </a:xfrm>
          <a:prstGeom prst="rect">
            <a:avLst/>
          </a:prstGeom>
          <a:noFill/>
        </p:spPr>
        <p:txBody>
          <a:bodyPr wrap="square">
            <a:spAutoFit/>
          </a:bodyPr>
          <a:lstStyle/>
          <a:p>
            <a:r>
              <a:rPr lang="en-GB" b="1" dirty="0">
                <a:solidFill>
                  <a:schemeClr val="bg1"/>
                </a:solidFill>
                <a:latin typeface="Arial" panose="020B0604020202020204" pitchFamily="34" charset="0"/>
                <a:cs typeface="Arial" panose="020B0604020202020204" pitchFamily="34" charset="0"/>
              </a:rPr>
              <a:t>Drug-related hospital admissions for mental and behavioural disorders</a:t>
            </a:r>
            <a:endParaRPr lang="en-GB" b="1" baseline="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7FD110C-2D53-4C72-AC2D-2DB2A6D44E1E}"/>
              </a:ext>
            </a:extLst>
          </p:cNvPr>
          <p:cNvPicPr>
            <a:picLocks noChangeAspect="1"/>
          </p:cNvPicPr>
          <p:nvPr/>
        </p:nvPicPr>
        <p:blipFill>
          <a:blip r:embed="rId2"/>
          <a:stretch>
            <a:fillRect/>
          </a:stretch>
        </p:blipFill>
        <p:spPr>
          <a:xfrm>
            <a:off x="6495609" y="926682"/>
            <a:ext cx="5505889" cy="2752945"/>
          </a:xfrm>
          <a:prstGeom prst="rect">
            <a:avLst/>
          </a:prstGeom>
        </p:spPr>
      </p:pic>
      <p:pic>
        <p:nvPicPr>
          <p:cNvPr id="5" name="Picture 4">
            <a:extLst>
              <a:ext uri="{FF2B5EF4-FFF2-40B4-BE49-F238E27FC236}">
                <a16:creationId xmlns:a16="http://schemas.microsoft.com/office/drawing/2014/main" id="{357B2E1F-70BE-4F80-9A1C-5CB331FD17C3}"/>
              </a:ext>
            </a:extLst>
          </p:cNvPr>
          <p:cNvPicPr>
            <a:picLocks noChangeAspect="1"/>
          </p:cNvPicPr>
          <p:nvPr/>
        </p:nvPicPr>
        <p:blipFill>
          <a:blip r:embed="rId3"/>
          <a:stretch>
            <a:fillRect/>
          </a:stretch>
        </p:blipFill>
        <p:spPr>
          <a:xfrm>
            <a:off x="63371" y="985282"/>
            <a:ext cx="5505889" cy="2752945"/>
          </a:xfrm>
          <a:prstGeom prst="rect">
            <a:avLst/>
          </a:prstGeom>
        </p:spPr>
      </p:pic>
      <p:sp>
        <p:nvSpPr>
          <p:cNvPr id="10" name="Text Placeholder 1">
            <a:extLst>
              <a:ext uri="{FF2B5EF4-FFF2-40B4-BE49-F238E27FC236}">
                <a16:creationId xmlns:a16="http://schemas.microsoft.com/office/drawing/2014/main" id="{7C334E6B-AFCC-415D-9AF1-209BFAE8BCCA}"/>
              </a:ext>
            </a:extLst>
          </p:cNvPr>
          <p:cNvSpPr txBox="1">
            <a:spLocks/>
          </p:cNvSpPr>
          <p:nvPr/>
        </p:nvSpPr>
        <p:spPr>
          <a:xfrm>
            <a:off x="6408536" y="403825"/>
            <a:ext cx="5592964" cy="54320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1">
                    <a:lumMod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accent1">
                    <a:lumMod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accent1">
                    <a:lumMod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accent1">
                    <a:lumMod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1600" dirty="0">
                <a:cs typeface="Arial" panose="020B0604020202020204" pitchFamily="34" charset="0"/>
              </a:rPr>
              <a:t>Directly age standardised rate of admissions for drug-related mental and behavioural disorders, per 100,000</a:t>
            </a:r>
          </a:p>
        </p:txBody>
      </p:sp>
      <p:pic>
        <p:nvPicPr>
          <p:cNvPr id="12" name="Picture 11">
            <a:extLst>
              <a:ext uri="{FF2B5EF4-FFF2-40B4-BE49-F238E27FC236}">
                <a16:creationId xmlns:a16="http://schemas.microsoft.com/office/drawing/2014/main" id="{5D239C86-721D-46C1-8613-BBC756B45649}"/>
              </a:ext>
            </a:extLst>
          </p:cNvPr>
          <p:cNvPicPr>
            <a:picLocks noChangeAspect="1"/>
          </p:cNvPicPr>
          <p:nvPr/>
        </p:nvPicPr>
        <p:blipFill>
          <a:blip r:embed="rId4"/>
          <a:stretch>
            <a:fillRect/>
          </a:stretch>
        </p:blipFill>
        <p:spPr>
          <a:xfrm>
            <a:off x="4673363" y="3895186"/>
            <a:ext cx="2413409" cy="614595"/>
          </a:xfrm>
          <a:prstGeom prst="rect">
            <a:avLst/>
          </a:prstGeom>
        </p:spPr>
      </p:pic>
      <p:pic>
        <p:nvPicPr>
          <p:cNvPr id="13" name="Picture 12">
            <a:extLst>
              <a:ext uri="{FF2B5EF4-FFF2-40B4-BE49-F238E27FC236}">
                <a16:creationId xmlns:a16="http://schemas.microsoft.com/office/drawing/2014/main" id="{E3375C6E-7F8F-4FBA-970C-D7CEF2860F20}"/>
              </a:ext>
            </a:extLst>
          </p:cNvPr>
          <p:cNvPicPr>
            <a:picLocks noChangeAspect="1"/>
          </p:cNvPicPr>
          <p:nvPr/>
        </p:nvPicPr>
        <p:blipFill>
          <a:blip r:embed="rId5"/>
          <a:stretch>
            <a:fillRect/>
          </a:stretch>
        </p:blipFill>
        <p:spPr>
          <a:xfrm>
            <a:off x="8592901" y="3747781"/>
            <a:ext cx="3505200" cy="590550"/>
          </a:xfrm>
          <a:prstGeom prst="rect">
            <a:avLst/>
          </a:prstGeom>
        </p:spPr>
      </p:pic>
      <p:pic>
        <p:nvPicPr>
          <p:cNvPr id="14" name="Picture 13">
            <a:extLst>
              <a:ext uri="{FF2B5EF4-FFF2-40B4-BE49-F238E27FC236}">
                <a16:creationId xmlns:a16="http://schemas.microsoft.com/office/drawing/2014/main" id="{3684235B-E3AB-4AE3-A7C2-ADB7888AF7ED}"/>
              </a:ext>
            </a:extLst>
          </p:cNvPr>
          <p:cNvPicPr>
            <a:picLocks noChangeAspect="1"/>
          </p:cNvPicPr>
          <p:nvPr/>
        </p:nvPicPr>
        <p:blipFill>
          <a:blip r:embed="rId6"/>
          <a:stretch>
            <a:fillRect/>
          </a:stretch>
        </p:blipFill>
        <p:spPr>
          <a:xfrm>
            <a:off x="159973" y="3747781"/>
            <a:ext cx="3505200" cy="762000"/>
          </a:xfrm>
          <a:prstGeom prst="rect">
            <a:avLst/>
          </a:prstGeom>
        </p:spPr>
      </p:pic>
      <p:sp>
        <p:nvSpPr>
          <p:cNvPr id="15" name="TextBox 14">
            <a:extLst>
              <a:ext uri="{FF2B5EF4-FFF2-40B4-BE49-F238E27FC236}">
                <a16:creationId xmlns:a16="http://schemas.microsoft.com/office/drawing/2014/main" id="{65615B79-BF02-4BD7-9F2A-CDB8D764EC2D}"/>
              </a:ext>
            </a:extLst>
          </p:cNvPr>
          <p:cNvSpPr txBox="1"/>
          <p:nvPr/>
        </p:nvSpPr>
        <p:spPr>
          <a:xfrm>
            <a:off x="0" y="5548442"/>
            <a:ext cx="5880068" cy="101566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in Cambridge where the primary diagnosis or any of the secondary diagnoses are drug-related mental and behavioural disorders </a:t>
            </a:r>
            <a:r>
              <a:rPr lang="en-GB" sz="1200" dirty="0">
                <a:solidFill>
                  <a:srgbClr val="FF0000"/>
                </a:solidFill>
              </a:rPr>
              <a:t>have been significantly higher</a:t>
            </a:r>
            <a:r>
              <a:rPr lang="en-GB" sz="1200" dirty="0">
                <a:solidFill>
                  <a:schemeClr val="accent1">
                    <a:lumMod val="75000"/>
                  </a:schemeClr>
                </a:solidFill>
              </a:rPr>
              <a:t> than the Cambridgeshire and Peterborough total since 2016/17.</a:t>
            </a:r>
          </a:p>
          <a:p>
            <a:pPr marL="171450" indent="-171450">
              <a:buFont typeface="Arial" panose="020B0604020202020204" pitchFamily="34" charset="0"/>
              <a:buChar char="•"/>
            </a:pPr>
            <a:r>
              <a:rPr lang="en-GB" sz="1200" dirty="0">
                <a:solidFill>
                  <a:schemeClr val="accent1">
                    <a:lumMod val="75000"/>
                  </a:schemeClr>
                </a:solidFill>
              </a:rPr>
              <a:t>The rates in East Cambridgeshire show recent increases and have been </a:t>
            </a:r>
            <a:r>
              <a:rPr lang="en-GB" sz="1200" dirty="0">
                <a:solidFill>
                  <a:srgbClr val="FF0000"/>
                </a:solidFill>
              </a:rPr>
              <a:t>significantly higher </a:t>
            </a:r>
            <a:r>
              <a:rPr lang="en-GB" sz="1200" dirty="0">
                <a:solidFill>
                  <a:schemeClr val="accent1">
                    <a:lumMod val="75000"/>
                  </a:schemeClr>
                </a:solidFill>
              </a:rPr>
              <a:t>than the C&amp;P rate in the last two years.</a:t>
            </a:r>
            <a:endParaRPr lang="en-GB" sz="1200" dirty="0">
              <a:solidFill>
                <a:schemeClr val="accent1">
                  <a:lumMod val="75000"/>
                </a:schemeClr>
              </a:solidFill>
              <a:cs typeface="Calibri"/>
            </a:endParaRPr>
          </a:p>
        </p:txBody>
      </p:sp>
      <p:sp>
        <p:nvSpPr>
          <p:cNvPr id="16" name="TextBox 15">
            <a:extLst>
              <a:ext uri="{FF2B5EF4-FFF2-40B4-BE49-F238E27FC236}">
                <a16:creationId xmlns:a16="http://schemas.microsoft.com/office/drawing/2014/main" id="{67B76C5F-B388-4C9F-A80B-7E5AB6652973}"/>
              </a:ext>
            </a:extLst>
          </p:cNvPr>
          <p:cNvSpPr txBox="1"/>
          <p:nvPr/>
        </p:nvSpPr>
        <p:spPr>
          <a:xfrm>
            <a:off x="6308519" y="5548442"/>
            <a:ext cx="5880068" cy="830997"/>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rates of admissions to hospitals where the primary diagnosis is drug-related mental and behavioural disorders in most areas across Cambridgeshire and Peterborough </a:t>
            </a:r>
            <a:r>
              <a:rPr lang="en-GB" sz="1200" dirty="0">
                <a:solidFill>
                  <a:srgbClr val="FFC000"/>
                </a:solidFill>
              </a:rPr>
              <a:t>have been statistically similar to the C&amp;P rates.</a:t>
            </a:r>
            <a:endParaRPr lang="en-GB" sz="1200" dirty="0">
              <a:solidFill>
                <a:srgbClr val="FFC000"/>
              </a:solidFill>
              <a:cs typeface="Calibri"/>
            </a:endParaRPr>
          </a:p>
          <a:p>
            <a:pPr marL="171450" indent="-171450">
              <a:buFont typeface="Arial" panose="020B0604020202020204" pitchFamily="34" charset="0"/>
              <a:buChar char="•"/>
            </a:pPr>
            <a:r>
              <a:rPr lang="en-GB" sz="1200" dirty="0">
                <a:solidFill>
                  <a:schemeClr val="accent1">
                    <a:lumMod val="75000"/>
                  </a:schemeClr>
                </a:solidFill>
              </a:rPr>
              <a:t>A varied trend is noted in the rate of admission across Cambridgeshire and Peterborough.</a:t>
            </a:r>
          </a:p>
        </p:txBody>
      </p:sp>
      <p:graphicFrame>
        <p:nvGraphicFramePr>
          <p:cNvPr id="3" name="Table 2">
            <a:extLst>
              <a:ext uri="{FF2B5EF4-FFF2-40B4-BE49-F238E27FC236}">
                <a16:creationId xmlns:a16="http://schemas.microsoft.com/office/drawing/2014/main" id="{C354FF60-6550-02C4-0F0A-EFA0F167FAC1}"/>
              </a:ext>
            </a:extLst>
          </p:cNvPr>
          <p:cNvGraphicFramePr>
            <a:graphicFrameLocks noGrp="1"/>
          </p:cNvGraphicFramePr>
          <p:nvPr>
            <p:extLst>
              <p:ext uri="{D42A27DB-BD31-4B8C-83A1-F6EECF244321}">
                <p14:modId xmlns:p14="http://schemas.microsoft.com/office/powerpoint/2010/main" val="2855202108"/>
              </p:ext>
            </p:extLst>
          </p:nvPr>
        </p:nvGraphicFramePr>
        <p:xfrm>
          <a:off x="212857" y="4636487"/>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where drug-related mental and behavioural disorder were a factor, 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996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4" name="Table 3">
            <a:extLst>
              <a:ext uri="{FF2B5EF4-FFF2-40B4-BE49-F238E27FC236}">
                <a16:creationId xmlns:a16="http://schemas.microsoft.com/office/drawing/2014/main" id="{CEBEF740-F3FF-0631-2EB5-7E0532E52D7B}"/>
              </a:ext>
            </a:extLst>
          </p:cNvPr>
          <p:cNvGraphicFramePr>
            <a:graphicFrameLocks noGrp="1"/>
          </p:cNvGraphicFramePr>
          <p:nvPr>
            <p:extLst>
              <p:ext uri="{D42A27DB-BD31-4B8C-83A1-F6EECF244321}">
                <p14:modId xmlns:p14="http://schemas.microsoft.com/office/powerpoint/2010/main" val="3448979707"/>
              </p:ext>
            </p:extLst>
          </p:nvPr>
        </p:nvGraphicFramePr>
        <p:xfrm>
          <a:off x="6524790" y="4666740"/>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for drug-related mental and behavioural disorders, 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417189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DF2EA6-EAA8-4B3B-B6FD-78C383C64220}"/>
              </a:ext>
            </a:extLst>
          </p:cNvPr>
          <p:cNvSpPr>
            <a:spLocks noGrp="1"/>
          </p:cNvSpPr>
          <p:nvPr>
            <p:ph type="body" idx="1"/>
          </p:nvPr>
        </p:nvSpPr>
        <p:spPr/>
        <p:txBody>
          <a:bodyPr>
            <a:noAutofit/>
          </a:bodyPr>
          <a:lstStyle/>
          <a:p>
            <a:r>
              <a:rPr lang="en-GB" sz="1600" dirty="0"/>
              <a:t>Admission episodes for intentional self-poisoning by and exposure to alcohol (Narrow)</a:t>
            </a:r>
          </a:p>
        </p:txBody>
      </p:sp>
      <p:sp>
        <p:nvSpPr>
          <p:cNvPr id="4" name="Text Placeholder 3">
            <a:extLst>
              <a:ext uri="{FF2B5EF4-FFF2-40B4-BE49-F238E27FC236}">
                <a16:creationId xmlns:a16="http://schemas.microsoft.com/office/drawing/2014/main" id="{F62A1FFE-9259-48AB-8CFD-C46E5AB9F375}"/>
              </a:ext>
            </a:extLst>
          </p:cNvPr>
          <p:cNvSpPr>
            <a:spLocks noGrp="1"/>
          </p:cNvSpPr>
          <p:nvPr>
            <p:ph type="body" sz="quarter" idx="3"/>
          </p:nvPr>
        </p:nvSpPr>
        <p:spPr/>
        <p:txBody>
          <a:bodyPr>
            <a:noAutofit/>
          </a:bodyPr>
          <a:lstStyle/>
          <a:p>
            <a:r>
              <a:rPr lang="en-GB" dirty="0"/>
              <a:t>Directly age standardised rate of admissions for poisoning by drug misuse, per 100,000</a:t>
            </a:r>
          </a:p>
        </p:txBody>
      </p:sp>
      <p:pic>
        <p:nvPicPr>
          <p:cNvPr id="9" name="Content Placeholder 8">
            <a:extLst>
              <a:ext uri="{FF2B5EF4-FFF2-40B4-BE49-F238E27FC236}">
                <a16:creationId xmlns:a16="http://schemas.microsoft.com/office/drawing/2014/main" id="{266EE772-4E24-433A-8452-68AEA03BCD21}"/>
              </a:ext>
            </a:extLst>
          </p:cNvPr>
          <p:cNvPicPr>
            <a:picLocks noGrp="1" noChangeAspect="1"/>
          </p:cNvPicPr>
          <p:nvPr>
            <p:ph sz="quarter" idx="4"/>
          </p:nvPr>
        </p:nvPicPr>
        <p:blipFill>
          <a:blip r:embed="rId3"/>
          <a:stretch>
            <a:fillRect/>
          </a:stretch>
        </p:blipFill>
        <p:spPr>
          <a:xfrm>
            <a:off x="6205431" y="1008924"/>
            <a:ext cx="5916613" cy="2813113"/>
          </a:xfrm>
          <a:prstGeom prst="rect">
            <a:avLst/>
          </a:prstGeom>
        </p:spPr>
      </p:pic>
      <p:sp>
        <p:nvSpPr>
          <p:cNvPr id="6" name="Content Placeholder 5">
            <a:extLst>
              <a:ext uri="{FF2B5EF4-FFF2-40B4-BE49-F238E27FC236}">
                <a16:creationId xmlns:a16="http://schemas.microsoft.com/office/drawing/2014/main" id="{9749960F-8A2B-4923-96FD-5DDE1FE69281}"/>
              </a:ext>
            </a:extLst>
          </p:cNvPr>
          <p:cNvSpPr>
            <a:spLocks noGrp="1"/>
          </p:cNvSpPr>
          <p:nvPr>
            <p:ph sz="quarter" idx="13"/>
          </p:nvPr>
        </p:nvSpPr>
        <p:spPr>
          <a:xfrm>
            <a:off x="47529" y="5292105"/>
            <a:ext cx="5938837" cy="1321429"/>
          </a:xfrm>
        </p:spPr>
        <p:txBody>
          <a:bodyPr>
            <a:normAutofit/>
          </a:bodyPr>
          <a:lstStyle/>
          <a:p>
            <a:pPr marL="171450" indent="-171450"/>
            <a:r>
              <a:rPr lang="en-GB" sz="1200" dirty="0"/>
              <a:t>In 2020/21, the rate of hospital admissions for intentional self-poisoning where the primary diagnosis is an alcohol-related condition show an increase compared to the previous year in </a:t>
            </a:r>
            <a:r>
              <a:rPr lang="en-GB" sz="1200" dirty="0">
                <a:solidFill>
                  <a:srgbClr val="FF0000"/>
                </a:solidFill>
              </a:rPr>
              <a:t>Peterborough, Fenland and Huntingdonshire</a:t>
            </a:r>
            <a:r>
              <a:rPr lang="en-GB" sz="1200" dirty="0"/>
              <a:t>; the rates were </a:t>
            </a:r>
            <a:r>
              <a:rPr lang="en-GB" sz="1200" dirty="0">
                <a:solidFill>
                  <a:srgbClr val="FF0000"/>
                </a:solidFill>
              </a:rPr>
              <a:t>significantly higher than the national rate</a:t>
            </a:r>
            <a:r>
              <a:rPr lang="en-GB" sz="1200" dirty="0"/>
              <a:t>.</a:t>
            </a:r>
          </a:p>
          <a:p>
            <a:pPr marL="171450" indent="-171450"/>
            <a:r>
              <a:rPr lang="en-GB" sz="1200" dirty="0"/>
              <a:t>The rate of admissions in Cambridge has shown a steep decline since 2016/17; a decline is also seen in East and South Cambridgeshire since 2017/18.</a:t>
            </a:r>
            <a:endParaRPr lang="en-GB" sz="1400" dirty="0"/>
          </a:p>
        </p:txBody>
      </p:sp>
      <p:sp>
        <p:nvSpPr>
          <p:cNvPr id="7" name="Content Placeholder 6">
            <a:extLst>
              <a:ext uri="{FF2B5EF4-FFF2-40B4-BE49-F238E27FC236}">
                <a16:creationId xmlns:a16="http://schemas.microsoft.com/office/drawing/2014/main" id="{E7B15875-283B-40C5-9C13-F6B5BA3E0675}"/>
              </a:ext>
            </a:extLst>
          </p:cNvPr>
          <p:cNvSpPr>
            <a:spLocks noGrp="1"/>
          </p:cNvSpPr>
          <p:nvPr>
            <p:ph sz="quarter" idx="14"/>
          </p:nvPr>
        </p:nvSpPr>
        <p:spPr>
          <a:xfrm>
            <a:off x="6172200" y="5561901"/>
            <a:ext cx="5916613" cy="648399"/>
          </a:xfrm>
        </p:spPr>
        <p:txBody>
          <a:bodyPr vert="horz" lIns="91440" tIns="45720" rIns="91440" bIns="45720" rtlCol="0" anchor="t">
            <a:normAutofit/>
          </a:bodyPr>
          <a:lstStyle/>
          <a:p>
            <a:pPr marL="171450" indent="-171450"/>
            <a:r>
              <a:rPr lang="en-GB" sz="1200" dirty="0"/>
              <a:t>The rates are </a:t>
            </a:r>
            <a:r>
              <a:rPr lang="en-GB" sz="1200" dirty="0">
                <a:solidFill>
                  <a:srgbClr val="FFC000"/>
                </a:solidFill>
              </a:rPr>
              <a:t>statistically similar </a:t>
            </a:r>
            <a:r>
              <a:rPr lang="en-GB" sz="1200" dirty="0"/>
              <a:t>to the Cambridgeshire and Peterborough total in all areas.</a:t>
            </a:r>
          </a:p>
        </p:txBody>
      </p:sp>
      <p:sp>
        <p:nvSpPr>
          <p:cNvPr id="8" name="TextBox 7">
            <a:extLst>
              <a:ext uri="{FF2B5EF4-FFF2-40B4-BE49-F238E27FC236}">
                <a16:creationId xmlns:a16="http://schemas.microsoft.com/office/drawing/2014/main" id="{B066323C-3649-4569-9E20-92082FC48B5A}"/>
              </a:ext>
            </a:extLst>
          </p:cNvPr>
          <p:cNvSpPr txBox="1"/>
          <p:nvPr/>
        </p:nvSpPr>
        <p:spPr>
          <a:xfrm>
            <a:off x="0" y="3730"/>
            <a:ext cx="12192000" cy="369332"/>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Admission episodes for self-poisoning</a:t>
            </a:r>
          </a:p>
        </p:txBody>
      </p:sp>
      <p:pic>
        <p:nvPicPr>
          <p:cNvPr id="12" name="Picture 11">
            <a:extLst>
              <a:ext uri="{FF2B5EF4-FFF2-40B4-BE49-F238E27FC236}">
                <a16:creationId xmlns:a16="http://schemas.microsoft.com/office/drawing/2014/main" id="{C192DB29-E15E-4764-AB2A-F9A86D34AFCD}"/>
              </a:ext>
            </a:extLst>
          </p:cNvPr>
          <p:cNvPicPr>
            <a:picLocks noChangeAspect="1"/>
          </p:cNvPicPr>
          <p:nvPr/>
        </p:nvPicPr>
        <p:blipFill>
          <a:blip r:embed="rId4"/>
          <a:stretch>
            <a:fillRect/>
          </a:stretch>
        </p:blipFill>
        <p:spPr>
          <a:xfrm>
            <a:off x="6149878" y="3903065"/>
            <a:ext cx="2847975" cy="800100"/>
          </a:xfrm>
          <a:prstGeom prst="rect">
            <a:avLst/>
          </a:prstGeom>
        </p:spPr>
      </p:pic>
      <p:pic>
        <p:nvPicPr>
          <p:cNvPr id="13" name="Picture 12">
            <a:extLst>
              <a:ext uri="{FF2B5EF4-FFF2-40B4-BE49-F238E27FC236}">
                <a16:creationId xmlns:a16="http://schemas.microsoft.com/office/drawing/2014/main" id="{FF5D3004-51D4-4A62-A70C-C35D4389CC34}"/>
              </a:ext>
            </a:extLst>
          </p:cNvPr>
          <p:cNvPicPr>
            <a:picLocks noChangeAspect="1"/>
          </p:cNvPicPr>
          <p:nvPr/>
        </p:nvPicPr>
        <p:blipFill>
          <a:blip r:embed="rId5"/>
          <a:stretch>
            <a:fillRect/>
          </a:stretch>
        </p:blipFill>
        <p:spPr>
          <a:xfrm>
            <a:off x="9054994" y="3840555"/>
            <a:ext cx="3067050" cy="819150"/>
          </a:xfrm>
          <a:prstGeom prst="rect">
            <a:avLst/>
          </a:prstGeom>
        </p:spPr>
      </p:pic>
      <p:pic>
        <p:nvPicPr>
          <p:cNvPr id="11" name="Picture 10" descr="MHNA_Chapter_2_v2.2_files/figure-pptx/adm%20for%20alcohol%20self%20poisoning-1.png">
            <a:extLst>
              <a:ext uri="{FF2B5EF4-FFF2-40B4-BE49-F238E27FC236}">
                <a16:creationId xmlns:a16="http://schemas.microsoft.com/office/drawing/2014/main" id="{08579FD0-8178-4A15-84D4-54B52F436720}"/>
              </a:ext>
            </a:extLst>
          </p:cNvPr>
          <p:cNvPicPr>
            <a:picLocks noGrp="1" noChangeAspect="1"/>
          </p:cNvPicPr>
          <p:nvPr/>
        </p:nvPicPr>
        <p:blipFill rotWithShape="1">
          <a:blip r:embed="rId6"/>
          <a:srcRect t="3047" b="1"/>
          <a:stretch/>
        </p:blipFill>
        <p:spPr bwMode="auto">
          <a:xfrm>
            <a:off x="80866" y="905180"/>
            <a:ext cx="5905500" cy="3583094"/>
          </a:xfrm>
          <a:prstGeom prst="rect">
            <a:avLst/>
          </a:prstGeom>
          <a:noFill/>
          <a:ln w="9525">
            <a:noFill/>
            <a:headEnd/>
            <a:tailEnd/>
          </a:ln>
        </p:spPr>
      </p:pic>
      <p:graphicFrame>
        <p:nvGraphicFramePr>
          <p:cNvPr id="3" name="Table 2">
            <a:extLst>
              <a:ext uri="{FF2B5EF4-FFF2-40B4-BE49-F238E27FC236}">
                <a16:creationId xmlns:a16="http://schemas.microsoft.com/office/drawing/2014/main" id="{6759690C-0BF5-5ABE-E8CA-901D808AE2F1}"/>
              </a:ext>
            </a:extLst>
          </p:cNvPr>
          <p:cNvGraphicFramePr>
            <a:graphicFrameLocks noGrp="1"/>
          </p:cNvGraphicFramePr>
          <p:nvPr>
            <p:extLst>
              <p:ext uri="{D42A27DB-BD31-4B8C-83A1-F6EECF244321}">
                <p14:modId xmlns:p14="http://schemas.microsoft.com/office/powerpoint/2010/main" val="1765598945"/>
              </p:ext>
            </p:extLst>
          </p:nvPr>
        </p:nvGraphicFramePr>
        <p:xfrm>
          <a:off x="6270675" y="4826851"/>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for poisoning by drug misuse, 2021/22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5" name="Table 4">
            <a:extLst>
              <a:ext uri="{FF2B5EF4-FFF2-40B4-BE49-F238E27FC236}">
                <a16:creationId xmlns:a16="http://schemas.microsoft.com/office/drawing/2014/main" id="{18284417-2ABF-EAA2-3A77-75467BCB55BB}"/>
              </a:ext>
            </a:extLst>
          </p:cNvPr>
          <p:cNvGraphicFramePr>
            <a:graphicFrameLocks noGrp="1"/>
          </p:cNvGraphicFramePr>
          <p:nvPr>
            <p:extLst>
              <p:ext uri="{D42A27DB-BD31-4B8C-83A1-F6EECF244321}">
                <p14:modId xmlns:p14="http://schemas.microsoft.com/office/powerpoint/2010/main" val="3712069371"/>
              </p:ext>
            </p:extLst>
          </p:nvPr>
        </p:nvGraphicFramePr>
        <p:xfrm>
          <a:off x="80866" y="4534434"/>
          <a:ext cx="5840459" cy="711511"/>
        </p:xfrm>
        <a:graphic>
          <a:graphicData uri="http://schemas.openxmlformats.org/drawingml/2006/table">
            <a:tbl>
              <a:tblPr firstRow="1" bandRow="1">
                <a:tableStyleId>{72833802-FEF1-4C79-8D5D-14CF1EAF98D9}</a:tableStyleId>
              </a:tblPr>
              <a:tblGrid>
                <a:gridCol w="3380737">
                  <a:extLst>
                    <a:ext uri="{9D8B030D-6E8A-4147-A177-3AD203B41FA5}">
                      <a16:colId xmlns:a16="http://schemas.microsoft.com/office/drawing/2014/main" val="2163169072"/>
                    </a:ext>
                  </a:extLst>
                </a:gridCol>
                <a:gridCol w="1305505">
                  <a:extLst>
                    <a:ext uri="{9D8B030D-6E8A-4147-A177-3AD203B41FA5}">
                      <a16:colId xmlns:a16="http://schemas.microsoft.com/office/drawing/2014/main" val="258359085"/>
                    </a:ext>
                  </a:extLst>
                </a:gridCol>
                <a:gridCol w="1154217">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admissions for intentional self-poisoning by and exposure to alcohol (Narrow),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a:t>127</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3679359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7366" y="509285"/>
            <a:ext cx="5916709" cy="5440382"/>
          </a:xfrm>
        </p:spPr>
        <p:txBody>
          <a:bodyPr/>
          <a:lstStyle/>
          <a:p>
            <a:pPr marL="0" lvl="0" indent="0">
              <a:spcBef>
                <a:spcPts val="3000"/>
              </a:spcBef>
              <a:buNone/>
            </a:pPr>
            <a:r>
              <a:rPr lang="en-GB" b="1" dirty="0"/>
              <a:t>Number in treatment at </a:t>
            </a:r>
            <a:r>
              <a:rPr b="1" dirty="0"/>
              <a:t>specialist alcohol misuse service</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08604" y="509284"/>
            <a:ext cx="5916709" cy="5439872"/>
          </a:xfrm>
        </p:spPr>
        <p:txBody>
          <a:bodyPr/>
          <a:lstStyle/>
          <a:p>
            <a:pPr marL="0" lvl="0" indent="0">
              <a:spcBef>
                <a:spcPts val="3000"/>
              </a:spcBef>
              <a:buNone/>
            </a:pPr>
            <a:r>
              <a:rPr lang="en-GB" b="1" dirty="0"/>
              <a:t>Number in treatment at specialist </a:t>
            </a:r>
            <a:r>
              <a:rPr b="1" dirty="0"/>
              <a:t>drug misuse service</a:t>
            </a:r>
          </a:p>
        </p:txBody>
      </p:sp>
      <p:sp>
        <p:nvSpPr>
          <p:cNvPr id="7" name="TextBox 6">
            <a:extLst>
              <a:ext uri="{FF2B5EF4-FFF2-40B4-BE49-F238E27FC236}">
                <a16:creationId xmlns:a16="http://schemas.microsoft.com/office/drawing/2014/main" id="{A89D52BC-5772-469D-9B65-93871C81B8B0}"/>
              </a:ext>
            </a:extLst>
          </p:cNvPr>
          <p:cNvSpPr txBox="1"/>
          <p:nvPr/>
        </p:nvSpPr>
        <p:spPr>
          <a:xfrm>
            <a:off x="1480" y="8741"/>
            <a:ext cx="12190520" cy="369332"/>
          </a:xfrm>
          <a:prstGeom prst="rect">
            <a:avLst/>
          </a:prstGeom>
          <a:solidFill>
            <a:srgbClr val="4472C4"/>
          </a:solidFill>
          <a:ln>
            <a:noFill/>
          </a:ln>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Specialist alcohol and drug misuse service</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DF22016-96C7-4996-B692-CEA62A1168AD}"/>
              </a:ext>
            </a:extLst>
          </p:cNvPr>
          <p:cNvSpPr txBox="1"/>
          <p:nvPr/>
        </p:nvSpPr>
        <p:spPr>
          <a:xfrm>
            <a:off x="17366" y="4749081"/>
            <a:ext cx="5496194"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2020/21, 942 people received treatment at a specialist alcohol misuse service in Cambridgeshire, a substantial increase compared to 800 in the previous year.</a:t>
            </a:r>
          </a:p>
          <a:p>
            <a:pPr marL="171450" indent="-171450">
              <a:buFont typeface="Arial" panose="020B0604020202020204" pitchFamily="34" charset="0"/>
              <a:buChar char="•"/>
            </a:pPr>
            <a:r>
              <a:rPr lang="en-GB" sz="1200" dirty="0">
                <a:solidFill>
                  <a:schemeClr val="accent1">
                    <a:lumMod val="75000"/>
                  </a:schemeClr>
                </a:solidFill>
              </a:rPr>
              <a:t>315 people received treatment in Peterborough in 2020/21, compared to 368 in 2019/20.</a:t>
            </a:r>
          </a:p>
        </p:txBody>
      </p:sp>
      <p:sp>
        <p:nvSpPr>
          <p:cNvPr id="9" name="TextBox 8">
            <a:extLst>
              <a:ext uri="{FF2B5EF4-FFF2-40B4-BE49-F238E27FC236}">
                <a16:creationId xmlns:a16="http://schemas.microsoft.com/office/drawing/2014/main" id="{12C1962C-8A1B-44C4-A216-9B6F1B1BBD4B}"/>
              </a:ext>
            </a:extLst>
          </p:cNvPr>
          <p:cNvSpPr txBox="1"/>
          <p:nvPr/>
        </p:nvSpPr>
        <p:spPr>
          <a:xfrm>
            <a:off x="6517910" y="4749081"/>
            <a:ext cx="5496194"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1,714 people were in specialist drug misuse services in 2020/21 compared to 1,636 in 2019/20.</a:t>
            </a:r>
          </a:p>
          <a:p>
            <a:pPr marL="171450" indent="-171450">
              <a:buFont typeface="Arial" panose="020B0604020202020204" pitchFamily="34" charset="0"/>
              <a:buChar char="•"/>
            </a:pPr>
            <a:r>
              <a:rPr lang="en-GB" sz="1200" dirty="0">
                <a:solidFill>
                  <a:schemeClr val="accent1">
                    <a:lumMod val="75000"/>
                  </a:schemeClr>
                </a:solidFill>
              </a:rPr>
              <a:t>There were 1,125 people who received treatment at a specialist drug misuse service in 2020/21 compared to 1,174 in the previous year.</a:t>
            </a:r>
          </a:p>
        </p:txBody>
      </p:sp>
      <p:pic>
        <p:nvPicPr>
          <p:cNvPr id="10" name="Picture 9" descr="MHNA_Chapter_2_v2.2_files/figure-pptx/specialist%20alcohol%20treatm%20serv-1.png">
            <a:extLst>
              <a:ext uri="{FF2B5EF4-FFF2-40B4-BE49-F238E27FC236}">
                <a16:creationId xmlns:a16="http://schemas.microsoft.com/office/drawing/2014/main" id="{CDD02AB0-210C-47F4-93F1-1398404D7A34}"/>
              </a:ext>
            </a:extLst>
          </p:cNvPr>
          <p:cNvPicPr>
            <a:picLocks noGrp="1" noChangeAspect="1"/>
          </p:cNvPicPr>
          <p:nvPr/>
        </p:nvPicPr>
        <p:blipFill>
          <a:blip r:embed="rId3"/>
          <a:stretch>
            <a:fillRect/>
          </a:stretch>
        </p:blipFill>
        <p:spPr bwMode="auto">
          <a:xfrm>
            <a:off x="95990" y="971912"/>
            <a:ext cx="5905500" cy="3441700"/>
          </a:xfrm>
          <a:prstGeom prst="rect">
            <a:avLst/>
          </a:prstGeom>
          <a:noFill/>
          <a:ln w="9525">
            <a:noFill/>
            <a:headEnd/>
            <a:tailEnd/>
          </a:ln>
        </p:spPr>
      </p:pic>
      <p:pic>
        <p:nvPicPr>
          <p:cNvPr id="11" name="Picture 1" descr="MHNA_Chapter_2_v2.2_files/figure-pptx/specialist%20drug%20treatm%20serv-1.png">
            <a:extLst>
              <a:ext uri="{FF2B5EF4-FFF2-40B4-BE49-F238E27FC236}">
                <a16:creationId xmlns:a16="http://schemas.microsoft.com/office/drawing/2014/main" id="{02DB89D1-8297-49CF-A2F9-109A3BBF312F}"/>
              </a:ext>
            </a:extLst>
          </p:cNvPr>
          <p:cNvPicPr>
            <a:picLocks noGrp="1" noChangeAspect="1"/>
          </p:cNvPicPr>
          <p:nvPr/>
        </p:nvPicPr>
        <p:blipFill>
          <a:blip r:embed="rId4"/>
          <a:stretch>
            <a:fillRect/>
          </a:stretch>
        </p:blipFill>
        <p:spPr bwMode="auto">
          <a:xfrm>
            <a:off x="6176019" y="971145"/>
            <a:ext cx="5905500" cy="3441700"/>
          </a:xfrm>
          <a:prstGeom prst="rect">
            <a:avLst/>
          </a:prstGeom>
          <a:noFill/>
          <a:ln w="9525">
            <a:noFill/>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7BB0A2-D14C-B7C5-06A7-EE33F6EFE662}"/>
              </a:ext>
            </a:extLst>
          </p:cNvPr>
          <p:cNvSpPr>
            <a:spLocks noGrp="1"/>
          </p:cNvSpPr>
          <p:nvPr>
            <p:ph type="body" idx="1"/>
          </p:nvPr>
        </p:nvSpPr>
        <p:spPr>
          <a:xfrm>
            <a:off x="-31459" y="373062"/>
            <a:ext cx="5938935" cy="324168"/>
          </a:xfrm>
        </p:spPr>
        <p:txBody>
          <a:bodyPr>
            <a:normAutofit lnSpcReduction="10000"/>
          </a:bodyPr>
          <a:lstStyle/>
          <a:p>
            <a:r>
              <a:rPr lang="en-GB" sz="1800" dirty="0">
                <a:latin typeface="+mn-lt"/>
              </a:rPr>
              <a:t>Proportion of dependent drinkers not in treatment </a:t>
            </a:r>
            <a:endParaRPr lang="en-GB" dirty="0"/>
          </a:p>
        </p:txBody>
      </p:sp>
      <p:sp>
        <p:nvSpPr>
          <p:cNvPr id="4" name="Text Placeholder 3">
            <a:extLst>
              <a:ext uri="{FF2B5EF4-FFF2-40B4-BE49-F238E27FC236}">
                <a16:creationId xmlns:a16="http://schemas.microsoft.com/office/drawing/2014/main" id="{1AC10A8D-06A6-6729-0125-40C133FC506A}"/>
              </a:ext>
            </a:extLst>
          </p:cNvPr>
          <p:cNvSpPr>
            <a:spLocks noGrp="1"/>
          </p:cNvSpPr>
          <p:nvPr>
            <p:ph type="body" sz="quarter" idx="3"/>
          </p:nvPr>
        </p:nvSpPr>
        <p:spPr>
          <a:xfrm>
            <a:off x="6172200" y="381001"/>
            <a:ext cx="5916613" cy="446890"/>
          </a:xfrm>
        </p:spPr>
        <p:txBody>
          <a:bodyPr>
            <a:normAutofit fontScale="85000" lnSpcReduction="20000"/>
          </a:bodyPr>
          <a:lstStyle/>
          <a:p>
            <a:r>
              <a:rPr lang="en-GB" sz="1800" dirty="0">
                <a:latin typeface="+mn-lt"/>
              </a:rPr>
              <a:t>Proportion of opiates and/or crack cocaine users (i.e. OCU) not in treatment</a:t>
            </a:r>
            <a:endParaRPr lang="en-GB" dirty="0"/>
          </a:p>
        </p:txBody>
      </p:sp>
      <p:pic>
        <p:nvPicPr>
          <p:cNvPr id="8" name="Content Placeholder 7">
            <a:extLst>
              <a:ext uri="{FF2B5EF4-FFF2-40B4-BE49-F238E27FC236}">
                <a16:creationId xmlns:a16="http://schemas.microsoft.com/office/drawing/2014/main" id="{0908AE31-B012-10F6-EAAD-9ADECDA6DA92}"/>
              </a:ext>
            </a:extLst>
          </p:cNvPr>
          <p:cNvPicPr>
            <a:picLocks noGrp="1" noChangeAspect="1"/>
          </p:cNvPicPr>
          <p:nvPr>
            <p:ph sz="half" idx="2"/>
          </p:nvPr>
        </p:nvPicPr>
        <p:blipFill rotWithShape="1">
          <a:blip r:embed="rId3"/>
          <a:srcRect b="5055"/>
          <a:stretch/>
        </p:blipFill>
        <p:spPr>
          <a:xfrm>
            <a:off x="80865" y="697230"/>
            <a:ext cx="5714286" cy="3616953"/>
          </a:xfrm>
          <a:prstGeom prst="rect">
            <a:avLst/>
          </a:prstGeom>
        </p:spPr>
      </p:pic>
      <p:pic>
        <p:nvPicPr>
          <p:cNvPr id="9" name="Content Placeholder 8">
            <a:extLst>
              <a:ext uri="{FF2B5EF4-FFF2-40B4-BE49-F238E27FC236}">
                <a16:creationId xmlns:a16="http://schemas.microsoft.com/office/drawing/2014/main" id="{3538EC08-C929-3D50-0FA2-EAEA44E35F30}"/>
              </a:ext>
            </a:extLst>
          </p:cNvPr>
          <p:cNvPicPr>
            <a:picLocks noGrp="1" noChangeAspect="1"/>
          </p:cNvPicPr>
          <p:nvPr>
            <p:ph sz="quarter" idx="4"/>
          </p:nvPr>
        </p:nvPicPr>
        <p:blipFill rotWithShape="1">
          <a:blip r:embed="rId4"/>
          <a:srcRect b="5055"/>
          <a:stretch/>
        </p:blipFill>
        <p:spPr>
          <a:xfrm>
            <a:off x="6172199" y="731571"/>
            <a:ext cx="5714286" cy="3616953"/>
          </a:xfrm>
          <a:prstGeom prst="rect">
            <a:avLst/>
          </a:prstGeom>
        </p:spPr>
      </p:pic>
      <p:sp>
        <p:nvSpPr>
          <p:cNvPr id="10" name="Content Placeholder 9">
            <a:extLst>
              <a:ext uri="{FF2B5EF4-FFF2-40B4-BE49-F238E27FC236}">
                <a16:creationId xmlns:a16="http://schemas.microsoft.com/office/drawing/2014/main" id="{AF06615A-FC5A-E2AB-CC24-1D333B3A735C}"/>
              </a:ext>
            </a:extLst>
          </p:cNvPr>
          <p:cNvSpPr txBox="1">
            <a:spLocks noGrp="1"/>
          </p:cNvSpPr>
          <p:nvPr>
            <p:ph sz="quarter" idx="13"/>
          </p:nvPr>
        </p:nvSpPr>
        <p:spPr>
          <a:xfrm>
            <a:off x="44837" y="5283355"/>
            <a:ext cx="5938837"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An increase in the proportion of dependent drinkers who are not in treatment in Peterborough increased to 79% in 2020/21 from 76% in the previous year. In contrast, there was a decline in Cambridgeshire than the previous year.</a:t>
            </a:r>
          </a:p>
          <a:p>
            <a:pPr marL="171450" indent="-171450">
              <a:buFont typeface="Arial" panose="020B0604020202020204" pitchFamily="34" charset="0"/>
              <a:buChar char="•"/>
            </a:pPr>
            <a:r>
              <a:rPr lang="en-GB" sz="1200" dirty="0">
                <a:solidFill>
                  <a:schemeClr val="accent1">
                    <a:lumMod val="75000"/>
                  </a:schemeClr>
                </a:solidFill>
              </a:rPr>
              <a:t>In 2020/21, the proportion of dependent drinkers who are not in treatment was </a:t>
            </a:r>
            <a:r>
              <a:rPr lang="en-GB" sz="1200" dirty="0">
                <a:solidFill>
                  <a:srgbClr val="FFC000"/>
                </a:solidFill>
              </a:rPr>
              <a:t>statistically similar to the national average for both Cambridgeshire and Peterborough.</a:t>
            </a:r>
            <a:endParaRPr lang="en-GB" sz="1200" dirty="0">
              <a:solidFill>
                <a:schemeClr val="accent1">
                  <a:lumMod val="75000"/>
                </a:schemeClr>
              </a:solidFill>
            </a:endParaRPr>
          </a:p>
        </p:txBody>
      </p:sp>
      <p:sp>
        <p:nvSpPr>
          <p:cNvPr id="11" name="Content Placeholder 10">
            <a:extLst>
              <a:ext uri="{FF2B5EF4-FFF2-40B4-BE49-F238E27FC236}">
                <a16:creationId xmlns:a16="http://schemas.microsoft.com/office/drawing/2014/main" id="{843D7C26-5B79-0C81-63BA-718423F36CF8}"/>
              </a:ext>
            </a:extLst>
          </p:cNvPr>
          <p:cNvSpPr txBox="1">
            <a:spLocks noGrp="1"/>
          </p:cNvSpPr>
          <p:nvPr>
            <p:ph sz="quarter" idx="14"/>
          </p:nvPr>
        </p:nvSpPr>
        <p:spPr>
          <a:xfrm>
            <a:off x="6172199" y="5252673"/>
            <a:ext cx="5916613" cy="830997"/>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An increase in the proportion of opiates and/or crack cocaine users who are not in treatment in Peterborough increased to 49% in 2020/21 from 45% in the previous year. </a:t>
            </a:r>
          </a:p>
          <a:p>
            <a:pPr marL="171450" indent="-171450">
              <a:buFont typeface="Arial" panose="020B0604020202020204" pitchFamily="34" charset="0"/>
              <a:buChar char="•"/>
            </a:pPr>
            <a:r>
              <a:rPr lang="en-GB" sz="1200" dirty="0">
                <a:solidFill>
                  <a:schemeClr val="accent1">
                    <a:lumMod val="75000"/>
                  </a:schemeClr>
                </a:solidFill>
              </a:rPr>
              <a:t>The proportion of dependent drinkers who are not in treatment was </a:t>
            </a:r>
            <a:r>
              <a:rPr lang="en-GB" sz="1200" dirty="0">
                <a:solidFill>
                  <a:srgbClr val="FFC000"/>
                </a:solidFill>
              </a:rPr>
              <a:t>statistically similar to the national average for both Cambridgeshire and Peterborough </a:t>
            </a:r>
            <a:r>
              <a:rPr lang="en-GB" sz="1200" dirty="0">
                <a:solidFill>
                  <a:schemeClr val="accent1">
                    <a:lumMod val="75000"/>
                  </a:schemeClr>
                </a:solidFill>
              </a:rPr>
              <a:t>in 2019/20 and 2020/21.</a:t>
            </a:r>
          </a:p>
        </p:txBody>
      </p:sp>
      <p:sp>
        <p:nvSpPr>
          <p:cNvPr id="12" name="TextBox 11">
            <a:extLst>
              <a:ext uri="{FF2B5EF4-FFF2-40B4-BE49-F238E27FC236}">
                <a16:creationId xmlns:a16="http://schemas.microsoft.com/office/drawing/2014/main" id="{16DF0122-340B-865A-66ED-1B77869A302E}"/>
              </a:ext>
            </a:extLst>
          </p:cNvPr>
          <p:cNvSpPr txBox="1"/>
          <p:nvPr/>
        </p:nvSpPr>
        <p:spPr>
          <a:xfrm>
            <a:off x="1480" y="8741"/>
            <a:ext cx="12190520" cy="369332"/>
          </a:xfrm>
          <a:prstGeom prst="rect">
            <a:avLst/>
          </a:prstGeom>
          <a:solidFill>
            <a:srgbClr val="4472C4"/>
          </a:solidFill>
          <a:ln>
            <a:noFill/>
          </a:ln>
        </p:spPr>
        <p:txBody>
          <a:bodyPr wrap="square">
            <a:spAutoFit/>
          </a:bodyPr>
          <a:lstStyle/>
          <a:p>
            <a:r>
              <a:rPr lang="en-GB" b="1" dirty="0">
                <a:solidFill>
                  <a:schemeClr val="bg1"/>
                </a:solidFill>
                <a:latin typeface="Arial" panose="020B0604020202020204" pitchFamily="34" charset="0"/>
                <a:cs typeface="Arial" panose="020B0604020202020204" pitchFamily="34" charset="0"/>
              </a:rPr>
              <a:t>Substance use treatment</a:t>
            </a:r>
            <a:endParaRPr lang="en-GB" b="1" baseline="0" dirty="0">
              <a:solidFill>
                <a:schemeClr val="bg1"/>
              </a:solidFill>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8CDA20E5-3D9D-280B-6554-342341F8EA58}"/>
              </a:ext>
            </a:extLst>
          </p:cNvPr>
          <p:cNvGraphicFramePr>
            <a:graphicFrameLocks noGrp="1"/>
          </p:cNvGraphicFramePr>
          <p:nvPr>
            <p:extLst>
              <p:ext uri="{D42A27DB-BD31-4B8C-83A1-F6EECF244321}">
                <p14:modId xmlns:p14="http://schemas.microsoft.com/office/powerpoint/2010/main" val="296987526"/>
              </p:ext>
            </p:extLst>
          </p:nvPr>
        </p:nvGraphicFramePr>
        <p:xfrm>
          <a:off x="210830" y="4541161"/>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dependent drinkers not in treatment,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1,868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4" name="Table 13">
            <a:extLst>
              <a:ext uri="{FF2B5EF4-FFF2-40B4-BE49-F238E27FC236}">
                <a16:creationId xmlns:a16="http://schemas.microsoft.com/office/drawing/2014/main" id="{2054516A-6C49-1D00-DBB1-A64EB89D6DD2}"/>
              </a:ext>
            </a:extLst>
          </p:cNvPr>
          <p:cNvGraphicFramePr>
            <a:graphicFrameLocks noGrp="1"/>
          </p:cNvGraphicFramePr>
          <p:nvPr>
            <p:extLst>
              <p:ext uri="{D42A27DB-BD31-4B8C-83A1-F6EECF244321}">
                <p14:modId xmlns:p14="http://schemas.microsoft.com/office/powerpoint/2010/main" val="727584588"/>
              </p:ext>
            </p:extLst>
          </p:nvPr>
        </p:nvGraphicFramePr>
        <p:xfrm>
          <a:off x="6302164" y="4541162"/>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opiate and/or crack cocaine users not in treatment,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787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1362073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7366" y="473070"/>
            <a:ext cx="5916709" cy="5592751"/>
          </a:xfrm>
        </p:spPr>
        <p:txBody>
          <a:bodyPr/>
          <a:lstStyle/>
          <a:p>
            <a:pPr marL="0" lvl="0" indent="0">
              <a:spcBef>
                <a:spcPts val="3000"/>
              </a:spcBef>
              <a:buNone/>
            </a:pPr>
            <a:r>
              <a:rPr b="1" dirty="0"/>
              <a:t>Proportion of new presentations to treatment with a mental health treatment need</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08604" y="473070"/>
            <a:ext cx="5916709" cy="5439872"/>
          </a:xfrm>
        </p:spPr>
        <p:txBody>
          <a:bodyPr/>
          <a:lstStyle/>
          <a:p>
            <a:pPr marL="0" lvl="0" indent="0">
              <a:spcBef>
                <a:spcPts val="3000"/>
              </a:spcBef>
              <a:buNone/>
            </a:pPr>
            <a:r>
              <a:rPr b="1" dirty="0"/>
              <a:t>Proportion of clients with a mental health treatment need that did not receive mental health treatment</a:t>
            </a:r>
          </a:p>
        </p:txBody>
      </p:sp>
      <p:sp>
        <p:nvSpPr>
          <p:cNvPr id="7" name="TextBox 6">
            <a:extLst>
              <a:ext uri="{FF2B5EF4-FFF2-40B4-BE49-F238E27FC236}">
                <a16:creationId xmlns:a16="http://schemas.microsoft.com/office/drawing/2014/main" id="{4B26BE32-7D05-4A73-95B8-603F2086139B}"/>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Mental health treatment </a:t>
            </a:r>
            <a:r>
              <a:rPr lang="en-GB" b="1" dirty="0">
                <a:solidFill>
                  <a:schemeClr val="bg1"/>
                </a:solidFill>
                <a:latin typeface="Arial" panose="020B0604020202020204" pitchFamily="34" charset="0"/>
                <a:cs typeface="Arial" panose="020B0604020202020204" pitchFamily="34" charset="0"/>
              </a:rPr>
              <a:t>need among new presentations to substance misuse treatment, 2019-20</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381E614-11E0-4659-A603-0A382FA91079}"/>
              </a:ext>
            </a:extLst>
          </p:cNvPr>
          <p:cNvSpPr txBox="1"/>
          <p:nvPr/>
        </p:nvSpPr>
        <p:spPr>
          <a:xfrm>
            <a:off x="17366" y="4775823"/>
            <a:ext cx="5197431"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new clients who are "parents or adults living with children" with a mental health need in Cambridgeshire (57%) and Peterborough (58%) is similar to the England average (56%).</a:t>
            </a:r>
          </a:p>
          <a:p>
            <a:pPr marL="171450" indent="-171450">
              <a:buFont typeface="Arial" panose="020B0604020202020204" pitchFamily="34" charset="0"/>
              <a:buChar char="•"/>
            </a:pPr>
            <a:r>
              <a:rPr lang="en-GB" sz="1200" dirty="0">
                <a:solidFill>
                  <a:schemeClr val="accent1">
                    <a:lumMod val="75000"/>
                  </a:schemeClr>
                </a:solidFill>
              </a:rPr>
              <a:t>The proportion of new clients who are "parents not living with children" with a mental health need in Peterborough (67%) is higher than the England average (61%), whilst the proportion in Cambridgeshire is similar to the national average.</a:t>
            </a:r>
          </a:p>
        </p:txBody>
      </p:sp>
      <p:sp>
        <p:nvSpPr>
          <p:cNvPr id="10" name="TextBox 9">
            <a:extLst>
              <a:ext uri="{FF2B5EF4-FFF2-40B4-BE49-F238E27FC236}">
                <a16:creationId xmlns:a16="http://schemas.microsoft.com/office/drawing/2014/main" id="{F337E883-9862-4E57-9DA9-AC74216BBCEB}"/>
              </a:ext>
            </a:extLst>
          </p:cNvPr>
          <p:cNvSpPr txBox="1"/>
          <p:nvPr/>
        </p:nvSpPr>
        <p:spPr>
          <a:xfrm>
            <a:off x="5942013" y="4750317"/>
            <a:ext cx="6091238"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unmet need among the new clients with a mental health treatment need in Cambridgeshire who were either "parents not living with children" or "not parents" was higher than the national rate.</a:t>
            </a:r>
          </a:p>
          <a:p>
            <a:pPr marL="171450" indent="-171450">
              <a:buFont typeface="Arial" panose="020B0604020202020204" pitchFamily="34" charset="0"/>
              <a:buChar char="•"/>
            </a:pPr>
            <a:r>
              <a:rPr lang="en-GB" sz="1200" dirty="0">
                <a:solidFill>
                  <a:schemeClr val="accent1">
                    <a:lumMod val="75000"/>
                  </a:schemeClr>
                </a:solidFill>
              </a:rPr>
              <a:t>The proportion of unmet need in Peterborough is substantially higher than the national rate for "parents not living with children" and "parents or adults living with children."</a:t>
            </a:r>
          </a:p>
        </p:txBody>
      </p:sp>
      <p:pic>
        <p:nvPicPr>
          <p:cNvPr id="19" name="Picture 18">
            <a:extLst>
              <a:ext uri="{FF2B5EF4-FFF2-40B4-BE49-F238E27FC236}">
                <a16:creationId xmlns:a16="http://schemas.microsoft.com/office/drawing/2014/main" id="{7386BB09-5E8C-4842-B3C7-EDC422C84B8F}"/>
              </a:ext>
            </a:extLst>
          </p:cNvPr>
          <p:cNvPicPr>
            <a:picLocks noChangeAspect="1"/>
          </p:cNvPicPr>
          <p:nvPr/>
        </p:nvPicPr>
        <p:blipFill>
          <a:blip r:embed="rId3"/>
          <a:stretch>
            <a:fillRect/>
          </a:stretch>
        </p:blipFill>
        <p:spPr>
          <a:xfrm>
            <a:off x="17366" y="1092020"/>
            <a:ext cx="5428571" cy="3657143"/>
          </a:xfrm>
          <a:prstGeom prst="rect">
            <a:avLst/>
          </a:prstGeom>
        </p:spPr>
      </p:pic>
      <p:pic>
        <p:nvPicPr>
          <p:cNvPr id="21" name="Picture 20">
            <a:extLst>
              <a:ext uri="{FF2B5EF4-FFF2-40B4-BE49-F238E27FC236}">
                <a16:creationId xmlns:a16="http://schemas.microsoft.com/office/drawing/2014/main" id="{DA9D5A59-9303-4B5B-8B99-0DA281368C31}"/>
              </a:ext>
            </a:extLst>
          </p:cNvPr>
          <p:cNvPicPr>
            <a:picLocks noChangeAspect="1"/>
          </p:cNvPicPr>
          <p:nvPr/>
        </p:nvPicPr>
        <p:blipFill>
          <a:blip r:embed="rId4"/>
          <a:stretch>
            <a:fillRect/>
          </a:stretch>
        </p:blipFill>
        <p:spPr>
          <a:xfrm>
            <a:off x="6328863" y="1077734"/>
            <a:ext cx="5476190" cy="3685714"/>
          </a:xfrm>
          <a:prstGeom prst="rect">
            <a:avLst/>
          </a:prstGeom>
        </p:spPr>
      </p:pic>
    </p:spTree>
    <p:extLst>
      <p:ext uri="{BB962C8B-B14F-4D97-AF65-F5344CB8AC3E}">
        <p14:creationId xmlns:p14="http://schemas.microsoft.com/office/powerpoint/2010/main" val="21888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E9B750-8670-4C7B-9A8B-192BBE2BF879}"/>
              </a:ext>
            </a:extLst>
          </p:cNvPr>
          <p:cNvGraphicFramePr>
            <a:graphicFrameLocks noGrp="1"/>
          </p:cNvGraphicFramePr>
          <p:nvPr>
            <p:extLst>
              <p:ext uri="{D42A27DB-BD31-4B8C-83A1-F6EECF244321}">
                <p14:modId xmlns:p14="http://schemas.microsoft.com/office/powerpoint/2010/main" val="2466061488"/>
              </p:ext>
            </p:extLst>
          </p:nvPr>
        </p:nvGraphicFramePr>
        <p:xfrm>
          <a:off x="0" y="14289"/>
          <a:ext cx="12192000" cy="684371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0594">
                <a:tc>
                  <a:txBody>
                    <a:bodyPr/>
                    <a:lstStyle/>
                    <a:p>
                      <a:r>
                        <a:rPr lang="en-GB">
                          <a:latin typeface="Arial" panose="020B0604020202020204" pitchFamily="34" charset="0"/>
                          <a:cs typeface="Arial" panose="020B0604020202020204" pitchFamily="34" charset="0"/>
                        </a:rPr>
                        <a:t>Substance misuse treatment, 2019 – 20</a:t>
                      </a:r>
                      <a:endParaRPr lang="en-GB" baseline="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172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p>
                      <a:endParaRPr lang="en-GB" sz="1400" b="1" kern="1200" baseline="0">
                        <a:solidFill>
                          <a:schemeClr val="accent6">
                            <a:lumMod val="75000"/>
                          </a:schemeClr>
                        </a:solidFill>
                        <a:latin typeface="Arial" panose="020B0604020202020204" pitchFamily="34" charset="0"/>
                        <a:ea typeface="+mn-ea"/>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300136">
                <a:tc>
                  <a:txBody>
                    <a:bodyPr/>
                    <a:lstStyle/>
                    <a:p>
                      <a:endParaRPr lang="en-GB" sz="900" baseline="0">
                        <a:solidFill>
                          <a:schemeClr val="bg1"/>
                        </a:solidFill>
                        <a:latin typeface="Arial" panose="020B0604020202020204" pitchFamily="34" charset="0"/>
                        <a:cs typeface="Arial" panose="020B0604020202020204" pitchFamily="34" charset="0"/>
                      </a:endParaRPr>
                    </a:p>
                  </a:txBody>
                  <a:tcPr anchor="ctr">
                    <a:solidFill>
                      <a:schemeClr val="accent1"/>
                    </a:solidFill>
                  </a:tcPr>
                </a:tc>
                <a:extLst>
                  <a:ext uri="{0D108BD9-81ED-4DB2-BD59-A6C34878D82A}">
                    <a16:rowId xmlns:a16="http://schemas.microsoft.com/office/drawing/2014/main" val="10002"/>
                  </a:ext>
                </a:extLst>
              </a:tr>
            </a:tbl>
          </a:graphicData>
        </a:graphic>
      </p:graphicFrame>
      <p:sp>
        <p:nvSpPr>
          <p:cNvPr id="3" name="TextBox 2">
            <a:extLst>
              <a:ext uri="{FF2B5EF4-FFF2-40B4-BE49-F238E27FC236}">
                <a16:creationId xmlns:a16="http://schemas.microsoft.com/office/drawing/2014/main" id="{EB6C5CC1-54BC-4DF1-8B0A-0F63061A59AE}"/>
              </a:ext>
            </a:extLst>
          </p:cNvPr>
          <p:cNvSpPr txBox="1"/>
          <p:nvPr/>
        </p:nvSpPr>
        <p:spPr>
          <a:xfrm>
            <a:off x="0" y="437745"/>
            <a:ext cx="7723762" cy="307777"/>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dirty="0"/>
              <a:t>Sources of referrals into treatment for new presentations to treatment</a:t>
            </a:r>
          </a:p>
        </p:txBody>
      </p:sp>
      <p:sp>
        <p:nvSpPr>
          <p:cNvPr id="14" name="TextBox 13">
            <a:extLst>
              <a:ext uri="{FF2B5EF4-FFF2-40B4-BE49-F238E27FC236}">
                <a16:creationId xmlns:a16="http://schemas.microsoft.com/office/drawing/2014/main" id="{18CCF270-A92B-4855-95DF-351C3B748388}"/>
              </a:ext>
            </a:extLst>
          </p:cNvPr>
          <p:cNvSpPr txBox="1"/>
          <p:nvPr/>
        </p:nvSpPr>
        <p:spPr>
          <a:xfrm>
            <a:off x="0" y="5264328"/>
            <a:ext cx="6235430"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the proportion of referrals for “parents or adults living with children” by children and family/social services was 2%, and 7% were referred by criminal justice. However, 14% of the “parents not living with children” were referred by criminal justice for treatment.</a:t>
            </a:r>
          </a:p>
          <a:p>
            <a:pPr marL="171450" indent="-171450">
              <a:buFont typeface="Arial" panose="020B0604020202020204" pitchFamily="34" charset="0"/>
              <a:buChar char="•"/>
            </a:pPr>
            <a:r>
              <a:rPr lang="en-GB" sz="1200" dirty="0">
                <a:solidFill>
                  <a:schemeClr val="accent1">
                    <a:lumMod val="75000"/>
                  </a:schemeClr>
                </a:solidFill>
              </a:rPr>
              <a:t>In Peterborough, the proportion of referrals by criminal justice for parents or adults living with children was 8%; for parents not living with children, it was 30%; and for adults who are not parents, it was 20%.</a:t>
            </a:r>
          </a:p>
        </p:txBody>
      </p:sp>
      <p:pic>
        <p:nvPicPr>
          <p:cNvPr id="6" name="Picture 5">
            <a:extLst>
              <a:ext uri="{FF2B5EF4-FFF2-40B4-BE49-F238E27FC236}">
                <a16:creationId xmlns:a16="http://schemas.microsoft.com/office/drawing/2014/main" id="{D7553C87-109B-4312-86E3-C46DE00F7CFC}"/>
              </a:ext>
            </a:extLst>
          </p:cNvPr>
          <p:cNvPicPr>
            <a:picLocks noChangeAspect="1"/>
          </p:cNvPicPr>
          <p:nvPr/>
        </p:nvPicPr>
        <p:blipFill>
          <a:blip r:embed="rId3"/>
          <a:stretch>
            <a:fillRect/>
          </a:stretch>
        </p:blipFill>
        <p:spPr>
          <a:xfrm>
            <a:off x="298383" y="1026904"/>
            <a:ext cx="5599404" cy="1962481"/>
          </a:xfrm>
          <a:prstGeom prst="rect">
            <a:avLst/>
          </a:prstGeom>
        </p:spPr>
      </p:pic>
      <p:sp>
        <p:nvSpPr>
          <p:cNvPr id="12" name="TextBox 11">
            <a:extLst>
              <a:ext uri="{FF2B5EF4-FFF2-40B4-BE49-F238E27FC236}">
                <a16:creationId xmlns:a16="http://schemas.microsoft.com/office/drawing/2014/main" id="{728E10D6-685F-4223-851E-FD9709556D22}"/>
              </a:ext>
            </a:extLst>
          </p:cNvPr>
          <p:cNvSpPr txBox="1"/>
          <p:nvPr/>
        </p:nvSpPr>
        <p:spPr>
          <a:xfrm>
            <a:off x="0" y="769460"/>
            <a:ext cx="1695855" cy="307777"/>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a:t>Cambridgeshire</a:t>
            </a:r>
          </a:p>
        </p:txBody>
      </p:sp>
      <p:sp>
        <p:nvSpPr>
          <p:cNvPr id="15" name="TextBox 14">
            <a:extLst>
              <a:ext uri="{FF2B5EF4-FFF2-40B4-BE49-F238E27FC236}">
                <a16:creationId xmlns:a16="http://schemas.microsoft.com/office/drawing/2014/main" id="{FAF9A5C0-D8F7-41A6-AAFF-B1F5D019E5CF}"/>
              </a:ext>
            </a:extLst>
          </p:cNvPr>
          <p:cNvSpPr txBox="1"/>
          <p:nvPr/>
        </p:nvSpPr>
        <p:spPr>
          <a:xfrm>
            <a:off x="87169" y="3044403"/>
            <a:ext cx="1695855" cy="307777"/>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a:t>Peterborough</a:t>
            </a:r>
          </a:p>
        </p:txBody>
      </p:sp>
      <p:pic>
        <p:nvPicPr>
          <p:cNvPr id="10" name="Picture 9">
            <a:extLst>
              <a:ext uri="{FF2B5EF4-FFF2-40B4-BE49-F238E27FC236}">
                <a16:creationId xmlns:a16="http://schemas.microsoft.com/office/drawing/2014/main" id="{E93FE9CD-DEC9-4C45-87D0-6C7BAE4A2633}"/>
              </a:ext>
            </a:extLst>
          </p:cNvPr>
          <p:cNvPicPr>
            <a:picLocks noChangeAspect="1"/>
          </p:cNvPicPr>
          <p:nvPr/>
        </p:nvPicPr>
        <p:blipFill>
          <a:blip r:embed="rId4"/>
          <a:stretch>
            <a:fillRect/>
          </a:stretch>
        </p:blipFill>
        <p:spPr>
          <a:xfrm>
            <a:off x="298383" y="3307639"/>
            <a:ext cx="5599404" cy="1956689"/>
          </a:xfrm>
          <a:prstGeom prst="rect">
            <a:avLst/>
          </a:prstGeom>
        </p:spPr>
      </p:pic>
      <p:graphicFrame>
        <p:nvGraphicFramePr>
          <p:cNvPr id="16" name="Chart 15">
            <a:extLst>
              <a:ext uri="{FF2B5EF4-FFF2-40B4-BE49-F238E27FC236}">
                <a16:creationId xmlns:a16="http://schemas.microsoft.com/office/drawing/2014/main" id="{C4308D3D-5B5E-4D34-9726-737B42979EF9}"/>
              </a:ext>
            </a:extLst>
          </p:cNvPr>
          <p:cNvGraphicFramePr>
            <a:graphicFrameLocks/>
          </p:cNvGraphicFramePr>
          <p:nvPr/>
        </p:nvGraphicFramePr>
        <p:xfrm>
          <a:off x="7604647" y="1077237"/>
          <a:ext cx="4357992" cy="3083733"/>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516F1F09-F521-42E5-9093-06D286517691}"/>
              </a:ext>
            </a:extLst>
          </p:cNvPr>
          <p:cNvSpPr txBox="1"/>
          <p:nvPr/>
        </p:nvSpPr>
        <p:spPr>
          <a:xfrm>
            <a:off x="7517099" y="400128"/>
            <a:ext cx="4445540" cy="523220"/>
          </a:xfrm>
          <a:prstGeom prst="rect">
            <a:avLst/>
          </a:prstGeom>
          <a:noFill/>
        </p:spPr>
        <p:txBody>
          <a:bodyPr wrap="square" rtlCol="0">
            <a:spAutoFit/>
          </a:bodyPr>
          <a:lstStyle>
            <a:defPPr>
              <a:defRPr lang="en-US"/>
            </a:defPPr>
            <a:lvl1pPr>
              <a:defRPr sz="1400" b="1" i="0" u="none" strike="noStrike">
                <a:solidFill>
                  <a:schemeClr val="accent1">
                    <a:lumMod val="75000"/>
                  </a:schemeClr>
                </a:solidFill>
                <a:effectLst/>
                <a:latin typeface="Arial" panose="020B0604020202020204" pitchFamily="34" charset="0"/>
                <a:cs typeface="Arial" panose="020B0604020202020204" pitchFamily="34" charset="0"/>
              </a:defRPr>
            </a:lvl1pPr>
          </a:lstStyle>
          <a:p>
            <a:r>
              <a:rPr lang="en-GB" dirty="0"/>
              <a:t>Prevalence of parental substance misuse, mental ill health and domestic abuse</a:t>
            </a:r>
          </a:p>
        </p:txBody>
      </p:sp>
      <p:sp>
        <p:nvSpPr>
          <p:cNvPr id="19" name="TextBox 18">
            <a:extLst>
              <a:ext uri="{FF2B5EF4-FFF2-40B4-BE49-F238E27FC236}">
                <a16:creationId xmlns:a16="http://schemas.microsoft.com/office/drawing/2014/main" id="{E3327596-9614-49D0-A97B-9B283236FDA1}"/>
              </a:ext>
            </a:extLst>
          </p:cNvPr>
          <p:cNvSpPr txBox="1"/>
          <p:nvPr/>
        </p:nvSpPr>
        <p:spPr>
          <a:xfrm>
            <a:off x="7458816" y="4488257"/>
            <a:ext cx="4646015" cy="1200329"/>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in households with all 3 issues (parental alcohol and drug problems, mental ill health and domestic abuse) was higher than the national rate in Cambridgeshire and Peterborough.</a:t>
            </a:r>
          </a:p>
          <a:p>
            <a:pPr marL="171450" indent="-171450">
              <a:buFont typeface="Arial" panose="020B0604020202020204" pitchFamily="34" charset="0"/>
              <a:buChar char="•"/>
            </a:pPr>
            <a:r>
              <a:rPr lang="en-GB" sz="1200" dirty="0">
                <a:solidFill>
                  <a:schemeClr val="accent1">
                    <a:lumMod val="75000"/>
                  </a:schemeClr>
                </a:solidFill>
              </a:rPr>
              <a:t>The prevalence of parental mental ill health was substantially higher than the prevalence of parental substance misuse and domestic abuse in Cambridgeshire, Peterborough and England in 2019–20.</a:t>
            </a:r>
          </a:p>
        </p:txBody>
      </p:sp>
    </p:spTree>
    <p:extLst>
      <p:ext uri="{BB962C8B-B14F-4D97-AF65-F5344CB8AC3E}">
        <p14:creationId xmlns:p14="http://schemas.microsoft.com/office/powerpoint/2010/main" val="1471981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Smoking and Health </a:t>
            </a:r>
            <a:r>
              <a:rPr lang="en-GB" dirty="0"/>
              <a:t>B</a:t>
            </a:r>
            <a:r>
              <a:rPr lang="en-GB" b="1" dirty="0"/>
              <a:t>ehaviours</a:t>
            </a:r>
            <a:endParaRPr b="1" dirty="0"/>
          </a:p>
        </p:txBody>
      </p:sp>
    </p:spTree>
    <p:extLst>
      <p:ext uri="{BB962C8B-B14F-4D97-AF65-F5344CB8AC3E}">
        <p14:creationId xmlns:p14="http://schemas.microsoft.com/office/powerpoint/2010/main" val="250119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6226886" y="528817"/>
            <a:ext cx="5916709" cy="5440382"/>
          </a:xfrm>
        </p:spPr>
        <p:txBody>
          <a:bodyPr/>
          <a:lstStyle/>
          <a:p>
            <a:pPr marL="0" lvl="0" indent="0">
              <a:spcBef>
                <a:spcPts val="3000"/>
              </a:spcBef>
              <a:buNone/>
            </a:pPr>
            <a:r>
              <a:rPr b="1" dirty="0"/>
              <a:t>Smoking attributable hospital admissions</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179291" y="528816"/>
            <a:ext cx="5916709" cy="5439872"/>
          </a:xfrm>
        </p:spPr>
        <p:txBody>
          <a:bodyPr/>
          <a:lstStyle/>
          <a:p>
            <a:pPr marL="0" lvl="0" indent="0">
              <a:spcBef>
                <a:spcPts val="3000"/>
              </a:spcBef>
              <a:buNone/>
            </a:pPr>
            <a:r>
              <a:rPr b="1" dirty="0"/>
              <a:t>Smoking Prevalence in adults (18+) - current smokers (APS)</a:t>
            </a:r>
          </a:p>
        </p:txBody>
      </p:sp>
      <p:sp>
        <p:nvSpPr>
          <p:cNvPr id="7" name="TextBox 6">
            <a:extLst>
              <a:ext uri="{FF2B5EF4-FFF2-40B4-BE49-F238E27FC236}">
                <a16:creationId xmlns:a16="http://schemas.microsoft.com/office/drawing/2014/main" id="{7E16A42A-6DBE-408B-AD09-7A8B3ABE7B89}"/>
              </a:ext>
            </a:extLst>
          </p:cNvPr>
          <p:cNvSpPr txBox="1"/>
          <p:nvPr/>
        </p:nvSpPr>
        <p:spPr>
          <a:xfrm>
            <a:off x="183899" y="4962554"/>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A declining trend is seen for England since 2015, whereas varied trends are noted across all areas in Cambridgeshire and Peterborough.</a:t>
            </a:r>
          </a:p>
          <a:p>
            <a:pPr marL="171450" indent="-171450">
              <a:buFont typeface="Arial" panose="020B0604020202020204" pitchFamily="34" charset="0"/>
              <a:buChar char="•"/>
            </a:pPr>
            <a:r>
              <a:rPr lang="en-GB" sz="1200" dirty="0">
                <a:solidFill>
                  <a:schemeClr val="accent1">
                    <a:lumMod val="75000"/>
                  </a:schemeClr>
                </a:solidFill>
              </a:rPr>
              <a:t>The proportion of smoking prevalence in adults shows a rapid increase in </a:t>
            </a:r>
            <a:r>
              <a:rPr lang="en-GB" sz="1200" dirty="0">
                <a:solidFill>
                  <a:srgbClr val="FF0000"/>
                </a:solidFill>
              </a:rPr>
              <a:t>Fenland</a:t>
            </a:r>
            <a:r>
              <a:rPr lang="en-GB" sz="1200" dirty="0">
                <a:solidFill>
                  <a:schemeClr val="accent1">
                    <a:lumMod val="75000"/>
                  </a:schemeClr>
                </a:solidFill>
              </a:rPr>
              <a:t> since 2017 and </a:t>
            </a:r>
            <a:r>
              <a:rPr lang="en-GB" sz="1200" dirty="0">
                <a:solidFill>
                  <a:srgbClr val="FF0000"/>
                </a:solidFill>
              </a:rPr>
              <a:t>significantly higher than the national rate in 2021.</a:t>
            </a:r>
          </a:p>
          <a:p>
            <a:pPr marL="171450" indent="-171450">
              <a:buFont typeface="Arial" panose="020B0604020202020204" pitchFamily="34" charset="0"/>
              <a:buChar char="•"/>
            </a:pPr>
            <a:r>
              <a:rPr lang="en-GB" sz="1200" dirty="0">
                <a:solidFill>
                  <a:schemeClr val="accent1">
                    <a:lumMod val="75000"/>
                  </a:schemeClr>
                </a:solidFill>
              </a:rPr>
              <a:t>The smoking prevalence rate in Fenland is the highest of all local authorities in the UK in 2021.</a:t>
            </a:r>
          </a:p>
        </p:txBody>
      </p:sp>
      <p:sp>
        <p:nvSpPr>
          <p:cNvPr id="8" name="TextBox 7">
            <a:extLst>
              <a:ext uri="{FF2B5EF4-FFF2-40B4-BE49-F238E27FC236}">
                <a16:creationId xmlns:a16="http://schemas.microsoft.com/office/drawing/2014/main" id="{F83057BE-501F-4BAA-92B0-F4EAC64D310C}"/>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Smoking prevalence and hospital admissions</a:t>
            </a:r>
          </a:p>
        </p:txBody>
      </p:sp>
      <p:sp>
        <p:nvSpPr>
          <p:cNvPr id="9" name="TextBox 8">
            <a:extLst>
              <a:ext uri="{FF2B5EF4-FFF2-40B4-BE49-F238E27FC236}">
                <a16:creationId xmlns:a16="http://schemas.microsoft.com/office/drawing/2014/main" id="{EA5F15DE-7AB3-438C-A6B7-FC72EFDE0825}"/>
              </a:ext>
            </a:extLst>
          </p:cNvPr>
          <p:cNvSpPr txBox="1"/>
          <p:nvPr/>
        </p:nvSpPr>
        <p:spPr>
          <a:xfrm>
            <a:off x="6408926" y="4862787"/>
            <a:ext cx="5438461" cy="1384995"/>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In 2019/20, Peterborough saw a substantial increase over the previous year, while Cambridgeshire saw a decrease during the same period.</a:t>
            </a:r>
            <a:endParaRPr lang="en-GB" sz="1200" dirty="0">
              <a:solidFill>
                <a:schemeClr val="accent1">
                  <a:lumMod val="75000"/>
                </a:schemeClr>
              </a:solidFill>
              <a:cs typeface="Calibri"/>
            </a:endParaRPr>
          </a:p>
          <a:p>
            <a:pPr marL="171450" indent="-171450">
              <a:buFont typeface="Arial" panose="020B0604020202020204" pitchFamily="34" charset="0"/>
              <a:buChar char="•"/>
            </a:pPr>
            <a:r>
              <a:rPr lang="en-GB" sz="1200" dirty="0">
                <a:solidFill>
                  <a:schemeClr val="accent1">
                    <a:lumMod val="75000"/>
                  </a:schemeClr>
                </a:solidFill>
              </a:rPr>
              <a:t>In 2019/20, the rate of hospital admissions for diseases that are wholly or partially attributed to smoking in persons aged 35 and over was </a:t>
            </a:r>
            <a:r>
              <a:rPr lang="en-GB" sz="1200" dirty="0">
                <a:solidFill>
                  <a:srgbClr val="FF0000"/>
                </a:solidFill>
              </a:rPr>
              <a:t>significantly higher in Peterborough</a:t>
            </a:r>
            <a:r>
              <a:rPr lang="en-GB" sz="1200" dirty="0">
                <a:solidFill>
                  <a:schemeClr val="accent1">
                    <a:lumMod val="75000"/>
                  </a:schemeClr>
                </a:solidFill>
              </a:rPr>
              <a:t> (1,524 per 100,000) compared to England (1,398 per 100,000); although the rate in </a:t>
            </a:r>
            <a:r>
              <a:rPr lang="en-GB" sz="1200" dirty="0">
                <a:solidFill>
                  <a:srgbClr val="00B050"/>
                </a:solidFill>
              </a:rPr>
              <a:t>Cambridgeshire (1,317 per 100,000) was significantly lower than the national rate</a:t>
            </a:r>
            <a:r>
              <a:rPr lang="en-GB" sz="1200" dirty="0">
                <a:solidFill>
                  <a:srgbClr val="92D050"/>
                </a:solidFill>
              </a:rPr>
              <a:t>.</a:t>
            </a:r>
            <a:endParaRPr lang="en-GB" sz="1200" dirty="0">
              <a:solidFill>
                <a:srgbClr val="92D050"/>
              </a:solidFill>
              <a:cs typeface="Calibri"/>
            </a:endParaRPr>
          </a:p>
        </p:txBody>
      </p:sp>
      <p:pic>
        <p:nvPicPr>
          <p:cNvPr id="10" name="Picture 1" descr="MHNA_Chapter_2_v2.2_files/figure-pptx/smoking%20admissions-1.png">
            <a:extLst>
              <a:ext uri="{FF2B5EF4-FFF2-40B4-BE49-F238E27FC236}">
                <a16:creationId xmlns:a16="http://schemas.microsoft.com/office/drawing/2014/main" id="{18396F3E-EA2B-4771-A7D4-A917972A5501}"/>
              </a:ext>
            </a:extLst>
          </p:cNvPr>
          <p:cNvPicPr>
            <a:picLocks noGrp="1" noChangeAspect="1"/>
          </p:cNvPicPr>
          <p:nvPr/>
        </p:nvPicPr>
        <p:blipFill>
          <a:blip r:embed="rId3"/>
          <a:stretch>
            <a:fillRect/>
          </a:stretch>
        </p:blipFill>
        <p:spPr bwMode="auto">
          <a:xfrm>
            <a:off x="6175406" y="974952"/>
            <a:ext cx="5905500" cy="3441700"/>
          </a:xfrm>
          <a:prstGeom prst="rect">
            <a:avLst/>
          </a:prstGeom>
          <a:noFill/>
          <a:ln w="9525">
            <a:noFill/>
            <a:headEnd/>
            <a:tailEnd/>
          </a:ln>
        </p:spPr>
      </p:pic>
      <p:pic>
        <p:nvPicPr>
          <p:cNvPr id="11" name="Picture 10" descr="MHNA_Chapter_2_v2.2_files/figure-pptx/smoking%20prev%20in%20adults-1.png">
            <a:extLst>
              <a:ext uri="{FF2B5EF4-FFF2-40B4-BE49-F238E27FC236}">
                <a16:creationId xmlns:a16="http://schemas.microsoft.com/office/drawing/2014/main" id="{85823B5D-225E-4667-A1CA-50FFF456DDF2}"/>
              </a:ext>
            </a:extLst>
          </p:cNvPr>
          <p:cNvPicPr>
            <a:picLocks noGrp="1" noChangeAspect="1"/>
          </p:cNvPicPr>
          <p:nvPr/>
        </p:nvPicPr>
        <p:blipFill>
          <a:blip r:embed="rId4"/>
          <a:stretch>
            <a:fillRect/>
          </a:stretch>
        </p:blipFill>
        <p:spPr bwMode="auto">
          <a:xfrm>
            <a:off x="48405" y="1091717"/>
            <a:ext cx="5905500" cy="3695700"/>
          </a:xfrm>
          <a:prstGeom prst="rect">
            <a:avLst/>
          </a:prstGeom>
          <a:noFill/>
          <a:ln w="9525">
            <a:noFill/>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431249" y="0"/>
            <a:ext cx="5732060" cy="6858000"/>
          </a:xfrm>
          <a:prstGeom prst="rect">
            <a:avLst/>
          </a:prstGeom>
          <a:solidFill>
            <a:schemeClr val="bg1"/>
          </a:solidFill>
        </p:spPr>
      </p:pic>
      <p:sp>
        <p:nvSpPr>
          <p:cNvPr id="9" name="TextBox 8"/>
          <p:cNvSpPr txBox="1"/>
          <p:nvPr/>
        </p:nvSpPr>
        <p:spPr>
          <a:xfrm>
            <a:off x="110113" y="1531154"/>
            <a:ext cx="559769"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Key: </a:t>
            </a:r>
          </a:p>
        </p:txBody>
      </p:sp>
      <p:sp>
        <p:nvSpPr>
          <p:cNvPr id="5" name="TextBox 4"/>
          <p:cNvSpPr txBox="1"/>
          <p:nvPr/>
        </p:nvSpPr>
        <p:spPr>
          <a:xfrm>
            <a:off x="6431249" y="0"/>
            <a:ext cx="2703226" cy="523220"/>
          </a:xfrm>
          <a:prstGeom prst="rect">
            <a:avLst/>
          </a:prstGeom>
          <a:noFill/>
        </p:spPr>
        <p:txBody>
          <a:bodyPr wrap="square" rtlCol="0">
            <a:spAutoFit/>
          </a:bodyPr>
          <a:lstStyle/>
          <a:p>
            <a:r>
              <a:rPr lang="en-GB" sz="1400" b="1">
                <a:solidFill>
                  <a:schemeClr val="accent1">
                    <a:lumMod val="75000"/>
                  </a:schemeClr>
                </a:solidFill>
                <a:latin typeface="Arial" panose="020B0604020202020204" pitchFamily="34" charset="0"/>
                <a:cs typeface="Arial" panose="020B0604020202020204" pitchFamily="34" charset="0"/>
              </a:rPr>
              <a:t>Map of Cambridgeshire </a:t>
            </a:r>
          </a:p>
          <a:p>
            <a:r>
              <a:rPr lang="en-GB" sz="1400" b="1">
                <a:solidFill>
                  <a:schemeClr val="accent1">
                    <a:lumMod val="75000"/>
                  </a:schemeClr>
                </a:solidFill>
                <a:latin typeface="Arial" panose="020B0604020202020204" pitchFamily="34" charset="0"/>
                <a:cs typeface="Arial" panose="020B0604020202020204" pitchFamily="34" charset="0"/>
              </a:rPr>
              <a:t>and Peterborough  </a:t>
            </a:r>
          </a:p>
        </p:txBody>
      </p:sp>
      <p:sp>
        <p:nvSpPr>
          <p:cNvPr id="6" name="TextBox 5"/>
          <p:cNvSpPr txBox="1"/>
          <p:nvPr/>
        </p:nvSpPr>
        <p:spPr>
          <a:xfrm>
            <a:off x="-8189" y="1206812"/>
            <a:ext cx="3081293" cy="276999"/>
          </a:xfrm>
          <a:prstGeom prst="rect">
            <a:avLst/>
          </a:prstGeom>
          <a:noFill/>
        </p:spPr>
        <p:txBody>
          <a:bodyPr wrap="none" rtlCol="0">
            <a:spAutoFit/>
          </a:bodyPr>
          <a:lstStyle/>
          <a:p>
            <a:r>
              <a:rPr lang="en-GB" sz="1200" b="1" dirty="0">
                <a:solidFill>
                  <a:schemeClr val="accent1">
                    <a:lumMod val="75000"/>
                  </a:schemeClr>
                </a:solidFill>
                <a:latin typeface="Arial" panose="020B0604020202020204" pitchFamily="34" charset="0"/>
                <a:cs typeface="Arial" panose="020B0604020202020204" pitchFamily="34" charset="0"/>
              </a:rPr>
              <a:t>Colour coding and abbreviations used</a:t>
            </a:r>
            <a:r>
              <a:rPr lang="en-GB" sz="1200" dirty="0">
                <a:solidFill>
                  <a:schemeClr val="accent1">
                    <a:lumMod val="75000"/>
                  </a:schemeClr>
                </a:solidFill>
                <a:latin typeface="Arial" panose="020B0604020202020204" pitchFamily="34" charset="0"/>
                <a:cs typeface="Arial" panose="020B0604020202020204" pitchFamily="34" charset="0"/>
              </a:rPr>
              <a:t>: </a:t>
            </a:r>
          </a:p>
        </p:txBody>
      </p:sp>
      <p:sp>
        <p:nvSpPr>
          <p:cNvPr id="2" name="Rectangle 1"/>
          <p:cNvSpPr/>
          <p:nvPr/>
        </p:nvSpPr>
        <p:spPr>
          <a:xfrm>
            <a:off x="-1" y="404379"/>
            <a:ext cx="6353175" cy="461665"/>
          </a:xfrm>
          <a:prstGeom prst="rect">
            <a:avLst/>
          </a:prstGeom>
        </p:spPr>
        <p:txBody>
          <a:bodyPr wrap="square">
            <a:spAutoFit/>
          </a:bodyPr>
          <a:lstStyle/>
          <a:p>
            <a:pPr lvl="0">
              <a:defRPr/>
            </a:pPr>
            <a:r>
              <a:rPr lang="en-GB" sz="1200" dirty="0">
                <a:solidFill>
                  <a:schemeClr val="accent1">
                    <a:lumMod val="75000"/>
                  </a:schemeClr>
                </a:solidFill>
                <a:latin typeface="Arial" panose="020B0604020202020204" pitchFamily="34" charset="0"/>
                <a:cs typeface="Arial" panose="020B0604020202020204" pitchFamily="34" charset="0"/>
              </a:rPr>
              <a:t>This data pack has been produced on population factors to support the Cambridgeshire and Peterborough all age mental health and learning disabilities needs assessment.</a:t>
            </a:r>
            <a:endParaRPr lang="en-GB" sz="1200" dirty="0">
              <a:solidFill>
                <a:schemeClr val="accent5"/>
              </a:solidFill>
              <a:latin typeface="Arial" panose="020B0604020202020204" pitchFamily="34" charset="0"/>
              <a:cs typeface="Arial" panose="020B0604020202020204" pitchFamily="34" charset="0"/>
            </a:endParaRPr>
          </a:p>
        </p:txBody>
      </p:sp>
      <p:sp>
        <p:nvSpPr>
          <p:cNvPr id="10" name="Rectangle 9"/>
          <p:cNvSpPr/>
          <p:nvPr/>
        </p:nvSpPr>
        <p:spPr>
          <a:xfrm>
            <a:off x="-8189" y="0"/>
            <a:ext cx="6439438" cy="307731"/>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400" b="1">
                <a:latin typeface="Arial" panose="020B0604020202020204" pitchFamily="34" charset="0"/>
                <a:cs typeface="Arial" panose="020B0604020202020204" pitchFamily="34" charset="0"/>
              </a:rPr>
              <a:t>Introduction</a:t>
            </a:r>
          </a:p>
        </p:txBody>
      </p:sp>
      <p:cxnSp>
        <p:nvCxnSpPr>
          <p:cNvPr id="7" name="Straight Connector 6"/>
          <p:cNvCxnSpPr/>
          <p:nvPr/>
        </p:nvCxnSpPr>
        <p:spPr>
          <a:xfrm flipV="1">
            <a:off x="0" y="1155858"/>
            <a:ext cx="6439438" cy="879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1AA8632A-3BA4-4D17-97E5-CDA7CA11D910}"/>
              </a:ext>
            </a:extLst>
          </p:cNvPr>
          <p:cNvGraphicFramePr>
            <a:graphicFrameLocks noGrp="1"/>
          </p:cNvGraphicFramePr>
          <p:nvPr/>
        </p:nvGraphicFramePr>
        <p:xfrm>
          <a:off x="110113" y="1949009"/>
          <a:ext cx="6132945" cy="785163"/>
        </p:xfrm>
        <a:graphic>
          <a:graphicData uri="http://schemas.openxmlformats.org/drawingml/2006/table">
            <a:tbl>
              <a:tblPr firstRow="1" bandRow="1">
                <a:tableStyleId>{5C22544A-7EE6-4342-B048-85BDC9FD1C3A}</a:tableStyleId>
              </a:tblPr>
              <a:tblGrid>
                <a:gridCol w="1032075">
                  <a:extLst>
                    <a:ext uri="{9D8B030D-6E8A-4147-A177-3AD203B41FA5}">
                      <a16:colId xmlns:a16="http://schemas.microsoft.com/office/drawing/2014/main" val="2752985453"/>
                    </a:ext>
                  </a:extLst>
                </a:gridCol>
                <a:gridCol w="5100870">
                  <a:extLst>
                    <a:ext uri="{9D8B030D-6E8A-4147-A177-3AD203B41FA5}">
                      <a16:colId xmlns:a16="http://schemas.microsoft.com/office/drawing/2014/main" val="3427224947"/>
                    </a:ext>
                  </a:extLst>
                </a:gridCol>
              </a:tblGrid>
              <a:tr h="206913">
                <a:tc>
                  <a:txBody>
                    <a:bodyPr/>
                    <a:lstStyle/>
                    <a:p>
                      <a:endParaRPr lang="en-GB" sz="1100"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 worse</a:t>
                      </a:r>
                      <a:r>
                        <a:rPr lang="en-GB" sz="1100" b="0" baseline="0" dirty="0">
                          <a:solidFill>
                            <a:schemeClr val="accent1">
                              <a:lumMod val="75000"/>
                            </a:schemeClr>
                          </a:solidFill>
                          <a:latin typeface="Arial" panose="020B0604020202020204" pitchFamily="34" charset="0"/>
                          <a:cs typeface="Arial" panose="020B0604020202020204" pitchFamily="34" charset="0"/>
                        </a:rPr>
                        <a:t>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634610"/>
                  </a:ext>
                </a:extLst>
              </a:tr>
              <a:tr h="199987">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a:t>
                      </a:r>
                      <a:r>
                        <a:rPr lang="en-GB" sz="1100" b="0" baseline="0" dirty="0">
                          <a:solidFill>
                            <a:schemeClr val="accent1">
                              <a:lumMod val="75000"/>
                            </a:schemeClr>
                          </a:solidFill>
                          <a:latin typeface="Arial" panose="020B0604020202020204" pitchFamily="34" charset="0"/>
                          <a:cs typeface="Arial" panose="020B0604020202020204" pitchFamily="34" charset="0"/>
                        </a:rPr>
                        <a:t> similar to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53035704"/>
                  </a:ext>
                </a:extLst>
              </a:tr>
              <a:tr h="267003">
                <a:tc>
                  <a:txBody>
                    <a:bodyPr/>
                    <a:lstStyle/>
                    <a:p>
                      <a:endParaRPr lang="en-GB" sz="110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Statistically significantly</a:t>
                      </a:r>
                      <a:r>
                        <a:rPr lang="en-GB" sz="1100" b="0" baseline="0" dirty="0">
                          <a:solidFill>
                            <a:schemeClr val="accent1">
                              <a:lumMod val="75000"/>
                            </a:schemeClr>
                          </a:solidFill>
                          <a:latin typeface="Arial" panose="020B0604020202020204" pitchFamily="34" charset="0"/>
                          <a:cs typeface="Arial" panose="020B0604020202020204" pitchFamily="34" charset="0"/>
                        </a:rPr>
                        <a:t> better than England</a:t>
                      </a:r>
                      <a:endParaRPr lang="en-GB" sz="1100" b="0" dirty="0">
                        <a:solidFill>
                          <a:schemeClr val="accent1">
                            <a:lumMod val="75000"/>
                          </a:schemeClr>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9514160"/>
                  </a:ext>
                </a:extLst>
              </a:tr>
            </a:tbl>
          </a:graphicData>
        </a:graphic>
      </p:graphicFrame>
      <p:graphicFrame>
        <p:nvGraphicFramePr>
          <p:cNvPr id="12" name="Table 12">
            <a:extLst>
              <a:ext uri="{FF2B5EF4-FFF2-40B4-BE49-F238E27FC236}">
                <a16:creationId xmlns:a16="http://schemas.microsoft.com/office/drawing/2014/main" id="{CCA6B22A-4257-4274-934F-CE51521F2BD3}"/>
              </a:ext>
            </a:extLst>
          </p:cNvPr>
          <p:cNvGraphicFramePr>
            <a:graphicFrameLocks noGrp="1"/>
          </p:cNvGraphicFramePr>
          <p:nvPr>
            <p:extLst>
              <p:ext uri="{D42A27DB-BD31-4B8C-83A1-F6EECF244321}">
                <p14:modId xmlns:p14="http://schemas.microsoft.com/office/powerpoint/2010/main" val="1542239114"/>
              </p:ext>
            </p:extLst>
          </p:nvPr>
        </p:nvGraphicFramePr>
        <p:xfrm>
          <a:off x="110113" y="3196729"/>
          <a:ext cx="5732060" cy="2225040"/>
        </p:xfrm>
        <a:graphic>
          <a:graphicData uri="http://schemas.openxmlformats.org/drawingml/2006/table">
            <a:tbl>
              <a:tblPr firstRow="1" bandRow="1">
                <a:tableStyleId>{5C22544A-7EE6-4342-B048-85BDC9FD1C3A}</a:tableStyleId>
              </a:tblPr>
              <a:tblGrid>
                <a:gridCol w="961457">
                  <a:extLst>
                    <a:ext uri="{9D8B030D-6E8A-4147-A177-3AD203B41FA5}">
                      <a16:colId xmlns:a16="http://schemas.microsoft.com/office/drawing/2014/main" val="231913739"/>
                    </a:ext>
                  </a:extLst>
                </a:gridCol>
                <a:gridCol w="4770603">
                  <a:extLst>
                    <a:ext uri="{9D8B030D-6E8A-4147-A177-3AD203B41FA5}">
                      <a16:colId xmlns:a16="http://schemas.microsoft.com/office/drawing/2014/main" val="2513781709"/>
                    </a:ext>
                  </a:extLst>
                </a:gridCol>
              </a:tblGrid>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CCC</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Cambridgeshire County Council</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53209362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OHID</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Office for Health Improvement and Disparities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18021835"/>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ONS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a:solidFill>
                            <a:schemeClr val="accent1">
                              <a:lumMod val="75000"/>
                            </a:schemeClr>
                          </a:solidFill>
                          <a:latin typeface="Arial" panose="020B0604020202020204" pitchFamily="34" charset="0"/>
                          <a:cs typeface="Arial" panose="020B0604020202020204" pitchFamily="34" charset="0"/>
                        </a:rPr>
                        <a:t>Office for National Statistics</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126091826"/>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APS </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Annual Population Survey</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742495714"/>
                  </a:ext>
                </a:extLst>
              </a:tr>
              <a:tr h="370840">
                <a:tc>
                  <a:txBody>
                    <a:bodyPr/>
                    <a:lstStyle/>
                    <a:p>
                      <a:r>
                        <a:rPr lang="en-GB" sz="1100" b="1">
                          <a:solidFill>
                            <a:schemeClr val="accent1">
                              <a:lumMod val="75000"/>
                            </a:schemeClr>
                          </a:solidFill>
                          <a:latin typeface="Arial" panose="020B0604020202020204" pitchFamily="34" charset="0"/>
                          <a:cs typeface="Arial" panose="020B0604020202020204" pitchFamily="34" charset="0"/>
                        </a:rPr>
                        <a:t>DfE</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Department for Education</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877979669"/>
                  </a:ext>
                </a:extLst>
              </a:tr>
              <a:tr h="370840">
                <a:tc>
                  <a:txBody>
                    <a:bodyPr/>
                    <a:lstStyle/>
                    <a:p>
                      <a:r>
                        <a:rPr lang="en-GB" sz="1100" b="1" dirty="0">
                          <a:solidFill>
                            <a:schemeClr val="accent1">
                              <a:lumMod val="75000"/>
                            </a:schemeClr>
                          </a:solidFill>
                          <a:latin typeface="Arial" panose="020B0604020202020204" pitchFamily="34" charset="0"/>
                          <a:cs typeface="Arial" panose="020B0604020202020204" pitchFamily="34" charset="0"/>
                        </a:rPr>
                        <a:t>QOF</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tc>
                  <a:txBody>
                    <a:bodyPr/>
                    <a:lstStyle/>
                    <a:p>
                      <a:r>
                        <a:rPr lang="en-GB" sz="1100" b="0" dirty="0">
                          <a:solidFill>
                            <a:schemeClr val="accent1">
                              <a:lumMod val="75000"/>
                            </a:schemeClr>
                          </a:solidFill>
                          <a:latin typeface="Arial" panose="020B0604020202020204" pitchFamily="34" charset="0"/>
                          <a:cs typeface="Arial" panose="020B0604020202020204" pitchFamily="34" charset="0"/>
                        </a:rPr>
                        <a:t>Quality and Outcomes Framework</a:t>
                      </a:r>
                    </a:p>
                  </a:txBody>
                  <a:tcPr>
                    <a:lnL w="12700" cap="flat" cmpd="sng" algn="ctr">
                      <a:solidFill>
                        <a:srgbClr val="EAEFF7"/>
                      </a:solidFill>
                      <a:prstDash val="solid"/>
                      <a:round/>
                      <a:headEnd type="none" w="med" len="med"/>
                      <a:tailEnd type="none" w="med" len="med"/>
                    </a:lnL>
                    <a:lnR w="12700" cap="flat" cmpd="sng" algn="ctr">
                      <a:solidFill>
                        <a:srgbClr val="EAEFF7"/>
                      </a:solidFill>
                      <a:prstDash val="solid"/>
                      <a:round/>
                      <a:headEnd type="none" w="med" len="med"/>
                      <a:tailEnd type="none" w="med" len="med"/>
                    </a:lnR>
                    <a:lnT w="12700" cap="flat" cmpd="sng" algn="ctr">
                      <a:solidFill>
                        <a:srgbClr val="EAEFF7"/>
                      </a:solidFill>
                      <a:prstDash val="solid"/>
                      <a:round/>
                      <a:headEnd type="none" w="med" len="med"/>
                      <a:tailEnd type="none" w="med" len="med"/>
                    </a:lnT>
                    <a:lnB w="12700" cap="flat" cmpd="sng" algn="ctr">
                      <a:solidFill>
                        <a:srgbClr val="EAEFF7"/>
                      </a:solidFill>
                      <a:prstDash val="solid"/>
                      <a:round/>
                      <a:headEnd type="none" w="med" len="med"/>
                      <a:tailEnd type="none" w="med" len="med"/>
                    </a:lnB>
                    <a:noFill/>
                  </a:tcPr>
                </a:tc>
                <a:extLst>
                  <a:ext uri="{0D108BD9-81ED-4DB2-BD59-A6C34878D82A}">
                    <a16:rowId xmlns:a16="http://schemas.microsoft.com/office/drawing/2014/main" val="215754205"/>
                  </a:ext>
                </a:extLst>
              </a:tr>
            </a:tbl>
          </a:graphicData>
        </a:graphic>
      </p:graphicFrame>
    </p:spTree>
    <p:extLst>
      <p:ext uri="{BB962C8B-B14F-4D97-AF65-F5344CB8AC3E}">
        <p14:creationId xmlns:p14="http://schemas.microsoft.com/office/powerpoint/2010/main" val="126046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9919" y="482125"/>
            <a:ext cx="5916709" cy="5440382"/>
          </a:xfrm>
        </p:spPr>
        <p:txBody>
          <a:bodyPr vert="horz" lIns="91440" tIns="45720" rIns="91440" bIns="45720" rtlCol="0" anchor="t">
            <a:normAutofit/>
          </a:bodyPr>
          <a:lstStyle/>
          <a:p>
            <a:pPr marL="0" lvl="0" indent="0">
              <a:spcBef>
                <a:spcPts val="3000"/>
              </a:spcBef>
              <a:buNone/>
            </a:pPr>
            <a:r>
              <a:rPr b="1" dirty="0"/>
              <a:t>Smoking prevalence in adults with a </a:t>
            </a:r>
            <a:r>
              <a:rPr lang="en-GB" b="1" dirty="0"/>
              <a:t>long-term</a:t>
            </a:r>
            <a:r>
              <a:rPr b="1" dirty="0"/>
              <a:t> mental health condition (18+) - current smokers (GPPS)</a:t>
            </a:r>
          </a:p>
        </p:txBody>
      </p:sp>
      <p:pic>
        <p:nvPicPr>
          <p:cNvPr id="2" name="Picture 1" descr="MHNA_Chapter_2_v2.2_files/figure-pptx/smoking%20prev%20with%20MH%20condi-1.png"/>
          <p:cNvPicPr>
            <a:picLocks noGrp="1" noChangeAspect="1"/>
          </p:cNvPicPr>
          <p:nvPr/>
        </p:nvPicPr>
        <p:blipFill>
          <a:blip r:embed="rId3"/>
          <a:stretch>
            <a:fillRect/>
          </a:stretch>
        </p:blipFill>
        <p:spPr bwMode="auto">
          <a:xfrm>
            <a:off x="78248" y="1244348"/>
            <a:ext cx="5905500" cy="3441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157" y="482124"/>
            <a:ext cx="5916709" cy="5439872"/>
          </a:xfrm>
        </p:spPr>
        <p:txBody>
          <a:bodyPr/>
          <a:lstStyle/>
          <a:p>
            <a:pPr marL="0" lvl="0" indent="0">
              <a:spcBef>
                <a:spcPts val="3000"/>
              </a:spcBef>
              <a:buNone/>
            </a:pPr>
            <a:r>
              <a:rPr b="1"/>
              <a:t>Smoking prevalence in adults in routine and manual occupations (18-64) - current smokers (APS)</a:t>
            </a:r>
          </a:p>
        </p:txBody>
      </p:sp>
      <p:pic>
        <p:nvPicPr>
          <p:cNvPr id="3" name="Picture 1" descr="MHNA_Chapter_2_v2.2_files/figure-pptx/smoking%20prev%20in%20manual%20occupation-1.png"/>
          <p:cNvPicPr>
            <a:picLocks noGrp="1" noChangeAspect="1"/>
          </p:cNvPicPr>
          <p:nvPr/>
        </p:nvPicPr>
        <p:blipFill>
          <a:blip r:embed="rId4"/>
          <a:stretch>
            <a:fillRect/>
          </a:stretch>
        </p:blipFill>
        <p:spPr bwMode="auto">
          <a:xfrm>
            <a:off x="6088057" y="1171921"/>
            <a:ext cx="5905500" cy="3441700"/>
          </a:xfrm>
          <a:prstGeom prst="rect">
            <a:avLst/>
          </a:prstGeom>
          <a:noFill/>
          <a:ln w="9525">
            <a:noFill/>
            <a:headEnd/>
            <a:tailEnd/>
          </a:ln>
        </p:spPr>
      </p:pic>
      <p:sp>
        <p:nvSpPr>
          <p:cNvPr id="7" name="TextBox 6">
            <a:extLst>
              <a:ext uri="{FF2B5EF4-FFF2-40B4-BE49-F238E27FC236}">
                <a16:creationId xmlns:a16="http://schemas.microsoft.com/office/drawing/2014/main" id="{F5EDDF55-F272-4355-B1F9-3F53BA8F1166}"/>
              </a:ext>
            </a:extLst>
          </p:cNvPr>
          <p:cNvSpPr txBox="1"/>
          <p:nvPr/>
        </p:nvSpPr>
        <p:spPr>
          <a:xfrm>
            <a:off x="1480" y="8741"/>
            <a:ext cx="12173154" cy="369332"/>
          </a:xfrm>
          <a:prstGeom prst="rect">
            <a:avLst/>
          </a:prstGeom>
          <a:noFill/>
        </p:spPr>
        <p:txBody>
          <a:bodyPr wrap="square" lIns="91440" tIns="45720" rIns="91440" bIns="45720" anchor="t">
            <a:spAutoFit/>
          </a:bodyPr>
          <a:lstStyle/>
          <a:p>
            <a:r>
              <a:rPr lang="en-GB" b="1" baseline="0" dirty="0">
                <a:solidFill>
                  <a:schemeClr val="bg1"/>
                </a:solidFill>
                <a:latin typeface="Arial"/>
                <a:cs typeface="Arial"/>
              </a:rPr>
              <a:t>Smoking prevalence in priority </a:t>
            </a:r>
            <a:r>
              <a:rPr lang="en-GB" b="1" dirty="0">
                <a:solidFill>
                  <a:schemeClr val="bg1"/>
                </a:solidFill>
                <a:latin typeface="Arial"/>
                <a:cs typeface="Arial"/>
              </a:rPr>
              <a:t>populations</a:t>
            </a:r>
            <a:endParaRPr lang="en-GB" b="1" baseline="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E62CFC2-B1A9-4D76-AD1C-4145F6007205}"/>
              </a:ext>
            </a:extLst>
          </p:cNvPr>
          <p:cNvSpPr txBox="1"/>
          <p:nvPr/>
        </p:nvSpPr>
        <p:spPr>
          <a:xfrm>
            <a:off x="197669" y="4790195"/>
            <a:ext cx="5197431"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East Cambridgeshire, the prevalence increased substantially (20.0%) in 2020/21 compared to the previous year (10.3%); however, the prevalence has declined or remained similar to the previous year in all other Cambridgeshire districts and Peterborough.</a:t>
            </a:r>
          </a:p>
          <a:p>
            <a:pPr marL="171450" indent="-171450">
              <a:buFont typeface="Arial" panose="020B0604020202020204" pitchFamily="34" charset="0"/>
              <a:buChar char="•"/>
            </a:pPr>
            <a:r>
              <a:rPr lang="en-GB" sz="1200" dirty="0">
                <a:solidFill>
                  <a:schemeClr val="accent1">
                    <a:lumMod val="75000"/>
                  </a:schemeClr>
                </a:solidFill>
              </a:rPr>
              <a:t>The proportion of smoking prevalence in adults with long-term mental health conditions was </a:t>
            </a:r>
            <a:r>
              <a:rPr lang="en-GB" sz="1200" dirty="0">
                <a:solidFill>
                  <a:srgbClr val="00B050"/>
                </a:solidFill>
              </a:rPr>
              <a:t>significantly lower </a:t>
            </a:r>
            <a:r>
              <a:rPr lang="en-GB" sz="1200" dirty="0">
                <a:solidFill>
                  <a:srgbClr val="FFC000"/>
                </a:solidFill>
              </a:rPr>
              <a:t>or similar </a:t>
            </a:r>
            <a:r>
              <a:rPr lang="en-GB" sz="1200" dirty="0">
                <a:solidFill>
                  <a:schemeClr val="accent1">
                    <a:lumMod val="75000"/>
                  </a:schemeClr>
                </a:solidFill>
              </a:rPr>
              <a:t>to the national rate in 2020/21 across all areas.</a:t>
            </a:r>
          </a:p>
        </p:txBody>
      </p:sp>
      <p:sp>
        <p:nvSpPr>
          <p:cNvPr id="9" name="TextBox 8">
            <a:extLst>
              <a:ext uri="{FF2B5EF4-FFF2-40B4-BE49-F238E27FC236}">
                <a16:creationId xmlns:a16="http://schemas.microsoft.com/office/drawing/2014/main" id="{58C25A9A-31D1-4952-982D-3B2BC384110A}"/>
              </a:ext>
            </a:extLst>
          </p:cNvPr>
          <p:cNvSpPr txBox="1"/>
          <p:nvPr/>
        </p:nvSpPr>
        <p:spPr>
          <a:xfrm>
            <a:off x="6181157" y="4790195"/>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 the proportion of adults smoking in routine and manual occupations showed an increase in East Cambridgeshire, Huntingdonshire, and South Cambridgeshire compared to the previous year, whilst the other areas had a decline during the same period.</a:t>
            </a:r>
          </a:p>
          <a:p>
            <a:pPr marL="171450" indent="-171450">
              <a:buFont typeface="Arial" panose="020B0604020202020204" pitchFamily="34" charset="0"/>
              <a:buChar char="•"/>
            </a:pPr>
            <a:r>
              <a:rPr lang="en-GB" sz="1200" dirty="0">
                <a:solidFill>
                  <a:schemeClr val="accent1">
                    <a:lumMod val="75000"/>
                  </a:schemeClr>
                </a:solidFill>
              </a:rPr>
              <a:t>In 2020, the prevalence was </a:t>
            </a:r>
            <a:r>
              <a:rPr lang="en-GB" sz="1200" dirty="0">
                <a:solidFill>
                  <a:srgbClr val="FFC000"/>
                </a:solidFill>
              </a:rPr>
              <a:t>statistically similar </a:t>
            </a:r>
            <a:r>
              <a:rPr lang="en-GB" sz="1200" dirty="0">
                <a:solidFill>
                  <a:schemeClr val="accent1">
                    <a:lumMod val="75000"/>
                  </a:schemeClr>
                </a:solidFill>
              </a:rPr>
              <a:t>to the national rate in all the Cambridgeshire districts and Peterborough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9919" y="482125"/>
            <a:ext cx="11904412" cy="5440382"/>
          </a:xfrm>
        </p:spPr>
        <p:txBody>
          <a:bodyPr vert="horz" lIns="91440" tIns="45720" rIns="91440" bIns="45720" rtlCol="0" anchor="t">
            <a:normAutofit/>
          </a:bodyPr>
          <a:lstStyle/>
          <a:p>
            <a:pPr marL="0" lvl="0" indent="0">
              <a:spcBef>
                <a:spcPts val="3000"/>
              </a:spcBef>
              <a:buNone/>
            </a:pPr>
            <a:r>
              <a:rPr lang="en-GB" b="1" dirty="0"/>
              <a:t>Smoking status at time of delivery by, England, East of England and Cambridgeshire and Peterborough Integrated Care Board April-June 2022</a:t>
            </a:r>
          </a:p>
        </p:txBody>
      </p:sp>
      <p:sp>
        <p:nvSpPr>
          <p:cNvPr id="7" name="TextBox 6">
            <a:extLst>
              <a:ext uri="{FF2B5EF4-FFF2-40B4-BE49-F238E27FC236}">
                <a16:creationId xmlns:a16="http://schemas.microsoft.com/office/drawing/2014/main" id="{F5EDDF55-F272-4355-B1F9-3F53BA8F1166}"/>
              </a:ext>
            </a:extLst>
          </p:cNvPr>
          <p:cNvSpPr txBox="1"/>
          <p:nvPr/>
        </p:nvSpPr>
        <p:spPr>
          <a:xfrm>
            <a:off x="1480" y="8741"/>
            <a:ext cx="12173154" cy="369332"/>
          </a:xfrm>
          <a:prstGeom prst="rect">
            <a:avLst/>
          </a:prstGeom>
          <a:noFill/>
        </p:spPr>
        <p:txBody>
          <a:bodyPr wrap="square" lIns="91440" tIns="45720" rIns="91440" bIns="45720" anchor="t">
            <a:spAutoFit/>
          </a:bodyPr>
          <a:lstStyle/>
          <a:p>
            <a:r>
              <a:rPr lang="en-GB" b="1" baseline="0" dirty="0">
                <a:solidFill>
                  <a:schemeClr val="bg1"/>
                </a:solidFill>
                <a:latin typeface="Arial"/>
                <a:cs typeface="Arial"/>
              </a:rPr>
              <a:t>Smoking prevalence in priority </a:t>
            </a:r>
            <a:r>
              <a:rPr lang="en-GB" b="1" dirty="0">
                <a:solidFill>
                  <a:schemeClr val="bg1"/>
                </a:solidFill>
                <a:latin typeface="Arial"/>
                <a:cs typeface="Arial"/>
              </a:rPr>
              <a:t>populations</a:t>
            </a:r>
            <a:endParaRPr lang="en-GB" b="1" baseline="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FA81E0F-9D93-4378-8972-DAE0D2AEF825}"/>
              </a:ext>
            </a:extLst>
          </p:cNvPr>
          <p:cNvSpPr txBox="1"/>
          <p:nvPr/>
        </p:nvSpPr>
        <p:spPr>
          <a:xfrm>
            <a:off x="197669" y="4398521"/>
            <a:ext cx="5753100" cy="400110"/>
          </a:xfrm>
          <a:prstGeom prst="rect">
            <a:avLst/>
          </a:prstGeom>
          <a:noFill/>
        </p:spPr>
        <p:txBody>
          <a:bodyPr wrap="square">
            <a:spAutoFit/>
          </a:bodyPr>
          <a:lstStyle/>
          <a:p>
            <a:r>
              <a:rPr lang="en-GB" sz="1000" b="0" i="0" u="none" strike="noStrike" dirty="0">
                <a:solidFill>
                  <a:schemeClr val="accent1">
                    <a:lumMod val="75000"/>
                  </a:schemeClr>
                </a:solidFill>
                <a:effectLst/>
                <a:latin typeface="Calibri" panose="020F0502020204030204" pitchFamily="34" charset="0"/>
              </a:rPr>
              <a:t>Note: Caution should be taken when interpreting this data. Due to the small number of woman setting a quit date confidence intervals at a local authority level are large. </a:t>
            </a:r>
            <a:r>
              <a:rPr lang="en-GB" sz="1000" b="0" i="0" dirty="0">
                <a:solidFill>
                  <a:schemeClr val="accent1">
                    <a:lumMod val="75000"/>
                  </a:schemeClr>
                </a:solidFill>
                <a:effectLst/>
                <a:latin typeface="Calibri" panose="020F0502020204030204" pitchFamily="34" charset="0"/>
              </a:rPr>
              <a:t>​</a:t>
            </a:r>
            <a:endParaRPr lang="en-GB" sz="1000" dirty="0">
              <a:solidFill>
                <a:schemeClr val="accent1">
                  <a:lumMod val="75000"/>
                </a:schemeClr>
              </a:solidFill>
            </a:endParaRPr>
          </a:p>
        </p:txBody>
      </p:sp>
      <p:sp>
        <p:nvSpPr>
          <p:cNvPr id="18" name="TextBox 17">
            <a:extLst>
              <a:ext uri="{FF2B5EF4-FFF2-40B4-BE49-F238E27FC236}">
                <a16:creationId xmlns:a16="http://schemas.microsoft.com/office/drawing/2014/main" id="{CA02D0E5-4A44-4B77-BF45-E15FBCBA128F}"/>
              </a:ext>
            </a:extLst>
          </p:cNvPr>
          <p:cNvSpPr txBox="1"/>
          <p:nvPr/>
        </p:nvSpPr>
        <p:spPr>
          <a:xfrm>
            <a:off x="7433310" y="1586489"/>
            <a:ext cx="3749040" cy="3231654"/>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For quarter 1 2022-23 data the percentage of pregnant woman smoking at time of delivery was statistically significantly lower for the East of England (7.6%) compared to the national average (8.6%), while Cambridgeshire and Peterborough ICB was statistically similar (8.1%). ​</a:t>
            </a:r>
          </a:p>
          <a:p>
            <a:pPr marL="171450" indent="-171450">
              <a:buFont typeface="Arial" panose="020B0604020202020204" pitchFamily="34" charset="0"/>
              <a:buChar char="•"/>
            </a:pPr>
            <a:r>
              <a:rPr lang="en-GB" sz="1200" dirty="0">
                <a:solidFill>
                  <a:schemeClr val="accent1">
                    <a:lumMod val="75000"/>
                  </a:schemeClr>
                </a:solidFill>
              </a:rPr>
              <a:t>Similarly the percentage of pregnant women who were non-smoking at time of delivery was statistically significantly lower for the East of England (86.5%) compared to the national average (88.4%), while Cambridgeshire and Peterborough ICB was statistically similar (86.9%). ​</a:t>
            </a:r>
          </a:p>
          <a:p>
            <a:pPr marL="171450" indent="-171450">
              <a:buFont typeface="Arial" panose="020B0604020202020204" pitchFamily="34" charset="0"/>
              <a:buChar char="•"/>
            </a:pPr>
            <a:r>
              <a:rPr lang="en-GB" sz="1200" dirty="0">
                <a:solidFill>
                  <a:schemeClr val="accent1">
                    <a:lumMod val="75000"/>
                  </a:schemeClr>
                </a:solidFill>
              </a:rPr>
              <a:t>The percentage of women whose smoking status was unknown at the time of delivery, for East of England region and Cambridgeshire and Peterborough ICB was statistically significantly higher, 5.9% and 5.0% respectively compared to the 3.0% nationally.</a:t>
            </a:r>
          </a:p>
        </p:txBody>
      </p:sp>
      <p:pic>
        <p:nvPicPr>
          <p:cNvPr id="16" name="Picture 15">
            <a:extLst>
              <a:ext uri="{FF2B5EF4-FFF2-40B4-BE49-F238E27FC236}">
                <a16:creationId xmlns:a16="http://schemas.microsoft.com/office/drawing/2014/main" id="{708CA33E-1BD6-4FBC-AD86-1159AC29BE35}"/>
              </a:ext>
            </a:extLst>
          </p:cNvPr>
          <p:cNvPicPr>
            <a:picLocks noChangeAspect="1"/>
          </p:cNvPicPr>
          <p:nvPr/>
        </p:nvPicPr>
        <p:blipFill>
          <a:blip r:embed="rId3"/>
          <a:stretch>
            <a:fillRect/>
          </a:stretch>
        </p:blipFill>
        <p:spPr>
          <a:xfrm>
            <a:off x="275774" y="1263082"/>
            <a:ext cx="6200775" cy="2790825"/>
          </a:xfrm>
          <a:prstGeom prst="rect">
            <a:avLst/>
          </a:prstGeom>
        </p:spPr>
      </p:pic>
      <p:pic>
        <p:nvPicPr>
          <p:cNvPr id="17" name="Picture 16">
            <a:extLst>
              <a:ext uri="{FF2B5EF4-FFF2-40B4-BE49-F238E27FC236}">
                <a16:creationId xmlns:a16="http://schemas.microsoft.com/office/drawing/2014/main" id="{333C074B-10D0-4735-B516-D08E931AE109}"/>
              </a:ext>
            </a:extLst>
          </p:cNvPr>
          <p:cNvPicPr>
            <a:picLocks noChangeAspect="1"/>
          </p:cNvPicPr>
          <p:nvPr/>
        </p:nvPicPr>
        <p:blipFill>
          <a:blip r:embed="rId4"/>
          <a:stretch>
            <a:fillRect/>
          </a:stretch>
        </p:blipFill>
        <p:spPr>
          <a:xfrm>
            <a:off x="275774" y="4910715"/>
            <a:ext cx="3971925" cy="619125"/>
          </a:xfrm>
          <a:prstGeom prst="rect">
            <a:avLst/>
          </a:prstGeom>
        </p:spPr>
      </p:pic>
    </p:spTree>
    <p:extLst>
      <p:ext uri="{BB962C8B-B14F-4D97-AF65-F5344CB8AC3E}">
        <p14:creationId xmlns:p14="http://schemas.microsoft.com/office/powerpoint/2010/main" val="2848627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8972" y="518339"/>
            <a:ext cx="5916709" cy="5440382"/>
          </a:xfrm>
        </p:spPr>
        <p:txBody>
          <a:bodyPr/>
          <a:lstStyle/>
          <a:p>
            <a:pPr marL="0" lvl="0" indent="0">
              <a:spcBef>
                <a:spcPts val="3000"/>
              </a:spcBef>
              <a:buNone/>
            </a:pPr>
            <a:r>
              <a:rPr b="1"/>
              <a:t>Smoking prevalence in adults (18+) admitted to treatment for substance misuse (NDTMS) - all opiates</a:t>
            </a:r>
          </a:p>
        </p:txBody>
      </p:sp>
      <p:pic>
        <p:nvPicPr>
          <p:cNvPr id="2" name="Picture 1" descr="MHNA_Chapter_2_v2.2_files/figure-pptx/smoking%20prev%20-%20adult%20in%20substance%20misuse%20(all%20opiates)-1.png"/>
          <p:cNvPicPr>
            <a:picLocks noGrp="1" noChangeAspect="1"/>
          </p:cNvPicPr>
          <p:nvPr/>
        </p:nvPicPr>
        <p:blipFill>
          <a:blip r:embed="rId3"/>
          <a:stretch>
            <a:fillRect/>
          </a:stretch>
        </p:blipFill>
        <p:spPr bwMode="auto">
          <a:xfrm>
            <a:off x="85081" y="1300276"/>
            <a:ext cx="5905500" cy="3441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90210" y="518338"/>
            <a:ext cx="5916709" cy="5439872"/>
          </a:xfrm>
        </p:spPr>
        <p:txBody>
          <a:bodyPr/>
          <a:lstStyle/>
          <a:p>
            <a:pPr marL="0" lvl="0" indent="0">
              <a:spcBef>
                <a:spcPts val="3000"/>
              </a:spcBef>
              <a:buNone/>
            </a:pPr>
            <a:r>
              <a:rPr b="1"/>
              <a:t>Smoking prevalence in adults (18+) admitted to treatment for substance misuse (NDTMS) - alcohol &amp; non-opiates</a:t>
            </a:r>
          </a:p>
        </p:txBody>
      </p:sp>
      <p:pic>
        <p:nvPicPr>
          <p:cNvPr id="3" name="Picture 1" descr="MHNA_Chapter_2_v2.2_files/figure-pptx/smoking%20prev%20-%20adult%20in%20substance%20misuse%20(alcohol%20and%20non-opiates)-1.png"/>
          <p:cNvPicPr>
            <a:picLocks noGrp="1" noChangeAspect="1"/>
          </p:cNvPicPr>
          <p:nvPr/>
        </p:nvPicPr>
        <p:blipFill>
          <a:blip r:embed="rId4"/>
          <a:stretch>
            <a:fillRect/>
          </a:stretch>
        </p:blipFill>
        <p:spPr bwMode="auto">
          <a:xfrm>
            <a:off x="6165110" y="1252142"/>
            <a:ext cx="5905500" cy="3441700"/>
          </a:xfrm>
          <a:prstGeom prst="rect">
            <a:avLst/>
          </a:prstGeom>
          <a:noFill/>
          <a:ln w="9525">
            <a:noFill/>
            <a:headEnd/>
            <a:tailEnd/>
          </a:ln>
        </p:spPr>
      </p:pic>
      <p:sp>
        <p:nvSpPr>
          <p:cNvPr id="8" name="TextBox 7">
            <a:extLst>
              <a:ext uri="{FF2B5EF4-FFF2-40B4-BE49-F238E27FC236}">
                <a16:creationId xmlns:a16="http://schemas.microsoft.com/office/drawing/2014/main" id="{196B5388-F683-4110-9681-3734ED79D69B}"/>
              </a:ext>
            </a:extLst>
          </p:cNvPr>
          <p:cNvSpPr txBox="1"/>
          <p:nvPr/>
        </p:nvSpPr>
        <p:spPr>
          <a:xfrm>
            <a:off x="85081" y="4916259"/>
            <a:ext cx="5672857"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2019/20, the smoking prevalence in adults admitted to treatment for substance misuse of all-opiates in Cambridgeshire (88.1%) and Peterborough (78.3%) was  higher than the national rate (70.2%).</a:t>
            </a:r>
          </a:p>
          <a:p>
            <a:pPr marL="171450" indent="-171450">
              <a:buFont typeface="Arial" panose="020B0604020202020204" pitchFamily="34" charset="0"/>
              <a:buChar char="•"/>
            </a:pPr>
            <a:r>
              <a:rPr lang="en-GB" sz="1200" dirty="0">
                <a:solidFill>
                  <a:schemeClr val="accent1">
                    <a:lumMod val="75000"/>
                  </a:schemeClr>
                </a:solidFill>
              </a:rPr>
              <a:t>In 2019/20, the proportion in Cambridgeshire showed a substantial increase from the previous year (71.0%), whereas there was a decline in Peterborough from the previous year.</a:t>
            </a:r>
          </a:p>
        </p:txBody>
      </p:sp>
      <p:sp>
        <p:nvSpPr>
          <p:cNvPr id="9" name="TextBox 8">
            <a:extLst>
              <a:ext uri="{FF2B5EF4-FFF2-40B4-BE49-F238E27FC236}">
                <a16:creationId xmlns:a16="http://schemas.microsoft.com/office/drawing/2014/main" id="{A4416CEE-9CD3-4E67-9F4F-152C60B26C50}"/>
              </a:ext>
            </a:extLst>
          </p:cNvPr>
          <p:cNvSpPr txBox="1"/>
          <p:nvPr/>
        </p:nvSpPr>
        <p:spPr>
          <a:xfrm>
            <a:off x="6519144" y="4882242"/>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smoking prevalence in adults admitted to treatment for substance misuse (alcohol and non-opiates) in Cambridgeshire and Peterborough was  substantially higher than the national rates since 2016/17.</a:t>
            </a:r>
          </a:p>
          <a:p>
            <a:pPr marL="171450" indent="-171450">
              <a:buFont typeface="Arial" panose="020B0604020202020204" pitchFamily="34" charset="0"/>
              <a:buChar char="•"/>
            </a:pPr>
            <a:r>
              <a:rPr lang="en-GB" sz="1200" dirty="0">
                <a:solidFill>
                  <a:schemeClr val="accent1">
                    <a:lumMod val="75000"/>
                  </a:schemeClr>
                </a:solidFill>
              </a:rPr>
              <a:t>In 2019/20, the proportion in Cambridgeshire showed a significant increase from the previous year, whereas there was a decline from the previous in Peterborough.</a:t>
            </a:r>
          </a:p>
        </p:txBody>
      </p:sp>
      <p:sp>
        <p:nvSpPr>
          <p:cNvPr id="10" name="TextBox 9">
            <a:extLst>
              <a:ext uri="{FF2B5EF4-FFF2-40B4-BE49-F238E27FC236}">
                <a16:creationId xmlns:a16="http://schemas.microsoft.com/office/drawing/2014/main" id="{ED0E673F-21DA-41F1-9A49-1F21DF559081}"/>
              </a:ext>
            </a:extLst>
          </p:cNvPr>
          <p:cNvSpPr txBox="1"/>
          <p:nvPr/>
        </p:nvSpPr>
        <p:spPr>
          <a:xfrm>
            <a:off x="1480" y="8741"/>
            <a:ext cx="12173154" cy="369332"/>
          </a:xfrm>
          <a:prstGeom prst="rect">
            <a:avLst/>
          </a:prstGeom>
          <a:noFill/>
        </p:spPr>
        <p:txBody>
          <a:bodyPr wrap="square" lIns="91440" tIns="45720" rIns="91440" bIns="45720" anchor="t">
            <a:spAutoFit/>
          </a:bodyPr>
          <a:lstStyle/>
          <a:p>
            <a:r>
              <a:rPr lang="en-GB" b="1" baseline="0" dirty="0">
                <a:solidFill>
                  <a:schemeClr val="bg1"/>
                </a:solidFill>
                <a:latin typeface="Arial"/>
                <a:cs typeface="Arial"/>
              </a:rPr>
              <a:t>Smoking prevalence in priority </a:t>
            </a:r>
            <a:r>
              <a:rPr lang="en-GB" b="1" dirty="0">
                <a:solidFill>
                  <a:schemeClr val="bg1"/>
                </a:solidFill>
                <a:latin typeface="Arial"/>
                <a:cs typeface="Arial"/>
              </a:rPr>
              <a:t>populations</a:t>
            </a:r>
            <a:endParaRPr lang="en-GB" b="1" baseline="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7366" y="473071"/>
            <a:ext cx="5916709" cy="5440382"/>
          </a:xfrm>
        </p:spPr>
        <p:txBody>
          <a:bodyPr/>
          <a:lstStyle/>
          <a:p>
            <a:pPr marL="0" lvl="0" indent="0">
              <a:spcBef>
                <a:spcPts val="3000"/>
              </a:spcBef>
              <a:buNone/>
            </a:pPr>
            <a:r>
              <a:rPr b="1" dirty="0"/>
              <a:t>Percentage of physically active adults (19+ </a:t>
            </a:r>
            <a:r>
              <a:rPr b="1" dirty="0" err="1"/>
              <a:t>yrs</a:t>
            </a:r>
            <a:r>
              <a:rPr b="1" dirty="0"/>
              <a:t>)</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08604" y="473070"/>
            <a:ext cx="5989734" cy="5439872"/>
          </a:xfrm>
        </p:spPr>
        <p:txBody>
          <a:bodyPr/>
          <a:lstStyle/>
          <a:p>
            <a:pPr marL="0" lvl="0" indent="0">
              <a:spcBef>
                <a:spcPts val="3000"/>
              </a:spcBef>
              <a:buNone/>
            </a:pPr>
            <a:r>
              <a:rPr b="1" dirty="0"/>
              <a:t>Percentage of physically active children and young people (5 - 16 </a:t>
            </a:r>
            <a:r>
              <a:rPr b="1" dirty="0" err="1"/>
              <a:t>yrs</a:t>
            </a:r>
            <a:r>
              <a:rPr b="1" dirty="0"/>
              <a:t>)</a:t>
            </a:r>
          </a:p>
        </p:txBody>
      </p:sp>
      <p:sp>
        <p:nvSpPr>
          <p:cNvPr id="7" name="TextBox 6">
            <a:extLst>
              <a:ext uri="{FF2B5EF4-FFF2-40B4-BE49-F238E27FC236}">
                <a16:creationId xmlns:a16="http://schemas.microsoft.com/office/drawing/2014/main" id="{AF7A5406-FE1D-468A-9D6C-DAC57CFBBEA0}"/>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Physical activity</a:t>
            </a:r>
          </a:p>
        </p:txBody>
      </p:sp>
      <p:sp>
        <p:nvSpPr>
          <p:cNvPr id="8" name="TextBox 7">
            <a:extLst>
              <a:ext uri="{FF2B5EF4-FFF2-40B4-BE49-F238E27FC236}">
                <a16:creationId xmlns:a16="http://schemas.microsoft.com/office/drawing/2014/main" id="{F4E7A082-82B3-453C-B140-B2543DAC7CD3}"/>
              </a:ext>
            </a:extLst>
          </p:cNvPr>
          <p:cNvSpPr txBox="1"/>
          <p:nvPr/>
        </p:nvSpPr>
        <p:spPr>
          <a:xfrm>
            <a:off x="89920" y="4891486"/>
            <a:ext cx="5197431" cy="1569660"/>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200" dirty="0">
                <a:solidFill>
                  <a:schemeClr val="accent1">
                    <a:lumMod val="75000"/>
                  </a:schemeClr>
                </a:solidFill>
              </a:rPr>
              <a:t>Except for Cambridge, the proportion of physically active adults decreased in 2020/21 compared to the previous year in all areas.</a:t>
            </a:r>
          </a:p>
          <a:p>
            <a:pPr marL="171450" indent="-171450">
              <a:buFont typeface="Arial" panose="020B0604020202020204" pitchFamily="34" charset="0"/>
              <a:buChar char="•"/>
            </a:pPr>
            <a:r>
              <a:rPr lang="en-GB" sz="1200" dirty="0">
                <a:solidFill>
                  <a:schemeClr val="accent1">
                    <a:lumMod val="75000"/>
                  </a:schemeClr>
                </a:solidFill>
              </a:rPr>
              <a:t>Since 2018/19, the proportion of physically active adults in Peterborough has rapidly decreased.</a:t>
            </a:r>
            <a:endParaRPr lang="en-GB" sz="1200" dirty="0">
              <a:solidFill>
                <a:schemeClr val="accent1">
                  <a:lumMod val="75000"/>
                </a:schemeClr>
              </a:solidFill>
              <a:cs typeface="Calibri"/>
            </a:endParaRPr>
          </a:p>
          <a:p>
            <a:pPr marL="171450" indent="-171450">
              <a:buFont typeface="Arial" panose="020B0604020202020204" pitchFamily="34" charset="0"/>
              <a:buChar char="•"/>
            </a:pPr>
            <a:r>
              <a:rPr lang="en-GB" sz="1200" dirty="0">
                <a:solidFill>
                  <a:schemeClr val="accent1">
                    <a:lumMod val="75000"/>
                  </a:schemeClr>
                </a:solidFill>
              </a:rPr>
              <a:t>In 2020/21, the proportion of physically active adults in </a:t>
            </a:r>
            <a:r>
              <a:rPr lang="en-GB" sz="1200" dirty="0">
                <a:solidFill>
                  <a:srgbClr val="FF0000"/>
                </a:solidFill>
              </a:rPr>
              <a:t>Fenland (55.8%) and Peterborough (57.4%) was significantly lower</a:t>
            </a:r>
            <a:r>
              <a:rPr lang="en-GB" sz="1200" dirty="0">
                <a:solidFill>
                  <a:schemeClr val="accent1">
                    <a:lumMod val="75000"/>
                  </a:schemeClr>
                </a:solidFill>
              </a:rPr>
              <a:t> than the national average (65.9%).</a:t>
            </a:r>
            <a:endParaRPr lang="en-GB" sz="1200" dirty="0">
              <a:solidFill>
                <a:schemeClr val="accent1">
                  <a:lumMod val="75000"/>
                </a:schemeClr>
              </a:solidFill>
              <a:cs typeface="Calibri"/>
            </a:endParaRPr>
          </a:p>
          <a:p>
            <a:pPr marL="171450" indent="-171450">
              <a:buFont typeface="Arial" panose="020B0604020202020204" pitchFamily="34" charset="0"/>
              <a:buChar char="•"/>
            </a:pPr>
            <a:endParaRPr lang="en-GB" sz="1200" dirty="0">
              <a:solidFill>
                <a:schemeClr val="accent1">
                  <a:lumMod val="75000"/>
                </a:schemeClr>
              </a:solidFill>
            </a:endParaRPr>
          </a:p>
        </p:txBody>
      </p:sp>
      <p:sp>
        <p:nvSpPr>
          <p:cNvPr id="9" name="TextBox 8">
            <a:extLst>
              <a:ext uri="{FF2B5EF4-FFF2-40B4-BE49-F238E27FC236}">
                <a16:creationId xmlns:a16="http://schemas.microsoft.com/office/drawing/2014/main" id="{C6937987-628A-41A2-9960-3D733AE61E26}"/>
              </a:ext>
            </a:extLst>
          </p:cNvPr>
          <p:cNvSpPr txBox="1"/>
          <p:nvPr/>
        </p:nvSpPr>
        <p:spPr>
          <a:xfrm>
            <a:off x="6604021" y="4844491"/>
            <a:ext cx="5197431"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2020/21, the proportion of physically active children and young people has declined compared to the previous year in Cambridgeshire, and the data for Peterborough is not available for this time period.</a:t>
            </a:r>
          </a:p>
          <a:p>
            <a:pPr marL="171450" indent="-171450">
              <a:buFont typeface="Arial" panose="020B0604020202020204" pitchFamily="34" charset="0"/>
              <a:buChar char="•"/>
            </a:pPr>
            <a:r>
              <a:rPr lang="en-GB" sz="1200" dirty="0">
                <a:solidFill>
                  <a:schemeClr val="accent1">
                    <a:lumMod val="75000"/>
                  </a:schemeClr>
                </a:solidFill>
              </a:rPr>
              <a:t>A steep decline in the proportion is seen in Peterborough (37.0%) in 2019/20, compared to the previous year (50.1%).</a:t>
            </a:r>
          </a:p>
          <a:p>
            <a:pPr marL="171450" indent="-171450">
              <a:buFont typeface="Arial" panose="020B0604020202020204" pitchFamily="34" charset="0"/>
              <a:buChar char="•"/>
            </a:pPr>
            <a:endParaRPr lang="en-GB" sz="1200" dirty="0">
              <a:solidFill>
                <a:schemeClr val="accent1">
                  <a:lumMod val="75000"/>
                </a:schemeClr>
              </a:solidFill>
            </a:endParaRPr>
          </a:p>
          <a:p>
            <a:pPr marL="171450" indent="-171450">
              <a:buFont typeface="Arial" panose="020B0604020202020204" pitchFamily="34" charset="0"/>
              <a:buChar char="•"/>
            </a:pPr>
            <a:endParaRPr lang="en-GB" sz="1200" dirty="0">
              <a:solidFill>
                <a:schemeClr val="accent1">
                  <a:lumMod val="75000"/>
                </a:schemeClr>
              </a:solidFill>
            </a:endParaRPr>
          </a:p>
        </p:txBody>
      </p:sp>
      <p:pic>
        <p:nvPicPr>
          <p:cNvPr id="10" name="Picture 1" descr="MHNA_Chapter_2_v2.2_files/figure-pptx/physically%20active%20CYP-1.png">
            <a:extLst>
              <a:ext uri="{FF2B5EF4-FFF2-40B4-BE49-F238E27FC236}">
                <a16:creationId xmlns:a16="http://schemas.microsoft.com/office/drawing/2014/main" id="{F954D4D3-1782-4E41-955E-8FABA5F97CFC}"/>
              </a:ext>
            </a:extLst>
          </p:cNvPr>
          <p:cNvPicPr>
            <a:picLocks noGrp="1" noChangeAspect="1"/>
          </p:cNvPicPr>
          <p:nvPr/>
        </p:nvPicPr>
        <p:blipFill>
          <a:blip r:embed="rId3"/>
          <a:stretch>
            <a:fillRect/>
          </a:stretch>
        </p:blipFill>
        <p:spPr bwMode="auto">
          <a:xfrm>
            <a:off x="6043517" y="1171919"/>
            <a:ext cx="5905500" cy="3441700"/>
          </a:xfrm>
          <a:prstGeom prst="rect">
            <a:avLst/>
          </a:prstGeom>
          <a:noFill/>
          <a:ln w="9525">
            <a:noFill/>
            <a:headEnd/>
            <a:tailEnd/>
          </a:ln>
        </p:spPr>
      </p:pic>
      <p:pic>
        <p:nvPicPr>
          <p:cNvPr id="3" name="Picture 2">
            <a:extLst>
              <a:ext uri="{FF2B5EF4-FFF2-40B4-BE49-F238E27FC236}">
                <a16:creationId xmlns:a16="http://schemas.microsoft.com/office/drawing/2014/main" id="{7DEE8BEC-90EF-45E0-AA1B-9A9DC310305E}"/>
              </a:ext>
            </a:extLst>
          </p:cNvPr>
          <p:cNvPicPr>
            <a:picLocks noChangeAspect="1"/>
          </p:cNvPicPr>
          <p:nvPr/>
        </p:nvPicPr>
        <p:blipFill rotWithShape="1">
          <a:blip r:embed="rId4"/>
          <a:srcRect t="1893"/>
          <a:stretch/>
        </p:blipFill>
        <p:spPr>
          <a:xfrm>
            <a:off x="32636" y="1171918"/>
            <a:ext cx="5901439" cy="3624569"/>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89920" y="464017"/>
            <a:ext cx="5916709" cy="5440382"/>
          </a:xfrm>
        </p:spPr>
        <p:txBody>
          <a:bodyPr/>
          <a:lstStyle/>
          <a:p>
            <a:pPr marL="0" lvl="0" indent="0">
              <a:spcBef>
                <a:spcPts val="3000"/>
              </a:spcBef>
              <a:buNone/>
            </a:pPr>
            <a:r>
              <a:rPr b="1" dirty="0"/>
              <a:t>Percentage of adults (aged 18+) classified as overweight or obese</a:t>
            </a:r>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158" y="464016"/>
            <a:ext cx="5916709" cy="5439872"/>
          </a:xfrm>
        </p:spPr>
        <p:txBody>
          <a:bodyPr/>
          <a:lstStyle/>
          <a:p>
            <a:pPr marL="0" lvl="0" indent="0">
              <a:spcBef>
                <a:spcPts val="3000"/>
              </a:spcBef>
              <a:buNone/>
            </a:pPr>
            <a:r>
              <a:rPr b="1" dirty="0"/>
              <a:t>Year 6: Prevalence of overweight (including obesity)</a:t>
            </a:r>
          </a:p>
        </p:txBody>
      </p:sp>
      <p:pic>
        <p:nvPicPr>
          <p:cNvPr id="3" name="Picture 1" descr="MHNA_Chapter_2_v2.2_files/figure-pptx/obe%20in%20yr6-1.png"/>
          <p:cNvPicPr>
            <a:picLocks noGrp="1" noChangeAspect="1"/>
          </p:cNvPicPr>
          <p:nvPr/>
        </p:nvPicPr>
        <p:blipFill>
          <a:blip r:embed="rId3"/>
          <a:stretch>
            <a:fillRect/>
          </a:stretch>
        </p:blipFill>
        <p:spPr bwMode="auto">
          <a:xfrm>
            <a:off x="6165283" y="954112"/>
            <a:ext cx="5905500" cy="3441700"/>
          </a:xfrm>
          <a:prstGeom prst="rect">
            <a:avLst/>
          </a:prstGeom>
          <a:noFill/>
          <a:ln w="9525">
            <a:noFill/>
            <a:headEnd/>
            <a:tailEnd/>
          </a:ln>
        </p:spPr>
      </p:pic>
      <p:sp>
        <p:nvSpPr>
          <p:cNvPr id="7" name="TextBox 6">
            <a:extLst>
              <a:ext uri="{FF2B5EF4-FFF2-40B4-BE49-F238E27FC236}">
                <a16:creationId xmlns:a16="http://schemas.microsoft.com/office/drawing/2014/main" id="{47CB5BEA-0AA9-4B35-8081-5569D5F952E5}"/>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Overweight (including obesity)</a:t>
            </a:r>
          </a:p>
        </p:txBody>
      </p:sp>
      <p:sp>
        <p:nvSpPr>
          <p:cNvPr id="8" name="TextBox 7">
            <a:extLst>
              <a:ext uri="{FF2B5EF4-FFF2-40B4-BE49-F238E27FC236}">
                <a16:creationId xmlns:a16="http://schemas.microsoft.com/office/drawing/2014/main" id="{40C1DB8B-4C13-4154-9902-620FB91BA733}"/>
              </a:ext>
            </a:extLst>
          </p:cNvPr>
          <p:cNvSpPr txBox="1"/>
          <p:nvPr/>
        </p:nvSpPr>
        <p:spPr>
          <a:xfrm>
            <a:off x="89920" y="4891486"/>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2020/21, the proportion of adults classified as overweight or obese shows an increase from the previous year in most areas across Cambridgeshire and Peterborough, while a substantial decline is seen in Fenland.</a:t>
            </a:r>
          </a:p>
          <a:p>
            <a:pPr marL="171450" indent="-171450">
              <a:buFont typeface="Arial" panose="020B0604020202020204" pitchFamily="34" charset="0"/>
              <a:buChar char="•"/>
            </a:pPr>
            <a:r>
              <a:rPr lang="en-GB" sz="1200" dirty="0">
                <a:solidFill>
                  <a:schemeClr val="accent1">
                    <a:lumMod val="75000"/>
                  </a:schemeClr>
                </a:solidFill>
              </a:rPr>
              <a:t>The proportion of overweight or obese adults in </a:t>
            </a:r>
            <a:r>
              <a:rPr lang="en-GB" sz="1200" dirty="0">
                <a:solidFill>
                  <a:srgbClr val="FF0000"/>
                </a:solidFill>
              </a:rPr>
              <a:t>Fenland has been significantly higher </a:t>
            </a:r>
            <a:r>
              <a:rPr lang="en-GB" sz="1200" dirty="0">
                <a:solidFill>
                  <a:schemeClr val="accent1">
                    <a:lumMod val="75000"/>
                  </a:schemeClr>
                </a:solidFill>
              </a:rPr>
              <a:t>than England since 2015/16, except for 2020/21 (which is similar).</a:t>
            </a:r>
          </a:p>
        </p:txBody>
      </p:sp>
      <p:sp>
        <p:nvSpPr>
          <p:cNvPr id="9" name="TextBox 8">
            <a:extLst>
              <a:ext uri="{FF2B5EF4-FFF2-40B4-BE49-F238E27FC236}">
                <a16:creationId xmlns:a16="http://schemas.microsoft.com/office/drawing/2014/main" id="{A4006848-8277-4264-85A3-B486E774F875}"/>
              </a:ext>
            </a:extLst>
          </p:cNvPr>
          <p:cNvSpPr txBox="1"/>
          <p:nvPr/>
        </p:nvSpPr>
        <p:spPr>
          <a:xfrm>
            <a:off x="6519317" y="4885908"/>
            <a:ext cx="519743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Except for Huntingdonshire, the proportion of year 6 children classified as overweight or obese increased more than the pre-pandemic levels in 2021/22.</a:t>
            </a:r>
          </a:p>
          <a:p>
            <a:pPr marL="171450" indent="-171450">
              <a:buFont typeface="Arial" panose="020B0604020202020204" pitchFamily="34" charset="0"/>
              <a:buChar char="•"/>
            </a:pPr>
            <a:r>
              <a:rPr lang="en-GB" sz="1200" dirty="0">
                <a:solidFill>
                  <a:schemeClr val="accent1">
                    <a:lumMod val="75000"/>
                  </a:schemeClr>
                </a:solidFill>
              </a:rPr>
              <a:t>In 2021/22, the proportion of 10–11 year olds who are classified as overweight or obese in </a:t>
            </a:r>
            <a:r>
              <a:rPr lang="en-GB" sz="1200" dirty="0">
                <a:solidFill>
                  <a:srgbClr val="FF0000"/>
                </a:solidFill>
              </a:rPr>
              <a:t>Peterborough (41.2%) is significantly higher </a:t>
            </a:r>
            <a:r>
              <a:rPr lang="en-GB" sz="1200" dirty="0">
                <a:solidFill>
                  <a:schemeClr val="accent1">
                    <a:lumMod val="75000"/>
                  </a:schemeClr>
                </a:solidFill>
              </a:rPr>
              <a:t>than the national average (37.8%).</a:t>
            </a:r>
          </a:p>
        </p:txBody>
      </p:sp>
      <p:pic>
        <p:nvPicPr>
          <p:cNvPr id="10" name="Picture 9" descr="MHNA_Chapter_2_v2.2_files/figure-pptx/obesity%20prev-1.png">
            <a:extLst>
              <a:ext uri="{FF2B5EF4-FFF2-40B4-BE49-F238E27FC236}">
                <a16:creationId xmlns:a16="http://schemas.microsoft.com/office/drawing/2014/main" id="{E09E8EC0-2487-4EBE-AE0E-0DF6DA8DDA6D}"/>
              </a:ext>
            </a:extLst>
          </p:cNvPr>
          <p:cNvPicPr>
            <a:picLocks noGrp="1" noChangeAspect="1"/>
          </p:cNvPicPr>
          <p:nvPr/>
        </p:nvPicPr>
        <p:blipFill rotWithShape="1">
          <a:blip r:embed="rId4"/>
          <a:srcRect t="2061"/>
          <a:stretch/>
        </p:blipFill>
        <p:spPr bwMode="auto">
          <a:xfrm>
            <a:off x="0" y="953601"/>
            <a:ext cx="5905500" cy="3619538"/>
          </a:xfrm>
          <a:prstGeom prst="rect">
            <a:avLst/>
          </a:prstGeom>
          <a:noFill/>
          <a:ln w="9525">
            <a:noFill/>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b="1" dirty="0"/>
              <a:t>Premature mortality in adults with severe mental illness</a:t>
            </a:r>
            <a:endParaRPr b="1" dirty="0"/>
          </a:p>
        </p:txBody>
      </p:sp>
    </p:spTree>
    <p:extLst>
      <p:ext uri="{BB962C8B-B14F-4D97-AF65-F5344CB8AC3E}">
        <p14:creationId xmlns:p14="http://schemas.microsoft.com/office/powerpoint/2010/main" val="369228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389084"/>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in adults with severe mental illness (SMI)</a:t>
            </a:r>
          </a:p>
        </p:txBody>
      </p:sp>
      <p:pic>
        <p:nvPicPr>
          <p:cNvPr id="2" name="Picture 1">
            <a:extLst>
              <a:ext uri="{FF2B5EF4-FFF2-40B4-BE49-F238E27FC236}">
                <a16:creationId xmlns:a16="http://schemas.microsoft.com/office/drawing/2014/main" id="{542FA44F-EBAC-4530-A7E0-27E29DD945EE}"/>
              </a:ext>
            </a:extLst>
          </p:cNvPr>
          <p:cNvPicPr>
            <a:picLocks noChangeAspect="1"/>
          </p:cNvPicPr>
          <p:nvPr/>
        </p:nvPicPr>
        <p:blipFill>
          <a:blip r:embed="rId3"/>
          <a:stretch>
            <a:fillRect/>
          </a:stretch>
        </p:blipFill>
        <p:spPr>
          <a:xfrm>
            <a:off x="201552" y="667202"/>
            <a:ext cx="5322511" cy="3328018"/>
          </a:xfrm>
          <a:prstGeom prst="rect">
            <a:avLst/>
          </a:prstGeom>
        </p:spPr>
      </p:pic>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389084"/>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in adults with SMI</a:t>
            </a:r>
          </a:p>
        </p:txBody>
      </p:sp>
      <p:sp>
        <p:nvSpPr>
          <p:cNvPr id="12" name="TextBox 11">
            <a:extLst>
              <a:ext uri="{FF2B5EF4-FFF2-40B4-BE49-F238E27FC236}">
                <a16:creationId xmlns:a16="http://schemas.microsoft.com/office/drawing/2014/main" id="{DBB75F59-3D4B-4146-A1D0-673DC337A762}"/>
              </a:ext>
            </a:extLst>
          </p:cNvPr>
          <p:cNvSpPr txBox="1"/>
          <p:nvPr/>
        </p:nvSpPr>
        <p:spPr>
          <a:xfrm>
            <a:off x="89918" y="4824323"/>
            <a:ext cx="5849338"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in adults with severe mental illness is higher among men compared to women in Cambridgeshire, Peterborough and England.</a:t>
            </a:r>
          </a:p>
          <a:p>
            <a:pPr marL="171450" indent="-171450">
              <a:buFont typeface="Arial" panose="020B0604020202020204" pitchFamily="34" charset="0"/>
              <a:buChar char="•"/>
            </a:pPr>
            <a:r>
              <a:rPr lang="en-GB" sz="1200" dirty="0">
                <a:solidFill>
                  <a:schemeClr val="accent1">
                    <a:lumMod val="75000"/>
                  </a:schemeClr>
                </a:solidFill>
              </a:rPr>
              <a:t>An increasing trend is seen among Peterborough females and Cambridgeshire males since 2015-17.</a:t>
            </a:r>
          </a:p>
          <a:p>
            <a:pPr marL="171450" indent="-171450">
              <a:buFont typeface="Arial" panose="020B0604020202020204" pitchFamily="34" charset="0"/>
              <a:buChar char="•"/>
            </a:pPr>
            <a:r>
              <a:rPr lang="en-GB" sz="1200" dirty="0">
                <a:solidFill>
                  <a:schemeClr val="accent1">
                    <a:lumMod val="75000"/>
                  </a:schemeClr>
                </a:solidFill>
              </a:rPr>
              <a:t>Rates for both men and women in </a:t>
            </a:r>
            <a:r>
              <a:rPr lang="en-GB" sz="1200" dirty="0">
                <a:solidFill>
                  <a:srgbClr val="FF0000"/>
                </a:solidFill>
              </a:rPr>
              <a:t>Peterborough</a:t>
            </a:r>
            <a:r>
              <a:rPr lang="en-GB" sz="1200" dirty="0">
                <a:solidFill>
                  <a:schemeClr val="accent1">
                    <a:lumMod val="75000"/>
                  </a:schemeClr>
                </a:solidFill>
              </a:rPr>
              <a:t> are </a:t>
            </a:r>
            <a:r>
              <a:rPr lang="en-GB" sz="1200" dirty="0">
                <a:solidFill>
                  <a:srgbClr val="FF0000"/>
                </a:solidFill>
              </a:rPr>
              <a:t>significantly higher than England rates.</a:t>
            </a:r>
          </a:p>
          <a:p>
            <a:pPr marL="171450" indent="-171450">
              <a:buFont typeface="Arial" panose="020B0604020202020204" pitchFamily="34" charset="0"/>
              <a:buChar char="•"/>
            </a:pPr>
            <a:r>
              <a:rPr lang="en-GB" sz="1200" dirty="0">
                <a:solidFill>
                  <a:schemeClr val="accent1">
                    <a:lumMod val="75000"/>
                  </a:schemeClr>
                </a:solidFill>
              </a:rPr>
              <a:t>The premature mortality rates are </a:t>
            </a:r>
            <a:r>
              <a:rPr lang="en-GB" sz="1200" dirty="0">
                <a:solidFill>
                  <a:srgbClr val="00B050"/>
                </a:solidFill>
              </a:rPr>
              <a:t>significantly lower for males in Cambridgeshire </a:t>
            </a:r>
            <a:r>
              <a:rPr lang="en-GB" sz="1200" dirty="0">
                <a:solidFill>
                  <a:schemeClr val="accent1">
                    <a:lumMod val="75000"/>
                  </a:schemeClr>
                </a:solidFill>
              </a:rPr>
              <a:t>compared to the national average.</a:t>
            </a:r>
          </a:p>
        </p:txBody>
      </p:sp>
      <p:sp>
        <p:nvSpPr>
          <p:cNvPr id="13" name="TextBox 12">
            <a:extLst>
              <a:ext uri="{FF2B5EF4-FFF2-40B4-BE49-F238E27FC236}">
                <a16:creationId xmlns:a16="http://schemas.microsoft.com/office/drawing/2014/main" id="{429F4F7F-180F-4C56-ACCD-E274D6E7EE2A}"/>
              </a:ext>
            </a:extLst>
          </p:cNvPr>
          <p:cNvSpPr txBox="1"/>
          <p:nvPr/>
        </p:nvSpPr>
        <p:spPr>
          <a:xfrm>
            <a:off x="6431489" y="4770787"/>
            <a:ext cx="5424476"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show an overall increasing trend for both males and females in Cambridgeshire and Peterborough since 2015-17.</a:t>
            </a:r>
          </a:p>
          <a:p>
            <a:pPr marL="171450" indent="-171450">
              <a:buFont typeface="Arial" panose="020B0604020202020204" pitchFamily="34" charset="0"/>
              <a:buChar char="•"/>
            </a:pPr>
            <a:r>
              <a:rPr lang="en-GB" sz="1200" dirty="0">
                <a:solidFill>
                  <a:schemeClr val="accent1">
                    <a:lumMod val="75000"/>
                  </a:schemeClr>
                </a:solidFill>
              </a:rPr>
              <a:t>In </a:t>
            </a:r>
            <a:r>
              <a:rPr lang="en-GB" sz="1200" dirty="0">
                <a:solidFill>
                  <a:srgbClr val="FF0000"/>
                </a:solidFill>
              </a:rPr>
              <a:t>Cambridgeshire</a:t>
            </a:r>
            <a:r>
              <a:rPr lang="en-GB" sz="1200" dirty="0">
                <a:solidFill>
                  <a:schemeClr val="accent1">
                    <a:lumMod val="75000"/>
                  </a:schemeClr>
                </a:solidFill>
              </a:rPr>
              <a:t>, the risk of dying prematurely for those with SMI was 515.7% higher for females and 496.3% higher for males than for those who do not have SMI in 2018-20. These are </a:t>
            </a:r>
            <a:r>
              <a:rPr lang="en-GB" sz="1200" dirty="0">
                <a:solidFill>
                  <a:srgbClr val="FF0000"/>
                </a:solidFill>
              </a:rPr>
              <a:t>significantly higher than the national averages</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In </a:t>
            </a:r>
            <a:r>
              <a:rPr lang="en-GB" sz="1200" dirty="0">
                <a:solidFill>
                  <a:srgbClr val="FFC000"/>
                </a:solidFill>
              </a:rPr>
              <a:t>Peterborough</a:t>
            </a:r>
            <a:r>
              <a:rPr lang="en-GB" sz="1200" dirty="0">
                <a:solidFill>
                  <a:schemeClr val="accent1">
                    <a:lumMod val="75000"/>
                  </a:schemeClr>
                </a:solidFill>
              </a:rPr>
              <a:t>, the risk of dying prematurely for those with SMI was 378.7% higher for females and 357.3% higher for males than for those who do not have SMI in 2018-20, which is statistically </a:t>
            </a:r>
            <a:r>
              <a:rPr lang="en-GB" sz="1200" dirty="0">
                <a:solidFill>
                  <a:srgbClr val="FFC000"/>
                </a:solidFill>
              </a:rPr>
              <a:t>similar to the England averages</a:t>
            </a:r>
            <a:r>
              <a:rPr lang="en-GB" sz="1200" dirty="0">
                <a:solidFill>
                  <a:schemeClr val="accent1">
                    <a:lumMod val="75000"/>
                  </a:schemeClr>
                </a:solidFill>
              </a:rPr>
              <a:t>.</a:t>
            </a:r>
          </a:p>
        </p:txBody>
      </p:sp>
      <p:pic>
        <p:nvPicPr>
          <p:cNvPr id="3" name="Picture 2">
            <a:extLst>
              <a:ext uri="{FF2B5EF4-FFF2-40B4-BE49-F238E27FC236}">
                <a16:creationId xmlns:a16="http://schemas.microsoft.com/office/drawing/2014/main" id="{135D5E24-47AC-1620-B728-ED4208D78C74}"/>
              </a:ext>
            </a:extLst>
          </p:cNvPr>
          <p:cNvPicPr>
            <a:picLocks noChangeAspect="1"/>
          </p:cNvPicPr>
          <p:nvPr/>
        </p:nvPicPr>
        <p:blipFill>
          <a:blip r:embed="rId4"/>
          <a:stretch>
            <a:fillRect/>
          </a:stretch>
        </p:blipFill>
        <p:spPr>
          <a:xfrm>
            <a:off x="6284184" y="667202"/>
            <a:ext cx="5571781" cy="3483880"/>
          </a:xfrm>
          <a:prstGeom prst="rect">
            <a:avLst/>
          </a:prstGeom>
        </p:spPr>
      </p:pic>
      <p:graphicFrame>
        <p:nvGraphicFramePr>
          <p:cNvPr id="4" name="Table 3">
            <a:extLst>
              <a:ext uri="{FF2B5EF4-FFF2-40B4-BE49-F238E27FC236}">
                <a16:creationId xmlns:a16="http://schemas.microsoft.com/office/drawing/2014/main" id="{7EF703DB-66CE-FAE4-D8D7-6C0E7AAA9494}"/>
              </a:ext>
            </a:extLst>
          </p:cNvPr>
          <p:cNvGraphicFramePr>
            <a:graphicFrameLocks noGrp="1"/>
          </p:cNvGraphicFramePr>
          <p:nvPr>
            <p:extLst>
              <p:ext uri="{D42A27DB-BD31-4B8C-83A1-F6EECF244321}">
                <p14:modId xmlns:p14="http://schemas.microsoft.com/office/powerpoint/2010/main" val="2131620238"/>
              </p:ext>
            </p:extLst>
          </p:nvPr>
        </p:nvGraphicFramePr>
        <p:xfrm>
          <a:off x="201552" y="4054016"/>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premature deaths in adults with severe mental illness,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794733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380696"/>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cardiovascular disease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cardiovascular disease in adults with SMI</a:t>
            </a:r>
          </a:p>
        </p:txBody>
      </p:sp>
      <p:pic>
        <p:nvPicPr>
          <p:cNvPr id="12" name="Picture 11" descr="MHNA_Chapter-2_comorbidity_files/figure-pptx/cvd%20with%20SMI-1.png">
            <a:extLst>
              <a:ext uri="{FF2B5EF4-FFF2-40B4-BE49-F238E27FC236}">
                <a16:creationId xmlns:a16="http://schemas.microsoft.com/office/drawing/2014/main" id="{1AEAFAED-84CF-4749-8A74-A2BB7A840D24}"/>
              </a:ext>
            </a:extLst>
          </p:cNvPr>
          <p:cNvPicPr>
            <a:picLocks noGrp="1" noChangeAspect="1"/>
          </p:cNvPicPr>
          <p:nvPr/>
        </p:nvPicPr>
        <p:blipFill>
          <a:blip r:embed="rId3"/>
          <a:stretch>
            <a:fillRect/>
          </a:stretch>
        </p:blipFill>
        <p:spPr bwMode="auto">
          <a:xfrm>
            <a:off x="152581" y="816162"/>
            <a:ext cx="5258318" cy="3285455"/>
          </a:xfrm>
          <a:prstGeom prst="rect">
            <a:avLst/>
          </a:prstGeom>
          <a:noFill/>
          <a:ln w="9525">
            <a:noFill/>
            <a:headEnd/>
            <a:tailEnd/>
          </a:ln>
        </p:spPr>
      </p:pic>
      <p:sp>
        <p:nvSpPr>
          <p:cNvPr id="8" name="TextBox 7">
            <a:extLst>
              <a:ext uri="{FF2B5EF4-FFF2-40B4-BE49-F238E27FC236}">
                <a16:creationId xmlns:a16="http://schemas.microsoft.com/office/drawing/2014/main" id="{40A3ECFD-7C00-4CF3-A64B-A731CD40F404}"/>
              </a:ext>
            </a:extLst>
          </p:cNvPr>
          <p:cNvSpPr txBox="1"/>
          <p:nvPr/>
        </p:nvSpPr>
        <p:spPr>
          <a:xfrm>
            <a:off x="0" y="4955453"/>
            <a:ext cx="6006627"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due to cardiovascular disease in adults with severe mental illness is substantially higher among men compared to women in Cambridgeshire, Peterborough and England.</a:t>
            </a:r>
          </a:p>
          <a:p>
            <a:pPr marL="171450" indent="-171450">
              <a:buFont typeface="Arial" panose="020B0604020202020204" pitchFamily="34" charset="0"/>
              <a:buChar char="•"/>
            </a:pPr>
            <a:r>
              <a:rPr lang="en-GB" sz="1200" dirty="0">
                <a:solidFill>
                  <a:schemeClr val="accent1">
                    <a:lumMod val="75000"/>
                  </a:schemeClr>
                </a:solidFill>
              </a:rPr>
              <a:t>Since 2015 – 17,  rates for females in Peterborough have shown an increasing trend.</a:t>
            </a:r>
          </a:p>
          <a:p>
            <a:pPr marL="171450" indent="-171450">
              <a:buFont typeface="Arial" panose="020B0604020202020204" pitchFamily="34" charset="0"/>
              <a:buChar char="•"/>
            </a:pPr>
            <a:r>
              <a:rPr lang="en-GB" sz="1200" dirty="0">
                <a:solidFill>
                  <a:schemeClr val="accent1">
                    <a:lumMod val="75000"/>
                  </a:schemeClr>
                </a:solidFill>
              </a:rPr>
              <a:t>In 2018 – 20, the </a:t>
            </a:r>
            <a:r>
              <a:rPr lang="en-GB" sz="1200" dirty="0">
                <a:solidFill>
                  <a:srgbClr val="FFC000"/>
                </a:solidFill>
              </a:rPr>
              <a:t>rates in Peterborough for both men and women are statistically similar to the England rates.</a:t>
            </a:r>
          </a:p>
          <a:p>
            <a:pPr marL="171450" indent="-171450">
              <a:buFont typeface="Arial" panose="020B0604020202020204" pitchFamily="34" charset="0"/>
              <a:buChar char="•"/>
            </a:pPr>
            <a:r>
              <a:rPr lang="en-GB" sz="1200" dirty="0">
                <a:solidFill>
                  <a:schemeClr val="accent1">
                    <a:lumMod val="75000"/>
                  </a:schemeClr>
                </a:solidFill>
              </a:rPr>
              <a:t>The premature mortality rates are </a:t>
            </a:r>
            <a:r>
              <a:rPr lang="en-GB" sz="1200" dirty="0">
                <a:solidFill>
                  <a:srgbClr val="00B050"/>
                </a:solidFill>
              </a:rPr>
              <a:t>significantly lower for men and women in Cambridgeshire </a:t>
            </a:r>
            <a:r>
              <a:rPr lang="en-GB" sz="1200" dirty="0">
                <a:solidFill>
                  <a:schemeClr val="accent1">
                    <a:lumMod val="75000"/>
                  </a:schemeClr>
                </a:solidFill>
              </a:rPr>
              <a:t>compared to the national average in 2018 - 20.</a:t>
            </a:r>
          </a:p>
        </p:txBody>
      </p:sp>
      <p:sp>
        <p:nvSpPr>
          <p:cNvPr id="10" name="TextBox 9">
            <a:extLst>
              <a:ext uri="{FF2B5EF4-FFF2-40B4-BE49-F238E27FC236}">
                <a16:creationId xmlns:a16="http://schemas.microsoft.com/office/drawing/2014/main" id="{5FFAFAA1-5976-4BB8-8884-FD78E2BEE2FC}"/>
              </a:ext>
            </a:extLst>
          </p:cNvPr>
          <p:cNvSpPr txBox="1"/>
          <p:nvPr/>
        </p:nvSpPr>
        <p:spPr>
          <a:xfrm>
            <a:off x="6431489" y="4770787"/>
            <a:ext cx="5424476" cy="1754326"/>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due to cardiovascular disease show a rapidly increasing trend for females in Peterborough since 2015-17.</a:t>
            </a:r>
          </a:p>
          <a:p>
            <a:pPr marL="171450" indent="-171450">
              <a:buFont typeface="Arial" panose="020B0604020202020204" pitchFamily="34" charset="0"/>
              <a:buChar char="•"/>
            </a:pPr>
            <a:r>
              <a:rPr lang="en-GB" sz="1200" dirty="0">
                <a:solidFill>
                  <a:schemeClr val="accent1">
                    <a:lumMod val="75000"/>
                  </a:schemeClr>
                </a:solidFill>
              </a:rPr>
              <a:t>In 2018 – 20 , the risk of dying prematurely due to cardiovascular disease for those with SMI was 405.0% higher for females and 457.1% higher for males than for those who do not have SMI in Cambridgeshire. It was 303.9% higher for females and 242.9% higher for males than for those who do not have SMI in Peterborough.</a:t>
            </a:r>
          </a:p>
          <a:p>
            <a:pPr marL="171450" indent="-171450">
              <a:buFont typeface="Arial" panose="020B0604020202020204" pitchFamily="34" charset="0"/>
              <a:buChar char="•"/>
            </a:pPr>
            <a:r>
              <a:rPr lang="en-GB" sz="1200" dirty="0">
                <a:solidFill>
                  <a:schemeClr val="accent1">
                    <a:lumMod val="75000"/>
                  </a:schemeClr>
                </a:solidFill>
              </a:rPr>
              <a:t>The </a:t>
            </a:r>
            <a:r>
              <a:rPr lang="en-GB" sz="1200" dirty="0">
                <a:solidFill>
                  <a:srgbClr val="FFC000"/>
                </a:solidFill>
              </a:rPr>
              <a:t>rates for both men and women in Cambridgeshire and Peterborough are  statistically similar to the national averages </a:t>
            </a:r>
            <a:r>
              <a:rPr lang="en-GB" sz="1200" dirty="0">
                <a:solidFill>
                  <a:schemeClr val="accent1">
                    <a:lumMod val="75000"/>
                  </a:schemeClr>
                </a:solidFill>
              </a:rPr>
              <a:t>for 2018 – 20.</a:t>
            </a:r>
          </a:p>
        </p:txBody>
      </p:sp>
      <p:pic>
        <p:nvPicPr>
          <p:cNvPr id="2" name="Picture 1" descr="MHNA_Chapter-2_comorbidity_files/figure-pptx/excess%20cvd%20mortality-1.png">
            <a:extLst>
              <a:ext uri="{FF2B5EF4-FFF2-40B4-BE49-F238E27FC236}">
                <a16:creationId xmlns:a16="http://schemas.microsoft.com/office/drawing/2014/main" id="{B73CBDF7-F9C4-01AE-36F8-AD0BA99EEE58}"/>
              </a:ext>
            </a:extLst>
          </p:cNvPr>
          <p:cNvPicPr>
            <a:picLocks noGrp="1" noChangeAspect="1"/>
          </p:cNvPicPr>
          <p:nvPr/>
        </p:nvPicPr>
        <p:blipFill>
          <a:blip r:embed="rId4"/>
          <a:stretch>
            <a:fillRect/>
          </a:stretch>
        </p:blipFill>
        <p:spPr bwMode="auto">
          <a:xfrm>
            <a:off x="6312437" y="953601"/>
            <a:ext cx="5662579" cy="3538041"/>
          </a:xfrm>
          <a:prstGeom prst="rect">
            <a:avLst/>
          </a:prstGeom>
          <a:noFill/>
          <a:ln w="9525">
            <a:noFill/>
            <a:headEnd/>
            <a:tailEnd/>
          </a:ln>
        </p:spPr>
      </p:pic>
      <p:graphicFrame>
        <p:nvGraphicFramePr>
          <p:cNvPr id="3" name="Table 2">
            <a:extLst>
              <a:ext uri="{FF2B5EF4-FFF2-40B4-BE49-F238E27FC236}">
                <a16:creationId xmlns:a16="http://schemas.microsoft.com/office/drawing/2014/main" id="{8C70BF77-4150-D63A-8C46-1D59598FF34E}"/>
              </a:ext>
            </a:extLst>
          </p:cNvPr>
          <p:cNvGraphicFramePr>
            <a:graphicFrameLocks noGrp="1"/>
          </p:cNvGraphicFramePr>
          <p:nvPr>
            <p:extLst>
              <p:ext uri="{D42A27DB-BD31-4B8C-83A1-F6EECF244321}">
                <p14:modId xmlns:p14="http://schemas.microsoft.com/office/powerpoint/2010/main" val="83048491"/>
              </p:ext>
            </p:extLst>
          </p:nvPr>
        </p:nvGraphicFramePr>
        <p:xfrm>
          <a:off x="89918" y="4181327"/>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cardiovascular disease,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4216496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449862"/>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cancer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cancer in adults with SMI</a:t>
            </a:r>
          </a:p>
        </p:txBody>
      </p:sp>
      <p:sp>
        <p:nvSpPr>
          <p:cNvPr id="8" name="TextBox 7">
            <a:extLst>
              <a:ext uri="{FF2B5EF4-FFF2-40B4-BE49-F238E27FC236}">
                <a16:creationId xmlns:a16="http://schemas.microsoft.com/office/drawing/2014/main" id="{08A92594-691B-4D50-99F5-1846C1BB74BE}"/>
              </a:ext>
            </a:extLst>
          </p:cNvPr>
          <p:cNvSpPr txBox="1"/>
          <p:nvPr/>
        </p:nvSpPr>
        <p:spPr>
          <a:xfrm>
            <a:off x="39260" y="5221839"/>
            <a:ext cx="5721251"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due to cancer in adults with severe mental illness in Peterborough show a rapid increase since 2015 – 17  for both men and women.</a:t>
            </a:r>
          </a:p>
          <a:p>
            <a:pPr marL="171450" indent="-171450">
              <a:buFont typeface="Arial" panose="020B0604020202020204" pitchFamily="34" charset="0"/>
              <a:buChar char="•"/>
            </a:pPr>
            <a:r>
              <a:rPr lang="en-GB" sz="1200" dirty="0">
                <a:solidFill>
                  <a:schemeClr val="accent1">
                    <a:lumMod val="75000"/>
                  </a:schemeClr>
                </a:solidFill>
              </a:rPr>
              <a:t>In 2018 – 20, the </a:t>
            </a:r>
            <a:r>
              <a:rPr lang="en-GB" sz="1200" dirty="0">
                <a:solidFill>
                  <a:srgbClr val="FF0000"/>
                </a:solidFill>
              </a:rPr>
              <a:t>rates for both men and women in Peterborough are significantly higher than the national rates.</a:t>
            </a:r>
          </a:p>
          <a:p>
            <a:pPr marL="171450" indent="-171450">
              <a:buFont typeface="Arial" panose="020B0604020202020204" pitchFamily="34" charset="0"/>
              <a:buChar char="•"/>
            </a:pPr>
            <a:r>
              <a:rPr lang="en-GB" sz="1200" dirty="0">
                <a:solidFill>
                  <a:schemeClr val="accent1">
                    <a:lumMod val="75000"/>
                  </a:schemeClr>
                </a:solidFill>
              </a:rPr>
              <a:t>The premature mortality rates are </a:t>
            </a:r>
            <a:r>
              <a:rPr lang="en-GB" sz="1200" dirty="0">
                <a:solidFill>
                  <a:srgbClr val="FFC000"/>
                </a:solidFill>
              </a:rPr>
              <a:t>statistically similar to the national averages for men and women in Cambridgeshire </a:t>
            </a:r>
            <a:r>
              <a:rPr lang="en-GB" sz="1200" dirty="0">
                <a:solidFill>
                  <a:schemeClr val="accent1">
                    <a:lumMod val="75000"/>
                  </a:schemeClr>
                </a:solidFill>
              </a:rPr>
              <a:t>in 2018 - 20.</a:t>
            </a:r>
          </a:p>
        </p:txBody>
      </p:sp>
      <p:sp>
        <p:nvSpPr>
          <p:cNvPr id="12" name="TextBox 11">
            <a:extLst>
              <a:ext uri="{FF2B5EF4-FFF2-40B4-BE49-F238E27FC236}">
                <a16:creationId xmlns:a16="http://schemas.microsoft.com/office/drawing/2014/main" id="{45FEA15F-3810-491D-99C9-6A90C9EB0E1C}"/>
              </a:ext>
            </a:extLst>
          </p:cNvPr>
          <p:cNvSpPr txBox="1"/>
          <p:nvPr/>
        </p:nvSpPr>
        <p:spPr>
          <a:xfrm>
            <a:off x="6431489" y="4544407"/>
            <a:ext cx="5424476"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due to cancer show a rapidly increasing trend for males and females in Peterborough since 2015-17.</a:t>
            </a:r>
          </a:p>
          <a:p>
            <a:pPr marL="171450" indent="-171450">
              <a:buFont typeface="Arial" panose="020B0604020202020204" pitchFamily="34" charset="0"/>
              <a:buChar char="•"/>
            </a:pPr>
            <a:r>
              <a:rPr lang="en-GB" sz="1200" dirty="0">
                <a:solidFill>
                  <a:schemeClr val="accent1">
                    <a:lumMod val="75000"/>
                  </a:schemeClr>
                </a:solidFill>
              </a:rPr>
              <a:t>In 2018 – 20 , the risk of dying prematurely due to cancer for those with SMI was 161.8% higher for females and 160.4% higher for males than for those who do not have SMI in Cambridgeshire. It was 174.2% higher for females and 182.6% higher for males than for those who do not have SMI in Peterborough.</a:t>
            </a:r>
          </a:p>
          <a:p>
            <a:pPr marL="171450" indent="-171450">
              <a:buFont typeface="Arial" panose="020B0604020202020204" pitchFamily="34" charset="0"/>
              <a:buChar char="•"/>
            </a:pPr>
            <a:r>
              <a:rPr lang="en-GB" sz="1200" dirty="0">
                <a:solidFill>
                  <a:schemeClr val="accent1">
                    <a:lumMod val="75000"/>
                  </a:schemeClr>
                </a:solidFill>
              </a:rPr>
              <a:t>The </a:t>
            </a:r>
            <a:r>
              <a:rPr lang="en-GB" sz="1200" dirty="0">
                <a:solidFill>
                  <a:srgbClr val="FFC000"/>
                </a:solidFill>
              </a:rPr>
              <a:t>rates for both men and women in Cambridgeshire and Peterborough are  statistically similar to the national averages </a:t>
            </a:r>
            <a:r>
              <a:rPr lang="en-GB" sz="1200" dirty="0">
                <a:solidFill>
                  <a:schemeClr val="accent1">
                    <a:lumMod val="75000"/>
                  </a:schemeClr>
                </a:solidFill>
              </a:rPr>
              <a:t>for 2018 – 20.</a:t>
            </a:r>
          </a:p>
        </p:txBody>
      </p:sp>
      <p:pic>
        <p:nvPicPr>
          <p:cNvPr id="17" name="Picture 16" descr="MHNA_Chapter-2_comorbidity_files/figure-pptx/cancer%20with%20SMI-1.png">
            <a:extLst>
              <a:ext uri="{FF2B5EF4-FFF2-40B4-BE49-F238E27FC236}">
                <a16:creationId xmlns:a16="http://schemas.microsoft.com/office/drawing/2014/main" id="{EFF41C7D-1B88-F706-1865-BD888BFDCCBD}"/>
              </a:ext>
            </a:extLst>
          </p:cNvPr>
          <p:cNvPicPr>
            <a:picLocks noGrp="1" noChangeAspect="1"/>
          </p:cNvPicPr>
          <p:nvPr/>
        </p:nvPicPr>
        <p:blipFill>
          <a:blip r:embed="rId3"/>
          <a:stretch>
            <a:fillRect/>
          </a:stretch>
        </p:blipFill>
        <p:spPr bwMode="auto">
          <a:xfrm>
            <a:off x="89918" y="890991"/>
            <a:ext cx="5364016" cy="3351495"/>
          </a:xfrm>
          <a:prstGeom prst="rect">
            <a:avLst/>
          </a:prstGeom>
          <a:noFill/>
          <a:ln w="9525">
            <a:noFill/>
            <a:headEnd/>
            <a:tailEnd/>
          </a:ln>
        </p:spPr>
      </p:pic>
      <p:pic>
        <p:nvPicPr>
          <p:cNvPr id="2" name="Picture 1">
            <a:extLst>
              <a:ext uri="{FF2B5EF4-FFF2-40B4-BE49-F238E27FC236}">
                <a16:creationId xmlns:a16="http://schemas.microsoft.com/office/drawing/2014/main" id="{4EBC0D56-E2F6-0A0F-DFC0-1582CF257C7E}"/>
              </a:ext>
            </a:extLst>
          </p:cNvPr>
          <p:cNvPicPr>
            <a:picLocks noChangeAspect="1"/>
          </p:cNvPicPr>
          <p:nvPr/>
        </p:nvPicPr>
        <p:blipFill>
          <a:blip r:embed="rId4"/>
          <a:stretch>
            <a:fillRect/>
          </a:stretch>
        </p:blipFill>
        <p:spPr>
          <a:xfrm>
            <a:off x="6348367" y="890991"/>
            <a:ext cx="5507598" cy="3443748"/>
          </a:xfrm>
          <a:prstGeom prst="rect">
            <a:avLst/>
          </a:prstGeom>
        </p:spPr>
      </p:pic>
      <p:graphicFrame>
        <p:nvGraphicFramePr>
          <p:cNvPr id="3" name="Table 2">
            <a:extLst>
              <a:ext uri="{FF2B5EF4-FFF2-40B4-BE49-F238E27FC236}">
                <a16:creationId xmlns:a16="http://schemas.microsoft.com/office/drawing/2014/main" id="{819A1F06-651C-EE5F-856F-984D72F56C2F}"/>
              </a:ext>
            </a:extLst>
          </p:cNvPr>
          <p:cNvGraphicFramePr>
            <a:graphicFrameLocks noGrp="1"/>
          </p:cNvGraphicFramePr>
          <p:nvPr>
            <p:extLst>
              <p:ext uri="{D42A27DB-BD31-4B8C-83A1-F6EECF244321}">
                <p14:modId xmlns:p14="http://schemas.microsoft.com/office/powerpoint/2010/main" val="1708788603"/>
              </p:ext>
            </p:extLst>
          </p:nvPr>
        </p:nvGraphicFramePr>
        <p:xfrm>
          <a:off x="89918" y="4334739"/>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cancer,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2045724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19" y="389084"/>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respiratory disease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respiratory disease in adults with SMI</a:t>
            </a:r>
          </a:p>
        </p:txBody>
      </p:sp>
      <p:sp>
        <p:nvSpPr>
          <p:cNvPr id="8" name="TextBox 7">
            <a:extLst>
              <a:ext uri="{FF2B5EF4-FFF2-40B4-BE49-F238E27FC236}">
                <a16:creationId xmlns:a16="http://schemas.microsoft.com/office/drawing/2014/main" id="{0F3BD690-06DC-43C8-ACD0-C3C3C46B451B}"/>
              </a:ext>
            </a:extLst>
          </p:cNvPr>
          <p:cNvSpPr txBox="1"/>
          <p:nvPr/>
        </p:nvSpPr>
        <p:spPr>
          <a:xfrm>
            <a:off x="103171" y="5396567"/>
            <a:ext cx="5424476"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The premature mortality rate due to respiratory disease in adults with severe mental illness show a varied trend for men and women across Cambridgeshire and Peterborough.</a:t>
            </a:r>
          </a:p>
          <a:p>
            <a:pPr marL="171450" indent="-171450">
              <a:buFont typeface="Arial" panose="020B0604020202020204" pitchFamily="34" charset="0"/>
              <a:buChar char="•"/>
            </a:pPr>
            <a:r>
              <a:rPr lang="en-GB" sz="1200" dirty="0">
                <a:solidFill>
                  <a:schemeClr val="accent1">
                    <a:lumMod val="75000"/>
                  </a:schemeClr>
                </a:solidFill>
              </a:rPr>
              <a:t>The premature mortality rates due to respiratory disease in adults with SMI are </a:t>
            </a:r>
            <a:r>
              <a:rPr lang="en-GB" sz="1200" dirty="0">
                <a:solidFill>
                  <a:srgbClr val="FFC000"/>
                </a:solidFill>
              </a:rPr>
              <a:t>statistically similar to the national rates in Cambridgeshire and Peterborough.</a:t>
            </a:r>
          </a:p>
        </p:txBody>
      </p:sp>
      <p:sp>
        <p:nvSpPr>
          <p:cNvPr id="12" name="TextBox 11">
            <a:extLst>
              <a:ext uri="{FF2B5EF4-FFF2-40B4-BE49-F238E27FC236}">
                <a16:creationId xmlns:a16="http://schemas.microsoft.com/office/drawing/2014/main" id="{560D78DC-C99D-4505-860C-16D8C7A49AE3}"/>
              </a:ext>
            </a:extLst>
          </p:cNvPr>
          <p:cNvSpPr txBox="1"/>
          <p:nvPr/>
        </p:nvSpPr>
        <p:spPr>
          <a:xfrm>
            <a:off x="6431489" y="4639657"/>
            <a:ext cx="5670591" cy="1754326"/>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In Cambridgeshire, excess premature mortality rates due to respiratory disease show an overall increase among men and a decrease among women.</a:t>
            </a:r>
          </a:p>
          <a:p>
            <a:pPr marL="171450" indent="-171450">
              <a:buFont typeface="Arial" panose="020B0604020202020204" pitchFamily="34" charset="0"/>
              <a:buChar char="•"/>
            </a:pPr>
            <a:r>
              <a:rPr lang="en-GB" sz="1200" dirty="0">
                <a:solidFill>
                  <a:schemeClr val="accent1">
                    <a:lumMod val="75000"/>
                  </a:schemeClr>
                </a:solidFill>
              </a:rPr>
              <a:t>In Cambridgeshire, the risk of dying prematurely due to respiratory disease for those with SMI was 732.0% higher for females and 906.5% higher for males than for those who do not have SMI in 2018-20. The rate for </a:t>
            </a:r>
            <a:r>
              <a:rPr lang="en-GB" sz="1200" dirty="0">
                <a:solidFill>
                  <a:srgbClr val="FF0000"/>
                </a:solidFill>
              </a:rPr>
              <a:t>men is significantly higher </a:t>
            </a:r>
            <a:r>
              <a:rPr lang="en-GB" sz="1200" dirty="0">
                <a:solidFill>
                  <a:schemeClr val="accent1">
                    <a:lumMod val="75000"/>
                  </a:schemeClr>
                </a:solidFill>
              </a:rPr>
              <a:t>than the  national rate, whereas it is </a:t>
            </a:r>
            <a:r>
              <a:rPr lang="en-GB" sz="1200" dirty="0">
                <a:solidFill>
                  <a:srgbClr val="FFC000"/>
                </a:solidFill>
              </a:rPr>
              <a:t>similar for women</a:t>
            </a:r>
            <a:r>
              <a:rPr lang="en-GB" sz="1200" dirty="0">
                <a:solidFill>
                  <a:schemeClr val="accent1">
                    <a:lumMod val="75000"/>
                  </a:schemeClr>
                </a:solidFill>
              </a:rPr>
              <a:t>.</a:t>
            </a:r>
          </a:p>
          <a:p>
            <a:pPr marL="171450" indent="-171450">
              <a:buFont typeface="Arial" panose="020B0604020202020204" pitchFamily="34" charset="0"/>
              <a:buChar char="•"/>
            </a:pPr>
            <a:r>
              <a:rPr lang="en-GB" sz="1200" dirty="0">
                <a:solidFill>
                  <a:schemeClr val="accent1">
                    <a:lumMod val="75000"/>
                  </a:schemeClr>
                </a:solidFill>
              </a:rPr>
              <a:t>In </a:t>
            </a:r>
            <a:r>
              <a:rPr lang="en-GB" sz="1200" dirty="0">
                <a:solidFill>
                  <a:srgbClr val="FFC000"/>
                </a:solidFill>
              </a:rPr>
              <a:t>Peterborough</a:t>
            </a:r>
            <a:r>
              <a:rPr lang="en-GB" sz="1200" dirty="0">
                <a:solidFill>
                  <a:schemeClr val="accent1">
                    <a:lumMod val="75000"/>
                  </a:schemeClr>
                </a:solidFill>
              </a:rPr>
              <a:t>, the risk of dying prematurely due to respiratory disease for those with SMI was 576.5% higher for females and 437.5% higher for males than for those who do not have SMI in 2018-20, which is statistically </a:t>
            </a:r>
            <a:r>
              <a:rPr lang="en-GB" sz="1200" dirty="0">
                <a:solidFill>
                  <a:srgbClr val="FFC000"/>
                </a:solidFill>
              </a:rPr>
              <a:t>similar to the England averages</a:t>
            </a:r>
            <a:r>
              <a:rPr lang="en-GB" sz="1200" dirty="0">
                <a:solidFill>
                  <a:schemeClr val="accent1">
                    <a:lumMod val="75000"/>
                  </a:schemeClr>
                </a:solidFill>
              </a:rPr>
              <a:t>.</a:t>
            </a:r>
          </a:p>
        </p:txBody>
      </p:sp>
      <p:pic>
        <p:nvPicPr>
          <p:cNvPr id="2" name="Picture 1">
            <a:extLst>
              <a:ext uri="{FF2B5EF4-FFF2-40B4-BE49-F238E27FC236}">
                <a16:creationId xmlns:a16="http://schemas.microsoft.com/office/drawing/2014/main" id="{B5373920-0B3E-09DE-00BA-F8C7D817ECCC}"/>
              </a:ext>
            </a:extLst>
          </p:cNvPr>
          <p:cNvPicPr>
            <a:picLocks noChangeAspect="1"/>
          </p:cNvPicPr>
          <p:nvPr/>
        </p:nvPicPr>
        <p:blipFill>
          <a:blip r:embed="rId3"/>
          <a:stretch>
            <a:fillRect/>
          </a:stretch>
        </p:blipFill>
        <p:spPr>
          <a:xfrm>
            <a:off x="103171" y="935282"/>
            <a:ext cx="5397970" cy="3375201"/>
          </a:xfrm>
          <a:prstGeom prst="rect">
            <a:avLst/>
          </a:prstGeom>
        </p:spPr>
      </p:pic>
      <p:pic>
        <p:nvPicPr>
          <p:cNvPr id="3" name="Picture 2" descr="MHNA_Chapter-2_comorbidity_files/figure-pptx/excess%20respiratory%20disease%20mortality-1.png">
            <a:extLst>
              <a:ext uri="{FF2B5EF4-FFF2-40B4-BE49-F238E27FC236}">
                <a16:creationId xmlns:a16="http://schemas.microsoft.com/office/drawing/2014/main" id="{4BD9AA47-1AA2-E0E2-7FCA-7E14DBFB8068}"/>
              </a:ext>
            </a:extLst>
          </p:cNvPr>
          <p:cNvPicPr>
            <a:picLocks noGrp="1" noChangeAspect="1"/>
          </p:cNvPicPr>
          <p:nvPr/>
        </p:nvPicPr>
        <p:blipFill>
          <a:blip r:embed="rId4"/>
          <a:stretch>
            <a:fillRect/>
          </a:stretch>
        </p:blipFill>
        <p:spPr bwMode="auto">
          <a:xfrm>
            <a:off x="6384699" y="1077894"/>
            <a:ext cx="5518055" cy="3447741"/>
          </a:xfrm>
          <a:prstGeom prst="rect">
            <a:avLst/>
          </a:prstGeom>
          <a:noFill/>
          <a:ln w="9525">
            <a:noFill/>
            <a:headEnd/>
            <a:tailEnd/>
          </a:ln>
        </p:spPr>
      </p:pic>
      <p:graphicFrame>
        <p:nvGraphicFramePr>
          <p:cNvPr id="4" name="Table 3">
            <a:extLst>
              <a:ext uri="{FF2B5EF4-FFF2-40B4-BE49-F238E27FC236}">
                <a16:creationId xmlns:a16="http://schemas.microsoft.com/office/drawing/2014/main" id="{6136D2A3-DBA4-C737-C189-55A49DBF7FEF}"/>
              </a:ext>
            </a:extLst>
          </p:cNvPr>
          <p:cNvGraphicFramePr>
            <a:graphicFrameLocks noGrp="1"/>
          </p:cNvGraphicFramePr>
          <p:nvPr>
            <p:extLst>
              <p:ext uri="{D42A27DB-BD31-4B8C-83A1-F6EECF244321}">
                <p14:modId xmlns:p14="http://schemas.microsoft.com/office/powerpoint/2010/main" val="1110082850"/>
              </p:ext>
            </p:extLst>
          </p:nvPr>
        </p:nvGraphicFramePr>
        <p:xfrm>
          <a:off x="89917" y="4458047"/>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respiratory disease,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241538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C80A-E632-43FF-9A5F-2BBD18F402AB}"/>
              </a:ext>
            </a:extLst>
          </p:cNvPr>
          <p:cNvSpPr>
            <a:spLocks noGrp="1"/>
          </p:cNvSpPr>
          <p:nvPr>
            <p:ph type="title"/>
          </p:nvPr>
        </p:nvSpPr>
        <p:spPr>
          <a:xfrm>
            <a:off x="1673382" y="1143000"/>
            <a:ext cx="8845236" cy="4572000"/>
          </a:xfrm>
          <a:solidFill>
            <a:schemeClr val="bg1"/>
          </a:solidFill>
        </p:spPr>
        <p:txBody>
          <a:bodyPr/>
          <a:lstStyle/>
          <a:p>
            <a:pPr marL="0" lvl="0" indent="0">
              <a:buNone/>
            </a:pPr>
            <a:r>
              <a:rPr lang="en-GB" dirty="0"/>
              <a:t>V</a:t>
            </a:r>
            <a:r>
              <a:rPr lang="en-GB" b="1" dirty="0"/>
              <a:t>ulnerable Groups</a:t>
            </a:r>
            <a:endParaRPr b="1" dirty="0"/>
          </a:p>
        </p:txBody>
      </p:sp>
    </p:spTree>
    <p:extLst>
      <p:ext uri="{BB962C8B-B14F-4D97-AF65-F5344CB8AC3E}">
        <p14:creationId xmlns:p14="http://schemas.microsoft.com/office/powerpoint/2010/main" val="1315888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BCEE80-D16F-49AD-A4F6-D503527FE992}"/>
              </a:ext>
            </a:extLst>
          </p:cNvPr>
          <p:cNvSpPr txBox="1"/>
          <p:nvPr/>
        </p:nvSpPr>
        <p:spPr>
          <a:xfrm>
            <a:off x="1480" y="8741"/>
            <a:ext cx="12173154" cy="369332"/>
          </a:xfrm>
          <a:prstGeom prst="rect">
            <a:avLst/>
          </a:prstGeom>
          <a:noFill/>
        </p:spPr>
        <p:txBody>
          <a:bodyPr wrap="square">
            <a:spAutoFit/>
          </a:bodyPr>
          <a:lstStyle/>
          <a:p>
            <a:r>
              <a:rPr lang="en-GB" b="1" baseline="0" dirty="0">
                <a:solidFill>
                  <a:schemeClr val="bg1"/>
                </a:solidFill>
                <a:latin typeface="Arial" panose="020B0604020202020204" pitchFamily="34" charset="0"/>
                <a:cs typeface="Arial" panose="020B0604020202020204" pitchFamily="34" charset="0"/>
              </a:rPr>
              <a:t>Mortality in adults with severe mental illness (SMI)</a:t>
            </a:r>
          </a:p>
        </p:txBody>
      </p:sp>
      <p:sp>
        <p:nvSpPr>
          <p:cNvPr id="9" name="Content Placeholder 3">
            <a:extLst>
              <a:ext uri="{FF2B5EF4-FFF2-40B4-BE49-F238E27FC236}">
                <a16:creationId xmlns:a16="http://schemas.microsoft.com/office/drawing/2014/main" id="{2AEC7567-89E4-4863-94BB-F017F218BE56}"/>
              </a:ext>
            </a:extLst>
          </p:cNvPr>
          <p:cNvSpPr txBox="1">
            <a:spLocks/>
          </p:cNvSpPr>
          <p:nvPr/>
        </p:nvSpPr>
        <p:spPr>
          <a:xfrm>
            <a:off x="89920"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Premature mortality due to liver disease in adults with severe mental illness (SMI)</a:t>
            </a:r>
          </a:p>
        </p:txBody>
      </p:sp>
      <p:sp>
        <p:nvSpPr>
          <p:cNvPr id="11" name="Content Placeholder 3">
            <a:extLst>
              <a:ext uri="{FF2B5EF4-FFF2-40B4-BE49-F238E27FC236}">
                <a16:creationId xmlns:a16="http://schemas.microsoft.com/office/drawing/2014/main" id="{BBF8DCCF-9752-40ED-986D-FF696036DF37}"/>
              </a:ext>
            </a:extLst>
          </p:cNvPr>
          <p:cNvSpPr txBox="1">
            <a:spLocks/>
          </p:cNvSpPr>
          <p:nvPr/>
        </p:nvSpPr>
        <p:spPr>
          <a:xfrm>
            <a:off x="6185373" y="464017"/>
            <a:ext cx="5916709" cy="54403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t>Excess under 75 mortality rate due to liver disease in adults with SMI</a:t>
            </a:r>
          </a:p>
        </p:txBody>
      </p:sp>
      <p:sp>
        <p:nvSpPr>
          <p:cNvPr id="10" name="TextBox 9">
            <a:extLst>
              <a:ext uri="{FF2B5EF4-FFF2-40B4-BE49-F238E27FC236}">
                <a16:creationId xmlns:a16="http://schemas.microsoft.com/office/drawing/2014/main" id="{08E96A6F-16A9-412E-8FFE-49210BE5B241}"/>
              </a:ext>
            </a:extLst>
          </p:cNvPr>
          <p:cNvSpPr txBox="1"/>
          <p:nvPr/>
        </p:nvSpPr>
        <p:spPr>
          <a:xfrm>
            <a:off x="89918" y="5396567"/>
            <a:ext cx="5424476" cy="1015663"/>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Since 2015-17, the premature mortality rate due to liver disease in adults with severe mental illness in Peterborough has been decreasing, while it has been increasing in Cambridgeshire.</a:t>
            </a:r>
          </a:p>
          <a:p>
            <a:pPr marL="171450" indent="-171450">
              <a:buFont typeface="Arial" panose="020B0604020202020204" pitchFamily="34" charset="0"/>
              <a:buChar char="•"/>
            </a:pPr>
            <a:r>
              <a:rPr lang="en-GB" sz="1200" dirty="0">
                <a:solidFill>
                  <a:schemeClr val="accent1">
                    <a:lumMod val="75000"/>
                  </a:schemeClr>
                </a:solidFill>
              </a:rPr>
              <a:t>The premature mortality rates due to liver disease in adults with SMI are </a:t>
            </a:r>
            <a:r>
              <a:rPr lang="en-GB" sz="1200" dirty="0">
                <a:solidFill>
                  <a:srgbClr val="FFC000"/>
                </a:solidFill>
              </a:rPr>
              <a:t>statistically similar to the national rates in Cambridgeshire and Peterborough.</a:t>
            </a:r>
          </a:p>
        </p:txBody>
      </p:sp>
      <p:sp>
        <p:nvSpPr>
          <p:cNvPr id="13" name="TextBox 12">
            <a:extLst>
              <a:ext uri="{FF2B5EF4-FFF2-40B4-BE49-F238E27FC236}">
                <a16:creationId xmlns:a16="http://schemas.microsoft.com/office/drawing/2014/main" id="{9BAF6C98-13A6-47C5-8B2A-1D2B07EAF878}"/>
              </a:ext>
            </a:extLst>
          </p:cNvPr>
          <p:cNvSpPr txBox="1"/>
          <p:nvPr/>
        </p:nvSpPr>
        <p:spPr>
          <a:xfrm>
            <a:off x="6431489" y="4544407"/>
            <a:ext cx="5424476" cy="138499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accent1">
                    <a:lumMod val="75000"/>
                  </a:schemeClr>
                </a:solidFill>
              </a:rPr>
              <a:t>Excess premature mortality rates due to liver disease show an overall increasing trend for Cambridgeshire and Peterborough since 2015-17.</a:t>
            </a:r>
          </a:p>
          <a:p>
            <a:pPr marL="171450" indent="-171450">
              <a:buFont typeface="Arial" panose="020B0604020202020204" pitchFamily="34" charset="0"/>
              <a:buChar char="•"/>
            </a:pPr>
            <a:r>
              <a:rPr lang="en-GB" sz="1200" dirty="0">
                <a:solidFill>
                  <a:schemeClr val="accent1">
                    <a:lumMod val="75000"/>
                  </a:schemeClr>
                </a:solidFill>
              </a:rPr>
              <a:t>In 2018 – 20 , the risk of adults dying prematurely due to liver disease for those with SMI was 940.3% higher than for those who do not have SMI in </a:t>
            </a:r>
            <a:r>
              <a:rPr lang="en-GB" sz="1200" dirty="0">
                <a:solidFill>
                  <a:srgbClr val="FF0000"/>
                </a:solidFill>
              </a:rPr>
              <a:t>Cambridgeshire</a:t>
            </a:r>
            <a:r>
              <a:rPr lang="en-GB" sz="1200" dirty="0">
                <a:solidFill>
                  <a:schemeClr val="accent1">
                    <a:lumMod val="75000"/>
                  </a:schemeClr>
                </a:solidFill>
              </a:rPr>
              <a:t>, which is </a:t>
            </a:r>
            <a:r>
              <a:rPr lang="en-GB" sz="1200" dirty="0">
                <a:solidFill>
                  <a:srgbClr val="FF0000"/>
                </a:solidFill>
              </a:rPr>
              <a:t>significantly higher than the national rate.</a:t>
            </a:r>
          </a:p>
          <a:p>
            <a:pPr marL="171450" indent="-171450">
              <a:buFont typeface="Arial" panose="020B0604020202020204" pitchFamily="34" charset="0"/>
              <a:buChar char="•"/>
            </a:pPr>
            <a:r>
              <a:rPr lang="en-GB" sz="1200" dirty="0">
                <a:solidFill>
                  <a:schemeClr val="accent1">
                    <a:lumMod val="75000"/>
                  </a:schemeClr>
                </a:solidFill>
              </a:rPr>
              <a:t>In Peterborough , it was 394.2% higher than for those who do not have SMI, which is </a:t>
            </a:r>
            <a:r>
              <a:rPr lang="en-GB" sz="1200" dirty="0">
                <a:solidFill>
                  <a:srgbClr val="FFC000"/>
                </a:solidFill>
              </a:rPr>
              <a:t>statistically similar to the national average </a:t>
            </a:r>
            <a:r>
              <a:rPr lang="en-GB" sz="1200" dirty="0">
                <a:solidFill>
                  <a:schemeClr val="accent1">
                    <a:lumMod val="75000"/>
                  </a:schemeClr>
                </a:solidFill>
              </a:rPr>
              <a:t>for 2018 – 20.</a:t>
            </a:r>
          </a:p>
        </p:txBody>
      </p:sp>
      <p:pic>
        <p:nvPicPr>
          <p:cNvPr id="2" name="Picture 1">
            <a:extLst>
              <a:ext uri="{FF2B5EF4-FFF2-40B4-BE49-F238E27FC236}">
                <a16:creationId xmlns:a16="http://schemas.microsoft.com/office/drawing/2014/main" id="{3F851FCB-4487-0EDB-A1DF-8D05013D61C1}"/>
              </a:ext>
            </a:extLst>
          </p:cNvPr>
          <p:cNvPicPr>
            <a:picLocks noChangeAspect="1"/>
          </p:cNvPicPr>
          <p:nvPr/>
        </p:nvPicPr>
        <p:blipFill>
          <a:blip r:embed="rId3"/>
          <a:stretch>
            <a:fillRect/>
          </a:stretch>
        </p:blipFill>
        <p:spPr>
          <a:xfrm>
            <a:off x="227404" y="1031421"/>
            <a:ext cx="5254187" cy="3285297"/>
          </a:xfrm>
          <a:prstGeom prst="rect">
            <a:avLst/>
          </a:prstGeom>
        </p:spPr>
      </p:pic>
      <p:pic>
        <p:nvPicPr>
          <p:cNvPr id="3" name="Picture 2">
            <a:extLst>
              <a:ext uri="{FF2B5EF4-FFF2-40B4-BE49-F238E27FC236}">
                <a16:creationId xmlns:a16="http://schemas.microsoft.com/office/drawing/2014/main" id="{E579333A-2F62-A943-2B86-472AC9B7BB8A}"/>
              </a:ext>
            </a:extLst>
          </p:cNvPr>
          <p:cNvPicPr>
            <a:picLocks noChangeAspect="1"/>
          </p:cNvPicPr>
          <p:nvPr/>
        </p:nvPicPr>
        <p:blipFill>
          <a:blip r:embed="rId4"/>
          <a:stretch>
            <a:fillRect/>
          </a:stretch>
        </p:blipFill>
        <p:spPr>
          <a:xfrm>
            <a:off x="6431489" y="1010290"/>
            <a:ext cx="5321773" cy="3327557"/>
          </a:xfrm>
          <a:prstGeom prst="rect">
            <a:avLst/>
          </a:prstGeom>
        </p:spPr>
      </p:pic>
      <p:graphicFrame>
        <p:nvGraphicFramePr>
          <p:cNvPr id="4" name="Table 3">
            <a:extLst>
              <a:ext uri="{FF2B5EF4-FFF2-40B4-BE49-F238E27FC236}">
                <a16:creationId xmlns:a16="http://schemas.microsoft.com/office/drawing/2014/main" id="{734BC7C7-FA1F-B3CA-7EE3-343765C19D3B}"/>
              </a:ext>
            </a:extLst>
          </p:cNvPr>
          <p:cNvGraphicFramePr>
            <a:graphicFrameLocks noGrp="1"/>
          </p:cNvGraphicFramePr>
          <p:nvPr>
            <p:extLst>
              <p:ext uri="{D42A27DB-BD31-4B8C-83A1-F6EECF244321}">
                <p14:modId xmlns:p14="http://schemas.microsoft.com/office/powerpoint/2010/main" val="3634392796"/>
              </p:ext>
            </p:extLst>
          </p:nvPr>
        </p:nvGraphicFramePr>
        <p:xfrm>
          <a:off x="89917" y="4458047"/>
          <a:ext cx="5728115" cy="711511"/>
        </p:xfrm>
        <a:graphic>
          <a:graphicData uri="http://schemas.openxmlformats.org/drawingml/2006/table">
            <a:tbl>
              <a:tblPr firstRow="1" bandRow="1">
                <a:tableStyleId>{72833802-FEF1-4C79-8D5D-14CF1EAF98D9}</a:tableStyleId>
              </a:tblPr>
              <a:tblGrid>
                <a:gridCol w="3433458">
                  <a:extLst>
                    <a:ext uri="{9D8B030D-6E8A-4147-A177-3AD203B41FA5}">
                      <a16:colId xmlns:a16="http://schemas.microsoft.com/office/drawing/2014/main" val="2163169072"/>
                    </a:ext>
                  </a:extLst>
                </a:gridCol>
                <a:gridCol w="1208015">
                  <a:extLst>
                    <a:ext uri="{9D8B030D-6E8A-4147-A177-3AD203B41FA5}">
                      <a16:colId xmlns:a16="http://schemas.microsoft.com/office/drawing/2014/main" val="258359085"/>
                    </a:ext>
                  </a:extLst>
                </a:gridCol>
                <a:gridCol w="1086642">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adults aged 18–74 with severe mental illness who died due to liver disease, 2018–20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367474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09441" y="433368"/>
            <a:ext cx="5916709" cy="5440382"/>
          </a:xfrm>
        </p:spPr>
        <p:txBody>
          <a:bodyPr/>
          <a:lstStyle/>
          <a:p>
            <a:pPr marL="0" lvl="0" indent="0">
              <a:spcBef>
                <a:spcPts val="3000"/>
              </a:spcBef>
              <a:buNone/>
            </a:pPr>
            <a:r>
              <a:rPr b="1" dirty="0"/>
              <a:t>Children in relative low income families (under 16s)</a:t>
            </a:r>
          </a:p>
        </p:txBody>
      </p:sp>
      <p:pic>
        <p:nvPicPr>
          <p:cNvPr id="2" name="Picture 1" descr="Chapter_2_Vulnerable_files/figure-pptx/children%20in%20relative%20low%20income%20families-1.png"/>
          <p:cNvPicPr>
            <a:picLocks noGrp="1" noChangeAspect="1"/>
          </p:cNvPicPr>
          <p:nvPr/>
        </p:nvPicPr>
        <p:blipFill rotWithShape="1">
          <a:blip r:embed="rId3"/>
          <a:srcRect t="2595"/>
          <a:stretch/>
        </p:blipFill>
        <p:spPr bwMode="auto">
          <a:xfrm>
            <a:off x="9525" y="773081"/>
            <a:ext cx="5905500" cy="3599774"/>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200679" y="433367"/>
            <a:ext cx="5916709" cy="5439872"/>
          </a:xfrm>
        </p:spPr>
        <p:txBody>
          <a:bodyPr/>
          <a:lstStyle/>
          <a:p>
            <a:pPr marL="0" lvl="0" indent="0">
              <a:spcBef>
                <a:spcPts val="3000"/>
              </a:spcBef>
              <a:buNone/>
            </a:pPr>
            <a:r>
              <a:rPr b="1" dirty="0"/>
              <a:t>Long term claimants of Jobseeker’s Allowance</a:t>
            </a:r>
          </a:p>
        </p:txBody>
      </p:sp>
      <p:pic>
        <p:nvPicPr>
          <p:cNvPr id="3" name="Picture 1" descr="Chapter_2_Vulnerable_files/figure-pptx/claimants%20of%20job%20seeker%20allowance-1.png"/>
          <p:cNvPicPr>
            <a:picLocks noGrp="1" noChangeAspect="1"/>
          </p:cNvPicPr>
          <p:nvPr/>
        </p:nvPicPr>
        <p:blipFill>
          <a:blip r:embed="rId4"/>
          <a:stretch>
            <a:fillRect/>
          </a:stretch>
        </p:blipFill>
        <p:spPr bwMode="auto">
          <a:xfrm>
            <a:off x="6177059" y="773081"/>
            <a:ext cx="5905500" cy="3695700"/>
          </a:xfrm>
          <a:prstGeom prst="rect">
            <a:avLst/>
          </a:prstGeom>
          <a:noFill/>
          <a:ln w="9525">
            <a:noFill/>
            <a:headEnd/>
            <a:tailEnd/>
          </a:ln>
        </p:spPr>
      </p:pic>
      <p:sp>
        <p:nvSpPr>
          <p:cNvPr id="7" name="Title 1">
            <a:extLst>
              <a:ext uri="{FF2B5EF4-FFF2-40B4-BE49-F238E27FC236}">
                <a16:creationId xmlns:a16="http://schemas.microsoft.com/office/drawing/2014/main" id="{C234C937-DEA0-4A2C-8EC1-4C5504E9D8BE}"/>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D61CA1A8-2A31-4D90-A7C9-E4BD94CC7094}"/>
              </a:ext>
            </a:extLst>
          </p:cNvPr>
          <p:cNvSpPr txBox="1"/>
          <p:nvPr/>
        </p:nvSpPr>
        <p:spPr>
          <a:xfrm>
            <a:off x="23948" y="5626651"/>
            <a:ext cx="5444697"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children in relative low-income families in </a:t>
            </a:r>
            <a:r>
              <a:rPr lang="en-GB" sz="1200" dirty="0">
                <a:solidFill>
                  <a:srgbClr val="FF0000"/>
                </a:solidFill>
              </a:rPr>
              <a:t>Peterborough and Fenland has been significantly higher </a:t>
            </a:r>
            <a:r>
              <a:rPr lang="en-GB" sz="1200" dirty="0">
                <a:solidFill>
                  <a:schemeClr val="accent1">
                    <a:lumMod val="75000"/>
                  </a:schemeClr>
                </a:solidFill>
              </a:rPr>
              <a:t>than the national average since 2014/15, except in Fenland for 2020/21 (which is similar).</a:t>
            </a:r>
          </a:p>
          <a:p>
            <a:pPr marL="171450" indent="-171450">
              <a:buFont typeface="Arial" panose="020B0604020202020204" pitchFamily="34" charset="0"/>
              <a:buChar char="•"/>
            </a:pPr>
            <a:endParaRPr lang="en-GB" sz="1200" dirty="0">
              <a:solidFill>
                <a:schemeClr val="accent1">
                  <a:lumMod val="75000"/>
                </a:schemeClr>
              </a:solidFill>
            </a:endParaRPr>
          </a:p>
        </p:txBody>
      </p:sp>
      <p:sp>
        <p:nvSpPr>
          <p:cNvPr id="9" name="TextBox 8">
            <a:extLst>
              <a:ext uri="{FF2B5EF4-FFF2-40B4-BE49-F238E27FC236}">
                <a16:creationId xmlns:a16="http://schemas.microsoft.com/office/drawing/2014/main" id="{81B518D7-2476-46A0-AFE1-A0D2FAB35FF2}"/>
              </a:ext>
            </a:extLst>
          </p:cNvPr>
          <p:cNvSpPr txBox="1"/>
          <p:nvPr/>
        </p:nvSpPr>
        <p:spPr>
          <a:xfrm>
            <a:off x="6723356" y="5559804"/>
            <a:ext cx="4812905"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long term claimants of jobseeker’s allowance in Peterborough shows a rapidly declining trend.</a:t>
            </a:r>
          </a:p>
          <a:p>
            <a:pPr marL="171450" indent="-171450">
              <a:buFont typeface="Arial" panose="020B0604020202020204" pitchFamily="34" charset="0"/>
              <a:buChar char="•"/>
            </a:pPr>
            <a:r>
              <a:rPr lang="en-GB" sz="1200" dirty="0">
                <a:solidFill>
                  <a:schemeClr val="accent1">
                    <a:lumMod val="75000"/>
                  </a:schemeClr>
                </a:solidFill>
              </a:rPr>
              <a:t>The rates in Cambridgeshire and Peterborough have been </a:t>
            </a:r>
            <a:r>
              <a:rPr lang="en-GB" sz="1200" dirty="0">
                <a:solidFill>
                  <a:srgbClr val="00B050"/>
                </a:solidFill>
              </a:rPr>
              <a:t>significantly lower </a:t>
            </a:r>
            <a:r>
              <a:rPr lang="en-GB" sz="1200" dirty="0">
                <a:solidFill>
                  <a:schemeClr val="accent1">
                    <a:lumMod val="75000"/>
                  </a:schemeClr>
                </a:solidFill>
              </a:rPr>
              <a:t>than the national rate since 2015.</a:t>
            </a:r>
          </a:p>
          <a:p>
            <a:pPr marL="171450" indent="-171450">
              <a:buFont typeface="Arial" panose="020B0604020202020204" pitchFamily="34" charset="0"/>
              <a:buChar char="•"/>
            </a:pPr>
            <a:endParaRPr lang="en-GB" sz="1200" dirty="0">
              <a:solidFill>
                <a:schemeClr val="accent1">
                  <a:lumMod val="75000"/>
                </a:schemeClr>
              </a:solidFill>
            </a:endParaRPr>
          </a:p>
        </p:txBody>
      </p:sp>
      <p:graphicFrame>
        <p:nvGraphicFramePr>
          <p:cNvPr id="5" name="Table 10">
            <a:extLst>
              <a:ext uri="{FF2B5EF4-FFF2-40B4-BE49-F238E27FC236}">
                <a16:creationId xmlns:a16="http://schemas.microsoft.com/office/drawing/2014/main" id="{3E1CDD11-2870-61E0-CDF3-F9297873EC5D}"/>
              </a:ext>
            </a:extLst>
          </p:cNvPr>
          <p:cNvGraphicFramePr>
            <a:graphicFrameLocks noGrp="1"/>
          </p:cNvGraphicFramePr>
          <p:nvPr>
            <p:extLst>
              <p:ext uri="{D42A27DB-BD31-4B8C-83A1-F6EECF244321}">
                <p14:modId xmlns:p14="http://schemas.microsoft.com/office/powerpoint/2010/main" val="316151500"/>
              </p:ext>
            </p:extLst>
          </p:nvPr>
        </p:nvGraphicFramePr>
        <p:xfrm>
          <a:off x="0" y="4669931"/>
          <a:ext cx="5528967" cy="685800"/>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children in relative low income families,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13,542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11,403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0" name="Table 9">
            <a:extLst>
              <a:ext uri="{FF2B5EF4-FFF2-40B4-BE49-F238E27FC236}">
                <a16:creationId xmlns:a16="http://schemas.microsoft.com/office/drawing/2014/main" id="{371D98B1-A035-07B8-A0A9-2DB1AB44C716}"/>
              </a:ext>
            </a:extLst>
          </p:cNvPr>
          <p:cNvGraphicFramePr>
            <a:graphicFrameLocks noGrp="1"/>
          </p:cNvGraphicFramePr>
          <p:nvPr>
            <p:extLst>
              <p:ext uri="{D42A27DB-BD31-4B8C-83A1-F6EECF244321}">
                <p14:modId xmlns:p14="http://schemas.microsoft.com/office/powerpoint/2010/main" val="1187771848"/>
              </p:ext>
            </p:extLst>
          </p:nvPr>
        </p:nvGraphicFramePr>
        <p:xfrm>
          <a:off x="6751737" y="4693623"/>
          <a:ext cx="5440263" cy="685800"/>
        </p:xfrm>
        <a:graphic>
          <a:graphicData uri="http://schemas.openxmlformats.org/drawingml/2006/table">
            <a:tbl>
              <a:tblPr firstRow="1" bandRow="1">
                <a:tableStyleId>{72833802-FEF1-4C79-8D5D-14CF1EAF98D9}</a:tableStyleId>
              </a:tblPr>
              <a:tblGrid>
                <a:gridCol w="2474257">
                  <a:extLst>
                    <a:ext uri="{9D8B030D-6E8A-4147-A177-3AD203B41FA5}">
                      <a16:colId xmlns:a16="http://schemas.microsoft.com/office/drawing/2014/main" val="2163169072"/>
                    </a:ext>
                  </a:extLst>
                </a:gridCol>
                <a:gridCol w="1686993">
                  <a:extLst>
                    <a:ext uri="{9D8B030D-6E8A-4147-A177-3AD203B41FA5}">
                      <a16:colId xmlns:a16="http://schemas.microsoft.com/office/drawing/2014/main" val="258359085"/>
                    </a:ext>
                  </a:extLst>
                </a:gridCol>
                <a:gridCol w="1279013">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long term claimants of jobseeker’s allowance,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197245" y="464604"/>
            <a:ext cx="4974850" cy="5440382"/>
          </a:xfrm>
        </p:spPr>
        <p:txBody>
          <a:bodyPr/>
          <a:lstStyle/>
          <a:p>
            <a:pPr marL="0" lvl="0" indent="0">
              <a:spcBef>
                <a:spcPts val="3000"/>
              </a:spcBef>
              <a:buNone/>
            </a:pPr>
            <a:r>
              <a:rPr lang="en-GB" sz="1600" b="1" dirty="0">
                <a:solidFill>
                  <a:schemeClr val="accent1">
                    <a:lumMod val="75000"/>
                  </a:schemeClr>
                </a:solidFill>
                <a:cs typeface="Arial" panose="020B0604020202020204" pitchFamily="34" charset="0"/>
              </a:rPr>
              <a:t>Homelessness – Households in temporary accommodation, 2020/21</a:t>
            </a:r>
            <a:endParaRPr b="1" dirty="0"/>
          </a:p>
        </p:txBody>
      </p:sp>
      <p:pic>
        <p:nvPicPr>
          <p:cNvPr id="7" name="Picture 6">
            <a:extLst>
              <a:ext uri="{FF2B5EF4-FFF2-40B4-BE49-F238E27FC236}">
                <a16:creationId xmlns:a16="http://schemas.microsoft.com/office/drawing/2014/main" id="{03F23F00-2E7C-4A94-BAFD-1A5A3BB59949}"/>
              </a:ext>
            </a:extLst>
          </p:cNvPr>
          <p:cNvPicPr>
            <a:picLocks noChangeAspect="1"/>
          </p:cNvPicPr>
          <p:nvPr/>
        </p:nvPicPr>
        <p:blipFill>
          <a:blip r:embed="rId3"/>
          <a:stretch>
            <a:fillRect/>
          </a:stretch>
        </p:blipFill>
        <p:spPr>
          <a:xfrm>
            <a:off x="270668" y="1261083"/>
            <a:ext cx="4443039" cy="2167917"/>
          </a:xfrm>
          <a:prstGeom prst="rect">
            <a:avLst/>
          </a:prstGeom>
        </p:spPr>
      </p:pic>
      <p:sp>
        <p:nvSpPr>
          <p:cNvPr id="11" name="TextBox 10">
            <a:extLst>
              <a:ext uri="{FF2B5EF4-FFF2-40B4-BE49-F238E27FC236}">
                <a16:creationId xmlns:a16="http://schemas.microsoft.com/office/drawing/2014/main" id="{231E3859-F257-4FA5-9081-3DDA06716773}"/>
              </a:ext>
            </a:extLst>
          </p:cNvPr>
          <p:cNvSpPr txBox="1"/>
          <p:nvPr/>
        </p:nvSpPr>
        <p:spPr>
          <a:xfrm>
            <a:off x="197245" y="3931948"/>
            <a:ext cx="4354179" cy="646331"/>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households living in temporary accommodation is </a:t>
            </a:r>
            <a:r>
              <a:rPr lang="en-GB" sz="1200" dirty="0">
                <a:solidFill>
                  <a:srgbClr val="00B050"/>
                </a:solidFill>
              </a:rPr>
              <a:t>significantly lower </a:t>
            </a:r>
            <a:r>
              <a:rPr lang="en-GB" sz="1200" dirty="0">
                <a:solidFill>
                  <a:schemeClr val="accent1">
                    <a:lumMod val="75000"/>
                  </a:schemeClr>
                </a:solidFill>
              </a:rPr>
              <a:t>than the national rate in all areas across Cambridgeshire and Peterborough.</a:t>
            </a:r>
          </a:p>
        </p:txBody>
      </p:sp>
      <p:sp>
        <p:nvSpPr>
          <p:cNvPr id="12" name="TextBox 11">
            <a:extLst>
              <a:ext uri="{FF2B5EF4-FFF2-40B4-BE49-F238E27FC236}">
                <a16:creationId xmlns:a16="http://schemas.microsoft.com/office/drawing/2014/main" id="{F16A503A-C080-4696-90FD-662C8939C36F}"/>
              </a:ext>
            </a:extLst>
          </p:cNvPr>
          <p:cNvSpPr txBox="1"/>
          <p:nvPr/>
        </p:nvSpPr>
        <p:spPr>
          <a:xfrm>
            <a:off x="270668" y="3449642"/>
            <a:ext cx="2654894" cy="230832"/>
          </a:xfrm>
          <a:prstGeom prst="rect">
            <a:avLst/>
          </a:prstGeom>
          <a:noFill/>
        </p:spPr>
        <p:txBody>
          <a:bodyPr wrap="none" rtlCol="0">
            <a:spAutoFit/>
          </a:bodyPr>
          <a:lstStyle/>
          <a:p>
            <a:r>
              <a:rPr lang="en-GB" sz="900" dirty="0">
                <a:solidFill>
                  <a:srgbClr val="4472C4"/>
                </a:solidFill>
              </a:rPr>
              <a:t>*Aggregated from all known lower geography values</a:t>
            </a:r>
          </a:p>
        </p:txBody>
      </p:sp>
      <p:pic>
        <p:nvPicPr>
          <p:cNvPr id="9" name="Content Placeholder 8">
            <a:extLst>
              <a:ext uri="{FF2B5EF4-FFF2-40B4-BE49-F238E27FC236}">
                <a16:creationId xmlns:a16="http://schemas.microsoft.com/office/drawing/2014/main" id="{6100A14A-E4DE-4A57-A9B7-516CC72FB3B3}"/>
              </a:ext>
            </a:extLst>
          </p:cNvPr>
          <p:cNvPicPr>
            <a:picLocks noGrp="1" noChangeAspect="1"/>
          </p:cNvPicPr>
          <p:nvPr>
            <p:ph sz="quarter" idx="4"/>
          </p:nvPr>
        </p:nvPicPr>
        <p:blipFill>
          <a:blip r:embed="rId4"/>
          <a:stretch>
            <a:fillRect/>
          </a:stretch>
        </p:blipFill>
        <p:spPr>
          <a:xfrm>
            <a:off x="5656601" y="1240441"/>
            <a:ext cx="6338154" cy="2188559"/>
          </a:xfrm>
          <a:prstGeom prst="rect">
            <a:avLst/>
          </a:prstGeom>
        </p:spPr>
      </p:pic>
      <p:sp>
        <p:nvSpPr>
          <p:cNvPr id="10" name="Content Placeholder 3">
            <a:extLst>
              <a:ext uri="{FF2B5EF4-FFF2-40B4-BE49-F238E27FC236}">
                <a16:creationId xmlns:a16="http://schemas.microsoft.com/office/drawing/2014/main" id="{BF39FACC-A5A7-41C1-97FE-066830E63A3C}"/>
              </a:ext>
            </a:extLst>
          </p:cNvPr>
          <p:cNvSpPr txBox="1">
            <a:spLocks/>
          </p:cNvSpPr>
          <p:nvPr/>
        </p:nvSpPr>
        <p:spPr>
          <a:xfrm>
            <a:off x="5588394" y="464604"/>
            <a:ext cx="6489305" cy="5440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0"/>
              </a:spcBef>
              <a:buFont typeface="Arial" panose="020B0604020202020204" pitchFamily="34" charset="0"/>
              <a:buNone/>
            </a:pPr>
            <a:r>
              <a:rPr lang="en-GB" b="1" dirty="0">
                <a:cs typeface="Arial" panose="020B0604020202020204" pitchFamily="34" charset="0"/>
              </a:rPr>
              <a:t>Homelessness – Households owed a duty under Homelessness Reduction Act (HRA), 2020/21</a:t>
            </a:r>
          </a:p>
        </p:txBody>
      </p:sp>
      <p:sp>
        <p:nvSpPr>
          <p:cNvPr id="13" name="TextBox 12">
            <a:extLst>
              <a:ext uri="{FF2B5EF4-FFF2-40B4-BE49-F238E27FC236}">
                <a16:creationId xmlns:a16="http://schemas.microsoft.com/office/drawing/2014/main" id="{9FF5E6AC-F1F2-4A15-945D-11FFC89AA293}"/>
              </a:ext>
            </a:extLst>
          </p:cNvPr>
          <p:cNvSpPr txBox="1"/>
          <p:nvPr/>
        </p:nvSpPr>
        <p:spPr>
          <a:xfrm>
            <a:off x="5656601" y="3931948"/>
            <a:ext cx="6096000"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rgbClr val="FF0000"/>
                </a:solidFill>
              </a:rPr>
              <a:t>Cambridge and Peterborough have significantly higher rates </a:t>
            </a:r>
            <a:r>
              <a:rPr lang="en-GB" sz="1200" dirty="0">
                <a:solidFill>
                  <a:schemeClr val="accent1">
                    <a:lumMod val="75000"/>
                  </a:schemeClr>
                </a:solidFill>
              </a:rPr>
              <a:t>of households owed a prevention or relief duty under the HRA during the financial year, where the main applicant is between the ages of 16 and 24. </a:t>
            </a:r>
          </a:p>
          <a:p>
            <a:pPr marL="171450" indent="-171450">
              <a:buFont typeface="Arial" panose="020B0604020202020204" pitchFamily="34" charset="0"/>
              <a:buChar char="•"/>
            </a:pPr>
            <a:r>
              <a:rPr lang="en-GB" sz="1200" dirty="0">
                <a:solidFill>
                  <a:schemeClr val="accent1">
                    <a:lumMod val="75000"/>
                  </a:schemeClr>
                </a:solidFill>
              </a:rPr>
              <a:t> When compared to England, </a:t>
            </a:r>
            <a:r>
              <a:rPr lang="en-GB" sz="1200" dirty="0">
                <a:solidFill>
                  <a:srgbClr val="FF0000"/>
                </a:solidFill>
              </a:rPr>
              <a:t>Huntingdonshire has a significantly higher rate where the main applicant is 55 or older.</a:t>
            </a:r>
            <a:endParaRPr lang="en-GB" sz="1200" dirty="0">
              <a:solidFill>
                <a:schemeClr val="accent1">
                  <a:lumMod val="75000"/>
                </a:schemeClr>
              </a:solidFill>
            </a:endParaRPr>
          </a:p>
        </p:txBody>
      </p:sp>
      <p:sp>
        <p:nvSpPr>
          <p:cNvPr id="14" name="Title 1">
            <a:extLst>
              <a:ext uri="{FF2B5EF4-FFF2-40B4-BE49-F238E27FC236}">
                <a16:creationId xmlns:a16="http://schemas.microsoft.com/office/drawing/2014/main" id="{24B81ECC-0DF1-4604-9D53-71B520117218}"/>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Tree>
    <p:extLst>
      <p:ext uri="{BB962C8B-B14F-4D97-AF65-F5344CB8AC3E}">
        <p14:creationId xmlns:p14="http://schemas.microsoft.com/office/powerpoint/2010/main" val="309524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4666" y="433368"/>
            <a:ext cx="5916709" cy="5440382"/>
          </a:xfrm>
        </p:spPr>
        <p:txBody>
          <a:bodyPr/>
          <a:lstStyle/>
          <a:p>
            <a:pPr marL="0" lvl="0" indent="0">
              <a:spcBef>
                <a:spcPts val="3000"/>
              </a:spcBef>
              <a:buNone/>
            </a:pPr>
            <a:r>
              <a:rPr b="1" dirty="0"/>
              <a:t>Children in care</a:t>
            </a:r>
          </a:p>
        </p:txBody>
      </p:sp>
      <p:pic>
        <p:nvPicPr>
          <p:cNvPr id="2" name="Picture 1" descr="Chapter_2_Vulnerable_files/figure-pptx/children%20in%20care-1.png"/>
          <p:cNvPicPr>
            <a:picLocks noGrp="1" noChangeAspect="1"/>
          </p:cNvPicPr>
          <p:nvPr/>
        </p:nvPicPr>
        <p:blipFill>
          <a:blip r:embed="rId3"/>
          <a:stretch>
            <a:fillRect/>
          </a:stretch>
        </p:blipFill>
        <p:spPr bwMode="auto">
          <a:xfrm>
            <a:off x="0" y="841375"/>
            <a:ext cx="5514975" cy="3451307"/>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b="1" dirty="0"/>
              <a:t>Percentage of looked after children whose emotional wellbeing is a cause for concern</a:t>
            </a:r>
          </a:p>
        </p:txBody>
      </p:sp>
      <p:pic>
        <p:nvPicPr>
          <p:cNvPr id="3" name="Picture 1" descr="Chapter_2_Vulnerable_files/figure-pptx/Children%20in%20care%20-%20emotional%20wellbeing-1.png"/>
          <p:cNvPicPr>
            <a:picLocks noGrp="1" noChangeAspect="1"/>
          </p:cNvPicPr>
          <p:nvPr/>
        </p:nvPicPr>
        <p:blipFill>
          <a:blip r:embed="rId4"/>
          <a:stretch>
            <a:fillRect/>
          </a:stretch>
        </p:blipFill>
        <p:spPr bwMode="auto">
          <a:xfrm>
            <a:off x="6426217" y="984761"/>
            <a:ext cx="5672121" cy="3549650"/>
          </a:xfrm>
          <a:prstGeom prst="rect">
            <a:avLst/>
          </a:prstGeom>
          <a:noFill/>
          <a:ln w="9525">
            <a:noFill/>
            <a:headEnd/>
            <a:tailEnd/>
          </a:ln>
        </p:spPr>
      </p:pic>
      <p:sp>
        <p:nvSpPr>
          <p:cNvPr id="7" name="Title 1">
            <a:extLst>
              <a:ext uri="{FF2B5EF4-FFF2-40B4-BE49-F238E27FC236}">
                <a16:creationId xmlns:a16="http://schemas.microsoft.com/office/drawing/2014/main" id="{C40C7ADC-E894-4C30-8A9F-942447D79186}"/>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168B9A58-AF4F-432C-87A5-4C9CB6260243}"/>
              </a:ext>
            </a:extLst>
          </p:cNvPr>
          <p:cNvSpPr txBox="1"/>
          <p:nvPr/>
        </p:nvSpPr>
        <p:spPr>
          <a:xfrm>
            <a:off x="153040" y="5325867"/>
            <a:ext cx="5241935"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in care in </a:t>
            </a:r>
            <a:r>
              <a:rPr lang="en-GB" sz="1200" dirty="0">
                <a:solidFill>
                  <a:srgbClr val="00B050"/>
                </a:solidFill>
              </a:rPr>
              <a:t>Cambridgeshire</a:t>
            </a:r>
            <a:r>
              <a:rPr lang="en-GB" sz="1200" dirty="0">
                <a:solidFill>
                  <a:schemeClr val="accent1">
                    <a:lumMod val="75000"/>
                  </a:schemeClr>
                </a:solidFill>
              </a:rPr>
              <a:t> was the highest in 2019 and shows a declining trend in the last couple of years; however, the rates remain </a:t>
            </a:r>
            <a:r>
              <a:rPr lang="en-GB" sz="1200" dirty="0">
                <a:solidFill>
                  <a:srgbClr val="00B050"/>
                </a:solidFill>
              </a:rPr>
              <a:t>significantly lower </a:t>
            </a:r>
            <a:r>
              <a:rPr lang="en-GB" sz="1200" dirty="0">
                <a:solidFill>
                  <a:schemeClr val="accent1">
                    <a:lumMod val="75000"/>
                  </a:schemeClr>
                </a:solidFill>
              </a:rPr>
              <a:t>than the national average.</a:t>
            </a:r>
          </a:p>
          <a:p>
            <a:pPr marL="171450" indent="-171450">
              <a:buFont typeface="Arial" panose="020B0604020202020204" pitchFamily="34" charset="0"/>
              <a:buChar char="•"/>
            </a:pPr>
            <a:r>
              <a:rPr lang="en-GB" sz="1200" dirty="0">
                <a:solidFill>
                  <a:schemeClr val="accent1">
                    <a:lumMod val="75000"/>
                  </a:schemeClr>
                </a:solidFill>
              </a:rPr>
              <a:t>The rate in </a:t>
            </a:r>
            <a:r>
              <a:rPr lang="en-GB" sz="1200" dirty="0">
                <a:solidFill>
                  <a:srgbClr val="FFC000"/>
                </a:solidFill>
              </a:rPr>
              <a:t>Peterborough</a:t>
            </a:r>
            <a:r>
              <a:rPr lang="en-GB" sz="1200" dirty="0">
                <a:solidFill>
                  <a:schemeClr val="accent1">
                    <a:lumMod val="75000"/>
                  </a:schemeClr>
                </a:solidFill>
              </a:rPr>
              <a:t> shows a declining trend since 2018 and was </a:t>
            </a:r>
            <a:r>
              <a:rPr lang="en-GB" sz="1200" dirty="0">
                <a:solidFill>
                  <a:srgbClr val="FFC000"/>
                </a:solidFill>
              </a:rPr>
              <a:t>statistically similar to the national rate in the last two years.</a:t>
            </a:r>
          </a:p>
        </p:txBody>
      </p:sp>
      <p:sp>
        <p:nvSpPr>
          <p:cNvPr id="9" name="TextBox 8">
            <a:extLst>
              <a:ext uri="{FF2B5EF4-FFF2-40B4-BE49-F238E27FC236}">
                <a16:creationId xmlns:a16="http://schemas.microsoft.com/office/drawing/2014/main" id="{50978D5F-07F9-489A-BDE9-27B93199B897}"/>
              </a:ext>
            </a:extLst>
          </p:cNvPr>
          <p:cNvSpPr txBox="1"/>
          <p:nvPr/>
        </p:nvSpPr>
        <p:spPr>
          <a:xfrm>
            <a:off x="6741524" y="5408969"/>
            <a:ext cx="5241935"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looked after children (who have been in care for at least 12 months) whose emotional wellbeing is a cause for concern shows a varied trend for Cambridgeshire and Peterborough.</a:t>
            </a:r>
          </a:p>
          <a:p>
            <a:pPr marL="171450" indent="-171450">
              <a:buFont typeface="Arial" panose="020B0604020202020204" pitchFamily="34" charset="0"/>
              <a:buChar char="•"/>
            </a:pPr>
            <a:r>
              <a:rPr lang="en-GB" sz="1200" dirty="0">
                <a:solidFill>
                  <a:schemeClr val="accent1">
                    <a:lumMod val="75000"/>
                  </a:schemeClr>
                </a:solidFill>
              </a:rPr>
              <a:t>The proportion was </a:t>
            </a:r>
            <a:r>
              <a:rPr lang="en-GB" sz="1200" dirty="0">
                <a:solidFill>
                  <a:srgbClr val="FFC000"/>
                </a:solidFill>
              </a:rPr>
              <a:t>statistically similar</a:t>
            </a:r>
            <a:r>
              <a:rPr lang="en-GB" sz="1200" dirty="0">
                <a:solidFill>
                  <a:schemeClr val="accent1">
                    <a:lumMod val="75000"/>
                  </a:schemeClr>
                </a:solidFill>
              </a:rPr>
              <a:t> to the national average in 2020/21 for Cambridgeshire and Peterborough.</a:t>
            </a:r>
            <a:endParaRPr lang="en-GB" sz="1200" dirty="0">
              <a:solidFill>
                <a:srgbClr val="FFC000"/>
              </a:solidFill>
            </a:endParaRPr>
          </a:p>
        </p:txBody>
      </p:sp>
      <p:graphicFrame>
        <p:nvGraphicFramePr>
          <p:cNvPr id="5" name="Table 10">
            <a:extLst>
              <a:ext uri="{FF2B5EF4-FFF2-40B4-BE49-F238E27FC236}">
                <a16:creationId xmlns:a16="http://schemas.microsoft.com/office/drawing/2014/main" id="{C4C3AFD7-48FB-7525-B458-4FECE69AB6F1}"/>
              </a:ext>
            </a:extLst>
          </p:cNvPr>
          <p:cNvGraphicFramePr>
            <a:graphicFrameLocks noGrp="1"/>
          </p:cNvGraphicFramePr>
          <p:nvPr>
            <p:extLst>
              <p:ext uri="{D42A27DB-BD31-4B8C-83A1-F6EECF244321}">
                <p14:modId xmlns:p14="http://schemas.microsoft.com/office/powerpoint/2010/main" val="597014689"/>
              </p:ext>
            </p:extLst>
          </p:nvPr>
        </p:nvGraphicFramePr>
        <p:xfrm>
          <a:off x="9525" y="4415613"/>
          <a:ext cx="5528967" cy="562441"/>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children in care,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649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0" name="Table 9">
            <a:extLst>
              <a:ext uri="{FF2B5EF4-FFF2-40B4-BE49-F238E27FC236}">
                <a16:creationId xmlns:a16="http://schemas.microsoft.com/office/drawing/2014/main" id="{B2C2E56A-7DE3-B366-F0B2-2026F55FB44F}"/>
              </a:ext>
            </a:extLst>
          </p:cNvPr>
          <p:cNvGraphicFramePr>
            <a:graphicFrameLocks noGrp="1"/>
          </p:cNvGraphicFramePr>
          <p:nvPr>
            <p:extLst>
              <p:ext uri="{D42A27DB-BD31-4B8C-83A1-F6EECF244321}">
                <p14:modId xmlns:p14="http://schemas.microsoft.com/office/powerpoint/2010/main" val="4174499414"/>
              </p:ext>
            </p:extLst>
          </p:nvPr>
        </p:nvGraphicFramePr>
        <p:xfrm>
          <a:off x="6737645" y="4525397"/>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looked after children whose emotional wellbeing is a cause for concern,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4666" y="433368"/>
            <a:ext cx="5916709" cy="5440382"/>
          </a:xfrm>
        </p:spPr>
        <p:txBody>
          <a:bodyPr/>
          <a:lstStyle/>
          <a:p>
            <a:pPr marL="0" lvl="0" indent="0">
              <a:spcBef>
                <a:spcPts val="3000"/>
              </a:spcBef>
              <a:buNone/>
            </a:pPr>
            <a:r>
              <a:rPr lang="en-GB" b="1" dirty="0"/>
              <a:t>School pupils with social, emotional and mental health needs</a:t>
            </a:r>
            <a:endParaRPr b="1" dirty="0"/>
          </a:p>
        </p:txBody>
      </p:sp>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lang="en-GB" b="1" dirty="0"/>
              <a:t>16 to 17 year olds not in education, employment or training (NEET) or whose activity is not known</a:t>
            </a:r>
            <a:endParaRPr b="1" dirty="0"/>
          </a:p>
        </p:txBody>
      </p:sp>
      <p:sp>
        <p:nvSpPr>
          <p:cNvPr id="7" name="Title 1">
            <a:extLst>
              <a:ext uri="{FF2B5EF4-FFF2-40B4-BE49-F238E27FC236}">
                <a16:creationId xmlns:a16="http://schemas.microsoft.com/office/drawing/2014/main" id="{C40C7ADC-E894-4C30-8A9F-942447D79186}"/>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168B9A58-AF4F-432C-87A5-4C9CB6260243}"/>
              </a:ext>
            </a:extLst>
          </p:cNvPr>
          <p:cNvSpPr txBox="1"/>
          <p:nvPr/>
        </p:nvSpPr>
        <p:spPr>
          <a:xfrm>
            <a:off x="184347" y="5363541"/>
            <a:ext cx="5146280"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school pupils with social, emotional and mental health needs show an overall increasing trend for Cambridgeshire, Peterborough and England.</a:t>
            </a:r>
          </a:p>
          <a:p>
            <a:pPr marL="171450" indent="-171450">
              <a:buFont typeface="Arial" panose="020B0604020202020204" pitchFamily="34" charset="0"/>
              <a:buChar char="•"/>
            </a:pPr>
            <a:r>
              <a:rPr lang="en-GB" sz="1200" dirty="0">
                <a:solidFill>
                  <a:schemeClr val="accent1">
                    <a:lumMod val="75000"/>
                  </a:schemeClr>
                </a:solidFill>
              </a:rPr>
              <a:t>Compared to England, the rate was </a:t>
            </a:r>
            <a:r>
              <a:rPr lang="en-GB" sz="1200" dirty="0">
                <a:solidFill>
                  <a:srgbClr val="FFC000"/>
                </a:solidFill>
              </a:rPr>
              <a:t>statistically similar in Cambridgeshire </a:t>
            </a:r>
            <a:r>
              <a:rPr lang="en-GB" sz="1200" dirty="0">
                <a:solidFill>
                  <a:schemeClr val="accent1">
                    <a:lumMod val="75000"/>
                  </a:schemeClr>
                </a:solidFill>
              </a:rPr>
              <a:t>and </a:t>
            </a:r>
            <a:r>
              <a:rPr lang="en-GB" sz="1200" dirty="0">
                <a:solidFill>
                  <a:srgbClr val="00B050"/>
                </a:solidFill>
              </a:rPr>
              <a:t>significantly lower in Peterborough</a:t>
            </a:r>
          </a:p>
        </p:txBody>
      </p:sp>
      <p:sp>
        <p:nvSpPr>
          <p:cNvPr id="9" name="TextBox 8">
            <a:extLst>
              <a:ext uri="{FF2B5EF4-FFF2-40B4-BE49-F238E27FC236}">
                <a16:creationId xmlns:a16="http://schemas.microsoft.com/office/drawing/2014/main" id="{50978D5F-07F9-489A-BDE9-27B93199B897}"/>
              </a:ext>
            </a:extLst>
          </p:cNvPr>
          <p:cNvSpPr txBox="1"/>
          <p:nvPr/>
        </p:nvSpPr>
        <p:spPr>
          <a:xfrm>
            <a:off x="6265765" y="5715068"/>
            <a:ext cx="5714286" cy="830997"/>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proportion of 16 to 17 year olds not in education, employment or training (NEET) or whose activity is not known in </a:t>
            </a:r>
            <a:r>
              <a:rPr lang="en-GB" sz="1200" dirty="0">
                <a:solidFill>
                  <a:srgbClr val="FFC000"/>
                </a:solidFill>
              </a:rPr>
              <a:t>Peterborough</a:t>
            </a:r>
            <a:r>
              <a:rPr lang="en-GB" sz="1200" dirty="0">
                <a:solidFill>
                  <a:schemeClr val="accent1">
                    <a:lumMod val="75000"/>
                  </a:schemeClr>
                </a:solidFill>
              </a:rPr>
              <a:t> show a declining trend since 2018 for both males and females and the rates were </a:t>
            </a:r>
            <a:r>
              <a:rPr lang="en-GB" sz="1200" dirty="0">
                <a:solidFill>
                  <a:srgbClr val="FFC000"/>
                </a:solidFill>
              </a:rPr>
              <a:t>statistically similar to England </a:t>
            </a:r>
            <a:r>
              <a:rPr lang="en-GB" sz="1200" dirty="0">
                <a:solidFill>
                  <a:schemeClr val="accent1">
                    <a:lumMod val="75000"/>
                  </a:schemeClr>
                </a:solidFill>
              </a:rPr>
              <a:t>in 2021.</a:t>
            </a:r>
          </a:p>
          <a:p>
            <a:pPr marL="171450" indent="-171450">
              <a:buFont typeface="Arial" panose="020B0604020202020204" pitchFamily="34" charset="0"/>
              <a:buChar char="•"/>
            </a:pPr>
            <a:r>
              <a:rPr lang="en-GB" sz="1200" dirty="0">
                <a:solidFill>
                  <a:schemeClr val="accent1">
                    <a:lumMod val="75000"/>
                  </a:schemeClr>
                </a:solidFill>
              </a:rPr>
              <a:t>The rates in </a:t>
            </a:r>
            <a:r>
              <a:rPr lang="en-GB" sz="1200" dirty="0">
                <a:solidFill>
                  <a:srgbClr val="00B050"/>
                </a:solidFill>
              </a:rPr>
              <a:t>Cambridgeshire </a:t>
            </a:r>
            <a:r>
              <a:rPr lang="en-GB" sz="1200" dirty="0">
                <a:solidFill>
                  <a:schemeClr val="accent1">
                    <a:lumMod val="75000"/>
                  </a:schemeClr>
                </a:solidFill>
              </a:rPr>
              <a:t>were </a:t>
            </a:r>
            <a:r>
              <a:rPr lang="en-GB" sz="1200" dirty="0">
                <a:solidFill>
                  <a:srgbClr val="00B050"/>
                </a:solidFill>
              </a:rPr>
              <a:t>significantly lower than England</a:t>
            </a:r>
            <a:r>
              <a:rPr lang="en-GB" sz="1200" dirty="0">
                <a:solidFill>
                  <a:schemeClr val="accent1">
                    <a:lumMod val="75000"/>
                  </a:schemeClr>
                </a:solidFill>
              </a:rPr>
              <a:t>.</a:t>
            </a:r>
          </a:p>
        </p:txBody>
      </p:sp>
      <p:graphicFrame>
        <p:nvGraphicFramePr>
          <p:cNvPr id="5" name="Table 10">
            <a:extLst>
              <a:ext uri="{FF2B5EF4-FFF2-40B4-BE49-F238E27FC236}">
                <a16:creationId xmlns:a16="http://schemas.microsoft.com/office/drawing/2014/main" id="{D9106A26-5AC7-BC60-B247-DAE6677AFC10}"/>
              </a:ext>
            </a:extLst>
          </p:cNvPr>
          <p:cNvGraphicFramePr>
            <a:graphicFrameLocks noGrp="1"/>
          </p:cNvGraphicFramePr>
          <p:nvPr/>
        </p:nvGraphicFramePr>
        <p:xfrm>
          <a:off x="9525" y="4415613"/>
          <a:ext cx="5528967" cy="853440"/>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School pupils with social, emotional and mental health needs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2,397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pic>
        <p:nvPicPr>
          <p:cNvPr id="12" name="Picture 11">
            <a:extLst>
              <a:ext uri="{FF2B5EF4-FFF2-40B4-BE49-F238E27FC236}">
                <a16:creationId xmlns:a16="http://schemas.microsoft.com/office/drawing/2014/main" id="{0A8ACAD4-5949-C1D3-B522-59F0C95E6C6E}"/>
              </a:ext>
            </a:extLst>
          </p:cNvPr>
          <p:cNvPicPr>
            <a:picLocks noChangeAspect="1"/>
          </p:cNvPicPr>
          <p:nvPr/>
        </p:nvPicPr>
        <p:blipFill>
          <a:blip r:embed="rId3"/>
          <a:stretch>
            <a:fillRect/>
          </a:stretch>
        </p:blipFill>
        <p:spPr>
          <a:xfrm>
            <a:off x="93662" y="822676"/>
            <a:ext cx="5100289" cy="3400193"/>
          </a:xfrm>
          <a:prstGeom prst="rect">
            <a:avLst/>
          </a:prstGeom>
        </p:spPr>
      </p:pic>
      <p:pic>
        <p:nvPicPr>
          <p:cNvPr id="16" name="Picture 15">
            <a:extLst>
              <a:ext uri="{FF2B5EF4-FFF2-40B4-BE49-F238E27FC236}">
                <a16:creationId xmlns:a16="http://schemas.microsoft.com/office/drawing/2014/main" id="{E49D0245-7D6A-B4E0-15DF-394A30F13AEB}"/>
              </a:ext>
            </a:extLst>
          </p:cNvPr>
          <p:cNvPicPr>
            <a:picLocks noChangeAspect="1"/>
          </p:cNvPicPr>
          <p:nvPr/>
        </p:nvPicPr>
        <p:blipFill>
          <a:blip r:embed="rId4"/>
          <a:stretch>
            <a:fillRect/>
          </a:stretch>
        </p:blipFill>
        <p:spPr>
          <a:xfrm>
            <a:off x="6282840" y="918754"/>
            <a:ext cx="5714286" cy="3809524"/>
          </a:xfrm>
          <a:prstGeom prst="rect">
            <a:avLst/>
          </a:prstGeom>
        </p:spPr>
      </p:pic>
      <p:graphicFrame>
        <p:nvGraphicFramePr>
          <p:cNvPr id="17" name="Table 10">
            <a:extLst>
              <a:ext uri="{FF2B5EF4-FFF2-40B4-BE49-F238E27FC236}">
                <a16:creationId xmlns:a16="http://schemas.microsoft.com/office/drawing/2014/main" id="{78FCEFA1-9685-16A5-3B50-CBFB851A044F}"/>
              </a:ext>
            </a:extLst>
          </p:cNvPr>
          <p:cNvGraphicFramePr>
            <a:graphicFrameLocks noGrp="1"/>
          </p:cNvGraphicFramePr>
          <p:nvPr/>
        </p:nvGraphicFramePr>
        <p:xfrm>
          <a:off x="6265765" y="4728278"/>
          <a:ext cx="5916710" cy="853440"/>
        </p:xfrm>
        <a:graphic>
          <a:graphicData uri="http://schemas.openxmlformats.org/drawingml/2006/table">
            <a:tbl>
              <a:tblPr firstRow="1" bandRow="1">
                <a:tableStyleId>{72833802-FEF1-4C79-8D5D-14CF1EAF98D9}</a:tableStyleId>
              </a:tblPr>
              <a:tblGrid>
                <a:gridCol w="2690947">
                  <a:extLst>
                    <a:ext uri="{9D8B030D-6E8A-4147-A177-3AD203B41FA5}">
                      <a16:colId xmlns:a16="http://schemas.microsoft.com/office/drawing/2014/main" val="2163169072"/>
                    </a:ext>
                  </a:extLst>
                </a:gridCol>
                <a:gridCol w="1834737">
                  <a:extLst>
                    <a:ext uri="{9D8B030D-6E8A-4147-A177-3AD203B41FA5}">
                      <a16:colId xmlns:a16="http://schemas.microsoft.com/office/drawing/2014/main" val="258359085"/>
                    </a:ext>
                  </a:extLst>
                </a:gridCol>
                <a:gridCol w="1391026">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16 to 17 year olds not in education, employment or training (NEET) or whose activity is not known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381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254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extLst>
      <p:ext uri="{BB962C8B-B14F-4D97-AF65-F5344CB8AC3E}">
        <p14:creationId xmlns:p14="http://schemas.microsoft.com/office/powerpoint/2010/main" val="2930875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46F50C8-1C94-49CD-A84B-3761EDA08172}"/>
              </a:ext>
            </a:extLst>
          </p:cNvPr>
          <p:cNvSpPr>
            <a:spLocks noGrp="1"/>
          </p:cNvSpPr>
          <p:nvPr>
            <p:ph sz="half" idx="2"/>
          </p:nvPr>
        </p:nvSpPr>
        <p:spPr>
          <a:xfrm>
            <a:off x="90391" y="433368"/>
            <a:ext cx="5916709" cy="5440382"/>
          </a:xfrm>
        </p:spPr>
        <p:txBody>
          <a:bodyPr/>
          <a:lstStyle/>
          <a:p>
            <a:pPr marL="0" lvl="0" indent="0">
              <a:spcBef>
                <a:spcPts val="3000"/>
              </a:spcBef>
              <a:buNone/>
            </a:pPr>
            <a:r>
              <a:rPr b="1" dirty="0"/>
              <a:t>Children entering the youth justice system (10-17 yrs)</a:t>
            </a:r>
          </a:p>
        </p:txBody>
      </p:sp>
      <p:pic>
        <p:nvPicPr>
          <p:cNvPr id="2" name="Picture 1" descr="Chapter_2_Vulnerable_files/figure-pptx/children%20entering%20youth%20justice%20system-1.png"/>
          <p:cNvPicPr>
            <a:picLocks noGrp="1" noChangeAspect="1"/>
          </p:cNvPicPr>
          <p:nvPr/>
        </p:nvPicPr>
        <p:blipFill>
          <a:blip r:embed="rId3"/>
          <a:stretch>
            <a:fillRect/>
          </a:stretch>
        </p:blipFill>
        <p:spPr bwMode="auto">
          <a:xfrm>
            <a:off x="90391" y="869950"/>
            <a:ext cx="5905500" cy="3695700"/>
          </a:xfrm>
          <a:prstGeom prst="rect">
            <a:avLst/>
          </a:prstGeom>
          <a:noFill/>
          <a:ln w="9525">
            <a:noFill/>
            <a:headEnd/>
            <a:tailEnd/>
          </a:ln>
        </p:spPr>
      </p:pic>
      <p:sp>
        <p:nvSpPr>
          <p:cNvPr id="6" name="Content Placeholder 5">
            <a:extLst>
              <a:ext uri="{FF2B5EF4-FFF2-40B4-BE49-F238E27FC236}">
                <a16:creationId xmlns:a16="http://schemas.microsoft.com/office/drawing/2014/main" id="{9DB71D35-FE12-47FB-99E6-C4F1A08CF6AB}"/>
              </a:ext>
            </a:extLst>
          </p:cNvPr>
          <p:cNvSpPr>
            <a:spLocks noGrp="1"/>
          </p:cNvSpPr>
          <p:nvPr>
            <p:ph sz="quarter" idx="4"/>
          </p:nvPr>
        </p:nvSpPr>
        <p:spPr>
          <a:xfrm>
            <a:off x="6181629" y="433367"/>
            <a:ext cx="5916709" cy="5439872"/>
          </a:xfrm>
        </p:spPr>
        <p:txBody>
          <a:bodyPr/>
          <a:lstStyle/>
          <a:p>
            <a:pPr marL="0" lvl="0" indent="0">
              <a:spcBef>
                <a:spcPts val="3000"/>
              </a:spcBef>
              <a:buNone/>
            </a:pPr>
            <a:r>
              <a:rPr lang="en-GB" b="1" dirty="0"/>
              <a:t>First time entrants to the youth justice system</a:t>
            </a:r>
          </a:p>
        </p:txBody>
      </p:sp>
      <p:pic>
        <p:nvPicPr>
          <p:cNvPr id="3" name="Picture 1" descr="Chapter_2_Vulnerable_files/figure-pptx/first%20time%20entrance%20to%20youth%20justice%20system-1.png"/>
          <p:cNvPicPr>
            <a:picLocks noGrp="1" noChangeAspect="1"/>
          </p:cNvPicPr>
          <p:nvPr/>
        </p:nvPicPr>
        <p:blipFill>
          <a:blip r:embed="rId4"/>
          <a:stretch>
            <a:fillRect/>
          </a:stretch>
        </p:blipFill>
        <p:spPr bwMode="auto">
          <a:xfrm>
            <a:off x="6173691" y="869950"/>
            <a:ext cx="5905500" cy="3695700"/>
          </a:xfrm>
          <a:prstGeom prst="rect">
            <a:avLst/>
          </a:prstGeom>
          <a:noFill/>
          <a:ln w="9525">
            <a:noFill/>
            <a:headEnd/>
            <a:tailEnd/>
          </a:ln>
        </p:spPr>
      </p:pic>
      <p:sp>
        <p:nvSpPr>
          <p:cNvPr id="7" name="Title 1">
            <a:extLst>
              <a:ext uri="{FF2B5EF4-FFF2-40B4-BE49-F238E27FC236}">
                <a16:creationId xmlns:a16="http://schemas.microsoft.com/office/drawing/2014/main" id="{E55A4A85-AB4F-417A-BA82-B5AF5D457590}"/>
              </a:ext>
            </a:extLst>
          </p:cNvPr>
          <p:cNvSpPr txBox="1">
            <a:spLocks/>
          </p:cNvSpPr>
          <p:nvPr/>
        </p:nvSpPr>
        <p:spPr>
          <a:xfrm>
            <a:off x="9525" y="19050"/>
            <a:ext cx="2200275" cy="316871"/>
          </a:xfrm>
          <a:prstGeom prst="rect">
            <a:avLst/>
          </a:prstGeom>
        </p:spPr>
        <p:txBody>
          <a:bodyPr>
            <a:noAutofit/>
          </a:bodyPr>
          <a:lstStyle>
            <a:lvl1pPr algn="ctr"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a:lstStyle>
          <a:p>
            <a:pPr algn="l"/>
            <a:r>
              <a:rPr lang="en-GB" sz="1800" dirty="0">
                <a:solidFill>
                  <a:schemeClr val="bg1"/>
                </a:solidFill>
                <a:latin typeface="Arial" panose="020B0604020202020204" pitchFamily="34" charset="0"/>
                <a:ea typeface="+mn-ea"/>
                <a:cs typeface="Arial" panose="020B0604020202020204" pitchFamily="34" charset="0"/>
              </a:rPr>
              <a:t>Vulnerable groups</a:t>
            </a:r>
          </a:p>
        </p:txBody>
      </p:sp>
      <p:sp>
        <p:nvSpPr>
          <p:cNvPr id="8" name="TextBox 7">
            <a:extLst>
              <a:ext uri="{FF2B5EF4-FFF2-40B4-BE49-F238E27FC236}">
                <a16:creationId xmlns:a16="http://schemas.microsoft.com/office/drawing/2014/main" id="{86B6C0A2-2D20-44AC-91CE-2E825F69BBEE}"/>
              </a:ext>
            </a:extLst>
          </p:cNvPr>
          <p:cNvSpPr txBox="1"/>
          <p:nvPr/>
        </p:nvSpPr>
        <p:spPr>
          <a:xfrm>
            <a:off x="9525" y="5480218"/>
            <a:ext cx="5554373"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entering the youth justice system shows an overall decline for Cambridgeshire, Peterborough, and England compared to 2013/14.</a:t>
            </a:r>
          </a:p>
          <a:p>
            <a:pPr marL="171450" indent="-171450">
              <a:buFont typeface="Arial" panose="020B0604020202020204" pitchFamily="34" charset="0"/>
              <a:buChar char="•"/>
            </a:pPr>
            <a:r>
              <a:rPr lang="en-GB" sz="1200" dirty="0">
                <a:solidFill>
                  <a:schemeClr val="accent1">
                    <a:lumMod val="75000"/>
                  </a:schemeClr>
                </a:solidFill>
              </a:rPr>
              <a:t>In the last two years, the rate was </a:t>
            </a:r>
            <a:r>
              <a:rPr lang="en-GB" sz="1200" dirty="0">
                <a:solidFill>
                  <a:srgbClr val="FF0000"/>
                </a:solidFill>
              </a:rPr>
              <a:t>significantly higher than England for Peterborough</a:t>
            </a:r>
            <a:r>
              <a:rPr lang="en-GB" sz="1200" dirty="0">
                <a:solidFill>
                  <a:schemeClr val="accent1">
                    <a:lumMod val="75000"/>
                  </a:schemeClr>
                </a:solidFill>
              </a:rPr>
              <a:t>, while </a:t>
            </a:r>
            <a:r>
              <a:rPr lang="en-GB" sz="1200" dirty="0">
                <a:solidFill>
                  <a:srgbClr val="00B050"/>
                </a:solidFill>
              </a:rPr>
              <a:t>in Cambridgeshire </a:t>
            </a:r>
            <a:r>
              <a:rPr lang="en-GB" sz="1200" dirty="0">
                <a:solidFill>
                  <a:schemeClr val="accent1">
                    <a:lumMod val="75000"/>
                  </a:schemeClr>
                </a:solidFill>
              </a:rPr>
              <a:t>it was </a:t>
            </a:r>
            <a:r>
              <a:rPr lang="en-GB" sz="1200" dirty="0">
                <a:solidFill>
                  <a:srgbClr val="00B050"/>
                </a:solidFill>
              </a:rPr>
              <a:t>significantly lower than the national rate.</a:t>
            </a:r>
          </a:p>
        </p:txBody>
      </p:sp>
      <p:sp>
        <p:nvSpPr>
          <p:cNvPr id="9" name="TextBox 8">
            <a:extLst>
              <a:ext uri="{FF2B5EF4-FFF2-40B4-BE49-F238E27FC236}">
                <a16:creationId xmlns:a16="http://schemas.microsoft.com/office/drawing/2014/main" id="{D69F69AE-F879-46D7-87E3-931F0EF301EA}"/>
              </a:ext>
            </a:extLst>
          </p:cNvPr>
          <p:cNvSpPr txBox="1"/>
          <p:nvPr/>
        </p:nvSpPr>
        <p:spPr>
          <a:xfrm>
            <a:off x="6524818" y="5480218"/>
            <a:ext cx="5554373" cy="1015663"/>
          </a:xfrm>
          <a:prstGeom prst="rect">
            <a:avLst/>
          </a:prstGeom>
          <a:noFill/>
        </p:spPr>
        <p:txBody>
          <a:bodyPr wrap="square">
            <a:spAutoFit/>
          </a:bodyPr>
          <a:lstStyle/>
          <a:p>
            <a:pPr marL="171450" indent="-171450">
              <a:buFont typeface="Arial" panose="020B0604020202020204" pitchFamily="34" charset="0"/>
              <a:buChar char="•"/>
            </a:pPr>
            <a:r>
              <a:rPr lang="en-GB" sz="1200" dirty="0">
                <a:solidFill>
                  <a:schemeClr val="accent1">
                    <a:lumMod val="75000"/>
                  </a:schemeClr>
                </a:solidFill>
              </a:rPr>
              <a:t>The rate of children entering the youth justice system for the first time shows a varied trend across Cambridgeshire and Peterborough.</a:t>
            </a:r>
          </a:p>
          <a:p>
            <a:pPr marL="171450" indent="-171450">
              <a:buFont typeface="Arial" panose="020B0604020202020204" pitchFamily="34" charset="0"/>
              <a:buChar char="•"/>
            </a:pPr>
            <a:r>
              <a:rPr lang="en-GB" sz="1200" dirty="0">
                <a:solidFill>
                  <a:schemeClr val="accent1">
                    <a:lumMod val="75000"/>
                  </a:schemeClr>
                </a:solidFill>
              </a:rPr>
              <a:t>In 2021, the rate of 10-17 year-olds receiving their first reprimand, warning, or conviction per 100,000 was </a:t>
            </a:r>
            <a:r>
              <a:rPr lang="en-GB" sz="1200" dirty="0">
                <a:solidFill>
                  <a:srgbClr val="FF0000"/>
                </a:solidFill>
              </a:rPr>
              <a:t>significantly higher than the national rate in Peterborough </a:t>
            </a:r>
            <a:r>
              <a:rPr lang="en-GB" sz="1200" dirty="0">
                <a:solidFill>
                  <a:schemeClr val="accent1">
                    <a:lumMod val="75000"/>
                  </a:schemeClr>
                </a:solidFill>
              </a:rPr>
              <a:t>and</a:t>
            </a:r>
            <a:r>
              <a:rPr lang="en-GB" sz="1200" dirty="0">
                <a:solidFill>
                  <a:srgbClr val="00B050"/>
                </a:solidFill>
              </a:rPr>
              <a:t> significantly lower in Cambridgeshire.</a:t>
            </a:r>
          </a:p>
        </p:txBody>
      </p:sp>
      <p:graphicFrame>
        <p:nvGraphicFramePr>
          <p:cNvPr id="5" name="Table 10">
            <a:extLst>
              <a:ext uri="{FF2B5EF4-FFF2-40B4-BE49-F238E27FC236}">
                <a16:creationId xmlns:a16="http://schemas.microsoft.com/office/drawing/2014/main" id="{6EE493E5-F389-3E99-B60C-596723A08787}"/>
              </a:ext>
            </a:extLst>
          </p:cNvPr>
          <p:cNvGraphicFramePr>
            <a:graphicFrameLocks noGrp="1"/>
          </p:cNvGraphicFramePr>
          <p:nvPr>
            <p:extLst>
              <p:ext uri="{D42A27DB-BD31-4B8C-83A1-F6EECF244321}">
                <p14:modId xmlns:p14="http://schemas.microsoft.com/office/powerpoint/2010/main" val="757213363"/>
              </p:ext>
            </p:extLst>
          </p:nvPr>
        </p:nvGraphicFramePr>
        <p:xfrm>
          <a:off x="112809" y="4565650"/>
          <a:ext cx="5528967" cy="685800"/>
        </p:xfrm>
        <a:graphic>
          <a:graphicData uri="http://schemas.openxmlformats.org/drawingml/2006/table">
            <a:tbl>
              <a:tblPr firstRow="1" bandRow="1">
                <a:tableStyleId>{72833802-FEF1-4C79-8D5D-14CF1EAF98D9}</a:tableStyleId>
              </a:tblPr>
              <a:tblGrid>
                <a:gridCol w="2514600">
                  <a:extLst>
                    <a:ext uri="{9D8B030D-6E8A-4147-A177-3AD203B41FA5}">
                      <a16:colId xmlns:a16="http://schemas.microsoft.com/office/drawing/2014/main" val="2163169072"/>
                    </a:ext>
                  </a:extLst>
                </a:gridCol>
                <a:gridCol w="1714500">
                  <a:extLst>
                    <a:ext uri="{9D8B030D-6E8A-4147-A177-3AD203B41FA5}">
                      <a16:colId xmlns:a16="http://schemas.microsoft.com/office/drawing/2014/main" val="258359085"/>
                    </a:ext>
                  </a:extLst>
                </a:gridCol>
                <a:gridCol w="1299867">
                  <a:extLst>
                    <a:ext uri="{9D8B030D-6E8A-4147-A177-3AD203B41FA5}">
                      <a16:colId xmlns:a16="http://schemas.microsoft.com/office/drawing/2014/main" val="4190547562"/>
                    </a:ext>
                  </a:extLst>
                </a:gridCol>
              </a:tblGrid>
              <a:tr h="182016">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303361">
                <a:tc>
                  <a:txBody>
                    <a:bodyPr/>
                    <a:lstStyle/>
                    <a:p>
                      <a:r>
                        <a:rPr lang="en-GB" sz="1100" dirty="0"/>
                        <a:t>Number of children entering the youth justice system (10 – 17 yrs), 2020/21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114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graphicFrame>
        <p:nvGraphicFramePr>
          <p:cNvPr id="10" name="Table 9">
            <a:extLst>
              <a:ext uri="{FF2B5EF4-FFF2-40B4-BE49-F238E27FC236}">
                <a16:creationId xmlns:a16="http://schemas.microsoft.com/office/drawing/2014/main" id="{3B3774CE-5423-886E-00F0-98167A4C7FA7}"/>
              </a:ext>
            </a:extLst>
          </p:cNvPr>
          <p:cNvGraphicFramePr>
            <a:graphicFrameLocks noGrp="1"/>
          </p:cNvGraphicFramePr>
          <p:nvPr>
            <p:extLst>
              <p:ext uri="{D42A27DB-BD31-4B8C-83A1-F6EECF244321}">
                <p14:modId xmlns:p14="http://schemas.microsoft.com/office/powerpoint/2010/main" val="1362952074"/>
              </p:ext>
            </p:extLst>
          </p:nvPr>
        </p:nvGraphicFramePr>
        <p:xfrm>
          <a:off x="6737645" y="4582960"/>
          <a:ext cx="5454355" cy="711511"/>
        </p:xfrm>
        <a:graphic>
          <a:graphicData uri="http://schemas.openxmlformats.org/drawingml/2006/table">
            <a:tbl>
              <a:tblPr firstRow="1" bandRow="1">
                <a:tableStyleId>{72833802-FEF1-4C79-8D5D-14CF1EAF98D9}</a:tableStyleId>
              </a:tblPr>
              <a:tblGrid>
                <a:gridCol w="3157242">
                  <a:extLst>
                    <a:ext uri="{9D8B030D-6E8A-4147-A177-3AD203B41FA5}">
                      <a16:colId xmlns:a16="http://schemas.microsoft.com/office/drawing/2014/main" val="2163169072"/>
                    </a:ext>
                  </a:extLst>
                </a:gridCol>
                <a:gridCol w="1219200">
                  <a:extLst>
                    <a:ext uri="{9D8B030D-6E8A-4147-A177-3AD203B41FA5}">
                      <a16:colId xmlns:a16="http://schemas.microsoft.com/office/drawing/2014/main" val="258359085"/>
                    </a:ext>
                  </a:extLst>
                </a:gridCol>
                <a:gridCol w="1077913">
                  <a:extLst>
                    <a:ext uri="{9D8B030D-6E8A-4147-A177-3AD203B41FA5}">
                      <a16:colId xmlns:a16="http://schemas.microsoft.com/office/drawing/2014/main" val="4190547562"/>
                    </a:ext>
                  </a:extLst>
                </a:gridCol>
              </a:tblGrid>
              <a:tr h="193899">
                <a:tc>
                  <a:txBody>
                    <a:bodyPr/>
                    <a:lstStyle/>
                    <a:p>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Cambridgeshire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Peterborough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6916427"/>
                  </a:ext>
                </a:extLst>
              </a:tr>
              <a:tr h="452431">
                <a:tc>
                  <a:txBody>
                    <a:bodyPr/>
                    <a:lstStyle/>
                    <a:p>
                      <a:r>
                        <a:rPr lang="en-GB" sz="1100" dirty="0"/>
                        <a:t>Number of first time entrants to the youth justice system, 2021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3568658"/>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216CD31AF435469081CB8E3CA55143" ma:contentTypeVersion="14" ma:contentTypeDescription="Create a new document." ma:contentTypeScope="" ma:versionID="10ec5ce8a8cd5ee7fd0846605b925688">
  <xsd:schema xmlns:xsd="http://www.w3.org/2001/XMLSchema" xmlns:xs="http://www.w3.org/2001/XMLSchema" xmlns:p="http://schemas.microsoft.com/office/2006/metadata/properties" xmlns:ns2="9aff4abe-fb3d-4c82-91fa-d95d4bf3fc8d" xmlns:ns3="1a0a4445-d8cb-47c0-9e0e-9bb5fa4c8e9f" targetNamespace="http://schemas.microsoft.com/office/2006/metadata/properties" ma:root="true" ma:fieldsID="877015be2d65ebda855b5c9014873d2d" ns2:_="" ns3:_="">
    <xsd:import namespace="9aff4abe-fb3d-4c82-91fa-d95d4bf3fc8d"/>
    <xsd:import namespace="1a0a4445-d8cb-47c0-9e0e-9bb5fa4c8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f4abe-fb3d-4c82-91fa-d95d4bf3fc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0a4445-d8cb-47c0-9e0e-9bb5fa4c8e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a1b0d6-dd3c-4946-95bc-e28da5f5ae04}" ma:internalName="TaxCatchAll" ma:showField="CatchAllData" ma:web="1a0a4445-d8cb-47c0-9e0e-9bb5fa4c8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a0a4445-d8cb-47c0-9e0e-9bb5fa4c8e9f" xsi:nil="true"/>
    <lcf76f155ced4ddcb4097134ff3c332f xmlns="9aff4abe-fb3d-4c82-91fa-d95d4bf3fc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C46FD82-0809-48C9-A152-215B28665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f4abe-fb3d-4c82-91fa-d95d4bf3fc8d"/>
    <ds:schemaRef ds:uri="1a0a4445-d8cb-47c0-9e0e-9bb5fa4c8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2CA93C-BB01-480B-82B2-761E3A12DE91}">
  <ds:schemaRefs>
    <ds:schemaRef ds:uri="http://schemas.microsoft.com/sharepoint/v3/contenttype/forms"/>
  </ds:schemaRefs>
</ds:datastoreItem>
</file>

<file path=customXml/itemProps3.xml><?xml version="1.0" encoding="utf-8"?>
<ds:datastoreItem xmlns:ds="http://schemas.openxmlformats.org/officeDocument/2006/customXml" ds:itemID="{1D126790-590B-4A5A-946F-4AEA30357DDC}">
  <ds:schemaRefs>
    <ds:schemaRef ds:uri="http://schemas.microsoft.com/office/2006/metadata/properties"/>
    <ds:schemaRef ds:uri="http://schemas.microsoft.com/office/infopath/2007/PartnerControls"/>
    <ds:schemaRef ds:uri="1a0a4445-d8cb-47c0-9e0e-9bb5fa4c8e9f"/>
    <ds:schemaRef ds:uri="9aff4abe-fb3d-4c82-91fa-d95d4bf3fc8d"/>
  </ds:schemaRefs>
</ds:datastoreItem>
</file>

<file path=docProps/app.xml><?xml version="1.0" encoding="utf-8"?>
<Properties xmlns="http://schemas.openxmlformats.org/officeDocument/2006/extended-properties" xmlns:vt="http://schemas.openxmlformats.org/officeDocument/2006/docPropsVTypes">
  <TotalTime>3861</TotalTime>
  <Words>13223</Words>
  <Application>Microsoft Office PowerPoint</Application>
  <PresentationFormat>Widescreen</PresentationFormat>
  <Paragraphs>638</Paragraphs>
  <Slides>40</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Calibri Light</vt:lpstr>
      <vt:lpstr>Segoe UI</vt:lpstr>
      <vt:lpstr>Custom Design</vt:lpstr>
      <vt:lpstr>Office Theme</vt:lpstr>
      <vt:lpstr>PowerPoint Presentation</vt:lpstr>
      <vt:lpstr>Table of Contents</vt:lpstr>
      <vt:lpstr>PowerPoint Presentation</vt:lpstr>
      <vt:lpstr>Vulnerable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Alcohol and Drug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Smoking and Health Behaviours</vt:lpstr>
      <vt:lpstr>PowerPoint Presentation</vt:lpstr>
      <vt:lpstr>PowerPoint Presentation</vt:lpstr>
      <vt:lpstr>PowerPoint Presentation</vt:lpstr>
      <vt:lpstr>PowerPoint Presentation</vt:lpstr>
      <vt:lpstr>PowerPoint Presentation</vt:lpstr>
      <vt:lpstr>PowerPoint Presentation</vt:lpstr>
      <vt:lpstr>Premature mortality in adults with severe mental illness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
  <TotalTime>401</TotalTime>
  <Words>0</Words>
  <Application>Microsoft Office PowerPoint</Application>
  <PresentationFormat>Widescreen</PresentationFormat>
  <Paragraphs>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Custom Design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Health and Learning Disabilities Needs Assessment</dc:title>
  <dc:creator>Saranya Palaniswamy</dc:creator>
  <cp:keywords/>
  <cp:lastModifiedBy>Eleanor Tovey</cp:lastModifiedBy>
  <cp:revision>73</cp:revision>
  <dcterms:created xsi:type="dcterms:W3CDTF">2022-11-24T11:44:03Z</dcterms:created>
  <dcterms:modified xsi:type="dcterms:W3CDTF">2023-05-10T13:10:47Z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vt:lpwstr>24-November-2022</vt:lpwstr>
  </property>
  <property fmtid="{D5CDD505-2E9C-101B-9397-08002B2CF9AE}" pid="3" name="output">
    <vt:lpwstr/>
  </property>
  <property fmtid="{D5CDD505-2E9C-101B-9397-08002B2CF9AE}" pid="4" name="subtitle">
    <vt:lpwstr>Chapter 2 - Population Factors</vt:lpwstr>
  </property>
  <property fmtid="{D5CDD505-2E9C-101B-9397-08002B2CF9AE}" pid="5" name="ContentTypeId">
    <vt:lpwstr>0x010100FB216CD31AF435469081CB8E3CA55143</vt:lpwstr>
  </property>
</Properties>
</file>