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57" r:id="rId4"/>
    <p:sldId id="395" r:id="rId5"/>
    <p:sldId id="310" r:id="rId6"/>
    <p:sldId id="396" r:id="rId7"/>
    <p:sldId id="421" r:id="rId8"/>
    <p:sldId id="427" r:id="rId9"/>
    <p:sldId id="428" r:id="rId10"/>
    <p:sldId id="429" r:id="rId11"/>
    <p:sldId id="430" r:id="rId12"/>
    <p:sldId id="431" r:id="rId13"/>
    <p:sldId id="432" r:id="rId14"/>
    <p:sldId id="406" r:id="rId15"/>
    <p:sldId id="399" r:id="rId16"/>
    <p:sldId id="398" r:id="rId17"/>
    <p:sldId id="485" r:id="rId18"/>
    <p:sldId id="426" r:id="rId19"/>
    <p:sldId id="422" r:id="rId20"/>
    <p:sldId id="445" r:id="rId21"/>
    <p:sldId id="446" r:id="rId22"/>
    <p:sldId id="466" r:id="rId23"/>
    <p:sldId id="467" r:id="rId24"/>
    <p:sldId id="465" r:id="rId25"/>
    <p:sldId id="469" r:id="rId26"/>
    <p:sldId id="470" r:id="rId27"/>
    <p:sldId id="471" r:id="rId28"/>
    <p:sldId id="468" r:id="rId29"/>
    <p:sldId id="472" r:id="rId30"/>
    <p:sldId id="473" r:id="rId31"/>
    <p:sldId id="474" r:id="rId32"/>
    <p:sldId id="475" r:id="rId33"/>
    <p:sldId id="4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C13ED-0660-4D98-8185-B5AEE2FA62E0}" v="1" dt="2023-05-10T13:09:15.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Tovey" userId="c9579d0c-b657-4534-af58-7dbcd0caa908" providerId="ADAL" clId="{862C13ED-0660-4D98-8185-B5AEE2FA62E0}"/>
    <pc:docChg chg="addSld modSld sldOrd">
      <pc:chgData name="Eleanor Tovey" userId="c9579d0c-b657-4534-af58-7dbcd0caa908" providerId="ADAL" clId="{862C13ED-0660-4D98-8185-B5AEE2FA62E0}" dt="2023-05-10T13:09:19.750" v="2"/>
      <pc:docMkLst>
        <pc:docMk/>
      </pc:docMkLst>
      <pc:sldChg chg="add ord">
        <pc:chgData name="Eleanor Tovey" userId="c9579d0c-b657-4534-af58-7dbcd0caa908" providerId="ADAL" clId="{862C13ED-0660-4D98-8185-B5AEE2FA62E0}" dt="2023-05-10T13:09:19.750" v="2"/>
        <pc:sldMkLst>
          <pc:docMk/>
          <pc:sldMk cId="1788338856" sldId="257"/>
        </pc:sldMkLst>
      </pc:sldChg>
      <pc:sldChg chg="add ord">
        <pc:chgData name="Eleanor Tovey" userId="c9579d0c-b657-4534-af58-7dbcd0caa908" providerId="ADAL" clId="{862C13ED-0660-4D98-8185-B5AEE2FA62E0}" dt="2023-05-10T13:09:19.750" v="2"/>
        <pc:sldMkLst>
          <pc:docMk/>
          <pc:sldMk cId="1260468889" sldId="310"/>
        </pc:sldMkLst>
      </pc:sldChg>
      <pc:sldChg chg="add ord">
        <pc:chgData name="Eleanor Tovey" userId="c9579d0c-b657-4534-af58-7dbcd0caa908" providerId="ADAL" clId="{862C13ED-0660-4D98-8185-B5AEE2FA62E0}" dt="2023-05-10T13:09:19.750" v="2"/>
        <pc:sldMkLst>
          <pc:docMk/>
          <pc:sldMk cId="0" sldId="3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Census\Country%20of%20bir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Census\Country%20of%20birt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School%20pupils%20and%20their%20characteristics\data\spc_pupils_ethnicity_and_language_.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School%20pupils%20and%20their%20characteristics\data\spc_pupils_ethnicity_and_language_.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a:t>
            </a:r>
            <a:r>
              <a:rPr lang="en-GB" baseline="0"/>
              <a:t> 2011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Peterborough</c:v>
                </c:pt>
                <c:pt idx="1">
                  <c:v>South Cambridgeshire</c:v>
                </c:pt>
                <c:pt idx="2">
                  <c:v>Huntingdonshire</c:v>
                </c:pt>
                <c:pt idx="3">
                  <c:v>Fenland</c:v>
                </c:pt>
                <c:pt idx="4">
                  <c:v>East Cambridgeshire</c:v>
                </c:pt>
                <c:pt idx="5">
                  <c:v>Cambridge</c:v>
                </c:pt>
              </c:strCache>
            </c:strRef>
          </c:cat>
          <c:val>
            <c:numRef>
              <c:f>Sheet1!$B$5:$B$10</c:f>
              <c:numCache>
                <c:formatCode>0.0%</c:formatCode>
                <c:ptCount val="6"/>
                <c:pt idx="0">
                  <c:v>0.79400000000000004</c:v>
                </c:pt>
                <c:pt idx="1">
                  <c:v>0.88900000000000001</c:v>
                </c:pt>
                <c:pt idx="2">
                  <c:v>0.90400000000000003</c:v>
                </c:pt>
                <c:pt idx="3">
                  <c:v>0.91400000000000003</c:v>
                </c:pt>
                <c:pt idx="4">
                  <c:v>0.90200000000000002</c:v>
                </c:pt>
                <c:pt idx="5">
                  <c:v>0.70599999999999996</c:v>
                </c:pt>
              </c:numCache>
            </c:numRef>
          </c:val>
          <c:extLst>
            <c:ext xmlns:c16="http://schemas.microsoft.com/office/drawing/2014/chart" uri="{C3380CC4-5D6E-409C-BE32-E72D297353CC}">
              <c16:uniqueId val="{00000000-EAC3-442B-8D3C-71BFDEDBB6E4}"/>
            </c:ext>
          </c:extLst>
        </c:ser>
        <c:ser>
          <c:idx val="1"/>
          <c:order val="1"/>
          <c:tx>
            <c:strRef>
              <c:f>Sheet1!$C$4</c:f>
              <c:strCache>
                <c:ptCount val="1"/>
                <c:pt idx="0">
                  <c:v>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Peterborough</c:v>
                </c:pt>
                <c:pt idx="1">
                  <c:v>South Cambridgeshire</c:v>
                </c:pt>
                <c:pt idx="2">
                  <c:v>Huntingdonshire</c:v>
                </c:pt>
                <c:pt idx="3">
                  <c:v>Fenland</c:v>
                </c:pt>
                <c:pt idx="4">
                  <c:v>East Cambridgeshire</c:v>
                </c:pt>
                <c:pt idx="5">
                  <c:v>Cambridge</c:v>
                </c:pt>
              </c:strCache>
            </c:strRef>
          </c:cat>
          <c:val>
            <c:numRef>
              <c:f>Sheet1!$C$5:$C$10</c:f>
              <c:numCache>
                <c:formatCode>0.0%</c:formatCode>
                <c:ptCount val="6"/>
                <c:pt idx="0">
                  <c:v>0.20599999999999999</c:v>
                </c:pt>
                <c:pt idx="1">
                  <c:v>0.111</c:v>
                </c:pt>
                <c:pt idx="2">
                  <c:v>9.6000000000000002E-2</c:v>
                </c:pt>
                <c:pt idx="3">
                  <c:v>8.5999999999999993E-2</c:v>
                </c:pt>
                <c:pt idx="4">
                  <c:v>9.8000000000000004E-2</c:v>
                </c:pt>
                <c:pt idx="5">
                  <c:v>0.29399999999999998</c:v>
                </c:pt>
              </c:numCache>
            </c:numRef>
          </c:val>
          <c:extLst>
            <c:ext xmlns:c16="http://schemas.microsoft.com/office/drawing/2014/chart" uri="{C3380CC4-5D6E-409C-BE32-E72D297353CC}">
              <c16:uniqueId val="{00000001-EAC3-442B-8D3C-71BFDEDBB6E4}"/>
            </c:ext>
          </c:extLst>
        </c:ser>
        <c:dLbls>
          <c:showLegendKey val="0"/>
          <c:showVal val="0"/>
          <c:showCatName val="0"/>
          <c:showSerName val="0"/>
          <c:showPercent val="0"/>
          <c:showBubbleSize val="0"/>
        </c:dLbls>
        <c:gapWidth val="150"/>
        <c:overlap val="100"/>
        <c:axId val="786227343"/>
        <c:axId val="786221103"/>
      </c:barChart>
      <c:catAx>
        <c:axId val="786227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21103"/>
        <c:crosses val="autoZero"/>
        <c:auto val="1"/>
        <c:lblAlgn val="ctr"/>
        <c:lblOffset val="100"/>
        <c:noMultiLvlLbl val="0"/>
      </c:catAx>
      <c:valAx>
        <c:axId val="78622110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2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Sheet1!$A$15:$A$20</c:f>
              <c:strCache>
                <c:ptCount val="6"/>
                <c:pt idx="0">
                  <c:v>Peterborough</c:v>
                </c:pt>
                <c:pt idx="1">
                  <c:v>South Cambridgeshire</c:v>
                </c:pt>
                <c:pt idx="2">
                  <c:v>Huntingdonshire</c:v>
                </c:pt>
                <c:pt idx="3">
                  <c:v>Fenland</c:v>
                </c:pt>
                <c:pt idx="4">
                  <c:v>East Cambridgeshire</c:v>
                </c:pt>
                <c:pt idx="5">
                  <c:v>Cambridge</c:v>
                </c:pt>
              </c:strCache>
            </c:strRef>
          </c:cat>
          <c:val>
            <c:numRef>
              <c:f>Sheet1!$B$15:$B$20</c:f>
              <c:numCache>
                <c:formatCode>0.0%</c:formatCode>
                <c:ptCount val="6"/>
                <c:pt idx="0">
                  <c:v>0.71799999999999997</c:v>
                </c:pt>
                <c:pt idx="1">
                  <c:v>0.83799999999999997</c:v>
                </c:pt>
                <c:pt idx="2">
                  <c:v>0.876</c:v>
                </c:pt>
                <c:pt idx="3">
                  <c:v>0.875</c:v>
                </c:pt>
                <c:pt idx="4">
                  <c:v>0.88200000000000001</c:v>
                </c:pt>
                <c:pt idx="5">
                  <c:v>0.62</c:v>
                </c:pt>
              </c:numCache>
            </c:numRef>
          </c:val>
          <c:extLst>
            <c:ext xmlns:c16="http://schemas.microsoft.com/office/drawing/2014/chart" uri="{C3380CC4-5D6E-409C-BE32-E72D297353CC}">
              <c16:uniqueId val="{00000000-D64C-4244-82F3-89085D5BFC66}"/>
            </c:ext>
          </c:extLst>
        </c:ser>
        <c:ser>
          <c:idx val="1"/>
          <c:order val="1"/>
          <c:tx>
            <c:strRef>
              <c:f>Sheet1!$C$14</c:f>
              <c:strCache>
                <c:ptCount val="1"/>
                <c:pt idx="0">
                  <c:v>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Sheet1!$A$15:$A$20</c:f>
              <c:strCache>
                <c:ptCount val="6"/>
                <c:pt idx="0">
                  <c:v>Peterborough</c:v>
                </c:pt>
                <c:pt idx="1">
                  <c:v>South Cambridgeshire</c:v>
                </c:pt>
                <c:pt idx="2">
                  <c:v>Huntingdonshire</c:v>
                </c:pt>
                <c:pt idx="3">
                  <c:v>Fenland</c:v>
                </c:pt>
                <c:pt idx="4">
                  <c:v>East Cambridgeshire</c:v>
                </c:pt>
                <c:pt idx="5">
                  <c:v>Cambridge</c:v>
                </c:pt>
              </c:strCache>
            </c:strRef>
          </c:cat>
          <c:val>
            <c:numRef>
              <c:f>Sheet1!$C$15:$C$20</c:f>
              <c:numCache>
                <c:formatCode>0.0%</c:formatCode>
                <c:ptCount val="6"/>
                <c:pt idx="0">
                  <c:v>0.28199999999999997</c:v>
                </c:pt>
                <c:pt idx="1">
                  <c:v>0.16200000000000001</c:v>
                </c:pt>
                <c:pt idx="2">
                  <c:v>0.124</c:v>
                </c:pt>
                <c:pt idx="3">
                  <c:v>0.125</c:v>
                </c:pt>
                <c:pt idx="4">
                  <c:v>0.11799999999999999</c:v>
                </c:pt>
                <c:pt idx="5">
                  <c:v>0.38</c:v>
                </c:pt>
              </c:numCache>
            </c:numRef>
          </c:val>
          <c:extLst>
            <c:ext xmlns:c16="http://schemas.microsoft.com/office/drawing/2014/chart" uri="{C3380CC4-5D6E-409C-BE32-E72D297353CC}">
              <c16:uniqueId val="{00000001-D64C-4244-82F3-89085D5BFC66}"/>
            </c:ext>
          </c:extLst>
        </c:ser>
        <c:dLbls>
          <c:showLegendKey val="0"/>
          <c:showVal val="0"/>
          <c:showCatName val="0"/>
          <c:showSerName val="0"/>
          <c:showPercent val="0"/>
          <c:showBubbleSize val="0"/>
        </c:dLbls>
        <c:gapWidth val="150"/>
        <c:overlap val="100"/>
        <c:axId val="2090619711"/>
        <c:axId val="1939785871"/>
      </c:barChart>
      <c:catAx>
        <c:axId val="209061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785871"/>
        <c:crosses val="autoZero"/>
        <c:auto val="1"/>
        <c:lblAlgn val="ctr"/>
        <c:lblOffset val="100"/>
        <c:noMultiLvlLbl val="0"/>
      </c:catAx>
      <c:valAx>
        <c:axId val="193978587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61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[spc_pupils_ethnicity_and_language_.xlsx]Pivot!PivotTable1</c:name>
    <c:fmtId val="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effectLst/>
              </a:rPr>
              <a:t>Proportion of s</a:t>
            </a:r>
            <a:r>
              <a:rPr lang="en-GB" dirty="0"/>
              <a:t>chool pupil</a:t>
            </a:r>
            <a:r>
              <a:rPr lang="en-GB" baseline="0" dirty="0"/>
              <a:t> by e</a:t>
            </a:r>
            <a:r>
              <a:rPr lang="en-GB" dirty="0"/>
              <a:t>thnic</a:t>
            </a:r>
            <a:r>
              <a:rPr lang="en-GB" baseline="0" dirty="0"/>
              <a:t> group</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Pivot!$C$4:$C$5</c:f>
              <c:strCache>
                <c:ptCount val="1"/>
                <c:pt idx="0">
                  <c:v>Cambridgeshire</c:v>
                </c:pt>
              </c:strCache>
            </c:strRef>
          </c:tx>
          <c:spPr>
            <a:solidFill>
              <a:schemeClr val="accent1"/>
            </a:solidFill>
            <a:ln>
              <a:noFill/>
            </a:ln>
            <a:effectLst/>
          </c:spPr>
          <c:invertIfNegative val="0"/>
          <c:cat>
            <c:multiLvlStrRef>
              <c:f>Pivot!$A$6:$B$25</c:f>
              <c:multiLvlStrCache>
                <c:ptCount val="19"/>
                <c:lvl>
                  <c:pt idx="0">
                    <c:v>Unclassified</c:v>
                  </c:pt>
                  <c:pt idx="1">
                    <c:v>Any other ethnic group</c:v>
                  </c:pt>
                  <c:pt idx="2">
                    <c:v> Any other Mixed background</c:v>
                  </c:pt>
                  <c:pt idx="3">
                    <c:v> White and Asian</c:v>
                  </c:pt>
                  <c:pt idx="4">
                    <c:v> White and Black African</c:v>
                  </c:pt>
                  <c:pt idx="5">
                    <c:v> White and Black Caribbean</c:v>
                  </c:pt>
                  <c:pt idx="6">
                    <c:v> Any other Black background</c:v>
                  </c:pt>
                  <c:pt idx="7">
                    <c:v> Black African</c:v>
                  </c:pt>
                  <c:pt idx="8">
                    <c:v> Black Caribbean</c:v>
                  </c:pt>
                  <c:pt idx="9">
                    <c:v> Any other Asian background</c:v>
                  </c:pt>
                  <c:pt idx="10">
                    <c:v> Bangladeshi</c:v>
                  </c:pt>
                  <c:pt idx="11">
                    <c:v> Chinese</c:v>
                  </c:pt>
                  <c:pt idx="12">
                    <c:v> Indian</c:v>
                  </c:pt>
                  <c:pt idx="13">
                    <c:v> Pakistani</c:v>
                  </c:pt>
                  <c:pt idx="14">
                    <c:v> Any other White background</c:v>
                  </c:pt>
                  <c:pt idx="15">
                    <c:v> Gypsy/Roma</c:v>
                  </c:pt>
                  <c:pt idx="16">
                    <c:v> Irish</c:v>
                  </c:pt>
                  <c:pt idx="17">
                    <c:v> Traveller of Irish heritage</c:v>
                  </c:pt>
                  <c:pt idx="18">
                    <c:v> White British</c:v>
                  </c:pt>
                </c:lvl>
                <c:lvl>
                  <c:pt idx="0">
                    <c:v>Unclassified</c:v>
                  </c:pt>
                  <c:pt idx="1">
                    <c:v>Any other ethnic group</c:v>
                  </c:pt>
                  <c:pt idx="2">
                    <c:v>Mixed </c:v>
                  </c:pt>
                  <c:pt idx="6">
                    <c:v>Black </c:v>
                  </c:pt>
                  <c:pt idx="9">
                    <c:v>Asian </c:v>
                  </c:pt>
                  <c:pt idx="14">
                    <c:v>White </c:v>
                  </c:pt>
                </c:lvl>
              </c:multiLvlStrCache>
            </c:multiLvlStrRef>
          </c:cat>
          <c:val>
            <c:numRef>
              <c:f>Pivot!$C$6:$C$25</c:f>
              <c:numCache>
                <c:formatCode>0%</c:formatCode>
                <c:ptCount val="19"/>
                <c:pt idx="0">
                  <c:v>2.3684093536054059E-2</c:v>
                </c:pt>
                <c:pt idx="1">
                  <c:v>1.058059927091669E-2</c:v>
                </c:pt>
                <c:pt idx="2">
                  <c:v>2.3917489108206631E-2</c:v>
                </c:pt>
                <c:pt idx="3">
                  <c:v>1.9783053258646752E-2</c:v>
                </c:pt>
                <c:pt idx="4">
                  <c:v>9.8804125544589665E-3</c:v>
                </c:pt>
                <c:pt idx="5">
                  <c:v>1.0736196319018405E-2</c:v>
                </c:pt>
                <c:pt idx="6">
                  <c:v>3.0452565128478706E-3</c:v>
                </c:pt>
                <c:pt idx="7">
                  <c:v>1.063616964523873E-2</c:v>
                </c:pt>
                <c:pt idx="8">
                  <c:v>1.7782519783053259E-3</c:v>
                </c:pt>
                <c:pt idx="9">
                  <c:v>1.6115408553392014E-2</c:v>
                </c:pt>
                <c:pt idx="10">
                  <c:v>7.3464034853738779E-3</c:v>
                </c:pt>
                <c:pt idx="11">
                  <c:v>9.8692984795945588E-3</c:v>
                </c:pt>
                <c:pt idx="12">
                  <c:v>1.4448297323730772E-2</c:v>
                </c:pt>
                <c:pt idx="13">
                  <c:v>6.3350226727127232E-3</c:v>
                </c:pt>
                <c:pt idx="14">
                  <c:v>0.10344980883791233</c:v>
                </c:pt>
                <c:pt idx="15">
                  <c:v>5.4903529830176937E-3</c:v>
                </c:pt>
                <c:pt idx="16">
                  <c:v>2.8785453898817464E-3</c:v>
                </c:pt>
                <c:pt idx="17">
                  <c:v>1.2447763848137281E-3</c:v>
                </c:pt>
                <c:pt idx="18">
                  <c:v>0.71878056370587717</c:v>
                </c:pt>
              </c:numCache>
            </c:numRef>
          </c:val>
          <c:extLst>
            <c:ext xmlns:c16="http://schemas.microsoft.com/office/drawing/2014/chart" uri="{C3380CC4-5D6E-409C-BE32-E72D297353CC}">
              <c16:uniqueId val="{00000000-C6AB-4467-8BE0-01FF2E9A0BA5}"/>
            </c:ext>
          </c:extLst>
        </c:ser>
        <c:ser>
          <c:idx val="1"/>
          <c:order val="1"/>
          <c:tx>
            <c:strRef>
              <c:f>Pivot!$D$4:$D$5</c:f>
              <c:strCache>
                <c:ptCount val="1"/>
                <c:pt idx="0">
                  <c:v>Peterborough</c:v>
                </c:pt>
              </c:strCache>
            </c:strRef>
          </c:tx>
          <c:spPr>
            <a:solidFill>
              <a:schemeClr val="accent2"/>
            </a:solidFill>
            <a:ln>
              <a:noFill/>
            </a:ln>
            <a:effectLst/>
          </c:spPr>
          <c:invertIfNegative val="0"/>
          <c:cat>
            <c:multiLvlStrRef>
              <c:f>Pivot!$A$6:$B$25</c:f>
              <c:multiLvlStrCache>
                <c:ptCount val="19"/>
                <c:lvl>
                  <c:pt idx="0">
                    <c:v>Unclassified</c:v>
                  </c:pt>
                  <c:pt idx="1">
                    <c:v>Any other ethnic group</c:v>
                  </c:pt>
                  <c:pt idx="2">
                    <c:v> Any other Mixed background</c:v>
                  </c:pt>
                  <c:pt idx="3">
                    <c:v> White and Asian</c:v>
                  </c:pt>
                  <c:pt idx="4">
                    <c:v> White and Black African</c:v>
                  </c:pt>
                  <c:pt idx="5">
                    <c:v> White and Black Caribbean</c:v>
                  </c:pt>
                  <c:pt idx="6">
                    <c:v> Any other Black background</c:v>
                  </c:pt>
                  <c:pt idx="7">
                    <c:v> Black African</c:v>
                  </c:pt>
                  <c:pt idx="8">
                    <c:v> Black Caribbean</c:v>
                  </c:pt>
                  <c:pt idx="9">
                    <c:v> Any other Asian background</c:v>
                  </c:pt>
                  <c:pt idx="10">
                    <c:v> Bangladeshi</c:v>
                  </c:pt>
                  <c:pt idx="11">
                    <c:v> Chinese</c:v>
                  </c:pt>
                  <c:pt idx="12">
                    <c:v> Indian</c:v>
                  </c:pt>
                  <c:pt idx="13">
                    <c:v> Pakistani</c:v>
                  </c:pt>
                  <c:pt idx="14">
                    <c:v> Any other White background</c:v>
                  </c:pt>
                  <c:pt idx="15">
                    <c:v> Gypsy/Roma</c:v>
                  </c:pt>
                  <c:pt idx="16">
                    <c:v> Irish</c:v>
                  </c:pt>
                  <c:pt idx="17">
                    <c:v> Traveller of Irish heritage</c:v>
                  </c:pt>
                  <c:pt idx="18">
                    <c:v> White British</c:v>
                  </c:pt>
                </c:lvl>
                <c:lvl>
                  <c:pt idx="0">
                    <c:v>Unclassified</c:v>
                  </c:pt>
                  <c:pt idx="1">
                    <c:v>Any other ethnic group</c:v>
                  </c:pt>
                  <c:pt idx="2">
                    <c:v>Mixed </c:v>
                  </c:pt>
                  <c:pt idx="6">
                    <c:v>Black </c:v>
                  </c:pt>
                  <c:pt idx="9">
                    <c:v>Asian </c:v>
                  </c:pt>
                  <c:pt idx="14">
                    <c:v>White </c:v>
                  </c:pt>
                </c:lvl>
              </c:multiLvlStrCache>
            </c:multiLvlStrRef>
          </c:cat>
          <c:val>
            <c:numRef>
              <c:f>Pivot!$D$6:$D$25</c:f>
              <c:numCache>
                <c:formatCode>0%</c:formatCode>
                <c:ptCount val="19"/>
                <c:pt idx="0">
                  <c:v>2.9411031629321304E-2</c:v>
                </c:pt>
                <c:pt idx="1">
                  <c:v>1.7048428503776077E-2</c:v>
                </c:pt>
                <c:pt idx="2">
                  <c:v>2.931133321701852E-2</c:v>
                </c:pt>
                <c:pt idx="3">
                  <c:v>2.0512948331297826E-2</c:v>
                </c:pt>
                <c:pt idx="4">
                  <c:v>1.3484210263951546E-2</c:v>
                </c:pt>
                <c:pt idx="5">
                  <c:v>1.5228932479250269E-2</c:v>
                </c:pt>
                <c:pt idx="6">
                  <c:v>6.9290396550434931E-3</c:v>
                </c:pt>
                <c:pt idx="7">
                  <c:v>3.6738864933575935E-2</c:v>
                </c:pt>
                <c:pt idx="8">
                  <c:v>3.987936492111363E-3</c:v>
                </c:pt>
                <c:pt idx="9">
                  <c:v>2.5223698312604372E-2</c:v>
                </c:pt>
                <c:pt idx="10">
                  <c:v>2.1435158645098577E-3</c:v>
                </c:pt>
                <c:pt idx="11">
                  <c:v>3.4894444305974427E-3</c:v>
                </c:pt>
                <c:pt idx="12">
                  <c:v>2.898731337703447E-2</c:v>
                </c:pt>
                <c:pt idx="13">
                  <c:v>0.11467809875127738</c:v>
                </c:pt>
                <c:pt idx="14">
                  <c:v>0.18062859848956905</c:v>
                </c:pt>
                <c:pt idx="15">
                  <c:v>6.2311507689240047E-3</c:v>
                </c:pt>
                <c:pt idx="16">
                  <c:v>1.5453253906931531E-3</c:v>
                </c:pt>
                <c:pt idx="17">
                  <c:v>1.1216071384063209E-3</c:v>
                </c:pt>
                <c:pt idx="18">
                  <c:v>0.4632985219710376</c:v>
                </c:pt>
              </c:numCache>
            </c:numRef>
          </c:val>
          <c:extLst>
            <c:ext xmlns:c16="http://schemas.microsoft.com/office/drawing/2014/chart" uri="{C3380CC4-5D6E-409C-BE32-E72D297353CC}">
              <c16:uniqueId val="{00000001-C6AB-4467-8BE0-01FF2E9A0BA5}"/>
            </c:ext>
          </c:extLst>
        </c:ser>
        <c:dLbls>
          <c:showLegendKey val="0"/>
          <c:showVal val="0"/>
          <c:showCatName val="0"/>
          <c:showSerName val="0"/>
          <c:showPercent val="0"/>
          <c:showBubbleSize val="0"/>
        </c:dLbls>
        <c:gapWidth val="182"/>
        <c:axId val="2092921583"/>
        <c:axId val="2092921167"/>
      </c:barChart>
      <c:catAx>
        <c:axId val="209292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921167"/>
        <c:crosses val="autoZero"/>
        <c:auto val="1"/>
        <c:lblAlgn val="ctr"/>
        <c:lblOffset val="100"/>
        <c:noMultiLvlLbl val="0"/>
      </c:catAx>
      <c:valAx>
        <c:axId val="20929211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921583"/>
        <c:crosses val="autoZero"/>
        <c:crossBetween val="between"/>
      </c:valAx>
      <c:spPr>
        <a:noFill/>
        <a:ln>
          <a:solidFill>
            <a:schemeClr val="bg1">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effectLst/>
              </a:rPr>
              <a:t>Proportion of s</a:t>
            </a:r>
            <a:r>
              <a:rPr lang="en-GB" dirty="0"/>
              <a:t>chool pupil by</a:t>
            </a:r>
            <a:r>
              <a:rPr lang="en-GB" baseline="0" dirty="0"/>
              <a:t> language</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Charts!$B$27</c:f>
              <c:strCache>
                <c:ptCount val="1"/>
                <c:pt idx="0">
                  <c:v>Cambridgeshire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Charts!$A$28:$A$30</c:f>
              <c:strCache>
                <c:ptCount val="3"/>
                <c:pt idx="0">
                  <c:v>Known or believed to be English</c:v>
                </c:pt>
                <c:pt idx="1">
                  <c:v>Known or believed to be other than English</c:v>
                </c:pt>
                <c:pt idx="2">
                  <c:v>Language unclassified</c:v>
                </c:pt>
              </c:strCache>
            </c:strRef>
          </c:cat>
          <c:val>
            <c:numRef>
              <c:f>Charts!$B$28:$B$30</c:f>
              <c:numCache>
                <c:formatCode>0%</c:formatCode>
                <c:ptCount val="3"/>
                <c:pt idx="0">
                  <c:v>0.84972659375833559</c:v>
                </c:pt>
                <c:pt idx="1">
                  <c:v>0.14330488130168045</c:v>
                </c:pt>
                <c:pt idx="2">
                  <c:v>6.9685249399839954E-3</c:v>
                </c:pt>
              </c:numCache>
            </c:numRef>
          </c:val>
          <c:extLst>
            <c:ext xmlns:c16="http://schemas.microsoft.com/office/drawing/2014/chart" uri="{C3380CC4-5D6E-409C-BE32-E72D297353CC}">
              <c16:uniqueId val="{00000000-F74F-4DE0-B3BC-3C065E419C36}"/>
            </c:ext>
          </c:extLst>
        </c:ser>
        <c:ser>
          <c:idx val="1"/>
          <c:order val="1"/>
          <c:tx>
            <c:strRef>
              <c:f>Charts!$C$27</c:f>
              <c:strCache>
                <c:ptCount val="1"/>
                <c:pt idx="0">
                  <c:v>Peterborough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Charts!$A$28:$A$30</c:f>
              <c:strCache>
                <c:ptCount val="3"/>
                <c:pt idx="0">
                  <c:v>Known or believed to be English</c:v>
                </c:pt>
                <c:pt idx="1">
                  <c:v>Known or believed to be other than English</c:v>
                </c:pt>
                <c:pt idx="2">
                  <c:v>Language unclassified</c:v>
                </c:pt>
              </c:strCache>
            </c:strRef>
          </c:cat>
          <c:val>
            <c:numRef>
              <c:f>Charts!$C$28:$C$30</c:f>
              <c:numCache>
                <c:formatCode>0%</c:formatCode>
                <c:ptCount val="3"/>
                <c:pt idx="0">
                  <c:v>0.64943545774033551</c:v>
                </c:pt>
                <c:pt idx="1">
                  <c:v>0.33927369706637422</c:v>
                </c:pt>
                <c:pt idx="2">
                  <c:v>1.1290845193290298E-2</c:v>
                </c:pt>
              </c:numCache>
            </c:numRef>
          </c:val>
          <c:extLst>
            <c:ext xmlns:c16="http://schemas.microsoft.com/office/drawing/2014/chart" uri="{C3380CC4-5D6E-409C-BE32-E72D297353CC}">
              <c16:uniqueId val="{00000001-F74F-4DE0-B3BC-3C065E419C36}"/>
            </c:ext>
          </c:extLst>
        </c:ser>
        <c:dLbls>
          <c:showLegendKey val="0"/>
          <c:showVal val="0"/>
          <c:showCatName val="0"/>
          <c:showSerName val="0"/>
          <c:showPercent val="0"/>
          <c:showBubbleSize val="0"/>
        </c:dLbls>
        <c:gapWidth val="219"/>
        <c:overlap val="-27"/>
        <c:axId val="1944990735"/>
        <c:axId val="1944984079"/>
      </c:barChart>
      <c:catAx>
        <c:axId val="194499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984079"/>
        <c:crosses val="autoZero"/>
        <c:auto val="1"/>
        <c:lblAlgn val="ctr"/>
        <c:lblOffset val="100"/>
        <c:noMultiLvlLbl val="0"/>
      </c:catAx>
      <c:valAx>
        <c:axId val="194498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99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B5721-94B5-40F1-9F2C-A74D3AFD5F1C}"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CD124-E121-4CA5-9D06-C98BA6859E55}" type="slidenum">
              <a:rPr lang="en-GB" smtClean="0"/>
              <a:t>‹#›</a:t>
            </a:fld>
            <a:endParaRPr lang="en-GB"/>
          </a:p>
        </p:txBody>
      </p:sp>
    </p:spTree>
    <p:extLst>
      <p:ext uri="{BB962C8B-B14F-4D97-AF65-F5344CB8AC3E}">
        <p14:creationId xmlns:p14="http://schemas.microsoft.com/office/powerpoint/2010/main" val="249901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thnic-group-national-identity-language-and-relig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thnic-group-national-identity-language-and-relig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demography-and-migr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sexual-orientation-and-gender-ident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sexual-orientation-and-gender-identi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duc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mbridgeshireinsight.org.uk/wp-content/uploads/2022/11/CP-Census-2021-ward-level-population-summary.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hous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Ethnic Group, National Identity, Language and Religion</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https://cambridgeshireinsight.org.uk/population/census-2021/topic-summaries/ethnic-group-national-identity-language-and-religion/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82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Ethnic Group, National Identity, Language and Religion</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https://cambridgeshireinsight.org.uk/population/census-2021/topic-summaries/ethnic-group-national-identity-language-and-religion/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High level ethnic groups:</a:t>
            </a:r>
          </a:p>
          <a:p>
            <a:pPr marL="171450" indent="-171450">
              <a:buFont typeface="Arial" panose="020B0604020202020204" pitchFamily="34" charset="0"/>
              <a:buChar char="•"/>
            </a:pPr>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marL="171450" indent="-171450">
              <a:buFont typeface="Arial" panose="020B0604020202020204" pitchFamily="34" charset="0"/>
              <a:buChar char="•"/>
            </a:pPr>
            <a:r>
              <a:rPr lang="en-GB" dirty="0"/>
              <a:t>White UK  - refers to those residents who identified themselves as in the “White: English, Welsh, Scottish, Northern Irish or British” ethnic group. All other White ethnic groups are grouped into “White: Other ethnic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07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Office for National Statistics, Census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https://www.nomisweb.co.uk/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2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100" dirty="0">
                <a:effectLst/>
                <a:latin typeface="Calibri" panose="020F0502020204030204" pitchFamily="34" charset="0"/>
                <a:hlinkClick r:id="rId3"/>
              </a:rPr>
              <a:t>https://</a:t>
            </a:r>
            <a:r>
              <a:rPr lang="en-GB" sz="1200" dirty="0">
                <a:effectLst/>
                <a:latin typeface="Calibri" panose="020F0502020204030204" pitchFamily="34" charset="0"/>
                <a:hlinkClick r:id="rId3"/>
              </a:rPr>
              <a:t>cambridgeshireinsight</a:t>
            </a:r>
            <a:r>
              <a:rPr lang="en-GB" sz="1100" dirty="0">
                <a:effectLst/>
                <a:latin typeface="Calibri" panose="020F0502020204030204" pitchFamily="34" charset="0"/>
                <a:hlinkClick r:id="rId3"/>
              </a:rPr>
              <a:t>.org.uk/population/census-2021/topic-summaries/demography-and-migration/</a:t>
            </a:r>
            <a:r>
              <a:rPr lang="en-GB" sz="1100" dirty="0">
                <a:effectLst/>
                <a:latin typeface="Calibri" panose="020F0502020204030204" pitchFamily="34" charset="0"/>
              </a:rPr>
              <a:t>, </a:t>
            </a:r>
            <a:r>
              <a:rPr lang="en-GB" dirty="0"/>
              <a:t>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https://cambridgeshireinsight.org.uk/population/census-2021/topic-summaries/demography-and-migration/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6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Sexual Orientation and Gender Identity</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https://cambridgeshireinsight.org.uk/population/census-2021/topic-summaries/sexual-orientation-and-gender-identity/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0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Sexual Orientation and Gender Identity</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https://cambridgeshireinsight.org.uk/population/census-2021/topic-summaries/sexual-orientation-and-gender-identity/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76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Education</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8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Economically Active: </a:t>
            </a:r>
            <a:r>
              <a:rPr lang="en-GB" sz="1200" b="0" dirty="0"/>
              <a:t>Economically active is defined as those in employment plus those who are unemployed</a:t>
            </a:r>
          </a:p>
          <a:p>
            <a:r>
              <a:rPr lang="en-GB" sz="1200" b="1" dirty="0"/>
              <a:t>Economically Inactive: </a:t>
            </a:r>
            <a:r>
              <a:rPr lang="en-GB" sz="1200" b="0" dirty="0"/>
              <a:t>People not in employment who have not been seeking work within the last 4 weeks and/or are unable to start work within the next 2 weeks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56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Economically Inactive</a:t>
            </a:r>
            <a:r>
              <a:rPr lang="en-GB" sz="1200" dirty="0"/>
              <a:t>: People not in employment who have not been seeking work within the last 4 weeks and/or are unable to start work within the next 2 weeks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9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NS-Sec: </a:t>
            </a:r>
            <a:r>
              <a:rPr lang="en-GB" dirty="0"/>
              <a:t>The National Statistics Socio-economic Classification (NS-</a:t>
            </a:r>
            <a:r>
              <a:rPr lang="en-GB" dirty="0" err="1"/>
              <a:t>SeC</a:t>
            </a:r>
            <a:r>
              <a:rPr lang="en-GB" dirty="0"/>
              <a:t>) provides an indication of socio-economic position based on occupation. It is an Office for National Statistics standard classification</a:t>
            </a:r>
          </a:p>
          <a:p>
            <a:r>
              <a:rPr lang="en-GB" b="1" dirty="0"/>
              <a:t>Occupation</a:t>
            </a:r>
            <a:r>
              <a:rPr lang="en-GB" dirty="0"/>
              <a:t>: A person's occupation relates to their main job and is derived from either their job title or details of the activities involved in their job</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Census 2021: Cambridgeshire and Peterborough ward level population summary (cambridgeshireinsight.org.uk)</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https://cambridgeshireinsight.org.uk/population/census-2021/topic-summaries/demography-and-migration/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50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1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67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86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sz="1200" u="sng" dirty="0">
                <a:solidFill>
                  <a:srgbClr val="0563C1"/>
                </a:solidFill>
                <a:effectLst/>
                <a:latin typeface="+mn-lt"/>
                <a:ea typeface="Calibri" panose="020F0502020204030204" pitchFamily="34" charset="0"/>
                <a:hlinkClick r:id="rId3"/>
              </a:rPr>
              <a:t>Cambridgeshire Insight – Population – Census 2021 – Topic Summaries – Housing</a:t>
            </a:r>
            <a:r>
              <a:rPr lang="en-GB" sz="1200" u="sng" dirty="0">
                <a:solidFill>
                  <a:srgbClr val="0563C1"/>
                </a:solidFill>
                <a:effectLst/>
                <a:latin typeface="+mn-lt"/>
                <a:ea typeface="Calibri" panose="020F0502020204030204" pitchFamily="34" charset="0"/>
              </a:rPr>
              <a:t>, </a:t>
            </a:r>
            <a:r>
              <a:rPr lang="en-GB" dirty="0"/>
              <a:t>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An occupancy rating of: </a:t>
            </a:r>
          </a:p>
          <a:p>
            <a:r>
              <a:rPr lang="en-GB" dirty="0"/>
              <a:t>-1 or less implies that a household's accommodation has fewer bedrooms than required (overcrowded), </a:t>
            </a:r>
          </a:p>
          <a:p>
            <a:r>
              <a:rPr lang="en-GB" dirty="0"/>
              <a:t>+1 or more implies that a household's accommodation has more bedrooms than required (under-occupied), and</a:t>
            </a:r>
          </a:p>
          <a:p>
            <a:r>
              <a:rPr lang="en-GB" dirty="0"/>
              <a:t>0 suggests that a household's accommodation has an ideal number of bedrooms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68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General health</a:t>
            </a:r>
          </a:p>
          <a:p>
            <a:r>
              <a:rPr lang="en-GB" dirty="0"/>
              <a:t>A person's assessment of the general state of their health from very good to very bad (see categories below). This assessment is not based on a person's health over any specified period of time.</a:t>
            </a:r>
          </a:p>
          <a:p>
            <a:pPr marL="171450" indent="-171450">
              <a:buFont typeface="Arial" panose="020B0604020202020204" pitchFamily="34" charset="0"/>
              <a:buChar char="•"/>
            </a:pPr>
            <a:r>
              <a:rPr lang="en-GB" dirty="0"/>
              <a:t>Very good health</a:t>
            </a:r>
          </a:p>
          <a:p>
            <a:pPr marL="171450" indent="-171450">
              <a:buFont typeface="Arial" panose="020B0604020202020204" pitchFamily="34" charset="0"/>
              <a:buChar char="•"/>
            </a:pPr>
            <a:r>
              <a:rPr lang="en-GB" dirty="0"/>
              <a:t>Good health</a:t>
            </a:r>
          </a:p>
          <a:p>
            <a:pPr marL="171450" indent="-171450">
              <a:buFont typeface="Arial" panose="020B0604020202020204" pitchFamily="34" charset="0"/>
              <a:buChar char="•"/>
            </a:pPr>
            <a:r>
              <a:rPr lang="en-GB" dirty="0"/>
              <a:t>Fair health</a:t>
            </a:r>
          </a:p>
          <a:p>
            <a:pPr marL="171450" indent="-171450">
              <a:buFont typeface="Arial" panose="020B0604020202020204" pitchFamily="34" charset="0"/>
              <a:buChar char="•"/>
            </a:pPr>
            <a:r>
              <a:rPr lang="en-GB" dirty="0"/>
              <a:t>Bad health</a:t>
            </a:r>
          </a:p>
          <a:p>
            <a:pPr marL="171450" indent="-171450">
              <a:buFont typeface="Arial" panose="020B0604020202020204" pitchFamily="34" charset="0"/>
              <a:buChar char="•"/>
            </a:pPr>
            <a:r>
              <a:rPr lang="en-GB" dirty="0"/>
              <a:t>Very bad health</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Age-standardised proportions (ASPs) take into consideration both population size and age-structure, to compare like with like.</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095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Disability</a:t>
            </a:r>
          </a:p>
          <a:p>
            <a:r>
              <a:rPr lang="en-GB" b="0" dirty="0"/>
              <a:t>People who assessed their day-to-day activities as limited by long-term physical or mental health conditions or illnesses are considered disabled (see categories below). This definition of a disabled person meets the harmonised standard for measuring disability and is in line with the Equality Act (2010).</a:t>
            </a:r>
          </a:p>
          <a:p>
            <a:pPr marL="171450" indent="-171450">
              <a:buFont typeface="Arial" panose="020B0604020202020204" pitchFamily="34" charset="0"/>
              <a:buChar char="•"/>
            </a:pPr>
            <a:r>
              <a:rPr lang="en-GB" b="0" dirty="0"/>
              <a:t>Disabled under the Equality Act: Day-to-day activities limited a lot</a:t>
            </a:r>
          </a:p>
          <a:p>
            <a:pPr marL="171450" indent="-171450">
              <a:buFont typeface="Arial" panose="020B0604020202020204" pitchFamily="34" charset="0"/>
              <a:buChar char="•"/>
            </a:pPr>
            <a:r>
              <a:rPr lang="en-GB" b="0" dirty="0"/>
              <a:t> Disabled under the Equality Act: Day-to-day activities limited a little</a:t>
            </a:r>
          </a:p>
          <a:p>
            <a:pPr marL="171450" indent="-171450">
              <a:buFont typeface="Arial" panose="020B0604020202020204" pitchFamily="34" charset="0"/>
              <a:buChar char="•"/>
            </a:pPr>
            <a:r>
              <a:rPr lang="en-GB" b="0" dirty="0"/>
              <a:t>Not disabled under the Equality Act: Has long term physical or mental health condition but day-to-day activities are not limited</a:t>
            </a:r>
          </a:p>
          <a:p>
            <a:pPr marL="171450" indent="-171450">
              <a:buFont typeface="Arial" panose="020B0604020202020204" pitchFamily="34" charset="0"/>
              <a:buChar char="•"/>
            </a:pPr>
            <a:r>
              <a:rPr lang="en-GB" b="0" dirty="0"/>
              <a:t>Not disabled under the Equality Act: No long term physical or mental health conditions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Age-standardised proportions (ASPs) take into consideration both population size and age-structure, to compare like with like.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222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Number of disabled people in household</a:t>
            </a:r>
          </a:p>
          <a:p>
            <a:r>
              <a:rPr lang="en-GB" b="0" dirty="0"/>
              <a:t>The number of people in a household who assessed their day-to-day activities as limited by long-term physical or mental health conditions or illnesses and are considered disabled. This definition of a disabled person meets the harmonised standard for measuring disability and is in line with the Equality Act (2010).</a:t>
            </a:r>
          </a:p>
          <a:p>
            <a:pPr marL="171450" indent="-171450">
              <a:buFont typeface="Arial" panose="020B0604020202020204" pitchFamily="34" charset="0"/>
              <a:buChar char="•"/>
            </a:pPr>
            <a:r>
              <a:rPr lang="en-GB" b="0" dirty="0"/>
              <a:t>No people disabled under the Equality Act in household.</a:t>
            </a:r>
          </a:p>
          <a:p>
            <a:pPr marL="171450" indent="-171450">
              <a:buFont typeface="Arial" panose="020B0604020202020204" pitchFamily="34" charset="0"/>
              <a:buChar char="•"/>
            </a:pPr>
            <a:r>
              <a:rPr lang="en-GB" b="0" dirty="0"/>
              <a:t>1 person disabled under the Equality Act in household.</a:t>
            </a:r>
          </a:p>
          <a:p>
            <a:pPr marL="171450" indent="-171450">
              <a:buFont typeface="Arial" panose="020B0604020202020204" pitchFamily="34" charset="0"/>
              <a:buChar char="•"/>
            </a:pPr>
            <a:r>
              <a:rPr lang="en-GB" b="0" dirty="0"/>
              <a:t>2 or more people disabled under the Equality Act in household.</a:t>
            </a:r>
          </a:p>
          <a:p>
            <a:pPr marL="171450" indent="-171450">
              <a:buFont typeface="Arial" panose="020B0604020202020204" pitchFamily="34" charset="0"/>
              <a:buChar char="•"/>
            </a:pPr>
            <a:r>
              <a:rPr lang="en-GB" b="0" dirty="0"/>
              <a:t>Does not apply.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3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Unpaid care</a:t>
            </a:r>
          </a:p>
          <a:p>
            <a:r>
              <a:rPr lang="en-GB" b="0" dirty="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a:p>
            <a:pPr marL="171450" indent="-171450">
              <a:buFont typeface="Arial" panose="020B0604020202020204" pitchFamily="34" charset="0"/>
              <a:buChar char="•"/>
            </a:pPr>
            <a:r>
              <a:rPr lang="en-GB" b="0" dirty="0"/>
              <a:t>Provides no unpaid care</a:t>
            </a:r>
          </a:p>
          <a:p>
            <a:pPr marL="171450" indent="-171450">
              <a:buFont typeface="Arial" panose="020B0604020202020204" pitchFamily="34" charset="0"/>
              <a:buChar char="•"/>
            </a:pPr>
            <a:r>
              <a:rPr lang="en-GB" b="0" dirty="0"/>
              <a:t>Provides 9 hours or less unpaid care a week</a:t>
            </a:r>
          </a:p>
          <a:p>
            <a:pPr marL="171450" indent="-171450">
              <a:buFont typeface="Arial" panose="020B0604020202020204" pitchFamily="34" charset="0"/>
              <a:buChar char="•"/>
            </a:pPr>
            <a:r>
              <a:rPr lang="en-GB" b="0" dirty="0"/>
              <a:t>Provides 10 to 19 hours unpaid care a week</a:t>
            </a:r>
          </a:p>
          <a:p>
            <a:pPr marL="171450" indent="-171450">
              <a:buFont typeface="Arial" panose="020B0604020202020204" pitchFamily="34" charset="0"/>
              <a:buChar char="•"/>
            </a:pPr>
            <a:r>
              <a:rPr lang="en-GB" b="0" dirty="0"/>
              <a:t>Provides 20 to 34 hours unpaid care a week</a:t>
            </a:r>
          </a:p>
          <a:p>
            <a:pPr marL="171450" indent="-171450">
              <a:buFont typeface="Arial" panose="020B0604020202020204" pitchFamily="34" charset="0"/>
              <a:buChar char="•"/>
            </a:pPr>
            <a:r>
              <a:rPr lang="en-GB" b="0" dirty="0"/>
              <a:t>Provides 35 to 49 hours unpaid care a week</a:t>
            </a:r>
          </a:p>
          <a:p>
            <a:pPr marL="171450" indent="-171450">
              <a:buFont typeface="Arial" panose="020B0604020202020204" pitchFamily="34" charset="0"/>
              <a:buChar char="•"/>
            </a:pPr>
            <a:r>
              <a:rPr lang="en-GB" b="0" dirty="0"/>
              <a:t>Provides 50 or more hours unpaid care a week</a:t>
            </a:r>
            <a:br>
              <a:rPr lang="en-GB" b="0" dirty="0"/>
            </a:br>
            <a:endParaRPr lang="en-GB" b="0" dirty="0"/>
          </a:p>
          <a:p>
            <a:r>
              <a:rPr lang="en-GB" b="1" dirty="0"/>
              <a:t>Note:</a:t>
            </a:r>
            <a:r>
              <a:rPr lang="en-GB" dirty="0"/>
              <a:t> Census 2021 asked "Do you look after, or give any help or support to, anyone because they have long-term physical or mental health conditions or illnesses, or problems related to old age?". People were asked to exclude anything they did as part of their paid employment. The wording of the question differs from the 2011 Census question, which began "Do you look after, or give any help or support to family members, friends, neighbours or others".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46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Source</a:t>
            </a:r>
            <a:r>
              <a:rPr lang="en-GB" dirty="0"/>
              <a:t>: Schools, pupils and their characteristics, 2021/22 Academic Year</a:t>
            </a:r>
          </a:p>
          <a:p>
            <a:r>
              <a:rPr lang="en-GB" sz="1200" b="1" kern="1200" dirty="0">
                <a:solidFill>
                  <a:schemeClr val="tx1"/>
                </a:solidFill>
                <a:latin typeface="+mn-lt"/>
                <a:ea typeface="+mn-ea"/>
                <a:cs typeface="+mn-cs"/>
              </a:rPr>
              <a:t>Link</a:t>
            </a:r>
            <a:r>
              <a:rPr lang="en-GB" dirty="0"/>
              <a:t>: https://explore-education-statistics.service.gov.uk/find-statistics/school-pupils-and-their-characteristics</a:t>
            </a:r>
          </a:p>
          <a:p>
            <a:endParaRPr lang="en-GB" dirty="0"/>
          </a:p>
          <a:p>
            <a:r>
              <a:rPr lang="en-GB" sz="1200" b="1" kern="1200" dirty="0">
                <a:solidFill>
                  <a:schemeClr val="tx1"/>
                </a:solidFill>
                <a:latin typeface="+mn-lt"/>
                <a:ea typeface="+mn-ea"/>
                <a:cs typeface="+mn-cs"/>
              </a:rPr>
              <a:t>Notes</a:t>
            </a:r>
            <a:r>
              <a:rPr lang="en-GB" dirty="0"/>
              <a:t>: </a:t>
            </a:r>
          </a:p>
          <a:p>
            <a:r>
              <a:rPr lang="en-GB" dirty="0"/>
              <a:t>2. Totals include state-funded nursery, primary, secondary and special schools, non-maintained special schools and pupil referral units. Does not include independent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3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Data from: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https://www.ons.gov.uk/visualisations/censusareachanges/E07000008/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78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3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6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76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01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https://www.ons.gov.uk/visualisations/censusareachanges/E06000031/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4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First Results</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High level ethnic groups:</a:t>
            </a:r>
          </a:p>
          <a:p>
            <a:pPr marL="171450" indent="-171450">
              <a:buFont typeface="Arial" panose="020B0604020202020204" pitchFamily="34" charset="0"/>
              <a:buChar char="•"/>
            </a:pPr>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marL="171450" indent="-171450">
              <a:buFont typeface="Arial" panose="020B0604020202020204" pitchFamily="34" charset="0"/>
              <a:buChar char="•"/>
            </a:pPr>
            <a:r>
              <a:rPr lang="en-GB" dirty="0"/>
              <a:t>White UK  - refers to those residents who identified themselves as in the “White: English, Welsh, Scottish, Northern Irish or British” ethnic group. All other White ethnic groups are grouped into “White: Other ethnic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94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555E-B746-5FF5-70AF-185AEE502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36D5BE-12C9-CD97-2DEC-7739E317D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B9B0C0-0519-2EBB-D374-CAA0F57BF084}"/>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5" name="Footer Placeholder 4">
            <a:extLst>
              <a:ext uri="{FF2B5EF4-FFF2-40B4-BE49-F238E27FC236}">
                <a16:creationId xmlns:a16="http://schemas.microsoft.com/office/drawing/2014/main" id="{6C1947DA-4A73-70C7-8FB3-BEDB29FA7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954AC-0847-0B6C-A019-03355097D611}"/>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11119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7B62-9C3A-9988-D907-71D0650F05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0F1CA6-CF0C-7495-743A-827525A304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1D1AB-3BEB-FDBE-B317-973317197B99}"/>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5" name="Footer Placeholder 4">
            <a:extLst>
              <a:ext uri="{FF2B5EF4-FFF2-40B4-BE49-F238E27FC236}">
                <a16:creationId xmlns:a16="http://schemas.microsoft.com/office/drawing/2014/main" id="{E95C54DD-ED1E-7357-2DC2-3CD8A61228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64F77-2F60-86B2-B53E-626FD5227A02}"/>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12211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A04874-849E-8AD4-1091-3B23AC730F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172D8-1515-C572-0249-331D1B31BB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11FF80-5AC4-6D03-140F-4DEA6544D369}"/>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5" name="Footer Placeholder 4">
            <a:extLst>
              <a:ext uri="{FF2B5EF4-FFF2-40B4-BE49-F238E27FC236}">
                <a16:creationId xmlns:a16="http://schemas.microsoft.com/office/drawing/2014/main" id="{99F57DD2-19BF-D30E-16D6-C4A800AF25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9C6EF-0308-E97A-AFBF-15A3916A42E6}"/>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328146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719156"/>
          </a:xfrm>
          <a:solidFill>
            <a:schemeClr val="bg1"/>
          </a:solidFill>
        </p:spPr>
        <p:txBody>
          <a:bodyPr anchor="ctr">
            <a:normAutofit/>
          </a:bodyPr>
          <a:lstStyle>
            <a:lvl1pPr algn="ctr">
              <a:lnSpc>
                <a:spcPct val="100000"/>
              </a:lnSpc>
              <a:defRPr sz="5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4247803"/>
            <a:ext cx="11187404" cy="2227811"/>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10/05/2023</a:t>
            </a:fld>
            <a:endParaRPr lang="en-GB" dirty="0"/>
          </a:p>
        </p:txBody>
      </p:sp>
    </p:spTree>
    <p:extLst>
      <p:ext uri="{BB962C8B-B14F-4D97-AF65-F5344CB8AC3E}">
        <p14:creationId xmlns:p14="http://schemas.microsoft.com/office/powerpoint/2010/main" val="242799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0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75367"/>
            <a:ext cx="12192000" cy="282633"/>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Tree>
    <p:extLst>
      <p:ext uri="{BB962C8B-B14F-4D97-AF65-F5344CB8AC3E}">
        <p14:creationId xmlns:p14="http://schemas.microsoft.com/office/powerpoint/2010/main" val="2707469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10/05/2023</a:t>
            </a:fld>
            <a:endParaRPr lang="en-GB" dirty="0"/>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179787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Content Placeholder 20">
            <a:extLst>
              <a:ext uri="{FF2B5EF4-FFF2-40B4-BE49-F238E27FC236}">
                <a16:creationId xmlns:a16="http://schemas.microsoft.com/office/drawing/2014/main" id="{6E17C9E4-3153-450F-A8A0-268CE3C5A586}"/>
              </a:ext>
            </a:extLst>
          </p:cNvPr>
          <p:cNvSpPr>
            <a:spLocks noGrp="1"/>
          </p:cNvSpPr>
          <p:nvPr>
            <p:ph sz="quarter" idx="13"/>
          </p:nvPr>
        </p:nvSpPr>
        <p:spPr>
          <a:xfrm>
            <a:off x="80963" y="4754563"/>
            <a:ext cx="5938837"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904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99202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634743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46250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0A3-993B-4A92-B90D-A8696B6BBEFD}"/>
              </a:ext>
            </a:extLst>
          </p:cNvPr>
          <p:cNvSpPr>
            <a:spLocks noGrp="1"/>
          </p:cNvSpPr>
          <p:nvPr>
            <p:ph type="ctrTitle"/>
          </p:nvPr>
        </p:nvSpPr>
        <p:spPr>
          <a:xfrm>
            <a:off x="1524000" y="1068257"/>
            <a:ext cx="9144000" cy="4721485"/>
          </a:xfrm>
          <a:solidFill>
            <a:schemeClr val="bg1"/>
          </a:solidFill>
        </p:spPr>
        <p:txBody>
          <a:bodyPr anchor="ctr">
            <a:normAutofit/>
          </a:bodyPr>
          <a:lstStyle>
            <a:lvl1pPr algn="ctr">
              <a:defRPr sz="4800"/>
            </a:lvl1p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449A7C4F-5DB3-47CC-AEC5-BD7304E2CCF4}"/>
              </a:ext>
            </a:extLst>
          </p:cNvPr>
          <p:cNvSpPr>
            <a:spLocks noGrp="1"/>
          </p:cNvSpPr>
          <p:nvPr>
            <p:ph type="dt" sz="half" idx="10"/>
          </p:nvPr>
        </p:nvSpPr>
        <p:spPr>
          <a:xfrm>
            <a:off x="838200" y="6372976"/>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10/05/2023</a:t>
            </a:fld>
            <a:endParaRPr lang="en-GB" dirty="0"/>
          </a:p>
        </p:txBody>
      </p:sp>
    </p:spTree>
    <p:extLst>
      <p:ext uri="{BB962C8B-B14F-4D97-AF65-F5344CB8AC3E}">
        <p14:creationId xmlns:p14="http://schemas.microsoft.com/office/powerpoint/2010/main" val="207197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73D9-40FD-8BA3-F52F-F5ACE34275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78B068-B2D4-CCFA-E430-5629C81B4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7B3D8-233B-C8A1-8436-1C32AF33E455}"/>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5" name="Footer Placeholder 4">
            <a:extLst>
              <a:ext uri="{FF2B5EF4-FFF2-40B4-BE49-F238E27FC236}">
                <a16:creationId xmlns:a16="http://schemas.microsoft.com/office/drawing/2014/main" id="{15A89A40-798C-9C47-AE96-FDC143C4AF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C43DC4-6353-FC82-570D-8031BACB5197}"/>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953437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3A6B4-933E-4F39-B48D-96D029EE6D88}"/>
              </a:ext>
            </a:extLst>
          </p:cNvPr>
          <p:cNvSpPr>
            <a:spLocks noGrp="1"/>
          </p:cNvSpPr>
          <p:nvPr>
            <p:ph sz="half" idx="1"/>
          </p:nvPr>
        </p:nvSpPr>
        <p:spPr>
          <a:xfrm>
            <a:off x="99754" y="1521230"/>
            <a:ext cx="5882640"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4" name="Content Placeholder 3">
            <a:extLst>
              <a:ext uri="{FF2B5EF4-FFF2-40B4-BE49-F238E27FC236}">
                <a16:creationId xmlns:a16="http://schemas.microsoft.com/office/drawing/2014/main" id="{518B644B-0B6D-489E-BA70-4A114383499E}"/>
              </a:ext>
            </a:extLst>
          </p:cNvPr>
          <p:cNvSpPr>
            <a:spLocks noGrp="1"/>
          </p:cNvSpPr>
          <p:nvPr>
            <p:ph sz="half" idx="2"/>
          </p:nvPr>
        </p:nvSpPr>
        <p:spPr>
          <a:xfrm>
            <a:off x="6209608" y="1521230"/>
            <a:ext cx="5660967"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8" name="Slide Number Placeholder 6">
            <a:extLst>
              <a:ext uri="{FF2B5EF4-FFF2-40B4-BE49-F238E27FC236}">
                <a16:creationId xmlns:a16="http://schemas.microsoft.com/office/drawing/2014/main" id="{5044E359-9157-43B7-B16D-2C30EA4CD1EC}"/>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Source:</a:t>
            </a:r>
          </a:p>
        </p:txBody>
      </p:sp>
      <p:graphicFrame>
        <p:nvGraphicFramePr>
          <p:cNvPr id="6" name="Table 4">
            <a:extLst>
              <a:ext uri="{FF2B5EF4-FFF2-40B4-BE49-F238E27FC236}">
                <a16:creationId xmlns:a16="http://schemas.microsoft.com/office/drawing/2014/main" id="{56F30F4C-9E92-4023-85BB-96B984700429}"/>
              </a:ext>
            </a:extLst>
          </p:cNvPr>
          <p:cNvGraphicFramePr>
            <a:graphicFrameLocks noGrp="1"/>
          </p:cNvGraphicFramePr>
          <p:nvPr userDrawn="1">
            <p:extLst>
              <p:ext uri="{D42A27DB-BD31-4B8C-83A1-F6EECF244321}">
                <p14:modId xmlns:p14="http://schemas.microsoft.com/office/powerpoint/2010/main" val="795073317"/>
              </p:ext>
            </p:extLst>
          </p:nvPr>
        </p:nvGraphicFramePr>
        <p:xfrm>
          <a:off x="0" y="-635"/>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362718">
                <a:tc>
                  <a:txBody>
                    <a:bodyPr/>
                    <a:lstStyle/>
                    <a:p>
                      <a:endParaRPr lang="en-GB" dirty="0"/>
                    </a:p>
                  </a:txBody>
                  <a:tcPr/>
                </a:tc>
                <a:extLst>
                  <a:ext uri="{0D108BD9-81ED-4DB2-BD59-A6C34878D82A}">
                    <a16:rowId xmlns:a16="http://schemas.microsoft.com/office/drawing/2014/main" val="3784767270"/>
                  </a:ext>
                </a:extLst>
              </a:tr>
            </a:tbl>
          </a:graphicData>
        </a:graphic>
      </p:graphicFrame>
      <p:graphicFrame>
        <p:nvGraphicFramePr>
          <p:cNvPr id="7" name="Table 6">
            <a:extLst>
              <a:ext uri="{FF2B5EF4-FFF2-40B4-BE49-F238E27FC236}">
                <a16:creationId xmlns:a16="http://schemas.microsoft.com/office/drawing/2014/main" id="{A5955556-AE06-4563-B588-E368276F7955}"/>
              </a:ext>
            </a:extLst>
          </p:cNvPr>
          <p:cNvGraphicFramePr>
            <a:graphicFrameLocks noGrp="1"/>
          </p:cNvGraphicFramePr>
          <p:nvPr userDrawn="1">
            <p:extLst>
              <p:ext uri="{D42A27DB-BD31-4B8C-83A1-F6EECF244321}">
                <p14:modId xmlns:p14="http://schemas.microsoft.com/office/powerpoint/2010/main" val="3065718925"/>
              </p:ext>
            </p:extLst>
          </p:nvPr>
        </p:nvGraphicFramePr>
        <p:xfrm>
          <a:off x="0" y="6492239"/>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149629">
                <a:tc>
                  <a:txBody>
                    <a:bodyPr/>
                    <a:lstStyle/>
                    <a:p>
                      <a:endParaRPr lang="en-GB" dirty="0"/>
                    </a:p>
                  </a:txBody>
                  <a:tcPr/>
                </a:tc>
                <a:extLst>
                  <a:ext uri="{0D108BD9-81ED-4DB2-BD59-A6C34878D82A}">
                    <a16:rowId xmlns:a16="http://schemas.microsoft.com/office/drawing/2014/main" val="3784767270"/>
                  </a:ext>
                </a:extLst>
              </a:tr>
            </a:tbl>
          </a:graphicData>
        </a:graphic>
      </p:graphicFrame>
      <p:sp>
        <p:nvSpPr>
          <p:cNvPr id="9" name="Date Placeholder 3">
            <a:extLst>
              <a:ext uri="{FF2B5EF4-FFF2-40B4-BE49-F238E27FC236}">
                <a16:creationId xmlns:a16="http://schemas.microsoft.com/office/drawing/2014/main" id="{8890A3F0-BF3A-4F3F-9DAB-CB705BBB8664}"/>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10" name="Title 1">
            <a:extLst>
              <a:ext uri="{FF2B5EF4-FFF2-40B4-BE49-F238E27FC236}">
                <a16:creationId xmlns:a16="http://schemas.microsoft.com/office/drawing/2014/main" id="{F87D79FF-2320-459A-85BD-BEF6BE22A63A}"/>
              </a:ext>
            </a:extLst>
          </p:cNvPr>
          <p:cNvSpPr>
            <a:spLocks noGrp="1"/>
          </p:cNvSpPr>
          <p:nvPr>
            <p:ph type="title"/>
          </p:nvPr>
        </p:nvSpPr>
        <p:spPr>
          <a:xfrm>
            <a:off x="58190" y="365126"/>
            <a:ext cx="12070080" cy="49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97051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08505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810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DCC9-9474-6667-339F-CC359D401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7FE37D-1415-5972-4380-D7E62B2AB0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35BA58-1156-030C-6B05-5501D6C1F18B}"/>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5" name="Footer Placeholder 4">
            <a:extLst>
              <a:ext uri="{FF2B5EF4-FFF2-40B4-BE49-F238E27FC236}">
                <a16:creationId xmlns:a16="http://schemas.microsoft.com/office/drawing/2014/main" id="{ACD17B49-0656-198B-48EC-92A3257469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45E97B-07DC-4909-8ACA-1E2B8AFD5FD4}"/>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412904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BF57-FAC0-CE67-A6B4-776D2DC9A2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E51989-2E68-3CE5-903C-DD61AAD15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430836-70F2-D7A4-16A7-FF891F0CC1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4E2076-5397-985B-6975-5F64F5FF5383}"/>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6" name="Footer Placeholder 5">
            <a:extLst>
              <a:ext uri="{FF2B5EF4-FFF2-40B4-BE49-F238E27FC236}">
                <a16:creationId xmlns:a16="http://schemas.microsoft.com/office/drawing/2014/main" id="{62B21BB0-C827-53B0-1787-127E02D3F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DD90C-0F8E-C7CC-5E63-C7833CFF2626}"/>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342556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951D-FD54-24A8-12B0-021C75D2E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1F382D-0990-2ED4-DF1B-E1C71E6C3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2C5C2-D298-21AC-E743-A68E7DB36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173EB7-1F77-C2DF-326D-7BEE3040A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C7CAB-029C-8A1B-F95B-E0DC1405C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5F8539-A3AB-2BE7-E4F7-C41AD9BEEEC0}"/>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8" name="Footer Placeholder 7">
            <a:extLst>
              <a:ext uri="{FF2B5EF4-FFF2-40B4-BE49-F238E27FC236}">
                <a16:creationId xmlns:a16="http://schemas.microsoft.com/office/drawing/2014/main" id="{1D5633BC-E70A-7A38-24B9-F484D07141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93716F-CDCF-FF05-4E78-0BA2FF3E04DA}"/>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6350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E06C-40C2-5DBF-A0F8-6838F07B3F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BE7159-B5ED-EA11-420E-25043277A025}"/>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4" name="Footer Placeholder 3">
            <a:extLst>
              <a:ext uri="{FF2B5EF4-FFF2-40B4-BE49-F238E27FC236}">
                <a16:creationId xmlns:a16="http://schemas.microsoft.com/office/drawing/2014/main" id="{A011A3C5-982E-02A8-407F-8F126010F7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35D36C-6A42-C2CE-A0D4-A03029ED3512}"/>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37061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81A70-49FD-32ED-AAE8-24D7DBEC4E42}"/>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3" name="Footer Placeholder 2">
            <a:extLst>
              <a:ext uri="{FF2B5EF4-FFF2-40B4-BE49-F238E27FC236}">
                <a16:creationId xmlns:a16="http://schemas.microsoft.com/office/drawing/2014/main" id="{C1AE5241-758E-903D-2FB8-04D9E44324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9256B3-25AB-E8CA-E9FA-F4FC4F852759}"/>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315111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6AEE-0644-C040-FF6D-299740CFE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476F6A-1B4E-149E-7B09-6105DD61E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577970-9DB9-7DC0-E154-F8CB6324F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E7CEA-4A03-51A3-713A-E2C0736594EB}"/>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6" name="Footer Placeholder 5">
            <a:extLst>
              <a:ext uri="{FF2B5EF4-FFF2-40B4-BE49-F238E27FC236}">
                <a16:creationId xmlns:a16="http://schemas.microsoft.com/office/drawing/2014/main" id="{9AD341A4-FE5C-9CA4-73F9-520378982C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9C0FFC-45A1-E64F-503B-490A4D7B2957}"/>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208148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ABBC-B5E7-5B04-FB44-881DEF7CB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04C281-11CF-C511-F09D-B1025ADDE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E610E6-7E0D-A48F-E191-6315D3202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2CC0B-7E3B-8CEC-BAF0-CD30C4E7F255}"/>
              </a:ext>
            </a:extLst>
          </p:cNvPr>
          <p:cNvSpPr>
            <a:spLocks noGrp="1"/>
          </p:cNvSpPr>
          <p:nvPr>
            <p:ph type="dt" sz="half" idx="10"/>
          </p:nvPr>
        </p:nvSpPr>
        <p:spPr/>
        <p:txBody>
          <a:bodyPr/>
          <a:lstStyle/>
          <a:p>
            <a:fld id="{36532EA1-7323-480F-8BAD-1B4FE5B9EA58}" type="datetimeFigureOut">
              <a:rPr lang="en-GB" smtClean="0"/>
              <a:t>10/05/2023</a:t>
            </a:fld>
            <a:endParaRPr lang="en-GB"/>
          </a:p>
        </p:txBody>
      </p:sp>
      <p:sp>
        <p:nvSpPr>
          <p:cNvPr id="6" name="Footer Placeholder 5">
            <a:extLst>
              <a:ext uri="{FF2B5EF4-FFF2-40B4-BE49-F238E27FC236}">
                <a16:creationId xmlns:a16="http://schemas.microsoft.com/office/drawing/2014/main" id="{9A01726C-C75C-EE05-CB52-E41CBBF03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AA6FFA-A14D-A983-80B8-CBCCC1B3A20F}"/>
              </a:ext>
            </a:extLst>
          </p:cNvPr>
          <p:cNvSpPr>
            <a:spLocks noGrp="1"/>
          </p:cNvSpPr>
          <p:nvPr>
            <p:ph type="sldNum" sz="quarter" idx="12"/>
          </p:nvPr>
        </p:nvSpPr>
        <p:spPr/>
        <p:txBody>
          <a:bodyPr/>
          <a:lstStyle/>
          <a:p>
            <a:fld id="{0FEBE424-051A-4596-A224-B57E17C11FA9}" type="slidenum">
              <a:rPr lang="en-GB" smtClean="0"/>
              <a:t>‹#›</a:t>
            </a:fld>
            <a:endParaRPr lang="en-GB"/>
          </a:p>
        </p:txBody>
      </p:sp>
    </p:spTree>
    <p:extLst>
      <p:ext uri="{BB962C8B-B14F-4D97-AF65-F5344CB8AC3E}">
        <p14:creationId xmlns:p14="http://schemas.microsoft.com/office/powerpoint/2010/main" val="286816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9E1CB-C217-B8E0-3AB6-29E6513C2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E1B265-322A-D629-A1E4-4334F9B78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C10FA9-F7D8-67E9-E6DB-5241DEF92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32EA1-7323-480F-8BAD-1B4FE5B9EA58}" type="datetimeFigureOut">
              <a:rPr lang="en-GB" smtClean="0"/>
              <a:t>10/05/2023</a:t>
            </a:fld>
            <a:endParaRPr lang="en-GB"/>
          </a:p>
        </p:txBody>
      </p:sp>
      <p:sp>
        <p:nvSpPr>
          <p:cNvPr id="5" name="Footer Placeholder 4">
            <a:extLst>
              <a:ext uri="{FF2B5EF4-FFF2-40B4-BE49-F238E27FC236}">
                <a16:creationId xmlns:a16="http://schemas.microsoft.com/office/drawing/2014/main" id="{78FDCCF1-E2A2-FDF9-5C59-925258577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CD0E7C-429B-536F-5EBC-F10BE5FD5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E424-051A-4596-A224-B57E17C11FA9}" type="slidenum">
              <a:rPr lang="en-GB" smtClean="0"/>
              <a:t>‹#›</a:t>
            </a:fld>
            <a:endParaRPr lang="en-GB"/>
          </a:p>
        </p:txBody>
      </p:sp>
    </p:spTree>
    <p:extLst>
      <p:ext uri="{BB962C8B-B14F-4D97-AF65-F5344CB8AC3E}">
        <p14:creationId xmlns:p14="http://schemas.microsoft.com/office/powerpoint/2010/main" val="2948412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10/05/2023</a:t>
            </a:fld>
            <a:endParaRPr lang="en-GB" dirty="0"/>
          </a:p>
        </p:txBody>
      </p:sp>
    </p:spTree>
    <p:extLst>
      <p:ext uri="{BB962C8B-B14F-4D97-AF65-F5344CB8AC3E}">
        <p14:creationId xmlns:p14="http://schemas.microsoft.com/office/powerpoint/2010/main" val="3098093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82FF-565F-A7C5-EDFE-4ABA8CB2D2C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F93AC87-4514-1E63-CDD0-5EFD4D341F5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0251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Huntingdonshire</a:t>
            </a:r>
          </a:p>
        </p:txBody>
      </p:sp>
      <p:pic>
        <p:nvPicPr>
          <p:cNvPr id="2" name="Picture 1">
            <a:extLst>
              <a:ext uri="{FF2B5EF4-FFF2-40B4-BE49-F238E27FC236}">
                <a16:creationId xmlns:a16="http://schemas.microsoft.com/office/drawing/2014/main" id="{9177A482-685D-4F21-9B43-2698D5FC6860}"/>
              </a:ext>
            </a:extLst>
          </p:cNvPr>
          <p:cNvPicPr>
            <a:picLocks noChangeAspect="1"/>
          </p:cNvPicPr>
          <p:nvPr/>
        </p:nvPicPr>
        <p:blipFill>
          <a:blip r:embed="rId3"/>
          <a:stretch>
            <a:fillRect/>
          </a:stretch>
        </p:blipFill>
        <p:spPr>
          <a:xfrm>
            <a:off x="0" y="530625"/>
            <a:ext cx="6200776" cy="4050007"/>
          </a:xfrm>
          <a:prstGeom prst="rect">
            <a:avLst/>
          </a:prstGeom>
        </p:spPr>
      </p:pic>
      <p:sp>
        <p:nvSpPr>
          <p:cNvPr id="7" name="TextBox 6">
            <a:extLst>
              <a:ext uri="{FF2B5EF4-FFF2-40B4-BE49-F238E27FC236}">
                <a16:creationId xmlns:a16="http://schemas.microsoft.com/office/drawing/2014/main" id="{8099805F-686A-487C-9D44-BBF45C15B972}"/>
              </a:ext>
            </a:extLst>
          </p:cNvPr>
          <p:cNvSpPr txBox="1"/>
          <p:nvPr/>
        </p:nvSpPr>
        <p:spPr>
          <a:xfrm>
            <a:off x="147070" y="4724589"/>
            <a:ext cx="6200776"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Huntingdonshire shown in this chart are some notable population decreases in the 0-4, 15-24 and 40-49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25-39,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1.9 percentage points increase is seen for 65-74 and 75-84 age groups each between 2011 and 2021.</a:t>
            </a:r>
          </a:p>
        </p:txBody>
      </p:sp>
      <p:pic>
        <p:nvPicPr>
          <p:cNvPr id="5" name="Picture 4">
            <a:extLst>
              <a:ext uri="{FF2B5EF4-FFF2-40B4-BE49-F238E27FC236}">
                <a16:creationId xmlns:a16="http://schemas.microsoft.com/office/drawing/2014/main" id="{0E678729-354B-4840-A20F-F9F210ACAE8C}"/>
              </a:ext>
            </a:extLst>
          </p:cNvPr>
          <p:cNvPicPr>
            <a:picLocks noChangeAspect="1"/>
          </p:cNvPicPr>
          <p:nvPr/>
        </p:nvPicPr>
        <p:blipFill>
          <a:blip r:embed="rId4"/>
          <a:stretch>
            <a:fillRect/>
          </a:stretch>
        </p:blipFill>
        <p:spPr>
          <a:xfrm>
            <a:off x="7244330" y="481811"/>
            <a:ext cx="4461895" cy="5627773"/>
          </a:xfrm>
          <a:prstGeom prst="rect">
            <a:avLst/>
          </a:prstGeom>
        </p:spPr>
      </p:pic>
    </p:spTree>
    <p:extLst>
      <p:ext uri="{BB962C8B-B14F-4D97-AF65-F5344CB8AC3E}">
        <p14:creationId xmlns:p14="http://schemas.microsoft.com/office/powerpoint/2010/main" val="390011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South Cambridgeshire</a:t>
            </a:r>
          </a:p>
        </p:txBody>
      </p:sp>
      <p:pic>
        <p:nvPicPr>
          <p:cNvPr id="2" name="Picture 1">
            <a:extLst>
              <a:ext uri="{FF2B5EF4-FFF2-40B4-BE49-F238E27FC236}">
                <a16:creationId xmlns:a16="http://schemas.microsoft.com/office/drawing/2014/main" id="{B6CD1D62-729A-49F0-9041-A2BE658961EB}"/>
              </a:ext>
            </a:extLst>
          </p:cNvPr>
          <p:cNvPicPr>
            <a:picLocks noChangeAspect="1"/>
          </p:cNvPicPr>
          <p:nvPr/>
        </p:nvPicPr>
        <p:blipFill>
          <a:blip r:embed="rId3"/>
          <a:stretch>
            <a:fillRect/>
          </a:stretch>
        </p:blipFill>
        <p:spPr>
          <a:xfrm>
            <a:off x="0" y="428866"/>
            <a:ext cx="5981700" cy="3909078"/>
          </a:xfrm>
          <a:prstGeom prst="rect">
            <a:avLst/>
          </a:prstGeom>
        </p:spPr>
      </p:pic>
      <p:sp>
        <p:nvSpPr>
          <p:cNvPr id="7" name="TextBox 6">
            <a:extLst>
              <a:ext uri="{FF2B5EF4-FFF2-40B4-BE49-F238E27FC236}">
                <a16:creationId xmlns:a16="http://schemas.microsoft.com/office/drawing/2014/main" id="{F6CCF69B-9B73-443B-B5DD-84EE64CF5AD4}"/>
              </a:ext>
            </a:extLst>
          </p:cNvPr>
          <p:cNvSpPr txBox="1"/>
          <p:nvPr/>
        </p:nvSpPr>
        <p:spPr>
          <a:xfrm>
            <a:off x="116397" y="4449939"/>
            <a:ext cx="5748905"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South Cambridgeshire shown in this chart are some notable population decreases in the 0-4, 20-24 and 60-64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5-14,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35 – 49 (21.5%) and 50 – 64 (19.9%) year 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share of residents aged between 65 and 74 years increased by 1.4 percentage points between 2011 and 2021.</a:t>
            </a:r>
          </a:p>
        </p:txBody>
      </p:sp>
      <p:pic>
        <p:nvPicPr>
          <p:cNvPr id="8" name="Picture 7">
            <a:extLst>
              <a:ext uri="{FF2B5EF4-FFF2-40B4-BE49-F238E27FC236}">
                <a16:creationId xmlns:a16="http://schemas.microsoft.com/office/drawing/2014/main" id="{E505274D-C2E4-4C27-A6B5-AB0D55CB66EC}"/>
              </a:ext>
            </a:extLst>
          </p:cNvPr>
          <p:cNvPicPr>
            <a:picLocks noChangeAspect="1"/>
          </p:cNvPicPr>
          <p:nvPr/>
        </p:nvPicPr>
        <p:blipFill>
          <a:blip r:embed="rId4"/>
          <a:stretch>
            <a:fillRect/>
          </a:stretch>
        </p:blipFill>
        <p:spPr>
          <a:xfrm>
            <a:off x="6991350" y="428866"/>
            <a:ext cx="4510087" cy="5613337"/>
          </a:xfrm>
          <a:prstGeom prst="rect">
            <a:avLst/>
          </a:prstGeom>
        </p:spPr>
      </p:pic>
    </p:spTree>
    <p:extLst>
      <p:ext uri="{BB962C8B-B14F-4D97-AF65-F5344CB8AC3E}">
        <p14:creationId xmlns:p14="http://schemas.microsoft.com/office/powerpoint/2010/main" val="63438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Peterborough</a:t>
            </a:r>
          </a:p>
        </p:txBody>
      </p:sp>
      <p:pic>
        <p:nvPicPr>
          <p:cNvPr id="2" name="Picture 1">
            <a:extLst>
              <a:ext uri="{FF2B5EF4-FFF2-40B4-BE49-F238E27FC236}">
                <a16:creationId xmlns:a16="http://schemas.microsoft.com/office/drawing/2014/main" id="{3E80C57A-52D0-410D-B3A2-F71AA2928E16}"/>
              </a:ext>
            </a:extLst>
          </p:cNvPr>
          <p:cNvPicPr>
            <a:picLocks noChangeAspect="1"/>
          </p:cNvPicPr>
          <p:nvPr/>
        </p:nvPicPr>
        <p:blipFill>
          <a:blip r:embed="rId3"/>
          <a:stretch>
            <a:fillRect/>
          </a:stretch>
        </p:blipFill>
        <p:spPr>
          <a:xfrm>
            <a:off x="0" y="437258"/>
            <a:ext cx="5657160" cy="3850789"/>
          </a:xfrm>
          <a:prstGeom prst="rect">
            <a:avLst/>
          </a:prstGeom>
        </p:spPr>
      </p:pic>
      <p:sp>
        <p:nvSpPr>
          <p:cNvPr id="7" name="TextBox 6">
            <a:extLst>
              <a:ext uri="{FF2B5EF4-FFF2-40B4-BE49-F238E27FC236}">
                <a16:creationId xmlns:a16="http://schemas.microsoft.com/office/drawing/2014/main" id="{37675207-CF3B-4550-8AC2-B2A1F875A93E}"/>
              </a:ext>
            </a:extLst>
          </p:cNvPr>
          <p:cNvSpPr txBox="1"/>
          <p:nvPr/>
        </p:nvSpPr>
        <p:spPr>
          <a:xfrm>
            <a:off x="99445" y="4562664"/>
            <a:ext cx="5754849"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shown in this chart are that Peterborough has seen population increases for all age groups except for the 20-24 age group, which has decreased.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 with Cambridge, growth is more evenly spread between age groups, with notable population increases for the 5-14 and 30-39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35 to 49 year olds (21.5%).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An increase of 0.9 percentage points is seen in 65 – 74 year olds since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11B3225-4BC1-4C16-9524-63E2FC2227CA}"/>
              </a:ext>
            </a:extLst>
          </p:cNvPr>
          <p:cNvPicPr>
            <a:picLocks noChangeAspect="1"/>
          </p:cNvPicPr>
          <p:nvPr/>
        </p:nvPicPr>
        <p:blipFill>
          <a:blip r:embed="rId4"/>
          <a:stretch>
            <a:fillRect/>
          </a:stretch>
        </p:blipFill>
        <p:spPr>
          <a:xfrm>
            <a:off x="6877050" y="437258"/>
            <a:ext cx="4600575" cy="5879535"/>
          </a:xfrm>
          <a:prstGeom prst="rect">
            <a:avLst/>
          </a:prstGeom>
        </p:spPr>
      </p:pic>
    </p:spTree>
    <p:extLst>
      <p:ext uri="{BB962C8B-B14F-4D97-AF65-F5344CB8AC3E}">
        <p14:creationId xmlns:p14="http://schemas.microsoft.com/office/powerpoint/2010/main" val="130469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Usual resident population</a:t>
            </a:r>
          </a:p>
        </p:txBody>
      </p:sp>
      <p:pic>
        <p:nvPicPr>
          <p:cNvPr id="5" name="Picture 4" descr="Bar chart of the percentage change in population for Cambridgeshire and Peterborough districts from Census 2011 to Census 2021 compared to Census 2001 to Census 2011. Cambridge and Peterborough have had higher growth than other districts.">
            <a:extLst>
              <a:ext uri="{FF2B5EF4-FFF2-40B4-BE49-F238E27FC236}">
                <a16:creationId xmlns:a16="http://schemas.microsoft.com/office/drawing/2014/main" id="{DF3928AE-9CA5-4E2F-B994-BCABD305A045}"/>
              </a:ext>
            </a:extLst>
          </p:cNvPr>
          <p:cNvPicPr>
            <a:picLocks noChangeAspect="1"/>
          </p:cNvPicPr>
          <p:nvPr/>
        </p:nvPicPr>
        <p:blipFill rotWithShape="1">
          <a:blip r:embed="rId3"/>
          <a:srcRect t="12433"/>
          <a:stretch/>
        </p:blipFill>
        <p:spPr>
          <a:xfrm>
            <a:off x="0" y="1024626"/>
            <a:ext cx="6202961" cy="3371883"/>
          </a:xfrm>
          <a:prstGeom prst="rect">
            <a:avLst/>
          </a:prstGeom>
        </p:spPr>
      </p:pic>
      <p:pic>
        <p:nvPicPr>
          <p:cNvPr id="2" name="Picture 1">
            <a:extLst>
              <a:ext uri="{FF2B5EF4-FFF2-40B4-BE49-F238E27FC236}">
                <a16:creationId xmlns:a16="http://schemas.microsoft.com/office/drawing/2014/main" id="{975267C2-C063-4797-BAF2-B132B18EA86C}"/>
              </a:ext>
            </a:extLst>
          </p:cNvPr>
          <p:cNvPicPr>
            <a:picLocks noChangeAspect="1"/>
          </p:cNvPicPr>
          <p:nvPr/>
        </p:nvPicPr>
        <p:blipFill>
          <a:blip r:embed="rId4"/>
          <a:stretch>
            <a:fillRect/>
          </a:stretch>
        </p:blipFill>
        <p:spPr>
          <a:xfrm>
            <a:off x="6647057" y="944219"/>
            <a:ext cx="5544943" cy="3532698"/>
          </a:xfrm>
          <a:prstGeom prst="rect">
            <a:avLst/>
          </a:prstGeom>
        </p:spPr>
      </p:pic>
      <p:sp>
        <p:nvSpPr>
          <p:cNvPr id="7" name="TextBox 6">
            <a:extLst>
              <a:ext uri="{FF2B5EF4-FFF2-40B4-BE49-F238E27FC236}">
                <a16:creationId xmlns:a16="http://schemas.microsoft.com/office/drawing/2014/main" id="{72BECC5C-C54E-469D-B106-D2EACC45AD3E}"/>
              </a:ext>
            </a:extLst>
          </p:cNvPr>
          <p:cNvSpPr txBox="1"/>
          <p:nvPr/>
        </p:nvSpPr>
        <p:spPr>
          <a:xfrm>
            <a:off x="6647056" y="441150"/>
            <a:ext cx="554494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change in by age group, Census 2011 to 2021</a:t>
            </a:r>
          </a:p>
        </p:txBody>
      </p:sp>
      <p:sp>
        <p:nvSpPr>
          <p:cNvPr id="8" name="TextBox 7">
            <a:extLst>
              <a:ext uri="{FF2B5EF4-FFF2-40B4-BE49-F238E27FC236}">
                <a16:creationId xmlns:a16="http://schemas.microsoft.com/office/drawing/2014/main" id="{B3EF6A26-ED82-4CBB-851E-9235B371EE81}"/>
              </a:ext>
            </a:extLst>
          </p:cNvPr>
          <p:cNvSpPr txBox="1"/>
          <p:nvPr/>
        </p:nvSpPr>
        <p:spPr>
          <a:xfrm>
            <a:off x="60960" y="441150"/>
            <a:ext cx="57865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change in usual resident population, Census 2001 to 2021</a:t>
            </a:r>
          </a:p>
        </p:txBody>
      </p:sp>
      <p:sp>
        <p:nvSpPr>
          <p:cNvPr id="10" name="TextBox 9">
            <a:extLst>
              <a:ext uri="{FF2B5EF4-FFF2-40B4-BE49-F238E27FC236}">
                <a16:creationId xmlns:a16="http://schemas.microsoft.com/office/drawing/2014/main" id="{D00116E7-D31E-435C-8BA1-DB479D496C67}"/>
              </a:ext>
            </a:extLst>
          </p:cNvPr>
          <p:cNvSpPr txBox="1"/>
          <p:nvPr/>
        </p:nvSpPr>
        <p:spPr>
          <a:xfrm>
            <a:off x="121920" y="4779932"/>
            <a:ext cx="6096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From Census 2011 to 2021, Cambridge (17.6%) and Peterborough (17.5%) had the highest proportion of increase in the usual resident population. However, East Cambridgeshire (4.7%) showed the least increase in its usual resident population from Census 2011 to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change in usual resident population from Census 2011 to 2021 is higher than the national average in all areas across Cambridgeshire and Peterborough, except East Cambridgeshire (which is lower) and Huntingdonshire (which is similar).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71E7F8C-5F28-4232-8CCC-CBD3F530B214}"/>
              </a:ext>
            </a:extLst>
          </p:cNvPr>
          <p:cNvSpPr txBox="1"/>
          <p:nvPr/>
        </p:nvSpPr>
        <p:spPr>
          <a:xfrm>
            <a:off x="7170262" y="4779932"/>
            <a:ext cx="4899818"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the highest increase in the resident population is seen in Peterborough for 0–19 years, in Cambridge for 20–64 years, and in Huntingdonshire for 65 years and over compared to the previous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Since 2011, the population among those 65 and older has had the highest increase among all age groups in all areas except Cambridge.</a:t>
            </a:r>
          </a:p>
        </p:txBody>
      </p:sp>
    </p:spTree>
    <p:extLst>
      <p:ext uri="{BB962C8B-B14F-4D97-AF65-F5344CB8AC3E}">
        <p14:creationId xmlns:p14="http://schemas.microsoft.com/office/powerpoint/2010/main" val="228017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aged 3 years and above by proficiency in English, Census 2021</a:t>
            </a:r>
          </a:p>
        </p:txBody>
      </p:sp>
      <p:pic>
        <p:nvPicPr>
          <p:cNvPr id="4" name="Picture 3" descr="Bar chart to show by district the percentage of the population aged 3 years and above according to proficiency in English, split into Main language is English, Can speak English well or very well, and Cannot speak English well or at all. ">
            <a:extLst>
              <a:ext uri="{FF2B5EF4-FFF2-40B4-BE49-F238E27FC236}">
                <a16:creationId xmlns:a16="http://schemas.microsoft.com/office/drawing/2014/main" id="{3944CFCB-3197-41F9-9447-324FC3E19203}"/>
              </a:ext>
            </a:extLst>
          </p:cNvPr>
          <p:cNvPicPr>
            <a:picLocks noChangeAspect="1"/>
          </p:cNvPicPr>
          <p:nvPr/>
        </p:nvPicPr>
        <p:blipFill>
          <a:blip r:embed="rId3"/>
          <a:stretch>
            <a:fillRect/>
          </a:stretch>
        </p:blipFill>
        <p:spPr>
          <a:xfrm>
            <a:off x="78448" y="836201"/>
            <a:ext cx="8179727" cy="3641941"/>
          </a:xfrm>
          <a:prstGeom prst="rect">
            <a:avLst/>
          </a:prstGeom>
        </p:spPr>
      </p:pic>
      <p:sp>
        <p:nvSpPr>
          <p:cNvPr id="5" name="TextBox 4">
            <a:extLst>
              <a:ext uri="{FF2B5EF4-FFF2-40B4-BE49-F238E27FC236}">
                <a16:creationId xmlns:a16="http://schemas.microsoft.com/office/drawing/2014/main" id="{728DF015-4534-473E-9FE0-86D38C92B276}"/>
              </a:ext>
            </a:extLst>
          </p:cNvPr>
          <p:cNvSpPr txBox="1"/>
          <p:nvPr/>
        </p:nvSpPr>
        <p:spPr>
          <a:xfrm>
            <a:off x="0" y="4836682"/>
            <a:ext cx="12070080"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residents (aged 3 years and over) whose main language is English varies widely across Cambridgeshire and Peterborough, ranging from 80.0% in Cambridge to 95.1% in East Cambridgeshire, while in Peterborough it is also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residents who cannot speak English well or at all in Peterborough (4.5%) is higher compared to all the districts in Cambridgeshire.</a:t>
            </a:r>
          </a:p>
        </p:txBody>
      </p:sp>
    </p:spTree>
    <p:extLst>
      <p:ext uri="{BB962C8B-B14F-4D97-AF65-F5344CB8AC3E}">
        <p14:creationId xmlns:p14="http://schemas.microsoft.com/office/powerpoint/2010/main" val="348692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to show the percentage of the population in each of the 5 high level Census ethnic groups for England, the East of England, Cambridgeshire and Peterborough.">
            <a:extLst>
              <a:ext uri="{FF2B5EF4-FFF2-40B4-BE49-F238E27FC236}">
                <a16:creationId xmlns:a16="http://schemas.microsoft.com/office/drawing/2014/main" id="{3F69531F-D05A-4675-BDAE-6C0243920252}"/>
              </a:ext>
            </a:extLst>
          </p:cNvPr>
          <p:cNvGraphicFramePr>
            <a:graphicFrameLocks/>
          </p:cNvGraphicFramePr>
          <p:nvPr/>
        </p:nvGraphicFramePr>
        <p:xfrm>
          <a:off x="115960" y="451834"/>
          <a:ext cx="11856964" cy="4434489"/>
        </p:xfrm>
        <a:graphic>
          <a:graphicData uri="http://schemas.openxmlformats.org/drawingml/2006/table">
            <a:tbl>
              <a:tblPr firstRow="1">
                <a:tableStyleId>{3B4B98B0-60AC-42C2-AFA5-B58CD77FA1E5}</a:tableStyleId>
              </a:tblPr>
              <a:tblGrid>
                <a:gridCol w="2220267">
                  <a:extLst>
                    <a:ext uri="{9D8B030D-6E8A-4147-A177-3AD203B41FA5}">
                      <a16:colId xmlns:a16="http://schemas.microsoft.com/office/drawing/2014/main" val="3556182743"/>
                    </a:ext>
                  </a:extLst>
                </a:gridCol>
                <a:gridCol w="1145907">
                  <a:extLst>
                    <a:ext uri="{9D8B030D-6E8A-4147-A177-3AD203B41FA5}">
                      <a16:colId xmlns:a16="http://schemas.microsoft.com/office/drawing/2014/main" val="3331172458"/>
                    </a:ext>
                  </a:extLst>
                </a:gridCol>
                <a:gridCol w="992518">
                  <a:extLst>
                    <a:ext uri="{9D8B030D-6E8A-4147-A177-3AD203B41FA5}">
                      <a16:colId xmlns:a16="http://schemas.microsoft.com/office/drawing/2014/main" val="1047564684"/>
                    </a:ext>
                  </a:extLst>
                </a:gridCol>
                <a:gridCol w="1249712">
                  <a:extLst>
                    <a:ext uri="{9D8B030D-6E8A-4147-A177-3AD203B41FA5}">
                      <a16:colId xmlns:a16="http://schemas.microsoft.com/office/drawing/2014/main" val="651851512"/>
                    </a:ext>
                  </a:extLst>
                </a:gridCol>
                <a:gridCol w="1249712">
                  <a:extLst>
                    <a:ext uri="{9D8B030D-6E8A-4147-A177-3AD203B41FA5}">
                      <a16:colId xmlns:a16="http://schemas.microsoft.com/office/drawing/2014/main" val="3473868573"/>
                    </a:ext>
                  </a:extLst>
                </a:gridCol>
                <a:gridCol w="1445491">
                  <a:extLst>
                    <a:ext uri="{9D8B030D-6E8A-4147-A177-3AD203B41FA5}">
                      <a16:colId xmlns:a16="http://schemas.microsoft.com/office/drawing/2014/main" val="533415110"/>
                    </a:ext>
                  </a:extLst>
                </a:gridCol>
                <a:gridCol w="1053933">
                  <a:extLst>
                    <a:ext uri="{9D8B030D-6E8A-4147-A177-3AD203B41FA5}">
                      <a16:colId xmlns:a16="http://schemas.microsoft.com/office/drawing/2014/main" val="995640119"/>
                    </a:ext>
                  </a:extLst>
                </a:gridCol>
                <a:gridCol w="1249712">
                  <a:extLst>
                    <a:ext uri="{9D8B030D-6E8A-4147-A177-3AD203B41FA5}">
                      <a16:colId xmlns:a16="http://schemas.microsoft.com/office/drawing/2014/main" val="3330961139"/>
                    </a:ext>
                  </a:extLst>
                </a:gridCol>
                <a:gridCol w="1249712">
                  <a:extLst>
                    <a:ext uri="{9D8B030D-6E8A-4147-A177-3AD203B41FA5}">
                      <a16:colId xmlns:a16="http://schemas.microsoft.com/office/drawing/2014/main" val="516585606"/>
                    </a:ext>
                  </a:extLst>
                </a:gridCol>
              </a:tblGrid>
              <a:tr h="787197">
                <a:tc>
                  <a:txBody>
                    <a:bodyPr/>
                    <a:lstStyle/>
                    <a:p>
                      <a:pPr algn="l" fontAlgn="b"/>
                      <a:r>
                        <a:rPr lang="en-GB" sz="1200" b="1" u="none" strike="noStrike" dirty="0">
                          <a:solidFill>
                            <a:srgbClr val="000000"/>
                          </a:solidFill>
                          <a:effectLst/>
                        </a:rPr>
                        <a:t>Ethnic Group</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England</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East of England</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Peterborough</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81588061"/>
                  </a:ext>
                </a:extLst>
              </a:tr>
              <a:tr h="581460">
                <a:tc>
                  <a:txBody>
                    <a:bodyPr/>
                    <a:lstStyle/>
                    <a:p>
                      <a:pPr algn="l" fontAlgn="b"/>
                      <a:r>
                        <a:rPr lang="en-GB" sz="1200" b="0" u="none" strike="noStrike" dirty="0">
                          <a:solidFill>
                            <a:srgbClr val="000000"/>
                          </a:solidFill>
                          <a:effectLst/>
                        </a:rPr>
                        <a:t>Asian, Asian British or Asian Welsh</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9.6%</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6.4%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14.3%</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58668644"/>
                  </a:ext>
                </a:extLst>
              </a:tr>
              <a:tr h="787197">
                <a:tc>
                  <a:txBody>
                    <a:bodyPr/>
                    <a:lstStyle/>
                    <a:p>
                      <a:pPr algn="l" fontAlgn="b"/>
                      <a:r>
                        <a:rPr lang="en-GB" sz="1200" b="0" u="none" strike="noStrike" dirty="0">
                          <a:solidFill>
                            <a:srgbClr val="000000"/>
                          </a:solidFill>
                          <a:effectLst/>
                        </a:rPr>
                        <a:t>Black, Black British, Black Welsh, Caribbean or African</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4.2%</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2.9%</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4.1%</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097094919"/>
                  </a:ext>
                </a:extLst>
              </a:tr>
              <a:tr h="526351">
                <a:tc>
                  <a:txBody>
                    <a:bodyPr/>
                    <a:lstStyle/>
                    <a:p>
                      <a:pPr algn="l" fontAlgn="b"/>
                      <a:r>
                        <a:rPr lang="en-GB" sz="1200" b="0" u="none" strike="noStrike" dirty="0">
                          <a:solidFill>
                            <a:srgbClr val="000000"/>
                          </a:solidFill>
                          <a:effectLst/>
                        </a:rPr>
                        <a:t>Mixed or Multiple ethnic groups</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3.0%</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2.8%</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3.5%</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19634448"/>
                  </a:ext>
                </a:extLst>
              </a:tr>
              <a:tr h="438071">
                <a:tc>
                  <a:txBody>
                    <a:bodyPr/>
                    <a:lstStyle/>
                    <a:p>
                      <a:pPr algn="l" fontAlgn="b"/>
                      <a:r>
                        <a:rPr lang="en-GB" sz="1200" b="0" u="none" strike="noStrike" dirty="0">
                          <a:solidFill>
                            <a:srgbClr val="000000"/>
                          </a:solidFill>
                          <a:effectLst/>
                        </a:rPr>
                        <a:t>Other ethnic group</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2.2%</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2.7%</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41217438"/>
                  </a:ext>
                </a:extLst>
              </a:tr>
              <a:tr h="438071">
                <a:tc>
                  <a:txBody>
                    <a:bodyPr/>
                    <a:lstStyle/>
                    <a:p>
                      <a:pPr algn="l" fontAlgn="b"/>
                      <a:r>
                        <a:rPr lang="en-GB" sz="1200" b="0" i="0" u="none" strike="noStrike" dirty="0">
                          <a:solidFill>
                            <a:srgbClr val="000000"/>
                          </a:solidFill>
                          <a:effectLst/>
                        </a:rPr>
                        <a:t>White</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81.0%</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86.5%</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75.4%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74.5%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94.5%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95.9%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92.4%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89.0%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62130921"/>
                  </a:ext>
                </a:extLst>
              </a:tr>
              <a:tr h="438071">
                <a:tc>
                  <a:txBody>
                    <a:bodyPr/>
                    <a:lstStyle/>
                    <a:p>
                      <a:pPr algn="r" fontAlgn="b"/>
                      <a:r>
                        <a:rPr lang="en-GB" sz="1200" b="0" i="1" u="none" strike="noStrike" dirty="0">
                          <a:solidFill>
                            <a:srgbClr val="000000"/>
                          </a:solidFill>
                          <a:effectLst/>
                        </a:rPr>
                        <a:t>White of which </a:t>
                      </a:r>
                    </a:p>
                    <a:p>
                      <a:pPr algn="r" fontAlgn="b"/>
                      <a:r>
                        <a:rPr lang="en-GB" sz="1200" b="0" i="1" u="none" strike="noStrike" dirty="0">
                          <a:solidFill>
                            <a:srgbClr val="000000"/>
                          </a:solidFill>
                          <a:effectLst/>
                        </a:rPr>
                        <a:t>White: UK</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73.5%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78.5%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59.5%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53.0%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86.5%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85.9%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85.2%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79.6%</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45711284"/>
                  </a:ext>
                </a:extLst>
              </a:tr>
              <a:tr h="438071">
                <a:tc>
                  <a:txBody>
                    <a:bodyPr/>
                    <a:lstStyle/>
                    <a:p>
                      <a:pPr algn="r" fontAlgn="b"/>
                      <a:r>
                        <a:rPr lang="en-GB" sz="1200" b="0" i="1" u="none" strike="noStrike" dirty="0">
                          <a:solidFill>
                            <a:srgbClr val="000000"/>
                          </a:solidFill>
                          <a:effectLst/>
                        </a:rPr>
                        <a:t>White of which </a:t>
                      </a:r>
                    </a:p>
                    <a:p>
                      <a:pPr algn="r" fontAlgn="b"/>
                      <a:r>
                        <a:rPr lang="en-GB" sz="1200" b="0" i="1" u="none" strike="noStrike" dirty="0">
                          <a:solidFill>
                            <a:srgbClr val="000000"/>
                          </a:solidFill>
                          <a:effectLst/>
                        </a:rPr>
                        <a:t>White: Other ethnic group</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8.0%</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15.9%</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21.5%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10.0%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7.2%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9.4%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485552406"/>
                  </a:ext>
                </a:extLst>
              </a:tr>
            </a:tbl>
          </a:graphicData>
        </a:graphic>
      </p:graphicFrame>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Percent of population by ethnic group, Census 2021</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79552F2B-AF86-4F5B-ABD1-016D443518CF}"/>
              </a:ext>
            </a:extLst>
          </p:cNvPr>
          <p:cNvSpPr txBox="1"/>
          <p:nvPr/>
        </p:nvSpPr>
        <p:spPr>
          <a:xfrm>
            <a:off x="60960" y="5141482"/>
            <a:ext cx="1207008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and Cambridge, the proportion of the population who identify as "Asian, Asian British, or Asian Welsh" is substantially higher than the national and East of England averages; for all other ethnic groups except "White," Peterborough and Cambridge are similar to the national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"White"  ethnic group in East Cambridgeshire, Fenland, and Huntingdonshire is substantially higher than the national average, whereas the proportions of "Asian, Asian British, or Asian Welsh" and "Black, Black British, Black Welsh, Caribbean, or African" ethnic groups are notable lower than the national averages in these areas.</a:t>
            </a:r>
          </a:p>
        </p:txBody>
      </p:sp>
    </p:spTree>
    <p:extLst>
      <p:ext uri="{BB962C8B-B14F-4D97-AF65-F5344CB8AC3E}">
        <p14:creationId xmlns:p14="http://schemas.microsoft.com/office/powerpoint/2010/main" val="278844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Gypsy, Roma and Traveller population, Census 2021</a:t>
            </a:r>
          </a:p>
        </p:txBody>
      </p:sp>
      <p:graphicFrame>
        <p:nvGraphicFramePr>
          <p:cNvPr id="3" name="Table 2">
            <a:extLst>
              <a:ext uri="{FF2B5EF4-FFF2-40B4-BE49-F238E27FC236}">
                <a16:creationId xmlns:a16="http://schemas.microsoft.com/office/drawing/2014/main" id="{85A47298-3CE8-70F6-299C-CCF4341073A3}"/>
              </a:ext>
            </a:extLst>
          </p:cNvPr>
          <p:cNvGraphicFramePr>
            <a:graphicFrameLocks noGrp="1"/>
          </p:cNvGraphicFramePr>
          <p:nvPr/>
        </p:nvGraphicFramePr>
        <p:xfrm>
          <a:off x="296068" y="865186"/>
          <a:ext cx="4675981" cy="2841625"/>
        </p:xfrm>
        <a:graphic>
          <a:graphicData uri="http://schemas.openxmlformats.org/drawingml/2006/table">
            <a:tbl>
              <a:tblPr/>
              <a:tblGrid>
                <a:gridCol w="1502168">
                  <a:extLst>
                    <a:ext uri="{9D8B030D-6E8A-4147-A177-3AD203B41FA5}">
                      <a16:colId xmlns:a16="http://schemas.microsoft.com/office/drawing/2014/main" val="566089279"/>
                    </a:ext>
                  </a:extLst>
                </a:gridCol>
                <a:gridCol w="934683">
                  <a:extLst>
                    <a:ext uri="{9D8B030D-6E8A-4147-A177-3AD203B41FA5}">
                      <a16:colId xmlns:a16="http://schemas.microsoft.com/office/drawing/2014/main" val="3779845574"/>
                    </a:ext>
                  </a:extLst>
                </a:gridCol>
                <a:gridCol w="1119565">
                  <a:extLst>
                    <a:ext uri="{9D8B030D-6E8A-4147-A177-3AD203B41FA5}">
                      <a16:colId xmlns:a16="http://schemas.microsoft.com/office/drawing/2014/main" val="1393491801"/>
                    </a:ext>
                  </a:extLst>
                </a:gridCol>
                <a:gridCol w="1119565">
                  <a:extLst>
                    <a:ext uri="{9D8B030D-6E8A-4147-A177-3AD203B41FA5}">
                      <a16:colId xmlns:a16="http://schemas.microsoft.com/office/drawing/2014/main" val="400747265"/>
                    </a:ext>
                  </a:extLst>
                </a:gridCol>
              </a:tblGrid>
              <a:tr h="710407">
                <a:tc>
                  <a:txBody>
                    <a:bodyPr/>
                    <a:lstStyle/>
                    <a:p>
                      <a:pPr algn="ctr" fontAlgn="ctr"/>
                      <a:r>
                        <a:rPr lang="en-GB" sz="1000" b="1" i="0" u="none" strike="noStrike" dirty="0">
                          <a:solidFill>
                            <a:srgbClr val="000000"/>
                          </a:solidFill>
                          <a:effectLst/>
                          <a:latin typeface="arial" panose="020B0604020202020204" pitchFamily="34" charset="0"/>
                        </a:rPr>
                        <a:t>Area Name</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rPr>
                        <a:t>All usual resident </a:t>
                      </a:r>
                    </a:p>
                    <a:p>
                      <a:pPr algn="ctr" fontAlgn="ctr"/>
                      <a:r>
                        <a:rPr lang="en-GB" sz="1000" b="1" i="0" u="none" strike="noStrike" dirty="0">
                          <a:solidFill>
                            <a:srgbClr val="000000"/>
                          </a:solidFill>
                          <a:effectLst/>
                          <a:latin typeface="arial" panose="020B0604020202020204" pitchFamily="34" charset="0"/>
                        </a:rPr>
                        <a:t>population</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fr-FR" sz="1100" b="1" i="0" u="none" strike="noStrike" dirty="0" err="1">
                          <a:solidFill>
                            <a:srgbClr val="000000"/>
                          </a:solidFill>
                          <a:effectLst/>
                          <a:latin typeface="Calibri" panose="020F0502020204030204" pitchFamily="34" charset="0"/>
                        </a:rPr>
                        <a:t>Gypsy</a:t>
                      </a:r>
                      <a:r>
                        <a:rPr lang="fr-FR" sz="1100" b="1" i="0" u="none" strike="noStrike" dirty="0">
                          <a:solidFill>
                            <a:srgbClr val="000000"/>
                          </a:solidFill>
                          <a:effectLst/>
                          <a:latin typeface="Calibri" panose="020F0502020204030204" pitchFamily="34" charset="0"/>
                        </a:rPr>
                        <a:t>, Roma or Traveller (GRT) population</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fr-FR" sz="1100" b="1" i="0" u="none" strike="noStrike" dirty="0">
                          <a:solidFill>
                            <a:srgbClr val="000000"/>
                          </a:solidFill>
                          <a:effectLst/>
                          <a:latin typeface="Calibri" panose="020F0502020204030204" pitchFamily="34" charset="0"/>
                        </a:rPr>
                        <a:t>Proportion of </a:t>
                      </a:r>
                      <a:r>
                        <a:rPr lang="fr-FR" sz="1100" b="1" i="0" u="none" strike="noStrike">
                          <a:solidFill>
                            <a:srgbClr val="000000"/>
                          </a:solidFill>
                          <a:effectLst/>
                          <a:latin typeface="Calibri" panose="020F0502020204030204" pitchFamily="34" charset="0"/>
                        </a:rPr>
                        <a:t>GRT population (%)</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44756835"/>
                  </a:ext>
                </a:extLst>
              </a:tr>
              <a:tr h="236802">
                <a:tc>
                  <a:txBody>
                    <a:bodyPr/>
                    <a:lstStyle/>
                    <a:p>
                      <a:pPr algn="l" fontAlgn="b"/>
                      <a:r>
                        <a:rPr lang="en-GB" sz="1000" b="0" i="0" u="none" strike="noStrike" dirty="0">
                          <a:solidFill>
                            <a:srgbClr val="000000"/>
                          </a:solidFill>
                          <a:effectLst/>
                          <a:latin typeface="arial" panose="020B0604020202020204" pitchFamily="34" charset="0"/>
                        </a:rPr>
                        <a:t>Cambridge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145,674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998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000000"/>
                          </a:solidFill>
                          <a:effectLst/>
                          <a:latin typeface="Calibri" panose="020F0502020204030204" pitchFamily="34" charset="0"/>
                        </a:rPr>
                        <a:t>0.7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89753872"/>
                  </a:ext>
                </a:extLst>
              </a:tr>
              <a:tr h="236802">
                <a:tc>
                  <a:txBody>
                    <a:bodyPr/>
                    <a:lstStyle/>
                    <a:p>
                      <a:pPr algn="l" fontAlgn="b"/>
                      <a:r>
                        <a:rPr lang="en-GB" sz="1000" b="0" i="0" u="none" strike="noStrike" dirty="0">
                          <a:solidFill>
                            <a:srgbClr val="000000"/>
                          </a:solidFill>
                          <a:effectLst/>
                          <a:latin typeface="arial" panose="020B0604020202020204" pitchFamily="34" charset="0"/>
                        </a:rPr>
                        <a:t>East 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87,762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383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96602748"/>
                  </a:ext>
                </a:extLst>
              </a:tr>
              <a:tr h="236802">
                <a:tc>
                  <a:txBody>
                    <a:bodyPr/>
                    <a:lstStyle/>
                    <a:p>
                      <a:pPr algn="l" fontAlgn="b"/>
                      <a:r>
                        <a:rPr lang="en-GB" sz="1000" b="0" i="0" u="none" strike="noStrike">
                          <a:solidFill>
                            <a:srgbClr val="000000"/>
                          </a:solidFill>
                          <a:effectLst/>
                          <a:latin typeface="arial" panose="020B0604020202020204" pitchFamily="34" charset="0"/>
                        </a:rPr>
                        <a:t>Fenland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102,462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775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207723496"/>
                  </a:ext>
                </a:extLst>
              </a:tr>
              <a:tr h="236802">
                <a:tc>
                  <a:txBody>
                    <a:bodyPr/>
                    <a:lstStyle/>
                    <a:p>
                      <a:pPr algn="l" fontAlgn="b"/>
                      <a:r>
                        <a:rPr lang="en-GB" sz="1000" b="0" i="0" u="none" strike="noStrike">
                          <a:solidFill>
                            <a:srgbClr val="000000"/>
                          </a:solidFill>
                          <a:effectLst/>
                          <a:latin typeface="arial" panose="020B0604020202020204" pitchFamily="34" charset="0"/>
                        </a:rPr>
                        <a:t>Huntingdonshire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180,832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401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79014952"/>
                  </a:ext>
                </a:extLst>
              </a:tr>
              <a:tr h="236802">
                <a:tc>
                  <a:txBody>
                    <a:bodyPr/>
                    <a:lstStyle/>
                    <a:p>
                      <a:pPr algn="l" fontAlgn="b"/>
                      <a:r>
                        <a:rPr lang="en-GB" sz="1000" b="0" i="0" u="none" strike="noStrike">
                          <a:solidFill>
                            <a:srgbClr val="000000"/>
                          </a:solidFill>
                          <a:effectLst/>
                          <a:latin typeface="arial" panose="020B0604020202020204" pitchFamily="34" charset="0"/>
                        </a:rPr>
                        <a:t>South 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162,118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656</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6998853"/>
                  </a:ext>
                </a:extLst>
              </a:tr>
              <a:tr h="236802">
                <a:tc>
                  <a:txBody>
                    <a:bodyPr/>
                    <a:lstStyle/>
                    <a:p>
                      <a:pPr algn="l" fontAlgn="b"/>
                      <a:r>
                        <a:rPr lang="en-GB" sz="1000" b="0" i="0" u="none" strike="noStrike" dirty="0">
                          <a:solidFill>
                            <a:srgbClr val="000000"/>
                          </a:solidFill>
                          <a:effectLst/>
                          <a:latin typeface="arial" panose="020B0604020202020204" pitchFamily="34" charset="0"/>
                        </a:rPr>
                        <a:t>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678,849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3,214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765572223"/>
                  </a:ext>
                </a:extLst>
              </a:tr>
              <a:tr h="236802">
                <a:tc>
                  <a:txBody>
                    <a:bodyPr/>
                    <a:lstStyle/>
                    <a:p>
                      <a:pPr algn="l" fontAlgn="b"/>
                      <a:r>
                        <a:rPr lang="en-GB" sz="1000" b="0" i="0" u="none" strike="noStrike">
                          <a:solidFill>
                            <a:srgbClr val="000000"/>
                          </a:solidFill>
                          <a:effectLst/>
                          <a:latin typeface="arial" panose="020B0604020202020204" pitchFamily="34" charset="0"/>
                        </a:rPr>
                        <a:t>Peterborough</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215,671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1,565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45168615"/>
                  </a:ext>
                </a:extLst>
              </a:tr>
              <a:tr h="236802">
                <a:tc>
                  <a:txBody>
                    <a:bodyPr/>
                    <a:lstStyle/>
                    <a:p>
                      <a:pPr algn="l" fontAlgn="b"/>
                      <a:r>
                        <a:rPr lang="en-GB" sz="1000" b="0" i="0" u="none" strike="noStrike">
                          <a:solidFill>
                            <a:srgbClr val="000000"/>
                          </a:solidFill>
                          <a:effectLst/>
                          <a:latin typeface="Arial" panose="020B0604020202020204" pitchFamily="34" charset="0"/>
                        </a:rPr>
                        <a:t>East of England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6,335,074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18,905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6050750"/>
                  </a:ext>
                </a:extLst>
              </a:tr>
              <a:tr h="236802">
                <a:tc>
                  <a:txBody>
                    <a:bodyPr/>
                    <a:lstStyle/>
                    <a:p>
                      <a:pPr algn="l" fontAlgn="b"/>
                      <a:r>
                        <a:rPr lang="en-GB" sz="1000" b="0" i="0" u="none" strike="noStrike">
                          <a:solidFill>
                            <a:srgbClr val="000000"/>
                          </a:solidFill>
                          <a:effectLst/>
                          <a:latin typeface="arial" panose="020B0604020202020204" pitchFamily="34" charset="0"/>
                        </a:rPr>
                        <a:t>England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56,490,048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167,015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000000"/>
                          </a:solidFill>
                          <a:effectLst/>
                          <a:latin typeface="Calibri" panose="020F0502020204030204" pitchFamily="34" charset="0"/>
                        </a:rPr>
                        <a:t>0.3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03640930"/>
                  </a:ext>
                </a:extLst>
              </a:tr>
            </a:tbl>
          </a:graphicData>
        </a:graphic>
      </p:graphicFrame>
      <p:sp>
        <p:nvSpPr>
          <p:cNvPr id="2" name="TextBox 1">
            <a:extLst>
              <a:ext uri="{FF2B5EF4-FFF2-40B4-BE49-F238E27FC236}">
                <a16:creationId xmlns:a16="http://schemas.microsoft.com/office/drawing/2014/main" id="{E9C609E1-A71E-9C9B-5FE5-0B014D6556EE}"/>
              </a:ext>
            </a:extLst>
          </p:cNvPr>
          <p:cNvSpPr txBox="1"/>
          <p:nvPr/>
        </p:nvSpPr>
        <p:spPr>
          <a:xfrm>
            <a:off x="219867" y="4218912"/>
            <a:ext cx="482838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Gypsy, Roma and Traveller population in all Cambridgeshire districts and Peterborough is higher than the regional and national averages, except Huntingdonshire which is lower.</a:t>
            </a:r>
          </a:p>
        </p:txBody>
      </p:sp>
    </p:spTree>
    <p:extLst>
      <p:ext uri="{BB962C8B-B14F-4D97-AF65-F5344CB8AC3E}">
        <p14:creationId xmlns:p14="http://schemas.microsoft.com/office/powerpoint/2010/main" val="225635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Percent of population by country of birth, Census 2011 and 2021</a:t>
            </a:r>
          </a:p>
        </p:txBody>
      </p:sp>
      <p:sp>
        <p:nvSpPr>
          <p:cNvPr id="5" name="TextBox 4">
            <a:extLst>
              <a:ext uri="{FF2B5EF4-FFF2-40B4-BE49-F238E27FC236}">
                <a16:creationId xmlns:a16="http://schemas.microsoft.com/office/drawing/2014/main" id="{93C4AB45-C166-457F-A9EF-7C21C4359965}"/>
              </a:ext>
            </a:extLst>
          </p:cNvPr>
          <p:cNvSpPr txBox="1"/>
          <p:nvPr/>
        </p:nvSpPr>
        <p:spPr>
          <a:xfrm>
            <a:off x="488022" y="4350824"/>
            <a:ext cx="9132227"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International migration has continued to shape the populations of Cambridgeshire and Peterborough.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Cambridge and Peterborough residents born outside the UK has increased from 7.6% to 8.6%.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 the population born outside the UK represents 38.0% of the total population, compared to 29.4% at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the population born outside the UK represents 28.2% of the total population, compared to 20.6% at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other Cambridgeshire districts, the numbers of usual residents born outside the UK have increased by 2.0% to 5.1%.</a:t>
            </a:r>
          </a:p>
        </p:txBody>
      </p:sp>
      <p:graphicFrame>
        <p:nvGraphicFramePr>
          <p:cNvPr id="6" name="Chart 5">
            <a:extLst>
              <a:ext uri="{FF2B5EF4-FFF2-40B4-BE49-F238E27FC236}">
                <a16:creationId xmlns:a16="http://schemas.microsoft.com/office/drawing/2014/main" id="{1E1DBC00-F821-4CE0-885F-BDC719A13177}"/>
              </a:ext>
            </a:extLst>
          </p:cNvPr>
          <p:cNvGraphicFramePr>
            <a:graphicFrameLocks/>
          </p:cNvGraphicFramePr>
          <p:nvPr/>
        </p:nvGraphicFramePr>
        <p:xfrm>
          <a:off x="271459" y="533398"/>
          <a:ext cx="5638800" cy="3333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229F5C3-8682-405D-A089-777E44574169}"/>
              </a:ext>
            </a:extLst>
          </p:cNvPr>
          <p:cNvGraphicFramePr>
            <a:graphicFrameLocks/>
          </p:cNvGraphicFramePr>
          <p:nvPr/>
        </p:nvGraphicFramePr>
        <p:xfrm>
          <a:off x="6286502" y="564354"/>
          <a:ext cx="5634039" cy="3271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678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ages 16 years and over by sexual orientation, Census 2021</a:t>
            </a:r>
          </a:p>
        </p:txBody>
      </p:sp>
      <p:pic>
        <p:nvPicPr>
          <p:cNvPr id="4" name="Picture 3" descr="A set of bar charts to show percentage of Cambridgeshire and Peterborough district populations identifying within each sexual orientation grouping.">
            <a:extLst>
              <a:ext uri="{FF2B5EF4-FFF2-40B4-BE49-F238E27FC236}">
                <a16:creationId xmlns:a16="http://schemas.microsoft.com/office/drawing/2014/main" id="{519EC72E-0F84-43E8-ABAF-5DC9A92C7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792"/>
            <a:ext cx="12192000" cy="4384646"/>
          </a:xfrm>
          <a:prstGeom prst="rect">
            <a:avLst/>
          </a:prstGeom>
        </p:spPr>
      </p:pic>
      <p:sp>
        <p:nvSpPr>
          <p:cNvPr id="6" name="TextBox 5">
            <a:extLst>
              <a:ext uri="{FF2B5EF4-FFF2-40B4-BE49-F238E27FC236}">
                <a16:creationId xmlns:a16="http://schemas.microsoft.com/office/drawing/2014/main" id="{CDBA6865-FB97-4DDF-97C0-2E81F8865F77}"/>
              </a:ext>
            </a:extLst>
          </p:cNvPr>
          <p:cNvSpPr txBox="1"/>
          <p:nvPr/>
        </p:nvSpPr>
        <p:spPr>
          <a:xfrm>
            <a:off x="0" y="5057051"/>
            <a:ext cx="12192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most districts the proportions of the population aged 16 years and over responding that they are asexual, bisexual, gay or lesbian,  pansexual, queer, or other sexual orientation apart from straight or heterosexual, were generally very similar to national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 a greater proportion of the population aged 16 years and over responded that they are bisexual, 3.8% compared to the England average of 1.3%, and gay or lesbian, 2.7% compared to the England average of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the population aged 16 years and over responding that they are straight or heterosexual in most Cambridgeshire districts and Peterborough, was just slightly below the  England (89.4%) average. In Cambridge the proportion  was much lower at 80.6% compared to a range of 90.0% (Fenland, South Cambridgeshire) to 91.1% (Huntingdonshire) in the other districts of Cambridgeshire.</a:t>
            </a:r>
          </a:p>
        </p:txBody>
      </p:sp>
    </p:spTree>
    <p:extLst>
      <p:ext uri="{BB962C8B-B14F-4D97-AF65-F5344CB8AC3E}">
        <p14:creationId xmlns:p14="http://schemas.microsoft.com/office/powerpoint/2010/main" val="676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ages 16 years and over by gender identity,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152301"/>
            <a:ext cx="12192000"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 89.7% identified their gender as the same as their sex registered at birth compared to a range of 93.1%, Fenland, to 94.9%, Huntingdonshire, in the other districts of Cambridgeshire and compared to the England (93.5%)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Fenland, 0.4% identified their gender as different to their sex registered at birth without giving their specific identity compared to the Cambridgeshire average, 0.1%, and the East of England and England averages of 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a slightly lower proportion, 92.0%, identified their gender as the same as their sex registered at birth, compared to the England average. A slightly higher proportion, 0.6%, identified their gender as different from their sex registered at birth without giving their specific identity compared to the England average.</a:t>
            </a:r>
          </a:p>
        </p:txBody>
      </p:sp>
      <p:pic>
        <p:nvPicPr>
          <p:cNvPr id="5" name="Picture 4" descr="A set of bar charts to show percentage of Cambridgeshire and Peterborough district populations identifying with each gender identity grouping">
            <a:extLst>
              <a:ext uri="{FF2B5EF4-FFF2-40B4-BE49-F238E27FC236}">
                <a16:creationId xmlns:a16="http://schemas.microsoft.com/office/drawing/2014/main" id="{3F87E7C0-3388-4580-A58F-81F5E9BF3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368"/>
            <a:ext cx="12192000" cy="4529185"/>
          </a:xfrm>
          <a:prstGeom prst="rect">
            <a:avLst/>
          </a:prstGeom>
        </p:spPr>
      </p:pic>
    </p:spTree>
    <p:extLst>
      <p:ext uri="{BB962C8B-B14F-4D97-AF65-F5344CB8AC3E}">
        <p14:creationId xmlns:p14="http://schemas.microsoft.com/office/powerpoint/2010/main" val="265513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4517" y="859661"/>
            <a:ext cx="9524245" cy="4401205"/>
          </a:xfrm>
          <a:prstGeom prst="rect">
            <a:avLst/>
          </a:prstGeom>
          <a:solidFill>
            <a:schemeClr val="bg1"/>
          </a:solidFill>
          <a:ln>
            <a:noFill/>
          </a:ln>
        </p:spPr>
        <p:txBody>
          <a:bodyPr wrap="square" lIns="91440" tIns="45720" rIns="91440" bIns="45720" rtlCol="0" anchor="t">
            <a:spAutoFit/>
          </a:bodyPr>
          <a:lstStyle/>
          <a:p>
            <a:pPr algn="ctr"/>
            <a:r>
              <a:rPr lang="en-GB" sz="4000" dirty="0">
                <a:solidFill>
                  <a:schemeClr val="accent1">
                    <a:lumMod val="75000"/>
                  </a:schemeClr>
                </a:solidFill>
                <a:latin typeface="Arial" panose="020B0604020202020204" pitchFamily="34" charset="0"/>
                <a:cs typeface="Arial" panose="020B0604020202020204" pitchFamily="34" charset="0"/>
              </a:rPr>
              <a:t>Cambridgeshire and Peterborough</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All Age Mental Health and Learning Disabilities Needs Assessment</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Chapter 2: Population factors</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Highest level of qualification,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522915"/>
            <a:ext cx="12192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and Peterborough 17% of normal residents aged 16 and over had no formal qualifications. This was a lower proportion than both the East of England (18%) and England (18%) as a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Looking at individual local authorities these proportions were higher than England in Fenland (26%) and Peterborough (22%).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all other Cambridgeshire and Peterborough local authorities that proportions were lower than England as a whole and were lowest in Cambridge City (10%) and South Cambridgeshire (12%) </a:t>
            </a:r>
          </a:p>
        </p:txBody>
      </p:sp>
      <p:pic>
        <p:nvPicPr>
          <p:cNvPr id="7" name="Picture 6" descr="Chart to show Census 2021 residents aged 16+ by highest level of qualification across Cambridgeshire and Peterborough local authorities  including regional and national comparison">
            <a:extLst>
              <a:ext uri="{FF2B5EF4-FFF2-40B4-BE49-F238E27FC236}">
                <a16:creationId xmlns:a16="http://schemas.microsoft.com/office/drawing/2014/main" id="{BDD56D1E-F233-419B-80E0-90C1A570BE7F}"/>
              </a:ext>
            </a:extLst>
          </p:cNvPr>
          <p:cNvPicPr>
            <a:picLocks noChangeAspect="1"/>
          </p:cNvPicPr>
          <p:nvPr/>
        </p:nvPicPr>
        <p:blipFill>
          <a:blip r:embed="rId3"/>
          <a:stretch>
            <a:fillRect/>
          </a:stretch>
        </p:blipFill>
        <p:spPr>
          <a:xfrm>
            <a:off x="215281" y="394255"/>
            <a:ext cx="11761438" cy="4965551"/>
          </a:xfrm>
          <a:prstGeom prst="rect">
            <a:avLst/>
          </a:prstGeom>
        </p:spPr>
      </p:pic>
    </p:spTree>
    <p:extLst>
      <p:ext uri="{BB962C8B-B14F-4D97-AF65-F5344CB8AC3E}">
        <p14:creationId xmlns:p14="http://schemas.microsoft.com/office/powerpoint/2010/main" val="62786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Economic activity status, Census 2011 and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292500" y="5805382"/>
            <a:ext cx="11606999"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all local authorities in Cambridgeshire and Peterborough have seen increases in economic inactivity compared to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8" name="Picture 7" descr="Chart to show Census 2011 and Census 2021 residents by economic active/inactive status across the six local authorities, Cambridgeshire and Peterborough overall, East of England and England">
            <a:extLst>
              <a:ext uri="{FF2B5EF4-FFF2-40B4-BE49-F238E27FC236}">
                <a16:creationId xmlns:a16="http://schemas.microsoft.com/office/drawing/2014/main" id="{F3B8C6A3-D613-40C8-A156-A442985E0875}"/>
              </a:ext>
            </a:extLst>
          </p:cNvPr>
          <p:cNvPicPr>
            <a:picLocks noChangeAspect="1"/>
          </p:cNvPicPr>
          <p:nvPr/>
        </p:nvPicPr>
        <p:blipFill>
          <a:blip r:embed="rId3"/>
          <a:stretch>
            <a:fillRect/>
          </a:stretch>
        </p:blipFill>
        <p:spPr>
          <a:xfrm>
            <a:off x="327827" y="345446"/>
            <a:ext cx="11536346" cy="5241109"/>
          </a:xfrm>
          <a:prstGeom prst="rect">
            <a:avLst/>
          </a:prstGeom>
        </p:spPr>
      </p:pic>
    </p:spTree>
    <p:extLst>
      <p:ext uri="{BB962C8B-B14F-4D97-AF65-F5344CB8AC3E}">
        <p14:creationId xmlns:p14="http://schemas.microsoft.com/office/powerpoint/2010/main" val="1581177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Economic inactivity by reason, Census 2011 and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681557"/>
            <a:ext cx="12192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Being retired is the reason given by the majority of economically inactive residents across Cambridgeshire and Peterborough (54.5%) with the exception of Cambridge where most economically inactive residents are students (50.8%).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census, a decline is seen in the proportion of people who are economically inactive due to long-term sickness or disability in all areas across Cambridgeshire and Peterborough.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7" name="Picture 6" descr="Chart to show Census 2011 and Census 2021 residents by economically inactive reason across the six local authorities, Cambridgeshire and Peterborough overall, East of England and England">
            <a:extLst>
              <a:ext uri="{FF2B5EF4-FFF2-40B4-BE49-F238E27FC236}">
                <a16:creationId xmlns:a16="http://schemas.microsoft.com/office/drawing/2014/main" id="{13C59A0C-6F1A-4170-A7DF-E9B009E2B08F}"/>
              </a:ext>
            </a:extLst>
          </p:cNvPr>
          <p:cNvPicPr>
            <a:picLocks noChangeAspect="1"/>
          </p:cNvPicPr>
          <p:nvPr/>
        </p:nvPicPr>
        <p:blipFill>
          <a:blip r:embed="rId3"/>
          <a:stretch>
            <a:fillRect/>
          </a:stretch>
        </p:blipFill>
        <p:spPr>
          <a:xfrm>
            <a:off x="316190" y="345446"/>
            <a:ext cx="11559619" cy="5208438"/>
          </a:xfrm>
          <a:prstGeom prst="rect">
            <a:avLst/>
          </a:prstGeom>
        </p:spPr>
      </p:pic>
    </p:spTree>
    <p:extLst>
      <p:ext uri="{BB962C8B-B14F-4D97-AF65-F5344CB8AC3E}">
        <p14:creationId xmlns:p14="http://schemas.microsoft.com/office/powerpoint/2010/main" val="726829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Socio-economic classification,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681557"/>
            <a:ext cx="12192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and Peterborough, the top three socio-economic classifications are Lower managerial, administrative and professional occupations (20.0%), Higher managerial, administrative and professional occupations (16.2%) and Routine occupations (12.5%).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Routine occupations was the top socio-economic classification in Fenland (19.1%) and Peterborough (18.5%), whereas in other Cambridgeshire districts it’s either lower or higher managerial, administrative and professional occupations.</a:t>
            </a:r>
          </a:p>
        </p:txBody>
      </p:sp>
      <p:pic>
        <p:nvPicPr>
          <p:cNvPr id="5" name="Picture 4" descr="Chart to show Census 2021 residents by National Statistics Socio-economic classification across the six local authorities, Cambridgeshire and Peterborough overall and England">
            <a:extLst>
              <a:ext uri="{FF2B5EF4-FFF2-40B4-BE49-F238E27FC236}">
                <a16:creationId xmlns:a16="http://schemas.microsoft.com/office/drawing/2014/main" id="{18E2F4AC-0D67-FD1E-470B-5C1FE1CC8681}"/>
              </a:ext>
            </a:extLst>
          </p:cNvPr>
          <p:cNvPicPr>
            <a:picLocks noChangeAspect="1"/>
          </p:cNvPicPr>
          <p:nvPr/>
        </p:nvPicPr>
        <p:blipFill>
          <a:blip r:embed="rId3"/>
          <a:stretch>
            <a:fillRect/>
          </a:stretch>
        </p:blipFill>
        <p:spPr>
          <a:xfrm>
            <a:off x="277653" y="345446"/>
            <a:ext cx="11514773" cy="5237479"/>
          </a:xfrm>
          <a:prstGeom prst="rect">
            <a:avLst/>
          </a:prstGeom>
        </p:spPr>
      </p:pic>
    </p:spTree>
    <p:extLst>
      <p:ext uri="{BB962C8B-B14F-4D97-AF65-F5344CB8AC3E}">
        <p14:creationId xmlns:p14="http://schemas.microsoft.com/office/powerpoint/2010/main" val="332419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Household composition, Census 2011 and 2021</a:t>
            </a:r>
          </a:p>
        </p:txBody>
      </p:sp>
      <p:pic>
        <p:nvPicPr>
          <p:cNvPr id="3" name="Picture 2">
            <a:extLst>
              <a:ext uri="{FF2B5EF4-FFF2-40B4-BE49-F238E27FC236}">
                <a16:creationId xmlns:a16="http://schemas.microsoft.com/office/drawing/2014/main" id="{2AE924A2-7287-469E-A549-3F3CD90739A2}"/>
              </a:ext>
            </a:extLst>
          </p:cNvPr>
          <p:cNvPicPr>
            <a:picLocks noChangeAspect="1"/>
          </p:cNvPicPr>
          <p:nvPr/>
        </p:nvPicPr>
        <p:blipFill>
          <a:blip r:embed="rId3"/>
          <a:stretch>
            <a:fillRect/>
          </a:stretch>
        </p:blipFill>
        <p:spPr>
          <a:xfrm>
            <a:off x="138112" y="509587"/>
            <a:ext cx="5072063" cy="4515958"/>
          </a:xfrm>
          <a:prstGeom prst="rect">
            <a:avLst/>
          </a:prstGeom>
        </p:spPr>
      </p:pic>
      <p:sp>
        <p:nvSpPr>
          <p:cNvPr id="10" name="TextBox 9">
            <a:extLst>
              <a:ext uri="{FF2B5EF4-FFF2-40B4-BE49-F238E27FC236}">
                <a16:creationId xmlns:a16="http://schemas.microsoft.com/office/drawing/2014/main" id="{CEE7E05D-124D-428E-B347-0F0438F8F964}"/>
              </a:ext>
            </a:extLst>
          </p:cNvPr>
          <p:cNvSpPr txBox="1"/>
          <p:nvPr/>
        </p:nvSpPr>
        <p:spPr>
          <a:xfrm>
            <a:off x="114300" y="5150017"/>
            <a:ext cx="5334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 parent in Cambridges increased by 1.2 percentage points since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decreased in 2021 compared to the 2011 Census.</a:t>
            </a:r>
          </a:p>
        </p:txBody>
      </p:sp>
      <p:pic>
        <p:nvPicPr>
          <p:cNvPr id="7" name="Picture 6">
            <a:extLst>
              <a:ext uri="{FF2B5EF4-FFF2-40B4-BE49-F238E27FC236}">
                <a16:creationId xmlns:a16="http://schemas.microsoft.com/office/drawing/2014/main" id="{584DA599-F2B8-43CE-BC9D-271CB6D2D2B5}"/>
              </a:ext>
            </a:extLst>
          </p:cNvPr>
          <p:cNvPicPr>
            <a:picLocks noChangeAspect="1"/>
          </p:cNvPicPr>
          <p:nvPr/>
        </p:nvPicPr>
        <p:blipFill rotWithShape="1">
          <a:blip r:embed="rId4"/>
          <a:srcRect b="5834"/>
          <a:stretch/>
        </p:blipFill>
        <p:spPr>
          <a:xfrm>
            <a:off x="6600825" y="509587"/>
            <a:ext cx="4800600" cy="4161765"/>
          </a:xfrm>
          <a:prstGeom prst="rect">
            <a:avLst/>
          </a:prstGeom>
        </p:spPr>
      </p:pic>
      <p:sp>
        <p:nvSpPr>
          <p:cNvPr id="12" name="TextBox 11">
            <a:extLst>
              <a:ext uri="{FF2B5EF4-FFF2-40B4-BE49-F238E27FC236}">
                <a16:creationId xmlns:a16="http://schemas.microsoft.com/office/drawing/2014/main" id="{E4784791-2903-4D32-BBBE-5567628C0D1A}"/>
              </a:ext>
            </a:extLst>
          </p:cNvPr>
          <p:cNvSpPr txBox="1"/>
          <p:nvPr/>
        </p:nvSpPr>
        <p:spPr>
          <a:xfrm>
            <a:off x="6400800" y="4920770"/>
            <a:ext cx="5580409"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the percentage of households including a couple “with dependent children” and “no children” decreased by 2.8 and 2.1 percentage points since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 parent in East Cambridgeshire increased by 1.7 percentage points from Census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increased by 0.9 to 1.1 percentage points respectively than the 2011 Census.</a:t>
            </a:r>
          </a:p>
        </p:txBody>
      </p:sp>
    </p:spTree>
    <p:extLst>
      <p:ext uri="{BB962C8B-B14F-4D97-AF65-F5344CB8AC3E}">
        <p14:creationId xmlns:p14="http://schemas.microsoft.com/office/powerpoint/2010/main" val="2190755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Household composition, Census 2011 and 2021 </a:t>
            </a:r>
          </a:p>
        </p:txBody>
      </p:sp>
      <p:pic>
        <p:nvPicPr>
          <p:cNvPr id="3" name="Picture 2">
            <a:extLst>
              <a:ext uri="{FF2B5EF4-FFF2-40B4-BE49-F238E27FC236}">
                <a16:creationId xmlns:a16="http://schemas.microsoft.com/office/drawing/2014/main" id="{B6E2B193-AB1C-4525-A29C-33D33B054854}"/>
              </a:ext>
            </a:extLst>
          </p:cNvPr>
          <p:cNvPicPr>
            <a:picLocks noChangeAspect="1"/>
          </p:cNvPicPr>
          <p:nvPr/>
        </p:nvPicPr>
        <p:blipFill>
          <a:blip r:embed="rId3"/>
          <a:stretch>
            <a:fillRect/>
          </a:stretch>
        </p:blipFill>
        <p:spPr>
          <a:xfrm>
            <a:off x="128587" y="433387"/>
            <a:ext cx="4752975" cy="4181475"/>
          </a:xfrm>
          <a:prstGeom prst="rect">
            <a:avLst/>
          </a:prstGeom>
        </p:spPr>
      </p:pic>
      <p:sp>
        <p:nvSpPr>
          <p:cNvPr id="7" name="TextBox 6">
            <a:extLst>
              <a:ext uri="{FF2B5EF4-FFF2-40B4-BE49-F238E27FC236}">
                <a16:creationId xmlns:a16="http://schemas.microsoft.com/office/drawing/2014/main" id="{A635A3E6-EE2C-4465-AEFE-B84842C81798}"/>
              </a:ext>
            </a:extLst>
          </p:cNvPr>
          <p:cNvSpPr txBox="1"/>
          <p:nvPr/>
        </p:nvSpPr>
        <p:spPr>
          <a:xfrm>
            <a:off x="114299" y="4695164"/>
            <a:ext cx="5334000"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the percentage of households including a couple “with dependent children” and “no children” decreased by 1.6 percentage points since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 Fenland increased by 0.9% percentage points from Census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the proportion of one person households of “Aged 66 years and over” was similar to the 2011 Census and “one-person household: Other” had an increase from 14.2% in 2011 to 14.6% in 2021.</a:t>
            </a:r>
          </a:p>
        </p:txBody>
      </p:sp>
      <p:pic>
        <p:nvPicPr>
          <p:cNvPr id="10" name="Picture 9">
            <a:extLst>
              <a:ext uri="{FF2B5EF4-FFF2-40B4-BE49-F238E27FC236}">
                <a16:creationId xmlns:a16="http://schemas.microsoft.com/office/drawing/2014/main" id="{68A6585B-20B0-4489-B8B9-52ED2CE4A20C}"/>
              </a:ext>
            </a:extLst>
          </p:cNvPr>
          <p:cNvPicPr>
            <a:picLocks noChangeAspect="1"/>
          </p:cNvPicPr>
          <p:nvPr/>
        </p:nvPicPr>
        <p:blipFill>
          <a:blip r:embed="rId4"/>
          <a:stretch>
            <a:fillRect/>
          </a:stretch>
        </p:blipFill>
        <p:spPr>
          <a:xfrm>
            <a:off x="6743703" y="500062"/>
            <a:ext cx="4819650" cy="4114800"/>
          </a:xfrm>
          <a:prstGeom prst="rect">
            <a:avLst/>
          </a:prstGeom>
        </p:spPr>
      </p:pic>
      <p:sp>
        <p:nvSpPr>
          <p:cNvPr id="11" name="TextBox 10">
            <a:extLst>
              <a:ext uri="{FF2B5EF4-FFF2-40B4-BE49-F238E27FC236}">
                <a16:creationId xmlns:a16="http://schemas.microsoft.com/office/drawing/2014/main" id="{76FB02BF-52E1-4CE4-907F-66053FF32CB1}"/>
              </a:ext>
            </a:extLst>
          </p:cNvPr>
          <p:cNvSpPr txBox="1"/>
          <p:nvPr/>
        </p:nvSpPr>
        <p:spPr>
          <a:xfrm>
            <a:off x="6743703" y="4780228"/>
            <a:ext cx="5334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 Huntingdonshire households, 19.9% included a couple but no children in 2021, down from 22.1% in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increased by 1.7 and 0.7 percentage points since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increased by 0.8% percentage points from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245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0AC4D-1820-4BCF-AA80-542016AA7A42}"/>
              </a:ext>
            </a:extLst>
          </p:cNvPr>
          <p:cNvPicPr>
            <a:picLocks noChangeAspect="1"/>
          </p:cNvPicPr>
          <p:nvPr/>
        </p:nvPicPr>
        <p:blipFill>
          <a:blip r:embed="rId3"/>
          <a:stretch>
            <a:fillRect/>
          </a:stretch>
        </p:blipFill>
        <p:spPr>
          <a:xfrm>
            <a:off x="266700" y="533400"/>
            <a:ext cx="4762500" cy="4152900"/>
          </a:xfrm>
          <a:prstGeom prst="rect">
            <a:avLst/>
          </a:prstGeom>
        </p:spPr>
      </p:pic>
      <p:sp>
        <p:nvSpPr>
          <p:cNvPr id="5" name="TextBox 4">
            <a:extLst>
              <a:ext uri="{FF2B5EF4-FFF2-40B4-BE49-F238E27FC236}">
                <a16:creationId xmlns:a16="http://schemas.microsoft.com/office/drawing/2014/main" id="{E4E5B7F6-1FF9-41B7-8DD7-AB6A5E470294}"/>
              </a:ext>
            </a:extLst>
          </p:cNvPr>
          <p:cNvSpPr txBox="1"/>
          <p:nvPr/>
        </p:nvSpPr>
        <p:spPr>
          <a:xfrm>
            <a:off x="114299" y="4695164"/>
            <a:ext cx="5334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increased by 0.8 and 0.9 percentage points since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couple without children in South Cambridgeshire decreased by 3.3 percentage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increased to 8.2% from 6.8% in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5E6ACA4-6960-4D59-9100-C26B2D5AF7A1}"/>
              </a:ext>
            </a:extLst>
          </p:cNvPr>
          <p:cNvPicPr>
            <a:picLocks noChangeAspect="1"/>
          </p:cNvPicPr>
          <p:nvPr/>
        </p:nvPicPr>
        <p:blipFill>
          <a:blip r:embed="rId4"/>
          <a:stretch>
            <a:fillRect/>
          </a:stretch>
        </p:blipFill>
        <p:spPr>
          <a:xfrm>
            <a:off x="6938963" y="504825"/>
            <a:ext cx="4752975" cy="4114800"/>
          </a:xfrm>
          <a:prstGeom prst="rect">
            <a:avLst/>
          </a:prstGeom>
        </p:spPr>
      </p:pic>
      <p:sp>
        <p:nvSpPr>
          <p:cNvPr id="10" name="TextBox 9">
            <a:extLst>
              <a:ext uri="{FF2B5EF4-FFF2-40B4-BE49-F238E27FC236}">
                <a16:creationId xmlns:a16="http://schemas.microsoft.com/office/drawing/2014/main" id="{7C5BD5D5-B6BA-4A35-BCD5-9E37969FFAF1}"/>
              </a:ext>
            </a:extLst>
          </p:cNvPr>
          <p:cNvSpPr txBox="1"/>
          <p:nvPr/>
        </p:nvSpPr>
        <p:spPr>
          <a:xfrm>
            <a:off x="6858000" y="4695164"/>
            <a:ext cx="5334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couple without children in Peterborough fell from 17.6% to 15.9%.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increased to 12.6% from 11.2% in 2011, an increase of 1.4 percentage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A25DE18-973B-4A82-9259-5BC100AACEB2}"/>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Household composition, Census 2011 and 2021 </a:t>
            </a:r>
          </a:p>
        </p:txBody>
      </p:sp>
    </p:spTree>
    <p:extLst>
      <p:ext uri="{BB962C8B-B14F-4D97-AF65-F5344CB8AC3E}">
        <p14:creationId xmlns:p14="http://schemas.microsoft.com/office/powerpoint/2010/main" val="360300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Proportion of households by occupancy rating for bedrooms,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266871" y="4887600"/>
            <a:ext cx="1165825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households classed as having the right number of bedrooms for its occupants is 22.8% of total households in Cambridgeshire, ranging from 18.4% in South Cambridgeshire to 35.3% in Cambridge, and being 28.6% in Peterborough, compared to the East of England average of 25.2% and national average of 26.8%.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6,714 households (2.4% of total) had fewer bedrooms than required and so are classed as overcrowded, compared to 7,531 households (3.0% of total) in 2011, this is lower than the national figure of 4.3%.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Cambridge has the highest proportion of overcrowded households at 4.5% in Cambridgeshire.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5,128 households (6.1%) had fewer bedrooms than required, compared to 3,807 (5.1%) in 2011.</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pic>
        <p:nvPicPr>
          <p:cNvPr id="7" name="Picture 6" descr="A horizontal bar chart to show for each district in Cambridgeshire and Peterborough the proportions of households which have an occupancy rating of 1 or more, an occupancy rating o zero, and an occupancy rating of -1 or less for Census 2021. Households with an occupancy rating of 1 or more account for between 60.2% of households in Cambridge and 80.2% in South Cambridgeshire. The proportion of households with an occupancy rating of zero range between 18.4% in South Cambridgeshire to 35.3% in Cambridge.">
            <a:extLst>
              <a:ext uri="{FF2B5EF4-FFF2-40B4-BE49-F238E27FC236}">
                <a16:creationId xmlns:a16="http://schemas.microsoft.com/office/drawing/2014/main" id="{A2D3F052-D934-42FD-AA21-E0563CEBD3DE}"/>
              </a:ext>
            </a:extLst>
          </p:cNvPr>
          <p:cNvPicPr>
            <a:picLocks noChangeAspect="1"/>
          </p:cNvPicPr>
          <p:nvPr/>
        </p:nvPicPr>
        <p:blipFill>
          <a:blip r:embed="rId3"/>
          <a:stretch>
            <a:fillRect/>
          </a:stretch>
        </p:blipFill>
        <p:spPr>
          <a:xfrm>
            <a:off x="0" y="803024"/>
            <a:ext cx="12192000" cy="3900535"/>
          </a:xfrm>
          <a:prstGeom prst="rect">
            <a:avLst/>
          </a:prstGeom>
        </p:spPr>
      </p:pic>
    </p:spTree>
    <p:extLst>
      <p:ext uri="{BB962C8B-B14F-4D97-AF65-F5344CB8AC3E}">
        <p14:creationId xmlns:p14="http://schemas.microsoft.com/office/powerpoint/2010/main" val="194354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General Health,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319087" y="5349137"/>
            <a:ext cx="11020425"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‘Good or very good’ health is reported most highly in South Cambridgeshire (85.9%) and East Cambridgeshire (84%), this is higher than England (81.7%) and the East of England (82.9%).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lowest level of ‘good or very good’ health is reported in Fenland (79%) and Peterborough (79.3%).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‘Bad or very bad’ health is highest at 6% in both Fenland and Peterborough. This is higher than England 5.3% and the East of England 4.6%.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‘Bad or very bad’ health is lowest in South Cambridgeshire (3.4%) and East Cambridgeshire (3.9%).</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General Health (Age standardised): % of population</a:t>
            </a:r>
          </a:p>
        </p:txBody>
      </p:sp>
      <p:pic>
        <p:nvPicPr>
          <p:cNvPr id="11" name="Picture 10" descr="Stacked bar chart to show by local authority, for Cambridgeshire, Peterborough, the East of England and England the age standardised percentage of residents by levels of general health, bad, very bad, fair, good or very good health for Census 2021. Fenland has the highest proportion of bad and very bad health and the lowest proportion of good and very good health. South Cambridgeshire had the highest proportion of good or very good health and the lowest proportion of bad or very bad health. ">
            <a:extLst>
              <a:ext uri="{FF2B5EF4-FFF2-40B4-BE49-F238E27FC236}">
                <a16:creationId xmlns:a16="http://schemas.microsoft.com/office/drawing/2014/main" id="{8ED1954A-6AFB-36F2-E409-802E292C5D44}"/>
              </a:ext>
            </a:extLst>
          </p:cNvPr>
          <p:cNvPicPr>
            <a:picLocks noChangeAspect="1"/>
          </p:cNvPicPr>
          <p:nvPr/>
        </p:nvPicPr>
        <p:blipFill>
          <a:blip r:embed="rId3"/>
          <a:stretch>
            <a:fillRect/>
          </a:stretch>
        </p:blipFill>
        <p:spPr>
          <a:xfrm>
            <a:off x="319087" y="807921"/>
            <a:ext cx="11020425" cy="4314138"/>
          </a:xfrm>
          <a:prstGeom prst="rect">
            <a:avLst/>
          </a:prstGeom>
        </p:spPr>
      </p:pic>
      <p:sp>
        <p:nvSpPr>
          <p:cNvPr id="12" name="Rectangle 11">
            <a:extLst>
              <a:ext uri="{FF2B5EF4-FFF2-40B4-BE49-F238E27FC236}">
                <a16:creationId xmlns:a16="http://schemas.microsoft.com/office/drawing/2014/main" id="{D0219006-8668-3FB4-B5C8-D7B128662627}"/>
              </a:ext>
            </a:extLst>
          </p:cNvPr>
          <p:cNvSpPr/>
          <p:nvPr/>
        </p:nvSpPr>
        <p:spPr>
          <a:xfrm>
            <a:off x="581025" y="2143125"/>
            <a:ext cx="10968133"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30ED43-9594-E36A-F9D0-6AAC7722D64A}"/>
              </a:ext>
            </a:extLst>
          </p:cNvPr>
          <p:cNvSpPr/>
          <p:nvPr/>
        </p:nvSpPr>
        <p:spPr>
          <a:xfrm>
            <a:off x="581025" y="1744019"/>
            <a:ext cx="10968133"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95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Disability,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319087" y="5349137"/>
            <a:ext cx="11020425"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16.4% of residents report as being disabled, this is lower than East of England (16.6%) and England (17.7%).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South Cambridgeshire has the lowest proportion of residents reporting as disabled with 14.8%. East Cambridgeshire (15.9%) also has a lower proportion than the East of England and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Huntingdonshire (16.7%), Peterborough (18.3%) and Fenland (19.6%) have a higher proportion than the East of England and England. </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Disability (Age standardised): % of population</a:t>
            </a:r>
          </a:p>
        </p:txBody>
      </p:sp>
      <p:pic>
        <p:nvPicPr>
          <p:cNvPr id="2" name="Picture 1" descr="Stacked bar chart to show the age standardised proportions of those with a disability, showing proportions disabled and activities are limited a lot, disabled and activities limited a little and not disabled, for districts, Cambridgeshire, Cambridgeshire and Peterborough and England. The chart shows South Cambridgeshire has the lowest proportion disabled and Fenland the highest proportion. ">
            <a:extLst>
              <a:ext uri="{FF2B5EF4-FFF2-40B4-BE49-F238E27FC236}">
                <a16:creationId xmlns:a16="http://schemas.microsoft.com/office/drawing/2014/main" id="{17DA5193-77D9-9B53-44E8-3390991CB84C}"/>
              </a:ext>
            </a:extLst>
          </p:cNvPr>
          <p:cNvPicPr>
            <a:picLocks noChangeAspect="1"/>
          </p:cNvPicPr>
          <p:nvPr/>
        </p:nvPicPr>
        <p:blipFill>
          <a:blip r:embed="rId3"/>
          <a:stretch>
            <a:fillRect/>
          </a:stretch>
        </p:blipFill>
        <p:spPr>
          <a:xfrm>
            <a:off x="0" y="815547"/>
            <a:ext cx="12192000" cy="4417093"/>
          </a:xfrm>
          <a:prstGeom prst="rect">
            <a:avLst/>
          </a:prstGeom>
        </p:spPr>
      </p:pic>
      <p:sp>
        <p:nvSpPr>
          <p:cNvPr id="4" name="Rectangle 3">
            <a:extLst>
              <a:ext uri="{FF2B5EF4-FFF2-40B4-BE49-F238E27FC236}">
                <a16:creationId xmlns:a16="http://schemas.microsoft.com/office/drawing/2014/main" id="{035AB78C-A214-FE65-0613-FD4DDB959595}"/>
              </a:ext>
            </a:extLst>
          </p:cNvPr>
          <p:cNvSpPr/>
          <p:nvPr/>
        </p:nvSpPr>
        <p:spPr>
          <a:xfrm>
            <a:off x="109441" y="3489963"/>
            <a:ext cx="11960639"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EB6BDD3-3241-6061-99D4-DE9AE1748495}"/>
              </a:ext>
            </a:extLst>
          </p:cNvPr>
          <p:cNvSpPr/>
          <p:nvPr/>
        </p:nvSpPr>
        <p:spPr>
          <a:xfrm>
            <a:off x="109441" y="2674416"/>
            <a:ext cx="11960639"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35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dirty="0">
                <a:hlinkClick r:id="rId2" action="ppaction://hlinksldjump"/>
              </a:rPr>
              <a:t>Population demographics</a:t>
            </a:r>
            <a:endParaRPr lang="en-GB" dirty="0"/>
          </a:p>
          <a:p>
            <a:pPr lvl="1">
              <a:lnSpc>
                <a:spcPct val="200000"/>
              </a:lnSpc>
            </a:pPr>
            <a:r>
              <a:rPr lang="en-GB" dirty="0">
                <a:hlinkClick r:id="rId3" action="ppaction://hlinksldjump"/>
              </a:rPr>
              <a:t>Vulnerable groups</a:t>
            </a:r>
            <a:endParaRPr lang="en-GB" dirty="0">
              <a:hlinkClick r:id="rId2"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 action="ppaction://noaction"/>
              </a:rPr>
              <a:t>Alcohol and drug use</a:t>
            </a:r>
            <a:endParaRPr lang="en-GB" dirty="0"/>
          </a:p>
          <a:p>
            <a:pPr lvl="1">
              <a:lnSpc>
                <a:spcPct val="200000"/>
              </a:lnSpc>
            </a:pPr>
            <a:r>
              <a:rPr lang="en-GB" dirty="0">
                <a:hlinkClick r:id="" action="ppaction://noaction"/>
              </a:rPr>
              <a:t>Smoking and health behaviours</a:t>
            </a:r>
            <a:endParaRPr lang="en-GB" dirty="0"/>
          </a:p>
          <a:p>
            <a:pPr lvl="1">
              <a:lnSpc>
                <a:spcPct val="200000"/>
              </a:lnSpc>
            </a:pPr>
            <a:r>
              <a:rPr lang="en-GB" dirty="0">
                <a:hlinkClick r:id="" action="ppaction://noaction"/>
              </a:rPr>
              <a:t>Access to mental health services</a:t>
            </a:r>
            <a:endParaRPr lang="en-GB" dirty="0"/>
          </a:p>
          <a:p>
            <a:pPr lvl="1">
              <a:lnSpc>
                <a:spcPct val="200000"/>
              </a:lnSpc>
            </a:pPr>
            <a:r>
              <a:rPr lang="en-GB" dirty="0">
                <a:hlinkClick r:id="" action="ppaction://noaction"/>
              </a:rPr>
              <a:t>Premature mortality in adults with severe mental illness</a:t>
            </a:r>
            <a:endParaRPr dirty="0">
              <a:hlinkClick r:id="" action="ppaction://noaction">
                <a:extLst>
                  <a:ext uri="{A12FA001-AC4F-418D-AE19-62706E023703}">
                    <ahyp:hlinkClr xmlns:ahyp="http://schemas.microsoft.com/office/drawing/2018/hyperlinkcolor" val="tx"/>
                  </a:ext>
                </a:extLst>
              </a:hlinkCli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Disability,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1176240" y="5667081"/>
            <a:ext cx="7262717"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Fenland has the highest proportion of homes with at least 1 disabled person resident (35.7%).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Fenland is the only area with a higher proportion than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Number of disabled people in households</a:t>
            </a:r>
          </a:p>
        </p:txBody>
      </p:sp>
      <p:pic>
        <p:nvPicPr>
          <p:cNvPr id="9" name="Picture 8" descr="Stacked bar chart to show the proportions of households with residents: with no disability, at least 1 disabled person, and 2 or more disabled people, for districts, Cambridgeshire, Cambridgeshire and Peterborough, East of England and England. The chart shows Fenland and Peterborough have higher proportions of households with 2 or more disabled people than the England average. Cambridge has the highest proportion with no disabled people in households.">
            <a:extLst>
              <a:ext uri="{FF2B5EF4-FFF2-40B4-BE49-F238E27FC236}">
                <a16:creationId xmlns:a16="http://schemas.microsoft.com/office/drawing/2014/main" id="{A7727493-E533-28FA-32A2-8CFEBD1EF2C3}"/>
              </a:ext>
            </a:extLst>
          </p:cNvPr>
          <p:cNvPicPr>
            <a:picLocks noChangeAspect="1"/>
          </p:cNvPicPr>
          <p:nvPr/>
        </p:nvPicPr>
        <p:blipFill>
          <a:blip r:embed="rId3"/>
          <a:stretch>
            <a:fillRect/>
          </a:stretch>
        </p:blipFill>
        <p:spPr>
          <a:xfrm>
            <a:off x="1176240" y="772171"/>
            <a:ext cx="8772904" cy="4651651"/>
          </a:xfrm>
          <a:prstGeom prst="rect">
            <a:avLst/>
          </a:prstGeom>
        </p:spPr>
      </p:pic>
      <p:sp>
        <p:nvSpPr>
          <p:cNvPr id="11" name="Rectangle 10">
            <a:extLst>
              <a:ext uri="{FF2B5EF4-FFF2-40B4-BE49-F238E27FC236}">
                <a16:creationId xmlns:a16="http://schemas.microsoft.com/office/drawing/2014/main" id="{33A84F1F-BA69-5C6E-5BCE-D389EC0301A8}"/>
              </a:ext>
            </a:extLst>
          </p:cNvPr>
          <p:cNvSpPr/>
          <p:nvPr/>
        </p:nvSpPr>
        <p:spPr>
          <a:xfrm>
            <a:off x="1176241" y="3943079"/>
            <a:ext cx="8772902"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580FFB7-56A0-8C16-3744-3173C8F9B07B}"/>
              </a:ext>
            </a:extLst>
          </p:cNvPr>
          <p:cNvSpPr/>
          <p:nvPr/>
        </p:nvSpPr>
        <p:spPr>
          <a:xfrm>
            <a:off x="1176240" y="3192332"/>
            <a:ext cx="8772904"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602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Unpaid care,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447675" y="4569094"/>
            <a:ext cx="100965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residents providing no unpaid care has risen from 2011 to 2021 across all areas of Cambridgeshire and Peterborough.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Breakdown of those providing unpaid care shows an unexpected increase in number of residents providing more hours of care in 2021 than in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These trends are seen in the East of England and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12070080"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Unpaid care (non age standardised)</a:t>
            </a:r>
          </a:p>
        </p:txBody>
      </p:sp>
      <p:graphicFrame>
        <p:nvGraphicFramePr>
          <p:cNvPr id="2" name="Table 1">
            <a:extLst>
              <a:ext uri="{FF2B5EF4-FFF2-40B4-BE49-F238E27FC236}">
                <a16:creationId xmlns:a16="http://schemas.microsoft.com/office/drawing/2014/main" id="{8FDD103A-7842-E05E-C688-8F0FDE79AD88}"/>
              </a:ext>
            </a:extLst>
          </p:cNvPr>
          <p:cNvGraphicFramePr>
            <a:graphicFrameLocks noGrp="1"/>
          </p:cNvGraphicFramePr>
          <p:nvPr/>
        </p:nvGraphicFramePr>
        <p:xfrm>
          <a:off x="87796" y="1095375"/>
          <a:ext cx="12016408" cy="2951920"/>
        </p:xfrm>
        <a:graphic>
          <a:graphicData uri="http://schemas.openxmlformats.org/drawingml/2006/table">
            <a:tbl>
              <a:tblPr/>
              <a:tblGrid>
                <a:gridCol w="1881135">
                  <a:extLst>
                    <a:ext uri="{9D8B030D-6E8A-4147-A177-3AD203B41FA5}">
                      <a16:colId xmlns:a16="http://schemas.microsoft.com/office/drawing/2014/main" val="176905741"/>
                    </a:ext>
                  </a:extLst>
                </a:gridCol>
                <a:gridCol w="742797">
                  <a:extLst>
                    <a:ext uri="{9D8B030D-6E8A-4147-A177-3AD203B41FA5}">
                      <a16:colId xmlns:a16="http://schemas.microsoft.com/office/drawing/2014/main" val="940604174"/>
                    </a:ext>
                  </a:extLst>
                </a:gridCol>
                <a:gridCol w="795130">
                  <a:extLst>
                    <a:ext uri="{9D8B030D-6E8A-4147-A177-3AD203B41FA5}">
                      <a16:colId xmlns:a16="http://schemas.microsoft.com/office/drawing/2014/main" val="3730199325"/>
                    </a:ext>
                  </a:extLst>
                </a:gridCol>
                <a:gridCol w="715617">
                  <a:extLst>
                    <a:ext uri="{9D8B030D-6E8A-4147-A177-3AD203B41FA5}">
                      <a16:colId xmlns:a16="http://schemas.microsoft.com/office/drawing/2014/main" val="196561206"/>
                    </a:ext>
                  </a:extLst>
                </a:gridCol>
                <a:gridCol w="695740">
                  <a:extLst>
                    <a:ext uri="{9D8B030D-6E8A-4147-A177-3AD203B41FA5}">
                      <a16:colId xmlns:a16="http://schemas.microsoft.com/office/drawing/2014/main" val="1970479951"/>
                    </a:ext>
                  </a:extLst>
                </a:gridCol>
                <a:gridCol w="636104">
                  <a:extLst>
                    <a:ext uri="{9D8B030D-6E8A-4147-A177-3AD203B41FA5}">
                      <a16:colId xmlns:a16="http://schemas.microsoft.com/office/drawing/2014/main" val="1876192262"/>
                    </a:ext>
                  </a:extLst>
                </a:gridCol>
                <a:gridCol w="526774">
                  <a:extLst>
                    <a:ext uri="{9D8B030D-6E8A-4147-A177-3AD203B41FA5}">
                      <a16:colId xmlns:a16="http://schemas.microsoft.com/office/drawing/2014/main" val="571382875"/>
                    </a:ext>
                  </a:extLst>
                </a:gridCol>
                <a:gridCol w="775252">
                  <a:extLst>
                    <a:ext uri="{9D8B030D-6E8A-4147-A177-3AD203B41FA5}">
                      <a16:colId xmlns:a16="http://schemas.microsoft.com/office/drawing/2014/main" val="56078998"/>
                    </a:ext>
                  </a:extLst>
                </a:gridCol>
                <a:gridCol w="765313">
                  <a:extLst>
                    <a:ext uri="{9D8B030D-6E8A-4147-A177-3AD203B41FA5}">
                      <a16:colId xmlns:a16="http://schemas.microsoft.com/office/drawing/2014/main" val="1626746723"/>
                    </a:ext>
                  </a:extLst>
                </a:gridCol>
                <a:gridCol w="894522">
                  <a:extLst>
                    <a:ext uri="{9D8B030D-6E8A-4147-A177-3AD203B41FA5}">
                      <a16:colId xmlns:a16="http://schemas.microsoft.com/office/drawing/2014/main" val="2637816783"/>
                    </a:ext>
                  </a:extLst>
                </a:gridCol>
                <a:gridCol w="924339">
                  <a:extLst>
                    <a:ext uri="{9D8B030D-6E8A-4147-A177-3AD203B41FA5}">
                      <a16:colId xmlns:a16="http://schemas.microsoft.com/office/drawing/2014/main" val="281914208"/>
                    </a:ext>
                  </a:extLst>
                </a:gridCol>
                <a:gridCol w="596348">
                  <a:extLst>
                    <a:ext uri="{9D8B030D-6E8A-4147-A177-3AD203B41FA5}">
                      <a16:colId xmlns:a16="http://schemas.microsoft.com/office/drawing/2014/main" val="4065404801"/>
                    </a:ext>
                  </a:extLst>
                </a:gridCol>
                <a:gridCol w="643301">
                  <a:extLst>
                    <a:ext uri="{9D8B030D-6E8A-4147-A177-3AD203B41FA5}">
                      <a16:colId xmlns:a16="http://schemas.microsoft.com/office/drawing/2014/main" val="3442528765"/>
                    </a:ext>
                  </a:extLst>
                </a:gridCol>
                <a:gridCol w="703227">
                  <a:extLst>
                    <a:ext uri="{9D8B030D-6E8A-4147-A177-3AD203B41FA5}">
                      <a16:colId xmlns:a16="http://schemas.microsoft.com/office/drawing/2014/main" val="357105138"/>
                    </a:ext>
                  </a:extLst>
                </a:gridCol>
                <a:gridCol w="720809">
                  <a:extLst>
                    <a:ext uri="{9D8B030D-6E8A-4147-A177-3AD203B41FA5}">
                      <a16:colId xmlns:a16="http://schemas.microsoft.com/office/drawing/2014/main" val="2660438742"/>
                    </a:ext>
                  </a:extLst>
                </a:gridCol>
              </a:tblGrid>
              <a:tr h="1090173">
                <a:tc>
                  <a:txBody>
                    <a:bodyPr/>
                    <a:lstStyle/>
                    <a:p>
                      <a:pPr algn="l" fontAlgn="b"/>
                      <a:r>
                        <a:rPr lang="en-GB" sz="1200" b="1" i="0" u="none" strike="noStrike" dirty="0">
                          <a:solidFill>
                            <a:srgbClr val="000000"/>
                          </a:solidFill>
                          <a:effectLst/>
                          <a:latin typeface="+mn-lt"/>
                        </a:rPr>
                        <a:t>Unpaid Care</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Peterborough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Peterborough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6683161"/>
                  </a:ext>
                </a:extLst>
              </a:tr>
              <a:tr h="285737">
                <a:tc>
                  <a:txBody>
                    <a:bodyPr/>
                    <a:lstStyle/>
                    <a:p>
                      <a:pPr algn="l" fontAlgn="b"/>
                      <a:r>
                        <a:rPr lang="en-GB" sz="1200" b="0" i="0" u="none" strike="noStrike" dirty="0">
                          <a:solidFill>
                            <a:srgbClr val="000000"/>
                          </a:solidFill>
                          <a:effectLst/>
                          <a:latin typeface="+mn-lt"/>
                        </a:rPr>
                        <a:t>Provides No unpaid care</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92.1%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93.7%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88.9%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90.4%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90.4%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89.9%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927934"/>
                  </a:ext>
                </a:extLst>
              </a:tr>
              <a:tr h="521386">
                <a:tc>
                  <a:txBody>
                    <a:bodyPr/>
                    <a:lstStyle/>
                    <a:p>
                      <a:pPr algn="l" fontAlgn="b"/>
                      <a:r>
                        <a:rPr lang="en-GB" sz="1200" b="0" i="0" u="none" strike="noStrike" dirty="0">
                          <a:solidFill>
                            <a:srgbClr val="000000"/>
                          </a:solidFill>
                          <a:effectLst/>
                          <a:latin typeface="+mn-lt"/>
                        </a:rPr>
                        <a:t>Provides 1 to 19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6.5%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4.2%</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6.6%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7.5%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33947"/>
                  </a:ext>
                </a:extLst>
              </a:tr>
              <a:tr h="521386">
                <a:tc>
                  <a:txBody>
                    <a:bodyPr/>
                    <a:lstStyle/>
                    <a:p>
                      <a:pPr algn="l" fontAlgn="b"/>
                      <a:r>
                        <a:rPr lang="en-GB" sz="1200" b="0" i="0" u="none" strike="noStrike" dirty="0">
                          <a:solidFill>
                            <a:srgbClr val="000000"/>
                          </a:solidFill>
                          <a:effectLst/>
                          <a:latin typeface="+mn-lt"/>
                        </a:rPr>
                        <a:t>Provides 20 to 49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0.8%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82566"/>
                  </a:ext>
                </a:extLst>
              </a:tr>
              <a:tr h="533238">
                <a:tc>
                  <a:txBody>
                    <a:bodyPr/>
                    <a:lstStyle/>
                    <a:p>
                      <a:pPr algn="l" fontAlgn="b"/>
                      <a:r>
                        <a:rPr lang="en-GB" sz="1200" b="0" i="0" u="none" strike="noStrike" dirty="0">
                          <a:solidFill>
                            <a:srgbClr val="000000"/>
                          </a:solidFill>
                          <a:effectLst/>
                          <a:latin typeface="+mn-lt"/>
                        </a:rPr>
                        <a:t>Provides 50 or more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2.2%</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932572"/>
                  </a:ext>
                </a:extLst>
              </a:tr>
            </a:tbl>
          </a:graphicData>
        </a:graphic>
      </p:graphicFrame>
    </p:spTree>
    <p:extLst>
      <p:ext uri="{BB962C8B-B14F-4D97-AF65-F5344CB8AC3E}">
        <p14:creationId xmlns:p14="http://schemas.microsoft.com/office/powerpoint/2010/main" val="93574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School pupil characteristics, Academic year 2021/22</a:t>
            </a:r>
          </a:p>
        </p:txBody>
      </p:sp>
      <p:graphicFrame>
        <p:nvGraphicFramePr>
          <p:cNvPr id="13" name="Chart 12">
            <a:extLst>
              <a:ext uri="{FF2B5EF4-FFF2-40B4-BE49-F238E27FC236}">
                <a16:creationId xmlns:a16="http://schemas.microsoft.com/office/drawing/2014/main" id="{402108A2-474E-4F9F-AC0D-ED62F4C53E06}"/>
              </a:ext>
            </a:extLst>
          </p:cNvPr>
          <p:cNvGraphicFramePr>
            <a:graphicFrameLocks/>
          </p:cNvGraphicFramePr>
          <p:nvPr/>
        </p:nvGraphicFramePr>
        <p:xfrm>
          <a:off x="100012" y="316871"/>
          <a:ext cx="6462714" cy="6283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CAE2418-C4A0-4057-B1E4-7D2484ED8560}"/>
              </a:ext>
            </a:extLst>
          </p:cNvPr>
          <p:cNvGraphicFramePr>
            <a:graphicFrameLocks/>
          </p:cNvGraphicFramePr>
          <p:nvPr/>
        </p:nvGraphicFramePr>
        <p:xfrm>
          <a:off x="6858000" y="638340"/>
          <a:ext cx="4938713" cy="308848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AF6EBC6-0A12-4F44-B23B-156ECE3FB3AD}"/>
              </a:ext>
            </a:extLst>
          </p:cNvPr>
          <p:cNvSpPr txBox="1"/>
          <p:nvPr/>
        </p:nvSpPr>
        <p:spPr>
          <a:xfrm>
            <a:off x="6858000" y="3917321"/>
            <a:ext cx="5116830" cy="21236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the proportion of the school pupils who identify as "Asian” (17.5%) and “Black” (4.8%)  ethnic groups was substantially higher than Cambridgeshire (5.4% and 1.5% respectively) during the academic year 2021/22.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“Mixed” ethnic group in Peterborough was 1.5% higher than in Cambridgeshire.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school pupils whose first language is “known or believed to be other than English” in Peterborough (34%) is substantially higher than Cambridgeshire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91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461665"/>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population factors to support the Cambridgeshire and Peterborough all age mental health and learning disabilities needs assessment.</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dirty="0">
                          <a:solidFill>
                            <a:schemeClr val="accent1">
                              <a:lumMod val="75000"/>
                            </a:schemeClr>
                          </a:solidFill>
                          <a:latin typeface="Arial" panose="020B0604020202020204" pitchFamily="34" charset="0"/>
                          <a:cs typeface="Arial" panose="020B0604020202020204" pitchFamily="34" charset="0"/>
                        </a:rPr>
                        <a:t>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a:t>
                      </a:r>
                      <a:r>
                        <a:rPr lang="en-GB" sz="1100" b="0" baseline="0" dirty="0">
                          <a:solidFill>
                            <a:schemeClr val="accent1">
                              <a:lumMod val="75000"/>
                            </a:schemeClr>
                          </a:solidFill>
                          <a:latin typeface="Arial" panose="020B0604020202020204" pitchFamily="34" charset="0"/>
                          <a:cs typeface="Arial" panose="020B0604020202020204" pitchFamily="34" charset="0"/>
                        </a:rPr>
                        <a:t> similar to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nvGraphicFramePr>
        <p:xfrm>
          <a:off x="110113" y="3196729"/>
          <a:ext cx="5732060" cy="222504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53209362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APS </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Annual Population Survey</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42495714"/>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DfE</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Department for Education</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87797966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QOF</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Quality and Outcomes Framework</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15754205"/>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Population </a:t>
            </a:r>
            <a:r>
              <a:rPr lang="en-GB" dirty="0"/>
              <a:t>D</a:t>
            </a:r>
            <a:r>
              <a:rPr lang="en-GB" b="1" dirty="0"/>
              <a:t>emographics</a:t>
            </a:r>
            <a:endParaRPr b="1" dirty="0"/>
          </a:p>
        </p:txBody>
      </p:sp>
    </p:spTree>
    <p:extLst>
      <p:ext uri="{BB962C8B-B14F-4D97-AF65-F5344CB8AC3E}">
        <p14:creationId xmlns:p14="http://schemas.microsoft.com/office/powerpoint/2010/main" val="4272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Census 2021 provisional population, by ward</a:t>
            </a:r>
          </a:p>
        </p:txBody>
      </p:sp>
      <p:sp>
        <p:nvSpPr>
          <p:cNvPr id="4" name="TextBox 3">
            <a:extLst>
              <a:ext uri="{FF2B5EF4-FFF2-40B4-BE49-F238E27FC236}">
                <a16:creationId xmlns:a16="http://schemas.microsoft.com/office/drawing/2014/main" id="{4A3A015A-D9AD-409E-9A60-93C07DAF96FE}"/>
              </a:ext>
            </a:extLst>
          </p:cNvPr>
          <p:cNvSpPr txBox="1"/>
          <p:nvPr/>
        </p:nvSpPr>
        <p:spPr>
          <a:xfrm>
            <a:off x="4619624" y="1628775"/>
            <a:ext cx="3067051" cy="267765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Trumpington in Cambridge, Huntingdon North in Huntingdonshire, and the East, Central, and Ravensthorpe wards in Peterborough have the highest population in the 2021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the highest percentage increase in population is seen in Trumpington in Cambridge, St Neots East in Huntingdonshire, Longstanton in South Cambridgeshire, and Hargate &amp; Hempsted and Stanground South wards in Peterborough compared to the 2011 Census.</a:t>
            </a:r>
          </a:p>
        </p:txBody>
      </p:sp>
      <p:pic>
        <p:nvPicPr>
          <p:cNvPr id="5" name="Picture 4">
            <a:extLst>
              <a:ext uri="{FF2B5EF4-FFF2-40B4-BE49-F238E27FC236}">
                <a16:creationId xmlns:a16="http://schemas.microsoft.com/office/drawing/2014/main" id="{B62BB59C-77D0-488A-9B34-5502E4B309EE}"/>
              </a:ext>
            </a:extLst>
          </p:cNvPr>
          <p:cNvPicPr>
            <a:picLocks noChangeAspect="1"/>
          </p:cNvPicPr>
          <p:nvPr/>
        </p:nvPicPr>
        <p:blipFill>
          <a:blip r:embed="rId3"/>
          <a:stretch>
            <a:fillRect/>
          </a:stretch>
        </p:blipFill>
        <p:spPr>
          <a:xfrm>
            <a:off x="7789085" y="387701"/>
            <a:ext cx="4402915" cy="6082598"/>
          </a:xfrm>
          <a:prstGeom prst="rect">
            <a:avLst/>
          </a:prstGeom>
        </p:spPr>
      </p:pic>
      <p:pic>
        <p:nvPicPr>
          <p:cNvPr id="8" name="Picture 7">
            <a:extLst>
              <a:ext uri="{FF2B5EF4-FFF2-40B4-BE49-F238E27FC236}">
                <a16:creationId xmlns:a16="http://schemas.microsoft.com/office/drawing/2014/main" id="{F3A56007-C22D-4D17-9F52-BF852E123022}"/>
              </a:ext>
            </a:extLst>
          </p:cNvPr>
          <p:cNvPicPr>
            <a:picLocks noChangeAspect="1"/>
          </p:cNvPicPr>
          <p:nvPr/>
        </p:nvPicPr>
        <p:blipFill>
          <a:blip r:embed="rId4"/>
          <a:stretch>
            <a:fillRect/>
          </a:stretch>
        </p:blipFill>
        <p:spPr>
          <a:xfrm>
            <a:off x="67491" y="387701"/>
            <a:ext cx="4331662" cy="6082598"/>
          </a:xfrm>
          <a:prstGeom prst="rect">
            <a:avLst/>
          </a:prstGeom>
        </p:spPr>
      </p:pic>
    </p:spTree>
    <p:extLst>
      <p:ext uri="{BB962C8B-B14F-4D97-AF65-F5344CB8AC3E}">
        <p14:creationId xmlns:p14="http://schemas.microsoft.com/office/powerpoint/2010/main" val="184797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Cambridge</a:t>
            </a:r>
          </a:p>
        </p:txBody>
      </p:sp>
      <p:sp>
        <p:nvSpPr>
          <p:cNvPr id="15" name="TextBox 14">
            <a:extLst>
              <a:ext uri="{FF2B5EF4-FFF2-40B4-BE49-F238E27FC236}">
                <a16:creationId xmlns:a16="http://schemas.microsoft.com/office/drawing/2014/main" id="{ACF1FFCB-58E3-4A68-A75E-FE8B86C117DC}"/>
              </a:ext>
            </a:extLst>
          </p:cNvPr>
          <p:cNvSpPr txBox="1"/>
          <p:nvPr/>
        </p:nvSpPr>
        <p:spPr>
          <a:xfrm>
            <a:off x="302471" y="4972716"/>
            <a:ext cx="6793654"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Cambridge shown in the population pyramid are that population growth has been more evenly spread across the age groups, with only a notable decrease in population for the 0-4 and  85-89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female population declined in the 80-89 age group, while both male and female population declined in the 0-4 age group compared to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25 to 49 year 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EAAC703-A9C1-438F-81E4-67EDC7D326D3}"/>
              </a:ext>
            </a:extLst>
          </p:cNvPr>
          <p:cNvPicPr>
            <a:picLocks noChangeAspect="1"/>
          </p:cNvPicPr>
          <p:nvPr/>
        </p:nvPicPr>
        <p:blipFill>
          <a:blip r:embed="rId3"/>
          <a:stretch>
            <a:fillRect/>
          </a:stretch>
        </p:blipFill>
        <p:spPr>
          <a:xfrm>
            <a:off x="90592" y="539973"/>
            <a:ext cx="6443558" cy="4209641"/>
          </a:xfrm>
          <a:prstGeom prst="rect">
            <a:avLst/>
          </a:prstGeom>
        </p:spPr>
      </p:pic>
      <p:pic>
        <p:nvPicPr>
          <p:cNvPr id="4" name="Picture 3">
            <a:extLst>
              <a:ext uri="{FF2B5EF4-FFF2-40B4-BE49-F238E27FC236}">
                <a16:creationId xmlns:a16="http://schemas.microsoft.com/office/drawing/2014/main" id="{44A22FA1-F15D-431D-82D5-02FB084EB7CE}"/>
              </a:ext>
            </a:extLst>
          </p:cNvPr>
          <p:cNvPicPr>
            <a:picLocks noChangeAspect="1"/>
          </p:cNvPicPr>
          <p:nvPr/>
        </p:nvPicPr>
        <p:blipFill>
          <a:blip r:embed="rId4"/>
          <a:stretch>
            <a:fillRect/>
          </a:stretch>
        </p:blipFill>
        <p:spPr>
          <a:xfrm>
            <a:off x="7389494" y="565429"/>
            <a:ext cx="4582953" cy="5663921"/>
          </a:xfrm>
          <a:prstGeom prst="rect">
            <a:avLst/>
          </a:prstGeom>
        </p:spPr>
      </p:pic>
    </p:spTree>
    <p:extLst>
      <p:ext uri="{BB962C8B-B14F-4D97-AF65-F5344CB8AC3E}">
        <p14:creationId xmlns:p14="http://schemas.microsoft.com/office/powerpoint/2010/main" val="188570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East Cambridgeshire</a:t>
            </a:r>
          </a:p>
        </p:txBody>
      </p:sp>
      <p:pic>
        <p:nvPicPr>
          <p:cNvPr id="5" name="Picture 4">
            <a:extLst>
              <a:ext uri="{FF2B5EF4-FFF2-40B4-BE49-F238E27FC236}">
                <a16:creationId xmlns:a16="http://schemas.microsoft.com/office/drawing/2014/main" id="{0CB60CD6-AB1E-476F-8B75-9842DFA2BEE8}"/>
              </a:ext>
            </a:extLst>
          </p:cNvPr>
          <p:cNvPicPr>
            <a:picLocks noChangeAspect="1"/>
          </p:cNvPicPr>
          <p:nvPr/>
        </p:nvPicPr>
        <p:blipFill rotWithShape="1">
          <a:blip r:embed="rId3"/>
          <a:srcRect l="14590"/>
          <a:stretch/>
        </p:blipFill>
        <p:spPr>
          <a:xfrm>
            <a:off x="89920" y="587775"/>
            <a:ext cx="5754848" cy="3790052"/>
          </a:xfrm>
          <a:prstGeom prst="rect">
            <a:avLst/>
          </a:prstGeom>
        </p:spPr>
      </p:pic>
      <p:sp>
        <p:nvSpPr>
          <p:cNvPr id="11" name="TextBox 10">
            <a:extLst>
              <a:ext uri="{FF2B5EF4-FFF2-40B4-BE49-F238E27FC236}">
                <a16:creationId xmlns:a16="http://schemas.microsoft.com/office/drawing/2014/main" id="{D2FFCCC7-D0F0-47D2-A96A-13C37830BCF7}"/>
              </a:ext>
            </a:extLst>
          </p:cNvPr>
          <p:cNvSpPr txBox="1"/>
          <p:nvPr/>
        </p:nvSpPr>
        <p:spPr>
          <a:xfrm>
            <a:off x="166120" y="4648731"/>
            <a:ext cx="6510905"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East Cambridgeshire shown in this chart are some very notable population decreases between Census 2011 and 2021, in particular the 0-4 age group and the 20-49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5-14,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35 to 64 year 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share of residents aged between 65 and 74 years increased by two percentage points between 2011 and 2021.</a:t>
            </a:r>
          </a:p>
        </p:txBody>
      </p:sp>
      <p:pic>
        <p:nvPicPr>
          <p:cNvPr id="4" name="Picture 3">
            <a:extLst>
              <a:ext uri="{FF2B5EF4-FFF2-40B4-BE49-F238E27FC236}">
                <a16:creationId xmlns:a16="http://schemas.microsoft.com/office/drawing/2014/main" id="{BC143E13-4A13-437C-9A05-8390C3B253E3}"/>
              </a:ext>
            </a:extLst>
          </p:cNvPr>
          <p:cNvPicPr>
            <a:picLocks noChangeAspect="1"/>
          </p:cNvPicPr>
          <p:nvPr/>
        </p:nvPicPr>
        <p:blipFill>
          <a:blip r:embed="rId4"/>
          <a:stretch>
            <a:fillRect/>
          </a:stretch>
        </p:blipFill>
        <p:spPr>
          <a:xfrm>
            <a:off x="7067550" y="484955"/>
            <a:ext cx="4400550" cy="5449119"/>
          </a:xfrm>
          <a:prstGeom prst="rect">
            <a:avLst/>
          </a:prstGeom>
        </p:spPr>
      </p:pic>
    </p:spTree>
    <p:extLst>
      <p:ext uri="{BB962C8B-B14F-4D97-AF65-F5344CB8AC3E}">
        <p14:creationId xmlns:p14="http://schemas.microsoft.com/office/powerpoint/2010/main" val="411154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Fenland</a:t>
            </a:r>
          </a:p>
        </p:txBody>
      </p:sp>
      <p:pic>
        <p:nvPicPr>
          <p:cNvPr id="8" name="Picture 7">
            <a:extLst>
              <a:ext uri="{FF2B5EF4-FFF2-40B4-BE49-F238E27FC236}">
                <a16:creationId xmlns:a16="http://schemas.microsoft.com/office/drawing/2014/main" id="{590618C9-CABE-47F5-BA4B-5A25909CB15D}"/>
              </a:ext>
            </a:extLst>
          </p:cNvPr>
          <p:cNvPicPr>
            <a:picLocks noChangeAspect="1"/>
          </p:cNvPicPr>
          <p:nvPr/>
        </p:nvPicPr>
        <p:blipFill>
          <a:blip r:embed="rId3"/>
          <a:stretch>
            <a:fillRect/>
          </a:stretch>
        </p:blipFill>
        <p:spPr>
          <a:xfrm>
            <a:off x="0" y="502504"/>
            <a:ext cx="6096001" cy="3982769"/>
          </a:xfrm>
          <a:prstGeom prst="rect">
            <a:avLst/>
          </a:prstGeom>
        </p:spPr>
      </p:pic>
      <p:sp>
        <p:nvSpPr>
          <p:cNvPr id="10" name="TextBox 9">
            <a:extLst>
              <a:ext uri="{FF2B5EF4-FFF2-40B4-BE49-F238E27FC236}">
                <a16:creationId xmlns:a16="http://schemas.microsoft.com/office/drawing/2014/main" id="{081ABB76-1A1F-4D8D-97E0-DF37222AD2B3}"/>
              </a:ext>
            </a:extLst>
          </p:cNvPr>
          <p:cNvSpPr txBox="1"/>
          <p:nvPr/>
        </p:nvSpPr>
        <p:spPr>
          <a:xfrm>
            <a:off x="80395" y="4817293"/>
            <a:ext cx="6901430"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Fenland shown in this chart are some notable population decreases in the 15-24 and 40-49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5-9, 25-34,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50 to 64 year olds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F104A6D-74C7-4B7D-A7D9-CEC9675F5F21}"/>
              </a:ext>
            </a:extLst>
          </p:cNvPr>
          <p:cNvPicPr>
            <a:picLocks noChangeAspect="1"/>
          </p:cNvPicPr>
          <p:nvPr/>
        </p:nvPicPr>
        <p:blipFill>
          <a:blip r:embed="rId4"/>
          <a:stretch>
            <a:fillRect/>
          </a:stretch>
        </p:blipFill>
        <p:spPr>
          <a:xfrm>
            <a:off x="7336155" y="502504"/>
            <a:ext cx="4560570" cy="5832442"/>
          </a:xfrm>
          <a:prstGeom prst="rect">
            <a:avLst/>
          </a:prstGeom>
        </p:spPr>
      </p:pic>
    </p:spTree>
    <p:extLst>
      <p:ext uri="{BB962C8B-B14F-4D97-AF65-F5344CB8AC3E}">
        <p14:creationId xmlns:p14="http://schemas.microsoft.com/office/powerpoint/2010/main" val="2290215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6614</Words>
  <Application>Microsoft Office PowerPoint</Application>
  <PresentationFormat>Widescreen</PresentationFormat>
  <Paragraphs>593</Paragraphs>
  <Slides>32</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Arial</vt:lpstr>
      <vt:lpstr>Calibri</vt:lpstr>
      <vt:lpstr>Calibri Light</vt:lpstr>
      <vt:lpstr>Office Theme</vt:lpstr>
      <vt:lpstr>Custom Design</vt:lpstr>
      <vt:lpstr>PowerPoint Presentation</vt:lpstr>
      <vt:lpstr>PowerPoint Presentation</vt:lpstr>
      <vt:lpstr>Table of Contents</vt:lpstr>
      <vt:lpstr>PowerPoint Presentation</vt:lpstr>
      <vt:lpstr>Population Demographics</vt:lpstr>
      <vt:lpstr>Census 2021 provisional population, by ward</vt:lpstr>
      <vt:lpstr>Population by sex and age group, Cambridge</vt:lpstr>
      <vt:lpstr>Population by sex and age group, East Cambridgeshire</vt:lpstr>
      <vt:lpstr>Population by sex and age group, Fenland</vt:lpstr>
      <vt:lpstr>Population by sex and age group, Huntingdonshire</vt:lpstr>
      <vt:lpstr>Population by sex and age group, South Cambridgeshire</vt:lpstr>
      <vt:lpstr>Population by sex and age group, Peterborough</vt:lpstr>
      <vt:lpstr>PowerPoint Presentation</vt:lpstr>
      <vt:lpstr>Percent of population aged 3 years and above by proficiency in English, Census 2021</vt:lpstr>
      <vt:lpstr>PowerPoint Presentation</vt:lpstr>
      <vt:lpstr>PowerPoint Presentation</vt:lpstr>
      <vt:lpstr>PowerPoint Presentation</vt:lpstr>
      <vt:lpstr>Percent of population ages 16 years and over by sexual orientation, Census 2021</vt:lpstr>
      <vt:lpstr>Percent of population ages 16 years and over by gender identity, Census 2021</vt:lpstr>
      <vt:lpstr>Highest level of qualification, Census 2021</vt:lpstr>
      <vt:lpstr>Economic activity status, Census 2011 and 2021</vt:lpstr>
      <vt:lpstr>Economic inactivity by reason, Census 2011 and 2021</vt:lpstr>
      <vt:lpstr>Socio-economic classification, Census 2021</vt:lpstr>
      <vt:lpstr>PowerPoint Presentation</vt:lpstr>
      <vt:lpstr>PowerPoint Presentation</vt:lpstr>
      <vt:lpstr>PowerPoint Presentation</vt:lpstr>
      <vt:lpstr>Proportion of households by occupancy rating for bedrooms, Census 2021</vt:lpstr>
      <vt:lpstr>General Health, Census 2021</vt:lpstr>
      <vt:lpstr>Disability, Census 2021</vt:lpstr>
      <vt:lpstr>Disability, Census 2021</vt:lpstr>
      <vt:lpstr>Unpaid care, Census 2021</vt:lpstr>
      <vt:lpstr>School pupil characteristics, Academic year 2021/22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Tovey</dc:creator>
  <cp:lastModifiedBy>Eleanor Tovey</cp:lastModifiedBy>
  <cp:revision>1</cp:revision>
  <dcterms:created xsi:type="dcterms:W3CDTF">2023-05-10T13:08:24Z</dcterms:created>
  <dcterms:modified xsi:type="dcterms:W3CDTF">2023-05-10T13:09:21Z</dcterms:modified>
</cp:coreProperties>
</file>